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5" r:id="rId1"/>
  </p:sldMasterIdLst>
  <p:notesMasterIdLst>
    <p:notesMasterId r:id="rId35"/>
  </p:notesMasterIdLst>
  <p:sldIdLst>
    <p:sldId id="476" r:id="rId2"/>
    <p:sldId id="526" r:id="rId3"/>
    <p:sldId id="544" r:id="rId4"/>
    <p:sldId id="527" r:id="rId5"/>
    <p:sldId id="528" r:id="rId6"/>
    <p:sldId id="529" r:id="rId7"/>
    <p:sldId id="534" r:id="rId8"/>
    <p:sldId id="531" r:id="rId9"/>
    <p:sldId id="532" r:id="rId10"/>
    <p:sldId id="533" r:id="rId11"/>
    <p:sldId id="495" r:id="rId12"/>
    <p:sldId id="535" r:id="rId13"/>
    <p:sldId id="496" r:id="rId14"/>
    <p:sldId id="504" r:id="rId15"/>
    <p:sldId id="497" r:id="rId16"/>
    <p:sldId id="484" r:id="rId17"/>
    <p:sldId id="485" r:id="rId18"/>
    <p:sldId id="486" r:id="rId19"/>
    <p:sldId id="487" r:id="rId20"/>
    <p:sldId id="488" r:id="rId21"/>
    <p:sldId id="489" r:id="rId22"/>
    <p:sldId id="545" r:id="rId23"/>
    <p:sldId id="537" r:id="rId24"/>
    <p:sldId id="538" r:id="rId25"/>
    <p:sldId id="539" r:id="rId26"/>
    <p:sldId id="540" r:id="rId27"/>
    <p:sldId id="542" r:id="rId28"/>
    <p:sldId id="541" r:id="rId29"/>
    <p:sldId id="543" r:id="rId30"/>
    <p:sldId id="536" r:id="rId31"/>
    <p:sldId id="493" r:id="rId32"/>
    <p:sldId id="546" r:id="rId33"/>
    <p:sldId id="500" r:id="rId34"/>
  </p:sldIdLst>
  <p:sldSz cx="9144000" cy="6858000" type="screen4x3"/>
  <p:notesSz cx="6807200" cy="99393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179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10BC5"/>
    <a:srgbClr val="6A0F79"/>
    <a:srgbClr val="663300"/>
    <a:srgbClr val="0000CC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367" autoAdjust="0"/>
    <p:restoredTop sz="87544" autoAdjust="0"/>
  </p:normalViewPr>
  <p:slideViewPr>
    <p:cSldViewPr>
      <p:cViewPr>
        <p:scale>
          <a:sx n="100" d="100"/>
          <a:sy n="100" d="100"/>
        </p:scale>
        <p:origin x="-942" y="-336"/>
      </p:cViewPr>
      <p:guideLst>
        <p:guide orient="horz" pos="2160"/>
        <p:guide pos="179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新細明體" charset="-120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E6F02B23-2962-4317-8CD9-413A24A0D69F}" type="datetimeFigureOut">
              <a:rPr lang="zh-TW" altLang="en-US"/>
              <a:pPr>
                <a:defRPr/>
              </a:pPr>
              <a:t>2017/12/4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新細明體" charset="-120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86C09FA6-988D-46C4-A9C6-669E659FFC1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55712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新細明體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09FA6-988D-46C4-A9C6-669E659FFC1E}" type="slidenum">
              <a:rPr lang="zh-TW" altLang="en-US" smtClean="0"/>
              <a:pPr>
                <a:defRPr/>
              </a:pPr>
              <a:t>11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09FA6-988D-46C4-A9C6-669E659FFC1E}" type="slidenum">
              <a:rPr lang="zh-TW" altLang="en-US" smtClean="0"/>
              <a:pPr>
                <a:defRPr/>
              </a:pPr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942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大陸行銷簡介\p2.3發展緣起-經營理念-faol.gi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7" t="1476" b="17935"/>
          <a:stretch>
            <a:fillRect/>
          </a:stretch>
        </p:blipFill>
        <p:spPr bwMode="auto">
          <a:xfrm>
            <a:off x="0" y="1196975"/>
            <a:ext cx="9144000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user\Desktop\大陸行銷簡介\p2.3發展緣起-經營理念-faol.gi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7" t="1476" b="17935"/>
          <a:stretch>
            <a:fillRect/>
          </a:stretch>
        </p:blipFill>
        <p:spPr bwMode="auto">
          <a:xfrm>
            <a:off x="0" y="0"/>
            <a:ext cx="9144000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TW" altLang="en-US"/>
              <a:t>按一下以編輯母片副標題樣式</a:t>
            </a:r>
            <a:endParaRPr lang="en-US"/>
          </a:p>
        </p:txBody>
      </p:sp>
      <p:sp>
        <p:nvSpPr>
          <p:cNvPr id="6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FF43A-57E3-475C-A3A9-ADBCBF5E27BD}" type="datetime1">
              <a:rPr lang="zh-TW" altLang="en-US" smtClean="0"/>
              <a:pPr>
                <a:defRPr/>
              </a:pPr>
              <a:t>2017/12/4</a:t>
            </a:fld>
            <a:endParaRPr lang="zh-TW" altLang="en-US"/>
          </a:p>
        </p:txBody>
      </p:sp>
      <p:sp>
        <p:nvSpPr>
          <p:cNvPr id="7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3DB3B-A7DD-4935-B86E-A778D791EB3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49ABB-A33F-49D7-B558-8E0C4F5562B5}" type="datetime1">
              <a:rPr lang="zh-TW" altLang="en-US" smtClean="0"/>
              <a:pPr>
                <a:defRPr/>
              </a:pPr>
              <a:t>2017/12/4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2BCD8-BEC0-4F78-9B07-45B4C543CDA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17ED6-BC66-4D3A-A163-3FE94A83B736}" type="datetime1">
              <a:rPr lang="zh-TW" altLang="en-US" smtClean="0"/>
              <a:pPr>
                <a:defRPr/>
              </a:pPr>
              <a:t>2017/12/4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90B38-3A58-43D0-8DDA-D3B0572015F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2_Title only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594360" y="676656"/>
            <a:ext cx="8166671" cy="57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3000" i="0" u="none" strike="noStrike" cap="none">
                <a:solidFill>
                  <a:schemeClr val="dk2"/>
                </a:solidFill>
                <a:latin typeface="Cambria Math" panose="02040503050406030204" pitchFamily="18" charset="0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3000" i="0" u="none" strike="noStrike" cap="none">
                <a:solidFill>
                  <a:srgbClr val="009DD9"/>
                </a:solidFill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3000" i="0" u="none" strike="noStrike" cap="none">
                <a:solidFill>
                  <a:srgbClr val="009DD9"/>
                </a:solidFill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3000" i="0" u="none" strike="noStrike" cap="none">
                <a:solidFill>
                  <a:srgbClr val="009DD9"/>
                </a:solidFill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3000" i="0" u="none" strike="noStrike" cap="none">
                <a:solidFill>
                  <a:srgbClr val="009DD9"/>
                </a:solidFill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3000" i="0" u="none" strike="noStrike" cap="none">
                <a:solidFill>
                  <a:srgbClr val="009DD9"/>
                </a:solidFill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3000" i="0" u="none" strike="noStrike" cap="none">
                <a:solidFill>
                  <a:srgbClr val="009DD9"/>
                </a:solidFill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3000" i="0" u="none" strike="noStrike" cap="none">
                <a:solidFill>
                  <a:srgbClr val="009DD9"/>
                </a:solidFill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3000" i="0" u="none" strike="noStrike" cap="none">
                <a:solidFill>
                  <a:srgbClr val="009DD9"/>
                </a:solidFill>
              </a:defRPr>
            </a:lvl9pPr>
          </a:lstStyle>
          <a:p>
            <a:endParaRPr dirty="0"/>
          </a:p>
        </p:txBody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594360" y="1280159"/>
            <a:ext cx="8160321" cy="3151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None/>
              <a:defRPr sz="1800" i="0" u="none" strike="noStrike" cap="none">
                <a:solidFill>
                  <a:schemeClr val="dk2"/>
                </a:solidFill>
              </a:defRPr>
            </a:lvl1pPr>
            <a:lvl2pPr marL="457200" marR="0" lvl="1" indent="0" algn="l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None/>
              <a:defRPr sz="2000" b="1" i="0" u="none" strike="noStrike" cap="none">
                <a:solidFill>
                  <a:schemeClr val="dk2"/>
                </a:solidFill>
              </a:defRPr>
            </a:lvl2pPr>
            <a:lvl3pPr marL="914400" marR="0" lvl="2" indent="0" algn="l" rtl="0"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None/>
              <a:defRPr sz="1800" b="1" i="0" u="none" strike="noStrike" cap="none">
                <a:solidFill>
                  <a:schemeClr val="dk2"/>
                </a:solidFill>
              </a:defRPr>
            </a:lvl3pPr>
            <a:lvl4pPr marL="1371600" marR="0" lvl="3" indent="0" algn="l" rtl="0"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None/>
              <a:defRPr sz="1600" b="1" i="0" u="none" strike="noStrike" cap="none">
                <a:solidFill>
                  <a:schemeClr val="dk2"/>
                </a:solidFill>
              </a:defRPr>
            </a:lvl4pPr>
            <a:lvl5pPr marL="1828800" marR="0" lvl="4" indent="0" algn="l" rtl="0"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None/>
              <a:defRPr sz="1600" b="1" i="0" u="none" strike="noStrike" cap="none">
                <a:solidFill>
                  <a:schemeClr val="dk2"/>
                </a:solidFill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None/>
              <a:defRPr sz="1600" b="1" i="0" u="none" strike="noStrike" cap="none">
                <a:solidFill>
                  <a:schemeClr val="dk1"/>
                </a:solidFill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None/>
              <a:defRPr sz="1600" b="1" i="0" u="none" strike="noStrike" cap="none">
                <a:solidFill>
                  <a:schemeClr val="dk1"/>
                </a:solidFill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None/>
              <a:defRPr sz="1600" b="1" i="0" u="none" strike="noStrike" cap="none">
                <a:solidFill>
                  <a:schemeClr val="dk1"/>
                </a:solidFill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None/>
              <a:defRPr sz="1600" b="1" i="0" u="none" strike="noStrike" cap="none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9" name="Shape 119"/>
          <p:cNvSpPr txBox="1">
            <a:spLocks noGrp="1"/>
          </p:cNvSpPr>
          <p:nvPr>
            <p:ph type="ftr" idx="11"/>
          </p:nvPr>
        </p:nvSpPr>
        <p:spPr>
          <a:xfrm>
            <a:off x="609600" y="6095998"/>
            <a:ext cx="8153399" cy="6283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Clr>
                <a:schemeClr val="dk1"/>
              </a:buClr>
              <a:buFont typeface="Open Sans"/>
              <a:buNone/>
              <a:defRPr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Font typeface="Open Sans"/>
              <a:buNone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Font typeface="Open Sans"/>
              <a:buNone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Font typeface="Open Sans"/>
              <a:buNone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Font typeface="Open Sans"/>
              <a:buNone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286000" marR="0" lvl="5" indent="0" algn="l" rtl="0">
              <a:spcBef>
                <a:spcPts val="0"/>
              </a:spcBef>
              <a:buFont typeface="Open Sans"/>
              <a:buNone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2743200" marR="0" lvl="6" indent="0" algn="l" rtl="0">
              <a:spcBef>
                <a:spcPts val="0"/>
              </a:spcBef>
              <a:buFont typeface="Open Sans"/>
              <a:buNone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200400" marR="0" lvl="7" indent="0" algn="l" rtl="0">
              <a:spcBef>
                <a:spcPts val="0"/>
              </a:spcBef>
              <a:buFont typeface="Open Sans"/>
              <a:buNone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3657600" marR="0" lvl="8" indent="0" algn="l" rtl="0">
              <a:spcBef>
                <a:spcPts val="0"/>
              </a:spcBef>
              <a:buFont typeface="Open Sans"/>
              <a:buNone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120" name="Shape 120" descr="Green Stri.jpg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0" y="0"/>
            <a:ext cx="23164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Shape 121"/>
          <p:cNvSpPr/>
          <p:nvPr/>
        </p:nvSpPr>
        <p:spPr>
          <a:xfrm rot="-5400000">
            <a:off x="-1506600" y="5096102"/>
            <a:ext cx="3222900" cy="18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60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1023592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C0B01-AA84-49A8-8E03-D78442462771}" type="datetime1">
              <a:rPr lang="zh-TW" altLang="en-US" smtClean="0"/>
              <a:pPr>
                <a:defRPr/>
              </a:pPr>
              <a:t>2017/12/4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294B1-C03D-450D-B812-135A63BC643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手繪多邊形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2147483647 h 1331"/>
              <a:gd name="T2" fmla="*/ 0 w 5760"/>
              <a:gd name="T3" fmla="*/ 2147483647 h 1331"/>
              <a:gd name="T4" fmla="*/ 2147483647 w 5760"/>
              <a:gd name="T5" fmla="*/ 2147483647 h 1331"/>
              <a:gd name="T6" fmla="*/ 2147483647 w 5760"/>
              <a:gd name="T7" fmla="*/ 0 h 1331"/>
              <a:gd name="T8" fmla="*/ 0 w 5760"/>
              <a:gd name="T9" fmla="*/ 2147483647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7C7C7C">
              <a:alpha val="45097"/>
            </a:srgbClr>
          </a:solidFill>
          <a:ln w="9525">
            <a:noFill/>
            <a:round/>
            <a:headEnd/>
            <a:tailEnd/>
          </a:ln>
          <a:effectLst>
            <a:outerShdw dist="44450" dir="16200000" algn="ctr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TW" altLang="en-US">
              <a:ea typeface="新細明體" pitchFamily="18" charset="-120"/>
            </a:endParaRPr>
          </a:p>
        </p:txBody>
      </p:sp>
      <p:sp>
        <p:nvSpPr>
          <p:cNvPr id="5" name="手繪多邊形 12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T0" fmla="*/ 2147483647 w 1914"/>
              <a:gd name="T1" fmla="*/ 2147483647 h 4329"/>
              <a:gd name="T2" fmla="*/ 2147483647 w 1914"/>
              <a:gd name="T3" fmla="*/ 2147483647 h 4329"/>
              <a:gd name="T4" fmla="*/ 2147483647 w 1914"/>
              <a:gd name="T5" fmla="*/ 2147483647 h 4329"/>
              <a:gd name="T6" fmla="*/ 0 w 1914"/>
              <a:gd name="T7" fmla="*/ 0 h 4329"/>
              <a:gd name="T8" fmla="*/ 2147483647 w 1914"/>
              <a:gd name="T9" fmla="*/ 2147483647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14"/>
              <a:gd name="T16" fmla="*/ 0 h 4329"/>
              <a:gd name="T17" fmla="*/ 1914 w 1914"/>
              <a:gd name="T18" fmla="*/ 4329 h 432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595959">
              <a:alpha val="39999"/>
            </a:srgbClr>
          </a:solidFill>
          <a:ln w="9525">
            <a:noFill/>
            <a:round/>
            <a:headEnd/>
            <a:tailEnd/>
          </a:ln>
          <a:effectLst>
            <a:outerShdw dist="50800" dir="10800000" algn="ctr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TW" altLang="en-US">
              <a:ea typeface="新細明體" pitchFamily="18" charset="-120"/>
            </a:endParaRPr>
          </a:p>
        </p:txBody>
      </p:sp>
      <p:pic>
        <p:nvPicPr>
          <p:cNvPr id="6" name="Picture 2" descr="C:\Users\user\Desktop\大陸行銷簡介\p2.3發展緣起-經營理念-faol.gi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7" t="1476" b="17935"/>
          <a:stretch>
            <a:fillRect/>
          </a:stretch>
        </p:blipFill>
        <p:spPr bwMode="auto">
          <a:xfrm>
            <a:off x="0" y="1196975"/>
            <a:ext cx="9144000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user\Desktop\大陸行銷簡介\p2.3發展緣起-經營理念-faol.gi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7" t="1476" b="17935"/>
          <a:stretch>
            <a:fillRect/>
          </a:stretch>
        </p:blipFill>
        <p:spPr bwMode="auto">
          <a:xfrm>
            <a:off x="0" y="0"/>
            <a:ext cx="9144000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31B93-BFA9-4BFA-96CA-D333B1592690}" type="datetime1">
              <a:rPr lang="zh-TW" altLang="en-US" smtClean="0"/>
              <a:pPr>
                <a:defRPr/>
              </a:pPr>
              <a:t>2017/12/4</a:t>
            </a:fld>
            <a:endParaRPr lang="zh-TW" altLang="en-US"/>
          </a:p>
        </p:txBody>
      </p:sp>
      <p:sp>
        <p:nvSpPr>
          <p:cNvPr id="9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585B-0A8F-43A9-9AF4-BABB2AE39B6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8528B-FCFD-445B-9D45-0FAD8317479B}" type="datetime1">
              <a:rPr lang="zh-TW" altLang="en-US" smtClean="0"/>
              <a:pPr>
                <a:defRPr/>
              </a:pPr>
              <a:t>2017/12/4</a:t>
            </a:fld>
            <a:endParaRPr lang="zh-TW" altLang="en-US"/>
          </a:p>
        </p:txBody>
      </p:sp>
      <p:sp>
        <p:nvSpPr>
          <p:cNvPr id="6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196DD-1099-4A9A-A409-1A8EEBB22BF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Desktop\大陸行銷簡介\p2.3發展緣起-經營理念-faol.gi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7" t="1476" b="17935"/>
          <a:stretch>
            <a:fillRect/>
          </a:stretch>
        </p:blipFill>
        <p:spPr bwMode="auto">
          <a:xfrm>
            <a:off x="0" y="1196975"/>
            <a:ext cx="9144000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user\Desktop\大陸行銷簡介\p2.3發展緣起-經營理念-faol.gi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7" t="1476" b="17935"/>
          <a:stretch>
            <a:fillRect/>
          </a:stretch>
        </p:blipFill>
        <p:spPr bwMode="auto">
          <a:xfrm>
            <a:off x="0" y="0"/>
            <a:ext cx="9144000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9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E7CCD-286D-42D5-BAC1-FF9BCDC0F3C6}" type="datetime1">
              <a:rPr lang="zh-TW" altLang="en-US" smtClean="0"/>
              <a:pPr>
                <a:defRPr/>
              </a:pPr>
              <a:t>2017/12/4</a:t>
            </a:fld>
            <a:endParaRPr lang="zh-TW" altLang="en-US"/>
          </a:p>
        </p:txBody>
      </p:sp>
      <p:sp>
        <p:nvSpPr>
          <p:cNvPr id="10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83C2A-53C8-47C1-A844-B0881D860C8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3F2A1-2B8B-4FE5-ADEB-FA05A8E5CE8D}" type="datetime1">
              <a:rPr lang="zh-TW" altLang="en-US" smtClean="0"/>
              <a:pPr>
                <a:defRPr/>
              </a:pPr>
              <a:t>2017/12/4</a:t>
            </a:fld>
            <a:endParaRPr lang="zh-TW" altLang="en-US"/>
          </a:p>
        </p:txBody>
      </p:sp>
      <p:sp>
        <p:nvSpPr>
          <p:cNvPr id="4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FFF49-A3AA-47C3-88DD-3CF108AE561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17F61-275E-44A3-82F9-A488C81FA15C}" type="datetime1">
              <a:rPr lang="zh-TW" altLang="en-US" smtClean="0"/>
              <a:pPr>
                <a:defRPr/>
              </a:pPr>
              <a:t>2017/12/4</a:t>
            </a:fld>
            <a:endParaRPr lang="zh-TW" altLang="en-US"/>
          </a:p>
        </p:txBody>
      </p:sp>
      <p:sp>
        <p:nvSpPr>
          <p:cNvPr id="3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C7CFD-0D51-48B9-A5CE-52EC7C3F13E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1C239-D1F5-4C79-9B61-547E29081B62}" type="datetime1">
              <a:rPr lang="zh-TW" altLang="en-US" smtClean="0"/>
              <a:pPr>
                <a:defRPr/>
              </a:pPr>
              <a:t>2017/12/4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3AD681-7DE0-403D-BCE7-FB5BE0F5B2F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C:\Users\user\Desktop\大陸行銷簡介\p1索引-faol.gi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6" t="2454" r="3117" b="1535"/>
          <a:stretch>
            <a:fillRect/>
          </a:stretch>
        </p:blipFill>
        <p:spPr bwMode="auto">
          <a:xfrm>
            <a:off x="0" y="0"/>
            <a:ext cx="9148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TW" altLang="en-US" noProof="0"/>
              <a:t>按一下圖示以新增圖片</a:t>
            </a:r>
            <a:endParaRPr 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2043B-9C95-4F7C-9E3C-94B66577972E}" type="datetime1">
              <a:rPr lang="zh-TW" altLang="en-US" smtClean="0"/>
              <a:pPr>
                <a:defRPr/>
              </a:pPr>
              <a:t>2017/12/4</a:t>
            </a:fld>
            <a:endParaRPr lang="zh-TW" altLang="en-US"/>
          </a:p>
        </p:txBody>
      </p:sp>
      <p:sp>
        <p:nvSpPr>
          <p:cNvPr id="7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BACD8-E53E-455B-8EC2-0078C8C1ADA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手繪多邊形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2147483647 h 1331"/>
              <a:gd name="T2" fmla="*/ 0 w 5760"/>
              <a:gd name="T3" fmla="*/ 2147483647 h 1331"/>
              <a:gd name="T4" fmla="*/ 2147483647 w 5760"/>
              <a:gd name="T5" fmla="*/ 2147483647 h 1331"/>
              <a:gd name="T6" fmla="*/ 2147483647 w 5760"/>
              <a:gd name="T7" fmla="*/ 0 h 1331"/>
              <a:gd name="T8" fmla="*/ 0 w 5760"/>
              <a:gd name="T9" fmla="*/ 2147483647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7C7C7C">
              <a:alpha val="45097"/>
            </a:srgbClr>
          </a:solidFill>
          <a:ln w="9525">
            <a:noFill/>
            <a:round/>
            <a:headEnd/>
            <a:tailEnd/>
          </a:ln>
          <a:effectLst>
            <a:outerShdw dist="44450" dir="16200000" algn="ctr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TW" altLang="en-US">
              <a:ea typeface="新細明體" pitchFamily="18" charset="-120"/>
            </a:endParaRPr>
          </a:p>
        </p:txBody>
      </p:sp>
      <p:sp>
        <p:nvSpPr>
          <p:cNvPr id="1027" name="手繪多邊形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2147483647 w 1914"/>
              <a:gd name="T1" fmla="*/ 2147483647 h 4329"/>
              <a:gd name="T2" fmla="*/ 2147483647 w 1914"/>
              <a:gd name="T3" fmla="*/ 2147483647 h 4329"/>
              <a:gd name="T4" fmla="*/ 2147483647 w 1914"/>
              <a:gd name="T5" fmla="*/ 2147483647 h 4329"/>
              <a:gd name="T6" fmla="*/ 0 w 1914"/>
              <a:gd name="T7" fmla="*/ 0 h 4329"/>
              <a:gd name="T8" fmla="*/ 2147483647 w 1914"/>
              <a:gd name="T9" fmla="*/ 2147483647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14"/>
              <a:gd name="T16" fmla="*/ 0 h 4329"/>
              <a:gd name="T17" fmla="*/ 1914 w 1914"/>
              <a:gd name="T18" fmla="*/ 4329 h 432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595959">
              <a:alpha val="39999"/>
            </a:srgbClr>
          </a:solidFill>
          <a:ln w="9525">
            <a:noFill/>
            <a:round/>
            <a:headEnd/>
            <a:tailEnd/>
          </a:ln>
          <a:effectLst>
            <a:outerShdw dist="50800" dir="10800000" algn="ctr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TW" altLang="en-US">
              <a:ea typeface="新細明體" pitchFamily="18" charset="-120"/>
            </a:endParaRPr>
          </a:p>
        </p:txBody>
      </p:sp>
      <p:sp>
        <p:nvSpPr>
          <p:cNvPr id="1028" name="標題版面配置區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  <a:endParaRPr lang="en-US" altLang="en-US"/>
          </a:p>
        </p:txBody>
      </p:sp>
      <p:sp>
        <p:nvSpPr>
          <p:cNvPr id="1029" name="文字版面配置區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alt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>
              <a:defRPr kumimoji="0" sz="1000">
                <a:solidFill>
                  <a:srgbClr val="9B9B9D"/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25E2697A-BDDB-4E18-8B0C-D46BF136BAE2}" type="datetime1">
              <a:rPr lang="zh-TW" altLang="en-US" smtClean="0"/>
              <a:pPr>
                <a:defRPr/>
              </a:pPr>
              <a:t>2017/12/4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  <a:latin typeface="Arial" charset="0"/>
                <a:ea typeface="新細明體" pitchFamily="18" charset="-120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kumimoji="0" sz="1000">
                <a:solidFill>
                  <a:srgbClr val="9B9B9D"/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60DA92C9-E8F9-4417-95F3-375D780291C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pic>
        <p:nvPicPr>
          <p:cNvPr id="1033" name="Picture 9" descr="C:\Users\user\Desktop\大陸行銷簡介\p1索引-faol.gif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6" t="2454" r="3117" b="1535"/>
          <a:stretch>
            <a:fillRect/>
          </a:stretch>
        </p:blipFill>
        <p:spPr bwMode="auto">
          <a:xfrm>
            <a:off x="0" y="0"/>
            <a:ext cx="9148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4142" r:id="rId1"/>
    <p:sldLayoutId id="2147484136" r:id="rId2"/>
    <p:sldLayoutId id="2147484143" r:id="rId3"/>
    <p:sldLayoutId id="2147484137" r:id="rId4"/>
    <p:sldLayoutId id="2147484144" r:id="rId5"/>
    <p:sldLayoutId id="2147484138" r:id="rId6"/>
    <p:sldLayoutId id="2147484139" r:id="rId7"/>
    <p:sldLayoutId id="2147484145" r:id="rId8"/>
    <p:sldLayoutId id="2147484146" r:id="rId9"/>
    <p:sldLayoutId id="2147484140" r:id="rId10"/>
    <p:sldLayoutId id="2147484141" r:id="rId11"/>
    <p:sldLayoutId id="2147484148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微軟正黑體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Franklin Gothic Book" charset="0"/>
          <a:ea typeface="微軟正黑體" charset="0"/>
          <a:cs typeface="微軟正黑體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Franklin Gothic Book" charset="0"/>
          <a:ea typeface="微軟正黑體" charset="0"/>
          <a:cs typeface="微軟正黑體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Franklin Gothic Book" charset="0"/>
          <a:ea typeface="微軟正黑體" charset="0"/>
          <a:cs typeface="微軟正黑體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Franklin Gothic Book" charset="0"/>
          <a:ea typeface="微軟正黑體" charset="0"/>
          <a:cs typeface="微軟正黑體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charset="0"/>
          <a:ea typeface="微軟正黑體" charset="0"/>
          <a:cs typeface="微軟正黑體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charset="0"/>
          <a:ea typeface="微軟正黑體" charset="0"/>
          <a:cs typeface="微軟正黑體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charset="0"/>
          <a:ea typeface="微軟正黑體" charset="0"/>
          <a:cs typeface="微軟正黑體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charset="0"/>
          <a:ea typeface="微軟正黑體" charset="0"/>
          <a:cs typeface="微軟正黑體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kumimoji="1" sz="3000" kern="1200">
          <a:solidFill>
            <a:schemeClr val="tx1"/>
          </a:solidFill>
          <a:latin typeface="+mn-lt"/>
          <a:ea typeface="+mn-ea"/>
          <a:cs typeface="微軟正黑體" charset="0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kumimoji="1" sz="2600" kern="1200">
          <a:solidFill>
            <a:schemeClr val="tx1"/>
          </a:solidFill>
          <a:latin typeface="+mn-lt"/>
          <a:ea typeface="+mn-ea"/>
          <a:cs typeface="微軟正黑體" charset="0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kumimoji="1" sz="2400" kern="1200">
          <a:solidFill>
            <a:schemeClr val="tx1"/>
          </a:solidFill>
          <a:latin typeface="+mn-lt"/>
          <a:ea typeface="+mn-ea"/>
          <a:cs typeface="微軟正黑體" charset="0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SzPct val="90000"/>
        <a:buFont typeface="Wingdings 2" pitchFamily="18" charset="2"/>
        <a:buChar char=""/>
        <a:defRPr kumimoji="1" sz="2000" kern="1200">
          <a:solidFill>
            <a:schemeClr val="tx1"/>
          </a:solidFill>
          <a:latin typeface="+mn-lt"/>
          <a:ea typeface="+mn-ea"/>
          <a:cs typeface="微軟正黑體" charset="0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SzPct val="100000"/>
        <a:buFont typeface="Arial" charset="0"/>
        <a:buChar char="-"/>
        <a:defRPr kumimoji="1" sz="2000" kern="1200">
          <a:solidFill>
            <a:schemeClr val="tx1"/>
          </a:solidFill>
          <a:latin typeface="+mn-lt"/>
          <a:ea typeface="+mn-ea"/>
          <a:cs typeface="微軟正黑體" charset="0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jpeg"/><Relationship Id="rId18" Type="http://schemas.openxmlformats.org/officeDocument/2006/relationships/image" Target="../media/image40.png"/><Relationship Id="rId26" Type="http://schemas.openxmlformats.org/officeDocument/2006/relationships/image" Target="../media/image54.png"/><Relationship Id="rId3" Type="http://schemas.openxmlformats.org/officeDocument/2006/relationships/oleObject" Target="../embeddings/oleObject1.bin"/><Relationship Id="rId21" Type="http://schemas.openxmlformats.org/officeDocument/2006/relationships/image" Target="../media/image49.jpeg"/><Relationship Id="rId7" Type="http://schemas.openxmlformats.org/officeDocument/2006/relationships/oleObject" Target="../embeddings/oleObject3.bin"/><Relationship Id="rId12" Type="http://schemas.openxmlformats.org/officeDocument/2006/relationships/image" Target="../media/image42.jpeg"/><Relationship Id="rId17" Type="http://schemas.openxmlformats.org/officeDocument/2006/relationships/oleObject" Target="../embeddings/oleObject5.bin"/><Relationship Id="rId25" Type="http://schemas.openxmlformats.org/officeDocument/2006/relationships/image" Target="../media/image5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6.jpeg"/><Relationship Id="rId20" Type="http://schemas.openxmlformats.org/officeDocument/2006/relationships/image" Target="../media/image48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37.png"/><Relationship Id="rId11" Type="http://schemas.openxmlformats.org/officeDocument/2006/relationships/image" Target="../media/image41.jpeg"/><Relationship Id="rId24" Type="http://schemas.openxmlformats.org/officeDocument/2006/relationships/image" Target="../media/image52.png"/><Relationship Id="rId5" Type="http://schemas.openxmlformats.org/officeDocument/2006/relationships/oleObject" Target="../embeddings/oleObject2.bin"/><Relationship Id="rId15" Type="http://schemas.openxmlformats.org/officeDocument/2006/relationships/image" Target="../media/image45.jpeg"/><Relationship Id="rId23" Type="http://schemas.openxmlformats.org/officeDocument/2006/relationships/image" Target="../media/image51.png"/><Relationship Id="rId28" Type="http://schemas.openxmlformats.org/officeDocument/2006/relationships/image" Target="../media/image56.jpeg"/><Relationship Id="rId10" Type="http://schemas.openxmlformats.org/officeDocument/2006/relationships/image" Target="../media/image39.png"/><Relationship Id="rId19" Type="http://schemas.openxmlformats.org/officeDocument/2006/relationships/image" Target="../media/image47.jpeg"/><Relationship Id="rId4" Type="http://schemas.openxmlformats.org/officeDocument/2006/relationships/image" Target="../media/image36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44.jpeg"/><Relationship Id="rId22" Type="http://schemas.openxmlformats.org/officeDocument/2006/relationships/image" Target="../media/image50.png"/><Relationship Id="rId27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jpeg"/><Relationship Id="rId3" Type="http://schemas.openxmlformats.org/officeDocument/2006/relationships/image" Target="../media/image58.jpeg"/><Relationship Id="rId7" Type="http://schemas.openxmlformats.org/officeDocument/2006/relationships/image" Target="../media/image62.png"/><Relationship Id="rId12" Type="http://schemas.openxmlformats.org/officeDocument/2006/relationships/image" Target="../media/image67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11" Type="http://schemas.openxmlformats.org/officeDocument/2006/relationships/image" Target="../media/image66.jpeg"/><Relationship Id="rId5" Type="http://schemas.openxmlformats.org/officeDocument/2006/relationships/image" Target="../media/image60.jpeg"/><Relationship Id="rId15" Type="http://schemas.openxmlformats.org/officeDocument/2006/relationships/image" Target="../media/image70.jpeg"/><Relationship Id="rId10" Type="http://schemas.openxmlformats.org/officeDocument/2006/relationships/image" Target="../media/image65.png"/><Relationship Id="rId4" Type="http://schemas.openxmlformats.org/officeDocument/2006/relationships/image" Target="../media/image59.jpe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3" Type="http://schemas.openxmlformats.org/officeDocument/2006/relationships/image" Target="../media/image72.jpeg"/><Relationship Id="rId21" Type="http://schemas.openxmlformats.org/officeDocument/2006/relationships/image" Target="../media/image90.png"/><Relationship Id="rId7" Type="http://schemas.openxmlformats.org/officeDocument/2006/relationships/image" Target="../media/image76.jpe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" Type="http://schemas.openxmlformats.org/officeDocument/2006/relationships/image" Target="../media/image71.jpeg"/><Relationship Id="rId16" Type="http://schemas.openxmlformats.org/officeDocument/2006/relationships/image" Target="../media/image85.png"/><Relationship Id="rId20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11" Type="http://schemas.openxmlformats.org/officeDocument/2006/relationships/image" Target="../media/image80.jpeg"/><Relationship Id="rId5" Type="http://schemas.openxmlformats.org/officeDocument/2006/relationships/image" Target="../media/image74.jpeg"/><Relationship Id="rId15" Type="http://schemas.openxmlformats.org/officeDocument/2006/relationships/image" Target="../media/image84.png"/><Relationship Id="rId10" Type="http://schemas.openxmlformats.org/officeDocument/2006/relationships/image" Target="../media/image79.jpeg"/><Relationship Id="rId19" Type="http://schemas.openxmlformats.org/officeDocument/2006/relationships/image" Target="../media/image88.png"/><Relationship Id="rId4" Type="http://schemas.openxmlformats.org/officeDocument/2006/relationships/image" Target="../media/image73.jpeg"/><Relationship Id="rId9" Type="http://schemas.openxmlformats.org/officeDocument/2006/relationships/image" Target="../media/image78.jpeg"/><Relationship Id="rId14" Type="http://schemas.openxmlformats.org/officeDocument/2006/relationships/image" Target="../media/image83.png"/><Relationship Id="rId22" Type="http://schemas.openxmlformats.org/officeDocument/2006/relationships/image" Target="../media/image9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3" Type="http://schemas.openxmlformats.org/officeDocument/2006/relationships/image" Target="../media/image93.jpe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3" Type="http://schemas.openxmlformats.org/officeDocument/2006/relationships/image" Target="../media/image105.png"/><Relationship Id="rId7" Type="http://schemas.openxmlformats.org/officeDocument/2006/relationships/image" Target="../media/image109.jpe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png"/><Relationship Id="rId9" Type="http://schemas.openxmlformats.org/officeDocument/2006/relationships/image" Target="../media/image11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eg"/><Relationship Id="rId3" Type="http://schemas.openxmlformats.org/officeDocument/2006/relationships/image" Target="../media/image113.jpeg"/><Relationship Id="rId7" Type="http://schemas.openxmlformats.org/officeDocument/2006/relationships/image" Target="../media/image117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jpeg"/><Relationship Id="rId11" Type="http://schemas.openxmlformats.org/officeDocument/2006/relationships/image" Target="../media/image121.jpeg"/><Relationship Id="rId5" Type="http://schemas.openxmlformats.org/officeDocument/2006/relationships/image" Target="../media/image115.jpeg"/><Relationship Id="rId10" Type="http://schemas.openxmlformats.org/officeDocument/2006/relationships/image" Target="../media/image120.jpe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jpeg"/><Relationship Id="rId3" Type="http://schemas.openxmlformats.org/officeDocument/2006/relationships/image" Target="../media/image127.jpeg"/><Relationship Id="rId7" Type="http://schemas.openxmlformats.org/officeDocument/2006/relationships/image" Target="../media/image131.pn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9.jpeg"/><Relationship Id="rId10" Type="http://schemas.openxmlformats.org/officeDocument/2006/relationships/image" Target="../media/image134.png"/><Relationship Id="rId4" Type="http://schemas.openxmlformats.org/officeDocument/2006/relationships/image" Target="../media/image128.jpeg"/><Relationship Id="rId9" Type="http://schemas.openxmlformats.org/officeDocument/2006/relationships/image" Target="../media/image1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png"/><Relationship Id="rId5" Type="http://schemas.openxmlformats.org/officeDocument/2006/relationships/image" Target="../media/image138.jpeg"/><Relationship Id="rId4" Type="http://schemas.openxmlformats.org/officeDocument/2006/relationships/image" Target="../media/image1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2.jpeg"/><Relationship Id="rId5" Type="http://schemas.openxmlformats.org/officeDocument/2006/relationships/image" Target="../media/image151.jpeg"/><Relationship Id="rId4" Type="http://schemas.openxmlformats.org/officeDocument/2006/relationships/image" Target="../media/image15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691680" y="3337560"/>
            <a:ext cx="6480048" cy="230124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zh-TW" sz="48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Hunya</a:t>
            </a:r>
            <a:r>
              <a:rPr lang="en-US" altLang="zh-TW" sz="4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 Food co., Ltd</a:t>
            </a:r>
            <a:r>
              <a:rPr lang="en-US" altLang="zh-TW" sz="4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/>
            </a:r>
            <a:br>
              <a:rPr lang="en-US" altLang="zh-TW" sz="4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</a:br>
            <a:r>
              <a:rPr lang="en-US" altLang="zh-TW" sz="4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2017 Investors conference</a:t>
            </a:r>
            <a:br>
              <a:rPr lang="en-US" altLang="zh-TW" sz="4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</a:br>
            <a:r>
              <a:rPr lang="en-US" altLang="zh-TW" sz="4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/>
            </a:r>
            <a:br>
              <a:rPr lang="en-US" altLang="zh-TW" sz="4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</a:br>
            <a:r>
              <a:rPr lang="en-US" altLang="zh-TW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2017.12.5</a:t>
            </a:r>
            <a:endParaRPr lang="zh-TW" altLang="en-US" sz="32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13DB3B-A7DD-4935-B86E-A778D791EB33}" type="slidenum">
              <a:rPr lang="zh-TW" altLang="en-US" smtClean="0"/>
              <a:pPr>
                <a:defRPr/>
              </a:pPr>
              <a:t>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1C7CFD-0D51-48B9-A5CE-52EC7C3F13E7}" type="slidenum">
              <a:rPr lang="zh-TW" altLang="en-US" smtClean="0"/>
              <a:pPr>
                <a:defRPr/>
              </a:pPr>
              <a:t>10</a:t>
            </a:fld>
            <a:endParaRPr lang="zh-TW" altLang="en-US"/>
          </a:p>
        </p:txBody>
      </p:sp>
      <p:sp>
        <p:nvSpPr>
          <p:cNvPr id="3" name="標題 3"/>
          <p:cNvSpPr txBox="1">
            <a:spLocks/>
          </p:cNvSpPr>
          <p:nvPr/>
        </p:nvSpPr>
        <p:spPr>
          <a:xfrm>
            <a:off x="437764" y="764704"/>
            <a:ext cx="8258175" cy="6540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 kern="1200">
                <a:solidFill>
                  <a:schemeClr val="tx1"/>
                </a:solidFill>
                <a:latin typeface="+mj-lt"/>
                <a:ea typeface="+mj-ea"/>
                <a:cs typeface="微軟正黑體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9pPr>
          </a:lstStyle>
          <a:p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Cash Flow</a:t>
            </a:r>
            <a:endParaRPr lang="zh-TW" altLang="en-US" sz="3600" dirty="0">
              <a:solidFill>
                <a:schemeClr val="accent1">
                  <a:lumMod val="75000"/>
                </a:schemeClr>
              </a:solidFill>
              <a:latin typeface="+mj-e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7752"/>
            <a:ext cx="7848872" cy="273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613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 txBox="1">
            <a:spLocks/>
          </p:cNvSpPr>
          <p:nvPr/>
        </p:nvSpPr>
        <p:spPr>
          <a:xfrm>
            <a:off x="218648" y="1390526"/>
            <a:ext cx="8228012" cy="2470522"/>
          </a:xfrm>
          <a:prstGeom prst="rect">
            <a:avLst/>
          </a:prstGeom>
        </p:spPr>
        <p:txBody>
          <a:bodyPr/>
          <a:lstStyle/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altLang="zh-TW" sz="2000" dirty="0" err="1" smtClean="0">
                <a:solidFill>
                  <a:schemeClr val="accent5">
                    <a:lumMod val="50000"/>
                  </a:schemeClr>
                </a:solidFill>
              </a:rPr>
              <a:t>Hongya</a:t>
            </a:r>
            <a:r>
              <a:rPr lang="en-US" altLang="zh-TW" sz="2000" dirty="0" smtClean="0">
                <a:solidFill>
                  <a:schemeClr val="accent5">
                    <a:lumMod val="50000"/>
                  </a:schemeClr>
                </a:solidFill>
              </a:rPr>
              <a:t> Food Co., Ltd. was founded in the Republic of China in 65 years (1976), and the establishment of "77", “</a:t>
            </a:r>
            <a:r>
              <a:rPr lang="en-US" altLang="zh-TW" sz="2000" dirty="0" err="1" smtClean="0">
                <a:solidFill>
                  <a:schemeClr val="accent5">
                    <a:lumMod val="50000"/>
                  </a:schemeClr>
                </a:solidFill>
              </a:rPr>
              <a:t>Rivon</a:t>
            </a:r>
            <a:r>
              <a:rPr lang="en-US" altLang="zh-TW" sz="2000" dirty="0" smtClean="0">
                <a:solidFill>
                  <a:schemeClr val="accent5">
                    <a:lumMod val="50000"/>
                  </a:schemeClr>
                </a:solidFill>
              </a:rPr>
              <a:t> " the two major brands, since then continue to seek innovation from tradition.</a:t>
            </a:r>
            <a:r>
              <a:rPr lang="en-US" altLang="zh-TW" sz="2000" dirty="0" smtClean="0"/>
              <a:t>.</a:t>
            </a:r>
          </a:p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In 2012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led to establishment of the </a:t>
            </a:r>
            <a:r>
              <a:rPr kumimoji="0" lang="en-US" altLang="zh-TW" sz="2000" dirty="0" smtClean="0">
                <a:solidFill>
                  <a:srgbClr val="663300"/>
                </a:solidFill>
                <a:latin typeface="+mn-ea"/>
                <a:ea typeface="+mn-ea"/>
              </a:rPr>
              <a:t>first Chocolate Museum in Southeast Asia.</a:t>
            </a:r>
            <a:endParaRPr kumimoji="0" lang="en-US" altLang="zh-TW" sz="2000" dirty="0">
              <a:solidFill>
                <a:srgbClr val="663300"/>
              </a:solidFill>
              <a:latin typeface="+mn-ea"/>
              <a:ea typeface="+mn-ea"/>
            </a:endParaRPr>
          </a:p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zh-TW" sz="2000" dirty="0">
                <a:solidFill>
                  <a:srgbClr val="663300"/>
                </a:solidFill>
                <a:latin typeface="+mn-ea"/>
                <a:ea typeface="+mn-ea"/>
              </a:rPr>
              <a:t>Since its launch in 2015 “We </a:t>
            </a:r>
            <a:r>
              <a:rPr kumimoji="0" lang="en-US" altLang="zh-TW" sz="2000" dirty="0" err="1" smtClean="0">
                <a:solidFill>
                  <a:srgbClr val="663300"/>
                </a:solidFill>
                <a:latin typeface="+mn-ea"/>
                <a:ea typeface="+mn-ea"/>
              </a:rPr>
              <a:t>Made”has</a:t>
            </a:r>
            <a:r>
              <a:rPr kumimoji="0" lang="en-US" altLang="zh-TW" sz="2000" dirty="0" smtClean="0">
                <a:solidFill>
                  <a:srgbClr val="663300"/>
                </a:solidFill>
                <a:latin typeface="+mn-ea"/>
                <a:ea typeface="+mn-ea"/>
              </a:rPr>
              <a:t> </a:t>
            </a:r>
            <a:r>
              <a:rPr kumimoji="0" lang="en-US" altLang="zh-TW" sz="2000" dirty="0">
                <a:solidFill>
                  <a:srgbClr val="663300"/>
                </a:solidFill>
                <a:latin typeface="+mn-ea"/>
                <a:ea typeface="+mn-ea"/>
              </a:rPr>
              <a:t>introduced a series of biscuits that are "non-additive" and "tasty". 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13" name="標題 1"/>
          <p:cNvSpPr txBox="1">
            <a:spLocks/>
          </p:cNvSpPr>
          <p:nvPr/>
        </p:nvSpPr>
        <p:spPr>
          <a:xfrm>
            <a:off x="179512" y="620688"/>
            <a:ext cx="8229600" cy="63408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altLang="zh-TW" sz="320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微軟正黑體" charset="0"/>
              </a:rPr>
              <a:t>Hunya~40 years chocolate / cake </a:t>
            </a:r>
            <a:r>
              <a:rPr lang="en-US" altLang="zh-TW" sz="3200" dirty="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微軟正黑體" charset="0"/>
              </a:rPr>
              <a:t>expert</a:t>
            </a:r>
            <a:endParaRPr lang="zh-TW" altLang="en-US" sz="3200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  <a:cs typeface="微軟正黑體" charset="0"/>
            </a:endParaRPr>
          </a:p>
        </p:txBody>
      </p:sp>
      <p:sp>
        <p:nvSpPr>
          <p:cNvPr id="17" name="投影片編號版面配置區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1C7CFD-0D51-48B9-A5CE-52EC7C3F13E7}" type="slidenum">
              <a:rPr lang="zh-TW" altLang="en-US" smtClean="0"/>
              <a:pPr>
                <a:defRPr/>
              </a:pPr>
              <a:t>11</a:t>
            </a:fld>
            <a:endParaRPr lang="zh-TW" altLang="en-US"/>
          </a:p>
        </p:txBody>
      </p:sp>
      <p:pic>
        <p:nvPicPr>
          <p:cNvPr id="12" name="圖片 11" descr="公司三大事業體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3645024"/>
            <a:ext cx="9144032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1C7CFD-0D51-48B9-A5CE-52EC7C3F13E7}" type="slidenum">
              <a:rPr lang="zh-TW" altLang="en-US" smtClean="0"/>
              <a:pPr>
                <a:defRPr/>
              </a:pPr>
              <a:t>12</a:t>
            </a:fld>
            <a:endParaRPr lang="zh-TW" altLang="en-US"/>
          </a:p>
        </p:txBody>
      </p:sp>
      <p:sp>
        <p:nvSpPr>
          <p:cNvPr id="3" name="向右箭號 2"/>
          <p:cNvSpPr/>
          <p:nvPr/>
        </p:nvSpPr>
        <p:spPr>
          <a:xfrm rot="19580815">
            <a:off x="-864728" y="3166616"/>
            <a:ext cx="10544924" cy="225844"/>
          </a:xfrm>
          <a:prstGeom prst="rightArrow">
            <a:avLst>
              <a:gd name="adj1" fmla="val 50000"/>
              <a:gd name="adj2" fmla="val 18066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23000">
                <a:schemeClr val="accent1">
                  <a:lumMod val="75000"/>
                </a:schemeClr>
              </a:gs>
              <a:gs pos="100000">
                <a:srgbClr val="0070C0"/>
              </a:gs>
            </a:gsLst>
            <a:lin ang="0" scaled="0"/>
          </a:gradFill>
          <a:ln>
            <a:noFill/>
          </a:ln>
          <a:effectLst>
            <a:innerShdw blurRad="63500" dist="50800" dir="5400000">
              <a:prstClr val="black">
                <a:alpha val="2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/>
          <p:cNvSpPr txBox="1">
            <a:spLocks/>
          </p:cNvSpPr>
          <p:nvPr/>
        </p:nvSpPr>
        <p:spPr bwMode="auto">
          <a:xfrm>
            <a:off x="467544" y="5434191"/>
            <a:ext cx="720080" cy="294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sx="101000" sy="101000" algn="ctr" rotWithShape="0">
              <a:srgbClr val="0033CC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j-ea"/>
                <a:cs typeface="+mj-cs"/>
              </a:rPr>
              <a:t>1976</a:t>
            </a:r>
            <a:endParaRPr kumimoji="1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標題 3"/>
          <p:cNvSpPr txBox="1">
            <a:spLocks/>
          </p:cNvSpPr>
          <p:nvPr/>
        </p:nvSpPr>
        <p:spPr bwMode="auto">
          <a:xfrm>
            <a:off x="971600" y="5085184"/>
            <a:ext cx="648072" cy="294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sx="101000" sy="101000" algn="ctr" rotWithShape="0">
              <a:srgbClr val="0033CC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j-ea"/>
                <a:cs typeface="+mj-cs"/>
              </a:rPr>
              <a:t>1981</a:t>
            </a:r>
            <a:endParaRPr kumimoji="1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 bwMode="auto">
          <a:xfrm>
            <a:off x="1403648" y="4797152"/>
            <a:ext cx="720080" cy="294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sx="101000" sy="101000" algn="ctr" rotWithShape="0">
              <a:srgbClr val="0033CC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j-ea"/>
                <a:cs typeface="+mj-cs"/>
              </a:rPr>
              <a:t>1990</a:t>
            </a:r>
            <a:endParaRPr kumimoji="1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8" name="標題 3"/>
          <p:cNvSpPr txBox="1">
            <a:spLocks/>
          </p:cNvSpPr>
          <p:nvPr/>
        </p:nvSpPr>
        <p:spPr bwMode="auto">
          <a:xfrm>
            <a:off x="2123728" y="4287118"/>
            <a:ext cx="648071" cy="294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sx="101000" sy="101000" algn="ctr" rotWithShape="0">
              <a:srgbClr val="0033CC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j-ea"/>
                <a:cs typeface="+mj-cs"/>
              </a:rPr>
              <a:t>1993</a:t>
            </a:r>
            <a:endParaRPr kumimoji="1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10" name="標題 3"/>
          <p:cNvSpPr txBox="1">
            <a:spLocks/>
          </p:cNvSpPr>
          <p:nvPr/>
        </p:nvSpPr>
        <p:spPr bwMode="auto">
          <a:xfrm>
            <a:off x="2915816" y="3783062"/>
            <a:ext cx="648072" cy="294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sx="101000" sy="101000" algn="ctr" rotWithShape="0">
              <a:srgbClr val="0033CC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j-ea"/>
                <a:cs typeface="+mj-cs"/>
              </a:rPr>
              <a:t>1997</a:t>
            </a:r>
            <a:endParaRPr kumimoji="1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11" name="標題 3"/>
          <p:cNvSpPr txBox="1">
            <a:spLocks/>
          </p:cNvSpPr>
          <p:nvPr/>
        </p:nvSpPr>
        <p:spPr bwMode="auto">
          <a:xfrm>
            <a:off x="5004048" y="2348880"/>
            <a:ext cx="648071" cy="294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sx="101000" sy="101000" algn="ctr" rotWithShape="0">
              <a:srgbClr val="0033CC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2007</a:t>
            </a:r>
            <a:endParaRPr kumimoji="1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12" name="標題 3"/>
          <p:cNvSpPr txBox="1">
            <a:spLocks/>
          </p:cNvSpPr>
          <p:nvPr/>
        </p:nvSpPr>
        <p:spPr bwMode="auto">
          <a:xfrm>
            <a:off x="3491880" y="3298170"/>
            <a:ext cx="648071" cy="294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sx="101000" sy="101000" algn="ctr" rotWithShape="0">
              <a:srgbClr val="0033CC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j-ea"/>
                <a:cs typeface="+mj-cs"/>
              </a:rPr>
              <a:t>1998</a:t>
            </a:r>
            <a:endParaRPr kumimoji="1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13" name="標題 3"/>
          <p:cNvSpPr txBox="1">
            <a:spLocks/>
          </p:cNvSpPr>
          <p:nvPr/>
        </p:nvSpPr>
        <p:spPr bwMode="auto">
          <a:xfrm>
            <a:off x="4572001" y="2636912"/>
            <a:ext cx="648071" cy="294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sx="101000" sy="101000" algn="ctr" rotWithShape="0">
              <a:srgbClr val="0033CC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2005</a:t>
            </a:r>
            <a:endParaRPr kumimoji="1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14" name="標題 3"/>
          <p:cNvSpPr txBox="1">
            <a:spLocks/>
          </p:cNvSpPr>
          <p:nvPr/>
        </p:nvSpPr>
        <p:spPr bwMode="auto">
          <a:xfrm>
            <a:off x="4067944" y="2990974"/>
            <a:ext cx="648071" cy="294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sx="101000" sy="101000" algn="ctr" rotWithShape="0">
              <a:srgbClr val="0033CC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2001</a:t>
            </a:r>
            <a:endParaRPr kumimoji="1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15" name="標題 3"/>
          <p:cNvSpPr txBox="1">
            <a:spLocks/>
          </p:cNvSpPr>
          <p:nvPr/>
        </p:nvSpPr>
        <p:spPr bwMode="auto">
          <a:xfrm>
            <a:off x="6228184" y="1556792"/>
            <a:ext cx="648071" cy="294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sx="101000" sy="101000" algn="ctr" rotWithShape="0">
              <a:srgbClr val="0033CC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b="1" kern="0" noProof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2012</a:t>
            </a:r>
            <a:endParaRPr kumimoji="1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16" name="標題 3"/>
          <p:cNvSpPr txBox="1">
            <a:spLocks/>
          </p:cNvSpPr>
          <p:nvPr/>
        </p:nvSpPr>
        <p:spPr bwMode="auto">
          <a:xfrm>
            <a:off x="7092280" y="980728"/>
            <a:ext cx="648071" cy="294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sx="101000" sy="101000" algn="ctr" rotWithShape="0">
              <a:srgbClr val="0033CC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b="1" kern="0" noProof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2015</a:t>
            </a:r>
            <a:endParaRPr kumimoji="1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17" name="TextBox 128"/>
          <p:cNvSpPr txBox="1"/>
          <p:nvPr/>
        </p:nvSpPr>
        <p:spPr>
          <a:xfrm flipH="1">
            <a:off x="641176" y="5733256"/>
            <a:ext cx="34267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en-US" altLang="zh-TW" sz="1400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Establishment </a:t>
            </a:r>
            <a:r>
              <a:rPr lang="en-US" altLang="zh-TW" sz="1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in New Taipei City, and Manufactured base on </a:t>
            </a:r>
            <a:r>
              <a:rPr lang="en-US" altLang="zh-TW" sz="1400" dirty="0" err="1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Taoyuan</a:t>
            </a:r>
            <a:r>
              <a:rPr lang="en-US" altLang="zh-TW" sz="1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Ba Dao.</a:t>
            </a:r>
            <a:endParaRPr lang="zh-TW" altLang="en-US" sz="1400" dirty="0">
              <a:solidFill>
                <a:schemeClr val="accent6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0" hangingPunct="0"/>
            <a:endParaRPr lang="zh-TW" altLang="en-US" sz="1400" dirty="0">
              <a:solidFill>
                <a:schemeClr val="accent6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525305" y="5262933"/>
            <a:ext cx="25172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altLang="zh-TW" sz="1400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Distributor  system buil</a:t>
            </a:r>
            <a:r>
              <a:rPr lang="en-US" altLang="zh-TW" sz="1400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d up</a:t>
            </a:r>
            <a:endParaRPr lang="zh-TW" altLang="en-US" sz="1400" dirty="0">
              <a:solidFill>
                <a:schemeClr val="accent6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237834" y="4862857"/>
            <a:ext cx="20014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altLang="zh-TW" sz="1400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HQ moved to </a:t>
            </a:r>
            <a:r>
              <a:rPr lang="en-US" altLang="zh-TW" sz="1400" dirty="0" err="1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Xindian</a:t>
            </a:r>
            <a:endParaRPr lang="zh-TW" altLang="en-US" sz="1400" dirty="0">
              <a:solidFill>
                <a:schemeClr val="accent6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951820" y="4251715"/>
            <a:ext cx="57966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err="1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Taoyuan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Ba Dao new Plant is completed. Land area 30,000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㎡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, invest amount NT$10bn</a:t>
            </a:r>
            <a:endParaRPr lang="zh-TW" altLang="en-US" dirty="0">
              <a:solidFill>
                <a:schemeClr val="accent6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  <p:pic>
        <p:nvPicPr>
          <p:cNvPr id="21" name="圖片 20" descr="00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4932630"/>
            <a:ext cx="2252612" cy="1808738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3563888" y="3913311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1400" dirty="0" smtClean="0">
                <a:solidFill>
                  <a:srgbClr val="0000FF"/>
                </a:solidFill>
                <a:latin typeface="+mj-ea"/>
                <a:ea typeface="+mj-ea"/>
              </a:rPr>
              <a:t>ISO 9001</a:t>
            </a:r>
            <a:r>
              <a:rPr lang="en-US" altLang="zh-TW" sz="1400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zh-TW" sz="1400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verification</a:t>
            </a:r>
            <a:endParaRPr lang="zh-TW" altLang="en-US" sz="1400" dirty="0">
              <a:latin typeface="+mj-ea"/>
              <a:ea typeface="+mj-ea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283967" y="348184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/>
            <a:r>
              <a:rPr lang="en-US" altLang="zh-TW" sz="1400" dirty="0" smtClean="0">
                <a:solidFill>
                  <a:srgbClr val="663300"/>
                </a:solidFill>
                <a:latin typeface="+mj-ea"/>
                <a:ea typeface="+mj-ea"/>
              </a:rPr>
              <a:t>Stock listed on OTC</a:t>
            </a:r>
            <a:r>
              <a:rPr lang="zh-TW" altLang="en-US" sz="1400" dirty="0" smtClean="0">
                <a:solidFill>
                  <a:srgbClr val="663300"/>
                </a:solidFill>
                <a:latin typeface="+mj-ea"/>
                <a:ea typeface="+mj-ea"/>
              </a:rPr>
              <a:t>，</a:t>
            </a:r>
            <a:r>
              <a:rPr lang="en-US" altLang="zh-TW" sz="1400" dirty="0" smtClean="0">
                <a:solidFill>
                  <a:srgbClr val="0000FF"/>
                </a:solidFill>
                <a:latin typeface="+mj-ea"/>
                <a:ea typeface="+mj-ea"/>
              </a:rPr>
              <a:t>ISO 14001 </a:t>
            </a:r>
            <a:r>
              <a:rPr lang="en-US" altLang="zh-TW" sz="1400" dirty="0" smtClean="0">
                <a:solidFill>
                  <a:schemeClr val="accent6">
                    <a:lumMod val="50000"/>
                  </a:schemeClr>
                </a:solidFill>
                <a:latin typeface="+mj-ea"/>
              </a:rPr>
              <a:t>verification</a:t>
            </a:r>
            <a:endParaRPr lang="zh-TW" altLang="en-US" sz="1400" dirty="0">
              <a:latin typeface="+mj-ea"/>
            </a:endParaRPr>
          </a:p>
          <a:p>
            <a:pPr eaLnBrk="0" hangingPunct="0"/>
            <a:endParaRPr lang="zh-TW" altLang="en-US" sz="1400" dirty="0">
              <a:solidFill>
                <a:srgbClr val="663300"/>
              </a:solidFill>
              <a:latin typeface="+mj-ea"/>
              <a:ea typeface="+mj-ea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957020" y="1412776"/>
            <a:ext cx="22955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kumimoji="0" lang="en-US" altLang="zh-TW" dirty="0">
                <a:solidFill>
                  <a:srgbClr val="663300"/>
                </a:solidFill>
                <a:latin typeface="+mn-ea"/>
              </a:rPr>
              <a:t>Chocolate </a:t>
            </a:r>
            <a:r>
              <a:rPr kumimoji="0" lang="en-US" altLang="zh-TW" dirty="0" smtClean="0">
                <a:solidFill>
                  <a:srgbClr val="663300"/>
                </a:solidFill>
                <a:latin typeface="+mn-ea"/>
              </a:rPr>
              <a:t>Museum</a:t>
            </a:r>
          </a:p>
          <a:p>
            <a:pPr eaLnBrk="0" hangingPunct="0"/>
            <a:r>
              <a:rPr kumimoji="0" lang="en-US" altLang="zh-TW" dirty="0" smtClean="0">
                <a:solidFill>
                  <a:srgbClr val="663300"/>
                </a:solidFill>
                <a:latin typeface="+mn-ea"/>
              </a:rPr>
              <a:t> </a:t>
            </a:r>
            <a:r>
              <a:rPr kumimoji="0" lang="en-US" altLang="zh-TW" dirty="0" err="1" smtClean="0">
                <a:solidFill>
                  <a:srgbClr val="663300"/>
                </a:solidFill>
                <a:latin typeface="+mn-ea"/>
              </a:rPr>
              <a:t>Openning</a:t>
            </a:r>
            <a:endParaRPr lang="zh-TW" altLang="en-US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7740352" y="885333"/>
            <a:ext cx="15638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n-US" altLang="zh-TW" sz="1400" dirty="0" err="1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Taoyuan</a:t>
            </a:r>
            <a:r>
              <a:rPr lang="en-US" altLang="zh-TW" sz="1400" dirty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Ba Dao </a:t>
            </a:r>
            <a:r>
              <a:rPr lang="en-US" altLang="zh-TW" sz="1400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Plant expansion</a:t>
            </a:r>
            <a:endParaRPr lang="zh-TW" altLang="en-US" sz="1400" dirty="0">
              <a:latin typeface="+mj-ea"/>
              <a:ea typeface="+mj-ea"/>
            </a:endParaRPr>
          </a:p>
        </p:txBody>
      </p:sp>
      <p:pic>
        <p:nvPicPr>
          <p:cNvPr id="3074" name="Picture 2" descr="Y:\巧博照片檔\4\stringio%20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343" y="263736"/>
            <a:ext cx="2293841" cy="161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矩形 25"/>
          <p:cNvSpPr/>
          <p:nvPr/>
        </p:nvSpPr>
        <p:spPr>
          <a:xfrm>
            <a:off x="4857804" y="2999890"/>
            <a:ext cx="19408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altLang="zh-TW" sz="14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Stock listed on TWSE</a:t>
            </a:r>
            <a:endParaRPr lang="zh-TW" altLang="en-US" sz="1400" dirty="0">
              <a:solidFill>
                <a:srgbClr val="6633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268965" y="2689175"/>
            <a:ext cx="17643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dirty="0" smtClean="0">
                <a:solidFill>
                  <a:srgbClr val="0000FF"/>
                </a:solidFill>
                <a:latin typeface="+mj-ea"/>
                <a:ea typeface="+mj-ea"/>
              </a:rPr>
              <a:t>HACCP verification</a:t>
            </a:r>
            <a:endParaRPr lang="zh-TW" altLang="en-US" sz="1400" dirty="0">
              <a:latin typeface="+mj-ea"/>
              <a:ea typeface="+mj-ea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52120" y="2401143"/>
            <a:ext cx="20285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altLang="zh-TW" sz="1400" dirty="0" smtClean="0">
                <a:solidFill>
                  <a:srgbClr val="0000FF"/>
                </a:solidFill>
                <a:latin typeface="+mj-ea"/>
                <a:ea typeface="+mj-ea"/>
              </a:rPr>
              <a:t>ISO 22000 verification</a:t>
            </a:r>
            <a:endParaRPr lang="zh-TW" altLang="en-US" sz="1400" dirty="0">
              <a:solidFill>
                <a:srgbClr val="663300"/>
              </a:solidFill>
              <a:latin typeface="+mj-ea"/>
              <a:ea typeface="+mj-ea"/>
            </a:endParaRPr>
          </a:p>
        </p:txBody>
      </p:sp>
      <p:sp>
        <p:nvSpPr>
          <p:cNvPr id="30" name="標題 3"/>
          <p:cNvSpPr txBox="1">
            <a:spLocks/>
          </p:cNvSpPr>
          <p:nvPr/>
        </p:nvSpPr>
        <p:spPr bwMode="auto">
          <a:xfrm>
            <a:off x="5652120" y="1916832"/>
            <a:ext cx="648071" cy="294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sx="101000" sy="101000" algn="ctr" rotWithShape="0">
              <a:srgbClr val="0033CC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+mj-ea"/>
                <a:cs typeface="+mj-cs"/>
              </a:rPr>
              <a:t>2010</a:t>
            </a:r>
            <a:endParaRPr kumimoji="1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6300191" y="1969095"/>
            <a:ext cx="23411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altLang="zh-TW" sz="1400" dirty="0" smtClean="0">
                <a:solidFill>
                  <a:srgbClr val="0000FF"/>
                </a:solidFill>
                <a:latin typeface="+mn-ea"/>
                <a:ea typeface="+mn-ea"/>
              </a:rPr>
              <a:t>OHSAS </a:t>
            </a:r>
            <a:r>
              <a:rPr lang="en-US" altLang="zh-TW" sz="1400" dirty="0">
                <a:solidFill>
                  <a:srgbClr val="0000FF"/>
                </a:solidFill>
                <a:latin typeface="+mn-ea"/>
                <a:ea typeface="+mn-ea"/>
              </a:rPr>
              <a:t>18001 </a:t>
            </a:r>
            <a:r>
              <a:rPr lang="en-US" altLang="zh-TW" sz="1400" dirty="0">
                <a:solidFill>
                  <a:srgbClr val="0000FF"/>
                </a:solidFill>
                <a:latin typeface="+mj-ea"/>
              </a:rPr>
              <a:t>verification</a:t>
            </a:r>
            <a:endParaRPr lang="zh-TW" altLang="en-US" sz="1400" dirty="0">
              <a:solidFill>
                <a:srgbClr val="663300"/>
              </a:solidFill>
              <a:latin typeface="+mj-ea"/>
            </a:endParaRPr>
          </a:p>
        </p:txBody>
      </p:sp>
      <p:pic>
        <p:nvPicPr>
          <p:cNvPr id="32" name="圖片 31" descr="ISO 14000有效20160731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-36512" y="2131487"/>
            <a:ext cx="805861" cy="1136813"/>
          </a:xfrm>
          <a:prstGeom prst="rect">
            <a:avLst/>
          </a:prstGeom>
        </p:spPr>
      </p:pic>
      <p:pic>
        <p:nvPicPr>
          <p:cNvPr id="33" name="圖片 32" descr="附件二ISO 22000有效2016.07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149198" y="1615408"/>
            <a:ext cx="1171816" cy="1652893"/>
          </a:xfrm>
          <a:prstGeom prst="rect">
            <a:avLst/>
          </a:prstGeom>
        </p:spPr>
      </p:pic>
      <p:pic>
        <p:nvPicPr>
          <p:cNvPr id="34" name="圖片 33" descr="OHSAS 18000有效2016.07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938087" y="1904470"/>
            <a:ext cx="972824" cy="1380513"/>
          </a:xfrm>
          <a:prstGeom prst="rect">
            <a:avLst/>
          </a:prstGeom>
        </p:spPr>
      </p:pic>
      <p:sp>
        <p:nvSpPr>
          <p:cNvPr id="35" name="標題 1"/>
          <p:cNvSpPr txBox="1">
            <a:spLocks/>
          </p:cNvSpPr>
          <p:nvPr/>
        </p:nvSpPr>
        <p:spPr>
          <a:xfrm>
            <a:off x="179512" y="490662"/>
            <a:ext cx="8229600" cy="63408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微軟正黑體" charset="0"/>
              </a:rPr>
              <a:t>Milestone</a:t>
            </a:r>
            <a:endParaRPr lang="zh-TW" altLang="en-US" sz="3600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  <a:cs typeface="微軟正黑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34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6400" y="540000"/>
            <a:ext cx="8229600" cy="72547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77 Brand</a:t>
            </a:r>
            <a:endParaRPr lang="zh-TW" altLang="en-US" sz="3600" dirty="0">
              <a:solidFill>
                <a:schemeClr val="accent1">
                  <a:lumMod val="75000"/>
                </a:schemeClr>
              </a:solidFill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2159100"/>
          </a:xfrm>
        </p:spPr>
        <p:txBody>
          <a:bodyPr>
            <a:noAutofit/>
          </a:bodyPr>
          <a:lstStyle/>
          <a:p>
            <a:r>
              <a:rPr lang="en-US" altLang="zh-TW" sz="20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Main Product</a:t>
            </a:r>
            <a:r>
              <a:rPr lang="zh-TW" altLang="en-US" sz="20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sz="20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Nougat Chocolate, New Wafer Pies, Milano, Always Chocolate, </a:t>
            </a:r>
            <a:r>
              <a:rPr lang="en-US" altLang="zh-TW" sz="2000" dirty="0" err="1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Tappl</a:t>
            </a:r>
            <a:r>
              <a:rPr lang="en-US" altLang="zh-TW" sz="20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milk </a:t>
            </a:r>
            <a:r>
              <a:rPr lang="en-US" altLang="zh-TW" sz="2000" dirty="0" err="1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Chocolated</a:t>
            </a:r>
            <a:r>
              <a:rPr lang="en-US" altLang="zh-TW" sz="20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en-US" altLang="zh-TW" sz="2000" dirty="0" err="1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Chofers</a:t>
            </a:r>
            <a:r>
              <a:rPr lang="en-US" altLang="zh-TW" sz="20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….and so on.</a:t>
            </a:r>
            <a:endParaRPr lang="en-US" altLang="zh-TW" sz="20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" name="圖片 12" descr="always-logo去背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714876" y="3733401"/>
            <a:ext cx="1816769" cy="751224"/>
          </a:xfrm>
          <a:prstGeom prst="rect">
            <a:avLst/>
          </a:prstGeom>
        </p:spPr>
      </p:pic>
      <p:pic>
        <p:nvPicPr>
          <p:cNvPr id="14" name="圖片 13" descr="中片大波露去背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876256" y="3668233"/>
            <a:ext cx="1909267" cy="731209"/>
          </a:xfrm>
          <a:prstGeom prst="rect">
            <a:avLst/>
          </a:prstGeom>
        </p:spPr>
      </p:pic>
      <p:pic>
        <p:nvPicPr>
          <p:cNvPr id="18" name="圖片 17" descr="乳加去背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57158" y="4876409"/>
            <a:ext cx="2016809" cy="1005845"/>
          </a:xfrm>
          <a:prstGeom prst="rect">
            <a:avLst/>
          </a:prstGeom>
        </p:spPr>
      </p:pic>
      <p:pic>
        <p:nvPicPr>
          <p:cNvPr id="21" name="圖片 20" descr="七七LOGO去背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42910" y="3661963"/>
            <a:ext cx="1190661" cy="1138324"/>
          </a:xfrm>
          <a:prstGeom prst="rect">
            <a:avLst/>
          </a:prstGeom>
        </p:spPr>
      </p:pic>
      <p:pic>
        <p:nvPicPr>
          <p:cNvPr id="26" name="圖片 25" descr="巧菲斯logo去背.pn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4643438" y="4858909"/>
            <a:ext cx="2146782" cy="1089070"/>
          </a:xfrm>
          <a:prstGeom prst="rect">
            <a:avLst/>
          </a:prstGeom>
        </p:spPr>
      </p:pic>
      <p:pic>
        <p:nvPicPr>
          <p:cNvPr id="12" name="圖片 11" descr="新貴派新識別.pn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2571736" y="5019285"/>
            <a:ext cx="1865261" cy="930299"/>
          </a:xfrm>
          <a:prstGeom prst="rect">
            <a:avLst/>
          </a:prstGeom>
        </p:spPr>
      </p:pic>
      <p:pic>
        <p:nvPicPr>
          <p:cNvPr id="15" name="Picture 3" descr="\\192.168.1.7\企劃一課\Ku\N. 本味誠現\包裝設計\包裝上的拆案素材\mini 素材\mini可可牛奶餅\20170522本味誠現-mini可可牛奶餅元件-01.pn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7020272" y="4500570"/>
            <a:ext cx="1512168" cy="1845629"/>
          </a:xfrm>
          <a:prstGeom prst="rect">
            <a:avLst/>
          </a:prstGeom>
          <a:noFill/>
        </p:spPr>
      </p:pic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3728" y="3812249"/>
            <a:ext cx="2376264" cy="1012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94B1-C03D-450D-B812-135A63BC6433}" type="slidenum">
              <a:rPr lang="zh-TW" altLang="en-US" smtClean="0"/>
              <a:pPr>
                <a:defRPr/>
              </a:pPr>
              <a:t>13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2749" y="642918"/>
            <a:ext cx="8229600" cy="725470"/>
          </a:xfrm>
        </p:spPr>
        <p:txBody>
          <a:bodyPr>
            <a:noAutofit/>
          </a:bodyPr>
          <a:lstStyle/>
          <a:p>
            <a:pPr marL="419100" indent="-382588">
              <a:buClr>
                <a:schemeClr val="accent1"/>
              </a:buClr>
              <a:buSzPct val="80000"/>
              <a:defRPr/>
            </a:pPr>
            <a:r>
              <a:rPr lang="en-US" altLang="zh-TW" sz="3600" dirty="0" err="1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Rivon</a:t>
            </a:r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 Brand</a:t>
            </a:r>
            <a:endParaRPr lang="zh-TW" altLang="en-US" sz="3600" dirty="0">
              <a:solidFill>
                <a:schemeClr val="accent1">
                  <a:lumMod val="75000"/>
                </a:schemeClr>
              </a:solidFill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700808"/>
            <a:ext cx="8496944" cy="1423060"/>
          </a:xfrm>
        </p:spPr>
        <p:txBody>
          <a:bodyPr>
            <a:noAutofit/>
          </a:bodyPr>
          <a:lstStyle/>
          <a:p>
            <a:pPr indent="-324000">
              <a:spcBef>
                <a:spcPts val="600"/>
              </a:spcBef>
            </a:pPr>
            <a:r>
              <a:rPr lang="en-US" altLang="zh-TW" sz="2000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Adhere to the use of raw materials, to provide safe, healthy and high-quality gifts. The creative and ingenious fashion gift box design, not only stunning the consumer mass, forming a new wave </a:t>
            </a:r>
            <a:endParaRPr lang="zh-TW" altLang="en-US" sz="20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90" y="3786190"/>
            <a:ext cx="3624133" cy="27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8" y="3643314"/>
            <a:ext cx="2651089" cy="16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8" y="5214950"/>
            <a:ext cx="2988000" cy="13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970" y="642918"/>
            <a:ext cx="2553158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94B1-C03D-450D-B812-135A63BC6433}" type="slidenum">
              <a:rPr lang="zh-TW" altLang="en-US" smtClean="0"/>
              <a:pPr>
                <a:defRPr/>
              </a:pPr>
              <a:t>14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142844" y="540000"/>
            <a:ext cx="7772400" cy="864096"/>
          </a:xfrm>
        </p:spPr>
        <p:txBody>
          <a:bodyPr/>
          <a:lstStyle/>
          <a:p>
            <a:pPr marL="36512" indent="0"/>
            <a:r>
              <a:rPr lang="en-US" altLang="zh-TW" sz="3600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Chocolate Museum</a:t>
            </a:r>
          </a:p>
        </p:txBody>
      </p:sp>
      <p:pic>
        <p:nvPicPr>
          <p:cNvPr id="5" name="圖片 4" descr="ROC VI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15272" y="642918"/>
            <a:ext cx="1012612" cy="720080"/>
          </a:xfrm>
          <a:prstGeom prst="rect">
            <a:avLst/>
          </a:prstGeom>
        </p:spPr>
      </p:pic>
      <p:grpSp>
        <p:nvGrpSpPr>
          <p:cNvPr id="2" name="群組 7"/>
          <p:cNvGrpSpPr/>
          <p:nvPr/>
        </p:nvGrpSpPr>
        <p:grpSpPr>
          <a:xfrm>
            <a:off x="219386" y="3734888"/>
            <a:ext cx="2289448" cy="2074002"/>
            <a:chOff x="971600" y="4221088"/>
            <a:chExt cx="2312108" cy="2160000"/>
          </a:xfrm>
        </p:grpSpPr>
        <p:pic>
          <p:nvPicPr>
            <p:cNvPr id="7" name="圖片 5" descr="板塊-莓麗人生.jp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5617" y="4869160"/>
              <a:ext cx="2168091" cy="1440000"/>
            </a:xfrm>
            <a:prstGeom prst="rect">
              <a:avLst/>
            </a:prstGeom>
          </p:spPr>
        </p:pic>
        <p:pic>
          <p:nvPicPr>
            <p:cNvPr id="8" name="圖片 6" descr="莓麗人生盒.jp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1600" y="4221088"/>
              <a:ext cx="1122000" cy="2160000"/>
            </a:xfrm>
            <a:prstGeom prst="rect">
              <a:avLst/>
            </a:prstGeom>
          </p:spPr>
        </p:pic>
      </p:grpSp>
      <p:grpSp>
        <p:nvGrpSpPr>
          <p:cNvPr id="3" name="群組 10"/>
          <p:cNvGrpSpPr/>
          <p:nvPr/>
        </p:nvGrpSpPr>
        <p:grpSpPr>
          <a:xfrm>
            <a:off x="4603333" y="3479608"/>
            <a:ext cx="4577179" cy="3477784"/>
            <a:chOff x="4067944" y="3151086"/>
            <a:chExt cx="4120716" cy="3446026"/>
          </a:xfrm>
        </p:grpSpPr>
        <p:pic>
          <p:nvPicPr>
            <p:cNvPr id="10" name="圖片 8" descr="巧克力共和國-正面.jpg"/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>
              <a:off x="4067944" y="4437112"/>
              <a:ext cx="3240000" cy="2160000"/>
            </a:xfrm>
            <a:prstGeom prst="pentagon">
              <a:avLst/>
            </a:prstGeom>
          </p:spPr>
        </p:pic>
        <p:pic>
          <p:nvPicPr>
            <p:cNvPr id="11" name="圖片 9" descr="巧克力共和國-空景-s.jpg"/>
            <p:cNvPicPr>
              <a:picLocks noChangeAspect="1"/>
            </p:cNvPicPr>
            <p:nvPr/>
          </p:nvPicPr>
          <p:blipFill>
            <a:blip r:embed="rId6" cstate="screen"/>
            <a:stretch>
              <a:fillRect/>
            </a:stretch>
          </p:blipFill>
          <p:spPr>
            <a:xfrm rot="1295243">
              <a:off x="5792042" y="3151086"/>
              <a:ext cx="2396618" cy="1800000"/>
            </a:xfrm>
            <a:prstGeom prst="pentagon">
              <a:avLst/>
            </a:prstGeom>
          </p:spPr>
        </p:pic>
      </p:grpSp>
      <p:sp>
        <p:nvSpPr>
          <p:cNvPr id="12" name="矩形 11"/>
          <p:cNvSpPr/>
          <p:nvPr/>
        </p:nvSpPr>
        <p:spPr>
          <a:xfrm>
            <a:off x="395536" y="1555082"/>
            <a:ext cx="8748464" cy="2161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400"/>
              </a:lnSpc>
            </a:pPr>
            <a:r>
              <a:rPr lang="en-US" altLang="zh-TW" sz="2000" b="1" dirty="0" smtClean="0">
                <a:solidFill>
                  <a:schemeClr val="accent5">
                    <a:lumMod val="50000"/>
                  </a:schemeClr>
                </a:solidFill>
                <a:latin typeface="+mn-ea"/>
              </a:rPr>
              <a:t>-We are </a:t>
            </a:r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  <a:latin typeface="+mn-ea"/>
              </a:rPr>
              <a:t>Southeast Asia's first chocolate museum and won the Ministry of Economic Affairs fine tourism factory selection, and was awarded twice the International Highlights Tourism Factory</a:t>
            </a:r>
            <a:r>
              <a:rPr lang="en-US" altLang="zh-TW" sz="2000" b="1" dirty="0" smtClean="0">
                <a:solidFill>
                  <a:schemeClr val="accent5">
                    <a:lumMod val="50000"/>
                  </a:schemeClr>
                </a:solidFill>
                <a:latin typeface="+mn-ea"/>
              </a:rPr>
              <a:t>.</a:t>
            </a:r>
          </a:p>
          <a:p>
            <a:pPr>
              <a:lnSpc>
                <a:spcPts val="2400"/>
              </a:lnSpc>
            </a:pPr>
            <a:r>
              <a:rPr lang="en-US" altLang="zh-TW" sz="2000" b="1" dirty="0" smtClean="0">
                <a:solidFill>
                  <a:schemeClr val="accent5">
                    <a:lumMod val="50000"/>
                  </a:schemeClr>
                </a:solidFill>
                <a:latin typeface="+mn-ea"/>
              </a:rPr>
              <a:t>-There are about 200,000 visitors, </a:t>
            </a:r>
            <a:r>
              <a:rPr lang="en-US" altLang="zh-TW" sz="2000" b="1" dirty="0" smtClean="0">
                <a:solidFill>
                  <a:schemeClr val="accent5">
                    <a:lumMod val="50000"/>
                  </a:schemeClr>
                </a:solidFill>
                <a:latin typeface="+mn-ea"/>
              </a:rPr>
              <a:t>95% of whom are domestic tourists,70% whom are famil</a:t>
            </a:r>
            <a:r>
              <a:rPr lang="en-US" altLang="zh-TW" sz="2000" b="1" dirty="0" smtClean="0">
                <a:solidFill>
                  <a:schemeClr val="accent5">
                    <a:lumMod val="50000"/>
                  </a:schemeClr>
                </a:solidFill>
                <a:latin typeface="+mn-ea"/>
              </a:rPr>
              <a:t>y.</a:t>
            </a:r>
            <a:endParaRPr lang="en-US" altLang="zh-TW" sz="2000" b="1" dirty="0" smtClean="0">
              <a:solidFill>
                <a:schemeClr val="accent5">
                  <a:lumMod val="50000"/>
                </a:schemeClr>
              </a:solidFill>
              <a:latin typeface="+mn-ea"/>
            </a:endParaRPr>
          </a:p>
          <a:p>
            <a:r>
              <a:rPr lang="en-US" altLang="zh-TW" sz="2000" b="1" dirty="0" smtClean="0">
                <a:solidFill>
                  <a:schemeClr val="accent5">
                    <a:lumMod val="50000"/>
                  </a:schemeClr>
                </a:solidFill>
                <a:latin typeface="+mn-ea"/>
              </a:rPr>
              <a:t>-Chocolate</a:t>
            </a:r>
            <a:r>
              <a:rPr lang="zh-TW" altLang="en-US" sz="2000" b="1" dirty="0" smtClean="0">
                <a:solidFill>
                  <a:schemeClr val="accent5">
                    <a:lumMod val="50000"/>
                  </a:schemeClr>
                </a:solidFill>
                <a:latin typeface="+mn-ea"/>
              </a:rPr>
              <a:t> </a:t>
            </a:r>
            <a:r>
              <a:rPr lang="en-US" altLang="zh-TW" sz="2000" b="1" dirty="0" smtClean="0">
                <a:solidFill>
                  <a:schemeClr val="accent5">
                    <a:lumMod val="50000"/>
                  </a:schemeClr>
                </a:solidFill>
                <a:latin typeface="+mn-ea"/>
              </a:rPr>
              <a:t>DIY course, guide the knowledge of Chocolate and handmade chocolate sales.</a:t>
            </a:r>
            <a:endParaRPr lang="en-US" altLang="zh-TW" sz="2000" b="1" dirty="0" smtClean="0">
              <a:solidFill>
                <a:schemeClr val="accent5">
                  <a:lumMod val="50000"/>
                </a:schemeClr>
              </a:solidFill>
              <a:latin typeface="+mn-ea"/>
            </a:endParaRPr>
          </a:p>
          <a:p>
            <a:pPr>
              <a:lnSpc>
                <a:spcPts val="2400"/>
              </a:lnSpc>
            </a:pPr>
            <a:endParaRPr lang="en-US" altLang="zh-TW" sz="2000" b="1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grpSp>
        <p:nvGrpSpPr>
          <p:cNvPr id="6" name="群組 16"/>
          <p:cNvGrpSpPr/>
          <p:nvPr/>
        </p:nvGrpSpPr>
        <p:grpSpPr>
          <a:xfrm>
            <a:off x="2508834" y="4530111"/>
            <a:ext cx="2144779" cy="2292180"/>
            <a:chOff x="3491880" y="4149080"/>
            <a:chExt cx="2071709" cy="2376064"/>
          </a:xfrm>
        </p:grpSpPr>
        <p:pic>
          <p:nvPicPr>
            <p:cNvPr id="14" name="圖片 15" descr="玫瑰鹽巧克力飲品棒 (2).jpg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491880" y="4725144"/>
              <a:ext cx="771429" cy="1800000"/>
            </a:xfrm>
            <a:prstGeom prst="rect">
              <a:avLst/>
            </a:prstGeom>
          </p:spPr>
        </p:pic>
        <p:pic>
          <p:nvPicPr>
            <p:cNvPr id="15" name="圖片 14" descr="玫瑰鹽巧克力飲品棒.jpg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139952" y="4149080"/>
              <a:ext cx="1423637" cy="2160000"/>
            </a:xfrm>
            <a:prstGeom prst="rect">
              <a:avLst/>
            </a:prstGeom>
          </p:spPr>
        </p:pic>
      </p:grpSp>
      <p:sp>
        <p:nvSpPr>
          <p:cNvPr id="19" name="投影片編號版面配置區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72BCD8-BEC0-4F78-9B07-45B4C543CDA7}" type="slidenum">
              <a:rPr lang="zh-TW" altLang="en-US" smtClean="0"/>
              <a:pPr>
                <a:defRPr/>
              </a:pPr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115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2819400" cy="533400"/>
          </a:xfrm>
          <a:noFill/>
        </p:spPr>
        <p:txBody>
          <a:bodyPr lIns="90488" tIns="44450" rIns="90488" bIns="44450"/>
          <a:lstStyle/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dirty="0" smtClean="0">
                <a:solidFill>
                  <a:srgbClr val="7B00E4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Product</a:t>
            </a:r>
            <a:endParaRPr lang="zh-TW" altLang="en-US" sz="3600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40997" name="Rectangle 5"/>
          <p:cNvSpPr>
            <a:spLocks noChangeArrowheads="1"/>
          </p:cNvSpPr>
          <p:nvPr/>
        </p:nvSpPr>
        <p:spPr bwMode="auto">
          <a:xfrm>
            <a:off x="762000" y="1619969"/>
            <a:ext cx="2783905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altLang="zh-TW" sz="2000" b="1" dirty="0">
                <a:solidFill>
                  <a:srgbClr val="790015"/>
                </a:solidFill>
                <a:latin typeface="+mn-ea"/>
                <a:ea typeface="+mn-ea"/>
              </a:rPr>
              <a:t>(1</a:t>
            </a:r>
            <a:r>
              <a:rPr lang="en-US" altLang="zh-TW" sz="2000" b="1" dirty="0" smtClean="0">
                <a:solidFill>
                  <a:srgbClr val="790015"/>
                </a:solidFill>
                <a:latin typeface="+mn-ea"/>
                <a:ea typeface="+mn-ea"/>
              </a:rPr>
              <a:t>)</a:t>
            </a:r>
            <a:r>
              <a:rPr lang="en-US" altLang="zh-TW" sz="2000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Nougat Chocolate</a:t>
            </a:r>
            <a:endParaRPr lang="zh-TW" altLang="en-US" sz="2000" b="1" dirty="0">
              <a:solidFill>
                <a:srgbClr val="790015"/>
              </a:solidFill>
              <a:latin typeface="+mn-ea"/>
              <a:ea typeface="+mn-ea"/>
            </a:endParaRPr>
          </a:p>
        </p:txBody>
      </p:sp>
      <p:sp>
        <p:nvSpPr>
          <p:cNvPr id="340999" name="Rectangle 7"/>
          <p:cNvSpPr>
            <a:spLocks noChangeArrowheads="1"/>
          </p:cNvSpPr>
          <p:nvPr/>
        </p:nvSpPr>
        <p:spPr bwMode="auto">
          <a:xfrm>
            <a:off x="762000" y="3751535"/>
            <a:ext cx="3525133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altLang="zh-TW" sz="2000" b="1" dirty="0">
                <a:solidFill>
                  <a:srgbClr val="790015"/>
                </a:solidFill>
                <a:latin typeface="+mn-ea"/>
                <a:ea typeface="+mn-ea"/>
              </a:rPr>
              <a:t>(2</a:t>
            </a:r>
            <a:r>
              <a:rPr lang="en-US" altLang="zh-TW" sz="2000" b="1" dirty="0" smtClean="0">
                <a:solidFill>
                  <a:srgbClr val="790015"/>
                </a:solidFill>
                <a:latin typeface="+mn-ea"/>
                <a:ea typeface="+mn-ea"/>
              </a:rPr>
              <a:t>)</a:t>
            </a:r>
            <a:r>
              <a:rPr lang="zh-TW" altLang="en-US" sz="2000" b="1" dirty="0" smtClean="0">
                <a:solidFill>
                  <a:srgbClr val="790015"/>
                </a:solidFill>
                <a:latin typeface="+mn-ea"/>
                <a:ea typeface="+mn-ea"/>
              </a:rPr>
              <a:t> </a:t>
            </a:r>
            <a:r>
              <a:rPr lang="en-US" altLang="zh-TW" sz="2000" b="1" dirty="0" smtClean="0">
                <a:solidFill>
                  <a:srgbClr val="790015"/>
                </a:solidFill>
                <a:latin typeface="+mn-ea"/>
                <a:ea typeface="+mn-ea"/>
              </a:rPr>
              <a:t>Sugar coated Chocolate</a:t>
            </a:r>
            <a:endParaRPr lang="zh-TW" altLang="en-US" sz="2000" b="1" dirty="0">
              <a:solidFill>
                <a:srgbClr val="790015"/>
              </a:solidFill>
              <a:latin typeface="+mn-ea"/>
              <a:ea typeface="+mn-ea"/>
            </a:endParaRPr>
          </a:p>
        </p:txBody>
      </p:sp>
      <p:sp>
        <p:nvSpPr>
          <p:cNvPr id="341001" name="Rectangle 9"/>
          <p:cNvSpPr>
            <a:spLocks noChangeArrowheads="1"/>
          </p:cNvSpPr>
          <p:nvPr/>
        </p:nvSpPr>
        <p:spPr bwMode="auto">
          <a:xfrm>
            <a:off x="762000" y="4363169"/>
            <a:ext cx="3202288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altLang="zh-TW" sz="2000" b="1" dirty="0">
                <a:solidFill>
                  <a:srgbClr val="790015"/>
                </a:solidFill>
                <a:latin typeface="+mn-ea"/>
                <a:ea typeface="+mn-ea"/>
              </a:rPr>
              <a:t>(</a:t>
            </a:r>
            <a:r>
              <a:rPr lang="en-US" altLang="zh-TW" sz="2000" b="1" dirty="0" smtClean="0">
                <a:solidFill>
                  <a:srgbClr val="790015"/>
                </a:solidFill>
                <a:latin typeface="+mn-ea"/>
                <a:ea typeface="+mn-ea"/>
              </a:rPr>
              <a:t>3)Handmade Chocolate</a:t>
            </a:r>
            <a:endParaRPr lang="zh-TW" altLang="en-US" sz="2000" b="1" dirty="0">
              <a:solidFill>
                <a:srgbClr val="790015"/>
              </a:solidFill>
              <a:latin typeface="+mn-ea"/>
              <a:ea typeface="+mn-ea"/>
            </a:endParaRPr>
          </a:p>
        </p:txBody>
      </p:sp>
      <p:graphicFrame>
        <p:nvGraphicFramePr>
          <p:cNvPr id="10252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2005046"/>
              </p:ext>
            </p:extLst>
          </p:nvPr>
        </p:nvGraphicFramePr>
        <p:xfrm>
          <a:off x="1143000" y="5201369"/>
          <a:ext cx="642938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0" name="PhotoImpact" r:id="rId3" imgW="1142857" imgH="1095238" progId="PI3.Image">
                  <p:embed/>
                </p:oleObj>
              </mc:Choice>
              <mc:Fallback>
                <p:oleObj name="PhotoImpact" r:id="rId3" imgW="1142857" imgH="1095238" progId="PI3.Image">
                  <p:embed/>
                  <p:pic>
                    <p:nvPicPr>
                      <p:cNvPr id="0" name="Picture 1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5201369"/>
                        <a:ext cx="642938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rgbClr val="DCEBF5"/>
                                </a:gs>
                                <a:gs pos="8000">
                                  <a:srgbClr val="83A7C3"/>
                                </a:gs>
                                <a:gs pos="13000">
                                  <a:srgbClr val="768FB9"/>
                                </a:gs>
                                <a:gs pos="21001">
                                  <a:srgbClr val="83A7C3"/>
                                </a:gs>
                                <a:gs pos="52000">
                                  <a:srgbClr val="FFFFFF"/>
                                </a:gs>
                                <a:gs pos="56000">
                                  <a:srgbClr val="9C6563"/>
                                </a:gs>
                                <a:gs pos="58000">
                                  <a:srgbClr val="80302D"/>
                                </a:gs>
                                <a:gs pos="71001">
                                  <a:srgbClr val="C0524E"/>
                                </a:gs>
                                <a:gs pos="94000">
                                  <a:srgbClr val="EBDAD4"/>
                                </a:gs>
                                <a:gs pos="100000">
                                  <a:srgbClr val="55261C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3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3729937"/>
              </p:ext>
            </p:extLst>
          </p:nvPr>
        </p:nvGraphicFramePr>
        <p:xfrm>
          <a:off x="2714625" y="5239469"/>
          <a:ext cx="6715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1" name="PhotoImpact" r:id="rId5" imgW="1142857" imgH="1095238" progId="PI3.Image">
                  <p:embed/>
                </p:oleObj>
              </mc:Choice>
              <mc:Fallback>
                <p:oleObj name="PhotoImpact" r:id="rId5" imgW="1142857" imgH="1095238" progId="PI3.Image">
                  <p:embed/>
                  <p:pic>
                    <p:nvPicPr>
                      <p:cNvPr id="0" name="Picture 1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25" y="5239469"/>
                        <a:ext cx="671513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rgbClr val="DCEBF5"/>
                                </a:gs>
                                <a:gs pos="8000">
                                  <a:srgbClr val="83A7C3"/>
                                </a:gs>
                                <a:gs pos="13000">
                                  <a:srgbClr val="768FB9"/>
                                </a:gs>
                                <a:gs pos="21001">
                                  <a:srgbClr val="83A7C3"/>
                                </a:gs>
                                <a:gs pos="52000">
                                  <a:srgbClr val="FFFFFF"/>
                                </a:gs>
                                <a:gs pos="56000">
                                  <a:srgbClr val="9C6563"/>
                                </a:gs>
                                <a:gs pos="58000">
                                  <a:srgbClr val="80302D"/>
                                </a:gs>
                                <a:gs pos="71001">
                                  <a:srgbClr val="C0524E"/>
                                </a:gs>
                                <a:gs pos="94000">
                                  <a:srgbClr val="EBDAD4"/>
                                </a:gs>
                                <a:gs pos="100000">
                                  <a:srgbClr val="55261C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4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6529170"/>
              </p:ext>
            </p:extLst>
          </p:nvPr>
        </p:nvGraphicFramePr>
        <p:xfrm>
          <a:off x="2714625" y="5882407"/>
          <a:ext cx="642938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2" name="PhotoImpact" r:id="rId7" imgW="1142857" imgH="1095238" progId="PI3.Image">
                  <p:embed/>
                </p:oleObj>
              </mc:Choice>
              <mc:Fallback>
                <p:oleObj name="PhotoImpact" r:id="rId7" imgW="1142857" imgH="1095238" progId="PI3.Image">
                  <p:embed/>
                  <p:pic>
                    <p:nvPicPr>
                      <p:cNvPr id="0" name="Picture 1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25" y="5882407"/>
                        <a:ext cx="642938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rgbClr val="DCEBF5"/>
                                </a:gs>
                                <a:gs pos="8000">
                                  <a:srgbClr val="83A7C3"/>
                                </a:gs>
                                <a:gs pos="13000">
                                  <a:srgbClr val="768FB9"/>
                                </a:gs>
                                <a:gs pos="21001">
                                  <a:srgbClr val="83A7C3"/>
                                </a:gs>
                                <a:gs pos="52000">
                                  <a:srgbClr val="FFFFFF"/>
                                </a:gs>
                                <a:gs pos="56000">
                                  <a:srgbClr val="9C6563"/>
                                </a:gs>
                                <a:gs pos="58000">
                                  <a:srgbClr val="80302D"/>
                                </a:gs>
                                <a:gs pos="71001">
                                  <a:srgbClr val="C0524E"/>
                                </a:gs>
                                <a:gs pos="94000">
                                  <a:srgbClr val="EBDAD4"/>
                                </a:gs>
                                <a:gs pos="100000">
                                  <a:srgbClr val="55261C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5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3840103"/>
              </p:ext>
            </p:extLst>
          </p:nvPr>
        </p:nvGraphicFramePr>
        <p:xfrm>
          <a:off x="1143000" y="5882407"/>
          <a:ext cx="642938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3" name="PhotoImpact" r:id="rId9" imgW="1142857" imgH="1095238" progId="PI3.Image">
                  <p:embed/>
                </p:oleObj>
              </mc:Choice>
              <mc:Fallback>
                <p:oleObj name="PhotoImpact" r:id="rId9" imgW="1142857" imgH="1095238" progId="PI3.Image">
                  <p:embed/>
                  <p:pic>
                    <p:nvPicPr>
                      <p:cNvPr id="0" name="Picture 1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5882407"/>
                        <a:ext cx="642938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rgbClr val="DCEBF5"/>
                                </a:gs>
                                <a:gs pos="8000">
                                  <a:srgbClr val="83A7C3"/>
                                </a:gs>
                                <a:gs pos="13000">
                                  <a:srgbClr val="768FB9"/>
                                </a:gs>
                                <a:gs pos="21001">
                                  <a:srgbClr val="83A7C3"/>
                                </a:gs>
                                <a:gs pos="52000">
                                  <a:srgbClr val="FFFFFF"/>
                                </a:gs>
                                <a:gs pos="56000">
                                  <a:srgbClr val="9C6563"/>
                                </a:gs>
                                <a:gs pos="58000">
                                  <a:srgbClr val="80302D"/>
                                </a:gs>
                                <a:gs pos="71001">
                                  <a:srgbClr val="C0524E"/>
                                </a:gs>
                                <a:gs pos="94000">
                                  <a:srgbClr val="EBDAD4"/>
                                </a:gs>
                                <a:gs pos="100000">
                                  <a:srgbClr val="55261C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57" name="Picture 22" descr="哈哈球(盤)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6660232" y="4173041"/>
            <a:ext cx="685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1018" name="Rectangle 26"/>
          <p:cNvSpPr>
            <a:spLocks noChangeArrowheads="1"/>
          </p:cNvSpPr>
          <p:nvPr/>
        </p:nvSpPr>
        <p:spPr bwMode="auto">
          <a:xfrm>
            <a:off x="4479925" y="3143969"/>
            <a:ext cx="184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flatTx/>
          </a:bodyPr>
          <a:lstStyle/>
          <a:p>
            <a:pPr>
              <a:defRPr/>
            </a:pPr>
            <a:endParaRPr lang="zh-TW" altLang="zh-TW" sz="4400">
              <a:solidFill>
                <a:schemeClr val="tx2"/>
              </a:solidFill>
              <a:latin typeface="+mn-ea"/>
              <a:ea typeface="+mn-ea"/>
            </a:endParaRPr>
          </a:p>
        </p:txBody>
      </p:sp>
      <p:pic>
        <p:nvPicPr>
          <p:cNvPr id="10260" name="Picture 27" descr="手巧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3500438" y="5953844"/>
            <a:ext cx="64293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1" name="Picture 28" descr="手巧002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1928813" y="5239469"/>
            <a:ext cx="6572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2" name="Picture 30" descr="盒裝手巧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5715000" y="5239469"/>
            <a:ext cx="1071563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3" name="Picture 32" descr="盒裝手巧001"/>
          <p:cNvPicPr>
            <a:picLocks noChangeAspect="1" noChangeArrowheads="1"/>
          </p:cNvPicPr>
          <p:nvPr/>
        </p:nvPicPr>
        <p:blipFill>
          <a:blip r:embed="rId15" cstate="screen"/>
          <a:srcRect/>
          <a:stretch>
            <a:fillRect/>
          </a:stretch>
        </p:blipFill>
        <p:spPr bwMode="auto">
          <a:xfrm>
            <a:off x="5357813" y="5953844"/>
            <a:ext cx="928687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4" name="Picture 31" descr="手巧003"/>
          <p:cNvPicPr>
            <a:picLocks noChangeAspect="1" noChangeArrowheads="1"/>
          </p:cNvPicPr>
          <p:nvPr/>
        </p:nvPicPr>
        <p:blipFill>
          <a:blip r:embed="rId16" cstate="screen"/>
          <a:srcRect/>
          <a:stretch>
            <a:fillRect/>
          </a:stretch>
        </p:blipFill>
        <p:spPr bwMode="auto">
          <a:xfrm>
            <a:off x="1928813" y="5882407"/>
            <a:ext cx="642937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5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9827355"/>
              </p:ext>
            </p:extLst>
          </p:nvPr>
        </p:nvGraphicFramePr>
        <p:xfrm>
          <a:off x="3500438" y="5239469"/>
          <a:ext cx="642937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" name="PhotoImpact" r:id="rId17" imgW="1142857" imgH="1095238" progId="PI3.Image">
                  <p:embed/>
                </p:oleObj>
              </mc:Choice>
              <mc:Fallback>
                <p:oleObj name="PhotoImpact" r:id="rId17" imgW="1142857" imgH="1095238" progId="PI3.Image">
                  <p:embed/>
                  <p:pic>
                    <p:nvPicPr>
                      <p:cNvPr id="0" name="Picture 1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8" y="5239469"/>
                        <a:ext cx="642937" cy="642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rgbClr val="DCEBF5"/>
                                </a:gs>
                                <a:gs pos="8000">
                                  <a:srgbClr val="83A7C3"/>
                                </a:gs>
                                <a:gs pos="13000">
                                  <a:srgbClr val="768FB9"/>
                                </a:gs>
                                <a:gs pos="21001">
                                  <a:srgbClr val="83A7C3"/>
                                </a:gs>
                                <a:gs pos="52000">
                                  <a:srgbClr val="FFFFFF"/>
                                </a:gs>
                                <a:gs pos="56000">
                                  <a:srgbClr val="9C6563"/>
                                </a:gs>
                                <a:gs pos="58000">
                                  <a:srgbClr val="80302D"/>
                                </a:gs>
                                <a:gs pos="71001">
                                  <a:srgbClr val="C0524E"/>
                                </a:gs>
                                <a:gs pos="94000">
                                  <a:srgbClr val="EBDAD4"/>
                                </a:gs>
                                <a:gs pos="100000">
                                  <a:srgbClr val="55261C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66" name="Picture 34" descr="盒裝手巧002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4214813" y="5953844"/>
            <a:ext cx="10001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7" name="Picture 35" descr="手工巧克力-龍眼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4214813" y="5239469"/>
            <a:ext cx="64293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8" name="Picture 36" descr="抹茶奶茶"/>
          <p:cNvPicPr>
            <a:picLocks noChangeAspect="1" noChangeArrowheads="1"/>
          </p:cNvPicPr>
          <p:nvPr/>
        </p:nvPicPr>
        <p:blipFill>
          <a:blip r:embed="rId21" cstate="screen"/>
          <a:srcRect/>
          <a:stretch>
            <a:fillRect/>
          </a:stretch>
        </p:blipFill>
        <p:spPr bwMode="auto">
          <a:xfrm>
            <a:off x="4929188" y="5239469"/>
            <a:ext cx="64293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00000">
            <a:off x="3988958" y="2823082"/>
            <a:ext cx="1734728" cy="52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02964">
            <a:off x="2909058" y="2889843"/>
            <a:ext cx="1713126" cy="517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2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00000">
            <a:off x="7164196" y="2806685"/>
            <a:ext cx="1679645" cy="529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2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00000">
            <a:off x="4988547" y="2789177"/>
            <a:ext cx="1724296" cy="489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2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00000">
            <a:off x="1628745" y="2816997"/>
            <a:ext cx="1717683" cy="461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11"/>
          <p:cNvPicPr>
            <a:picLocks noChangeAspect="1" noChangeArrowheads="1"/>
          </p:cNvPicPr>
          <p:nvPr/>
        </p:nvPicPr>
        <p:blipFill>
          <a:blip r:embed="rId2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00000">
            <a:off x="6096060" y="2786064"/>
            <a:ext cx="1614436" cy="550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15" descr="000001_1493717830.jpg (360×360)"/>
          <p:cNvPicPr>
            <a:picLocks noChangeAspect="1" noChangeArrowheads="1"/>
          </p:cNvPicPr>
          <p:nvPr/>
        </p:nvPicPr>
        <p:blipFill>
          <a:blip r:embed="rId2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80312" y="3885009"/>
            <a:ext cx="1296144" cy="1296144"/>
          </a:xfrm>
          <a:prstGeom prst="rect">
            <a:avLst/>
          </a:prstGeom>
          <a:noFill/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94B1-C03D-450D-B812-135A63BC6433}" type="slidenum">
              <a:rPr lang="zh-TW" altLang="en-US" smtClean="0"/>
              <a:pPr>
                <a:defRPr/>
              </a:pPr>
              <a:t>16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51" name="Rectangle 11"/>
          <p:cNvSpPr>
            <a:spLocks noChangeArrowheads="1"/>
          </p:cNvSpPr>
          <p:nvPr/>
        </p:nvSpPr>
        <p:spPr bwMode="auto">
          <a:xfrm>
            <a:off x="690563" y="1294061"/>
            <a:ext cx="1114986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altLang="zh-TW" sz="2000" b="1" dirty="0">
                <a:solidFill>
                  <a:srgbClr val="790015"/>
                </a:solidFill>
                <a:latin typeface="+mn-ea"/>
                <a:ea typeface="+mn-ea"/>
              </a:rPr>
              <a:t>(</a:t>
            </a:r>
            <a:r>
              <a:rPr lang="en-US" altLang="zh-TW" sz="2000" b="1" dirty="0" smtClean="0">
                <a:solidFill>
                  <a:srgbClr val="790015"/>
                </a:solidFill>
                <a:latin typeface="+mn-ea"/>
                <a:ea typeface="+mn-ea"/>
              </a:rPr>
              <a:t>4)Cake</a:t>
            </a:r>
            <a:endParaRPr lang="zh-TW" altLang="en-US" sz="2000" b="1" dirty="0">
              <a:solidFill>
                <a:srgbClr val="790015"/>
              </a:solidFill>
              <a:latin typeface="+mn-ea"/>
              <a:ea typeface="+mn-ea"/>
            </a:endParaRPr>
          </a:p>
        </p:txBody>
      </p:sp>
      <p:sp>
        <p:nvSpPr>
          <p:cNvPr id="189453" name="Rectangle 13"/>
          <p:cNvSpPr>
            <a:spLocks noChangeArrowheads="1"/>
          </p:cNvSpPr>
          <p:nvPr/>
        </p:nvSpPr>
        <p:spPr bwMode="auto">
          <a:xfrm>
            <a:off x="690563" y="3122861"/>
            <a:ext cx="4519612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altLang="zh-TW" sz="2000" b="1" dirty="0">
                <a:solidFill>
                  <a:srgbClr val="790015"/>
                </a:solidFill>
                <a:latin typeface="+mn-ea"/>
                <a:ea typeface="+mn-ea"/>
              </a:rPr>
              <a:t>(</a:t>
            </a:r>
            <a:r>
              <a:rPr lang="en-US" altLang="zh-TW" sz="2000" b="1" dirty="0" smtClean="0">
                <a:solidFill>
                  <a:srgbClr val="790015"/>
                </a:solidFill>
                <a:latin typeface="+mn-ea"/>
                <a:ea typeface="+mn-ea"/>
              </a:rPr>
              <a:t>5)Flaky Chocolate</a:t>
            </a:r>
            <a:endParaRPr lang="zh-TW" altLang="en-US" sz="2000" b="1" dirty="0">
              <a:solidFill>
                <a:srgbClr val="790015"/>
              </a:solidFill>
              <a:latin typeface="+mn-ea"/>
              <a:ea typeface="+mn-ea"/>
            </a:endParaRPr>
          </a:p>
        </p:txBody>
      </p:sp>
      <p:sp>
        <p:nvSpPr>
          <p:cNvPr id="189455" name="Rectangle 15"/>
          <p:cNvSpPr>
            <a:spLocks noChangeArrowheads="1"/>
          </p:cNvSpPr>
          <p:nvPr/>
        </p:nvSpPr>
        <p:spPr bwMode="auto">
          <a:xfrm>
            <a:off x="690563" y="5051524"/>
            <a:ext cx="3581400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altLang="zh-TW" sz="2000" b="1" dirty="0">
                <a:solidFill>
                  <a:srgbClr val="790015"/>
                </a:solidFill>
                <a:latin typeface="+mn-ea"/>
                <a:ea typeface="+mn-ea"/>
              </a:rPr>
              <a:t>(</a:t>
            </a:r>
            <a:r>
              <a:rPr lang="en-US" altLang="zh-TW" sz="2000" b="1" dirty="0" smtClean="0">
                <a:solidFill>
                  <a:srgbClr val="790015"/>
                </a:solidFill>
                <a:latin typeface="+mn-ea"/>
                <a:ea typeface="+mn-ea"/>
              </a:rPr>
              <a:t>6)Flake cookies</a:t>
            </a:r>
            <a:endParaRPr lang="zh-TW" altLang="en-US" sz="2000" b="1" dirty="0">
              <a:solidFill>
                <a:srgbClr val="790015"/>
              </a:solidFill>
              <a:latin typeface="+mn-ea"/>
              <a:ea typeface="+mn-ea"/>
            </a:endParaRPr>
          </a:p>
        </p:txBody>
      </p:sp>
      <p:pic>
        <p:nvPicPr>
          <p:cNvPr id="11273" name="Picture 19" descr="Image017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643563" y="5653236"/>
            <a:ext cx="944562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35" descr="杏仁巧克力蘭德佳(祼)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643313" y="5653236"/>
            <a:ext cx="82867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1" name="Picture 69" descr="餅8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40263" y="5653236"/>
            <a:ext cx="88582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2" name="Picture 70" descr="餅15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552700" y="5653236"/>
            <a:ext cx="9715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4" name="Picture 31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214438" y="5653236"/>
            <a:ext cx="12144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http://www.rivon.com.tw/upimg/2016316P7G3C6C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1285852" y="1932222"/>
            <a:ext cx="1357322" cy="1357322"/>
          </a:xfrm>
          <a:prstGeom prst="rect">
            <a:avLst/>
          </a:prstGeom>
          <a:noFill/>
        </p:spPr>
      </p:pic>
      <p:pic>
        <p:nvPicPr>
          <p:cNvPr id="3" name="Picture 4" descr="http://www.rivon.com.tw/upimg/201728W3W8V7Z.pn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2928926" y="1860784"/>
            <a:ext cx="1571636" cy="1571636"/>
          </a:xfrm>
          <a:prstGeom prst="rect">
            <a:avLst/>
          </a:prstGeom>
          <a:noFill/>
        </p:spPr>
      </p:pic>
      <p:pic>
        <p:nvPicPr>
          <p:cNvPr id="4" name="Picture 6" descr="http://www.rivon.com.tw/upimg/20141215091550325032.pn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4786314" y="1932222"/>
            <a:ext cx="1500198" cy="1500198"/>
          </a:xfrm>
          <a:prstGeom prst="rect">
            <a:avLst/>
          </a:prstGeom>
          <a:noFill/>
        </p:spPr>
      </p:pic>
      <p:pic>
        <p:nvPicPr>
          <p:cNvPr id="5" name="Picture 8" descr="http://www.rivon.com.tw/upimg/2016627B7K3O8U.pn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6429388" y="1789346"/>
            <a:ext cx="1500198" cy="1500198"/>
          </a:xfrm>
          <a:prstGeom prst="rect">
            <a:avLst/>
          </a:prstGeom>
          <a:noFill/>
        </p:spPr>
      </p:pic>
      <p:pic>
        <p:nvPicPr>
          <p:cNvPr id="23" name="Picture 2" descr="368422A53FD39C4E298C4A4746843F87E036841D (400×400)"/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3573016"/>
            <a:ext cx="1944216" cy="1944216"/>
          </a:xfrm>
          <a:prstGeom prst="rect">
            <a:avLst/>
          </a:prstGeom>
          <a:noFill/>
        </p:spPr>
      </p:pic>
      <p:grpSp>
        <p:nvGrpSpPr>
          <p:cNvPr id="24" name="群組 15"/>
          <p:cNvGrpSpPr>
            <a:grpSpLocks/>
          </p:cNvGrpSpPr>
          <p:nvPr/>
        </p:nvGrpSpPr>
        <p:grpSpPr bwMode="auto">
          <a:xfrm>
            <a:off x="3707904" y="3861048"/>
            <a:ext cx="1143001" cy="1071562"/>
            <a:chOff x="2994546" y="4653136"/>
            <a:chExt cx="1143000" cy="1071563"/>
          </a:xfrm>
        </p:grpSpPr>
        <p:pic>
          <p:nvPicPr>
            <p:cNvPr id="25" name="圖片 8" descr="20100714-80黑巧.jpg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4546" y="4938886"/>
              <a:ext cx="600075" cy="785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圖片 10" descr="77%dark77g6正面.jpg"/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5896" y="4653136"/>
              <a:ext cx="501650" cy="1044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7" name="Picture 8" descr="pd.png (406×405)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3861048"/>
            <a:ext cx="1287789" cy="1284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0" descr="20161114192140903_300.jpg (300×300)"/>
          <p:cNvPicPr>
            <a:picLocks noChangeAspect="1" noChangeArrowheads="1"/>
          </p:cNvPicPr>
          <p:nvPr/>
        </p:nvPicPr>
        <p:blipFill>
          <a:blip r:embed="rId1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141" y="3861049"/>
            <a:ext cx="453155" cy="1198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94B1-C03D-450D-B812-135A63BC6433}" type="slidenum">
              <a:rPr lang="zh-TW" altLang="en-US" smtClean="0"/>
              <a:pPr>
                <a:defRPr/>
              </a:pPr>
              <a:t>17</a:t>
            </a:fld>
            <a:endParaRPr lang="zh-TW" altLang="en-US"/>
          </a:p>
        </p:txBody>
      </p:sp>
      <p:sp>
        <p:nvSpPr>
          <p:cNvPr id="29" name="Rectangle 3" descr="Rectangle: Click to edit Master text styles&#10;Second level&#10;Third level&#10;Fourth level&#10;Fifth level"/>
          <p:cNvSpPr txBox="1">
            <a:spLocks noChangeArrowheads="1"/>
          </p:cNvSpPr>
          <p:nvPr/>
        </p:nvSpPr>
        <p:spPr bwMode="auto">
          <a:xfrm>
            <a:off x="304800" y="304800"/>
            <a:ext cx="2819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kumimoji="1" sz="30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mtClean="0">
                <a:solidFill>
                  <a:srgbClr val="7B00E4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360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Product</a:t>
            </a:r>
            <a:endParaRPr lang="zh-TW" altLang="en-US" sz="3600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857250" y="1325545"/>
            <a:ext cx="49434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altLang="zh-TW" sz="2000" b="1" dirty="0">
                <a:solidFill>
                  <a:srgbClr val="790015"/>
                </a:solidFill>
                <a:latin typeface="+mn-ea"/>
                <a:ea typeface="+mn-ea"/>
              </a:rPr>
              <a:t>(</a:t>
            </a:r>
            <a:r>
              <a:rPr lang="en-US" altLang="zh-TW" sz="2000" b="1" dirty="0" smtClean="0">
                <a:solidFill>
                  <a:srgbClr val="790015"/>
                </a:solidFill>
                <a:latin typeface="+mn-ea"/>
                <a:ea typeface="+mn-ea"/>
              </a:rPr>
              <a:t>7)Wafer</a:t>
            </a:r>
            <a:endParaRPr lang="zh-TW" altLang="en-US" sz="2000" b="1" dirty="0">
              <a:solidFill>
                <a:srgbClr val="790015"/>
              </a:solidFill>
              <a:latin typeface="+mn-ea"/>
              <a:ea typeface="+mn-ea"/>
            </a:endParaRPr>
          </a:p>
        </p:txBody>
      </p:sp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1029965" y="4410084"/>
            <a:ext cx="1013099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altLang="zh-TW" sz="2000" b="1" dirty="0">
                <a:solidFill>
                  <a:srgbClr val="790015"/>
                </a:solidFill>
                <a:latin typeface="+mn-ea"/>
                <a:ea typeface="+mn-ea"/>
              </a:rPr>
              <a:t>(</a:t>
            </a:r>
            <a:r>
              <a:rPr lang="en-US" altLang="zh-TW" sz="2000" b="1" dirty="0" smtClean="0">
                <a:solidFill>
                  <a:srgbClr val="790015"/>
                </a:solidFill>
                <a:latin typeface="+mn-ea"/>
                <a:ea typeface="+mn-ea"/>
              </a:rPr>
              <a:t>8)Pies</a:t>
            </a:r>
            <a:endParaRPr lang="zh-TW" altLang="en-US" sz="2000" b="1" dirty="0">
              <a:solidFill>
                <a:srgbClr val="790015"/>
              </a:solidFill>
              <a:latin typeface="+mn-ea"/>
              <a:ea typeface="+mn-ea"/>
            </a:endParaRPr>
          </a:p>
        </p:txBody>
      </p:sp>
      <p:pic>
        <p:nvPicPr>
          <p:cNvPr id="43010" name="Picture 2" descr="p0009124923570-item-5612xf3x0600x0600-m.jpg (600×600)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6" y="1989963"/>
            <a:ext cx="1296144" cy="657200"/>
          </a:xfrm>
          <a:prstGeom prst="rect">
            <a:avLst/>
          </a:prstGeom>
          <a:noFill/>
        </p:spPr>
      </p:pic>
      <p:pic>
        <p:nvPicPr>
          <p:cNvPr id="43012" name="Picture 4" descr="000001_1478529703.jpg (360×360)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33274" y="1989963"/>
            <a:ext cx="1252765" cy="684000"/>
          </a:xfrm>
          <a:prstGeom prst="rect">
            <a:avLst/>
          </a:prstGeom>
          <a:noFill/>
        </p:spPr>
      </p:pic>
      <p:pic>
        <p:nvPicPr>
          <p:cNvPr id="43014" name="Picture 6" descr="M16170906_big.jpg (270×270)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6227" y="1972862"/>
            <a:ext cx="1285733" cy="684000"/>
          </a:xfrm>
          <a:prstGeom prst="rect">
            <a:avLst/>
          </a:prstGeom>
          <a:noFill/>
        </p:spPr>
      </p:pic>
      <p:pic>
        <p:nvPicPr>
          <p:cNvPr id="43016" name="Picture 8" descr="4A0C26BE5C36FC379F237415D847DEEC4E078FF8 (180×180)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2350003"/>
            <a:ext cx="1584176" cy="1584176"/>
          </a:xfrm>
          <a:prstGeom prst="rect">
            <a:avLst/>
          </a:prstGeom>
          <a:noFill/>
        </p:spPr>
      </p:pic>
      <p:pic>
        <p:nvPicPr>
          <p:cNvPr id="43018" name="Picture 10" descr="000001_1478494342.jpg (360×360)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654302">
            <a:off x="1550491" y="2352827"/>
            <a:ext cx="1529590" cy="1529591"/>
          </a:xfrm>
          <a:prstGeom prst="rect">
            <a:avLst/>
          </a:prstGeom>
          <a:noFill/>
        </p:spPr>
      </p:pic>
      <p:pic>
        <p:nvPicPr>
          <p:cNvPr id="43020" name="Picture 12" descr="110ae793322c600c7373af.jpg (330×330)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72067" y="2800878"/>
            <a:ext cx="1703090" cy="1703090"/>
          </a:xfrm>
          <a:prstGeom prst="rect">
            <a:avLst/>
          </a:prstGeom>
          <a:noFill/>
        </p:spPr>
      </p:pic>
      <p:pic>
        <p:nvPicPr>
          <p:cNvPr id="43022" name="Picture 14" descr="p0670137437764-item-7069xf3x0500x0500-m.jpg (500×500)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36163" y="2734000"/>
            <a:ext cx="1738164" cy="1738164"/>
          </a:xfrm>
          <a:prstGeom prst="rect">
            <a:avLst/>
          </a:prstGeom>
          <a:noFill/>
        </p:spPr>
      </p:pic>
      <p:pic>
        <p:nvPicPr>
          <p:cNvPr id="43024" name="Picture 16" descr="1566232_00_main.jpg (350×350)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7704" y="3430123"/>
            <a:ext cx="1008112" cy="1008112"/>
          </a:xfrm>
          <a:prstGeom prst="rect">
            <a:avLst/>
          </a:prstGeom>
          <a:noFill/>
        </p:spPr>
      </p:pic>
      <p:pic>
        <p:nvPicPr>
          <p:cNvPr id="43026" name="Picture 18" descr="1566230_00_main.jpg (349×350)"/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889" y="3430123"/>
            <a:ext cx="1041017" cy="1044000"/>
          </a:xfrm>
          <a:prstGeom prst="rect">
            <a:avLst/>
          </a:prstGeom>
          <a:noFill/>
        </p:spPr>
      </p:pic>
      <p:pic>
        <p:nvPicPr>
          <p:cNvPr id="43028" name="Picture 20" descr="1577243_00_main.jpg (350×350)"/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3430123"/>
            <a:ext cx="1029494" cy="1029494"/>
          </a:xfrm>
          <a:prstGeom prst="rect">
            <a:avLst/>
          </a:prstGeom>
          <a:noFill/>
        </p:spPr>
      </p:pic>
      <p:pic>
        <p:nvPicPr>
          <p:cNvPr id="43029" name="Picture 21"/>
          <p:cNvPicPr>
            <a:picLocks noChangeAspect="1" noChangeArrowheads="1"/>
          </p:cNvPicPr>
          <p:nvPr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76322" y="3088910"/>
            <a:ext cx="896000" cy="11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0" name="Picture 22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539552" y="5110264"/>
            <a:ext cx="1152128" cy="1066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1" name="Picture 23"/>
          <p:cNvPicPr>
            <a:picLocks noChangeAspect="1" noChangeArrowheads="1"/>
          </p:cNvPicPr>
          <p:nvPr/>
        </p:nvPicPr>
        <p:blipFill>
          <a:blip r:embed="rId1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6" y="5542312"/>
            <a:ext cx="1106625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3" name="Picture 25"/>
          <p:cNvPicPr>
            <a:picLocks noChangeAspect="1" noChangeArrowheads="1"/>
          </p:cNvPicPr>
          <p:nvPr/>
        </p:nvPicPr>
        <p:blipFill>
          <a:blip r:embed="rId1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5182272"/>
            <a:ext cx="1080120" cy="96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4" name="Picture 26"/>
          <p:cNvPicPr>
            <a:picLocks noChangeAspect="1" noChangeArrowheads="1"/>
          </p:cNvPicPr>
          <p:nvPr/>
        </p:nvPicPr>
        <p:blipFill>
          <a:blip r:embed="rId1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960" y="5542312"/>
            <a:ext cx="1130015" cy="1015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5" name="Picture 27"/>
          <p:cNvPicPr>
            <a:picLocks noChangeAspect="1" noChangeArrowheads="1"/>
          </p:cNvPicPr>
          <p:nvPr/>
        </p:nvPicPr>
        <p:blipFill>
          <a:blip r:embed="rId17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128" y="5326288"/>
            <a:ext cx="1296144" cy="899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7" name="Picture 29"/>
          <p:cNvPicPr>
            <a:picLocks noChangeAspect="1" noChangeArrowheads="1"/>
          </p:cNvPicPr>
          <p:nvPr/>
        </p:nvPicPr>
        <p:blipFill>
          <a:blip r:embed="rId18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2200" y="6406408"/>
            <a:ext cx="1152127" cy="322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8" name="Picture 30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7236296" y="5110264"/>
            <a:ext cx="1327566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1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7691726" y="2061972"/>
            <a:ext cx="717464" cy="936104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21" cstate="screen"/>
          <a:srcRect/>
          <a:stretch>
            <a:fillRect/>
          </a:stretch>
        </p:blipFill>
        <p:spPr bwMode="auto">
          <a:xfrm>
            <a:off x="6087818" y="2061971"/>
            <a:ext cx="716430" cy="930705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22" cstate="screen"/>
          <a:srcRect/>
          <a:stretch>
            <a:fillRect/>
          </a:stretch>
        </p:blipFill>
        <p:spPr bwMode="auto">
          <a:xfrm>
            <a:off x="6880635" y="2061971"/>
            <a:ext cx="715701" cy="923433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94B1-C03D-450D-B812-135A63BC6433}" type="slidenum">
              <a:rPr lang="zh-TW" altLang="en-US" smtClean="0"/>
              <a:pPr>
                <a:defRPr/>
              </a:pPr>
              <a:t>18</a:t>
            </a:fld>
            <a:endParaRPr lang="zh-TW" altLang="en-US"/>
          </a:p>
        </p:txBody>
      </p:sp>
      <p:sp>
        <p:nvSpPr>
          <p:cNvPr id="29" name="Rectangle 3" descr="Rectangle: Click to edit Master text styles&#10;Second level&#10;Third level&#10;Fourth level&#10;Fifth level"/>
          <p:cNvSpPr txBox="1">
            <a:spLocks noChangeArrowheads="1"/>
          </p:cNvSpPr>
          <p:nvPr/>
        </p:nvSpPr>
        <p:spPr bwMode="auto">
          <a:xfrm>
            <a:off x="304800" y="304800"/>
            <a:ext cx="2819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kumimoji="1" sz="30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mtClean="0">
                <a:solidFill>
                  <a:srgbClr val="7B00E4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360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Product</a:t>
            </a:r>
            <a:endParaRPr lang="zh-TW" altLang="en-US" sz="3600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25" name="Rectangle 9"/>
          <p:cNvSpPr>
            <a:spLocks noChangeArrowheads="1"/>
          </p:cNvSpPr>
          <p:nvPr/>
        </p:nvSpPr>
        <p:spPr bwMode="auto">
          <a:xfrm>
            <a:off x="866775" y="1268760"/>
            <a:ext cx="1498809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altLang="zh-TW" sz="2000" b="1" dirty="0">
                <a:solidFill>
                  <a:srgbClr val="790015"/>
                </a:solidFill>
                <a:latin typeface="+mn-ea"/>
                <a:ea typeface="+mn-ea"/>
              </a:rPr>
              <a:t>(</a:t>
            </a:r>
            <a:r>
              <a:rPr lang="en-US" altLang="zh-TW" sz="2000" b="1" dirty="0" smtClean="0">
                <a:solidFill>
                  <a:srgbClr val="790015"/>
                </a:solidFill>
                <a:latin typeface="+mn-ea"/>
                <a:ea typeface="+mn-ea"/>
              </a:rPr>
              <a:t>9)Cookies</a:t>
            </a:r>
            <a:endParaRPr lang="zh-TW" altLang="en-US" sz="2000" b="1" dirty="0">
              <a:solidFill>
                <a:srgbClr val="790015"/>
              </a:solidFill>
              <a:latin typeface="+mn-ea"/>
              <a:ea typeface="+mn-ea"/>
            </a:endParaRPr>
          </a:p>
        </p:txBody>
      </p:sp>
      <p:pic>
        <p:nvPicPr>
          <p:cNvPr id="13320" name="Picture 24" descr="Image01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14546" y="2000240"/>
            <a:ext cx="1214446" cy="94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Picture 44" descr="餅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85786" y="2000240"/>
            <a:ext cx="1242247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2" descr="http://www.rivon.com.tw/upimg/2017721U1C8X3E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3568" y="3429000"/>
            <a:ext cx="2000264" cy="2000264"/>
          </a:xfrm>
          <a:prstGeom prst="rect">
            <a:avLst/>
          </a:prstGeom>
          <a:noFill/>
        </p:spPr>
      </p:pic>
      <p:pic>
        <p:nvPicPr>
          <p:cNvPr id="41988" name="Picture 4" descr="http://www.rivon.com.tw/upimg/2016103Z9J7I1F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843808" y="3429000"/>
            <a:ext cx="1785950" cy="1785950"/>
          </a:xfrm>
          <a:prstGeom prst="rect">
            <a:avLst/>
          </a:prstGeom>
          <a:noFill/>
        </p:spPr>
      </p:pic>
      <p:pic>
        <p:nvPicPr>
          <p:cNvPr id="41990" name="Picture 6" descr="http://www.rivon.com.tw/upimg/201747H1N0P5S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857752" y="3356992"/>
            <a:ext cx="1928826" cy="1928826"/>
          </a:xfrm>
          <a:prstGeom prst="rect">
            <a:avLst/>
          </a:prstGeom>
          <a:noFill/>
        </p:spPr>
      </p:pic>
      <p:pic>
        <p:nvPicPr>
          <p:cNvPr id="41992" name="Picture 8" descr="http://www.rivon.com.tw/upimg/2016719A2K6J7O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072330" y="3356992"/>
            <a:ext cx="1857387" cy="1857388"/>
          </a:xfrm>
          <a:prstGeom prst="rect">
            <a:avLst/>
          </a:prstGeom>
          <a:noFill/>
        </p:spPr>
      </p:pic>
      <p:pic>
        <p:nvPicPr>
          <p:cNvPr id="41994" name="Picture 10" descr="http://www.rivon.com.tw/upimg/2016103N1D3P1M.pn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3722749" y="5100028"/>
            <a:ext cx="1857363" cy="1857364"/>
          </a:xfrm>
          <a:prstGeom prst="rect">
            <a:avLst/>
          </a:prstGeom>
          <a:noFill/>
        </p:spPr>
      </p:pic>
      <p:pic>
        <p:nvPicPr>
          <p:cNvPr id="41996" name="Picture 12" descr="http://www.rivon.com.tw/upimg/2017420V2L9M7G.pn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6026980" y="5000612"/>
            <a:ext cx="1857388" cy="1857388"/>
          </a:xfrm>
          <a:prstGeom prst="rect">
            <a:avLst/>
          </a:prstGeom>
          <a:noFill/>
        </p:spPr>
      </p:pic>
      <p:pic>
        <p:nvPicPr>
          <p:cNvPr id="41998" name="Picture 14" descr="http://www.rivon.com.tw/upimg/201541J2M3S4L.pn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3643305" y="1928802"/>
            <a:ext cx="1000131" cy="1000132"/>
          </a:xfrm>
          <a:prstGeom prst="rect">
            <a:avLst/>
          </a:prstGeom>
          <a:noFill/>
        </p:spPr>
      </p:pic>
      <p:pic>
        <p:nvPicPr>
          <p:cNvPr id="42000" name="Picture 16" descr="http://www.rivon.com.tw/upimg/2017410M2O0V5F.png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4929190" y="2000240"/>
            <a:ext cx="857250" cy="857251"/>
          </a:xfrm>
          <a:prstGeom prst="rect">
            <a:avLst/>
          </a:prstGeom>
          <a:noFill/>
        </p:spPr>
      </p:pic>
      <p:pic>
        <p:nvPicPr>
          <p:cNvPr id="42002" name="Picture 18" descr="http://www.rivon.com.tw/upimg/201541C7N3W2F.png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6143636" y="1928802"/>
            <a:ext cx="1000132" cy="1000133"/>
          </a:xfrm>
          <a:prstGeom prst="rect">
            <a:avLst/>
          </a:prstGeom>
          <a:noFill/>
        </p:spPr>
      </p:pic>
      <p:pic>
        <p:nvPicPr>
          <p:cNvPr id="42004" name="Picture 20" descr="http://www.rivon.com.tw/upimg/201728U7D5Q0L.png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7358082" y="1785926"/>
            <a:ext cx="1071570" cy="1071571"/>
          </a:xfrm>
          <a:prstGeom prst="rect">
            <a:avLst/>
          </a:prstGeom>
          <a:noFill/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94B1-C03D-450D-B812-135A63BC6433}" type="slidenum">
              <a:rPr lang="zh-TW" altLang="en-US" smtClean="0"/>
              <a:pPr>
                <a:defRPr/>
              </a:pPr>
              <a:t>19</a:t>
            </a:fld>
            <a:endParaRPr lang="zh-TW" altLang="en-US"/>
          </a:p>
        </p:txBody>
      </p:sp>
      <p:sp>
        <p:nvSpPr>
          <p:cNvPr id="19" name="Rectangle 3" descr="Rectangle: Click to edit Master text styles&#10;Second level&#10;Third level&#10;Fourth level&#10;Fifth level"/>
          <p:cNvSpPr txBox="1">
            <a:spLocks noChangeArrowheads="1"/>
          </p:cNvSpPr>
          <p:nvPr/>
        </p:nvSpPr>
        <p:spPr bwMode="auto">
          <a:xfrm>
            <a:off x="304800" y="304800"/>
            <a:ext cx="2819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kumimoji="1" sz="30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mtClean="0">
                <a:solidFill>
                  <a:srgbClr val="7B00E4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360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Product</a:t>
            </a:r>
            <a:endParaRPr lang="zh-TW" altLang="en-US" sz="3600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1C7CFD-0D51-48B9-A5CE-52EC7C3F13E7}" type="slidenum">
              <a:rPr lang="zh-TW" altLang="en-US" smtClean="0"/>
              <a:pPr>
                <a:defRPr/>
              </a:pPr>
              <a:t>2</a:t>
            </a:fld>
            <a:endParaRPr lang="zh-TW" altLang="en-US"/>
          </a:p>
        </p:txBody>
      </p:sp>
      <p:sp>
        <p:nvSpPr>
          <p:cNvPr id="3" name="內容版面配置區 1"/>
          <p:cNvSpPr txBox="1">
            <a:spLocks/>
          </p:cNvSpPr>
          <p:nvPr/>
        </p:nvSpPr>
        <p:spPr>
          <a:xfrm>
            <a:off x="457200" y="1556792"/>
            <a:ext cx="8229600" cy="4525963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kumimoji="1" sz="30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dirty="0" smtClean="0">
                <a:solidFill>
                  <a:schemeClr val="accent1">
                    <a:lumMod val="75000"/>
                  </a:schemeClr>
                </a:solidFill>
              </a:rPr>
              <a:t>The consolidated financial information included in this presentation were prepared based on IFRS and audited/reviewed by CPA.</a:t>
            </a:r>
            <a:endParaRPr lang="en-US" altLang="zh-TW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zh-TW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altLang="zh-TW" b="1" dirty="0" smtClean="0">
                <a:solidFill>
                  <a:schemeClr val="accent1">
                    <a:lumMod val="75000"/>
                  </a:schemeClr>
                </a:solidFill>
              </a:rPr>
              <a:t>Except as required by law, we undertake no obligation to update any forward-looking statements, whether as a result of new information, future events or otherwise.</a:t>
            </a:r>
            <a:endParaRPr lang="en-US" altLang="zh-TW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zh-TW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 2" pitchFamily="18" charset="2"/>
              <a:buNone/>
            </a:pPr>
            <a:r>
              <a:rPr lang="en-US" altLang="zh-TW" b="1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</a:p>
          <a:p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標題 3"/>
          <p:cNvSpPr txBox="1">
            <a:spLocks/>
          </p:cNvSpPr>
          <p:nvPr/>
        </p:nvSpPr>
        <p:spPr>
          <a:xfrm>
            <a:off x="457200" y="601663"/>
            <a:ext cx="8258175" cy="6540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 kern="1200">
                <a:solidFill>
                  <a:schemeClr val="tx1"/>
                </a:solidFill>
                <a:latin typeface="+mj-lt"/>
                <a:ea typeface="+mj-ea"/>
                <a:cs typeface="微軟正黑體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9pPr>
          </a:lstStyle>
          <a:p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Disclaimer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1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823913" y="3190875"/>
            <a:ext cx="2035110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altLang="zh-TW" sz="2000" b="1" dirty="0">
                <a:solidFill>
                  <a:srgbClr val="790015"/>
                </a:solidFill>
                <a:latin typeface="+mn-ea"/>
                <a:ea typeface="+mn-ea"/>
              </a:rPr>
              <a:t>(</a:t>
            </a:r>
            <a:r>
              <a:rPr lang="en-US" altLang="zh-TW" sz="2000" b="1" dirty="0" smtClean="0">
                <a:solidFill>
                  <a:srgbClr val="790015"/>
                </a:solidFill>
                <a:latin typeface="+mn-ea"/>
                <a:ea typeface="+mn-ea"/>
              </a:rPr>
              <a:t>11)Moon cake</a:t>
            </a:r>
            <a:endParaRPr lang="zh-TW" altLang="en-US" sz="2000" b="1" dirty="0">
              <a:solidFill>
                <a:srgbClr val="790015"/>
              </a:solidFill>
              <a:latin typeface="+mn-ea"/>
              <a:ea typeface="+mn-ea"/>
            </a:endParaRPr>
          </a:p>
        </p:txBody>
      </p:sp>
      <p:sp>
        <p:nvSpPr>
          <p:cNvPr id="1065" name="Rectangle 41"/>
          <p:cNvSpPr>
            <a:spLocks noChangeArrowheads="1"/>
          </p:cNvSpPr>
          <p:nvPr/>
        </p:nvSpPr>
        <p:spPr bwMode="auto">
          <a:xfrm>
            <a:off x="823913" y="904875"/>
            <a:ext cx="2265942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altLang="zh-TW" sz="2000" b="1" dirty="0">
                <a:solidFill>
                  <a:srgbClr val="790015"/>
                </a:solidFill>
                <a:latin typeface="+mn-ea"/>
                <a:ea typeface="+mn-ea"/>
              </a:rPr>
              <a:t>(</a:t>
            </a:r>
            <a:r>
              <a:rPr lang="en-US" altLang="zh-TW" sz="2000" b="1" dirty="0" smtClean="0">
                <a:solidFill>
                  <a:srgbClr val="790015"/>
                </a:solidFill>
                <a:latin typeface="+mn-ea"/>
                <a:ea typeface="+mn-ea"/>
              </a:rPr>
              <a:t>10)Chinese cake</a:t>
            </a:r>
            <a:endParaRPr lang="zh-TW" altLang="en-US" sz="2000" b="1" dirty="0">
              <a:solidFill>
                <a:srgbClr val="790015"/>
              </a:solidFill>
              <a:latin typeface="+mn-ea"/>
              <a:ea typeface="+mn-ea"/>
            </a:endParaRPr>
          </a:p>
        </p:txBody>
      </p:sp>
      <p:pic>
        <p:nvPicPr>
          <p:cNvPr id="40962" name="Picture 2" descr="12兩相思麻糬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14414" y="1785926"/>
            <a:ext cx="1214446" cy="1214446"/>
          </a:xfrm>
          <a:prstGeom prst="rect">
            <a:avLst/>
          </a:prstGeom>
          <a:noFill/>
        </p:spPr>
      </p:pic>
      <p:pic>
        <p:nvPicPr>
          <p:cNvPr id="40964" name="Picture 4" descr="12兩芝麻蛋黃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71736" y="1571612"/>
            <a:ext cx="1643074" cy="1643074"/>
          </a:xfrm>
          <a:prstGeom prst="rect">
            <a:avLst/>
          </a:prstGeom>
          <a:noFill/>
        </p:spPr>
      </p:pic>
      <p:pic>
        <p:nvPicPr>
          <p:cNvPr id="40966" name="Picture 6" descr="http://www.rivon.com.tw/upimg/20150129153646824682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14810" y="1643050"/>
            <a:ext cx="1428760" cy="1428762"/>
          </a:xfrm>
          <a:prstGeom prst="rect">
            <a:avLst/>
          </a:prstGeom>
          <a:noFill/>
        </p:spPr>
      </p:pic>
      <p:pic>
        <p:nvPicPr>
          <p:cNvPr id="19" name="圖片 18" descr="20170615-032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2633927" y="4221088"/>
            <a:ext cx="1142647" cy="1368152"/>
          </a:xfrm>
          <a:prstGeom prst="rect">
            <a:avLst/>
          </a:prstGeom>
        </p:spPr>
      </p:pic>
      <p:pic>
        <p:nvPicPr>
          <p:cNvPr id="20" name="圖片 19" descr="20170615-014.jp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>
            <a:off x="648000" y="4293096"/>
            <a:ext cx="1706656" cy="1181924"/>
          </a:xfrm>
          <a:prstGeom prst="rect">
            <a:avLst/>
          </a:prstGeom>
        </p:spPr>
      </p:pic>
      <p:pic>
        <p:nvPicPr>
          <p:cNvPr id="21" name="圖片 20" descr="20170612-213.jpg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4198352" y="4221658"/>
            <a:ext cx="1194031" cy="1440000"/>
          </a:xfrm>
          <a:prstGeom prst="rect">
            <a:avLst/>
          </a:prstGeom>
        </p:spPr>
      </p:pic>
      <p:pic>
        <p:nvPicPr>
          <p:cNvPr id="22" name="圖片 21" descr="20170612-209.jpg"/>
          <p:cNvPicPr>
            <a:picLocks noChangeAspect="1"/>
          </p:cNvPicPr>
          <p:nvPr/>
        </p:nvPicPr>
        <p:blipFill>
          <a:blip r:embed="rId8" cstate="screen"/>
          <a:srcRect/>
          <a:stretch>
            <a:fillRect/>
          </a:stretch>
        </p:blipFill>
        <p:spPr>
          <a:xfrm>
            <a:off x="7654920" y="4221658"/>
            <a:ext cx="1345874" cy="1440000"/>
          </a:xfrm>
          <a:prstGeom prst="rect">
            <a:avLst/>
          </a:prstGeom>
        </p:spPr>
      </p:pic>
      <p:pic>
        <p:nvPicPr>
          <p:cNvPr id="23" name="圖片 22" descr="20170612-212.jpg"/>
          <p:cNvPicPr>
            <a:picLocks noChangeAspect="1"/>
          </p:cNvPicPr>
          <p:nvPr/>
        </p:nvPicPr>
        <p:blipFill>
          <a:blip r:embed="rId9" cstate="screen"/>
          <a:srcRect/>
          <a:stretch>
            <a:fillRect/>
          </a:stretch>
        </p:blipFill>
        <p:spPr>
          <a:xfrm>
            <a:off x="5788038" y="4221658"/>
            <a:ext cx="1293531" cy="1440000"/>
          </a:xfrm>
          <a:prstGeom prst="rect">
            <a:avLst/>
          </a:prstGeo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94B1-C03D-450D-B812-135A63BC6433}" type="slidenum">
              <a:rPr lang="zh-TW" altLang="en-US" smtClean="0"/>
              <a:pPr>
                <a:defRPr/>
              </a:pPr>
              <a:t>20</a:t>
            </a:fld>
            <a:endParaRPr lang="zh-TW" altLang="en-US"/>
          </a:p>
        </p:txBody>
      </p:sp>
      <p:sp>
        <p:nvSpPr>
          <p:cNvPr id="16" name="Rectangle 3" descr="Rectangle: Click to edit Master text styles&#10;Second level&#10;Third level&#10;Fourth level&#10;Fifth level"/>
          <p:cNvSpPr txBox="1">
            <a:spLocks noChangeArrowheads="1"/>
          </p:cNvSpPr>
          <p:nvPr/>
        </p:nvSpPr>
        <p:spPr bwMode="auto">
          <a:xfrm>
            <a:off x="304800" y="304800"/>
            <a:ext cx="2819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kumimoji="1" sz="30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mtClean="0">
                <a:solidFill>
                  <a:srgbClr val="7B00E4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360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Product</a:t>
            </a:r>
            <a:endParaRPr lang="zh-TW" altLang="en-US" sz="3600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11" name="Rectangle 7"/>
          <p:cNvSpPr>
            <a:spLocks noChangeArrowheads="1"/>
          </p:cNvSpPr>
          <p:nvPr/>
        </p:nvSpPr>
        <p:spPr bwMode="auto">
          <a:xfrm>
            <a:off x="733425" y="2371725"/>
            <a:ext cx="27146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altLang="zh-TW" sz="2000" b="1" dirty="0">
                <a:solidFill>
                  <a:srgbClr val="790015"/>
                </a:solidFill>
                <a:latin typeface="+mn-ea"/>
                <a:ea typeface="+mn-ea"/>
              </a:rPr>
              <a:t>(</a:t>
            </a:r>
            <a:r>
              <a:rPr lang="en-US" altLang="zh-TW" sz="2000" b="1" dirty="0" smtClean="0">
                <a:solidFill>
                  <a:srgbClr val="790015"/>
                </a:solidFill>
                <a:latin typeface="+mn-ea"/>
                <a:ea typeface="+mn-ea"/>
              </a:rPr>
              <a:t>13)Cookies</a:t>
            </a:r>
            <a:endParaRPr lang="zh-TW" altLang="en-US" sz="2000" b="1" dirty="0">
              <a:solidFill>
                <a:srgbClr val="790015"/>
              </a:solidFill>
              <a:latin typeface="+mn-ea"/>
              <a:ea typeface="+mn-ea"/>
            </a:endParaRPr>
          </a:p>
        </p:txBody>
      </p:sp>
      <p:sp>
        <p:nvSpPr>
          <p:cNvPr id="200713" name="Rectangle 9"/>
          <p:cNvSpPr>
            <a:spLocks noChangeArrowheads="1"/>
          </p:cNvSpPr>
          <p:nvPr/>
        </p:nvSpPr>
        <p:spPr bwMode="auto">
          <a:xfrm>
            <a:off x="709613" y="976313"/>
            <a:ext cx="1887890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altLang="zh-TW" sz="2000" b="1" dirty="0">
                <a:solidFill>
                  <a:srgbClr val="790015"/>
                </a:solidFill>
                <a:latin typeface="+mn-ea"/>
                <a:ea typeface="+mn-ea"/>
              </a:rPr>
              <a:t>(</a:t>
            </a:r>
            <a:r>
              <a:rPr lang="en-US" altLang="zh-TW" sz="2000" b="1" dirty="0" smtClean="0">
                <a:solidFill>
                  <a:srgbClr val="790015"/>
                </a:solidFill>
                <a:latin typeface="+mn-ea"/>
                <a:ea typeface="+mn-ea"/>
              </a:rPr>
              <a:t>12)Ice Cream</a:t>
            </a:r>
            <a:endParaRPr lang="zh-TW" altLang="en-US" sz="2000" b="1" dirty="0">
              <a:solidFill>
                <a:srgbClr val="790015"/>
              </a:solidFill>
              <a:latin typeface="+mn-ea"/>
              <a:ea typeface="+mn-ea"/>
            </a:endParaRPr>
          </a:p>
        </p:txBody>
      </p:sp>
      <p:pic>
        <p:nvPicPr>
          <p:cNvPr id="15369" name="Picture 18" descr="冰淇淋禮盒(杯)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29375" y="1411809"/>
            <a:ext cx="1781175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19" descr="泡芙冰淇淋禮盒(個)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14813" y="1196975"/>
            <a:ext cx="2071687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785813" y="4071938"/>
            <a:ext cx="34290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altLang="zh-TW" sz="2000" b="1" dirty="0">
                <a:solidFill>
                  <a:srgbClr val="790015"/>
                </a:solidFill>
                <a:latin typeface="+mn-ea"/>
                <a:ea typeface="+mn-ea"/>
              </a:rPr>
              <a:t>(</a:t>
            </a:r>
            <a:r>
              <a:rPr lang="en-US" altLang="zh-TW" sz="2000" b="1" dirty="0" smtClean="0">
                <a:solidFill>
                  <a:srgbClr val="790015"/>
                </a:solidFill>
                <a:latin typeface="+mn-ea"/>
                <a:ea typeface="+mn-ea"/>
              </a:rPr>
              <a:t>14)Cluster</a:t>
            </a:r>
            <a:endParaRPr lang="zh-TW" altLang="en-US" sz="2000" b="1" dirty="0">
              <a:solidFill>
                <a:srgbClr val="790015"/>
              </a:solidFill>
              <a:latin typeface="+mn-ea"/>
              <a:ea typeface="+mn-ea"/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785813" y="5840437"/>
            <a:ext cx="4214812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altLang="zh-TW" sz="2000" b="1" dirty="0">
                <a:solidFill>
                  <a:srgbClr val="790015"/>
                </a:solidFill>
                <a:latin typeface="+mn-ea"/>
                <a:ea typeface="+mn-ea"/>
              </a:rPr>
              <a:t>(</a:t>
            </a:r>
            <a:r>
              <a:rPr lang="en-US" altLang="zh-TW" sz="2000" b="1" dirty="0" smtClean="0">
                <a:solidFill>
                  <a:srgbClr val="790015"/>
                </a:solidFill>
                <a:latin typeface="+mn-ea"/>
                <a:ea typeface="+mn-ea"/>
              </a:rPr>
              <a:t>15)Infusion</a:t>
            </a:r>
            <a:endParaRPr lang="zh-TW" altLang="en-US" sz="2000" b="1" dirty="0">
              <a:solidFill>
                <a:srgbClr val="790015"/>
              </a:solidFill>
              <a:latin typeface="+mn-ea"/>
              <a:ea typeface="+mn-ea"/>
            </a:endParaRPr>
          </a:p>
        </p:txBody>
      </p:sp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3140968"/>
            <a:ext cx="74675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6" y="3068960"/>
            <a:ext cx="754777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960" y="3068960"/>
            <a:ext cx="1368152" cy="996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3068960"/>
            <a:ext cx="1368152" cy="100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8144" y="2924944"/>
            <a:ext cx="123804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7" descr="84602130922247830537949.png (641×641)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2195736" y="4437112"/>
            <a:ext cx="1872208" cy="1872208"/>
          </a:xfrm>
          <a:prstGeom prst="rect">
            <a:avLst/>
          </a:prstGeom>
          <a:noFill/>
        </p:spPr>
      </p:pic>
      <p:pic>
        <p:nvPicPr>
          <p:cNvPr id="39945" name="Picture 9" descr="p067086323836-item-3475xf3x0500x0500-m.jpg (500×500)"/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4581128"/>
            <a:ext cx="1368152" cy="1368152"/>
          </a:xfrm>
          <a:prstGeom prst="rect">
            <a:avLst/>
          </a:prstGeom>
          <a:noFill/>
        </p:spPr>
      </p:pic>
      <p:pic>
        <p:nvPicPr>
          <p:cNvPr id="39947" name="Picture 11" descr="9B55CF316F63435C55501D6BF0CD02293CEC61ED (250×250)"/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F6F5F3"/>
              </a:clrFrom>
              <a:clrTo>
                <a:srgbClr val="F6F5F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128" y="5619750"/>
            <a:ext cx="2381250" cy="1238250"/>
          </a:xfrm>
          <a:prstGeom prst="rect">
            <a:avLst/>
          </a:prstGeom>
          <a:noFill/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94B1-C03D-450D-B812-135A63BC6433}" type="slidenum">
              <a:rPr lang="zh-TW" altLang="en-US" smtClean="0"/>
              <a:pPr>
                <a:defRPr/>
              </a:pPr>
              <a:t>21</a:t>
            </a:fld>
            <a:endParaRPr lang="zh-TW" altLang="en-US"/>
          </a:p>
        </p:txBody>
      </p:sp>
      <p:sp>
        <p:nvSpPr>
          <p:cNvPr id="23" name="Rectangle 3" descr="Rectangle: Click to edit Master text styles&#10;Second level&#10;Third level&#10;Fourth level&#10;Fifth level"/>
          <p:cNvSpPr txBox="1">
            <a:spLocks noChangeArrowheads="1"/>
          </p:cNvSpPr>
          <p:nvPr/>
        </p:nvSpPr>
        <p:spPr bwMode="auto">
          <a:xfrm>
            <a:off x="304800" y="304800"/>
            <a:ext cx="2819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kumimoji="1" sz="30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smtClean="0">
                <a:solidFill>
                  <a:srgbClr val="7B00E4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360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Product</a:t>
            </a:r>
            <a:endParaRPr lang="zh-TW" altLang="en-US" sz="3600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19100" indent="-382588">
              <a:lnSpc>
                <a:spcPct val="90000"/>
              </a:lnSpc>
              <a:buClr>
                <a:schemeClr val="accent1"/>
              </a:buClr>
              <a:buSzPct val="80000"/>
              <a:defRPr/>
            </a:pPr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Challenge</a:t>
            </a:r>
            <a:endParaRPr lang="zh-TW" altLang="en-US" sz="3600" dirty="0">
              <a:solidFill>
                <a:schemeClr val="accent1">
                  <a:lumMod val="75000"/>
                </a:schemeClr>
              </a:solidFill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solidFill>
                  <a:schemeClr val="accent5">
                    <a:lumMod val="50000"/>
                  </a:schemeClr>
                </a:solidFill>
              </a:rPr>
              <a:t>Changes in population structure? (Aging, newcomers, </a:t>
            </a: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</a:rPr>
              <a:t>children less ...)</a:t>
            </a:r>
          </a:p>
          <a:p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</a:rPr>
              <a:t>No longer like to give gifts to others</a:t>
            </a:r>
            <a:endParaRPr lang="en-US" altLang="zh-TW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</a:rPr>
              <a:t>Hi new tired old.</a:t>
            </a:r>
            <a:endParaRPr lang="en-US" altLang="zh-TW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</a:rPr>
              <a:t>The new product is difficult to succeed.</a:t>
            </a:r>
            <a:endParaRPr lang="zh-TW" alt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94B1-C03D-450D-B812-135A63BC6433}" type="slidenum">
              <a:rPr lang="zh-TW" altLang="en-US" smtClean="0"/>
              <a:pPr>
                <a:defRPr/>
              </a:pPr>
              <a:t>22</a:t>
            </a:fld>
            <a:endParaRPr lang="zh-TW" alt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941168"/>
            <a:ext cx="1691680" cy="1503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203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50427\Pictures\776404_stock-photo-bar-grap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56" y="2996952"/>
            <a:ext cx="1604832" cy="160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94B1-C03D-450D-B812-135A63BC6433}" type="slidenum">
              <a:rPr lang="zh-TW" altLang="en-US" smtClean="0"/>
              <a:pPr>
                <a:defRPr/>
              </a:pPr>
              <a:t>23</a:t>
            </a:fld>
            <a:endParaRPr lang="zh-TW" altLang="en-US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-23813" y="5003800"/>
            <a:ext cx="9144001" cy="1792288"/>
            <a:chOff x="247" y="4566"/>
            <a:chExt cx="3829" cy="1431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2161" y="4566"/>
              <a:ext cx="1915" cy="1431"/>
              <a:chOff x="2854" y="1824"/>
              <a:chExt cx="2622" cy="1882"/>
            </a:xfrm>
          </p:grpSpPr>
          <p:sp>
            <p:nvSpPr>
              <p:cNvPr id="45" name="Line 6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1432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6" name="Line 7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1687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" name="Line 8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487" cy="1882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8" name="Line 9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083" cy="1882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9" name="Line 10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1704" cy="1882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50" name="Line 11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1322" cy="1882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51" name="Line 12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986" cy="1882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52" name="Line 13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651" cy="1882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53" name="Line 14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314" cy="1882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54" name="Line 15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0" cy="1882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55" name="Line 16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1239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56" name="Line 17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1067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57" name="Line 18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919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58" name="Line 19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770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59" name="Line 20"/>
              <p:cNvSpPr>
                <a:spLocks noChangeShapeType="1"/>
              </p:cNvSpPr>
              <p:nvPr/>
            </p:nvSpPr>
            <p:spPr bwMode="auto">
              <a:xfrm>
                <a:off x="2877" y="1824"/>
                <a:ext cx="2599" cy="642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60" name="Line 21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514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61" name="Line 22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405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62" name="Line 23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298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63" name="Line 24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213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64" name="Line 25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126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65" name="Line 26"/>
              <p:cNvSpPr>
                <a:spLocks noChangeShapeType="1"/>
              </p:cNvSpPr>
              <p:nvPr/>
            </p:nvSpPr>
            <p:spPr bwMode="auto">
              <a:xfrm>
                <a:off x="2854" y="1824"/>
                <a:ext cx="2622" cy="63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7" name="Group 27"/>
            <p:cNvGrpSpPr>
              <a:grpSpLocks/>
            </p:cNvGrpSpPr>
            <p:nvPr/>
          </p:nvGrpSpPr>
          <p:grpSpPr bwMode="auto">
            <a:xfrm>
              <a:off x="247" y="4566"/>
              <a:ext cx="1914" cy="1431"/>
              <a:chOff x="235" y="1824"/>
              <a:chExt cx="2619" cy="1882"/>
            </a:xfrm>
          </p:grpSpPr>
          <p:sp>
            <p:nvSpPr>
              <p:cNvPr id="24" name="Line 28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0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5" name="Line 29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1432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6" name="Line 30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1687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7" name="Line 31"/>
              <p:cNvSpPr>
                <a:spLocks noChangeShapeType="1"/>
              </p:cNvSpPr>
              <p:nvPr/>
            </p:nvSpPr>
            <p:spPr bwMode="auto">
              <a:xfrm flipH="1">
                <a:off x="371" y="1824"/>
                <a:ext cx="2483" cy="1882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8" name="Line 32"/>
              <p:cNvSpPr>
                <a:spLocks noChangeShapeType="1"/>
              </p:cNvSpPr>
              <p:nvPr/>
            </p:nvSpPr>
            <p:spPr bwMode="auto">
              <a:xfrm flipH="1">
                <a:off x="774" y="1824"/>
                <a:ext cx="2080" cy="1882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9" name="Line 33"/>
              <p:cNvSpPr>
                <a:spLocks noChangeShapeType="1"/>
              </p:cNvSpPr>
              <p:nvPr/>
            </p:nvSpPr>
            <p:spPr bwMode="auto">
              <a:xfrm flipH="1">
                <a:off x="1153" y="1824"/>
                <a:ext cx="1701" cy="1882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0" name="Line 34"/>
              <p:cNvSpPr>
                <a:spLocks noChangeShapeType="1"/>
              </p:cNvSpPr>
              <p:nvPr/>
            </p:nvSpPr>
            <p:spPr bwMode="auto">
              <a:xfrm flipH="1">
                <a:off x="1534" y="1824"/>
                <a:ext cx="1320" cy="1882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1" name="Line 35"/>
              <p:cNvSpPr>
                <a:spLocks noChangeShapeType="1"/>
              </p:cNvSpPr>
              <p:nvPr/>
            </p:nvSpPr>
            <p:spPr bwMode="auto">
              <a:xfrm flipH="1">
                <a:off x="1872" y="1824"/>
                <a:ext cx="982" cy="1882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2" name="Line 36"/>
              <p:cNvSpPr>
                <a:spLocks noChangeShapeType="1"/>
              </p:cNvSpPr>
              <p:nvPr/>
            </p:nvSpPr>
            <p:spPr bwMode="auto">
              <a:xfrm flipH="1">
                <a:off x="2206" y="1824"/>
                <a:ext cx="648" cy="1882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3" name="Line 37"/>
              <p:cNvSpPr>
                <a:spLocks noChangeShapeType="1"/>
              </p:cNvSpPr>
              <p:nvPr/>
            </p:nvSpPr>
            <p:spPr bwMode="auto">
              <a:xfrm flipH="1">
                <a:off x="2543" y="1824"/>
                <a:ext cx="311" cy="1882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4" name="Line 38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1239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5" name="Line 39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1067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6" name="Line 40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919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7" name="Line 41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770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8" name="Line 42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597" cy="642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9" name="Line 43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514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0" name="Line 44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405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1" name="Line 45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298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2" name="Line 46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213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3" name="Line 47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126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4" name="Line 48"/>
              <p:cNvSpPr>
                <a:spLocks noChangeShapeType="1"/>
              </p:cNvSpPr>
              <p:nvPr/>
            </p:nvSpPr>
            <p:spPr bwMode="auto">
              <a:xfrm flipH="1">
                <a:off x="235" y="1824"/>
                <a:ext cx="2619" cy="63"/>
              </a:xfrm>
              <a:prstGeom prst="line">
                <a:avLst/>
              </a:prstGeom>
              <a:noFill/>
              <a:ln w="3175">
                <a:solidFill>
                  <a:srgbClr val="000000">
                    <a:alpha val="10001"/>
                  </a:srgbClr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8" name="Group 49"/>
            <p:cNvGrpSpPr>
              <a:grpSpLocks/>
            </p:cNvGrpSpPr>
            <p:nvPr/>
          </p:nvGrpSpPr>
          <p:grpSpPr bwMode="auto">
            <a:xfrm>
              <a:off x="247" y="4581"/>
              <a:ext cx="3829" cy="1220"/>
              <a:chOff x="235" y="1844"/>
              <a:chExt cx="5241" cy="1605"/>
            </a:xfrm>
          </p:grpSpPr>
          <p:grpSp>
            <p:nvGrpSpPr>
              <p:cNvPr id="9" name="Group 50"/>
              <p:cNvGrpSpPr>
                <a:grpSpLocks/>
              </p:cNvGrpSpPr>
              <p:nvPr/>
            </p:nvGrpSpPr>
            <p:grpSpPr bwMode="auto">
              <a:xfrm>
                <a:off x="235" y="2750"/>
                <a:ext cx="5241" cy="699"/>
                <a:chOff x="235" y="2750"/>
                <a:chExt cx="5241" cy="699"/>
              </a:xfrm>
            </p:grpSpPr>
            <p:sp>
              <p:nvSpPr>
                <p:cNvPr id="20" name="Line 51"/>
                <p:cNvSpPr>
                  <a:spLocks noChangeShapeType="1"/>
                </p:cNvSpPr>
                <p:nvPr/>
              </p:nvSpPr>
              <p:spPr bwMode="auto">
                <a:xfrm>
                  <a:off x="235" y="3449"/>
                  <a:ext cx="5241" cy="0"/>
                </a:xfrm>
                <a:prstGeom prst="line">
                  <a:avLst/>
                </a:prstGeom>
                <a:noFill/>
                <a:ln w="3175">
                  <a:solidFill>
                    <a:srgbClr val="000000">
                      <a:alpha val="10001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21" name="Line 52"/>
                <p:cNvSpPr>
                  <a:spLocks noChangeShapeType="1"/>
                </p:cNvSpPr>
                <p:nvPr/>
              </p:nvSpPr>
              <p:spPr bwMode="auto">
                <a:xfrm>
                  <a:off x="235" y="3191"/>
                  <a:ext cx="5241" cy="0"/>
                </a:xfrm>
                <a:prstGeom prst="line">
                  <a:avLst/>
                </a:prstGeom>
                <a:noFill/>
                <a:ln w="3175">
                  <a:solidFill>
                    <a:srgbClr val="000000">
                      <a:alpha val="10001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22" name="Line 53"/>
                <p:cNvSpPr>
                  <a:spLocks noChangeShapeType="1"/>
                </p:cNvSpPr>
                <p:nvPr/>
              </p:nvSpPr>
              <p:spPr bwMode="auto">
                <a:xfrm>
                  <a:off x="235" y="2958"/>
                  <a:ext cx="5239" cy="0"/>
                </a:xfrm>
                <a:prstGeom prst="line">
                  <a:avLst/>
                </a:prstGeom>
                <a:noFill/>
                <a:ln w="3175">
                  <a:solidFill>
                    <a:srgbClr val="000000">
                      <a:alpha val="10001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23" name="Line 54"/>
                <p:cNvSpPr>
                  <a:spLocks noChangeShapeType="1"/>
                </p:cNvSpPr>
                <p:nvPr/>
              </p:nvSpPr>
              <p:spPr bwMode="auto">
                <a:xfrm>
                  <a:off x="235" y="2750"/>
                  <a:ext cx="5239" cy="0"/>
                </a:xfrm>
                <a:prstGeom prst="line">
                  <a:avLst/>
                </a:prstGeom>
                <a:noFill/>
                <a:ln w="3175">
                  <a:solidFill>
                    <a:srgbClr val="000000">
                      <a:alpha val="10001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0" name="Group 55"/>
              <p:cNvGrpSpPr>
                <a:grpSpLocks/>
              </p:cNvGrpSpPr>
              <p:nvPr/>
            </p:nvGrpSpPr>
            <p:grpSpPr bwMode="auto">
              <a:xfrm>
                <a:off x="235" y="1844"/>
                <a:ext cx="5241" cy="728"/>
                <a:chOff x="235" y="1844"/>
                <a:chExt cx="5241" cy="728"/>
              </a:xfrm>
            </p:grpSpPr>
            <p:sp>
              <p:nvSpPr>
                <p:cNvPr id="11" name="Line 56"/>
                <p:cNvSpPr>
                  <a:spLocks noChangeShapeType="1"/>
                </p:cNvSpPr>
                <p:nvPr/>
              </p:nvSpPr>
              <p:spPr bwMode="auto">
                <a:xfrm>
                  <a:off x="235" y="2572"/>
                  <a:ext cx="5241" cy="0"/>
                </a:xfrm>
                <a:prstGeom prst="line">
                  <a:avLst/>
                </a:prstGeom>
                <a:noFill/>
                <a:ln w="3175">
                  <a:solidFill>
                    <a:srgbClr val="000000">
                      <a:alpha val="10001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235" y="2401"/>
                  <a:ext cx="5241" cy="1"/>
                </a:xfrm>
                <a:prstGeom prst="line">
                  <a:avLst/>
                </a:prstGeom>
                <a:noFill/>
                <a:ln w="3175">
                  <a:solidFill>
                    <a:srgbClr val="000000">
                      <a:alpha val="10001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" name="Line 58"/>
                <p:cNvSpPr>
                  <a:spLocks noChangeShapeType="1"/>
                </p:cNvSpPr>
                <p:nvPr/>
              </p:nvSpPr>
              <p:spPr bwMode="auto">
                <a:xfrm>
                  <a:off x="235" y="2245"/>
                  <a:ext cx="5241" cy="5"/>
                </a:xfrm>
                <a:prstGeom prst="line">
                  <a:avLst/>
                </a:prstGeom>
                <a:noFill/>
                <a:ln w="3175">
                  <a:solidFill>
                    <a:srgbClr val="000000">
                      <a:alpha val="10001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4" name="Line 59"/>
                <p:cNvSpPr>
                  <a:spLocks noChangeShapeType="1"/>
                </p:cNvSpPr>
                <p:nvPr/>
              </p:nvSpPr>
              <p:spPr bwMode="auto">
                <a:xfrm>
                  <a:off x="235" y="2121"/>
                  <a:ext cx="5217" cy="0"/>
                </a:xfrm>
                <a:prstGeom prst="line">
                  <a:avLst/>
                </a:prstGeom>
                <a:noFill/>
                <a:ln w="3175">
                  <a:solidFill>
                    <a:srgbClr val="000000">
                      <a:alpha val="10001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5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235" y="2015"/>
                  <a:ext cx="5241" cy="6"/>
                </a:xfrm>
                <a:prstGeom prst="line">
                  <a:avLst/>
                </a:prstGeom>
                <a:noFill/>
                <a:ln w="3175">
                  <a:solidFill>
                    <a:srgbClr val="000000">
                      <a:alpha val="10001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6" name="Line 61"/>
                <p:cNvSpPr>
                  <a:spLocks noChangeShapeType="1"/>
                </p:cNvSpPr>
                <p:nvPr/>
              </p:nvSpPr>
              <p:spPr bwMode="auto">
                <a:xfrm>
                  <a:off x="235" y="1946"/>
                  <a:ext cx="5241" cy="4"/>
                </a:xfrm>
                <a:prstGeom prst="line">
                  <a:avLst/>
                </a:prstGeom>
                <a:noFill/>
                <a:ln w="3175">
                  <a:solidFill>
                    <a:srgbClr val="000000">
                      <a:alpha val="10001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7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235" y="1908"/>
                  <a:ext cx="5241" cy="10"/>
                </a:xfrm>
                <a:prstGeom prst="line">
                  <a:avLst/>
                </a:prstGeom>
                <a:noFill/>
                <a:ln w="3175">
                  <a:solidFill>
                    <a:srgbClr val="000000">
                      <a:alpha val="10001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8" name="Line 63"/>
                <p:cNvSpPr>
                  <a:spLocks noChangeShapeType="1"/>
                </p:cNvSpPr>
                <p:nvPr/>
              </p:nvSpPr>
              <p:spPr bwMode="auto">
                <a:xfrm>
                  <a:off x="258" y="1866"/>
                  <a:ext cx="5218" cy="0"/>
                </a:xfrm>
                <a:prstGeom prst="line">
                  <a:avLst/>
                </a:prstGeom>
                <a:noFill/>
                <a:ln w="3175">
                  <a:solidFill>
                    <a:srgbClr val="000000">
                      <a:alpha val="10001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9" name="Line 64"/>
                <p:cNvSpPr>
                  <a:spLocks noChangeShapeType="1"/>
                </p:cNvSpPr>
                <p:nvPr/>
              </p:nvSpPr>
              <p:spPr bwMode="auto">
                <a:xfrm>
                  <a:off x="235" y="1844"/>
                  <a:ext cx="5241" cy="0"/>
                </a:xfrm>
                <a:prstGeom prst="line">
                  <a:avLst/>
                </a:prstGeom>
                <a:noFill/>
                <a:ln w="3175">
                  <a:solidFill>
                    <a:srgbClr val="000000">
                      <a:alpha val="10001"/>
                    </a:srgbClr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</p:grpSp>
      </p:grpSp>
      <p:sp>
        <p:nvSpPr>
          <p:cNvPr id="67" name="Freeform 66"/>
          <p:cNvSpPr>
            <a:spLocks/>
          </p:cNvSpPr>
          <p:nvPr/>
        </p:nvSpPr>
        <p:spPr bwMode="auto">
          <a:xfrm>
            <a:off x="2806700" y="3914775"/>
            <a:ext cx="4149725" cy="2182813"/>
          </a:xfrm>
          <a:custGeom>
            <a:avLst/>
            <a:gdLst>
              <a:gd name="T0" fmla="*/ 1206 w 2351"/>
              <a:gd name="T1" fmla="*/ 1218 h 1237"/>
              <a:gd name="T2" fmla="*/ 1271 w 2351"/>
              <a:gd name="T3" fmla="*/ 1206 h 1237"/>
              <a:gd name="T4" fmla="*/ 1321 w 2351"/>
              <a:gd name="T5" fmla="*/ 1194 h 1237"/>
              <a:gd name="T6" fmla="*/ 1375 w 2351"/>
              <a:gd name="T7" fmla="*/ 1179 h 1237"/>
              <a:gd name="T8" fmla="*/ 1426 w 2351"/>
              <a:gd name="T9" fmla="*/ 1160 h 1237"/>
              <a:gd name="T10" fmla="*/ 1488 w 2351"/>
              <a:gd name="T11" fmla="*/ 1136 h 1237"/>
              <a:gd name="T12" fmla="*/ 1546 w 2351"/>
              <a:gd name="T13" fmla="*/ 1110 h 1237"/>
              <a:gd name="T14" fmla="*/ 1602 w 2351"/>
              <a:gd name="T15" fmla="*/ 1082 h 1237"/>
              <a:gd name="T16" fmla="*/ 1649 w 2351"/>
              <a:gd name="T17" fmla="*/ 1052 h 1237"/>
              <a:gd name="T18" fmla="*/ 1698 w 2351"/>
              <a:gd name="T19" fmla="*/ 1021 h 1237"/>
              <a:gd name="T20" fmla="*/ 1752 w 2351"/>
              <a:gd name="T21" fmla="*/ 983 h 1237"/>
              <a:gd name="T22" fmla="*/ 1798 w 2351"/>
              <a:gd name="T23" fmla="*/ 948 h 1237"/>
              <a:gd name="T24" fmla="*/ 1869 w 2351"/>
              <a:gd name="T25" fmla="*/ 889 h 1237"/>
              <a:gd name="T26" fmla="*/ 1938 w 2351"/>
              <a:gd name="T27" fmla="*/ 816 h 1237"/>
              <a:gd name="T28" fmla="*/ 1989 w 2351"/>
              <a:gd name="T29" fmla="*/ 756 h 1237"/>
              <a:gd name="T30" fmla="*/ 2044 w 2351"/>
              <a:gd name="T31" fmla="*/ 686 h 1237"/>
              <a:gd name="T32" fmla="*/ 2098 w 2351"/>
              <a:gd name="T33" fmla="*/ 605 h 1237"/>
              <a:gd name="T34" fmla="*/ 2103 w 2351"/>
              <a:gd name="T35" fmla="*/ 0 h 1237"/>
              <a:gd name="T36" fmla="*/ 1570 w 2351"/>
              <a:gd name="T37" fmla="*/ 296 h 1237"/>
              <a:gd name="T38" fmla="*/ 1523 w 2351"/>
              <a:gd name="T39" fmla="*/ 357 h 1237"/>
              <a:gd name="T40" fmla="*/ 1474 w 2351"/>
              <a:gd name="T41" fmla="*/ 412 h 1237"/>
              <a:gd name="T42" fmla="*/ 1432 w 2351"/>
              <a:gd name="T43" fmla="*/ 455 h 1237"/>
              <a:gd name="T44" fmla="*/ 1381 w 2351"/>
              <a:gd name="T45" fmla="*/ 494 h 1237"/>
              <a:gd name="T46" fmla="*/ 1322 w 2351"/>
              <a:gd name="T47" fmla="*/ 534 h 1237"/>
              <a:gd name="T48" fmla="*/ 1265 w 2351"/>
              <a:gd name="T49" fmla="*/ 566 h 1237"/>
              <a:gd name="T50" fmla="*/ 1210 w 2351"/>
              <a:gd name="T51" fmla="*/ 586 h 1237"/>
              <a:gd name="T52" fmla="*/ 1144 w 2351"/>
              <a:gd name="T53" fmla="*/ 606 h 1237"/>
              <a:gd name="T54" fmla="*/ 1066 w 2351"/>
              <a:gd name="T55" fmla="*/ 616 h 1237"/>
              <a:gd name="T56" fmla="*/ 933 w 2351"/>
              <a:gd name="T57" fmla="*/ 620 h 1237"/>
              <a:gd name="T58" fmla="*/ 822 w 2351"/>
              <a:gd name="T59" fmla="*/ 600 h 1237"/>
              <a:gd name="T60" fmla="*/ 708 w 2351"/>
              <a:gd name="T61" fmla="*/ 559 h 1237"/>
              <a:gd name="T62" fmla="*/ 605 w 2351"/>
              <a:gd name="T63" fmla="*/ 501 h 1237"/>
              <a:gd name="T64" fmla="*/ 0 w 2351"/>
              <a:gd name="T65" fmla="*/ 781 h 1237"/>
              <a:gd name="T66" fmla="*/ 55 w 2351"/>
              <a:gd name="T67" fmla="*/ 839 h 1237"/>
              <a:gd name="T68" fmla="*/ 109 w 2351"/>
              <a:gd name="T69" fmla="*/ 892 h 1237"/>
              <a:gd name="T70" fmla="*/ 169 w 2351"/>
              <a:gd name="T71" fmla="*/ 944 h 1237"/>
              <a:gd name="T72" fmla="*/ 228 w 2351"/>
              <a:gd name="T73" fmla="*/ 989 h 1237"/>
              <a:gd name="T74" fmla="*/ 294 w 2351"/>
              <a:gd name="T75" fmla="*/ 1033 h 1237"/>
              <a:gd name="T76" fmla="*/ 359 w 2351"/>
              <a:gd name="T77" fmla="*/ 1072 h 1237"/>
              <a:gd name="T78" fmla="*/ 419 w 2351"/>
              <a:gd name="T79" fmla="*/ 1105 h 1237"/>
              <a:gd name="T80" fmla="*/ 497 w 2351"/>
              <a:gd name="T81" fmla="*/ 1140 h 1237"/>
              <a:gd name="T82" fmla="*/ 573 w 2351"/>
              <a:gd name="T83" fmla="*/ 1168 h 1237"/>
              <a:gd name="T84" fmla="*/ 640 w 2351"/>
              <a:gd name="T85" fmla="*/ 1191 h 1237"/>
              <a:gd name="T86" fmla="*/ 710 w 2351"/>
              <a:gd name="T87" fmla="*/ 1208 h 1237"/>
              <a:gd name="T88" fmla="*/ 791 w 2351"/>
              <a:gd name="T89" fmla="*/ 1223 h 1237"/>
              <a:gd name="T90" fmla="*/ 876 w 2351"/>
              <a:gd name="T91" fmla="*/ 1233 h 1237"/>
              <a:gd name="T92" fmla="*/ 953 w 2351"/>
              <a:gd name="T93" fmla="*/ 1237 h 1237"/>
              <a:gd name="T94" fmla="*/ 1032 w 2351"/>
              <a:gd name="T95" fmla="*/ 1235 h 1237"/>
              <a:gd name="T96" fmla="*/ 1112 w 2351"/>
              <a:gd name="T97" fmla="*/ 1231 h 1237"/>
              <a:gd name="T98" fmla="*/ 1182 w 2351"/>
              <a:gd name="T99" fmla="*/ 1222 h 1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351" h="1237">
                <a:moveTo>
                  <a:pt x="1182" y="1222"/>
                </a:moveTo>
                <a:lnTo>
                  <a:pt x="1206" y="1218"/>
                </a:lnTo>
                <a:lnTo>
                  <a:pt x="1238" y="1212"/>
                </a:lnTo>
                <a:lnTo>
                  <a:pt x="1271" y="1206"/>
                </a:lnTo>
                <a:lnTo>
                  <a:pt x="1294" y="1200"/>
                </a:lnTo>
                <a:lnTo>
                  <a:pt x="1321" y="1194"/>
                </a:lnTo>
                <a:lnTo>
                  <a:pt x="1348" y="1185"/>
                </a:lnTo>
                <a:lnTo>
                  <a:pt x="1375" y="1179"/>
                </a:lnTo>
                <a:lnTo>
                  <a:pt x="1399" y="1171"/>
                </a:lnTo>
                <a:lnTo>
                  <a:pt x="1426" y="1160"/>
                </a:lnTo>
                <a:lnTo>
                  <a:pt x="1459" y="1148"/>
                </a:lnTo>
                <a:lnTo>
                  <a:pt x="1488" y="1136"/>
                </a:lnTo>
                <a:lnTo>
                  <a:pt x="1515" y="1123"/>
                </a:lnTo>
                <a:lnTo>
                  <a:pt x="1546" y="1110"/>
                </a:lnTo>
                <a:lnTo>
                  <a:pt x="1575" y="1095"/>
                </a:lnTo>
                <a:lnTo>
                  <a:pt x="1602" y="1082"/>
                </a:lnTo>
                <a:lnTo>
                  <a:pt x="1626" y="1066"/>
                </a:lnTo>
                <a:lnTo>
                  <a:pt x="1649" y="1052"/>
                </a:lnTo>
                <a:lnTo>
                  <a:pt x="1672" y="1036"/>
                </a:lnTo>
                <a:lnTo>
                  <a:pt x="1698" y="1021"/>
                </a:lnTo>
                <a:lnTo>
                  <a:pt x="1726" y="1002"/>
                </a:lnTo>
                <a:lnTo>
                  <a:pt x="1752" y="983"/>
                </a:lnTo>
                <a:lnTo>
                  <a:pt x="1776" y="965"/>
                </a:lnTo>
                <a:lnTo>
                  <a:pt x="1798" y="948"/>
                </a:lnTo>
                <a:lnTo>
                  <a:pt x="1835" y="919"/>
                </a:lnTo>
                <a:lnTo>
                  <a:pt x="1869" y="889"/>
                </a:lnTo>
                <a:lnTo>
                  <a:pt x="1903" y="855"/>
                </a:lnTo>
                <a:lnTo>
                  <a:pt x="1938" y="816"/>
                </a:lnTo>
                <a:lnTo>
                  <a:pt x="1962" y="788"/>
                </a:lnTo>
                <a:lnTo>
                  <a:pt x="1989" y="756"/>
                </a:lnTo>
                <a:lnTo>
                  <a:pt x="2019" y="721"/>
                </a:lnTo>
                <a:lnTo>
                  <a:pt x="2044" y="686"/>
                </a:lnTo>
                <a:lnTo>
                  <a:pt x="2068" y="648"/>
                </a:lnTo>
                <a:lnTo>
                  <a:pt x="2098" y="605"/>
                </a:lnTo>
                <a:lnTo>
                  <a:pt x="2351" y="753"/>
                </a:lnTo>
                <a:lnTo>
                  <a:pt x="2103" y="0"/>
                </a:lnTo>
                <a:lnTo>
                  <a:pt x="1299" y="143"/>
                </a:lnTo>
                <a:lnTo>
                  <a:pt x="1570" y="296"/>
                </a:lnTo>
                <a:lnTo>
                  <a:pt x="1547" y="329"/>
                </a:lnTo>
                <a:lnTo>
                  <a:pt x="1523" y="357"/>
                </a:lnTo>
                <a:lnTo>
                  <a:pt x="1498" y="385"/>
                </a:lnTo>
                <a:lnTo>
                  <a:pt x="1474" y="412"/>
                </a:lnTo>
                <a:lnTo>
                  <a:pt x="1454" y="433"/>
                </a:lnTo>
                <a:lnTo>
                  <a:pt x="1432" y="455"/>
                </a:lnTo>
                <a:lnTo>
                  <a:pt x="1408" y="474"/>
                </a:lnTo>
                <a:lnTo>
                  <a:pt x="1381" y="494"/>
                </a:lnTo>
                <a:lnTo>
                  <a:pt x="1349" y="516"/>
                </a:lnTo>
                <a:lnTo>
                  <a:pt x="1322" y="534"/>
                </a:lnTo>
                <a:lnTo>
                  <a:pt x="1299" y="547"/>
                </a:lnTo>
                <a:lnTo>
                  <a:pt x="1265" y="566"/>
                </a:lnTo>
                <a:lnTo>
                  <a:pt x="1236" y="578"/>
                </a:lnTo>
                <a:lnTo>
                  <a:pt x="1210" y="586"/>
                </a:lnTo>
                <a:lnTo>
                  <a:pt x="1183" y="595"/>
                </a:lnTo>
                <a:lnTo>
                  <a:pt x="1144" y="606"/>
                </a:lnTo>
                <a:lnTo>
                  <a:pt x="1105" y="612"/>
                </a:lnTo>
                <a:lnTo>
                  <a:pt x="1066" y="616"/>
                </a:lnTo>
                <a:lnTo>
                  <a:pt x="1008" y="618"/>
                </a:lnTo>
                <a:lnTo>
                  <a:pt x="933" y="620"/>
                </a:lnTo>
                <a:lnTo>
                  <a:pt x="875" y="612"/>
                </a:lnTo>
                <a:lnTo>
                  <a:pt x="822" y="600"/>
                </a:lnTo>
                <a:lnTo>
                  <a:pt x="761" y="582"/>
                </a:lnTo>
                <a:lnTo>
                  <a:pt x="708" y="559"/>
                </a:lnTo>
                <a:lnTo>
                  <a:pt x="654" y="532"/>
                </a:lnTo>
                <a:lnTo>
                  <a:pt x="605" y="501"/>
                </a:lnTo>
                <a:lnTo>
                  <a:pt x="558" y="459"/>
                </a:lnTo>
                <a:lnTo>
                  <a:pt x="0" y="781"/>
                </a:lnTo>
                <a:lnTo>
                  <a:pt x="23" y="808"/>
                </a:lnTo>
                <a:lnTo>
                  <a:pt x="55" y="839"/>
                </a:lnTo>
                <a:lnTo>
                  <a:pt x="82" y="866"/>
                </a:lnTo>
                <a:lnTo>
                  <a:pt x="109" y="892"/>
                </a:lnTo>
                <a:lnTo>
                  <a:pt x="136" y="917"/>
                </a:lnTo>
                <a:lnTo>
                  <a:pt x="169" y="944"/>
                </a:lnTo>
                <a:lnTo>
                  <a:pt x="198" y="967"/>
                </a:lnTo>
                <a:lnTo>
                  <a:pt x="228" y="989"/>
                </a:lnTo>
                <a:lnTo>
                  <a:pt x="262" y="1010"/>
                </a:lnTo>
                <a:lnTo>
                  <a:pt x="294" y="1033"/>
                </a:lnTo>
                <a:lnTo>
                  <a:pt x="328" y="1055"/>
                </a:lnTo>
                <a:lnTo>
                  <a:pt x="359" y="1072"/>
                </a:lnTo>
                <a:lnTo>
                  <a:pt x="390" y="1090"/>
                </a:lnTo>
                <a:lnTo>
                  <a:pt x="419" y="1105"/>
                </a:lnTo>
                <a:lnTo>
                  <a:pt x="460" y="1123"/>
                </a:lnTo>
                <a:lnTo>
                  <a:pt x="497" y="1140"/>
                </a:lnTo>
                <a:lnTo>
                  <a:pt x="540" y="1156"/>
                </a:lnTo>
                <a:lnTo>
                  <a:pt x="573" y="1168"/>
                </a:lnTo>
                <a:lnTo>
                  <a:pt x="604" y="1180"/>
                </a:lnTo>
                <a:lnTo>
                  <a:pt x="640" y="1191"/>
                </a:lnTo>
                <a:lnTo>
                  <a:pt x="675" y="1200"/>
                </a:lnTo>
                <a:lnTo>
                  <a:pt x="710" y="1208"/>
                </a:lnTo>
                <a:lnTo>
                  <a:pt x="751" y="1216"/>
                </a:lnTo>
                <a:lnTo>
                  <a:pt x="791" y="1223"/>
                </a:lnTo>
                <a:lnTo>
                  <a:pt x="833" y="1229"/>
                </a:lnTo>
                <a:lnTo>
                  <a:pt x="876" y="1233"/>
                </a:lnTo>
                <a:lnTo>
                  <a:pt x="908" y="1234"/>
                </a:lnTo>
                <a:lnTo>
                  <a:pt x="953" y="1237"/>
                </a:lnTo>
                <a:lnTo>
                  <a:pt x="997" y="1237"/>
                </a:lnTo>
                <a:lnTo>
                  <a:pt x="1032" y="1235"/>
                </a:lnTo>
                <a:lnTo>
                  <a:pt x="1070" y="1234"/>
                </a:lnTo>
                <a:lnTo>
                  <a:pt x="1112" y="1231"/>
                </a:lnTo>
                <a:lnTo>
                  <a:pt x="1150" y="1226"/>
                </a:lnTo>
                <a:lnTo>
                  <a:pt x="1182" y="1222"/>
                </a:lnTo>
                <a:close/>
              </a:path>
            </a:pathLst>
          </a:custGeom>
          <a:gradFill rotWithShape="0">
            <a:gsLst>
              <a:gs pos="0">
                <a:srgbClr val="99CC00">
                  <a:gamma/>
                  <a:shade val="46275"/>
                  <a:invGamma/>
                </a:srgbClr>
              </a:gs>
              <a:gs pos="100000">
                <a:srgbClr val="99CC00"/>
              </a:gs>
            </a:gsLst>
            <a:lin ang="18900000" scaled="1"/>
          </a:gradFill>
          <a:ln>
            <a:noFill/>
          </a:ln>
          <a:effectLst/>
          <a:scene3d>
            <a:camera prst="legacyObliqueTopRight"/>
            <a:lightRig rig="legacyFlat3" dir="t"/>
          </a:scene3d>
          <a:sp3d extrusionH="227000" prstMaterial="legacyMatte">
            <a:bevelT w="13500" h="13500" prst="angle"/>
            <a:bevelB w="13500" h="13500" prst="angle"/>
            <a:extrusionClr>
              <a:srgbClr val="DDDDDD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endParaRPr lang="zh-TW" altLang="en-US"/>
          </a:p>
        </p:txBody>
      </p:sp>
      <p:sp>
        <p:nvSpPr>
          <p:cNvPr id="68" name="Freeform 67"/>
          <p:cNvSpPr>
            <a:spLocks/>
          </p:cNvSpPr>
          <p:nvPr/>
        </p:nvSpPr>
        <p:spPr bwMode="auto">
          <a:xfrm>
            <a:off x="2092325" y="1550988"/>
            <a:ext cx="2103438" cy="3892550"/>
          </a:xfrm>
          <a:custGeom>
            <a:avLst/>
            <a:gdLst>
              <a:gd name="T0" fmla="*/ 1166 w 1192"/>
              <a:gd name="T1" fmla="*/ 4 h 2205"/>
              <a:gd name="T2" fmla="*/ 1106 w 1192"/>
              <a:gd name="T3" fmla="*/ 16 h 2205"/>
              <a:gd name="T4" fmla="*/ 1053 w 1192"/>
              <a:gd name="T5" fmla="*/ 30 h 2205"/>
              <a:gd name="T6" fmla="*/ 1001 w 1192"/>
              <a:gd name="T7" fmla="*/ 45 h 2205"/>
              <a:gd name="T8" fmla="*/ 948 w 1192"/>
              <a:gd name="T9" fmla="*/ 64 h 2205"/>
              <a:gd name="T10" fmla="*/ 889 w 1192"/>
              <a:gd name="T11" fmla="*/ 88 h 2205"/>
              <a:gd name="T12" fmla="*/ 831 w 1192"/>
              <a:gd name="T13" fmla="*/ 113 h 2205"/>
              <a:gd name="T14" fmla="*/ 774 w 1192"/>
              <a:gd name="T15" fmla="*/ 142 h 2205"/>
              <a:gd name="T16" fmla="*/ 726 w 1192"/>
              <a:gd name="T17" fmla="*/ 171 h 2205"/>
              <a:gd name="T18" fmla="*/ 677 w 1192"/>
              <a:gd name="T19" fmla="*/ 202 h 2205"/>
              <a:gd name="T20" fmla="*/ 623 w 1192"/>
              <a:gd name="T21" fmla="*/ 241 h 2205"/>
              <a:gd name="T22" fmla="*/ 576 w 1192"/>
              <a:gd name="T23" fmla="*/ 276 h 2205"/>
              <a:gd name="T24" fmla="*/ 501 w 1192"/>
              <a:gd name="T25" fmla="*/ 344 h 2205"/>
              <a:gd name="T26" fmla="*/ 436 w 1192"/>
              <a:gd name="T27" fmla="*/ 410 h 2205"/>
              <a:gd name="T28" fmla="*/ 385 w 1192"/>
              <a:gd name="T29" fmla="*/ 470 h 2205"/>
              <a:gd name="T30" fmla="*/ 331 w 1192"/>
              <a:gd name="T31" fmla="*/ 540 h 2205"/>
              <a:gd name="T32" fmla="*/ 283 w 1192"/>
              <a:gd name="T33" fmla="*/ 617 h 2205"/>
              <a:gd name="T34" fmla="*/ 238 w 1192"/>
              <a:gd name="T35" fmla="*/ 693 h 2205"/>
              <a:gd name="T36" fmla="*/ 200 w 1192"/>
              <a:gd name="T37" fmla="*/ 777 h 2205"/>
              <a:gd name="T38" fmla="*/ 168 w 1192"/>
              <a:gd name="T39" fmla="*/ 868 h 2205"/>
              <a:gd name="T40" fmla="*/ 134 w 1192"/>
              <a:gd name="T41" fmla="*/ 980 h 2205"/>
              <a:gd name="T42" fmla="*/ 114 w 1192"/>
              <a:gd name="T43" fmla="*/ 1089 h 2205"/>
              <a:gd name="T44" fmla="*/ 98 w 1192"/>
              <a:gd name="T45" fmla="*/ 1230 h 2205"/>
              <a:gd name="T46" fmla="*/ 98 w 1192"/>
              <a:gd name="T47" fmla="*/ 1353 h 2205"/>
              <a:gd name="T48" fmla="*/ 110 w 1192"/>
              <a:gd name="T49" fmla="*/ 1464 h 2205"/>
              <a:gd name="T50" fmla="*/ 129 w 1192"/>
              <a:gd name="T51" fmla="*/ 1579 h 2205"/>
              <a:gd name="T52" fmla="*/ 165 w 1192"/>
              <a:gd name="T53" fmla="*/ 1704 h 2205"/>
              <a:gd name="T54" fmla="*/ 208 w 1192"/>
              <a:gd name="T55" fmla="*/ 1821 h 2205"/>
              <a:gd name="T56" fmla="*/ 268 w 1192"/>
              <a:gd name="T57" fmla="*/ 1932 h 2205"/>
              <a:gd name="T58" fmla="*/ 817 w 1192"/>
              <a:gd name="T59" fmla="*/ 2205 h 2205"/>
              <a:gd name="T60" fmla="*/ 804 w 1192"/>
              <a:gd name="T61" fmla="*/ 1622 h 2205"/>
              <a:gd name="T62" fmla="*/ 754 w 1192"/>
              <a:gd name="T63" fmla="*/ 1530 h 2205"/>
              <a:gd name="T64" fmla="*/ 725 w 1192"/>
              <a:gd name="T65" fmla="*/ 1442 h 2205"/>
              <a:gd name="T66" fmla="*/ 714 w 1192"/>
              <a:gd name="T67" fmla="*/ 1357 h 2205"/>
              <a:gd name="T68" fmla="*/ 710 w 1192"/>
              <a:gd name="T69" fmla="*/ 1273 h 2205"/>
              <a:gd name="T70" fmla="*/ 718 w 1192"/>
              <a:gd name="T71" fmla="*/ 1175 h 2205"/>
              <a:gd name="T72" fmla="*/ 741 w 1192"/>
              <a:gd name="T73" fmla="*/ 1078 h 2205"/>
              <a:gd name="T74" fmla="*/ 776 w 1192"/>
              <a:gd name="T75" fmla="*/ 988 h 2205"/>
              <a:gd name="T76" fmla="*/ 817 w 1192"/>
              <a:gd name="T77" fmla="*/ 916 h 2205"/>
              <a:gd name="T78" fmla="*/ 855 w 1192"/>
              <a:gd name="T79" fmla="*/ 865 h 2205"/>
              <a:gd name="T80" fmla="*/ 900 w 1192"/>
              <a:gd name="T81" fmla="*/ 813 h 2205"/>
              <a:gd name="T82" fmla="*/ 943 w 1192"/>
              <a:gd name="T83" fmla="*/ 769 h 2205"/>
              <a:gd name="T84" fmla="*/ 993 w 1192"/>
              <a:gd name="T85" fmla="*/ 730 h 2205"/>
              <a:gd name="T86" fmla="*/ 1052 w 1192"/>
              <a:gd name="T87" fmla="*/ 691 h 2205"/>
              <a:gd name="T88" fmla="*/ 1109 w 1192"/>
              <a:gd name="T89" fmla="*/ 659 h 2205"/>
              <a:gd name="T90" fmla="*/ 1192 w 1192"/>
              <a:gd name="T91" fmla="*/ 631 h 2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192" h="2205">
                <a:moveTo>
                  <a:pt x="1192" y="0"/>
                </a:moveTo>
                <a:lnTo>
                  <a:pt x="1166" y="4"/>
                </a:lnTo>
                <a:lnTo>
                  <a:pt x="1141" y="8"/>
                </a:lnTo>
                <a:lnTo>
                  <a:pt x="1106" y="16"/>
                </a:lnTo>
                <a:lnTo>
                  <a:pt x="1080" y="22"/>
                </a:lnTo>
                <a:lnTo>
                  <a:pt x="1053" y="30"/>
                </a:lnTo>
                <a:lnTo>
                  <a:pt x="1028" y="38"/>
                </a:lnTo>
                <a:lnTo>
                  <a:pt x="1001" y="45"/>
                </a:lnTo>
                <a:lnTo>
                  <a:pt x="975" y="53"/>
                </a:lnTo>
                <a:lnTo>
                  <a:pt x="948" y="64"/>
                </a:lnTo>
                <a:lnTo>
                  <a:pt x="916" y="76"/>
                </a:lnTo>
                <a:lnTo>
                  <a:pt x="889" y="88"/>
                </a:lnTo>
                <a:lnTo>
                  <a:pt x="861" y="100"/>
                </a:lnTo>
                <a:lnTo>
                  <a:pt x="831" y="113"/>
                </a:lnTo>
                <a:lnTo>
                  <a:pt x="801" y="128"/>
                </a:lnTo>
                <a:lnTo>
                  <a:pt x="774" y="142"/>
                </a:lnTo>
                <a:lnTo>
                  <a:pt x="749" y="158"/>
                </a:lnTo>
                <a:lnTo>
                  <a:pt x="726" y="171"/>
                </a:lnTo>
                <a:lnTo>
                  <a:pt x="703" y="188"/>
                </a:lnTo>
                <a:lnTo>
                  <a:pt x="677" y="202"/>
                </a:lnTo>
                <a:lnTo>
                  <a:pt x="649" y="221"/>
                </a:lnTo>
                <a:lnTo>
                  <a:pt x="623" y="241"/>
                </a:lnTo>
                <a:lnTo>
                  <a:pt x="599" y="260"/>
                </a:lnTo>
                <a:lnTo>
                  <a:pt x="576" y="276"/>
                </a:lnTo>
                <a:lnTo>
                  <a:pt x="539" y="307"/>
                </a:lnTo>
                <a:lnTo>
                  <a:pt x="501" y="344"/>
                </a:lnTo>
                <a:lnTo>
                  <a:pt x="471" y="371"/>
                </a:lnTo>
                <a:lnTo>
                  <a:pt x="436" y="410"/>
                </a:lnTo>
                <a:lnTo>
                  <a:pt x="412" y="438"/>
                </a:lnTo>
                <a:lnTo>
                  <a:pt x="385" y="470"/>
                </a:lnTo>
                <a:lnTo>
                  <a:pt x="355" y="507"/>
                </a:lnTo>
                <a:lnTo>
                  <a:pt x="331" y="540"/>
                </a:lnTo>
                <a:lnTo>
                  <a:pt x="307" y="579"/>
                </a:lnTo>
                <a:lnTo>
                  <a:pt x="283" y="617"/>
                </a:lnTo>
                <a:lnTo>
                  <a:pt x="258" y="658"/>
                </a:lnTo>
                <a:lnTo>
                  <a:pt x="238" y="693"/>
                </a:lnTo>
                <a:lnTo>
                  <a:pt x="219" y="736"/>
                </a:lnTo>
                <a:lnTo>
                  <a:pt x="200" y="777"/>
                </a:lnTo>
                <a:lnTo>
                  <a:pt x="184" y="821"/>
                </a:lnTo>
                <a:lnTo>
                  <a:pt x="168" y="868"/>
                </a:lnTo>
                <a:lnTo>
                  <a:pt x="148" y="926"/>
                </a:lnTo>
                <a:lnTo>
                  <a:pt x="134" y="980"/>
                </a:lnTo>
                <a:lnTo>
                  <a:pt x="121" y="1035"/>
                </a:lnTo>
                <a:lnTo>
                  <a:pt x="114" y="1089"/>
                </a:lnTo>
                <a:lnTo>
                  <a:pt x="105" y="1152"/>
                </a:lnTo>
                <a:lnTo>
                  <a:pt x="98" y="1230"/>
                </a:lnTo>
                <a:lnTo>
                  <a:pt x="97" y="1292"/>
                </a:lnTo>
                <a:lnTo>
                  <a:pt x="98" y="1353"/>
                </a:lnTo>
                <a:lnTo>
                  <a:pt x="103" y="1411"/>
                </a:lnTo>
                <a:lnTo>
                  <a:pt x="110" y="1464"/>
                </a:lnTo>
                <a:lnTo>
                  <a:pt x="117" y="1521"/>
                </a:lnTo>
                <a:lnTo>
                  <a:pt x="129" y="1579"/>
                </a:lnTo>
                <a:lnTo>
                  <a:pt x="145" y="1641"/>
                </a:lnTo>
                <a:lnTo>
                  <a:pt x="165" y="1704"/>
                </a:lnTo>
                <a:lnTo>
                  <a:pt x="186" y="1763"/>
                </a:lnTo>
                <a:lnTo>
                  <a:pt x="208" y="1821"/>
                </a:lnTo>
                <a:lnTo>
                  <a:pt x="235" y="1878"/>
                </a:lnTo>
                <a:lnTo>
                  <a:pt x="268" y="1932"/>
                </a:lnTo>
                <a:lnTo>
                  <a:pt x="0" y="2084"/>
                </a:lnTo>
                <a:lnTo>
                  <a:pt x="817" y="2205"/>
                </a:lnTo>
                <a:lnTo>
                  <a:pt x="1118" y="1454"/>
                </a:lnTo>
                <a:lnTo>
                  <a:pt x="804" y="1622"/>
                </a:lnTo>
                <a:lnTo>
                  <a:pt x="773" y="1574"/>
                </a:lnTo>
                <a:lnTo>
                  <a:pt x="754" y="1530"/>
                </a:lnTo>
                <a:lnTo>
                  <a:pt x="737" y="1486"/>
                </a:lnTo>
                <a:lnTo>
                  <a:pt x="725" y="1442"/>
                </a:lnTo>
                <a:lnTo>
                  <a:pt x="716" y="1398"/>
                </a:lnTo>
                <a:lnTo>
                  <a:pt x="714" y="1357"/>
                </a:lnTo>
                <a:lnTo>
                  <a:pt x="710" y="1315"/>
                </a:lnTo>
                <a:lnTo>
                  <a:pt x="710" y="1273"/>
                </a:lnTo>
                <a:lnTo>
                  <a:pt x="712" y="1223"/>
                </a:lnTo>
                <a:lnTo>
                  <a:pt x="718" y="1175"/>
                </a:lnTo>
                <a:lnTo>
                  <a:pt x="729" y="1121"/>
                </a:lnTo>
                <a:lnTo>
                  <a:pt x="741" y="1078"/>
                </a:lnTo>
                <a:lnTo>
                  <a:pt x="760" y="1029"/>
                </a:lnTo>
                <a:lnTo>
                  <a:pt x="776" y="988"/>
                </a:lnTo>
                <a:lnTo>
                  <a:pt x="799" y="947"/>
                </a:lnTo>
                <a:lnTo>
                  <a:pt x="817" y="916"/>
                </a:lnTo>
                <a:lnTo>
                  <a:pt x="836" y="891"/>
                </a:lnTo>
                <a:lnTo>
                  <a:pt x="855" y="865"/>
                </a:lnTo>
                <a:lnTo>
                  <a:pt x="877" y="839"/>
                </a:lnTo>
                <a:lnTo>
                  <a:pt x="900" y="813"/>
                </a:lnTo>
                <a:lnTo>
                  <a:pt x="920" y="794"/>
                </a:lnTo>
                <a:lnTo>
                  <a:pt x="943" y="769"/>
                </a:lnTo>
                <a:lnTo>
                  <a:pt x="966" y="751"/>
                </a:lnTo>
                <a:lnTo>
                  <a:pt x="993" y="730"/>
                </a:lnTo>
                <a:lnTo>
                  <a:pt x="1025" y="709"/>
                </a:lnTo>
                <a:lnTo>
                  <a:pt x="1052" y="691"/>
                </a:lnTo>
                <a:lnTo>
                  <a:pt x="1075" y="678"/>
                </a:lnTo>
                <a:lnTo>
                  <a:pt x="1109" y="659"/>
                </a:lnTo>
                <a:lnTo>
                  <a:pt x="1141" y="645"/>
                </a:lnTo>
                <a:lnTo>
                  <a:pt x="1192" y="631"/>
                </a:lnTo>
                <a:lnTo>
                  <a:pt x="1192" y="0"/>
                </a:lnTo>
                <a:close/>
              </a:path>
            </a:pathLst>
          </a:custGeom>
          <a:gradFill rotWithShape="0">
            <a:gsLst>
              <a:gs pos="0">
                <a:srgbClr val="FFCC00"/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18900000" scaled="1"/>
          </a:gradFill>
          <a:ln>
            <a:noFill/>
          </a:ln>
          <a:effectLst/>
          <a:scene3d>
            <a:camera prst="legacyObliqueTopRight"/>
            <a:lightRig rig="legacyFlat3" dir="t"/>
          </a:scene3d>
          <a:sp3d extrusionH="227000" prstMaterial="legacyMatte">
            <a:bevelT w="13500" h="13500" prst="angle"/>
            <a:bevelB w="13500" h="13500" prst="angle"/>
            <a:extrusionClr>
              <a:srgbClr val="DDDDDD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endParaRPr lang="zh-TW" altLang="en-US"/>
          </a:p>
        </p:txBody>
      </p:sp>
      <p:sp>
        <p:nvSpPr>
          <p:cNvPr id="69" name="Freeform 68"/>
          <p:cNvSpPr>
            <a:spLocks/>
          </p:cNvSpPr>
          <p:nvPr/>
        </p:nvSpPr>
        <p:spPr bwMode="auto">
          <a:xfrm>
            <a:off x="3705225" y="1044575"/>
            <a:ext cx="3127375" cy="3522663"/>
          </a:xfrm>
          <a:custGeom>
            <a:avLst/>
            <a:gdLst>
              <a:gd name="T0" fmla="*/ 699 w 1772"/>
              <a:gd name="T1" fmla="*/ 297 h 1996"/>
              <a:gd name="T2" fmla="*/ 764 w 1772"/>
              <a:gd name="T3" fmla="*/ 310 h 1996"/>
              <a:gd name="T4" fmla="*/ 814 w 1772"/>
              <a:gd name="T5" fmla="*/ 322 h 1996"/>
              <a:gd name="T6" fmla="*/ 866 w 1772"/>
              <a:gd name="T7" fmla="*/ 338 h 1996"/>
              <a:gd name="T8" fmla="*/ 919 w 1772"/>
              <a:gd name="T9" fmla="*/ 356 h 1996"/>
              <a:gd name="T10" fmla="*/ 979 w 1772"/>
              <a:gd name="T11" fmla="*/ 380 h 1996"/>
              <a:gd name="T12" fmla="*/ 1037 w 1772"/>
              <a:gd name="T13" fmla="*/ 406 h 1996"/>
              <a:gd name="T14" fmla="*/ 1094 w 1772"/>
              <a:gd name="T15" fmla="*/ 434 h 1996"/>
              <a:gd name="T16" fmla="*/ 1142 w 1772"/>
              <a:gd name="T17" fmla="*/ 464 h 1996"/>
              <a:gd name="T18" fmla="*/ 1191 w 1772"/>
              <a:gd name="T19" fmla="*/ 495 h 1996"/>
              <a:gd name="T20" fmla="*/ 1245 w 1772"/>
              <a:gd name="T21" fmla="*/ 532 h 1996"/>
              <a:gd name="T22" fmla="*/ 1292 w 1772"/>
              <a:gd name="T23" fmla="*/ 569 h 1996"/>
              <a:gd name="T24" fmla="*/ 1366 w 1772"/>
              <a:gd name="T25" fmla="*/ 635 h 1996"/>
              <a:gd name="T26" fmla="*/ 1431 w 1772"/>
              <a:gd name="T27" fmla="*/ 701 h 1996"/>
              <a:gd name="T28" fmla="*/ 1482 w 1772"/>
              <a:gd name="T29" fmla="*/ 761 h 1996"/>
              <a:gd name="T30" fmla="*/ 1536 w 1772"/>
              <a:gd name="T31" fmla="*/ 833 h 1996"/>
              <a:gd name="T32" fmla="*/ 1586 w 1772"/>
              <a:gd name="T33" fmla="*/ 909 h 1996"/>
              <a:gd name="T34" fmla="*/ 1629 w 1772"/>
              <a:gd name="T35" fmla="*/ 985 h 1996"/>
              <a:gd name="T36" fmla="*/ 1668 w 1772"/>
              <a:gd name="T37" fmla="*/ 1070 h 1996"/>
              <a:gd name="T38" fmla="*/ 1700 w 1772"/>
              <a:gd name="T39" fmla="*/ 1160 h 1996"/>
              <a:gd name="T40" fmla="*/ 1734 w 1772"/>
              <a:gd name="T41" fmla="*/ 1272 h 1996"/>
              <a:gd name="T42" fmla="*/ 1754 w 1772"/>
              <a:gd name="T43" fmla="*/ 1381 h 1996"/>
              <a:gd name="T44" fmla="*/ 1770 w 1772"/>
              <a:gd name="T45" fmla="*/ 1522 h 1996"/>
              <a:gd name="T46" fmla="*/ 1770 w 1772"/>
              <a:gd name="T47" fmla="*/ 1644 h 1996"/>
              <a:gd name="T48" fmla="*/ 1758 w 1772"/>
              <a:gd name="T49" fmla="*/ 1755 h 1996"/>
              <a:gd name="T50" fmla="*/ 1739 w 1772"/>
              <a:gd name="T51" fmla="*/ 1870 h 1996"/>
              <a:gd name="T52" fmla="*/ 1703 w 1772"/>
              <a:gd name="T53" fmla="*/ 1996 h 1996"/>
              <a:gd name="T54" fmla="*/ 1145 w 1772"/>
              <a:gd name="T55" fmla="*/ 1711 h 1996"/>
              <a:gd name="T56" fmla="*/ 1159 w 1772"/>
              <a:gd name="T57" fmla="*/ 1607 h 1996"/>
              <a:gd name="T58" fmla="*/ 1156 w 1772"/>
              <a:gd name="T59" fmla="*/ 1514 h 1996"/>
              <a:gd name="T60" fmla="*/ 1140 w 1772"/>
              <a:gd name="T61" fmla="*/ 1413 h 1996"/>
              <a:gd name="T62" fmla="*/ 1109 w 1772"/>
              <a:gd name="T63" fmla="*/ 1322 h 1996"/>
              <a:gd name="T64" fmla="*/ 1070 w 1772"/>
              <a:gd name="T65" fmla="*/ 1239 h 1996"/>
              <a:gd name="T66" fmla="*/ 1032 w 1772"/>
              <a:gd name="T67" fmla="*/ 1183 h 1996"/>
              <a:gd name="T68" fmla="*/ 992 w 1772"/>
              <a:gd name="T69" fmla="*/ 1132 h 1996"/>
              <a:gd name="T70" fmla="*/ 947 w 1772"/>
              <a:gd name="T71" fmla="*/ 1086 h 1996"/>
              <a:gd name="T72" fmla="*/ 901 w 1772"/>
              <a:gd name="T73" fmla="*/ 1043 h 1996"/>
              <a:gd name="T74" fmla="*/ 842 w 1772"/>
              <a:gd name="T75" fmla="*/ 1002 h 1996"/>
              <a:gd name="T76" fmla="*/ 792 w 1772"/>
              <a:gd name="T77" fmla="*/ 971 h 1996"/>
              <a:gd name="T78" fmla="*/ 729 w 1772"/>
              <a:gd name="T79" fmla="*/ 940 h 1996"/>
              <a:gd name="T80" fmla="*/ 676 w 1772"/>
              <a:gd name="T81" fmla="*/ 922 h 1996"/>
              <a:gd name="T82" fmla="*/ 598 w 1772"/>
              <a:gd name="T83" fmla="*/ 905 h 1996"/>
              <a:gd name="T84" fmla="*/ 520 w 1772"/>
              <a:gd name="T85" fmla="*/ 899 h 1996"/>
              <a:gd name="T86" fmla="*/ 498 w 1772"/>
              <a:gd name="T87" fmla="*/ 1222 h 1996"/>
              <a:gd name="T88" fmla="*/ 497 w 1772"/>
              <a:gd name="T89" fmla="*/ 0 h 1996"/>
              <a:gd name="T90" fmla="*/ 524 w 1772"/>
              <a:gd name="T91" fmla="*/ 280 h 1996"/>
              <a:gd name="T92" fmla="*/ 604 w 1772"/>
              <a:gd name="T93" fmla="*/ 285 h 1996"/>
              <a:gd name="T94" fmla="*/ 675 w 1772"/>
              <a:gd name="T95" fmla="*/ 293 h 19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772" h="1996">
                <a:moveTo>
                  <a:pt x="675" y="293"/>
                </a:moveTo>
                <a:lnTo>
                  <a:pt x="699" y="297"/>
                </a:lnTo>
                <a:lnTo>
                  <a:pt x="732" y="302"/>
                </a:lnTo>
                <a:lnTo>
                  <a:pt x="764" y="310"/>
                </a:lnTo>
                <a:lnTo>
                  <a:pt x="787" y="315"/>
                </a:lnTo>
                <a:lnTo>
                  <a:pt x="814" y="322"/>
                </a:lnTo>
                <a:lnTo>
                  <a:pt x="839" y="330"/>
                </a:lnTo>
                <a:lnTo>
                  <a:pt x="866" y="338"/>
                </a:lnTo>
                <a:lnTo>
                  <a:pt x="891" y="345"/>
                </a:lnTo>
                <a:lnTo>
                  <a:pt x="919" y="356"/>
                </a:lnTo>
                <a:lnTo>
                  <a:pt x="951" y="369"/>
                </a:lnTo>
                <a:lnTo>
                  <a:pt x="979" y="380"/>
                </a:lnTo>
                <a:lnTo>
                  <a:pt x="1006" y="392"/>
                </a:lnTo>
                <a:lnTo>
                  <a:pt x="1037" y="406"/>
                </a:lnTo>
                <a:lnTo>
                  <a:pt x="1067" y="421"/>
                </a:lnTo>
                <a:lnTo>
                  <a:pt x="1094" y="434"/>
                </a:lnTo>
                <a:lnTo>
                  <a:pt x="1120" y="450"/>
                </a:lnTo>
                <a:lnTo>
                  <a:pt x="1142" y="464"/>
                </a:lnTo>
                <a:lnTo>
                  <a:pt x="1165" y="480"/>
                </a:lnTo>
                <a:lnTo>
                  <a:pt x="1191" y="495"/>
                </a:lnTo>
                <a:lnTo>
                  <a:pt x="1219" y="513"/>
                </a:lnTo>
                <a:lnTo>
                  <a:pt x="1245" y="532"/>
                </a:lnTo>
                <a:lnTo>
                  <a:pt x="1269" y="551"/>
                </a:lnTo>
                <a:lnTo>
                  <a:pt x="1292" y="569"/>
                </a:lnTo>
                <a:lnTo>
                  <a:pt x="1328" y="600"/>
                </a:lnTo>
                <a:lnTo>
                  <a:pt x="1366" y="635"/>
                </a:lnTo>
                <a:lnTo>
                  <a:pt x="1396" y="662"/>
                </a:lnTo>
                <a:lnTo>
                  <a:pt x="1431" y="701"/>
                </a:lnTo>
                <a:lnTo>
                  <a:pt x="1455" y="729"/>
                </a:lnTo>
                <a:lnTo>
                  <a:pt x="1482" y="761"/>
                </a:lnTo>
                <a:lnTo>
                  <a:pt x="1512" y="798"/>
                </a:lnTo>
                <a:lnTo>
                  <a:pt x="1536" y="833"/>
                </a:lnTo>
                <a:lnTo>
                  <a:pt x="1560" y="872"/>
                </a:lnTo>
                <a:lnTo>
                  <a:pt x="1586" y="909"/>
                </a:lnTo>
                <a:lnTo>
                  <a:pt x="1607" y="950"/>
                </a:lnTo>
                <a:lnTo>
                  <a:pt x="1629" y="985"/>
                </a:lnTo>
                <a:lnTo>
                  <a:pt x="1649" y="1028"/>
                </a:lnTo>
                <a:lnTo>
                  <a:pt x="1668" y="1070"/>
                </a:lnTo>
                <a:lnTo>
                  <a:pt x="1684" y="1113"/>
                </a:lnTo>
                <a:lnTo>
                  <a:pt x="1700" y="1160"/>
                </a:lnTo>
                <a:lnTo>
                  <a:pt x="1720" y="1218"/>
                </a:lnTo>
                <a:lnTo>
                  <a:pt x="1734" y="1272"/>
                </a:lnTo>
                <a:lnTo>
                  <a:pt x="1747" y="1327"/>
                </a:lnTo>
                <a:lnTo>
                  <a:pt x="1754" y="1381"/>
                </a:lnTo>
                <a:lnTo>
                  <a:pt x="1764" y="1444"/>
                </a:lnTo>
                <a:lnTo>
                  <a:pt x="1770" y="1522"/>
                </a:lnTo>
                <a:lnTo>
                  <a:pt x="1772" y="1583"/>
                </a:lnTo>
                <a:lnTo>
                  <a:pt x="1770" y="1644"/>
                </a:lnTo>
                <a:lnTo>
                  <a:pt x="1765" y="1701"/>
                </a:lnTo>
                <a:lnTo>
                  <a:pt x="1758" y="1755"/>
                </a:lnTo>
                <a:lnTo>
                  <a:pt x="1751" y="1812"/>
                </a:lnTo>
                <a:lnTo>
                  <a:pt x="1739" y="1870"/>
                </a:lnTo>
                <a:lnTo>
                  <a:pt x="1723" y="1932"/>
                </a:lnTo>
                <a:lnTo>
                  <a:pt x="1703" y="1996"/>
                </a:lnTo>
                <a:lnTo>
                  <a:pt x="1587" y="1635"/>
                </a:lnTo>
                <a:lnTo>
                  <a:pt x="1145" y="1711"/>
                </a:lnTo>
                <a:lnTo>
                  <a:pt x="1155" y="1648"/>
                </a:lnTo>
                <a:lnTo>
                  <a:pt x="1159" y="1607"/>
                </a:lnTo>
                <a:lnTo>
                  <a:pt x="1159" y="1564"/>
                </a:lnTo>
                <a:lnTo>
                  <a:pt x="1156" y="1514"/>
                </a:lnTo>
                <a:lnTo>
                  <a:pt x="1149" y="1467"/>
                </a:lnTo>
                <a:lnTo>
                  <a:pt x="1140" y="1413"/>
                </a:lnTo>
                <a:lnTo>
                  <a:pt x="1128" y="1370"/>
                </a:lnTo>
                <a:lnTo>
                  <a:pt x="1109" y="1322"/>
                </a:lnTo>
                <a:lnTo>
                  <a:pt x="1091" y="1280"/>
                </a:lnTo>
                <a:lnTo>
                  <a:pt x="1070" y="1239"/>
                </a:lnTo>
                <a:lnTo>
                  <a:pt x="1051" y="1208"/>
                </a:lnTo>
                <a:lnTo>
                  <a:pt x="1032" y="1183"/>
                </a:lnTo>
                <a:lnTo>
                  <a:pt x="1013" y="1157"/>
                </a:lnTo>
                <a:lnTo>
                  <a:pt x="992" y="1132"/>
                </a:lnTo>
                <a:lnTo>
                  <a:pt x="967" y="1105"/>
                </a:lnTo>
                <a:lnTo>
                  <a:pt x="947" y="1086"/>
                </a:lnTo>
                <a:lnTo>
                  <a:pt x="924" y="1063"/>
                </a:lnTo>
                <a:lnTo>
                  <a:pt x="901" y="1043"/>
                </a:lnTo>
                <a:lnTo>
                  <a:pt x="874" y="1023"/>
                </a:lnTo>
                <a:lnTo>
                  <a:pt x="842" y="1002"/>
                </a:lnTo>
                <a:lnTo>
                  <a:pt x="815" y="984"/>
                </a:lnTo>
                <a:lnTo>
                  <a:pt x="792" y="971"/>
                </a:lnTo>
                <a:lnTo>
                  <a:pt x="758" y="951"/>
                </a:lnTo>
                <a:lnTo>
                  <a:pt x="729" y="940"/>
                </a:lnTo>
                <a:lnTo>
                  <a:pt x="703" y="931"/>
                </a:lnTo>
                <a:lnTo>
                  <a:pt x="676" y="922"/>
                </a:lnTo>
                <a:lnTo>
                  <a:pt x="636" y="912"/>
                </a:lnTo>
                <a:lnTo>
                  <a:pt x="598" y="905"/>
                </a:lnTo>
                <a:lnTo>
                  <a:pt x="559" y="901"/>
                </a:lnTo>
                <a:lnTo>
                  <a:pt x="520" y="899"/>
                </a:lnTo>
                <a:lnTo>
                  <a:pt x="498" y="897"/>
                </a:lnTo>
                <a:lnTo>
                  <a:pt x="498" y="1222"/>
                </a:lnTo>
                <a:lnTo>
                  <a:pt x="0" y="620"/>
                </a:lnTo>
                <a:lnTo>
                  <a:pt x="497" y="0"/>
                </a:lnTo>
                <a:lnTo>
                  <a:pt x="497" y="279"/>
                </a:lnTo>
                <a:lnTo>
                  <a:pt x="524" y="280"/>
                </a:lnTo>
                <a:lnTo>
                  <a:pt x="563" y="282"/>
                </a:lnTo>
                <a:lnTo>
                  <a:pt x="604" y="285"/>
                </a:lnTo>
                <a:lnTo>
                  <a:pt x="643" y="289"/>
                </a:lnTo>
                <a:lnTo>
                  <a:pt x="675" y="293"/>
                </a:lnTo>
                <a:close/>
              </a:path>
            </a:pathLst>
          </a:custGeom>
          <a:gradFill rotWithShape="0">
            <a:gsLst>
              <a:gs pos="0">
                <a:srgbClr val="FF6600"/>
              </a:gs>
              <a:gs pos="100000">
                <a:srgbClr val="FF6600">
                  <a:gamma/>
                  <a:shade val="36078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t"/>
          </a:scene3d>
          <a:sp3d extrusionH="227000" prstMaterial="legacyMatte">
            <a:bevelT w="13500" h="13500" prst="angle"/>
            <a:bevelB w="13500" h="13500" prst="angle"/>
            <a:extrusionClr>
              <a:srgbClr val="DDDDDD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endParaRPr lang="zh-TW" altLang="en-US"/>
          </a:p>
        </p:txBody>
      </p:sp>
      <p:sp>
        <p:nvSpPr>
          <p:cNvPr id="71" name="WordArt 70"/>
          <p:cNvSpPr>
            <a:spLocks noChangeArrowheads="1" noChangeShapeType="1" noTextEdit="1"/>
          </p:cNvSpPr>
          <p:nvPr/>
        </p:nvSpPr>
        <p:spPr bwMode="auto">
          <a:xfrm rot="2811262">
            <a:off x="4055996" y="2557272"/>
            <a:ext cx="2616183" cy="1010834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spcFirstLastPara="1" wrap="none" fromWordArt="1">
            <a:prstTxWarp prst="textArchUp">
              <a:avLst>
                <a:gd name="adj" fmla="val 11089775"/>
              </a:avLst>
            </a:prstTxWarp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altLang="zh-TW" sz="9600" b="1" kern="1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Marketing</a:t>
            </a:r>
            <a:endParaRPr lang="zh-TW" altLang="en-US" sz="9600" b="1" kern="10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3" name="WordArt 72"/>
          <p:cNvSpPr>
            <a:spLocks noChangeArrowheads="1" noChangeShapeType="1" noTextEdit="1"/>
          </p:cNvSpPr>
          <p:nvPr/>
        </p:nvSpPr>
        <p:spPr bwMode="auto">
          <a:xfrm rot="16837229">
            <a:off x="2270919" y="3010694"/>
            <a:ext cx="2576513" cy="12731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spcFirstLastPara="1" wrap="none" fromWordArt="1">
            <a:prstTxWarp prst="textArchUp">
              <a:avLst>
                <a:gd name="adj" fmla="val 11380441"/>
              </a:avLst>
            </a:prstTxWarp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altLang="zh-TW" sz="9600" b="1" kern="1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Chanel</a:t>
            </a:r>
            <a:endParaRPr lang="zh-TW" altLang="en-US" sz="9600" b="1" kern="10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4" name="Text Box 73"/>
          <p:cNvSpPr txBox="1">
            <a:spLocks noChangeArrowheads="1"/>
          </p:cNvSpPr>
          <p:nvPr/>
        </p:nvSpPr>
        <p:spPr bwMode="auto">
          <a:xfrm>
            <a:off x="6833590" y="1628800"/>
            <a:ext cx="2303104" cy="1824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9745" tIns="49873" rIns="99745" bIns="49873">
            <a:spAutoFit/>
          </a:bodyPr>
          <a:lstStyle>
            <a:lvl1pPr marL="85725" indent="-85725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0" hangingPunct="0">
              <a:buFontTx/>
              <a:buChar char="•"/>
            </a:pPr>
            <a:r>
              <a:rPr kumimoji="0" lang="en-US" altLang="zh-TW" sz="1600" dirty="0" smtClean="0">
                <a:solidFill>
                  <a:srgbClr val="FF6600"/>
                </a:solidFill>
                <a:latin typeface="+mn-ea"/>
                <a:ea typeface="+mn-ea"/>
              </a:rPr>
              <a:t>Product premium</a:t>
            </a:r>
            <a:endParaRPr kumimoji="0" lang="en-US" altLang="ko-KR" sz="1600" dirty="0">
              <a:solidFill>
                <a:srgbClr val="FF6600"/>
              </a:solidFill>
              <a:latin typeface="+mn-ea"/>
              <a:ea typeface="+mn-ea"/>
            </a:endParaRPr>
          </a:p>
          <a:p>
            <a:pPr eaLnBrk="0" hangingPunct="0">
              <a:buFontTx/>
              <a:buChar char="•"/>
            </a:pPr>
            <a:r>
              <a:rPr kumimoji="0" lang="en-US" altLang="zh-TW" sz="1600" dirty="0" smtClean="0">
                <a:solidFill>
                  <a:srgbClr val="FF6600"/>
                </a:solidFill>
                <a:latin typeface="+mn-ea"/>
                <a:ea typeface="+mn-ea"/>
              </a:rPr>
              <a:t>Product extension</a:t>
            </a:r>
            <a:endParaRPr kumimoji="0" lang="en-US" altLang="ko-KR" sz="1600" dirty="0">
              <a:solidFill>
                <a:srgbClr val="FF6600"/>
              </a:solidFill>
              <a:latin typeface="+mn-ea"/>
              <a:ea typeface="+mn-ea"/>
            </a:endParaRPr>
          </a:p>
          <a:p>
            <a:pPr eaLnBrk="0" hangingPunct="0">
              <a:buFontTx/>
              <a:buChar char="•"/>
            </a:pPr>
            <a:r>
              <a:rPr kumimoji="0" lang="en-US" altLang="zh-TW" sz="1600" dirty="0" smtClean="0">
                <a:solidFill>
                  <a:srgbClr val="FF6600"/>
                </a:solidFill>
                <a:latin typeface="+mn-ea"/>
                <a:ea typeface="+mn-ea"/>
              </a:rPr>
              <a:t>Brand value and </a:t>
            </a:r>
            <a:br>
              <a:rPr kumimoji="0" lang="en-US" altLang="zh-TW" sz="1600" dirty="0" smtClean="0">
                <a:solidFill>
                  <a:srgbClr val="FF6600"/>
                </a:solidFill>
                <a:latin typeface="+mn-ea"/>
                <a:ea typeface="+mn-ea"/>
              </a:rPr>
            </a:br>
            <a:r>
              <a:rPr kumimoji="0" lang="en-US" altLang="zh-TW" sz="1600" dirty="0" smtClean="0">
                <a:solidFill>
                  <a:srgbClr val="FF6600"/>
                </a:solidFill>
                <a:latin typeface="+mn-ea"/>
                <a:ea typeface="+mn-ea"/>
              </a:rPr>
              <a:t>experience</a:t>
            </a:r>
            <a:endParaRPr kumimoji="0" lang="en-US" altLang="zh-TW" sz="1600" dirty="0" smtClean="0">
              <a:solidFill>
                <a:srgbClr val="FF6600"/>
              </a:solidFill>
              <a:latin typeface="+mn-ea"/>
              <a:ea typeface="+mn-ea"/>
            </a:endParaRPr>
          </a:p>
          <a:p>
            <a:pPr eaLnBrk="0" hangingPunct="0">
              <a:buFontTx/>
              <a:buChar char="•"/>
            </a:pPr>
            <a:r>
              <a:rPr kumimoji="0" lang="en-US" altLang="zh-TW" sz="1600" b="1" dirty="0" smtClean="0">
                <a:solidFill>
                  <a:srgbClr val="FF6600"/>
                </a:solidFill>
                <a:latin typeface="+mn-ea"/>
                <a:ea typeface="+mn-ea"/>
              </a:rPr>
              <a:t>Relevant innovation</a:t>
            </a:r>
            <a:r>
              <a:rPr kumimoji="0" lang="zh-TW" altLang="en-US" sz="1600" b="1" dirty="0" smtClean="0">
                <a:solidFill>
                  <a:srgbClr val="FF6600"/>
                </a:solidFill>
                <a:latin typeface="+mn-ea"/>
                <a:ea typeface="+mn-ea"/>
              </a:rPr>
              <a:t> </a:t>
            </a:r>
            <a:endParaRPr kumimoji="0" lang="en-US" altLang="zh-TW" sz="1600" b="1" dirty="0" smtClean="0">
              <a:solidFill>
                <a:srgbClr val="FF6600"/>
              </a:solidFill>
              <a:latin typeface="+mn-ea"/>
              <a:ea typeface="+mn-ea"/>
            </a:endParaRPr>
          </a:p>
          <a:p>
            <a:pPr eaLnBrk="0" hangingPunct="0">
              <a:buFontTx/>
              <a:buChar char="•"/>
            </a:pPr>
            <a:endParaRPr kumimoji="0" lang="en-US" altLang="ko-KR" sz="1600" dirty="0">
              <a:solidFill>
                <a:srgbClr val="FF6600"/>
              </a:solidFill>
              <a:latin typeface="+mn-ea"/>
              <a:ea typeface="+mn-ea"/>
            </a:endParaRPr>
          </a:p>
          <a:p>
            <a:pPr eaLnBrk="0" hangingPunct="0">
              <a:buFontTx/>
              <a:buChar char="•"/>
            </a:pPr>
            <a:endParaRPr kumimoji="0" lang="ko-KR" altLang="en-US" sz="1600" dirty="0">
              <a:solidFill>
                <a:srgbClr val="FF6600"/>
              </a:solidFill>
              <a:latin typeface="+mn-ea"/>
              <a:ea typeface="+mn-ea"/>
            </a:endParaRPr>
          </a:p>
        </p:txBody>
      </p:sp>
      <p:sp>
        <p:nvSpPr>
          <p:cNvPr id="75" name="Line 74"/>
          <p:cNvSpPr>
            <a:spLocks noChangeShapeType="1"/>
          </p:cNvSpPr>
          <p:nvPr/>
        </p:nvSpPr>
        <p:spPr bwMode="auto">
          <a:xfrm>
            <a:off x="6588224" y="2924944"/>
            <a:ext cx="2276475" cy="0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6" name="Text Box 75"/>
          <p:cNvSpPr txBox="1">
            <a:spLocks noChangeArrowheads="1"/>
          </p:cNvSpPr>
          <p:nvPr/>
        </p:nvSpPr>
        <p:spPr bwMode="auto">
          <a:xfrm>
            <a:off x="179512" y="2589616"/>
            <a:ext cx="2041686" cy="839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9745" tIns="49873" rIns="99745" bIns="49873">
            <a:spAutoFit/>
          </a:bodyPr>
          <a:lstStyle>
            <a:lvl1pPr marL="95250" indent="-9525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0" hangingPunct="0">
              <a:buFontTx/>
              <a:buChar char="•"/>
            </a:pPr>
            <a:r>
              <a:rPr kumimoji="0" lang="en-US" altLang="zh-TW" sz="1600" b="1" dirty="0" smtClean="0">
                <a:solidFill>
                  <a:srgbClr val="996633"/>
                </a:solidFill>
                <a:latin typeface="微軟正黑體" pitchFamily="34" charset="-120"/>
                <a:ea typeface="微軟正黑體" pitchFamily="34" charset="-120"/>
              </a:rPr>
              <a:t>EC channel</a:t>
            </a:r>
            <a:endParaRPr kumimoji="0" lang="en-US" altLang="zh-TW" sz="1600" b="1" dirty="0" smtClean="0">
              <a:solidFill>
                <a:srgbClr val="996633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0" hangingPunct="0">
              <a:buFontTx/>
              <a:buChar char="•"/>
            </a:pPr>
            <a:r>
              <a:rPr kumimoji="0" lang="en-US" altLang="zh-TW" sz="1600" b="1" dirty="0" smtClean="0">
                <a:solidFill>
                  <a:srgbClr val="996633"/>
                </a:solidFill>
                <a:latin typeface="微軟正黑體" pitchFamily="34" charset="-120"/>
                <a:ea typeface="微軟正黑體" pitchFamily="34" charset="-120"/>
              </a:rPr>
              <a:t>Channel portfolio</a:t>
            </a:r>
            <a:endParaRPr kumimoji="0" lang="en-US" altLang="zh-TW" sz="1600" b="1" dirty="0" smtClean="0">
              <a:solidFill>
                <a:srgbClr val="996633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0" hangingPunct="0">
              <a:buFontTx/>
              <a:buChar char="•"/>
            </a:pPr>
            <a:r>
              <a:rPr kumimoji="0" lang="en-US" altLang="zh-TW" sz="1600" dirty="0" smtClean="0">
                <a:solidFill>
                  <a:srgbClr val="996633"/>
                </a:solidFill>
                <a:latin typeface="微軟正黑體" pitchFamily="34" charset="-120"/>
                <a:ea typeface="微軟正黑體" pitchFamily="34" charset="-120"/>
              </a:rPr>
              <a:t>Regional intensive</a:t>
            </a:r>
            <a:endParaRPr kumimoji="0" lang="en-US" altLang="ko-KR" sz="1600" dirty="0">
              <a:solidFill>
                <a:srgbClr val="996633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7" name="Line 76"/>
          <p:cNvSpPr>
            <a:spLocks noChangeShapeType="1"/>
          </p:cNvSpPr>
          <p:nvPr/>
        </p:nvSpPr>
        <p:spPr bwMode="auto">
          <a:xfrm>
            <a:off x="109538" y="3403600"/>
            <a:ext cx="2489200" cy="0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8" name="Text Box 73"/>
          <p:cNvSpPr txBox="1">
            <a:spLocks noChangeArrowheads="1"/>
          </p:cNvSpPr>
          <p:nvPr/>
        </p:nvSpPr>
        <p:spPr bwMode="auto">
          <a:xfrm>
            <a:off x="6228184" y="5307336"/>
            <a:ext cx="2533808" cy="1824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9745" tIns="49873" rIns="99745" bIns="49873">
            <a:spAutoFit/>
          </a:bodyPr>
          <a:lstStyle>
            <a:lvl1pPr marL="85725" indent="-85725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0" hangingPunct="0">
              <a:buFontTx/>
              <a:buChar char="•"/>
            </a:pPr>
            <a:r>
              <a:rPr kumimoji="0" lang="en-US" altLang="zh-TW" sz="1600" dirty="0" smtClean="0">
                <a:solidFill>
                  <a:srgbClr val="00B050"/>
                </a:solidFill>
                <a:ea typeface="굴림" pitchFamily="34" charset="-127"/>
              </a:rPr>
              <a:t>Food resume</a:t>
            </a:r>
            <a:endParaRPr kumimoji="0" lang="en-US" altLang="zh-TW" sz="1600" dirty="0" smtClean="0">
              <a:solidFill>
                <a:srgbClr val="00B050"/>
              </a:solidFill>
              <a:ea typeface="굴림" pitchFamily="34" charset="-127"/>
            </a:endParaRPr>
          </a:p>
          <a:p>
            <a:pPr eaLnBrk="0" hangingPunct="0">
              <a:buFontTx/>
              <a:buChar char="•"/>
            </a:pPr>
            <a:r>
              <a:rPr kumimoji="0" lang="en-US" altLang="zh-TW" sz="1600" dirty="0" smtClean="0">
                <a:solidFill>
                  <a:srgbClr val="00B050"/>
                </a:solidFill>
                <a:ea typeface="굴림" pitchFamily="34" charset="-127"/>
              </a:rPr>
              <a:t>Quality assurance</a:t>
            </a:r>
            <a:endParaRPr kumimoji="0" lang="en-US" altLang="zh-TW" sz="1600" dirty="0" smtClean="0">
              <a:solidFill>
                <a:srgbClr val="00B050"/>
              </a:solidFill>
              <a:ea typeface="굴림" pitchFamily="34" charset="-127"/>
            </a:endParaRPr>
          </a:p>
          <a:p>
            <a:pPr eaLnBrk="0" hangingPunct="0">
              <a:buFontTx/>
              <a:buChar char="•"/>
            </a:pPr>
            <a:r>
              <a:rPr kumimoji="0" lang="en-US" altLang="zh-TW" sz="1600" b="1" dirty="0" smtClean="0">
                <a:solidFill>
                  <a:srgbClr val="00B050"/>
                </a:solidFill>
                <a:ea typeface="굴림" pitchFamily="34" charset="-127"/>
              </a:rPr>
              <a:t>Data management and </a:t>
            </a:r>
            <a:br>
              <a:rPr kumimoji="0" lang="en-US" altLang="zh-TW" sz="1600" b="1" dirty="0" smtClean="0">
                <a:solidFill>
                  <a:srgbClr val="00B050"/>
                </a:solidFill>
                <a:ea typeface="굴림" pitchFamily="34" charset="-127"/>
              </a:rPr>
            </a:br>
            <a:r>
              <a:rPr kumimoji="0" lang="en-US" altLang="zh-TW" sz="1600" b="1" dirty="0" smtClean="0">
                <a:solidFill>
                  <a:srgbClr val="00B050"/>
                </a:solidFill>
                <a:ea typeface="굴림" pitchFamily="34" charset="-127"/>
              </a:rPr>
              <a:t>process improved</a:t>
            </a:r>
            <a:endParaRPr kumimoji="0" lang="en-US" altLang="zh-TW" sz="1600" b="1" dirty="0">
              <a:solidFill>
                <a:srgbClr val="00B050"/>
              </a:solidFill>
              <a:ea typeface="굴림" pitchFamily="34" charset="-127"/>
            </a:endParaRPr>
          </a:p>
          <a:p>
            <a:pPr eaLnBrk="0" hangingPunct="0">
              <a:buFontTx/>
              <a:buChar char="•"/>
            </a:pPr>
            <a:r>
              <a:rPr kumimoji="0" lang="en-US" altLang="zh-TW" sz="1600" dirty="0" smtClean="0">
                <a:solidFill>
                  <a:srgbClr val="00B050"/>
                </a:solidFill>
                <a:ea typeface="굴림" pitchFamily="34" charset="-127"/>
              </a:rPr>
              <a:t>Industry 4.0</a:t>
            </a:r>
            <a:endParaRPr kumimoji="0" lang="en-US" altLang="ko-KR" sz="1600" dirty="0">
              <a:solidFill>
                <a:srgbClr val="00B050"/>
              </a:solidFill>
              <a:ea typeface="굴림" pitchFamily="34" charset="-127"/>
            </a:endParaRPr>
          </a:p>
          <a:p>
            <a:pPr eaLnBrk="0" hangingPunct="0">
              <a:buFontTx/>
              <a:buChar char="•"/>
            </a:pPr>
            <a:endParaRPr kumimoji="0" lang="en-US" altLang="ko-KR" sz="1600" dirty="0">
              <a:solidFill>
                <a:srgbClr val="00B050"/>
              </a:solidFill>
              <a:ea typeface="굴림" pitchFamily="34" charset="-127"/>
            </a:endParaRPr>
          </a:p>
          <a:p>
            <a:pPr eaLnBrk="0" hangingPunct="0">
              <a:buFontTx/>
              <a:buChar char="•"/>
            </a:pPr>
            <a:endParaRPr kumimoji="0" lang="ko-KR" altLang="en-US" sz="1600" dirty="0">
              <a:solidFill>
                <a:srgbClr val="00B050"/>
              </a:solidFill>
              <a:ea typeface="굴림" pitchFamily="34" charset="-127"/>
            </a:endParaRPr>
          </a:p>
        </p:txBody>
      </p:sp>
      <p:sp>
        <p:nvSpPr>
          <p:cNvPr id="79" name="Line 74"/>
          <p:cNvSpPr>
            <a:spLocks noChangeShapeType="1"/>
          </p:cNvSpPr>
          <p:nvPr/>
        </p:nvSpPr>
        <p:spPr bwMode="auto">
          <a:xfrm>
            <a:off x="4422289" y="6090766"/>
            <a:ext cx="3606096" cy="0"/>
          </a:xfrm>
          <a:prstGeom prst="line">
            <a:avLst/>
          </a:prstGeom>
          <a:noFill/>
          <a:ln w="9525">
            <a:solidFill>
              <a:srgbClr val="92D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>
              <a:solidFill>
                <a:srgbClr val="00B050"/>
              </a:solidFill>
            </a:endParaRPr>
          </a:p>
        </p:txBody>
      </p:sp>
      <p:sp>
        <p:nvSpPr>
          <p:cNvPr id="80" name="標題 1"/>
          <p:cNvSpPr txBox="1">
            <a:spLocks/>
          </p:cNvSpPr>
          <p:nvPr/>
        </p:nvSpPr>
        <p:spPr bwMode="auto">
          <a:xfrm>
            <a:off x="142844" y="540000"/>
            <a:ext cx="77724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 kern="1200">
                <a:solidFill>
                  <a:schemeClr val="tx1"/>
                </a:solidFill>
                <a:latin typeface="+mj-lt"/>
                <a:ea typeface="+mj-ea"/>
                <a:cs typeface="微軟正黑體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9pPr>
          </a:lstStyle>
          <a:p>
            <a:pPr marL="419100" indent="-382588">
              <a:buClr>
                <a:schemeClr val="accent1"/>
              </a:buClr>
              <a:buSzPct val="80000"/>
              <a:defRPr/>
            </a:pPr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Operating model</a:t>
            </a:r>
            <a:endParaRPr lang="zh-TW" altLang="en-US" sz="3600" dirty="0">
              <a:solidFill>
                <a:schemeClr val="accent1">
                  <a:lumMod val="75000"/>
                </a:schemeClr>
              </a:solidFill>
              <a:latin typeface="+mj-ea"/>
            </a:endParaRPr>
          </a:p>
        </p:txBody>
      </p:sp>
      <p:sp>
        <p:nvSpPr>
          <p:cNvPr id="84" name="矩形 83"/>
          <p:cNvSpPr/>
          <p:nvPr/>
        </p:nvSpPr>
        <p:spPr>
          <a:xfrm rot="20146501">
            <a:off x="3709062" y="4462203"/>
            <a:ext cx="2469334" cy="1123601"/>
          </a:xfrm>
          <a:custGeom>
            <a:avLst/>
            <a:gdLst>
              <a:gd name="connsiteX0" fmla="*/ 0 w 3031600"/>
              <a:gd name="connsiteY0" fmla="*/ 0 h 923330"/>
              <a:gd name="connsiteX1" fmla="*/ 3031600 w 3031600"/>
              <a:gd name="connsiteY1" fmla="*/ 0 h 923330"/>
              <a:gd name="connsiteX2" fmla="*/ 3031600 w 3031600"/>
              <a:gd name="connsiteY2" fmla="*/ 923330 h 923330"/>
              <a:gd name="connsiteX3" fmla="*/ 0 w 3031600"/>
              <a:gd name="connsiteY3" fmla="*/ 923330 h 923330"/>
              <a:gd name="connsiteX4" fmla="*/ 0 w 3031600"/>
              <a:gd name="connsiteY4" fmla="*/ 0 h 923330"/>
              <a:gd name="connsiteX0" fmla="*/ 0 w 3031600"/>
              <a:gd name="connsiteY0" fmla="*/ 191849 h 1115179"/>
              <a:gd name="connsiteX1" fmla="*/ 2730237 w 3031600"/>
              <a:gd name="connsiteY1" fmla="*/ 0 h 1115179"/>
              <a:gd name="connsiteX2" fmla="*/ 3031600 w 3031600"/>
              <a:gd name="connsiteY2" fmla="*/ 1115179 h 1115179"/>
              <a:gd name="connsiteX3" fmla="*/ 0 w 3031600"/>
              <a:gd name="connsiteY3" fmla="*/ 1115179 h 1115179"/>
              <a:gd name="connsiteX4" fmla="*/ 0 w 3031600"/>
              <a:gd name="connsiteY4" fmla="*/ 191849 h 1115179"/>
              <a:gd name="connsiteX0" fmla="*/ 0 w 3031600"/>
              <a:gd name="connsiteY0" fmla="*/ 230044 h 1153374"/>
              <a:gd name="connsiteX1" fmla="*/ 2443833 w 3031600"/>
              <a:gd name="connsiteY1" fmla="*/ 0 h 1153374"/>
              <a:gd name="connsiteX2" fmla="*/ 3031600 w 3031600"/>
              <a:gd name="connsiteY2" fmla="*/ 1153374 h 1153374"/>
              <a:gd name="connsiteX3" fmla="*/ 0 w 3031600"/>
              <a:gd name="connsiteY3" fmla="*/ 1153374 h 1153374"/>
              <a:gd name="connsiteX4" fmla="*/ 0 w 3031600"/>
              <a:gd name="connsiteY4" fmla="*/ 230044 h 1153374"/>
              <a:gd name="connsiteX0" fmla="*/ 0 w 2641995"/>
              <a:gd name="connsiteY0" fmla="*/ 230044 h 1153374"/>
              <a:gd name="connsiteX1" fmla="*/ 2443833 w 2641995"/>
              <a:gd name="connsiteY1" fmla="*/ 0 h 1153374"/>
              <a:gd name="connsiteX2" fmla="*/ 2641995 w 2641995"/>
              <a:gd name="connsiteY2" fmla="*/ 884761 h 1153374"/>
              <a:gd name="connsiteX3" fmla="*/ 0 w 2641995"/>
              <a:gd name="connsiteY3" fmla="*/ 1153374 h 1153374"/>
              <a:gd name="connsiteX4" fmla="*/ 0 w 2641995"/>
              <a:gd name="connsiteY4" fmla="*/ 230044 h 1153374"/>
              <a:gd name="connsiteX0" fmla="*/ 0 w 2641995"/>
              <a:gd name="connsiteY0" fmla="*/ 200271 h 1123601"/>
              <a:gd name="connsiteX1" fmla="*/ 2638490 w 2641995"/>
              <a:gd name="connsiteY1" fmla="*/ 0 h 1123601"/>
              <a:gd name="connsiteX2" fmla="*/ 2641995 w 2641995"/>
              <a:gd name="connsiteY2" fmla="*/ 854988 h 1123601"/>
              <a:gd name="connsiteX3" fmla="*/ 0 w 2641995"/>
              <a:gd name="connsiteY3" fmla="*/ 1123601 h 1123601"/>
              <a:gd name="connsiteX4" fmla="*/ 0 w 2641995"/>
              <a:gd name="connsiteY4" fmla="*/ 200271 h 1123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1995" h="1123601">
                <a:moveTo>
                  <a:pt x="0" y="200271"/>
                </a:moveTo>
                <a:lnTo>
                  <a:pt x="2638490" y="0"/>
                </a:lnTo>
                <a:cubicBezTo>
                  <a:pt x="2639658" y="284996"/>
                  <a:pt x="2640827" y="569992"/>
                  <a:pt x="2641995" y="854988"/>
                </a:cubicBezTo>
                <a:lnTo>
                  <a:pt x="0" y="1123601"/>
                </a:lnTo>
                <a:lnTo>
                  <a:pt x="0" y="200271"/>
                </a:lnTo>
                <a:close/>
              </a:path>
            </a:pathLst>
          </a:custGeom>
          <a:noFill/>
        </p:spPr>
        <p:txBody>
          <a:bodyPr wrap="none" lIns="91440" tIns="45720" rIns="91440" bIns="45720">
            <a:prstTxWarp prst="textArchDown">
              <a:avLst>
                <a:gd name="adj" fmla="val 48844"/>
              </a:avLst>
            </a:prstTxWarp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altLang="zh-TW" sz="9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Manufacture</a:t>
            </a:r>
            <a:endParaRPr lang="zh-TW" altLang="en-US" sz="9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6676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2123728" y="1772816"/>
            <a:ext cx="5760640" cy="1296144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1259632" y="4653136"/>
            <a:ext cx="7560840" cy="122413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395536" y="202630"/>
            <a:ext cx="9001000" cy="164219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marL="419100" indent="-382588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</a:pPr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Trend: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/>
            </a:r>
            <a:b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+mj-ea"/>
              </a:rPr>
            </a:br>
            <a:r>
              <a:rPr lang="en-US" altLang="zh-TW" sz="2800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>Relief, health, small Fortunately, not cheap </a:t>
            </a:r>
            <a:r>
              <a:rPr lang="en-US" altLang="zh-TW" sz="28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like</a:t>
            </a:r>
            <a:endParaRPr lang="zh-TW" altLang="en-US" sz="2800" dirty="0">
              <a:solidFill>
                <a:schemeClr val="accent1">
                  <a:lumMod val="75000"/>
                </a:schemeClr>
              </a:solidFill>
              <a:latin typeface="+mj-ea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 bwMode="auto">
          <a:xfrm>
            <a:off x="648072" y="4653136"/>
            <a:ext cx="8676456" cy="1108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800" b="1" noProof="0" dirty="0" smtClean="0">
                <a:solidFill>
                  <a:srgbClr val="0070C0"/>
                </a:solidFill>
                <a:latin typeface="Cambria Math" panose="02040503050406030204" pitchFamily="18" charset="0"/>
                <a:ea typeface="+mj-ea"/>
                <a:cs typeface="微軟正黑體" charset="0"/>
              </a:rPr>
              <a:t>Safety</a:t>
            </a:r>
            <a:r>
              <a:rPr lang="zh-TW" altLang="en-US" sz="2800" b="1" noProof="0" dirty="0" smtClean="0">
                <a:solidFill>
                  <a:srgbClr val="0070C0"/>
                </a:solidFill>
                <a:latin typeface="Cambria Math" panose="02040503050406030204" pitchFamily="18" charset="0"/>
                <a:ea typeface="+mj-ea"/>
                <a:cs typeface="微軟正黑體" charset="0"/>
              </a:rPr>
              <a:t> </a:t>
            </a:r>
            <a:r>
              <a:rPr lang="en-US" altLang="zh-TW" sz="2800" b="1" noProof="0" dirty="0" smtClean="0">
                <a:solidFill>
                  <a:srgbClr val="0070C0"/>
                </a:solidFill>
                <a:latin typeface="Cambria Math" panose="02040503050406030204" pitchFamily="18" charset="0"/>
                <a:ea typeface="+mj-ea"/>
                <a:cs typeface="微軟正黑體" charset="0"/>
              </a:rPr>
              <a:t/>
            </a:r>
            <a:br>
              <a:rPr lang="en-US" altLang="zh-TW" sz="2800" b="1" noProof="0" dirty="0" smtClean="0">
                <a:solidFill>
                  <a:srgbClr val="0070C0"/>
                </a:solidFill>
                <a:latin typeface="Cambria Math" panose="02040503050406030204" pitchFamily="18" charset="0"/>
                <a:ea typeface="+mj-ea"/>
                <a:cs typeface="微軟正黑體" charset="0"/>
              </a:rPr>
            </a:br>
            <a:r>
              <a:rPr kumimoji="1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+mj-ea"/>
                <a:cs typeface="微軟正黑體" charset="0"/>
              </a:rPr>
              <a:t>Raw material</a:t>
            </a:r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+mj-ea"/>
                <a:cs typeface="微軟正黑體" charset="0"/>
              </a:rPr>
              <a:t>、</a:t>
            </a:r>
            <a:r>
              <a:rPr kumimoji="1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+mj-ea"/>
                <a:cs typeface="微軟正黑體" charset="0"/>
              </a:rPr>
              <a:t>Origin</a:t>
            </a:r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+mj-ea"/>
                <a:cs typeface="微軟正黑體" charset="0"/>
              </a:rPr>
              <a:t>、</a:t>
            </a:r>
            <a:r>
              <a:rPr lang="en-US" altLang="zh-TW" sz="2800" b="1" dirty="0" smtClean="0">
                <a:solidFill>
                  <a:srgbClr val="0070C0"/>
                </a:solidFill>
                <a:latin typeface="+mn-lt"/>
                <a:ea typeface="+mj-ea"/>
                <a:cs typeface="微軟正黑體" charset="0"/>
              </a:rPr>
              <a:t>Clean </a:t>
            </a:r>
            <a:r>
              <a:rPr lang="en-US" altLang="zh-TW" sz="2800" b="1" dirty="0" smtClean="0">
                <a:solidFill>
                  <a:srgbClr val="0070C0"/>
                </a:solidFill>
                <a:latin typeface="+mn-lt"/>
                <a:ea typeface="+mj-ea"/>
                <a:cs typeface="微軟正黑體" charset="0"/>
              </a:rPr>
              <a:t>Label)</a:t>
            </a:r>
            <a:endParaRPr kumimoji="1" lang="zh-TW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j-ea"/>
              <a:cs typeface="微軟正黑體" charset="0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 bwMode="auto">
          <a:xfrm>
            <a:off x="1835696" y="3284984"/>
            <a:ext cx="6408712" cy="1180331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/>
          <a:p>
            <a:pPr lvl="0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800" b="1" noProof="0" dirty="0" smtClean="0">
                <a:solidFill>
                  <a:srgbClr val="0070C0"/>
                </a:solidFill>
                <a:latin typeface="Cambria Math" panose="02040503050406030204" pitchFamily="18" charset="0"/>
                <a:ea typeface="+mj-ea"/>
                <a:cs typeface="微軟正黑體" charset="0"/>
              </a:rPr>
              <a:t>                                     </a:t>
            </a:r>
            <a:r>
              <a:rPr lang="en-US" altLang="zh-TW" sz="2800" b="1" noProof="0" dirty="0" smtClean="0">
                <a:solidFill>
                  <a:srgbClr val="0070C0"/>
                </a:solidFill>
                <a:latin typeface="Cambria Math" panose="02040503050406030204" pitchFamily="18" charset="0"/>
                <a:ea typeface="+mj-ea"/>
                <a:cs typeface="微軟正黑體" charset="0"/>
              </a:rPr>
              <a:t>Health</a:t>
            </a:r>
            <a:r>
              <a:rPr lang="zh-TW" altLang="en-US" sz="2800" b="1" noProof="0" dirty="0" smtClean="0">
                <a:solidFill>
                  <a:srgbClr val="0070C0"/>
                </a:solidFill>
                <a:latin typeface="Cambria Math" panose="02040503050406030204" pitchFamily="18" charset="0"/>
                <a:ea typeface="+mj-ea"/>
                <a:cs typeface="微軟正黑體" charset="0"/>
              </a:rPr>
              <a:t> </a:t>
            </a:r>
            <a:r>
              <a:rPr lang="en-US" altLang="zh-TW" sz="2800" b="1" noProof="0" dirty="0" smtClean="0">
                <a:solidFill>
                  <a:srgbClr val="0070C0"/>
                </a:solidFill>
                <a:latin typeface="Cambria Math" panose="02040503050406030204" pitchFamily="18" charset="0"/>
                <a:ea typeface="+mj-ea"/>
                <a:cs typeface="微軟正黑體" charset="0"/>
              </a:rPr>
              <a:t/>
            </a:r>
            <a:br>
              <a:rPr lang="en-US" altLang="zh-TW" sz="2800" b="1" noProof="0" dirty="0" smtClean="0">
                <a:solidFill>
                  <a:srgbClr val="0070C0"/>
                </a:solidFill>
                <a:latin typeface="Cambria Math" panose="02040503050406030204" pitchFamily="18" charset="0"/>
                <a:ea typeface="+mj-ea"/>
                <a:cs typeface="微軟正黑體" charset="0"/>
              </a:rPr>
            </a:br>
            <a:r>
              <a:rPr lang="en-US" altLang="zh-TW" sz="2800" b="1" noProof="0" dirty="0" smtClean="0">
                <a:solidFill>
                  <a:srgbClr val="0070C0"/>
                </a:solidFill>
                <a:latin typeface="Cambria Math" panose="02040503050406030204" pitchFamily="18" charset="0"/>
                <a:ea typeface="+mj-ea"/>
                <a:cs typeface="微軟正黑體" charset="0"/>
              </a:rPr>
              <a:t>        </a:t>
            </a:r>
            <a:r>
              <a:rPr lang="en-US" altLang="zh-TW" sz="1600" b="1" dirty="0" smtClean="0">
                <a:solidFill>
                  <a:srgbClr val="0070C0"/>
                </a:solidFill>
                <a:latin typeface="+mn-ea"/>
                <a:ea typeface="+mn-ea"/>
                <a:cs typeface="微軟正黑體" charset="0"/>
              </a:rPr>
              <a:t>Sugar-free </a:t>
            </a:r>
            <a:r>
              <a:rPr lang="en-US" altLang="zh-TW" sz="1600" b="1" dirty="0">
                <a:solidFill>
                  <a:srgbClr val="0070C0"/>
                </a:solidFill>
                <a:latin typeface="+mn-ea"/>
                <a:ea typeface="+mn-ea"/>
                <a:cs typeface="微軟正黑體" charset="0"/>
              </a:rPr>
              <a:t>/ sweetened, natural ingredients / </a:t>
            </a:r>
            <a:r>
              <a:rPr lang="en-US" altLang="zh-TW" sz="1600" b="1" dirty="0" smtClean="0">
                <a:solidFill>
                  <a:srgbClr val="0070C0"/>
                </a:solidFill>
                <a:latin typeface="+mn-ea"/>
                <a:ea typeface="+mn-ea"/>
                <a:cs typeface="微軟正黑體" charset="0"/>
              </a:rPr>
              <a:t>true              </a:t>
            </a:r>
            <a:br>
              <a:rPr lang="en-US" altLang="zh-TW" sz="1600" b="1" dirty="0" smtClean="0">
                <a:solidFill>
                  <a:srgbClr val="0070C0"/>
                </a:solidFill>
                <a:latin typeface="+mn-ea"/>
                <a:ea typeface="+mn-ea"/>
                <a:cs typeface="微軟正黑體" charset="0"/>
              </a:rPr>
            </a:br>
            <a:r>
              <a:rPr lang="en-US" altLang="zh-TW" sz="1600" b="1" dirty="0" smtClean="0">
                <a:solidFill>
                  <a:srgbClr val="0070C0"/>
                </a:solidFill>
                <a:latin typeface="+mn-ea"/>
                <a:ea typeface="+mn-ea"/>
                <a:cs typeface="微軟正黑體" charset="0"/>
              </a:rPr>
              <a:t>                            ingredients</a:t>
            </a:r>
            <a:endParaRPr kumimoji="1" lang="zh-TW" altLang="en-US" sz="16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ea"/>
              <a:ea typeface="+mn-ea"/>
              <a:cs typeface="微軟正黑體" charset="0"/>
            </a:endParaRPr>
          </a:p>
        </p:txBody>
      </p:sp>
      <p:sp>
        <p:nvSpPr>
          <p:cNvPr id="8" name="標題 1"/>
          <p:cNvSpPr txBox="1">
            <a:spLocks/>
          </p:cNvSpPr>
          <p:nvPr/>
        </p:nvSpPr>
        <p:spPr bwMode="auto">
          <a:xfrm>
            <a:off x="2051720" y="1196752"/>
            <a:ext cx="5976664" cy="168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/>
          <a:p>
            <a:pPr lvl="0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800" b="1" noProof="0" dirty="0" smtClean="0">
                <a:solidFill>
                  <a:srgbClr val="0070C0"/>
                </a:solidFill>
                <a:latin typeface="Cambria Math" panose="02040503050406030204" pitchFamily="18" charset="0"/>
                <a:ea typeface="+mj-ea"/>
                <a:cs typeface="微軟正黑體" charset="0"/>
              </a:rPr>
              <a:t>                     </a:t>
            </a:r>
            <a:r>
              <a:rPr lang="en-US" altLang="zh-TW" sz="2800" b="1" noProof="0" dirty="0" smtClean="0">
                <a:solidFill>
                  <a:srgbClr val="0070C0"/>
                </a:solidFill>
                <a:latin typeface="Cambria Math" panose="02040503050406030204" pitchFamily="18" charset="0"/>
                <a:ea typeface="+mj-ea"/>
                <a:cs typeface="微軟正黑體" charset="0"/>
              </a:rPr>
              <a:t>Small fortunately</a:t>
            </a:r>
            <a:r>
              <a:rPr lang="en-US" altLang="zh-TW" sz="2800" b="1" noProof="0" dirty="0" smtClean="0">
                <a:solidFill>
                  <a:srgbClr val="0070C0"/>
                </a:solidFill>
                <a:latin typeface="Cambria Math" panose="02040503050406030204" pitchFamily="18" charset="0"/>
                <a:ea typeface="+mj-ea"/>
                <a:cs typeface="微軟正黑體" charset="0"/>
              </a:rPr>
              <a:t/>
            </a:r>
            <a:br>
              <a:rPr lang="en-US" altLang="zh-TW" sz="2800" b="1" noProof="0" dirty="0" smtClean="0">
                <a:solidFill>
                  <a:srgbClr val="0070C0"/>
                </a:solidFill>
                <a:latin typeface="Cambria Math" panose="02040503050406030204" pitchFamily="18" charset="0"/>
                <a:ea typeface="+mj-ea"/>
                <a:cs typeface="微軟正黑體" charset="0"/>
              </a:rPr>
            </a:br>
            <a:r>
              <a:rPr lang="en-US" altLang="zh-TW" sz="2800" b="1" noProof="0" dirty="0" smtClean="0">
                <a:solidFill>
                  <a:srgbClr val="0070C0"/>
                </a:solidFill>
                <a:latin typeface="Cambria Math" panose="02040503050406030204" pitchFamily="18" charset="0"/>
                <a:ea typeface="+mj-ea"/>
                <a:cs typeface="微軟正黑體" charset="0"/>
              </a:rPr>
              <a:t> </a:t>
            </a:r>
            <a:r>
              <a:rPr lang="en-US" altLang="zh-TW" b="1" dirty="0">
                <a:solidFill>
                  <a:srgbClr val="0070C0"/>
                </a:solidFill>
                <a:latin typeface="+mn-ea"/>
                <a:ea typeface="+mn-ea"/>
                <a:cs typeface="微軟正黑體" charset="0"/>
              </a:rPr>
              <a:t>Packaging / taste rich / brand value, experience</a:t>
            </a:r>
            <a:endParaRPr kumimoji="1" lang="zh-TW" altLang="en-US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ea"/>
              <a:ea typeface="+mn-ea"/>
              <a:cs typeface="微軟正黑體" charset="0"/>
            </a:endParaRPr>
          </a:p>
        </p:txBody>
      </p:sp>
      <p:pic>
        <p:nvPicPr>
          <p:cNvPr id="11" name="圖片 1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573016"/>
            <a:ext cx="2051720" cy="98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D:\桂毓暫存\Ku\N. 本味誠現\包裝設計\包裝上的拆案素材\Restage素材\乳酥餅\20170508本味誠現-乳酥餅元件-04.png"/>
          <p:cNvPicPr>
            <a:picLocks noChangeAspect="1" noChangeArrowheads="1"/>
          </p:cNvPicPr>
          <p:nvPr/>
        </p:nvPicPr>
        <p:blipFill>
          <a:blip r:embed="rId3" cstate="print"/>
          <a:srcRect r="24632"/>
          <a:stretch>
            <a:fillRect/>
          </a:stretch>
        </p:blipFill>
        <p:spPr bwMode="auto">
          <a:xfrm>
            <a:off x="5580112" y="5805264"/>
            <a:ext cx="2660438" cy="902939"/>
          </a:xfrm>
          <a:prstGeom prst="rect">
            <a:avLst/>
          </a:prstGeom>
          <a:noFill/>
        </p:spPr>
      </p:pic>
      <p:sp>
        <p:nvSpPr>
          <p:cNvPr id="2" name="文字方塊 1"/>
          <p:cNvSpPr txBox="1"/>
          <p:nvPr/>
        </p:nvSpPr>
        <p:spPr>
          <a:xfrm>
            <a:off x="3059832" y="33851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0951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143000" y="332656"/>
            <a:ext cx="9001000" cy="1642194"/>
          </a:xfrm>
        </p:spPr>
        <p:txBody>
          <a:bodyPr>
            <a:noAutofit/>
          </a:bodyPr>
          <a:lstStyle/>
          <a:p>
            <a:pPr marL="419100" indent="-382588">
              <a:lnSpc>
                <a:spcPct val="90000"/>
              </a:lnSpc>
              <a:buClr>
                <a:schemeClr val="accent1"/>
              </a:buClr>
              <a:buSzPct val="80000"/>
              <a:defRPr/>
            </a:pPr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New premium </a:t>
            </a:r>
            <a:r>
              <a:rPr lang="en-US" altLang="zh-TW" sz="3600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Nougat</a:t>
            </a:r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/>
            </a:r>
            <a:b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</a:br>
            <a:endParaRPr lang="zh-TW" alt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圖片 27" descr="經典乳加28g模擬-01.jpg">
            <a:extLst>
              <a:ext uri="{FF2B5EF4-FFF2-40B4-BE49-F238E27FC236}">
                <a16:creationId xmlns="" xmlns:a16="http://schemas.microsoft.com/office/drawing/2014/main" id="{36942834-EE97-4CA8-9487-DB4C9EA314A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903062"/>
            <a:ext cx="2759427" cy="750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A6878\Desktop\大人味乳加\大人味乳加模擬\牛奶乳加模擬28g_小.jpg">
            <a:extLst>
              <a:ext uri="{FF2B5EF4-FFF2-40B4-BE49-F238E27FC236}">
                <a16:creationId xmlns="" xmlns:a16="http://schemas.microsoft.com/office/drawing/2014/main" id="{EB5254FC-4CB4-42F8-9874-639A6521B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760" y="5772363"/>
            <a:ext cx="2673079" cy="809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C:\Users\A6878\Desktop\大人味乳加\大人味乳加模擬\抹茶乳加模擬28g_小.jpg">
            <a:extLst>
              <a:ext uri="{FF2B5EF4-FFF2-40B4-BE49-F238E27FC236}">
                <a16:creationId xmlns="" xmlns:a16="http://schemas.microsoft.com/office/drawing/2014/main" id="{99CD5A14-F480-41BA-97F1-534DA3D53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762" y="3903062"/>
            <a:ext cx="2673078" cy="833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C:\Users\A6878\Desktop\大人味乳加\大人味乳加模擬\黑巧乳加模擬28g_小.jpg">
            <a:extLst>
              <a:ext uri="{FF2B5EF4-FFF2-40B4-BE49-F238E27FC236}">
                <a16:creationId xmlns="" xmlns:a16="http://schemas.microsoft.com/office/drawing/2014/main" id="{024BD48F-0222-4788-BC51-9B7FF807A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762" y="4837180"/>
            <a:ext cx="2673077" cy="817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圖片 10" descr="0410紅茶乳加單包模擬-fina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30828" y="3901816"/>
            <a:ext cx="2641164" cy="823354"/>
          </a:xfrm>
          <a:prstGeom prst="rect">
            <a:avLst/>
          </a:prstGeom>
        </p:spPr>
      </p:pic>
      <p:pic>
        <p:nvPicPr>
          <p:cNvPr id="12" name="圖片 11" descr="0612芒果乳加單包模擬-0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63490" y="4836720"/>
            <a:ext cx="2608501" cy="813172"/>
          </a:xfrm>
          <a:prstGeom prst="rect">
            <a:avLst/>
          </a:prstGeom>
        </p:spPr>
      </p:pic>
      <p:sp>
        <p:nvSpPr>
          <p:cNvPr id="25" name="流程圖: 替代處理程序 24"/>
          <p:cNvSpPr/>
          <p:nvPr/>
        </p:nvSpPr>
        <p:spPr>
          <a:xfrm>
            <a:off x="971600" y="3338108"/>
            <a:ext cx="1800200" cy="37892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Classic-12</a:t>
            </a:r>
            <a:r>
              <a:rPr lang="zh-TW" altLang="en-US" dirty="0"/>
              <a:t>元</a:t>
            </a:r>
            <a:endParaRPr lang="en-US" altLang="zh-TW" dirty="0"/>
          </a:p>
        </p:txBody>
      </p:sp>
      <p:sp>
        <p:nvSpPr>
          <p:cNvPr id="26" name="流程圖: 替代處理程序 25"/>
          <p:cNvSpPr/>
          <p:nvPr/>
        </p:nvSpPr>
        <p:spPr>
          <a:xfrm>
            <a:off x="5376864" y="3338108"/>
            <a:ext cx="1931440" cy="450931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Premium-20</a:t>
            </a:r>
            <a:r>
              <a:rPr lang="zh-TW" altLang="en-US" dirty="0" smtClean="0"/>
              <a:t>元</a:t>
            </a:r>
            <a:endParaRPr lang="en-US" altLang="zh-TW" dirty="0" smtClean="0"/>
          </a:p>
        </p:txBody>
      </p:sp>
      <p:sp>
        <p:nvSpPr>
          <p:cNvPr id="27" name="右大括弧 26"/>
          <p:cNvSpPr/>
          <p:nvPr/>
        </p:nvSpPr>
        <p:spPr>
          <a:xfrm rot="16200000">
            <a:off x="4139952" y="1268760"/>
            <a:ext cx="504056" cy="3240360"/>
          </a:xfrm>
          <a:prstGeom prst="rightBrac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23" descr="乳加字1.jpg">
            <a:extLst>
              <a:ext uri="{FF2B5EF4-FFF2-40B4-BE49-F238E27FC236}">
                <a16:creationId xmlns="" xmlns:a16="http://schemas.microsoft.com/office/drawing/2014/main" id="{6267686C-DD54-4C6A-8476-1F4B0DCB8AF8}"/>
              </a:ext>
            </a:extLst>
          </p:cNvPr>
          <p:cNvPicPr>
            <a:picLocks noChangeAspect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3448312" y="1844824"/>
            <a:ext cx="177176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圖片 2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8334" y="5811970"/>
            <a:ext cx="2416153" cy="668125"/>
          </a:xfrm>
          <a:prstGeom prst="rect">
            <a:avLst/>
          </a:prstGeom>
        </p:spPr>
      </p:pic>
      <p:pic>
        <p:nvPicPr>
          <p:cNvPr id="15" name="圖片 14" descr="0410紅茶乳加單包模擬-final.png"/>
          <p:cNvPicPr>
            <a:picLocks noChangeAspect="1"/>
          </p:cNvPicPr>
          <p:nvPr/>
        </p:nvPicPr>
        <p:blipFill>
          <a:blip r:embed="rId10" cstate="print"/>
          <a:srcRect l="59244" t="20346" r="26376" b="59884"/>
          <a:stretch>
            <a:fillRect/>
          </a:stretch>
        </p:blipFill>
        <p:spPr>
          <a:xfrm>
            <a:off x="7533532" y="3006258"/>
            <a:ext cx="1610467" cy="69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840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桂毓暫存\Ku\C. New wafer pie\02_行銷計畫(master plan,ATL&amp;BTL)\情境照拍攝事項\歐普贊助\081716744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r="4054" b="7491"/>
          <a:stretch>
            <a:fillRect/>
          </a:stretch>
        </p:blipFill>
        <p:spPr bwMode="auto">
          <a:xfrm>
            <a:off x="3962569" y="2969568"/>
            <a:ext cx="5154160" cy="3888432"/>
          </a:xfrm>
          <a:prstGeom prst="rect">
            <a:avLst/>
          </a:prstGeom>
          <a:noFill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1625" r="18687"/>
          <a:stretch>
            <a:fillRect/>
          </a:stretch>
        </p:blipFill>
        <p:spPr bwMode="auto">
          <a:xfrm>
            <a:off x="7833842" y="194527"/>
            <a:ext cx="1224136" cy="145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250504" y="404664"/>
            <a:ext cx="8893496" cy="18002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Wafer</a:t>
            </a:r>
            <a:b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</a:br>
            <a:r>
              <a:rPr lang="en-US" altLang="zh-TW" sz="2800" dirty="0" smtClean="0">
                <a:solidFill>
                  <a:schemeClr val="accent6">
                    <a:lumMod val="50000"/>
                  </a:schemeClr>
                </a:solidFill>
              </a:rPr>
              <a:t>No added aroma</a:t>
            </a:r>
            <a:endParaRPr lang="zh-TW" alt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Picture 4" descr="D:\桂毓暫存\Ku\C. New wafer pie\01_NPD(未上市的產品,上市後移到04夾)\包裝設計\大小格酥_20170421完稿檔案\素材\大格酥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45578" y="2754912"/>
            <a:ext cx="2387535" cy="1586017"/>
          </a:xfrm>
          <a:prstGeom prst="rect">
            <a:avLst/>
          </a:prstGeom>
          <a:noFill/>
        </p:spPr>
      </p:pic>
      <p:pic>
        <p:nvPicPr>
          <p:cNvPr id="1026" name="Picture 2" descr="D:\桂毓暫存\Ku\C. New wafer pie\02_行銷計畫(master plan,ATL&amp;BTL)\情境照拍攝事項\歐普贊助\081716742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 b="15286"/>
          <a:stretch>
            <a:fillRect/>
          </a:stretch>
        </p:blipFill>
        <p:spPr bwMode="auto">
          <a:xfrm>
            <a:off x="539552" y="3140968"/>
            <a:ext cx="3744416" cy="2736304"/>
          </a:xfrm>
          <a:prstGeom prst="rect">
            <a:avLst/>
          </a:prstGeom>
          <a:noFill/>
        </p:spPr>
      </p:pic>
      <p:pic>
        <p:nvPicPr>
          <p:cNvPr id="6" name="Picture 3" descr="\\192.168.1.7\企劃一課\Ku\C. New wafer pie\01_NPD(未上市的產品,上市後移到04夾)\包裝設計\大小格酥_20170421完稿檔案\素材\吃出真實香氣-0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2" y="1484784"/>
            <a:ext cx="2915816" cy="1105715"/>
          </a:xfrm>
          <a:prstGeom prst="rect">
            <a:avLst/>
          </a:prstGeom>
          <a:noFill/>
        </p:spPr>
      </p:pic>
      <p:pic>
        <p:nvPicPr>
          <p:cNvPr id="8" name="Picture 2" descr="\\192.168.1.7\企劃一課\Ku\C. New wafer pie\01_NPD(未上市的產品,上市後移到04夾)\包裝設計\大小格酥_20170421完稿檔案\素材\小格酥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8114" y="2420888"/>
            <a:ext cx="2313646" cy="1536936"/>
          </a:xfrm>
          <a:prstGeom prst="rect">
            <a:avLst/>
          </a:prstGeom>
          <a:noFill/>
        </p:spPr>
      </p:pic>
      <p:sp>
        <p:nvSpPr>
          <p:cNvPr id="11" name="矩形 10"/>
          <p:cNvSpPr/>
          <p:nvPr/>
        </p:nvSpPr>
        <p:spPr>
          <a:xfrm>
            <a:off x="5436096" y="6237312"/>
            <a:ext cx="2664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u="sng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大口滿足的同樂格子酥 </a:t>
            </a:r>
            <a:endParaRPr lang="zh-TW" altLang="en-US" u="sng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242840" y="5867980"/>
            <a:ext cx="2592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u="sng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小口品嚐的獨享格子酥</a:t>
            </a:r>
            <a:endParaRPr lang="zh-TW" altLang="en-US" u="sng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4439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179512" y="548680"/>
            <a:ext cx="8893496" cy="1368152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eaLnBrk="0" hangingPunct="0"/>
            <a:r>
              <a:rPr lang="en-US" altLang="zh-TW" sz="3600" dirty="0" err="1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微軟正黑體" charset="0"/>
              </a:rPr>
              <a:t>Milano~Royal</a:t>
            </a:r>
            <a:endParaRPr lang="en-US" altLang="zh-TW" sz="3600" dirty="0" smtClean="0">
              <a:solidFill>
                <a:schemeClr val="accent1">
                  <a:lumMod val="75000"/>
                </a:schemeClr>
              </a:solidFill>
              <a:latin typeface="+mj-ea"/>
              <a:ea typeface="+mj-ea"/>
              <a:cs typeface="微軟正黑體" charset="0"/>
            </a:endParaRPr>
          </a:p>
          <a:p>
            <a:pPr lvl="0" eaLnBrk="0" hangingPunct="0"/>
            <a:r>
              <a:rPr lang="en-US" altLang="zh-TW" sz="2800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微軟正黑體" charset="0"/>
              </a:rPr>
              <a:t>100% Nature butter</a:t>
            </a:r>
            <a:r>
              <a:rPr lang="en-US" altLang="zh-TW" sz="2800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微軟正黑體" charset="0"/>
              </a:rPr>
              <a:t/>
            </a:r>
            <a:br>
              <a:rPr lang="en-US" altLang="zh-TW" sz="2800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微軟正黑體" charset="0"/>
              </a:rPr>
            </a:br>
            <a:endParaRPr lang="zh-TW" altLang="en-US" sz="2800" dirty="0">
              <a:solidFill>
                <a:schemeClr val="accent6">
                  <a:lumMod val="50000"/>
                </a:schemeClr>
              </a:solidFill>
              <a:latin typeface="+mj-lt"/>
              <a:ea typeface="+mj-ea"/>
              <a:cs typeface="微軟正黑體" charset="0"/>
            </a:endParaRPr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3377" y="6021288"/>
            <a:ext cx="2301111" cy="709018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6421" y="5620553"/>
            <a:ext cx="2244843" cy="657454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0691" y="3619345"/>
            <a:ext cx="2736304" cy="1909817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7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4048340"/>
            <a:ext cx="2736304" cy="190094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/>
          <a:srcRect l="25593" t="21000" r="24795" b="18801"/>
          <a:stretch>
            <a:fillRect/>
          </a:stretch>
        </p:blipFill>
        <p:spPr bwMode="auto">
          <a:xfrm>
            <a:off x="323528" y="3084184"/>
            <a:ext cx="274300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977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107504" y="332656"/>
            <a:ext cx="8893496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微軟正黑體" charset="0"/>
              </a:rPr>
              <a:t>We Made</a:t>
            </a:r>
            <a:endParaRPr lang="zh-TW" altLang="en-US" sz="3600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  <a:cs typeface="微軟正黑體" charset="0"/>
            </a:endParaRPr>
          </a:p>
        </p:txBody>
      </p:sp>
      <p:pic>
        <p:nvPicPr>
          <p:cNvPr id="2050" name="Picture 2" descr="D:\桂毓暫存\Ku\C. New wafer pie\02_行銷計畫(master plan,ATL&amp;BTL)\情境照拍攝事項\歐普贊助\081716746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BF9FC"/>
              </a:clrFrom>
              <a:clrTo>
                <a:srgbClr val="FBF9FC">
                  <a:alpha val="0"/>
                </a:srgbClr>
              </a:clrTo>
            </a:clrChange>
          </a:blip>
          <a:srcRect b="7661"/>
          <a:stretch>
            <a:fillRect/>
          </a:stretch>
        </p:blipFill>
        <p:spPr bwMode="auto">
          <a:xfrm>
            <a:off x="3047122" y="2060848"/>
            <a:ext cx="6349414" cy="4725144"/>
          </a:xfrm>
          <a:prstGeom prst="rect">
            <a:avLst/>
          </a:prstGeom>
          <a:noFill/>
        </p:spPr>
      </p:pic>
      <p:sp>
        <p:nvSpPr>
          <p:cNvPr id="4" name="文字方塊 3"/>
          <p:cNvSpPr txBox="1"/>
          <p:nvPr/>
        </p:nvSpPr>
        <p:spPr>
          <a:xfrm>
            <a:off x="261967" y="1340768"/>
            <a:ext cx="4419351" cy="8679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19100" indent="-382588" eaLnBrk="0" hangingPunct="0">
              <a:lnSpc>
                <a:spcPct val="90000"/>
              </a:lnSpc>
              <a:buClr>
                <a:schemeClr val="accent1"/>
              </a:buClr>
              <a:buSzPct val="80000"/>
              <a:defRPr/>
            </a:pPr>
            <a:r>
              <a:rPr lang="en-US" altLang="zh-TW" sz="2800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微軟正黑體" charset="0"/>
              </a:rPr>
              <a:t>The best quality materials</a:t>
            </a:r>
            <a:endParaRPr lang="en-US" altLang="zh-TW" sz="2800" dirty="0">
              <a:solidFill>
                <a:schemeClr val="accent6">
                  <a:lumMod val="50000"/>
                </a:schemeClr>
              </a:solidFill>
              <a:latin typeface="+mj-lt"/>
              <a:ea typeface="+mj-ea"/>
              <a:cs typeface="微軟正黑體" charset="0"/>
            </a:endParaRPr>
          </a:p>
          <a:p>
            <a:pPr marL="419100" indent="-382588" eaLnBrk="0" hangingPunct="0">
              <a:lnSpc>
                <a:spcPct val="90000"/>
              </a:lnSpc>
              <a:buClr>
                <a:schemeClr val="accent1"/>
              </a:buClr>
              <a:buSzPct val="80000"/>
              <a:defRPr/>
            </a:pPr>
            <a:r>
              <a:rPr lang="en-US" altLang="zh-TW" sz="2800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微軟正黑體" charset="0"/>
              </a:rPr>
              <a:t>The best method of cooking</a:t>
            </a:r>
            <a:endParaRPr lang="en-US" altLang="zh-TW" sz="2800" dirty="0">
              <a:solidFill>
                <a:schemeClr val="accent6">
                  <a:lumMod val="50000"/>
                </a:schemeClr>
              </a:solidFill>
              <a:latin typeface="+mj-lt"/>
              <a:ea typeface="+mj-ea"/>
              <a:cs typeface="微軟正黑體" charset="0"/>
            </a:endParaRPr>
          </a:p>
        </p:txBody>
      </p:sp>
      <p:pic>
        <p:nvPicPr>
          <p:cNvPr id="5" name="Picture 2" descr="D:\桂毓暫存\Ku\N. 本味誠現\包裝設計\包裝上的拆案素材\Restage素材\乳酥餅\20170508本味誠現-乳酥餅元件-04.png"/>
          <p:cNvPicPr>
            <a:picLocks noChangeAspect="1" noChangeArrowheads="1"/>
          </p:cNvPicPr>
          <p:nvPr/>
        </p:nvPicPr>
        <p:blipFill>
          <a:blip r:embed="rId3" cstate="print"/>
          <a:srcRect r="24632"/>
          <a:stretch>
            <a:fillRect/>
          </a:stretch>
        </p:blipFill>
        <p:spPr bwMode="auto">
          <a:xfrm>
            <a:off x="687426" y="4941168"/>
            <a:ext cx="2660438" cy="902939"/>
          </a:xfrm>
          <a:prstGeom prst="rect">
            <a:avLst/>
          </a:prstGeom>
          <a:noFill/>
        </p:spPr>
      </p:pic>
      <p:pic>
        <p:nvPicPr>
          <p:cNvPr id="7" name="Picture 2" descr="\\192.168.1.7\企劃一課\Ku\N. 本味誠現\包裝設計\包裝上的拆案素材\Restage素材\乳酥餅\20170508本味誠現-乳酥餅元件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2564904"/>
            <a:ext cx="1884064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756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Z:\CIS\禮坊及可朵全項目CI\RIVON LOGO\RivonLogo_Chi_Eng.jpg"/>
          <p:cNvPicPr>
            <a:picLocks noChangeAspect="1" noChangeArrowheads="1"/>
          </p:cNvPicPr>
          <p:nvPr/>
        </p:nvPicPr>
        <p:blipFill>
          <a:blip r:embed="rId2" cstate="print"/>
          <a:srcRect l="54438" t="6993" b="77273"/>
          <a:stretch>
            <a:fillRect/>
          </a:stretch>
        </p:blipFill>
        <p:spPr bwMode="auto">
          <a:xfrm>
            <a:off x="0" y="260648"/>
            <a:ext cx="2748812" cy="1224136"/>
          </a:xfrm>
          <a:prstGeom prst="rect">
            <a:avLst/>
          </a:prstGeom>
          <a:noFill/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2951312" y="188640"/>
            <a:ext cx="6192688" cy="1642194"/>
          </a:xfrm>
        </p:spPr>
        <p:txBody>
          <a:bodyPr>
            <a:noAutofit/>
          </a:bodyPr>
          <a:lstStyle/>
          <a:p>
            <a:r>
              <a:rPr lang="zh-TW" altLang="en-US" sz="36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「</a:t>
            </a:r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Real</a:t>
            </a:r>
            <a:r>
              <a:rPr lang="zh-TW" altLang="en-US" sz="36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」</a:t>
            </a:r>
            <a:r>
              <a:rPr lang="en-US" altLang="zh-TW" sz="4000" b="1" dirty="0" smtClean="0">
                <a:solidFill>
                  <a:schemeClr val="accent6">
                    <a:lumMod val="50000"/>
                  </a:schemeClr>
                </a:solidFill>
                <a:latin typeface="+mn-ea"/>
              </a:rPr>
              <a:t> </a:t>
            </a:r>
            <a:r>
              <a:rPr lang="zh-TW" altLang="en-US" sz="4000" b="1" dirty="0" smtClean="0">
                <a:solidFill>
                  <a:schemeClr val="accent6">
                    <a:lumMod val="50000"/>
                  </a:schemeClr>
                </a:solidFill>
                <a:latin typeface="+mn-ea"/>
              </a:rPr>
              <a:t> </a:t>
            </a:r>
            <a:r>
              <a:rPr lang="zh-TW" altLang="en-US" sz="4000" b="1" dirty="0" smtClean="0">
                <a:solidFill>
                  <a:schemeClr val="accent6">
                    <a:lumMod val="50000"/>
                  </a:schemeClr>
                </a:solidFill>
                <a:latin typeface="+mn-ea"/>
              </a:rPr>
              <a:t>　</a:t>
            </a:r>
            <a:r>
              <a:rPr lang="en-US" altLang="zh-TW" sz="4000" b="1" dirty="0" smtClean="0">
                <a:solidFill>
                  <a:schemeClr val="accent6">
                    <a:lumMod val="50000"/>
                  </a:schemeClr>
                </a:solidFill>
                <a:latin typeface="+mn-ea"/>
              </a:rPr>
              <a:t/>
            </a:r>
            <a:br>
              <a:rPr lang="en-US" altLang="zh-TW" sz="4000" b="1" dirty="0" smtClean="0">
                <a:solidFill>
                  <a:schemeClr val="accent6">
                    <a:lumMod val="50000"/>
                  </a:schemeClr>
                </a:solidFill>
                <a:latin typeface="+mn-ea"/>
              </a:rPr>
            </a:br>
            <a:r>
              <a:rPr lang="en-US" altLang="zh-TW" sz="4000" b="1" dirty="0" smtClean="0">
                <a:solidFill>
                  <a:schemeClr val="accent6">
                    <a:lumMod val="50000"/>
                  </a:schemeClr>
                </a:solidFill>
                <a:latin typeface="+mn-ea"/>
              </a:rPr>
              <a:t> 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+mn-ea"/>
              </a:rPr>
              <a:t> </a:t>
            </a:r>
            <a:r>
              <a:rPr lang="en-US" altLang="zh-TW" sz="3200" b="1" dirty="0" smtClean="0">
                <a:solidFill>
                  <a:schemeClr val="accent6">
                    <a:lumMod val="50000"/>
                  </a:schemeClr>
                </a:solidFill>
                <a:latin typeface="+mn-ea"/>
              </a:rPr>
              <a:t>Visual, Taste</a:t>
            </a:r>
            <a:endParaRPr lang="zh-TW" altLang="en-US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971600" y="2391271"/>
            <a:ext cx="7128792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altLang="zh-TW" sz="2400" kern="100" dirty="0" smtClean="0">
                <a:solidFill>
                  <a:schemeClr val="accent6">
                    <a:lumMod val="50000"/>
                  </a:schemeClr>
                </a:solidFill>
                <a:ea typeface="微軟正黑體" panose="020B0604030504040204" pitchFamily="34" charset="-120"/>
                <a:cs typeface="Times New Roman" panose="02020603050405020304" pitchFamily="18" charset="0"/>
              </a:rPr>
              <a:t>Moon cake</a:t>
            </a:r>
            <a:endParaRPr lang="en-US" altLang="zh-TW" sz="2400" kern="100" dirty="0" smtClean="0">
              <a:solidFill>
                <a:schemeClr val="accent6">
                  <a:lumMod val="50000"/>
                </a:schemeClr>
              </a:solidFill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://www.rivon.com.tw/upimg/2017-7/%E5%A5%B6%E9%BB%83.jpg"/>
          <p:cNvPicPr>
            <a:picLocks noChangeAspect="1" noChangeArrowheads="1"/>
          </p:cNvPicPr>
          <p:nvPr/>
        </p:nvPicPr>
        <p:blipFill>
          <a:blip r:embed="rId3" cstate="print"/>
          <a:srcRect l="18666" t="32603" r="5544" b="25510"/>
          <a:stretch>
            <a:fillRect/>
          </a:stretch>
        </p:blipFill>
        <p:spPr bwMode="auto">
          <a:xfrm>
            <a:off x="683568" y="3236783"/>
            <a:ext cx="1500198" cy="1156402"/>
          </a:xfrm>
          <a:prstGeom prst="rect">
            <a:avLst/>
          </a:prstGeom>
          <a:noFill/>
        </p:spPr>
      </p:pic>
      <p:pic>
        <p:nvPicPr>
          <p:cNvPr id="11" name="Picture 10" descr="C:\Users\A6925\AppData\Local\Microsoft\Windows\Temporary Internet Files\Content.Outlook\UU8XWPFZ\醇沙乳香酥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3164775"/>
            <a:ext cx="1270258" cy="1154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圖片 11" descr="20170615-014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6804248" y="3164775"/>
            <a:ext cx="1706108" cy="1000132"/>
          </a:xfrm>
          <a:prstGeom prst="rect">
            <a:avLst/>
          </a:prstGeom>
        </p:spPr>
      </p:pic>
      <p:pic>
        <p:nvPicPr>
          <p:cNvPr id="13" name="圖片 12" descr="果釀百香剖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716016" y="3164775"/>
            <a:ext cx="1718878" cy="1071571"/>
          </a:xfrm>
          <a:prstGeom prst="rect">
            <a:avLst/>
          </a:prstGeom>
        </p:spPr>
      </p:pic>
      <p:sp>
        <p:nvSpPr>
          <p:cNvPr id="15" name="文字方塊 14"/>
          <p:cNvSpPr txBox="1"/>
          <p:nvPr/>
        </p:nvSpPr>
        <p:spPr>
          <a:xfrm>
            <a:off x="4644008" y="4604935"/>
            <a:ext cx="1872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kern="1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Times New Roman" panose="02020603050405020304" pitchFamily="18" charset="0"/>
              </a:rPr>
              <a:t>私房巧克力月餅</a:t>
            </a:r>
            <a:r>
              <a:rPr lang="en-US" altLang="zh-TW" dirty="0" smtClean="0">
                <a:solidFill>
                  <a:schemeClr val="bg1"/>
                </a:solidFill>
                <a:latin typeface="+mn-ea"/>
                <a:ea typeface="+mn-ea"/>
              </a:rPr>
              <a:t/>
            </a:r>
            <a:br>
              <a:rPr lang="en-US" altLang="zh-TW" dirty="0" smtClean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zh-TW" altLang="en-US" dirty="0" smtClean="0">
                <a:solidFill>
                  <a:schemeClr val="bg1"/>
                </a:solidFill>
                <a:latin typeface="+mn-ea"/>
                <a:ea typeface="+mn-ea"/>
              </a:rPr>
              <a:t>巧克力風味豆沙＋台灣在地釀酒食材入餡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6732240" y="4604935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kern="1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Times New Roman" panose="02020603050405020304" pitchFamily="18" charset="0"/>
              </a:rPr>
              <a:t>老行家廣式</a:t>
            </a:r>
            <a:endParaRPr lang="en-US" altLang="zh-TW" dirty="0" smtClean="0">
              <a:solidFill>
                <a:schemeClr val="bg1"/>
              </a:solidFill>
              <a:latin typeface="+mn-ea"/>
              <a:ea typeface="+mn-ea"/>
            </a:endParaRPr>
          </a:p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+mn-ea"/>
                <a:ea typeface="+mn-ea"/>
              </a:rPr>
              <a:t>添加老行家優質燕窩，包覆整顆蜜栗子，食感豐盛</a:t>
            </a:r>
            <a:endParaRPr lang="zh-TW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251520" y="4532927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kern="1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cs typeface="Times New Roman" panose="02020603050405020304" pitchFamily="18" charset="0"/>
              </a:rPr>
              <a:t>奶黃松露酥</a:t>
            </a:r>
            <a:endParaRPr lang="en-US" altLang="zh-TW" dirty="0" smtClean="0">
              <a:solidFill>
                <a:schemeClr val="bg1"/>
              </a:solidFill>
              <a:latin typeface="+mn-ea"/>
              <a:ea typeface="+mn-ea"/>
            </a:endParaRPr>
          </a:p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+mn-ea"/>
                <a:ea typeface="+mn-ea"/>
              </a:rPr>
              <a:t>頂級黑松露醬配上法國頂級鮮奶油</a:t>
            </a:r>
            <a:endParaRPr lang="en-US" altLang="zh-TW" dirty="0" smtClean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2483768" y="4556734"/>
            <a:ext cx="18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醇沙乳香酥</a:t>
            </a:r>
            <a:endParaRPr lang="en-US" altLang="zh-TW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+mn-lt"/>
                <a:ea typeface="+mn-ea"/>
              </a:rPr>
              <a:t>純粹無添加，白豆沙、綠豆沙</a:t>
            </a:r>
            <a:r>
              <a:rPr lang="zh-TW" altLang="en-US" dirty="0" smtClean="0">
                <a:solidFill>
                  <a:schemeClr val="bg1"/>
                </a:solidFill>
              </a:rPr>
              <a:t>、</a:t>
            </a:r>
            <a:r>
              <a:rPr lang="zh-TW" altLang="en-US" dirty="0" smtClean="0">
                <a:solidFill>
                  <a:schemeClr val="bg1"/>
                </a:solidFill>
                <a:latin typeface="+mn-lt"/>
                <a:ea typeface="+mn-ea"/>
              </a:rPr>
              <a:t>荷蘭菲仕蘭奶油</a:t>
            </a:r>
            <a:endParaRPr lang="en-US" altLang="zh-TW" dirty="0" smtClean="0">
              <a:solidFill>
                <a:schemeClr val="bg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1887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1C7CFD-0D51-48B9-A5CE-52EC7C3F13E7}" type="slidenum">
              <a:rPr lang="zh-TW" altLang="en-US" smtClean="0"/>
              <a:pPr>
                <a:defRPr/>
              </a:pPr>
              <a:t>3</a:t>
            </a:fld>
            <a:endParaRPr lang="zh-TW" altLang="en-US"/>
          </a:p>
        </p:txBody>
      </p:sp>
      <p:sp>
        <p:nvSpPr>
          <p:cNvPr id="3" name="標題 3"/>
          <p:cNvSpPr txBox="1">
            <a:spLocks/>
          </p:cNvSpPr>
          <p:nvPr/>
        </p:nvSpPr>
        <p:spPr>
          <a:xfrm>
            <a:off x="1066353" y="764704"/>
            <a:ext cx="8258175" cy="6540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 kern="1200">
                <a:solidFill>
                  <a:schemeClr val="tx1"/>
                </a:solidFill>
                <a:latin typeface="+mj-lt"/>
                <a:ea typeface="+mj-ea"/>
                <a:cs typeface="微軟正黑體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9pPr>
          </a:lstStyle>
          <a:p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Company profile</a:t>
            </a:r>
            <a:endParaRPr lang="zh-TW" altLang="en-US" sz="3600" dirty="0">
              <a:solidFill>
                <a:schemeClr val="accent1">
                  <a:lumMod val="75000"/>
                </a:schemeClr>
              </a:solidFill>
              <a:latin typeface="+mj-ea"/>
            </a:endParaRP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899592" y="1700808"/>
            <a:ext cx="8496944" cy="2159100"/>
          </a:xfrm>
          <a:prstGeom prst="rect">
            <a:avLst/>
          </a:prstGeom>
        </p:spPr>
        <p:txBody>
          <a:bodyPr>
            <a:noAutofit/>
          </a:bodyPr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kumimoji="1" sz="30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微軟正黑體" charset="0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Establishment</a:t>
            </a:r>
            <a:r>
              <a:rPr lang="zh-TW" altLang="en-US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1976.6.14</a:t>
            </a:r>
            <a:endParaRPr lang="en-US" altLang="zh-TW" sz="24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Listed in TWSE:</a:t>
            </a:r>
            <a:r>
              <a:rPr lang="zh-TW" altLang="en-US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2001Y</a:t>
            </a:r>
            <a:endParaRPr lang="en-US" altLang="zh-TW" sz="2400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Capital :</a:t>
            </a:r>
            <a:r>
              <a:rPr lang="zh-TW" altLang="en-US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NT$10 </a:t>
            </a:r>
            <a:r>
              <a:rPr lang="en-US" altLang="zh-TW" sz="2400" dirty="0" err="1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bn</a:t>
            </a:r>
            <a:endParaRPr lang="en-US" altLang="zh-TW" sz="24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No of employees:</a:t>
            </a:r>
            <a:r>
              <a:rPr lang="zh-TW" altLang="en-US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850</a:t>
            </a:r>
            <a:endParaRPr lang="en-US" altLang="zh-TW" sz="24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2016 Consolidated sales: NT$21.2 </a:t>
            </a:r>
            <a:r>
              <a:rPr lang="en-US" altLang="zh-TW" sz="2400" dirty="0" err="1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bn</a:t>
            </a:r>
            <a:endParaRPr lang="en-US" altLang="zh-TW" sz="24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Main Product:</a:t>
            </a:r>
            <a:r>
              <a:rPr lang="zh-TW" altLang="en-US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Chocolate, Cookies, Cakes/</a:t>
            </a:r>
          </a:p>
          <a:p>
            <a:pPr marL="36512" indent="0">
              <a:buNone/>
            </a:pPr>
            <a:r>
              <a:rPr lang="en-US" altLang="zh-TW" sz="2400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                            Moon cake baking, </a:t>
            </a:r>
          </a:p>
          <a:p>
            <a:pPr marL="36512" indent="0">
              <a:buNone/>
            </a:pPr>
            <a:r>
              <a:rPr lang="en-US" altLang="zh-TW" sz="2400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                            Chocolate Museum</a:t>
            </a:r>
            <a:endParaRPr lang="en-US" altLang="zh-TW" sz="24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6512" indent="0">
              <a:buNone/>
            </a:pPr>
            <a:r>
              <a:rPr lang="zh-TW" altLang="en-US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endParaRPr lang="en-US" altLang="zh-TW" sz="2400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9891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Base in Taiwan, Intensive China</a:t>
            </a:r>
            <a:r>
              <a:rPr lang="zh-TW" altLang="en-US" sz="36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、</a:t>
            </a:r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Looking to the worldwide</a:t>
            </a:r>
            <a:endParaRPr lang="zh-TW" altLang="en-US" sz="3600" dirty="0">
              <a:solidFill>
                <a:schemeClr val="accent1">
                  <a:lumMod val="75000"/>
                </a:schemeClr>
              </a:solidFill>
              <a:latin typeface="+mj-ea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94B1-C03D-450D-B812-135A63BC6433}" type="slidenum">
              <a:rPr lang="zh-TW" altLang="en-US" smtClean="0"/>
              <a:pPr>
                <a:defRPr/>
              </a:pPr>
              <a:t>30</a:t>
            </a:fld>
            <a:endParaRPr lang="zh-TW" altLang="en-US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4904246"/>
              </p:ext>
            </p:extLst>
          </p:nvPr>
        </p:nvGraphicFramePr>
        <p:xfrm>
          <a:off x="611560" y="1429293"/>
          <a:ext cx="8136905" cy="4787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7575"/>
                <a:gridCol w="2756961"/>
                <a:gridCol w="3312369"/>
              </a:tblGrid>
              <a:tr h="641246"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2000" b="0" kern="1200" dirty="0" smtClean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+mn-cs"/>
                        </a:rPr>
                        <a:t>Strategy</a:t>
                      </a:r>
                      <a:endParaRPr kumimoji="0" lang="zh-TW" altLang="en-US" sz="2000" b="0" kern="1200" dirty="0">
                        <a:solidFill>
                          <a:schemeClr val="bg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2000" b="0" kern="1200" dirty="0" smtClean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+mn-cs"/>
                        </a:rPr>
                        <a:t>Action plan</a:t>
                      </a:r>
                      <a:endParaRPr kumimoji="0" lang="zh-TW" altLang="en-US" sz="2000" b="0" kern="1200" dirty="0">
                        <a:solidFill>
                          <a:schemeClr val="bg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To do</a:t>
                      </a:r>
                      <a:endParaRPr lang="zh-TW" altLang="en-US" sz="2000" b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/>
                </a:tc>
              </a:tr>
              <a:tr h="866568">
                <a:tc>
                  <a:txBody>
                    <a:bodyPr/>
                    <a:lstStyle/>
                    <a:p>
                      <a:r>
                        <a:rPr lang="en-US" altLang="zh-TW" sz="2000" b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China</a:t>
                      </a:r>
                      <a:r>
                        <a:rPr lang="en-US" altLang="zh-TW" sz="2000" b="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 market</a:t>
                      </a:r>
                      <a:endParaRPr lang="zh-TW" altLang="en-US" sz="2000" b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b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CVS, supermarket, Discount store,</a:t>
                      </a:r>
                      <a:r>
                        <a:rPr lang="zh-TW" altLang="en-US" sz="2000" b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zh-TW" sz="2000" b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EC</a:t>
                      </a:r>
                      <a:r>
                        <a:rPr lang="zh-TW" altLang="en-US" sz="2000" b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zh-TW" sz="2000" b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Channels</a:t>
                      </a:r>
                      <a:endParaRPr lang="zh-TW" altLang="en-US" sz="2000" b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b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Build up Sales</a:t>
                      </a:r>
                      <a:r>
                        <a:rPr lang="en-US" altLang="zh-TW" sz="2000" b="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 and marketing team</a:t>
                      </a:r>
                      <a:endParaRPr lang="zh-TW" altLang="en-US" sz="2000" b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/>
                </a:tc>
              </a:tr>
              <a:tr h="844453"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Nougat launch</a:t>
                      </a:r>
                      <a:r>
                        <a:rPr lang="en-US" altLang="zh-TW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</a:rPr>
                        <a:t/>
                      </a:r>
                      <a:br>
                        <a:rPr lang="en-US" altLang="zh-TW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</a:rPr>
                      </a:br>
                      <a:endParaRPr lang="zh-TW" altLang="en-US" sz="2000" b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b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Global market launch</a:t>
                      </a:r>
                      <a:endParaRPr lang="zh-TW" altLang="en-US" sz="2000" b="0" dirty="0" smtClean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b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China, Korea, HK,</a:t>
                      </a:r>
                      <a:r>
                        <a:rPr lang="en-US" altLang="zh-TW" sz="2000" b="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 Philippine, USA Launch on the main channel</a:t>
                      </a:r>
                      <a:endParaRPr lang="zh-TW" altLang="en-US" sz="2000" b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/>
                </a:tc>
              </a:tr>
              <a:tr h="9990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Product</a:t>
                      </a:r>
                      <a:r>
                        <a:rPr lang="en-US" altLang="zh-TW" sz="2000" b="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 p</a:t>
                      </a:r>
                      <a:r>
                        <a:rPr kumimoji="0" lang="en-US" altLang="zh-TW" sz="2000" b="0" kern="120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ortfolio</a:t>
                      </a:r>
                    </a:p>
                    <a:p>
                      <a:endParaRPr lang="zh-TW" altLang="en-US" sz="2000" b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b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China Market</a:t>
                      </a:r>
                      <a:endParaRPr lang="zh-TW" altLang="en-US" sz="2000" b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b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Dealer</a:t>
                      </a:r>
                      <a:r>
                        <a:rPr lang="en-US" altLang="zh-TW" sz="2000" b="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 build up</a:t>
                      </a:r>
                    </a:p>
                    <a:p>
                      <a:r>
                        <a:rPr lang="en-US" altLang="zh-TW" sz="2000" b="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EC set up</a:t>
                      </a:r>
                      <a:endParaRPr lang="zh-TW" altLang="en-US" sz="2000" b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/>
                </a:tc>
              </a:tr>
              <a:tr h="1129165">
                <a:tc>
                  <a:txBody>
                    <a:bodyPr/>
                    <a:lstStyle/>
                    <a:p>
                      <a:r>
                        <a:rPr lang="en-US" altLang="zh-TW" sz="2000" b="0" dirty="0" smtClean="0">
                          <a:latin typeface="+mj-ea"/>
                          <a:ea typeface="+mj-ea"/>
                        </a:rPr>
                        <a:t>Global market</a:t>
                      </a:r>
                      <a:endParaRPr lang="zh-TW" altLang="en-US" sz="2000" b="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2000" b="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b="0" dirty="0" smtClean="0">
                          <a:latin typeface="+mj-ea"/>
                          <a:ea typeface="+mj-ea"/>
                        </a:rPr>
                        <a:t>New product,</a:t>
                      </a:r>
                      <a:r>
                        <a:rPr lang="en-US" altLang="zh-TW" sz="2000" b="0" baseline="0" dirty="0" smtClean="0">
                          <a:latin typeface="+mj-ea"/>
                          <a:ea typeface="+mj-ea"/>
                        </a:rPr>
                        <a:t> new channel, new market</a:t>
                      </a:r>
                      <a:endParaRPr lang="zh-TW" altLang="en-US" sz="2000" b="0" dirty="0">
                        <a:latin typeface="+mj-ea"/>
                        <a:ea typeface="+mj-ea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571500" y="1412776"/>
            <a:ext cx="810418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n-US" altLang="zh-TW" sz="3200" dirty="0">
                <a:solidFill>
                  <a:srgbClr val="663300"/>
                </a:solidFill>
                <a:latin typeface="+mn-ea"/>
                <a:ea typeface="+mn-ea"/>
              </a:rPr>
              <a:t>1</a:t>
            </a:r>
            <a:r>
              <a:rPr lang="en-US" altLang="zh-TW" sz="3200" dirty="0" smtClean="0">
                <a:solidFill>
                  <a:srgbClr val="663300"/>
                </a:solidFill>
                <a:latin typeface="+mn-ea"/>
                <a:ea typeface="+mn-ea"/>
              </a:rPr>
              <a:t>. </a:t>
            </a:r>
            <a:r>
              <a:rPr lang="en-US" altLang="zh-TW" sz="3200" dirty="0">
                <a:solidFill>
                  <a:srgbClr val="663300"/>
                </a:solidFill>
                <a:latin typeface="+mn-ea"/>
                <a:ea typeface="+mn-ea"/>
              </a:rPr>
              <a:t>Human-intensive → Mechanization → Automation → Industry 4.0</a:t>
            </a:r>
            <a:endParaRPr lang="zh-TW" altLang="en-US" sz="3200" dirty="0">
              <a:solidFill>
                <a:schemeClr val="accent6">
                  <a:lumMod val="60000"/>
                  <a:lumOff val="4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71717" name="Rectangle 5"/>
          <p:cNvSpPr>
            <a:spLocks noChangeArrowheads="1"/>
          </p:cNvSpPr>
          <p:nvPr/>
        </p:nvSpPr>
        <p:spPr bwMode="auto">
          <a:xfrm>
            <a:off x="395536" y="332656"/>
            <a:ext cx="50530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marL="419100" indent="-382588" eaLnBrk="0" hangingPunct="0">
              <a:lnSpc>
                <a:spcPct val="90000"/>
              </a:lnSpc>
              <a:buClr>
                <a:schemeClr val="accent1"/>
              </a:buClr>
              <a:buSzPct val="80000"/>
              <a:defRPr/>
            </a:pPr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微軟正黑體" charset="0"/>
              </a:rPr>
              <a:t>Innovation</a:t>
            </a:r>
            <a:endParaRPr lang="zh-TW" altLang="en-US" sz="3600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  <a:cs typeface="微軟正黑體" charset="0"/>
            </a:endParaRPr>
          </a:p>
        </p:txBody>
      </p:sp>
      <p:pic>
        <p:nvPicPr>
          <p:cNvPr id="19462" name="Picture 6" descr="j0205462"/>
          <p:cNvPicPr>
            <a:picLocks noChangeAspect="1" noChangeArrowheads="1"/>
          </p:cNvPicPr>
          <p:nvPr/>
        </p:nvPicPr>
        <p:blipFill>
          <a:blip r:embed="rId2" cstate="screen"/>
          <a:srcRect b="16308"/>
          <a:stretch>
            <a:fillRect/>
          </a:stretch>
        </p:blipFill>
        <p:spPr bwMode="auto">
          <a:xfrm>
            <a:off x="6948264" y="5013176"/>
            <a:ext cx="2232025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500063" y="3642519"/>
            <a:ext cx="85010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n-US" altLang="zh-TW" sz="3200" dirty="0">
                <a:solidFill>
                  <a:srgbClr val="663300"/>
                </a:solidFill>
                <a:latin typeface="+mn-ea"/>
                <a:ea typeface="+mn-ea"/>
              </a:rPr>
              <a:t>2</a:t>
            </a:r>
            <a:r>
              <a:rPr lang="en-US" altLang="zh-TW" sz="3200" dirty="0" smtClean="0">
                <a:solidFill>
                  <a:srgbClr val="663300"/>
                </a:solidFill>
                <a:latin typeface="+mn-ea"/>
                <a:ea typeface="+mn-ea"/>
              </a:rPr>
              <a:t>. </a:t>
            </a:r>
            <a:r>
              <a:rPr lang="en-US" altLang="zh-TW" sz="3200" dirty="0">
                <a:solidFill>
                  <a:srgbClr val="663300"/>
                </a:solidFill>
                <a:latin typeface="+mn-ea"/>
                <a:ea typeface="+mn-ea"/>
              </a:rPr>
              <a:t>Traditional factory → sightseeing factory → chocolate dreamer</a:t>
            </a:r>
            <a:endParaRPr lang="zh-TW" altLang="en-US" sz="3200" dirty="0">
              <a:solidFill>
                <a:schemeClr val="accent6">
                  <a:lumMod val="60000"/>
                  <a:lumOff val="4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94B1-C03D-450D-B812-135A63BC6433}" type="slidenum">
              <a:rPr lang="zh-TW" altLang="en-US" smtClean="0"/>
              <a:pPr>
                <a:defRPr/>
              </a:pPr>
              <a:t>31</a:t>
            </a:fld>
            <a:endParaRPr lang="zh-TW" altLang="en-US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2" descr="C:\Users\A50427\Pictures\776404_stock-photo-bar-grap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9625"/>
                    </a14:imgEffect>
                    <a14:imgEffect>
                      <a14:saturation sat="2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456" y="5078709"/>
            <a:ext cx="1604832" cy="1604832"/>
          </a:xfrm>
          <a:prstGeom prst="rect">
            <a:avLst/>
          </a:prstGeom>
          <a:noFill/>
          <a:effectLst>
            <a:outerShdw blurRad="241300" dist="50800" dir="5400000" algn="ctr" rotWithShape="0">
              <a:srgbClr val="000000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19100" indent="-382588">
              <a:lnSpc>
                <a:spcPct val="90000"/>
              </a:lnSpc>
              <a:buClr>
                <a:schemeClr val="accent1"/>
              </a:buClr>
              <a:buSzPct val="80000"/>
              <a:defRPr/>
            </a:pPr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Business Outlook</a:t>
            </a:r>
            <a:endParaRPr lang="zh-TW" altLang="en-US" sz="3600" dirty="0">
              <a:solidFill>
                <a:schemeClr val="accent1">
                  <a:lumMod val="75000"/>
                </a:schemeClr>
              </a:solidFill>
              <a:latin typeface="+mj-ea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94B1-C03D-450D-B812-135A63BC6433}" type="slidenum">
              <a:rPr lang="zh-TW" altLang="en-US" smtClean="0"/>
              <a:pPr>
                <a:defRPr/>
              </a:pPr>
              <a:t>32</a:t>
            </a:fld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974126" y="2407820"/>
            <a:ext cx="7200000" cy="3693396"/>
            <a:chOff x="974126" y="2736000"/>
            <a:chExt cx="7200000" cy="3693396"/>
          </a:xfrm>
        </p:grpSpPr>
        <p:cxnSp>
          <p:nvCxnSpPr>
            <p:cNvPr id="6" name="直線接點 5"/>
            <p:cNvCxnSpPr/>
            <p:nvPr/>
          </p:nvCxnSpPr>
          <p:spPr>
            <a:xfrm>
              <a:off x="974126" y="5988626"/>
              <a:ext cx="7200000" cy="1588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矩形 6"/>
            <p:cNvSpPr/>
            <p:nvPr/>
          </p:nvSpPr>
          <p:spPr>
            <a:xfrm>
              <a:off x="1315140" y="3988362"/>
              <a:ext cx="1080000" cy="2000264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 dirty="0"/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1545630" y="6060064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 smtClean="0">
                  <a:solidFill>
                    <a:schemeClr val="bg1"/>
                  </a:solidFill>
                </a:rPr>
                <a:t>Q1</a:t>
              </a:r>
              <a:endParaRPr lang="zh-TW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3403018" y="6060064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 smtClean="0">
                  <a:solidFill>
                    <a:schemeClr val="bg1"/>
                  </a:solidFill>
                </a:rPr>
                <a:t>Q2</a:t>
              </a:r>
              <a:endParaRPr lang="zh-TW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5188968" y="6060064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 smtClean="0">
                  <a:solidFill>
                    <a:schemeClr val="bg1"/>
                  </a:solidFill>
                </a:rPr>
                <a:t>Q3</a:t>
              </a:r>
              <a:endParaRPr lang="zh-TW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7046356" y="6060064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 smtClean="0">
                  <a:solidFill>
                    <a:schemeClr val="bg1"/>
                  </a:solidFill>
                </a:rPr>
                <a:t>Q4</a:t>
              </a:r>
              <a:endParaRPr lang="zh-TW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3117266" y="4341048"/>
              <a:ext cx="1080000" cy="16416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 dirty="0"/>
            </a:p>
          </p:txBody>
        </p:sp>
        <p:sp>
          <p:nvSpPr>
            <p:cNvPr id="13" name="矩形 12"/>
            <p:cNvSpPr/>
            <p:nvPr/>
          </p:nvSpPr>
          <p:spPr>
            <a:xfrm>
              <a:off x="4915140" y="3456000"/>
              <a:ext cx="1080000" cy="25200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7" name="矩形 16"/>
            <p:cNvSpPr/>
            <p:nvPr/>
          </p:nvSpPr>
          <p:spPr>
            <a:xfrm>
              <a:off x="6715140" y="2736000"/>
              <a:ext cx="1080000" cy="32400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文字方塊 21"/>
            <p:cNvSpPr txBox="1"/>
            <p:nvPr/>
          </p:nvSpPr>
          <p:spPr>
            <a:xfrm>
              <a:off x="1428728" y="5114502"/>
              <a:ext cx="8435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600" dirty="0" smtClean="0"/>
                <a:t>SALES</a:t>
              </a:r>
              <a:br>
                <a:rPr lang="en-US" altLang="zh-TW" sz="1600" dirty="0" smtClean="0"/>
              </a:br>
              <a:r>
                <a:rPr lang="en-US" altLang="zh-TW" sz="1600" dirty="0" smtClean="0"/>
                <a:t>BASE</a:t>
              </a:r>
              <a:endParaRPr lang="zh-TW" altLang="en-US" sz="1600" dirty="0"/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3214678" y="5114502"/>
              <a:ext cx="8435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600" dirty="0" smtClean="0"/>
                <a:t>SALES</a:t>
              </a:r>
              <a:br>
                <a:rPr lang="en-US" altLang="zh-TW" sz="1600" dirty="0" smtClean="0"/>
              </a:br>
              <a:r>
                <a:rPr lang="en-US" altLang="zh-TW" sz="1600" dirty="0" smtClean="0"/>
                <a:t>BASE</a:t>
              </a:r>
              <a:endParaRPr lang="zh-TW" altLang="en-US" sz="1600" dirty="0"/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5000628" y="5114502"/>
              <a:ext cx="8435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600" dirty="0" smtClean="0"/>
                <a:t>SALES</a:t>
              </a:r>
              <a:br>
                <a:rPr lang="en-US" altLang="zh-TW" sz="1600" dirty="0" smtClean="0"/>
              </a:br>
              <a:r>
                <a:rPr lang="en-US" altLang="zh-TW" sz="1600" dirty="0" smtClean="0"/>
                <a:t>BASE</a:t>
              </a:r>
              <a:endParaRPr lang="zh-TW" altLang="en-US" sz="1600" dirty="0"/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6786578" y="5114502"/>
              <a:ext cx="8435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600" dirty="0" smtClean="0"/>
                <a:t>SALES</a:t>
              </a:r>
              <a:br>
                <a:rPr lang="en-US" altLang="zh-TW" sz="1600" dirty="0" smtClean="0"/>
              </a:br>
              <a:r>
                <a:rPr lang="en-US" altLang="zh-TW" sz="1600" dirty="0" smtClean="0"/>
                <a:t>BASE</a:t>
              </a:r>
              <a:endParaRPr lang="zh-TW" altLang="en-US" sz="1600" dirty="0"/>
            </a:p>
          </p:txBody>
        </p:sp>
      </p:grpSp>
      <p:grpSp>
        <p:nvGrpSpPr>
          <p:cNvPr id="42" name="群組 41"/>
          <p:cNvGrpSpPr/>
          <p:nvPr/>
        </p:nvGrpSpPr>
        <p:grpSpPr>
          <a:xfrm>
            <a:off x="1314000" y="2083820"/>
            <a:ext cx="6481140" cy="1580400"/>
            <a:chOff x="1314000" y="2412000"/>
            <a:chExt cx="6481140" cy="1580400"/>
          </a:xfrm>
        </p:grpSpPr>
        <p:sp>
          <p:nvSpPr>
            <p:cNvPr id="19" name="矩形 18"/>
            <p:cNvSpPr/>
            <p:nvPr/>
          </p:nvSpPr>
          <p:spPr>
            <a:xfrm>
              <a:off x="1314000" y="3290400"/>
              <a:ext cx="1080000" cy="7020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6715140" y="2412000"/>
              <a:ext cx="1080000" cy="3600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1" name="文字方塊 30"/>
            <p:cNvSpPr txBox="1"/>
            <p:nvPr/>
          </p:nvSpPr>
          <p:spPr>
            <a:xfrm>
              <a:off x="1357290" y="3471428"/>
              <a:ext cx="9028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季節挪移</a:t>
              </a:r>
              <a:endPara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2" name="文字方塊 31"/>
            <p:cNvSpPr txBox="1"/>
            <p:nvPr/>
          </p:nvSpPr>
          <p:spPr>
            <a:xfrm>
              <a:off x="6786578" y="2448000"/>
              <a:ext cx="9028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季節挪移</a:t>
              </a:r>
              <a:endPara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1314000" y="2515820"/>
            <a:ext cx="4680000" cy="1494000"/>
            <a:chOff x="1314000" y="2844000"/>
            <a:chExt cx="4680000" cy="1494000"/>
          </a:xfrm>
        </p:grpSpPr>
        <p:sp>
          <p:nvSpPr>
            <p:cNvPr id="27" name="矩形 26"/>
            <p:cNvSpPr/>
            <p:nvPr/>
          </p:nvSpPr>
          <p:spPr>
            <a:xfrm>
              <a:off x="1314000" y="2916000"/>
              <a:ext cx="1080000" cy="396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800" dirty="0"/>
            </a:p>
          </p:txBody>
        </p:sp>
        <p:sp>
          <p:nvSpPr>
            <p:cNvPr id="28" name="矩形 27"/>
            <p:cNvSpPr/>
            <p:nvPr/>
          </p:nvSpPr>
          <p:spPr>
            <a:xfrm>
              <a:off x="3117600" y="3834000"/>
              <a:ext cx="1080000" cy="504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4914000" y="2844000"/>
              <a:ext cx="1080000" cy="612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1357290" y="2952000"/>
              <a:ext cx="105349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>
                  <a:latin typeface="微軟正黑體" pitchFamily="34" charset="-120"/>
                  <a:ea typeface="微軟正黑體" pitchFamily="34" charset="-120"/>
                </a:rPr>
                <a:t>New product</a:t>
              </a:r>
              <a:endParaRPr lang="zh-TW" altLang="en-US" sz="1100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4" name="文字方塊 33"/>
            <p:cNvSpPr txBox="1"/>
            <p:nvPr/>
          </p:nvSpPr>
          <p:spPr>
            <a:xfrm>
              <a:off x="3143240" y="3929066"/>
              <a:ext cx="105349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>
                  <a:latin typeface="微軟正黑體" pitchFamily="34" charset="-120"/>
                  <a:ea typeface="微軟正黑體" pitchFamily="34" charset="-120"/>
                </a:rPr>
                <a:t>New product</a:t>
              </a:r>
              <a:endParaRPr lang="zh-TW" altLang="en-US" sz="1100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5" name="文字方塊 34"/>
            <p:cNvSpPr txBox="1"/>
            <p:nvPr/>
          </p:nvSpPr>
          <p:spPr>
            <a:xfrm>
              <a:off x="4929190" y="3000372"/>
              <a:ext cx="105349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>
                  <a:latin typeface="微軟正黑體" pitchFamily="34" charset="-120"/>
                  <a:ea typeface="微軟正黑體" pitchFamily="34" charset="-120"/>
                </a:rPr>
                <a:t>New product</a:t>
              </a:r>
              <a:endParaRPr lang="zh-TW" altLang="en-US" sz="1100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44" name="群組 43"/>
          <p:cNvGrpSpPr/>
          <p:nvPr/>
        </p:nvGrpSpPr>
        <p:grpSpPr>
          <a:xfrm>
            <a:off x="6715140" y="1579820"/>
            <a:ext cx="1080000" cy="504000"/>
            <a:chOff x="6715140" y="1908000"/>
            <a:chExt cx="1080000" cy="504000"/>
          </a:xfrm>
        </p:grpSpPr>
        <p:sp>
          <p:nvSpPr>
            <p:cNvPr id="30" name="矩形 29"/>
            <p:cNvSpPr/>
            <p:nvPr/>
          </p:nvSpPr>
          <p:spPr>
            <a:xfrm>
              <a:off x="6715140" y="1908000"/>
              <a:ext cx="1080000" cy="504000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6715140" y="1908000"/>
              <a:ext cx="99097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>
                  <a:latin typeface="微軟正黑體" pitchFamily="34" charset="-120"/>
                  <a:ea typeface="微軟正黑體" pitchFamily="34" charset="-120"/>
                </a:rPr>
                <a:t>New market</a:t>
              </a:r>
            </a:p>
            <a:p>
              <a:r>
                <a:rPr lang="en-US" altLang="zh-TW" sz="1100" dirty="0" smtClean="0">
                  <a:latin typeface="微軟正黑體" pitchFamily="34" charset="-120"/>
                  <a:ea typeface="微軟正黑體" pitchFamily="34" charset="-120"/>
                </a:rPr>
                <a:t>channel</a:t>
              </a:r>
              <a:endParaRPr lang="zh-TW" altLang="en-US" sz="1100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45" name="群組 44"/>
          <p:cNvGrpSpPr/>
          <p:nvPr/>
        </p:nvGrpSpPr>
        <p:grpSpPr>
          <a:xfrm>
            <a:off x="1285852" y="1571612"/>
            <a:ext cx="7540831" cy="338554"/>
            <a:chOff x="1285852" y="1899792"/>
            <a:chExt cx="7540831" cy="338554"/>
          </a:xfrm>
        </p:grpSpPr>
        <p:sp>
          <p:nvSpPr>
            <p:cNvPr id="37" name="文字方塊 36"/>
            <p:cNvSpPr txBox="1"/>
            <p:nvPr/>
          </p:nvSpPr>
          <p:spPr>
            <a:xfrm>
              <a:off x="1285852" y="1899792"/>
              <a:ext cx="10871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除夕 </a:t>
              </a:r>
              <a:r>
                <a:rPr lang="en-US" altLang="zh-TW" sz="16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2/15</a:t>
              </a:r>
              <a:endParaRPr lang="zh-TW" altLang="en-US" sz="1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8" name="文字方塊 37"/>
            <p:cNvSpPr txBox="1"/>
            <p:nvPr/>
          </p:nvSpPr>
          <p:spPr>
            <a:xfrm>
              <a:off x="3000364" y="1899792"/>
              <a:ext cx="9685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清明 </a:t>
              </a:r>
              <a:r>
                <a:rPr lang="en-US" altLang="zh-TW" sz="16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4/5</a:t>
              </a:r>
              <a:endParaRPr lang="zh-TW" altLang="en-US" sz="1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9" name="文字方塊 38"/>
            <p:cNvSpPr txBox="1"/>
            <p:nvPr/>
          </p:nvSpPr>
          <p:spPr>
            <a:xfrm>
              <a:off x="4857752" y="1899792"/>
              <a:ext cx="10871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中元 </a:t>
              </a:r>
              <a:r>
                <a:rPr lang="en-US" altLang="zh-TW" sz="16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8/25</a:t>
              </a:r>
              <a:endParaRPr lang="zh-TW" altLang="en-US" sz="1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40" name="文字方塊 39"/>
            <p:cNvSpPr txBox="1"/>
            <p:nvPr/>
          </p:nvSpPr>
          <p:spPr>
            <a:xfrm>
              <a:off x="7858148" y="1899792"/>
              <a:ext cx="9685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除夕 </a:t>
              </a:r>
              <a:r>
                <a:rPr lang="en-US" altLang="zh-TW" sz="16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2/4</a:t>
              </a:r>
              <a:endParaRPr lang="zh-TW" altLang="en-US" sz="1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548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89" b="89726" l="685" r="995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14286"/>
          <a:stretch/>
        </p:blipFill>
        <p:spPr>
          <a:xfrm>
            <a:off x="2123728" y="1124744"/>
            <a:ext cx="4536504" cy="3888432"/>
          </a:xfrm>
          <a:prstGeom prst="rect">
            <a:avLst/>
          </a:prstGeom>
          <a:effectLst>
            <a:reflection blurRad="114300" endPos="42000" dir="5400000" sy="-100000" algn="bl" rotWithShape="0"/>
          </a:effec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72BCD8-BEC0-4F78-9B07-45B4C543CDA7}" type="slidenum">
              <a:rPr lang="zh-TW" altLang="en-US" smtClean="0"/>
              <a:pPr>
                <a:defRPr/>
              </a:pPr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6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1C7CFD-0D51-48B9-A5CE-52EC7C3F13E7}" type="slidenum">
              <a:rPr lang="zh-TW" altLang="en-US" smtClean="0"/>
              <a:pPr>
                <a:defRPr/>
              </a:pPr>
              <a:t>4</a:t>
            </a:fld>
            <a:endParaRPr lang="zh-TW" altLang="en-US"/>
          </a:p>
        </p:txBody>
      </p:sp>
      <p:sp>
        <p:nvSpPr>
          <p:cNvPr id="3" name="標題 3"/>
          <p:cNvSpPr txBox="1">
            <a:spLocks/>
          </p:cNvSpPr>
          <p:nvPr/>
        </p:nvSpPr>
        <p:spPr>
          <a:xfrm>
            <a:off x="1066353" y="764704"/>
            <a:ext cx="8258175" cy="6540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 kern="1200">
                <a:solidFill>
                  <a:schemeClr val="tx1"/>
                </a:solidFill>
                <a:latin typeface="+mj-lt"/>
                <a:ea typeface="+mj-ea"/>
                <a:cs typeface="微軟正黑體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9pPr>
          </a:lstStyle>
          <a:p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Financial results—Sales &amp; Margin</a:t>
            </a:r>
            <a:endParaRPr lang="zh-TW" altLang="en-US" sz="3600" dirty="0">
              <a:solidFill>
                <a:schemeClr val="accent1">
                  <a:lumMod val="75000"/>
                </a:schemeClr>
              </a:solidFill>
              <a:latin typeface="+mj-e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7128792" cy="4629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620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1C7CFD-0D51-48B9-A5CE-52EC7C3F13E7}" type="slidenum">
              <a:rPr lang="zh-TW" altLang="en-US" smtClean="0"/>
              <a:pPr>
                <a:defRPr/>
              </a:pPr>
              <a:t>5</a:t>
            </a:fld>
            <a:endParaRPr lang="zh-TW" altLang="en-US"/>
          </a:p>
        </p:txBody>
      </p:sp>
      <p:sp>
        <p:nvSpPr>
          <p:cNvPr id="4" name="標題 3"/>
          <p:cNvSpPr txBox="1">
            <a:spLocks/>
          </p:cNvSpPr>
          <p:nvPr/>
        </p:nvSpPr>
        <p:spPr>
          <a:xfrm>
            <a:off x="529828" y="836712"/>
            <a:ext cx="8258175" cy="6540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 kern="1200">
                <a:solidFill>
                  <a:schemeClr val="tx1"/>
                </a:solidFill>
                <a:latin typeface="+mj-lt"/>
                <a:ea typeface="+mj-ea"/>
                <a:cs typeface="微軟正黑體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9pPr>
          </a:lstStyle>
          <a:p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</a:rPr>
              <a:t>Dividend Policy</a:t>
            </a:r>
            <a:endParaRPr lang="zh-TW" alt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7833870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234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1C7CFD-0D51-48B9-A5CE-52EC7C3F13E7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  <p:sp>
        <p:nvSpPr>
          <p:cNvPr id="3" name="標題 3"/>
          <p:cNvSpPr txBox="1">
            <a:spLocks/>
          </p:cNvSpPr>
          <p:nvPr/>
        </p:nvSpPr>
        <p:spPr>
          <a:xfrm>
            <a:off x="457199" y="604076"/>
            <a:ext cx="8258175" cy="6540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 kern="1200">
                <a:solidFill>
                  <a:schemeClr val="tx1"/>
                </a:solidFill>
                <a:latin typeface="+mj-lt"/>
                <a:ea typeface="+mj-ea"/>
                <a:cs typeface="微軟正黑體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9pPr>
          </a:lstStyle>
          <a:p>
            <a:r>
              <a:rPr lang="en-US" altLang="zh-TW" sz="3600" dirty="0" smtClean="0">
                <a:solidFill>
                  <a:schemeClr val="accent1">
                    <a:lumMod val="75000"/>
                  </a:schemeClr>
                </a:solidFill>
              </a:rPr>
              <a:t>Quarterly Sales and Margin Trend</a:t>
            </a:r>
            <a:endParaRPr lang="zh-TW" alt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8280920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130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1C7CFD-0D51-48B9-A5CE-52EC7C3F13E7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  <p:sp>
        <p:nvSpPr>
          <p:cNvPr id="3" name="標題 3"/>
          <p:cNvSpPr txBox="1">
            <a:spLocks/>
          </p:cNvSpPr>
          <p:nvPr/>
        </p:nvSpPr>
        <p:spPr>
          <a:xfrm>
            <a:off x="457199" y="836712"/>
            <a:ext cx="8258175" cy="6540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 kern="1200">
                <a:solidFill>
                  <a:schemeClr val="tx1"/>
                </a:solidFill>
                <a:latin typeface="+mj-lt"/>
                <a:ea typeface="+mj-ea"/>
                <a:cs typeface="微軟正黑體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9pPr>
          </a:lstStyle>
          <a:p>
            <a:r>
              <a:rPr lang="en-US" altLang="zh-TW" sz="28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Consolidated Income Statement-</a:t>
            </a:r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 </a:t>
            </a:r>
            <a:r>
              <a:rPr lang="en-US" altLang="zh-TW" sz="28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Q</a:t>
            </a:r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 </a:t>
            </a:r>
            <a:r>
              <a:rPr lang="en-US" altLang="zh-TW" sz="28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o Q</a:t>
            </a:r>
            <a:endParaRPr lang="zh-TW" altLang="en-US" sz="2800" dirty="0">
              <a:solidFill>
                <a:schemeClr val="accent1">
                  <a:lumMod val="75000"/>
                </a:schemeClr>
              </a:solidFill>
              <a:latin typeface="+mj-ea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68" y="1556792"/>
            <a:ext cx="8448675" cy="423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013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1C7CFD-0D51-48B9-A5CE-52EC7C3F13E7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  <p:sp>
        <p:nvSpPr>
          <p:cNvPr id="3" name="標題 3"/>
          <p:cNvSpPr txBox="1">
            <a:spLocks/>
          </p:cNvSpPr>
          <p:nvPr/>
        </p:nvSpPr>
        <p:spPr>
          <a:xfrm>
            <a:off x="457199" y="601663"/>
            <a:ext cx="8258175" cy="6540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 kern="1200">
                <a:solidFill>
                  <a:schemeClr val="tx1"/>
                </a:solidFill>
                <a:latin typeface="+mj-lt"/>
                <a:ea typeface="+mj-ea"/>
                <a:cs typeface="微軟正黑體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9pPr>
          </a:lstStyle>
          <a:p>
            <a:r>
              <a:rPr lang="en-US" altLang="zh-TW" sz="3200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>Consolidated Income </a:t>
            </a:r>
            <a:r>
              <a:rPr lang="en-US" altLang="zh-TW" sz="32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Statement</a:t>
            </a:r>
            <a:r>
              <a:rPr lang="zh-TW" altLang="en-US" sz="32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 </a:t>
            </a:r>
            <a:r>
              <a:rPr lang="en-US" altLang="zh-TW" sz="32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-</a:t>
            </a:r>
            <a:r>
              <a:rPr lang="en-US" altLang="zh-TW" sz="32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Y o Y</a:t>
            </a:r>
            <a:endParaRPr lang="zh-TW" altLang="en-US" sz="3200" dirty="0">
              <a:solidFill>
                <a:schemeClr val="accent1">
                  <a:lumMod val="75000"/>
                </a:schemeClr>
              </a:solidFill>
              <a:latin typeface="+mj-ea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2584"/>
            <a:ext cx="7344816" cy="4527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591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1C7CFD-0D51-48B9-A5CE-52EC7C3F13E7}" type="slidenum">
              <a:rPr lang="zh-TW" altLang="en-US" smtClean="0"/>
              <a:pPr>
                <a:defRPr/>
              </a:pPr>
              <a:t>9</a:t>
            </a:fld>
            <a:endParaRPr lang="zh-TW" altLang="en-US"/>
          </a:p>
        </p:txBody>
      </p:sp>
      <p:sp>
        <p:nvSpPr>
          <p:cNvPr id="3" name="標題 3"/>
          <p:cNvSpPr txBox="1">
            <a:spLocks/>
          </p:cNvSpPr>
          <p:nvPr/>
        </p:nvSpPr>
        <p:spPr>
          <a:xfrm>
            <a:off x="323528" y="692696"/>
            <a:ext cx="8258175" cy="6540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 kern="1200">
                <a:solidFill>
                  <a:schemeClr val="tx1"/>
                </a:solidFill>
                <a:latin typeface="+mj-lt"/>
                <a:ea typeface="+mj-ea"/>
                <a:cs typeface="微軟正黑體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charset="0"/>
                <a:ea typeface="微軟正黑體" charset="0"/>
                <a:cs typeface="微軟正黑體" charset="0"/>
              </a:defRPr>
            </a:lvl9pPr>
          </a:lstStyle>
          <a:p>
            <a:r>
              <a:rPr lang="en-US" altLang="zh-TW" sz="2800" dirty="0" smtClean="0">
                <a:solidFill>
                  <a:schemeClr val="accent1">
                    <a:lumMod val="75000"/>
                  </a:schemeClr>
                </a:solidFill>
                <a:latin typeface="+mj-ea"/>
              </a:rPr>
              <a:t>Consolidated Balance Sheet &amp; Financial Ratios</a:t>
            </a:r>
            <a:endParaRPr lang="zh-TW" altLang="en-US" sz="2800" dirty="0">
              <a:solidFill>
                <a:schemeClr val="accent1">
                  <a:lumMod val="75000"/>
                </a:schemeClr>
              </a:solidFill>
              <a:latin typeface="+mj-ea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61" y="1556792"/>
            <a:ext cx="8208912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941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科技">
  <a:themeElements>
    <a:clrScheme name="模組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科技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科技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12032</TotalTime>
  <Words>805</Words>
  <Application>Microsoft Office PowerPoint</Application>
  <PresentationFormat>如螢幕大小 (4:3)</PresentationFormat>
  <Paragraphs>195</Paragraphs>
  <Slides>33</Slides>
  <Notes>2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35" baseType="lpstr">
      <vt:lpstr>科技</vt:lpstr>
      <vt:lpstr>PhotoImpact</vt:lpstr>
      <vt:lpstr>Hunya Food co., Ltd 2017 Investors conference  2017.12.5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77 Brand</vt:lpstr>
      <vt:lpstr>Rivon Brand</vt:lpstr>
      <vt:lpstr>Chocolate Museum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Challenge</vt:lpstr>
      <vt:lpstr>PowerPoint 簡報</vt:lpstr>
      <vt:lpstr>Trend:  Relief, health, small Fortunately, not cheap like</vt:lpstr>
      <vt:lpstr>New premium Nougat </vt:lpstr>
      <vt:lpstr>Wafer No added aroma</vt:lpstr>
      <vt:lpstr>PowerPoint 簡報</vt:lpstr>
      <vt:lpstr>PowerPoint 簡報</vt:lpstr>
      <vt:lpstr>「Real」  　   Visual, Taste</vt:lpstr>
      <vt:lpstr>Base in Taiwan, Intensive China、Looking to the worldwide</vt:lpstr>
      <vt:lpstr>PowerPoint 簡報</vt:lpstr>
      <vt:lpstr>Business Outlook</vt:lpstr>
      <vt:lpstr>PowerPoint 簡報</vt:lpstr>
    </vt:vector>
  </TitlesOfParts>
  <Company>888TIGER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宏亞大陸之行銷</dc:title>
  <dc:creator>TIGER-XP</dc:creator>
  <cp:lastModifiedBy>余彩雲</cp:lastModifiedBy>
  <cp:revision>691</cp:revision>
  <dcterms:created xsi:type="dcterms:W3CDTF">2014-06-16T08:53:33Z</dcterms:created>
  <dcterms:modified xsi:type="dcterms:W3CDTF">2017-12-04T12:08:42Z</dcterms:modified>
</cp:coreProperties>
</file>