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739" r:id="rId4"/>
  </p:sldMasterIdLst>
  <p:notesMasterIdLst>
    <p:notesMasterId r:id="rId36"/>
  </p:notesMasterIdLst>
  <p:handoutMasterIdLst>
    <p:handoutMasterId r:id="rId37"/>
  </p:handoutMasterIdLst>
  <p:sldIdLst>
    <p:sldId id="335" r:id="rId5"/>
    <p:sldId id="337" r:id="rId6"/>
    <p:sldId id="268" r:id="rId7"/>
    <p:sldId id="393" r:id="rId8"/>
    <p:sldId id="572" r:id="rId9"/>
    <p:sldId id="331" r:id="rId10"/>
    <p:sldId id="332" r:id="rId11"/>
    <p:sldId id="343" r:id="rId12"/>
    <p:sldId id="583" r:id="rId13"/>
    <p:sldId id="394" r:id="rId14"/>
    <p:sldId id="571" r:id="rId15"/>
    <p:sldId id="446" r:id="rId16"/>
    <p:sldId id="447" r:id="rId17"/>
    <p:sldId id="575" r:id="rId18"/>
    <p:sldId id="363" r:id="rId19"/>
    <p:sldId id="577" r:id="rId20"/>
    <p:sldId id="367" r:id="rId21"/>
    <p:sldId id="351" r:id="rId22"/>
    <p:sldId id="574" r:id="rId23"/>
    <p:sldId id="443" r:id="rId24"/>
    <p:sldId id="369" r:id="rId25"/>
    <p:sldId id="584" r:id="rId26"/>
    <p:sldId id="586" r:id="rId27"/>
    <p:sldId id="585" r:id="rId28"/>
    <p:sldId id="395" r:id="rId29"/>
    <p:sldId id="381" r:id="rId30"/>
    <p:sldId id="581" r:id="rId31"/>
    <p:sldId id="582" r:id="rId32"/>
    <p:sldId id="398" r:id="rId33"/>
    <p:sldId id="396" r:id="rId34"/>
    <p:sldId id="390" r:id="rId35"/>
  </p:sldIdLst>
  <p:sldSz cx="9144000" cy="6858000" type="screen4x3"/>
  <p:notesSz cx="9939338" cy="6807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213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FF"/>
    <a:srgbClr val="F7C475"/>
    <a:srgbClr val="D1E6B5"/>
    <a:srgbClr val="94CDD2"/>
    <a:srgbClr val="31859C"/>
    <a:srgbClr val="FFC000"/>
    <a:srgbClr val="C5E0B4"/>
    <a:srgbClr val="EC563B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75" autoAdjust="0"/>
    <p:restoredTop sz="94431" autoAdjust="0"/>
  </p:normalViewPr>
  <p:slideViewPr>
    <p:cSldViewPr snapToGrid="0">
      <p:cViewPr varScale="1">
        <p:scale>
          <a:sx n="83" d="100"/>
          <a:sy n="83" d="100"/>
        </p:scale>
        <p:origin x="1435" y="58"/>
      </p:cViewPr>
      <p:guideLst>
        <p:guide pos="2880"/>
        <p:guide orient="horz" pos="2137"/>
      </p:guideLst>
    </p:cSldViewPr>
  </p:slideViewPr>
  <p:outlineViewPr>
    <p:cViewPr>
      <p:scale>
        <a:sx n="33" d="100"/>
        <a:sy n="33" d="100"/>
      </p:scale>
      <p:origin x="0" y="-3667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1795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___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___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5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6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7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zh-TW" altLang="en-US" sz="1400" b="1" kern="1200" dirty="0">
                <a:solidFill>
                  <a:srgbClr val="203864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單位</a:t>
            </a:r>
            <a:r>
              <a:rPr lang="en-US" altLang="zh-TW" sz="1400" b="1" kern="1200" dirty="0">
                <a:solidFill>
                  <a:srgbClr val="203864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:</a:t>
            </a:r>
            <a:r>
              <a:rPr lang="en-US" sz="1400" b="1" kern="1200" dirty="0">
                <a:solidFill>
                  <a:srgbClr val="203864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MT/Yr.</a:t>
            </a:r>
          </a:p>
        </c:rich>
      </c:tx>
      <c:layout>
        <c:manualLayout>
          <c:xMode val="edge"/>
          <c:yMode val="edge"/>
          <c:x val="0.71652255647795193"/>
          <c:y val="0.812135375894953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lotArea>
      <c:layout>
        <c:manualLayout>
          <c:layoutTarget val="inner"/>
          <c:xMode val="edge"/>
          <c:yMode val="edge"/>
          <c:x val="4.4005273935125841E-3"/>
          <c:y val="8.1817345154462054E-4"/>
          <c:w val="0.92454232516586377"/>
          <c:h val="0.715911586955854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V18161銷售!$B$4</c:f>
              <c:strCache>
                <c:ptCount val="1"/>
                <c:pt idx="0">
                  <c:v>LDPE</c:v>
                </c:pt>
              </c:strCache>
            </c:strRef>
          </c:tx>
          <c:spPr>
            <a:gradFill>
              <a:gsLst>
                <a:gs pos="0">
                  <a:schemeClr val="accent6"/>
                </a:gs>
                <a:gs pos="100000">
                  <a:schemeClr val="accent6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rgbClr val="20386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V18161銷售!$C$3:$H$3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V18161銷售!$C$4:$H$4</c:f>
              <c:numCache>
                <c:formatCode>#,##0</c:formatCode>
                <c:ptCount val="6"/>
                <c:pt idx="0">
                  <c:v>43293</c:v>
                </c:pt>
                <c:pt idx="1">
                  <c:v>44885</c:v>
                </c:pt>
                <c:pt idx="2">
                  <c:v>36175</c:v>
                </c:pt>
                <c:pt idx="3">
                  <c:v>32042</c:v>
                </c:pt>
                <c:pt idx="4">
                  <c:v>32498</c:v>
                </c:pt>
                <c:pt idx="5">
                  <c:v>45142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4C-4A1D-A88C-BBF3C14ECFA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81347680"/>
        <c:axId val="481337696"/>
      </c:barChart>
      <c:catAx>
        <c:axId val="48134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zh-TW"/>
          </a:p>
        </c:txPr>
        <c:crossAx val="481337696"/>
        <c:crosses val="autoZero"/>
        <c:auto val="1"/>
        <c:lblAlgn val="ctr"/>
        <c:lblOffset val="100"/>
        <c:noMultiLvlLbl val="0"/>
      </c:catAx>
      <c:valAx>
        <c:axId val="481337696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481347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998796889691642E-2"/>
          <c:y val="0.12985946543163687"/>
          <c:w val="0.83030313104802411"/>
          <c:h val="0.69107829551615041"/>
        </c:manualLayout>
      </c:layout>
      <c:lineChart>
        <c:grouping val="standar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Brent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Sheet1!$AL$1:$BW$1</c:f>
              <c:numCache>
                <c:formatCode>yy\-mmm</c:formatCode>
                <c:ptCount val="38"/>
                <c:pt idx="0">
                  <c:v>44562</c:v>
                </c:pt>
                <c:pt idx="1">
                  <c:v>44593</c:v>
                </c:pt>
                <c:pt idx="2" formatCode="mmm\-yy">
                  <c:v>44642</c:v>
                </c:pt>
                <c:pt idx="3" formatCode="mmm\-yy">
                  <c:v>44652</c:v>
                </c:pt>
                <c:pt idx="4" formatCode="mmm\-yy">
                  <c:v>44682</c:v>
                </c:pt>
                <c:pt idx="5" formatCode="mmm\-yy">
                  <c:v>44713</c:v>
                </c:pt>
                <c:pt idx="6" formatCode="mmm\-yy">
                  <c:v>44743</c:v>
                </c:pt>
                <c:pt idx="7" formatCode="mmm\-yy">
                  <c:v>44795</c:v>
                </c:pt>
                <c:pt idx="8" formatCode="mmm\-yy">
                  <c:v>44826</c:v>
                </c:pt>
                <c:pt idx="9" formatCode="mmm\-yy">
                  <c:v>44856</c:v>
                </c:pt>
                <c:pt idx="10" formatCode="mmm\-yy">
                  <c:v>44887</c:v>
                </c:pt>
                <c:pt idx="11" formatCode="mmm\-yy">
                  <c:v>44917</c:v>
                </c:pt>
                <c:pt idx="12" formatCode="mmm\-yy">
                  <c:v>44949</c:v>
                </c:pt>
                <c:pt idx="13" formatCode="mmm\-yy">
                  <c:v>44980</c:v>
                </c:pt>
                <c:pt idx="14" formatCode="mmm\-yy">
                  <c:v>45008</c:v>
                </c:pt>
                <c:pt idx="15" formatCode="mmm\-yy">
                  <c:v>45039</c:v>
                </c:pt>
                <c:pt idx="16" formatCode="mmm\-yy">
                  <c:v>45069</c:v>
                </c:pt>
                <c:pt idx="17" formatCode="mmm\-yy">
                  <c:v>45100</c:v>
                </c:pt>
                <c:pt idx="18" formatCode="mmm\-yy">
                  <c:v>45130</c:v>
                </c:pt>
                <c:pt idx="19" formatCode="mmm\-yy">
                  <c:v>45161</c:v>
                </c:pt>
                <c:pt idx="20" formatCode="mmm\-yy">
                  <c:v>45192</c:v>
                </c:pt>
                <c:pt idx="21" formatCode="mmm\-yy">
                  <c:v>45222</c:v>
                </c:pt>
                <c:pt idx="22" formatCode="mmm\-yy">
                  <c:v>45253</c:v>
                </c:pt>
                <c:pt idx="23" formatCode="mmm\-yy">
                  <c:v>45283</c:v>
                </c:pt>
                <c:pt idx="24" formatCode="mmm\-yy">
                  <c:v>45314</c:v>
                </c:pt>
                <c:pt idx="25" formatCode="mmm\-yy">
                  <c:v>45345</c:v>
                </c:pt>
                <c:pt idx="26" formatCode="mmm\-yy">
                  <c:v>45374</c:v>
                </c:pt>
                <c:pt idx="27" formatCode="mmm\-yy">
                  <c:v>45405</c:v>
                </c:pt>
                <c:pt idx="28" formatCode="mmm\-yy">
                  <c:v>45435</c:v>
                </c:pt>
                <c:pt idx="29" formatCode="mmm\-yy">
                  <c:v>45466</c:v>
                </c:pt>
                <c:pt idx="30" formatCode="mmm\-yy">
                  <c:v>45496</c:v>
                </c:pt>
                <c:pt idx="31" formatCode="mmm\-yy">
                  <c:v>45527</c:v>
                </c:pt>
                <c:pt idx="32" formatCode="mmm\-yy">
                  <c:v>45558</c:v>
                </c:pt>
                <c:pt idx="33" formatCode="mmm\-yy">
                  <c:v>45589</c:v>
                </c:pt>
                <c:pt idx="34" formatCode="mmm\-yy">
                  <c:v>45620</c:v>
                </c:pt>
                <c:pt idx="35" formatCode="mmm\-yy">
                  <c:v>45650</c:v>
                </c:pt>
                <c:pt idx="36" formatCode="mmm\-yy">
                  <c:v>45682</c:v>
                </c:pt>
                <c:pt idx="37" formatCode="mmm\-yy">
                  <c:v>45713</c:v>
                </c:pt>
              </c:numCache>
            </c:numRef>
          </c:cat>
          <c:val>
            <c:numRef>
              <c:f>Sheet1!$AL$2:$BW$2</c:f>
              <c:numCache>
                <c:formatCode>0</c:formatCode>
                <c:ptCount val="38"/>
                <c:pt idx="0">
                  <c:v>85.57</c:v>
                </c:pt>
                <c:pt idx="1">
                  <c:v>94.16</c:v>
                </c:pt>
                <c:pt idx="2">
                  <c:v>112.46</c:v>
                </c:pt>
                <c:pt idx="3">
                  <c:v>105.81</c:v>
                </c:pt>
                <c:pt idx="4">
                  <c:v>111.44</c:v>
                </c:pt>
                <c:pt idx="5">
                  <c:v>117.5</c:v>
                </c:pt>
                <c:pt idx="6" formatCode="General">
                  <c:v>105.14</c:v>
                </c:pt>
                <c:pt idx="7" formatCode="General">
                  <c:v>97.74</c:v>
                </c:pt>
                <c:pt idx="8" formatCode="General">
                  <c:v>90.57</c:v>
                </c:pt>
                <c:pt idx="9" formatCode="General">
                  <c:v>93.53</c:v>
                </c:pt>
                <c:pt idx="10" formatCode="General">
                  <c:v>90.84</c:v>
                </c:pt>
                <c:pt idx="11" formatCode="General">
                  <c:v>85.91</c:v>
                </c:pt>
                <c:pt idx="12" formatCode="General">
                  <c:v>83.89</c:v>
                </c:pt>
                <c:pt idx="13" formatCode="General">
                  <c:v>83.54</c:v>
                </c:pt>
                <c:pt idx="14" formatCode="General">
                  <c:v>79.209999999999994</c:v>
                </c:pt>
                <c:pt idx="15" formatCode="General">
                  <c:v>83.41</c:v>
                </c:pt>
                <c:pt idx="16" formatCode="General">
                  <c:v>75.7</c:v>
                </c:pt>
                <c:pt idx="17" formatCode="General">
                  <c:v>75</c:v>
                </c:pt>
                <c:pt idx="18" formatCode="General">
                  <c:v>80.150000000000006</c:v>
                </c:pt>
                <c:pt idx="19" formatCode="General">
                  <c:v>85.1</c:v>
                </c:pt>
                <c:pt idx="20" formatCode="General">
                  <c:v>92.43</c:v>
                </c:pt>
                <c:pt idx="21" formatCode="General">
                  <c:v>88.83</c:v>
                </c:pt>
                <c:pt idx="22" formatCode="General">
                  <c:v>82.03</c:v>
                </c:pt>
                <c:pt idx="23" formatCode="General">
                  <c:v>77.319999999999993</c:v>
                </c:pt>
                <c:pt idx="24" formatCode="General">
                  <c:v>79.150000000000006</c:v>
                </c:pt>
                <c:pt idx="25" formatCode="General">
                  <c:v>80.7</c:v>
                </c:pt>
                <c:pt idx="26" formatCode="General">
                  <c:v>84.67</c:v>
                </c:pt>
                <c:pt idx="27" formatCode="General">
                  <c:v>89.05</c:v>
                </c:pt>
                <c:pt idx="28" formatCode="General">
                  <c:v>82.97</c:v>
                </c:pt>
                <c:pt idx="29" formatCode="General">
                  <c:v>83.01</c:v>
                </c:pt>
                <c:pt idx="30" formatCode="General">
                  <c:v>83.72</c:v>
                </c:pt>
                <c:pt idx="31" formatCode="General">
                  <c:v>78.88</c:v>
                </c:pt>
                <c:pt idx="32" formatCode="General">
                  <c:v>72.87</c:v>
                </c:pt>
                <c:pt idx="33" formatCode="General">
                  <c:v>75.38</c:v>
                </c:pt>
                <c:pt idx="34" formatCode="General">
                  <c:v>73.400000000000006</c:v>
                </c:pt>
                <c:pt idx="35" formatCode="General">
                  <c:v>73.099999999999994</c:v>
                </c:pt>
                <c:pt idx="36" formatCode="General">
                  <c:v>78.400000000000006</c:v>
                </c:pt>
                <c:pt idx="37" formatCode="General">
                  <c:v>74.900000000000006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D78-45E7-B2DB-4C2E0E8ADC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227904"/>
        <c:axId val="99261760"/>
      </c:lineChart>
      <c:lineChart>
        <c:grouping val="standard"/>
        <c:varyColors val="0"/>
        <c:ser>
          <c:idx val="0"/>
          <c:order val="1"/>
          <c:tx>
            <c:strRef>
              <c:f>Sheet1!$A$3</c:f>
              <c:strCache>
                <c:ptCount val="1"/>
                <c:pt idx="0">
                  <c:v>C2 NEA</c:v>
                </c:pt>
              </c:strCache>
            </c:strRef>
          </c:tx>
          <c:spPr>
            <a:ln w="44450">
              <a:solidFill>
                <a:srgbClr val="7030A0"/>
              </a:solidFill>
              <a:prstDash val="solid"/>
            </a:ln>
          </c:spPr>
          <c:marker>
            <c:symbol val="none"/>
          </c:marker>
          <c:cat>
            <c:numRef>
              <c:f>Sheet1!$AL$1:$BW$1</c:f>
              <c:numCache>
                <c:formatCode>yy\-mmm</c:formatCode>
                <c:ptCount val="38"/>
                <c:pt idx="0">
                  <c:v>44562</c:v>
                </c:pt>
                <c:pt idx="1">
                  <c:v>44593</c:v>
                </c:pt>
                <c:pt idx="2" formatCode="mmm\-yy">
                  <c:v>44642</c:v>
                </c:pt>
                <c:pt idx="3" formatCode="mmm\-yy">
                  <c:v>44652</c:v>
                </c:pt>
                <c:pt idx="4" formatCode="mmm\-yy">
                  <c:v>44682</c:v>
                </c:pt>
                <c:pt idx="5" formatCode="mmm\-yy">
                  <c:v>44713</c:v>
                </c:pt>
                <c:pt idx="6" formatCode="mmm\-yy">
                  <c:v>44743</c:v>
                </c:pt>
                <c:pt idx="7" formatCode="mmm\-yy">
                  <c:v>44795</c:v>
                </c:pt>
                <c:pt idx="8" formatCode="mmm\-yy">
                  <c:v>44826</c:v>
                </c:pt>
                <c:pt idx="9" formatCode="mmm\-yy">
                  <c:v>44856</c:v>
                </c:pt>
                <c:pt idx="10" formatCode="mmm\-yy">
                  <c:v>44887</c:v>
                </c:pt>
                <c:pt idx="11" formatCode="mmm\-yy">
                  <c:v>44917</c:v>
                </c:pt>
                <c:pt idx="12" formatCode="mmm\-yy">
                  <c:v>44949</c:v>
                </c:pt>
                <c:pt idx="13" formatCode="mmm\-yy">
                  <c:v>44980</c:v>
                </c:pt>
                <c:pt idx="14" formatCode="mmm\-yy">
                  <c:v>45008</c:v>
                </c:pt>
                <c:pt idx="15" formatCode="mmm\-yy">
                  <c:v>45039</c:v>
                </c:pt>
                <c:pt idx="16" formatCode="mmm\-yy">
                  <c:v>45069</c:v>
                </c:pt>
                <c:pt idx="17" formatCode="mmm\-yy">
                  <c:v>45100</c:v>
                </c:pt>
                <c:pt idx="18" formatCode="mmm\-yy">
                  <c:v>45130</c:v>
                </c:pt>
                <c:pt idx="19" formatCode="mmm\-yy">
                  <c:v>45161</c:v>
                </c:pt>
                <c:pt idx="20" formatCode="mmm\-yy">
                  <c:v>45192</c:v>
                </c:pt>
                <c:pt idx="21" formatCode="mmm\-yy">
                  <c:v>45222</c:v>
                </c:pt>
                <c:pt idx="22" formatCode="mmm\-yy">
                  <c:v>45253</c:v>
                </c:pt>
                <c:pt idx="23" formatCode="mmm\-yy">
                  <c:v>45283</c:v>
                </c:pt>
                <c:pt idx="24" formatCode="mmm\-yy">
                  <c:v>45314</c:v>
                </c:pt>
                <c:pt idx="25" formatCode="mmm\-yy">
                  <c:v>45345</c:v>
                </c:pt>
                <c:pt idx="26" formatCode="mmm\-yy">
                  <c:v>45374</c:v>
                </c:pt>
                <c:pt idx="27" formatCode="mmm\-yy">
                  <c:v>45405</c:v>
                </c:pt>
                <c:pt idx="28" formatCode="mmm\-yy">
                  <c:v>45435</c:v>
                </c:pt>
                <c:pt idx="29" formatCode="mmm\-yy">
                  <c:v>45466</c:v>
                </c:pt>
                <c:pt idx="30" formatCode="mmm\-yy">
                  <c:v>45496</c:v>
                </c:pt>
                <c:pt idx="31" formatCode="mmm\-yy">
                  <c:v>45527</c:v>
                </c:pt>
                <c:pt idx="32" formatCode="mmm\-yy">
                  <c:v>45558</c:v>
                </c:pt>
                <c:pt idx="33" formatCode="mmm\-yy">
                  <c:v>45589</c:v>
                </c:pt>
                <c:pt idx="34" formatCode="mmm\-yy">
                  <c:v>45620</c:v>
                </c:pt>
                <c:pt idx="35" formatCode="mmm\-yy">
                  <c:v>45650</c:v>
                </c:pt>
                <c:pt idx="36" formatCode="mmm\-yy">
                  <c:v>45682</c:v>
                </c:pt>
                <c:pt idx="37" formatCode="mmm\-yy">
                  <c:v>45713</c:v>
                </c:pt>
              </c:numCache>
            </c:numRef>
          </c:cat>
          <c:val>
            <c:numRef>
              <c:f>Sheet1!$AL$3:$BW$3</c:f>
              <c:numCache>
                <c:formatCode>0</c:formatCode>
                <c:ptCount val="38"/>
                <c:pt idx="0">
                  <c:v>970</c:v>
                </c:pt>
                <c:pt idx="1">
                  <c:v>1160</c:v>
                </c:pt>
                <c:pt idx="2">
                  <c:v>1341</c:v>
                </c:pt>
                <c:pt idx="3">
                  <c:v>1303</c:v>
                </c:pt>
                <c:pt idx="4">
                  <c:v>1116.25</c:v>
                </c:pt>
                <c:pt idx="5">
                  <c:v>1008.1</c:v>
                </c:pt>
                <c:pt idx="6">
                  <c:v>900.5</c:v>
                </c:pt>
                <c:pt idx="7">
                  <c:v>836</c:v>
                </c:pt>
                <c:pt idx="8">
                  <c:v>942</c:v>
                </c:pt>
                <c:pt idx="9">
                  <c:v>865</c:v>
                </c:pt>
                <c:pt idx="10">
                  <c:v>886</c:v>
                </c:pt>
                <c:pt idx="11">
                  <c:v>880</c:v>
                </c:pt>
                <c:pt idx="12">
                  <c:v>791</c:v>
                </c:pt>
                <c:pt idx="13" formatCode="General">
                  <c:v>914</c:v>
                </c:pt>
                <c:pt idx="14" formatCode="General">
                  <c:v>954</c:v>
                </c:pt>
                <c:pt idx="15" formatCode="General">
                  <c:v>926</c:v>
                </c:pt>
                <c:pt idx="16" formatCode="General">
                  <c:v>846</c:v>
                </c:pt>
                <c:pt idx="17" formatCode="General">
                  <c:v>737.5</c:v>
                </c:pt>
                <c:pt idx="18" formatCode="General">
                  <c:v>758.8</c:v>
                </c:pt>
                <c:pt idx="19" formatCode="General">
                  <c:v>818.75</c:v>
                </c:pt>
                <c:pt idx="20" formatCode="General">
                  <c:v>854</c:v>
                </c:pt>
                <c:pt idx="21" formatCode="General">
                  <c:v>875.6</c:v>
                </c:pt>
                <c:pt idx="22" formatCode="General">
                  <c:v>873.13</c:v>
                </c:pt>
                <c:pt idx="23" formatCode="General">
                  <c:v>863.75</c:v>
                </c:pt>
                <c:pt idx="24" formatCode="General">
                  <c:v>881.25</c:v>
                </c:pt>
                <c:pt idx="25" formatCode="General">
                  <c:v>960</c:v>
                </c:pt>
                <c:pt idx="26" formatCode="General">
                  <c:v>928</c:v>
                </c:pt>
                <c:pt idx="27" formatCode="General">
                  <c:v>914</c:v>
                </c:pt>
                <c:pt idx="28" formatCode="General">
                  <c:v>845.5</c:v>
                </c:pt>
                <c:pt idx="29" formatCode="General">
                  <c:v>844.38</c:v>
                </c:pt>
                <c:pt idx="30" formatCode="General">
                  <c:v>855</c:v>
                </c:pt>
                <c:pt idx="31" formatCode="General">
                  <c:v>881</c:v>
                </c:pt>
                <c:pt idx="32" formatCode="General">
                  <c:v>848</c:v>
                </c:pt>
                <c:pt idx="33" formatCode="General">
                  <c:v>832</c:v>
                </c:pt>
                <c:pt idx="34" formatCode="General">
                  <c:v>877</c:v>
                </c:pt>
                <c:pt idx="35" formatCode="General">
                  <c:v>875</c:v>
                </c:pt>
                <c:pt idx="36" formatCode="General">
                  <c:v>868</c:v>
                </c:pt>
                <c:pt idx="37" formatCode="General">
                  <c:v>893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D78-45E7-B2DB-4C2E0E8ADC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228928"/>
        <c:axId val="7530176"/>
      </c:lineChart>
      <c:dateAx>
        <c:axId val="39227904"/>
        <c:scaling>
          <c:orientation val="minMax"/>
        </c:scaling>
        <c:delete val="0"/>
        <c:axPos val="b"/>
        <c:majorGridlines>
          <c:spPr>
            <a:ln w="3467">
              <a:noFill/>
              <a:prstDash val="solid"/>
            </a:ln>
          </c:spPr>
        </c:majorGridlines>
        <c:numFmt formatCode="yy\-mmm" sourceLinked="1"/>
        <c:majorTickMark val="in"/>
        <c:minorTickMark val="none"/>
        <c:tickLblPos val="nextTo"/>
        <c:spPr>
          <a:ln w="3467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800" b="1" i="0" u="none" strike="noStrike" baseline="0">
                <a:solidFill>
                  <a:schemeClr val="tx1"/>
                </a:solidFill>
                <a:latin typeface="+mj-lt"/>
                <a:ea typeface="Arial"/>
                <a:cs typeface="Calibri" panose="020F0502020204030204" pitchFamily="34" charset="0"/>
              </a:defRPr>
            </a:pPr>
            <a:endParaRPr lang="zh-TW"/>
          </a:p>
        </c:txPr>
        <c:crossAx val="99261760"/>
        <c:crosses val="autoZero"/>
        <c:auto val="0"/>
        <c:lblOffset val="100"/>
        <c:baseTimeUnit val="months"/>
        <c:minorUnit val="1"/>
      </c:dateAx>
      <c:valAx>
        <c:axId val="99261760"/>
        <c:scaling>
          <c:orientation val="minMax"/>
        </c:scaling>
        <c:delete val="0"/>
        <c:axPos val="l"/>
        <c:majorGridlines>
          <c:spPr>
            <a:ln w="3467">
              <a:solidFill>
                <a:schemeClr val="bg1">
                  <a:lumMod val="75000"/>
                </a:schemeClr>
              </a:solidFill>
              <a:prstDash val="solid"/>
            </a:ln>
          </c:spPr>
        </c:majorGridlines>
        <c:minorGridlines>
          <c:spPr>
            <a:ln w="3467">
              <a:noFill/>
              <a:prstDash val="solid"/>
            </a:ln>
          </c:spPr>
        </c:minorGridlines>
        <c:numFmt formatCode="0" sourceLinked="1"/>
        <c:majorTickMark val="in"/>
        <c:minorTickMark val="none"/>
        <c:tickLblPos val="nextTo"/>
        <c:spPr>
          <a:ln w="41589">
            <a:noFill/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348DC2"/>
                </a:solidFill>
                <a:latin typeface="Arial"/>
                <a:ea typeface="Arial"/>
                <a:cs typeface="Arial"/>
              </a:defRPr>
            </a:pPr>
            <a:endParaRPr lang="zh-TW"/>
          </a:p>
        </c:txPr>
        <c:crossAx val="39227904"/>
        <c:crosses val="autoZero"/>
        <c:crossBetween val="between"/>
      </c:valAx>
      <c:valAx>
        <c:axId val="7530176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500" baseline="0">
                <a:solidFill>
                  <a:srgbClr val="7030A0"/>
                </a:solidFill>
              </a:defRPr>
            </a:pPr>
            <a:endParaRPr lang="zh-TW"/>
          </a:p>
        </c:txPr>
        <c:crossAx val="39228928"/>
        <c:crosses val="max"/>
        <c:crossBetween val="between"/>
      </c:valAx>
      <c:catAx>
        <c:axId val="39228928"/>
        <c:scaling>
          <c:orientation val="minMax"/>
        </c:scaling>
        <c:delete val="1"/>
        <c:axPos val="b"/>
        <c:numFmt formatCode="yy\-mmm" sourceLinked="1"/>
        <c:majorTickMark val="out"/>
        <c:minorTickMark val="none"/>
        <c:tickLblPos val="nextTo"/>
        <c:crossAx val="7530176"/>
        <c:crosses val="autoZero"/>
        <c:auto val="0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.35429165539548996"/>
          <c:y val="0.6494739914420643"/>
          <c:w val="0.22471776240853819"/>
          <c:h val="5.1825851854007655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9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zh-TW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233862517790903E-2"/>
          <c:y val="0.28509100691275746"/>
          <c:w val="0.90734882479865975"/>
          <c:h val="0.55732297555437682"/>
        </c:manualLayout>
      </c:layout>
      <c:lineChart>
        <c:grouping val="standard"/>
        <c:varyColors val="0"/>
        <c:ser>
          <c:idx val="1"/>
          <c:order val="0"/>
          <c:tx>
            <c:strRef>
              <c:f>工作表1!$A$3</c:f>
              <c:strCache>
                <c:ptCount val="1"/>
                <c:pt idx="0">
                  <c:v>LDPE NEA</c:v>
                </c:pt>
              </c:strCache>
            </c:strRef>
          </c:tx>
          <c:spPr>
            <a:ln w="38100">
              <a:solidFill>
                <a:srgbClr val="00B0F0"/>
              </a:solidFill>
            </a:ln>
          </c:spPr>
          <c:marker>
            <c:symbol val="none"/>
          </c:marker>
          <c:cat>
            <c:strRef>
              <c:f>工作表1!$AX$2:$CI$2</c:f>
              <c:strCache>
                <c:ptCount val="38"/>
                <c:pt idx="0">
                  <c:v>22-Jan</c:v>
                </c:pt>
                <c:pt idx="1">
                  <c:v>22-Feb</c:v>
                </c:pt>
                <c:pt idx="2">
                  <c:v>22-Mar</c:v>
                </c:pt>
                <c:pt idx="3">
                  <c:v>22-Apr</c:v>
                </c:pt>
                <c:pt idx="4">
                  <c:v>22-May</c:v>
                </c:pt>
                <c:pt idx="5">
                  <c:v>22-Jun</c:v>
                </c:pt>
                <c:pt idx="6">
                  <c:v>22-Jul</c:v>
                </c:pt>
                <c:pt idx="7">
                  <c:v>22-Aug</c:v>
                </c:pt>
                <c:pt idx="8">
                  <c:v>22-Sep</c:v>
                </c:pt>
                <c:pt idx="9">
                  <c:v>22-Oct</c:v>
                </c:pt>
                <c:pt idx="10">
                  <c:v>22-Nov</c:v>
                </c:pt>
                <c:pt idx="11">
                  <c:v>22-Dec</c:v>
                </c:pt>
                <c:pt idx="12">
                  <c:v>23-Jan</c:v>
                </c:pt>
                <c:pt idx="13">
                  <c:v>23-Feb</c:v>
                </c:pt>
                <c:pt idx="14">
                  <c:v>23-Mar</c:v>
                </c:pt>
                <c:pt idx="15">
                  <c:v>23-Apr</c:v>
                </c:pt>
                <c:pt idx="16">
                  <c:v>23-May</c:v>
                </c:pt>
                <c:pt idx="17">
                  <c:v>23-Jun</c:v>
                </c:pt>
                <c:pt idx="18">
                  <c:v>23-Jul</c:v>
                </c:pt>
                <c:pt idx="19">
                  <c:v>23-Aug</c:v>
                </c:pt>
                <c:pt idx="20">
                  <c:v>23-Sep</c:v>
                </c:pt>
                <c:pt idx="21">
                  <c:v>23-Oct</c:v>
                </c:pt>
                <c:pt idx="22">
                  <c:v>23-Nov</c:v>
                </c:pt>
                <c:pt idx="23">
                  <c:v>23-Dec</c:v>
                </c:pt>
                <c:pt idx="24">
                  <c:v>24-Jan</c:v>
                </c:pt>
                <c:pt idx="25">
                  <c:v>24-Feb</c:v>
                </c:pt>
                <c:pt idx="26">
                  <c:v>24-Mar</c:v>
                </c:pt>
                <c:pt idx="27">
                  <c:v>24-Apr</c:v>
                </c:pt>
                <c:pt idx="28">
                  <c:v>24-May</c:v>
                </c:pt>
                <c:pt idx="29">
                  <c:v>24-Jun</c:v>
                </c:pt>
                <c:pt idx="30">
                  <c:v>24-Jul</c:v>
                </c:pt>
                <c:pt idx="31">
                  <c:v>24-Aug</c:v>
                </c:pt>
                <c:pt idx="32">
                  <c:v>24-Sep</c:v>
                </c:pt>
                <c:pt idx="33">
                  <c:v>24-Oct</c:v>
                </c:pt>
                <c:pt idx="34">
                  <c:v>24-Nov</c:v>
                </c:pt>
                <c:pt idx="35">
                  <c:v>24-Dec</c:v>
                </c:pt>
                <c:pt idx="36">
                  <c:v>25-Jan</c:v>
                </c:pt>
                <c:pt idx="37">
                  <c:v>25-Feb</c:v>
                </c:pt>
              </c:strCache>
            </c:strRef>
          </c:cat>
          <c:val>
            <c:numRef>
              <c:f>工作表1!$AX$3:$CI$3</c:f>
              <c:numCache>
                <c:formatCode>General</c:formatCode>
                <c:ptCount val="38"/>
                <c:pt idx="0">
                  <c:v>1430</c:v>
                </c:pt>
                <c:pt idx="1">
                  <c:v>1500</c:v>
                </c:pt>
                <c:pt idx="2">
                  <c:v>1550</c:v>
                </c:pt>
                <c:pt idx="3">
                  <c:v>1550</c:v>
                </c:pt>
                <c:pt idx="4">
                  <c:v>1520</c:v>
                </c:pt>
                <c:pt idx="5">
                  <c:v>1400</c:v>
                </c:pt>
                <c:pt idx="6">
                  <c:v>1350</c:v>
                </c:pt>
                <c:pt idx="7">
                  <c:v>1210</c:v>
                </c:pt>
                <c:pt idx="8">
                  <c:v>1060</c:v>
                </c:pt>
                <c:pt idx="9">
                  <c:v>1100</c:v>
                </c:pt>
                <c:pt idx="10">
                  <c:v>990</c:v>
                </c:pt>
                <c:pt idx="11">
                  <c:v>1015</c:v>
                </c:pt>
                <c:pt idx="12">
                  <c:v>1050</c:v>
                </c:pt>
                <c:pt idx="13">
                  <c:v>1100</c:v>
                </c:pt>
                <c:pt idx="14">
                  <c:v>1080</c:v>
                </c:pt>
                <c:pt idx="15">
                  <c:v>1030</c:v>
                </c:pt>
                <c:pt idx="16">
                  <c:v>960</c:v>
                </c:pt>
                <c:pt idx="17">
                  <c:v>900</c:v>
                </c:pt>
                <c:pt idx="18">
                  <c:v>830</c:v>
                </c:pt>
                <c:pt idx="19">
                  <c:v>970</c:v>
                </c:pt>
                <c:pt idx="20">
                  <c:v>1000</c:v>
                </c:pt>
                <c:pt idx="21">
                  <c:v>990</c:v>
                </c:pt>
                <c:pt idx="22">
                  <c:v>958</c:v>
                </c:pt>
                <c:pt idx="23">
                  <c:v>970</c:v>
                </c:pt>
                <c:pt idx="24">
                  <c:v>1024</c:v>
                </c:pt>
                <c:pt idx="25">
                  <c:v>1035</c:v>
                </c:pt>
                <c:pt idx="26">
                  <c:v>1034</c:v>
                </c:pt>
                <c:pt idx="27">
                  <c:v>1047</c:v>
                </c:pt>
                <c:pt idx="28">
                  <c:v>1080</c:v>
                </c:pt>
                <c:pt idx="29">
                  <c:v>1148</c:v>
                </c:pt>
                <c:pt idx="30">
                  <c:v>1152</c:v>
                </c:pt>
                <c:pt idx="31">
                  <c:v>1107</c:v>
                </c:pt>
                <c:pt idx="32">
                  <c:v>1103</c:v>
                </c:pt>
                <c:pt idx="33">
                  <c:v>1128</c:v>
                </c:pt>
                <c:pt idx="34">
                  <c:v>1133</c:v>
                </c:pt>
                <c:pt idx="35">
                  <c:v>1130</c:v>
                </c:pt>
                <c:pt idx="36">
                  <c:v>1124</c:v>
                </c:pt>
                <c:pt idx="37">
                  <c:v>1131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73-4718-ACA1-8EBDB787FCAC}"/>
            </c:ext>
          </c:extLst>
        </c:ser>
        <c:ser>
          <c:idx val="2"/>
          <c:order val="1"/>
          <c:spPr>
            <a:ln w="38100">
              <a:solidFill>
                <a:srgbClr val="CC3300"/>
              </a:solidFill>
            </a:ln>
          </c:spPr>
          <c:marker>
            <c:symbol val="none"/>
          </c:marker>
          <c:cat>
            <c:strRef>
              <c:f>工作表1!$AX$2:$CI$2</c:f>
              <c:strCache>
                <c:ptCount val="38"/>
                <c:pt idx="0">
                  <c:v>22-Jan</c:v>
                </c:pt>
                <c:pt idx="1">
                  <c:v>22-Feb</c:v>
                </c:pt>
                <c:pt idx="2">
                  <c:v>22-Mar</c:v>
                </c:pt>
                <c:pt idx="3">
                  <c:v>22-Apr</c:v>
                </c:pt>
                <c:pt idx="4">
                  <c:v>22-May</c:v>
                </c:pt>
                <c:pt idx="5">
                  <c:v>22-Jun</c:v>
                </c:pt>
                <c:pt idx="6">
                  <c:v>22-Jul</c:v>
                </c:pt>
                <c:pt idx="7">
                  <c:v>22-Aug</c:v>
                </c:pt>
                <c:pt idx="8">
                  <c:v>22-Sep</c:v>
                </c:pt>
                <c:pt idx="9">
                  <c:v>22-Oct</c:v>
                </c:pt>
                <c:pt idx="10">
                  <c:v>22-Nov</c:v>
                </c:pt>
                <c:pt idx="11">
                  <c:v>22-Dec</c:v>
                </c:pt>
                <c:pt idx="12">
                  <c:v>23-Jan</c:v>
                </c:pt>
                <c:pt idx="13">
                  <c:v>23-Feb</c:v>
                </c:pt>
                <c:pt idx="14">
                  <c:v>23-Mar</c:v>
                </c:pt>
                <c:pt idx="15">
                  <c:v>23-Apr</c:v>
                </c:pt>
                <c:pt idx="16">
                  <c:v>23-May</c:v>
                </c:pt>
                <c:pt idx="17">
                  <c:v>23-Jun</c:v>
                </c:pt>
                <c:pt idx="18">
                  <c:v>23-Jul</c:v>
                </c:pt>
                <c:pt idx="19">
                  <c:v>23-Aug</c:v>
                </c:pt>
                <c:pt idx="20">
                  <c:v>23-Sep</c:v>
                </c:pt>
                <c:pt idx="21">
                  <c:v>23-Oct</c:v>
                </c:pt>
                <c:pt idx="22">
                  <c:v>23-Nov</c:v>
                </c:pt>
                <c:pt idx="23">
                  <c:v>23-Dec</c:v>
                </c:pt>
                <c:pt idx="24">
                  <c:v>24-Jan</c:v>
                </c:pt>
                <c:pt idx="25">
                  <c:v>24-Feb</c:v>
                </c:pt>
                <c:pt idx="26">
                  <c:v>24-Mar</c:v>
                </c:pt>
                <c:pt idx="27">
                  <c:v>24-Apr</c:v>
                </c:pt>
                <c:pt idx="28">
                  <c:v>24-May</c:v>
                </c:pt>
                <c:pt idx="29">
                  <c:v>24-Jun</c:v>
                </c:pt>
                <c:pt idx="30">
                  <c:v>24-Jul</c:v>
                </c:pt>
                <c:pt idx="31">
                  <c:v>24-Aug</c:v>
                </c:pt>
                <c:pt idx="32">
                  <c:v>24-Sep</c:v>
                </c:pt>
                <c:pt idx="33">
                  <c:v>24-Oct</c:v>
                </c:pt>
                <c:pt idx="34">
                  <c:v>24-Nov</c:v>
                </c:pt>
                <c:pt idx="35">
                  <c:v>24-Dec</c:v>
                </c:pt>
                <c:pt idx="36">
                  <c:v>25-Jan</c:v>
                </c:pt>
                <c:pt idx="37">
                  <c:v>25-Feb</c:v>
                </c:pt>
              </c:strCache>
            </c:strRef>
          </c:cat>
          <c:val>
            <c:numRef>
              <c:f>工作表1!$Z$4:$AU$4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7C73-4718-ACA1-8EBDB787FCAC}"/>
            </c:ext>
          </c:extLst>
        </c:ser>
        <c:ser>
          <c:idx val="3"/>
          <c:order val="2"/>
          <c:spPr>
            <a:ln w="38100">
              <a:solidFill>
                <a:srgbClr val="92D050"/>
              </a:solidFill>
            </a:ln>
          </c:spPr>
          <c:marker>
            <c:symbol val="none"/>
          </c:marker>
          <c:cat>
            <c:strRef>
              <c:f>工作表1!$AX$2:$CI$2</c:f>
              <c:strCache>
                <c:ptCount val="38"/>
                <c:pt idx="0">
                  <c:v>22-Jan</c:v>
                </c:pt>
                <c:pt idx="1">
                  <c:v>22-Feb</c:v>
                </c:pt>
                <c:pt idx="2">
                  <c:v>22-Mar</c:v>
                </c:pt>
                <c:pt idx="3">
                  <c:v>22-Apr</c:v>
                </c:pt>
                <c:pt idx="4">
                  <c:v>22-May</c:v>
                </c:pt>
                <c:pt idx="5">
                  <c:v>22-Jun</c:v>
                </c:pt>
                <c:pt idx="6">
                  <c:v>22-Jul</c:v>
                </c:pt>
                <c:pt idx="7">
                  <c:v>22-Aug</c:v>
                </c:pt>
                <c:pt idx="8">
                  <c:v>22-Sep</c:v>
                </c:pt>
                <c:pt idx="9">
                  <c:v>22-Oct</c:v>
                </c:pt>
                <c:pt idx="10">
                  <c:v>22-Nov</c:v>
                </c:pt>
                <c:pt idx="11">
                  <c:v>22-Dec</c:v>
                </c:pt>
                <c:pt idx="12">
                  <c:v>23-Jan</c:v>
                </c:pt>
                <c:pt idx="13">
                  <c:v>23-Feb</c:v>
                </c:pt>
                <c:pt idx="14">
                  <c:v>23-Mar</c:v>
                </c:pt>
                <c:pt idx="15">
                  <c:v>23-Apr</c:v>
                </c:pt>
                <c:pt idx="16">
                  <c:v>23-May</c:v>
                </c:pt>
                <c:pt idx="17">
                  <c:v>23-Jun</c:v>
                </c:pt>
                <c:pt idx="18">
                  <c:v>23-Jul</c:v>
                </c:pt>
                <c:pt idx="19">
                  <c:v>23-Aug</c:v>
                </c:pt>
                <c:pt idx="20">
                  <c:v>23-Sep</c:v>
                </c:pt>
                <c:pt idx="21">
                  <c:v>23-Oct</c:v>
                </c:pt>
                <c:pt idx="22">
                  <c:v>23-Nov</c:v>
                </c:pt>
                <c:pt idx="23">
                  <c:v>23-Dec</c:v>
                </c:pt>
                <c:pt idx="24">
                  <c:v>24-Jan</c:v>
                </c:pt>
                <c:pt idx="25">
                  <c:v>24-Feb</c:v>
                </c:pt>
                <c:pt idx="26">
                  <c:v>24-Mar</c:v>
                </c:pt>
                <c:pt idx="27">
                  <c:v>24-Apr</c:v>
                </c:pt>
                <c:pt idx="28">
                  <c:v>24-May</c:v>
                </c:pt>
                <c:pt idx="29">
                  <c:v>24-Jun</c:v>
                </c:pt>
                <c:pt idx="30">
                  <c:v>24-Jul</c:v>
                </c:pt>
                <c:pt idx="31">
                  <c:v>24-Aug</c:v>
                </c:pt>
                <c:pt idx="32">
                  <c:v>24-Sep</c:v>
                </c:pt>
                <c:pt idx="33">
                  <c:v>24-Oct</c:v>
                </c:pt>
                <c:pt idx="34">
                  <c:v>24-Nov</c:v>
                </c:pt>
                <c:pt idx="35">
                  <c:v>24-Dec</c:v>
                </c:pt>
                <c:pt idx="36">
                  <c:v>25-Jan</c:v>
                </c:pt>
                <c:pt idx="37">
                  <c:v>25-Feb</c:v>
                </c:pt>
              </c:strCache>
            </c:strRef>
          </c:cat>
          <c:val>
            <c:numRef>
              <c:f>工作表1!$Z$5:$AU$5</c:f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7C73-4718-ACA1-8EBDB787FCAC}"/>
            </c:ext>
          </c:extLst>
        </c:ser>
        <c:ser>
          <c:idx val="4"/>
          <c:order val="3"/>
          <c:tx>
            <c:strRef>
              <c:f>工作表1!$A$6</c:f>
              <c:strCache>
                <c:ptCount val="1"/>
                <c:pt idx="0">
                  <c:v>Ethylene NEA</c:v>
                </c:pt>
              </c:strCache>
            </c:strRef>
          </c:tx>
          <c:spPr>
            <a:ln w="38100">
              <a:solidFill>
                <a:srgbClr val="7030A0"/>
              </a:solidFill>
            </a:ln>
          </c:spPr>
          <c:marker>
            <c:symbol val="none"/>
          </c:marker>
          <c:cat>
            <c:strRef>
              <c:f>工作表1!$AX$2:$CI$2</c:f>
              <c:strCache>
                <c:ptCount val="38"/>
                <c:pt idx="0">
                  <c:v>22-Jan</c:v>
                </c:pt>
                <c:pt idx="1">
                  <c:v>22-Feb</c:v>
                </c:pt>
                <c:pt idx="2">
                  <c:v>22-Mar</c:v>
                </c:pt>
                <c:pt idx="3">
                  <c:v>22-Apr</c:v>
                </c:pt>
                <c:pt idx="4">
                  <c:v>22-May</c:v>
                </c:pt>
                <c:pt idx="5">
                  <c:v>22-Jun</c:v>
                </c:pt>
                <c:pt idx="6">
                  <c:v>22-Jul</c:v>
                </c:pt>
                <c:pt idx="7">
                  <c:v>22-Aug</c:v>
                </c:pt>
                <c:pt idx="8">
                  <c:v>22-Sep</c:v>
                </c:pt>
                <c:pt idx="9">
                  <c:v>22-Oct</c:v>
                </c:pt>
                <c:pt idx="10">
                  <c:v>22-Nov</c:v>
                </c:pt>
                <c:pt idx="11">
                  <c:v>22-Dec</c:v>
                </c:pt>
                <c:pt idx="12">
                  <c:v>23-Jan</c:v>
                </c:pt>
                <c:pt idx="13">
                  <c:v>23-Feb</c:v>
                </c:pt>
                <c:pt idx="14">
                  <c:v>23-Mar</c:v>
                </c:pt>
                <c:pt idx="15">
                  <c:v>23-Apr</c:v>
                </c:pt>
                <c:pt idx="16">
                  <c:v>23-May</c:v>
                </c:pt>
                <c:pt idx="17">
                  <c:v>23-Jun</c:v>
                </c:pt>
                <c:pt idx="18">
                  <c:v>23-Jul</c:v>
                </c:pt>
                <c:pt idx="19">
                  <c:v>23-Aug</c:v>
                </c:pt>
                <c:pt idx="20">
                  <c:v>23-Sep</c:v>
                </c:pt>
                <c:pt idx="21">
                  <c:v>23-Oct</c:v>
                </c:pt>
                <c:pt idx="22">
                  <c:v>23-Nov</c:v>
                </c:pt>
                <c:pt idx="23">
                  <c:v>23-Dec</c:v>
                </c:pt>
                <c:pt idx="24">
                  <c:v>24-Jan</c:v>
                </c:pt>
                <c:pt idx="25">
                  <c:v>24-Feb</c:v>
                </c:pt>
                <c:pt idx="26">
                  <c:v>24-Mar</c:v>
                </c:pt>
                <c:pt idx="27">
                  <c:v>24-Apr</c:v>
                </c:pt>
                <c:pt idx="28">
                  <c:v>24-May</c:v>
                </c:pt>
                <c:pt idx="29">
                  <c:v>24-Jun</c:v>
                </c:pt>
                <c:pt idx="30">
                  <c:v>24-Jul</c:v>
                </c:pt>
                <c:pt idx="31">
                  <c:v>24-Aug</c:v>
                </c:pt>
                <c:pt idx="32">
                  <c:v>24-Sep</c:v>
                </c:pt>
                <c:pt idx="33">
                  <c:v>24-Oct</c:v>
                </c:pt>
                <c:pt idx="34">
                  <c:v>24-Nov</c:v>
                </c:pt>
                <c:pt idx="35">
                  <c:v>24-Dec</c:v>
                </c:pt>
                <c:pt idx="36">
                  <c:v>25-Jan</c:v>
                </c:pt>
                <c:pt idx="37">
                  <c:v>25-Feb</c:v>
                </c:pt>
              </c:strCache>
            </c:strRef>
          </c:cat>
          <c:val>
            <c:numRef>
              <c:f>工作表1!$AX$6:$CI$6</c:f>
              <c:numCache>
                <c:formatCode>General</c:formatCode>
                <c:ptCount val="38"/>
                <c:pt idx="0">
                  <c:v>970</c:v>
                </c:pt>
                <c:pt idx="1">
                  <c:v>1160</c:v>
                </c:pt>
                <c:pt idx="2">
                  <c:v>1330</c:v>
                </c:pt>
                <c:pt idx="3">
                  <c:v>1400</c:v>
                </c:pt>
                <c:pt idx="4">
                  <c:v>1210</c:v>
                </c:pt>
                <c:pt idx="5">
                  <c:v>1030</c:v>
                </c:pt>
                <c:pt idx="6">
                  <c:v>940</c:v>
                </c:pt>
                <c:pt idx="7">
                  <c:v>900</c:v>
                </c:pt>
                <c:pt idx="8">
                  <c:v>970</c:v>
                </c:pt>
                <c:pt idx="9">
                  <c:v>865</c:v>
                </c:pt>
                <c:pt idx="10">
                  <c:v>880</c:v>
                </c:pt>
                <c:pt idx="11">
                  <c:v>880</c:v>
                </c:pt>
                <c:pt idx="12">
                  <c:v>870</c:v>
                </c:pt>
                <c:pt idx="13">
                  <c:v>860</c:v>
                </c:pt>
                <c:pt idx="14">
                  <c:v>960</c:v>
                </c:pt>
                <c:pt idx="15">
                  <c:v>950</c:v>
                </c:pt>
                <c:pt idx="16">
                  <c:v>810</c:v>
                </c:pt>
                <c:pt idx="17">
                  <c:v>740</c:v>
                </c:pt>
                <c:pt idx="18">
                  <c:v>760</c:v>
                </c:pt>
                <c:pt idx="19">
                  <c:v>820</c:v>
                </c:pt>
                <c:pt idx="20">
                  <c:v>850</c:v>
                </c:pt>
                <c:pt idx="21">
                  <c:v>890</c:v>
                </c:pt>
                <c:pt idx="22">
                  <c:v>861</c:v>
                </c:pt>
                <c:pt idx="23">
                  <c:v>860</c:v>
                </c:pt>
                <c:pt idx="24">
                  <c:v>880</c:v>
                </c:pt>
                <c:pt idx="25">
                  <c:v>944</c:v>
                </c:pt>
                <c:pt idx="26">
                  <c:v>934</c:v>
                </c:pt>
                <c:pt idx="27">
                  <c:v>920</c:v>
                </c:pt>
                <c:pt idx="28">
                  <c:v>858</c:v>
                </c:pt>
                <c:pt idx="29">
                  <c:v>841</c:v>
                </c:pt>
                <c:pt idx="30">
                  <c:v>858</c:v>
                </c:pt>
                <c:pt idx="31">
                  <c:v>874</c:v>
                </c:pt>
                <c:pt idx="32">
                  <c:v>849</c:v>
                </c:pt>
                <c:pt idx="33">
                  <c:v>833</c:v>
                </c:pt>
                <c:pt idx="34">
                  <c:v>873</c:v>
                </c:pt>
                <c:pt idx="35">
                  <c:v>887</c:v>
                </c:pt>
                <c:pt idx="36">
                  <c:v>870</c:v>
                </c:pt>
                <c:pt idx="37">
                  <c:v>890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C73-4718-ACA1-8EBDB787FC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2182784"/>
        <c:axId val="117654656"/>
      </c:lineChart>
      <c:catAx>
        <c:axId val="1521827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3060000" vert="horz" anchor="ctr" anchorCtr="0"/>
          <a:lstStyle/>
          <a:p>
            <a:pPr>
              <a:defRPr sz="9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zh-TW"/>
          </a:p>
        </c:txPr>
        <c:crossAx val="117654656"/>
        <c:crosses val="autoZero"/>
        <c:auto val="1"/>
        <c:lblAlgn val="ctr"/>
        <c:lblOffset val="1"/>
        <c:noMultiLvlLbl val="1"/>
      </c:catAx>
      <c:valAx>
        <c:axId val="117654656"/>
        <c:scaling>
          <c:orientation val="minMax"/>
          <c:max val="1800"/>
          <c:min val="3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600" b="0">
                    <a:latin typeface="微軟正黑體" panose="020B0604030504040204" pitchFamily="34" charset="-120"/>
                    <a:ea typeface="微軟正黑體" panose="020B0604030504040204" pitchFamily="34" charset="-120"/>
                  </a:defRPr>
                </a:pPr>
                <a:r>
                  <a:rPr lang="en-US" altLang="zh-TW" sz="6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USD/MT</a:t>
                </a:r>
                <a:endParaRPr lang="zh-TW" sz="600" b="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c:rich>
          </c:tx>
          <c:layout>
            <c:manualLayout>
              <c:xMode val="edge"/>
              <c:yMode val="edge"/>
              <c:x val="0"/>
              <c:y val="0.63986284132103521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+mj-lt"/>
              </a:defRPr>
            </a:pPr>
            <a:endParaRPr lang="zh-TW"/>
          </a:p>
        </c:txPr>
        <c:crossAx val="152182784"/>
        <c:crosses val="autoZero"/>
        <c:crossBetween val="between"/>
        <c:majorUnit val="100"/>
      </c:valAx>
    </c:plotArea>
    <c:legend>
      <c:legendPos val="r"/>
      <c:layout>
        <c:manualLayout>
          <c:xMode val="edge"/>
          <c:yMode val="edge"/>
          <c:x val="0.10888382071131864"/>
          <c:y val="0.14724154965933559"/>
          <c:w val="0.8350624102845231"/>
          <c:h val="0.12778183018033759"/>
        </c:manualLayout>
      </c:layout>
      <c:overlay val="0"/>
      <c:txPr>
        <a:bodyPr/>
        <a:lstStyle/>
        <a:p>
          <a:pPr>
            <a:defRPr sz="1600" b="0">
              <a:latin typeface="Arial Rounded MT Bold" panose="020F0704030504030204" pitchFamily="34" charset="0"/>
            </a:defRPr>
          </a:pPr>
          <a:endParaRPr lang="zh-TW"/>
        </a:p>
      </c:txPr>
    </c:legend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800"/>
      </a:pPr>
      <a:endParaRPr lang="zh-TW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zh-TW" altLang="en-US" sz="1400" b="1" kern="1200" dirty="0">
                <a:solidFill>
                  <a:srgbClr val="203864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單位</a:t>
            </a:r>
            <a:r>
              <a:rPr lang="en-US" altLang="zh-TW" sz="1400" b="1" kern="1200" dirty="0">
                <a:solidFill>
                  <a:srgbClr val="203864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:</a:t>
            </a:r>
            <a:r>
              <a:rPr lang="en-US" sz="1400" b="1" kern="1200" dirty="0">
                <a:solidFill>
                  <a:srgbClr val="203864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MT/Yr.</a:t>
            </a:r>
          </a:p>
        </c:rich>
      </c:tx>
      <c:layout>
        <c:manualLayout>
          <c:xMode val="edge"/>
          <c:yMode val="edge"/>
          <c:x val="0.77454704802655394"/>
          <c:y val="7.580540255752704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V18161銷售!$B$4</c:f>
              <c:strCache>
                <c:ptCount val="1"/>
                <c:pt idx="0">
                  <c:v>EVA Lami.</c:v>
                </c:pt>
              </c:strCache>
            </c:strRef>
          </c:tx>
          <c:spPr>
            <a:gradFill>
              <a:gsLst>
                <a:gs pos="0">
                  <a:schemeClr val="accent6"/>
                </a:gs>
                <a:gs pos="100000">
                  <a:schemeClr val="accent6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rgbClr val="20386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V18161銷售!$C$3:$J$3</c:f>
              <c:numCache>
                <c:formatCode>General</c:formatCod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numCache>
            </c:numRef>
          </c:cat>
          <c:val>
            <c:numRef>
              <c:f>V18161銷售!$C$4:$J$4</c:f>
              <c:numCache>
                <c:formatCode>#,##0</c:formatCode>
                <c:ptCount val="8"/>
                <c:pt idx="0">
                  <c:v>3191</c:v>
                </c:pt>
                <c:pt idx="1">
                  <c:v>12729</c:v>
                </c:pt>
                <c:pt idx="2">
                  <c:v>23747</c:v>
                </c:pt>
                <c:pt idx="3">
                  <c:v>25269</c:v>
                </c:pt>
                <c:pt idx="4">
                  <c:v>19681</c:v>
                </c:pt>
                <c:pt idx="5">
                  <c:v>21551</c:v>
                </c:pt>
                <c:pt idx="6">
                  <c:v>29951</c:v>
                </c:pt>
                <c:pt idx="7">
                  <c:v>37979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C8-4E35-AD43-D401FE60148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81347680"/>
        <c:axId val="481337696"/>
      </c:barChart>
      <c:catAx>
        <c:axId val="48134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zh-TW"/>
          </a:p>
        </c:txPr>
        <c:crossAx val="481337696"/>
        <c:crosses val="autoZero"/>
        <c:auto val="1"/>
        <c:lblAlgn val="ctr"/>
        <c:lblOffset val="100"/>
        <c:noMultiLvlLbl val="0"/>
      </c:catAx>
      <c:valAx>
        <c:axId val="481337696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481347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zh-TW" altLang="en-US" sz="1400" b="1" kern="1200" dirty="0">
                <a:solidFill>
                  <a:srgbClr val="203864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單位</a:t>
            </a:r>
            <a:r>
              <a:rPr lang="en-US" altLang="zh-TW" sz="1400" b="1" kern="1200" dirty="0">
                <a:solidFill>
                  <a:srgbClr val="203864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:</a:t>
            </a:r>
            <a:r>
              <a:rPr lang="en-US" sz="1400" b="1" kern="1200" dirty="0">
                <a:solidFill>
                  <a:srgbClr val="203864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MT/Yr.</a:t>
            </a:r>
          </a:p>
        </c:rich>
      </c:tx>
      <c:layout>
        <c:manualLayout>
          <c:xMode val="edge"/>
          <c:yMode val="edge"/>
          <c:x val="0.77131708125960563"/>
          <c:y val="1.01073870076702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PV銷量!$B$4</c:f>
              <c:strCache>
                <c:ptCount val="1"/>
                <c:pt idx="0">
                  <c:v>EVA PV.</c:v>
                </c:pt>
              </c:strCache>
            </c:strRef>
          </c:tx>
          <c:spPr>
            <a:gradFill>
              <a:gsLst>
                <a:gs pos="0">
                  <a:schemeClr val="accent6"/>
                </a:gs>
                <a:gs pos="100000">
                  <a:schemeClr val="accent6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rgbClr val="203864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PV銷量!$C$3:$J$3</c:f>
              <c:numCache>
                <c:formatCode>General</c:formatCod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numCache>
            </c:numRef>
          </c:cat>
          <c:val>
            <c:numRef>
              <c:f>PV銷量!$C$4:$J$4</c:f>
              <c:numCache>
                <c:formatCode>#,##0</c:formatCode>
                <c:ptCount val="8"/>
                <c:pt idx="0">
                  <c:v>26518</c:v>
                </c:pt>
                <c:pt idx="1">
                  <c:v>24667</c:v>
                </c:pt>
                <c:pt idx="2">
                  <c:v>29366</c:v>
                </c:pt>
                <c:pt idx="3">
                  <c:v>26185</c:v>
                </c:pt>
                <c:pt idx="4">
                  <c:v>25526</c:v>
                </c:pt>
                <c:pt idx="5">
                  <c:v>27288</c:v>
                </c:pt>
                <c:pt idx="6">
                  <c:v>20896</c:v>
                </c:pt>
                <c:pt idx="7">
                  <c:v>6067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C8-4E35-AD43-D401FE60148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81347680"/>
        <c:axId val="481337696"/>
      </c:barChart>
      <c:catAx>
        <c:axId val="48134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zh-TW"/>
          </a:p>
        </c:txPr>
        <c:crossAx val="481337696"/>
        <c:crosses val="autoZero"/>
        <c:auto val="1"/>
        <c:lblAlgn val="ctr"/>
        <c:lblOffset val="100"/>
        <c:noMultiLvlLbl val="0"/>
      </c:catAx>
      <c:valAx>
        <c:axId val="481337696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481347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908299488344569"/>
          <c:y val="0"/>
          <c:w val="0.71185466996637448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EVA</c:v>
                </c:pt>
              </c:strCache>
            </c:strRef>
          </c:tx>
          <c:dPt>
            <c:idx val="0"/>
            <c:bubble3D val="0"/>
            <c:spPr>
              <a:solidFill>
                <a:srgbClr val="EC563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8F8-4AEB-824A-8787E3B87A9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8F8-4AEB-824A-8787E3B87A95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8F8-4AEB-824A-8787E3B87A95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2E5-4B9D-A845-D4768894E1B5}"/>
              </c:ext>
            </c:extLst>
          </c:dPt>
          <c:dLbls>
            <c:dLbl>
              <c:idx val="0"/>
              <c:layout>
                <c:manualLayout>
                  <c:x val="2.9591401181600055E-3"/>
                  <c:y val="-1.130740524747965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F8-4AEB-824A-8787E3B87A95}"/>
                </c:ext>
              </c:extLst>
            </c:dLbl>
            <c:dLbl>
              <c:idx val="1"/>
              <c:layout>
                <c:manualLayout>
                  <c:x val="-1.5166226291830332E-2"/>
                  <c:y val="0.1158413528906840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8F8-4AEB-824A-8787E3B87A95}"/>
                </c:ext>
              </c:extLst>
            </c:dLbl>
            <c:dLbl>
              <c:idx val="3"/>
              <c:layout>
                <c:manualLayout>
                  <c:x val="1.7659688077068501E-2"/>
                  <c:y val="3.727893153298564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2E5-4B9D-A845-D4768894E1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Arial Rounded MT Bold" panose="020F0704030504030204" pitchFamily="34" charset="0"/>
                    <a:ea typeface="微软雅黑" panose="020B0503020204020204" pitchFamily="34" charset="-122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Sheet1!$A$2:$A$5</c:f>
              <c:strCache>
                <c:ptCount val="4"/>
                <c:pt idx="0">
                  <c:v>PV</c:v>
                </c:pt>
                <c:pt idx="1">
                  <c:v>EVA Lami.</c:v>
                </c:pt>
                <c:pt idx="2">
                  <c:v>FOAM(L)</c:v>
                </c:pt>
                <c:pt idx="3">
                  <c:v>FOAM(H)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6067</c:v>
                </c:pt>
                <c:pt idx="1">
                  <c:v>37979</c:v>
                </c:pt>
                <c:pt idx="2">
                  <c:v>20320</c:v>
                </c:pt>
                <c:pt idx="3">
                  <c:v>23126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8F8-4AEB-824A-8787E3B87A95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48338215320165"/>
          <c:y val="0.29826101851851849"/>
          <c:w val="0.68999263610924744"/>
          <c:h val="0.4880180555555555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EVA</c:v>
                </c:pt>
              </c:strCache>
            </c:strRef>
          </c:tx>
          <c:dPt>
            <c:idx val="0"/>
            <c:bubble3D val="0"/>
            <c:spPr>
              <a:solidFill>
                <a:srgbClr val="EC563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791-4DA4-B7AD-C9A206058F4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791-4DA4-B7AD-C9A206058F4C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791-4DA4-B7AD-C9A206058F4C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58E-4BBB-B0E8-149546E6024E}"/>
              </c:ext>
            </c:extLst>
          </c:dPt>
          <c:dLbls>
            <c:dLbl>
              <c:idx val="0"/>
              <c:layout>
                <c:manualLayout>
                  <c:x val="-8.3130144495900775E-3"/>
                  <c:y val="7.055555555555469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91-4DA4-B7AD-C9A206058F4C}"/>
                </c:ext>
              </c:extLst>
            </c:dLbl>
            <c:dLbl>
              <c:idx val="1"/>
              <c:layout>
                <c:manualLayout>
                  <c:x val="4.4438626061627275E-3"/>
                  <c:y val="2.90222222222213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791-4DA4-B7AD-C9A206058F4C}"/>
                </c:ext>
              </c:extLst>
            </c:dLbl>
            <c:dLbl>
              <c:idx val="2"/>
              <c:layout>
                <c:manualLayout>
                  <c:x val="1.9826568264962548E-2"/>
                  <c:y val="2.744309052128618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91-4DA4-B7AD-C9A206058F4C}"/>
                </c:ext>
              </c:extLst>
            </c:dLbl>
            <c:dLbl>
              <c:idx val="3"/>
              <c:layout>
                <c:manualLayout>
                  <c:x val="9.913284132481286E-3"/>
                  <c:y val="5.4886181042572372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58E-4BBB-B0E8-149546E602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Arial Rounded MT Bold" panose="020F0704030504030204" pitchFamily="34" charset="0"/>
                    <a:ea typeface="微软雅黑" panose="020B0503020204020204" pitchFamily="34" charset="-122"/>
                    <a:cs typeface="Segoe UI Semibold" panose="020B0702040204020203" pitchFamily="34" charset="0"/>
                  </a:defRPr>
                </a:pPr>
                <a:endParaRPr lang="zh-TW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Sheet1!$A$2:$A$5</c:f>
              <c:strCache>
                <c:ptCount val="4"/>
                <c:pt idx="0">
                  <c:v>PV</c:v>
                </c:pt>
                <c:pt idx="1">
                  <c:v>EVA Lami.</c:v>
                </c:pt>
                <c:pt idx="2">
                  <c:v>FOAM(L)</c:v>
                </c:pt>
                <c:pt idx="3">
                  <c:v>FOAM(H)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20261</c:v>
                </c:pt>
                <c:pt idx="1">
                  <c:v>29909</c:v>
                </c:pt>
                <c:pt idx="2">
                  <c:v>27015</c:v>
                </c:pt>
                <c:pt idx="3">
                  <c:v>19296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791-4DA4-B7AD-C9A206058F4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工作表1!$G$14</c:f>
              <c:strCache>
                <c:ptCount val="1"/>
                <c:pt idx="0">
                  <c:v>LDPE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工作表1!$H$13:$M$13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工作表1!$H$14:$M$14</c:f>
              <c:numCache>
                <c:formatCode>#,##0</c:formatCode>
                <c:ptCount val="6"/>
                <c:pt idx="0">
                  <c:v>43293</c:v>
                </c:pt>
                <c:pt idx="1">
                  <c:v>44885</c:v>
                </c:pt>
                <c:pt idx="2">
                  <c:v>36175</c:v>
                </c:pt>
                <c:pt idx="3">
                  <c:v>32042</c:v>
                </c:pt>
                <c:pt idx="4">
                  <c:v>32498</c:v>
                </c:pt>
                <c:pt idx="5">
                  <c:v>45142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FD-4D6A-8754-C5C6D11F9771}"/>
            </c:ext>
          </c:extLst>
        </c:ser>
        <c:ser>
          <c:idx val="1"/>
          <c:order val="1"/>
          <c:tx>
            <c:strRef>
              <c:f>工作表1!$G$15</c:f>
              <c:strCache>
                <c:ptCount val="1"/>
                <c:pt idx="0">
                  <c:v>EVA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工作表1!$H$13:$M$13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工作表1!$H$15:$M$15</c:f>
              <c:numCache>
                <c:formatCode>#,##0</c:formatCode>
                <c:ptCount val="6"/>
                <c:pt idx="0">
                  <c:v>100647</c:v>
                </c:pt>
                <c:pt idx="1">
                  <c:v>88046</c:v>
                </c:pt>
                <c:pt idx="2">
                  <c:v>96288</c:v>
                </c:pt>
                <c:pt idx="3">
                  <c:v>98373</c:v>
                </c:pt>
                <c:pt idx="4">
                  <c:v>96482</c:v>
                </c:pt>
                <c:pt idx="5">
                  <c:v>87356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FD-4D6A-8754-C5C6D11F97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77123151"/>
        <c:axId val="28988448"/>
      </c:barChart>
      <c:lineChart>
        <c:grouping val="standard"/>
        <c:varyColors val="0"/>
        <c:ser>
          <c:idx val="2"/>
          <c:order val="2"/>
          <c:tx>
            <c:strRef>
              <c:f>工作表1!$G$16</c:f>
              <c:strCache>
                <c:ptCount val="1"/>
                <c:pt idx="0">
                  <c:v>合計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dPt>
            <c:idx val="5"/>
            <c:marker>
              <c:symbol val="circle"/>
              <c:size val="6"/>
              <c:spPr>
                <a:solidFill>
                  <a:srgbClr val="FF0000"/>
                </a:solidFill>
                <a:ln w="9525">
                  <a:noFill/>
                </a:ln>
                <a:effectLst/>
              </c:spPr>
            </c:marker>
            <c:bubble3D val="0"/>
            <c:spPr>
              <a:ln w="28575" cap="rnd">
                <a:solidFill>
                  <a:srgbClr val="FF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CE47-4E04-AC20-E41FFBAB51CF}"/>
              </c:ext>
            </c:extLst>
          </c:dPt>
          <c:dLbls>
            <c:dLbl>
              <c:idx val="5"/>
              <c:layout>
                <c:manualLayout>
                  <c:x val="-3.4820550746074E-2"/>
                  <c:y val="-4.53297019293730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E47-4E04-AC20-E41FFBAB51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FF0000"/>
                    </a:solidFill>
                    <a:latin typeface="Arial Rounded MT Bold" panose="020F0704030504030204" pitchFamily="34" charset="0"/>
                    <a:ea typeface="+mn-ea"/>
                    <a:cs typeface="Arial" panose="020B0604020202020204" pitchFamily="34" charset="0"/>
                  </a:defRPr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工作表1!$H$13:$M$13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工作表1!$H$16:$M$16</c:f>
              <c:numCache>
                <c:formatCode>#,##0</c:formatCode>
                <c:ptCount val="6"/>
                <c:pt idx="0">
                  <c:v>143940</c:v>
                </c:pt>
                <c:pt idx="1">
                  <c:v>132931</c:v>
                </c:pt>
                <c:pt idx="2">
                  <c:v>132463</c:v>
                </c:pt>
                <c:pt idx="3">
                  <c:v>130415</c:v>
                </c:pt>
                <c:pt idx="4">
                  <c:v>128980</c:v>
                </c:pt>
                <c:pt idx="5">
                  <c:v>132498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BFD-4D6A-8754-C5C6D11F97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77123151"/>
        <c:axId val="28988448"/>
      </c:lineChart>
      <c:catAx>
        <c:axId val="1077123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anose="020F0704030504030204" pitchFamily="34" charset="0"/>
                <a:ea typeface="+mn-ea"/>
                <a:cs typeface="+mn-cs"/>
              </a:defRPr>
            </a:pPr>
            <a:endParaRPr lang="zh-TW"/>
          </a:p>
        </c:txPr>
        <c:crossAx val="28988448"/>
        <c:crosses val="autoZero"/>
        <c:auto val="1"/>
        <c:lblAlgn val="ctr"/>
        <c:lblOffset val="100"/>
        <c:noMultiLvlLbl val="0"/>
      </c:catAx>
      <c:valAx>
        <c:axId val="28988448"/>
        <c:scaling>
          <c:orientation val="minMax"/>
          <c:max val="18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zh-TW"/>
          </a:p>
        </c:txPr>
        <c:crossAx val="10771231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Rounded MT Bold" panose="020F0704030504030204" pitchFamily="34" charset="0"/>
              <a:ea typeface="+mn-ea"/>
              <a:cs typeface="Arial" panose="020B0604020202020204" pitchFamily="34" charset="0"/>
            </a:defRPr>
          </a:pPr>
          <a:endParaRPr lang="zh-TW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68450D-4376-4C4F-B7E6-851A8430E325}" type="doc">
      <dgm:prSet loTypeId="urn:microsoft.com/office/officeart/2011/layout/TabList" loCatId="officeonline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zh-TW" altLang="en-US"/>
        </a:p>
      </dgm:t>
    </dgm:pt>
    <dgm:pt modelId="{F51EC062-8D4C-43C6-ADAF-AFD91475BEA6}">
      <dgm:prSet phldrT="[文字]" custT="1"/>
      <dgm:spPr>
        <a:solidFill>
          <a:srgbClr val="FFC819"/>
        </a:solidFill>
      </dgm:spPr>
      <dgm:t>
        <a:bodyPr/>
        <a:lstStyle/>
        <a:p>
          <a:r>
            <a:rPr lang="zh-TW" altLang="en-US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設立日期</a:t>
          </a:r>
        </a:p>
      </dgm:t>
    </dgm:pt>
    <dgm:pt modelId="{907939D0-9D21-4D2A-A9BC-B07F9A4011A2}" type="parTrans" cxnId="{A2DE26B6-A4D3-4C58-8E4F-1467A2254303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72595A1-07C7-49C9-B19A-9D9A524C944D}" type="sibTrans" cxnId="{A2DE26B6-A4D3-4C58-8E4F-1467A2254303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EFB95E2-F346-424F-A79B-43772E2C93E5}">
      <dgm:prSet phldrT="[文字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民國</a:t>
          </a:r>
          <a:r>
            <a: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66</a:t>
          </a:r>
          <a:r>
            <a: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年元月</a:t>
          </a:r>
          <a:r>
            <a: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25</a:t>
          </a:r>
          <a:r>
            <a: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日</a:t>
          </a:r>
        </a:p>
      </dgm:t>
    </dgm:pt>
    <dgm:pt modelId="{EAEC6F17-8984-49B6-ABC4-6A31E1154834}" type="parTrans" cxnId="{D19DCF1F-B3C2-4BCE-A51A-24CBDA92CCE4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5CAA0E9-B5EA-4ABD-86ED-A587471CC054}" type="sibTrans" cxnId="{D19DCF1F-B3C2-4BCE-A51A-24CBDA92CCE4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BB91188-8212-471B-A5C8-9E5D46B56E36}">
      <dgm:prSet phldrT="[文字]" custT="1"/>
      <dgm:spPr/>
      <dgm:t>
        <a:bodyPr/>
        <a:lstStyle/>
        <a:p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BBA063D-A5DE-4806-B166-074A0EE4F215}" type="parTrans" cxnId="{73C2EAA6-5F85-4C56-83A8-789BCC13BDE5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768A136-0F4C-4214-8BE4-0FFE09A732FD}" type="sibTrans" cxnId="{73C2EAA6-5F85-4C56-83A8-789BCC13BDE5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7E2E764-71B4-4641-A113-FC9244409A5E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資本額</a:t>
          </a:r>
        </a:p>
      </dgm:t>
    </dgm:pt>
    <dgm:pt modelId="{92FAF33F-FD3C-46FC-80C2-2E06948125E7}" type="parTrans" cxnId="{A59B3035-AD37-4975-BF06-68CA71BFC93E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B03562F-8D94-4B24-880B-913580204D85}" type="sibTrans" cxnId="{A59B3035-AD37-4975-BF06-68CA71BFC93E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F67F6AC-BC25-4596-B47F-4D13C6BB16B1}">
      <dgm:prSet phldrT="[文字]" custT="1"/>
      <dgm:spPr/>
      <dgm:t>
        <a:bodyPr/>
        <a:lstStyle/>
        <a:p>
          <a:pPr algn="ctr"/>
          <a:r>
            <a: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新台幣</a:t>
          </a:r>
          <a:r>
            <a: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59.4</a:t>
          </a:r>
          <a:r>
            <a: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億</a:t>
          </a:r>
        </a:p>
      </dgm:t>
    </dgm:pt>
    <dgm:pt modelId="{8B6517B0-61D1-46EB-AB8F-C6F8D1B1A5FD}" type="parTrans" cxnId="{4A19E2DB-7F08-49CF-8E83-C8230E28F396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F059628-F415-42EE-94C6-95F431C75A83}" type="sibTrans" cxnId="{4A19E2DB-7F08-49CF-8E83-C8230E28F396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6597D5A-701E-444A-8F94-BD922D706208}">
      <dgm:prSet phldrT="[文字]" custT="1"/>
      <dgm:spPr/>
      <dgm:t>
        <a:bodyPr/>
        <a:lstStyle/>
        <a:p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4D525E-3B11-4620-B5F7-8736359BE169}" type="parTrans" cxnId="{97D91817-0DA3-4D9D-AFD3-45A6A735B543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4238B3A-78EE-42F0-A165-8C1879C79981}" type="sibTrans" cxnId="{97D91817-0DA3-4D9D-AFD3-45A6A735B543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3D5AA1F-8902-4C08-974B-0EC2D6531F09}">
      <dgm:prSet phldrT="[文字]" custT="1"/>
      <dgm:spPr>
        <a:solidFill>
          <a:srgbClr val="FFC000"/>
        </a:solidFill>
      </dgm:spPr>
      <dgm:t>
        <a:bodyPr/>
        <a:lstStyle/>
        <a:p>
          <a:r>
            <a:rPr lang="zh-TW" altLang="en-US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員工人數</a:t>
          </a:r>
        </a:p>
      </dgm:t>
    </dgm:pt>
    <dgm:pt modelId="{8636EC49-DDBB-4B25-AAE6-B81FAE19D243}" type="parTrans" cxnId="{D550D64E-54B3-40AE-B5D5-E4BBEF555DF7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5FDF3A5-F4C4-4DCD-91B2-F8ECA716A4C3}" type="sibTrans" cxnId="{D550D64E-54B3-40AE-B5D5-E4BBEF555DF7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30F0A4A-8AE5-421A-A355-F2F4010FBBD1}">
      <dgm:prSet phldrT="[文字]" custT="1"/>
      <dgm:spPr/>
      <dgm:t>
        <a:bodyPr/>
        <a:lstStyle/>
        <a:p>
          <a:pPr algn="ctr"/>
          <a:r>
            <a: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231</a:t>
          </a:r>
          <a:r>
            <a:rPr lang="zh-TW" altLang="en-US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人</a:t>
          </a:r>
          <a:r>
            <a: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(2024.03.01)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9473D6C-D430-4E34-B65D-081F5E4A9521}" type="parTrans" cxnId="{70A48DB3-2208-4466-8392-98529019750D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BA554C5-C370-4F8C-8BC1-88FCCAC264FD}" type="sibTrans" cxnId="{70A48DB3-2208-4466-8392-98529019750D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0429D5D-2C56-470A-B259-472B63AEFDEC}">
      <dgm:prSet phldrT="[文字]" custT="1"/>
      <dgm:spPr/>
      <dgm:t>
        <a:bodyPr/>
        <a:lstStyle/>
        <a:p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79B801B-2D52-424F-A94E-ACC24AC7D902}" type="parTrans" cxnId="{6CCFF970-4D68-46A2-B716-926741E7F941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3FBE0CD-9862-4C43-BD7B-182F72096A45}" type="sibTrans" cxnId="{6CCFF970-4D68-46A2-B716-926741E7F941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BDB118-BBEF-4010-A20B-F9E58D5BC360}">
      <dgm:prSet custT="1"/>
      <dgm:spPr/>
      <dgm:t>
        <a:bodyPr/>
        <a:lstStyle/>
        <a:p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608AAF3-EEED-421C-A53E-3F710DF7BBD3}" type="parTrans" cxnId="{9CA19946-0D53-41CD-9459-06AE5B557C34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85D4AB3-8C75-412E-94CE-3EDE7F39D175}" type="sibTrans" cxnId="{9CA19946-0D53-41CD-9459-06AE5B557C34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970769C-A9AA-4202-90F0-01F6DA354D45}">
      <dgm:prSet phldrT="[文字]" custT="1"/>
      <dgm:spPr>
        <a:solidFill>
          <a:srgbClr val="FFC000"/>
        </a:solidFill>
      </dgm:spPr>
      <dgm:t>
        <a:bodyPr/>
        <a:lstStyle/>
        <a:p>
          <a:r>
            <a: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2024</a:t>
          </a:r>
          <a:r>
            <a:rPr lang="zh-TW" altLang="en-US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年營業額</a:t>
          </a:r>
        </a:p>
      </dgm:t>
    </dgm:pt>
    <dgm:pt modelId="{8CAAE4ED-5E64-49A4-BC32-E48869A87751}" type="parTrans" cxnId="{C24A1F12-E953-41A3-B3D7-4A42FBFC7CA3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F6CB865-FAFE-4D58-8BB1-9BAF36213761}" type="sibTrans" cxnId="{C24A1F12-E953-41A3-B3D7-4A42FBFC7CA3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6E55C8C-AE95-45B8-98DA-470B4F6717F1}">
      <dgm:prSet phldrT="[文字]" custT="1"/>
      <dgm:spPr/>
      <dgm:t>
        <a:bodyPr/>
        <a:lstStyle/>
        <a:p>
          <a:pPr algn="ctr"/>
          <a:r>
            <a:rPr lang="zh-TW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個體：</a:t>
          </a:r>
          <a:r>
            <a:rPr lang="zh-TW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新台幣 </a:t>
          </a:r>
          <a:r>
            <a: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58.2</a:t>
          </a:r>
          <a:r>
            <a:rPr lang="zh-TW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億元 </a:t>
          </a:r>
          <a:r>
            <a:rPr lang="en-US" altLang="zh-TW" sz="2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合併：新台幣 </a:t>
          </a:r>
          <a:r>
            <a:rPr lang="en-US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60.3</a:t>
          </a:r>
          <a:r>
            <a:rPr lang="zh-TW" altLang="zh-TW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億元</a:t>
          </a:r>
          <a:endParaRPr lang="zh-TW" altLang="en-US" sz="20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B483225-C56F-44B0-B31A-75F6BB96505D}" type="parTrans" cxnId="{2CCBE6E2-0509-4845-AAA2-9979AF8F0E9C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443E6D2-F283-4F6D-8F90-D515AD55D545}" type="sibTrans" cxnId="{2CCBE6E2-0509-4845-AAA2-9979AF8F0E9C}">
      <dgm:prSet/>
      <dgm:spPr/>
      <dgm:t>
        <a:bodyPr/>
        <a:lstStyle/>
        <a:p>
          <a:endParaRPr lang="zh-TW" altLang="en-US" sz="2400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0D9843B-3E3D-4248-B165-C1A40DA6B632}" type="pres">
      <dgm:prSet presAssocID="{7C68450D-4376-4C4F-B7E6-851A8430E325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D20F3FC9-5B3C-4883-9E03-EA217C2BAD66}" type="pres">
      <dgm:prSet presAssocID="{F51EC062-8D4C-43C6-ADAF-AFD91475BEA6}" presName="composite" presStyleCnt="0"/>
      <dgm:spPr/>
    </dgm:pt>
    <dgm:pt modelId="{E4A0F608-139B-4FD1-9B03-CD6B994492EC}" type="pres">
      <dgm:prSet presAssocID="{F51EC062-8D4C-43C6-ADAF-AFD91475BEA6}" presName="FirstChild" presStyleLbl="revTx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04B71CE-1267-4743-A049-A9325A62D1F9}" type="pres">
      <dgm:prSet presAssocID="{F51EC062-8D4C-43C6-ADAF-AFD91475BEA6}" presName="Parent" presStyleLbl="alignNode1" presStyleIdx="0" presStyleCnt="4" custScaleX="134359" custScaleY="11893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018DF5-EF24-4755-B677-F672055B794B}" type="pres">
      <dgm:prSet presAssocID="{F51EC062-8D4C-43C6-ADAF-AFD91475BEA6}" presName="Accent" presStyleLbl="parChTrans1D1" presStyleIdx="0" presStyleCnt="4"/>
      <dgm:spPr/>
    </dgm:pt>
    <dgm:pt modelId="{CF86F5E3-D8F9-463F-A8EB-7B151999194C}" type="pres">
      <dgm:prSet presAssocID="{F51EC062-8D4C-43C6-ADAF-AFD91475BEA6}" presName="Child" presStyleLbl="revTx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0483C63-62B8-4506-952E-139CAC52D7AC}" type="pres">
      <dgm:prSet presAssocID="{772595A1-07C7-49C9-B19A-9D9A524C944D}" presName="sibTrans" presStyleCnt="0"/>
      <dgm:spPr/>
    </dgm:pt>
    <dgm:pt modelId="{FC4393E6-961E-4C20-947C-43590A2DB8D4}" type="pres">
      <dgm:prSet presAssocID="{E7E2E764-71B4-4641-A113-FC9244409A5E}" presName="composite" presStyleCnt="0"/>
      <dgm:spPr/>
    </dgm:pt>
    <dgm:pt modelId="{D5CE019F-AED9-4B99-8EC8-16D250DDEF0A}" type="pres">
      <dgm:prSet presAssocID="{E7E2E764-71B4-4641-A113-FC9244409A5E}" presName="FirstChild" presStyleLbl="revTx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09B0574-4770-4FF6-9E51-EBEF7B939CBF}" type="pres">
      <dgm:prSet presAssocID="{E7E2E764-71B4-4641-A113-FC9244409A5E}" presName="Parent" presStyleLbl="alignNode1" presStyleIdx="1" presStyleCnt="4" custScaleX="135956" custScaleY="101766" custLinFactNeighborY="10589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2E9B13B-BA08-4CF7-ABA3-C689EEFBD956}" type="pres">
      <dgm:prSet presAssocID="{E7E2E764-71B4-4641-A113-FC9244409A5E}" presName="Accent" presStyleLbl="parChTrans1D1" presStyleIdx="1" presStyleCnt="4"/>
      <dgm:spPr/>
    </dgm:pt>
    <dgm:pt modelId="{4676C919-9F5C-4FE7-9862-137B92BEF8E5}" type="pres">
      <dgm:prSet presAssocID="{E7E2E764-71B4-4641-A113-FC9244409A5E}" presName="Child" presStyleLbl="revTx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F8B72E6-27D7-4C21-B600-525E12CB1144}" type="pres">
      <dgm:prSet presAssocID="{9B03562F-8D94-4B24-880B-913580204D85}" presName="sibTrans" presStyleCnt="0"/>
      <dgm:spPr/>
    </dgm:pt>
    <dgm:pt modelId="{D451407E-7948-4713-BBFD-AA26ADEB3814}" type="pres">
      <dgm:prSet presAssocID="{93D5AA1F-8902-4C08-974B-0EC2D6531F09}" presName="composite" presStyleCnt="0"/>
      <dgm:spPr/>
    </dgm:pt>
    <dgm:pt modelId="{86E864B2-4C9B-48F4-9403-85A911E3DCCF}" type="pres">
      <dgm:prSet presAssocID="{93D5AA1F-8902-4C08-974B-0EC2D6531F09}" presName="FirstChild" presStyleLbl="revTx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8285DDE-3207-4325-BE98-FBD032183556}" type="pres">
      <dgm:prSet presAssocID="{93D5AA1F-8902-4C08-974B-0EC2D6531F09}" presName="Parent" presStyleLbl="alignNode1" presStyleIdx="2" presStyleCnt="4" custScaleX="132241" custScaleY="11506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3505A2D-C9E5-46AB-ADB9-A896B8ED8C3C}" type="pres">
      <dgm:prSet presAssocID="{93D5AA1F-8902-4C08-974B-0EC2D6531F09}" presName="Accent" presStyleLbl="parChTrans1D1" presStyleIdx="2" presStyleCnt="4"/>
      <dgm:spPr/>
    </dgm:pt>
    <dgm:pt modelId="{44A14BA5-4DDE-43B9-A758-24C912554E83}" type="pres">
      <dgm:prSet presAssocID="{93D5AA1F-8902-4C08-974B-0EC2D6531F09}" presName="Child" presStyleLbl="revTx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7FD7785-110F-466F-AFB7-EB0CDA441802}" type="pres">
      <dgm:prSet presAssocID="{15FDF3A5-F4C4-4DCD-91B2-F8ECA716A4C3}" presName="sibTrans" presStyleCnt="0"/>
      <dgm:spPr/>
    </dgm:pt>
    <dgm:pt modelId="{E236A1AA-1C48-4A0D-8CB6-492812074497}" type="pres">
      <dgm:prSet presAssocID="{C970769C-A9AA-4202-90F0-01F6DA354D45}" presName="composite" presStyleCnt="0"/>
      <dgm:spPr/>
    </dgm:pt>
    <dgm:pt modelId="{C2B1EE54-9D76-484F-828F-3674E0251F75}" type="pres">
      <dgm:prSet presAssocID="{C970769C-A9AA-4202-90F0-01F6DA354D45}" presName="FirstChild" presStyleLbl="revTx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428E2C9-F9B8-48B9-A665-4C4F02DB5D19}" type="pres">
      <dgm:prSet presAssocID="{C970769C-A9AA-4202-90F0-01F6DA354D45}" presName="Parent" presStyleLbl="alignNode1" presStyleIdx="3" presStyleCnt="4" custScaleX="135808" custScaleY="10735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6C1D328-65C3-4187-8C2B-0753D9690381}" type="pres">
      <dgm:prSet presAssocID="{C970769C-A9AA-4202-90F0-01F6DA354D45}" presName="Accent" presStyleLbl="parChTrans1D1" presStyleIdx="3" presStyleCnt="4"/>
      <dgm:spPr/>
    </dgm:pt>
  </dgm:ptLst>
  <dgm:cxnLst>
    <dgm:cxn modelId="{2CCBE6E2-0509-4845-AAA2-9979AF8F0E9C}" srcId="{C970769C-A9AA-4202-90F0-01F6DA354D45}" destId="{E6E55C8C-AE95-45B8-98DA-470B4F6717F1}" srcOrd="0" destOrd="0" parTransId="{FB483225-C56F-44B0-B31A-75F6BB96505D}" sibTransId="{8443E6D2-F283-4F6D-8F90-D515AD55D545}"/>
    <dgm:cxn modelId="{325EDC49-F238-440D-A264-70E57DA21036}" type="presOf" srcId="{76597D5A-701E-444A-8F94-BD922D706208}" destId="{4676C919-9F5C-4FE7-9862-137B92BEF8E5}" srcOrd="0" destOrd="0" presId="urn:microsoft.com/office/officeart/2011/layout/TabList"/>
    <dgm:cxn modelId="{D550D64E-54B3-40AE-B5D5-E4BBEF555DF7}" srcId="{7C68450D-4376-4C4F-B7E6-851A8430E325}" destId="{93D5AA1F-8902-4C08-974B-0EC2D6531F09}" srcOrd="2" destOrd="0" parTransId="{8636EC49-DDBB-4B25-AAE6-B81FAE19D243}" sibTransId="{15FDF3A5-F4C4-4DCD-91B2-F8ECA716A4C3}"/>
    <dgm:cxn modelId="{B8D13DD6-9643-4D51-8195-D70FC39FA44B}" type="presOf" srcId="{F51EC062-8D4C-43C6-ADAF-AFD91475BEA6}" destId="{304B71CE-1267-4743-A049-A9325A62D1F9}" srcOrd="0" destOrd="0" presId="urn:microsoft.com/office/officeart/2011/layout/TabList"/>
    <dgm:cxn modelId="{6C2A18FF-BD66-4556-B285-D1713CCD70E7}" type="presOf" srcId="{3F67F6AC-BC25-4596-B47F-4D13C6BB16B1}" destId="{D5CE019F-AED9-4B99-8EC8-16D250DDEF0A}" srcOrd="0" destOrd="0" presId="urn:microsoft.com/office/officeart/2011/layout/TabList"/>
    <dgm:cxn modelId="{A59B3035-AD37-4975-BF06-68CA71BFC93E}" srcId="{7C68450D-4376-4C4F-B7E6-851A8430E325}" destId="{E7E2E764-71B4-4641-A113-FC9244409A5E}" srcOrd="1" destOrd="0" parTransId="{92FAF33F-FD3C-46FC-80C2-2E06948125E7}" sibTransId="{9B03562F-8D94-4B24-880B-913580204D85}"/>
    <dgm:cxn modelId="{D19DCF1F-B3C2-4BCE-A51A-24CBDA92CCE4}" srcId="{F51EC062-8D4C-43C6-ADAF-AFD91475BEA6}" destId="{9EFB95E2-F346-424F-A79B-43772E2C93E5}" srcOrd="0" destOrd="0" parTransId="{EAEC6F17-8984-49B6-ABC4-6A31E1154834}" sibTransId="{A5CAA0E9-B5EA-4ABD-86ED-A587471CC054}"/>
    <dgm:cxn modelId="{5B896116-C79C-42BD-BD57-66D7D5C04DA8}" type="presOf" srcId="{20429D5D-2C56-470A-B259-472B63AEFDEC}" destId="{44A14BA5-4DDE-43B9-A758-24C912554E83}" srcOrd="0" destOrd="0" presId="urn:microsoft.com/office/officeart/2011/layout/TabList"/>
    <dgm:cxn modelId="{73C2EAA6-5F85-4C56-83A8-789BCC13BDE5}" srcId="{F51EC062-8D4C-43C6-ADAF-AFD91475BEA6}" destId="{0BB91188-8212-471B-A5C8-9E5D46B56E36}" srcOrd="1" destOrd="0" parTransId="{0BBA063D-A5DE-4806-B166-074A0EE4F215}" sibTransId="{8768A136-0F4C-4214-8BE4-0FFE09A732FD}"/>
    <dgm:cxn modelId="{A2DE26B6-A4D3-4C58-8E4F-1467A2254303}" srcId="{7C68450D-4376-4C4F-B7E6-851A8430E325}" destId="{F51EC062-8D4C-43C6-ADAF-AFD91475BEA6}" srcOrd="0" destOrd="0" parTransId="{907939D0-9D21-4D2A-A9BC-B07F9A4011A2}" sibTransId="{772595A1-07C7-49C9-B19A-9D9A524C944D}"/>
    <dgm:cxn modelId="{70A48DB3-2208-4466-8392-98529019750D}" srcId="{93D5AA1F-8902-4C08-974B-0EC2D6531F09}" destId="{930F0A4A-8AE5-421A-A355-F2F4010FBBD1}" srcOrd="0" destOrd="0" parTransId="{A9473D6C-D430-4E34-B65D-081F5E4A9521}" sibTransId="{2BA554C5-C370-4F8C-8BC1-88FCCAC264FD}"/>
    <dgm:cxn modelId="{6CCFF970-4D68-46A2-B716-926741E7F941}" srcId="{93D5AA1F-8902-4C08-974B-0EC2D6531F09}" destId="{20429D5D-2C56-470A-B259-472B63AEFDEC}" srcOrd="1" destOrd="0" parTransId="{579B801B-2D52-424F-A94E-ACC24AC7D902}" sibTransId="{33FBE0CD-9862-4C43-BD7B-182F72096A45}"/>
    <dgm:cxn modelId="{EC83AC86-3710-4B17-9CA6-A5A207B4889C}" type="presOf" srcId="{C0BDB118-BBEF-4010-A20B-F9E58D5BC360}" destId="{44A14BA5-4DDE-43B9-A758-24C912554E83}" srcOrd="0" destOrd="1" presId="urn:microsoft.com/office/officeart/2011/layout/TabList"/>
    <dgm:cxn modelId="{97D91817-0DA3-4D9D-AFD3-45A6A735B543}" srcId="{E7E2E764-71B4-4641-A113-FC9244409A5E}" destId="{76597D5A-701E-444A-8F94-BD922D706208}" srcOrd="1" destOrd="0" parTransId="{C04D525E-3B11-4620-B5F7-8736359BE169}" sibTransId="{24238B3A-78EE-42F0-A165-8C1879C79981}"/>
    <dgm:cxn modelId="{6E37144D-CAF6-4D60-933C-8692E84D2843}" type="presOf" srcId="{0BB91188-8212-471B-A5C8-9E5D46B56E36}" destId="{CF86F5E3-D8F9-463F-A8EB-7B151999194C}" srcOrd="0" destOrd="0" presId="urn:microsoft.com/office/officeart/2011/layout/TabList"/>
    <dgm:cxn modelId="{4A19E2DB-7F08-49CF-8E83-C8230E28F396}" srcId="{E7E2E764-71B4-4641-A113-FC9244409A5E}" destId="{3F67F6AC-BC25-4596-B47F-4D13C6BB16B1}" srcOrd="0" destOrd="0" parTransId="{8B6517B0-61D1-46EB-AB8F-C6F8D1B1A5FD}" sibTransId="{9F059628-F415-42EE-94C6-95F431C75A83}"/>
    <dgm:cxn modelId="{C24A1F12-E953-41A3-B3D7-4A42FBFC7CA3}" srcId="{7C68450D-4376-4C4F-B7E6-851A8430E325}" destId="{C970769C-A9AA-4202-90F0-01F6DA354D45}" srcOrd="3" destOrd="0" parTransId="{8CAAE4ED-5E64-49A4-BC32-E48869A87751}" sibTransId="{1F6CB865-FAFE-4D58-8BB1-9BAF36213761}"/>
    <dgm:cxn modelId="{FCED4C7D-6F15-492A-8546-C90774E7EE04}" type="presOf" srcId="{930F0A4A-8AE5-421A-A355-F2F4010FBBD1}" destId="{86E864B2-4C9B-48F4-9403-85A911E3DCCF}" srcOrd="0" destOrd="0" presId="urn:microsoft.com/office/officeart/2011/layout/TabList"/>
    <dgm:cxn modelId="{15E21704-4FC3-4CA0-A306-1D76DE042294}" type="presOf" srcId="{9EFB95E2-F346-424F-A79B-43772E2C93E5}" destId="{E4A0F608-139B-4FD1-9B03-CD6B994492EC}" srcOrd="0" destOrd="0" presId="urn:microsoft.com/office/officeart/2011/layout/TabList"/>
    <dgm:cxn modelId="{EE9F2245-A3EF-4E20-872B-92392070C882}" type="presOf" srcId="{E6E55C8C-AE95-45B8-98DA-470B4F6717F1}" destId="{C2B1EE54-9D76-484F-828F-3674E0251F75}" srcOrd="0" destOrd="0" presId="urn:microsoft.com/office/officeart/2011/layout/TabList"/>
    <dgm:cxn modelId="{65337704-E54E-4EDA-BB55-59B57D73B286}" type="presOf" srcId="{7C68450D-4376-4C4F-B7E6-851A8430E325}" destId="{40D9843B-3E3D-4248-B165-C1A40DA6B632}" srcOrd="0" destOrd="0" presId="urn:microsoft.com/office/officeart/2011/layout/TabList"/>
    <dgm:cxn modelId="{9CA19946-0D53-41CD-9459-06AE5B557C34}" srcId="{93D5AA1F-8902-4C08-974B-0EC2D6531F09}" destId="{C0BDB118-BBEF-4010-A20B-F9E58D5BC360}" srcOrd="2" destOrd="0" parTransId="{1608AAF3-EEED-421C-A53E-3F710DF7BBD3}" sibTransId="{785D4AB3-8C75-412E-94CE-3EDE7F39D175}"/>
    <dgm:cxn modelId="{83C82590-336F-42E1-935D-02B9F60A3BBA}" type="presOf" srcId="{C970769C-A9AA-4202-90F0-01F6DA354D45}" destId="{8428E2C9-F9B8-48B9-A665-4C4F02DB5D19}" srcOrd="0" destOrd="0" presId="urn:microsoft.com/office/officeart/2011/layout/TabList"/>
    <dgm:cxn modelId="{1DE860A2-C54A-4FA7-B973-02D9DB2B4148}" type="presOf" srcId="{E7E2E764-71B4-4641-A113-FC9244409A5E}" destId="{F09B0574-4770-4FF6-9E51-EBEF7B939CBF}" srcOrd="0" destOrd="0" presId="urn:microsoft.com/office/officeart/2011/layout/TabList"/>
    <dgm:cxn modelId="{D64524AA-FD30-4360-87F3-4BA8A491F9B5}" type="presOf" srcId="{93D5AA1F-8902-4C08-974B-0EC2D6531F09}" destId="{18285DDE-3207-4325-BE98-FBD032183556}" srcOrd="0" destOrd="0" presId="urn:microsoft.com/office/officeart/2011/layout/TabList"/>
    <dgm:cxn modelId="{6648A956-0AFD-4508-903F-69544ACBED24}" type="presParOf" srcId="{40D9843B-3E3D-4248-B165-C1A40DA6B632}" destId="{D20F3FC9-5B3C-4883-9E03-EA217C2BAD66}" srcOrd="0" destOrd="0" presId="urn:microsoft.com/office/officeart/2011/layout/TabList"/>
    <dgm:cxn modelId="{3C640C2A-51C2-4393-9FED-BCAC7FF5F7CF}" type="presParOf" srcId="{D20F3FC9-5B3C-4883-9E03-EA217C2BAD66}" destId="{E4A0F608-139B-4FD1-9B03-CD6B994492EC}" srcOrd="0" destOrd="0" presId="urn:microsoft.com/office/officeart/2011/layout/TabList"/>
    <dgm:cxn modelId="{7108A313-B23D-49CA-9822-63BCE06A1EE6}" type="presParOf" srcId="{D20F3FC9-5B3C-4883-9E03-EA217C2BAD66}" destId="{304B71CE-1267-4743-A049-A9325A62D1F9}" srcOrd="1" destOrd="0" presId="urn:microsoft.com/office/officeart/2011/layout/TabList"/>
    <dgm:cxn modelId="{5AC7564C-9824-426D-83BA-CCB73CF27CDA}" type="presParOf" srcId="{D20F3FC9-5B3C-4883-9E03-EA217C2BAD66}" destId="{55018DF5-EF24-4755-B677-F672055B794B}" srcOrd="2" destOrd="0" presId="urn:microsoft.com/office/officeart/2011/layout/TabList"/>
    <dgm:cxn modelId="{DFF81CB5-0D92-4A6A-9F76-158264427DE4}" type="presParOf" srcId="{40D9843B-3E3D-4248-B165-C1A40DA6B632}" destId="{CF86F5E3-D8F9-463F-A8EB-7B151999194C}" srcOrd="1" destOrd="0" presId="urn:microsoft.com/office/officeart/2011/layout/TabList"/>
    <dgm:cxn modelId="{274DAB11-E7B7-4F2A-967B-EC3356848D24}" type="presParOf" srcId="{40D9843B-3E3D-4248-B165-C1A40DA6B632}" destId="{30483C63-62B8-4506-952E-139CAC52D7AC}" srcOrd="2" destOrd="0" presId="urn:microsoft.com/office/officeart/2011/layout/TabList"/>
    <dgm:cxn modelId="{E857B28F-24C3-4C6A-BA8D-B11130D447DF}" type="presParOf" srcId="{40D9843B-3E3D-4248-B165-C1A40DA6B632}" destId="{FC4393E6-961E-4C20-947C-43590A2DB8D4}" srcOrd="3" destOrd="0" presId="urn:microsoft.com/office/officeart/2011/layout/TabList"/>
    <dgm:cxn modelId="{0699CB49-9048-4A83-8AE0-6BC1921ECEF5}" type="presParOf" srcId="{FC4393E6-961E-4C20-947C-43590A2DB8D4}" destId="{D5CE019F-AED9-4B99-8EC8-16D250DDEF0A}" srcOrd="0" destOrd="0" presId="urn:microsoft.com/office/officeart/2011/layout/TabList"/>
    <dgm:cxn modelId="{2B295735-A6FB-49B6-A2C2-5A67B3F52A28}" type="presParOf" srcId="{FC4393E6-961E-4C20-947C-43590A2DB8D4}" destId="{F09B0574-4770-4FF6-9E51-EBEF7B939CBF}" srcOrd="1" destOrd="0" presId="urn:microsoft.com/office/officeart/2011/layout/TabList"/>
    <dgm:cxn modelId="{1D895017-7784-4E2E-B6BC-48021D9B40F6}" type="presParOf" srcId="{FC4393E6-961E-4C20-947C-43590A2DB8D4}" destId="{62E9B13B-BA08-4CF7-ABA3-C689EEFBD956}" srcOrd="2" destOrd="0" presId="urn:microsoft.com/office/officeart/2011/layout/TabList"/>
    <dgm:cxn modelId="{859FF6FE-A430-4551-A355-B5F4B30B5910}" type="presParOf" srcId="{40D9843B-3E3D-4248-B165-C1A40DA6B632}" destId="{4676C919-9F5C-4FE7-9862-137B92BEF8E5}" srcOrd="4" destOrd="0" presId="urn:microsoft.com/office/officeart/2011/layout/TabList"/>
    <dgm:cxn modelId="{F30C0A88-71E7-457F-A503-A4C0C0729337}" type="presParOf" srcId="{40D9843B-3E3D-4248-B165-C1A40DA6B632}" destId="{8F8B72E6-27D7-4C21-B600-525E12CB1144}" srcOrd="5" destOrd="0" presId="urn:microsoft.com/office/officeart/2011/layout/TabList"/>
    <dgm:cxn modelId="{0BFE59C1-AAD4-4691-B6B7-C197AEE4479F}" type="presParOf" srcId="{40D9843B-3E3D-4248-B165-C1A40DA6B632}" destId="{D451407E-7948-4713-BBFD-AA26ADEB3814}" srcOrd="6" destOrd="0" presId="urn:microsoft.com/office/officeart/2011/layout/TabList"/>
    <dgm:cxn modelId="{5878C879-F088-44A9-AA5C-4A89861D1188}" type="presParOf" srcId="{D451407E-7948-4713-BBFD-AA26ADEB3814}" destId="{86E864B2-4C9B-48F4-9403-85A911E3DCCF}" srcOrd="0" destOrd="0" presId="urn:microsoft.com/office/officeart/2011/layout/TabList"/>
    <dgm:cxn modelId="{7F3E4261-8A40-4BFA-A194-2B811DABB7A4}" type="presParOf" srcId="{D451407E-7948-4713-BBFD-AA26ADEB3814}" destId="{18285DDE-3207-4325-BE98-FBD032183556}" srcOrd="1" destOrd="0" presId="urn:microsoft.com/office/officeart/2011/layout/TabList"/>
    <dgm:cxn modelId="{1C1B9B6D-8F60-4228-AA52-6A4192C7967E}" type="presParOf" srcId="{D451407E-7948-4713-BBFD-AA26ADEB3814}" destId="{23505A2D-C9E5-46AB-ADB9-A896B8ED8C3C}" srcOrd="2" destOrd="0" presId="urn:microsoft.com/office/officeart/2011/layout/TabList"/>
    <dgm:cxn modelId="{7CD706A6-FB3F-4D49-B95A-F20F0E1CC53D}" type="presParOf" srcId="{40D9843B-3E3D-4248-B165-C1A40DA6B632}" destId="{44A14BA5-4DDE-43B9-A758-24C912554E83}" srcOrd="7" destOrd="0" presId="urn:microsoft.com/office/officeart/2011/layout/TabList"/>
    <dgm:cxn modelId="{3C6D5903-99E0-46DC-944A-19A92896AECF}" type="presParOf" srcId="{40D9843B-3E3D-4248-B165-C1A40DA6B632}" destId="{F7FD7785-110F-466F-AFB7-EB0CDA441802}" srcOrd="8" destOrd="0" presId="urn:microsoft.com/office/officeart/2011/layout/TabList"/>
    <dgm:cxn modelId="{2FF861ED-6582-422F-BCEF-A310EF51A178}" type="presParOf" srcId="{40D9843B-3E3D-4248-B165-C1A40DA6B632}" destId="{E236A1AA-1C48-4A0D-8CB6-492812074497}" srcOrd="9" destOrd="0" presId="urn:microsoft.com/office/officeart/2011/layout/TabList"/>
    <dgm:cxn modelId="{9486A321-E079-4FDF-BA8A-7DE6F710A459}" type="presParOf" srcId="{E236A1AA-1C48-4A0D-8CB6-492812074497}" destId="{C2B1EE54-9D76-484F-828F-3674E0251F75}" srcOrd="0" destOrd="0" presId="urn:microsoft.com/office/officeart/2011/layout/TabList"/>
    <dgm:cxn modelId="{2F4C4CF0-B950-4FDD-BBFB-DEEE2824AD6B}" type="presParOf" srcId="{E236A1AA-1C48-4A0D-8CB6-492812074497}" destId="{8428E2C9-F9B8-48B9-A665-4C4F02DB5D19}" srcOrd="1" destOrd="0" presId="urn:microsoft.com/office/officeart/2011/layout/TabList"/>
    <dgm:cxn modelId="{CDB6A842-D933-4EE8-B34E-FEE242694143}" type="presParOf" srcId="{E236A1AA-1C48-4A0D-8CB6-492812074497}" destId="{16C1D328-65C3-4187-8C2B-0753D9690381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A09CCA-DC87-4480-947F-B4D49E2FEBA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4D9F012-5C5E-41E8-B53A-90955B465127}">
      <dgm:prSet phldrT="[文字]" custT="1"/>
      <dgm:spPr>
        <a:solidFill>
          <a:srgbClr val="B62C40"/>
        </a:solidFill>
        <a:ln>
          <a:noFill/>
        </a:ln>
      </dgm:spPr>
      <dgm:t>
        <a:bodyPr/>
        <a:lstStyle/>
        <a:p>
          <a:r>
            <a: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生產設備</a:t>
          </a:r>
        </a:p>
      </dgm:t>
    </dgm:pt>
    <dgm:pt modelId="{CA5520EA-BF56-44CF-97AD-A18303AAC586}" type="parTrans" cxnId="{BEAB22F7-83B0-49EE-AE0D-3A9E4DBB3733}">
      <dgm:prSet/>
      <dgm:spPr/>
      <dgm:t>
        <a:bodyPr/>
        <a:lstStyle/>
        <a:p>
          <a:endParaRPr lang="zh-TW" altLang="en-US" sz="2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89412DF-E177-43F4-9B87-16A529F46F89}" type="sibTrans" cxnId="{BEAB22F7-83B0-49EE-AE0D-3A9E4DBB3733}">
      <dgm:prSet/>
      <dgm:spPr/>
      <dgm:t>
        <a:bodyPr/>
        <a:lstStyle/>
        <a:p>
          <a:endParaRPr lang="zh-TW" altLang="en-US" sz="2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063A912-D540-4E11-ABEE-B30A5B7A9DFD}">
      <dgm:prSet phldrT="[文字]" custT="1"/>
      <dgm:spPr>
        <a:solidFill>
          <a:srgbClr val="FFDDE8">
            <a:alpha val="89804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rPr>
            <a:t>四套高壓釜式生產線</a:t>
          </a:r>
        </a:p>
      </dgm:t>
    </dgm:pt>
    <dgm:pt modelId="{9106607E-1062-4378-BF65-9D6FDA9C9BC5}" type="parTrans" cxnId="{2B79A94A-45C2-422D-842B-12E313400700}">
      <dgm:prSet/>
      <dgm:spPr/>
      <dgm:t>
        <a:bodyPr/>
        <a:lstStyle/>
        <a:p>
          <a:endParaRPr lang="zh-TW" altLang="en-US" sz="2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78FCE9B-E5D0-4A74-9F19-75B82E67FB1D}" type="sibTrans" cxnId="{2B79A94A-45C2-422D-842B-12E313400700}">
      <dgm:prSet/>
      <dgm:spPr/>
      <dgm:t>
        <a:bodyPr/>
        <a:lstStyle/>
        <a:p>
          <a:endParaRPr lang="zh-TW" altLang="en-US" sz="2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9A9577F-08D7-4813-A5CD-1510193DFD89}">
      <dgm:prSet phldrT="[文字]" custT="1"/>
      <dgm:spPr>
        <a:solidFill>
          <a:schemeClr val="accent6">
            <a:lumMod val="75000"/>
          </a:schemeClr>
        </a:solidFill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年產能</a:t>
          </a:r>
        </a:p>
      </dgm:t>
    </dgm:pt>
    <dgm:pt modelId="{EB91BB0E-17FF-472A-9D66-99801C8BC4B6}" type="parTrans" cxnId="{FEB10CFC-B0AA-45BA-9A63-33AD0DEC55E3}">
      <dgm:prSet/>
      <dgm:spPr/>
      <dgm:t>
        <a:bodyPr/>
        <a:lstStyle/>
        <a:p>
          <a:endParaRPr lang="zh-TW" altLang="en-US" sz="2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AB17412-CBF6-43C2-A701-9036487D8C90}" type="sibTrans" cxnId="{FEB10CFC-B0AA-45BA-9A63-33AD0DEC55E3}">
      <dgm:prSet/>
      <dgm:spPr/>
      <dgm:t>
        <a:bodyPr/>
        <a:lstStyle/>
        <a:p>
          <a:endParaRPr lang="zh-TW" altLang="en-US" sz="2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5E8ED3B-1E69-4D7E-9C9C-4FD790C1AD11}">
      <dgm:prSet phldrT="[文字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rPr>
            <a:t>共計</a:t>
          </a:r>
          <a:r>
            <a: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rPr>
            <a:t>15</a:t>
          </a:r>
          <a:r>
            <a: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rPr>
            <a:t>萬噸</a:t>
          </a:r>
        </a:p>
      </dgm:t>
    </dgm:pt>
    <dgm:pt modelId="{4D60E10E-939D-4CF0-94BF-CC36F78BB0D8}" type="parTrans" cxnId="{BDBFA095-13C7-4870-A753-126E3D5EB083}">
      <dgm:prSet/>
      <dgm:spPr/>
      <dgm:t>
        <a:bodyPr/>
        <a:lstStyle/>
        <a:p>
          <a:endParaRPr lang="zh-TW" altLang="en-US" sz="2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F5B8948-0400-4C1B-9B60-C2B4803BDC85}" type="sibTrans" cxnId="{BDBFA095-13C7-4870-A753-126E3D5EB083}">
      <dgm:prSet/>
      <dgm:spPr/>
      <dgm:t>
        <a:bodyPr/>
        <a:lstStyle/>
        <a:p>
          <a:endParaRPr lang="zh-TW" altLang="en-US" sz="2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DADF567-CA63-4571-8A57-7803FB87C39C}">
      <dgm:prSet phldrT="[文字]" custT="1"/>
      <dgm:spPr>
        <a:solidFill>
          <a:srgbClr val="600060"/>
        </a:solidFill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主要產品</a:t>
          </a:r>
        </a:p>
      </dgm:t>
    </dgm:pt>
    <dgm:pt modelId="{356172E5-6DB1-46A9-8148-EEAA07E3704C}" type="parTrans" cxnId="{3E39E86E-F979-487A-BE70-AC24CEA916A5}">
      <dgm:prSet/>
      <dgm:spPr/>
      <dgm:t>
        <a:bodyPr/>
        <a:lstStyle/>
        <a:p>
          <a:endParaRPr lang="zh-TW" altLang="en-US" sz="2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345B043-0AFC-47BA-83AD-B746F7D6D9FD}" type="sibTrans" cxnId="{3E39E86E-F979-487A-BE70-AC24CEA916A5}">
      <dgm:prSet/>
      <dgm:spPr/>
      <dgm:t>
        <a:bodyPr/>
        <a:lstStyle/>
        <a:p>
          <a:endParaRPr lang="zh-TW" altLang="en-US" sz="2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BEB0714-3FCD-48FA-B9E1-90569473ED86}">
      <dgm:prSet phldrT="[文字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zh-TW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低密度聚乙烯樹脂 </a:t>
          </a:r>
          <a:r>
            <a:rPr lang="en-US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  </a:t>
          </a:r>
          <a:r>
            <a:rPr lang="zh-TW" altLang="en-US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           </a:t>
          </a:r>
          <a:r>
            <a:rPr lang="en-US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(LDPE</a:t>
          </a:r>
          <a:r>
            <a:rPr lang="zh-TW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 </a:t>
          </a:r>
          <a:r>
            <a:rPr lang="en-US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Resin)</a:t>
          </a:r>
          <a:r>
            <a:rPr lang="en-US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en-US" altLang="zh-TW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淋膜級</a:t>
          </a:r>
          <a:r>
            <a:rPr lang="en-US" altLang="zh-TW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射出級</a:t>
          </a:r>
          <a:r>
            <a:rPr lang="en-US" altLang="zh-TW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br>
            <a:rPr lang="en-US" altLang="zh-TW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薄膜級</a:t>
          </a:r>
          <a:r>
            <a:rPr lang="en-US" altLang="zh-TW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1800" b="0" dirty="0">
            <a:solidFill>
              <a:srgbClr val="0000CC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09D6696-A4B5-4F0F-B117-374697160871}" type="parTrans" cxnId="{790537B3-B28A-4AE6-8F53-A6EE70941F85}">
      <dgm:prSet/>
      <dgm:spPr/>
      <dgm:t>
        <a:bodyPr/>
        <a:lstStyle/>
        <a:p>
          <a:endParaRPr lang="zh-TW" altLang="en-US" sz="2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AC038E3-A6BB-4BF9-8C7C-D0EAC7EF36A7}" type="sibTrans" cxnId="{790537B3-B28A-4AE6-8F53-A6EE70941F85}">
      <dgm:prSet/>
      <dgm:spPr/>
      <dgm:t>
        <a:bodyPr/>
        <a:lstStyle/>
        <a:p>
          <a:endParaRPr lang="zh-TW" altLang="en-US" sz="2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DB61E78-E6E0-423C-9CAD-F967B39EE913}">
      <dgm:prSet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zh-TW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乙烯醋酸乙烯酯</a:t>
          </a:r>
          <a:r>
            <a:rPr lang="en-US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共聚合</a:t>
          </a:r>
          <a:r>
            <a:rPr lang="zh-TW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樹脂</a:t>
          </a:r>
          <a:r>
            <a:rPr lang="en-US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en-US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  <a:r>
            <a:rPr lang="en-US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(EVA</a:t>
          </a:r>
          <a:r>
            <a:rPr lang="zh-TW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 </a:t>
          </a:r>
          <a:r>
            <a:rPr lang="en-US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Resin)</a:t>
          </a:r>
          <a:br>
            <a:rPr lang="en-US" altLang="zh-TW" sz="1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</a:br>
          <a:r>
            <a:rPr lang="en-US" altLang="zh-TW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(</a:t>
          </a:r>
          <a:r>
            <a:rPr lang="zh-TW" altLang="en-US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高端發泡級</a:t>
          </a:r>
          <a:r>
            <a:rPr lang="en-US" altLang="zh-TW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/</a:t>
          </a:r>
          <a:r>
            <a:rPr lang="zh-TW" altLang="en-US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淋膜級</a:t>
          </a:r>
          <a:r>
            <a:rPr lang="en-US" altLang="zh-TW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/</a:t>
          </a:r>
          <a:r>
            <a:rPr lang="zh-TW" altLang="en-US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光伏級</a:t>
          </a:r>
          <a:r>
            <a:rPr lang="en-US" altLang="zh-TW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/</a:t>
          </a:r>
          <a:r>
            <a:rPr lang="zh-TW" altLang="en-US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電纜線級</a:t>
          </a:r>
          <a:r>
            <a:rPr lang="en-US" altLang="zh-TW" sz="1800" b="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)    </a:t>
          </a:r>
          <a:endParaRPr lang="en-US" altLang="zh-TW" sz="1800" b="0" dirty="0">
            <a:solidFill>
              <a:srgbClr val="0000CC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3488644-0AB7-48A5-B97E-15C07A1918CE}" type="parTrans" cxnId="{0D0D2F5D-87E5-4DE3-B974-A270A14CCF41}">
      <dgm:prSet/>
      <dgm:spPr/>
      <dgm:t>
        <a:bodyPr/>
        <a:lstStyle/>
        <a:p>
          <a:endParaRPr lang="zh-TW" altLang="en-US" sz="2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3EA9F5D-C730-4CE4-A2D4-38A72F544073}" type="sibTrans" cxnId="{0D0D2F5D-87E5-4DE3-B974-A270A14CCF41}">
      <dgm:prSet/>
      <dgm:spPr/>
      <dgm:t>
        <a:bodyPr/>
        <a:lstStyle/>
        <a:p>
          <a:endParaRPr lang="zh-TW" altLang="en-US" sz="240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056B26A-A3B6-4463-AE86-ABD59CF462CD}" type="pres">
      <dgm:prSet presAssocID="{B5A09CCA-DC87-4480-947F-B4D49E2FEBA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47BE692-7246-4609-BFA2-3F6E8503BF57}" type="pres">
      <dgm:prSet presAssocID="{F4D9F012-5C5E-41E8-B53A-90955B465127}" presName="composite" presStyleCnt="0"/>
      <dgm:spPr/>
    </dgm:pt>
    <dgm:pt modelId="{E1CA41D6-B22C-42D7-BC0D-BCBA6BB651AF}" type="pres">
      <dgm:prSet presAssocID="{F4D9F012-5C5E-41E8-B53A-90955B465127}" presName="parTx" presStyleLbl="alignNode1" presStyleIdx="0" presStyleCnt="3" custScaleY="100000" custLinFactNeighborX="-11895" custLinFactNeighborY="-406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5FDE3BF-D447-4CCC-86B2-71B1A6B9AAA6}" type="pres">
      <dgm:prSet presAssocID="{F4D9F012-5C5E-41E8-B53A-90955B465127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9B573CC-4336-4BB2-925F-D54A9A576DDD}" type="pres">
      <dgm:prSet presAssocID="{D89412DF-E177-43F4-9B87-16A529F46F89}" presName="space" presStyleCnt="0"/>
      <dgm:spPr/>
    </dgm:pt>
    <dgm:pt modelId="{CC5154A4-6281-4253-A8A8-89E77361724A}" type="pres">
      <dgm:prSet presAssocID="{69A9577F-08D7-4813-A5CD-1510193DFD89}" presName="composite" presStyleCnt="0"/>
      <dgm:spPr/>
    </dgm:pt>
    <dgm:pt modelId="{FC2C42E6-6624-4A7B-8550-25BFE0E2041F}" type="pres">
      <dgm:prSet presAssocID="{69A9577F-08D7-4813-A5CD-1510193DFD89}" presName="parTx" presStyleLbl="alignNode1" presStyleIdx="1" presStyleCnt="3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CA424C-D0AC-4621-A6C5-926EA1B130CF}" type="pres">
      <dgm:prSet presAssocID="{69A9577F-08D7-4813-A5CD-1510193DFD89}" presName="desTx" presStyleLbl="alignAccFollowNode1" presStyleIdx="1" presStyleCnt="3" custLinFactNeighborY="2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84DFE1A-306D-4CF9-8BF2-9CF9B05B49FA}" type="pres">
      <dgm:prSet presAssocID="{AAB17412-CBF6-43C2-A701-9036487D8C90}" presName="space" presStyleCnt="0"/>
      <dgm:spPr/>
    </dgm:pt>
    <dgm:pt modelId="{1E9087AD-5697-43F1-A551-C264F06697D2}" type="pres">
      <dgm:prSet presAssocID="{DDADF567-CA63-4571-8A57-7803FB87C39C}" presName="composite" presStyleCnt="0"/>
      <dgm:spPr/>
    </dgm:pt>
    <dgm:pt modelId="{ACA3D732-651C-428E-AA6F-4D73B80C3D7D}" type="pres">
      <dgm:prSet presAssocID="{DDADF567-CA63-4571-8A57-7803FB87C39C}" presName="parTx" presStyleLbl="alignNode1" presStyleIdx="2" presStyleCnt="3" custScaleX="119793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753C6C8-0A7E-4FAF-8084-1AF39E7078D3}" type="pres">
      <dgm:prSet presAssocID="{DDADF567-CA63-4571-8A57-7803FB87C39C}" presName="desTx" presStyleLbl="alignAccFollowNode1" presStyleIdx="2" presStyleCnt="3" custScaleX="1187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AC69B3F-7823-4CD7-A127-F940D1366A85}" type="presOf" srcId="{3BEB0714-3FCD-48FA-B9E1-90569473ED86}" destId="{2753C6C8-0A7E-4FAF-8084-1AF39E7078D3}" srcOrd="0" destOrd="0" presId="urn:microsoft.com/office/officeart/2005/8/layout/hList1"/>
    <dgm:cxn modelId="{B5FAB24E-6675-41BD-9CD9-3828AC37584C}" type="presOf" srcId="{B5A09CCA-DC87-4480-947F-B4D49E2FEBAA}" destId="{7056B26A-A3B6-4463-AE86-ABD59CF462CD}" srcOrd="0" destOrd="0" presId="urn:microsoft.com/office/officeart/2005/8/layout/hList1"/>
    <dgm:cxn modelId="{2B79A94A-45C2-422D-842B-12E313400700}" srcId="{F4D9F012-5C5E-41E8-B53A-90955B465127}" destId="{5063A912-D540-4E11-ABEE-B30A5B7A9DFD}" srcOrd="0" destOrd="0" parTransId="{9106607E-1062-4378-BF65-9D6FDA9C9BC5}" sibTransId="{478FCE9B-E5D0-4A74-9F19-75B82E67FB1D}"/>
    <dgm:cxn modelId="{9F089077-8FEF-4B66-BBAB-D4EDC7DF56C3}" type="presOf" srcId="{F4D9F012-5C5E-41E8-B53A-90955B465127}" destId="{E1CA41D6-B22C-42D7-BC0D-BCBA6BB651AF}" srcOrd="0" destOrd="0" presId="urn:microsoft.com/office/officeart/2005/8/layout/hList1"/>
    <dgm:cxn modelId="{98D86C18-B023-42F2-A76C-502E36A756E7}" type="presOf" srcId="{C5E8ED3B-1E69-4D7E-9C9C-4FD790C1AD11}" destId="{81CA424C-D0AC-4621-A6C5-926EA1B130CF}" srcOrd="0" destOrd="0" presId="urn:microsoft.com/office/officeart/2005/8/layout/hList1"/>
    <dgm:cxn modelId="{2981C634-C3DC-4DD1-BECE-434CAA8D8E1F}" type="presOf" srcId="{5063A912-D540-4E11-ABEE-B30A5B7A9DFD}" destId="{15FDE3BF-D447-4CCC-86B2-71B1A6B9AAA6}" srcOrd="0" destOrd="0" presId="urn:microsoft.com/office/officeart/2005/8/layout/hList1"/>
    <dgm:cxn modelId="{73602545-95DA-4754-828F-F53D7F151EE3}" type="presOf" srcId="{DDADF567-CA63-4571-8A57-7803FB87C39C}" destId="{ACA3D732-651C-428E-AA6F-4D73B80C3D7D}" srcOrd="0" destOrd="0" presId="urn:microsoft.com/office/officeart/2005/8/layout/hList1"/>
    <dgm:cxn modelId="{C2987E0C-A73E-403D-85EC-3CD8F032075A}" type="presOf" srcId="{3DB61E78-E6E0-423C-9CAD-F967B39EE913}" destId="{2753C6C8-0A7E-4FAF-8084-1AF39E7078D3}" srcOrd="0" destOrd="1" presId="urn:microsoft.com/office/officeart/2005/8/layout/hList1"/>
    <dgm:cxn modelId="{FEB10CFC-B0AA-45BA-9A63-33AD0DEC55E3}" srcId="{B5A09CCA-DC87-4480-947F-B4D49E2FEBAA}" destId="{69A9577F-08D7-4813-A5CD-1510193DFD89}" srcOrd="1" destOrd="0" parTransId="{EB91BB0E-17FF-472A-9D66-99801C8BC4B6}" sibTransId="{AAB17412-CBF6-43C2-A701-9036487D8C90}"/>
    <dgm:cxn modelId="{3E39E86E-F979-487A-BE70-AC24CEA916A5}" srcId="{B5A09CCA-DC87-4480-947F-B4D49E2FEBAA}" destId="{DDADF567-CA63-4571-8A57-7803FB87C39C}" srcOrd="2" destOrd="0" parTransId="{356172E5-6DB1-46A9-8148-EEAA07E3704C}" sibTransId="{D345B043-0AFC-47BA-83AD-B746F7D6D9FD}"/>
    <dgm:cxn modelId="{790537B3-B28A-4AE6-8F53-A6EE70941F85}" srcId="{DDADF567-CA63-4571-8A57-7803FB87C39C}" destId="{3BEB0714-3FCD-48FA-B9E1-90569473ED86}" srcOrd="0" destOrd="0" parTransId="{D09D6696-A4B5-4F0F-B117-374697160871}" sibTransId="{0AC038E3-A6BB-4BF9-8C7C-D0EAC7EF36A7}"/>
    <dgm:cxn modelId="{BDBFA095-13C7-4870-A753-126E3D5EB083}" srcId="{69A9577F-08D7-4813-A5CD-1510193DFD89}" destId="{C5E8ED3B-1E69-4D7E-9C9C-4FD790C1AD11}" srcOrd="0" destOrd="0" parTransId="{4D60E10E-939D-4CF0-94BF-CC36F78BB0D8}" sibTransId="{7F5B8948-0400-4C1B-9B60-C2B4803BDC85}"/>
    <dgm:cxn modelId="{BEAB22F7-83B0-49EE-AE0D-3A9E4DBB3733}" srcId="{B5A09CCA-DC87-4480-947F-B4D49E2FEBAA}" destId="{F4D9F012-5C5E-41E8-B53A-90955B465127}" srcOrd="0" destOrd="0" parTransId="{CA5520EA-BF56-44CF-97AD-A18303AAC586}" sibTransId="{D89412DF-E177-43F4-9B87-16A529F46F89}"/>
    <dgm:cxn modelId="{0D0D2F5D-87E5-4DE3-B974-A270A14CCF41}" srcId="{DDADF567-CA63-4571-8A57-7803FB87C39C}" destId="{3DB61E78-E6E0-423C-9CAD-F967B39EE913}" srcOrd="1" destOrd="0" parTransId="{73488644-0AB7-48A5-B97E-15C07A1918CE}" sibTransId="{E3EA9F5D-C730-4CE4-A2D4-38A72F544073}"/>
    <dgm:cxn modelId="{A7A5EF9F-06B8-4CA2-AC4F-A73C4C586031}" type="presOf" srcId="{69A9577F-08D7-4813-A5CD-1510193DFD89}" destId="{FC2C42E6-6624-4A7B-8550-25BFE0E2041F}" srcOrd="0" destOrd="0" presId="urn:microsoft.com/office/officeart/2005/8/layout/hList1"/>
    <dgm:cxn modelId="{4B7D2E17-E8FD-43D4-B54E-6C0535E1AA0F}" type="presParOf" srcId="{7056B26A-A3B6-4463-AE86-ABD59CF462CD}" destId="{247BE692-7246-4609-BFA2-3F6E8503BF57}" srcOrd="0" destOrd="0" presId="urn:microsoft.com/office/officeart/2005/8/layout/hList1"/>
    <dgm:cxn modelId="{F453C1EC-3AD2-46A2-9526-F781AEBB4B08}" type="presParOf" srcId="{247BE692-7246-4609-BFA2-3F6E8503BF57}" destId="{E1CA41D6-B22C-42D7-BC0D-BCBA6BB651AF}" srcOrd="0" destOrd="0" presId="urn:microsoft.com/office/officeart/2005/8/layout/hList1"/>
    <dgm:cxn modelId="{F9F26EAF-381B-408C-9D9D-F8BB20BA8DA5}" type="presParOf" srcId="{247BE692-7246-4609-BFA2-3F6E8503BF57}" destId="{15FDE3BF-D447-4CCC-86B2-71B1A6B9AAA6}" srcOrd="1" destOrd="0" presId="urn:microsoft.com/office/officeart/2005/8/layout/hList1"/>
    <dgm:cxn modelId="{55073CB7-AAE7-45D8-8CFF-71775788BC4B}" type="presParOf" srcId="{7056B26A-A3B6-4463-AE86-ABD59CF462CD}" destId="{89B573CC-4336-4BB2-925F-D54A9A576DDD}" srcOrd="1" destOrd="0" presId="urn:microsoft.com/office/officeart/2005/8/layout/hList1"/>
    <dgm:cxn modelId="{4BF4E011-4973-44E1-985F-9029FB1C8BEE}" type="presParOf" srcId="{7056B26A-A3B6-4463-AE86-ABD59CF462CD}" destId="{CC5154A4-6281-4253-A8A8-89E77361724A}" srcOrd="2" destOrd="0" presId="urn:microsoft.com/office/officeart/2005/8/layout/hList1"/>
    <dgm:cxn modelId="{C7FD2E8F-6F2A-4C43-A034-754D30700352}" type="presParOf" srcId="{CC5154A4-6281-4253-A8A8-89E77361724A}" destId="{FC2C42E6-6624-4A7B-8550-25BFE0E2041F}" srcOrd="0" destOrd="0" presId="urn:microsoft.com/office/officeart/2005/8/layout/hList1"/>
    <dgm:cxn modelId="{4ED20410-143E-4363-911E-02D15FFD0544}" type="presParOf" srcId="{CC5154A4-6281-4253-A8A8-89E77361724A}" destId="{81CA424C-D0AC-4621-A6C5-926EA1B130CF}" srcOrd="1" destOrd="0" presId="urn:microsoft.com/office/officeart/2005/8/layout/hList1"/>
    <dgm:cxn modelId="{84624676-AFEA-4DAC-8589-8B40BEE68E07}" type="presParOf" srcId="{7056B26A-A3B6-4463-AE86-ABD59CF462CD}" destId="{284DFE1A-306D-4CF9-8BF2-9CF9B05B49FA}" srcOrd="3" destOrd="0" presId="urn:microsoft.com/office/officeart/2005/8/layout/hList1"/>
    <dgm:cxn modelId="{23FB6DF5-B61D-430C-B6AD-C8F4E1EBA5B2}" type="presParOf" srcId="{7056B26A-A3B6-4463-AE86-ABD59CF462CD}" destId="{1E9087AD-5697-43F1-A551-C264F06697D2}" srcOrd="4" destOrd="0" presId="urn:microsoft.com/office/officeart/2005/8/layout/hList1"/>
    <dgm:cxn modelId="{864B1D77-9B1E-45FC-A399-C2F6418D3C93}" type="presParOf" srcId="{1E9087AD-5697-43F1-A551-C264F06697D2}" destId="{ACA3D732-651C-428E-AA6F-4D73B80C3D7D}" srcOrd="0" destOrd="0" presId="urn:microsoft.com/office/officeart/2005/8/layout/hList1"/>
    <dgm:cxn modelId="{78697C52-08B3-4B13-ADC9-1ACFC21B71F5}" type="presParOf" srcId="{1E9087AD-5697-43F1-A551-C264F06697D2}" destId="{2753C6C8-0A7E-4FAF-8084-1AF39E7078D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C1D328-65C3-4187-8C2B-0753D9690381}">
      <dsp:nvSpPr>
        <dsp:cNvPr id="0" name=""/>
        <dsp:cNvSpPr/>
      </dsp:nvSpPr>
      <dsp:spPr>
        <a:xfrm>
          <a:off x="161233" y="4595500"/>
          <a:ext cx="6927271" cy="0"/>
        </a:xfrm>
        <a:prstGeom prst="line">
          <a:avLst/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505A2D-C9E5-46AB-ADB9-A896B8ED8C3C}">
      <dsp:nvSpPr>
        <dsp:cNvPr id="0" name=""/>
        <dsp:cNvSpPr/>
      </dsp:nvSpPr>
      <dsp:spPr>
        <a:xfrm>
          <a:off x="145172" y="3218150"/>
          <a:ext cx="6927271" cy="0"/>
        </a:xfrm>
        <a:prstGeom prst="line">
          <a:avLst/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E9B13B-BA08-4CF7-ABA3-C689EEFBD956}">
      <dsp:nvSpPr>
        <dsp:cNvPr id="0" name=""/>
        <dsp:cNvSpPr/>
      </dsp:nvSpPr>
      <dsp:spPr>
        <a:xfrm>
          <a:off x="161900" y="1852974"/>
          <a:ext cx="6927271" cy="0"/>
        </a:xfrm>
        <a:prstGeom prst="line">
          <a:avLst/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018DF5-EF24-4755-B677-F672055B794B}">
      <dsp:nvSpPr>
        <dsp:cNvPr id="0" name=""/>
        <dsp:cNvSpPr/>
      </dsp:nvSpPr>
      <dsp:spPr>
        <a:xfrm>
          <a:off x="154709" y="479387"/>
          <a:ext cx="6927271" cy="0"/>
        </a:xfrm>
        <a:prstGeom prst="line">
          <a:avLst/>
        </a:pr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A0F608-139B-4FD1-9B03-CD6B994492EC}">
      <dsp:nvSpPr>
        <dsp:cNvPr id="0" name=""/>
        <dsp:cNvSpPr/>
      </dsp:nvSpPr>
      <dsp:spPr>
        <a:xfrm>
          <a:off x="1955799" y="43850"/>
          <a:ext cx="5126180" cy="435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b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20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民國</a:t>
          </a:r>
          <a:r>
            <a:rPr lang="en-US" altLang="zh-TW" sz="20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66</a:t>
          </a:r>
          <a:r>
            <a:rPr lang="zh-TW" altLang="en-US" sz="20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年元月</a:t>
          </a:r>
          <a:r>
            <a:rPr lang="en-US" altLang="zh-TW" sz="20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25</a:t>
          </a:r>
          <a:r>
            <a:rPr lang="zh-TW" altLang="en-US" sz="20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日</a:t>
          </a:r>
        </a:p>
      </dsp:txBody>
      <dsp:txXfrm>
        <a:off x="1955799" y="43850"/>
        <a:ext cx="5126180" cy="435536"/>
      </dsp:txXfrm>
    </dsp:sp>
    <dsp:sp modelId="{304B71CE-1267-4743-A049-A9325A62D1F9}">
      <dsp:nvSpPr>
        <dsp:cNvPr id="0" name=""/>
        <dsp:cNvSpPr/>
      </dsp:nvSpPr>
      <dsp:spPr>
        <a:xfrm>
          <a:off x="-154709" y="2626"/>
          <a:ext cx="2419927" cy="517984"/>
        </a:xfrm>
        <a:prstGeom prst="round2SameRect">
          <a:avLst>
            <a:gd name="adj1" fmla="val 16670"/>
            <a:gd name="adj2" fmla="val 0"/>
          </a:avLst>
        </a:prstGeom>
        <a:solidFill>
          <a:srgbClr val="FFC819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設立日期</a:t>
          </a:r>
        </a:p>
      </dsp:txBody>
      <dsp:txXfrm>
        <a:off x="-129419" y="27916"/>
        <a:ext cx="2369347" cy="492694"/>
      </dsp:txXfrm>
    </dsp:sp>
    <dsp:sp modelId="{CF86F5E3-D8F9-463F-A8EB-7B151999194C}">
      <dsp:nvSpPr>
        <dsp:cNvPr id="0" name=""/>
        <dsp:cNvSpPr/>
      </dsp:nvSpPr>
      <dsp:spPr>
        <a:xfrm>
          <a:off x="0" y="520610"/>
          <a:ext cx="6927271" cy="8712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520610"/>
        <a:ext cx="6927271" cy="871204"/>
      </dsp:txXfrm>
    </dsp:sp>
    <dsp:sp modelId="{D5CE019F-AED9-4B99-8EC8-16D250DDEF0A}">
      <dsp:nvSpPr>
        <dsp:cNvPr id="0" name=""/>
        <dsp:cNvSpPr/>
      </dsp:nvSpPr>
      <dsp:spPr>
        <a:xfrm>
          <a:off x="1962990" y="1417438"/>
          <a:ext cx="5126180" cy="435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新台幣</a:t>
          </a:r>
          <a:r>
            <a:rPr lang="en-US" altLang="zh-TW" sz="20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59.4</a:t>
          </a:r>
          <a:r>
            <a:rPr lang="zh-TW" altLang="en-US" sz="20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億</a:t>
          </a:r>
        </a:p>
      </dsp:txBody>
      <dsp:txXfrm>
        <a:off x="1962990" y="1417438"/>
        <a:ext cx="5126180" cy="435536"/>
      </dsp:txXfrm>
    </dsp:sp>
    <dsp:sp modelId="{F09B0574-4770-4FF6-9E51-EBEF7B939CBF}">
      <dsp:nvSpPr>
        <dsp:cNvPr id="0" name=""/>
        <dsp:cNvSpPr/>
      </dsp:nvSpPr>
      <dsp:spPr>
        <a:xfrm>
          <a:off x="-161900" y="1459711"/>
          <a:ext cx="2448690" cy="443228"/>
        </a:xfrm>
        <a:prstGeom prst="round2SameRect">
          <a:avLst>
            <a:gd name="adj1" fmla="val 16670"/>
            <a:gd name="adj2" fmla="val 0"/>
          </a:avLst>
        </a:prstGeom>
        <a:solidFill>
          <a:srgbClr val="FFC000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資本額</a:t>
          </a:r>
        </a:p>
      </dsp:txBody>
      <dsp:txXfrm>
        <a:off x="-140259" y="1481352"/>
        <a:ext cx="2405408" cy="421587"/>
      </dsp:txXfrm>
    </dsp:sp>
    <dsp:sp modelId="{4676C919-9F5C-4FE7-9862-137B92BEF8E5}">
      <dsp:nvSpPr>
        <dsp:cNvPr id="0" name=""/>
        <dsp:cNvSpPr/>
      </dsp:nvSpPr>
      <dsp:spPr>
        <a:xfrm>
          <a:off x="0" y="1856820"/>
          <a:ext cx="6927271" cy="8712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1856820"/>
        <a:ext cx="6927271" cy="871204"/>
      </dsp:txXfrm>
    </dsp:sp>
    <dsp:sp modelId="{86E864B2-4C9B-48F4-9403-85A911E3DCCF}">
      <dsp:nvSpPr>
        <dsp:cNvPr id="0" name=""/>
        <dsp:cNvSpPr/>
      </dsp:nvSpPr>
      <dsp:spPr>
        <a:xfrm>
          <a:off x="1946262" y="2782613"/>
          <a:ext cx="5126180" cy="435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231</a:t>
          </a:r>
          <a:r>
            <a:rPr lang="zh-TW" altLang="en-US" sz="20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人</a:t>
          </a:r>
          <a:r>
            <a:rPr lang="en-US" altLang="zh-TW" sz="20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(2024.03.01)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946262" y="2782613"/>
        <a:ext cx="5126180" cy="435536"/>
      </dsp:txXfrm>
    </dsp:sp>
    <dsp:sp modelId="{18285DDE-3207-4325-BE98-FBD032183556}">
      <dsp:nvSpPr>
        <dsp:cNvPr id="0" name=""/>
        <dsp:cNvSpPr/>
      </dsp:nvSpPr>
      <dsp:spPr>
        <a:xfrm>
          <a:off x="-145172" y="2749802"/>
          <a:ext cx="2381780" cy="501159"/>
        </a:xfrm>
        <a:prstGeom prst="round2SameRect">
          <a:avLst>
            <a:gd name="adj1" fmla="val 16670"/>
            <a:gd name="adj2" fmla="val 0"/>
          </a:avLst>
        </a:prstGeom>
        <a:solidFill>
          <a:srgbClr val="FFC000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員工人數</a:t>
          </a:r>
        </a:p>
      </dsp:txBody>
      <dsp:txXfrm>
        <a:off x="-120703" y="2774271"/>
        <a:ext cx="2332842" cy="476690"/>
      </dsp:txXfrm>
    </dsp:sp>
    <dsp:sp modelId="{44A14BA5-4DDE-43B9-A758-24C912554E83}">
      <dsp:nvSpPr>
        <dsp:cNvPr id="0" name=""/>
        <dsp:cNvSpPr/>
      </dsp:nvSpPr>
      <dsp:spPr>
        <a:xfrm>
          <a:off x="0" y="3250961"/>
          <a:ext cx="6927271" cy="8712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0" y="3250961"/>
        <a:ext cx="6927271" cy="871204"/>
      </dsp:txXfrm>
    </dsp:sp>
    <dsp:sp modelId="{C2B1EE54-9D76-484F-828F-3674E0251F75}">
      <dsp:nvSpPr>
        <dsp:cNvPr id="0" name=""/>
        <dsp:cNvSpPr/>
      </dsp:nvSpPr>
      <dsp:spPr>
        <a:xfrm>
          <a:off x="1962324" y="4159963"/>
          <a:ext cx="5126180" cy="435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b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0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個體：</a:t>
          </a:r>
          <a:r>
            <a:rPr lang="zh-TW" altLang="zh-TW" sz="20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新台幣 </a:t>
          </a:r>
          <a:r>
            <a:rPr lang="en-US" altLang="zh-TW" sz="20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58.2</a:t>
          </a:r>
          <a:r>
            <a:rPr lang="zh-TW" altLang="zh-TW" sz="20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億元 </a:t>
          </a:r>
          <a:r>
            <a:rPr lang="en-US" altLang="zh-TW" sz="24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24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zh-TW" sz="20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合併：新台幣 </a:t>
          </a:r>
          <a:r>
            <a:rPr lang="en-US" altLang="zh-TW" sz="20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60.3</a:t>
          </a:r>
          <a:r>
            <a:rPr lang="zh-TW" altLang="zh-TW" sz="20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億元</a:t>
          </a:r>
          <a:endParaRPr lang="zh-TW" altLang="en-US" sz="20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962324" y="4159963"/>
        <a:ext cx="5126180" cy="435536"/>
      </dsp:txXfrm>
    </dsp:sp>
    <dsp:sp modelId="{8428E2C9-F9B8-48B9-A665-4C4F02DB5D19}">
      <dsp:nvSpPr>
        <dsp:cNvPr id="0" name=""/>
        <dsp:cNvSpPr/>
      </dsp:nvSpPr>
      <dsp:spPr>
        <a:xfrm>
          <a:off x="-161233" y="4143942"/>
          <a:ext cx="2446024" cy="467579"/>
        </a:xfrm>
        <a:prstGeom prst="round2SameRect">
          <a:avLst>
            <a:gd name="adj1" fmla="val 16670"/>
            <a:gd name="adj2" fmla="val 0"/>
          </a:avLst>
        </a:prstGeom>
        <a:solidFill>
          <a:srgbClr val="FFC000"/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2024</a:t>
          </a:r>
          <a:r>
            <a:rPr lang="zh-TW" altLang="en-US" sz="20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年營業額</a:t>
          </a:r>
        </a:p>
      </dsp:txBody>
      <dsp:txXfrm>
        <a:off x="-138404" y="4166771"/>
        <a:ext cx="2400366" cy="4447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A41D6-B22C-42D7-BC0D-BCBA6BB651AF}">
      <dsp:nvSpPr>
        <dsp:cNvPr id="0" name=""/>
        <dsp:cNvSpPr/>
      </dsp:nvSpPr>
      <dsp:spPr>
        <a:xfrm>
          <a:off x="0" y="-362821"/>
          <a:ext cx="2016167" cy="725643"/>
        </a:xfrm>
        <a:prstGeom prst="rect">
          <a:avLst/>
        </a:prstGeom>
        <a:solidFill>
          <a:srgbClr val="B62C4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生產設備</a:t>
          </a:r>
        </a:p>
      </dsp:txBody>
      <dsp:txXfrm>
        <a:off x="0" y="-362821"/>
        <a:ext cx="2016167" cy="725643"/>
      </dsp:txXfrm>
    </dsp:sp>
    <dsp:sp modelId="{15FDE3BF-D447-4CCC-86B2-71B1A6B9AAA6}">
      <dsp:nvSpPr>
        <dsp:cNvPr id="0" name=""/>
        <dsp:cNvSpPr/>
      </dsp:nvSpPr>
      <dsp:spPr>
        <a:xfrm>
          <a:off x="8811" y="362821"/>
          <a:ext cx="2016167" cy="4184650"/>
        </a:xfrm>
        <a:prstGeom prst="rect">
          <a:avLst/>
        </a:prstGeom>
        <a:solidFill>
          <a:srgbClr val="FFDDE8">
            <a:alpha val="89804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四套高壓釜式生產線</a:t>
          </a:r>
        </a:p>
      </dsp:txBody>
      <dsp:txXfrm>
        <a:off x="8811" y="362821"/>
        <a:ext cx="2016167" cy="4184650"/>
      </dsp:txXfrm>
    </dsp:sp>
    <dsp:sp modelId="{FC2C42E6-6624-4A7B-8550-25BFE0E2041F}">
      <dsp:nvSpPr>
        <dsp:cNvPr id="0" name=""/>
        <dsp:cNvSpPr/>
      </dsp:nvSpPr>
      <dsp:spPr>
        <a:xfrm>
          <a:off x="2306967" y="-362821"/>
          <a:ext cx="2016167" cy="725643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年產能</a:t>
          </a:r>
        </a:p>
      </dsp:txBody>
      <dsp:txXfrm>
        <a:off x="2306967" y="-362821"/>
        <a:ext cx="2016167" cy="725643"/>
      </dsp:txXfrm>
    </dsp:sp>
    <dsp:sp modelId="{81CA424C-D0AC-4621-A6C5-926EA1B130CF}">
      <dsp:nvSpPr>
        <dsp:cNvPr id="0" name=""/>
        <dsp:cNvSpPr/>
      </dsp:nvSpPr>
      <dsp:spPr>
        <a:xfrm>
          <a:off x="2306967" y="362821"/>
          <a:ext cx="2016167" cy="418465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共計</a:t>
          </a:r>
          <a:r>
            <a:rPr lang="en-US" altLang="zh-TW" sz="20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15</a:t>
          </a:r>
          <a:r>
            <a:rPr lang="zh-TW" altLang="en-US" sz="20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萬噸</a:t>
          </a:r>
        </a:p>
      </dsp:txBody>
      <dsp:txXfrm>
        <a:off x="2306967" y="362821"/>
        <a:ext cx="2016167" cy="4184650"/>
      </dsp:txXfrm>
    </dsp:sp>
    <dsp:sp modelId="{ACA3D732-651C-428E-AA6F-4D73B80C3D7D}">
      <dsp:nvSpPr>
        <dsp:cNvPr id="0" name=""/>
        <dsp:cNvSpPr/>
      </dsp:nvSpPr>
      <dsp:spPr>
        <a:xfrm>
          <a:off x="4605123" y="-362821"/>
          <a:ext cx="2415227" cy="725643"/>
        </a:xfrm>
        <a:prstGeom prst="rect">
          <a:avLst/>
        </a:prstGeom>
        <a:solidFill>
          <a:srgbClr val="60006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主要產品</a:t>
          </a:r>
        </a:p>
      </dsp:txBody>
      <dsp:txXfrm>
        <a:off x="4605123" y="-362821"/>
        <a:ext cx="2415227" cy="725643"/>
      </dsp:txXfrm>
    </dsp:sp>
    <dsp:sp modelId="{2753C6C8-0A7E-4FAF-8084-1AF39E7078D3}">
      <dsp:nvSpPr>
        <dsp:cNvPr id="0" name=""/>
        <dsp:cNvSpPr/>
      </dsp:nvSpPr>
      <dsp:spPr>
        <a:xfrm>
          <a:off x="4615657" y="362821"/>
          <a:ext cx="2394158" cy="418465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低密度聚乙烯樹脂 </a:t>
          </a:r>
          <a:r>
            <a:rPr lang="en-US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  </a:t>
          </a:r>
          <a:r>
            <a:rPr lang="zh-TW" altLang="en-US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           </a:t>
          </a:r>
          <a:r>
            <a:rPr lang="en-US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(LDPE</a:t>
          </a:r>
          <a:r>
            <a:rPr lang="zh-TW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 </a:t>
          </a:r>
          <a:r>
            <a:rPr lang="en-US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Resin)</a:t>
          </a:r>
          <a:r>
            <a:rPr lang="en-US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en-US" altLang="zh-TW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淋膜級</a:t>
          </a:r>
          <a:r>
            <a:rPr lang="en-US" altLang="zh-TW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射出級</a:t>
          </a:r>
          <a:r>
            <a:rPr lang="en-US" altLang="zh-TW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br>
            <a:rPr lang="en-US" altLang="zh-TW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薄膜級</a:t>
          </a:r>
          <a:r>
            <a:rPr lang="en-US" altLang="zh-TW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1800" b="0" kern="1200" dirty="0">
            <a:solidFill>
              <a:srgbClr val="0000CC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乙烯醋酸乙烯酯</a:t>
          </a:r>
          <a:r>
            <a:rPr lang="en-US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共聚合</a:t>
          </a:r>
          <a:r>
            <a:rPr lang="zh-TW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樹脂</a:t>
          </a:r>
          <a:r>
            <a:rPr lang="en-US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en-US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  <a:r>
            <a:rPr lang="en-US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(EVA</a:t>
          </a:r>
          <a:r>
            <a:rPr lang="zh-TW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 </a:t>
          </a:r>
          <a:r>
            <a:rPr lang="en-US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Resin)</a:t>
          </a:r>
          <a:br>
            <a:rPr lang="en-US" altLang="zh-TW" sz="1800" b="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</a:br>
          <a:r>
            <a:rPr lang="en-US" altLang="zh-TW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(</a:t>
          </a:r>
          <a:r>
            <a:rPr lang="zh-TW" altLang="en-US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高端發泡級</a:t>
          </a:r>
          <a:r>
            <a:rPr lang="en-US" altLang="zh-TW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/</a:t>
          </a:r>
          <a:r>
            <a:rPr lang="zh-TW" altLang="en-US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淋膜級</a:t>
          </a:r>
          <a:r>
            <a:rPr lang="en-US" altLang="zh-TW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/</a:t>
          </a:r>
          <a:r>
            <a:rPr lang="zh-TW" altLang="en-US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光伏級</a:t>
          </a:r>
          <a:r>
            <a:rPr lang="en-US" altLang="zh-TW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/</a:t>
          </a:r>
          <a:r>
            <a:rPr lang="zh-TW" altLang="en-US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電纜線級</a:t>
          </a:r>
          <a:r>
            <a:rPr lang="en-US" altLang="zh-TW" sz="1800" b="0" kern="12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rPr>
            <a:t>)    </a:t>
          </a:r>
          <a:endParaRPr lang="en-US" altLang="zh-TW" sz="1800" b="0" kern="1200" dirty="0">
            <a:solidFill>
              <a:srgbClr val="0000CC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615657" y="362821"/>
        <a:ext cx="2394158" cy="41846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abList">
  <dgm:title val="標籤清單"/>
  <dgm:desc val="用來顯示非連續或分成群組的資訊方塊。適合用在少量階層 1 文字的情況。第一個階層 2 文字會顯示在階層 1 文字旁邊，而其餘的階層 2 文字會出現在階層 1 文字下方。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0.00935</cdr:x>
      <cdr:y>0.04874</cdr:y>
    </cdr:from>
    <cdr:to>
      <cdr:x>0.158</cdr:x>
      <cdr:y>0.10956</cdr:y>
    </cdr:to>
    <cdr:sp macro="" textlink="">
      <cdr:nvSpPr>
        <cdr:cNvPr id="4" name="矩形 3"/>
        <cdr:cNvSpPr/>
      </cdr:nvSpPr>
      <cdr:spPr>
        <a:xfrm xmlns:a="http://schemas.openxmlformats.org/drawingml/2006/main">
          <a:off x="72008" y="216024"/>
          <a:ext cx="1145327" cy="2695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zh-TW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fontAlgn="base">
            <a:spcBef>
              <a:spcPct val="0"/>
            </a:spcBef>
            <a:spcAft>
              <a:spcPct val="0"/>
            </a:spcAft>
          </a:pPr>
          <a:r>
            <a:rPr lang="ja-JP" altLang="en-US" sz="1600" b="0" dirty="0"/>
            <a:t>（</a:t>
          </a:r>
          <a:r>
            <a:rPr lang="en-US" altLang="zh-TW" sz="1600" b="0" dirty="0"/>
            <a:t>$/b</a:t>
          </a:r>
          <a:r>
            <a:rPr lang="ja-JP" altLang="en-US" sz="1600" b="0" dirty="0"/>
            <a:t>）</a:t>
          </a:r>
        </a:p>
      </cdr:txBody>
    </cdr:sp>
  </cdr:relSizeAnchor>
  <cdr:relSizeAnchor xmlns:cdr="http://schemas.openxmlformats.org/drawingml/2006/chartDrawing">
    <cdr:from>
      <cdr:x>0.81096</cdr:x>
      <cdr:y>0.04771</cdr:y>
    </cdr:from>
    <cdr:to>
      <cdr:x>0.95962</cdr:x>
      <cdr:y>0.10853</cdr:y>
    </cdr:to>
    <cdr:sp macro="" textlink="">
      <cdr:nvSpPr>
        <cdr:cNvPr id="5" name="矩形 4"/>
        <cdr:cNvSpPr/>
      </cdr:nvSpPr>
      <cdr:spPr>
        <a:xfrm xmlns:a="http://schemas.openxmlformats.org/drawingml/2006/main">
          <a:off x="6189906" y="189840"/>
          <a:ext cx="1134699" cy="2420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fontAlgn="base">
            <a:spcBef>
              <a:spcPct val="0"/>
            </a:spcBef>
            <a:spcAft>
              <a:spcPct val="0"/>
            </a:spcAft>
          </a:pPr>
          <a:r>
            <a:rPr lang="ja-JP" altLang="en-US" sz="1600" b="0" dirty="0"/>
            <a:t>（</a:t>
          </a:r>
          <a:r>
            <a:rPr lang="en-US" altLang="zh-TW" sz="1600" b="0" dirty="0"/>
            <a:t>$/MT</a:t>
          </a:r>
          <a:r>
            <a:rPr lang="ja-JP" altLang="en-US" sz="1600" b="0" dirty="0"/>
            <a:t>）</a:t>
          </a:r>
        </a:p>
      </cdr:txBody>
    </cdr:sp>
  </cdr:relSizeAnchor>
  <cdr:relSizeAnchor xmlns:cdr="http://schemas.openxmlformats.org/drawingml/2006/chartDrawing">
    <cdr:from>
      <cdr:x>0.15171</cdr:x>
      <cdr:y>0.13046</cdr:y>
    </cdr:from>
    <cdr:to>
      <cdr:x>0.24259</cdr:x>
      <cdr:y>0.20238</cdr:y>
    </cdr:to>
    <cdr:sp macro="" textlink="">
      <cdr:nvSpPr>
        <cdr:cNvPr id="12" name="文字方塊 13"/>
        <cdr:cNvSpPr txBox="1"/>
      </cdr:nvSpPr>
      <cdr:spPr>
        <a:xfrm xmlns:a="http://schemas.openxmlformats.org/drawingml/2006/main">
          <a:off x="1583795" y="558299"/>
          <a:ext cx="948752" cy="307767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3">
            <a:lumMod val="75000"/>
            <a:alpha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449263" rtl="0" fontAlgn="base">
            <a:spcBef>
              <a:spcPct val="0"/>
            </a:spcBef>
            <a:spcAft>
              <a:spcPct val="0"/>
            </a:spcAft>
            <a:buClr>
              <a:srgbClr val="000000"/>
            </a:buClr>
            <a:buSzPct val="100000"/>
            <a:buFont typeface="Times New Roman" pitchFamily="18" charset="0"/>
          </a:pPr>
          <a:r>
            <a:rPr lang="en-US" altLang="zh-TW" sz="1400" dirty="0">
              <a:solidFill>
                <a:schemeClr val="tx1"/>
              </a:solidFill>
              <a:ea typeface="+mj-ea"/>
            </a:rPr>
            <a:t>2022</a:t>
          </a:r>
          <a:endParaRPr lang="zh-TW" altLang="en-US" sz="1400" kern="1200" dirty="0">
            <a:solidFill>
              <a:schemeClr val="tx1"/>
            </a:solidFill>
            <a:latin typeface="+mn-lt"/>
            <a:ea typeface="+mj-ea"/>
            <a:cs typeface="+mn-cs"/>
          </a:endParaRPr>
        </a:p>
      </cdr:txBody>
    </cdr:sp>
  </cdr:relSizeAnchor>
  <cdr:relSizeAnchor xmlns:cdr="http://schemas.openxmlformats.org/drawingml/2006/chartDrawing">
    <cdr:from>
      <cdr:x>0.41925</cdr:x>
      <cdr:y>0.13474</cdr:y>
    </cdr:from>
    <cdr:to>
      <cdr:x>0.51013</cdr:x>
      <cdr:y>0.20666</cdr:y>
    </cdr:to>
    <cdr:sp macro="" textlink="">
      <cdr:nvSpPr>
        <cdr:cNvPr id="9" name="文字方塊 13"/>
        <cdr:cNvSpPr txBox="1"/>
      </cdr:nvSpPr>
      <cdr:spPr>
        <a:xfrm xmlns:a="http://schemas.openxmlformats.org/drawingml/2006/main">
          <a:off x="4376852" y="576608"/>
          <a:ext cx="948752" cy="30776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3">
            <a:lumMod val="75000"/>
            <a:alpha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449263" rtl="0" fontAlgn="base">
            <a:spcBef>
              <a:spcPct val="0"/>
            </a:spcBef>
            <a:spcAft>
              <a:spcPct val="0"/>
            </a:spcAft>
            <a:buClr>
              <a:srgbClr val="000000"/>
            </a:buClr>
            <a:buSzPct val="100000"/>
            <a:buFont typeface="Times New Roman" pitchFamily="18" charset="0"/>
          </a:pPr>
          <a:r>
            <a:rPr lang="en-US" altLang="zh-TW" sz="1400" dirty="0">
              <a:solidFill>
                <a:schemeClr val="tx1"/>
              </a:solidFill>
              <a:ea typeface="+mj-ea"/>
            </a:rPr>
            <a:t>2023</a:t>
          </a:r>
          <a:endParaRPr lang="zh-TW" altLang="en-US" sz="1400" kern="1200" dirty="0">
            <a:solidFill>
              <a:schemeClr val="tx1"/>
            </a:solidFill>
            <a:latin typeface="+mn-lt"/>
            <a:ea typeface="+mj-ea"/>
            <a:cs typeface="+mn-cs"/>
          </a:endParaRPr>
        </a:p>
      </cdr:txBody>
    </cdr:sp>
  </cdr:relSizeAnchor>
  <cdr:relSizeAnchor xmlns:cdr="http://schemas.openxmlformats.org/drawingml/2006/chartDrawing">
    <cdr:from>
      <cdr:x>0.59438</cdr:x>
      <cdr:y>0.13462</cdr:y>
    </cdr:from>
    <cdr:to>
      <cdr:x>0.59546</cdr:x>
      <cdr:y>0.81907</cdr:y>
    </cdr:to>
    <cdr:cxnSp macro="">
      <cdr:nvCxnSpPr>
        <cdr:cNvPr id="10" name="直線接點 9">
          <a:extLst xmlns:a="http://schemas.openxmlformats.org/drawingml/2006/main">
            <a:ext uri="{FF2B5EF4-FFF2-40B4-BE49-F238E27FC236}">
              <a16:creationId xmlns:a16="http://schemas.microsoft.com/office/drawing/2014/main" id="{AD94C9BA-C80A-6BF6-DA23-D15822A0F06C}"/>
            </a:ext>
          </a:extLst>
        </cdr:cNvPr>
        <cdr:cNvCxnSpPr/>
      </cdr:nvCxnSpPr>
      <cdr:spPr bwMode="auto">
        <a:xfrm xmlns:a="http://schemas.openxmlformats.org/drawingml/2006/main" flipV="1">
          <a:off x="6205139" y="576064"/>
          <a:ext cx="11260" cy="2928987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BC770B"/>
          </a:solidFill>
          <a:prstDash val="sysDash"/>
          <a:headEnd type="none" w="med" len="med"/>
          <a:tailEnd type="none" w="med" len="med"/>
        </a:ln>
      </cdr:spPr>
      <cdr:style>
        <a:lnRef xmlns:a="http://schemas.openxmlformats.org/drawingml/2006/main" idx="1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0.74942</cdr:x>
      <cdr:y>0.29742</cdr:y>
    </cdr:from>
    <cdr:to>
      <cdr:x>0.83677</cdr:x>
      <cdr:y>0.36808</cdr:y>
    </cdr:to>
    <cdr:sp macro="" textlink="">
      <cdr:nvSpPr>
        <cdr:cNvPr id="2" name="文字方塊 13">
          <a:extLst xmlns:a="http://schemas.openxmlformats.org/drawingml/2006/main">
            <a:ext uri="{FF2B5EF4-FFF2-40B4-BE49-F238E27FC236}">
              <a16:creationId xmlns:a16="http://schemas.microsoft.com/office/drawing/2014/main" id="{83431A8D-A707-EE62-7911-05B82C3B247A}"/>
            </a:ext>
          </a:extLst>
        </cdr:cNvPr>
        <cdr:cNvSpPr txBox="1"/>
      </cdr:nvSpPr>
      <cdr:spPr>
        <a:xfrm xmlns:a="http://schemas.openxmlformats.org/drawingml/2006/main">
          <a:off x="5275333" y="1094815"/>
          <a:ext cx="614872" cy="260071"/>
        </a:xfrm>
        <a:prstGeom xmlns:a="http://schemas.openxmlformats.org/drawingml/2006/main" prst="rect">
          <a:avLst/>
        </a:prstGeom>
        <a:solidFill xmlns:a="http://schemas.openxmlformats.org/drawingml/2006/main">
          <a:schemeClr val="bg2">
            <a:lumMod val="75000"/>
            <a:alpha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449263" fontAlgn="base">
            <a:spcBef>
              <a:spcPct val="0"/>
            </a:spcBef>
            <a:spcAft>
              <a:spcPct val="0"/>
            </a:spcAft>
            <a:buClr>
              <a:srgbClr val="000000"/>
            </a:buClr>
            <a:buSzPct val="100000"/>
            <a:buFont typeface="Times New Roman" pitchFamily="18" charset="0"/>
          </a:pPr>
          <a:r>
            <a:rPr lang="en-US" altLang="zh-TW" sz="1090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rPr>
            <a:t>2024</a:t>
          </a:r>
          <a:endParaRPr lang="zh-TW" altLang="en-US" sz="1090" dirty="0">
            <a:solidFill>
              <a:schemeClr val="tx1"/>
            </a:solidFill>
            <a:latin typeface="Arial" panose="020B0604020202020204" pitchFamily="34" charset="0"/>
            <a:ea typeface="+mj-ea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0.41335</cdr:x>
      <cdr:y>0.39774</cdr:y>
    </cdr:from>
    <cdr:to>
      <cdr:x>0.59198</cdr:x>
      <cdr:y>0.59998</cdr:y>
    </cdr:to>
    <cdr:sp macro="" textlink="">
      <cdr:nvSpPr>
        <cdr:cNvPr id="2" name="文本框 1"/>
        <cdr:cNvSpPr txBox="1"/>
      </cdr:nvSpPr>
      <cdr:spPr>
        <a:xfrm xmlns:a="http://schemas.openxmlformats.org/drawingml/2006/main">
          <a:off x="2782957" y="1785217"/>
          <a:ext cx="1202634" cy="9077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zh-CN" altLang="en-US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0.41335</cdr:x>
      <cdr:y>0.39774</cdr:y>
    </cdr:from>
    <cdr:to>
      <cdr:x>0.59198</cdr:x>
      <cdr:y>0.59998</cdr:y>
    </cdr:to>
    <cdr:sp macro="" textlink="">
      <cdr:nvSpPr>
        <cdr:cNvPr id="2" name="文本框 1"/>
        <cdr:cNvSpPr txBox="1"/>
      </cdr:nvSpPr>
      <cdr:spPr>
        <a:xfrm xmlns:a="http://schemas.openxmlformats.org/drawingml/2006/main">
          <a:off x="2782957" y="1785217"/>
          <a:ext cx="1202634" cy="9077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zh-CN" alt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9992" y="1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9F9DD6-4253-496C-A411-F8B06F3B55E9}" type="datetimeFigureOut">
              <a:rPr lang="zh-TW" altLang="en-US" smtClean="0"/>
              <a:t>2025/3/25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65659"/>
            <a:ext cx="4307046" cy="3415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9992" y="6465659"/>
            <a:ext cx="4307046" cy="3415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2E552-EB15-4A2B-BE02-9045A82027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62410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9992" y="1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6DA4FD-0DFD-42BA-95F3-8B4070446C55}" type="datetimeFigureOut">
              <a:rPr lang="zh-TW" altLang="en-US" smtClean="0"/>
              <a:t>2025/3/25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3934" y="3275965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65659"/>
            <a:ext cx="4307046" cy="3415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9992" y="6465659"/>
            <a:ext cx="4307046" cy="3415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070464-FEA4-49B3-981D-19152E24492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1949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438525" y="850900"/>
            <a:ext cx="3062288" cy="229711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70464-FEA4-49B3-981D-19152E244927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8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438525" y="850900"/>
            <a:ext cx="3062288" cy="229711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70464-FEA4-49B3-981D-19152E244927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7943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438525" y="850900"/>
            <a:ext cx="3062288" cy="229711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70464-FEA4-49B3-981D-19152E244927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8987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438525" y="850900"/>
            <a:ext cx="3062288" cy="229711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70464-FEA4-49B3-981D-19152E244927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955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438525" y="850900"/>
            <a:ext cx="3062288" cy="229711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70464-FEA4-49B3-981D-19152E244927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6663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438525" y="850900"/>
            <a:ext cx="3062288" cy="229711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70464-FEA4-49B3-981D-19152E244927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2354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08BA0-3BC2-4A8A-946D-0E5962457F45}" type="datetime1">
              <a:rPr lang="zh-TW" altLang="en-US" smtClean="0"/>
              <a:t>2025/3/25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4687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DD916-CC9A-4575-96B8-C82FD01B32C4}" type="datetime1">
              <a:rPr lang="zh-TW" altLang="en-US" smtClean="0"/>
              <a:t>2025/3/25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236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3951B-3C29-40EE-BE5B-2A816A3F9636}" type="datetime1">
              <a:rPr lang="zh-TW" altLang="en-US" smtClean="0"/>
              <a:t>2025/3/25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6219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130545"/>
            <a:ext cx="7886700" cy="55843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250" b="1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EC053-3422-468D-A5B9-ACEEAA652B5B}" type="datetime1">
              <a:rPr lang="zh-TW" altLang="en-US" smtClean="0"/>
              <a:t>2025/3/25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45040" y="6492877"/>
            <a:ext cx="398961" cy="365125"/>
          </a:xfrm>
        </p:spPr>
        <p:txBody>
          <a:bodyPr/>
          <a:lstStyle/>
          <a:p>
            <a:fld id="{B22A53CA-8CDE-4E9B-9CEF-465733C3C1D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Google Shape;27;p3"/>
          <p:cNvSpPr/>
          <p:nvPr userDrawn="1"/>
        </p:nvSpPr>
        <p:spPr>
          <a:xfrm rot="16200000" flipH="1">
            <a:off x="-642960" y="642959"/>
            <a:ext cx="2245588" cy="959673"/>
          </a:xfrm>
          <a:custGeom>
            <a:avLst/>
            <a:gdLst/>
            <a:ahLst/>
            <a:cxnLst/>
            <a:rect l="l" t="t" r="r" b="b"/>
            <a:pathLst>
              <a:path w="21455" h="9169" extrusionOk="0">
                <a:moveTo>
                  <a:pt x="19043" y="3572"/>
                </a:moveTo>
                <a:lnTo>
                  <a:pt x="20977" y="4687"/>
                </a:lnTo>
                <a:lnTo>
                  <a:pt x="20954" y="4732"/>
                </a:lnTo>
                <a:lnTo>
                  <a:pt x="20954" y="4789"/>
                </a:lnTo>
                <a:lnTo>
                  <a:pt x="20954" y="4846"/>
                </a:lnTo>
                <a:lnTo>
                  <a:pt x="20966" y="4891"/>
                </a:lnTo>
                <a:lnTo>
                  <a:pt x="20988" y="4926"/>
                </a:lnTo>
                <a:lnTo>
                  <a:pt x="21023" y="4960"/>
                </a:lnTo>
                <a:lnTo>
                  <a:pt x="21057" y="4994"/>
                </a:lnTo>
                <a:lnTo>
                  <a:pt x="21091" y="5017"/>
                </a:lnTo>
                <a:lnTo>
                  <a:pt x="21136" y="5039"/>
                </a:lnTo>
                <a:lnTo>
                  <a:pt x="21182" y="5039"/>
                </a:lnTo>
                <a:lnTo>
                  <a:pt x="21182" y="7360"/>
                </a:lnTo>
                <a:lnTo>
                  <a:pt x="21114" y="7383"/>
                </a:lnTo>
                <a:lnTo>
                  <a:pt x="21057" y="7417"/>
                </a:lnTo>
                <a:lnTo>
                  <a:pt x="21023" y="7474"/>
                </a:lnTo>
                <a:lnTo>
                  <a:pt x="21011" y="7508"/>
                </a:lnTo>
                <a:lnTo>
                  <a:pt x="21011" y="7553"/>
                </a:lnTo>
                <a:lnTo>
                  <a:pt x="21023" y="7610"/>
                </a:lnTo>
                <a:lnTo>
                  <a:pt x="19055" y="8748"/>
                </a:lnTo>
                <a:lnTo>
                  <a:pt x="19009" y="8702"/>
                </a:lnTo>
                <a:lnTo>
                  <a:pt x="18964" y="8668"/>
                </a:lnTo>
                <a:lnTo>
                  <a:pt x="18895" y="8645"/>
                </a:lnTo>
                <a:lnTo>
                  <a:pt x="18839" y="8634"/>
                </a:lnTo>
                <a:lnTo>
                  <a:pt x="18770" y="8645"/>
                </a:lnTo>
                <a:lnTo>
                  <a:pt x="18713" y="8668"/>
                </a:lnTo>
                <a:lnTo>
                  <a:pt x="18657" y="8702"/>
                </a:lnTo>
                <a:lnTo>
                  <a:pt x="18622" y="8748"/>
                </a:lnTo>
                <a:lnTo>
                  <a:pt x="16700" y="7633"/>
                </a:lnTo>
                <a:lnTo>
                  <a:pt x="16711" y="7599"/>
                </a:lnTo>
                <a:lnTo>
                  <a:pt x="16711" y="7553"/>
                </a:lnTo>
                <a:lnTo>
                  <a:pt x="16711" y="7508"/>
                </a:lnTo>
                <a:lnTo>
                  <a:pt x="16689" y="7462"/>
                </a:lnTo>
                <a:lnTo>
                  <a:pt x="16677" y="7417"/>
                </a:lnTo>
                <a:lnTo>
                  <a:pt x="16643" y="7383"/>
                </a:lnTo>
                <a:lnTo>
                  <a:pt x="16609" y="7360"/>
                </a:lnTo>
                <a:lnTo>
                  <a:pt x="16575" y="7326"/>
                </a:lnTo>
                <a:lnTo>
                  <a:pt x="16541" y="7314"/>
                </a:lnTo>
                <a:lnTo>
                  <a:pt x="16495" y="7303"/>
                </a:lnTo>
                <a:lnTo>
                  <a:pt x="16495" y="4971"/>
                </a:lnTo>
                <a:lnTo>
                  <a:pt x="16552" y="4948"/>
                </a:lnTo>
                <a:lnTo>
                  <a:pt x="16598" y="4903"/>
                </a:lnTo>
                <a:lnTo>
                  <a:pt x="16632" y="4857"/>
                </a:lnTo>
                <a:lnTo>
                  <a:pt x="16643" y="4789"/>
                </a:lnTo>
                <a:lnTo>
                  <a:pt x="16632" y="4732"/>
                </a:lnTo>
                <a:lnTo>
                  <a:pt x="18622" y="3572"/>
                </a:lnTo>
                <a:lnTo>
                  <a:pt x="18668" y="3617"/>
                </a:lnTo>
                <a:lnTo>
                  <a:pt x="18713" y="3663"/>
                </a:lnTo>
                <a:lnTo>
                  <a:pt x="18770" y="3686"/>
                </a:lnTo>
                <a:lnTo>
                  <a:pt x="18895" y="3686"/>
                </a:lnTo>
                <a:lnTo>
                  <a:pt x="18952" y="3663"/>
                </a:lnTo>
                <a:lnTo>
                  <a:pt x="19009" y="3617"/>
                </a:lnTo>
                <a:lnTo>
                  <a:pt x="19043" y="3572"/>
                </a:lnTo>
                <a:close/>
                <a:moveTo>
                  <a:pt x="14277" y="3560"/>
                </a:moveTo>
                <a:lnTo>
                  <a:pt x="16302" y="4721"/>
                </a:lnTo>
                <a:lnTo>
                  <a:pt x="16290" y="4755"/>
                </a:lnTo>
                <a:lnTo>
                  <a:pt x="16290" y="4789"/>
                </a:lnTo>
                <a:lnTo>
                  <a:pt x="16302" y="4857"/>
                </a:lnTo>
                <a:lnTo>
                  <a:pt x="16336" y="4914"/>
                </a:lnTo>
                <a:lnTo>
                  <a:pt x="16381" y="4948"/>
                </a:lnTo>
                <a:lnTo>
                  <a:pt x="16450" y="4971"/>
                </a:lnTo>
                <a:lnTo>
                  <a:pt x="16450" y="7303"/>
                </a:lnTo>
                <a:lnTo>
                  <a:pt x="16404" y="7314"/>
                </a:lnTo>
                <a:lnTo>
                  <a:pt x="16359" y="7326"/>
                </a:lnTo>
                <a:lnTo>
                  <a:pt x="16313" y="7348"/>
                </a:lnTo>
                <a:lnTo>
                  <a:pt x="16279" y="7383"/>
                </a:lnTo>
                <a:lnTo>
                  <a:pt x="16256" y="7417"/>
                </a:lnTo>
                <a:lnTo>
                  <a:pt x="16234" y="7462"/>
                </a:lnTo>
                <a:lnTo>
                  <a:pt x="16222" y="7508"/>
                </a:lnTo>
                <a:lnTo>
                  <a:pt x="16222" y="7553"/>
                </a:lnTo>
                <a:lnTo>
                  <a:pt x="16222" y="7599"/>
                </a:lnTo>
                <a:lnTo>
                  <a:pt x="16234" y="7644"/>
                </a:lnTo>
                <a:lnTo>
                  <a:pt x="14254" y="8782"/>
                </a:lnTo>
                <a:lnTo>
                  <a:pt x="14220" y="8748"/>
                </a:lnTo>
                <a:lnTo>
                  <a:pt x="14186" y="8725"/>
                </a:lnTo>
                <a:lnTo>
                  <a:pt x="14140" y="8714"/>
                </a:lnTo>
                <a:lnTo>
                  <a:pt x="14095" y="8702"/>
                </a:lnTo>
                <a:lnTo>
                  <a:pt x="14049" y="8714"/>
                </a:lnTo>
                <a:lnTo>
                  <a:pt x="14004" y="8725"/>
                </a:lnTo>
                <a:lnTo>
                  <a:pt x="13970" y="8748"/>
                </a:lnTo>
                <a:lnTo>
                  <a:pt x="13936" y="8782"/>
                </a:lnTo>
                <a:lnTo>
                  <a:pt x="11968" y="7644"/>
                </a:lnTo>
                <a:lnTo>
                  <a:pt x="11979" y="7599"/>
                </a:lnTo>
                <a:lnTo>
                  <a:pt x="11979" y="7553"/>
                </a:lnTo>
                <a:lnTo>
                  <a:pt x="11979" y="7496"/>
                </a:lnTo>
                <a:lnTo>
                  <a:pt x="11956" y="7451"/>
                </a:lnTo>
                <a:lnTo>
                  <a:pt x="11945" y="7417"/>
                </a:lnTo>
                <a:lnTo>
                  <a:pt x="11911" y="7383"/>
                </a:lnTo>
                <a:lnTo>
                  <a:pt x="11877" y="7348"/>
                </a:lnTo>
                <a:lnTo>
                  <a:pt x="11843" y="7326"/>
                </a:lnTo>
                <a:lnTo>
                  <a:pt x="11797" y="7303"/>
                </a:lnTo>
                <a:lnTo>
                  <a:pt x="11752" y="7292"/>
                </a:lnTo>
                <a:lnTo>
                  <a:pt x="11752" y="5039"/>
                </a:lnTo>
                <a:lnTo>
                  <a:pt x="11797" y="5028"/>
                </a:lnTo>
                <a:lnTo>
                  <a:pt x="11831" y="5005"/>
                </a:lnTo>
                <a:lnTo>
                  <a:pt x="11877" y="4982"/>
                </a:lnTo>
                <a:lnTo>
                  <a:pt x="11911" y="4960"/>
                </a:lnTo>
                <a:lnTo>
                  <a:pt x="11934" y="4926"/>
                </a:lnTo>
                <a:lnTo>
                  <a:pt x="11956" y="4880"/>
                </a:lnTo>
                <a:lnTo>
                  <a:pt x="11968" y="4835"/>
                </a:lnTo>
                <a:lnTo>
                  <a:pt x="11968" y="4789"/>
                </a:lnTo>
                <a:lnTo>
                  <a:pt x="11968" y="4744"/>
                </a:lnTo>
                <a:lnTo>
                  <a:pt x="11945" y="4698"/>
                </a:lnTo>
                <a:lnTo>
                  <a:pt x="13913" y="3560"/>
                </a:lnTo>
                <a:lnTo>
                  <a:pt x="13947" y="3606"/>
                </a:lnTo>
                <a:lnTo>
                  <a:pt x="13993" y="3629"/>
                </a:lnTo>
                <a:lnTo>
                  <a:pt x="14038" y="3651"/>
                </a:lnTo>
                <a:lnTo>
                  <a:pt x="14095" y="3663"/>
                </a:lnTo>
                <a:lnTo>
                  <a:pt x="14152" y="3651"/>
                </a:lnTo>
                <a:lnTo>
                  <a:pt x="14197" y="3629"/>
                </a:lnTo>
                <a:lnTo>
                  <a:pt x="14243" y="3595"/>
                </a:lnTo>
                <a:lnTo>
                  <a:pt x="14277" y="3560"/>
                </a:lnTo>
                <a:close/>
                <a:moveTo>
                  <a:pt x="3379" y="0"/>
                </a:moveTo>
                <a:lnTo>
                  <a:pt x="4426" y="603"/>
                </a:lnTo>
                <a:lnTo>
                  <a:pt x="4415" y="648"/>
                </a:lnTo>
                <a:lnTo>
                  <a:pt x="4403" y="683"/>
                </a:lnTo>
                <a:lnTo>
                  <a:pt x="4415" y="728"/>
                </a:lnTo>
                <a:lnTo>
                  <a:pt x="4426" y="762"/>
                </a:lnTo>
                <a:lnTo>
                  <a:pt x="4460" y="830"/>
                </a:lnTo>
                <a:lnTo>
                  <a:pt x="4517" y="876"/>
                </a:lnTo>
                <a:lnTo>
                  <a:pt x="4551" y="887"/>
                </a:lnTo>
                <a:lnTo>
                  <a:pt x="4597" y="887"/>
                </a:lnTo>
                <a:lnTo>
                  <a:pt x="4597" y="3231"/>
                </a:lnTo>
                <a:lnTo>
                  <a:pt x="4551" y="3231"/>
                </a:lnTo>
                <a:lnTo>
                  <a:pt x="4517" y="3253"/>
                </a:lnTo>
                <a:lnTo>
                  <a:pt x="4483" y="3265"/>
                </a:lnTo>
                <a:lnTo>
                  <a:pt x="4449" y="3299"/>
                </a:lnTo>
                <a:lnTo>
                  <a:pt x="4426" y="3333"/>
                </a:lnTo>
                <a:lnTo>
                  <a:pt x="4403" y="3367"/>
                </a:lnTo>
                <a:lnTo>
                  <a:pt x="4392" y="3401"/>
                </a:lnTo>
                <a:lnTo>
                  <a:pt x="4392" y="3447"/>
                </a:lnTo>
                <a:lnTo>
                  <a:pt x="4392" y="3481"/>
                </a:lnTo>
                <a:lnTo>
                  <a:pt x="4403" y="3515"/>
                </a:lnTo>
                <a:lnTo>
                  <a:pt x="2447" y="4653"/>
                </a:lnTo>
                <a:lnTo>
                  <a:pt x="2401" y="4607"/>
                </a:lnTo>
                <a:lnTo>
                  <a:pt x="2356" y="4584"/>
                </a:lnTo>
                <a:lnTo>
                  <a:pt x="2299" y="4562"/>
                </a:lnTo>
                <a:lnTo>
                  <a:pt x="2242" y="4550"/>
                </a:lnTo>
                <a:lnTo>
                  <a:pt x="2185" y="4562"/>
                </a:lnTo>
                <a:lnTo>
                  <a:pt x="2128" y="4584"/>
                </a:lnTo>
                <a:lnTo>
                  <a:pt x="2083" y="4607"/>
                </a:lnTo>
                <a:lnTo>
                  <a:pt x="2048" y="4653"/>
                </a:lnTo>
                <a:lnTo>
                  <a:pt x="35" y="3492"/>
                </a:lnTo>
                <a:lnTo>
                  <a:pt x="35" y="3447"/>
                </a:lnTo>
                <a:lnTo>
                  <a:pt x="35" y="3390"/>
                </a:lnTo>
                <a:lnTo>
                  <a:pt x="1" y="3333"/>
                </a:lnTo>
                <a:lnTo>
                  <a:pt x="1" y="3549"/>
                </a:lnTo>
                <a:lnTo>
                  <a:pt x="12" y="3538"/>
                </a:lnTo>
                <a:lnTo>
                  <a:pt x="2026" y="4698"/>
                </a:lnTo>
                <a:lnTo>
                  <a:pt x="2014" y="4744"/>
                </a:lnTo>
                <a:lnTo>
                  <a:pt x="2003" y="4789"/>
                </a:lnTo>
                <a:lnTo>
                  <a:pt x="2003" y="4835"/>
                </a:lnTo>
                <a:lnTo>
                  <a:pt x="2026" y="4880"/>
                </a:lnTo>
                <a:lnTo>
                  <a:pt x="2037" y="4926"/>
                </a:lnTo>
                <a:lnTo>
                  <a:pt x="2071" y="4960"/>
                </a:lnTo>
                <a:lnTo>
                  <a:pt x="2094" y="4982"/>
                </a:lnTo>
                <a:lnTo>
                  <a:pt x="2139" y="5005"/>
                </a:lnTo>
                <a:lnTo>
                  <a:pt x="2174" y="5028"/>
                </a:lnTo>
                <a:lnTo>
                  <a:pt x="2219" y="5028"/>
                </a:lnTo>
                <a:lnTo>
                  <a:pt x="2219" y="7326"/>
                </a:lnTo>
                <a:lnTo>
                  <a:pt x="2185" y="7337"/>
                </a:lnTo>
                <a:lnTo>
                  <a:pt x="2139" y="7348"/>
                </a:lnTo>
                <a:lnTo>
                  <a:pt x="2105" y="7371"/>
                </a:lnTo>
                <a:lnTo>
                  <a:pt x="2083" y="7394"/>
                </a:lnTo>
                <a:lnTo>
                  <a:pt x="2048" y="7428"/>
                </a:lnTo>
                <a:lnTo>
                  <a:pt x="2037" y="7462"/>
                </a:lnTo>
                <a:lnTo>
                  <a:pt x="2026" y="7508"/>
                </a:lnTo>
                <a:lnTo>
                  <a:pt x="2014" y="7553"/>
                </a:lnTo>
                <a:lnTo>
                  <a:pt x="2026" y="7587"/>
                </a:lnTo>
                <a:lnTo>
                  <a:pt x="2037" y="7622"/>
                </a:lnTo>
                <a:lnTo>
                  <a:pt x="46" y="8782"/>
                </a:lnTo>
                <a:lnTo>
                  <a:pt x="1" y="8736"/>
                </a:lnTo>
                <a:lnTo>
                  <a:pt x="1" y="9066"/>
                </a:lnTo>
                <a:lnTo>
                  <a:pt x="35" y="9032"/>
                </a:lnTo>
                <a:lnTo>
                  <a:pt x="58" y="8987"/>
                </a:lnTo>
                <a:lnTo>
                  <a:pt x="80" y="8952"/>
                </a:lnTo>
                <a:lnTo>
                  <a:pt x="80" y="8896"/>
                </a:lnTo>
                <a:lnTo>
                  <a:pt x="80" y="8850"/>
                </a:lnTo>
                <a:lnTo>
                  <a:pt x="69" y="8816"/>
                </a:lnTo>
                <a:lnTo>
                  <a:pt x="2048" y="7667"/>
                </a:lnTo>
                <a:lnTo>
                  <a:pt x="2094" y="7713"/>
                </a:lnTo>
                <a:lnTo>
                  <a:pt x="2128" y="7747"/>
                </a:lnTo>
                <a:lnTo>
                  <a:pt x="2185" y="7769"/>
                </a:lnTo>
                <a:lnTo>
                  <a:pt x="2287" y="7769"/>
                </a:lnTo>
                <a:lnTo>
                  <a:pt x="2333" y="7758"/>
                </a:lnTo>
                <a:lnTo>
                  <a:pt x="2367" y="7735"/>
                </a:lnTo>
                <a:lnTo>
                  <a:pt x="2401" y="7713"/>
                </a:lnTo>
                <a:lnTo>
                  <a:pt x="2435" y="7678"/>
                </a:lnTo>
                <a:lnTo>
                  <a:pt x="2447" y="7633"/>
                </a:lnTo>
                <a:lnTo>
                  <a:pt x="2469" y="7599"/>
                </a:lnTo>
                <a:lnTo>
                  <a:pt x="2469" y="7553"/>
                </a:lnTo>
                <a:lnTo>
                  <a:pt x="2469" y="7508"/>
                </a:lnTo>
                <a:lnTo>
                  <a:pt x="2458" y="7462"/>
                </a:lnTo>
                <a:lnTo>
                  <a:pt x="2435" y="7428"/>
                </a:lnTo>
                <a:lnTo>
                  <a:pt x="2412" y="7394"/>
                </a:lnTo>
                <a:lnTo>
                  <a:pt x="2378" y="7371"/>
                </a:lnTo>
                <a:lnTo>
                  <a:pt x="2344" y="7348"/>
                </a:lnTo>
                <a:lnTo>
                  <a:pt x="2310" y="7337"/>
                </a:lnTo>
                <a:lnTo>
                  <a:pt x="2265" y="7326"/>
                </a:lnTo>
                <a:lnTo>
                  <a:pt x="2265" y="5028"/>
                </a:lnTo>
                <a:lnTo>
                  <a:pt x="2310" y="5028"/>
                </a:lnTo>
                <a:lnTo>
                  <a:pt x="2356" y="5005"/>
                </a:lnTo>
                <a:lnTo>
                  <a:pt x="2390" y="4982"/>
                </a:lnTo>
                <a:lnTo>
                  <a:pt x="2424" y="4960"/>
                </a:lnTo>
                <a:lnTo>
                  <a:pt x="2447" y="4914"/>
                </a:lnTo>
                <a:lnTo>
                  <a:pt x="2469" y="4880"/>
                </a:lnTo>
                <a:lnTo>
                  <a:pt x="2481" y="4835"/>
                </a:lnTo>
                <a:lnTo>
                  <a:pt x="2481" y="4789"/>
                </a:lnTo>
                <a:lnTo>
                  <a:pt x="2481" y="4744"/>
                </a:lnTo>
                <a:lnTo>
                  <a:pt x="2469" y="4698"/>
                </a:lnTo>
                <a:lnTo>
                  <a:pt x="4426" y="3560"/>
                </a:lnTo>
                <a:lnTo>
                  <a:pt x="4460" y="3606"/>
                </a:lnTo>
                <a:lnTo>
                  <a:pt x="4506" y="3640"/>
                </a:lnTo>
                <a:lnTo>
                  <a:pt x="4551" y="3663"/>
                </a:lnTo>
                <a:lnTo>
                  <a:pt x="4676" y="3663"/>
                </a:lnTo>
                <a:lnTo>
                  <a:pt x="4722" y="3640"/>
                </a:lnTo>
                <a:lnTo>
                  <a:pt x="4767" y="3606"/>
                </a:lnTo>
                <a:lnTo>
                  <a:pt x="4801" y="3560"/>
                </a:lnTo>
                <a:lnTo>
                  <a:pt x="6792" y="4709"/>
                </a:lnTo>
                <a:lnTo>
                  <a:pt x="6781" y="4755"/>
                </a:lnTo>
                <a:lnTo>
                  <a:pt x="6781" y="4789"/>
                </a:lnTo>
                <a:lnTo>
                  <a:pt x="6781" y="4835"/>
                </a:lnTo>
                <a:lnTo>
                  <a:pt x="6792" y="4869"/>
                </a:lnTo>
                <a:lnTo>
                  <a:pt x="6815" y="4903"/>
                </a:lnTo>
                <a:lnTo>
                  <a:pt x="6837" y="4937"/>
                </a:lnTo>
                <a:lnTo>
                  <a:pt x="6872" y="4960"/>
                </a:lnTo>
                <a:lnTo>
                  <a:pt x="6906" y="4982"/>
                </a:lnTo>
                <a:lnTo>
                  <a:pt x="6940" y="4994"/>
                </a:lnTo>
                <a:lnTo>
                  <a:pt x="7031" y="4994"/>
                </a:lnTo>
                <a:lnTo>
                  <a:pt x="7065" y="4982"/>
                </a:lnTo>
                <a:lnTo>
                  <a:pt x="7099" y="4960"/>
                </a:lnTo>
                <a:lnTo>
                  <a:pt x="7133" y="4937"/>
                </a:lnTo>
                <a:lnTo>
                  <a:pt x="7156" y="4903"/>
                </a:lnTo>
                <a:lnTo>
                  <a:pt x="7167" y="4869"/>
                </a:lnTo>
                <a:lnTo>
                  <a:pt x="7190" y="4835"/>
                </a:lnTo>
                <a:lnTo>
                  <a:pt x="7190" y="4789"/>
                </a:lnTo>
                <a:lnTo>
                  <a:pt x="7190" y="4755"/>
                </a:lnTo>
                <a:lnTo>
                  <a:pt x="7167" y="4709"/>
                </a:lnTo>
                <a:lnTo>
                  <a:pt x="9158" y="3560"/>
                </a:lnTo>
                <a:lnTo>
                  <a:pt x="9192" y="3606"/>
                </a:lnTo>
                <a:lnTo>
                  <a:pt x="9238" y="3640"/>
                </a:lnTo>
                <a:lnTo>
                  <a:pt x="9295" y="3663"/>
                </a:lnTo>
                <a:lnTo>
                  <a:pt x="9351" y="3674"/>
                </a:lnTo>
                <a:lnTo>
                  <a:pt x="9408" y="3663"/>
                </a:lnTo>
                <a:lnTo>
                  <a:pt x="9465" y="3640"/>
                </a:lnTo>
                <a:lnTo>
                  <a:pt x="9511" y="3606"/>
                </a:lnTo>
                <a:lnTo>
                  <a:pt x="9545" y="3560"/>
                </a:lnTo>
                <a:lnTo>
                  <a:pt x="11501" y="4687"/>
                </a:lnTo>
                <a:lnTo>
                  <a:pt x="11490" y="4744"/>
                </a:lnTo>
                <a:lnTo>
                  <a:pt x="11479" y="4789"/>
                </a:lnTo>
                <a:lnTo>
                  <a:pt x="11479" y="4835"/>
                </a:lnTo>
                <a:lnTo>
                  <a:pt x="11501" y="4880"/>
                </a:lnTo>
                <a:lnTo>
                  <a:pt x="11513" y="4926"/>
                </a:lnTo>
                <a:lnTo>
                  <a:pt x="11547" y="4960"/>
                </a:lnTo>
                <a:lnTo>
                  <a:pt x="11581" y="4982"/>
                </a:lnTo>
                <a:lnTo>
                  <a:pt x="11615" y="5017"/>
                </a:lnTo>
                <a:lnTo>
                  <a:pt x="11661" y="5028"/>
                </a:lnTo>
                <a:lnTo>
                  <a:pt x="11706" y="5039"/>
                </a:lnTo>
                <a:lnTo>
                  <a:pt x="11706" y="7292"/>
                </a:lnTo>
                <a:lnTo>
                  <a:pt x="11661" y="7303"/>
                </a:lnTo>
                <a:lnTo>
                  <a:pt x="11615" y="7326"/>
                </a:lnTo>
                <a:lnTo>
                  <a:pt x="11570" y="7348"/>
                </a:lnTo>
                <a:lnTo>
                  <a:pt x="11536" y="7371"/>
                </a:lnTo>
                <a:lnTo>
                  <a:pt x="11513" y="7417"/>
                </a:lnTo>
                <a:lnTo>
                  <a:pt x="11490" y="7451"/>
                </a:lnTo>
                <a:lnTo>
                  <a:pt x="11479" y="7496"/>
                </a:lnTo>
                <a:lnTo>
                  <a:pt x="11467" y="7553"/>
                </a:lnTo>
                <a:lnTo>
                  <a:pt x="11479" y="7599"/>
                </a:lnTo>
                <a:lnTo>
                  <a:pt x="11490" y="7644"/>
                </a:lnTo>
                <a:lnTo>
                  <a:pt x="11513" y="7690"/>
                </a:lnTo>
                <a:lnTo>
                  <a:pt x="11547" y="7735"/>
                </a:lnTo>
                <a:lnTo>
                  <a:pt x="11581" y="7758"/>
                </a:lnTo>
                <a:lnTo>
                  <a:pt x="11627" y="7781"/>
                </a:lnTo>
                <a:lnTo>
                  <a:pt x="11672" y="7804"/>
                </a:lnTo>
                <a:lnTo>
                  <a:pt x="11729" y="7804"/>
                </a:lnTo>
                <a:lnTo>
                  <a:pt x="11786" y="7792"/>
                </a:lnTo>
                <a:lnTo>
                  <a:pt x="11854" y="7769"/>
                </a:lnTo>
                <a:lnTo>
                  <a:pt x="11900" y="7735"/>
                </a:lnTo>
                <a:lnTo>
                  <a:pt x="11945" y="7678"/>
                </a:lnTo>
                <a:lnTo>
                  <a:pt x="13913" y="8827"/>
                </a:lnTo>
                <a:lnTo>
                  <a:pt x="13902" y="8861"/>
                </a:lnTo>
                <a:lnTo>
                  <a:pt x="13902" y="8896"/>
                </a:lnTo>
                <a:lnTo>
                  <a:pt x="13902" y="8941"/>
                </a:lnTo>
                <a:lnTo>
                  <a:pt x="13913" y="8975"/>
                </a:lnTo>
                <a:lnTo>
                  <a:pt x="13936" y="9009"/>
                </a:lnTo>
                <a:lnTo>
                  <a:pt x="13958" y="9032"/>
                </a:lnTo>
                <a:lnTo>
                  <a:pt x="13981" y="9055"/>
                </a:lnTo>
                <a:lnTo>
                  <a:pt x="14015" y="9078"/>
                </a:lnTo>
                <a:lnTo>
                  <a:pt x="14061" y="9089"/>
                </a:lnTo>
                <a:lnTo>
                  <a:pt x="14129" y="9089"/>
                </a:lnTo>
                <a:lnTo>
                  <a:pt x="14175" y="9078"/>
                </a:lnTo>
                <a:lnTo>
                  <a:pt x="14197" y="9055"/>
                </a:lnTo>
                <a:lnTo>
                  <a:pt x="14231" y="9032"/>
                </a:lnTo>
                <a:lnTo>
                  <a:pt x="14254" y="9009"/>
                </a:lnTo>
                <a:lnTo>
                  <a:pt x="14277" y="8975"/>
                </a:lnTo>
                <a:lnTo>
                  <a:pt x="14288" y="8941"/>
                </a:lnTo>
                <a:lnTo>
                  <a:pt x="14288" y="8896"/>
                </a:lnTo>
                <a:lnTo>
                  <a:pt x="14288" y="8861"/>
                </a:lnTo>
                <a:lnTo>
                  <a:pt x="14277" y="8827"/>
                </a:lnTo>
                <a:lnTo>
                  <a:pt x="16256" y="7678"/>
                </a:lnTo>
                <a:lnTo>
                  <a:pt x="16290" y="7724"/>
                </a:lnTo>
                <a:lnTo>
                  <a:pt x="16347" y="7769"/>
                </a:lnTo>
                <a:lnTo>
                  <a:pt x="16404" y="7792"/>
                </a:lnTo>
                <a:lnTo>
                  <a:pt x="16529" y="7792"/>
                </a:lnTo>
                <a:lnTo>
                  <a:pt x="16586" y="7758"/>
                </a:lnTo>
                <a:lnTo>
                  <a:pt x="16632" y="7724"/>
                </a:lnTo>
                <a:lnTo>
                  <a:pt x="16677" y="7678"/>
                </a:lnTo>
                <a:lnTo>
                  <a:pt x="18600" y="8782"/>
                </a:lnTo>
                <a:lnTo>
                  <a:pt x="18577" y="8839"/>
                </a:lnTo>
                <a:lnTo>
                  <a:pt x="18566" y="8896"/>
                </a:lnTo>
                <a:lnTo>
                  <a:pt x="18577" y="8952"/>
                </a:lnTo>
                <a:lnTo>
                  <a:pt x="18588" y="8998"/>
                </a:lnTo>
                <a:lnTo>
                  <a:pt x="18611" y="9043"/>
                </a:lnTo>
                <a:lnTo>
                  <a:pt x="18645" y="9089"/>
                </a:lnTo>
                <a:lnTo>
                  <a:pt x="18691" y="9123"/>
                </a:lnTo>
                <a:lnTo>
                  <a:pt x="18736" y="9146"/>
                </a:lnTo>
                <a:lnTo>
                  <a:pt x="18782" y="9157"/>
                </a:lnTo>
                <a:lnTo>
                  <a:pt x="18839" y="9169"/>
                </a:lnTo>
                <a:lnTo>
                  <a:pt x="18884" y="9157"/>
                </a:lnTo>
                <a:lnTo>
                  <a:pt x="18941" y="9146"/>
                </a:lnTo>
                <a:lnTo>
                  <a:pt x="18986" y="9123"/>
                </a:lnTo>
                <a:lnTo>
                  <a:pt x="19021" y="9089"/>
                </a:lnTo>
                <a:lnTo>
                  <a:pt x="19055" y="9043"/>
                </a:lnTo>
                <a:lnTo>
                  <a:pt x="19077" y="8998"/>
                </a:lnTo>
                <a:lnTo>
                  <a:pt x="19089" y="8952"/>
                </a:lnTo>
                <a:lnTo>
                  <a:pt x="19100" y="8896"/>
                </a:lnTo>
                <a:lnTo>
                  <a:pt x="19089" y="8839"/>
                </a:lnTo>
                <a:lnTo>
                  <a:pt x="19077" y="8793"/>
                </a:lnTo>
                <a:lnTo>
                  <a:pt x="21045" y="7656"/>
                </a:lnTo>
                <a:lnTo>
                  <a:pt x="21068" y="7690"/>
                </a:lnTo>
                <a:lnTo>
                  <a:pt x="21114" y="7724"/>
                </a:lnTo>
                <a:lnTo>
                  <a:pt x="21159" y="7735"/>
                </a:lnTo>
                <a:lnTo>
                  <a:pt x="21205" y="7747"/>
                </a:lnTo>
                <a:lnTo>
                  <a:pt x="21239" y="7735"/>
                </a:lnTo>
                <a:lnTo>
                  <a:pt x="21284" y="7724"/>
                </a:lnTo>
                <a:lnTo>
                  <a:pt x="21307" y="7713"/>
                </a:lnTo>
                <a:lnTo>
                  <a:pt x="21341" y="7690"/>
                </a:lnTo>
                <a:lnTo>
                  <a:pt x="21364" y="7656"/>
                </a:lnTo>
                <a:lnTo>
                  <a:pt x="21387" y="7622"/>
                </a:lnTo>
                <a:lnTo>
                  <a:pt x="21398" y="7587"/>
                </a:lnTo>
                <a:lnTo>
                  <a:pt x="21398" y="7553"/>
                </a:lnTo>
                <a:lnTo>
                  <a:pt x="21387" y="7485"/>
                </a:lnTo>
                <a:lnTo>
                  <a:pt x="21352" y="7428"/>
                </a:lnTo>
                <a:lnTo>
                  <a:pt x="21296" y="7383"/>
                </a:lnTo>
                <a:lnTo>
                  <a:pt x="21227" y="7360"/>
                </a:lnTo>
                <a:lnTo>
                  <a:pt x="21227" y="5039"/>
                </a:lnTo>
                <a:lnTo>
                  <a:pt x="21273" y="5028"/>
                </a:lnTo>
                <a:lnTo>
                  <a:pt x="21318" y="5017"/>
                </a:lnTo>
                <a:lnTo>
                  <a:pt x="21352" y="4994"/>
                </a:lnTo>
                <a:lnTo>
                  <a:pt x="21387" y="4960"/>
                </a:lnTo>
                <a:lnTo>
                  <a:pt x="21421" y="4926"/>
                </a:lnTo>
                <a:lnTo>
                  <a:pt x="21443" y="4880"/>
                </a:lnTo>
                <a:lnTo>
                  <a:pt x="21455" y="4835"/>
                </a:lnTo>
                <a:lnTo>
                  <a:pt x="21455" y="4789"/>
                </a:lnTo>
                <a:lnTo>
                  <a:pt x="21455" y="4744"/>
                </a:lnTo>
                <a:lnTo>
                  <a:pt x="21432" y="4698"/>
                </a:lnTo>
                <a:lnTo>
                  <a:pt x="21409" y="4653"/>
                </a:lnTo>
                <a:lnTo>
                  <a:pt x="21387" y="4618"/>
                </a:lnTo>
                <a:lnTo>
                  <a:pt x="21341" y="4584"/>
                </a:lnTo>
                <a:lnTo>
                  <a:pt x="21307" y="4562"/>
                </a:lnTo>
                <a:lnTo>
                  <a:pt x="21250" y="4550"/>
                </a:lnTo>
                <a:lnTo>
                  <a:pt x="21205" y="4539"/>
                </a:lnTo>
                <a:lnTo>
                  <a:pt x="21148" y="4550"/>
                </a:lnTo>
                <a:lnTo>
                  <a:pt x="21091" y="4573"/>
                </a:lnTo>
                <a:lnTo>
                  <a:pt x="21034" y="4607"/>
                </a:lnTo>
                <a:lnTo>
                  <a:pt x="21000" y="4653"/>
                </a:lnTo>
                <a:lnTo>
                  <a:pt x="19066" y="3526"/>
                </a:lnTo>
                <a:lnTo>
                  <a:pt x="19077" y="3492"/>
                </a:lnTo>
                <a:lnTo>
                  <a:pt x="19077" y="3447"/>
                </a:lnTo>
                <a:lnTo>
                  <a:pt x="19077" y="3401"/>
                </a:lnTo>
                <a:lnTo>
                  <a:pt x="19055" y="3356"/>
                </a:lnTo>
                <a:lnTo>
                  <a:pt x="19032" y="3310"/>
                </a:lnTo>
                <a:lnTo>
                  <a:pt x="19009" y="3276"/>
                </a:lnTo>
                <a:lnTo>
                  <a:pt x="18975" y="3242"/>
                </a:lnTo>
                <a:lnTo>
                  <a:pt x="18930" y="3219"/>
                </a:lnTo>
                <a:lnTo>
                  <a:pt x="18884" y="3208"/>
                </a:lnTo>
                <a:lnTo>
                  <a:pt x="18839" y="3196"/>
                </a:lnTo>
                <a:lnTo>
                  <a:pt x="18782" y="3208"/>
                </a:lnTo>
                <a:lnTo>
                  <a:pt x="18736" y="3219"/>
                </a:lnTo>
                <a:lnTo>
                  <a:pt x="18702" y="3242"/>
                </a:lnTo>
                <a:lnTo>
                  <a:pt x="18657" y="3276"/>
                </a:lnTo>
                <a:lnTo>
                  <a:pt x="18634" y="3310"/>
                </a:lnTo>
                <a:lnTo>
                  <a:pt x="18611" y="3356"/>
                </a:lnTo>
                <a:lnTo>
                  <a:pt x="18600" y="3401"/>
                </a:lnTo>
                <a:lnTo>
                  <a:pt x="18588" y="3447"/>
                </a:lnTo>
                <a:lnTo>
                  <a:pt x="18600" y="3492"/>
                </a:lnTo>
                <a:lnTo>
                  <a:pt x="18611" y="3538"/>
                </a:lnTo>
                <a:lnTo>
                  <a:pt x="16609" y="4687"/>
                </a:lnTo>
                <a:lnTo>
                  <a:pt x="16575" y="4653"/>
                </a:lnTo>
                <a:lnTo>
                  <a:pt x="16541" y="4630"/>
                </a:lnTo>
                <a:lnTo>
                  <a:pt x="16507" y="4618"/>
                </a:lnTo>
                <a:lnTo>
                  <a:pt x="16427" y="4618"/>
                </a:lnTo>
                <a:lnTo>
                  <a:pt x="16381" y="4630"/>
                </a:lnTo>
                <a:lnTo>
                  <a:pt x="16347" y="4653"/>
                </a:lnTo>
                <a:lnTo>
                  <a:pt x="16325" y="4687"/>
                </a:lnTo>
                <a:lnTo>
                  <a:pt x="14300" y="3515"/>
                </a:lnTo>
                <a:lnTo>
                  <a:pt x="14311" y="3447"/>
                </a:lnTo>
                <a:lnTo>
                  <a:pt x="14311" y="3401"/>
                </a:lnTo>
                <a:lnTo>
                  <a:pt x="14288" y="3356"/>
                </a:lnTo>
                <a:lnTo>
                  <a:pt x="14277" y="3322"/>
                </a:lnTo>
                <a:lnTo>
                  <a:pt x="14243" y="3287"/>
                </a:lnTo>
                <a:lnTo>
                  <a:pt x="14220" y="3265"/>
                </a:lnTo>
                <a:lnTo>
                  <a:pt x="14175" y="3242"/>
                </a:lnTo>
                <a:lnTo>
                  <a:pt x="14140" y="3231"/>
                </a:lnTo>
                <a:lnTo>
                  <a:pt x="14049" y="3231"/>
                </a:lnTo>
                <a:lnTo>
                  <a:pt x="14015" y="3242"/>
                </a:lnTo>
                <a:lnTo>
                  <a:pt x="13970" y="3265"/>
                </a:lnTo>
                <a:lnTo>
                  <a:pt x="13936" y="3287"/>
                </a:lnTo>
                <a:lnTo>
                  <a:pt x="13913" y="3322"/>
                </a:lnTo>
                <a:lnTo>
                  <a:pt x="13890" y="3356"/>
                </a:lnTo>
                <a:lnTo>
                  <a:pt x="13879" y="3401"/>
                </a:lnTo>
                <a:lnTo>
                  <a:pt x="13879" y="3447"/>
                </a:lnTo>
                <a:lnTo>
                  <a:pt x="13879" y="3481"/>
                </a:lnTo>
                <a:lnTo>
                  <a:pt x="13890" y="3515"/>
                </a:lnTo>
                <a:lnTo>
                  <a:pt x="11922" y="4653"/>
                </a:lnTo>
                <a:lnTo>
                  <a:pt x="11888" y="4607"/>
                </a:lnTo>
                <a:lnTo>
                  <a:pt x="11843" y="4573"/>
                </a:lnTo>
                <a:lnTo>
                  <a:pt x="11786" y="4550"/>
                </a:lnTo>
                <a:lnTo>
                  <a:pt x="11661" y="4550"/>
                </a:lnTo>
                <a:lnTo>
                  <a:pt x="11615" y="4573"/>
                </a:lnTo>
                <a:lnTo>
                  <a:pt x="11558" y="4607"/>
                </a:lnTo>
                <a:lnTo>
                  <a:pt x="11524" y="4653"/>
                </a:lnTo>
                <a:lnTo>
                  <a:pt x="9568" y="3526"/>
                </a:lnTo>
                <a:lnTo>
                  <a:pt x="9579" y="3481"/>
                </a:lnTo>
                <a:lnTo>
                  <a:pt x="9579" y="3447"/>
                </a:lnTo>
                <a:lnTo>
                  <a:pt x="9579" y="3401"/>
                </a:lnTo>
                <a:lnTo>
                  <a:pt x="9568" y="3367"/>
                </a:lnTo>
                <a:lnTo>
                  <a:pt x="9545" y="3322"/>
                </a:lnTo>
                <a:lnTo>
                  <a:pt x="9522" y="3299"/>
                </a:lnTo>
                <a:lnTo>
                  <a:pt x="9488" y="3265"/>
                </a:lnTo>
                <a:lnTo>
                  <a:pt x="9454" y="3242"/>
                </a:lnTo>
                <a:lnTo>
                  <a:pt x="9420" y="3231"/>
                </a:lnTo>
                <a:lnTo>
                  <a:pt x="9374" y="3219"/>
                </a:lnTo>
                <a:lnTo>
                  <a:pt x="9374" y="933"/>
                </a:lnTo>
                <a:lnTo>
                  <a:pt x="9420" y="921"/>
                </a:lnTo>
                <a:lnTo>
                  <a:pt x="9465" y="910"/>
                </a:lnTo>
                <a:lnTo>
                  <a:pt x="9499" y="887"/>
                </a:lnTo>
                <a:lnTo>
                  <a:pt x="9533" y="853"/>
                </a:lnTo>
                <a:lnTo>
                  <a:pt x="9568" y="819"/>
                </a:lnTo>
                <a:lnTo>
                  <a:pt x="9590" y="785"/>
                </a:lnTo>
                <a:lnTo>
                  <a:pt x="9602" y="739"/>
                </a:lnTo>
                <a:lnTo>
                  <a:pt x="9602" y="683"/>
                </a:lnTo>
                <a:lnTo>
                  <a:pt x="9602" y="637"/>
                </a:lnTo>
                <a:lnTo>
                  <a:pt x="9579" y="592"/>
                </a:lnTo>
                <a:lnTo>
                  <a:pt x="9556" y="546"/>
                </a:lnTo>
                <a:lnTo>
                  <a:pt x="9533" y="512"/>
                </a:lnTo>
                <a:lnTo>
                  <a:pt x="9488" y="478"/>
                </a:lnTo>
                <a:lnTo>
                  <a:pt x="9454" y="455"/>
                </a:lnTo>
                <a:lnTo>
                  <a:pt x="9408" y="444"/>
                </a:lnTo>
                <a:lnTo>
                  <a:pt x="9295" y="444"/>
                </a:lnTo>
                <a:lnTo>
                  <a:pt x="9238" y="466"/>
                </a:lnTo>
                <a:lnTo>
                  <a:pt x="9192" y="501"/>
                </a:lnTo>
                <a:lnTo>
                  <a:pt x="9147" y="546"/>
                </a:lnTo>
                <a:lnTo>
                  <a:pt x="8214" y="0"/>
                </a:lnTo>
                <a:lnTo>
                  <a:pt x="8123" y="0"/>
                </a:lnTo>
                <a:lnTo>
                  <a:pt x="9124" y="580"/>
                </a:lnTo>
                <a:lnTo>
                  <a:pt x="9113" y="637"/>
                </a:lnTo>
                <a:lnTo>
                  <a:pt x="9101" y="683"/>
                </a:lnTo>
                <a:lnTo>
                  <a:pt x="9113" y="739"/>
                </a:lnTo>
                <a:lnTo>
                  <a:pt x="9124" y="785"/>
                </a:lnTo>
                <a:lnTo>
                  <a:pt x="9147" y="819"/>
                </a:lnTo>
                <a:lnTo>
                  <a:pt x="9169" y="853"/>
                </a:lnTo>
                <a:lnTo>
                  <a:pt x="9204" y="887"/>
                </a:lnTo>
                <a:lnTo>
                  <a:pt x="9249" y="910"/>
                </a:lnTo>
                <a:lnTo>
                  <a:pt x="9283" y="921"/>
                </a:lnTo>
                <a:lnTo>
                  <a:pt x="9329" y="933"/>
                </a:lnTo>
                <a:lnTo>
                  <a:pt x="9329" y="3219"/>
                </a:lnTo>
                <a:lnTo>
                  <a:pt x="9295" y="3231"/>
                </a:lnTo>
                <a:lnTo>
                  <a:pt x="9249" y="3242"/>
                </a:lnTo>
                <a:lnTo>
                  <a:pt x="9215" y="3265"/>
                </a:lnTo>
                <a:lnTo>
                  <a:pt x="9192" y="3299"/>
                </a:lnTo>
                <a:lnTo>
                  <a:pt x="9158" y="3322"/>
                </a:lnTo>
                <a:lnTo>
                  <a:pt x="9147" y="3367"/>
                </a:lnTo>
                <a:lnTo>
                  <a:pt x="9135" y="3401"/>
                </a:lnTo>
                <a:lnTo>
                  <a:pt x="9124" y="3447"/>
                </a:lnTo>
                <a:lnTo>
                  <a:pt x="9135" y="3481"/>
                </a:lnTo>
                <a:lnTo>
                  <a:pt x="9147" y="3526"/>
                </a:lnTo>
                <a:lnTo>
                  <a:pt x="7145" y="4675"/>
                </a:lnTo>
                <a:lnTo>
                  <a:pt x="7122" y="4641"/>
                </a:lnTo>
                <a:lnTo>
                  <a:pt x="7076" y="4607"/>
                </a:lnTo>
                <a:lnTo>
                  <a:pt x="7031" y="4596"/>
                </a:lnTo>
                <a:lnTo>
                  <a:pt x="6985" y="4584"/>
                </a:lnTo>
                <a:lnTo>
                  <a:pt x="6940" y="4596"/>
                </a:lnTo>
                <a:lnTo>
                  <a:pt x="6894" y="4607"/>
                </a:lnTo>
                <a:lnTo>
                  <a:pt x="6849" y="4641"/>
                </a:lnTo>
                <a:lnTo>
                  <a:pt x="6815" y="4675"/>
                </a:lnTo>
                <a:lnTo>
                  <a:pt x="4824" y="3515"/>
                </a:lnTo>
                <a:lnTo>
                  <a:pt x="4835" y="3481"/>
                </a:lnTo>
                <a:lnTo>
                  <a:pt x="4835" y="3447"/>
                </a:lnTo>
                <a:lnTo>
                  <a:pt x="4835" y="3401"/>
                </a:lnTo>
                <a:lnTo>
                  <a:pt x="4824" y="3367"/>
                </a:lnTo>
                <a:lnTo>
                  <a:pt x="4801" y="3333"/>
                </a:lnTo>
                <a:lnTo>
                  <a:pt x="4779" y="3299"/>
                </a:lnTo>
                <a:lnTo>
                  <a:pt x="4744" y="3276"/>
                </a:lnTo>
                <a:lnTo>
                  <a:pt x="4710" y="3253"/>
                </a:lnTo>
                <a:lnTo>
                  <a:pt x="4676" y="3231"/>
                </a:lnTo>
                <a:lnTo>
                  <a:pt x="4642" y="3231"/>
                </a:lnTo>
                <a:lnTo>
                  <a:pt x="4642" y="887"/>
                </a:lnTo>
                <a:lnTo>
                  <a:pt x="4676" y="887"/>
                </a:lnTo>
                <a:lnTo>
                  <a:pt x="4710" y="876"/>
                </a:lnTo>
                <a:lnTo>
                  <a:pt x="4767" y="830"/>
                </a:lnTo>
                <a:lnTo>
                  <a:pt x="4801" y="762"/>
                </a:lnTo>
                <a:lnTo>
                  <a:pt x="4813" y="728"/>
                </a:lnTo>
                <a:lnTo>
                  <a:pt x="4824" y="683"/>
                </a:lnTo>
                <a:lnTo>
                  <a:pt x="4813" y="648"/>
                </a:lnTo>
                <a:lnTo>
                  <a:pt x="4801" y="603"/>
                </a:lnTo>
                <a:lnTo>
                  <a:pt x="5848" y="0"/>
                </a:lnTo>
                <a:lnTo>
                  <a:pt x="5757" y="0"/>
                </a:lnTo>
                <a:lnTo>
                  <a:pt x="4779" y="569"/>
                </a:lnTo>
                <a:lnTo>
                  <a:pt x="4744" y="535"/>
                </a:lnTo>
                <a:lnTo>
                  <a:pt x="4710" y="501"/>
                </a:lnTo>
                <a:lnTo>
                  <a:pt x="4665" y="489"/>
                </a:lnTo>
                <a:lnTo>
                  <a:pt x="4619" y="478"/>
                </a:lnTo>
                <a:lnTo>
                  <a:pt x="4562" y="489"/>
                </a:lnTo>
                <a:lnTo>
                  <a:pt x="4517" y="501"/>
                </a:lnTo>
                <a:lnTo>
                  <a:pt x="4483" y="535"/>
                </a:lnTo>
                <a:lnTo>
                  <a:pt x="4449" y="569"/>
                </a:lnTo>
                <a:lnTo>
                  <a:pt x="3470" y="0"/>
                </a:lnTo>
                <a:close/>
              </a:path>
            </a:pathLst>
          </a:custGeom>
          <a:solidFill>
            <a:srgbClr val="203864">
              <a:alpha val="10196"/>
            </a:srgb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1"/>
          </a:p>
        </p:txBody>
      </p:sp>
      <p:sp>
        <p:nvSpPr>
          <p:cNvPr id="8" name="Google Shape;28;p3"/>
          <p:cNvSpPr/>
          <p:nvPr userDrawn="1"/>
        </p:nvSpPr>
        <p:spPr>
          <a:xfrm>
            <a:off x="5161194" y="3586944"/>
            <a:ext cx="3982806" cy="3279602"/>
          </a:xfrm>
          <a:custGeom>
            <a:avLst/>
            <a:gdLst/>
            <a:ahLst/>
            <a:cxnLst/>
            <a:rect l="l" t="t" r="r" b="b"/>
            <a:pathLst>
              <a:path w="30862" h="25413" extrusionOk="0">
                <a:moveTo>
                  <a:pt x="17052" y="364"/>
                </a:moveTo>
                <a:lnTo>
                  <a:pt x="19054" y="1524"/>
                </a:lnTo>
                <a:lnTo>
                  <a:pt x="19043" y="1593"/>
                </a:lnTo>
                <a:lnTo>
                  <a:pt x="19054" y="1661"/>
                </a:lnTo>
                <a:lnTo>
                  <a:pt x="19088" y="1706"/>
                </a:lnTo>
                <a:lnTo>
                  <a:pt x="19145" y="1752"/>
                </a:lnTo>
                <a:lnTo>
                  <a:pt x="19202" y="1763"/>
                </a:lnTo>
                <a:lnTo>
                  <a:pt x="19202" y="4152"/>
                </a:lnTo>
                <a:lnTo>
                  <a:pt x="19168" y="4152"/>
                </a:lnTo>
                <a:lnTo>
                  <a:pt x="19134" y="4163"/>
                </a:lnTo>
                <a:lnTo>
                  <a:pt x="19077" y="4209"/>
                </a:lnTo>
                <a:lnTo>
                  <a:pt x="19032" y="4277"/>
                </a:lnTo>
                <a:lnTo>
                  <a:pt x="19020" y="4311"/>
                </a:lnTo>
                <a:lnTo>
                  <a:pt x="19020" y="4345"/>
                </a:lnTo>
                <a:lnTo>
                  <a:pt x="19020" y="4380"/>
                </a:lnTo>
                <a:lnTo>
                  <a:pt x="19032" y="4414"/>
                </a:lnTo>
                <a:lnTo>
                  <a:pt x="17052" y="5563"/>
                </a:lnTo>
                <a:lnTo>
                  <a:pt x="17018" y="5517"/>
                </a:lnTo>
                <a:lnTo>
                  <a:pt x="16973" y="5483"/>
                </a:lnTo>
                <a:lnTo>
                  <a:pt x="16916" y="5460"/>
                </a:lnTo>
                <a:lnTo>
                  <a:pt x="16859" y="5449"/>
                </a:lnTo>
                <a:lnTo>
                  <a:pt x="16791" y="5460"/>
                </a:lnTo>
                <a:lnTo>
                  <a:pt x="16734" y="5483"/>
                </a:lnTo>
                <a:lnTo>
                  <a:pt x="16688" y="5517"/>
                </a:lnTo>
                <a:lnTo>
                  <a:pt x="16654" y="5563"/>
                </a:lnTo>
                <a:lnTo>
                  <a:pt x="14686" y="4425"/>
                </a:lnTo>
                <a:lnTo>
                  <a:pt x="14697" y="4380"/>
                </a:lnTo>
                <a:lnTo>
                  <a:pt x="14697" y="4345"/>
                </a:lnTo>
                <a:lnTo>
                  <a:pt x="14697" y="4311"/>
                </a:lnTo>
                <a:lnTo>
                  <a:pt x="14686" y="4266"/>
                </a:lnTo>
                <a:lnTo>
                  <a:pt x="14663" y="4232"/>
                </a:lnTo>
                <a:lnTo>
                  <a:pt x="14641" y="4209"/>
                </a:lnTo>
                <a:lnTo>
                  <a:pt x="14584" y="4163"/>
                </a:lnTo>
                <a:lnTo>
                  <a:pt x="14550" y="4141"/>
                </a:lnTo>
                <a:lnTo>
                  <a:pt x="14504" y="4141"/>
                </a:lnTo>
                <a:lnTo>
                  <a:pt x="14504" y="1831"/>
                </a:lnTo>
                <a:lnTo>
                  <a:pt x="14550" y="1831"/>
                </a:lnTo>
                <a:lnTo>
                  <a:pt x="14595" y="1809"/>
                </a:lnTo>
                <a:lnTo>
                  <a:pt x="14629" y="1786"/>
                </a:lnTo>
                <a:lnTo>
                  <a:pt x="14663" y="1752"/>
                </a:lnTo>
                <a:lnTo>
                  <a:pt x="14697" y="1718"/>
                </a:lnTo>
                <a:lnTo>
                  <a:pt x="14709" y="1684"/>
                </a:lnTo>
                <a:lnTo>
                  <a:pt x="14732" y="1638"/>
                </a:lnTo>
                <a:lnTo>
                  <a:pt x="14732" y="1593"/>
                </a:lnTo>
                <a:lnTo>
                  <a:pt x="14720" y="1536"/>
                </a:lnTo>
                <a:lnTo>
                  <a:pt x="14709" y="1490"/>
                </a:lnTo>
                <a:lnTo>
                  <a:pt x="16654" y="375"/>
                </a:lnTo>
                <a:lnTo>
                  <a:pt x="16688" y="410"/>
                </a:lnTo>
                <a:lnTo>
                  <a:pt x="16734" y="444"/>
                </a:lnTo>
                <a:lnTo>
                  <a:pt x="16791" y="466"/>
                </a:lnTo>
                <a:lnTo>
                  <a:pt x="16859" y="478"/>
                </a:lnTo>
                <a:lnTo>
                  <a:pt x="16916" y="466"/>
                </a:lnTo>
                <a:lnTo>
                  <a:pt x="16973" y="444"/>
                </a:lnTo>
                <a:lnTo>
                  <a:pt x="17018" y="410"/>
                </a:lnTo>
                <a:lnTo>
                  <a:pt x="17052" y="364"/>
                </a:lnTo>
                <a:close/>
                <a:moveTo>
                  <a:pt x="26505" y="353"/>
                </a:moveTo>
                <a:lnTo>
                  <a:pt x="28553" y="1524"/>
                </a:lnTo>
                <a:lnTo>
                  <a:pt x="28541" y="1593"/>
                </a:lnTo>
                <a:lnTo>
                  <a:pt x="28553" y="1649"/>
                </a:lnTo>
                <a:lnTo>
                  <a:pt x="28575" y="1706"/>
                </a:lnTo>
                <a:lnTo>
                  <a:pt x="28632" y="1740"/>
                </a:lnTo>
                <a:lnTo>
                  <a:pt x="28689" y="1752"/>
                </a:lnTo>
                <a:lnTo>
                  <a:pt x="28689" y="4163"/>
                </a:lnTo>
                <a:lnTo>
                  <a:pt x="28621" y="4186"/>
                </a:lnTo>
                <a:lnTo>
                  <a:pt x="28564" y="4220"/>
                </a:lnTo>
                <a:lnTo>
                  <a:pt x="28530" y="4277"/>
                </a:lnTo>
                <a:lnTo>
                  <a:pt x="28519" y="4345"/>
                </a:lnTo>
                <a:lnTo>
                  <a:pt x="28530" y="4414"/>
                </a:lnTo>
                <a:lnTo>
                  <a:pt x="26539" y="5563"/>
                </a:lnTo>
                <a:lnTo>
                  <a:pt x="26494" y="5517"/>
                </a:lnTo>
                <a:lnTo>
                  <a:pt x="26448" y="5483"/>
                </a:lnTo>
                <a:lnTo>
                  <a:pt x="26391" y="5460"/>
                </a:lnTo>
                <a:lnTo>
                  <a:pt x="26335" y="5449"/>
                </a:lnTo>
                <a:lnTo>
                  <a:pt x="26278" y="5460"/>
                </a:lnTo>
                <a:lnTo>
                  <a:pt x="26221" y="5483"/>
                </a:lnTo>
                <a:lnTo>
                  <a:pt x="26175" y="5517"/>
                </a:lnTo>
                <a:lnTo>
                  <a:pt x="26130" y="5563"/>
                </a:lnTo>
                <a:lnTo>
                  <a:pt x="24162" y="4425"/>
                </a:lnTo>
                <a:lnTo>
                  <a:pt x="24173" y="4380"/>
                </a:lnTo>
                <a:lnTo>
                  <a:pt x="24173" y="4345"/>
                </a:lnTo>
                <a:lnTo>
                  <a:pt x="24173" y="4311"/>
                </a:lnTo>
                <a:lnTo>
                  <a:pt x="24162" y="4266"/>
                </a:lnTo>
                <a:lnTo>
                  <a:pt x="24150" y="4232"/>
                </a:lnTo>
                <a:lnTo>
                  <a:pt x="24128" y="4209"/>
                </a:lnTo>
                <a:lnTo>
                  <a:pt x="24059" y="4163"/>
                </a:lnTo>
                <a:lnTo>
                  <a:pt x="24025" y="4141"/>
                </a:lnTo>
                <a:lnTo>
                  <a:pt x="23991" y="4141"/>
                </a:lnTo>
                <a:lnTo>
                  <a:pt x="23991" y="1809"/>
                </a:lnTo>
                <a:lnTo>
                  <a:pt x="24025" y="1797"/>
                </a:lnTo>
                <a:lnTo>
                  <a:pt x="24071" y="1786"/>
                </a:lnTo>
                <a:lnTo>
                  <a:pt x="24094" y="1763"/>
                </a:lnTo>
                <a:lnTo>
                  <a:pt x="24128" y="1729"/>
                </a:lnTo>
                <a:lnTo>
                  <a:pt x="24150" y="1706"/>
                </a:lnTo>
                <a:lnTo>
                  <a:pt x="24173" y="1672"/>
                </a:lnTo>
                <a:lnTo>
                  <a:pt x="24173" y="1627"/>
                </a:lnTo>
                <a:lnTo>
                  <a:pt x="24185" y="1593"/>
                </a:lnTo>
                <a:lnTo>
                  <a:pt x="24173" y="1547"/>
                </a:lnTo>
                <a:lnTo>
                  <a:pt x="24162" y="1513"/>
                </a:lnTo>
                <a:lnTo>
                  <a:pt x="26164" y="353"/>
                </a:lnTo>
                <a:lnTo>
                  <a:pt x="26198" y="387"/>
                </a:lnTo>
                <a:lnTo>
                  <a:pt x="26232" y="421"/>
                </a:lnTo>
                <a:lnTo>
                  <a:pt x="26278" y="432"/>
                </a:lnTo>
                <a:lnTo>
                  <a:pt x="26335" y="444"/>
                </a:lnTo>
                <a:lnTo>
                  <a:pt x="26380" y="432"/>
                </a:lnTo>
                <a:lnTo>
                  <a:pt x="26437" y="421"/>
                </a:lnTo>
                <a:lnTo>
                  <a:pt x="26471" y="387"/>
                </a:lnTo>
                <a:lnTo>
                  <a:pt x="26505" y="353"/>
                </a:lnTo>
                <a:close/>
                <a:moveTo>
                  <a:pt x="12309" y="364"/>
                </a:moveTo>
                <a:lnTo>
                  <a:pt x="14254" y="1490"/>
                </a:lnTo>
                <a:lnTo>
                  <a:pt x="14242" y="1536"/>
                </a:lnTo>
                <a:lnTo>
                  <a:pt x="14231" y="1593"/>
                </a:lnTo>
                <a:lnTo>
                  <a:pt x="14242" y="1638"/>
                </a:lnTo>
                <a:lnTo>
                  <a:pt x="14254" y="1684"/>
                </a:lnTo>
                <a:lnTo>
                  <a:pt x="14277" y="1718"/>
                </a:lnTo>
                <a:lnTo>
                  <a:pt x="14299" y="1763"/>
                </a:lnTo>
                <a:lnTo>
                  <a:pt x="14333" y="1786"/>
                </a:lnTo>
                <a:lnTo>
                  <a:pt x="14379" y="1809"/>
                </a:lnTo>
                <a:lnTo>
                  <a:pt x="14413" y="1831"/>
                </a:lnTo>
                <a:lnTo>
                  <a:pt x="14459" y="1831"/>
                </a:lnTo>
                <a:lnTo>
                  <a:pt x="14459" y="4129"/>
                </a:lnTo>
                <a:lnTo>
                  <a:pt x="14424" y="4141"/>
                </a:lnTo>
                <a:lnTo>
                  <a:pt x="14390" y="4152"/>
                </a:lnTo>
                <a:lnTo>
                  <a:pt x="14356" y="4175"/>
                </a:lnTo>
                <a:lnTo>
                  <a:pt x="14322" y="4198"/>
                </a:lnTo>
                <a:lnTo>
                  <a:pt x="14299" y="4232"/>
                </a:lnTo>
                <a:lnTo>
                  <a:pt x="14288" y="4266"/>
                </a:lnTo>
                <a:lnTo>
                  <a:pt x="14277" y="4311"/>
                </a:lnTo>
                <a:lnTo>
                  <a:pt x="14265" y="4345"/>
                </a:lnTo>
                <a:lnTo>
                  <a:pt x="14277" y="4391"/>
                </a:lnTo>
                <a:lnTo>
                  <a:pt x="14288" y="4425"/>
                </a:lnTo>
                <a:lnTo>
                  <a:pt x="12286" y="5574"/>
                </a:lnTo>
                <a:lnTo>
                  <a:pt x="12252" y="5540"/>
                </a:lnTo>
                <a:lnTo>
                  <a:pt x="12218" y="5506"/>
                </a:lnTo>
                <a:lnTo>
                  <a:pt x="12161" y="5494"/>
                </a:lnTo>
                <a:lnTo>
                  <a:pt x="12115" y="5483"/>
                </a:lnTo>
                <a:lnTo>
                  <a:pt x="12058" y="5494"/>
                </a:lnTo>
                <a:lnTo>
                  <a:pt x="12013" y="5506"/>
                </a:lnTo>
                <a:lnTo>
                  <a:pt x="11979" y="5540"/>
                </a:lnTo>
                <a:lnTo>
                  <a:pt x="11945" y="5574"/>
                </a:lnTo>
                <a:lnTo>
                  <a:pt x="9988" y="4448"/>
                </a:lnTo>
                <a:lnTo>
                  <a:pt x="9999" y="4402"/>
                </a:lnTo>
                <a:lnTo>
                  <a:pt x="9999" y="4345"/>
                </a:lnTo>
                <a:lnTo>
                  <a:pt x="9999" y="4300"/>
                </a:lnTo>
                <a:lnTo>
                  <a:pt x="9988" y="4254"/>
                </a:lnTo>
                <a:lnTo>
                  <a:pt x="9965" y="4209"/>
                </a:lnTo>
                <a:lnTo>
                  <a:pt x="9931" y="4175"/>
                </a:lnTo>
                <a:lnTo>
                  <a:pt x="9897" y="4141"/>
                </a:lnTo>
                <a:lnTo>
                  <a:pt x="9863" y="4118"/>
                </a:lnTo>
                <a:lnTo>
                  <a:pt x="9817" y="4095"/>
                </a:lnTo>
                <a:lnTo>
                  <a:pt x="9772" y="4095"/>
                </a:lnTo>
                <a:lnTo>
                  <a:pt x="9772" y="1775"/>
                </a:lnTo>
                <a:lnTo>
                  <a:pt x="9829" y="1752"/>
                </a:lnTo>
                <a:lnTo>
                  <a:pt x="9886" y="1718"/>
                </a:lnTo>
                <a:lnTo>
                  <a:pt x="9920" y="1661"/>
                </a:lnTo>
                <a:lnTo>
                  <a:pt x="9931" y="1593"/>
                </a:lnTo>
                <a:lnTo>
                  <a:pt x="9931" y="1558"/>
                </a:lnTo>
                <a:lnTo>
                  <a:pt x="9920" y="1524"/>
                </a:lnTo>
                <a:lnTo>
                  <a:pt x="11922" y="364"/>
                </a:lnTo>
                <a:lnTo>
                  <a:pt x="11956" y="410"/>
                </a:lnTo>
                <a:lnTo>
                  <a:pt x="12002" y="444"/>
                </a:lnTo>
                <a:lnTo>
                  <a:pt x="12058" y="466"/>
                </a:lnTo>
                <a:lnTo>
                  <a:pt x="12172" y="466"/>
                </a:lnTo>
                <a:lnTo>
                  <a:pt x="12229" y="444"/>
                </a:lnTo>
                <a:lnTo>
                  <a:pt x="12275" y="410"/>
                </a:lnTo>
                <a:lnTo>
                  <a:pt x="12309" y="364"/>
                </a:lnTo>
                <a:close/>
                <a:moveTo>
                  <a:pt x="19396" y="4459"/>
                </a:moveTo>
                <a:lnTo>
                  <a:pt x="21386" y="5608"/>
                </a:lnTo>
                <a:lnTo>
                  <a:pt x="21363" y="5642"/>
                </a:lnTo>
                <a:lnTo>
                  <a:pt x="21363" y="5699"/>
                </a:lnTo>
                <a:lnTo>
                  <a:pt x="21363" y="5733"/>
                </a:lnTo>
                <a:lnTo>
                  <a:pt x="21375" y="5779"/>
                </a:lnTo>
                <a:lnTo>
                  <a:pt x="21398" y="5813"/>
                </a:lnTo>
                <a:lnTo>
                  <a:pt x="21420" y="5847"/>
                </a:lnTo>
                <a:lnTo>
                  <a:pt x="21454" y="5881"/>
                </a:lnTo>
                <a:lnTo>
                  <a:pt x="21489" y="5904"/>
                </a:lnTo>
                <a:lnTo>
                  <a:pt x="21534" y="5915"/>
                </a:lnTo>
                <a:lnTo>
                  <a:pt x="21580" y="5927"/>
                </a:lnTo>
                <a:lnTo>
                  <a:pt x="21580" y="8259"/>
                </a:lnTo>
                <a:lnTo>
                  <a:pt x="21511" y="8281"/>
                </a:lnTo>
                <a:lnTo>
                  <a:pt x="21454" y="8327"/>
                </a:lnTo>
                <a:lnTo>
                  <a:pt x="21420" y="8384"/>
                </a:lnTo>
                <a:lnTo>
                  <a:pt x="21409" y="8418"/>
                </a:lnTo>
                <a:lnTo>
                  <a:pt x="21398" y="8452"/>
                </a:lnTo>
                <a:lnTo>
                  <a:pt x="21409" y="8520"/>
                </a:lnTo>
                <a:lnTo>
                  <a:pt x="19396" y="9680"/>
                </a:lnTo>
                <a:lnTo>
                  <a:pt x="19361" y="9646"/>
                </a:lnTo>
                <a:lnTo>
                  <a:pt x="19327" y="9624"/>
                </a:lnTo>
                <a:lnTo>
                  <a:pt x="19270" y="9601"/>
                </a:lnTo>
                <a:lnTo>
                  <a:pt x="19225" y="9589"/>
                </a:lnTo>
                <a:lnTo>
                  <a:pt x="19168" y="9601"/>
                </a:lnTo>
                <a:lnTo>
                  <a:pt x="19123" y="9612"/>
                </a:lnTo>
                <a:lnTo>
                  <a:pt x="19088" y="9646"/>
                </a:lnTo>
                <a:lnTo>
                  <a:pt x="19054" y="9680"/>
                </a:lnTo>
                <a:lnTo>
                  <a:pt x="17052" y="8520"/>
                </a:lnTo>
                <a:lnTo>
                  <a:pt x="17064" y="8486"/>
                </a:lnTo>
                <a:lnTo>
                  <a:pt x="17064" y="8452"/>
                </a:lnTo>
                <a:lnTo>
                  <a:pt x="17064" y="8418"/>
                </a:lnTo>
                <a:lnTo>
                  <a:pt x="17052" y="8372"/>
                </a:lnTo>
                <a:lnTo>
                  <a:pt x="17007" y="8315"/>
                </a:lnTo>
                <a:lnTo>
                  <a:pt x="16950" y="8270"/>
                </a:lnTo>
                <a:lnTo>
                  <a:pt x="16916" y="8259"/>
                </a:lnTo>
                <a:lnTo>
                  <a:pt x="16882" y="8247"/>
                </a:lnTo>
                <a:lnTo>
                  <a:pt x="16882" y="5938"/>
                </a:lnTo>
                <a:lnTo>
                  <a:pt x="16927" y="5927"/>
                </a:lnTo>
                <a:lnTo>
                  <a:pt x="16961" y="5904"/>
                </a:lnTo>
                <a:lnTo>
                  <a:pt x="17007" y="5881"/>
                </a:lnTo>
                <a:lnTo>
                  <a:pt x="17029" y="5858"/>
                </a:lnTo>
                <a:lnTo>
                  <a:pt x="17064" y="5824"/>
                </a:lnTo>
                <a:lnTo>
                  <a:pt x="17075" y="5779"/>
                </a:lnTo>
                <a:lnTo>
                  <a:pt x="17086" y="5745"/>
                </a:lnTo>
                <a:lnTo>
                  <a:pt x="17098" y="5699"/>
                </a:lnTo>
                <a:lnTo>
                  <a:pt x="17086" y="5642"/>
                </a:lnTo>
                <a:lnTo>
                  <a:pt x="17075" y="5597"/>
                </a:lnTo>
                <a:lnTo>
                  <a:pt x="19054" y="4459"/>
                </a:lnTo>
                <a:lnTo>
                  <a:pt x="19088" y="4493"/>
                </a:lnTo>
                <a:lnTo>
                  <a:pt x="19123" y="4527"/>
                </a:lnTo>
                <a:lnTo>
                  <a:pt x="19168" y="4539"/>
                </a:lnTo>
                <a:lnTo>
                  <a:pt x="19225" y="4550"/>
                </a:lnTo>
                <a:lnTo>
                  <a:pt x="19270" y="4539"/>
                </a:lnTo>
                <a:lnTo>
                  <a:pt x="19327" y="4527"/>
                </a:lnTo>
                <a:lnTo>
                  <a:pt x="19361" y="4493"/>
                </a:lnTo>
                <a:lnTo>
                  <a:pt x="19396" y="4459"/>
                </a:lnTo>
                <a:close/>
                <a:moveTo>
                  <a:pt x="2799" y="8554"/>
                </a:moveTo>
                <a:lnTo>
                  <a:pt x="4790" y="9703"/>
                </a:lnTo>
                <a:lnTo>
                  <a:pt x="4767" y="9749"/>
                </a:lnTo>
                <a:lnTo>
                  <a:pt x="4767" y="9806"/>
                </a:lnTo>
                <a:lnTo>
                  <a:pt x="4767" y="9851"/>
                </a:lnTo>
                <a:lnTo>
                  <a:pt x="4778" y="9885"/>
                </a:lnTo>
                <a:lnTo>
                  <a:pt x="4801" y="9931"/>
                </a:lnTo>
                <a:lnTo>
                  <a:pt x="4824" y="9965"/>
                </a:lnTo>
                <a:lnTo>
                  <a:pt x="4858" y="9988"/>
                </a:lnTo>
                <a:lnTo>
                  <a:pt x="4892" y="10010"/>
                </a:lnTo>
                <a:lnTo>
                  <a:pt x="4937" y="10033"/>
                </a:lnTo>
                <a:lnTo>
                  <a:pt x="4983" y="10033"/>
                </a:lnTo>
                <a:lnTo>
                  <a:pt x="4983" y="12388"/>
                </a:lnTo>
                <a:lnTo>
                  <a:pt x="4926" y="12399"/>
                </a:lnTo>
                <a:lnTo>
                  <a:pt x="4869" y="12445"/>
                </a:lnTo>
                <a:lnTo>
                  <a:pt x="4846" y="12490"/>
                </a:lnTo>
                <a:lnTo>
                  <a:pt x="4824" y="12558"/>
                </a:lnTo>
                <a:lnTo>
                  <a:pt x="4835" y="12615"/>
                </a:lnTo>
                <a:lnTo>
                  <a:pt x="2856" y="13753"/>
                </a:lnTo>
                <a:lnTo>
                  <a:pt x="2810" y="13707"/>
                </a:lnTo>
                <a:lnTo>
                  <a:pt x="2765" y="13673"/>
                </a:lnTo>
                <a:lnTo>
                  <a:pt x="2696" y="13650"/>
                </a:lnTo>
                <a:lnTo>
                  <a:pt x="2628" y="13639"/>
                </a:lnTo>
                <a:lnTo>
                  <a:pt x="2571" y="13650"/>
                </a:lnTo>
                <a:lnTo>
                  <a:pt x="2503" y="13673"/>
                </a:lnTo>
                <a:lnTo>
                  <a:pt x="2458" y="13707"/>
                </a:lnTo>
                <a:lnTo>
                  <a:pt x="2412" y="13753"/>
                </a:lnTo>
                <a:lnTo>
                  <a:pt x="478" y="12638"/>
                </a:lnTo>
                <a:lnTo>
                  <a:pt x="490" y="12604"/>
                </a:lnTo>
                <a:lnTo>
                  <a:pt x="490" y="12558"/>
                </a:lnTo>
                <a:lnTo>
                  <a:pt x="490" y="12513"/>
                </a:lnTo>
                <a:lnTo>
                  <a:pt x="478" y="12467"/>
                </a:lnTo>
                <a:lnTo>
                  <a:pt x="455" y="12433"/>
                </a:lnTo>
                <a:lnTo>
                  <a:pt x="433" y="12399"/>
                </a:lnTo>
                <a:lnTo>
                  <a:pt x="399" y="12376"/>
                </a:lnTo>
                <a:lnTo>
                  <a:pt x="364" y="12354"/>
                </a:lnTo>
                <a:lnTo>
                  <a:pt x="330" y="12331"/>
                </a:lnTo>
                <a:lnTo>
                  <a:pt x="285" y="12331"/>
                </a:lnTo>
                <a:lnTo>
                  <a:pt x="285" y="10056"/>
                </a:lnTo>
                <a:lnTo>
                  <a:pt x="330" y="10044"/>
                </a:lnTo>
                <a:lnTo>
                  <a:pt x="376" y="10033"/>
                </a:lnTo>
                <a:lnTo>
                  <a:pt x="410" y="9999"/>
                </a:lnTo>
                <a:lnTo>
                  <a:pt x="444" y="9976"/>
                </a:lnTo>
                <a:lnTo>
                  <a:pt x="478" y="9931"/>
                </a:lnTo>
                <a:lnTo>
                  <a:pt x="501" y="9897"/>
                </a:lnTo>
                <a:lnTo>
                  <a:pt x="512" y="9851"/>
                </a:lnTo>
                <a:lnTo>
                  <a:pt x="512" y="9806"/>
                </a:lnTo>
                <a:lnTo>
                  <a:pt x="512" y="9749"/>
                </a:lnTo>
                <a:lnTo>
                  <a:pt x="490" y="9703"/>
                </a:lnTo>
                <a:lnTo>
                  <a:pt x="2469" y="8554"/>
                </a:lnTo>
                <a:lnTo>
                  <a:pt x="2503" y="8600"/>
                </a:lnTo>
                <a:lnTo>
                  <a:pt x="2537" y="8623"/>
                </a:lnTo>
                <a:lnTo>
                  <a:pt x="2583" y="8634"/>
                </a:lnTo>
                <a:lnTo>
                  <a:pt x="2628" y="8645"/>
                </a:lnTo>
                <a:lnTo>
                  <a:pt x="2685" y="8634"/>
                </a:lnTo>
                <a:lnTo>
                  <a:pt x="2731" y="8623"/>
                </a:lnTo>
                <a:lnTo>
                  <a:pt x="2765" y="8588"/>
                </a:lnTo>
                <a:lnTo>
                  <a:pt x="2799" y="8554"/>
                </a:lnTo>
                <a:close/>
                <a:moveTo>
                  <a:pt x="17029" y="8566"/>
                </a:moveTo>
                <a:lnTo>
                  <a:pt x="19032" y="9726"/>
                </a:lnTo>
                <a:lnTo>
                  <a:pt x="19020" y="9760"/>
                </a:lnTo>
                <a:lnTo>
                  <a:pt x="19020" y="9806"/>
                </a:lnTo>
                <a:lnTo>
                  <a:pt x="19020" y="9840"/>
                </a:lnTo>
                <a:lnTo>
                  <a:pt x="19032" y="9874"/>
                </a:lnTo>
                <a:lnTo>
                  <a:pt x="19043" y="9908"/>
                </a:lnTo>
                <a:lnTo>
                  <a:pt x="19066" y="9942"/>
                </a:lnTo>
                <a:lnTo>
                  <a:pt x="19134" y="9988"/>
                </a:lnTo>
                <a:lnTo>
                  <a:pt x="19168" y="9999"/>
                </a:lnTo>
                <a:lnTo>
                  <a:pt x="19202" y="10010"/>
                </a:lnTo>
                <a:lnTo>
                  <a:pt x="19202" y="12376"/>
                </a:lnTo>
                <a:lnTo>
                  <a:pt x="19145" y="12399"/>
                </a:lnTo>
                <a:lnTo>
                  <a:pt x="19088" y="12433"/>
                </a:lnTo>
                <a:lnTo>
                  <a:pt x="19054" y="12490"/>
                </a:lnTo>
                <a:lnTo>
                  <a:pt x="19043" y="12558"/>
                </a:lnTo>
                <a:lnTo>
                  <a:pt x="19054" y="12615"/>
                </a:lnTo>
                <a:lnTo>
                  <a:pt x="17075" y="13753"/>
                </a:lnTo>
                <a:lnTo>
                  <a:pt x="17041" y="13707"/>
                </a:lnTo>
                <a:lnTo>
                  <a:pt x="16984" y="13673"/>
                </a:lnTo>
                <a:lnTo>
                  <a:pt x="16927" y="13639"/>
                </a:lnTo>
                <a:lnTo>
                  <a:pt x="16791" y="13639"/>
                </a:lnTo>
                <a:lnTo>
                  <a:pt x="16722" y="13662"/>
                </a:lnTo>
                <a:lnTo>
                  <a:pt x="16665" y="13707"/>
                </a:lnTo>
                <a:lnTo>
                  <a:pt x="16631" y="13753"/>
                </a:lnTo>
                <a:lnTo>
                  <a:pt x="14732" y="12661"/>
                </a:lnTo>
                <a:lnTo>
                  <a:pt x="14743" y="12615"/>
                </a:lnTo>
                <a:lnTo>
                  <a:pt x="14754" y="12558"/>
                </a:lnTo>
                <a:lnTo>
                  <a:pt x="14743" y="12502"/>
                </a:lnTo>
                <a:lnTo>
                  <a:pt x="14732" y="12456"/>
                </a:lnTo>
                <a:lnTo>
                  <a:pt x="14709" y="12411"/>
                </a:lnTo>
                <a:lnTo>
                  <a:pt x="14686" y="12376"/>
                </a:lnTo>
                <a:lnTo>
                  <a:pt x="14641" y="12342"/>
                </a:lnTo>
                <a:lnTo>
                  <a:pt x="14606" y="12320"/>
                </a:lnTo>
                <a:lnTo>
                  <a:pt x="14561" y="12297"/>
                </a:lnTo>
                <a:lnTo>
                  <a:pt x="14504" y="12297"/>
                </a:lnTo>
                <a:lnTo>
                  <a:pt x="14504" y="9999"/>
                </a:lnTo>
                <a:lnTo>
                  <a:pt x="14572" y="9976"/>
                </a:lnTo>
                <a:lnTo>
                  <a:pt x="14629" y="9931"/>
                </a:lnTo>
                <a:lnTo>
                  <a:pt x="14675" y="9874"/>
                </a:lnTo>
                <a:lnTo>
                  <a:pt x="14686" y="9840"/>
                </a:lnTo>
                <a:lnTo>
                  <a:pt x="14686" y="9806"/>
                </a:lnTo>
                <a:lnTo>
                  <a:pt x="14675" y="9760"/>
                </a:lnTo>
                <a:lnTo>
                  <a:pt x="14675" y="9726"/>
                </a:lnTo>
                <a:lnTo>
                  <a:pt x="16677" y="8566"/>
                </a:lnTo>
                <a:lnTo>
                  <a:pt x="16711" y="8611"/>
                </a:lnTo>
                <a:lnTo>
                  <a:pt x="16756" y="8634"/>
                </a:lnTo>
                <a:lnTo>
                  <a:pt x="16802" y="8657"/>
                </a:lnTo>
                <a:lnTo>
                  <a:pt x="16904" y="8657"/>
                </a:lnTo>
                <a:lnTo>
                  <a:pt x="16950" y="8634"/>
                </a:lnTo>
                <a:lnTo>
                  <a:pt x="16995" y="8600"/>
                </a:lnTo>
                <a:lnTo>
                  <a:pt x="17029" y="8566"/>
                </a:lnTo>
                <a:close/>
                <a:moveTo>
                  <a:pt x="7576" y="8588"/>
                </a:moveTo>
                <a:lnTo>
                  <a:pt x="9544" y="9715"/>
                </a:lnTo>
                <a:lnTo>
                  <a:pt x="9533" y="9760"/>
                </a:lnTo>
                <a:lnTo>
                  <a:pt x="9522" y="9806"/>
                </a:lnTo>
                <a:lnTo>
                  <a:pt x="9522" y="9840"/>
                </a:lnTo>
                <a:lnTo>
                  <a:pt x="9533" y="9885"/>
                </a:lnTo>
                <a:lnTo>
                  <a:pt x="9556" y="9919"/>
                </a:lnTo>
                <a:lnTo>
                  <a:pt x="9579" y="9953"/>
                </a:lnTo>
                <a:lnTo>
                  <a:pt x="9613" y="9976"/>
                </a:lnTo>
                <a:lnTo>
                  <a:pt x="9647" y="9999"/>
                </a:lnTo>
                <a:lnTo>
                  <a:pt x="9681" y="10010"/>
                </a:lnTo>
                <a:lnTo>
                  <a:pt x="9726" y="10022"/>
                </a:lnTo>
                <a:lnTo>
                  <a:pt x="9726" y="12365"/>
                </a:lnTo>
                <a:lnTo>
                  <a:pt x="9658" y="12388"/>
                </a:lnTo>
                <a:lnTo>
                  <a:pt x="9601" y="12433"/>
                </a:lnTo>
                <a:lnTo>
                  <a:pt x="9567" y="12490"/>
                </a:lnTo>
                <a:lnTo>
                  <a:pt x="9556" y="12558"/>
                </a:lnTo>
                <a:lnTo>
                  <a:pt x="9567" y="12627"/>
                </a:lnTo>
                <a:lnTo>
                  <a:pt x="7554" y="13787"/>
                </a:lnTo>
                <a:lnTo>
                  <a:pt x="7520" y="13741"/>
                </a:lnTo>
                <a:lnTo>
                  <a:pt x="7474" y="13707"/>
                </a:lnTo>
                <a:lnTo>
                  <a:pt x="7429" y="13696"/>
                </a:lnTo>
                <a:lnTo>
                  <a:pt x="7372" y="13685"/>
                </a:lnTo>
                <a:lnTo>
                  <a:pt x="7315" y="13696"/>
                </a:lnTo>
                <a:lnTo>
                  <a:pt x="7269" y="13707"/>
                </a:lnTo>
                <a:lnTo>
                  <a:pt x="7224" y="13741"/>
                </a:lnTo>
                <a:lnTo>
                  <a:pt x="7190" y="13787"/>
                </a:lnTo>
                <a:lnTo>
                  <a:pt x="5165" y="12615"/>
                </a:lnTo>
                <a:lnTo>
                  <a:pt x="5176" y="12558"/>
                </a:lnTo>
                <a:lnTo>
                  <a:pt x="5165" y="12490"/>
                </a:lnTo>
                <a:lnTo>
                  <a:pt x="5131" y="12445"/>
                </a:lnTo>
                <a:lnTo>
                  <a:pt x="5085" y="12411"/>
                </a:lnTo>
                <a:lnTo>
                  <a:pt x="5028" y="12388"/>
                </a:lnTo>
                <a:lnTo>
                  <a:pt x="5028" y="10033"/>
                </a:lnTo>
                <a:lnTo>
                  <a:pt x="5074" y="10033"/>
                </a:lnTo>
                <a:lnTo>
                  <a:pt x="5108" y="10010"/>
                </a:lnTo>
                <a:lnTo>
                  <a:pt x="5154" y="9988"/>
                </a:lnTo>
                <a:lnTo>
                  <a:pt x="5176" y="9965"/>
                </a:lnTo>
                <a:lnTo>
                  <a:pt x="5210" y="9931"/>
                </a:lnTo>
                <a:lnTo>
                  <a:pt x="5222" y="9885"/>
                </a:lnTo>
                <a:lnTo>
                  <a:pt x="5233" y="9840"/>
                </a:lnTo>
                <a:lnTo>
                  <a:pt x="5245" y="9806"/>
                </a:lnTo>
                <a:lnTo>
                  <a:pt x="5233" y="9749"/>
                </a:lnTo>
                <a:lnTo>
                  <a:pt x="5222" y="9703"/>
                </a:lnTo>
                <a:lnTo>
                  <a:pt x="7167" y="8588"/>
                </a:lnTo>
                <a:lnTo>
                  <a:pt x="7201" y="8634"/>
                </a:lnTo>
                <a:lnTo>
                  <a:pt x="7258" y="8668"/>
                </a:lnTo>
                <a:lnTo>
                  <a:pt x="7315" y="8691"/>
                </a:lnTo>
                <a:lnTo>
                  <a:pt x="7372" y="8702"/>
                </a:lnTo>
                <a:lnTo>
                  <a:pt x="7440" y="8691"/>
                </a:lnTo>
                <a:lnTo>
                  <a:pt x="7497" y="8668"/>
                </a:lnTo>
                <a:lnTo>
                  <a:pt x="7542" y="8634"/>
                </a:lnTo>
                <a:lnTo>
                  <a:pt x="7576" y="8588"/>
                </a:lnTo>
                <a:close/>
                <a:moveTo>
                  <a:pt x="21750" y="8554"/>
                </a:moveTo>
                <a:lnTo>
                  <a:pt x="23764" y="9715"/>
                </a:lnTo>
                <a:lnTo>
                  <a:pt x="23752" y="9760"/>
                </a:lnTo>
                <a:lnTo>
                  <a:pt x="23752" y="9806"/>
                </a:lnTo>
                <a:lnTo>
                  <a:pt x="23752" y="9840"/>
                </a:lnTo>
                <a:lnTo>
                  <a:pt x="23764" y="9874"/>
                </a:lnTo>
                <a:lnTo>
                  <a:pt x="23786" y="9908"/>
                </a:lnTo>
                <a:lnTo>
                  <a:pt x="23809" y="9942"/>
                </a:lnTo>
                <a:lnTo>
                  <a:pt x="23832" y="9965"/>
                </a:lnTo>
                <a:lnTo>
                  <a:pt x="23866" y="9988"/>
                </a:lnTo>
                <a:lnTo>
                  <a:pt x="23912" y="9999"/>
                </a:lnTo>
                <a:lnTo>
                  <a:pt x="23946" y="10010"/>
                </a:lnTo>
                <a:lnTo>
                  <a:pt x="23946" y="12354"/>
                </a:lnTo>
                <a:lnTo>
                  <a:pt x="23912" y="12354"/>
                </a:lnTo>
                <a:lnTo>
                  <a:pt x="23866" y="12365"/>
                </a:lnTo>
                <a:lnTo>
                  <a:pt x="23832" y="12388"/>
                </a:lnTo>
                <a:lnTo>
                  <a:pt x="23809" y="12411"/>
                </a:lnTo>
                <a:lnTo>
                  <a:pt x="23786" y="12445"/>
                </a:lnTo>
                <a:lnTo>
                  <a:pt x="23764" y="12479"/>
                </a:lnTo>
                <a:lnTo>
                  <a:pt x="23752" y="12513"/>
                </a:lnTo>
                <a:lnTo>
                  <a:pt x="23752" y="12558"/>
                </a:lnTo>
                <a:lnTo>
                  <a:pt x="23752" y="12593"/>
                </a:lnTo>
                <a:lnTo>
                  <a:pt x="23764" y="12638"/>
                </a:lnTo>
                <a:lnTo>
                  <a:pt x="21750" y="13798"/>
                </a:lnTo>
                <a:lnTo>
                  <a:pt x="21727" y="13764"/>
                </a:lnTo>
                <a:lnTo>
                  <a:pt x="21682" y="13730"/>
                </a:lnTo>
                <a:lnTo>
                  <a:pt x="21636" y="13719"/>
                </a:lnTo>
                <a:lnTo>
                  <a:pt x="21591" y="13707"/>
                </a:lnTo>
                <a:lnTo>
                  <a:pt x="21545" y="13719"/>
                </a:lnTo>
                <a:lnTo>
                  <a:pt x="21500" y="13730"/>
                </a:lnTo>
                <a:lnTo>
                  <a:pt x="21466" y="13764"/>
                </a:lnTo>
                <a:lnTo>
                  <a:pt x="21432" y="13798"/>
                </a:lnTo>
                <a:lnTo>
                  <a:pt x="19396" y="12615"/>
                </a:lnTo>
                <a:lnTo>
                  <a:pt x="19407" y="12558"/>
                </a:lnTo>
                <a:lnTo>
                  <a:pt x="19396" y="12490"/>
                </a:lnTo>
                <a:lnTo>
                  <a:pt x="19361" y="12445"/>
                </a:lnTo>
                <a:lnTo>
                  <a:pt x="19305" y="12399"/>
                </a:lnTo>
                <a:lnTo>
                  <a:pt x="19248" y="12376"/>
                </a:lnTo>
                <a:lnTo>
                  <a:pt x="19248" y="9999"/>
                </a:lnTo>
                <a:lnTo>
                  <a:pt x="19282" y="9999"/>
                </a:lnTo>
                <a:lnTo>
                  <a:pt x="19316" y="9976"/>
                </a:lnTo>
                <a:lnTo>
                  <a:pt x="19373" y="9942"/>
                </a:lnTo>
                <a:lnTo>
                  <a:pt x="19418" y="9874"/>
                </a:lnTo>
                <a:lnTo>
                  <a:pt x="19430" y="9840"/>
                </a:lnTo>
                <a:lnTo>
                  <a:pt x="19430" y="9806"/>
                </a:lnTo>
                <a:lnTo>
                  <a:pt x="19430" y="9760"/>
                </a:lnTo>
                <a:lnTo>
                  <a:pt x="19418" y="9726"/>
                </a:lnTo>
                <a:lnTo>
                  <a:pt x="21432" y="8554"/>
                </a:lnTo>
                <a:lnTo>
                  <a:pt x="21466" y="8588"/>
                </a:lnTo>
                <a:lnTo>
                  <a:pt x="21500" y="8623"/>
                </a:lnTo>
                <a:lnTo>
                  <a:pt x="21545" y="8634"/>
                </a:lnTo>
                <a:lnTo>
                  <a:pt x="21591" y="8645"/>
                </a:lnTo>
                <a:lnTo>
                  <a:pt x="21648" y="8634"/>
                </a:lnTo>
                <a:lnTo>
                  <a:pt x="21682" y="8623"/>
                </a:lnTo>
                <a:lnTo>
                  <a:pt x="21727" y="8588"/>
                </a:lnTo>
                <a:lnTo>
                  <a:pt x="21750" y="8554"/>
                </a:lnTo>
                <a:close/>
                <a:moveTo>
                  <a:pt x="24139" y="12672"/>
                </a:moveTo>
                <a:lnTo>
                  <a:pt x="26164" y="13844"/>
                </a:lnTo>
                <a:lnTo>
                  <a:pt x="26153" y="13901"/>
                </a:lnTo>
                <a:lnTo>
                  <a:pt x="26175" y="13969"/>
                </a:lnTo>
                <a:lnTo>
                  <a:pt x="26198" y="14026"/>
                </a:lnTo>
                <a:lnTo>
                  <a:pt x="26255" y="14060"/>
                </a:lnTo>
                <a:lnTo>
                  <a:pt x="26312" y="14083"/>
                </a:lnTo>
                <a:lnTo>
                  <a:pt x="26312" y="16415"/>
                </a:lnTo>
                <a:lnTo>
                  <a:pt x="26266" y="16426"/>
                </a:lnTo>
                <a:lnTo>
                  <a:pt x="26221" y="16437"/>
                </a:lnTo>
                <a:lnTo>
                  <a:pt x="26187" y="16460"/>
                </a:lnTo>
                <a:lnTo>
                  <a:pt x="26153" y="16494"/>
                </a:lnTo>
                <a:lnTo>
                  <a:pt x="26130" y="16528"/>
                </a:lnTo>
                <a:lnTo>
                  <a:pt x="26107" y="16574"/>
                </a:lnTo>
                <a:lnTo>
                  <a:pt x="26096" y="16619"/>
                </a:lnTo>
                <a:lnTo>
                  <a:pt x="26084" y="16665"/>
                </a:lnTo>
                <a:lnTo>
                  <a:pt x="26096" y="16710"/>
                </a:lnTo>
                <a:lnTo>
                  <a:pt x="26107" y="16756"/>
                </a:lnTo>
                <a:lnTo>
                  <a:pt x="24173" y="17871"/>
                </a:lnTo>
                <a:lnTo>
                  <a:pt x="24128" y="17825"/>
                </a:lnTo>
                <a:lnTo>
                  <a:pt x="24082" y="17791"/>
                </a:lnTo>
                <a:lnTo>
                  <a:pt x="24025" y="17768"/>
                </a:lnTo>
                <a:lnTo>
                  <a:pt x="23900" y="17768"/>
                </a:lnTo>
                <a:lnTo>
                  <a:pt x="23843" y="17791"/>
                </a:lnTo>
                <a:lnTo>
                  <a:pt x="23798" y="17825"/>
                </a:lnTo>
                <a:lnTo>
                  <a:pt x="23764" y="17871"/>
                </a:lnTo>
                <a:lnTo>
                  <a:pt x="21784" y="16733"/>
                </a:lnTo>
                <a:lnTo>
                  <a:pt x="21796" y="16699"/>
                </a:lnTo>
                <a:lnTo>
                  <a:pt x="21796" y="16665"/>
                </a:lnTo>
                <a:lnTo>
                  <a:pt x="21796" y="16619"/>
                </a:lnTo>
                <a:lnTo>
                  <a:pt x="21784" y="16585"/>
                </a:lnTo>
                <a:lnTo>
                  <a:pt x="21750" y="16528"/>
                </a:lnTo>
                <a:lnTo>
                  <a:pt x="21693" y="16483"/>
                </a:lnTo>
                <a:lnTo>
                  <a:pt x="21625" y="16460"/>
                </a:lnTo>
                <a:lnTo>
                  <a:pt x="21625" y="14094"/>
                </a:lnTo>
                <a:lnTo>
                  <a:pt x="21682" y="14071"/>
                </a:lnTo>
                <a:lnTo>
                  <a:pt x="21739" y="14026"/>
                </a:lnTo>
                <a:lnTo>
                  <a:pt x="21773" y="13969"/>
                </a:lnTo>
                <a:lnTo>
                  <a:pt x="21784" y="13901"/>
                </a:lnTo>
                <a:lnTo>
                  <a:pt x="21773" y="13832"/>
                </a:lnTo>
                <a:lnTo>
                  <a:pt x="23786" y="12672"/>
                </a:lnTo>
                <a:lnTo>
                  <a:pt x="23821" y="12718"/>
                </a:lnTo>
                <a:lnTo>
                  <a:pt x="23866" y="12740"/>
                </a:lnTo>
                <a:lnTo>
                  <a:pt x="23912" y="12763"/>
                </a:lnTo>
                <a:lnTo>
                  <a:pt x="24014" y="12763"/>
                </a:lnTo>
                <a:lnTo>
                  <a:pt x="24071" y="12740"/>
                </a:lnTo>
                <a:lnTo>
                  <a:pt x="24105" y="12706"/>
                </a:lnTo>
                <a:lnTo>
                  <a:pt x="24139" y="12672"/>
                </a:lnTo>
                <a:close/>
                <a:moveTo>
                  <a:pt x="5154" y="12649"/>
                </a:moveTo>
                <a:lnTo>
                  <a:pt x="7167" y="13821"/>
                </a:lnTo>
                <a:lnTo>
                  <a:pt x="7156" y="13867"/>
                </a:lnTo>
                <a:lnTo>
                  <a:pt x="7156" y="13901"/>
                </a:lnTo>
                <a:lnTo>
                  <a:pt x="7156" y="13946"/>
                </a:lnTo>
                <a:lnTo>
                  <a:pt x="7167" y="13980"/>
                </a:lnTo>
                <a:lnTo>
                  <a:pt x="7190" y="14015"/>
                </a:lnTo>
                <a:lnTo>
                  <a:pt x="7212" y="14049"/>
                </a:lnTo>
                <a:lnTo>
                  <a:pt x="7247" y="14083"/>
                </a:lnTo>
                <a:lnTo>
                  <a:pt x="7269" y="14094"/>
                </a:lnTo>
                <a:lnTo>
                  <a:pt x="7315" y="14117"/>
                </a:lnTo>
                <a:lnTo>
                  <a:pt x="7349" y="14117"/>
                </a:lnTo>
                <a:lnTo>
                  <a:pt x="7349" y="16415"/>
                </a:lnTo>
                <a:lnTo>
                  <a:pt x="7303" y="16415"/>
                </a:lnTo>
                <a:lnTo>
                  <a:pt x="7258" y="16437"/>
                </a:lnTo>
                <a:lnTo>
                  <a:pt x="7224" y="16460"/>
                </a:lnTo>
                <a:lnTo>
                  <a:pt x="7190" y="16494"/>
                </a:lnTo>
                <a:lnTo>
                  <a:pt x="7156" y="16528"/>
                </a:lnTo>
                <a:lnTo>
                  <a:pt x="7144" y="16574"/>
                </a:lnTo>
                <a:lnTo>
                  <a:pt x="7121" y="16608"/>
                </a:lnTo>
                <a:lnTo>
                  <a:pt x="7121" y="16665"/>
                </a:lnTo>
                <a:lnTo>
                  <a:pt x="7133" y="16710"/>
                </a:lnTo>
                <a:lnTo>
                  <a:pt x="7144" y="16756"/>
                </a:lnTo>
                <a:lnTo>
                  <a:pt x="5176" y="17894"/>
                </a:lnTo>
                <a:lnTo>
                  <a:pt x="5142" y="17859"/>
                </a:lnTo>
                <a:lnTo>
                  <a:pt x="5097" y="17825"/>
                </a:lnTo>
                <a:lnTo>
                  <a:pt x="5051" y="17814"/>
                </a:lnTo>
                <a:lnTo>
                  <a:pt x="5006" y="17803"/>
                </a:lnTo>
                <a:lnTo>
                  <a:pt x="4949" y="17814"/>
                </a:lnTo>
                <a:lnTo>
                  <a:pt x="4903" y="17825"/>
                </a:lnTo>
                <a:lnTo>
                  <a:pt x="4869" y="17859"/>
                </a:lnTo>
                <a:lnTo>
                  <a:pt x="4835" y="17894"/>
                </a:lnTo>
                <a:lnTo>
                  <a:pt x="2787" y="16710"/>
                </a:lnTo>
                <a:lnTo>
                  <a:pt x="2799" y="16665"/>
                </a:lnTo>
                <a:lnTo>
                  <a:pt x="2787" y="16608"/>
                </a:lnTo>
                <a:lnTo>
                  <a:pt x="2753" y="16551"/>
                </a:lnTo>
                <a:lnTo>
                  <a:pt x="2708" y="16517"/>
                </a:lnTo>
                <a:lnTo>
                  <a:pt x="2662" y="16494"/>
                </a:lnTo>
                <a:lnTo>
                  <a:pt x="2662" y="14174"/>
                </a:lnTo>
                <a:lnTo>
                  <a:pt x="2708" y="14162"/>
                </a:lnTo>
                <a:lnTo>
                  <a:pt x="2753" y="14140"/>
                </a:lnTo>
                <a:lnTo>
                  <a:pt x="2799" y="14117"/>
                </a:lnTo>
                <a:lnTo>
                  <a:pt x="2833" y="14083"/>
                </a:lnTo>
                <a:lnTo>
                  <a:pt x="2856" y="14049"/>
                </a:lnTo>
                <a:lnTo>
                  <a:pt x="2878" y="14003"/>
                </a:lnTo>
                <a:lnTo>
                  <a:pt x="2901" y="13958"/>
                </a:lnTo>
                <a:lnTo>
                  <a:pt x="2901" y="13901"/>
                </a:lnTo>
                <a:lnTo>
                  <a:pt x="2890" y="13844"/>
                </a:lnTo>
                <a:lnTo>
                  <a:pt x="2878" y="13798"/>
                </a:lnTo>
                <a:lnTo>
                  <a:pt x="4858" y="12649"/>
                </a:lnTo>
                <a:lnTo>
                  <a:pt x="4892" y="12684"/>
                </a:lnTo>
                <a:lnTo>
                  <a:pt x="4926" y="12706"/>
                </a:lnTo>
                <a:lnTo>
                  <a:pt x="4960" y="12729"/>
                </a:lnTo>
                <a:lnTo>
                  <a:pt x="5051" y="12729"/>
                </a:lnTo>
                <a:lnTo>
                  <a:pt x="5085" y="12706"/>
                </a:lnTo>
                <a:lnTo>
                  <a:pt x="5119" y="12684"/>
                </a:lnTo>
                <a:lnTo>
                  <a:pt x="5154" y="12649"/>
                </a:lnTo>
                <a:close/>
                <a:moveTo>
                  <a:pt x="19373" y="12649"/>
                </a:moveTo>
                <a:lnTo>
                  <a:pt x="21409" y="13832"/>
                </a:lnTo>
                <a:lnTo>
                  <a:pt x="21409" y="13867"/>
                </a:lnTo>
                <a:lnTo>
                  <a:pt x="21398" y="13901"/>
                </a:lnTo>
                <a:lnTo>
                  <a:pt x="21409" y="13946"/>
                </a:lnTo>
                <a:lnTo>
                  <a:pt x="21409" y="13980"/>
                </a:lnTo>
                <a:lnTo>
                  <a:pt x="21454" y="14037"/>
                </a:lnTo>
                <a:lnTo>
                  <a:pt x="21511" y="14071"/>
                </a:lnTo>
                <a:lnTo>
                  <a:pt x="21580" y="14094"/>
                </a:lnTo>
                <a:lnTo>
                  <a:pt x="21580" y="16460"/>
                </a:lnTo>
                <a:lnTo>
                  <a:pt x="21534" y="16472"/>
                </a:lnTo>
                <a:lnTo>
                  <a:pt x="21500" y="16483"/>
                </a:lnTo>
                <a:lnTo>
                  <a:pt x="21443" y="16528"/>
                </a:lnTo>
                <a:lnTo>
                  <a:pt x="21420" y="16551"/>
                </a:lnTo>
                <a:lnTo>
                  <a:pt x="21409" y="16585"/>
                </a:lnTo>
                <a:lnTo>
                  <a:pt x="21398" y="16619"/>
                </a:lnTo>
                <a:lnTo>
                  <a:pt x="21386" y="16665"/>
                </a:lnTo>
                <a:lnTo>
                  <a:pt x="21398" y="16699"/>
                </a:lnTo>
                <a:lnTo>
                  <a:pt x="21409" y="16733"/>
                </a:lnTo>
                <a:lnTo>
                  <a:pt x="19407" y="17894"/>
                </a:lnTo>
                <a:lnTo>
                  <a:pt x="19373" y="17848"/>
                </a:lnTo>
                <a:lnTo>
                  <a:pt x="19327" y="17814"/>
                </a:lnTo>
                <a:lnTo>
                  <a:pt x="19282" y="17803"/>
                </a:lnTo>
                <a:lnTo>
                  <a:pt x="19225" y="17791"/>
                </a:lnTo>
                <a:lnTo>
                  <a:pt x="19168" y="17791"/>
                </a:lnTo>
                <a:lnTo>
                  <a:pt x="19123" y="17814"/>
                </a:lnTo>
                <a:lnTo>
                  <a:pt x="19077" y="17848"/>
                </a:lnTo>
                <a:lnTo>
                  <a:pt x="19043" y="17882"/>
                </a:lnTo>
                <a:lnTo>
                  <a:pt x="17052" y="16745"/>
                </a:lnTo>
                <a:lnTo>
                  <a:pt x="17064" y="16699"/>
                </a:lnTo>
                <a:lnTo>
                  <a:pt x="17075" y="16665"/>
                </a:lnTo>
                <a:lnTo>
                  <a:pt x="17064" y="16619"/>
                </a:lnTo>
                <a:lnTo>
                  <a:pt x="17052" y="16585"/>
                </a:lnTo>
                <a:lnTo>
                  <a:pt x="17041" y="16551"/>
                </a:lnTo>
                <a:lnTo>
                  <a:pt x="17018" y="16517"/>
                </a:lnTo>
                <a:lnTo>
                  <a:pt x="16984" y="16494"/>
                </a:lnTo>
                <a:lnTo>
                  <a:pt x="16950" y="16472"/>
                </a:lnTo>
                <a:lnTo>
                  <a:pt x="16916" y="16449"/>
                </a:lnTo>
                <a:lnTo>
                  <a:pt x="16882" y="16449"/>
                </a:lnTo>
                <a:lnTo>
                  <a:pt x="16882" y="14174"/>
                </a:lnTo>
                <a:lnTo>
                  <a:pt x="16927" y="14162"/>
                </a:lnTo>
                <a:lnTo>
                  <a:pt x="16973" y="14140"/>
                </a:lnTo>
                <a:lnTo>
                  <a:pt x="17018" y="14117"/>
                </a:lnTo>
                <a:lnTo>
                  <a:pt x="17052" y="14083"/>
                </a:lnTo>
                <a:lnTo>
                  <a:pt x="17086" y="14049"/>
                </a:lnTo>
                <a:lnTo>
                  <a:pt x="17109" y="14003"/>
                </a:lnTo>
                <a:lnTo>
                  <a:pt x="17120" y="13958"/>
                </a:lnTo>
                <a:lnTo>
                  <a:pt x="17120" y="13901"/>
                </a:lnTo>
                <a:lnTo>
                  <a:pt x="17120" y="13844"/>
                </a:lnTo>
                <a:lnTo>
                  <a:pt x="17098" y="13798"/>
                </a:lnTo>
                <a:lnTo>
                  <a:pt x="19077" y="12661"/>
                </a:lnTo>
                <a:lnTo>
                  <a:pt x="19100" y="12695"/>
                </a:lnTo>
                <a:lnTo>
                  <a:pt x="19134" y="12718"/>
                </a:lnTo>
                <a:lnTo>
                  <a:pt x="19179" y="12729"/>
                </a:lnTo>
                <a:lnTo>
                  <a:pt x="19225" y="12740"/>
                </a:lnTo>
                <a:lnTo>
                  <a:pt x="19270" y="12729"/>
                </a:lnTo>
                <a:lnTo>
                  <a:pt x="19305" y="12718"/>
                </a:lnTo>
                <a:lnTo>
                  <a:pt x="19350" y="12684"/>
                </a:lnTo>
                <a:lnTo>
                  <a:pt x="19373" y="12649"/>
                </a:lnTo>
                <a:close/>
                <a:moveTo>
                  <a:pt x="26539" y="16790"/>
                </a:moveTo>
                <a:lnTo>
                  <a:pt x="28541" y="17950"/>
                </a:lnTo>
                <a:lnTo>
                  <a:pt x="28530" y="18007"/>
                </a:lnTo>
                <a:lnTo>
                  <a:pt x="28541" y="18076"/>
                </a:lnTo>
                <a:lnTo>
                  <a:pt x="28575" y="18121"/>
                </a:lnTo>
                <a:lnTo>
                  <a:pt x="28621" y="18167"/>
                </a:lnTo>
                <a:lnTo>
                  <a:pt x="28689" y="18178"/>
                </a:lnTo>
                <a:lnTo>
                  <a:pt x="28689" y="20533"/>
                </a:lnTo>
                <a:lnTo>
                  <a:pt x="28644" y="20544"/>
                </a:lnTo>
                <a:lnTo>
                  <a:pt x="28598" y="20555"/>
                </a:lnTo>
                <a:lnTo>
                  <a:pt x="28564" y="20578"/>
                </a:lnTo>
                <a:lnTo>
                  <a:pt x="28530" y="20601"/>
                </a:lnTo>
                <a:lnTo>
                  <a:pt x="28507" y="20635"/>
                </a:lnTo>
                <a:lnTo>
                  <a:pt x="28484" y="20680"/>
                </a:lnTo>
                <a:lnTo>
                  <a:pt x="28473" y="20726"/>
                </a:lnTo>
                <a:lnTo>
                  <a:pt x="28462" y="20771"/>
                </a:lnTo>
                <a:lnTo>
                  <a:pt x="28473" y="20817"/>
                </a:lnTo>
                <a:lnTo>
                  <a:pt x="28484" y="20862"/>
                </a:lnTo>
                <a:lnTo>
                  <a:pt x="26551" y="21977"/>
                </a:lnTo>
                <a:lnTo>
                  <a:pt x="26505" y="21932"/>
                </a:lnTo>
                <a:lnTo>
                  <a:pt x="26460" y="21898"/>
                </a:lnTo>
                <a:lnTo>
                  <a:pt x="26403" y="21875"/>
                </a:lnTo>
                <a:lnTo>
                  <a:pt x="26335" y="21864"/>
                </a:lnTo>
                <a:lnTo>
                  <a:pt x="26266" y="21875"/>
                </a:lnTo>
                <a:lnTo>
                  <a:pt x="26209" y="21898"/>
                </a:lnTo>
                <a:lnTo>
                  <a:pt x="26164" y="21932"/>
                </a:lnTo>
                <a:lnTo>
                  <a:pt x="26118" y="21977"/>
                </a:lnTo>
                <a:lnTo>
                  <a:pt x="24207" y="20874"/>
                </a:lnTo>
                <a:lnTo>
                  <a:pt x="24219" y="20817"/>
                </a:lnTo>
                <a:lnTo>
                  <a:pt x="24230" y="20771"/>
                </a:lnTo>
                <a:lnTo>
                  <a:pt x="24219" y="20715"/>
                </a:lnTo>
                <a:lnTo>
                  <a:pt x="24207" y="20669"/>
                </a:lnTo>
                <a:lnTo>
                  <a:pt x="24185" y="20624"/>
                </a:lnTo>
                <a:lnTo>
                  <a:pt x="24162" y="20589"/>
                </a:lnTo>
                <a:lnTo>
                  <a:pt x="24128" y="20555"/>
                </a:lnTo>
                <a:lnTo>
                  <a:pt x="24082" y="20533"/>
                </a:lnTo>
                <a:lnTo>
                  <a:pt x="24037" y="20510"/>
                </a:lnTo>
                <a:lnTo>
                  <a:pt x="23991" y="20510"/>
                </a:lnTo>
                <a:lnTo>
                  <a:pt x="23991" y="18258"/>
                </a:lnTo>
                <a:lnTo>
                  <a:pt x="24037" y="18246"/>
                </a:lnTo>
                <a:lnTo>
                  <a:pt x="24082" y="18235"/>
                </a:lnTo>
                <a:lnTo>
                  <a:pt x="24116" y="18201"/>
                </a:lnTo>
                <a:lnTo>
                  <a:pt x="24150" y="18178"/>
                </a:lnTo>
                <a:lnTo>
                  <a:pt x="24173" y="18144"/>
                </a:lnTo>
                <a:lnTo>
                  <a:pt x="24196" y="18098"/>
                </a:lnTo>
                <a:lnTo>
                  <a:pt x="24207" y="18053"/>
                </a:lnTo>
                <a:lnTo>
                  <a:pt x="24207" y="18007"/>
                </a:lnTo>
                <a:lnTo>
                  <a:pt x="24207" y="17962"/>
                </a:lnTo>
                <a:lnTo>
                  <a:pt x="24196" y="17916"/>
                </a:lnTo>
                <a:lnTo>
                  <a:pt x="26130" y="16801"/>
                </a:lnTo>
                <a:lnTo>
                  <a:pt x="26164" y="16847"/>
                </a:lnTo>
                <a:lnTo>
                  <a:pt x="26209" y="16881"/>
                </a:lnTo>
                <a:lnTo>
                  <a:pt x="26266" y="16904"/>
                </a:lnTo>
                <a:lnTo>
                  <a:pt x="26335" y="16915"/>
                </a:lnTo>
                <a:lnTo>
                  <a:pt x="26403" y="16904"/>
                </a:lnTo>
                <a:lnTo>
                  <a:pt x="26460" y="16881"/>
                </a:lnTo>
                <a:lnTo>
                  <a:pt x="26505" y="16847"/>
                </a:lnTo>
                <a:lnTo>
                  <a:pt x="26539" y="16790"/>
                </a:lnTo>
                <a:close/>
                <a:moveTo>
                  <a:pt x="17041" y="16779"/>
                </a:moveTo>
                <a:lnTo>
                  <a:pt x="19020" y="17928"/>
                </a:lnTo>
                <a:lnTo>
                  <a:pt x="19009" y="17962"/>
                </a:lnTo>
                <a:lnTo>
                  <a:pt x="19009" y="18007"/>
                </a:lnTo>
                <a:lnTo>
                  <a:pt x="19009" y="18053"/>
                </a:lnTo>
                <a:lnTo>
                  <a:pt x="19020" y="18087"/>
                </a:lnTo>
                <a:lnTo>
                  <a:pt x="19043" y="18132"/>
                </a:lnTo>
                <a:lnTo>
                  <a:pt x="19066" y="18155"/>
                </a:lnTo>
                <a:lnTo>
                  <a:pt x="19088" y="18189"/>
                </a:lnTo>
                <a:lnTo>
                  <a:pt x="19123" y="18212"/>
                </a:lnTo>
                <a:lnTo>
                  <a:pt x="19168" y="18223"/>
                </a:lnTo>
                <a:lnTo>
                  <a:pt x="19202" y="18223"/>
                </a:lnTo>
                <a:lnTo>
                  <a:pt x="19202" y="20589"/>
                </a:lnTo>
                <a:lnTo>
                  <a:pt x="19145" y="20612"/>
                </a:lnTo>
                <a:lnTo>
                  <a:pt x="19088" y="20646"/>
                </a:lnTo>
                <a:lnTo>
                  <a:pt x="19054" y="20703"/>
                </a:lnTo>
                <a:lnTo>
                  <a:pt x="19043" y="20771"/>
                </a:lnTo>
                <a:lnTo>
                  <a:pt x="19054" y="20828"/>
                </a:lnTo>
                <a:lnTo>
                  <a:pt x="17041" y="21989"/>
                </a:lnTo>
                <a:lnTo>
                  <a:pt x="17007" y="21955"/>
                </a:lnTo>
                <a:lnTo>
                  <a:pt x="16961" y="21920"/>
                </a:lnTo>
                <a:lnTo>
                  <a:pt x="16916" y="21898"/>
                </a:lnTo>
                <a:lnTo>
                  <a:pt x="16859" y="21886"/>
                </a:lnTo>
                <a:lnTo>
                  <a:pt x="16802" y="21898"/>
                </a:lnTo>
                <a:lnTo>
                  <a:pt x="16745" y="21920"/>
                </a:lnTo>
                <a:lnTo>
                  <a:pt x="16700" y="21943"/>
                </a:lnTo>
                <a:lnTo>
                  <a:pt x="16665" y="21989"/>
                </a:lnTo>
                <a:lnTo>
                  <a:pt x="14686" y="20851"/>
                </a:lnTo>
                <a:lnTo>
                  <a:pt x="14697" y="20806"/>
                </a:lnTo>
                <a:lnTo>
                  <a:pt x="14697" y="20771"/>
                </a:lnTo>
                <a:lnTo>
                  <a:pt x="14697" y="20726"/>
                </a:lnTo>
                <a:lnTo>
                  <a:pt x="14686" y="20692"/>
                </a:lnTo>
                <a:lnTo>
                  <a:pt x="14675" y="20658"/>
                </a:lnTo>
                <a:lnTo>
                  <a:pt x="14652" y="20624"/>
                </a:lnTo>
                <a:lnTo>
                  <a:pt x="14618" y="20601"/>
                </a:lnTo>
                <a:lnTo>
                  <a:pt x="14584" y="20578"/>
                </a:lnTo>
                <a:lnTo>
                  <a:pt x="14550" y="20555"/>
                </a:lnTo>
                <a:lnTo>
                  <a:pt x="14504" y="20555"/>
                </a:lnTo>
                <a:lnTo>
                  <a:pt x="14504" y="18178"/>
                </a:lnTo>
                <a:lnTo>
                  <a:pt x="14572" y="18167"/>
                </a:lnTo>
                <a:lnTo>
                  <a:pt x="14618" y="18121"/>
                </a:lnTo>
                <a:lnTo>
                  <a:pt x="14652" y="18076"/>
                </a:lnTo>
                <a:lnTo>
                  <a:pt x="14663" y="18007"/>
                </a:lnTo>
                <a:lnTo>
                  <a:pt x="14652" y="17950"/>
                </a:lnTo>
                <a:lnTo>
                  <a:pt x="16677" y="16779"/>
                </a:lnTo>
                <a:lnTo>
                  <a:pt x="16711" y="16824"/>
                </a:lnTo>
                <a:lnTo>
                  <a:pt x="16745" y="16858"/>
                </a:lnTo>
                <a:lnTo>
                  <a:pt x="16802" y="16870"/>
                </a:lnTo>
                <a:lnTo>
                  <a:pt x="16859" y="16881"/>
                </a:lnTo>
                <a:lnTo>
                  <a:pt x="16904" y="16870"/>
                </a:lnTo>
                <a:lnTo>
                  <a:pt x="16961" y="16858"/>
                </a:lnTo>
                <a:lnTo>
                  <a:pt x="17007" y="16824"/>
                </a:lnTo>
                <a:lnTo>
                  <a:pt x="17041" y="16779"/>
                </a:lnTo>
                <a:close/>
                <a:moveTo>
                  <a:pt x="12275" y="16767"/>
                </a:moveTo>
                <a:lnTo>
                  <a:pt x="14322" y="17950"/>
                </a:lnTo>
                <a:lnTo>
                  <a:pt x="14311" y="18007"/>
                </a:lnTo>
                <a:lnTo>
                  <a:pt x="14322" y="18076"/>
                </a:lnTo>
                <a:lnTo>
                  <a:pt x="14356" y="18132"/>
                </a:lnTo>
                <a:lnTo>
                  <a:pt x="14402" y="18167"/>
                </a:lnTo>
                <a:lnTo>
                  <a:pt x="14459" y="18189"/>
                </a:lnTo>
                <a:lnTo>
                  <a:pt x="14459" y="20555"/>
                </a:lnTo>
                <a:lnTo>
                  <a:pt x="14424" y="20555"/>
                </a:lnTo>
                <a:lnTo>
                  <a:pt x="14390" y="20578"/>
                </a:lnTo>
                <a:lnTo>
                  <a:pt x="14356" y="20589"/>
                </a:lnTo>
                <a:lnTo>
                  <a:pt x="14322" y="20624"/>
                </a:lnTo>
                <a:lnTo>
                  <a:pt x="14299" y="20646"/>
                </a:lnTo>
                <a:lnTo>
                  <a:pt x="14277" y="20692"/>
                </a:lnTo>
                <a:lnTo>
                  <a:pt x="14265" y="20726"/>
                </a:lnTo>
                <a:lnTo>
                  <a:pt x="14265" y="20771"/>
                </a:lnTo>
                <a:lnTo>
                  <a:pt x="14265" y="20806"/>
                </a:lnTo>
                <a:lnTo>
                  <a:pt x="14277" y="20851"/>
                </a:lnTo>
                <a:lnTo>
                  <a:pt x="12252" y="22023"/>
                </a:lnTo>
                <a:lnTo>
                  <a:pt x="12229" y="21989"/>
                </a:lnTo>
                <a:lnTo>
                  <a:pt x="12195" y="21966"/>
                </a:lnTo>
                <a:lnTo>
                  <a:pt x="12161" y="21955"/>
                </a:lnTo>
                <a:lnTo>
                  <a:pt x="12115" y="21943"/>
                </a:lnTo>
                <a:lnTo>
                  <a:pt x="12070" y="21955"/>
                </a:lnTo>
                <a:lnTo>
                  <a:pt x="12036" y="21966"/>
                </a:lnTo>
                <a:lnTo>
                  <a:pt x="12002" y="21989"/>
                </a:lnTo>
                <a:lnTo>
                  <a:pt x="11979" y="22023"/>
                </a:lnTo>
                <a:lnTo>
                  <a:pt x="9977" y="20862"/>
                </a:lnTo>
                <a:lnTo>
                  <a:pt x="9988" y="20817"/>
                </a:lnTo>
                <a:lnTo>
                  <a:pt x="9988" y="20771"/>
                </a:lnTo>
                <a:lnTo>
                  <a:pt x="9988" y="20715"/>
                </a:lnTo>
                <a:lnTo>
                  <a:pt x="9977" y="20680"/>
                </a:lnTo>
                <a:lnTo>
                  <a:pt x="9954" y="20635"/>
                </a:lnTo>
                <a:lnTo>
                  <a:pt x="9931" y="20601"/>
                </a:lnTo>
                <a:lnTo>
                  <a:pt x="9897" y="20567"/>
                </a:lnTo>
                <a:lnTo>
                  <a:pt x="9852" y="20544"/>
                </a:lnTo>
                <a:lnTo>
                  <a:pt x="9817" y="20533"/>
                </a:lnTo>
                <a:lnTo>
                  <a:pt x="9772" y="20521"/>
                </a:lnTo>
                <a:lnTo>
                  <a:pt x="9772" y="18189"/>
                </a:lnTo>
                <a:lnTo>
                  <a:pt x="9829" y="18167"/>
                </a:lnTo>
                <a:lnTo>
                  <a:pt x="9874" y="18132"/>
                </a:lnTo>
                <a:lnTo>
                  <a:pt x="9908" y="18076"/>
                </a:lnTo>
                <a:lnTo>
                  <a:pt x="9920" y="18007"/>
                </a:lnTo>
                <a:lnTo>
                  <a:pt x="9908" y="17950"/>
                </a:lnTo>
                <a:lnTo>
                  <a:pt x="11956" y="16767"/>
                </a:lnTo>
                <a:lnTo>
                  <a:pt x="11990" y="16801"/>
                </a:lnTo>
                <a:lnTo>
                  <a:pt x="12024" y="16824"/>
                </a:lnTo>
                <a:lnTo>
                  <a:pt x="12070" y="16847"/>
                </a:lnTo>
                <a:lnTo>
                  <a:pt x="12161" y="16847"/>
                </a:lnTo>
                <a:lnTo>
                  <a:pt x="12206" y="16824"/>
                </a:lnTo>
                <a:lnTo>
                  <a:pt x="12240" y="16801"/>
                </a:lnTo>
                <a:lnTo>
                  <a:pt x="12275" y="16767"/>
                </a:lnTo>
                <a:close/>
                <a:moveTo>
                  <a:pt x="16859" y="0"/>
                </a:moveTo>
                <a:lnTo>
                  <a:pt x="16802" y="11"/>
                </a:lnTo>
                <a:lnTo>
                  <a:pt x="16756" y="23"/>
                </a:lnTo>
                <a:lnTo>
                  <a:pt x="16722" y="46"/>
                </a:lnTo>
                <a:lnTo>
                  <a:pt x="16688" y="68"/>
                </a:lnTo>
                <a:lnTo>
                  <a:pt x="16654" y="102"/>
                </a:lnTo>
                <a:lnTo>
                  <a:pt x="16631" y="148"/>
                </a:lnTo>
                <a:lnTo>
                  <a:pt x="16620" y="193"/>
                </a:lnTo>
                <a:lnTo>
                  <a:pt x="16620" y="239"/>
                </a:lnTo>
                <a:lnTo>
                  <a:pt x="16620" y="284"/>
                </a:lnTo>
                <a:lnTo>
                  <a:pt x="16631" y="330"/>
                </a:lnTo>
                <a:lnTo>
                  <a:pt x="14686" y="1456"/>
                </a:lnTo>
                <a:lnTo>
                  <a:pt x="14652" y="1411"/>
                </a:lnTo>
                <a:lnTo>
                  <a:pt x="14606" y="1376"/>
                </a:lnTo>
                <a:lnTo>
                  <a:pt x="14550" y="1354"/>
                </a:lnTo>
                <a:lnTo>
                  <a:pt x="14481" y="1342"/>
                </a:lnTo>
                <a:lnTo>
                  <a:pt x="14424" y="1354"/>
                </a:lnTo>
                <a:lnTo>
                  <a:pt x="14368" y="1376"/>
                </a:lnTo>
                <a:lnTo>
                  <a:pt x="14322" y="1411"/>
                </a:lnTo>
                <a:lnTo>
                  <a:pt x="14277" y="1445"/>
                </a:lnTo>
                <a:lnTo>
                  <a:pt x="12331" y="319"/>
                </a:lnTo>
                <a:lnTo>
                  <a:pt x="12331" y="284"/>
                </a:lnTo>
                <a:lnTo>
                  <a:pt x="12343" y="239"/>
                </a:lnTo>
                <a:lnTo>
                  <a:pt x="12331" y="193"/>
                </a:lnTo>
                <a:lnTo>
                  <a:pt x="12320" y="148"/>
                </a:lnTo>
                <a:lnTo>
                  <a:pt x="12297" y="114"/>
                </a:lnTo>
                <a:lnTo>
                  <a:pt x="12275" y="80"/>
                </a:lnTo>
                <a:lnTo>
                  <a:pt x="12240" y="57"/>
                </a:lnTo>
                <a:lnTo>
                  <a:pt x="12206" y="34"/>
                </a:lnTo>
                <a:lnTo>
                  <a:pt x="12161" y="23"/>
                </a:lnTo>
                <a:lnTo>
                  <a:pt x="12115" y="11"/>
                </a:lnTo>
                <a:lnTo>
                  <a:pt x="12070" y="23"/>
                </a:lnTo>
                <a:lnTo>
                  <a:pt x="12024" y="34"/>
                </a:lnTo>
                <a:lnTo>
                  <a:pt x="11990" y="57"/>
                </a:lnTo>
                <a:lnTo>
                  <a:pt x="11956" y="80"/>
                </a:lnTo>
                <a:lnTo>
                  <a:pt x="11922" y="114"/>
                </a:lnTo>
                <a:lnTo>
                  <a:pt x="11899" y="148"/>
                </a:lnTo>
                <a:lnTo>
                  <a:pt x="11888" y="193"/>
                </a:lnTo>
                <a:lnTo>
                  <a:pt x="11888" y="239"/>
                </a:lnTo>
                <a:lnTo>
                  <a:pt x="11888" y="284"/>
                </a:lnTo>
                <a:lnTo>
                  <a:pt x="11899" y="319"/>
                </a:lnTo>
                <a:lnTo>
                  <a:pt x="9897" y="1479"/>
                </a:lnTo>
                <a:lnTo>
                  <a:pt x="9863" y="1445"/>
                </a:lnTo>
                <a:lnTo>
                  <a:pt x="9829" y="1422"/>
                </a:lnTo>
                <a:lnTo>
                  <a:pt x="9795" y="1411"/>
                </a:lnTo>
                <a:lnTo>
                  <a:pt x="9749" y="1399"/>
                </a:lnTo>
                <a:lnTo>
                  <a:pt x="9704" y="1399"/>
                </a:lnTo>
                <a:lnTo>
                  <a:pt x="9670" y="1411"/>
                </a:lnTo>
                <a:lnTo>
                  <a:pt x="9635" y="1433"/>
                </a:lnTo>
                <a:lnTo>
                  <a:pt x="9613" y="1456"/>
                </a:lnTo>
                <a:lnTo>
                  <a:pt x="9590" y="1479"/>
                </a:lnTo>
                <a:lnTo>
                  <a:pt x="9567" y="1513"/>
                </a:lnTo>
                <a:lnTo>
                  <a:pt x="9556" y="1547"/>
                </a:lnTo>
                <a:lnTo>
                  <a:pt x="9556" y="1593"/>
                </a:lnTo>
                <a:lnTo>
                  <a:pt x="9567" y="1661"/>
                </a:lnTo>
                <a:lnTo>
                  <a:pt x="9601" y="1718"/>
                </a:lnTo>
                <a:lnTo>
                  <a:pt x="9658" y="1752"/>
                </a:lnTo>
                <a:lnTo>
                  <a:pt x="9726" y="1775"/>
                </a:lnTo>
                <a:lnTo>
                  <a:pt x="9726" y="4095"/>
                </a:lnTo>
                <a:lnTo>
                  <a:pt x="9670" y="4095"/>
                </a:lnTo>
                <a:lnTo>
                  <a:pt x="9624" y="4118"/>
                </a:lnTo>
                <a:lnTo>
                  <a:pt x="9590" y="4141"/>
                </a:lnTo>
                <a:lnTo>
                  <a:pt x="9556" y="4175"/>
                </a:lnTo>
                <a:lnTo>
                  <a:pt x="9522" y="4209"/>
                </a:lnTo>
                <a:lnTo>
                  <a:pt x="9499" y="4254"/>
                </a:lnTo>
                <a:lnTo>
                  <a:pt x="9488" y="4300"/>
                </a:lnTo>
                <a:lnTo>
                  <a:pt x="9488" y="4345"/>
                </a:lnTo>
                <a:lnTo>
                  <a:pt x="9488" y="4402"/>
                </a:lnTo>
                <a:lnTo>
                  <a:pt x="9510" y="4448"/>
                </a:lnTo>
                <a:lnTo>
                  <a:pt x="9533" y="4493"/>
                </a:lnTo>
                <a:lnTo>
                  <a:pt x="9556" y="4527"/>
                </a:lnTo>
                <a:lnTo>
                  <a:pt x="9601" y="4562"/>
                </a:lnTo>
                <a:lnTo>
                  <a:pt x="9647" y="4584"/>
                </a:lnTo>
                <a:lnTo>
                  <a:pt x="9692" y="4596"/>
                </a:lnTo>
                <a:lnTo>
                  <a:pt x="9749" y="4607"/>
                </a:lnTo>
                <a:lnTo>
                  <a:pt x="9806" y="4596"/>
                </a:lnTo>
                <a:lnTo>
                  <a:pt x="9874" y="4573"/>
                </a:lnTo>
                <a:lnTo>
                  <a:pt x="9920" y="4539"/>
                </a:lnTo>
                <a:lnTo>
                  <a:pt x="9965" y="4482"/>
                </a:lnTo>
                <a:lnTo>
                  <a:pt x="11922" y="5619"/>
                </a:lnTo>
                <a:lnTo>
                  <a:pt x="11911" y="5654"/>
                </a:lnTo>
                <a:lnTo>
                  <a:pt x="11899" y="5699"/>
                </a:lnTo>
                <a:lnTo>
                  <a:pt x="11911" y="5733"/>
                </a:lnTo>
                <a:lnTo>
                  <a:pt x="11922" y="5779"/>
                </a:lnTo>
                <a:lnTo>
                  <a:pt x="11945" y="5813"/>
                </a:lnTo>
                <a:lnTo>
                  <a:pt x="11967" y="5847"/>
                </a:lnTo>
                <a:lnTo>
                  <a:pt x="12002" y="5870"/>
                </a:lnTo>
                <a:lnTo>
                  <a:pt x="12036" y="5892"/>
                </a:lnTo>
                <a:lnTo>
                  <a:pt x="12070" y="5904"/>
                </a:lnTo>
                <a:lnTo>
                  <a:pt x="12161" y="5904"/>
                </a:lnTo>
                <a:lnTo>
                  <a:pt x="12195" y="5892"/>
                </a:lnTo>
                <a:lnTo>
                  <a:pt x="12229" y="5870"/>
                </a:lnTo>
                <a:lnTo>
                  <a:pt x="12263" y="5847"/>
                </a:lnTo>
                <a:lnTo>
                  <a:pt x="12286" y="5813"/>
                </a:lnTo>
                <a:lnTo>
                  <a:pt x="12309" y="5779"/>
                </a:lnTo>
                <a:lnTo>
                  <a:pt x="12320" y="5733"/>
                </a:lnTo>
                <a:lnTo>
                  <a:pt x="12320" y="5699"/>
                </a:lnTo>
                <a:lnTo>
                  <a:pt x="12320" y="5654"/>
                </a:lnTo>
                <a:lnTo>
                  <a:pt x="12309" y="5619"/>
                </a:lnTo>
                <a:lnTo>
                  <a:pt x="14299" y="4459"/>
                </a:lnTo>
                <a:lnTo>
                  <a:pt x="14333" y="4505"/>
                </a:lnTo>
                <a:lnTo>
                  <a:pt x="14379" y="4539"/>
                </a:lnTo>
                <a:lnTo>
                  <a:pt x="14424" y="4550"/>
                </a:lnTo>
                <a:lnTo>
                  <a:pt x="14481" y="4562"/>
                </a:lnTo>
                <a:lnTo>
                  <a:pt x="14538" y="4550"/>
                </a:lnTo>
                <a:lnTo>
                  <a:pt x="14584" y="4539"/>
                </a:lnTo>
                <a:lnTo>
                  <a:pt x="14629" y="4505"/>
                </a:lnTo>
                <a:lnTo>
                  <a:pt x="14663" y="4459"/>
                </a:lnTo>
                <a:lnTo>
                  <a:pt x="16631" y="5597"/>
                </a:lnTo>
                <a:lnTo>
                  <a:pt x="16620" y="5642"/>
                </a:lnTo>
                <a:lnTo>
                  <a:pt x="16609" y="5699"/>
                </a:lnTo>
                <a:lnTo>
                  <a:pt x="16620" y="5745"/>
                </a:lnTo>
                <a:lnTo>
                  <a:pt x="16631" y="5779"/>
                </a:lnTo>
                <a:lnTo>
                  <a:pt x="16654" y="5824"/>
                </a:lnTo>
                <a:lnTo>
                  <a:pt x="16677" y="5858"/>
                </a:lnTo>
                <a:lnTo>
                  <a:pt x="16711" y="5892"/>
                </a:lnTo>
                <a:lnTo>
                  <a:pt x="16745" y="5915"/>
                </a:lnTo>
                <a:lnTo>
                  <a:pt x="16791" y="5927"/>
                </a:lnTo>
                <a:lnTo>
                  <a:pt x="16836" y="5938"/>
                </a:lnTo>
                <a:lnTo>
                  <a:pt x="16836" y="8247"/>
                </a:lnTo>
                <a:lnTo>
                  <a:pt x="16791" y="8247"/>
                </a:lnTo>
                <a:lnTo>
                  <a:pt x="16756" y="8270"/>
                </a:lnTo>
                <a:lnTo>
                  <a:pt x="16722" y="8281"/>
                </a:lnTo>
                <a:lnTo>
                  <a:pt x="16700" y="8315"/>
                </a:lnTo>
                <a:lnTo>
                  <a:pt x="16677" y="8338"/>
                </a:lnTo>
                <a:lnTo>
                  <a:pt x="16654" y="8372"/>
                </a:lnTo>
                <a:lnTo>
                  <a:pt x="16643" y="8406"/>
                </a:lnTo>
                <a:lnTo>
                  <a:pt x="16643" y="8452"/>
                </a:lnTo>
                <a:lnTo>
                  <a:pt x="16643" y="8486"/>
                </a:lnTo>
                <a:lnTo>
                  <a:pt x="16654" y="8532"/>
                </a:lnTo>
                <a:lnTo>
                  <a:pt x="14652" y="9692"/>
                </a:lnTo>
                <a:lnTo>
                  <a:pt x="14618" y="9646"/>
                </a:lnTo>
                <a:lnTo>
                  <a:pt x="14584" y="9624"/>
                </a:lnTo>
                <a:lnTo>
                  <a:pt x="14538" y="9601"/>
                </a:lnTo>
                <a:lnTo>
                  <a:pt x="14447" y="9601"/>
                </a:lnTo>
                <a:lnTo>
                  <a:pt x="14402" y="9612"/>
                </a:lnTo>
                <a:lnTo>
                  <a:pt x="14368" y="9635"/>
                </a:lnTo>
                <a:lnTo>
                  <a:pt x="14345" y="9658"/>
                </a:lnTo>
                <a:lnTo>
                  <a:pt x="14322" y="9692"/>
                </a:lnTo>
                <a:lnTo>
                  <a:pt x="14299" y="9726"/>
                </a:lnTo>
                <a:lnTo>
                  <a:pt x="14288" y="9760"/>
                </a:lnTo>
                <a:lnTo>
                  <a:pt x="14288" y="9806"/>
                </a:lnTo>
                <a:lnTo>
                  <a:pt x="14288" y="9840"/>
                </a:lnTo>
                <a:lnTo>
                  <a:pt x="14299" y="9874"/>
                </a:lnTo>
                <a:lnTo>
                  <a:pt x="14333" y="9931"/>
                </a:lnTo>
                <a:lnTo>
                  <a:pt x="14390" y="9976"/>
                </a:lnTo>
                <a:lnTo>
                  <a:pt x="14424" y="9988"/>
                </a:lnTo>
                <a:lnTo>
                  <a:pt x="14459" y="9999"/>
                </a:lnTo>
                <a:lnTo>
                  <a:pt x="14459" y="12285"/>
                </a:lnTo>
                <a:lnTo>
                  <a:pt x="14413" y="12297"/>
                </a:lnTo>
                <a:lnTo>
                  <a:pt x="14368" y="12320"/>
                </a:lnTo>
                <a:lnTo>
                  <a:pt x="14322" y="12342"/>
                </a:lnTo>
                <a:lnTo>
                  <a:pt x="14288" y="12376"/>
                </a:lnTo>
                <a:lnTo>
                  <a:pt x="14254" y="12411"/>
                </a:lnTo>
                <a:lnTo>
                  <a:pt x="14231" y="12456"/>
                </a:lnTo>
                <a:lnTo>
                  <a:pt x="14220" y="12502"/>
                </a:lnTo>
                <a:lnTo>
                  <a:pt x="14220" y="12558"/>
                </a:lnTo>
                <a:lnTo>
                  <a:pt x="14220" y="12615"/>
                </a:lnTo>
                <a:lnTo>
                  <a:pt x="14242" y="12661"/>
                </a:lnTo>
                <a:lnTo>
                  <a:pt x="14265" y="12706"/>
                </a:lnTo>
                <a:lnTo>
                  <a:pt x="14299" y="12752"/>
                </a:lnTo>
                <a:lnTo>
                  <a:pt x="14333" y="12775"/>
                </a:lnTo>
                <a:lnTo>
                  <a:pt x="14379" y="12809"/>
                </a:lnTo>
                <a:lnTo>
                  <a:pt x="14424" y="12820"/>
                </a:lnTo>
                <a:lnTo>
                  <a:pt x="14550" y="12820"/>
                </a:lnTo>
                <a:lnTo>
                  <a:pt x="14618" y="12786"/>
                </a:lnTo>
                <a:lnTo>
                  <a:pt x="14663" y="12752"/>
                </a:lnTo>
                <a:lnTo>
                  <a:pt x="14709" y="12695"/>
                </a:lnTo>
                <a:lnTo>
                  <a:pt x="16609" y="13798"/>
                </a:lnTo>
                <a:lnTo>
                  <a:pt x="16586" y="13844"/>
                </a:lnTo>
                <a:lnTo>
                  <a:pt x="16586" y="13901"/>
                </a:lnTo>
                <a:lnTo>
                  <a:pt x="16586" y="13958"/>
                </a:lnTo>
                <a:lnTo>
                  <a:pt x="16609" y="14003"/>
                </a:lnTo>
                <a:lnTo>
                  <a:pt x="16631" y="14049"/>
                </a:lnTo>
                <a:lnTo>
                  <a:pt x="16654" y="14094"/>
                </a:lnTo>
                <a:lnTo>
                  <a:pt x="16688" y="14117"/>
                </a:lnTo>
                <a:lnTo>
                  <a:pt x="16734" y="14151"/>
                </a:lnTo>
                <a:lnTo>
                  <a:pt x="16779" y="14162"/>
                </a:lnTo>
                <a:lnTo>
                  <a:pt x="16836" y="14174"/>
                </a:lnTo>
                <a:lnTo>
                  <a:pt x="16836" y="16449"/>
                </a:lnTo>
                <a:lnTo>
                  <a:pt x="16791" y="16449"/>
                </a:lnTo>
                <a:lnTo>
                  <a:pt x="16756" y="16472"/>
                </a:lnTo>
                <a:lnTo>
                  <a:pt x="16722" y="16483"/>
                </a:lnTo>
                <a:lnTo>
                  <a:pt x="16688" y="16517"/>
                </a:lnTo>
                <a:lnTo>
                  <a:pt x="16665" y="16551"/>
                </a:lnTo>
                <a:lnTo>
                  <a:pt x="16654" y="16585"/>
                </a:lnTo>
                <a:lnTo>
                  <a:pt x="16643" y="16619"/>
                </a:lnTo>
                <a:lnTo>
                  <a:pt x="16631" y="16665"/>
                </a:lnTo>
                <a:lnTo>
                  <a:pt x="16643" y="16699"/>
                </a:lnTo>
                <a:lnTo>
                  <a:pt x="16654" y="16745"/>
                </a:lnTo>
                <a:lnTo>
                  <a:pt x="14629" y="17916"/>
                </a:lnTo>
                <a:lnTo>
                  <a:pt x="14606" y="17882"/>
                </a:lnTo>
                <a:lnTo>
                  <a:pt x="14572" y="17859"/>
                </a:lnTo>
                <a:lnTo>
                  <a:pt x="14527" y="17837"/>
                </a:lnTo>
                <a:lnTo>
                  <a:pt x="14436" y="17837"/>
                </a:lnTo>
                <a:lnTo>
                  <a:pt x="14402" y="17859"/>
                </a:lnTo>
                <a:lnTo>
                  <a:pt x="14368" y="17882"/>
                </a:lnTo>
                <a:lnTo>
                  <a:pt x="14345" y="17905"/>
                </a:lnTo>
                <a:lnTo>
                  <a:pt x="12286" y="16722"/>
                </a:lnTo>
                <a:lnTo>
                  <a:pt x="12297" y="16665"/>
                </a:lnTo>
                <a:lnTo>
                  <a:pt x="12297" y="16619"/>
                </a:lnTo>
                <a:lnTo>
                  <a:pt x="12286" y="16585"/>
                </a:lnTo>
                <a:lnTo>
                  <a:pt x="12275" y="16551"/>
                </a:lnTo>
                <a:lnTo>
                  <a:pt x="12252" y="16528"/>
                </a:lnTo>
                <a:lnTo>
                  <a:pt x="12218" y="16506"/>
                </a:lnTo>
                <a:lnTo>
                  <a:pt x="12184" y="16483"/>
                </a:lnTo>
                <a:lnTo>
                  <a:pt x="12149" y="16472"/>
                </a:lnTo>
                <a:lnTo>
                  <a:pt x="12081" y="16472"/>
                </a:lnTo>
                <a:lnTo>
                  <a:pt x="12036" y="16483"/>
                </a:lnTo>
                <a:lnTo>
                  <a:pt x="12013" y="16506"/>
                </a:lnTo>
                <a:lnTo>
                  <a:pt x="11979" y="16528"/>
                </a:lnTo>
                <a:lnTo>
                  <a:pt x="11956" y="16551"/>
                </a:lnTo>
                <a:lnTo>
                  <a:pt x="11945" y="16585"/>
                </a:lnTo>
                <a:lnTo>
                  <a:pt x="11933" y="16619"/>
                </a:lnTo>
                <a:lnTo>
                  <a:pt x="11922" y="16665"/>
                </a:lnTo>
                <a:lnTo>
                  <a:pt x="11933" y="16722"/>
                </a:lnTo>
                <a:lnTo>
                  <a:pt x="9886" y="17905"/>
                </a:lnTo>
                <a:lnTo>
                  <a:pt x="9863" y="17882"/>
                </a:lnTo>
                <a:lnTo>
                  <a:pt x="9829" y="17848"/>
                </a:lnTo>
                <a:lnTo>
                  <a:pt x="9783" y="17837"/>
                </a:lnTo>
                <a:lnTo>
                  <a:pt x="9704" y="17837"/>
                </a:lnTo>
                <a:lnTo>
                  <a:pt x="9658" y="17848"/>
                </a:lnTo>
                <a:lnTo>
                  <a:pt x="9624" y="17882"/>
                </a:lnTo>
                <a:lnTo>
                  <a:pt x="9601" y="17905"/>
                </a:lnTo>
                <a:lnTo>
                  <a:pt x="7611" y="16756"/>
                </a:lnTo>
                <a:lnTo>
                  <a:pt x="7622" y="16710"/>
                </a:lnTo>
                <a:lnTo>
                  <a:pt x="7622" y="16665"/>
                </a:lnTo>
                <a:lnTo>
                  <a:pt x="7622" y="16619"/>
                </a:lnTo>
                <a:lnTo>
                  <a:pt x="7611" y="16574"/>
                </a:lnTo>
                <a:lnTo>
                  <a:pt x="7588" y="16528"/>
                </a:lnTo>
                <a:lnTo>
                  <a:pt x="7554" y="16494"/>
                </a:lnTo>
                <a:lnTo>
                  <a:pt x="7531" y="16460"/>
                </a:lnTo>
                <a:lnTo>
                  <a:pt x="7485" y="16437"/>
                </a:lnTo>
                <a:lnTo>
                  <a:pt x="7440" y="16426"/>
                </a:lnTo>
                <a:lnTo>
                  <a:pt x="7394" y="16415"/>
                </a:lnTo>
                <a:lnTo>
                  <a:pt x="7394" y="14117"/>
                </a:lnTo>
                <a:lnTo>
                  <a:pt x="7440" y="14117"/>
                </a:lnTo>
                <a:lnTo>
                  <a:pt x="7474" y="14094"/>
                </a:lnTo>
                <a:lnTo>
                  <a:pt x="7508" y="14071"/>
                </a:lnTo>
                <a:lnTo>
                  <a:pt x="7531" y="14049"/>
                </a:lnTo>
                <a:lnTo>
                  <a:pt x="7565" y="14015"/>
                </a:lnTo>
                <a:lnTo>
                  <a:pt x="7576" y="13980"/>
                </a:lnTo>
                <a:lnTo>
                  <a:pt x="7588" y="13946"/>
                </a:lnTo>
                <a:lnTo>
                  <a:pt x="7588" y="13901"/>
                </a:lnTo>
                <a:lnTo>
                  <a:pt x="7588" y="13867"/>
                </a:lnTo>
                <a:lnTo>
                  <a:pt x="7576" y="13821"/>
                </a:lnTo>
                <a:lnTo>
                  <a:pt x="9590" y="12661"/>
                </a:lnTo>
                <a:lnTo>
                  <a:pt x="9613" y="12695"/>
                </a:lnTo>
                <a:lnTo>
                  <a:pt x="9658" y="12729"/>
                </a:lnTo>
                <a:lnTo>
                  <a:pt x="9692" y="12740"/>
                </a:lnTo>
                <a:lnTo>
                  <a:pt x="9749" y="12752"/>
                </a:lnTo>
                <a:lnTo>
                  <a:pt x="9783" y="12740"/>
                </a:lnTo>
                <a:lnTo>
                  <a:pt x="9817" y="12729"/>
                </a:lnTo>
                <a:lnTo>
                  <a:pt x="9852" y="12718"/>
                </a:lnTo>
                <a:lnTo>
                  <a:pt x="9874" y="12695"/>
                </a:lnTo>
                <a:lnTo>
                  <a:pt x="9897" y="12661"/>
                </a:lnTo>
                <a:lnTo>
                  <a:pt x="9920" y="12627"/>
                </a:lnTo>
                <a:lnTo>
                  <a:pt x="9931" y="12593"/>
                </a:lnTo>
                <a:lnTo>
                  <a:pt x="9931" y="12558"/>
                </a:lnTo>
                <a:lnTo>
                  <a:pt x="9920" y="12490"/>
                </a:lnTo>
                <a:lnTo>
                  <a:pt x="9886" y="12433"/>
                </a:lnTo>
                <a:lnTo>
                  <a:pt x="9829" y="12388"/>
                </a:lnTo>
                <a:lnTo>
                  <a:pt x="9772" y="12365"/>
                </a:lnTo>
                <a:lnTo>
                  <a:pt x="9772" y="10022"/>
                </a:lnTo>
                <a:lnTo>
                  <a:pt x="9806" y="10010"/>
                </a:lnTo>
                <a:lnTo>
                  <a:pt x="9840" y="9999"/>
                </a:lnTo>
                <a:lnTo>
                  <a:pt x="9874" y="9976"/>
                </a:lnTo>
                <a:lnTo>
                  <a:pt x="9908" y="9942"/>
                </a:lnTo>
                <a:lnTo>
                  <a:pt x="9931" y="9919"/>
                </a:lnTo>
                <a:lnTo>
                  <a:pt x="9954" y="9885"/>
                </a:lnTo>
                <a:lnTo>
                  <a:pt x="9965" y="9840"/>
                </a:lnTo>
                <a:lnTo>
                  <a:pt x="9965" y="9806"/>
                </a:lnTo>
                <a:lnTo>
                  <a:pt x="9954" y="9760"/>
                </a:lnTo>
                <a:lnTo>
                  <a:pt x="9943" y="9715"/>
                </a:lnTo>
                <a:lnTo>
                  <a:pt x="9931" y="9680"/>
                </a:lnTo>
                <a:lnTo>
                  <a:pt x="9897" y="9646"/>
                </a:lnTo>
                <a:lnTo>
                  <a:pt x="9863" y="9612"/>
                </a:lnTo>
                <a:lnTo>
                  <a:pt x="9829" y="9601"/>
                </a:lnTo>
                <a:lnTo>
                  <a:pt x="9783" y="9589"/>
                </a:lnTo>
                <a:lnTo>
                  <a:pt x="9749" y="9578"/>
                </a:lnTo>
                <a:lnTo>
                  <a:pt x="9692" y="9589"/>
                </a:lnTo>
                <a:lnTo>
                  <a:pt x="9635" y="9601"/>
                </a:lnTo>
                <a:lnTo>
                  <a:pt x="9601" y="9635"/>
                </a:lnTo>
                <a:lnTo>
                  <a:pt x="9567" y="9680"/>
                </a:lnTo>
                <a:lnTo>
                  <a:pt x="7599" y="8543"/>
                </a:lnTo>
                <a:lnTo>
                  <a:pt x="7611" y="8497"/>
                </a:lnTo>
                <a:lnTo>
                  <a:pt x="7622" y="8452"/>
                </a:lnTo>
                <a:lnTo>
                  <a:pt x="7611" y="8406"/>
                </a:lnTo>
                <a:lnTo>
                  <a:pt x="7599" y="8361"/>
                </a:lnTo>
                <a:lnTo>
                  <a:pt x="7576" y="8315"/>
                </a:lnTo>
                <a:lnTo>
                  <a:pt x="7542" y="8281"/>
                </a:lnTo>
                <a:lnTo>
                  <a:pt x="7508" y="8247"/>
                </a:lnTo>
                <a:lnTo>
                  <a:pt x="7474" y="8224"/>
                </a:lnTo>
                <a:lnTo>
                  <a:pt x="7429" y="8213"/>
                </a:lnTo>
                <a:lnTo>
                  <a:pt x="7372" y="8202"/>
                </a:lnTo>
                <a:lnTo>
                  <a:pt x="7326" y="8213"/>
                </a:lnTo>
                <a:lnTo>
                  <a:pt x="7281" y="8224"/>
                </a:lnTo>
                <a:lnTo>
                  <a:pt x="7235" y="8247"/>
                </a:lnTo>
                <a:lnTo>
                  <a:pt x="7201" y="8281"/>
                </a:lnTo>
                <a:lnTo>
                  <a:pt x="7167" y="8315"/>
                </a:lnTo>
                <a:lnTo>
                  <a:pt x="7144" y="8361"/>
                </a:lnTo>
                <a:lnTo>
                  <a:pt x="7133" y="8406"/>
                </a:lnTo>
                <a:lnTo>
                  <a:pt x="7133" y="8452"/>
                </a:lnTo>
                <a:lnTo>
                  <a:pt x="7133" y="8497"/>
                </a:lnTo>
                <a:lnTo>
                  <a:pt x="7144" y="8543"/>
                </a:lnTo>
                <a:lnTo>
                  <a:pt x="5199" y="9669"/>
                </a:lnTo>
                <a:lnTo>
                  <a:pt x="5165" y="9624"/>
                </a:lnTo>
                <a:lnTo>
                  <a:pt x="5119" y="9589"/>
                </a:lnTo>
                <a:lnTo>
                  <a:pt x="5063" y="9567"/>
                </a:lnTo>
                <a:lnTo>
                  <a:pt x="4949" y="9567"/>
                </a:lnTo>
                <a:lnTo>
                  <a:pt x="4892" y="9589"/>
                </a:lnTo>
                <a:lnTo>
                  <a:pt x="4846" y="9624"/>
                </a:lnTo>
                <a:lnTo>
                  <a:pt x="4801" y="9669"/>
                </a:lnTo>
                <a:lnTo>
                  <a:pt x="2810" y="8520"/>
                </a:lnTo>
                <a:lnTo>
                  <a:pt x="2833" y="8452"/>
                </a:lnTo>
                <a:lnTo>
                  <a:pt x="2822" y="8418"/>
                </a:lnTo>
                <a:lnTo>
                  <a:pt x="2810" y="8372"/>
                </a:lnTo>
                <a:lnTo>
                  <a:pt x="2799" y="8338"/>
                </a:lnTo>
                <a:lnTo>
                  <a:pt x="2776" y="8315"/>
                </a:lnTo>
                <a:lnTo>
                  <a:pt x="2742" y="8293"/>
                </a:lnTo>
                <a:lnTo>
                  <a:pt x="2708" y="8270"/>
                </a:lnTo>
                <a:lnTo>
                  <a:pt x="2674" y="8259"/>
                </a:lnTo>
                <a:lnTo>
                  <a:pt x="2594" y="8259"/>
                </a:lnTo>
                <a:lnTo>
                  <a:pt x="2560" y="8270"/>
                </a:lnTo>
                <a:lnTo>
                  <a:pt x="2526" y="8293"/>
                </a:lnTo>
                <a:lnTo>
                  <a:pt x="2492" y="8315"/>
                </a:lnTo>
                <a:lnTo>
                  <a:pt x="2469" y="8338"/>
                </a:lnTo>
                <a:lnTo>
                  <a:pt x="2458" y="8372"/>
                </a:lnTo>
                <a:lnTo>
                  <a:pt x="2446" y="8418"/>
                </a:lnTo>
                <a:lnTo>
                  <a:pt x="2435" y="8452"/>
                </a:lnTo>
                <a:lnTo>
                  <a:pt x="2446" y="8520"/>
                </a:lnTo>
                <a:lnTo>
                  <a:pt x="478" y="9658"/>
                </a:lnTo>
                <a:lnTo>
                  <a:pt x="433" y="9612"/>
                </a:lnTo>
                <a:lnTo>
                  <a:pt x="376" y="9578"/>
                </a:lnTo>
                <a:lnTo>
                  <a:pt x="319" y="9555"/>
                </a:lnTo>
                <a:lnTo>
                  <a:pt x="251" y="9544"/>
                </a:lnTo>
                <a:lnTo>
                  <a:pt x="205" y="9544"/>
                </a:lnTo>
                <a:lnTo>
                  <a:pt x="160" y="9567"/>
                </a:lnTo>
                <a:lnTo>
                  <a:pt x="114" y="9589"/>
                </a:lnTo>
                <a:lnTo>
                  <a:pt x="69" y="9612"/>
                </a:lnTo>
                <a:lnTo>
                  <a:pt x="46" y="9658"/>
                </a:lnTo>
                <a:lnTo>
                  <a:pt x="12" y="9703"/>
                </a:lnTo>
                <a:lnTo>
                  <a:pt x="0" y="9749"/>
                </a:lnTo>
                <a:lnTo>
                  <a:pt x="0" y="9806"/>
                </a:lnTo>
                <a:lnTo>
                  <a:pt x="0" y="9851"/>
                </a:lnTo>
                <a:lnTo>
                  <a:pt x="12" y="9897"/>
                </a:lnTo>
                <a:lnTo>
                  <a:pt x="35" y="9942"/>
                </a:lnTo>
                <a:lnTo>
                  <a:pt x="69" y="9976"/>
                </a:lnTo>
                <a:lnTo>
                  <a:pt x="103" y="10010"/>
                </a:lnTo>
                <a:lnTo>
                  <a:pt x="148" y="10033"/>
                </a:lnTo>
                <a:lnTo>
                  <a:pt x="194" y="10056"/>
                </a:lnTo>
                <a:lnTo>
                  <a:pt x="239" y="10056"/>
                </a:lnTo>
                <a:lnTo>
                  <a:pt x="239" y="12320"/>
                </a:lnTo>
                <a:lnTo>
                  <a:pt x="194" y="12331"/>
                </a:lnTo>
                <a:lnTo>
                  <a:pt x="160" y="12342"/>
                </a:lnTo>
                <a:lnTo>
                  <a:pt x="114" y="12365"/>
                </a:lnTo>
                <a:lnTo>
                  <a:pt x="80" y="12399"/>
                </a:lnTo>
                <a:lnTo>
                  <a:pt x="57" y="12433"/>
                </a:lnTo>
                <a:lnTo>
                  <a:pt x="35" y="12467"/>
                </a:lnTo>
                <a:lnTo>
                  <a:pt x="23" y="12513"/>
                </a:lnTo>
                <a:lnTo>
                  <a:pt x="23" y="12558"/>
                </a:lnTo>
                <a:lnTo>
                  <a:pt x="23" y="12604"/>
                </a:lnTo>
                <a:lnTo>
                  <a:pt x="35" y="12649"/>
                </a:lnTo>
                <a:lnTo>
                  <a:pt x="57" y="12684"/>
                </a:lnTo>
                <a:lnTo>
                  <a:pt x="91" y="12729"/>
                </a:lnTo>
                <a:lnTo>
                  <a:pt x="126" y="12752"/>
                </a:lnTo>
                <a:lnTo>
                  <a:pt x="160" y="12775"/>
                </a:lnTo>
                <a:lnTo>
                  <a:pt x="205" y="12786"/>
                </a:lnTo>
                <a:lnTo>
                  <a:pt x="251" y="12797"/>
                </a:lnTo>
                <a:lnTo>
                  <a:pt x="319" y="12786"/>
                </a:lnTo>
                <a:lnTo>
                  <a:pt x="376" y="12763"/>
                </a:lnTo>
                <a:lnTo>
                  <a:pt x="421" y="12729"/>
                </a:lnTo>
                <a:lnTo>
                  <a:pt x="455" y="12684"/>
                </a:lnTo>
                <a:lnTo>
                  <a:pt x="2389" y="13798"/>
                </a:lnTo>
                <a:lnTo>
                  <a:pt x="2367" y="13844"/>
                </a:lnTo>
                <a:lnTo>
                  <a:pt x="2367" y="13901"/>
                </a:lnTo>
                <a:lnTo>
                  <a:pt x="2367" y="13958"/>
                </a:lnTo>
                <a:lnTo>
                  <a:pt x="2389" y="14003"/>
                </a:lnTo>
                <a:lnTo>
                  <a:pt x="2412" y="14049"/>
                </a:lnTo>
                <a:lnTo>
                  <a:pt x="2435" y="14083"/>
                </a:lnTo>
                <a:lnTo>
                  <a:pt x="2469" y="14117"/>
                </a:lnTo>
                <a:lnTo>
                  <a:pt x="2514" y="14140"/>
                </a:lnTo>
                <a:lnTo>
                  <a:pt x="2560" y="14162"/>
                </a:lnTo>
                <a:lnTo>
                  <a:pt x="2617" y="14174"/>
                </a:lnTo>
                <a:lnTo>
                  <a:pt x="2617" y="16494"/>
                </a:lnTo>
                <a:lnTo>
                  <a:pt x="2560" y="16517"/>
                </a:lnTo>
                <a:lnTo>
                  <a:pt x="2514" y="16551"/>
                </a:lnTo>
                <a:lnTo>
                  <a:pt x="2480" y="16608"/>
                </a:lnTo>
                <a:lnTo>
                  <a:pt x="2469" y="16665"/>
                </a:lnTo>
                <a:lnTo>
                  <a:pt x="2480" y="16722"/>
                </a:lnTo>
                <a:lnTo>
                  <a:pt x="2514" y="16779"/>
                </a:lnTo>
                <a:lnTo>
                  <a:pt x="2571" y="16813"/>
                </a:lnTo>
                <a:lnTo>
                  <a:pt x="2628" y="16824"/>
                </a:lnTo>
                <a:lnTo>
                  <a:pt x="2674" y="16824"/>
                </a:lnTo>
                <a:lnTo>
                  <a:pt x="2708" y="16813"/>
                </a:lnTo>
                <a:lnTo>
                  <a:pt x="2742" y="16790"/>
                </a:lnTo>
                <a:lnTo>
                  <a:pt x="2765" y="16756"/>
                </a:lnTo>
                <a:lnTo>
                  <a:pt x="4812" y="17939"/>
                </a:lnTo>
                <a:lnTo>
                  <a:pt x="4801" y="17973"/>
                </a:lnTo>
                <a:lnTo>
                  <a:pt x="4801" y="18007"/>
                </a:lnTo>
                <a:lnTo>
                  <a:pt x="4801" y="18053"/>
                </a:lnTo>
                <a:lnTo>
                  <a:pt x="4812" y="18087"/>
                </a:lnTo>
                <a:lnTo>
                  <a:pt x="4835" y="18121"/>
                </a:lnTo>
                <a:lnTo>
                  <a:pt x="4858" y="18155"/>
                </a:lnTo>
                <a:lnTo>
                  <a:pt x="4892" y="18178"/>
                </a:lnTo>
                <a:lnTo>
                  <a:pt x="4926" y="18201"/>
                </a:lnTo>
                <a:lnTo>
                  <a:pt x="4960" y="18212"/>
                </a:lnTo>
                <a:lnTo>
                  <a:pt x="5040" y="18212"/>
                </a:lnTo>
                <a:lnTo>
                  <a:pt x="5085" y="18201"/>
                </a:lnTo>
                <a:lnTo>
                  <a:pt x="5119" y="18178"/>
                </a:lnTo>
                <a:lnTo>
                  <a:pt x="5154" y="18155"/>
                </a:lnTo>
                <a:lnTo>
                  <a:pt x="5176" y="18121"/>
                </a:lnTo>
                <a:lnTo>
                  <a:pt x="5199" y="18087"/>
                </a:lnTo>
                <a:lnTo>
                  <a:pt x="5210" y="18053"/>
                </a:lnTo>
                <a:lnTo>
                  <a:pt x="5210" y="18007"/>
                </a:lnTo>
                <a:lnTo>
                  <a:pt x="5210" y="17973"/>
                </a:lnTo>
                <a:lnTo>
                  <a:pt x="5199" y="17939"/>
                </a:lnTo>
                <a:lnTo>
                  <a:pt x="7167" y="16801"/>
                </a:lnTo>
                <a:lnTo>
                  <a:pt x="7201" y="16847"/>
                </a:lnTo>
                <a:lnTo>
                  <a:pt x="7258" y="16881"/>
                </a:lnTo>
                <a:lnTo>
                  <a:pt x="7315" y="16904"/>
                </a:lnTo>
                <a:lnTo>
                  <a:pt x="7372" y="16915"/>
                </a:lnTo>
                <a:lnTo>
                  <a:pt x="7440" y="16904"/>
                </a:lnTo>
                <a:lnTo>
                  <a:pt x="7497" y="16881"/>
                </a:lnTo>
                <a:lnTo>
                  <a:pt x="7542" y="16847"/>
                </a:lnTo>
                <a:lnTo>
                  <a:pt x="7588" y="16801"/>
                </a:lnTo>
                <a:lnTo>
                  <a:pt x="9579" y="17950"/>
                </a:lnTo>
                <a:lnTo>
                  <a:pt x="9567" y="18007"/>
                </a:lnTo>
                <a:lnTo>
                  <a:pt x="9579" y="18076"/>
                </a:lnTo>
                <a:lnTo>
                  <a:pt x="9613" y="18132"/>
                </a:lnTo>
                <a:lnTo>
                  <a:pt x="9658" y="18167"/>
                </a:lnTo>
                <a:lnTo>
                  <a:pt x="9726" y="18189"/>
                </a:lnTo>
                <a:lnTo>
                  <a:pt x="9726" y="20521"/>
                </a:lnTo>
                <a:lnTo>
                  <a:pt x="9681" y="20533"/>
                </a:lnTo>
                <a:lnTo>
                  <a:pt x="9635" y="20544"/>
                </a:lnTo>
                <a:lnTo>
                  <a:pt x="9590" y="20567"/>
                </a:lnTo>
                <a:lnTo>
                  <a:pt x="9556" y="20601"/>
                </a:lnTo>
                <a:lnTo>
                  <a:pt x="9533" y="20635"/>
                </a:lnTo>
                <a:lnTo>
                  <a:pt x="9510" y="20680"/>
                </a:lnTo>
                <a:lnTo>
                  <a:pt x="9499" y="20715"/>
                </a:lnTo>
                <a:lnTo>
                  <a:pt x="9499" y="20771"/>
                </a:lnTo>
                <a:lnTo>
                  <a:pt x="9499" y="20817"/>
                </a:lnTo>
                <a:lnTo>
                  <a:pt x="9510" y="20862"/>
                </a:lnTo>
                <a:lnTo>
                  <a:pt x="7554" y="21989"/>
                </a:lnTo>
                <a:lnTo>
                  <a:pt x="7520" y="21955"/>
                </a:lnTo>
                <a:lnTo>
                  <a:pt x="7474" y="21920"/>
                </a:lnTo>
                <a:lnTo>
                  <a:pt x="7429" y="21898"/>
                </a:lnTo>
                <a:lnTo>
                  <a:pt x="7315" y="21898"/>
                </a:lnTo>
                <a:lnTo>
                  <a:pt x="7269" y="21920"/>
                </a:lnTo>
                <a:lnTo>
                  <a:pt x="7224" y="21955"/>
                </a:lnTo>
                <a:lnTo>
                  <a:pt x="7190" y="21989"/>
                </a:lnTo>
                <a:lnTo>
                  <a:pt x="5222" y="20862"/>
                </a:lnTo>
                <a:lnTo>
                  <a:pt x="5245" y="20817"/>
                </a:lnTo>
                <a:lnTo>
                  <a:pt x="5245" y="20771"/>
                </a:lnTo>
                <a:lnTo>
                  <a:pt x="5245" y="20715"/>
                </a:lnTo>
                <a:lnTo>
                  <a:pt x="5222" y="20669"/>
                </a:lnTo>
                <a:lnTo>
                  <a:pt x="5199" y="20635"/>
                </a:lnTo>
                <a:lnTo>
                  <a:pt x="5176" y="20601"/>
                </a:lnTo>
                <a:lnTo>
                  <a:pt x="5142" y="20567"/>
                </a:lnTo>
                <a:lnTo>
                  <a:pt x="5097" y="20544"/>
                </a:lnTo>
                <a:lnTo>
                  <a:pt x="5051" y="20533"/>
                </a:lnTo>
                <a:lnTo>
                  <a:pt x="5006" y="20521"/>
                </a:lnTo>
                <a:lnTo>
                  <a:pt x="4960" y="20533"/>
                </a:lnTo>
                <a:lnTo>
                  <a:pt x="4915" y="20544"/>
                </a:lnTo>
                <a:lnTo>
                  <a:pt x="4869" y="20567"/>
                </a:lnTo>
                <a:lnTo>
                  <a:pt x="4835" y="20601"/>
                </a:lnTo>
                <a:lnTo>
                  <a:pt x="4801" y="20635"/>
                </a:lnTo>
                <a:lnTo>
                  <a:pt x="4778" y="20669"/>
                </a:lnTo>
                <a:lnTo>
                  <a:pt x="4767" y="20715"/>
                </a:lnTo>
                <a:lnTo>
                  <a:pt x="4767" y="20771"/>
                </a:lnTo>
                <a:lnTo>
                  <a:pt x="4767" y="20817"/>
                </a:lnTo>
                <a:lnTo>
                  <a:pt x="4778" y="20862"/>
                </a:lnTo>
                <a:lnTo>
                  <a:pt x="2833" y="21977"/>
                </a:lnTo>
                <a:lnTo>
                  <a:pt x="2799" y="21932"/>
                </a:lnTo>
                <a:lnTo>
                  <a:pt x="2753" y="21898"/>
                </a:lnTo>
                <a:lnTo>
                  <a:pt x="2696" y="21875"/>
                </a:lnTo>
                <a:lnTo>
                  <a:pt x="2583" y="21875"/>
                </a:lnTo>
                <a:lnTo>
                  <a:pt x="2537" y="21886"/>
                </a:lnTo>
                <a:lnTo>
                  <a:pt x="2492" y="21909"/>
                </a:lnTo>
                <a:lnTo>
                  <a:pt x="2458" y="21943"/>
                </a:lnTo>
                <a:lnTo>
                  <a:pt x="2435" y="21977"/>
                </a:lnTo>
                <a:lnTo>
                  <a:pt x="2412" y="22023"/>
                </a:lnTo>
                <a:lnTo>
                  <a:pt x="2389" y="22068"/>
                </a:lnTo>
                <a:lnTo>
                  <a:pt x="2389" y="22114"/>
                </a:lnTo>
                <a:lnTo>
                  <a:pt x="2389" y="22159"/>
                </a:lnTo>
                <a:lnTo>
                  <a:pt x="2412" y="22205"/>
                </a:lnTo>
                <a:lnTo>
                  <a:pt x="2423" y="22239"/>
                </a:lnTo>
                <a:lnTo>
                  <a:pt x="2458" y="22284"/>
                </a:lnTo>
                <a:lnTo>
                  <a:pt x="2492" y="22307"/>
                </a:lnTo>
                <a:lnTo>
                  <a:pt x="2526" y="22330"/>
                </a:lnTo>
                <a:lnTo>
                  <a:pt x="2571" y="22353"/>
                </a:lnTo>
                <a:lnTo>
                  <a:pt x="2617" y="22353"/>
                </a:lnTo>
                <a:lnTo>
                  <a:pt x="2617" y="24650"/>
                </a:lnTo>
                <a:lnTo>
                  <a:pt x="2571" y="24662"/>
                </a:lnTo>
                <a:lnTo>
                  <a:pt x="2537" y="24673"/>
                </a:lnTo>
                <a:lnTo>
                  <a:pt x="2503" y="24696"/>
                </a:lnTo>
                <a:lnTo>
                  <a:pt x="2469" y="24719"/>
                </a:lnTo>
                <a:lnTo>
                  <a:pt x="2446" y="24753"/>
                </a:lnTo>
                <a:lnTo>
                  <a:pt x="2423" y="24787"/>
                </a:lnTo>
                <a:lnTo>
                  <a:pt x="2412" y="24832"/>
                </a:lnTo>
                <a:lnTo>
                  <a:pt x="2412" y="24867"/>
                </a:lnTo>
                <a:lnTo>
                  <a:pt x="2412" y="24912"/>
                </a:lnTo>
                <a:lnTo>
                  <a:pt x="2423" y="24958"/>
                </a:lnTo>
                <a:lnTo>
                  <a:pt x="1639" y="25413"/>
                </a:lnTo>
                <a:lnTo>
                  <a:pt x="1730" y="25413"/>
                </a:lnTo>
                <a:lnTo>
                  <a:pt x="2446" y="24992"/>
                </a:lnTo>
                <a:lnTo>
                  <a:pt x="2480" y="25037"/>
                </a:lnTo>
                <a:lnTo>
                  <a:pt x="2526" y="25071"/>
                </a:lnTo>
                <a:lnTo>
                  <a:pt x="2583" y="25083"/>
                </a:lnTo>
                <a:lnTo>
                  <a:pt x="2628" y="25094"/>
                </a:lnTo>
                <a:lnTo>
                  <a:pt x="2685" y="25083"/>
                </a:lnTo>
                <a:lnTo>
                  <a:pt x="2742" y="25071"/>
                </a:lnTo>
                <a:lnTo>
                  <a:pt x="2787" y="25037"/>
                </a:lnTo>
                <a:lnTo>
                  <a:pt x="2822" y="24992"/>
                </a:lnTo>
                <a:lnTo>
                  <a:pt x="3538" y="25413"/>
                </a:lnTo>
                <a:lnTo>
                  <a:pt x="3629" y="25413"/>
                </a:lnTo>
                <a:lnTo>
                  <a:pt x="2844" y="24958"/>
                </a:lnTo>
                <a:lnTo>
                  <a:pt x="2856" y="24912"/>
                </a:lnTo>
                <a:lnTo>
                  <a:pt x="2856" y="24867"/>
                </a:lnTo>
                <a:lnTo>
                  <a:pt x="2856" y="24832"/>
                </a:lnTo>
                <a:lnTo>
                  <a:pt x="2844" y="24787"/>
                </a:lnTo>
                <a:lnTo>
                  <a:pt x="2822" y="24753"/>
                </a:lnTo>
                <a:lnTo>
                  <a:pt x="2799" y="24719"/>
                </a:lnTo>
                <a:lnTo>
                  <a:pt x="2765" y="24696"/>
                </a:lnTo>
                <a:lnTo>
                  <a:pt x="2731" y="24673"/>
                </a:lnTo>
                <a:lnTo>
                  <a:pt x="2696" y="24662"/>
                </a:lnTo>
                <a:lnTo>
                  <a:pt x="2662" y="24650"/>
                </a:lnTo>
                <a:lnTo>
                  <a:pt x="2662" y="22353"/>
                </a:lnTo>
                <a:lnTo>
                  <a:pt x="2696" y="22353"/>
                </a:lnTo>
                <a:lnTo>
                  <a:pt x="2742" y="22330"/>
                </a:lnTo>
                <a:lnTo>
                  <a:pt x="2776" y="22307"/>
                </a:lnTo>
                <a:lnTo>
                  <a:pt x="2810" y="22273"/>
                </a:lnTo>
                <a:lnTo>
                  <a:pt x="2844" y="22239"/>
                </a:lnTo>
                <a:lnTo>
                  <a:pt x="2856" y="22205"/>
                </a:lnTo>
                <a:lnTo>
                  <a:pt x="2878" y="22159"/>
                </a:lnTo>
                <a:lnTo>
                  <a:pt x="2878" y="22114"/>
                </a:lnTo>
                <a:lnTo>
                  <a:pt x="2878" y="22068"/>
                </a:lnTo>
                <a:lnTo>
                  <a:pt x="2856" y="22023"/>
                </a:lnTo>
                <a:lnTo>
                  <a:pt x="4801" y="20897"/>
                </a:lnTo>
                <a:lnTo>
                  <a:pt x="4835" y="20942"/>
                </a:lnTo>
                <a:lnTo>
                  <a:pt x="4892" y="20976"/>
                </a:lnTo>
                <a:lnTo>
                  <a:pt x="4937" y="20999"/>
                </a:lnTo>
                <a:lnTo>
                  <a:pt x="5006" y="21010"/>
                </a:lnTo>
                <a:lnTo>
                  <a:pt x="5063" y="20999"/>
                </a:lnTo>
                <a:lnTo>
                  <a:pt x="5119" y="20976"/>
                </a:lnTo>
                <a:lnTo>
                  <a:pt x="5165" y="20942"/>
                </a:lnTo>
                <a:lnTo>
                  <a:pt x="5210" y="20897"/>
                </a:lnTo>
                <a:lnTo>
                  <a:pt x="7167" y="22034"/>
                </a:lnTo>
                <a:lnTo>
                  <a:pt x="7156" y="22068"/>
                </a:lnTo>
                <a:lnTo>
                  <a:pt x="7156" y="22114"/>
                </a:lnTo>
                <a:lnTo>
                  <a:pt x="7156" y="22159"/>
                </a:lnTo>
                <a:lnTo>
                  <a:pt x="7167" y="22193"/>
                </a:lnTo>
                <a:lnTo>
                  <a:pt x="7190" y="22228"/>
                </a:lnTo>
                <a:lnTo>
                  <a:pt x="7212" y="22262"/>
                </a:lnTo>
                <a:lnTo>
                  <a:pt x="7235" y="22284"/>
                </a:lnTo>
                <a:lnTo>
                  <a:pt x="7269" y="22307"/>
                </a:lnTo>
                <a:lnTo>
                  <a:pt x="7315" y="22330"/>
                </a:lnTo>
                <a:lnTo>
                  <a:pt x="7349" y="22330"/>
                </a:lnTo>
                <a:lnTo>
                  <a:pt x="7349" y="24650"/>
                </a:lnTo>
                <a:lnTo>
                  <a:pt x="7315" y="24662"/>
                </a:lnTo>
                <a:lnTo>
                  <a:pt x="7269" y="24673"/>
                </a:lnTo>
                <a:lnTo>
                  <a:pt x="7235" y="24696"/>
                </a:lnTo>
                <a:lnTo>
                  <a:pt x="7212" y="24719"/>
                </a:lnTo>
                <a:lnTo>
                  <a:pt x="7190" y="24753"/>
                </a:lnTo>
                <a:lnTo>
                  <a:pt x="7167" y="24787"/>
                </a:lnTo>
                <a:lnTo>
                  <a:pt x="7156" y="24832"/>
                </a:lnTo>
                <a:lnTo>
                  <a:pt x="7156" y="24867"/>
                </a:lnTo>
                <a:lnTo>
                  <a:pt x="7156" y="24912"/>
                </a:lnTo>
                <a:lnTo>
                  <a:pt x="7167" y="24958"/>
                </a:lnTo>
                <a:lnTo>
                  <a:pt x="6382" y="25413"/>
                </a:lnTo>
                <a:lnTo>
                  <a:pt x="6473" y="25413"/>
                </a:lnTo>
                <a:lnTo>
                  <a:pt x="7190" y="24992"/>
                </a:lnTo>
                <a:lnTo>
                  <a:pt x="7224" y="25037"/>
                </a:lnTo>
                <a:lnTo>
                  <a:pt x="7269" y="25071"/>
                </a:lnTo>
                <a:lnTo>
                  <a:pt x="7315" y="25083"/>
                </a:lnTo>
                <a:lnTo>
                  <a:pt x="7372" y="25094"/>
                </a:lnTo>
                <a:lnTo>
                  <a:pt x="7429" y="25083"/>
                </a:lnTo>
                <a:lnTo>
                  <a:pt x="7474" y="25060"/>
                </a:lnTo>
                <a:lnTo>
                  <a:pt x="7520" y="25037"/>
                </a:lnTo>
                <a:lnTo>
                  <a:pt x="7554" y="24992"/>
                </a:lnTo>
                <a:lnTo>
                  <a:pt x="8282" y="25413"/>
                </a:lnTo>
                <a:lnTo>
                  <a:pt x="8373" y="25413"/>
                </a:lnTo>
                <a:lnTo>
                  <a:pt x="7576" y="24958"/>
                </a:lnTo>
                <a:lnTo>
                  <a:pt x="7588" y="24912"/>
                </a:lnTo>
                <a:lnTo>
                  <a:pt x="7599" y="24867"/>
                </a:lnTo>
                <a:lnTo>
                  <a:pt x="7588" y="24832"/>
                </a:lnTo>
                <a:lnTo>
                  <a:pt x="7576" y="24787"/>
                </a:lnTo>
                <a:lnTo>
                  <a:pt x="7565" y="24753"/>
                </a:lnTo>
                <a:lnTo>
                  <a:pt x="7542" y="24730"/>
                </a:lnTo>
                <a:lnTo>
                  <a:pt x="7508" y="24696"/>
                </a:lnTo>
                <a:lnTo>
                  <a:pt x="7474" y="24673"/>
                </a:lnTo>
                <a:lnTo>
                  <a:pt x="7440" y="24662"/>
                </a:lnTo>
                <a:lnTo>
                  <a:pt x="7394" y="24650"/>
                </a:lnTo>
                <a:lnTo>
                  <a:pt x="7394" y="22330"/>
                </a:lnTo>
                <a:lnTo>
                  <a:pt x="7440" y="22319"/>
                </a:lnTo>
                <a:lnTo>
                  <a:pt x="7474" y="22307"/>
                </a:lnTo>
                <a:lnTo>
                  <a:pt x="7508" y="22284"/>
                </a:lnTo>
                <a:lnTo>
                  <a:pt x="7542" y="22262"/>
                </a:lnTo>
                <a:lnTo>
                  <a:pt x="7565" y="22228"/>
                </a:lnTo>
                <a:lnTo>
                  <a:pt x="7576" y="22193"/>
                </a:lnTo>
                <a:lnTo>
                  <a:pt x="7588" y="22159"/>
                </a:lnTo>
                <a:lnTo>
                  <a:pt x="7599" y="22114"/>
                </a:lnTo>
                <a:lnTo>
                  <a:pt x="7588" y="22068"/>
                </a:lnTo>
                <a:lnTo>
                  <a:pt x="7576" y="22034"/>
                </a:lnTo>
                <a:lnTo>
                  <a:pt x="9533" y="20908"/>
                </a:lnTo>
                <a:lnTo>
                  <a:pt x="9579" y="20953"/>
                </a:lnTo>
                <a:lnTo>
                  <a:pt x="9624" y="20988"/>
                </a:lnTo>
                <a:lnTo>
                  <a:pt x="9681" y="21010"/>
                </a:lnTo>
                <a:lnTo>
                  <a:pt x="9749" y="21022"/>
                </a:lnTo>
                <a:lnTo>
                  <a:pt x="9806" y="21010"/>
                </a:lnTo>
                <a:lnTo>
                  <a:pt x="9863" y="20988"/>
                </a:lnTo>
                <a:lnTo>
                  <a:pt x="9920" y="20953"/>
                </a:lnTo>
                <a:lnTo>
                  <a:pt x="9954" y="20908"/>
                </a:lnTo>
                <a:lnTo>
                  <a:pt x="11956" y="22057"/>
                </a:lnTo>
                <a:lnTo>
                  <a:pt x="11945" y="22114"/>
                </a:lnTo>
                <a:lnTo>
                  <a:pt x="11956" y="22171"/>
                </a:lnTo>
                <a:lnTo>
                  <a:pt x="11990" y="22228"/>
                </a:lnTo>
                <a:lnTo>
                  <a:pt x="12036" y="22262"/>
                </a:lnTo>
                <a:lnTo>
                  <a:pt x="12093" y="22284"/>
                </a:lnTo>
                <a:lnTo>
                  <a:pt x="12093" y="24650"/>
                </a:lnTo>
                <a:lnTo>
                  <a:pt x="12047" y="24662"/>
                </a:lnTo>
                <a:lnTo>
                  <a:pt x="12013" y="24673"/>
                </a:lnTo>
                <a:lnTo>
                  <a:pt x="11979" y="24696"/>
                </a:lnTo>
                <a:lnTo>
                  <a:pt x="11956" y="24719"/>
                </a:lnTo>
                <a:lnTo>
                  <a:pt x="11922" y="24753"/>
                </a:lnTo>
                <a:lnTo>
                  <a:pt x="11911" y="24787"/>
                </a:lnTo>
                <a:lnTo>
                  <a:pt x="11899" y="24832"/>
                </a:lnTo>
                <a:lnTo>
                  <a:pt x="11888" y="24867"/>
                </a:lnTo>
                <a:lnTo>
                  <a:pt x="11899" y="24912"/>
                </a:lnTo>
                <a:lnTo>
                  <a:pt x="11911" y="24958"/>
                </a:lnTo>
                <a:lnTo>
                  <a:pt x="11114" y="25413"/>
                </a:lnTo>
                <a:lnTo>
                  <a:pt x="11205" y="25413"/>
                </a:lnTo>
                <a:lnTo>
                  <a:pt x="11933" y="24992"/>
                </a:lnTo>
                <a:lnTo>
                  <a:pt x="11967" y="25037"/>
                </a:lnTo>
                <a:lnTo>
                  <a:pt x="12013" y="25071"/>
                </a:lnTo>
                <a:lnTo>
                  <a:pt x="12058" y="25083"/>
                </a:lnTo>
                <a:lnTo>
                  <a:pt x="12115" y="25094"/>
                </a:lnTo>
                <a:lnTo>
                  <a:pt x="12172" y="25083"/>
                </a:lnTo>
                <a:lnTo>
                  <a:pt x="12218" y="25071"/>
                </a:lnTo>
                <a:lnTo>
                  <a:pt x="12263" y="25037"/>
                </a:lnTo>
                <a:lnTo>
                  <a:pt x="12297" y="24992"/>
                </a:lnTo>
                <a:lnTo>
                  <a:pt x="13025" y="25413"/>
                </a:lnTo>
                <a:lnTo>
                  <a:pt x="13116" y="25413"/>
                </a:lnTo>
                <a:lnTo>
                  <a:pt x="12320" y="24958"/>
                </a:lnTo>
                <a:lnTo>
                  <a:pt x="12331" y="24912"/>
                </a:lnTo>
                <a:lnTo>
                  <a:pt x="12331" y="24867"/>
                </a:lnTo>
                <a:lnTo>
                  <a:pt x="12331" y="24832"/>
                </a:lnTo>
                <a:lnTo>
                  <a:pt x="12320" y="24787"/>
                </a:lnTo>
                <a:lnTo>
                  <a:pt x="12297" y="24753"/>
                </a:lnTo>
                <a:lnTo>
                  <a:pt x="12275" y="24730"/>
                </a:lnTo>
                <a:lnTo>
                  <a:pt x="12252" y="24696"/>
                </a:lnTo>
                <a:lnTo>
                  <a:pt x="12218" y="24673"/>
                </a:lnTo>
                <a:lnTo>
                  <a:pt x="12184" y="24662"/>
                </a:lnTo>
                <a:lnTo>
                  <a:pt x="12138" y="24650"/>
                </a:lnTo>
                <a:lnTo>
                  <a:pt x="12138" y="22284"/>
                </a:lnTo>
                <a:lnTo>
                  <a:pt x="12195" y="22262"/>
                </a:lnTo>
                <a:lnTo>
                  <a:pt x="12240" y="22228"/>
                </a:lnTo>
                <a:lnTo>
                  <a:pt x="12275" y="22171"/>
                </a:lnTo>
                <a:lnTo>
                  <a:pt x="12286" y="22114"/>
                </a:lnTo>
                <a:lnTo>
                  <a:pt x="12275" y="22057"/>
                </a:lnTo>
                <a:lnTo>
                  <a:pt x="14299" y="20885"/>
                </a:lnTo>
                <a:lnTo>
                  <a:pt x="14333" y="20931"/>
                </a:lnTo>
                <a:lnTo>
                  <a:pt x="14379" y="20965"/>
                </a:lnTo>
                <a:lnTo>
                  <a:pt x="14424" y="20976"/>
                </a:lnTo>
                <a:lnTo>
                  <a:pt x="14481" y="20988"/>
                </a:lnTo>
                <a:lnTo>
                  <a:pt x="14538" y="20976"/>
                </a:lnTo>
                <a:lnTo>
                  <a:pt x="14584" y="20953"/>
                </a:lnTo>
                <a:lnTo>
                  <a:pt x="14629" y="20931"/>
                </a:lnTo>
                <a:lnTo>
                  <a:pt x="14663" y="20885"/>
                </a:lnTo>
                <a:lnTo>
                  <a:pt x="16643" y="22034"/>
                </a:lnTo>
                <a:lnTo>
                  <a:pt x="16631" y="22068"/>
                </a:lnTo>
                <a:lnTo>
                  <a:pt x="16631" y="22114"/>
                </a:lnTo>
                <a:lnTo>
                  <a:pt x="16631" y="22159"/>
                </a:lnTo>
                <a:lnTo>
                  <a:pt x="16643" y="22205"/>
                </a:lnTo>
                <a:lnTo>
                  <a:pt x="16665" y="22239"/>
                </a:lnTo>
                <a:lnTo>
                  <a:pt x="16688" y="22273"/>
                </a:lnTo>
                <a:lnTo>
                  <a:pt x="16722" y="22307"/>
                </a:lnTo>
                <a:lnTo>
                  <a:pt x="16768" y="22319"/>
                </a:lnTo>
                <a:lnTo>
                  <a:pt x="16813" y="22341"/>
                </a:lnTo>
                <a:lnTo>
                  <a:pt x="16904" y="22341"/>
                </a:lnTo>
                <a:lnTo>
                  <a:pt x="16938" y="22319"/>
                </a:lnTo>
                <a:lnTo>
                  <a:pt x="16984" y="22307"/>
                </a:lnTo>
                <a:lnTo>
                  <a:pt x="17018" y="22273"/>
                </a:lnTo>
                <a:lnTo>
                  <a:pt x="17041" y="22239"/>
                </a:lnTo>
                <a:lnTo>
                  <a:pt x="17064" y="22205"/>
                </a:lnTo>
                <a:lnTo>
                  <a:pt x="17075" y="22159"/>
                </a:lnTo>
                <a:lnTo>
                  <a:pt x="17075" y="22114"/>
                </a:lnTo>
                <a:lnTo>
                  <a:pt x="17075" y="22068"/>
                </a:lnTo>
                <a:lnTo>
                  <a:pt x="17064" y="22034"/>
                </a:lnTo>
                <a:lnTo>
                  <a:pt x="19077" y="20874"/>
                </a:lnTo>
                <a:lnTo>
                  <a:pt x="19111" y="20897"/>
                </a:lnTo>
                <a:lnTo>
                  <a:pt x="19145" y="20919"/>
                </a:lnTo>
                <a:lnTo>
                  <a:pt x="19179" y="20942"/>
                </a:lnTo>
                <a:lnTo>
                  <a:pt x="19259" y="20942"/>
                </a:lnTo>
                <a:lnTo>
                  <a:pt x="19293" y="20931"/>
                </a:lnTo>
                <a:lnTo>
                  <a:pt x="19350" y="20897"/>
                </a:lnTo>
                <a:lnTo>
                  <a:pt x="19384" y="20840"/>
                </a:lnTo>
                <a:lnTo>
                  <a:pt x="19396" y="20806"/>
                </a:lnTo>
                <a:lnTo>
                  <a:pt x="19396" y="20771"/>
                </a:lnTo>
                <a:lnTo>
                  <a:pt x="19384" y="20703"/>
                </a:lnTo>
                <a:lnTo>
                  <a:pt x="19361" y="20646"/>
                </a:lnTo>
                <a:lnTo>
                  <a:pt x="19305" y="20612"/>
                </a:lnTo>
                <a:lnTo>
                  <a:pt x="19248" y="20589"/>
                </a:lnTo>
                <a:lnTo>
                  <a:pt x="19248" y="18223"/>
                </a:lnTo>
                <a:lnTo>
                  <a:pt x="19293" y="18223"/>
                </a:lnTo>
                <a:lnTo>
                  <a:pt x="19327" y="18201"/>
                </a:lnTo>
                <a:lnTo>
                  <a:pt x="19361" y="18178"/>
                </a:lnTo>
                <a:lnTo>
                  <a:pt x="19384" y="18155"/>
                </a:lnTo>
                <a:lnTo>
                  <a:pt x="19407" y="18121"/>
                </a:lnTo>
                <a:lnTo>
                  <a:pt x="19430" y="18087"/>
                </a:lnTo>
                <a:lnTo>
                  <a:pt x="19441" y="18053"/>
                </a:lnTo>
                <a:lnTo>
                  <a:pt x="19441" y="18007"/>
                </a:lnTo>
                <a:lnTo>
                  <a:pt x="19441" y="17973"/>
                </a:lnTo>
                <a:lnTo>
                  <a:pt x="19430" y="17928"/>
                </a:lnTo>
                <a:lnTo>
                  <a:pt x="21420" y="16779"/>
                </a:lnTo>
                <a:lnTo>
                  <a:pt x="21454" y="16813"/>
                </a:lnTo>
                <a:lnTo>
                  <a:pt x="21500" y="16847"/>
                </a:lnTo>
                <a:lnTo>
                  <a:pt x="21545" y="16858"/>
                </a:lnTo>
                <a:lnTo>
                  <a:pt x="21591" y="16870"/>
                </a:lnTo>
                <a:lnTo>
                  <a:pt x="21648" y="16858"/>
                </a:lnTo>
                <a:lnTo>
                  <a:pt x="21693" y="16836"/>
                </a:lnTo>
                <a:lnTo>
                  <a:pt x="21727" y="16813"/>
                </a:lnTo>
                <a:lnTo>
                  <a:pt x="21762" y="16779"/>
                </a:lnTo>
                <a:lnTo>
                  <a:pt x="23741" y="17916"/>
                </a:lnTo>
                <a:lnTo>
                  <a:pt x="23718" y="17962"/>
                </a:lnTo>
                <a:lnTo>
                  <a:pt x="23718" y="18007"/>
                </a:lnTo>
                <a:lnTo>
                  <a:pt x="23718" y="18053"/>
                </a:lnTo>
                <a:lnTo>
                  <a:pt x="23730" y="18098"/>
                </a:lnTo>
                <a:lnTo>
                  <a:pt x="23752" y="18144"/>
                </a:lnTo>
                <a:lnTo>
                  <a:pt x="23786" y="18178"/>
                </a:lnTo>
                <a:lnTo>
                  <a:pt x="23821" y="18212"/>
                </a:lnTo>
                <a:lnTo>
                  <a:pt x="23855" y="18235"/>
                </a:lnTo>
                <a:lnTo>
                  <a:pt x="23900" y="18246"/>
                </a:lnTo>
                <a:lnTo>
                  <a:pt x="23946" y="18258"/>
                </a:lnTo>
                <a:lnTo>
                  <a:pt x="23946" y="20510"/>
                </a:lnTo>
                <a:lnTo>
                  <a:pt x="23900" y="20510"/>
                </a:lnTo>
                <a:lnTo>
                  <a:pt x="23855" y="20533"/>
                </a:lnTo>
                <a:lnTo>
                  <a:pt x="23809" y="20555"/>
                </a:lnTo>
                <a:lnTo>
                  <a:pt x="23775" y="20589"/>
                </a:lnTo>
                <a:lnTo>
                  <a:pt x="23741" y="20624"/>
                </a:lnTo>
                <a:lnTo>
                  <a:pt x="23718" y="20669"/>
                </a:lnTo>
                <a:lnTo>
                  <a:pt x="23707" y="20715"/>
                </a:lnTo>
                <a:lnTo>
                  <a:pt x="23695" y="20771"/>
                </a:lnTo>
                <a:lnTo>
                  <a:pt x="23707" y="20817"/>
                </a:lnTo>
                <a:lnTo>
                  <a:pt x="23718" y="20874"/>
                </a:lnTo>
                <a:lnTo>
                  <a:pt x="23741" y="20919"/>
                </a:lnTo>
                <a:lnTo>
                  <a:pt x="23775" y="20953"/>
                </a:lnTo>
                <a:lnTo>
                  <a:pt x="23821" y="20988"/>
                </a:lnTo>
                <a:lnTo>
                  <a:pt x="23866" y="21010"/>
                </a:lnTo>
                <a:lnTo>
                  <a:pt x="23912" y="21022"/>
                </a:lnTo>
                <a:lnTo>
                  <a:pt x="23968" y="21033"/>
                </a:lnTo>
                <a:lnTo>
                  <a:pt x="24037" y="21022"/>
                </a:lnTo>
                <a:lnTo>
                  <a:pt x="24094" y="20999"/>
                </a:lnTo>
                <a:lnTo>
                  <a:pt x="24150" y="20965"/>
                </a:lnTo>
                <a:lnTo>
                  <a:pt x="24185" y="20908"/>
                </a:lnTo>
                <a:lnTo>
                  <a:pt x="26096" y="22011"/>
                </a:lnTo>
                <a:lnTo>
                  <a:pt x="26084" y="22068"/>
                </a:lnTo>
                <a:lnTo>
                  <a:pt x="26084" y="22114"/>
                </a:lnTo>
                <a:lnTo>
                  <a:pt x="26084" y="22159"/>
                </a:lnTo>
                <a:lnTo>
                  <a:pt x="26096" y="22205"/>
                </a:lnTo>
                <a:lnTo>
                  <a:pt x="26118" y="22250"/>
                </a:lnTo>
                <a:lnTo>
                  <a:pt x="26153" y="22284"/>
                </a:lnTo>
                <a:lnTo>
                  <a:pt x="26187" y="22319"/>
                </a:lnTo>
                <a:lnTo>
                  <a:pt x="26221" y="22341"/>
                </a:lnTo>
                <a:lnTo>
                  <a:pt x="26266" y="22364"/>
                </a:lnTo>
                <a:lnTo>
                  <a:pt x="26312" y="22364"/>
                </a:lnTo>
                <a:lnTo>
                  <a:pt x="26312" y="24662"/>
                </a:lnTo>
                <a:lnTo>
                  <a:pt x="26278" y="24662"/>
                </a:lnTo>
                <a:lnTo>
                  <a:pt x="26244" y="24685"/>
                </a:lnTo>
                <a:lnTo>
                  <a:pt x="26209" y="24696"/>
                </a:lnTo>
                <a:lnTo>
                  <a:pt x="26175" y="24730"/>
                </a:lnTo>
                <a:lnTo>
                  <a:pt x="26153" y="24753"/>
                </a:lnTo>
                <a:lnTo>
                  <a:pt x="26130" y="24787"/>
                </a:lnTo>
                <a:lnTo>
                  <a:pt x="26118" y="24832"/>
                </a:lnTo>
                <a:lnTo>
                  <a:pt x="26118" y="24867"/>
                </a:lnTo>
                <a:lnTo>
                  <a:pt x="26118" y="24912"/>
                </a:lnTo>
                <a:lnTo>
                  <a:pt x="26141" y="24958"/>
                </a:lnTo>
                <a:lnTo>
                  <a:pt x="25345" y="25413"/>
                </a:lnTo>
                <a:lnTo>
                  <a:pt x="25436" y="25413"/>
                </a:lnTo>
                <a:lnTo>
                  <a:pt x="26153" y="24992"/>
                </a:lnTo>
                <a:lnTo>
                  <a:pt x="26187" y="25037"/>
                </a:lnTo>
                <a:lnTo>
                  <a:pt x="26232" y="25060"/>
                </a:lnTo>
                <a:lnTo>
                  <a:pt x="26278" y="25083"/>
                </a:lnTo>
                <a:lnTo>
                  <a:pt x="26391" y="25083"/>
                </a:lnTo>
                <a:lnTo>
                  <a:pt x="26437" y="25060"/>
                </a:lnTo>
                <a:lnTo>
                  <a:pt x="26482" y="25026"/>
                </a:lnTo>
                <a:lnTo>
                  <a:pt x="26517" y="24992"/>
                </a:lnTo>
                <a:lnTo>
                  <a:pt x="27245" y="25413"/>
                </a:lnTo>
                <a:lnTo>
                  <a:pt x="27336" y="25413"/>
                </a:lnTo>
                <a:lnTo>
                  <a:pt x="26528" y="24946"/>
                </a:lnTo>
                <a:lnTo>
                  <a:pt x="26539" y="24912"/>
                </a:lnTo>
                <a:lnTo>
                  <a:pt x="26551" y="24867"/>
                </a:lnTo>
                <a:lnTo>
                  <a:pt x="26539" y="24832"/>
                </a:lnTo>
                <a:lnTo>
                  <a:pt x="26539" y="24798"/>
                </a:lnTo>
                <a:lnTo>
                  <a:pt x="26517" y="24764"/>
                </a:lnTo>
                <a:lnTo>
                  <a:pt x="26494" y="24730"/>
                </a:lnTo>
                <a:lnTo>
                  <a:pt x="26437" y="24685"/>
                </a:lnTo>
                <a:lnTo>
                  <a:pt x="26403" y="24673"/>
                </a:lnTo>
                <a:lnTo>
                  <a:pt x="26357" y="24662"/>
                </a:lnTo>
                <a:lnTo>
                  <a:pt x="26357" y="22364"/>
                </a:lnTo>
                <a:lnTo>
                  <a:pt x="26403" y="22353"/>
                </a:lnTo>
                <a:lnTo>
                  <a:pt x="26448" y="22341"/>
                </a:lnTo>
                <a:lnTo>
                  <a:pt x="26494" y="22319"/>
                </a:lnTo>
                <a:lnTo>
                  <a:pt x="26517" y="22284"/>
                </a:lnTo>
                <a:lnTo>
                  <a:pt x="26551" y="22250"/>
                </a:lnTo>
                <a:lnTo>
                  <a:pt x="26573" y="22205"/>
                </a:lnTo>
                <a:lnTo>
                  <a:pt x="26585" y="22159"/>
                </a:lnTo>
                <a:lnTo>
                  <a:pt x="26585" y="22114"/>
                </a:lnTo>
                <a:lnTo>
                  <a:pt x="26585" y="22068"/>
                </a:lnTo>
                <a:lnTo>
                  <a:pt x="26573" y="22023"/>
                </a:lnTo>
                <a:lnTo>
                  <a:pt x="28507" y="20897"/>
                </a:lnTo>
                <a:lnTo>
                  <a:pt x="28541" y="20942"/>
                </a:lnTo>
                <a:lnTo>
                  <a:pt x="28587" y="20976"/>
                </a:lnTo>
                <a:lnTo>
                  <a:pt x="28644" y="20999"/>
                </a:lnTo>
                <a:lnTo>
                  <a:pt x="28701" y="21010"/>
                </a:lnTo>
                <a:lnTo>
                  <a:pt x="28769" y="20999"/>
                </a:lnTo>
                <a:lnTo>
                  <a:pt x="28814" y="20976"/>
                </a:lnTo>
                <a:lnTo>
                  <a:pt x="28871" y="20942"/>
                </a:lnTo>
                <a:lnTo>
                  <a:pt x="28905" y="20897"/>
                </a:lnTo>
                <a:lnTo>
                  <a:pt x="30828" y="22011"/>
                </a:lnTo>
                <a:lnTo>
                  <a:pt x="30816" y="22057"/>
                </a:lnTo>
                <a:lnTo>
                  <a:pt x="30805" y="22114"/>
                </a:lnTo>
                <a:lnTo>
                  <a:pt x="30816" y="22159"/>
                </a:lnTo>
                <a:lnTo>
                  <a:pt x="30828" y="22193"/>
                </a:lnTo>
                <a:lnTo>
                  <a:pt x="30862" y="22273"/>
                </a:lnTo>
                <a:lnTo>
                  <a:pt x="30862" y="21955"/>
                </a:lnTo>
                <a:lnTo>
                  <a:pt x="30851" y="21966"/>
                </a:lnTo>
                <a:lnTo>
                  <a:pt x="28928" y="20851"/>
                </a:lnTo>
                <a:lnTo>
                  <a:pt x="28939" y="20817"/>
                </a:lnTo>
                <a:lnTo>
                  <a:pt x="28939" y="20771"/>
                </a:lnTo>
                <a:lnTo>
                  <a:pt x="28939" y="20726"/>
                </a:lnTo>
                <a:lnTo>
                  <a:pt x="28928" y="20680"/>
                </a:lnTo>
                <a:lnTo>
                  <a:pt x="28905" y="20646"/>
                </a:lnTo>
                <a:lnTo>
                  <a:pt x="28883" y="20612"/>
                </a:lnTo>
                <a:lnTo>
                  <a:pt x="28848" y="20578"/>
                </a:lnTo>
                <a:lnTo>
                  <a:pt x="28814" y="20555"/>
                </a:lnTo>
                <a:lnTo>
                  <a:pt x="28780" y="20544"/>
                </a:lnTo>
                <a:lnTo>
                  <a:pt x="28735" y="20533"/>
                </a:lnTo>
                <a:lnTo>
                  <a:pt x="28735" y="18178"/>
                </a:lnTo>
                <a:lnTo>
                  <a:pt x="28792" y="18155"/>
                </a:lnTo>
                <a:lnTo>
                  <a:pt x="28837" y="18121"/>
                </a:lnTo>
                <a:lnTo>
                  <a:pt x="28860" y="18076"/>
                </a:lnTo>
                <a:lnTo>
                  <a:pt x="28871" y="18007"/>
                </a:lnTo>
                <a:lnTo>
                  <a:pt x="28860" y="17962"/>
                </a:lnTo>
                <a:lnTo>
                  <a:pt x="30862" y="16801"/>
                </a:lnTo>
                <a:lnTo>
                  <a:pt x="30862" y="16745"/>
                </a:lnTo>
                <a:lnTo>
                  <a:pt x="28848" y="17916"/>
                </a:lnTo>
                <a:lnTo>
                  <a:pt x="28814" y="17882"/>
                </a:lnTo>
                <a:lnTo>
                  <a:pt x="28780" y="17859"/>
                </a:lnTo>
                <a:lnTo>
                  <a:pt x="28746" y="17848"/>
                </a:lnTo>
                <a:lnTo>
                  <a:pt x="28701" y="17837"/>
                </a:lnTo>
                <a:lnTo>
                  <a:pt x="28666" y="17848"/>
                </a:lnTo>
                <a:lnTo>
                  <a:pt x="28621" y="17859"/>
                </a:lnTo>
                <a:lnTo>
                  <a:pt x="28598" y="17882"/>
                </a:lnTo>
                <a:lnTo>
                  <a:pt x="28564" y="17916"/>
                </a:lnTo>
                <a:lnTo>
                  <a:pt x="26562" y="16756"/>
                </a:lnTo>
                <a:lnTo>
                  <a:pt x="26573" y="16710"/>
                </a:lnTo>
                <a:lnTo>
                  <a:pt x="26585" y="16665"/>
                </a:lnTo>
                <a:lnTo>
                  <a:pt x="26573" y="16619"/>
                </a:lnTo>
                <a:lnTo>
                  <a:pt x="26562" y="16574"/>
                </a:lnTo>
                <a:lnTo>
                  <a:pt x="26539" y="16528"/>
                </a:lnTo>
                <a:lnTo>
                  <a:pt x="26517" y="16494"/>
                </a:lnTo>
                <a:lnTo>
                  <a:pt x="26482" y="16460"/>
                </a:lnTo>
                <a:lnTo>
                  <a:pt x="26448" y="16437"/>
                </a:lnTo>
                <a:lnTo>
                  <a:pt x="26403" y="16426"/>
                </a:lnTo>
                <a:lnTo>
                  <a:pt x="26357" y="16415"/>
                </a:lnTo>
                <a:lnTo>
                  <a:pt x="26357" y="14083"/>
                </a:lnTo>
                <a:lnTo>
                  <a:pt x="26426" y="14060"/>
                </a:lnTo>
                <a:lnTo>
                  <a:pt x="26471" y="14015"/>
                </a:lnTo>
                <a:lnTo>
                  <a:pt x="26494" y="13969"/>
                </a:lnTo>
                <a:lnTo>
                  <a:pt x="26505" y="13901"/>
                </a:lnTo>
                <a:lnTo>
                  <a:pt x="26494" y="13844"/>
                </a:lnTo>
                <a:lnTo>
                  <a:pt x="28519" y="12684"/>
                </a:lnTo>
                <a:lnTo>
                  <a:pt x="28553" y="12718"/>
                </a:lnTo>
                <a:lnTo>
                  <a:pt x="28598" y="12752"/>
                </a:lnTo>
                <a:lnTo>
                  <a:pt x="28644" y="12763"/>
                </a:lnTo>
                <a:lnTo>
                  <a:pt x="28701" y="12775"/>
                </a:lnTo>
                <a:lnTo>
                  <a:pt x="28757" y="12763"/>
                </a:lnTo>
                <a:lnTo>
                  <a:pt x="28814" y="12752"/>
                </a:lnTo>
                <a:lnTo>
                  <a:pt x="28848" y="12718"/>
                </a:lnTo>
                <a:lnTo>
                  <a:pt x="28883" y="12672"/>
                </a:lnTo>
                <a:lnTo>
                  <a:pt x="30851" y="13810"/>
                </a:lnTo>
                <a:lnTo>
                  <a:pt x="30839" y="13855"/>
                </a:lnTo>
                <a:lnTo>
                  <a:pt x="30828" y="13901"/>
                </a:lnTo>
                <a:lnTo>
                  <a:pt x="30839" y="13969"/>
                </a:lnTo>
                <a:lnTo>
                  <a:pt x="30862" y="14026"/>
                </a:lnTo>
                <a:lnTo>
                  <a:pt x="30862" y="13764"/>
                </a:lnTo>
                <a:lnTo>
                  <a:pt x="28905" y="12638"/>
                </a:lnTo>
                <a:lnTo>
                  <a:pt x="28917" y="12593"/>
                </a:lnTo>
                <a:lnTo>
                  <a:pt x="28917" y="12558"/>
                </a:lnTo>
                <a:lnTo>
                  <a:pt x="28917" y="12513"/>
                </a:lnTo>
                <a:lnTo>
                  <a:pt x="28905" y="12479"/>
                </a:lnTo>
                <a:lnTo>
                  <a:pt x="28894" y="12445"/>
                </a:lnTo>
                <a:lnTo>
                  <a:pt x="28871" y="12411"/>
                </a:lnTo>
                <a:lnTo>
                  <a:pt x="28803" y="12365"/>
                </a:lnTo>
                <a:lnTo>
                  <a:pt x="28769" y="12354"/>
                </a:lnTo>
                <a:lnTo>
                  <a:pt x="28735" y="12342"/>
                </a:lnTo>
                <a:lnTo>
                  <a:pt x="28735" y="9999"/>
                </a:lnTo>
                <a:lnTo>
                  <a:pt x="28803" y="9976"/>
                </a:lnTo>
                <a:lnTo>
                  <a:pt x="28848" y="9931"/>
                </a:lnTo>
                <a:lnTo>
                  <a:pt x="28894" y="9874"/>
                </a:lnTo>
                <a:lnTo>
                  <a:pt x="28905" y="9806"/>
                </a:lnTo>
                <a:lnTo>
                  <a:pt x="28894" y="9760"/>
                </a:lnTo>
                <a:lnTo>
                  <a:pt x="28883" y="9726"/>
                </a:lnTo>
                <a:lnTo>
                  <a:pt x="30862" y="8588"/>
                </a:lnTo>
                <a:lnTo>
                  <a:pt x="30862" y="8338"/>
                </a:lnTo>
                <a:lnTo>
                  <a:pt x="30839" y="8395"/>
                </a:lnTo>
                <a:lnTo>
                  <a:pt x="30839" y="8452"/>
                </a:lnTo>
                <a:lnTo>
                  <a:pt x="30839" y="8497"/>
                </a:lnTo>
                <a:lnTo>
                  <a:pt x="30851" y="8543"/>
                </a:lnTo>
                <a:lnTo>
                  <a:pt x="28871" y="9692"/>
                </a:lnTo>
                <a:lnTo>
                  <a:pt x="28837" y="9658"/>
                </a:lnTo>
                <a:lnTo>
                  <a:pt x="28803" y="9624"/>
                </a:lnTo>
                <a:lnTo>
                  <a:pt x="28757" y="9612"/>
                </a:lnTo>
                <a:lnTo>
                  <a:pt x="28701" y="9601"/>
                </a:lnTo>
                <a:lnTo>
                  <a:pt x="28655" y="9612"/>
                </a:lnTo>
                <a:lnTo>
                  <a:pt x="28610" y="9624"/>
                </a:lnTo>
                <a:lnTo>
                  <a:pt x="28575" y="9646"/>
                </a:lnTo>
                <a:lnTo>
                  <a:pt x="28541" y="9680"/>
                </a:lnTo>
                <a:lnTo>
                  <a:pt x="26494" y="8509"/>
                </a:lnTo>
                <a:lnTo>
                  <a:pt x="26505" y="8452"/>
                </a:lnTo>
                <a:lnTo>
                  <a:pt x="26494" y="8395"/>
                </a:lnTo>
                <a:lnTo>
                  <a:pt x="26471" y="8338"/>
                </a:lnTo>
                <a:lnTo>
                  <a:pt x="26414" y="8304"/>
                </a:lnTo>
                <a:lnTo>
                  <a:pt x="26357" y="8281"/>
                </a:lnTo>
                <a:lnTo>
                  <a:pt x="26357" y="5938"/>
                </a:lnTo>
                <a:lnTo>
                  <a:pt x="26403" y="5927"/>
                </a:lnTo>
                <a:lnTo>
                  <a:pt x="26448" y="5904"/>
                </a:lnTo>
                <a:lnTo>
                  <a:pt x="26482" y="5881"/>
                </a:lnTo>
                <a:lnTo>
                  <a:pt x="26517" y="5858"/>
                </a:lnTo>
                <a:lnTo>
                  <a:pt x="26539" y="5824"/>
                </a:lnTo>
                <a:lnTo>
                  <a:pt x="26562" y="5779"/>
                </a:lnTo>
                <a:lnTo>
                  <a:pt x="26573" y="5745"/>
                </a:lnTo>
                <a:lnTo>
                  <a:pt x="26573" y="5699"/>
                </a:lnTo>
                <a:lnTo>
                  <a:pt x="26573" y="5642"/>
                </a:lnTo>
                <a:lnTo>
                  <a:pt x="26562" y="5597"/>
                </a:lnTo>
                <a:lnTo>
                  <a:pt x="28553" y="4448"/>
                </a:lnTo>
                <a:lnTo>
                  <a:pt x="28575" y="4482"/>
                </a:lnTo>
                <a:lnTo>
                  <a:pt x="28621" y="4505"/>
                </a:lnTo>
                <a:lnTo>
                  <a:pt x="28655" y="4527"/>
                </a:lnTo>
                <a:lnTo>
                  <a:pt x="28746" y="4527"/>
                </a:lnTo>
                <a:lnTo>
                  <a:pt x="28792" y="4505"/>
                </a:lnTo>
                <a:lnTo>
                  <a:pt x="28826" y="4482"/>
                </a:lnTo>
                <a:lnTo>
                  <a:pt x="28860" y="4448"/>
                </a:lnTo>
                <a:lnTo>
                  <a:pt x="30862" y="5597"/>
                </a:lnTo>
                <a:lnTo>
                  <a:pt x="30862" y="5551"/>
                </a:lnTo>
                <a:lnTo>
                  <a:pt x="28883" y="4402"/>
                </a:lnTo>
                <a:lnTo>
                  <a:pt x="28883" y="4345"/>
                </a:lnTo>
                <a:lnTo>
                  <a:pt x="28871" y="4277"/>
                </a:lnTo>
                <a:lnTo>
                  <a:pt x="28837" y="4232"/>
                </a:lnTo>
                <a:lnTo>
                  <a:pt x="28792" y="4186"/>
                </a:lnTo>
                <a:lnTo>
                  <a:pt x="28735" y="4163"/>
                </a:lnTo>
                <a:lnTo>
                  <a:pt x="28735" y="1752"/>
                </a:lnTo>
                <a:lnTo>
                  <a:pt x="28792" y="1729"/>
                </a:lnTo>
                <a:lnTo>
                  <a:pt x="28826" y="1695"/>
                </a:lnTo>
                <a:lnTo>
                  <a:pt x="28860" y="1649"/>
                </a:lnTo>
                <a:lnTo>
                  <a:pt x="28871" y="1593"/>
                </a:lnTo>
                <a:lnTo>
                  <a:pt x="28860" y="1536"/>
                </a:lnTo>
                <a:lnTo>
                  <a:pt x="30862" y="375"/>
                </a:lnTo>
                <a:lnTo>
                  <a:pt x="30862" y="330"/>
                </a:lnTo>
                <a:lnTo>
                  <a:pt x="28837" y="1490"/>
                </a:lnTo>
                <a:lnTo>
                  <a:pt x="28814" y="1467"/>
                </a:lnTo>
                <a:lnTo>
                  <a:pt x="28780" y="1445"/>
                </a:lnTo>
                <a:lnTo>
                  <a:pt x="28746" y="1433"/>
                </a:lnTo>
                <a:lnTo>
                  <a:pt x="28701" y="1422"/>
                </a:lnTo>
                <a:lnTo>
                  <a:pt x="28666" y="1433"/>
                </a:lnTo>
                <a:lnTo>
                  <a:pt x="28632" y="1445"/>
                </a:lnTo>
                <a:lnTo>
                  <a:pt x="28598" y="1467"/>
                </a:lnTo>
                <a:lnTo>
                  <a:pt x="28575" y="1490"/>
                </a:lnTo>
                <a:lnTo>
                  <a:pt x="26528" y="307"/>
                </a:lnTo>
                <a:lnTo>
                  <a:pt x="26539" y="239"/>
                </a:lnTo>
                <a:lnTo>
                  <a:pt x="26528" y="205"/>
                </a:lnTo>
                <a:lnTo>
                  <a:pt x="26517" y="159"/>
                </a:lnTo>
                <a:lnTo>
                  <a:pt x="26505" y="125"/>
                </a:lnTo>
                <a:lnTo>
                  <a:pt x="26471" y="102"/>
                </a:lnTo>
                <a:lnTo>
                  <a:pt x="26448" y="80"/>
                </a:lnTo>
                <a:lnTo>
                  <a:pt x="26414" y="57"/>
                </a:lnTo>
                <a:lnTo>
                  <a:pt x="26369" y="46"/>
                </a:lnTo>
                <a:lnTo>
                  <a:pt x="26335" y="34"/>
                </a:lnTo>
                <a:lnTo>
                  <a:pt x="26289" y="46"/>
                </a:lnTo>
                <a:lnTo>
                  <a:pt x="26255" y="57"/>
                </a:lnTo>
                <a:lnTo>
                  <a:pt x="26221" y="80"/>
                </a:lnTo>
                <a:lnTo>
                  <a:pt x="26187" y="102"/>
                </a:lnTo>
                <a:lnTo>
                  <a:pt x="26164" y="125"/>
                </a:lnTo>
                <a:lnTo>
                  <a:pt x="26153" y="159"/>
                </a:lnTo>
                <a:lnTo>
                  <a:pt x="26141" y="205"/>
                </a:lnTo>
                <a:lnTo>
                  <a:pt x="26130" y="239"/>
                </a:lnTo>
                <a:lnTo>
                  <a:pt x="26141" y="273"/>
                </a:lnTo>
                <a:lnTo>
                  <a:pt x="26141" y="307"/>
                </a:lnTo>
                <a:lnTo>
                  <a:pt x="24150" y="1467"/>
                </a:lnTo>
                <a:lnTo>
                  <a:pt x="24105" y="1422"/>
                </a:lnTo>
                <a:lnTo>
                  <a:pt x="24071" y="1399"/>
                </a:lnTo>
                <a:lnTo>
                  <a:pt x="24014" y="1376"/>
                </a:lnTo>
                <a:lnTo>
                  <a:pt x="23923" y="1376"/>
                </a:lnTo>
                <a:lnTo>
                  <a:pt x="23877" y="1388"/>
                </a:lnTo>
                <a:lnTo>
                  <a:pt x="23843" y="1411"/>
                </a:lnTo>
                <a:lnTo>
                  <a:pt x="23809" y="1433"/>
                </a:lnTo>
                <a:lnTo>
                  <a:pt x="23786" y="1467"/>
                </a:lnTo>
                <a:lnTo>
                  <a:pt x="23764" y="1502"/>
                </a:lnTo>
                <a:lnTo>
                  <a:pt x="23752" y="1547"/>
                </a:lnTo>
                <a:lnTo>
                  <a:pt x="23741" y="1593"/>
                </a:lnTo>
                <a:lnTo>
                  <a:pt x="23752" y="1627"/>
                </a:lnTo>
                <a:lnTo>
                  <a:pt x="23764" y="1672"/>
                </a:lnTo>
                <a:lnTo>
                  <a:pt x="23775" y="1706"/>
                </a:lnTo>
                <a:lnTo>
                  <a:pt x="23798" y="1740"/>
                </a:lnTo>
                <a:lnTo>
                  <a:pt x="23832" y="1763"/>
                </a:lnTo>
                <a:lnTo>
                  <a:pt x="23866" y="1786"/>
                </a:lnTo>
                <a:lnTo>
                  <a:pt x="23900" y="1797"/>
                </a:lnTo>
                <a:lnTo>
                  <a:pt x="23946" y="1809"/>
                </a:lnTo>
                <a:lnTo>
                  <a:pt x="23946" y="4141"/>
                </a:lnTo>
                <a:lnTo>
                  <a:pt x="23900" y="4141"/>
                </a:lnTo>
                <a:lnTo>
                  <a:pt x="23866" y="4152"/>
                </a:lnTo>
                <a:lnTo>
                  <a:pt x="23832" y="4175"/>
                </a:lnTo>
                <a:lnTo>
                  <a:pt x="23809" y="4198"/>
                </a:lnTo>
                <a:lnTo>
                  <a:pt x="23786" y="4232"/>
                </a:lnTo>
                <a:lnTo>
                  <a:pt x="23764" y="4266"/>
                </a:lnTo>
                <a:lnTo>
                  <a:pt x="23752" y="4311"/>
                </a:lnTo>
                <a:lnTo>
                  <a:pt x="23752" y="4345"/>
                </a:lnTo>
                <a:lnTo>
                  <a:pt x="23752" y="4391"/>
                </a:lnTo>
                <a:lnTo>
                  <a:pt x="23764" y="4425"/>
                </a:lnTo>
                <a:lnTo>
                  <a:pt x="23786" y="4471"/>
                </a:lnTo>
                <a:lnTo>
                  <a:pt x="23809" y="4493"/>
                </a:lnTo>
                <a:lnTo>
                  <a:pt x="23843" y="4527"/>
                </a:lnTo>
                <a:lnTo>
                  <a:pt x="23877" y="4539"/>
                </a:lnTo>
                <a:lnTo>
                  <a:pt x="23923" y="4562"/>
                </a:lnTo>
                <a:lnTo>
                  <a:pt x="23968" y="4562"/>
                </a:lnTo>
                <a:lnTo>
                  <a:pt x="24014" y="4550"/>
                </a:lnTo>
                <a:lnTo>
                  <a:pt x="24071" y="4539"/>
                </a:lnTo>
                <a:lnTo>
                  <a:pt x="24116" y="4505"/>
                </a:lnTo>
                <a:lnTo>
                  <a:pt x="24139" y="4459"/>
                </a:lnTo>
                <a:lnTo>
                  <a:pt x="26107" y="5597"/>
                </a:lnTo>
                <a:lnTo>
                  <a:pt x="26096" y="5642"/>
                </a:lnTo>
                <a:lnTo>
                  <a:pt x="26096" y="5699"/>
                </a:lnTo>
                <a:lnTo>
                  <a:pt x="26096" y="5745"/>
                </a:lnTo>
                <a:lnTo>
                  <a:pt x="26107" y="5779"/>
                </a:lnTo>
                <a:lnTo>
                  <a:pt x="26130" y="5824"/>
                </a:lnTo>
                <a:lnTo>
                  <a:pt x="26153" y="5858"/>
                </a:lnTo>
                <a:lnTo>
                  <a:pt x="26187" y="5892"/>
                </a:lnTo>
                <a:lnTo>
                  <a:pt x="26232" y="5915"/>
                </a:lnTo>
                <a:lnTo>
                  <a:pt x="26266" y="5927"/>
                </a:lnTo>
                <a:lnTo>
                  <a:pt x="26312" y="5938"/>
                </a:lnTo>
                <a:lnTo>
                  <a:pt x="26312" y="8281"/>
                </a:lnTo>
                <a:lnTo>
                  <a:pt x="26255" y="8293"/>
                </a:lnTo>
                <a:lnTo>
                  <a:pt x="26209" y="8338"/>
                </a:lnTo>
                <a:lnTo>
                  <a:pt x="26175" y="8384"/>
                </a:lnTo>
                <a:lnTo>
                  <a:pt x="26164" y="8452"/>
                </a:lnTo>
                <a:lnTo>
                  <a:pt x="26164" y="8486"/>
                </a:lnTo>
                <a:lnTo>
                  <a:pt x="26175" y="8520"/>
                </a:lnTo>
                <a:lnTo>
                  <a:pt x="26209" y="8577"/>
                </a:lnTo>
                <a:lnTo>
                  <a:pt x="26266" y="8611"/>
                </a:lnTo>
                <a:lnTo>
                  <a:pt x="26300" y="8623"/>
                </a:lnTo>
                <a:lnTo>
                  <a:pt x="26380" y="8623"/>
                </a:lnTo>
                <a:lnTo>
                  <a:pt x="26414" y="8600"/>
                </a:lnTo>
                <a:lnTo>
                  <a:pt x="26448" y="8577"/>
                </a:lnTo>
                <a:lnTo>
                  <a:pt x="26482" y="8543"/>
                </a:lnTo>
                <a:lnTo>
                  <a:pt x="28519" y="9726"/>
                </a:lnTo>
                <a:lnTo>
                  <a:pt x="28507" y="9760"/>
                </a:lnTo>
                <a:lnTo>
                  <a:pt x="28507" y="9806"/>
                </a:lnTo>
                <a:lnTo>
                  <a:pt x="28507" y="9840"/>
                </a:lnTo>
                <a:lnTo>
                  <a:pt x="28519" y="9874"/>
                </a:lnTo>
                <a:lnTo>
                  <a:pt x="28553" y="9931"/>
                </a:lnTo>
                <a:lnTo>
                  <a:pt x="28621" y="9976"/>
                </a:lnTo>
                <a:lnTo>
                  <a:pt x="28655" y="9988"/>
                </a:lnTo>
                <a:lnTo>
                  <a:pt x="28689" y="9999"/>
                </a:lnTo>
                <a:lnTo>
                  <a:pt x="28689" y="12342"/>
                </a:lnTo>
                <a:lnTo>
                  <a:pt x="28644" y="12354"/>
                </a:lnTo>
                <a:lnTo>
                  <a:pt x="28610" y="12365"/>
                </a:lnTo>
                <a:lnTo>
                  <a:pt x="28575" y="12388"/>
                </a:lnTo>
                <a:lnTo>
                  <a:pt x="28541" y="12411"/>
                </a:lnTo>
                <a:lnTo>
                  <a:pt x="28519" y="12445"/>
                </a:lnTo>
                <a:lnTo>
                  <a:pt x="28496" y="12479"/>
                </a:lnTo>
                <a:lnTo>
                  <a:pt x="28484" y="12513"/>
                </a:lnTo>
                <a:lnTo>
                  <a:pt x="28484" y="12558"/>
                </a:lnTo>
                <a:lnTo>
                  <a:pt x="28484" y="12604"/>
                </a:lnTo>
                <a:lnTo>
                  <a:pt x="28507" y="12638"/>
                </a:lnTo>
                <a:lnTo>
                  <a:pt x="26482" y="13810"/>
                </a:lnTo>
                <a:lnTo>
                  <a:pt x="26448" y="13776"/>
                </a:lnTo>
                <a:lnTo>
                  <a:pt x="26414" y="13753"/>
                </a:lnTo>
                <a:lnTo>
                  <a:pt x="26380" y="13730"/>
                </a:lnTo>
                <a:lnTo>
                  <a:pt x="26289" y="13730"/>
                </a:lnTo>
                <a:lnTo>
                  <a:pt x="26255" y="13753"/>
                </a:lnTo>
                <a:lnTo>
                  <a:pt x="26221" y="13776"/>
                </a:lnTo>
                <a:lnTo>
                  <a:pt x="26187" y="13798"/>
                </a:lnTo>
                <a:lnTo>
                  <a:pt x="24162" y="12627"/>
                </a:lnTo>
                <a:lnTo>
                  <a:pt x="24173" y="12593"/>
                </a:lnTo>
                <a:lnTo>
                  <a:pt x="24173" y="12558"/>
                </a:lnTo>
                <a:lnTo>
                  <a:pt x="24173" y="12513"/>
                </a:lnTo>
                <a:lnTo>
                  <a:pt x="24162" y="12479"/>
                </a:lnTo>
                <a:lnTo>
                  <a:pt x="24116" y="12422"/>
                </a:lnTo>
                <a:lnTo>
                  <a:pt x="24059" y="12376"/>
                </a:lnTo>
                <a:lnTo>
                  <a:pt x="24025" y="12354"/>
                </a:lnTo>
                <a:lnTo>
                  <a:pt x="23991" y="12354"/>
                </a:lnTo>
                <a:lnTo>
                  <a:pt x="23991" y="10010"/>
                </a:lnTo>
                <a:lnTo>
                  <a:pt x="24025" y="9999"/>
                </a:lnTo>
                <a:lnTo>
                  <a:pt x="24059" y="9988"/>
                </a:lnTo>
                <a:lnTo>
                  <a:pt x="24128" y="9942"/>
                </a:lnTo>
                <a:lnTo>
                  <a:pt x="24162" y="9874"/>
                </a:lnTo>
                <a:lnTo>
                  <a:pt x="24173" y="9840"/>
                </a:lnTo>
                <a:lnTo>
                  <a:pt x="24173" y="9806"/>
                </a:lnTo>
                <a:lnTo>
                  <a:pt x="24173" y="9760"/>
                </a:lnTo>
                <a:lnTo>
                  <a:pt x="24162" y="9715"/>
                </a:lnTo>
                <a:lnTo>
                  <a:pt x="24139" y="9680"/>
                </a:lnTo>
                <a:lnTo>
                  <a:pt x="24116" y="9646"/>
                </a:lnTo>
                <a:lnTo>
                  <a:pt x="24082" y="9624"/>
                </a:lnTo>
                <a:lnTo>
                  <a:pt x="24048" y="9601"/>
                </a:lnTo>
                <a:lnTo>
                  <a:pt x="24003" y="9589"/>
                </a:lnTo>
                <a:lnTo>
                  <a:pt x="23912" y="9589"/>
                </a:lnTo>
                <a:lnTo>
                  <a:pt x="23866" y="9612"/>
                </a:lnTo>
                <a:lnTo>
                  <a:pt x="23821" y="9646"/>
                </a:lnTo>
                <a:lnTo>
                  <a:pt x="23786" y="9680"/>
                </a:lnTo>
                <a:lnTo>
                  <a:pt x="21773" y="8509"/>
                </a:lnTo>
                <a:lnTo>
                  <a:pt x="21784" y="8452"/>
                </a:lnTo>
                <a:lnTo>
                  <a:pt x="21773" y="8384"/>
                </a:lnTo>
                <a:lnTo>
                  <a:pt x="21739" y="8327"/>
                </a:lnTo>
                <a:lnTo>
                  <a:pt x="21682" y="8281"/>
                </a:lnTo>
                <a:lnTo>
                  <a:pt x="21625" y="8259"/>
                </a:lnTo>
                <a:lnTo>
                  <a:pt x="21625" y="5927"/>
                </a:lnTo>
                <a:lnTo>
                  <a:pt x="21659" y="5915"/>
                </a:lnTo>
                <a:lnTo>
                  <a:pt x="21705" y="5892"/>
                </a:lnTo>
                <a:lnTo>
                  <a:pt x="21739" y="5870"/>
                </a:lnTo>
                <a:lnTo>
                  <a:pt x="21762" y="5847"/>
                </a:lnTo>
                <a:lnTo>
                  <a:pt x="21784" y="5813"/>
                </a:lnTo>
                <a:lnTo>
                  <a:pt x="21807" y="5779"/>
                </a:lnTo>
                <a:lnTo>
                  <a:pt x="21818" y="5733"/>
                </a:lnTo>
                <a:lnTo>
                  <a:pt x="21818" y="5699"/>
                </a:lnTo>
                <a:lnTo>
                  <a:pt x="21818" y="5642"/>
                </a:lnTo>
                <a:lnTo>
                  <a:pt x="21807" y="5608"/>
                </a:lnTo>
                <a:lnTo>
                  <a:pt x="21784" y="5563"/>
                </a:lnTo>
                <a:lnTo>
                  <a:pt x="21762" y="5528"/>
                </a:lnTo>
                <a:lnTo>
                  <a:pt x="21727" y="5506"/>
                </a:lnTo>
                <a:lnTo>
                  <a:pt x="21682" y="5483"/>
                </a:lnTo>
                <a:lnTo>
                  <a:pt x="21636" y="5472"/>
                </a:lnTo>
                <a:lnTo>
                  <a:pt x="21591" y="5460"/>
                </a:lnTo>
                <a:lnTo>
                  <a:pt x="21534" y="5472"/>
                </a:lnTo>
                <a:lnTo>
                  <a:pt x="21489" y="5494"/>
                </a:lnTo>
                <a:lnTo>
                  <a:pt x="21443" y="5528"/>
                </a:lnTo>
                <a:lnTo>
                  <a:pt x="21409" y="5563"/>
                </a:lnTo>
                <a:lnTo>
                  <a:pt x="19418" y="4414"/>
                </a:lnTo>
                <a:lnTo>
                  <a:pt x="19430" y="4345"/>
                </a:lnTo>
                <a:lnTo>
                  <a:pt x="19418" y="4311"/>
                </a:lnTo>
                <a:lnTo>
                  <a:pt x="19418" y="4277"/>
                </a:lnTo>
                <a:lnTo>
                  <a:pt x="19373" y="4209"/>
                </a:lnTo>
                <a:lnTo>
                  <a:pt x="19316" y="4175"/>
                </a:lnTo>
                <a:lnTo>
                  <a:pt x="19248" y="4152"/>
                </a:lnTo>
                <a:lnTo>
                  <a:pt x="19248" y="1763"/>
                </a:lnTo>
                <a:lnTo>
                  <a:pt x="19316" y="1740"/>
                </a:lnTo>
                <a:lnTo>
                  <a:pt x="19361" y="1706"/>
                </a:lnTo>
                <a:lnTo>
                  <a:pt x="19396" y="1649"/>
                </a:lnTo>
                <a:lnTo>
                  <a:pt x="19407" y="1593"/>
                </a:lnTo>
                <a:lnTo>
                  <a:pt x="19396" y="1558"/>
                </a:lnTo>
                <a:lnTo>
                  <a:pt x="19384" y="1524"/>
                </a:lnTo>
                <a:lnTo>
                  <a:pt x="19350" y="1467"/>
                </a:lnTo>
                <a:lnTo>
                  <a:pt x="19293" y="1422"/>
                </a:lnTo>
                <a:lnTo>
                  <a:pt x="19259" y="1411"/>
                </a:lnTo>
                <a:lnTo>
                  <a:pt x="19179" y="1411"/>
                </a:lnTo>
                <a:lnTo>
                  <a:pt x="19145" y="1433"/>
                </a:lnTo>
                <a:lnTo>
                  <a:pt x="19111" y="1456"/>
                </a:lnTo>
                <a:lnTo>
                  <a:pt x="19077" y="1479"/>
                </a:lnTo>
                <a:lnTo>
                  <a:pt x="17075" y="330"/>
                </a:lnTo>
                <a:lnTo>
                  <a:pt x="17086" y="284"/>
                </a:lnTo>
                <a:lnTo>
                  <a:pt x="17086" y="239"/>
                </a:lnTo>
                <a:lnTo>
                  <a:pt x="17086" y="193"/>
                </a:lnTo>
                <a:lnTo>
                  <a:pt x="17075" y="148"/>
                </a:lnTo>
                <a:lnTo>
                  <a:pt x="17052" y="102"/>
                </a:lnTo>
                <a:lnTo>
                  <a:pt x="17018" y="68"/>
                </a:lnTo>
                <a:lnTo>
                  <a:pt x="16984" y="46"/>
                </a:lnTo>
                <a:lnTo>
                  <a:pt x="16950" y="23"/>
                </a:lnTo>
                <a:lnTo>
                  <a:pt x="16904" y="11"/>
                </a:lnTo>
                <a:lnTo>
                  <a:pt x="16859" y="0"/>
                </a:lnTo>
                <a:close/>
              </a:path>
            </a:pathLst>
          </a:custGeom>
          <a:solidFill>
            <a:srgbClr val="203864">
              <a:alpha val="10196"/>
            </a:srgb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1"/>
          </a:p>
        </p:txBody>
      </p:sp>
    </p:spTree>
    <p:extLst>
      <p:ext uri="{BB962C8B-B14F-4D97-AF65-F5344CB8AC3E}">
        <p14:creationId xmlns:p14="http://schemas.microsoft.com/office/powerpoint/2010/main" val="4207308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頁尾版面配置區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866425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B85F2-61B2-4CDC-89A1-14439FF4142E}" type="datetime1">
              <a:rPr lang="zh-TW" altLang="en-US" smtClean="0"/>
              <a:t>2025/3/25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89677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B53BE-B182-4259-BCD7-7F2CC6D1CF19}" type="datetime1">
              <a:rPr lang="zh-TW" altLang="en-US" smtClean="0"/>
              <a:t>2025/3/25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9859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B85F2-61B2-4CDC-89A1-14439FF4142E}" type="datetime1">
              <a:rPr lang="zh-TW" altLang="en-US" smtClean="0"/>
              <a:t>2025/3/25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251030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B85F2-61B2-4CDC-89A1-14439FF4142E}" type="datetime1">
              <a:rPr lang="zh-TW" altLang="en-US" smtClean="0"/>
              <a:t>2025/3/25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980286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2E9CD-023A-481C-9363-72DEDBE074E0}" type="datetime1">
              <a:rPr lang="zh-TW" altLang="en-US" smtClean="0"/>
              <a:t>2025/3/25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0499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32372-E606-460B-B987-03CDEC9FB041}" type="datetime1">
              <a:rPr lang="zh-TW" altLang="en-US" smtClean="0"/>
              <a:t>2025/3/25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360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B85F2-61B2-4CDC-89A1-14439FF4142E}" type="datetime1">
              <a:rPr lang="zh-TW" altLang="en-US" smtClean="0"/>
              <a:t>2025/3/25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770166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B85F2-61B2-4CDC-89A1-14439FF4142E}" type="datetime1">
              <a:rPr lang="zh-TW" altLang="en-US" smtClean="0"/>
              <a:t>2025/3/25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3246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B85F2-61B2-4CDC-89A1-14439FF4142E}" type="datetime1">
              <a:rPr lang="zh-TW" altLang="en-US" smtClean="0"/>
              <a:t>2025/3/25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A53CA-8CDE-4E9B-9CEF-465733C3C1D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Google Shape;27;p3">
            <a:extLst>
              <a:ext uri="{FF2B5EF4-FFF2-40B4-BE49-F238E27FC236}">
                <a16:creationId xmlns:a16="http://schemas.microsoft.com/office/drawing/2014/main" id="{9F439BF8-4489-B60D-8C8B-9311AFFA2F37}"/>
              </a:ext>
            </a:extLst>
          </p:cNvPr>
          <p:cNvSpPr/>
          <p:nvPr userDrawn="1"/>
        </p:nvSpPr>
        <p:spPr>
          <a:xfrm rot="16200000" flipH="1">
            <a:off x="-642960" y="642959"/>
            <a:ext cx="2245588" cy="959673"/>
          </a:xfrm>
          <a:custGeom>
            <a:avLst/>
            <a:gdLst/>
            <a:ahLst/>
            <a:cxnLst/>
            <a:rect l="l" t="t" r="r" b="b"/>
            <a:pathLst>
              <a:path w="21455" h="9169" extrusionOk="0">
                <a:moveTo>
                  <a:pt x="19043" y="3572"/>
                </a:moveTo>
                <a:lnTo>
                  <a:pt x="20977" y="4687"/>
                </a:lnTo>
                <a:lnTo>
                  <a:pt x="20954" y="4732"/>
                </a:lnTo>
                <a:lnTo>
                  <a:pt x="20954" y="4789"/>
                </a:lnTo>
                <a:lnTo>
                  <a:pt x="20954" y="4846"/>
                </a:lnTo>
                <a:lnTo>
                  <a:pt x="20966" y="4891"/>
                </a:lnTo>
                <a:lnTo>
                  <a:pt x="20988" y="4926"/>
                </a:lnTo>
                <a:lnTo>
                  <a:pt x="21023" y="4960"/>
                </a:lnTo>
                <a:lnTo>
                  <a:pt x="21057" y="4994"/>
                </a:lnTo>
                <a:lnTo>
                  <a:pt x="21091" y="5017"/>
                </a:lnTo>
                <a:lnTo>
                  <a:pt x="21136" y="5039"/>
                </a:lnTo>
                <a:lnTo>
                  <a:pt x="21182" y="5039"/>
                </a:lnTo>
                <a:lnTo>
                  <a:pt x="21182" y="7360"/>
                </a:lnTo>
                <a:lnTo>
                  <a:pt x="21114" y="7383"/>
                </a:lnTo>
                <a:lnTo>
                  <a:pt x="21057" y="7417"/>
                </a:lnTo>
                <a:lnTo>
                  <a:pt x="21023" y="7474"/>
                </a:lnTo>
                <a:lnTo>
                  <a:pt x="21011" y="7508"/>
                </a:lnTo>
                <a:lnTo>
                  <a:pt x="21011" y="7553"/>
                </a:lnTo>
                <a:lnTo>
                  <a:pt x="21023" y="7610"/>
                </a:lnTo>
                <a:lnTo>
                  <a:pt x="19055" y="8748"/>
                </a:lnTo>
                <a:lnTo>
                  <a:pt x="19009" y="8702"/>
                </a:lnTo>
                <a:lnTo>
                  <a:pt x="18964" y="8668"/>
                </a:lnTo>
                <a:lnTo>
                  <a:pt x="18895" y="8645"/>
                </a:lnTo>
                <a:lnTo>
                  <a:pt x="18839" y="8634"/>
                </a:lnTo>
                <a:lnTo>
                  <a:pt x="18770" y="8645"/>
                </a:lnTo>
                <a:lnTo>
                  <a:pt x="18713" y="8668"/>
                </a:lnTo>
                <a:lnTo>
                  <a:pt x="18657" y="8702"/>
                </a:lnTo>
                <a:lnTo>
                  <a:pt x="18622" y="8748"/>
                </a:lnTo>
                <a:lnTo>
                  <a:pt x="16700" y="7633"/>
                </a:lnTo>
                <a:lnTo>
                  <a:pt x="16711" y="7599"/>
                </a:lnTo>
                <a:lnTo>
                  <a:pt x="16711" y="7553"/>
                </a:lnTo>
                <a:lnTo>
                  <a:pt x="16711" y="7508"/>
                </a:lnTo>
                <a:lnTo>
                  <a:pt x="16689" y="7462"/>
                </a:lnTo>
                <a:lnTo>
                  <a:pt x="16677" y="7417"/>
                </a:lnTo>
                <a:lnTo>
                  <a:pt x="16643" y="7383"/>
                </a:lnTo>
                <a:lnTo>
                  <a:pt x="16609" y="7360"/>
                </a:lnTo>
                <a:lnTo>
                  <a:pt x="16575" y="7326"/>
                </a:lnTo>
                <a:lnTo>
                  <a:pt x="16541" y="7314"/>
                </a:lnTo>
                <a:lnTo>
                  <a:pt x="16495" y="7303"/>
                </a:lnTo>
                <a:lnTo>
                  <a:pt x="16495" y="4971"/>
                </a:lnTo>
                <a:lnTo>
                  <a:pt x="16552" y="4948"/>
                </a:lnTo>
                <a:lnTo>
                  <a:pt x="16598" y="4903"/>
                </a:lnTo>
                <a:lnTo>
                  <a:pt x="16632" y="4857"/>
                </a:lnTo>
                <a:lnTo>
                  <a:pt x="16643" y="4789"/>
                </a:lnTo>
                <a:lnTo>
                  <a:pt x="16632" y="4732"/>
                </a:lnTo>
                <a:lnTo>
                  <a:pt x="18622" y="3572"/>
                </a:lnTo>
                <a:lnTo>
                  <a:pt x="18668" y="3617"/>
                </a:lnTo>
                <a:lnTo>
                  <a:pt x="18713" y="3663"/>
                </a:lnTo>
                <a:lnTo>
                  <a:pt x="18770" y="3686"/>
                </a:lnTo>
                <a:lnTo>
                  <a:pt x="18895" y="3686"/>
                </a:lnTo>
                <a:lnTo>
                  <a:pt x="18952" y="3663"/>
                </a:lnTo>
                <a:lnTo>
                  <a:pt x="19009" y="3617"/>
                </a:lnTo>
                <a:lnTo>
                  <a:pt x="19043" y="3572"/>
                </a:lnTo>
                <a:close/>
                <a:moveTo>
                  <a:pt x="14277" y="3560"/>
                </a:moveTo>
                <a:lnTo>
                  <a:pt x="16302" y="4721"/>
                </a:lnTo>
                <a:lnTo>
                  <a:pt x="16290" y="4755"/>
                </a:lnTo>
                <a:lnTo>
                  <a:pt x="16290" y="4789"/>
                </a:lnTo>
                <a:lnTo>
                  <a:pt x="16302" y="4857"/>
                </a:lnTo>
                <a:lnTo>
                  <a:pt x="16336" y="4914"/>
                </a:lnTo>
                <a:lnTo>
                  <a:pt x="16381" y="4948"/>
                </a:lnTo>
                <a:lnTo>
                  <a:pt x="16450" y="4971"/>
                </a:lnTo>
                <a:lnTo>
                  <a:pt x="16450" y="7303"/>
                </a:lnTo>
                <a:lnTo>
                  <a:pt x="16404" y="7314"/>
                </a:lnTo>
                <a:lnTo>
                  <a:pt x="16359" y="7326"/>
                </a:lnTo>
                <a:lnTo>
                  <a:pt x="16313" y="7348"/>
                </a:lnTo>
                <a:lnTo>
                  <a:pt x="16279" y="7383"/>
                </a:lnTo>
                <a:lnTo>
                  <a:pt x="16256" y="7417"/>
                </a:lnTo>
                <a:lnTo>
                  <a:pt x="16234" y="7462"/>
                </a:lnTo>
                <a:lnTo>
                  <a:pt x="16222" y="7508"/>
                </a:lnTo>
                <a:lnTo>
                  <a:pt x="16222" y="7553"/>
                </a:lnTo>
                <a:lnTo>
                  <a:pt x="16222" y="7599"/>
                </a:lnTo>
                <a:lnTo>
                  <a:pt x="16234" y="7644"/>
                </a:lnTo>
                <a:lnTo>
                  <a:pt x="14254" y="8782"/>
                </a:lnTo>
                <a:lnTo>
                  <a:pt x="14220" y="8748"/>
                </a:lnTo>
                <a:lnTo>
                  <a:pt x="14186" y="8725"/>
                </a:lnTo>
                <a:lnTo>
                  <a:pt x="14140" y="8714"/>
                </a:lnTo>
                <a:lnTo>
                  <a:pt x="14095" y="8702"/>
                </a:lnTo>
                <a:lnTo>
                  <a:pt x="14049" y="8714"/>
                </a:lnTo>
                <a:lnTo>
                  <a:pt x="14004" y="8725"/>
                </a:lnTo>
                <a:lnTo>
                  <a:pt x="13970" y="8748"/>
                </a:lnTo>
                <a:lnTo>
                  <a:pt x="13936" y="8782"/>
                </a:lnTo>
                <a:lnTo>
                  <a:pt x="11968" y="7644"/>
                </a:lnTo>
                <a:lnTo>
                  <a:pt x="11979" y="7599"/>
                </a:lnTo>
                <a:lnTo>
                  <a:pt x="11979" y="7553"/>
                </a:lnTo>
                <a:lnTo>
                  <a:pt x="11979" y="7496"/>
                </a:lnTo>
                <a:lnTo>
                  <a:pt x="11956" y="7451"/>
                </a:lnTo>
                <a:lnTo>
                  <a:pt x="11945" y="7417"/>
                </a:lnTo>
                <a:lnTo>
                  <a:pt x="11911" y="7383"/>
                </a:lnTo>
                <a:lnTo>
                  <a:pt x="11877" y="7348"/>
                </a:lnTo>
                <a:lnTo>
                  <a:pt x="11843" y="7326"/>
                </a:lnTo>
                <a:lnTo>
                  <a:pt x="11797" y="7303"/>
                </a:lnTo>
                <a:lnTo>
                  <a:pt x="11752" y="7292"/>
                </a:lnTo>
                <a:lnTo>
                  <a:pt x="11752" y="5039"/>
                </a:lnTo>
                <a:lnTo>
                  <a:pt x="11797" y="5028"/>
                </a:lnTo>
                <a:lnTo>
                  <a:pt x="11831" y="5005"/>
                </a:lnTo>
                <a:lnTo>
                  <a:pt x="11877" y="4982"/>
                </a:lnTo>
                <a:lnTo>
                  <a:pt x="11911" y="4960"/>
                </a:lnTo>
                <a:lnTo>
                  <a:pt x="11934" y="4926"/>
                </a:lnTo>
                <a:lnTo>
                  <a:pt x="11956" y="4880"/>
                </a:lnTo>
                <a:lnTo>
                  <a:pt x="11968" y="4835"/>
                </a:lnTo>
                <a:lnTo>
                  <a:pt x="11968" y="4789"/>
                </a:lnTo>
                <a:lnTo>
                  <a:pt x="11968" y="4744"/>
                </a:lnTo>
                <a:lnTo>
                  <a:pt x="11945" y="4698"/>
                </a:lnTo>
                <a:lnTo>
                  <a:pt x="13913" y="3560"/>
                </a:lnTo>
                <a:lnTo>
                  <a:pt x="13947" y="3606"/>
                </a:lnTo>
                <a:lnTo>
                  <a:pt x="13993" y="3629"/>
                </a:lnTo>
                <a:lnTo>
                  <a:pt x="14038" y="3651"/>
                </a:lnTo>
                <a:lnTo>
                  <a:pt x="14095" y="3663"/>
                </a:lnTo>
                <a:lnTo>
                  <a:pt x="14152" y="3651"/>
                </a:lnTo>
                <a:lnTo>
                  <a:pt x="14197" y="3629"/>
                </a:lnTo>
                <a:lnTo>
                  <a:pt x="14243" y="3595"/>
                </a:lnTo>
                <a:lnTo>
                  <a:pt x="14277" y="3560"/>
                </a:lnTo>
                <a:close/>
                <a:moveTo>
                  <a:pt x="3379" y="0"/>
                </a:moveTo>
                <a:lnTo>
                  <a:pt x="4426" y="603"/>
                </a:lnTo>
                <a:lnTo>
                  <a:pt x="4415" y="648"/>
                </a:lnTo>
                <a:lnTo>
                  <a:pt x="4403" y="683"/>
                </a:lnTo>
                <a:lnTo>
                  <a:pt x="4415" y="728"/>
                </a:lnTo>
                <a:lnTo>
                  <a:pt x="4426" y="762"/>
                </a:lnTo>
                <a:lnTo>
                  <a:pt x="4460" y="830"/>
                </a:lnTo>
                <a:lnTo>
                  <a:pt x="4517" y="876"/>
                </a:lnTo>
                <a:lnTo>
                  <a:pt x="4551" y="887"/>
                </a:lnTo>
                <a:lnTo>
                  <a:pt x="4597" y="887"/>
                </a:lnTo>
                <a:lnTo>
                  <a:pt x="4597" y="3231"/>
                </a:lnTo>
                <a:lnTo>
                  <a:pt x="4551" y="3231"/>
                </a:lnTo>
                <a:lnTo>
                  <a:pt x="4517" y="3253"/>
                </a:lnTo>
                <a:lnTo>
                  <a:pt x="4483" y="3265"/>
                </a:lnTo>
                <a:lnTo>
                  <a:pt x="4449" y="3299"/>
                </a:lnTo>
                <a:lnTo>
                  <a:pt x="4426" y="3333"/>
                </a:lnTo>
                <a:lnTo>
                  <a:pt x="4403" y="3367"/>
                </a:lnTo>
                <a:lnTo>
                  <a:pt x="4392" y="3401"/>
                </a:lnTo>
                <a:lnTo>
                  <a:pt x="4392" y="3447"/>
                </a:lnTo>
                <a:lnTo>
                  <a:pt x="4392" y="3481"/>
                </a:lnTo>
                <a:lnTo>
                  <a:pt x="4403" y="3515"/>
                </a:lnTo>
                <a:lnTo>
                  <a:pt x="2447" y="4653"/>
                </a:lnTo>
                <a:lnTo>
                  <a:pt x="2401" y="4607"/>
                </a:lnTo>
                <a:lnTo>
                  <a:pt x="2356" y="4584"/>
                </a:lnTo>
                <a:lnTo>
                  <a:pt x="2299" y="4562"/>
                </a:lnTo>
                <a:lnTo>
                  <a:pt x="2242" y="4550"/>
                </a:lnTo>
                <a:lnTo>
                  <a:pt x="2185" y="4562"/>
                </a:lnTo>
                <a:lnTo>
                  <a:pt x="2128" y="4584"/>
                </a:lnTo>
                <a:lnTo>
                  <a:pt x="2083" y="4607"/>
                </a:lnTo>
                <a:lnTo>
                  <a:pt x="2048" y="4653"/>
                </a:lnTo>
                <a:lnTo>
                  <a:pt x="35" y="3492"/>
                </a:lnTo>
                <a:lnTo>
                  <a:pt x="35" y="3447"/>
                </a:lnTo>
                <a:lnTo>
                  <a:pt x="35" y="3390"/>
                </a:lnTo>
                <a:lnTo>
                  <a:pt x="1" y="3333"/>
                </a:lnTo>
                <a:lnTo>
                  <a:pt x="1" y="3549"/>
                </a:lnTo>
                <a:lnTo>
                  <a:pt x="12" y="3538"/>
                </a:lnTo>
                <a:lnTo>
                  <a:pt x="2026" y="4698"/>
                </a:lnTo>
                <a:lnTo>
                  <a:pt x="2014" y="4744"/>
                </a:lnTo>
                <a:lnTo>
                  <a:pt x="2003" y="4789"/>
                </a:lnTo>
                <a:lnTo>
                  <a:pt x="2003" y="4835"/>
                </a:lnTo>
                <a:lnTo>
                  <a:pt x="2026" y="4880"/>
                </a:lnTo>
                <a:lnTo>
                  <a:pt x="2037" y="4926"/>
                </a:lnTo>
                <a:lnTo>
                  <a:pt x="2071" y="4960"/>
                </a:lnTo>
                <a:lnTo>
                  <a:pt x="2094" y="4982"/>
                </a:lnTo>
                <a:lnTo>
                  <a:pt x="2139" y="5005"/>
                </a:lnTo>
                <a:lnTo>
                  <a:pt x="2174" y="5028"/>
                </a:lnTo>
                <a:lnTo>
                  <a:pt x="2219" y="5028"/>
                </a:lnTo>
                <a:lnTo>
                  <a:pt x="2219" y="7326"/>
                </a:lnTo>
                <a:lnTo>
                  <a:pt x="2185" y="7337"/>
                </a:lnTo>
                <a:lnTo>
                  <a:pt x="2139" y="7348"/>
                </a:lnTo>
                <a:lnTo>
                  <a:pt x="2105" y="7371"/>
                </a:lnTo>
                <a:lnTo>
                  <a:pt x="2083" y="7394"/>
                </a:lnTo>
                <a:lnTo>
                  <a:pt x="2048" y="7428"/>
                </a:lnTo>
                <a:lnTo>
                  <a:pt x="2037" y="7462"/>
                </a:lnTo>
                <a:lnTo>
                  <a:pt x="2026" y="7508"/>
                </a:lnTo>
                <a:lnTo>
                  <a:pt x="2014" y="7553"/>
                </a:lnTo>
                <a:lnTo>
                  <a:pt x="2026" y="7587"/>
                </a:lnTo>
                <a:lnTo>
                  <a:pt x="2037" y="7622"/>
                </a:lnTo>
                <a:lnTo>
                  <a:pt x="46" y="8782"/>
                </a:lnTo>
                <a:lnTo>
                  <a:pt x="1" y="8736"/>
                </a:lnTo>
                <a:lnTo>
                  <a:pt x="1" y="9066"/>
                </a:lnTo>
                <a:lnTo>
                  <a:pt x="35" y="9032"/>
                </a:lnTo>
                <a:lnTo>
                  <a:pt x="58" y="8987"/>
                </a:lnTo>
                <a:lnTo>
                  <a:pt x="80" y="8952"/>
                </a:lnTo>
                <a:lnTo>
                  <a:pt x="80" y="8896"/>
                </a:lnTo>
                <a:lnTo>
                  <a:pt x="80" y="8850"/>
                </a:lnTo>
                <a:lnTo>
                  <a:pt x="69" y="8816"/>
                </a:lnTo>
                <a:lnTo>
                  <a:pt x="2048" y="7667"/>
                </a:lnTo>
                <a:lnTo>
                  <a:pt x="2094" y="7713"/>
                </a:lnTo>
                <a:lnTo>
                  <a:pt x="2128" y="7747"/>
                </a:lnTo>
                <a:lnTo>
                  <a:pt x="2185" y="7769"/>
                </a:lnTo>
                <a:lnTo>
                  <a:pt x="2287" y="7769"/>
                </a:lnTo>
                <a:lnTo>
                  <a:pt x="2333" y="7758"/>
                </a:lnTo>
                <a:lnTo>
                  <a:pt x="2367" y="7735"/>
                </a:lnTo>
                <a:lnTo>
                  <a:pt x="2401" y="7713"/>
                </a:lnTo>
                <a:lnTo>
                  <a:pt x="2435" y="7678"/>
                </a:lnTo>
                <a:lnTo>
                  <a:pt x="2447" y="7633"/>
                </a:lnTo>
                <a:lnTo>
                  <a:pt x="2469" y="7599"/>
                </a:lnTo>
                <a:lnTo>
                  <a:pt x="2469" y="7553"/>
                </a:lnTo>
                <a:lnTo>
                  <a:pt x="2469" y="7508"/>
                </a:lnTo>
                <a:lnTo>
                  <a:pt x="2458" y="7462"/>
                </a:lnTo>
                <a:lnTo>
                  <a:pt x="2435" y="7428"/>
                </a:lnTo>
                <a:lnTo>
                  <a:pt x="2412" y="7394"/>
                </a:lnTo>
                <a:lnTo>
                  <a:pt x="2378" y="7371"/>
                </a:lnTo>
                <a:lnTo>
                  <a:pt x="2344" y="7348"/>
                </a:lnTo>
                <a:lnTo>
                  <a:pt x="2310" y="7337"/>
                </a:lnTo>
                <a:lnTo>
                  <a:pt x="2265" y="7326"/>
                </a:lnTo>
                <a:lnTo>
                  <a:pt x="2265" y="5028"/>
                </a:lnTo>
                <a:lnTo>
                  <a:pt x="2310" y="5028"/>
                </a:lnTo>
                <a:lnTo>
                  <a:pt x="2356" y="5005"/>
                </a:lnTo>
                <a:lnTo>
                  <a:pt x="2390" y="4982"/>
                </a:lnTo>
                <a:lnTo>
                  <a:pt x="2424" y="4960"/>
                </a:lnTo>
                <a:lnTo>
                  <a:pt x="2447" y="4914"/>
                </a:lnTo>
                <a:lnTo>
                  <a:pt x="2469" y="4880"/>
                </a:lnTo>
                <a:lnTo>
                  <a:pt x="2481" y="4835"/>
                </a:lnTo>
                <a:lnTo>
                  <a:pt x="2481" y="4789"/>
                </a:lnTo>
                <a:lnTo>
                  <a:pt x="2481" y="4744"/>
                </a:lnTo>
                <a:lnTo>
                  <a:pt x="2469" y="4698"/>
                </a:lnTo>
                <a:lnTo>
                  <a:pt x="4426" y="3560"/>
                </a:lnTo>
                <a:lnTo>
                  <a:pt x="4460" y="3606"/>
                </a:lnTo>
                <a:lnTo>
                  <a:pt x="4506" y="3640"/>
                </a:lnTo>
                <a:lnTo>
                  <a:pt x="4551" y="3663"/>
                </a:lnTo>
                <a:lnTo>
                  <a:pt x="4676" y="3663"/>
                </a:lnTo>
                <a:lnTo>
                  <a:pt x="4722" y="3640"/>
                </a:lnTo>
                <a:lnTo>
                  <a:pt x="4767" y="3606"/>
                </a:lnTo>
                <a:lnTo>
                  <a:pt x="4801" y="3560"/>
                </a:lnTo>
                <a:lnTo>
                  <a:pt x="6792" y="4709"/>
                </a:lnTo>
                <a:lnTo>
                  <a:pt x="6781" y="4755"/>
                </a:lnTo>
                <a:lnTo>
                  <a:pt x="6781" y="4789"/>
                </a:lnTo>
                <a:lnTo>
                  <a:pt x="6781" y="4835"/>
                </a:lnTo>
                <a:lnTo>
                  <a:pt x="6792" y="4869"/>
                </a:lnTo>
                <a:lnTo>
                  <a:pt x="6815" y="4903"/>
                </a:lnTo>
                <a:lnTo>
                  <a:pt x="6837" y="4937"/>
                </a:lnTo>
                <a:lnTo>
                  <a:pt x="6872" y="4960"/>
                </a:lnTo>
                <a:lnTo>
                  <a:pt x="6906" y="4982"/>
                </a:lnTo>
                <a:lnTo>
                  <a:pt x="6940" y="4994"/>
                </a:lnTo>
                <a:lnTo>
                  <a:pt x="7031" y="4994"/>
                </a:lnTo>
                <a:lnTo>
                  <a:pt x="7065" y="4982"/>
                </a:lnTo>
                <a:lnTo>
                  <a:pt x="7099" y="4960"/>
                </a:lnTo>
                <a:lnTo>
                  <a:pt x="7133" y="4937"/>
                </a:lnTo>
                <a:lnTo>
                  <a:pt x="7156" y="4903"/>
                </a:lnTo>
                <a:lnTo>
                  <a:pt x="7167" y="4869"/>
                </a:lnTo>
                <a:lnTo>
                  <a:pt x="7190" y="4835"/>
                </a:lnTo>
                <a:lnTo>
                  <a:pt x="7190" y="4789"/>
                </a:lnTo>
                <a:lnTo>
                  <a:pt x="7190" y="4755"/>
                </a:lnTo>
                <a:lnTo>
                  <a:pt x="7167" y="4709"/>
                </a:lnTo>
                <a:lnTo>
                  <a:pt x="9158" y="3560"/>
                </a:lnTo>
                <a:lnTo>
                  <a:pt x="9192" y="3606"/>
                </a:lnTo>
                <a:lnTo>
                  <a:pt x="9238" y="3640"/>
                </a:lnTo>
                <a:lnTo>
                  <a:pt x="9295" y="3663"/>
                </a:lnTo>
                <a:lnTo>
                  <a:pt x="9351" y="3674"/>
                </a:lnTo>
                <a:lnTo>
                  <a:pt x="9408" y="3663"/>
                </a:lnTo>
                <a:lnTo>
                  <a:pt x="9465" y="3640"/>
                </a:lnTo>
                <a:lnTo>
                  <a:pt x="9511" y="3606"/>
                </a:lnTo>
                <a:lnTo>
                  <a:pt x="9545" y="3560"/>
                </a:lnTo>
                <a:lnTo>
                  <a:pt x="11501" y="4687"/>
                </a:lnTo>
                <a:lnTo>
                  <a:pt x="11490" y="4744"/>
                </a:lnTo>
                <a:lnTo>
                  <a:pt x="11479" y="4789"/>
                </a:lnTo>
                <a:lnTo>
                  <a:pt x="11479" y="4835"/>
                </a:lnTo>
                <a:lnTo>
                  <a:pt x="11501" y="4880"/>
                </a:lnTo>
                <a:lnTo>
                  <a:pt x="11513" y="4926"/>
                </a:lnTo>
                <a:lnTo>
                  <a:pt x="11547" y="4960"/>
                </a:lnTo>
                <a:lnTo>
                  <a:pt x="11581" y="4982"/>
                </a:lnTo>
                <a:lnTo>
                  <a:pt x="11615" y="5017"/>
                </a:lnTo>
                <a:lnTo>
                  <a:pt x="11661" y="5028"/>
                </a:lnTo>
                <a:lnTo>
                  <a:pt x="11706" y="5039"/>
                </a:lnTo>
                <a:lnTo>
                  <a:pt x="11706" y="7292"/>
                </a:lnTo>
                <a:lnTo>
                  <a:pt x="11661" y="7303"/>
                </a:lnTo>
                <a:lnTo>
                  <a:pt x="11615" y="7326"/>
                </a:lnTo>
                <a:lnTo>
                  <a:pt x="11570" y="7348"/>
                </a:lnTo>
                <a:lnTo>
                  <a:pt x="11536" y="7371"/>
                </a:lnTo>
                <a:lnTo>
                  <a:pt x="11513" y="7417"/>
                </a:lnTo>
                <a:lnTo>
                  <a:pt x="11490" y="7451"/>
                </a:lnTo>
                <a:lnTo>
                  <a:pt x="11479" y="7496"/>
                </a:lnTo>
                <a:lnTo>
                  <a:pt x="11467" y="7553"/>
                </a:lnTo>
                <a:lnTo>
                  <a:pt x="11479" y="7599"/>
                </a:lnTo>
                <a:lnTo>
                  <a:pt x="11490" y="7644"/>
                </a:lnTo>
                <a:lnTo>
                  <a:pt x="11513" y="7690"/>
                </a:lnTo>
                <a:lnTo>
                  <a:pt x="11547" y="7735"/>
                </a:lnTo>
                <a:lnTo>
                  <a:pt x="11581" y="7758"/>
                </a:lnTo>
                <a:lnTo>
                  <a:pt x="11627" y="7781"/>
                </a:lnTo>
                <a:lnTo>
                  <a:pt x="11672" y="7804"/>
                </a:lnTo>
                <a:lnTo>
                  <a:pt x="11729" y="7804"/>
                </a:lnTo>
                <a:lnTo>
                  <a:pt x="11786" y="7792"/>
                </a:lnTo>
                <a:lnTo>
                  <a:pt x="11854" y="7769"/>
                </a:lnTo>
                <a:lnTo>
                  <a:pt x="11900" y="7735"/>
                </a:lnTo>
                <a:lnTo>
                  <a:pt x="11945" y="7678"/>
                </a:lnTo>
                <a:lnTo>
                  <a:pt x="13913" y="8827"/>
                </a:lnTo>
                <a:lnTo>
                  <a:pt x="13902" y="8861"/>
                </a:lnTo>
                <a:lnTo>
                  <a:pt x="13902" y="8896"/>
                </a:lnTo>
                <a:lnTo>
                  <a:pt x="13902" y="8941"/>
                </a:lnTo>
                <a:lnTo>
                  <a:pt x="13913" y="8975"/>
                </a:lnTo>
                <a:lnTo>
                  <a:pt x="13936" y="9009"/>
                </a:lnTo>
                <a:lnTo>
                  <a:pt x="13958" y="9032"/>
                </a:lnTo>
                <a:lnTo>
                  <a:pt x="13981" y="9055"/>
                </a:lnTo>
                <a:lnTo>
                  <a:pt x="14015" y="9078"/>
                </a:lnTo>
                <a:lnTo>
                  <a:pt x="14061" y="9089"/>
                </a:lnTo>
                <a:lnTo>
                  <a:pt x="14129" y="9089"/>
                </a:lnTo>
                <a:lnTo>
                  <a:pt x="14175" y="9078"/>
                </a:lnTo>
                <a:lnTo>
                  <a:pt x="14197" y="9055"/>
                </a:lnTo>
                <a:lnTo>
                  <a:pt x="14231" y="9032"/>
                </a:lnTo>
                <a:lnTo>
                  <a:pt x="14254" y="9009"/>
                </a:lnTo>
                <a:lnTo>
                  <a:pt x="14277" y="8975"/>
                </a:lnTo>
                <a:lnTo>
                  <a:pt x="14288" y="8941"/>
                </a:lnTo>
                <a:lnTo>
                  <a:pt x="14288" y="8896"/>
                </a:lnTo>
                <a:lnTo>
                  <a:pt x="14288" y="8861"/>
                </a:lnTo>
                <a:lnTo>
                  <a:pt x="14277" y="8827"/>
                </a:lnTo>
                <a:lnTo>
                  <a:pt x="16256" y="7678"/>
                </a:lnTo>
                <a:lnTo>
                  <a:pt x="16290" y="7724"/>
                </a:lnTo>
                <a:lnTo>
                  <a:pt x="16347" y="7769"/>
                </a:lnTo>
                <a:lnTo>
                  <a:pt x="16404" y="7792"/>
                </a:lnTo>
                <a:lnTo>
                  <a:pt x="16529" y="7792"/>
                </a:lnTo>
                <a:lnTo>
                  <a:pt x="16586" y="7758"/>
                </a:lnTo>
                <a:lnTo>
                  <a:pt x="16632" y="7724"/>
                </a:lnTo>
                <a:lnTo>
                  <a:pt x="16677" y="7678"/>
                </a:lnTo>
                <a:lnTo>
                  <a:pt x="18600" y="8782"/>
                </a:lnTo>
                <a:lnTo>
                  <a:pt x="18577" y="8839"/>
                </a:lnTo>
                <a:lnTo>
                  <a:pt x="18566" y="8896"/>
                </a:lnTo>
                <a:lnTo>
                  <a:pt x="18577" y="8952"/>
                </a:lnTo>
                <a:lnTo>
                  <a:pt x="18588" y="8998"/>
                </a:lnTo>
                <a:lnTo>
                  <a:pt x="18611" y="9043"/>
                </a:lnTo>
                <a:lnTo>
                  <a:pt x="18645" y="9089"/>
                </a:lnTo>
                <a:lnTo>
                  <a:pt x="18691" y="9123"/>
                </a:lnTo>
                <a:lnTo>
                  <a:pt x="18736" y="9146"/>
                </a:lnTo>
                <a:lnTo>
                  <a:pt x="18782" y="9157"/>
                </a:lnTo>
                <a:lnTo>
                  <a:pt x="18839" y="9169"/>
                </a:lnTo>
                <a:lnTo>
                  <a:pt x="18884" y="9157"/>
                </a:lnTo>
                <a:lnTo>
                  <a:pt x="18941" y="9146"/>
                </a:lnTo>
                <a:lnTo>
                  <a:pt x="18986" y="9123"/>
                </a:lnTo>
                <a:lnTo>
                  <a:pt x="19021" y="9089"/>
                </a:lnTo>
                <a:lnTo>
                  <a:pt x="19055" y="9043"/>
                </a:lnTo>
                <a:lnTo>
                  <a:pt x="19077" y="8998"/>
                </a:lnTo>
                <a:lnTo>
                  <a:pt x="19089" y="8952"/>
                </a:lnTo>
                <a:lnTo>
                  <a:pt x="19100" y="8896"/>
                </a:lnTo>
                <a:lnTo>
                  <a:pt x="19089" y="8839"/>
                </a:lnTo>
                <a:lnTo>
                  <a:pt x="19077" y="8793"/>
                </a:lnTo>
                <a:lnTo>
                  <a:pt x="21045" y="7656"/>
                </a:lnTo>
                <a:lnTo>
                  <a:pt x="21068" y="7690"/>
                </a:lnTo>
                <a:lnTo>
                  <a:pt x="21114" y="7724"/>
                </a:lnTo>
                <a:lnTo>
                  <a:pt x="21159" y="7735"/>
                </a:lnTo>
                <a:lnTo>
                  <a:pt x="21205" y="7747"/>
                </a:lnTo>
                <a:lnTo>
                  <a:pt x="21239" y="7735"/>
                </a:lnTo>
                <a:lnTo>
                  <a:pt x="21284" y="7724"/>
                </a:lnTo>
                <a:lnTo>
                  <a:pt x="21307" y="7713"/>
                </a:lnTo>
                <a:lnTo>
                  <a:pt x="21341" y="7690"/>
                </a:lnTo>
                <a:lnTo>
                  <a:pt x="21364" y="7656"/>
                </a:lnTo>
                <a:lnTo>
                  <a:pt x="21387" y="7622"/>
                </a:lnTo>
                <a:lnTo>
                  <a:pt x="21398" y="7587"/>
                </a:lnTo>
                <a:lnTo>
                  <a:pt x="21398" y="7553"/>
                </a:lnTo>
                <a:lnTo>
                  <a:pt x="21387" y="7485"/>
                </a:lnTo>
                <a:lnTo>
                  <a:pt x="21352" y="7428"/>
                </a:lnTo>
                <a:lnTo>
                  <a:pt x="21296" y="7383"/>
                </a:lnTo>
                <a:lnTo>
                  <a:pt x="21227" y="7360"/>
                </a:lnTo>
                <a:lnTo>
                  <a:pt x="21227" y="5039"/>
                </a:lnTo>
                <a:lnTo>
                  <a:pt x="21273" y="5028"/>
                </a:lnTo>
                <a:lnTo>
                  <a:pt x="21318" y="5017"/>
                </a:lnTo>
                <a:lnTo>
                  <a:pt x="21352" y="4994"/>
                </a:lnTo>
                <a:lnTo>
                  <a:pt x="21387" y="4960"/>
                </a:lnTo>
                <a:lnTo>
                  <a:pt x="21421" y="4926"/>
                </a:lnTo>
                <a:lnTo>
                  <a:pt x="21443" y="4880"/>
                </a:lnTo>
                <a:lnTo>
                  <a:pt x="21455" y="4835"/>
                </a:lnTo>
                <a:lnTo>
                  <a:pt x="21455" y="4789"/>
                </a:lnTo>
                <a:lnTo>
                  <a:pt x="21455" y="4744"/>
                </a:lnTo>
                <a:lnTo>
                  <a:pt x="21432" y="4698"/>
                </a:lnTo>
                <a:lnTo>
                  <a:pt x="21409" y="4653"/>
                </a:lnTo>
                <a:lnTo>
                  <a:pt x="21387" y="4618"/>
                </a:lnTo>
                <a:lnTo>
                  <a:pt x="21341" y="4584"/>
                </a:lnTo>
                <a:lnTo>
                  <a:pt x="21307" y="4562"/>
                </a:lnTo>
                <a:lnTo>
                  <a:pt x="21250" y="4550"/>
                </a:lnTo>
                <a:lnTo>
                  <a:pt x="21205" y="4539"/>
                </a:lnTo>
                <a:lnTo>
                  <a:pt x="21148" y="4550"/>
                </a:lnTo>
                <a:lnTo>
                  <a:pt x="21091" y="4573"/>
                </a:lnTo>
                <a:lnTo>
                  <a:pt x="21034" y="4607"/>
                </a:lnTo>
                <a:lnTo>
                  <a:pt x="21000" y="4653"/>
                </a:lnTo>
                <a:lnTo>
                  <a:pt x="19066" y="3526"/>
                </a:lnTo>
                <a:lnTo>
                  <a:pt x="19077" y="3492"/>
                </a:lnTo>
                <a:lnTo>
                  <a:pt x="19077" y="3447"/>
                </a:lnTo>
                <a:lnTo>
                  <a:pt x="19077" y="3401"/>
                </a:lnTo>
                <a:lnTo>
                  <a:pt x="19055" y="3356"/>
                </a:lnTo>
                <a:lnTo>
                  <a:pt x="19032" y="3310"/>
                </a:lnTo>
                <a:lnTo>
                  <a:pt x="19009" y="3276"/>
                </a:lnTo>
                <a:lnTo>
                  <a:pt x="18975" y="3242"/>
                </a:lnTo>
                <a:lnTo>
                  <a:pt x="18930" y="3219"/>
                </a:lnTo>
                <a:lnTo>
                  <a:pt x="18884" y="3208"/>
                </a:lnTo>
                <a:lnTo>
                  <a:pt x="18839" y="3196"/>
                </a:lnTo>
                <a:lnTo>
                  <a:pt x="18782" y="3208"/>
                </a:lnTo>
                <a:lnTo>
                  <a:pt x="18736" y="3219"/>
                </a:lnTo>
                <a:lnTo>
                  <a:pt x="18702" y="3242"/>
                </a:lnTo>
                <a:lnTo>
                  <a:pt x="18657" y="3276"/>
                </a:lnTo>
                <a:lnTo>
                  <a:pt x="18634" y="3310"/>
                </a:lnTo>
                <a:lnTo>
                  <a:pt x="18611" y="3356"/>
                </a:lnTo>
                <a:lnTo>
                  <a:pt x="18600" y="3401"/>
                </a:lnTo>
                <a:lnTo>
                  <a:pt x="18588" y="3447"/>
                </a:lnTo>
                <a:lnTo>
                  <a:pt x="18600" y="3492"/>
                </a:lnTo>
                <a:lnTo>
                  <a:pt x="18611" y="3538"/>
                </a:lnTo>
                <a:lnTo>
                  <a:pt x="16609" y="4687"/>
                </a:lnTo>
                <a:lnTo>
                  <a:pt x="16575" y="4653"/>
                </a:lnTo>
                <a:lnTo>
                  <a:pt x="16541" y="4630"/>
                </a:lnTo>
                <a:lnTo>
                  <a:pt x="16507" y="4618"/>
                </a:lnTo>
                <a:lnTo>
                  <a:pt x="16427" y="4618"/>
                </a:lnTo>
                <a:lnTo>
                  <a:pt x="16381" y="4630"/>
                </a:lnTo>
                <a:lnTo>
                  <a:pt x="16347" y="4653"/>
                </a:lnTo>
                <a:lnTo>
                  <a:pt x="16325" y="4687"/>
                </a:lnTo>
                <a:lnTo>
                  <a:pt x="14300" y="3515"/>
                </a:lnTo>
                <a:lnTo>
                  <a:pt x="14311" y="3447"/>
                </a:lnTo>
                <a:lnTo>
                  <a:pt x="14311" y="3401"/>
                </a:lnTo>
                <a:lnTo>
                  <a:pt x="14288" y="3356"/>
                </a:lnTo>
                <a:lnTo>
                  <a:pt x="14277" y="3322"/>
                </a:lnTo>
                <a:lnTo>
                  <a:pt x="14243" y="3287"/>
                </a:lnTo>
                <a:lnTo>
                  <a:pt x="14220" y="3265"/>
                </a:lnTo>
                <a:lnTo>
                  <a:pt x="14175" y="3242"/>
                </a:lnTo>
                <a:lnTo>
                  <a:pt x="14140" y="3231"/>
                </a:lnTo>
                <a:lnTo>
                  <a:pt x="14049" y="3231"/>
                </a:lnTo>
                <a:lnTo>
                  <a:pt x="14015" y="3242"/>
                </a:lnTo>
                <a:lnTo>
                  <a:pt x="13970" y="3265"/>
                </a:lnTo>
                <a:lnTo>
                  <a:pt x="13936" y="3287"/>
                </a:lnTo>
                <a:lnTo>
                  <a:pt x="13913" y="3322"/>
                </a:lnTo>
                <a:lnTo>
                  <a:pt x="13890" y="3356"/>
                </a:lnTo>
                <a:lnTo>
                  <a:pt x="13879" y="3401"/>
                </a:lnTo>
                <a:lnTo>
                  <a:pt x="13879" y="3447"/>
                </a:lnTo>
                <a:lnTo>
                  <a:pt x="13879" y="3481"/>
                </a:lnTo>
                <a:lnTo>
                  <a:pt x="13890" y="3515"/>
                </a:lnTo>
                <a:lnTo>
                  <a:pt x="11922" y="4653"/>
                </a:lnTo>
                <a:lnTo>
                  <a:pt x="11888" y="4607"/>
                </a:lnTo>
                <a:lnTo>
                  <a:pt x="11843" y="4573"/>
                </a:lnTo>
                <a:lnTo>
                  <a:pt x="11786" y="4550"/>
                </a:lnTo>
                <a:lnTo>
                  <a:pt x="11661" y="4550"/>
                </a:lnTo>
                <a:lnTo>
                  <a:pt x="11615" y="4573"/>
                </a:lnTo>
                <a:lnTo>
                  <a:pt x="11558" y="4607"/>
                </a:lnTo>
                <a:lnTo>
                  <a:pt x="11524" y="4653"/>
                </a:lnTo>
                <a:lnTo>
                  <a:pt x="9568" y="3526"/>
                </a:lnTo>
                <a:lnTo>
                  <a:pt x="9579" y="3481"/>
                </a:lnTo>
                <a:lnTo>
                  <a:pt x="9579" y="3447"/>
                </a:lnTo>
                <a:lnTo>
                  <a:pt x="9579" y="3401"/>
                </a:lnTo>
                <a:lnTo>
                  <a:pt x="9568" y="3367"/>
                </a:lnTo>
                <a:lnTo>
                  <a:pt x="9545" y="3322"/>
                </a:lnTo>
                <a:lnTo>
                  <a:pt x="9522" y="3299"/>
                </a:lnTo>
                <a:lnTo>
                  <a:pt x="9488" y="3265"/>
                </a:lnTo>
                <a:lnTo>
                  <a:pt x="9454" y="3242"/>
                </a:lnTo>
                <a:lnTo>
                  <a:pt x="9420" y="3231"/>
                </a:lnTo>
                <a:lnTo>
                  <a:pt x="9374" y="3219"/>
                </a:lnTo>
                <a:lnTo>
                  <a:pt x="9374" y="933"/>
                </a:lnTo>
                <a:lnTo>
                  <a:pt x="9420" y="921"/>
                </a:lnTo>
                <a:lnTo>
                  <a:pt x="9465" y="910"/>
                </a:lnTo>
                <a:lnTo>
                  <a:pt x="9499" y="887"/>
                </a:lnTo>
                <a:lnTo>
                  <a:pt x="9533" y="853"/>
                </a:lnTo>
                <a:lnTo>
                  <a:pt x="9568" y="819"/>
                </a:lnTo>
                <a:lnTo>
                  <a:pt x="9590" y="785"/>
                </a:lnTo>
                <a:lnTo>
                  <a:pt x="9602" y="739"/>
                </a:lnTo>
                <a:lnTo>
                  <a:pt x="9602" y="683"/>
                </a:lnTo>
                <a:lnTo>
                  <a:pt x="9602" y="637"/>
                </a:lnTo>
                <a:lnTo>
                  <a:pt x="9579" y="592"/>
                </a:lnTo>
                <a:lnTo>
                  <a:pt x="9556" y="546"/>
                </a:lnTo>
                <a:lnTo>
                  <a:pt x="9533" y="512"/>
                </a:lnTo>
                <a:lnTo>
                  <a:pt x="9488" y="478"/>
                </a:lnTo>
                <a:lnTo>
                  <a:pt x="9454" y="455"/>
                </a:lnTo>
                <a:lnTo>
                  <a:pt x="9408" y="444"/>
                </a:lnTo>
                <a:lnTo>
                  <a:pt x="9295" y="444"/>
                </a:lnTo>
                <a:lnTo>
                  <a:pt x="9238" y="466"/>
                </a:lnTo>
                <a:lnTo>
                  <a:pt x="9192" y="501"/>
                </a:lnTo>
                <a:lnTo>
                  <a:pt x="9147" y="546"/>
                </a:lnTo>
                <a:lnTo>
                  <a:pt x="8214" y="0"/>
                </a:lnTo>
                <a:lnTo>
                  <a:pt x="8123" y="0"/>
                </a:lnTo>
                <a:lnTo>
                  <a:pt x="9124" y="580"/>
                </a:lnTo>
                <a:lnTo>
                  <a:pt x="9113" y="637"/>
                </a:lnTo>
                <a:lnTo>
                  <a:pt x="9101" y="683"/>
                </a:lnTo>
                <a:lnTo>
                  <a:pt x="9113" y="739"/>
                </a:lnTo>
                <a:lnTo>
                  <a:pt x="9124" y="785"/>
                </a:lnTo>
                <a:lnTo>
                  <a:pt x="9147" y="819"/>
                </a:lnTo>
                <a:lnTo>
                  <a:pt x="9169" y="853"/>
                </a:lnTo>
                <a:lnTo>
                  <a:pt x="9204" y="887"/>
                </a:lnTo>
                <a:lnTo>
                  <a:pt x="9249" y="910"/>
                </a:lnTo>
                <a:lnTo>
                  <a:pt x="9283" y="921"/>
                </a:lnTo>
                <a:lnTo>
                  <a:pt x="9329" y="933"/>
                </a:lnTo>
                <a:lnTo>
                  <a:pt x="9329" y="3219"/>
                </a:lnTo>
                <a:lnTo>
                  <a:pt x="9295" y="3231"/>
                </a:lnTo>
                <a:lnTo>
                  <a:pt x="9249" y="3242"/>
                </a:lnTo>
                <a:lnTo>
                  <a:pt x="9215" y="3265"/>
                </a:lnTo>
                <a:lnTo>
                  <a:pt x="9192" y="3299"/>
                </a:lnTo>
                <a:lnTo>
                  <a:pt x="9158" y="3322"/>
                </a:lnTo>
                <a:lnTo>
                  <a:pt x="9147" y="3367"/>
                </a:lnTo>
                <a:lnTo>
                  <a:pt x="9135" y="3401"/>
                </a:lnTo>
                <a:lnTo>
                  <a:pt x="9124" y="3447"/>
                </a:lnTo>
                <a:lnTo>
                  <a:pt x="9135" y="3481"/>
                </a:lnTo>
                <a:lnTo>
                  <a:pt x="9147" y="3526"/>
                </a:lnTo>
                <a:lnTo>
                  <a:pt x="7145" y="4675"/>
                </a:lnTo>
                <a:lnTo>
                  <a:pt x="7122" y="4641"/>
                </a:lnTo>
                <a:lnTo>
                  <a:pt x="7076" y="4607"/>
                </a:lnTo>
                <a:lnTo>
                  <a:pt x="7031" y="4596"/>
                </a:lnTo>
                <a:lnTo>
                  <a:pt x="6985" y="4584"/>
                </a:lnTo>
                <a:lnTo>
                  <a:pt x="6940" y="4596"/>
                </a:lnTo>
                <a:lnTo>
                  <a:pt x="6894" y="4607"/>
                </a:lnTo>
                <a:lnTo>
                  <a:pt x="6849" y="4641"/>
                </a:lnTo>
                <a:lnTo>
                  <a:pt x="6815" y="4675"/>
                </a:lnTo>
                <a:lnTo>
                  <a:pt x="4824" y="3515"/>
                </a:lnTo>
                <a:lnTo>
                  <a:pt x="4835" y="3481"/>
                </a:lnTo>
                <a:lnTo>
                  <a:pt x="4835" y="3447"/>
                </a:lnTo>
                <a:lnTo>
                  <a:pt x="4835" y="3401"/>
                </a:lnTo>
                <a:lnTo>
                  <a:pt x="4824" y="3367"/>
                </a:lnTo>
                <a:lnTo>
                  <a:pt x="4801" y="3333"/>
                </a:lnTo>
                <a:lnTo>
                  <a:pt x="4779" y="3299"/>
                </a:lnTo>
                <a:lnTo>
                  <a:pt x="4744" y="3276"/>
                </a:lnTo>
                <a:lnTo>
                  <a:pt x="4710" y="3253"/>
                </a:lnTo>
                <a:lnTo>
                  <a:pt x="4676" y="3231"/>
                </a:lnTo>
                <a:lnTo>
                  <a:pt x="4642" y="3231"/>
                </a:lnTo>
                <a:lnTo>
                  <a:pt x="4642" y="887"/>
                </a:lnTo>
                <a:lnTo>
                  <a:pt x="4676" y="887"/>
                </a:lnTo>
                <a:lnTo>
                  <a:pt x="4710" y="876"/>
                </a:lnTo>
                <a:lnTo>
                  <a:pt x="4767" y="830"/>
                </a:lnTo>
                <a:lnTo>
                  <a:pt x="4801" y="762"/>
                </a:lnTo>
                <a:lnTo>
                  <a:pt x="4813" y="728"/>
                </a:lnTo>
                <a:lnTo>
                  <a:pt x="4824" y="683"/>
                </a:lnTo>
                <a:lnTo>
                  <a:pt x="4813" y="648"/>
                </a:lnTo>
                <a:lnTo>
                  <a:pt x="4801" y="603"/>
                </a:lnTo>
                <a:lnTo>
                  <a:pt x="5848" y="0"/>
                </a:lnTo>
                <a:lnTo>
                  <a:pt x="5757" y="0"/>
                </a:lnTo>
                <a:lnTo>
                  <a:pt x="4779" y="569"/>
                </a:lnTo>
                <a:lnTo>
                  <a:pt x="4744" y="535"/>
                </a:lnTo>
                <a:lnTo>
                  <a:pt x="4710" y="501"/>
                </a:lnTo>
                <a:lnTo>
                  <a:pt x="4665" y="489"/>
                </a:lnTo>
                <a:lnTo>
                  <a:pt x="4619" y="478"/>
                </a:lnTo>
                <a:lnTo>
                  <a:pt x="4562" y="489"/>
                </a:lnTo>
                <a:lnTo>
                  <a:pt x="4517" y="501"/>
                </a:lnTo>
                <a:lnTo>
                  <a:pt x="4483" y="535"/>
                </a:lnTo>
                <a:lnTo>
                  <a:pt x="4449" y="569"/>
                </a:lnTo>
                <a:lnTo>
                  <a:pt x="3470" y="0"/>
                </a:lnTo>
                <a:close/>
              </a:path>
            </a:pathLst>
          </a:custGeom>
          <a:solidFill>
            <a:srgbClr val="203864">
              <a:alpha val="10196"/>
            </a:srgb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1"/>
          </a:p>
        </p:txBody>
      </p:sp>
      <p:sp>
        <p:nvSpPr>
          <p:cNvPr id="8" name="Google Shape;28;p3">
            <a:extLst>
              <a:ext uri="{FF2B5EF4-FFF2-40B4-BE49-F238E27FC236}">
                <a16:creationId xmlns:a16="http://schemas.microsoft.com/office/drawing/2014/main" id="{B5DAF357-0EBC-D151-EDF1-E9945CC5E873}"/>
              </a:ext>
            </a:extLst>
          </p:cNvPr>
          <p:cNvSpPr/>
          <p:nvPr userDrawn="1"/>
        </p:nvSpPr>
        <p:spPr>
          <a:xfrm>
            <a:off x="5161194" y="3586944"/>
            <a:ext cx="3982806" cy="3279602"/>
          </a:xfrm>
          <a:custGeom>
            <a:avLst/>
            <a:gdLst/>
            <a:ahLst/>
            <a:cxnLst/>
            <a:rect l="l" t="t" r="r" b="b"/>
            <a:pathLst>
              <a:path w="30862" h="25413" extrusionOk="0">
                <a:moveTo>
                  <a:pt x="17052" y="364"/>
                </a:moveTo>
                <a:lnTo>
                  <a:pt x="19054" y="1524"/>
                </a:lnTo>
                <a:lnTo>
                  <a:pt x="19043" y="1593"/>
                </a:lnTo>
                <a:lnTo>
                  <a:pt x="19054" y="1661"/>
                </a:lnTo>
                <a:lnTo>
                  <a:pt x="19088" y="1706"/>
                </a:lnTo>
                <a:lnTo>
                  <a:pt x="19145" y="1752"/>
                </a:lnTo>
                <a:lnTo>
                  <a:pt x="19202" y="1763"/>
                </a:lnTo>
                <a:lnTo>
                  <a:pt x="19202" y="4152"/>
                </a:lnTo>
                <a:lnTo>
                  <a:pt x="19168" y="4152"/>
                </a:lnTo>
                <a:lnTo>
                  <a:pt x="19134" y="4163"/>
                </a:lnTo>
                <a:lnTo>
                  <a:pt x="19077" y="4209"/>
                </a:lnTo>
                <a:lnTo>
                  <a:pt x="19032" y="4277"/>
                </a:lnTo>
                <a:lnTo>
                  <a:pt x="19020" y="4311"/>
                </a:lnTo>
                <a:lnTo>
                  <a:pt x="19020" y="4345"/>
                </a:lnTo>
                <a:lnTo>
                  <a:pt x="19020" y="4380"/>
                </a:lnTo>
                <a:lnTo>
                  <a:pt x="19032" y="4414"/>
                </a:lnTo>
                <a:lnTo>
                  <a:pt x="17052" y="5563"/>
                </a:lnTo>
                <a:lnTo>
                  <a:pt x="17018" y="5517"/>
                </a:lnTo>
                <a:lnTo>
                  <a:pt x="16973" y="5483"/>
                </a:lnTo>
                <a:lnTo>
                  <a:pt x="16916" y="5460"/>
                </a:lnTo>
                <a:lnTo>
                  <a:pt x="16859" y="5449"/>
                </a:lnTo>
                <a:lnTo>
                  <a:pt x="16791" y="5460"/>
                </a:lnTo>
                <a:lnTo>
                  <a:pt x="16734" y="5483"/>
                </a:lnTo>
                <a:lnTo>
                  <a:pt x="16688" y="5517"/>
                </a:lnTo>
                <a:lnTo>
                  <a:pt x="16654" y="5563"/>
                </a:lnTo>
                <a:lnTo>
                  <a:pt x="14686" y="4425"/>
                </a:lnTo>
                <a:lnTo>
                  <a:pt x="14697" y="4380"/>
                </a:lnTo>
                <a:lnTo>
                  <a:pt x="14697" y="4345"/>
                </a:lnTo>
                <a:lnTo>
                  <a:pt x="14697" y="4311"/>
                </a:lnTo>
                <a:lnTo>
                  <a:pt x="14686" y="4266"/>
                </a:lnTo>
                <a:lnTo>
                  <a:pt x="14663" y="4232"/>
                </a:lnTo>
                <a:lnTo>
                  <a:pt x="14641" y="4209"/>
                </a:lnTo>
                <a:lnTo>
                  <a:pt x="14584" y="4163"/>
                </a:lnTo>
                <a:lnTo>
                  <a:pt x="14550" y="4141"/>
                </a:lnTo>
                <a:lnTo>
                  <a:pt x="14504" y="4141"/>
                </a:lnTo>
                <a:lnTo>
                  <a:pt x="14504" y="1831"/>
                </a:lnTo>
                <a:lnTo>
                  <a:pt x="14550" y="1831"/>
                </a:lnTo>
                <a:lnTo>
                  <a:pt x="14595" y="1809"/>
                </a:lnTo>
                <a:lnTo>
                  <a:pt x="14629" y="1786"/>
                </a:lnTo>
                <a:lnTo>
                  <a:pt x="14663" y="1752"/>
                </a:lnTo>
                <a:lnTo>
                  <a:pt x="14697" y="1718"/>
                </a:lnTo>
                <a:lnTo>
                  <a:pt x="14709" y="1684"/>
                </a:lnTo>
                <a:lnTo>
                  <a:pt x="14732" y="1638"/>
                </a:lnTo>
                <a:lnTo>
                  <a:pt x="14732" y="1593"/>
                </a:lnTo>
                <a:lnTo>
                  <a:pt x="14720" y="1536"/>
                </a:lnTo>
                <a:lnTo>
                  <a:pt x="14709" y="1490"/>
                </a:lnTo>
                <a:lnTo>
                  <a:pt x="16654" y="375"/>
                </a:lnTo>
                <a:lnTo>
                  <a:pt x="16688" y="410"/>
                </a:lnTo>
                <a:lnTo>
                  <a:pt x="16734" y="444"/>
                </a:lnTo>
                <a:lnTo>
                  <a:pt x="16791" y="466"/>
                </a:lnTo>
                <a:lnTo>
                  <a:pt x="16859" y="478"/>
                </a:lnTo>
                <a:lnTo>
                  <a:pt x="16916" y="466"/>
                </a:lnTo>
                <a:lnTo>
                  <a:pt x="16973" y="444"/>
                </a:lnTo>
                <a:lnTo>
                  <a:pt x="17018" y="410"/>
                </a:lnTo>
                <a:lnTo>
                  <a:pt x="17052" y="364"/>
                </a:lnTo>
                <a:close/>
                <a:moveTo>
                  <a:pt x="26505" y="353"/>
                </a:moveTo>
                <a:lnTo>
                  <a:pt x="28553" y="1524"/>
                </a:lnTo>
                <a:lnTo>
                  <a:pt x="28541" y="1593"/>
                </a:lnTo>
                <a:lnTo>
                  <a:pt x="28553" y="1649"/>
                </a:lnTo>
                <a:lnTo>
                  <a:pt x="28575" y="1706"/>
                </a:lnTo>
                <a:lnTo>
                  <a:pt x="28632" y="1740"/>
                </a:lnTo>
                <a:lnTo>
                  <a:pt x="28689" y="1752"/>
                </a:lnTo>
                <a:lnTo>
                  <a:pt x="28689" y="4163"/>
                </a:lnTo>
                <a:lnTo>
                  <a:pt x="28621" y="4186"/>
                </a:lnTo>
                <a:lnTo>
                  <a:pt x="28564" y="4220"/>
                </a:lnTo>
                <a:lnTo>
                  <a:pt x="28530" y="4277"/>
                </a:lnTo>
                <a:lnTo>
                  <a:pt x="28519" y="4345"/>
                </a:lnTo>
                <a:lnTo>
                  <a:pt x="28530" y="4414"/>
                </a:lnTo>
                <a:lnTo>
                  <a:pt x="26539" y="5563"/>
                </a:lnTo>
                <a:lnTo>
                  <a:pt x="26494" y="5517"/>
                </a:lnTo>
                <a:lnTo>
                  <a:pt x="26448" y="5483"/>
                </a:lnTo>
                <a:lnTo>
                  <a:pt x="26391" y="5460"/>
                </a:lnTo>
                <a:lnTo>
                  <a:pt x="26335" y="5449"/>
                </a:lnTo>
                <a:lnTo>
                  <a:pt x="26278" y="5460"/>
                </a:lnTo>
                <a:lnTo>
                  <a:pt x="26221" y="5483"/>
                </a:lnTo>
                <a:lnTo>
                  <a:pt x="26175" y="5517"/>
                </a:lnTo>
                <a:lnTo>
                  <a:pt x="26130" y="5563"/>
                </a:lnTo>
                <a:lnTo>
                  <a:pt x="24162" y="4425"/>
                </a:lnTo>
                <a:lnTo>
                  <a:pt x="24173" y="4380"/>
                </a:lnTo>
                <a:lnTo>
                  <a:pt x="24173" y="4345"/>
                </a:lnTo>
                <a:lnTo>
                  <a:pt x="24173" y="4311"/>
                </a:lnTo>
                <a:lnTo>
                  <a:pt x="24162" y="4266"/>
                </a:lnTo>
                <a:lnTo>
                  <a:pt x="24150" y="4232"/>
                </a:lnTo>
                <a:lnTo>
                  <a:pt x="24128" y="4209"/>
                </a:lnTo>
                <a:lnTo>
                  <a:pt x="24059" y="4163"/>
                </a:lnTo>
                <a:lnTo>
                  <a:pt x="24025" y="4141"/>
                </a:lnTo>
                <a:lnTo>
                  <a:pt x="23991" y="4141"/>
                </a:lnTo>
                <a:lnTo>
                  <a:pt x="23991" y="1809"/>
                </a:lnTo>
                <a:lnTo>
                  <a:pt x="24025" y="1797"/>
                </a:lnTo>
                <a:lnTo>
                  <a:pt x="24071" y="1786"/>
                </a:lnTo>
                <a:lnTo>
                  <a:pt x="24094" y="1763"/>
                </a:lnTo>
                <a:lnTo>
                  <a:pt x="24128" y="1729"/>
                </a:lnTo>
                <a:lnTo>
                  <a:pt x="24150" y="1706"/>
                </a:lnTo>
                <a:lnTo>
                  <a:pt x="24173" y="1672"/>
                </a:lnTo>
                <a:lnTo>
                  <a:pt x="24173" y="1627"/>
                </a:lnTo>
                <a:lnTo>
                  <a:pt x="24185" y="1593"/>
                </a:lnTo>
                <a:lnTo>
                  <a:pt x="24173" y="1547"/>
                </a:lnTo>
                <a:lnTo>
                  <a:pt x="24162" y="1513"/>
                </a:lnTo>
                <a:lnTo>
                  <a:pt x="26164" y="353"/>
                </a:lnTo>
                <a:lnTo>
                  <a:pt x="26198" y="387"/>
                </a:lnTo>
                <a:lnTo>
                  <a:pt x="26232" y="421"/>
                </a:lnTo>
                <a:lnTo>
                  <a:pt x="26278" y="432"/>
                </a:lnTo>
                <a:lnTo>
                  <a:pt x="26335" y="444"/>
                </a:lnTo>
                <a:lnTo>
                  <a:pt x="26380" y="432"/>
                </a:lnTo>
                <a:lnTo>
                  <a:pt x="26437" y="421"/>
                </a:lnTo>
                <a:lnTo>
                  <a:pt x="26471" y="387"/>
                </a:lnTo>
                <a:lnTo>
                  <a:pt x="26505" y="353"/>
                </a:lnTo>
                <a:close/>
                <a:moveTo>
                  <a:pt x="12309" y="364"/>
                </a:moveTo>
                <a:lnTo>
                  <a:pt x="14254" y="1490"/>
                </a:lnTo>
                <a:lnTo>
                  <a:pt x="14242" y="1536"/>
                </a:lnTo>
                <a:lnTo>
                  <a:pt x="14231" y="1593"/>
                </a:lnTo>
                <a:lnTo>
                  <a:pt x="14242" y="1638"/>
                </a:lnTo>
                <a:lnTo>
                  <a:pt x="14254" y="1684"/>
                </a:lnTo>
                <a:lnTo>
                  <a:pt x="14277" y="1718"/>
                </a:lnTo>
                <a:lnTo>
                  <a:pt x="14299" y="1763"/>
                </a:lnTo>
                <a:lnTo>
                  <a:pt x="14333" y="1786"/>
                </a:lnTo>
                <a:lnTo>
                  <a:pt x="14379" y="1809"/>
                </a:lnTo>
                <a:lnTo>
                  <a:pt x="14413" y="1831"/>
                </a:lnTo>
                <a:lnTo>
                  <a:pt x="14459" y="1831"/>
                </a:lnTo>
                <a:lnTo>
                  <a:pt x="14459" y="4129"/>
                </a:lnTo>
                <a:lnTo>
                  <a:pt x="14424" y="4141"/>
                </a:lnTo>
                <a:lnTo>
                  <a:pt x="14390" y="4152"/>
                </a:lnTo>
                <a:lnTo>
                  <a:pt x="14356" y="4175"/>
                </a:lnTo>
                <a:lnTo>
                  <a:pt x="14322" y="4198"/>
                </a:lnTo>
                <a:lnTo>
                  <a:pt x="14299" y="4232"/>
                </a:lnTo>
                <a:lnTo>
                  <a:pt x="14288" y="4266"/>
                </a:lnTo>
                <a:lnTo>
                  <a:pt x="14277" y="4311"/>
                </a:lnTo>
                <a:lnTo>
                  <a:pt x="14265" y="4345"/>
                </a:lnTo>
                <a:lnTo>
                  <a:pt x="14277" y="4391"/>
                </a:lnTo>
                <a:lnTo>
                  <a:pt x="14288" y="4425"/>
                </a:lnTo>
                <a:lnTo>
                  <a:pt x="12286" y="5574"/>
                </a:lnTo>
                <a:lnTo>
                  <a:pt x="12252" y="5540"/>
                </a:lnTo>
                <a:lnTo>
                  <a:pt x="12218" y="5506"/>
                </a:lnTo>
                <a:lnTo>
                  <a:pt x="12161" y="5494"/>
                </a:lnTo>
                <a:lnTo>
                  <a:pt x="12115" y="5483"/>
                </a:lnTo>
                <a:lnTo>
                  <a:pt x="12058" y="5494"/>
                </a:lnTo>
                <a:lnTo>
                  <a:pt x="12013" y="5506"/>
                </a:lnTo>
                <a:lnTo>
                  <a:pt x="11979" y="5540"/>
                </a:lnTo>
                <a:lnTo>
                  <a:pt x="11945" y="5574"/>
                </a:lnTo>
                <a:lnTo>
                  <a:pt x="9988" y="4448"/>
                </a:lnTo>
                <a:lnTo>
                  <a:pt x="9999" y="4402"/>
                </a:lnTo>
                <a:lnTo>
                  <a:pt x="9999" y="4345"/>
                </a:lnTo>
                <a:lnTo>
                  <a:pt x="9999" y="4300"/>
                </a:lnTo>
                <a:lnTo>
                  <a:pt x="9988" y="4254"/>
                </a:lnTo>
                <a:lnTo>
                  <a:pt x="9965" y="4209"/>
                </a:lnTo>
                <a:lnTo>
                  <a:pt x="9931" y="4175"/>
                </a:lnTo>
                <a:lnTo>
                  <a:pt x="9897" y="4141"/>
                </a:lnTo>
                <a:lnTo>
                  <a:pt x="9863" y="4118"/>
                </a:lnTo>
                <a:lnTo>
                  <a:pt x="9817" y="4095"/>
                </a:lnTo>
                <a:lnTo>
                  <a:pt x="9772" y="4095"/>
                </a:lnTo>
                <a:lnTo>
                  <a:pt x="9772" y="1775"/>
                </a:lnTo>
                <a:lnTo>
                  <a:pt x="9829" y="1752"/>
                </a:lnTo>
                <a:lnTo>
                  <a:pt x="9886" y="1718"/>
                </a:lnTo>
                <a:lnTo>
                  <a:pt x="9920" y="1661"/>
                </a:lnTo>
                <a:lnTo>
                  <a:pt x="9931" y="1593"/>
                </a:lnTo>
                <a:lnTo>
                  <a:pt x="9931" y="1558"/>
                </a:lnTo>
                <a:lnTo>
                  <a:pt x="9920" y="1524"/>
                </a:lnTo>
                <a:lnTo>
                  <a:pt x="11922" y="364"/>
                </a:lnTo>
                <a:lnTo>
                  <a:pt x="11956" y="410"/>
                </a:lnTo>
                <a:lnTo>
                  <a:pt x="12002" y="444"/>
                </a:lnTo>
                <a:lnTo>
                  <a:pt x="12058" y="466"/>
                </a:lnTo>
                <a:lnTo>
                  <a:pt x="12172" y="466"/>
                </a:lnTo>
                <a:lnTo>
                  <a:pt x="12229" y="444"/>
                </a:lnTo>
                <a:lnTo>
                  <a:pt x="12275" y="410"/>
                </a:lnTo>
                <a:lnTo>
                  <a:pt x="12309" y="364"/>
                </a:lnTo>
                <a:close/>
                <a:moveTo>
                  <a:pt x="19396" y="4459"/>
                </a:moveTo>
                <a:lnTo>
                  <a:pt x="21386" y="5608"/>
                </a:lnTo>
                <a:lnTo>
                  <a:pt x="21363" y="5642"/>
                </a:lnTo>
                <a:lnTo>
                  <a:pt x="21363" y="5699"/>
                </a:lnTo>
                <a:lnTo>
                  <a:pt x="21363" y="5733"/>
                </a:lnTo>
                <a:lnTo>
                  <a:pt x="21375" y="5779"/>
                </a:lnTo>
                <a:lnTo>
                  <a:pt x="21398" y="5813"/>
                </a:lnTo>
                <a:lnTo>
                  <a:pt x="21420" y="5847"/>
                </a:lnTo>
                <a:lnTo>
                  <a:pt x="21454" y="5881"/>
                </a:lnTo>
                <a:lnTo>
                  <a:pt x="21489" y="5904"/>
                </a:lnTo>
                <a:lnTo>
                  <a:pt x="21534" y="5915"/>
                </a:lnTo>
                <a:lnTo>
                  <a:pt x="21580" y="5927"/>
                </a:lnTo>
                <a:lnTo>
                  <a:pt x="21580" y="8259"/>
                </a:lnTo>
                <a:lnTo>
                  <a:pt x="21511" y="8281"/>
                </a:lnTo>
                <a:lnTo>
                  <a:pt x="21454" y="8327"/>
                </a:lnTo>
                <a:lnTo>
                  <a:pt x="21420" y="8384"/>
                </a:lnTo>
                <a:lnTo>
                  <a:pt x="21409" y="8418"/>
                </a:lnTo>
                <a:lnTo>
                  <a:pt x="21398" y="8452"/>
                </a:lnTo>
                <a:lnTo>
                  <a:pt x="21409" y="8520"/>
                </a:lnTo>
                <a:lnTo>
                  <a:pt x="19396" y="9680"/>
                </a:lnTo>
                <a:lnTo>
                  <a:pt x="19361" y="9646"/>
                </a:lnTo>
                <a:lnTo>
                  <a:pt x="19327" y="9624"/>
                </a:lnTo>
                <a:lnTo>
                  <a:pt x="19270" y="9601"/>
                </a:lnTo>
                <a:lnTo>
                  <a:pt x="19225" y="9589"/>
                </a:lnTo>
                <a:lnTo>
                  <a:pt x="19168" y="9601"/>
                </a:lnTo>
                <a:lnTo>
                  <a:pt x="19123" y="9612"/>
                </a:lnTo>
                <a:lnTo>
                  <a:pt x="19088" y="9646"/>
                </a:lnTo>
                <a:lnTo>
                  <a:pt x="19054" y="9680"/>
                </a:lnTo>
                <a:lnTo>
                  <a:pt x="17052" y="8520"/>
                </a:lnTo>
                <a:lnTo>
                  <a:pt x="17064" y="8486"/>
                </a:lnTo>
                <a:lnTo>
                  <a:pt x="17064" y="8452"/>
                </a:lnTo>
                <a:lnTo>
                  <a:pt x="17064" y="8418"/>
                </a:lnTo>
                <a:lnTo>
                  <a:pt x="17052" y="8372"/>
                </a:lnTo>
                <a:lnTo>
                  <a:pt x="17007" y="8315"/>
                </a:lnTo>
                <a:lnTo>
                  <a:pt x="16950" y="8270"/>
                </a:lnTo>
                <a:lnTo>
                  <a:pt x="16916" y="8259"/>
                </a:lnTo>
                <a:lnTo>
                  <a:pt x="16882" y="8247"/>
                </a:lnTo>
                <a:lnTo>
                  <a:pt x="16882" y="5938"/>
                </a:lnTo>
                <a:lnTo>
                  <a:pt x="16927" y="5927"/>
                </a:lnTo>
                <a:lnTo>
                  <a:pt x="16961" y="5904"/>
                </a:lnTo>
                <a:lnTo>
                  <a:pt x="17007" y="5881"/>
                </a:lnTo>
                <a:lnTo>
                  <a:pt x="17029" y="5858"/>
                </a:lnTo>
                <a:lnTo>
                  <a:pt x="17064" y="5824"/>
                </a:lnTo>
                <a:lnTo>
                  <a:pt x="17075" y="5779"/>
                </a:lnTo>
                <a:lnTo>
                  <a:pt x="17086" y="5745"/>
                </a:lnTo>
                <a:lnTo>
                  <a:pt x="17098" y="5699"/>
                </a:lnTo>
                <a:lnTo>
                  <a:pt x="17086" y="5642"/>
                </a:lnTo>
                <a:lnTo>
                  <a:pt x="17075" y="5597"/>
                </a:lnTo>
                <a:lnTo>
                  <a:pt x="19054" y="4459"/>
                </a:lnTo>
                <a:lnTo>
                  <a:pt x="19088" y="4493"/>
                </a:lnTo>
                <a:lnTo>
                  <a:pt x="19123" y="4527"/>
                </a:lnTo>
                <a:lnTo>
                  <a:pt x="19168" y="4539"/>
                </a:lnTo>
                <a:lnTo>
                  <a:pt x="19225" y="4550"/>
                </a:lnTo>
                <a:lnTo>
                  <a:pt x="19270" y="4539"/>
                </a:lnTo>
                <a:lnTo>
                  <a:pt x="19327" y="4527"/>
                </a:lnTo>
                <a:lnTo>
                  <a:pt x="19361" y="4493"/>
                </a:lnTo>
                <a:lnTo>
                  <a:pt x="19396" y="4459"/>
                </a:lnTo>
                <a:close/>
                <a:moveTo>
                  <a:pt x="2799" y="8554"/>
                </a:moveTo>
                <a:lnTo>
                  <a:pt x="4790" y="9703"/>
                </a:lnTo>
                <a:lnTo>
                  <a:pt x="4767" y="9749"/>
                </a:lnTo>
                <a:lnTo>
                  <a:pt x="4767" y="9806"/>
                </a:lnTo>
                <a:lnTo>
                  <a:pt x="4767" y="9851"/>
                </a:lnTo>
                <a:lnTo>
                  <a:pt x="4778" y="9885"/>
                </a:lnTo>
                <a:lnTo>
                  <a:pt x="4801" y="9931"/>
                </a:lnTo>
                <a:lnTo>
                  <a:pt x="4824" y="9965"/>
                </a:lnTo>
                <a:lnTo>
                  <a:pt x="4858" y="9988"/>
                </a:lnTo>
                <a:lnTo>
                  <a:pt x="4892" y="10010"/>
                </a:lnTo>
                <a:lnTo>
                  <a:pt x="4937" y="10033"/>
                </a:lnTo>
                <a:lnTo>
                  <a:pt x="4983" y="10033"/>
                </a:lnTo>
                <a:lnTo>
                  <a:pt x="4983" y="12388"/>
                </a:lnTo>
                <a:lnTo>
                  <a:pt x="4926" y="12399"/>
                </a:lnTo>
                <a:lnTo>
                  <a:pt x="4869" y="12445"/>
                </a:lnTo>
                <a:lnTo>
                  <a:pt x="4846" y="12490"/>
                </a:lnTo>
                <a:lnTo>
                  <a:pt x="4824" y="12558"/>
                </a:lnTo>
                <a:lnTo>
                  <a:pt x="4835" y="12615"/>
                </a:lnTo>
                <a:lnTo>
                  <a:pt x="2856" y="13753"/>
                </a:lnTo>
                <a:lnTo>
                  <a:pt x="2810" y="13707"/>
                </a:lnTo>
                <a:lnTo>
                  <a:pt x="2765" y="13673"/>
                </a:lnTo>
                <a:lnTo>
                  <a:pt x="2696" y="13650"/>
                </a:lnTo>
                <a:lnTo>
                  <a:pt x="2628" y="13639"/>
                </a:lnTo>
                <a:lnTo>
                  <a:pt x="2571" y="13650"/>
                </a:lnTo>
                <a:lnTo>
                  <a:pt x="2503" y="13673"/>
                </a:lnTo>
                <a:lnTo>
                  <a:pt x="2458" y="13707"/>
                </a:lnTo>
                <a:lnTo>
                  <a:pt x="2412" y="13753"/>
                </a:lnTo>
                <a:lnTo>
                  <a:pt x="478" y="12638"/>
                </a:lnTo>
                <a:lnTo>
                  <a:pt x="490" y="12604"/>
                </a:lnTo>
                <a:lnTo>
                  <a:pt x="490" y="12558"/>
                </a:lnTo>
                <a:lnTo>
                  <a:pt x="490" y="12513"/>
                </a:lnTo>
                <a:lnTo>
                  <a:pt x="478" y="12467"/>
                </a:lnTo>
                <a:lnTo>
                  <a:pt x="455" y="12433"/>
                </a:lnTo>
                <a:lnTo>
                  <a:pt x="433" y="12399"/>
                </a:lnTo>
                <a:lnTo>
                  <a:pt x="399" y="12376"/>
                </a:lnTo>
                <a:lnTo>
                  <a:pt x="364" y="12354"/>
                </a:lnTo>
                <a:lnTo>
                  <a:pt x="330" y="12331"/>
                </a:lnTo>
                <a:lnTo>
                  <a:pt x="285" y="12331"/>
                </a:lnTo>
                <a:lnTo>
                  <a:pt x="285" y="10056"/>
                </a:lnTo>
                <a:lnTo>
                  <a:pt x="330" y="10044"/>
                </a:lnTo>
                <a:lnTo>
                  <a:pt x="376" y="10033"/>
                </a:lnTo>
                <a:lnTo>
                  <a:pt x="410" y="9999"/>
                </a:lnTo>
                <a:lnTo>
                  <a:pt x="444" y="9976"/>
                </a:lnTo>
                <a:lnTo>
                  <a:pt x="478" y="9931"/>
                </a:lnTo>
                <a:lnTo>
                  <a:pt x="501" y="9897"/>
                </a:lnTo>
                <a:lnTo>
                  <a:pt x="512" y="9851"/>
                </a:lnTo>
                <a:lnTo>
                  <a:pt x="512" y="9806"/>
                </a:lnTo>
                <a:lnTo>
                  <a:pt x="512" y="9749"/>
                </a:lnTo>
                <a:lnTo>
                  <a:pt x="490" y="9703"/>
                </a:lnTo>
                <a:lnTo>
                  <a:pt x="2469" y="8554"/>
                </a:lnTo>
                <a:lnTo>
                  <a:pt x="2503" y="8600"/>
                </a:lnTo>
                <a:lnTo>
                  <a:pt x="2537" y="8623"/>
                </a:lnTo>
                <a:lnTo>
                  <a:pt x="2583" y="8634"/>
                </a:lnTo>
                <a:lnTo>
                  <a:pt x="2628" y="8645"/>
                </a:lnTo>
                <a:lnTo>
                  <a:pt x="2685" y="8634"/>
                </a:lnTo>
                <a:lnTo>
                  <a:pt x="2731" y="8623"/>
                </a:lnTo>
                <a:lnTo>
                  <a:pt x="2765" y="8588"/>
                </a:lnTo>
                <a:lnTo>
                  <a:pt x="2799" y="8554"/>
                </a:lnTo>
                <a:close/>
                <a:moveTo>
                  <a:pt x="17029" y="8566"/>
                </a:moveTo>
                <a:lnTo>
                  <a:pt x="19032" y="9726"/>
                </a:lnTo>
                <a:lnTo>
                  <a:pt x="19020" y="9760"/>
                </a:lnTo>
                <a:lnTo>
                  <a:pt x="19020" y="9806"/>
                </a:lnTo>
                <a:lnTo>
                  <a:pt x="19020" y="9840"/>
                </a:lnTo>
                <a:lnTo>
                  <a:pt x="19032" y="9874"/>
                </a:lnTo>
                <a:lnTo>
                  <a:pt x="19043" y="9908"/>
                </a:lnTo>
                <a:lnTo>
                  <a:pt x="19066" y="9942"/>
                </a:lnTo>
                <a:lnTo>
                  <a:pt x="19134" y="9988"/>
                </a:lnTo>
                <a:lnTo>
                  <a:pt x="19168" y="9999"/>
                </a:lnTo>
                <a:lnTo>
                  <a:pt x="19202" y="10010"/>
                </a:lnTo>
                <a:lnTo>
                  <a:pt x="19202" y="12376"/>
                </a:lnTo>
                <a:lnTo>
                  <a:pt x="19145" y="12399"/>
                </a:lnTo>
                <a:lnTo>
                  <a:pt x="19088" y="12433"/>
                </a:lnTo>
                <a:lnTo>
                  <a:pt x="19054" y="12490"/>
                </a:lnTo>
                <a:lnTo>
                  <a:pt x="19043" y="12558"/>
                </a:lnTo>
                <a:lnTo>
                  <a:pt x="19054" y="12615"/>
                </a:lnTo>
                <a:lnTo>
                  <a:pt x="17075" y="13753"/>
                </a:lnTo>
                <a:lnTo>
                  <a:pt x="17041" y="13707"/>
                </a:lnTo>
                <a:lnTo>
                  <a:pt x="16984" y="13673"/>
                </a:lnTo>
                <a:lnTo>
                  <a:pt x="16927" y="13639"/>
                </a:lnTo>
                <a:lnTo>
                  <a:pt x="16791" y="13639"/>
                </a:lnTo>
                <a:lnTo>
                  <a:pt x="16722" y="13662"/>
                </a:lnTo>
                <a:lnTo>
                  <a:pt x="16665" y="13707"/>
                </a:lnTo>
                <a:lnTo>
                  <a:pt x="16631" y="13753"/>
                </a:lnTo>
                <a:lnTo>
                  <a:pt x="14732" y="12661"/>
                </a:lnTo>
                <a:lnTo>
                  <a:pt x="14743" y="12615"/>
                </a:lnTo>
                <a:lnTo>
                  <a:pt x="14754" y="12558"/>
                </a:lnTo>
                <a:lnTo>
                  <a:pt x="14743" y="12502"/>
                </a:lnTo>
                <a:lnTo>
                  <a:pt x="14732" y="12456"/>
                </a:lnTo>
                <a:lnTo>
                  <a:pt x="14709" y="12411"/>
                </a:lnTo>
                <a:lnTo>
                  <a:pt x="14686" y="12376"/>
                </a:lnTo>
                <a:lnTo>
                  <a:pt x="14641" y="12342"/>
                </a:lnTo>
                <a:lnTo>
                  <a:pt x="14606" y="12320"/>
                </a:lnTo>
                <a:lnTo>
                  <a:pt x="14561" y="12297"/>
                </a:lnTo>
                <a:lnTo>
                  <a:pt x="14504" y="12297"/>
                </a:lnTo>
                <a:lnTo>
                  <a:pt x="14504" y="9999"/>
                </a:lnTo>
                <a:lnTo>
                  <a:pt x="14572" y="9976"/>
                </a:lnTo>
                <a:lnTo>
                  <a:pt x="14629" y="9931"/>
                </a:lnTo>
                <a:lnTo>
                  <a:pt x="14675" y="9874"/>
                </a:lnTo>
                <a:lnTo>
                  <a:pt x="14686" y="9840"/>
                </a:lnTo>
                <a:lnTo>
                  <a:pt x="14686" y="9806"/>
                </a:lnTo>
                <a:lnTo>
                  <a:pt x="14675" y="9760"/>
                </a:lnTo>
                <a:lnTo>
                  <a:pt x="14675" y="9726"/>
                </a:lnTo>
                <a:lnTo>
                  <a:pt x="16677" y="8566"/>
                </a:lnTo>
                <a:lnTo>
                  <a:pt x="16711" y="8611"/>
                </a:lnTo>
                <a:lnTo>
                  <a:pt x="16756" y="8634"/>
                </a:lnTo>
                <a:lnTo>
                  <a:pt x="16802" y="8657"/>
                </a:lnTo>
                <a:lnTo>
                  <a:pt x="16904" y="8657"/>
                </a:lnTo>
                <a:lnTo>
                  <a:pt x="16950" y="8634"/>
                </a:lnTo>
                <a:lnTo>
                  <a:pt x="16995" y="8600"/>
                </a:lnTo>
                <a:lnTo>
                  <a:pt x="17029" y="8566"/>
                </a:lnTo>
                <a:close/>
                <a:moveTo>
                  <a:pt x="7576" y="8588"/>
                </a:moveTo>
                <a:lnTo>
                  <a:pt x="9544" y="9715"/>
                </a:lnTo>
                <a:lnTo>
                  <a:pt x="9533" y="9760"/>
                </a:lnTo>
                <a:lnTo>
                  <a:pt x="9522" y="9806"/>
                </a:lnTo>
                <a:lnTo>
                  <a:pt x="9522" y="9840"/>
                </a:lnTo>
                <a:lnTo>
                  <a:pt x="9533" y="9885"/>
                </a:lnTo>
                <a:lnTo>
                  <a:pt x="9556" y="9919"/>
                </a:lnTo>
                <a:lnTo>
                  <a:pt x="9579" y="9953"/>
                </a:lnTo>
                <a:lnTo>
                  <a:pt x="9613" y="9976"/>
                </a:lnTo>
                <a:lnTo>
                  <a:pt x="9647" y="9999"/>
                </a:lnTo>
                <a:lnTo>
                  <a:pt x="9681" y="10010"/>
                </a:lnTo>
                <a:lnTo>
                  <a:pt x="9726" y="10022"/>
                </a:lnTo>
                <a:lnTo>
                  <a:pt x="9726" y="12365"/>
                </a:lnTo>
                <a:lnTo>
                  <a:pt x="9658" y="12388"/>
                </a:lnTo>
                <a:lnTo>
                  <a:pt x="9601" y="12433"/>
                </a:lnTo>
                <a:lnTo>
                  <a:pt x="9567" y="12490"/>
                </a:lnTo>
                <a:lnTo>
                  <a:pt x="9556" y="12558"/>
                </a:lnTo>
                <a:lnTo>
                  <a:pt x="9567" y="12627"/>
                </a:lnTo>
                <a:lnTo>
                  <a:pt x="7554" y="13787"/>
                </a:lnTo>
                <a:lnTo>
                  <a:pt x="7520" y="13741"/>
                </a:lnTo>
                <a:lnTo>
                  <a:pt x="7474" y="13707"/>
                </a:lnTo>
                <a:lnTo>
                  <a:pt x="7429" y="13696"/>
                </a:lnTo>
                <a:lnTo>
                  <a:pt x="7372" y="13685"/>
                </a:lnTo>
                <a:lnTo>
                  <a:pt x="7315" y="13696"/>
                </a:lnTo>
                <a:lnTo>
                  <a:pt x="7269" y="13707"/>
                </a:lnTo>
                <a:lnTo>
                  <a:pt x="7224" y="13741"/>
                </a:lnTo>
                <a:lnTo>
                  <a:pt x="7190" y="13787"/>
                </a:lnTo>
                <a:lnTo>
                  <a:pt x="5165" y="12615"/>
                </a:lnTo>
                <a:lnTo>
                  <a:pt x="5176" y="12558"/>
                </a:lnTo>
                <a:lnTo>
                  <a:pt x="5165" y="12490"/>
                </a:lnTo>
                <a:lnTo>
                  <a:pt x="5131" y="12445"/>
                </a:lnTo>
                <a:lnTo>
                  <a:pt x="5085" y="12411"/>
                </a:lnTo>
                <a:lnTo>
                  <a:pt x="5028" y="12388"/>
                </a:lnTo>
                <a:lnTo>
                  <a:pt x="5028" y="10033"/>
                </a:lnTo>
                <a:lnTo>
                  <a:pt x="5074" y="10033"/>
                </a:lnTo>
                <a:lnTo>
                  <a:pt x="5108" y="10010"/>
                </a:lnTo>
                <a:lnTo>
                  <a:pt x="5154" y="9988"/>
                </a:lnTo>
                <a:lnTo>
                  <a:pt x="5176" y="9965"/>
                </a:lnTo>
                <a:lnTo>
                  <a:pt x="5210" y="9931"/>
                </a:lnTo>
                <a:lnTo>
                  <a:pt x="5222" y="9885"/>
                </a:lnTo>
                <a:lnTo>
                  <a:pt x="5233" y="9840"/>
                </a:lnTo>
                <a:lnTo>
                  <a:pt x="5245" y="9806"/>
                </a:lnTo>
                <a:lnTo>
                  <a:pt x="5233" y="9749"/>
                </a:lnTo>
                <a:lnTo>
                  <a:pt x="5222" y="9703"/>
                </a:lnTo>
                <a:lnTo>
                  <a:pt x="7167" y="8588"/>
                </a:lnTo>
                <a:lnTo>
                  <a:pt x="7201" y="8634"/>
                </a:lnTo>
                <a:lnTo>
                  <a:pt x="7258" y="8668"/>
                </a:lnTo>
                <a:lnTo>
                  <a:pt x="7315" y="8691"/>
                </a:lnTo>
                <a:lnTo>
                  <a:pt x="7372" y="8702"/>
                </a:lnTo>
                <a:lnTo>
                  <a:pt x="7440" y="8691"/>
                </a:lnTo>
                <a:lnTo>
                  <a:pt x="7497" y="8668"/>
                </a:lnTo>
                <a:lnTo>
                  <a:pt x="7542" y="8634"/>
                </a:lnTo>
                <a:lnTo>
                  <a:pt x="7576" y="8588"/>
                </a:lnTo>
                <a:close/>
                <a:moveTo>
                  <a:pt x="21750" y="8554"/>
                </a:moveTo>
                <a:lnTo>
                  <a:pt x="23764" y="9715"/>
                </a:lnTo>
                <a:lnTo>
                  <a:pt x="23752" y="9760"/>
                </a:lnTo>
                <a:lnTo>
                  <a:pt x="23752" y="9806"/>
                </a:lnTo>
                <a:lnTo>
                  <a:pt x="23752" y="9840"/>
                </a:lnTo>
                <a:lnTo>
                  <a:pt x="23764" y="9874"/>
                </a:lnTo>
                <a:lnTo>
                  <a:pt x="23786" y="9908"/>
                </a:lnTo>
                <a:lnTo>
                  <a:pt x="23809" y="9942"/>
                </a:lnTo>
                <a:lnTo>
                  <a:pt x="23832" y="9965"/>
                </a:lnTo>
                <a:lnTo>
                  <a:pt x="23866" y="9988"/>
                </a:lnTo>
                <a:lnTo>
                  <a:pt x="23912" y="9999"/>
                </a:lnTo>
                <a:lnTo>
                  <a:pt x="23946" y="10010"/>
                </a:lnTo>
                <a:lnTo>
                  <a:pt x="23946" y="12354"/>
                </a:lnTo>
                <a:lnTo>
                  <a:pt x="23912" y="12354"/>
                </a:lnTo>
                <a:lnTo>
                  <a:pt x="23866" y="12365"/>
                </a:lnTo>
                <a:lnTo>
                  <a:pt x="23832" y="12388"/>
                </a:lnTo>
                <a:lnTo>
                  <a:pt x="23809" y="12411"/>
                </a:lnTo>
                <a:lnTo>
                  <a:pt x="23786" y="12445"/>
                </a:lnTo>
                <a:lnTo>
                  <a:pt x="23764" y="12479"/>
                </a:lnTo>
                <a:lnTo>
                  <a:pt x="23752" y="12513"/>
                </a:lnTo>
                <a:lnTo>
                  <a:pt x="23752" y="12558"/>
                </a:lnTo>
                <a:lnTo>
                  <a:pt x="23752" y="12593"/>
                </a:lnTo>
                <a:lnTo>
                  <a:pt x="23764" y="12638"/>
                </a:lnTo>
                <a:lnTo>
                  <a:pt x="21750" y="13798"/>
                </a:lnTo>
                <a:lnTo>
                  <a:pt x="21727" y="13764"/>
                </a:lnTo>
                <a:lnTo>
                  <a:pt x="21682" y="13730"/>
                </a:lnTo>
                <a:lnTo>
                  <a:pt x="21636" y="13719"/>
                </a:lnTo>
                <a:lnTo>
                  <a:pt x="21591" y="13707"/>
                </a:lnTo>
                <a:lnTo>
                  <a:pt x="21545" y="13719"/>
                </a:lnTo>
                <a:lnTo>
                  <a:pt x="21500" y="13730"/>
                </a:lnTo>
                <a:lnTo>
                  <a:pt x="21466" y="13764"/>
                </a:lnTo>
                <a:lnTo>
                  <a:pt x="21432" y="13798"/>
                </a:lnTo>
                <a:lnTo>
                  <a:pt x="19396" y="12615"/>
                </a:lnTo>
                <a:lnTo>
                  <a:pt x="19407" y="12558"/>
                </a:lnTo>
                <a:lnTo>
                  <a:pt x="19396" y="12490"/>
                </a:lnTo>
                <a:lnTo>
                  <a:pt x="19361" y="12445"/>
                </a:lnTo>
                <a:lnTo>
                  <a:pt x="19305" y="12399"/>
                </a:lnTo>
                <a:lnTo>
                  <a:pt x="19248" y="12376"/>
                </a:lnTo>
                <a:lnTo>
                  <a:pt x="19248" y="9999"/>
                </a:lnTo>
                <a:lnTo>
                  <a:pt x="19282" y="9999"/>
                </a:lnTo>
                <a:lnTo>
                  <a:pt x="19316" y="9976"/>
                </a:lnTo>
                <a:lnTo>
                  <a:pt x="19373" y="9942"/>
                </a:lnTo>
                <a:lnTo>
                  <a:pt x="19418" y="9874"/>
                </a:lnTo>
                <a:lnTo>
                  <a:pt x="19430" y="9840"/>
                </a:lnTo>
                <a:lnTo>
                  <a:pt x="19430" y="9806"/>
                </a:lnTo>
                <a:lnTo>
                  <a:pt x="19430" y="9760"/>
                </a:lnTo>
                <a:lnTo>
                  <a:pt x="19418" y="9726"/>
                </a:lnTo>
                <a:lnTo>
                  <a:pt x="21432" y="8554"/>
                </a:lnTo>
                <a:lnTo>
                  <a:pt x="21466" y="8588"/>
                </a:lnTo>
                <a:lnTo>
                  <a:pt x="21500" y="8623"/>
                </a:lnTo>
                <a:lnTo>
                  <a:pt x="21545" y="8634"/>
                </a:lnTo>
                <a:lnTo>
                  <a:pt x="21591" y="8645"/>
                </a:lnTo>
                <a:lnTo>
                  <a:pt x="21648" y="8634"/>
                </a:lnTo>
                <a:lnTo>
                  <a:pt x="21682" y="8623"/>
                </a:lnTo>
                <a:lnTo>
                  <a:pt x="21727" y="8588"/>
                </a:lnTo>
                <a:lnTo>
                  <a:pt x="21750" y="8554"/>
                </a:lnTo>
                <a:close/>
                <a:moveTo>
                  <a:pt x="24139" y="12672"/>
                </a:moveTo>
                <a:lnTo>
                  <a:pt x="26164" y="13844"/>
                </a:lnTo>
                <a:lnTo>
                  <a:pt x="26153" y="13901"/>
                </a:lnTo>
                <a:lnTo>
                  <a:pt x="26175" y="13969"/>
                </a:lnTo>
                <a:lnTo>
                  <a:pt x="26198" y="14026"/>
                </a:lnTo>
                <a:lnTo>
                  <a:pt x="26255" y="14060"/>
                </a:lnTo>
                <a:lnTo>
                  <a:pt x="26312" y="14083"/>
                </a:lnTo>
                <a:lnTo>
                  <a:pt x="26312" y="16415"/>
                </a:lnTo>
                <a:lnTo>
                  <a:pt x="26266" y="16426"/>
                </a:lnTo>
                <a:lnTo>
                  <a:pt x="26221" y="16437"/>
                </a:lnTo>
                <a:lnTo>
                  <a:pt x="26187" y="16460"/>
                </a:lnTo>
                <a:lnTo>
                  <a:pt x="26153" y="16494"/>
                </a:lnTo>
                <a:lnTo>
                  <a:pt x="26130" y="16528"/>
                </a:lnTo>
                <a:lnTo>
                  <a:pt x="26107" y="16574"/>
                </a:lnTo>
                <a:lnTo>
                  <a:pt x="26096" y="16619"/>
                </a:lnTo>
                <a:lnTo>
                  <a:pt x="26084" y="16665"/>
                </a:lnTo>
                <a:lnTo>
                  <a:pt x="26096" y="16710"/>
                </a:lnTo>
                <a:lnTo>
                  <a:pt x="26107" y="16756"/>
                </a:lnTo>
                <a:lnTo>
                  <a:pt x="24173" y="17871"/>
                </a:lnTo>
                <a:lnTo>
                  <a:pt x="24128" y="17825"/>
                </a:lnTo>
                <a:lnTo>
                  <a:pt x="24082" y="17791"/>
                </a:lnTo>
                <a:lnTo>
                  <a:pt x="24025" y="17768"/>
                </a:lnTo>
                <a:lnTo>
                  <a:pt x="23900" y="17768"/>
                </a:lnTo>
                <a:lnTo>
                  <a:pt x="23843" y="17791"/>
                </a:lnTo>
                <a:lnTo>
                  <a:pt x="23798" y="17825"/>
                </a:lnTo>
                <a:lnTo>
                  <a:pt x="23764" y="17871"/>
                </a:lnTo>
                <a:lnTo>
                  <a:pt x="21784" y="16733"/>
                </a:lnTo>
                <a:lnTo>
                  <a:pt x="21796" y="16699"/>
                </a:lnTo>
                <a:lnTo>
                  <a:pt x="21796" y="16665"/>
                </a:lnTo>
                <a:lnTo>
                  <a:pt x="21796" y="16619"/>
                </a:lnTo>
                <a:lnTo>
                  <a:pt x="21784" y="16585"/>
                </a:lnTo>
                <a:lnTo>
                  <a:pt x="21750" y="16528"/>
                </a:lnTo>
                <a:lnTo>
                  <a:pt x="21693" y="16483"/>
                </a:lnTo>
                <a:lnTo>
                  <a:pt x="21625" y="16460"/>
                </a:lnTo>
                <a:lnTo>
                  <a:pt x="21625" y="14094"/>
                </a:lnTo>
                <a:lnTo>
                  <a:pt x="21682" y="14071"/>
                </a:lnTo>
                <a:lnTo>
                  <a:pt x="21739" y="14026"/>
                </a:lnTo>
                <a:lnTo>
                  <a:pt x="21773" y="13969"/>
                </a:lnTo>
                <a:lnTo>
                  <a:pt x="21784" y="13901"/>
                </a:lnTo>
                <a:lnTo>
                  <a:pt x="21773" y="13832"/>
                </a:lnTo>
                <a:lnTo>
                  <a:pt x="23786" y="12672"/>
                </a:lnTo>
                <a:lnTo>
                  <a:pt x="23821" y="12718"/>
                </a:lnTo>
                <a:lnTo>
                  <a:pt x="23866" y="12740"/>
                </a:lnTo>
                <a:lnTo>
                  <a:pt x="23912" y="12763"/>
                </a:lnTo>
                <a:lnTo>
                  <a:pt x="24014" y="12763"/>
                </a:lnTo>
                <a:lnTo>
                  <a:pt x="24071" y="12740"/>
                </a:lnTo>
                <a:lnTo>
                  <a:pt x="24105" y="12706"/>
                </a:lnTo>
                <a:lnTo>
                  <a:pt x="24139" y="12672"/>
                </a:lnTo>
                <a:close/>
                <a:moveTo>
                  <a:pt x="5154" y="12649"/>
                </a:moveTo>
                <a:lnTo>
                  <a:pt x="7167" y="13821"/>
                </a:lnTo>
                <a:lnTo>
                  <a:pt x="7156" y="13867"/>
                </a:lnTo>
                <a:lnTo>
                  <a:pt x="7156" y="13901"/>
                </a:lnTo>
                <a:lnTo>
                  <a:pt x="7156" y="13946"/>
                </a:lnTo>
                <a:lnTo>
                  <a:pt x="7167" y="13980"/>
                </a:lnTo>
                <a:lnTo>
                  <a:pt x="7190" y="14015"/>
                </a:lnTo>
                <a:lnTo>
                  <a:pt x="7212" y="14049"/>
                </a:lnTo>
                <a:lnTo>
                  <a:pt x="7247" y="14083"/>
                </a:lnTo>
                <a:lnTo>
                  <a:pt x="7269" y="14094"/>
                </a:lnTo>
                <a:lnTo>
                  <a:pt x="7315" y="14117"/>
                </a:lnTo>
                <a:lnTo>
                  <a:pt x="7349" y="14117"/>
                </a:lnTo>
                <a:lnTo>
                  <a:pt x="7349" y="16415"/>
                </a:lnTo>
                <a:lnTo>
                  <a:pt x="7303" y="16415"/>
                </a:lnTo>
                <a:lnTo>
                  <a:pt x="7258" y="16437"/>
                </a:lnTo>
                <a:lnTo>
                  <a:pt x="7224" y="16460"/>
                </a:lnTo>
                <a:lnTo>
                  <a:pt x="7190" y="16494"/>
                </a:lnTo>
                <a:lnTo>
                  <a:pt x="7156" y="16528"/>
                </a:lnTo>
                <a:lnTo>
                  <a:pt x="7144" y="16574"/>
                </a:lnTo>
                <a:lnTo>
                  <a:pt x="7121" y="16608"/>
                </a:lnTo>
                <a:lnTo>
                  <a:pt x="7121" y="16665"/>
                </a:lnTo>
                <a:lnTo>
                  <a:pt x="7133" y="16710"/>
                </a:lnTo>
                <a:lnTo>
                  <a:pt x="7144" y="16756"/>
                </a:lnTo>
                <a:lnTo>
                  <a:pt x="5176" y="17894"/>
                </a:lnTo>
                <a:lnTo>
                  <a:pt x="5142" y="17859"/>
                </a:lnTo>
                <a:lnTo>
                  <a:pt x="5097" y="17825"/>
                </a:lnTo>
                <a:lnTo>
                  <a:pt x="5051" y="17814"/>
                </a:lnTo>
                <a:lnTo>
                  <a:pt x="5006" y="17803"/>
                </a:lnTo>
                <a:lnTo>
                  <a:pt x="4949" y="17814"/>
                </a:lnTo>
                <a:lnTo>
                  <a:pt x="4903" y="17825"/>
                </a:lnTo>
                <a:lnTo>
                  <a:pt x="4869" y="17859"/>
                </a:lnTo>
                <a:lnTo>
                  <a:pt x="4835" y="17894"/>
                </a:lnTo>
                <a:lnTo>
                  <a:pt x="2787" y="16710"/>
                </a:lnTo>
                <a:lnTo>
                  <a:pt x="2799" y="16665"/>
                </a:lnTo>
                <a:lnTo>
                  <a:pt x="2787" y="16608"/>
                </a:lnTo>
                <a:lnTo>
                  <a:pt x="2753" y="16551"/>
                </a:lnTo>
                <a:lnTo>
                  <a:pt x="2708" y="16517"/>
                </a:lnTo>
                <a:lnTo>
                  <a:pt x="2662" y="16494"/>
                </a:lnTo>
                <a:lnTo>
                  <a:pt x="2662" y="14174"/>
                </a:lnTo>
                <a:lnTo>
                  <a:pt x="2708" y="14162"/>
                </a:lnTo>
                <a:lnTo>
                  <a:pt x="2753" y="14140"/>
                </a:lnTo>
                <a:lnTo>
                  <a:pt x="2799" y="14117"/>
                </a:lnTo>
                <a:lnTo>
                  <a:pt x="2833" y="14083"/>
                </a:lnTo>
                <a:lnTo>
                  <a:pt x="2856" y="14049"/>
                </a:lnTo>
                <a:lnTo>
                  <a:pt x="2878" y="14003"/>
                </a:lnTo>
                <a:lnTo>
                  <a:pt x="2901" y="13958"/>
                </a:lnTo>
                <a:lnTo>
                  <a:pt x="2901" y="13901"/>
                </a:lnTo>
                <a:lnTo>
                  <a:pt x="2890" y="13844"/>
                </a:lnTo>
                <a:lnTo>
                  <a:pt x="2878" y="13798"/>
                </a:lnTo>
                <a:lnTo>
                  <a:pt x="4858" y="12649"/>
                </a:lnTo>
                <a:lnTo>
                  <a:pt x="4892" y="12684"/>
                </a:lnTo>
                <a:lnTo>
                  <a:pt x="4926" y="12706"/>
                </a:lnTo>
                <a:lnTo>
                  <a:pt x="4960" y="12729"/>
                </a:lnTo>
                <a:lnTo>
                  <a:pt x="5051" y="12729"/>
                </a:lnTo>
                <a:lnTo>
                  <a:pt x="5085" y="12706"/>
                </a:lnTo>
                <a:lnTo>
                  <a:pt x="5119" y="12684"/>
                </a:lnTo>
                <a:lnTo>
                  <a:pt x="5154" y="12649"/>
                </a:lnTo>
                <a:close/>
                <a:moveTo>
                  <a:pt x="19373" y="12649"/>
                </a:moveTo>
                <a:lnTo>
                  <a:pt x="21409" y="13832"/>
                </a:lnTo>
                <a:lnTo>
                  <a:pt x="21409" y="13867"/>
                </a:lnTo>
                <a:lnTo>
                  <a:pt x="21398" y="13901"/>
                </a:lnTo>
                <a:lnTo>
                  <a:pt x="21409" y="13946"/>
                </a:lnTo>
                <a:lnTo>
                  <a:pt x="21409" y="13980"/>
                </a:lnTo>
                <a:lnTo>
                  <a:pt x="21454" y="14037"/>
                </a:lnTo>
                <a:lnTo>
                  <a:pt x="21511" y="14071"/>
                </a:lnTo>
                <a:lnTo>
                  <a:pt x="21580" y="14094"/>
                </a:lnTo>
                <a:lnTo>
                  <a:pt x="21580" y="16460"/>
                </a:lnTo>
                <a:lnTo>
                  <a:pt x="21534" y="16472"/>
                </a:lnTo>
                <a:lnTo>
                  <a:pt x="21500" y="16483"/>
                </a:lnTo>
                <a:lnTo>
                  <a:pt x="21443" y="16528"/>
                </a:lnTo>
                <a:lnTo>
                  <a:pt x="21420" y="16551"/>
                </a:lnTo>
                <a:lnTo>
                  <a:pt x="21409" y="16585"/>
                </a:lnTo>
                <a:lnTo>
                  <a:pt x="21398" y="16619"/>
                </a:lnTo>
                <a:lnTo>
                  <a:pt x="21386" y="16665"/>
                </a:lnTo>
                <a:lnTo>
                  <a:pt x="21398" y="16699"/>
                </a:lnTo>
                <a:lnTo>
                  <a:pt x="21409" y="16733"/>
                </a:lnTo>
                <a:lnTo>
                  <a:pt x="19407" y="17894"/>
                </a:lnTo>
                <a:lnTo>
                  <a:pt x="19373" y="17848"/>
                </a:lnTo>
                <a:lnTo>
                  <a:pt x="19327" y="17814"/>
                </a:lnTo>
                <a:lnTo>
                  <a:pt x="19282" y="17803"/>
                </a:lnTo>
                <a:lnTo>
                  <a:pt x="19225" y="17791"/>
                </a:lnTo>
                <a:lnTo>
                  <a:pt x="19168" y="17791"/>
                </a:lnTo>
                <a:lnTo>
                  <a:pt x="19123" y="17814"/>
                </a:lnTo>
                <a:lnTo>
                  <a:pt x="19077" y="17848"/>
                </a:lnTo>
                <a:lnTo>
                  <a:pt x="19043" y="17882"/>
                </a:lnTo>
                <a:lnTo>
                  <a:pt x="17052" y="16745"/>
                </a:lnTo>
                <a:lnTo>
                  <a:pt x="17064" y="16699"/>
                </a:lnTo>
                <a:lnTo>
                  <a:pt x="17075" y="16665"/>
                </a:lnTo>
                <a:lnTo>
                  <a:pt x="17064" y="16619"/>
                </a:lnTo>
                <a:lnTo>
                  <a:pt x="17052" y="16585"/>
                </a:lnTo>
                <a:lnTo>
                  <a:pt x="17041" y="16551"/>
                </a:lnTo>
                <a:lnTo>
                  <a:pt x="17018" y="16517"/>
                </a:lnTo>
                <a:lnTo>
                  <a:pt x="16984" y="16494"/>
                </a:lnTo>
                <a:lnTo>
                  <a:pt x="16950" y="16472"/>
                </a:lnTo>
                <a:lnTo>
                  <a:pt x="16916" y="16449"/>
                </a:lnTo>
                <a:lnTo>
                  <a:pt x="16882" y="16449"/>
                </a:lnTo>
                <a:lnTo>
                  <a:pt x="16882" y="14174"/>
                </a:lnTo>
                <a:lnTo>
                  <a:pt x="16927" y="14162"/>
                </a:lnTo>
                <a:lnTo>
                  <a:pt x="16973" y="14140"/>
                </a:lnTo>
                <a:lnTo>
                  <a:pt x="17018" y="14117"/>
                </a:lnTo>
                <a:lnTo>
                  <a:pt x="17052" y="14083"/>
                </a:lnTo>
                <a:lnTo>
                  <a:pt x="17086" y="14049"/>
                </a:lnTo>
                <a:lnTo>
                  <a:pt x="17109" y="14003"/>
                </a:lnTo>
                <a:lnTo>
                  <a:pt x="17120" y="13958"/>
                </a:lnTo>
                <a:lnTo>
                  <a:pt x="17120" y="13901"/>
                </a:lnTo>
                <a:lnTo>
                  <a:pt x="17120" y="13844"/>
                </a:lnTo>
                <a:lnTo>
                  <a:pt x="17098" y="13798"/>
                </a:lnTo>
                <a:lnTo>
                  <a:pt x="19077" y="12661"/>
                </a:lnTo>
                <a:lnTo>
                  <a:pt x="19100" y="12695"/>
                </a:lnTo>
                <a:lnTo>
                  <a:pt x="19134" y="12718"/>
                </a:lnTo>
                <a:lnTo>
                  <a:pt x="19179" y="12729"/>
                </a:lnTo>
                <a:lnTo>
                  <a:pt x="19225" y="12740"/>
                </a:lnTo>
                <a:lnTo>
                  <a:pt x="19270" y="12729"/>
                </a:lnTo>
                <a:lnTo>
                  <a:pt x="19305" y="12718"/>
                </a:lnTo>
                <a:lnTo>
                  <a:pt x="19350" y="12684"/>
                </a:lnTo>
                <a:lnTo>
                  <a:pt x="19373" y="12649"/>
                </a:lnTo>
                <a:close/>
                <a:moveTo>
                  <a:pt x="26539" y="16790"/>
                </a:moveTo>
                <a:lnTo>
                  <a:pt x="28541" y="17950"/>
                </a:lnTo>
                <a:lnTo>
                  <a:pt x="28530" y="18007"/>
                </a:lnTo>
                <a:lnTo>
                  <a:pt x="28541" y="18076"/>
                </a:lnTo>
                <a:lnTo>
                  <a:pt x="28575" y="18121"/>
                </a:lnTo>
                <a:lnTo>
                  <a:pt x="28621" y="18167"/>
                </a:lnTo>
                <a:lnTo>
                  <a:pt x="28689" y="18178"/>
                </a:lnTo>
                <a:lnTo>
                  <a:pt x="28689" y="20533"/>
                </a:lnTo>
                <a:lnTo>
                  <a:pt x="28644" y="20544"/>
                </a:lnTo>
                <a:lnTo>
                  <a:pt x="28598" y="20555"/>
                </a:lnTo>
                <a:lnTo>
                  <a:pt x="28564" y="20578"/>
                </a:lnTo>
                <a:lnTo>
                  <a:pt x="28530" y="20601"/>
                </a:lnTo>
                <a:lnTo>
                  <a:pt x="28507" y="20635"/>
                </a:lnTo>
                <a:lnTo>
                  <a:pt x="28484" y="20680"/>
                </a:lnTo>
                <a:lnTo>
                  <a:pt x="28473" y="20726"/>
                </a:lnTo>
                <a:lnTo>
                  <a:pt x="28462" y="20771"/>
                </a:lnTo>
                <a:lnTo>
                  <a:pt x="28473" y="20817"/>
                </a:lnTo>
                <a:lnTo>
                  <a:pt x="28484" y="20862"/>
                </a:lnTo>
                <a:lnTo>
                  <a:pt x="26551" y="21977"/>
                </a:lnTo>
                <a:lnTo>
                  <a:pt x="26505" y="21932"/>
                </a:lnTo>
                <a:lnTo>
                  <a:pt x="26460" y="21898"/>
                </a:lnTo>
                <a:lnTo>
                  <a:pt x="26403" y="21875"/>
                </a:lnTo>
                <a:lnTo>
                  <a:pt x="26335" y="21864"/>
                </a:lnTo>
                <a:lnTo>
                  <a:pt x="26266" y="21875"/>
                </a:lnTo>
                <a:lnTo>
                  <a:pt x="26209" y="21898"/>
                </a:lnTo>
                <a:lnTo>
                  <a:pt x="26164" y="21932"/>
                </a:lnTo>
                <a:lnTo>
                  <a:pt x="26118" y="21977"/>
                </a:lnTo>
                <a:lnTo>
                  <a:pt x="24207" y="20874"/>
                </a:lnTo>
                <a:lnTo>
                  <a:pt x="24219" y="20817"/>
                </a:lnTo>
                <a:lnTo>
                  <a:pt x="24230" y="20771"/>
                </a:lnTo>
                <a:lnTo>
                  <a:pt x="24219" y="20715"/>
                </a:lnTo>
                <a:lnTo>
                  <a:pt x="24207" y="20669"/>
                </a:lnTo>
                <a:lnTo>
                  <a:pt x="24185" y="20624"/>
                </a:lnTo>
                <a:lnTo>
                  <a:pt x="24162" y="20589"/>
                </a:lnTo>
                <a:lnTo>
                  <a:pt x="24128" y="20555"/>
                </a:lnTo>
                <a:lnTo>
                  <a:pt x="24082" y="20533"/>
                </a:lnTo>
                <a:lnTo>
                  <a:pt x="24037" y="20510"/>
                </a:lnTo>
                <a:lnTo>
                  <a:pt x="23991" y="20510"/>
                </a:lnTo>
                <a:lnTo>
                  <a:pt x="23991" y="18258"/>
                </a:lnTo>
                <a:lnTo>
                  <a:pt x="24037" y="18246"/>
                </a:lnTo>
                <a:lnTo>
                  <a:pt x="24082" y="18235"/>
                </a:lnTo>
                <a:lnTo>
                  <a:pt x="24116" y="18201"/>
                </a:lnTo>
                <a:lnTo>
                  <a:pt x="24150" y="18178"/>
                </a:lnTo>
                <a:lnTo>
                  <a:pt x="24173" y="18144"/>
                </a:lnTo>
                <a:lnTo>
                  <a:pt x="24196" y="18098"/>
                </a:lnTo>
                <a:lnTo>
                  <a:pt x="24207" y="18053"/>
                </a:lnTo>
                <a:lnTo>
                  <a:pt x="24207" y="18007"/>
                </a:lnTo>
                <a:lnTo>
                  <a:pt x="24207" y="17962"/>
                </a:lnTo>
                <a:lnTo>
                  <a:pt x="24196" y="17916"/>
                </a:lnTo>
                <a:lnTo>
                  <a:pt x="26130" y="16801"/>
                </a:lnTo>
                <a:lnTo>
                  <a:pt x="26164" y="16847"/>
                </a:lnTo>
                <a:lnTo>
                  <a:pt x="26209" y="16881"/>
                </a:lnTo>
                <a:lnTo>
                  <a:pt x="26266" y="16904"/>
                </a:lnTo>
                <a:lnTo>
                  <a:pt x="26335" y="16915"/>
                </a:lnTo>
                <a:lnTo>
                  <a:pt x="26403" y="16904"/>
                </a:lnTo>
                <a:lnTo>
                  <a:pt x="26460" y="16881"/>
                </a:lnTo>
                <a:lnTo>
                  <a:pt x="26505" y="16847"/>
                </a:lnTo>
                <a:lnTo>
                  <a:pt x="26539" y="16790"/>
                </a:lnTo>
                <a:close/>
                <a:moveTo>
                  <a:pt x="17041" y="16779"/>
                </a:moveTo>
                <a:lnTo>
                  <a:pt x="19020" y="17928"/>
                </a:lnTo>
                <a:lnTo>
                  <a:pt x="19009" y="17962"/>
                </a:lnTo>
                <a:lnTo>
                  <a:pt x="19009" y="18007"/>
                </a:lnTo>
                <a:lnTo>
                  <a:pt x="19009" y="18053"/>
                </a:lnTo>
                <a:lnTo>
                  <a:pt x="19020" y="18087"/>
                </a:lnTo>
                <a:lnTo>
                  <a:pt x="19043" y="18132"/>
                </a:lnTo>
                <a:lnTo>
                  <a:pt x="19066" y="18155"/>
                </a:lnTo>
                <a:lnTo>
                  <a:pt x="19088" y="18189"/>
                </a:lnTo>
                <a:lnTo>
                  <a:pt x="19123" y="18212"/>
                </a:lnTo>
                <a:lnTo>
                  <a:pt x="19168" y="18223"/>
                </a:lnTo>
                <a:lnTo>
                  <a:pt x="19202" y="18223"/>
                </a:lnTo>
                <a:lnTo>
                  <a:pt x="19202" y="20589"/>
                </a:lnTo>
                <a:lnTo>
                  <a:pt x="19145" y="20612"/>
                </a:lnTo>
                <a:lnTo>
                  <a:pt x="19088" y="20646"/>
                </a:lnTo>
                <a:lnTo>
                  <a:pt x="19054" y="20703"/>
                </a:lnTo>
                <a:lnTo>
                  <a:pt x="19043" y="20771"/>
                </a:lnTo>
                <a:lnTo>
                  <a:pt x="19054" y="20828"/>
                </a:lnTo>
                <a:lnTo>
                  <a:pt x="17041" y="21989"/>
                </a:lnTo>
                <a:lnTo>
                  <a:pt x="17007" y="21955"/>
                </a:lnTo>
                <a:lnTo>
                  <a:pt x="16961" y="21920"/>
                </a:lnTo>
                <a:lnTo>
                  <a:pt x="16916" y="21898"/>
                </a:lnTo>
                <a:lnTo>
                  <a:pt x="16859" y="21886"/>
                </a:lnTo>
                <a:lnTo>
                  <a:pt x="16802" y="21898"/>
                </a:lnTo>
                <a:lnTo>
                  <a:pt x="16745" y="21920"/>
                </a:lnTo>
                <a:lnTo>
                  <a:pt x="16700" y="21943"/>
                </a:lnTo>
                <a:lnTo>
                  <a:pt x="16665" y="21989"/>
                </a:lnTo>
                <a:lnTo>
                  <a:pt x="14686" y="20851"/>
                </a:lnTo>
                <a:lnTo>
                  <a:pt x="14697" y="20806"/>
                </a:lnTo>
                <a:lnTo>
                  <a:pt x="14697" y="20771"/>
                </a:lnTo>
                <a:lnTo>
                  <a:pt x="14697" y="20726"/>
                </a:lnTo>
                <a:lnTo>
                  <a:pt x="14686" y="20692"/>
                </a:lnTo>
                <a:lnTo>
                  <a:pt x="14675" y="20658"/>
                </a:lnTo>
                <a:lnTo>
                  <a:pt x="14652" y="20624"/>
                </a:lnTo>
                <a:lnTo>
                  <a:pt x="14618" y="20601"/>
                </a:lnTo>
                <a:lnTo>
                  <a:pt x="14584" y="20578"/>
                </a:lnTo>
                <a:lnTo>
                  <a:pt x="14550" y="20555"/>
                </a:lnTo>
                <a:lnTo>
                  <a:pt x="14504" y="20555"/>
                </a:lnTo>
                <a:lnTo>
                  <a:pt x="14504" y="18178"/>
                </a:lnTo>
                <a:lnTo>
                  <a:pt x="14572" y="18167"/>
                </a:lnTo>
                <a:lnTo>
                  <a:pt x="14618" y="18121"/>
                </a:lnTo>
                <a:lnTo>
                  <a:pt x="14652" y="18076"/>
                </a:lnTo>
                <a:lnTo>
                  <a:pt x="14663" y="18007"/>
                </a:lnTo>
                <a:lnTo>
                  <a:pt x="14652" y="17950"/>
                </a:lnTo>
                <a:lnTo>
                  <a:pt x="16677" y="16779"/>
                </a:lnTo>
                <a:lnTo>
                  <a:pt x="16711" y="16824"/>
                </a:lnTo>
                <a:lnTo>
                  <a:pt x="16745" y="16858"/>
                </a:lnTo>
                <a:lnTo>
                  <a:pt x="16802" y="16870"/>
                </a:lnTo>
                <a:lnTo>
                  <a:pt x="16859" y="16881"/>
                </a:lnTo>
                <a:lnTo>
                  <a:pt x="16904" y="16870"/>
                </a:lnTo>
                <a:lnTo>
                  <a:pt x="16961" y="16858"/>
                </a:lnTo>
                <a:lnTo>
                  <a:pt x="17007" y="16824"/>
                </a:lnTo>
                <a:lnTo>
                  <a:pt x="17041" y="16779"/>
                </a:lnTo>
                <a:close/>
                <a:moveTo>
                  <a:pt x="12275" y="16767"/>
                </a:moveTo>
                <a:lnTo>
                  <a:pt x="14322" y="17950"/>
                </a:lnTo>
                <a:lnTo>
                  <a:pt x="14311" y="18007"/>
                </a:lnTo>
                <a:lnTo>
                  <a:pt x="14322" y="18076"/>
                </a:lnTo>
                <a:lnTo>
                  <a:pt x="14356" y="18132"/>
                </a:lnTo>
                <a:lnTo>
                  <a:pt x="14402" y="18167"/>
                </a:lnTo>
                <a:lnTo>
                  <a:pt x="14459" y="18189"/>
                </a:lnTo>
                <a:lnTo>
                  <a:pt x="14459" y="20555"/>
                </a:lnTo>
                <a:lnTo>
                  <a:pt x="14424" y="20555"/>
                </a:lnTo>
                <a:lnTo>
                  <a:pt x="14390" y="20578"/>
                </a:lnTo>
                <a:lnTo>
                  <a:pt x="14356" y="20589"/>
                </a:lnTo>
                <a:lnTo>
                  <a:pt x="14322" y="20624"/>
                </a:lnTo>
                <a:lnTo>
                  <a:pt x="14299" y="20646"/>
                </a:lnTo>
                <a:lnTo>
                  <a:pt x="14277" y="20692"/>
                </a:lnTo>
                <a:lnTo>
                  <a:pt x="14265" y="20726"/>
                </a:lnTo>
                <a:lnTo>
                  <a:pt x="14265" y="20771"/>
                </a:lnTo>
                <a:lnTo>
                  <a:pt x="14265" y="20806"/>
                </a:lnTo>
                <a:lnTo>
                  <a:pt x="14277" y="20851"/>
                </a:lnTo>
                <a:lnTo>
                  <a:pt x="12252" y="22023"/>
                </a:lnTo>
                <a:lnTo>
                  <a:pt x="12229" y="21989"/>
                </a:lnTo>
                <a:lnTo>
                  <a:pt x="12195" y="21966"/>
                </a:lnTo>
                <a:lnTo>
                  <a:pt x="12161" y="21955"/>
                </a:lnTo>
                <a:lnTo>
                  <a:pt x="12115" y="21943"/>
                </a:lnTo>
                <a:lnTo>
                  <a:pt x="12070" y="21955"/>
                </a:lnTo>
                <a:lnTo>
                  <a:pt x="12036" y="21966"/>
                </a:lnTo>
                <a:lnTo>
                  <a:pt x="12002" y="21989"/>
                </a:lnTo>
                <a:lnTo>
                  <a:pt x="11979" y="22023"/>
                </a:lnTo>
                <a:lnTo>
                  <a:pt x="9977" y="20862"/>
                </a:lnTo>
                <a:lnTo>
                  <a:pt x="9988" y="20817"/>
                </a:lnTo>
                <a:lnTo>
                  <a:pt x="9988" y="20771"/>
                </a:lnTo>
                <a:lnTo>
                  <a:pt x="9988" y="20715"/>
                </a:lnTo>
                <a:lnTo>
                  <a:pt x="9977" y="20680"/>
                </a:lnTo>
                <a:lnTo>
                  <a:pt x="9954" y="20635"/>
                </a:lnTo>
                <a:lnTo>
                  <a:pt x="9931" y="20601"/>
                </a:lnTo>
                <a:lnTo>
                  <a:pt x="9897" y="20567"/>
                </a:lnTo>
                <a:lnTo>
                  <a:pt x="9852" y="20544"/>
                </a:lnTo>
                <a:lnTo>
                  <a:pt x="9817" y="20533"/>
                </a:lnTo>
                <a:lnTo>
                  <a:pt x="9772" y="20521"/>
                </a:lnTo>
                <a:lnTo>
                  <a:pt x="9772" y="18189"/>
                </a:lnTo>
                <a:lnTo>
                  <a:pt x="9829" y="18167"/>
                </a:lnTo>
                <a:lnTo>
                  <a:pt x="9874" y="18132"/>
                </a:lnTo>
                <a:lnTo>
                  <a:pt x="9908" y="18076"/>
                </a:lnTo>
                <a:lnTo>
                  <a:pt x="9920" y="18007"/>
                </a:lnTo>
                <a:lnTo>
                  <a:pt x="9908" y="17950"/>
                </a:lnTo>
                <a:lnTo>
                  <a:pt x="11956" y="16767"/>
                </a:lnTo>
                <a:lnTo>
                  <a:pt x="11990" y="16801"/>
                </a:lnTo>
                <a:lnTo>
                  <a:pt x="12024" y="16824"/>
                </a:lnTo>
                <a:lnTo>
                  <a:pt x="12070" y="16847"/>
                </a:lnTo>
                <a:lnTo>
                  <a:pt x="12161" y="16847"/>
                </a:lnTo>
                <a:lnTo>
                  <a:pt x="12206" y="16824"/>
                </a:lnTo>
                <a:lnTo>
                  <a:pt x="12240" y="16801"/>
                </a:lnTo>
                <a:lnTo>
                  <a:pt x="12275" y="16767"/>
                </a:lnTo>
                <a:close/>
                <a:moveTo>
                  <a:pt x="16859" y="0"/>
                </a:moveTo>
                <a:lnTo>
                  <a:pt x="16802" y="11"/>
                </a:lnTo>
                <a:lnTo>
                  <a:pt x="16756" y="23"/>
                </a:lnTo>
                <a:lnTo>
                  <a:pt x="16722" y="46"/>
                </a:lnTo>
                <a:lnTo>
                  <a:pt x="16688" y="68"/>
                </a:lnTo>
                <a:lnTo>
                  <a:pt x="16654" y="102"/>
                </a:lnTo>
                <a:lnTo>
                  <a:pt x="16631" y="148"/>
                </a:lnTo>
                <a:lnTo>
                  <a:pt x="16620" y="193"/>
                </a:lnTo>
                <a:lnTo>
                  <a:pt x="16620" y="239"/>
                </a:lnTo>
                <a:lnTo>
                  <a:pt x="16620" y="284"/>
                </a:lnTo>
                <a:lnTo>
                  <a:pt x="16631" y="330"/>
                </a:lnTo>
                <a:lnTo>
                  <a:pt x="14686" y="1456"/>
                </a:lnTo>
                <a:lnTo>
                  <a:pt x="14652" y="1411"/>
                </a:lnTo>
                <a:lnTo>
                  <a:pt x="14606" y="1376"/>
                </a:lnTo>
                <a:lnTo>
                  <a:pt x="14550" y="1354"/>
                </a:lnTo>
                <a:lnTo>
                  <a:pt x="14481" y="1342"/>
                </a:lnTo>
                <a:lnTo>
                  <a:pt x="14424" y="1354"/>
                </a:lnTo>
                <a:lnTo>
                  <a:pt x="14368" y="1376"/>
                </a:lnTo>
                <a:lnTo>
                  <a:pt x="14322" y="1411"/>
                </a:lnTo>
                <a:lnTo>
                  <a:pt x="14277" y="1445"/>
                </a:lnTo>
                <a:lnTo>
                  <a:pt x="12331" y="319"/>
                </a:lnTo>
                <a:lnTo>
                  <a:pt x="12331" y="284"/>
                </a:lnTo>
                <a:lnTo>
                  <a:pt x="12343" y="239"/>
                </a:lnTo>
                <a:lnTo>
                  <a:pt x="12331" y="193"/>
                </a:lnTo>
                <a:lnTo>
                  <a:pt x="12320" y="148"/>
                </a:lnTo>
                <a:lnTo>
                  <a:pt x="12297" y="114"/>
                </a:lnTo>
                <a:lnTo>
                  <a:pt x="12275" y="80"/>
                </a:lnTo>
                <a:lnTo>
                  <a:pt x="12240" y="57"/>
                </a:lnTo>
                <a:lnTo>
                  <a:pt x="12206" y="34"/>
                </a:lnTo>
                <a:lnTo>
                  <a:pt x="12161" y="23"/>
                </a:lnTo>
                <a:lnTo>
                  <a:pt x="12115" y="11"/>
                </a:lnTo>
                <a:lnTo>
                  <a:pt x="12070" y="23"/>
                </a:lnTo>
                <a:lnTo>
                  <a:pt x="12024" y="34"/>
                </a:lnTo>
                <a:lnTo>
                  <a:pt x="11990" y="57"/>
                </a:lnTo>
                <a:lnTo>
                  <a:pt x="11956" y="80"/>
                </a:lnTo>
                <a:lnTo>
                  <a:pt x="11922" y="114"/>
                </a:lnTo>
                <a:lnTo>
                  <a:pt x="11899" y="148"/>
                </a:lnTo>
                <a:lnTo>
                  <a:pt x="11888" y="193"/>
                </a:lnTo>
                <a:lnTo>
                  <a:pt x="11888" y="239"/>
                </a:lnTo>
                <a:lnTo>
                  <a:pt x="11888" y="284"/>
                </a:lnTo>
                <a:lnTo>
                  <a:pt x="11899" y="319"/>
                </a:lnTo>
                <a:lnTo>
                  <a:pt x="9897" y="1479"/>
                </a:lnTo>
                <a:lnTo>
                  <a:pt x="9863" y="1445"/>
                </a:lnTo>
                <a:lnTo>
                  <a:pt x="9829" y="1422"/>
                </a:lnTo>
                <a:lnTo>
                  <a:pt x="9795" y="1411"/>
                </a:lnTo>
                <a:lnTo>
                  <a:pt x="9749" y="1399"/>
                </a:lnTo>
                <a:lnTo>
                  <a:pt x="9704" y="1399"/>
                </a:lnTo>
                <a:lnTo>
                  <a:pt x="9670" y="1411"/>
                </a:lnTo>
                <a:lnTo>
                  <a:pt x="9635" y="1433"/>
                </a:lnTo>
                <a:lnTo>
                  <a:pt x="9613" y="1456"/>
                </a:lnTo>
                <a:lnTo>
                  <a:pt x="9590" y="1479"/>
                </a:lnTo>
                <a:lnTo>
                  <a:pt x="9567" y="1513"/>
                </a:lnTo>
                <a:lnTo>
                  <a:pt x="9556" y="1547"/>
                </a:lnTo>
                <a:lnTo>
                  <a:pt x="9556" y="1593"/>
                </a:lnTo>
                <a:lnTo>
                  <a:pt x="9567" y="1661"/>
                </a:lnTo>
                <a:lnTo>
                  <a:pt x="9601" y="1718"/>
                </a:lnTo>
                <a:lnTo>
                  <a:pt x="9658" y="1752"/>
                </a:lnTo>
                <a:lnTo>
                  <a:pt x="9726" y="1775"/>
                </a:lnTo>
                <a:lnTo>
                  <a:pt x="9726" y="4095"/>
                </a:lnTo>
                <a:lnTo>
                  <a:pt x="9670" y="4095"/>
                </a:lnTo>
                <a:lnTo>
                  <a:pt x="9624" y="4118"/>
                </a:lnTo>
                <a:lnTo>
                  <a:pt x="9590" y="4141"/>
                </a:lnTo>
                <a:lnTo>
                  <a:pt x="9556" y="4175"/>
                </a:lnTo>
                <a:lnTo>
                  <a:pt x="9522" y="4209"/>
                </a:lnTo>
                <a:lnTo>
                  <a:pt x="9499" y="4254"/>
                </a:lnTo>
                <a:lnTo>
                  <a:pt x="9488" y="4300"/>
                </a:lnTo>
                <a:lnTo>
                  <a:pt x="9488" y="4345"/>
                </a:lnTo>
                <a:lnTo>
                  <a:pt x="9488" y="4402"/>
                </a:lnTo>
                <a:lnTo>
                  <a:pt x="9510" y="4448"/>
                </a:lnTo>
                <a:lnTo>
                  <a:pt x="9533" y="4493"/>
                </a:lnTo>
                <a:lnTo>
                  <a:pt x="9556" y="4527"/>
                </a:lnTo>
                <a:lnTo>
                  <a:pt x="9601" y="4562"/>
                </a:lnTo>
                <a:lnTo>
                  <a:pt x="9647" y="4584"/>
                </a:lnTo>
                <a:lnTo>
                  <a:pt x="9692" y="4596"/>
                </a:lnTo>
                <a:lnTo>
                  <a:pt x="9749" y="4607"/>
                </a:lnTo>
                <a:lnTo>
                  <a:pt x="9806" y="4596"/>
                </a:lnTo>
                <a:lnTo>
                  <a:pt x="9874" y="4573"/>
                </a:lnTo>
                <a:lnTo>
                  <a:pt x="9920" y="4539"/>
                </a:lnTo>
                <a:lnTo>
                  <a:pt x="9965" y="4482"/>
                </a:lnTo>
                <a:lnTo>
                  <a:pt x="11922" y="5619"/>
                </a:lnTo>
                <a:lnTo>
                  <a:pt x="11911" y="5654"/>
                </a:lnTo>
                <a:lnTo>
                  <a:pt x="11899" y="5699"/>
                </a:lnTo>
                <a:lnTo>
                  <a:pt x="11911" y="5733"/>
                </a:lnTo>
                <a:lnTo>
                  <a:pt x="11922" y="5779"/>
                </a:lnTo>
                <a:lnTo>
                  <a:pt x="11945" y="5813"/>
                </a:lnTo>
                <a:lnTo>
                  <a:pt x="11967" y="5847"/>
                </a:lnTo>
                <a:lnTo>
                  <a:pt x="12002" y="5870"/>
                </a:lnTo>
                <a:lnTo>
                  <a:pt x="12036" y="5892"/>
                </a:lnTo>
                <a:lnTo>
                  <a:pt x="12070" y="5904"/>
                </a:lnTo>
                <a:lnTo>
                  <a:pt x="12161" y="5904"/>
                </a:lnTo>
                <a:lnTo>
                  <a:pt x="12195" y="5892"/>
                </a:lnTo>
                <a:lnTo>
                  <a:pt x="12229" y="5870"/>
                </a:lnTo>
                <a:lnTo>
                  <a:pt x="12263" y="5847"/>
                </a:lnTo>
                <a:lnTo>
                  <a:pt x="12286" y="5813"/>
                </a:lnTo>
                <a:lnTo>
                  <a:pt x="12309" y="5779"/>
                </a:lnTo>
                <a:lnTo>
                  <a:pt x="12320" y="5733"/>
                </a:lnTo>
                <a:lnTo>
                  <a:pt x="12320" y="5699"/>
                </a:lnTo>
                <a:lnTo>
                  <a:pt x="12320" y="5654"/>
                </a:lnTo>
                <a:lnTo>
                  <a:pt x="12309" y="5619"/>
                </a:lnTo>
                <a:lnTo>
                  <a:pt x="14299" y="4459"/>
                </a:lnTo>
                <a:lnTo>
                  <a:pt x="14333" y="4505"/>
                </a:lnTo>
                <a:lnTo>
                  <a:pt x="14379" y="4539"/>
                </a:lnTo>
                <a:lnTo>
                  <a:pt x="14424" y="4550"/>
                </a:lnTo>
                <a:lnTo>
                  <a:pt x="14481" y="4562"/>
                </a:lnTo>
                <a:lnTo>
                  <a:pt x="14538" y="4550"/>
                </a:lnTo>
                <a:lnTo>
                  <a:pt x="14584" y="4539"/>
                </a:lnTo>
                <a:lnTo>
                  <a:pt x="14629" y="4505"/>
                </a:lnTo>
                <a:lnTo>
                  <a:pt x="14663" y="4459"/>
                </a:lnTo>
                <a:lnTo>
                  <a:pt x="16631" y="5597"/>
                </a:lnTo>
                <a:lnTo>
                  <a:pt x="16620" y="5642"/>
                </a:lnTo>
                <a:lnTo>
                  <a:pt x="16609" y="5699"/>
                </a:lnTo>
                <a:lnTo>
                  <a:pt x="16620" y="5745"/>
                </a:lnTo>
                <a:lnTo>
                  <a:pt x="16631" y="5779"/>
                </a:lnTo>
                <a:lnTo>
                  <a:pt x="16654" y="5824"/>
                </a:lnTo>
                <a:lnTo>
                  <a:pt x="16677" y="5858"/>
                </a:lnTo>
                <a:lnTo>
                  <a:pt x="16711" y="5892"/>
                </a:lnTo>
                <a:lnTo>
                  <a:pt x="16745" y="5915"/>
                </a:lnTo>
                <a:lnTo>
                  <a:pt x="16791" y="5927"/>
                </a:lnTo>
                <a:lnTo>
                  <a:pt x="16836" y="5938"/>
                </a:lnTo>
                <a:lnTo>
                  <a:pt x="16836" y="8247"/>
                </a:lnTo>
                <a:lnTo>
                  <a:pt x="16791" y="8247"/>
                </a:lnTo>
                <a:lnTo>
                  <a:pt x="16756" y="8270"/>
                </a:lnTo>
                <a:lnTo>
                  <a:pt x="16722" y="8281"/>
                </a:lnTo>
                <a:lnTo>
                  <a:pt x="16700" y="8315"/>
                </a:lnTo>
                <a:lnTo>
                  <a:pt x="16677" y="8338"/>
                </a:lnTo>
                <a:lnTo>
                  <a:pt x="16654" y="8372"/>
                </a:lnTo>
                <a:lnTo>
                  <a:pt x="16643" y="8406"/>
                </a:lnTo>
                <a:lnTo>
                  <a:pt x="16643" y="8452"/>
                </a:lnTo>
                <a:lnTo>
                  <a:pt x="16643" y="8486"/>
                </a:lnTo>
                <a:lnTo>
                  <a:pt x="16654" y="8532"/>
                </a:lnTo>
                <a:lnTo>
                  <a:pt x="14652" y="9692"/>
                </a:lnTo>
                <a:lnTo>
                  <a:pt x="14618" y="9646"/>
                </a:lnTo>
                <a:lnTo>
                  <a:pt x="14584" y="9624"/>
                </a:lnTo>
                <a:lnTo>
                  <a:pt x="14538" y="9601"/>
                </a:lnTo>
                <a:lnTo>
                  <a:pt x="14447" y="9601"/>
                </a:lnTo>
                <a:lnTo>
                  <a:pt x="14402" y="9612"/>
                </a:lnTo>
                <a:lnTo>
                  <a:pt x="14368" y="9635"/>
                </a:lnTo>
                <a:lnTo>
                  <a:pt x="14345" y="9658"/>
                </a:lnTo>
                <a:lnTo>
                  <a:pt x="14322" y="9692"/>
                </a:lnTo>
                <a:lnTo>
                  <a:pt x="14299" y="9726"/>
                </a:lnTo>
                <a:lnTo>
                  <a:pt x="14288" y="9760"/>
                </a:lnTo>
                <a:lnTo>
                  <a:pt x="14288" y="9806"/>
                </a:lnTo>
                <a:lnTo>
                  <a:pt x="14288" y="9840"/>
                </a:lnTo>
                <a:lnTo>
                  <a:pt x="14299" y="9874"/>
                </a:lnTo>
                <a:lnTo>
                  <a:pt x="14333" y="9931"/>
                </a:lnTo>
                <a:lnTo>
                  <a:pt x="14390" y="9976"/>
                </a:lnTo>
                <a:lnTo>
                  <a:pt x="14424" y="9988"/>
                </a:lnTo>
                <a:lnTo>
                  <a:pt x="14459" y="9999"/>
                </a:lnTo>
                <a:lnTo>
                  <a:pt x="14459" y="12285"/>
                </a:lnTo>
                <a:lnTo>
                  <a:pt x="14413" y="12297"/>
                </a:lnTo>
                <a:lnTo>
                  <a:pt x="14368" y="12320"/>
                </a:lnTo>
                <a:lnTo>
                  <a:pt x="14322" y="12342"/>
                </a:lnTo>
                <a:lnTo>
                  <a:pt x="14288" y="12376"/>
                </a:lnTo>
                <a:lnTo>
                  <a:pt x="14254" y="12411"/>
                </a:lnTo>
                <a:lnTo>
                  <a:pt x="14231" y="12456"/>
                </a:lnTo>
                <a:lnTo>
                  <a:pt x="14220" y="12502"/>
                </a:lnTo>
                <a:lnTo>
                  <a:pt x="14220" y="12558"/>
                </a:lnTo>
                <a:lnTo>
                  <a:pt x="14220" y="12615"/>
                </a:lnTo>
                <a:lnTo>
                  <a:pt x="14242" y="12661"/>
                </a:lnTo>
                <a:lnTo>
                  <a:pt x="14265" y="12706"/>
                </a:lnTo>
                <a:lnTo>
                  <a:pt x="14299" y="12752"/>
                </a:lnTo>
                <a:lnTo>
                  <a:pt x="14333" y="12775"/>
                </a:lnTo>
                <a:lnTo>
                  <a:pt x="14379" y="12809"/>
                </a:lnTo>
                <a:lnTo>
                  <a:pt x="14424" y="12820"/>
                </a:lnTo>
                <a:lnTo>
                  <a:pt x="14550" y="12820"/>
                </a:lnTo>
                <a:lnTo>
                  <a:pt x="14618" y="12786"/>
                </a:lnTo>
                <a:lnTo>
                  <a:pt x="14663" y="12752"/>
                </a:lnTo>
                <a:lnTo>
                  <a:pt x="14709" y="12695"/>
                </a:lnTo>
                <a:lnTo>
                  <a:pt x="16609" y="13798"/>
                </a:lnTo>
                <a:lnTo>
                  <a:pt x="16586" y="13844"/>
                </a:lnTo>
                <a:lnTo>
                  <a:pt x="16586" y="13901"/>
                </a:lnTo>
                <a:lnTo>
                  <a:pt x="16586" y="13958"/>
                </a:lnTo>
                <a:lnTo>
                  <a:pt x="16609" y="14003"/>
                </a:lnTo>
                <a:lnTo>
                  <a:pt x="16631" y="14049"/>
                </a:lnTo>
                <a:lnTo>
                  <a:pt x="16654" y="14094"/>
                </a:lnTo>
                <a:lnTo>
                  <a:pt x="16688" y="14117"/>
                </a:lnTo>
                <a:lnTo>
                  <a:pt x="16734" y="14151"/>
                </a:lnTo>
                <a:lnTo>
                  <a:pt x="16779" y="14162"/>
                </a:lnTo>
                <a:lnTo>
                  <a:pt x="16836" y="14174"/>
                </a:lnTo>
                <a:lnTo>
                  <a:pt x="16836" y="16449"/>
                </a:lnTo>
                <a:lnTo>
                  <a:pt x="16791" y="16449"/>
                </a:lnTo>
                <a:lnTo>
                  <a:pt x="16756" y="16472"/>
                </a:lnTo>
                <a:lnTo>
                  <a:pt x="16722" y="16483"/>
                </a:lnTo>
                <a:lnTo>
                  <a:pt x="16688" y="16517"/>
                </a:lnTo>
                <a:lnTo>
                  <a:pt x="16665" y="16551"/>
                </a:lnTo>
                <a:lnTo>
                  <a:pt x="16654" y="16585"/>
                </a:lnTo>
                <a:lnTo>
                  <a:pt x="16643" y="16619"/>
                </a:lnTo>
                <a:lnTo>
                  <a:pt x="16631" y="16665"/>
                </a:lnTo>
                <a:lnTo>
                  <a:pt x="16643" y="16699"/>
                </a:lnTo>
                <a:lnTo>
                  <a:pt x="16654" y="16745"/>
                </a:lnTo>
                <a:lnTo>
                  <a:pt x="14629" y="17916"/>
                </a:lnTo>
                <a:lnTo>
                  <a:pt x="14606" y="17882"/>
                </a:lnTo>
                <a:lnTo>
                  <a:pt x="14572" y="17859"/>
                </a:lnTo>
                <a:lnTo>
                  <a:pt x="14527" y="17837"/>
                </a:lnTo>
                <a:lnTo>
                  <a:pt x="14436" y="17837"/>
                </a:lnTo>
                <a:lnTo>
                  <a:pt x="14402" y="17859"/>
                </a:lnTo>
                <a:lnTo>
                  <a:pt x="14368" y="17882"/>
                </a:lnTo>
                <a:lnTo>
                  <a:pt x="14345" y="17905"/>
                </a:lnTo>
                <a:lnTo>
                  <a:pt x="12286" y="16722"/>
                </a:lnTo>
                <a:lnTo>
                  <a:pt x="12297" y="16665"/>
                </a:lnTo>
                <a:lnTo>
                  <a:pt x="12297" y="16619"/>
                </a:lnTo>
                <a:lnTo>
                  <a:pt x="12286" y="16585"/>
                </a:lnTo>
                <a:lnTo>
                  <a:pt x="12275" y="16551"/>
                </a:lnTo>
                <a:lnTo>
                  <a:pt x="12252" y="16528"/>
                </a:lnTo>
                <a:lnTo>
                  <a:pt x="12218" y="16506"/>
                </a:lnTo>
                <a:lnTo>
                  <a:pt x="12184" y="16483"/>
                </a:lnTo>
                <a:lnTo>
                  <a:pt x="12149" y="16472"/>
                </a:lnTo>
                <a:lnTo>
                  <a:pt x="12081" y="16472"/>
                </a:lnTo>
                <a:lnTo>
                  <a:pt x="12036" y="16483"/>
                </a:lnTo>
                <a:lnTo>
                  <a:pt x="12013" y="16506"/>
                </a:lnTo>
                <a:lnTo>
                  <a:pt x="11979" y="16528"/>
                </a:lnTo>
                <a:lnTo>
                  <a:pt x="11956" y="16551"/>
                </a:lnTo>
                <a:lnTo>
                  <a:pt x="11945" y="16585"/>
                </a:lnTo>
                <a:lnTo>
                  <a:pt x="11933" y="16619"/>
                </a:lnTo>
                <a:lnTo>
                  <a:pt x="11922" y="16665"/>
                </a:lnTo>
                <a:lnTo>
                  <a:pt x="11933" y="16722"/>
                </a:lnTo>
                <a:lnTo>
                  <a:pt x="9886" y="17905"/>
                </a:lnTo>
                <a:lnTo>
                  <a:pt x="9863" y="17882"/>
                </a:lnTo>
                <a:lnTo>
                  <a:pt x="9829" y="17848"/>
                </a:lnTo>
                <a:lnTo>
                  <a:pt x="9783" y="17837"/>
                </a:lnTo>
                <a:lnTo>
                  <a:pt x="9704" y="17837"/>
                </a:lnTo>
                <a:lnTo>
                  <a:pt x="9658" y="17848"/>
                </a:lnTo>
                <a:lnTo>
                  <a:pt x="9624" y="17882"/>
                </a:lnTo>
                <a:lnTo>
                  <a:pt x="9601" y="17905"/>
                </a:lnTo>
                <a:lnTo>
                  <a:pt x="7611" y="16756"/>
                </a:lnTo>
                <a:lnTo>
                  <a:pt x="7622" y="16710"/>
                </a:lnTo>
                <a:lnTo>
                  <a:pt x="7622" y="16665"/>
                </a:lnTo>
                <a:lnTo>
                  <a:pt x="7622" y="16619"/>
                </a:lnTo>
                <a:lnTo>
                  <a:pt x="7611" y="16574"/>
                </a:lnTo>
                <a:lnTo>
                  <a:pt x="7588" y="16528"/>
                </a:lnTo>
                <a:lnTo>
                  <a:pt x="7554" y="16494"/>
                </a:lnTo>
                <a:lnTo>
                  <a:pt x="7531" y="16460"/>
                </a:lnTo>
                <a:lnTo>
                  <a:pt x="7485" y="16437"/>
                </a:lnTo>
                <a:lnTo>
                  <a:pt x="7440" y="16426"/>
                </a:lnTo>
                <a:lnTo>
                  <a:pt x="7394" y="16415"/>
                </a:lnTo>
                <a:lnTo>
                  <a:pt x="7394" y="14117"/>
                </a:lnTo>
                <a:lnTo>
                  <a:pt x="7440" y="14117"/>
                </a:lnTo>
                <a:lnTo>
                  <a:pt x="7474" y="14094"/>
                </a:lnTo>
                <a:lnTo>
                  <a:pt x="7508" y="14071"/>
                </a:lnTo>
                <a:lnTo>
                  <a:pt x="7531" y="14049"/>
                </a:lnTo>
                <a:lnTo>
                  <a:pt x="7565" y="14015"/>
                </a:lnTo>
                <a:lnTo>
                  <a:pt x="7576" y="13980"/>
                </a:lnTo>
                <a:lnTo>
                  <a:pt x="7588" y="13946"/>
                </a:lnTo>
                <a:lnTo>
                  <a:pt x="7588" y="13901"/>
                </a:lnTo>
                <a:lnTo>
                  <a:pt x="7588" y="13867"/>
                </a:lnTo>
                <a:lnTo>
                  <a:pt x="7576" y="13821"/>
                </a:lnTo>
                <a:lnTo>
                  <a:pt x="9590" y="12661"/>
                </a:lnTo>
                <a:lnTo>
                  <a:pt x="9613" y="12695"/>
                </a:lnTo>
                <a:lnTo>
                  <a:pt x="9658" y="12729"/>
                </a:lnTo>
                <a:lnTo>
                  <a:pt x="9692" y="12740"/>
                </a:lnTo>
                <a:lnTo>
                  <a:pt x="9749" y="12752"/>
                </a:lnTo>
                <a:lnTo>
                  <a:pt x="9783" y="12740"/>
                </a:lnTo>
                <a:lnTo>
                  <a:pt x="9817" y="12729"/>
                </a:lnTo>
                <a:lnTo>
                  <a:pt x="9852" y="12718"/>
                </a:lnTo>
                <a:lnTo>
                  <a:pt x="9874" y="12695"/>
                </a:lnTo>
                <a:lnTo>
                  <a:pt x="9897" y="12661"/>
                </a:lnTo>
                <a:lnTo>
                  <a:pt x="9920" y="12627"/>
                </a:lnTo>
                <a:lnTo>
                  <a:pt x="9931" y="12593"/>
                </a:lnTo>
                <a:lnTo>
                  <a:pt x="9931" y="12558"/>
                </a:lnTo>
                <a:lnTo>
                  <a:pt x="9920" y="12490"/>
                </a:lnTo>
                <a:lnTo>
                  <a:pt x="9886" y="12433"/>
                </a:lnTo>
                <a:lnTo>
                  <a:pt x="9829" y="12388"/>
                </a:lnTo>
                <a:lnTo>
                  <a:pt x="9772" y="12365"/>
                </a:lnTo>
                <a:lnTo>
                  <a:pt x="9772" y="10022"/>
                </a:lnTo>
                <a:lnTo>
                  <a:pt x="9806" y="10010"/>
                </a:lnTo>
                <a:lnTo>
                  <a:pt x="9840" y="9999"/>
                </a:lnTo>
                <a:lnTo>
                  <a:pt x="9874" y="9976"/>
                </a:lnTo>
                <a:lnTo>
                  <a:pt x="9908" y="9942"/>
                </a:lnTo>
                <a:lnTo>
                  <a:pt x="9931" y="9919"/>
                </a:lnTo>
                <a:lnTo>
                  <a:pt x="9954" y="9885"/>
                </a:lnTo>
                <a:lnTo>
                  <a:pt x="9965" y="9840"/>
                </a:lnTo>
                <a:lnTo>
                  <a:pt x="9965" y="9806"/>
                </a:lnTo>
                <a:lnTo>
                  <a:pt x="9954" y="9760"/>
                </a:lnTo>
                <a:lnTo>
                  <a:pt x="9943" y="9715"/>
                </a:lnTo>
                <a:lnTo>
                  <a:pt x="9931" y="9680"/>
                </a:lnTo>
                <a:lnTo>
                  <a:pt x="9897" y="9646"/>
                </a:lnTo>
                <a:lnTo>
                  <a:pt x="9863" y="9612"/>
                </a:lnTo>
                <a:lnTo>
                  <a:pt x="9829" y="9601"/>
                </a:lnTo>
                <a:lnTo>
                  <a:pt x="9783" y="9589"/>
                </a:lnTo>
                <a:lnTo>
                  <a:pt x="9749" y="9578"/>
                </a:lnTo>
                <a:lnTo>
                  <a:pt x="9692" y="9589"/>
                </a:lnTo>
                <a:lnTo>
                  <a:pt x="9635" y="9601"/>
                </a:lnTo>
                <a:lnTo>
                  <a:pt x="9601" y="9635"/>
                </a:lnTo>
                <a:lnTo>
                  <a:pt x="9567" y="9680"/>
                </a:lnTo>
                <a:lnTo>
                  <a:pt x="7599" y="8543"/>
                </a:lnTo>
                <a:lnTo>
                  <a:pt x="7611" y="8497"/>
                </a:lnTo>
                <a:lnTo>
                  <a:pt x="7622" y="8452"/>
                </a:lnTo>
                <a:lnTo>
                  <a:pt x="7611" y="8406"/>
                </a:lnTo>
                <a:lnTo>
                  <a:pt x="7599" y="8361"/>
                </a:lnTo>
                <a:lnTo>
                  <a:pt x="7576" y="8315"/>
                </a:lnTo>
                <a:lnTo>
                  <a:pt x="7542" y="8281"/>
                </a:lnTo>
                <a:lnTo>
                  <a:pt x="7508" y="8247"/>
                </a:lnTo>
                <a:lnTo>
                  <a:pt x="7474" y="8224"/>
                </a:lnTo>
                <a:lnTo>
                  <a:pt x="7429" y="8213"/>
                </a:lnTo>
                <a:lnTo>
                  <a:pt x="7372" y="8202"/>
                </a:lnTo>
                <a:lnTo>
                  <a:pt x="7326" y="8213"/>
                </a:lnTo>
                <a:lnTo>
                  <a:pt x="7281" y="8224"/>
                </a:lnTo>
                <a:lnTo>
                  <a:pt x="7235" y="8247"/>
                </a:lnTo>
                <a:lnTo>
                  <a:pt x="7201" y="8281"/>
                </a:lnTo>
                <a:lnTo>
                  <a:pt x="7167" y="8315"/>
                </a:lnTo>
                <a:lnTo>
                  <a:pt x="7144" y="8361"/>
                </a:lnTo>
                <a:lnTo>
                  <a:pt x="7133" y="8406"/>
                </a:lnTo>
                <a:lnTo>
                  <a:pt x="7133" y="8452"/>
                </a:lnTo>
                <a:lnTo>
                  <a:pt x="7133" y="8497"/>
                </a:lnTo>
                <a:lnTo>
                  <a:pt x="7144" y="8543"/>
                </a:lnTo>
                <a:lnTo>
                  <a:pt x="5199" y="9669"/>
                </a:lnTo>
                <a:lnTo>
                  <a:pt x="5165" y="9624"/>
                </a:lnTo>
                <a:lnTo>
                  <a:pt x="5119" y="9589"/>
                </a:lnTo>
                <a:lnTo>
                  <a:pt x="5063" y="9567"/>
                </a:lnTo>
                <a:lnTo>
                  <a:pt x="4949" y="9567"/>
                </a:lnTo>
                <a:lnTo>
                  <a:pt x="4892" y="9589"/>
                </a:lnTo>
                <a:lnTo>
                  <a:pt x="4846" y="9624"/>
                </a:lnTo>
                <a:lnTo>
                  <a:pt x="4801" y="9669"/>
                </a:lnTo>
                <a:lnTo>
                  <a:pt x="2810" y="8520"/>
                </a:lnTo>
                <a:lnTo>
                  <a:pt x="2833" y="8452"/>
                </a:lnTo>
                <a:lnTo>
                  <a:pt x="2822" y="8418"/>
                </a:lnTo>
                <a:lnTo>
                  <a:pt x="2810" y="8372"/>
                </a:lnTo>
                <a:lnTo>
                  <a:pt x="2799" y="8338"/>
                </a:lnTo>
                <a:lnTo>
                  <a:pt x="2776" y="8315"/>
                </a:lnTo>
                <a:lnTo>
                  <a:pt x="2742" y="8293"/>
                </a:lnTo>
                <a:lnTo>
                  <a:pt x="2708" y="8270"/>
                </a:lnTo>
                <a:lnTo>
                  <a:pt x="2674" y="8259"/>
                </a:lnTo>
                <a:lnTo>
                  <a:pt x="2594" y="8259"/>
                </a:lnTo>
                <a:lnTo>
                  <a:pt x="2560" y="8270"/>
                </a:lnTo>
                <a:lnTo>
                  <a:pt x="2526" y="8293"/>
                </a:lnTo>
                <a:lnTo>
                  <a:pt x="2492" y="8315"/>
                </a:lnTo>
                <a:lnTo>
                  <a:pt x="2469" y="8338"/>
                </a:lnTo>
                <a:lnTo>
                  <a:pt x="2458" y="8372"/>
                </a:lnTo>
                <a:lnTo>
                  <a:pt x="2446" y="8418"/>
                </a:lnTo>
                <a:lnTo>
                  <a:pt x="2435" y="8452"/>
                </a:lnTo>
                <a:lnTo>
                  <a:pt x="2446" y="8520"/>
                </a:lnTo>
                <a:lnTo>
                  <a:pt x="478" y="9658"/>
                </a:lnTo>
                <a:lnTo>
                  <a:pt x="433" y="9612"/>
                </a:lnTo>
                <a:lnTo>
                  <a:pt x="376" y="9578"/>
                </a:lnTo>
                <a:lnTo>
                  <a:pt x="319" y="9555"/>
                </a:lnTo>
                <a:lnTo>
                  <a:pt x="251" y="9544"/>
                </a:lnTo>
                <a:lnTo>
                  <a:pt x="205" y="9544"/>
                </a:lnTo>
                <a:lnTo>
                  <a:pt x="160" y="9567"/>
                </a:lnTo>
                <a:lnTo>
                  <a:pt x="114" y="9589"/>
                </a:lnTo>
                <a:lnTo>
                  <a:pt x="69" y="9612"/>
                </a:lnTo>
                <a:lnTo>
                  <a:pt x="46" y="9658"/>
                </a:lnTo>
                <a:lnTo>
                  <a:pt x="12" y="9703"/>
                </a:lnTo>
                <a:lnTo>
                  <a:pt x="0" y="9749"/>
                </a:lnTo>
                <a:lnTo>
                  <a:pt x="0" y="9806"/>
                </a:lnTo>
                <a:lnTo>
                  <a:pt x="0" y="9851"/>
                </a:lnTo>
                <a:lnTo>
                  <a:pt x="12" y="9897"/>
                </a:lnTo>
                <a:lnTo>
                  <a:pt x="35" y="9942"/>
                </a:lnTo>
                <a:lnTo>
                  <a:pt x="69" y="9976"/>
                </a:lnTo>
                <a:lnTo>
                  <a:pt x="103" y="10010"/>
                </a:lnTo>
                <a:lnTo>
                  <a:pt x="148" y="10033"/>
                </a:lnTo>
                <a:lnTo>
                  <a:pt x="194" y="10056"/>
                </a:lnTo>
                <a:lnTo>
                  <a:pt x="239" y="10056"/>
                </a:lnTo>
                <a:lnTo>
                  <a:pt x="239" y="12320"/>
                </a:lnTo>
                <a:lnTo>
                  <a:pt x="194" y="12331"/>
                </a:lnTo>
                <a:lnTo>
                  <a:pt x="160" y="12342"/>
                </a:lnTo>
                <a:lnTo>
                  <a:pt x="114" y="12365"/>
                </a:lnTo>
                <a:lnTo>
                  <a:pt x="80" y="12399"/>
                </a:lnTo>
                <a:lnTo>
                  <a:pt x="57" y="12433"/>
                </a:lnTo>
                <a:lnTo>
                  <a:pt x="35" y="12467"/>
                </a:lnTo>
                <a:lnTo>
                  <a:pt x="23" y="12513"/>
                </a:lnTo>
                <a:lnTo>
                  <a:pt x="23" y="12558"/>
                </a:lnTo>
                <a:lnTo>
                  <a:pt x="23" y="12604"/>
                </a:lnTo>
                <a:lnTo>
                  <a:pt x="35" y="12649"/>
                </a:lnTo>
                <a:lnTo>
                  <a:pt x="57" y="12684"/>
                </a:lnTo>
                <a:lnTo>
                  <a:pt x="91" y="12729"/>
                </a:lnTo>
                <a:lnTo>
                  <a:pt x="126" y="12752"/>
                </a:lnTo>
                <a:lnTo>
                  <a:pt x="160" y="12775"/>
                </a:lnTo>
                <a:lnTo>
                  <a:pt x="205" y="12786"/>
                </a:lnTo>
                <a:lnTo>
                  <a:pt x="251" y="12797"/>
                </a:lnTo>
                <a:lnTo>
                  <a:pt x="319" y="12786"/>
                </a:lnTo>
                <a:lnTo>
                  <a:pt x="376" y="12763"/>
                </a:lnTo>
                <a:lnTo>
                  <a:pt x="421" y="12729"/>
                </a:lnTo>
                <a:lnTo>
                  <a:pt x="455" y="12684"/>
                </a:lnTo>
                <a:lnTo>
                  <a:pt x="2389" y="13798"/>
                </a:lnTo>
                <a:lnTo>
                  <a:pt x="2367" y="13844"/>
                </a:lnTo>
                <a:lnTo>
                  <a:pt x="2367" y="13901"/>
                </a:lnTo>
                <a:lnTo>
                  <a:pt x="2367" y="13958"/>
                </a:lnTo>
                <a:lnTo>
                  <a:pt x="2389" y="14003"/>
                </a:lnTo>
                <a:lnTo>
                  <a:pt x="2412" y="14049"/>
                </a:lnTo>
                <a:lnTo>
                  <a:pt x="2435" y="14083"/>
                </a:lnTo>
                <a:lnTo>
                  <a:pt x="2469" y="14117"/>
                </a:lnTo>
                <a:lnTo>
                  <a:pt x="2514" y="14140"/>
                </a:lnTo>
                <a:lnTo>
                  <a:pt x="2560" y="14162"/>
                </a:lnTo>
                <a:lnTo>
                  <a:pt x="2617" y="14174"/>
                </a:lnTo>
                <a:lnTo>
                  <a:pt x="2617" y="16494"/>
                </a:lnTo>
                <a:lnTo>
                  <a:pt x="2560" y="16517"/>
                </a:lnTo>
                <a:lnTo>
                  <a:pt x="2514" y="16551"/>
                </a:lnTo>
                <a:lnTo>
                  <a:pt x="2480" y="16608"/>
                </a:lnTo>
                <a:lnTo>
                  <a:pt x="2469" y="16665"/>
                </a:lnTo>
                <a:lnTo>
                  <a:pt x="2480" y="16722"/>
                </a:lnTo>
                <a:lnTo>
                  <a:pt x="2514" y="16779"/>
                </a:lnTo>
                <a:lnTo>
                  <a:pt x="2571" y="16813"/>
                </a:lnTo>
                <a:lnTo>
                  <a:pt x="2628" y="16824"/>
                </a:lnTo>
                <a:lnTo>
                  <a:pt x="2674" y="16824"/>
                </a:lnTo>
                <a:lnTo>
                  <a:pt x="2708" y="16813"/>
                </a:lnTo>
                <a:lnTo>
                  <a:pt x="2742" y="16790"/>
                </a:lnTo>
                <a:lnTo>
                  <a:pt x="2765" y="16756"/>
                </a:lnTo>
                <a:lnTo>
                  <a:pt x="4812" y="17939"/>
                </a:lnTo>
                <a:lnTo>
                  <a:pt x="4801" y="17973"/>
                </a:lnTo>
                <a:lnTo>
                  <a:pt x="4801" y="18007"/>
                </a:lnTo>
                <a:lnTo>
                  <a:pt x="4801" y="18053"/>
                </a:lnTo>
                <a:lnTo>
                  <a:pt x="4812" y="18087"/>
                </a:lnTo>
                <a:lnTo>
                  <a:pt x="4835" y="18121"/>
                </a:lnTo>
                <a:lnTo>
                  <a:pt x="4858" y="18155"/>
                </a:lnTo>
                <a:lnTo>
                  <a:pt x="4892" y="18178"/>
                </a:lnTo>
                <a:lnTo>
                  <a:pt x="4926" y="18201"/>
                </a:lnTo>
                <a:lnTo>
                  <a:pt x="4960" y="18212"/>
                </a:lnTo>
                <a:lnTo>
                  <a:pt x="5040" y="18212"/>
                </a:lnTo>
                <a:lnTo>
                  <a:pt x="5085" y="18201"/>
                </a:lnTo>
                <a:lnTo>
                  <a:pt x="5119" y="18178"/>
                </a:lnTo>
                <a:lnTo>
                  <a:pt x="5154" y="18155"/>
                </a:lnTo>
                <a:lnTo>
                  <a:pt x="5176" y="18121"/>
                </a:lnTo>
                <a:lnTo>
                  <a:pt x="5199" y="18087"/>
                </a:lnTo>
                <a:lnTo>
                  <a:pt x="5210" y="18053"/>
                </a:lnTo>
                <a:lnTo>
                  <a:pt x="5210" y="18007"/>
                </a:lnTo>
                <a:lnTo>
                  <a:pt x="5210" y="17973"/>
                </a:lnTo>
                <a:lnTo>
                  <a:pt x="5199" y="17939"/>
                </a:lnTo>
                <a:lnTo>
                  <a:pt x="7167" y="16801"/>
                </a:lnTo>
                <a:lnTo>
                  <a:pt x="7201" y="16847"/>
                </a:lnTo>
                <a:lnTo>
                  <a:pt x="7258" y="16881"/>
                </a:lnTo>
                <a:lnTo>
                  <a:pt x="7315" y="16904"/>
                </a:lnTo>
                <a:lnTo>
                  <a:pt x="7372" y="16915"/>
                </a:lnTo>
                <a:lnTo>
                  <a:pt x="7440" y="16904"/>
                </a:lnTo>
                <a:lnTo>
                  <a:pt x="7497" y="16881"/>
                </a:lnTo>
                <a:lnTo>
                  <a:pt x="7542" y="16847"/>
                </a:lnTo>
                <a:lnTo>
                  <a:pt x="7588" y="16801"/>
                </a:lnTo>
                <a:lnTo>
                  <a:pt x="9579" y="17950"/>
                </a:lnTo>
                <a:lnTo>
                  <a:pt x="9567" y="18007"/>
                </a:lnTo>
                <a:lnTo>
                  <a:pt x="9579" y="18076"/>
                </a:lnTo>
                <a:lnTo>
                  <a:pt x="9613" y="18132"/>
                </a:lnTo>
                <a:lnTo>
                  <a:pt x="9658" y="18167"/>
                </a:lnTo>
                <a:lnTo>
                  <a:pt x="9726" y="18189"/>
                </a:lnTo>
                <a:lnTo>
                  <a:pt x="9726" y="20521"/>
                </a:lnTo>
                <a:lnTo>
                  <a:pt x="9681" y="20533"/>
                </a:lnTo>
                <a:lnTo>
                  <a:pt x="9635" y="20544"/>
                </a:lnTo>
                <a:lnTo>
                  <a:pt x="9590" y="20567"/>
                </a:lnTo>
                <a:lnTo>
                  <a:pt x="9556" y="20601"/>
                </a:lnTo>
                <a:lnTo>
                  <a:pt x="9533" y="20635"/>
                </a:lnTo>
                <a:lnTo>
                  <a:pt x="9510" y="20680"/>
                </a:lnTo>
                <a:lnTo>
                  <a:pt x="9499" y="20715"/>
                </a:lnTo>
                <a:lnTo>
                  <a:pt x="9499" y="20771"/>
                </a:lnTo>
                <a:lnTo>
                  <a:pt x="9499" y="20817"/>
                </a:lnTo>
                <a:lnTo>
                  <a:pt x="9510" y="20862"/>
                </a:lnTo>
                <a:lnTo>
                  <a:pt x="7554" y="21989"/>
                </a:lnTo>
                <a:lnTo>
                  <a:pt x="7520" y="21955"/>
                </a:lnTo>
                <a:lnTo>
                  <a:pt x="7474" y="21920"/>
                </a:lnTo>
                <a:lnTo>
                  <a:pt x="7429" y="21898"/>
                </a:lnTo>
                <a:lnTo>
                  <a:pt x="7315" y="21898"/>
                </a:lnTo>
                <a:lnTo>
                  <a:pt x="7269" y="21920"/>
                </a:lnTo>
                <a:lnTo>
                  <a:pt x="7224" y="21955"/>
                </a:lnTo>
                <a:lnTo>
                  <a:pt x="7190" y="21989"/>
                </a:lnTo>
                <a:lnTo>
                  <a:pt x="5222" y="20862"/>
                </a:lnTo>
                <a:lnTo>
                  <a:pt x="5245" y="20817"/>
                </a:lnTo>
                <a:lnTo>
                  <a:pt x="5245" y="20771"/>
                </a:lnTo>
                <a:lnTo>
                  <a:pt x="5245" y="20715"/>
                </a:lnTo>
                <a:lnTo>
                  <a:pt x="5222" y="20669"/>
                </a:lnTo>
                <a:lnTo>
                  <a:pt x="5199" y="20635"/>
                </a:lnTo>
                <a:lnTo>
                  <a:pt x="5176" y="20601"/>
                </a:lnTo>
                <a:lnTo>
                  <a:pt x="5142" y="20567"/>
                </a:lnTo>
                <a:lnTo>
                  <a:pt x="5097" y="20544"/>
                </a:lnTo>
                <a:lnTo>
                  <a:pt x="5051" y="20533"/>
                </a:lnTo>
                <a:lnTo>
                  <a:pt x="5006" y="20521"/>
                </a:lnTo>
                <a:lnTo>
                  <a:pt x="4960" y="20533"/>
                </a:lnTo>
                <a:lnTo>
                  <a:pt x="4915" y="20544"/>
                </a:lnTo>
                <a:lnTo>
                  <a:pt x="4869" y="20567"/>
                </a:lnTo>
                <a:lnTo>
                  <a:pt x="4835" y="20601"/>
                </a:lnTo>
                <a:lnTo>
                  <a:pt x="4801" y="20635"/>
                </a:lnTo>
                <a:lnTo>
                  <a:pt x="4778" y="20669"/>
                </a:lnTo>
                <a:lnTo>
                  <a:pt x="4767" y="20715"/>
                </a:lnTo>
                <a:lnTo>
                  <a:pt x="4767" y="20771"/>
                </a:lnTo>
                <a:lnTo>
                  <a:pt x="4767" y="20817"/>
                </a:lnTo>
                <a:lnTo>
                  <a:pt x="4778" y="20862"/>
                </a:lnTo>
                <a:lnTo>
                  <a:pt x="2833" y="21977"/>
                </a:lnTo>
                <a:lnTo>
                  <a:pt x="2799" y="21932"/>
                </a:lnTo>
                <a:lnTo>
                  <a:pt x="2753" y="21898"/>
                </a:lnTo>
                <a:lnTo>
                  <a:pt x="2696" y="21875"/>
                </a:lnTo>
                <a:lnTo>
                  <a:pt x="2583" y="21875"/>
                </a:lnTo>
                <a:lnTo>
                  <a:pt x="2537" y="21886"/>
                </a:lnTo>
                <a:lnTo>
                  <a:pt x="2492" y="21909"/>
                </a:lnTo>
                <a:lnTo>
                  <a:pt x="2458" y="21943"/>
                </a:lnTo>
                <a:lnTo>
                  <a:pt x="2435" y="21977"/>
                </a:lnTo>
                <a:lnTo>
                  <a:pt x="2412" y="22023"/>
                </a:lnTo>
                <a:lnTo>
                  <a:pt x="2389" y="22068"/>
                </a:lnTo>
                <a:lnTo>
                  <a:pt x="2389" y="22114"/>
                </a:lnTo>
                <a:lnTo>
                  <a:pt x="2389" y="22159"/>
                </a:lnTo>
                <a:lnTo>
                  <a:pt x="2412" y="22205"/>
                </a:lnTo>
                <a:lnTo>
                  <a:pt x="2423" y="22239"/>
                </a:lnTo>
                <a:lnTo>
                  <a:pt x="2458" y="22284"/>
                </a:lnTo>
                <a:lnTo>
                  <a:pt x="2492" y="22307"/>
                </a:lnTo>
                <a:lnTo>
                  <a:pt x="2526" y="22330"/>
                </a:lnTo>
                <a:lnTo>
                  <a:pt x="2571" y="22353"/>
                </a:lnTo>
                <a:lnTo>
                  <a:pt x="2617" y="22353"/>
                </a:lnTo>
                <a:lnTo>
                  <a:pt x="2617" y="24650"/>
                </a:lnTo>
                <a:lnTo>
                  <a:pt x="2571" y="24662"/>
                </a:lnTo>
                <a:lnTo>
                  <a:pt x="2537" y="24673"/>
                </a:lnTo>
                <a:lnTo>
                  <a:pt x="2503" y="24696"/>
                </a:lnTo>
                <a:lnTo>
                  <a:pt x="2469" y="24719"/>
                </a:lnTo>
                <a:lnTo>
                  <a:pt x="2446" y="24753"/>
                </a:lnTo>
                <a:lnTo>
                  <a:pt x="2423" y="24787"/>
                </a:lnTo>
                <a:lnTo>
                  <a:pt x="2412" y="24832"/>
                </a:lnTo>
                <a:lnTo>
                  <a:pt x="2412" y="24867"/>
                </a:lnTo>
                <a:lnTo>
                  <a:pt x="2412" y="24912"/>
                </a:lnTo>
                <a:lnTo>
                  <a:pt x="2423" y="24958"/>
                </a:lnTo>
                <a:lnTo>
                  <a:pt x="1639" y="25413"/>
                </a:lnTo>
                <a:lnTo>
                  <a:pt x="1730" y="25413"/>
                </a:lnTo>
                <a:lnTo>
                  <a:pt x="2446" y="24992"/>
                </a:lnTo>
                <a:lnTo>
                  <a:pt x="2480" y="25037"/>
                </a:lnTo>
                <a:lnTo>
                  <a:pt x="2526" y="25071"/>
                </a:lnTo>
                <a:lnTo>
                  <a:pt x="2583" y="25083"/>
                </a:lnTo>
                <a:lnTo>
                  <a:pt x="2628" y="25094"/>
                </a:lnTo>
                <a:lnTo>
                  <a:pt x="2685" y="25083"/>
                </a:lnTo>
                <a:lnTo>
                  <a:pt x="2742" y="25071"/>
                </a:lnTo>
                <a:lnTo>
                  <a:pt x="2787" y="25037"/>
                </a:lnTo>
                <a:lnTo>
                  <a:pt x="2822" y="24992"/>
                </a:lnTo>
                <a:lnTo>
                  <a:pt x="3538" y="25413"/>
                </a:lnTo>
                <a:lnTo>
                  <a:pt x="3629" y="25413"/>
                </a:lnTo>
                <a:lnTo>
                  <a:pt x="2844" y="24958"/>
                </a:lnTo>
                <a:lnTo>
                  <a:pt x="2856" y="24912"/>
                </a:lnTo>
                <a:lnTo>
                  <a:pt x="2856" y="24867"/>
                </a:lnTo>
                <a:lnTo>
                  <a:pt x="2856" y="24832"/>
                </a:lnTo>
                <a:lnTo>
                  <a:pt x="2844" y="24787"/>
                </a:lnTo>
                <a:lnTo>
                  <a:pt x="2822" y="24753"/>
                </a:lnTo>
                <a:lnTo>
                  <a:pt x="2799" y="24719"/>
                </a:lnTo>
                <a:lnTo>
                  <a:pt x="2765" y="24696"/>
                </a:lnTo>
                <a:lnTo>
                  <a:pt x="2731" y="24673"/>
                </a:lnTo>
                <a:lnTo>
                  <a:pt x="2696" y="24662"/>
                </a:lnTo>
                <a:lnTo>
                  <a:pt x="2662" y="24650"/>
                </a:lnTo>
                <a:lnTo>
                  <a:pt x="2662" y="22353"/>
                </a:lnTo>
                <a:lnTo>
                  <a:pt x="2696" y="22353"/>
                </a:lnTo>
                <a:lnTo>
                  <a:pt x="2742" y="22330"/>
                </a:lnTo>
                <a:lnTo>
                  <a:pt x="2776" y="22307"/>
                </a:lnTo>
                <a:lnTo>
                  <a:pt x="2810" y="22273"/>
                </a:lnTo>
                <a:lnTo>
                  <a:pt x="2844" y="22239"/>
                </a:lnTo>
                <a:lnTo>
                  <a:pt x="2856" y="22205"/>
                </a:lnTo>
                <a:lnTo>
                  <a:pt x="2878" y="22159"/>
                </a:lnTo>
                <a:lnTo>
                  <a:pt x="2878" y="22114"/>
                </a:lnTo>
                <a:lnTo>
                  <a:pt x="2878" y="22068"/>
                </a:lnTo>
                <a:lnTo>
                  <a:pt x="2856" y="22023"/>
                </a:lnTo>
                <a:lnTo>
                  <a:pt x="4801" y="20897"/>
                </a:lnTo>
                <a:lnTo>
                  <a:pt x="4835" y="20942"/>
                </a:lnTo>
                <a:lnTo>
                  <a:pt x="4892" y="20976"/>
                </a:lnTo>
                <a:lnTo>
                  <a:pt x="4937" y="20999"/>
                </a:lnTo>
                <a:lnTo>
                  <a:pt x="5006" y="21010"/>
                </a:lnTo>
                <a:lnTo>
                  <a:pt x="5063" y="20999"/>
                </a:lnTo>
                <a:lnTo>
                  <a:pt x="5119" y="20976"/>
                </a:lnTo>
                <a:lnTo>
                  <a:pt x="5165" y="20942"/>
                </a:lnTo>
                <a:lnTo>
                  <a:pt x="5210" y="20897"/>
                </a:lnTo>
                <a:lnTo>
                  <a:pt x="7167" y="22034"/>
                </a:lnTo>
                <a:lnTo>
                  <a:pt x="7156" y="22068"/>
                </a:lnTo>
                <a:lnTo>
                  <a:pt x="7156" y="22114"/>
                </a:lnTo>
                <a:lnTo>
                  <a:pt x="7156" y="22159"/>
                </a:lnTo>
                <a:lnTo>
                  <a:pt x="7167" y="22193"/>
                </a:lnTo>
                <a:lnTo>
                  <a:pt x="7190" y="22228"/>
                </a:lnTo>
                <a:lnTo>
                  <a:pt x="7212" y="22262"/>
                </a:lnTo>
                <a:lnTo>
                  <a:pt x="7235" y="22284"/>
                </a:lnTo>
                <a:lnTo>
                  <a:pt x="7269" y="22307"/>
                </a:lnTo>
                <a:lnTo>
                  <a:pt x="7315" y="22330"/>
                </a:lnTo>
                <a:lnTo>
                  <a:pt x="7349" y="22330"/>
                </a:lnTo>
                <a:lnTo>
                  <a:pt x="7349" y="24650"/>
                </a:lnTo>
                <a:lnTo>
                  <a:pt x="7315" y="24662"/>
                </a:lnTo>
                <a:lnTo>
                  <a:pt x="7269" y="24673"/>
                </a:lnTo>
                <a:lnTo>
                  <a:pt x="7235" y="24696"/>
                </a:lnTo>
                <a:lnTo>
                  <a:pt x="7212" y="24719"/>
                </a:lnTo>
                <a:lnTo>
                  <a:pt x="7190" y="24753"/>
                </a:lnTo>
                <a:lnTo>
                  <a:pt x="7167" y="24787"/>
                </a:lnTo>
                <a:lnTo>
                  <a:pt x="7156" y="24832"/>
                </a:lnTo>
                <a:lnTo>
                  <a:pt x="7156" y="24867"/>
                </a:lnTo>
                <a:lnTo>
                  <a:pt x="7156" y="24912"/>
                </a:lnTo>
                <a:lnTo>
                  <a:pt x="7167" y="24958"/>
                </a:lnTo>
                <a:lnTo>
                  <a:pt x="6382" y="25413"/>
                </a:lnTo>
                <a:lnTo>
                  <a:pt x="6473" y="25413"/>
                </a:lnTo>
                <a:lnTo>
                  <a:pt x="7190" y="24992"/>
                </a:lnTo>
                <a:lnTo>
                  <a:pt x="7224" y="25037"/>
                </a:lnTo>
                <a:lnTo>
                  <a:pt x="7269" y="25071"/>
                </a:lnTo>
                <a:lnTo>
                  <a:pt x="7315" y="25083"/>
                </a:lnTo>
                <a:lnTo>
                  <a:pt x="7372" y="25094"/>
                </a:lnTo>
                <a:lnTo>
                  <a:pt x="7429" y="25083"/>
                </a:lnTo>
                <a:lnTo>
                  <a:pt x="7474" y="25060"/>
                </a:lnTo>
                <a:lnTo>
                  <a:pt x="7520" y="25037"/>
                </a:lnTo>
                <a:lnTo>
                  <a:pt x="7554" y="24992"/>
                </a:lnTo>
                <a:lnTo>
                  <a:pt x="8282" y="25413"/>
                </a:lnTo>
                <a:lnTo>
                  <a:pt x="8373" y="25413"/>
                </a:lnTo>
                <a:lnTo>
                  <a:pt x="7576" y="24958"/>
                </a:lnTo>
                <a:lnTo>
                  <a:pt x="7588" y="24912"/>
                </a:lnTo>
                <a:lnTo>
                  <a:pt x="7599" y="24867"/>
                </a:lnTo>
                <a:lnTo>
                  <a:pt x="7588" y="24832"/>
                </a:lnTo>
                <a:lnTo>
                  <a:pt x="7576" y="24787"/>
                </a:lnTo>
                <a:lnTo>
                  <a:pt x="7565" y="24753"/>
                </a:lnTo>
                <a:lnTo>
                  <a:pt x="7542" y="24730"/>
                </a:lnTo>
                <a:lnTo>
                  <a:pt x="7508" y="24696"/>
                </a:lnTo>
                <a:lnTo>
                  <a:pt x="7474" y="24673"/>
                </a:lnTo>
                <a:lnTo>
                  <a:pt x="7440" y="24662"/>
                </a:lnTo>
                <a:lnTo>
                  <a:pt x="7394" y="24650"/>
                </a:lnTo>
                <a:lnTo>
                  <a:pt x="7394" y="22330"/>
                </a:lnTo>
                <a:lnTo>
                  <a:pt x="7440" y="22319"/>
                </a:lnTo>
                <a:lnTo>
                  <a:pt x="7474" y="22307"/>
                </a:lnTo>
                <a:lnTo>
                  <a:pt x="7508" y="22284"/>
                </a:lnTo>
                <a:lnTo>
                  <a:pt x="7542" y="22262"/>
                </a:lnTo>
                <a:lnTo>
                  <a:pt x="7565" y="22228"/>
                </a:lnTo>
                <a:lnTo>
                  <a:pt x="7576" y="22193"/>
                </a:lnTo>
                <a:lnTo>
                  <a:pt x="7588" y="22159"/>
                </a:lnTo>
                <a:lnTo>
                  <a:pt x="7599" y="22114"/>
                </a:lnTo>
                <a:lnTo>
                  <a:pt x="7588" y="22068"/>
                </a:lnTo>
                <a:lnTo>
                  <a:pt x="7576" y="22034"/>
                </a:lnTo>
                <a:lnTo>
                  <a:pt x="9533" y="20908"/>
                </a:lnTo>
                <a:lnTo>
                  <a:pt x="9579" y="20953"/>
                </a:lnTo>
                <a:lnTo>
                  <a:pt x="9624" y="20988"/>
                </a:lnTo>
                <a:lnTo>
                  <a:pt x="9681" y="21010"/>
                </a:lnTo>
                <a:lnTo>
                  <a:pt x="9749" y="21022"/>
                </a:lnTo>
                <a:lnTo>
                  <a:pt x="9806" y="21010"/>
                </a:lnTo>
                <a:lnTo>
                  <a:pt x="9863" y="20988"/>
                </a:lnTo>
                <a:lnTo>
                  <a:pt x="9920" y="20953"/>
                </a:lnTo>
                <a:lnTo>
                  <a:pt x="9954" y="20908"/>
                </a:lnTo>
                <a:lnTo>
                  <a:pt x="11956" y="22057"/>
                </a:lnTo>
                <a:lnTo>
                  <a:pt x="11945" y="22114"/>
                </a:lnTo>
                <a:lnTo>
                  <a:pt x="11956" y="22171"/>
                </a:lnTo>
                <a:lnTo>
                  <a:pt x="11990" y="22228"/>
                </a:lnTo>
                <a:lnTo>
                  <a:pt x="12036" y="22262"/>
                </a:lnTo>
                <a:lnTo>
                  <a:pt x="12093" y="22284"/>
                </a:lnTo>
                <a:lnTo>
                  <a:pt x="12093" y="24650"/>
                </a:lnTo>
                <a:lnTo>
                  <a:pt x="12047" y="24662"/>
                </a:lnTo>
                <a:lnTo>
                  <a:pt x="12013" y="24673"/>
                </a:lnTo>
                <a:lnTo>
                  <a:pt x="11979" y="24696"/>
                </a:lnTo>
                <a:lnTo>
                  <a:pt x="11956" y="24719"/>
                </a:lnTo>
                <a:lnTo>
                  <a:pt x="11922" y="24753"/>
                </a:lnTo>
                <a:lnTo>
                  <a:pt x="11911" y="24787"/>
                </a:lnTo>
                <a:lnTo>
                  <a:pt x="11899" y="24832"/>
                </a:lnTo>
                <a:lnTo>
                  <a:pt x="11888" y="24867"/>
                </a:lnTo>
                <a:lnTo>
                  <a:pt x="11899" y="24912"/>
                </a:lnTo>
                <a:lnTo>
                  <a:pt x="11911" y="24958"/>
                </a:lnTo>
                <a:lnTo>
                  <a:pt x="11114" y="25413"/>
                </a:lnTo>
                <a:lnTo>
                  <a:pt x="11205" y="25413"/>
                </a:lnTo>
                <a:lnTo>
                  <a:pt x="11933" y="24992"/>
                </a:lnTo>
                <a:lnTo>
                  <a:pt x="11967" y="25037"/>
                </a:lnTo>
                <a:lnTo>
                  <a:pt x="12013" y="25071"/>
                </a:lnTo>
                <a:lnTo>
                  <a:pt x="12058" y="25083"/>
                </a:lnTo>
                <a:lnTo>
                  <a:pt x="12115" y="25094"/>
                </a:lnTo>
                <a:lnTo>
                  <a:pt x="12172" y="25083"/>
                </a:lnTo>
                <a:lnTo>
                  <a:pt x="12218" y="25071"/>
                </a:lnTo>
                <a:lnTo>
                  <a:pt x="12263" y="25037"/>
                </a:lnTo>
                <a:lnTo>
                  <a:pt x="12297" y="24992"/>
                </a:lnTo>
                <a:lnTo>
                  <a:pt x="13025" y="25413"/>
                </a:lnTo>
                <a:lnTo>
                  <a:pt x="13116" y="25413"/>
                </a:lnTo>
                <a:lnTo>
                  <a:pt x="12320" y="24958"/>
                </a:lnTo>
                <a:lnTo>
                  <a:pt x="12331" y="24912"/>
                </a:lnTo>
                <a:lnTo>
                  <a:pt x="12331" y="24867"/>
                </a:lnTo>
                <a:lnTo>
                  <a:pt x="12331" y="24832"/>
                </a:lnTo>
                <a:lnTo>
                  <a:pt x="12320" y="24787"/>
                </a:lnTo>
                <a:lnTo>
                  <a:pt x="12297" y="24753"/>
                </a:lnTo>
                <a:lnTo>
                  <a:pt x="12275" y="24730"/>
                </a:lnTo>
                <a:lnTo>
                  <a:pt x="12252" y="24696"/>
                </a:lnTo>
                <a:lnTo>
                  <a:pt x="12218" y="24673"/>
                </a:lnTo>
                <a:lnTo>
                  <a:pt x="12184" y="24662"/>
                </a:lnTo>
                <a:lnTo>
                  <a:pt x="12138" y="24650"/>
                </a:lnTo>
                <a:lnTo>
                  <a:pt x="12138" y="22284"/>
                </a:lnTo>
                <a:lnTo>
                  <a:pt x="12195" y="22262"/>
                </a:lnTo>
                <a:lnTo>
                  <a:pt x="12240" y="22228"/>
                </a:lnTo>
                <a:lnTo>
                  <a:pt x="12275" y="22171"/>
                </a:lnTo>
                <a:lnTo>
                  <a:pt x="12286" y="22114"/>
                </a:lnTo>
                <a:lnTo>
                  <a:pt x="12275" y="22057"/>
                </a:lnTo>
                <a:lnTo>
                  <a:pt x="14299" y="20885"/>
                </a:lnTo>
                <a:lnTo>
                  <a:pt x="14333" y="20931"/>
                </a:lnTo>
                <a:lnTo>
                  <a:pt x="14379" y="20965"/>
                </a:lnTo>
                <a:lnTo>
                  <a:pt x="14424" y="20976"/>
                </a:lnTo>
                <a:lnTo>
                  <a:pt x="14481" y="20988"/>
                </a:lnTo>
                <a:lnTo>
                  <a:pt x="14538" y="20976"/>
                </a:lnTo>
                <a:lnTo>
                  <a:pt x="14584" y="20953"/>
                </a:lnTo>
                <a:lnTo>
                  <a:pt x="14629" y="20931"/>
                </a:lnTo>
                <a:lnTo>
                  <a:pt x="14663" y="20885"/>
                </a:lnTo>
                <a:lnTo>
                  <a:pt x="16643" y="22034"/>
                </a:lnTo>
                <a:lnTo>
                  <a:pt x="16631" y="22068"/>
                </a:lnTo>
                <a:lnTo>
                  <a:pt x="16631" y="22114"/>
                </a:lnTo>
                <a:lnTo>
                  <a:pt x="16631" y="22159"/>
                </a:lnTo>
                <a:lnTo>
                  <a:pt x="16643" y="22205"/>
                </a:lnTo>
                <a:lnTo>
                  <a:pt x="16665" y="22239"/>
                </a:lnTo>
                <a:lnTo>
                  <a:pt x="16688" y="22273"/>
                </a:lnTo>
                <a:lnTo>
                  <a:pt x="16722" y="22307"/>
                </a:lnTo>
                <a:lnTo>
                  <a:pt x="16768" y="22319"/>
                </a:lnTo>
                <a:lnTo>
                  <a:pt x="16813" y="22341"/>
                </a:lnTo>
                <a:lnTo>
                  <a:pt x="16904" y="22341"/>
                </a:lnTo>
                <a:lnTo>
                  <a:pt x="16938" y="22319"/>
                </a:lnTo>
                <a:lnTo>
                  <a:pt x="16984" y="22307"/>
                </a:lnTo>
                <a:lnTo>
                  <a:pt x="17018" y="22273"/>
                </a:lnTo>
                <a:lnTo>
                  <a:pt x="17041" y="22239"/>
                </a:lnTo>
                <a:lnTo>
                  <a:pt x="17064" y="22205"/>
                </a:lnTo>
                <a:lnTo>
                  <a:pt x="17075" y="22159"/>
                </a:lnTo>
                <a:lnTo>
                  <a:pt x="17075" y="22114"/>
                </a:lnTo>
                <a:lnTo>
                  <a:pt x="17075" y="22068"/>
                </a:lnTo>
                <a:lnTo>
                  <a:pt x="17064" y="22034"/>
                </a:lnTo>
                <a:lnTo>
                  <a:pt x="19077" y="20874"/>
                </a:lnTo>
                <a:lnTo>
                  <a:pt x="19111" y="20897"/>
                </a:lnTo>
                <a:lnTo>
                  <a:pt x="19145" y="20919"/>
                </a:lnTo>
                <a:lnTo>
                  <a:pt x="19179" y="20942"/>
                </a:lnTo>
                <a:lnTo>
                  <a:pt x="19259" y="20942"/>
                </a:lnTo>
                <a:lnTo>
                  <a:pt x="19293" y="20931"/>
                </a:lnTo>
                <a:lnTo>
                  <a:pt x="19350" y="20897"/>
                </a:lnTo>
                <a:lnTo>
                  <a:pt x="19384" y="20840"/>
                </a:lnTo>
                <a:lnTo>
                  <a:pt x="19396" y="20806"/>
                </a:lnTo>
                <a:lnTo>
                  <a:pt x="19396" y="20771"/>
                </a:lnTo>
                <a:lnTo>
                  <a:pt x="19384" y="20703"/>
                </a:lnTo>
                <a:lnTo>
                  <a:pt x="19361" y="20646"/>
                </a:lnTo>
                <a:lnTo>
                  <a:pt x="19305" y="20612"/>
                </a:lnTo>
                <a:lnTo>
                  <a:pt x="19248" y="20589"/>
                </a:lnTo>
                <a:lnTo>
                  <a:pt x="19248" y="18223"/>
                </a:lnTo>
                <a:lnTo>
                  <a:pt x="19293" y="18223"/>
                </a:lnTo>
                <a:lnTo>
                  <a:pt x="19327" y="18201"/>
                </a:lnTo>
                <a:lnTo>
                  <a:pt x="19361" y="18178"/>
                </a:lnTo>
                <a:lnTo>
                  <a:pt x="19384" y="18155"/>
                </a:lnTo>
                <a:lnTo>
                  <a:pt x="19407" y="18121"/>
                </a:lnTo>
                <a:lnTo>
                  <a:pt x="19430" y="18087"/>
                </a:lnTo>
                <a:lnTo>
                  <a:pt x="19441" y="18053"/>
                </a:lnTo>
                <a:lnTo>
                  <a:pt x="19441" y="18007"/>
                </a:lnTo>
                <a:lnTo>
                  <a:pt x="19441" y="17973"/>
                </a:lnTo>
                <a:lnTo>
                  <a:pt x="19430" y="17928"/>
                </a:lnTo>
                <a:lnTo>
                  <a:pt x="21420" y="16779"/>
                </a:lnTo>
                <a:lnTo>
                  <a:pt x="21454" y="16813"/>
                </a:lnTo>
                <a:lnTo>
                  <a:pt x="21500" y="16847"/>
                </a:lnTo>
                <a:lnTo>
                  <a:pt x="21545" y="16858"/>
                </a:lnTo>
                <a:lnTo>
                  <a:pt x="21591" y="16870"/>
                </a:lnTo>
                <a:lnTo>
                  <a:pt x="21648" y="16858"/>
                </a:lnTo>
                <a:lnTo>
                  <a:pt x="21693" y="16836"/>
                </a:lnTo>
                <a:lnTo>
                  <a:pt x="21727" y="16813"/>
                </a:lnTo>
                <a:lnTo>
                  <a:pt x="21762" y="16779"/>
                </a:lnTo>
                <a:lnTo>
                  <a:pt x="23741" y="17916"/>
                </a:lnTo>
                <a:lnTo>
                  <a:pt x="23718" y="17962"/>
                </a:lnTo>
                <a:lnTo>
                  <a:pt x="23718" y="18007"/>
                </a:lnTo>
                <a:lnTo>
                  <a:pt x="23718" y="18053"/>
                </a:lnTo>
                <a:lnTo>
                  <a:pt x="23730" y="18098"/>
                </a:lnTo>
                <a:lnTo>
                  <a:pt x="23752" y="18144"/>
                </a:lnTo>
                <a:lnTo>
                  <a:pt x="23786" y="18178"/>
                </a:lnTo>
                <a:lnTo>
                  <a:pt x="23821" y="18212"/>
                </a:lnTo>
                <a:lnTo>
                  <a:pt x="23855" y="18235"/>
                </a:lnTo>
                <a:lnTo>
                  <a:pt x="23900" y="18246"/>
                </a:lnTo>
                <a:lnTo>
                  <a:pt x="23946" y="18258"/>
                </a:lnTo>
                <a:lnTo>
                  <a:pt x="23946" y="20510"/>
                </a:lnTo>
                <a:lnTo>
                  <a:pt x="23900" y="20510"/>
                </a:lnTo>
                <a:lnTo>
                  <a:pt x="23855" y="20533"/>
                </a:lnTo>
                <a:lnTo>
                  <a:pt x="23809" y="20555"/>
                </a:lnTo>
                <a:lnTo>
                  <a:pt x="23775" y="20589"/>
                </a:lnTo>
                <a:lnTo>
                  <a:pt x="23741" y="20624"/>
                </a:lnTo>
                <a:lnTo>
                  <a:pt x="23718" y="20669"/>
                </a:lnTo>
                <a:lnTo>
                  <a:pt x="23707" y="20715"/>
                </a:lnTo>
                <a:lnTo>
                  <a:pt x="23695" y="20771"/>
                </a:lnTo>
                <a:lnTo>
                  <a:pt x="23707" y="20817"/>
                </a:lnTo>
                <a:lnTo>
                  <a:pt x="23718" y="20874"/>
                </a:lnTo>
                <a:lnTo>
                  <a:pt x="23741" y="20919"/>
                </a:lnTo>
                <a:lnTo>
                  <a:pt x="23775" y="20953"/>
                </a:lnTo>
                <a:lnTo>
                  <a:pt x="23821" y="20988"/>
                </a:lnTo>
                <a:lnTo>
                  <a:pt x="23866" y="21010"/>
                </a:lnTo>
                <a:lnTo>
                  <a:pt x="23912" y="21022"/>
                </a:lnTo>
                <a:lnTo>
                  <a:pt x="23968" y="21033"/>
                </a:lnTo>
                <a:lnTo>
                  <a:pt x="24037" y="21022"/>
                </a:lnTo>
                <a:lnTo>
                  <a:pt x="24094" y="20999"/>
                </a:lnTo>
                <a:lnTo>
                  <a:pt x="24150" y="20965"/>
                </a:lnTo>
                <a:lnTo>
                  <a:pt x="24185" y="20908"/>
                </a:lnTo>
                <a:lnTo>
                  <a:pt x="26096" y="22011"/>
                </a:lnTo>
                <a:lnTo>
                  <a:pt x="26084" y="22068"/>
                </a:lnTo>
                <a:lnTo>
                  <a:pt x="26084" y="22114"/>
                </a:lnTo>
                <a:lnTo>
                  <a:pt x="26084" y="22159"/>
                </a:lnTo>
                <a:lnTo>
                  <a:pt x="26096" y="22205"/>
                </a:lnTo>
                <a:lnTo>
                  <a:pt x="26118" y="22250"/>
                </a:lnTo>
                <a:lnTo>
                  <a:pt x="26153" y="22284"/>
                </a:lnTo>
                <a:lnTo>
                  <a:pt x="26187" y="22319"/>
                </a:lnTo>
                <a:lnTo>
                  <a:pt x="26221" y="22341"/>
                </a:lnTo>
                <a:lnTo>
                  <a:pt x="26266" y="22364"/>
                </a:lnTo>
                <a:lnTo>
                  <a:pt x="26312" y="22364"/>
                </a:lnTo>
                <a:lnTo>
                  <a:pt x="26312" y="24662"/>
                </a:lnTo>
                <a:lnTo>
                  <a:pt x="26278" y="24662"/>
                </a:lnTo>
                <a:lnTo>
                  <a:pt x="26244" y="24685"/>
                </a:lnTo>
                <a:lnTo>
                  <a:pt x="26209" y="24696"/>
                </a:lnTo>
                <a:lnTo>
                  <a:pt x="26175" y="24730"/>
                </a:lnTo>
                <a:lnTo>
                  <a:pt x="26153" y="24753"/>
                </a:lnTo>
                <a:lnTo>
                  <a:pt x="26130" y="24787"/>
                </a:lnTo>
                <a:lnTo>
                  <a:pt x="26118" y="24832"/>
                </a:lnTo>
                <a:lnTo>
                  <a:pt x="26118" y="24867"/>
                </a:lnTo>
                <a:lnTo>
                  <a:pt x="26118" y="24912"/>
                </a:lnTo>
                <a:lnTo>
                  <a:pt x="26141" y="24958"/>
                </a:lnTo>
                <a:lnTo>
                  <a:pt x="25345" y="25413"/>
                </a:lnTo>
                <a:lnTo>
                  <a:pt x="25436" y="25413"/>
                </a:lnTo>
                <a:lnTo>
                  <a:pt x="26153" y="24992"/>
                </a:lnTo>
                <a:lnTo>
                  <a:pt x="26187" y="25037"/>
                </a:lnTo>
                <a:lnTo>
                  <a:pt x="26232" y="25060"/>
                </a:lnTo>
                <a:lnTo>
                  <a:pt x="26278" y="25083"/>
                </a:lnTo>
                <a:lnTo>
                  <a:pt x="26391" y="25083"/>
                </a:lnTo>
                <a:lnTo>
                  <a:pt x="26437" y="25060"/>
                </a:lnTo>
                <a:lnTo>
                  <a:pt x="26482" y="25026"/>
                </a:lnTo>
                <a:lnTo>
                  <a:pt x="26517" y="24992"/>
                </a:lnTo>
                <a:lnTo>
                  <a:pt x="27245" y="25413"/>
                </a:lnTo>
                <a:lnTo>
                  <a:pt x="27336" y="25413"/>
                </a:lnTo>
                <a:lnTo>
                  <a:pt x="26528" y="24946"/>
                </a:lnTo>
                <a:lnTo>
                  <a:pt x="26539" y="24912"/>
                </a:lnTo>
                <a:lnTo>
                  <a:pt x="26551" y="24867"/>
                </a:lnTo>
                <a:lnTo>
                  <a:pt x="26539" y="24832"/>
                </a:lnTo>
                <a:lnTo>
                  <a:pt x="26539" y="24798"/>
                </a:lnTo>
                <a:lnTo>
                  <a:pt x="26517" y="24764"/>
                </a:lnTo>
                <a:lnTo>
                  <a:pt x="26494" y="24730"/>
                </a:lnTo>
                <a:lnTo>
                  <a:pt x="26437" y="24685"/>
                </a:lnTo>
                <a:lnTo>
                  <a:pt x="26403" y="24673"/>
                </a:lnTo>
                <a:lnTo>
                  <a:pt x="26357" y="24662"/>
                </a:lnTo>
                <a:lnTo>
                  <a:pt x="26357" y="22364"/>
                </a:lnTo>
                <a:lnTo>
                  <a:pt x="26403" y="22353"/>
                </a:lnTo>
                <a:lnTo>
                  <a:pt x="26448" y="22341"/>
                </a:lnTo>
                <a:lnTo>
                  <a:pt x="26494" y="22319"/>
                </a:lnTo>
                <a:lnTo>
                  <a:pt x="26517" y="22284"/>
                </a:lnTo>
                <a:lnTo>
                  <a:pt x="26551" y="22250"/>
                </a:lnTo>
                <a:lnTo>
                  <a:pt x="26573" y="22205"/>
                </a:lnTo>
                <a:lnTo>
                  <a:pt x="26585" y="22159"/>
                </a:lnTo>
                <a:lnTo>
                  <a:pt x="26585" y="22114"/>
                </a:lnTo>
                <a:lnTo>
                  <a:pt x="26585" y="22068"/>
                </a:lnTo>
                <a:lnTo>
                  <a:pt x="26573" y="22023"/>
                </a:lnTo>
                <a:lnTo>
                  <a:pt x="28507" y="20897"/>
                </a:lnTo>
                <a:lnTo>
                  <a:pt x="28541" y="20942"/>
                </a:lnTo>
                <a:lnTo>
                  <a:pt x="28587" y="20976"/>
                </a:lnTo>
                <a:lnTo>
                  <a:pt x="28644" y="20999"/>
                </a:lnTo>
                <a:lnTo>
                  <a:pt x="28701" y="21010"/>
                </a:lnTo>
                <a:lnTo>
                  <a:pt x="28769" y="20999"/>
                </a:lnTo>
                <a:lnTo>
                  <a:pt x="28814" y="20976"/>
                </a:lnTo>
                <a:lnTo>
                  <a:pt x="28871" y="20942"/>
                </a:lnTo>
                <a:lnTo>
                  <a:pt x="28905" y="20897"/>
                </a:lnTo>
                <a:lnTo>
                  <a:pt x="30828" y="22011"/>
                </a:lnTo>
                <a:lnTo>
                  <a:pt x="30816" y="22057"/>
                </a:lnTo>
                <a:lnTo>
                  <a:pt x="30805" y="22114"/>
                </a:lnTo>
                <a:lnTo>
                  <a:pt x="30816" y="22159"/>
                </a:lnTo>
                <a:lnTo>
                  <a:pt x="30828" y="22193"/>
                </a:lnTo>
                <a:lnTo>
                  <a:pt x="30862" y="22273"/>
                </a:lnTo>
                <a:lnTo>
                  <a:pt x="30862" y="21955"/>
                </a:lnTo>
                <a:lnTo>
                  <a:pt x="30851" y="21966"/>
                </a:lnTo>
                <a:lnTo>
                  <a:pt x="28928" y="20851"/>
                </a:lnTo>
                <a:lnTo>
                  <a:pt x="28939" y="20817"/>
                </a:lnTo>
                <a:lnTo>
                  <a:pt x="28939" y="20771"/>
                </a:lnTo>
                <a:lnTo>
                  <a:pt x="28939" y="20726"/>
                </a:lnTo>
                <a:lnTo>
                  <a:pt x="28928" y="20680"/>
                </a:lnTo>
                <a:lnTo>
                  <a:pt x="28905" y="20646"/>
                </a:lnTo>
                <a:lnTo>
                  <a:pt x="28883" y="20612"/>
                </a:lnTo>
                <a:lnTo>
                  <a:pt x="28848" y="20578"/>
                </a:lnTo>
                <a:lnTo>
                  <a:pt x="28814" y="20555"/>
                </a:lnTo>
                <a:lnTo>
                  <a:pt x="28780" y="20544"/>
                </a:lnTo>
                <a:lnTo>
                  <a:pt x="28735" y="20533"/>
                </a:lnTo>
                <a:lnTo>
                  <a:pt x="28735" y="18178"/>
                </a:lnTo>
                <a:lnTo>
                  <a:pt x="28792" y="18155"/>
                </a:lnTo>
                <a:lnTo>
                  <a:pt x="28837" y="18121"/>
                </a:lnTo>
                <a:lnTo>
                  <a:pt x="28860" y="18076"/>
                </a:lnTo>
                <a:lnTo>
                  <a:pt x="28871" y="18007"/>
                </a:lnTo>
                <a:lnTo>
                  <a:pt x="28860" y="17962"/>
                </a:lnTo>
                <a:lnTo>
                  <a:pt x="30862" y="16801"/>
                </a:lnTo>
                <a:lnTo>
                  <a:pt x="30862" y="16745"/>
                </a:lnTo>
                <a:lnTo>
                  <a:pt x="28848" y="17916"/>
                </a:lnTo>
                <a:lnTo>
                  <a:pt x="28814" y="17882"/>
                </a:lnTo>
                <a:lnTo>
                  <a:pt x="28780" y="17859"/>
                </a:lnTo>
                <a:lnTo>
                  <a:pt x="28746" y="17848"/>
                </a:lnTo>
                <a:lnTo>
                  <a:pt x="28701" y="17837"/>
                </a:lnTo>
                <a:lnTo>
                  <a:pt x="28666" y="17848"/>
                </a:lnTo>
                <a:lnTo>
                  <a:pt x="28621" y="17859"/>
                </a:lnTo>
                <a:lnTo>
                  <a:pt x="28598" y="17882"/>
                </a:lnTo>
                <a:lnTo>
                  <a:pt x="28564" y="17916"/>
                </a:lnTo>
                <a:lnTo>
                  <a:pt x="26562" y="16756"/>
                </a:lnTo>
                <a:lnTo>
                  <a:pt x="26573" y="16710"/>
                </a:lnTo>
                <a:lnTo>
                  <a:pt x="26585" y="16665"/>
                </a:lnTo>
                <a:lnTo>
                  <a:pt x="26573" y="16619"/>
                </a:lnTo>
                <a:lnTo>
                  <a:pt x="26562" y="16574"/>
                </a:lnTo>
                <a:lnTo>
                  <a:pt x="26539" y="16528"/>
                </a:lnTo>
                <a:lnTo>
                  <a:pt x="26517" y="16494"/>
                </a:lnTo>
                <a:lnTo>
                  <a:pt x="26482" y="16460"/>
                </a:lnTo>
                <a:lnTo>
                  <a:pt x="26448" y="16437"/>
                </a:lnTo>
                <a:lnTo>
                  <a:pt x="26403" y="16426"/>
                </a:lnTo>
                <a:lnTo>
                  <a:pt x="26357" y="16415"/>
                </a:lnTo>
                <a:lnTo>
                  <a:pt x="26357" y="14083"/>
                </a:lnTo>
                <a:lnTo>
                  <a:pt x="26426" y="14060"/>
                </a:lnTo>
                <a:lnTo>
                  <a:pt x="26471" y="14015"/>
                </a:lnTo>
                <a:lnTo>
                  <a:pt x="26494" y="13969"/>
                </a:lnTo>
                <a:lnTo>
                  <a:pt x="26505" y="13901"/>
                </a:lnTo>
                <a:lnTo>
                  <a:pt x="26494" y="13844"/>
                </a:lnTo>
                <a:lnTo>
                  <a:pt x="28519" y="12684"/>
                </a:lnTo>
                <a:lnTo>
                  <a:pt x="28553" y="12718"/>
                </a:lnTo>
                <a:lnTo>
                  <a:pt x="28598" y="12752"/>
                </a:lnTo>
                <a:lnTo>
                  <a:pt x="28644" y="12763"/>
                </a:lnTo>
                <a:lnTo>
                  <a:pt x="28701" y="12775"/>
                </a:lnTo>
                <a:lnTo>
                  <a:pt x="28757" y="12763"/>
                </a:lnTo>
                <a:lnTo>
                  <a:pt x="28814" y="12752"/>
                </a:lnTo>
                <a:lnTo>
                  <a:pt x="28848" y="12718"/>
                </a:lnTo>
                <a:lnTo>
                  <a:pt x="28883" y="12672"/>
                </a:lnTo>
                <a:lnTo>
                  <a:pt x="30851" y="13810"/>
                </a:lnTo>
                <a:lnTo>
                  <a:pt x="30839" y="13855"/>
                </a:lnTo>
                <a:lnTo>
                  <a:pt x="30828" y="13901"/>
                </a:lnTo>
                <a:lnTo>
                  <a:pt x="30839" y="13969"/>
                </a:lnTo>
                <a:lnTo>
                  <a:pt x="30862" y="14026"/>
                </a:lnTo>
                <a:lnTo>
                  <a:pt x="30862" y="13764"/>
                </a:lnTo>
                <a:lnTo>
                  <a:pt x="28905" y="12638"/>
                </a:lnTo>
                <a:lnTo>
                  <a:pt x="28917" y="12593"/>
                </a:lnTo>
                <a:lnTo>
                  <a:pt x="28917" y="12558"/>
                </a:lnTo>
                <a:lnTo>
                  <a:pt x="28917" y="12513"/>
                </a:lnTo>
                <a:lnTo>
                  <a:pt x="28905" y="12479"/>
                </a:lnTo>
                <a:lnTo>
                  <a:pt x="28894" y="12445"/>
                </a:lnTo>
                <a:lnTo>
                  <a:pt x="28871" y="12411"/>
                </a:lnTo>
                <a:lnTo>
                  <a:pt x="28803" y="12365"/>
                </a:lnTo>
                <a:lnTo>
                  <a:pt x="28769" y="12354"/>
                </a:lnTo>
                <a:lnTo>
                  <a:pt x="28735" y="12342"/>
                </a:lnTo>
                <a:lnTo>
                  <a:pt x="28735" y="9999"/>
                </a:lnTo>
                <a:lnTo>
                  <a:pt x="28803" y="9976"/>
                </a:lnTo>
                <a:lnTo>
                  <a:pt x="28848" y="9931"/>
                </a:lnTo>
                <a:lnTo>
                  <a:pt x="28894" y="9874"/>
                </a:lnTo>
                <a:lnTo>
                  <a:pt x="28905" y="9806"/>
                </a:lnTo>
                <a:lnTo>
                  <a:pt x="28894" y="9760"/>
                </a:lnTo>
                <a:lnTo>
                  <a:pt x="28883" y="9726"/>
                </a:lnTo>
                <a:lnTo>
                  <a:pt x="30862" y="8588"/>
                </a:lnTo>
                <a:lnTo>
                  <a:pt x="30862" y="8338"/>
                </a:lnTo>
                <a:lnTo>
                  <a:pt x="30839" y="8395"/>
                </a:lnTo>
                <a:lnTo>
                  <a:pt x="30839" y="8452"/>
                </a:lnTo>
                <a:lnTo>
                  <a:pt x="30839" y="8497"/>
                </a:lnTo>
                <a:lnTo>
                  <a:pt x="30851" y="8543"/>
                </a:lnTo>
                <a:lnTo>
                  <a:pt x="28871" y="9692"/>
                </a:lnTo>
                <a:lnTo>
                  <a:pt x="28837" y="9658"/>
                </a:lnTo>
                <a:lnTo>
                  <a:pt x="28803" y="9624"/>
                </a:lnTo>
                <a:lnTo>
                  <a:pt x="28757" y="9612"/>
                </a:lnTo>
                <a:lnTo>
                  <a:pt x="28701" y="9601"/>
                </a:lnTo>
                <a:lnTo>
                  <a:pt x="28655" y="9612"/>
                </a:lnTo>
                <a:lnTo>
                  <a:pt x="28610" y="9624"/>
                </a:lnTo>
                <a:lnTo>
                  <a:pt x="28575" y="9646"/>
                </a:lnTo>
                <a:lnTo>
                  <a:pt x="28541" y="9680"/>
                </a:lnTo>
                <a:lnTo>
                  <a:pt x="26494" y="8509"/>
                </a:lnTo>
                <a:lnTo>
                  <a:pt x="26505" y="8452"/>
                </a:lnTo>
                <a:lnTo>
                  <a:pt x="26494" y="8395"/>
                </a:lnTo>
                <a:lnTo>
                  <a:pt x="26471" y="8338"/>
                </a:lnTo>
                <a:lnTo>
                  <a:pt x="26414" y="8304"/>
                </a:lnTo>
                <a:lnTo>
                  <a:pt x="26357" y="8281"/>
                </a:lnTo>
                <a:lnTo>
                  <a:pt x="26357" y="5938"/>
                </a:lnTo>
                <a:lnTo>
                  <a:pt x="26403" y="5927"/>
                </a:lnTo>
                <a:lnTo>
                  <a:pt x="26448" y="5904"/>
                </a:lnTo>
                <a:lnTo>
                  <a:pt x="26482" y="5881"/>
                </a:lnTo>
                <a:lnTo>
                  <a:pt x="26517" y="5858"/>
                </a:lnTo>
                <a:lnTo>
                  <a:pt x="26539" y="5824"/>
                </a:lnTo>
                <a:lnTo>
                  <a:pt x="26562" y="5779"/>
                </a:lnTo>
                <a:lnTo>
                  <a:pt x="26573" y="5745"/>
                </a:lnTo>
                <a:lnTo>
                  <a:pt x="26573" y="5699"/>
                </a:lnTo>
                <a:lnTo>
                  <a:pt x="26573" y="5642"/>
                </a:lnTo>
                <a:lnTo>
                  <a:pt x="26562" y="5597"/>
                </a:lnTo>
                <a:lnTo>
                  <a:pt x="28553" y="4448"/>
                </a:lnTo>
                <a:lnTo>
                  <a:pt x="28575" y="4482"/>
                </a:lnTo>
                <a:lnTo>
                  <a:pt x="28621" y="4505"/>
                </a:lnTo>
                <a:lnTo>
                  <a:pt x="28655" y="4527"/>
                </a:lnTo>
                <a:lnTo>
                  <a:pt x="28746" y="4527"/>
                </a:lnTo>
                <a:lnTo>
                  <a:pt x="28792" y="4505"/>
                </a:lnTo>
                <a:lnTo>
                  <a:pt x="28826" y="4482"/>
                </a:lnTo>
                <a:lnTo>
                  <a:pt x="28860" y="4448"/>
                </a:lnTo>
                <a:lnTo>
                  <a:pt x="30862" y="5597"/>
                </a:lnTo>
                <a:lnTo>
                  <a:pt x="30862" y="5551"/>
                </a:lnTo>
                <a:lnTo>
                  <a:pt x="28883" y="4402"/>
                </a:lnTo>
                <a:lnTo>
                  <a:pt x="28883" y="4345"/>
                </a:lnTo>
                <a:lnTo>
                  <a:pt x="28871" y="4277"/>
                </a:lnTo>
                <a:lnTo>
                  <a:pt x="28837" y="4232"/>
                </a:lnTo>
                <a:lnTo>
                  <a:pt x="28792" y="4186"/>
                </a:lnTo>
                <a:lnTo>
                  <a:pt x="28735" y="4163"/>
                </a:lnTo>
                <a:lnTo>
                  <a:pt x="28735" y="1752"/>
                </a:lnTo>
                <a:lnTo>
                  <a:pt x="28792" y="1729"/>
                </a:lnTo>
                <a:lnTo>
                  <a:pt x="28826" y="1695"/>
                </a:lnTo>
                <a:lnTo>
                  <a:pt x="28860" y="1649"/>
                </a:lnTo>
                <a:lnTo>
                  <a:pt x="28871" y="1593"/>
                </a:lnTo>
                <a:lnTo>
                  <a:pt x="28860" y="1536"/>
                </a:lnTo>
                <a:lnTo>
                  <a:pt x="30862" y="375"/>
                </a:lnTo>
                <a:lnTo>
                  <a:pt x="30862" y="330"/>
                </a:lnTo>
                <a:lnTo>
                  <a:pt x="28837" y="1490"/>
                </a:lnTo>
                <a:lnTo>
                  <a:pt x="28814" y="1467"/>
                </a:lnTo>
                <a:lnTo>
                  <a:pt x="28780" y="1445"/>
                </a:lnTo>
                <a:lnTo>
                  <a:pt x="28746" y="1433"/>
                </a:lnTo>
                <a:lnTo>
                  <a:pt x="28701" y="1422"/>
                </a:lnTo>
                <a:lnTo>
                  <a:pt x="28666" y="1433"/>
                </a:lnTo>
                <a:lnTo>
                  <a:pt x="28632" y="1445"/>
                </a:lnTo>
                <a:lnTo>
                  <a:pt x="28598" y="1467"/>
                </a:lnTo>
                <a:lnTo>
                  <a:pt x="28575" y="1490"/>
                </a:lnTo>
                <a:lnTo>
                  <a:pt x="26528" y="307"/>
                </a:lnTo>
                <a:lnTo>
                  <a:pt x="26539" y="239"/>
                </a:lnTo>
                <a:lnTo>
                  <a:pt x="26528" y="205"/>
                </a:lnTo>
                <a:lnTo>
                  <a:pt x="26517" y="159"/>
                </a:lnTo>
                <a:lnTo>
                  <a:pt x="26505" y="125"/>
                </a:lnTo>
                <a:lnTo>
                  <a:pt x="26471" y="102"/>
                </a:lnTo>
                <a:lnTo>
                  <a:pt x="26448" y="80"/>
                </a:lnTo>
                <a:lnTo>
                  <a:pt x="26414" y="57"/>
                </a:lnTo>
                <a:lnTo>
                  <a:pt x="26369" y="46"/>
                </a:lnTo>
                <a:lnTo>
                  <a:pt x="26335" y="34"/>
                </a:lnTo>
                <a:lnTo>
                  <a:pt x="26289" y="46"/>
                </a:lnTo>
                <a:lnTo>
                  <a:pt x="26255" y="57"/>
                </a:lnTo>
                <a:lnTo>
                  <a:pt x="26221" y="80"/>
                </a:lnTo>
                <a:lnTo>
                  <a:pt x="26187" y="102"/>
                </a:lnTo>
                <a:lnTo>
                  <a:pt x="26164" y="125"/>
                </a:lnTo>
                <a:lnTo>
                  <a:pt x="26153" y="159"/>
                </a:lnTo>
                <a:lnTo>
                  <a:pt x="26141" y="205"/>
                </a:lnTo>
                <a:lnTo>
                  <a:pt x="26130" y="239"/>
                </a:lnTo>
                <a:lnTo>
                  <a:pt x="26141" y="273"/>
                </a:lnTo>
                <a:lnTo>
                  <a:pt x="26141" y="307"/>
                </a:lnTo>
                <a:lnTo>
                  <a:pt x="24150" y="1467"/>
                </a:lnTo>
                <a:lnTo>
                  <a:pt x="24105" y="1422"/>
                </a:lnTo>
                <a:lnTo>
                  <a:pt x="24071" y="1399"/>
                </a:lnTo>
                <a:lnTo>
                  <a:pt x="24014" y="1376"/>
                </a:lnTo>
                <a:lnTo>
                  <a:pt x="23923" y="1376"/>
                </a:lnTo>
                <a:lnTo>
                  <a:pt x="23877" y="1388"/>
                </a:lnTo>
                <a:lnTo>
                  <a:pt x="23843" y="1411"/>
                </a:lnTo>
                <a:lnTo>
                  <a:pt x="23809" y="1433"/>
                </a:lnTo>
                <a:lnTo>
                  <a:pt x="23786" y="1467"/>
                </a:lnTo>
                <a:lnTo>
                  <a:pt x="23764" y="1502"/>
                </a:lnTo>
                <a:lnTo>
                  <a:pt x="23752" y="1547"/>
                </a:lnTo>
                <a:lnTo>
                  <a:pt x="23741" y="1593"/>
                </a:lnTo>
                <a:lnTo>
                  <a:pt x="23752" y="1627"/>
                </a:lnTo>
                <a:lnTo>
                  <a:pt x="23764" y="1672"/>
                </a:lnTo>
                <a:lnTo>
                  <a:pt x="23775" y="1706"/>
                </a:lnTo>
                <a:lnTo>
                  <a:pt x="23798" y="1740"/>
                </a:lnTo>
                <a:lnTo>
                  <a:pt x="23832" y="1763"/>
                </a:lnTo>
                <a:lnTo>
                  <a:pt x="23866" y="1786"/>
                </a:lnTo>
                <a:lnTo>
                  <a:pt x="23900" y="1797"/>
                </a:lnTo>
                <a:lnTo>
                  <a:pt x="23946" y="1809"/>
                </a:lnTo>
                <a:lnTo>
                  <a:pt x="23946" y="4141"/>
                </a:lnTo>
                <a:lnTo>
                  <a:pt x="23900" y="4141"/>
                </a:lnTo>
                <a:lnTo>
                  <a:pt x="23866" y="4152"/>
                </a:lnTo>
                <a:lnTo>
                  <a:pt x="23832" y="4175"/>
                </a:lnTo>
                <a:lnTo>
                  <a:pt x="23809" y="4198"/>
                </a:lnTo>
                <a:lnTo>
                  <a:pt x="23786" y="4232"/>
                </a:lnTo>
                <a:lnTo>
                  <a:pt x="23764" y="4266"/>
                </a:lnTo>
                <a:lnTo>
                  <a:pt x="23752" y="4311"/>
                </a:lnTo>
                <a:lnTo>
                  <a:pt x="23752" y="4345"/>
                </a:lnTo>
                <a:lnTo>
                  <a:pt x="23752" y="4391"/>
                </a:lnTo>
                <a:lnTo>
                  <a:pt x="23764" y="4425"/>
                </a:lnTo>
                <a:lnTo>
                  <a:pt x="23786" y="4471"/>
                </a:lnTo>
                <a:lnTo>
                  <a:pt x="23809" y="4493"/>
                </a:lnTo>
                <a:lnTo>
                  <a:pt x="23843" y="4527"/>
                </a:lnTo>
                <a:lnTo>
                  <a:pt x="23877" y="4539"/>
                </a:lnTo>
                <a:lnTo>
                  <a:pt x="23923" y="4562"/>
                </a:lnTo>
                <a:lnTo>
                  <a:pt x="23968" y="4562"/>
                </a:lnTo>
                <a:lnTo>
                  <a:pt x="24014" y="4550"/>
                </a:lnTo>
                <a:lnTo>
                  <a:pt x="24071" y="4539"/>
                </a:lnTo>
                <a:lnTo>
                  <a:pt x="24116" y="4505"/>
                </a:lnTo>
                <a:lnTo>
                  <a:pt x="24139" y="4459"/>
                </a:lnTo>
                <a:lnTo>
                  <a:pt x="26107" y="5597"/>
                </a:lnTo>
                <a:lnTo>
                  <a:pt x="26096" y="5642"/>
                </a:lnTo>
                <a:lnTo>
                  <a:pt x="26096" y="5699"/>
                </a:lnTo>
                <a:lnTo>
                  <a:pt x="26096" y="5745"/>
                </a:lnTo>
                <a:lnTo>
                  <a:pt x="26107" y="5779"/>
                </a:lnTo>
                <a:lnTo>
                  <a:pt x="26130" y="5824"/>
                </a:lnTo>
                <a:lnTo>
                  <a:pt x="26153" y="5858"/>
                </a:lnTo>
                <a:lnTo>
                  <a:pt x="26187" y="5892"/>
                </a:lnTo>
                <a:lnTo>
                  <a:pt x="26232" y="5915"/>
                </a:lnTo>
                <a:lnTo>
                  <a:pt x="26266" y="5927"/>
                </a:lnTo>
                <a:lnTo>
                  <a:pt x="26312" y="5938"/>
                </a:lnTo>
                <a:lnTo>
                  <a:pt x="26312" y="8281"/>
                </a:lnTo>
                <a:lnTo>
                  <a:pt x="26255" y="8293"/>
                </a:lnTo>
                <a:lnTo>
                  <a:pt x="26209" y="8338"/>
                </a:lnTo>
                <a:lnTo>
                  <a:pt x="26175" y="8384"/>
                </a:lnTo>
                <a:lnTo>
                  <a:pt x="26164" y="8452"/>
                </a:lnTo>
                <a:lnTo>
                  <a:pt x="26164" y="8486"/>
                </a:lnTo>
                <a:lnTo>
                  <a:pt x="26175" y="8520"/>
                </a:lnTo>
                <a:lnTo>
                  <a:pt x="26209" y="8577"/>
                </a:lnTo>
                <a:lnTo>
                  <a:pt x="26266" y="8611"/>
                </a:lnTo>
                <a:lnTo>
                  <a:pt x="26300" y="8623"/>
                </a:lnTo>
                <a:lnTo>
                  <a:pt x="26380" y="8623"/>
                </a:lnTo>
                <a:lnTo>
                  <a:pt x="26414" y="8600"/>
                </a:lnTo>
                <a:lnTo>
                  <a:pt x="26448" y="8577"/>
                </a:lnTo>
                <a:lnTo>
                  <a:pt x="26482" y="8543"/>
                </a:lnTo>
                <a:lnTo>
                  <a:pt x="28519" y="9726"/>
                </a:lnTo>
                <a:lnTo>
                  <a:pt x="28507" y="9760"/>
                </a:lnTo>
                <a:lnTo>
                  <a:pt x="28507" y="9806"/>
                </a:lnTo>
                <a:lnTo>
                  <a:pt x="28507" y="9840"/>
                </a:lnTo>
                <a:lnTo>
                  <a:pt x="28519" y="9874"/>
                </a:lnTo>
                <a:lnTo>
                  <a:pt x="28553" y="9931"/>
                </a:lnTo>
                <a:lnTo>
                  <a:pt x="28621" y="9976"/>
                </a:lnTo>
                <a:lnTo>
                  <a:pt x="28655" y="9988"/>
                </a:lnTo>
                <a:lnTo>
                  <a:pt x="28689" y="9999"/>
                </a:lnTo>
                <a:lnTo>
                  <a:pt x="28689" y="12342"/>
                </a:lnTo>
                <a:lnTo>
                  <a:pt x="28644" y="12354"/>
                </a:lnTo>
                <a:lnTo>
                  <a:pt x="28610" y="12365"/>
                </a:lnTo>
                <a:lnTo>
                  <a:pt x="28575" y="12388"/>
                </a:lnTo>
                <a:lnTo>
                  <a:pt x="28541" y="12411"/>
                </a:lnTo>
                <a:lnTo>
                  <a:pt x="28519" y="12445"/>
                </a:lnTo>
                <a:lnTo>
                  <a:pt x="28496" y="12479"/>
                </a:lnTo>
                <a:lnTo>
                  <a:pt x="28484" y="12513"/>
                </a:lnTo>
                <a:lnTo>
                  <a:pt x="28484" y="12558"/>
                </a:lnTo>
                <a:lnTo>
                  <a:pt x="28484" y="12604"/>
                </a:lnTo>
                <a:lnTo>
                  <a:pt x="28507" y="12638"/>
                </a:lnTo>
                <a:lnTo>
                  <a:pt x="26482" y="13810"/>
                </a:lnTo>
                <a:lnTo>
                  <a:pt x="26448" y="13776"/>
                </a:lnTo>
                <a:lnTo>
                  <a:pt x="26414" y="13753"/>
                </a:lnTo>
                <a:lnTo>
                  <a:pt x="26380" y="13730"/>
                </a:lnTo>
                <a:lnTo>
                  <a:pt x="26289" y="13730"/>
                </a:lnTo>
                <a:lnTo>
                  <a:pt x="26255" y="13753"/>
                </a:lnTo>
                <a:lnTo>
                  <a:pt x="26221" y="13776"/>
                </a:lnTo>
                <a:lnTo>
                  <a:pt x="26187" y="13798"/>
                </a:lnTo>
                <a:lnTo>
                  <a:pt x="24162" y="12627"/>
                </a:lnTo>
                <a:lnTo>
                  <a:pt x="24173" y="12593"/>
                </a:lnTo>
                <a:lnTo>
                  <a:pt x="24173" y="12558"/>
                </a:lnTo>
                <a:lnTo>
                  <a:pt x="24173" y="12513"/>
                </a:lnTo>
                <a:lnTo>
                  <a:pt x="24162" y="12479"/>
                </a:lnTo>
                <a:lnTo>
                  <a:pt x="24116" y="12422"/>
                </a:lnTo>
                <a:lnTo>
                  <a:pt x="24059" y="12376"/>
                </a:lnTo>
                <a:lnTo>
                  <a:pt x="24025" y="12354"/>
                </a:lnTo>
                <a:lnTo>
                  <a:pt x="23991" y="12354"/>
                </a:lnTo>
                <a:lnTo>
                  <a:pt x="23991" y="10010"/>
                </a:lnTo>
                <a:lnTo>
                  <a:pt x="24025" y="9999"/>
                </a:lnTo>
                <a:lnTo>
                  <a:pt x="24059" y="9988"/>
                </a:lnTo>
                <a:lnTo>
                  <a:pt x="24128" y="9942"/>
                </a:lnTo>
                <a:lnTo>
                  <a:pt x="24162" y="9874"/>
                </a:lnTo>
                <a:lnTo>
                  <a:pt x="24173" y="9840"/>
                </a:lnTo>
                <a:lnTo>
                  <a:pt x="24173" y="9806"/>
                </a:lnTo>
                <a:lnTo>
                  <a:pt x="24173" y="9760"/>
                </a:lnTo>
                <a:lnTo>
                  <a:pt x="24162" y="9715"/>
                </a:lnTo>
                <a:lnTo>
                  <a:pt x="24139" y="9680"/>
                </a:lnTo>
                <a:lnTo>
                  <a:pt x="24116" y="9646"/>
                </a:lnTo>
                <a:lnTo>
                  <a:pt x="24082" y="9624"/>
                </a:lnTo>
                <a:lnTo>
                  <a:pt x="24048" y="9601"/>
                </a:lnTo>
                <a:lnTo>
                  <a:pt x="24003" y="9589"/>
                </a:lnTo>
                <a:lnTo>
                  <a:pt x="23912" y="9589"/>
                </a:lnTo>
                <a:lnTo>
                  <a:pt x="23866" y="9612"/>
                </a:lnTo>
                <a:lnTo>
                  <a:pt x="23821" y="9646"/>
                </a:lnTo>
                <a:lnTo>
                  <a:pt x="23786" y="9680"/>
                </a:lnTo>
                <a:lnTo>
                  <a:pt x="21773" y="8509"/>
                </a:lnTo>
                <a:lnTo>
                  <a:pt x="21784" y="8452"/>
                </a:lnTo>
                <a:lnTo>
                  <a:pt x="21773" y="8384"/>
                </a:lnTo>
                <a:lnTo>
                  <a:pt x="21739" y="8327"/>
                </a:lnTo>
                <a:lnTo>
                  <a:pt x="21682" y="8281"/>
                </a:lnTo>
                <a:lnTo>
                  <a:pt x="21625" y="8259"/>
                </a:lnTo>
                <a:lnTo>
                  <a:pt x="21625" y="5927"/>
                </a:lnTo>
                <a:lnTo>
                  <a:pt x="21659" y="5915"/>
                </a:lnTo>
                <a:lnTo>
                  <a:pt x="21705" y="5892"/>
                </a:lnTo>
                <a:lnTo>
                  <a:pt x="21739" y="5870"/>
                </a:lnTo>
                <a:lnTo>
                  <a:pt x="21762" y="5847"/>
                </a:lnTo>
                <a:lnTo>
                  <a:pt x="21784" y="5813"/>
                </a:lnTo>
                <a:lnTo>
                  <a:pt x="21807" y="5779"/>
                </a:lnTo>
                <a:lnTo>
                  <a:pt x="21818" y="5733"/>
                </a:lnTo>
                <a:lnTo>
                  <a:pt x="21818" y="5699"/>
                </a:lnTo>
                <a:lnTo>
                  <a:pt x="21818" y="5642"/>
                </a:lnTo>
                <a:lnTo>
                  <a:pt x="21807" y="5608"/>
                </a:lnTo>
                <a:lnTo>
                  <a:pt x="21784" y="5563"/>
                </a:lnTo>
                <a:lnTo>
                  <a:pt x="21762" y="5528"/>
                </a:lnTo>
                <a:lnTo>
                  <a:pt x="21727" y="5506"/>
                </a:lnTo>
                <a:lnTo>
                  <a:pt x="21682" y="5483"/>
                </a:lnTo>
                <a:lnTo>
                  <a:pt x="21636" y="5472"/>
                </a:lnTo>
                <a:lnTo>
                  <a:pt x="21591" y="5460"/>
                </a:lnTo>
                <a:lnTo>
                  <a:pt x="21534" y="5472"/>
                </a:lnTo>
                <a:lnTo>
                  <a:pt x="21489" y="5494"/>
                </a:lnTo>
                <a:lnTo>
                  <a:pt x="21443" y="5528"/>
                </a:lnTo>
                <a:lnTo>
                  <a:pt x="21409" y="5563"/>
                </a:lnTo>
                <a:lnTo>
                  <a:pt x="19418" y="4414"/>
                </a:lnTo>
                <a:lnTo>
                  <a:pt x="19430" y="4345"/>
                </a:lnTo>
                <a:lnTo>
                  <a:pt x="19418" y="4311"/>
                </a:lnTo>
                <a:lnTo>
                  <a:pt x="19418" y="4277"/>
                </a:lnTo>
                <a:lnTo>
                  <a:pt x="19373" y="4209"/>
                </a:lnTo>
                <a:lnTo>
                  <a:pt x="19316" y="4175"/>
                </a:lnTo>
                <a:lnTo>
                  <a:pt x="19248" y="4152"/>
                </a:lnTo>
                <a:lnTo>
                  <a:pt x="19248" y="1763"/>
                </a:lnTo>
                <a:lnTo>
                  <a:pt x="19316" y="1740"/>
                </a:lnTo>
                <a:lnTo>
                  <a:pt x="19361" y="1706"/>
                </a:lnTo>
                <a:lnTo>
                  <a:pt x="19396" y="1649"/>
                </a:lnTo>
                <a:lnTo>
                  <a:pt x="19407" y="1593"/>
                </a:lnTo>
                <a:lnTo>
                  <a:pt x="19396" y="1558"/>
                </a:lnTo>
                <a:lnTo>
                  <a:pt x="19384" y="1524"/>
                </a:lnTo>
                <a:lnTo>
                  <a:pt x="19350" y="1467"/>
                </a:lnTo>
                <a:lnTo>
                  <a:pt x="19293" y="1422"/>
                </a:lnTo>
                <a:lnTo>
                  <a:pt x="19259" y="1411"/>
                </a:lnTo>
                <a:lnTo>
                  <a:pt x="19179" y="1411"/>
                </a:lnTo>
                <a:lnTo>
                  <a:pt x="19145" y="1433"/>
                </a:lnTo>
                <a:lnTo>
                  <a:pt x="19111" y="1456"/>
                </a:lnTo>
                <a:lnTo>
                  <a:pt x="19077" y="1479"/>
                </a:lnTo>
                <a:lnTo>
                  <a:pt x="17075" y="330"/>
                </a:lnTo>
                <a:lnTo>
                  <a:pt x="17086" y="284"/>
                </a:lnTo>
                <a:lnTo>
                  <a:pt x="17086" y="239"/>
                </a:lnTo>
                <a:lnTo>
                  <a:pt x="17086" y="193"/>
                </a:lnTo>
                <a:lnTo>
                  <a:pt x="17075" y="148"/>
                </a:lnTo>
                <a:lnTo>
                  <a:pt x="17052" y="102"/>
                </a:lnTo>
                <a:lnTo>
                  <a:pt x="17018" y="68"/>
                </a:lnTo>
                <a:lnTo>
                  <a:pt x="16984" y="46"/>
                </a:lnTo>
                <a:lnTo>
                  <a:pt x="16950" y="23"/>
                </a:lnTo>
                <a:lnTo>
                  <a:pt x="16904" y="11"/>
                </a:lnTo>
                <a:lnTo>
                  <a:pt x="16859" y="0"/>
                </a:lnTo>
                <a:close/>
              </a:path>
            </a:pathLst>
          </a:custGeom>
          <a:solidFill>
            <a:srgbClr val="203864">
              <a:alpha val="10196"/>
            </a:srgb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1"/>
          </a:p>
        </p:txBody>
      </p:sp>
    </p:spTree>
    <p:extLst>
      <p:ext uri="{BB962C8B-B14F-4D97-AF65-F5344CB8AC3E}">
        <p14:creationId xmlns:p14="http://schemas.microsoft.com/office/powerpoint/2010/main" val="1342368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hyperlink" Target="https://www.tadien.com/zh-tw/product/8/data/24" TargetMode="External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svg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chart" Target="../charts/chart1.xml"/><Relationship Id="rId4" Type="http://schemas.microsoft.com/office/2007/relationships/hdphoto" Target="../media/hdphoto1.wdp"/><Relationship Id="rId9" Type="http://schemas.openxmlformats.org/officeDocument/2006/relationships/image" Target="../media/image7.jpeg"/><Relationship Id="rId1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圖片 4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772075"/>
            <a:ext cx="1460267" cy="755225"/>
          </a:xfrm>
          <a:prstGeom prst="rect">
            <a:avLst/>
          </a:prstGeom>
        </p:spPr>
      </p:pic>
      <p:sp>
        <p:nvSpPr>
          <p:cNvPr id="11" name="手繪多邊形 10"/>
          <p:cNvSpPr/>
          <p:nvPr/>
        </p:nvSpPr>
        <p:spPr>
          <a:xfrm rot="16200000">
            <a:off x="-443181" y="1343233"/>
            <a:ext cx="2109158" cy="1222796"/>
          </a:xfrm>
          <a:custGeom>
            <a:avLst/>
            <a:gdLst>
              <a:gd name="connsiteX0" fmla="*/ 435 w 1371600"/>
              <a:gd name="connsiteY0" fmla="*/ 0 h 690113"/>
              <a:gd name="connsiteX1" fmla="*/ 1371165 w 1371600"/>
              <a:gd name="connsiteY1" fmla="*/ 0 h 690113"/>
              <a:gd name="connsiteX2" fmla="*/ 1371600 w 1371600"/>
              <a:gd name="connsiteY2" fmla="*/ 4313 h 690113"/>
              <a:gd name="connsiteX3" fmla="*/ 685800 w 1371600"/>
              <a:gd name="connsiteY3" fmla="*/ 690113 h 690113"/>
              <a:gd name="connsiteX4" fmla="*/ 0 w 1371600"/>
              <a:gd name="connsiteY4" fmla="*/ 4313 h 690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690113">
                <a:moveTo>
                  <a:pt x="435" y="0"/>
                </a:moveTo>
                <a:lnTo>
                  <a:pt x="1371165" y="0"/>
                </a:lnTo>
                <a:lnTo>
                  <a:pt x="1371600" y="4313"/>
                </a:lnTo>
                <a:cubicBezTo>
                  <a:pt x="1371600" y="383070"/>
                  <a:pt x="1064557" y="690113"/>
                  <a:pt x="685800" y="690113"/>
                </a:cubicBezTo>
                <a:cubicBezTo>
                  <a:pt x="307043" y="690113"/>
                  <a:pt x="0" y="383070"/>
                  <a:pt x="0" y="4313"/>
                </a:cubicBezTo>
                <a:close/>
              </a:path>
            </a:pathLst>
          </a:cu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40" name="文字方塊 39"/>
          <p:cNvSpPr txBox="1"/>
          <p:nvPr/>
        </p:nvSpPr>
        <p:spPr>
          <a:xfrm>
            <a:off x="-37831" y="1209256"/>
            <a:ext cx="1245854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750" b="1" u="sng" dirty="0">
                <a:solidFill>
                  <a:srgbClr val="FFE699"/>
                </a:solidFill>
                <a:latin typeface="Bahnschrift SemiCondensed" panose="020B0502040204020203" pitchFamily="34" charset="0"/>
              </a:rPr>
              <a:t>2025</a:t>
            </a:r>
          </a:p>
          <a:p>
            <a:r>
              <a:rPr lang="en-US" altLang="zh-TW" sz="3750" b="1" u="sng" dirty="0">
                <a:solidFill>
                  <a:srgbClr val="FFE699"/>
                </a:solidFill>
                <a:latin typeface="Bahnschrift SemiCondensed" panose="020B0502040204020203" pitchFamily="34" charset="0"/>
              </a:rPr>
              <a:t>03/25</a:t>
            </a:r>
            <a:endParaRPr lang="zh-TW" altLang="en-US" sz="3750" b="1" u="sng" dirty="0">
              <a:solidFill>
                <a:srgbClr val="FFE699"/>
              </a:solidFill>
              <a:latin typeface="Bahnschrift SemiCondensed" panose="020B0502040204020203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4241017" y="452582"/>
            <a:ext cx="4902983" cy="5576744"/>
            <a:chOff x="3466374" y="-38100"/>
            <a:chExt cx="5674372" cy="6896100"/>
          </a:xfrm>
        </p:grpSpPr>
        <p:pic>
          <p:nvPicPr>
            <p:cNvPr id="16" name="圖片 1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56" t="4993" r="10183"/>
            <a:stretch/>
          </p:blipFill>
          <p:spPr>
            <a:xfrm>
              <a:off x="3467100" y="-38100"/>
              <a:ext cx="5673646" cy="6896100"/>
            </a:xfrm>
            <a:custGeom>
              <a:avLst/>
              <a:gdLst>
                <a:gd name="connsiteX0" fmla="*/ 0 w 5673646"/>
                <a:gd name="connsiteY0" fmla="*/ 0 h 6896100"/>
                <a:gd name="connsiteX1" fmla="*/ 5673646 w 5673646"/>
                <a:gd name="connsiteY1" fmla="*/ 0 h 6896100"/>
                <a:gd name="connsiteX2" fmla="*/ 5673646 w 5673646"/>
                <a:gd name="connsiteY2" fmla="*/ 6896100 h 6896100"/>
                <a:gd name="connsiteX3" fmla="*/ 0 w 5673646"/>
                <a:gd name="connsiteY3" fmla="*/ 6896100 h 6896100"/>
                <a:gd name="connsiteX4" fmla="*/ 0 w 5673646"/>
                <a:gd name="connsiteY4" fmla="*/ 6134458 h 6896100"/>
                <a:gd name="connsiteX5" fmla="*/ 664633 w 5673646"/>
                <a:gd name="connsiteY5" fmla="*/ 4426500 h 6896100"/>
                <a:gd name="connsiteX6" fmla="*/ 0 w 5673646"/>
                <a:gd name="connsiteY6" fmla="*/ 2454149 h 6896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73646" h="6896100">
                  <a:moveTo>
                    <a:pt x="0" y="0"/>
                  </a:moveTo>
                  <a:lnTo>
                    <a:pt x="5673646" y="0"/>
                  </a:lnTo>
                  <a:lnTo>
                    <a:pt x="5673646" y="6896100"/>
                  </a:lnTo>
                  <a:lnTo>
                    <a:pt x="0" y="6896100"/>
                  </a:lnTo>
                  <a:lnTo>
                    <a:pt x="0" y="6134458"/>
                  </a:lnTo>
                  <a:lnTo>
                    <a:pt x="664633" y="4426500"/>
                  </a:lnTo>
                  <a:lnTo>
                    <a:pt x="0" y="2454149"/>
                  </a:lnTo>
                  <a:close/>
                </a:path>
              </a:pathLst>
            </a:custGeom>
          </p:spPr>
        </p:pic>
        <p:sp>
          <p:nvSpPr>
            <p:cNvPr id="15" name="手繪多邊形 14"/>
            <p:cNvSpPr/>
            <p:nvPr/>
          </p:nvSpPr>
          <p:spPr>
            <a:xfrm rot="5400000">
              <a:off x="1907299" y="3898014"/>
              <a:ext cx="3840480" cy="722330"/>
            </a:xfrm>
            <a:custGeom>
              <a:avLst/>
              <a:gdLst>
                <a:gd name="connsiteX0" fmla="*/ 0 w 3649148"/>
                <a:gd name="connsiteY0" fmla="*/ 799331 h 799331"/>
                <a:gd name="connsiteX1" fmla="*/ 1952404 w 3649148"/>
                <a:gd name="connsiteY1" fmla="*/ 0 h 799331"/>
                <a:gd name="connsiteX2" fmla="*/ 3649148 w 3649148"/>
                <a:gd name="connsiteY2" fmla="*/ 799331 h 799331"/>
                <a:gd name="connsiteX3" fmla="*/ 3463169 w 3649148"/>
                <a:gd name="connsiteY3" fmla="*/ 799331 h 799331"/>
                <a:gd name="connsiteX4" fmla="*/ 1939374 w 3649148"/>
                <a:gd name="connsiteY4" fmla="*/ 139523 h 799331"/>
                <a:gd name="connsiteX5" fmla="*/ 185979 w 3649148"/>
                <a:gd name="connsiteY5" fmla="*/ 799331 h 799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49148" h="799331">
                  <a:moveTo>
                    <a:pt x="0" y="799331"/>
                  </a:moveTo>
                  <a:lnTo>
                    <a:pt x="1952404" y="0"/>
                  </a:lnTo>
                  <a:lnTo>
                    <a:pt x="3649148" y="799331"/>
                  </a:lnTo>
                  <a:lnTo>
                    <a:pt x="3463169" y="799331"/>
                  </a:lnTo>
                  <a:lnTo>
                    <a:pt x="1939374" y="139523"/>
                  </a:lnTo>
                  <a:lnTo>
                    <a:pt x="185979" y="799331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</p:grpSp>
      <p:grpSp>
        <p:nvGrpSpPr>
          <p:cNvPr id="36" name="群組 35"/>
          <p:cNvGrpSpPr/>
          <p:nvPr/>
        </p:nvGrpSpPr>
        <p:grpSpPr>
          <a:xfrm flipH="1">
            <a:off x="0" y="5080759"/>
            <a:ext cx="4040841" cy="948566"/>
            <a:chOff x="3370728" y="886773"/>
            <a:chExt cx="5773271" cy="1534744"/>
          </a:xfrm>
          <a:solidFill>
            <a:srgbClr val="FFE699"/>
          </a:solidFill>
        </p:grpSpPr>
        <p:sp>
          <p:nvSpPr>
            <p:cNvPr id="37" name="五邊形 36"/>
            <p:cNvSpPr/>
            <p:nvPr/>
          </p:nvSpPr>
          <p:spPr>
            <a:xfrm rot="10800000">
              <a:off x="3370728" y="886773"/>
              <a:ext cx="5773271" cy="1534744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38" name="矩形 37"/>
            <p:cNvSpPr/>
            <p:nvPr/>
          </p:nvSpPr>
          <p:spPr>
            <a:xfrm>
              <a:off x="4040755" y="1112603"/>
              <a:ext cx="4809773" cy="1083087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/>
            <a:p>
              <a:pPr algn="dist"/>
              <a:r>
                <a:rPr lang="zh-TW" altLang="en-US" sz="3750" b="1" dirty="0">
                  <a:solidFill>
                    <a:srgbClr val="203864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亞聚法說會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2840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9</a:t>
            </a:fld>
            <a:endParaRPr lang="zh-TW" altLang="en-US"/>
          </a:p>
        </p:txBody>
      </p:sp>
      <p:sp>
        <p:nvSpPr>
          <p:cNvPr id="18" name="標題 1"/>
          <p:cNvSpPr txBox="1">
            <a:spLocks/>
          </p:cNvSpPr>
          <p:nvPr/>
        </p:nvSpPr>
        <p:spPr>
          <a:xfrm>
            <a:off x="2177925" y="870427"/>
            <a:ext cx="5915025" cy="41882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pPr>
              <a:lnSpc>
                <a:spcPts val="3375"/>
              </a:lnSpc>
            </a:pPr>
            <a:r>
              <a:rPr lang="zh-TW" altLang="en-US" sz="3600" dirty="0"/>
              <a:t>簡 報 大 綱</a:t>
            </a:r>
            <a:endParaRPr lang="en-US" altLang="zh-TW" sz="3600" dirty="0"/>
          </a:p>
        </p:txBody>
      </p:sp>
      <p:grpSp>
        <p:nvGrpSpPr>
          <p:cNvPr id="120" name="群組 119"/>
          <p:cNvGrpSpPr/>
          <p:nvPr/>
        </p:nvGrpSpPr>
        <p:grpSpPr>
          <a:xfrm>
            <a:off x="2370061" y="1725439"/>
            <a:ext cx="4446659" cy="3883277"/>
            <a:chOff x="1693878" y="840100"/>
            <a:chExt cx="5928878" cy="5177702"/>
          </a:xfrm>
        </p:grpSpPr>
        <p:cxnSp>
          <p:nvCxnSpPr>
            <p:cNvPr id="98" name="直線單箭頭接點 97"/>
            <p:cNvCxnSpPr/>
            <p:nvPr/>
          </p:nvCxnSpPr>
          <p:spPr>
            <a:xfrm flipH="1">
              <a:off x="2155032" y="1688572"/>
              <a:ext cx="14238" cy="3879229"/>
            </a:xfrm>
            <a:prstGeom prst="straightConnector1">
              <a:avLst/>
            </a:prstGeom>
            <a:ln w="31750">
              <a:gradFill>
                <a:gsLst>
                  <a:gs pos="0">
                    <a:schemeClr val="accent3">
                      <a:lumMod val="75000"/>
                    </a:schemeClr>
                  </a:gs>
                  <a:gs pos="48000">
                    <a:srgbClr val="94CDD2"/>
                  </a:gs>
                  <a:gs pos="69000">
                    <a:srgbClr val="C5E0B4"/>
                  </a:gs>
                  <a:gs pos="95000">
                    <a:srgbClr val="FDD100"/>
                  </a:gs>
                </a:gsLst>
                <a:lin ang="5400000" scaled="1"/>
              </a:gra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群組 16"/>
            <p:cNvGrpSpPr/>
            <p:nvPr/>
          </p:nvGrpSpPr>
          <p:grpSpPr>
            <a:xfrm>
              <a:off x="1693878" y="840100"/>
              <a:ext cx="5928878" cy="5177702"/>
              <a:chOff x="4798319" y="974734"/>
              <a:chExt cx="3551722" cy="3163586"/>
            </a:xfrm>
          </p:grpSpPr>
          <p:cxnSp>
            <p:nvCxnSpPr>
              <p:cNvPr id="19" name="直線接點 18"/>
              <p:cNvCxnSpPr>
                <a:endCxn id="71" idx="4"/>
              </p:cNvCxnSpPr>
              <p:nvPr/>
            </p:nvCxnSpPr>
            <p:spPr>
              <a:xfrm>
                <a:off x="4896935" y="1058653"/>
                <a:ext cx="163771" cy="3079667"/>
              </a:xfrm>
              <a:prstGeom prst="line">
                <a:avLst/>
              </a:prstGeom>
              <a:solidFill>
                <a:srgbClr val="4BACC6">
                  <a:lumMod val="75000"/>
                </a:srgbClr>
              </a:solidFill>
              <a:ln w="38100" cap="flat" cmpd="sng" algn="ctr">
                <a:noFill/>
                <a:prstDash val="solid"/>
              </a:ln>
              <a:effectLst/>
            </p:spPr>
          </p:cxnSp>
          <p:grpSp>
            <p:nvGrpSpPr>
              <p:cNvPr id="20" name="群組 19"/>
              <p:cNvGrpSpPr/>
              <p:nvPr/>
            </p:nvGrpSpPr>
            <p:grpSpPr>
              <a:xfrm>
                <a:off x="4798320" y="974734"/>
                <a:ext cx="3538357" cy="604259"/>
                <a:chOff x="2198557" y="2223388"/>
                <a:chExt cx="3538357" cy="663809"/>
              </a:xfrm>
            </p:grpSpPr>
            <p:sp>
              <p:nvSpPr>
                <p:cNvPr id="89" name="橢圓 88"/>
                <p:cNvSpPr>
                  <a:spLocks noChangeAspect="1"/>
                </p:cNvSpPr>
                <p:nvPr/>
              </p:nvSpPr>
              <p:spPr>
                <a:xfrm>
                  <a:off x="2198557" y="2223388"/>
                  <a:ext cx="525323" cy="604095"/>
                </a:xfrm>
                <a:prstGeom prst="ellips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solidFill>
                        <a:srgbClr val="31859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01</a:t>
                  </a:r>
                  <a:endParaRPr lang="zh-TW" altLang="en-US" b="1" kern="0" dirty="0">
                    <a:solidFill>
                      <a:srgbClr val="31859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90" name="圓角矩形 89"/>
                <p:cNvSpPr/>
                <p:nvPr/>
              </p:nvSpPr>
              <p:spPr>
                <a:xfrm>
                  <a:off x="3077830" y="2283101"/>
                  <a:ext cx="2659084" cy="604096"/>
                </a:xfrm>
                <a:prstGeom prst="roundRect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b="1" kern="0" dirty="0">
                      <a:solidFill>
                        <a:srgbClr val="31859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公司簡介與產品介紹</a:t>
                  </a:r>
                </a:p>
              </p:txBody>
            </p:sp>
            <p:cxnSp>
              <p:nvCxnSpPr>
                <p:cNvPr id="91" name="直線接點 90"/>
                <p:cNvCxnSpPr>
                  <a:stCxn id="90" idx="1"/>
                </p:cNvCxnSpPr>
                <p:nvPr/>
              </p:nvCxnSpPr>
              <p:spPr>
                <a:xfrm flipH="1">
                  <a:off x="2484179" y="2585149"/>
                  <a:ext cx="593651" cy="52259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  <p:grpSp>
            <p:nvGrpSpPr>
              <p:cNvPr id="22" name="群組 21"/>
              <p:cNvGrpSpPr/>
              <p:nvPr/>
            </p:nvGrpSpPr>
            <p:grpSpPr>
              <a:xfrm>
                <a:off x="4798320" y="1836444"/>
                <a:ext cx="3551721" cy="591359"/>
                <a:chOff x="2198557" y="2207016"/>
                <a:chExt cx="3551721" cy="649639"/>
              </a:xfrm>
            </p:grpSpPr>
            <p:sp>
              <p:nvSpPr>
                <p:cNvPr id="83" name="橢圓 82"/>
                <p:cNvSpPr>
                  <a:spLocks noChangeAspect="1"/>
                </p:cNvSpPr>
                <p:nvPr/>
              </p:nvSpPr>
              <p:spPr>
                <a:xfrm>
                  <a:off x="2198557" y="2207016"/>
                  <a:ext cx="524772" cy="604097"/>
                </a:xfrm>
                <a:prstGeom prst="ellipse">
                  <a:avLst/>
                </a:prstGeom>
                <a:solidFill>
                  <a:srgbClr val="94CDD2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02</a:t>
                  </a:r>
                  <a:endParaRPr lang="zh-TW" altLang="en-US" b="1" kern="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84" name="圓角矩形 83"/>
                <p:cNvSpPr/>
                <p:nvPr/>
              </p:nvSpPr>
              <p:spPr>
                <a:xfrm>
                  <a:off x="3097664" y="2252559"/>
                  <a:ext cx="2652614" cy="604096"/>
                </a:xfrm>
                <a:prstGeom prst="roundRect">
                  <a:avLst/>
                </a:prstGeom>
                <a:solidFill>
                  <a:srgbClr val="94CDD2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營運概況及展望</a:t>
                  </a:r>
                </a:p>
              </p:txBody>
            </p:sp>
            <p:cxnSp>
              <p:nvCxnSpPr>
                <p:cNvPr id="85" name="直線接點 84"/>
                <p:cNvCxnSpPr>
                  <a:stCxn id="84" idx="1"/>
                  <a:endCxn id="83" idx="6"/>
                </p:cNvCxnSpPr>
                <p:nvPr/>
              </p:nvCxnSpPr>
              <p:spPr>
                <a:xfrm flipH="1" flipV="1">
                  <a:off x="2723329" y="2509065"/>
                  <a:ext cx="374335" cy="45542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  <p:grpSp>
            <p:nvGrpSpPr>
              <p:cNvPr id="32" name="群組 31"/>
              <p:cNvGrpSpPr/>
              <p:nvPr/>
            </p:nvGrpSpPr>
            <p:grpSpPr>
              <a:xfrm>
                <a:off x="4798319" y="2726707"/>
                <a:ext cx="3551722" cy="549901"/>
                <a:chOff x="2198556" y="2224579"/>
                <a:chExt cx="3551722" cy="604097"/>
              </a:xfrm>
            </p:grpSpPr>
            <p:sp>
              <p:nvSpPr>
                <p:cNvPr id="74" name="橢圓 73"/>
                <p:cNvSpPr>
                  <a:spLocks noChangeAspect="1"/>
                </p:cNvSpPr>
                <p:nvPr/>
              </p:nvSpPr>
              <p:spPr>
                <a:xfrm>
                  <a:off x="2198556" y="2224579"/>
                  <a:ext cx="524772" cy="604097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solidFill>
                        <a:srgbClr val="D1E6B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03</a:t>
                  </a:r>
                  <a:endParaRPr lang="zh-TW" altLang="en-US" b="1" kern="0" dirty="0">
                    <a:solidFill>
                      <a:srgbClr val="D1E6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75" name="圓角矩形 74"/>
                <p:cNvSpPr/>
                <p:nvPr/>
              </p:nvSpPr>
              <p:spPr>
                <a:xfrm>
                  <a:off x="3097664" y="2224580"/>
                  <a:ext cx="2652614" cy="604096"/>
                </a:xfrm>
                <a:prstGeom prst="roundRect">
                  <a:avLst/>
                </a:prstGeom>
                <a:solidFill>
                  <a:srgbClr val="C5E0B4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b="1" kern="0" dirty="0">
                      <a:solidFill>
                        <a:srgbClr val="D1E6B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財務資訊</a:t>
                  </a:r>
                </a:p>
              </p:txBody>
            </p:sp>
            <p:cxnSp>
              <p:nvCxnSpPr>
                <p:cNvPr id="76" name="直線接點 75"/>
                <p:cNvCxnSpPr>
                  <a:stCxn id="75" idx="1"/>
                  <a:endCxn id="74" idx="6"/>
                </p:cNvCxnSpPr>
                <p:nvPr/>
              </p:nvCxnSpPr>
              <p:spPr>
                <a:xfrm flipH="1">
                  <a:off x="2723328" y="2526628"/>
                  <a:ext cx="374336" cy="0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  <p:grpSp>
            <p:nvGrpSpPr>
              <p:cNvPr id="33" name="群組 32"/>
              <p:cNvGrpSpPr/>
              <p:nvPr/>
            </p:nvGrpSpPr>
            <p:grpSpPr>
              <a:xfrm>
                <a:off x="4798320" y="3588418"/>
                <a:ext cx="3551721" cy="549902"/>
                <a:chOff x="2198557" y="2205619"/>
                <a:chExt cx="3551721" cy="604097"/>
              </a:xfrm>
            </p:grpSpPr>
            <p:sp>
              <p:nvSpPr>
                <p:cNvPr id="71" name="橢圓 70"/>
                <p:cNvSpPr>
                  <a:spLocks noChangeAspect="1"/>
                </p:cNvSpPr>
                <p:nvPr/>
              </p:nvSpPr>
              <p:spPr>
                <a:xfrm>
                  <a:off x="2198557" y="2205619"/>
                  <a:ext cx="524771" cy="604097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04</a:t>
                  </a:r>
                  <a:endParaRPr lang="zh-TW" altLang="en-US" b="1" kern="0" dirty="0">
                    <a:solidFill>
                      <a:srgbClr val="F7C47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72" name="圓角矩形 71"/>
                <p:cNvSpPr/>
                <p:nvPr/>
              </p:nvSpPr>
              <p:spPr>
                <a:xfrm>
                  <a:off x="3097664" y="2205619"/>
                  <a:ext cx="2652614" cy="604097"/>
                </a:xfrm>
                <a:prstGeom prst="roundRect">
                  <a:avLst/>
                </a:prstGeom>
                <a:solidFill>
                  <a:srgbClr val="F7C475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 </a:t>
                  </a:r>
                  <a:r>
                    <a:rPr lang="en-US" altLang="zh-TW" sz="2400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Q</a:t>
                  </a:r>
                  <a:r>
                    <a:rPr lang="zh-TW" altLang="en-US" sz="2400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sz="2400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&amp;</a:t>
                  </a:r>
                  <a:r>
                    <a:rPr lang="zh-TW" altLang="en-US" sz="2400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sz="2400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A</a:t>
                  </a:r>
                  <a:endParaRPr lang="zh-TW" altLang="en-US" sz="2400" b="1" kern="0" dirty="0">
                    <a:solidFill>
                      <a:srgbClr val="F7C47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73" name="直線接點 72"/>
                <p:cNvCxnSpPr>
                  <a:stCxn id="72" idx="1"/>
                  <a:endCxn id="71" idx="6"/>
                </p:cNvCxnSpPr>
                <p:nvPr/>
              </p:nvCxnSpPr>
              <p:spPr>
                <a:xfrm flipH="1">
                  <a:off x="2723328" y="2507667"/>
                  <a:ext cx="374336" cy="0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</p:grpSp>
      </p:grpSp>
    </p:spTree>
    <p:extLst>
      <p:ext uri="{BB962C8B-B14F-4D97-AF65-F5344CB8AC3E}">
        <p14:creationId xmlns:p14="http://schemas.microsoft.com/office/powerpoint/2010/main" val="1981446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等腰三角形 38"/>
          <p:cNvSpPr/>
          <p:nvPr/>
        </p:nvSpPr>
        <p:spPr>
          <a:xfrm rot="16200000">
            <a:off x="7434881" y="593410"/>
            <a:ext cx="2302532" cy="1115711"/>
          </a:xfrm>
          <a:prstGeom prst="triangle">
            <a:avLst>
              <a:gd name="adj" fmla="val 51023"/>
            </a:avLst>
          </a:prstGeom>
          <a:solidFill>
            <a:srgbClr val="FFE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dirty="0"/>
          </a:p>
        </p:txBody>
      </p:sp>
      <p:grpSp>
        <p:nvGrpSpPr>
          <p:cNvPr id="103" name="群組 102"/>
          <p:cNvGrpSpPr/>
          <p:nvPr/>
        </p:nvGrpSpPr>
        <p:grpSpPr>
          <a:xfrm flipH="1">
            <a:off x="2181" y="923336"/>
            <a:ext cx="4400550" cy="1001396"/>
            <a:chOff x="3374387" y="886773"/>
            <a:chExt cx="5773271" cy="1534745"/>
          </a:xfrm>
          <a:solidFill>
            <a:srgbClr val="203864"/>
          </a:solidFill>
        </p:grpSpPr>
        <p:sp>
          <p:nvSpPr>
            <p:cNvPr id="104" name="五邊形 103"/>
            <p:cNvSpPr/>
            <p:nvPr/>
          </p:nvSpPr>
          <p:spPr>
            <a:xfrm rot="10800000">
              <a:off x="3374387" y="886773"/>
              <a:ext cx="5773271" cy="1534745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5" name="矩形 104"/>
            <p:cNvSpPr/>
            <p:nvPr/>
          </p:nvSpPr>
          <p:spPr>
            <a:xfrm>
              <a:off x="4201874" y="1158860"/>
              <a:ext cx="4648643" cy="99057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亞聚公司</a:t>
              </a:r>
              <a:br>
                <a:rPr lang="zh-TW" altLang="en-US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</a:br>
              <a:r>
                <a:rPr lang="zh-TW" altLang="en-US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報告人：黃克名  業務處長</a:t>
              </a:r>
              <a:endParaRPr lang="zh-TW" altLang="en-US" sz="21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pic>
        <p:nvPicPr>
          <p:cNvPr id="47" name="圖片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82" t="3787" r="1102" b="2764"/>
          <a:stretch/>
        </p:blipFill>
        <p:spPr>
          <a:xfrm>
            <a:off x="7848607" y="432203"/>
            <a:ext cx="992982" cy="4911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8" name="圓角矩形 47">
            <a:hlinkClick r:id="rId3" action="ppaction://hlinksldjump"/>
          </p:cNvPr>
          <p:cNvSpPr/>
          <p:nvPr/>
        </p:nvSpPr>
        <p:spPr>
          <a:xfrm>
            <a:off x="2360456" y="3657781"/>
            <a:ext cx="4971241" cy="639004"/>
          </a:xfrm>
          <a:prstGeom prst="roundRect">
            <a:avLst/>
          </a:prstGeom>
          <a:solidFill>
            <a:srgbClr val="E691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ts val="3375"/>
              </a:lnSpc>
              <a:spcBef>
                <a:spcPct val="0"/>
              </a:spcBef>
              <a:tabLst>
                <a:tab pos="671513" algn="l"/>
              </a:tabLst>
            </a:pPr>
            <a:r>
              <a:rPr lang="en-US" altLang="zh-TW" sz="315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APC</a:t>
            </a:r>
            <a:r>
              <a:rPr lang="zh-TW" altLang="en-US" sz="3150" b="1" dirty="0">
                <a:solidFill>
                  <a:schemeClr val="tx1"/>
                </a:solidFill>
              </a:rPr>
              <a:t> </a:t>
            </a:r>
            <a:r>
              <a:rPr lang="zh-TW" altLang="en-US" sz="315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營運概況及展望</a:t>
            </a:r>
          </a:p>
        </p:txBody>
      </p:sp>
      <p:sp>
        <p:nvSpPr>
          <p:cNvPr id="19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65309" y="6584156"/>
            <a:ext cx="375501" cy="273844"/>
          </a:xfrm>
        </p:spPr>
        <p:txBody>
          <a:bodyPr/>
          <a:lstStyle/>
          <a:p>
            <a:fld id="{B22A53CA-8CDE-4E9B-9CEF-465733C3C1D3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3475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31950" y="487629"/>
            <a:ext cx="5915025" cy="418823"/>
          </a:xfrm>
        </p:spPr>
        <p:txBody>
          <a:bodyPr/>
          <a:lstStyle/>
          <a:p>
            <a:pPr>
              <a:lnSpc>
                <a:spcPts val="3375"/>
              </a:lnSpc>
            </a:pPr>
            <a:r>
              <a:rPr lang="zh-TW" altLang="en-US" sz="3600" dirty="0"/>
              <a:t>乙烯 </a:t>
            </a:r>
            <a:r>
              <a:rPr lang="en-US" altLang="zh-TW" sz="3600" dirty="0"/>
              <a:t>/ </a:t>
            </a:r>
            <a:r>
              <a:rPr lang="zh-TW" altLang="en-US" sz="3600" dirty="0"/>
              <a:t>原油 行 情 回 顧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7086600" y="6583362"/>
            <a:ext cx="2057400" cy="274638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3429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2A53CA-8CDE-4E9B-9CEF-465733C3C1D3}" type="slidenum">
              <a:rPr lang="zh-TW" altLang="en-US" sz="1200" smtClean="0"/>
              <a:pPr/>
              <a:t>11</a:t>
            </a:fld>
            <a:endParaRPr lang="zh-TW" altLang="en-US" sz="12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7262091" y="5953602"/>
            <a:ext cx="1143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36947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zh-TW" altLang="en-US" sz="9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</a:t>
            </a:r>
            <a:r>
              <a:rPr lang="zh-TW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來源</a:t>
            </a:r>
            <a:r>
              <a:rPr lang="en-US" altLang="zh-TW" sz="9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  <a:r>
              <a:rPr lang="zh-TW" altLang="en-US" sz="9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9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Platts</a:t>
            </a:r>
          </a:p>
        </p:txBody>
      </p:sp>
      <p:sp>
        <p:nvSpPr>
          <p:cNvPr id="4" name="矩形 3"/>
          <p:cNvSpPr/>
          <p:nvPr/>
        </p:nvSpPr>
        <p:spPr>
          <a:xfrm>
            <a:off x="774610" y="1233207"/>
            <a:ext cx="7344154" cy="1428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lnSpc>
                <a:spcPct val="150000"/>
              </a:lnSpc>
              <a:spcBef>
                <a:spcPts val="675"/>
              </a:spcBef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2024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年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國際地緣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情勢緊張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OPEC+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延長減產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，第一季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油價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持續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上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漲，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4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月份開始走跌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，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全年仍在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US$70/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桶以上高位。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214313" indent="-214313" algn="just">
              <a:lnSpc>
                <a:spcPct val="150000"/>
              </a:lnSpc>
              <a:spcBef>
                <a:spcPts val="675"/>
              </a:spcBef>
              <a:buClr>
                <a:srgbClr val="FFC000"/>
              </a:buClr>
              <a:buFont typeface="Wingdings" panose="05000000000000000000" pitchFamily="2" charset="2"/>
              <a:buChar char="l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大陸石化廠大量擴產，推升輕油需求，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C2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成本下不來。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7660923"/>
              </p:ext>
            </p:extLst>
          </p:nvPr>
        </p:nvGraphicFramePr>
        <p:xfrm>
          <a:off x="774609" y="2691261"/>
          <a:ext cx="7829706" cy="3516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AD94C9BA-C80A-6BF6-DA23-D15822A0F06C}"/>
              </a:ext>
            </a:extLst>
          </p:cNvPr>
          <p:cNvCxnSpPr/>
          <p:nvPr/>
        </p:nvCxnSpPr>
        <p:spPr bwMode="auto">
          <a:xfrm flipH="1" flipV="1">
            <a:off x="3365369" y="3101778"/>
            <a:ext cx="12532" cy="2449168"/>
          </a:xfrm>
          <a:prstGeom prst="line">
            <a:avLst/>
          </a:prstGeom>
          <a:noFill/>
          <a:ln w="28575" cap="flat" cmpd="sng" algn="ctr">
            <a:solidFill>
              <a:srgbClr val="BC770B"/>
            </a:solidFill>
            <a:prstDash val="sysDash"/>
            <a:headEnd type="none" w="med" len="med"/>
            <a:tailEnd type="none" w="med" len="med"/>
          </a:ln>
          <a:effectLst/>
        </p:spPr>
      </p:cxnSp>
      <p:sp>
        <p:nvSpPr>
          <p:cNvPr id="18" name="文字方塊 13"/>
          <p:cNvSpPr txBox="1"/>
          <p:nvPr/>
        </p:nvSpPr>
        <p:spPr>
          <a:xfrm>
            <a:off x="6172257" y="3122579"/>
            <a:ext cx="736538" cy="307777"/>
          </a:xfrm>
          <a:prstGeom prst="rect">
            <a:avLst/>
          </a:prstGeom>
          <a:solidFill>
            <a:srgbClr val="FFFFFF">
              <a:lumMod val="75000"/>
              <a:alpha val="50000"/>
            </a:srgbClr>
          </a:solidFill>
          <a:ln>
            <a:noFill/>
          </a:ln>
          <a:effectLst/>
        </p:spPr>
        <p:txBody>
          <a:bodyPr wrap="square" rtlCol="0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36947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en-US" altLang="zh-TW" sz="1400" kern="0" dirty="0">
                <a:solidFill>
                  <a:srgbClr val="000000"/>
                </a:solidFill>
                <a:latin typeface="Arial"/>
                <a:ea typeface="標楷體"/>
              </a:rPr>
              <a:t>2024</a:t>
            </a:r>
            <a:endParaRPr lang="zh-TW" altLang="en-US" sz="1400" kern="0" dirty="0">
              <a:solidFill>
                <a:srgbClr val="000000"/>
              </a:solidFill>
              <a:latin typeface="Arial"/>
              <a:ea typeface="標楷體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AD94C9BA-C80A-6BF6-DA23-D15822A0F06C}"/>
              </a:ext>
            </a:extLst>
          </p:cNvPr>
          <p:cNvCxnSpPr/>
          <p:nvPr/>
        </p:nvCxnSpPr>
        <p:spPr bwMode="auto">
          <a:xfrm flipH="1" flipV="1">
            <a:off x="7479686" y="3122580"/>
            <a:ext cx="18394" cy="2428366"/>
          </a:xfrm>
          <a:prstGeom prst="line">
            <a:avLst/>
          </a:prstGeom>
          <a:ln w="28575">
            <a:solidFill>
              <a:srgbClr val="BC770B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5340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809" y="664893"/>
            <a:ext cx="5915025" cy="418823"/>
          </a:xfrm>
        </p:spPr>
        <p:txBody>
          <a:bodyPr/>
          <a:lstStyle/>
          <a:p>
            <a:r>
              <a:rPr lang="en-US" altLang="zh-TW" sz="3600" dirty="0"/>
              <a:t>EVA </a:t>
            </a:r>
            <a:r>
              <a:rPr lang="zh-TW" altLang="en-US" sz="3600" dirty="0"/>
              <a:t>行 情 回 顧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7086600" y="6591589"/>
            <a:ext cx="2057400" cy="274638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3429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2A53CA-8CDE-4E9B-9CEF-465733C3C1D3}" type="slidenum">
              <a:rPr lang="zh-TW" altLang="en-US" sz="1200" smtClean="0"/>
              <a:pPr/>
              <a:t>12</a:t>
            </a:fld>
            <a:endParaRPr lang="zh-TW" altLang="en-US" sz="12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7345793" y="6192854"/>
            <a:ext cx="15390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36947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zh-TW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</a:t>
            </a:r>
            <a:r>
              <a:rPr lang="en-US" altLang="zh-TW" sz="10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  <a:r>
              <a:rPr lang="zh-TW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10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ICIS</a:t>
            </a:r>
          </a:p>
        </p:txBody>
      </p:sp>
      <p:grpSp>
        <p:nvGrpSpPr>
          <p:cNvPr id="6" name="群組 5"/>
          <p:cNvGrpSpPr/>
          <p:nvPr/>
        </p:nvGrpSpPr>
        <p:grpSpPr>
          <a:xfrm>
            <a:off x="410235" y="1184735"/>
            <a:ext cx="8316718" cy="4863300"/>
            <a:chOff x="594962" y="1249391"/>
            <a:chExt cx="8316718" cy="4863300"/>
          </a:xfrm>
        </p:grpSpPr>
        <p:grpSp>
          <p:nvGrpSpPr>
            <p:cNvPr id="5" name="群組 4"/>
            <p:cNvGrpSpPr/>
            <p:nvPr/>
          </p:nvGrpSpPr>
          <p:grpSpPr>
            <a:xfrm>
              <a:off x="594962" y="1249391"/>
              <a:ext cx="8316718" cy="4863300"/>
              <a:chOff x="594962" y="1249391"/>
              <a:chExt cx="8316718" cy="4863300"/>
            </a:xfrm>
          </p:grpSpPr>
          <p:pic>
            <p:nvPicPr>
              <p:cNvPr id="3" name="圖片 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94962" y="1249391"/>
                <a:ext cx="8316718" cy="4863300"/>
              </a:xfrm>
              <a:prstGeom prst="rect">
                <a:avLst/>
              </a:prstGeom>
            </p:spPr>
          </p:pic>
          <p:sp>
            <p:nvSpPr>
              <p:cNvPr id="17" name="文字方塊 13"/>
              <p:cNvSpPr txBox="1"/>
              <p:nvPr/>
            </p:nvSpPr>
            <p:spPr>
              <a:xfrm>
                <a:off x="4486011" y="2457900"/>
                <a:ext cx="684705" cy="307777"/>
              </a:xfrm>
              <a:prstGeom prst="rect">
                <a:avLst/>
              </a:prstGeom>
              <a:solidFill>
                <a:srgbClr val="F7C475">
                  <a:alpha val="50000"/>
                </a:srgb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en-US" altLang="zh-TW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2023</a:t>
                </a:r>
                <a:endPara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8" name="文字方塊 13"/>
              <p:cNvSpPr txBox="1"/>
              <p:nvPr/>
            </p:nvSpPr>
            <p:spPr>
              <a:xfrm>
                <a:off x="7026129" y="2455898"/>
                <a:ext cx="684705" cy="307777"/>
              </a:xfrm>
              <a:prstGeom prst="rect">
                <a:avLst/>
              </a:prstGeom>
              <a:solidFill>
                <a:srgbClr val="F7C475">
                  <a:alpha val="50000"/>
                </a:srgb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en-US" altLang="zh-TW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2024</a:t>
                </a:r>
                <a:endPara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9" name="文字方塊 18"/>
              <p:cNvSpPr txBox="1"/>
              <p:nvPr/>
            </p:nvSpPr>
            <p:spPr>
              <a:xfrm>
                <a:off x="2029021" y="2457984"/>
                <a:ext cx="684705" cy="307777"/>
              </a:xfrm>
              <a:prstGeom prst="rect">
                <a:avLst/>
              </a:prstGeom>
              <a:solidFill>
                <a:srgbClr val="F7C475">
                  <a:alpha val="50000"/>
                </a:srgb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4492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en-US" altLang="zh-TW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2022</a:t>
                </a:r>
                <a:endPara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AD94C9BA-C80A-6BF6-DA23-D15822A0F06C}"/>
                </a:ext>
              </a:extLst>
            </p:cNvPr>
            <p:cNvCxnSpPr/>
            <p:nvPr/>
          </p:nvCxnSpPr>
          <p:spPr bwMode="auto">
            <a:xfrm flipV="1">
              <a:off x="8321964" y="2447226"/>
              <a:ext cx="14283" cy="3344855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9813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53865" y="820453"/>
            <a:ext cx="4436269" cy="531741"/>
          </a:xfrm>
        </p:spPr>
        <p:txBody>
          <a:bodyPr/>
          <a:lstStyle/>
          <a:p>
            <a:r>
              <a:rPr lang="en-US" altLang="zh-TW" sz="3600" dirty="0"/>
              <a:t>PE</a:t>
            </a:r>
            <a:r>
              <a:rPr lang="zh-TW" altLang="en-US" sz="3600" dirty="0"/>
              <a:t> 行 情 回 顧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13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7302397" y="5698673"/>
            <a:ext cx="118814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</a:t>
            </a:r>
            <a:r>
              <a:rPr lang="en-US" altLang="zh-TW" sz="10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:</a:t>
            </a:r>
            <a:r>
              <a:rPr lang="zh-TW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1050" b="1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Platts</a:t>
            </a:r>
            <a:r>
              <a:rPr lang="en-US" altLang="zh-TW" sz="10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endParaRPr lang="zh-TW" altLang="en-US" sz="10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052410" y="1865559"/>
            <a:ext cx="7039181" cy="3680992"/>
            <a:chOff x="1453410" y="1314587"/>
            <a:chExt cx="9385576" cy="4907989"/>
          </a:xfrm>
        </p:grpSpPr>
        <p:graphicFrame>
          <p:nvGraphicFramePr>
            <p:cNvPr id="7" name="圖表 6">
              <a:extLst>
                <a:ext uri="{FF2B5EF4-FFF2-40B4-BE49-F238E27FC236}">
                  <a16:creationId xmlns:a16="http://schemas.microsoft.com/office/drawing/2014/main" id="{11925180-0859-F1F6-ED66-556897CA84A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088304574"/>
                </p:ext>
              </p:extLst>
            </p:nvPr>
          </p:nvGraphicFramePr>
          <p:xfrm>
            <a:off x="1453410" y="1314587"/>
            <a:ext cx="9385576" cy="490798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23" name="直線接點 22">
              <a:extLst>
                <a:ext uri="{FF2B5EF4-FFF2-40B4-BE49-F238E27FC236}">
                  <a16:creationId xmlns:a16="http://schemas.microsoft.com/office/drawing/2014/main" id="{3D8EF7C6-13D4-0DE4-2D64-EAF16F338A46}"/>
                </a:ext>
              </a:extLst>
            </p:cNvPr>
            <p:cNvCxnSpPr/>
            <p:nvPr/>
          </p:nvCxnSpPr>
          <p:spPr bwMode="auto">
            <a:xfrm flipV="1">
              <a:off x="4912739" y="2713383"/>
              <a:ext cx="4731" cy="2711432"/>
            </a:xfrm>
            <a:prstGeom prst="line">
              <a:avLst/>
            </a:prstGeom>
            <a:ln w="28575">
              <a:solidFill>
                <a:srgbClr val="BC770B"/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3D8EF7C6-13D4-0DE4-2D64-EAF16F338A46}"/>
                </a:ext>
              </a:extLst>
            </p:cNvPr>
            <p:cNvCxnSpPr/>
            <p:nvPr/>
          </p:nvCxnSpPr>
          <p:spPr bwMode="auto">
            <a:xfrm flipV="1">
              <a:off x="7596096" y="2713383"/>
              <a:ext cx="4731" cy="2711432"/>
            </a:xfrm>
            <a:prstGeom prst="line">
              <a:avLst/>
            </a:prstGeom>
            <a:ln w="28575">
              <a:solidFill>
                <a:srgbClr val="BC770B"/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26" name="文字方塊 13">
              <a:extLst>
                <a:ext uri="{FF2B5EF4-FFF2-40B4-BE49-F238E27FC236}">
                  <a16:creationId xmlns:a16="http://schemas.microsoft.com/office/drawing/2014/main" id="{83431A8D-A707-EE62-7911-05B82C3B247A}"/>
                </a:ext>
              </a:extLst>
            </p:cNvPr>
            <p:cNvSpPr txBox="1"/>
            <p:nvPr/>
          </p:nvSpPr>
          <p:spPr>
            <a:xfrm>
              <a:off x="5846852" y="2753579"/>
              <a:ext cx="819860" cy="346335"/>
            </a:xfrm>
            <a:prstGeom prst="rect">
              <a:avLst/>
            </a:prstGeom>
            <a:solidFill>
              <a:schemeClr val="bg2">
                <a:lumMod val="75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336947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</a:pPr>
              <a:r>
                <a:rPr lang="en-US" altLang="zh-TW" sz="1088" dirty="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2023</a:t>
              </a:r>
              <a:endParaRPr lang="zh-TW" altLang="en-US" sz="1088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  <p:sp>
          <p:nvSpPr>
            <p:cNvPr id="27" name="文字方塊 13">
              <a:extLst>
                <a:ext uri="{FF2B5EF4-FFF2-40B4-BE49-F238E27FC236}">
                  <a16:creationId xmlns:a16="http://schemas.microsoft.com/office/drawing/2014/main" id="{83431A8D-A707-EE62-7911-05B82C3B247A}"/>
                </a:ext>
              </a:extLst>
            </p:cNvPr>
            <p:cNvSpPr txBox="1"/>
            <p:nvPr/>
          </p:nvSpPr>
          <p:spPr>
            <a:xfrm>
              <a:off x="3045973" y="2753579"/>
              <a:ext cx="819860" cy="346335"/>
            </a:xfrm>
            <a:prstGeom prst="rect">
              <a:avLst/>
            </a:prstGeom>
            <a:solidFill>
              <a:schemeClr val="bg2">
                <a:lumMod val="75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336947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</a:pPr>
              <a:r>
                <a:rPr lang="en-US" altLang="zh-TW" sz="1088" dirty="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2022</a:t>
              </a:r>
              <a:endParaRPr lang="zh-TW" altLang="en-US" sz="1088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</p:grp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DC444AD8-247B-36F5-DB0E-1B27EFB7F46D}"/>
              </a:ext>
            </a:extLst>
          </p:cNvPr>
          <p:cNvCxnSpPr/>
          <p:nvPr/>
        </p:nvCxnSpPr>
        <p:spPr bwMode="auto">
          <a:xfrm flipV="1">
            <a:off x="7607387" y="2892287"/>
            <a:ext cx="3548" cy="2033574"/>
          </a:xfrm>
          <a:prstGeom prst="line">
            <a:avLst/>
          </a:prstGeom>
          <a:ln w="28575">
            <a:solidFill>
              <a:srgbClr val="BC770B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文字方塊 13">
            <a:extLst>
              <a:ext uri="{FF2B5EF4-FFF2-40B4-BE49-F238E27FC236}">
                <a16:creationId xmlns:a16="http://schemas.microsoft.com/office/drawing/2014/main" id="{249AD6E2-B1A3-FF22-AF92-0665A48E7D00}"/>
              </a:ext>
            </a:extLst>
          </p:cNvPr>
          <p:cNvSpPr txBox="1"/>
          <p:nvPr/>
        </p:nvSpPr>
        <p:spPr>
          <a:xfrm>
            <a:off x="7671942" y="2951137"/>
            <a:ext cx="614873" cy="2597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36947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</a:pPr>
            <a:r>
              <a:rPr lang="en-US" altLang="zh-TW" sz="1088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2025</a:t>
            </a:r>
            <a:endParaRPr lang="zh-TW" altLang="en-US" sz="1088" dirty="0">
              <a:solidFill>
                <a:srgbClr val="FF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828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87817" y="671646"/>
            <a:ext cx="5915025" cy="418823"/>
          </a:xfrm>
        </p:spPr>
        <p:txBody>
          <a:bodyPr/>
          <a:lstStyle/>
          <a:p>
            <a:r>
              <a:rPr lang="en-US" altLang="zh-TW" sz="3600" dirty="0"/>
              <a:t>2024</a:t>
            </a:r>
            <a:r>
              <a:rPr lang="zh-TW" altLang="en-US" sz="3600" dirty="0"/>
              <a:t>年營運回顧 ─ </a:t>
            </a:r>
            <a:r>
              <a:rPr lang="en-US" altLang="zh-TW" sz="3600" dirty="0"/>
              <a:t>LDPE</a:t>
            </a:r>
            <a:endParaRPr lang="zh-TW" altLang="en-US" sz="36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14</a:t>
            </a:fld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8733468-97C1-77C3-9161-425462FCF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" y="1861030"/>
            <a:ext cx="7490460" cy="2432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marL="257175" indent="-257175" eaLnBrk="1" hangingPunct="1">
              <a:lnSpc>
                <a:spcPct val="150000"/>
              </a:lnSpc>
              <a:spcBef>
                <a:spcPts val="675"/>
              </a:spcBef>
              <a:buClr>
                <a:srgbClr val="FDD100"/>
              </a:buClr>
              <a:buFont typeface="微軟正黑體" panose="020B0604030504040204" pitchFamily="34" charset="-120"/>
              <a:buChar char="●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內銷銷售平穩，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2024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年銷量增加主要在外銷。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57175" indent="-257175" eaLnBrk="1" hangingPunct="1">
              <a:lnSpc>
                <a:spcPct val="150000"/>
              </a:lnSpc>
              <a:spcBef>
                <a:spcPts val="675"/>
              </a:spcBef>
              <a:buClr>
                <a:srgbClr val="FDD100"/>
              </a:buClr>
              <a:buFont typeface="微軟正黑體" panose="020B0604030504040204" pitchFamily="34" charset="-120"/>
              <a:buChar char="●"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近幾年塗覆級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LDPE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新產能非常有限，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2024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Q2~Q3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大陸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LDPE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塗覆級短缺，且價格高於發泡級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EVA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，本公司於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5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月底至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9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月初調整一條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EVA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產線支援生產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LDPE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塗覆級原料，以優化產品利潤，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2024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年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LDPE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銷量較去年同期增加約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39%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。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188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473BF4FA-25F5-51C2-1E54-B80FB2318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6505" y="716437"/>
            <a:ext cx="4057649" cy="418823"/>
          </a:xfrm>
        </p:spPr>
        <p:txBody>
          <a:bodyPr>
            <a:noAutofit/>
          </a:bodyPr>
          <a:lstStyle/>
          <a:p>
            <a:pPr algn="ctr"/>
            <a:r>
              <a:rPr lang="en-US" altLang="zh-TW" sz="360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EVA</a:t>
            </a:r>
            <a:r>
              <a:rPr lang="zh-TW" altLang="en-US" sz="360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行 情 回 顧</a:t>
            </a:r>
          </a:p>
        </p:txBody>
      </p:sp>
      <p:sp>
        <p:nvSpPr>
          <p:cNvPr id="2" name="投影片編號版面配置區 2">
            <a:extLst>
              <a:ext uri="{FF2B5EF4-FFF2-40B4-BE49-F238E27FC236}">
                <a16:creationId xmlns:a16="http://schemas.microsoft.com/office/drawing/2014/main" id="{94813E32-3F14-19C6-2AAE-A2BA57E5B450}"/>
              </a:ext>
            </a:extLst>
          </p:cNvPr>
          <p:cNvSpPr txBox="1">
            <a:spLocks/>
          </p:cNvSpPr>
          <p:nvPr/>
        </p:nvSpPr>
        <p:spPr>
          <a:xfrm>
            <a:off x="8745039" y="6573703"/>
            <a:ext cx="39896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A53CA-8CDE-4E9B-9CEF-465733C3C1D3}" type="slidenum">
              <a:rPr lang="zh-TW" altLang="en-US"/>
              <a:pPr/>
              <a:t>15</a:t>
            </a:fld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FAE5301-B746-4AE1-7197-6538A5A3A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098" y="1366431"/>
            <a:ext cx="7531101" cy="432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marL="257175" indent="-257175" eaLnBrk="1" hangingPunct="1">
              <a:lnSpc>
                <a:spcPct val="150000"/>
              </a:lnSpc>
              <a:spcBef>
                <a:spcPts val="675"/>
              </a:spcBef>
              <a:buClr>
                <a:srgbClr val="FDD100"/>
              </a:buClr>
              <a:buFont typeface="微軟正黑體" panose="020B0604030504040204" pitchFamily="34" charset="-120"/>
              <a:buChar char="●"/>
            </a:pP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新產能投產、大陸經濟增速放緩，光伏需求成長不如預期，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EVA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供需態勢逐漸改觀。</a:t>
            </a:r>
            <a:endParaRPr lang="en-US" altLang="zh-TW" sz="195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257175" indent="-257175" eaLnBrk="1" hangingPunct="1">
              <a:lnSpc>
                <a:spcPct val="150000"/>
              </a:lnSpc>
              <a:spcBef>
                <a:spcPts val="675"/>
              </a:spcBef>
              <a:buClr>
                <a:srgbClr val="FDD100"/>
              </a:buClr>
              <a:buFont typeface="微軟正黑體" panose="020B0604030504040204" pitchFamily="34" charset="-120"/>
              <a:buChar char="●"/>
            </a:pP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2024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Q1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行情反彈，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4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月後再度轉為跌勢，到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10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月中仍有很多人對後市看法悲觀，因過度看空，供應鏈不斷降低庫存， 部分石化廠停工或轉產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LDPE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，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10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月下旬發現回補困難，大陸內貿價格自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10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月底止跌反彈。</a:t>
            </a:r>
            <a:endParaRPr lang="en-US" altLang="zh-TW" sz="195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257175" indent="-257175" eaLnBrk="1" hangingPunct="1">
              <a:lnSpc>
                <a:spcPct val="150000"/>
              </a:lnSpc>
              <a:spcBef>
                <a:spcPts val="675"/>
              </a:spcBef>
              <a:buClr>
                <a:srgbClr val="FDD100"/>
              </a:buClr>
              <a:buFont typeface="微軟正黑體" panose="020B0604030504040204" pitchFamily="34" charset="-120"/>
              <a:buChar char="●"/>
            </a:pP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2024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大陸表觀需求量萎縮約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30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萬噸，一方面因市場看空，供應鏈大減庫存，另一方面大陸國產自給率大幅提高，下游廠家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(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尤其封裝膜廠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)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不再需要大量備貨， 實際需求推估大致與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2023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年相當。</a:t>
            </a:r>
            <a:endParaRPr lang="en-US" altLang="zh-TW" sz="195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846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87817" y="798069"/>
            <a:ext cx="5915025" cy="418823"/>
          </a:xfrm>
        </p:spPr>
        <p:txBody>
          <a:bodyPr/>
          <a:lstStyle/>
          <a:p>
            <a:r>
              <a:rPr lang="en-US" altLang="zh-TW" sz="3600" dirty="0"/>
              <a:t>2024</a:t>
            </a:r>
            <a:r>
              <a:rPr lang="zh-TW" altLang="en-US" sz="3600" dirty="0"/>
              <a:t>年營運回顧 ─ </a:t>
            </a:r>
            <a:r>
              <a:rPr lang="en-US" altLang="zh-TW" sz="3600" dirty="0"/>
              <a:t>EVA</a:t>
            </a:r>
            <a:endParaRPr lang="zh-TW" altLang="en-US" sz="36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16</a:t>
            </a:fld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DB8852F-2798-A5EF-7062-23CD56733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" y="1637092"/>
            <a:ext cx="7490460" cy="2972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marL="257175" indent="-257175" eaLnBrk="1" hangingPunct="1">
              <a:lnSpc>
                <a:spcPct val="150000"/>
              </a:lnSpc>
              <a:spcBef>
                <a:spcPts val="675"/>
              </a:spcBef>
              <a:buClr>
                <a:srgbClr val="FDD100"/>
              </a:buClr>
              <a:buFont typeface="微軟正黑體" panose="020B0604030504040204" pitchFamily="34" charset="-120"/>
              <a:buChar char="●"/>
            </a:pP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大陸通用級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EVA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市場削價競爭激烈，尤以光伏級、普通發泡級、普通電纜級最為明顯。</a:t>
            </a:r>
            <a:endParaRPr lang="en-US" altLang="zh-TW" sz="195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257175" indent="-257175" eaLnBrk="1" hangingPunct="1">
              <a:lnSpc>
                <a:spcPct val="150000"/>
              </a:lnSpc>
              <a:spcBef>
                <a:spcPts val="675"/>
              </a:spcBef>
              <a:buClr>
                <a:srgbClr val="FDD100"/>
              </a:buClr>
              <a:buFont typeface="微軟正黑體" panose="020B0604030504040204" pitchFamily="34" charset="-120"/>
              <a:buChar char="●"/>
            </a:pP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塗覆級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EVA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生產技術難度高，大陸國產業者暫時僅少量供應低端產品，雖受新產能直接衝擊較小，但仍難免連帶受壓抑。</a:t>
            </a:r>
            <a:endParaRPr lang="en-US" altLang="zh-TW" sz="195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257175" indent="-257175" eaLnBrk="1" hangingPunct="1">
              <a:lnSpc>
                <a:spcPct val="150000"/>
              </a:lnSpc>
              <a:spcBef>
                <a:spcPts val="675"/>
              </a:spcBef>
              <a:buClr>
                <a:srgbClr val="FDD100"/>
              </a:buClr>
              <a:buFont typeface="微軟正黑體" panose="020B0604030504040204" pitchFamily="34" charset="-120"/>
              <a:buChar char="●"/>
            </a:pP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發展差異化產品、靈活調配生產組合，適時轉產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LDPE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，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2024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年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LD+EVA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銷售量仍比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2023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年增加</a:t>
            </a:r>
            <a:r>
              <a:rPr lang="en-US" altLang="zh-TW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3,500</a:t>
            </a:r>
            <a:r>
              <a:rPr lang="zh-TW" altLang="en-US" sz="195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多噸</a:t>
            </a:r>
            <a:r>
              <a:rPr lang="zh-TW" altLang="en-US" sz="1950" b="1" dirty="0">
                <a:latin typeface="PMingLiU" panose="02020500000000000000" pitchFamily="18" charset="-120"/>
                <a:ea typeface="PMingLiU" panose="02020500000000000000" pitchFamily="18" charset="-120"/>
                <a:cs typeface="Times New Roman" pitchFamily="18" charset="0"/>
              </a:rPr>
              <a:t>。</a:t>
            </a:r>
            <a:endParaRPr lang="en-US" altLang="zh-TW" sz="195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709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97248" y="464188"/>
            <a:ext cx="6131988" cy="418823"/>
          </a:xfrm>
        </p:spPr>
        <p:txBody>
          <a:bodyPr/>
          <a:lstStyle/>
          <a:p>
            <a:r>
              <a:rPr lang="en-US" altLang="zh-TW" sz="3600" dirty="0"/>
              <a:t>EVA </a:t>
            </a:r>
            <a:r>
              <a:rPr lang="en-US" altLang="zh-TW" sz="3600" dirty="0" err="1"/>
              <a:t>Lami</a:t>
            </a:r>
            <a:r>
              <a:rPr lang="en-US" altLang="zh-TW" sz="3600" dirty="0"/>
              <a:t> </a:t>
            </a:r>
            <a:r>
              <a:rPr lang="zh-TW" altLang="en-US" sz="3600" dirty="0"/>
              <a:t>銷 售 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17</a:t>
            </a:fld>
            <a:endParaRPr lang="zh-TW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652510" y="2525809"/>
            <a:ext cx="3140837" cy="1562316"/>
            <a:chOff x="511425" y="3819773"/>
            <a:chExt cx="6281673" cy="3124632"/>
          </a:xfrm>
        </p:grpSpPr>
        <p:pic>
          <p:nvPicPr>
            <p:cNvPr id="5" name="圖片 4" descr="触感膜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425" y="4472829"/>
              <a:ext cx="2971800" cy="2471576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6" name="圖片 6" descr="image00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2272" y="4466104"/>
              <a:ext cx="2990826" cy="2469896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sp>
          <p:nvSpPr>
            <p:cNvPr id="7" name="文字方塊 6"/>
            <p:cNvSpPr txBox="1"/>
            <p:nvPr/>
          </p:nvSpPr>
          <p:spPr>
            <a:xfrm>
              <a:off x="1355577" y="3819775"/>
              <a:ext cx="1690650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護卡膜</a:t>
              </a: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4344392" y="3819773"/>
              <a:ext cx="2085072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預塗膜</a:t>
              </a:r>
            </a:p>
          </p:txBody>
        </p:sp>
      </p:grpSp>
      <p:graphicFrame>
        <p:nvGraphicFramePr>
          <p:cNvPr id="9" name="圖表 8">
            <a:extLst>
              <a:ext uri="{FF2B5EF4-FFF2-40B4-BE49-F238E27FC236}">
                <a16:creationId xmlns:a16="http://schemas.microsoft.com/office/drawing/2014/main" id="{79D145DE-9D29-4BF7-3B65-E6CC71039B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778168"/>
              </p:ext>
            </p:extLst>
          </p:nvPr>
        </p:nvGraphicFramePr>
        <p:xfrm>
          <a:off x="4472249" y="1572787"/>
          <a:ext cx="4272791" cy="5022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8487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59071" y="509224"/>
            <a:ext cx="5915025" cy="418823"/>
          </a:xfrm>
        </p:spPr>
        <p:txBody>
          <a:bodyPr/>
          <a:lstStyle/>
          <a:p>
            <a:r>
              <a:rPr lang="en-US" altLang="zh-TW" sz="3600" dirty="0"/>
              <a:t>EVA PV </a:t>
            </a:r>
            <a:r>
              <a:rPr lang="zh-TW" altLang="en-US" sz="3600" dirty="0"/>
              <a:t>銷 售 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18</a:t>
            </a:fld>
            <a:endParaRPr lang="zh-TW" altLang="en-US"/>
          </a:p>
        </p:txBody>
      </p:sp>
      <p:graphicFrame>
        <p:nvGraphicFramePr>
          <p:cNvPr id="9" name="圖表 8">
            <a:extLst>
              <a:ext uri="{FF2B5EF4-FFF2-40B4-BE49-F238E27FC236}">
                <a16:creationId xmlns:a16="http://schemas.microsoft.com/office/drawing/2014/main" id="{79D145DE-9D29-4BF7-3B65-E6CC71039B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7415340"/>
              </p:ext>
            </p:extLst>
          </p:nvPr>
        </p:nvGraphicFramePr>
        <p:xfrm>
          <a:off x="4368799" y="1588655"/>
          <a:ext cx="4309817" cy="4969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圖片 9">
            <a:extLst>
              <a:ext uri="{FF2B5EF4-FFF2-40B4-BE49-F238E27FC236}">
                <a16:creationId xmlns:a16="http://schemas.microsoft.com/office/drawing/2014/main" id="{49485862-E5F9-DD71-E301-368104079C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609"/>
          <a:stretch/>
        </p:blipFill>
        <p:spPr>
          <a:xfrm>
            <a:off x="734875" y="2858089"/>
            <a:ext cx="2568658" cy="1809946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41AA674D-5F92-6350-D874-59CDE6C27180}"/>
              </a:ext>
            </a:extLst>
          </p:cNvPr>
          <p:cNvSpPr txBox="1"/>
          <p:nvPr/>
        </p:nvSpPr>
        <p:spPr>
          <a:xfrm>
            <a:off x="1341333" y="2521167"/>
            <a:ext cx="13557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PV </a:t>
            </a:r>
            <a:r>
              <a:rPr lang="zh-TW" altLang="en-US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光伏膜</a:t>
            </a:r>
          </a:p>
        </p:txBody>
      </p:sp>
    </p:spTree>
    <p:extLst>
      <p:ext uri="{BB962C8B-B14F-4D97-AF65-F5344CB8AC3E}">
        <p14:creationId xmlns:p14="http://schemas.microsoft.com/office/powerpoint/2010/main" val="2864757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05622" y="1429653"/>
            <a:ext cx="5915025" cy="418823"/>
          </a:xfrm>
        </p:spPr>
        <p:txBody>
          <a:bodyPr/>
          <a:lstStyle/>
          <a:p>
            <a:r>
              <a:rPr lang="zh-TW" altLang="en-US" sz="3600" dirty="0"/>
              <a:t>免 責 聲 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1</a:t>
            </a:fld>
            <a:endParaRPr lang="zh-TW" altLang="en-US"/>
          </a:p>
        </p:txBody>
      </p:sp>
      <p:grpSp>
        <p:nvGrpSpPr>
          <p:cNvPr id="131" name="Group 5"/>
          <p:cNvGrpSpPr/>
          <p:nvPr/>
        </p:nvGrpSpPr>
        <p:grpSpPr>
          <a:xfrm>
            <a:off x="2066718" y="2176963"/>
            <a:ext cx="5758562" cy="3008140"/>
            <a:chOff x="1259331" y="2452244"/>
            <a:chExt cx="12361928" cy="3800475"/>
          </a:xfrm>
        </p:grpSpPr>
        <p:sp>
          <p:nvSpPr>
            <p:cNvPr id="143" name="TextBox 6"/>
            <p:cNvSpPr txBox="1"/>
            <p:nvPr/>
          </p:nvSpPr>
          <p:spPr>
            <a:xfrm>
              <a:off x="1259331" y="2753124"/>
              <a:ext cx="12361928" cy="349959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250000"/>
                </a:lnSpc>
              </a:pPr>
              <a:r>
                <a:rPr lang="zh-TW" altLang="zh-TW" b="1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本次座談會發表內容，僅為迄今之資訊，</a:t>
              </a:r>
              <a:endParaRPr lang="en-US" altLang="zh-TW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250000"/>
                </a:lnSpc>
              </a:pPr>
              <a:r>
                <a:rPr lang="zh-TW" altLang="zh-TW" b="1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未來如有進一步發展或調整，本公司將另依法公開訊息，</a:t>
              </a:r>
              <a:endParaRPr lang="en-US" altLang="zh-TW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250000"/>
                </a:lnSpc>
              </a:pPr>
              <a:r>
                <a:rPr lang="zh-TW" altLang="zh-TW" b="1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但不更新或修正本簡報。</a:t>
              </a:r>
              <a:r>
                <a:rPr lang="en-US" altLang="zh-TW" b="1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 </a:t>
              </a:r>
              <a:r>
                <a:rPr lang="zh-TW" altLang="zh-TW" b="1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zh-TW" altLang="zh-TW" b="1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zh-TW" b="1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本報告中的內容，並非投資建議。</a:t>
              </a:r>
              <a:endParaRPr lang="en-US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71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" t="21264" r="7177" b="74769"/>
            <a:stretch>
              <a:fillRect/>
            </a:stretch>
          </p:blipFill>
          <p:spPr>
            <a:xfrm>
              <a:off x="1259331" y="2452244"/>
              <a:ext cx="11147477" cy="3008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7670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/>
          <p:cNvGrpSpPr/>
          <p:nvPr/>
        </p:nvGrpSpPr>
        <p:grpSpPr>
          <a:xfrm>
            <a:off x="3574915" y="2075849"/>
            <a:ext cx="5034064" cy="3406750"/>
            <a:chOff x="-146978" y="1592061"/>
            <a:chExt cx="6741276" cy="4301069"/>
          </a:xfrm>
        </p:grpSpPr>
        <p:graphicFrame>
          <p:nvGraphicFramePr>
            <p:cNvPr id="15" name="图表 2"/>
            <p:cNvGraphicFramePr/>
            <p:nvPr>
              <p:extLst>
                <p:ext uri="{D42A27DB-BD31-4B8C-83A1-F6EECF244321}">
                  <p14:modId xmlns:p14="http://schemas.microsoft.com/office/powerpoint/2010/main" val="287963200"/>
                </p:ext>
              </p:extLst>
            </p:nvPr>
          </p:nvGraphicFramePr>
          <p:xfrm>
            <a:off x="-146978" y="1592061"/>
            <a:ext cx="6741276" cy="43010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6" name="文本框 23"/>
            <p:cNvSpPr txBox="1"/>
            <p:nvPr/>
          </p:nvSpPr>
          <p:spPr>
            <a:xfrm>
              <a:off x="2707117" y="3330739"/>
              <a:ext cx="2268394" cy="852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lnSpc>
                  <a:spcPct val="150000"/>
                </a:lnSpc>
                <a:defRPr/>
              </a:pPr>
              <a:r>
                <a:rPr lang="en-US" altLang="zh-TW" sz="1350" b="1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2024</a:t>
              </a:r>
              <a:r>
                <a:rPr lang="zh-TW" altLang="en-US" sz="1350" b="1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年銷量</a:t>
              </a:r>
              <a:r>
                <a:rPr lang="en-US" altLang="zh-TW" sz="1350" b="1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: 87,356 MT</a:t>
              </a:r>
              <a:endParaRPr lang="zh-CN" altLang="en-US" sz="1350" b="1" kern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5121" y="759037"/>
            <a:ext cx="5915025" cy="418823"/>
          </a:xfrm>
        </p:spPr>
        <p:txBody>
          <a:bodyPr/>
          <a:lstStyle/>
          <a:p>
            <a:r>
              <a:rPr lang="zh-TW" altLang="en-US" sz="3600" dirty="0"/>
              <a:t>亞 聚 </a:t>
            </a:r>
            <a:r>
              <a:rPr lang="en-US" altLang="zh-TW" sz="3600" dirty="0"/>
              <a:t>EVA</a:t>
            </a:r>
            <a:r>
              <a:rPr lang="zh-TW" altLang="en-US" sz="3600" dirty="0"/>
              <a:t> 應 用 占 比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7086600" y="6583362"/>
            <a:ext cx="2057400" cy="274638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3429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2A53CA-8CDE-4E9B-9CEF-465733C3C1D3}" type="slidenum">
              <a:rPr lang="zh-TW" altLang="en-US" sz="1200" smtClean="0"/>
              <a:pPr/>
              <a:t>19</a:t>
            </a:fld>
            <a:endParaRPr lang="zh-TW" altLang="en-US" sz="1200" dirty="0"/>
          </a:p>
        </p:txBody>
      </p:sp>
      <p:grpSp>
        <p:nvGrpSpPr>
          <p:cNvPr id="4" name="群組 3"/>
          <p:cNvGrpSpPr/>
          <p:nvPr/>
        </p:nvGrpSpPr>
        <p:grpSpPr>
          <a:xfrm>
            <a:off x="98982" y="-17815"/>
            <a:ext cx="5124437" cy="6941638"/>
            <a:chOff x="21267" y="-1057127"/>
            <a:chExt cx="6832583" cy="9255517"/>
          </a:xfrm>
        </p:grpSpPr>
        <p:grpSp>
          <p:nvGrpSpPr>
            <p:cNvPr id="7" name="群組 6"/>
            <p:cNvGrpSpPr/>
            <p:nvPr/>
          </p:nvGrpSpPr>
          <p:grpSpPr>
            <a:xfrm>
              <a:off x="21267" y="-1057127"/>
              <a:ext cx="6832583" cy="9255517"/>
              <a:chOff x="1073782" y="2346183"/>
              <a:chExt cx="6594382" cy="4378281"/>
            </a:xfrm>
          </p:grpSpPr>
          <p:graphicFrame>
            <p:nvGraphicFramePr>
              <p:cNvPr id="8" name="图表 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14164646"/>
                  </p:ext>
                </p:extLst>
              </p:nvPr>
            </p:nvGraphicFramePr>
            <p:xfrm>
              <a:off x="1073782" y="2346183"/>
              <a:ext cx="6594382" cy="437828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9" name="文本框 23"/>
              <p:cNvSpPr txBox="1"/>
              <p:nvPr/>
            </p:nvSpPr>
            <p:spPr>
              <a:xfrm>
                <a:off x="2351576" y="3485139"/>
                <a:ext cx="1700568" cy="232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lnSpc>
                    <a:spcPct val="150000"/>
                  </a:lnSpc>
                  <a:defRPr/>
                </a:pPr>
                <a:endParaRPr lang="zh-CN" altLang="en-US" sz="1200" b="1" kern="0" dirty="0">
                  <a:latin typeface="Arial Rounded MT Bold" panose="020F0704030504030204" pitchFamily="34" charset="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1" name="文本框 23"/>
            <p:cNvSpPr txBox="1"/>
            <p:nvPr/>
          </p:nvSpPr>
          <p:spPr>
            <a:xfrm>
              <a:off x="1941922" y="3478492"/>
              <a:ext cx="2531755" cy="903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lnSpc>
                  <a:spcPct val="150000"/>
                </a:lnSpc>
                <a:defRPr/>
              </a:pPr>
              <a:r>
                <a:rPr lang="en-US" altLang="zh-TW" sz="1350" b="1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2023</a:t>
              </a:r>
              <a:r>
                <a:rPr lang="zh-TW" altLang="en-US" sz="1350" b="1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年銷量</a:t>
              </a:r>
              <a:r>
                <a:rPr lang="en-US" altLang="zh-TW" sz="1350" b="1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:</a:t>
              </a:r>
            </a:p>
            <a:p>
              <a:pPr algn="ctr" defTabSz="685800">
                <a:lnSpc>
                  <a:spcPct val="150000"/>
                </a:lnSpc>
                <a:defRPr/>
              </a:pPr>
              <a:r>
                <a:rPr lang="en-US" altLang="zh-TW" sz="1350" b="1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96,482MT</a:t>
              </a:r>
              <a:endParaRPr lang="zh-CN" altLang="en-US" sz="1350" b="1" kern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41353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68304" y="601634"/>
            <a:ext cx="5915025" cy="638208"/>
          </a:xfrm>
        </p:spPr>
        <p:txBody>
          <a:bodyPr/>
          <a:lstStyle/>
          <a:p>
            <a:r>
              <a:rPr lang="en-US" altLang="zh-TW" sz="3600" dirty="0"/>
              <a:t>2024 </a:t>
            </a:r>
            <a:r>
              <a:rPr lang="zh-TW" altLang="en-US" sz="3600" dirty="0"/>
              <a:t>年 營 運 回 顧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20</a:t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148163" y="1174257"/>
            <a:ext cx="2755306" cy="6150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514376" fontAlgn="base">
              <a:lnSpc>
                <a:spcPct val="200000"/>
              </a:lnSpc>
              <a:defRPr/>
            </a:pPr>
            <a:r>
              <a:rPr lang="en-US" altLang="zh-TW" sz="200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LDPE/EVA</a:t>
            </a:r>
            <a:r>
              <a:rPr lang="zh-TW" altLang="en-US" sz="200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銷售量比較</a:t>
            </a:r>
            <a:endParaRPr lang="en-US" altLang="zh-TW" sz="2000" b="1" dirty="0">
              <a:solidFill>
                <a:srgbClr val="203864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j-cs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055475"/>
              </p:ext>
            </p:extLst>
          </p:nvPr>
        </p:nvGraphicFramePr>
        <p:xfrm>
          <a:off x="1380035" y="2361920"/>
          <a:ext cx="6455468" cy="78094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{C4B1156A-380E-4F78-BDF5-A606A8083BF9}</a:tableStyleId>
              </a:tblPr>
              <a:tblGrid>
                <a:gridCol w="1615999">
                  <a:extLst>
                    <a:ext uri="{9D8B030D-6E8A-4147-A177-3AD203B41FA5}">
                      <a16:colId xmlns:a16="http://schemas.microsoft.com/office/drawing/2014/main" val="4182543585"/>
                    </a:ext>
                  </a:extLst>
                </a:gridCol>
                <a:gridCol w="1619075">
                  <a:extLst>
                    <a:ext uri="{9D8B030D-6E8A-4147-A177-3AD203B41FA5}">
                      <a16:colId xmlns:a16="http://schemas.microsoft.com/office/drawing/2014/main" val="2288572218"/>
                    </a:ext>
                  </a:extLst>
                </a:gridCol>
                <a:gridCol w="1610197">
                  <a:extLst>
                    <a:ext uri="{9D8B030D-6E8A-4147-A177-3AD203B41FA5}">
                      <a16:colId xmlns:a16="http://schemas.microsoft.com/office/drawing/2014/main" val="4116002204"/>
                    </a:ext>
                  </a:extLst>
                </a:gridCol>
                <a:gridCol w="1610197">
                  <a:extLst>
                    <a:ext uri="{9D8B030D-6E8A-4147-A177-3AD203B41FA5}">
                      <a16:colId xmlns:a16="http://schemas.microsoft.com/office/drawing/2014/main" val="3400354299"/>
                    </a:ext>
                  </a:extLst>
                </a:gridCol>
              </a:tblGrid>
              <a:tr h="78094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銷售量</a:t>
                      </a:r>
                      <a:r>
                        <a:rPr lang="en-US" altLang="zh-TW" sz="18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千噸</a:t>
                      </a:r>
                      <a:r>
                        <a:rPr lang="en-US" altLang="zh-TW" sz="18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358" marR="5358" marT="535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2022</a:t>
                      </a:r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5358" marR="5358" marT="535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2023</a:t>
                      </a:r>
                      <a:r>
                        <a:rPr lang="zh-TW" altLang="en-US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</a:t>
                      </a:r>
                      <a:endParaRPr lang="en-US" altLang="zh-TW" sz="1800" b="1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358" marR="5358" marT="535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2024</a:t>
                      </a:r>
                      <a:r>
                        <a:rPr lang="zh-TW" altLang="en-US" sz="1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</a:t>
                      </a:r>
                      <a:endParaRPr lang="en-US" altLang="zh-TW" sz="1800" b="1" u="none" strike="noStrike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358" marR="5358" marT="535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3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107010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333692"/>
              </p:ext>
            </p:extLst>
          </p:nvPr>
        </p:nvGraphicFramePr>
        <p:xfrm>
          <a:off x="1380034" y="3142861"/>
          <a:ext cx="6455468" cy="78094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613867">
                  <a:extLst>
                    <a:ext uri="{9D8B030D-6E8A-4147-A177-3AD203B41FA5}">
                      <a16:colId xmlns:a16="http://schemas.microsoft.com/office/drawing/2014/main" val="1937928744"/>
                    </a:ext>
                  </a:extLst>
                </a:gridCol>
                <a:gridCol w="1613867">
                  <a:extLst>
                    <a:ext uri="{9D8B030D-6E8A-4147-A177-3AD203B41FA5}">
                      <a16:colId xmlns:a16="http://schemas.microsoft.com/office/drawing/2014/main" val="1481669337"/>
                    </a:ext>
                  </a:extLst>
                </a:gridCol>
                <a:gridCol w="1613867">
                  <a:extLst>
                    <a:ext uri="{9D8B030D-6E8A-4147-A177-3AD203B41FA5}">
                      <a16:colId xmlns:a16="http://schemas.microsoft.com/office/drawing/2014/main" val="3708484201"/>
                    </a:ext>
                  </a:extLst>
                </a:gridCol>
                <a:gridCol w="1613867">
                  <a:extLst>
                    <a:ext uri="{9D8B030D-6E8A-4147-A177-3AD203B41FA5}">
                      <a16:colId xmlns:a16="http://schemas.microsoft.com/office/drawing/2014/main" val="2356052020"/>
                    </a:ext>
                  </a:extLst>
                </a:gridCol>
              </a:tblGrid>
              <a:tr h="78094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LDPE</a:t>
                      </a:r>
                      <a:endParaRPr lang="zh-TW" altLang="en-US" sz="1800" b="1" u="none" strike="noStrike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32</a:t>
                      </a:r>
                      <a:endParaRPr lang="zh-TW" altLang="en-US" sz="1800" b="1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9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33</a:t>
                      </a:r>
                      <a:endParaRPr lang="zh-TW" altLang="en-US" sz="1800" b="1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9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45</a:t>
                      </a:r>
                      <a:endParaRPr lang="zh-TW" altLang="en-US" sz="1800" b="1" u="none" strike="noStrike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9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500115"/>
                  </a:ext>
                </a:extLst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724006"/>
              </p:ext>
            </p:extLst>
          </p:nvPr>
        </p:nvGraphicFramePr>
        <p:xfrm>
          <a:off x="1380033" y="3923802"/>
          <a:ext cx="6455468" cy="78094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{C4B1156A-380E-4F78-BDF5-A606A8083BF9}</a:tableStyleId>
              </a:tblPr>
              <a:tblGrid>
                <a:gridCol w="1613867">
                  <a:extLst>
                    <a:ext uri="{9D8B030D-6E8A-4147-A177-3AD203B41FA5}">
                      <a16:colId xmlns:a16="http://schemas.microsoft.com/office/drawing/2014/main" val="2403199762"/>
                    </a:ext>
                  </a:extLst>
                </a:gridCol>
                <a:gridCol w="1613867">
                  <a:extLst>
                    <a:ext uri="{9D8B030D-6E8A-4147-A177-3AD203B41FA5}">
                      <a16:colId xmlns:a16="http://schemas.microsoft.com/office/drawing/2014/main" val="3156931486"/>
                    </a:ext>
                  </a:extLst>
                </a:gridCol>
                <a:gridCol w="1613867">
                  <a:extLst>
                    <a:ext uri="{9D8B030D-6E8A-4147-A177-3AD203B41FA5}">
                      <a16:colId xmlns:a16="http://schemas.microsoft.com/office/drawing/2014/main" val="1442602895"/>
                    </a:ext>
                  </a:extLst>
                </a:gridCol>
                <a:gridCol w="1613867">
                  <a:extLst>
                    <a:ext uri="{9D8B030D-6E8A-4147-A177-3AD203B41FA5}">
                      <a16:colId xmlns:a16="http://schemas.microsoft.com/office/drawing/2014/main" val="2047370182"/>
                    </a:ext>
                  </a:extLst>
                </a:gridCol>
              </a:tblGrid>
              <a:tr h="7809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EVA</a:t>
                      </a:r>
                      <a:endParaRPr lang="zh-TW" alt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358" marR="5358" marT="535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i="0" u="none" strike="noStrike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98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358" marR="5358" marT="535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96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358" marR="5358" marT="535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38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87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358" marR="5358" marT="535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3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484550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408134"/>
              </p:ext>
            </p:extLst>
          </p:nvPr>
        </p:nvGraphicFramePr>
        <p:xfrm>
          <a:off x="1380032" y="4704743"/>
          <a:ext cx="6455466" cy="78094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{C4B1156A-380E-4F78-BDF5-A606A8083BF9}</a:tableStyleId>
              </a:tblPr>
              <a:tblGrid>
                <a:gridCol w="1613867">
                  <a:extLst>
                    <a:ext uri="{9D8B030D-6E8A-4147-A177-3AD203B41FA5}">
                      <a16:colId xmlns:a16="http://schemas.microsoft.com/office/drawing/2014/main" val="782475473"/>
                    </a:ext>
                  </a:extLst>
                </a:gridCol>
                <a:gridCol w="1613865">
                  <a:extLst>
                    <a:ext uri="{9D8B030D-6E8A-4147-A177-3AD203B41FA5}">
                      <a16:colId xmlns:a16="http://schemas.microsoft.com/office/drawing/2014/main" val="3570851947"/>
                    </a:ext>
                  </a:extLst>
                </a:gridCol>
                <a:gridCol w="1613867">
                  <a:extLst>
                    <a:ext uri="{9D8B030D-6E8A-4147-A177-3AD203B41FA5}">
                      <a16:colId xmlns:a16="http://schemas.microsoft.com/office/drawing/2014/main" val="3212514919"/>
                    </a:ext>
                  </a:extLst>
                </a:gridCol>
                <a:gridCol w="1613867">
                  <a:extLst>
                    <a:ext uri="{9D8B030D-6E8A-4147-A177-3AD203B41FA5}">
                      <a16:colId xmlns:a16="http://schemas.microsoft.com/office/drawing/2014/main" val="1377984724"/>
                    </a:ext>
                  </a:extLst>
                </a:gridCol>
              </a:tblGrid>
              <a:tr h="78094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</a:p>
                  </a:txBody>
                  <a:tcPr marL="5358" marR="5358" marT="535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130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358" marR="5358" marT="535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9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129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358" marR="5358" marT="535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9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132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358" marR="5358" marT="535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9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787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0883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圖表 5">
            <a:extLst>
              <a:ext uri="{FF2B5EF4-FFF2-40B4-BE49-F238E27FC236}">
                <a16:creationId xmlns:a16="http://schemas.microsoft.com/office/drawing/2014/main" id="{2602B7BE-1DB5-6915-CB64-4AB4AC1CB1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3271776"/>
              </p:ext>
            </p:extLst>
          </p:nvPr>
        </p:nvGraphicFramePr>
        <p:xfrm>
          <a:off x="766618" y="1588655"/>
          <a:ext cx="7518400" cy="4627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AAD3030C-D617-923E-061F-15EB2E867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00950" y="6584156"/>
            <a:ext cx="1543050" cy="273844"/>
          </a:xfrm>
        </p:spPr>
        <p:txBody>
          <a:bodyPr/>
          <a:lstStyle/>
          <a:p>
            <a:fld id="{B22A53CA-8CDE-4E9B-9CEF-465733C3C1D3}" type="slidenum">
              <a:rPr lang="zh-TW" altLang="en-US" smtClean="0"/>
              <a:t>21</a:t>
            </a:fld>
            <a:endParaRPr lang="zh-TW" altLang="en-US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0C3BCBBB-61A4-3432-5254-D6BD0C64BA9B}"/>
              </a:ext>
            </a:extLst>
          </p:cNvPr>
          <p:cNvSpPr txBox="1">
            <a:spLocks/>
          </p:cNvSpPr>
          <p:nvPr/>
        </p:nvSpPr>
        <p:spPr>
          <a:xfrm>
            <a:off x="1568305" y="606414"/>
            <a:ext cx="5915025" cy="41882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TW" altLang="en-US" sz="3600" dirty="0"/>
              <a:t>近 六 年 銷 售 變 化</a:t>
            </a:r>
          </a:p>
        </p:txBody>
      </p:sp>
    </p:spTree>
    <p:extLst>
      <p:ext uri="{BB962C8B-B14F-4D97-AF65-F5344CB8AC3E}">
        <p14:creationId xmlns:p14="http://schemas.microsoft.com/office/powerpoint/2010/main" val="19319602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71624" y="440493"/>
            <a:ext cx="5915025" cy="418823"/>
          </a:xfrm>
        </p:spPr>
        <p:txBody>
          <a:bodyPr/>
          <a:lstStyle/>
          <a:p>
            <a:r>
              <a:rPr lang="en-US" altLang="zh-TW" sz="3600" dirty="0"/>
              <a:t>2025</a:t>
            </a:r>
            <a:r>
              <a:rPr lang="zh-TW" altLang="en-US" sz="3600" dirty="0"/>
              <a:t>年第一季 營運展望</a:t>
            </a: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663968" y="1049977"/>
            <a:ext cx="7730336" cy="54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marL="257175" indent="-257175" eaLnBrk="1" hangingPunct="1">
              <a:lnSpc>
                <a:spcPct val="15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u"/>
            </a:pPr>
            <a:r>
              <a:rPr lang="zh-TW" alt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原油</a:t>
            </a:r>
            <a:r>
              <a:rPr lang="zh-TW" altLang="en-US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方面：</a:t>
            </a:r>
            <a:r>
              <a:rPr lang="en-US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/>
            </a:r>
            <a:br>
              <a:rPr lang="en-US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en-US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貿易衝突延燒，為全球經濟成長帶來隱憂，俄烏戰爭已露停火曙光，</a:t>
            </a:r>
            <a:r>
              <a:rPr lang="en-US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OPEC+</a:t>
            </a:r>
            <a:r>
              <a:rPr lang="zh-TW" altLang="en-US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</a:t>
            </a:r>
            <a:r>
              <a:rPr lang="en-US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月份擬增產，原油</a:t>
            </a:r>
            <a:r>
              <a:rPr lang="en-US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月中旬漲達高點後逐步滑落。</a:t>
            </a:r>
            <a:endParaRPr lang="en-US" altLang="zh-TW" sz="1800" b="1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>
                <a:srgbClr val="FFC000"/>
              </a:buClr>
              <a:buNone/>
            </a:pPr>
            <a:endParaRPr lang="en-US" altLang="zh-TW" sz="18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57175" indent="-257175" eaLnBrk="1" hangingPunct="1">
              <a:lnSpc>
                <a:spcPct val="15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u"/>
            </a:pPr>
            <a:r>
              <a:rPr lang="zh-TW" alt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乙烯原料</a:t>
            </a:r>
            <a:r>
              <a:rPr lang="zh-TW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方面</a:t>
            </a:r>
            <a:r>
              <a:rPr lang="zh-TW" altLang="en-US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/>
            </a:r>
            <a:br>
              <a:rPr lang="en-US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en-US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大陸</a:t>
            </a:r>
            <a:r>
              <a:rPr lang="zh-TW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萬華石化下游產能</a:t>
            </a:r>
            <a:r>
              <a:rPr lang="en-US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(LDPE</a:t>
            </a:r>
            <a:r>
              <a:rPr lang="zh-TW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en-US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EG/EO)</a:t>
            </a:r>
            <a:r>
              <a:rPr lang="zh-TW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提前於裂解廠開出、增加乙烯現貨需求，韓國及馬來西亞裂解廠臨時停車，導致</a:t>
            </a:r>
            <a:r>
              <a:rPr lang="en-US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1~2</a:t>
            </a:r>
            <a:r>
              <a:rPr lang="zh-TW" altLang="en-US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現貨價格堅挺；</a:t>
            </a:r>
            <a:r>
              <a:rPr lang="en-US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月初隨著油價下跌以及韓廠恢復開工，乙烯價格走跌</a:t>
            </a:r>
            <a:r>
              <a:rPr lang="zh-TW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後續將觀察上下游投產時間與對現貨價格影響。</a:t>
            </a:r>
            <a:r>
              <a:rPr lang="en-US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/>
            </a:r>
            <a:br>
              <a:rPr lang="en-US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endParaRPr lang="en-US" altLang="zh-TW" sz="18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57175" indent="-257175" eaLnBrk="1" hangingPunct="1">
              <a:lnSpc>
                <a:spcPct val="150000"/>
              </a:lnSpc>
              <a:spcBef>
                <a:spcPts val="0"/>
              </a:spcBef>
              <a:buClr>
                <a:srgbClr val="FFC000"/>
              </a:buClr>
              <a:buFont typeface="Wingdings" panose="05000000000000000000" pitchFamily="2" charset="2"/>
              <a:buChar char="u"/>
            </a:pPr>
            <a:r>
              <a:rPr lang="zh-TW" altLang="zh-TW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醋酸乙烯原料</a:t>
            </a:r>
            <a:r>
              <a:rPr lang="zh-TW" altLang="zh-TW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方面</a:t>
            </a:r>
            <a:r>
              <a:rPr lang="zh-TW" altLang="en-US" sz="1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sz="18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65510" algn="just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Q1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雖有大陸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VAM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新增產能，惟下游亦有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EVA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與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VAE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新增產能投產，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VAM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供過於求情況可能會逐漸舒緩。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1863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507EE00B-86E6-38FF-A275-C9FBF91E4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23</a:t>
            </a:fld>
            <a:endParaRPr lang="zh-TW" altLang="en-US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83E60F73-DB5B-D5CF-193A-EB506A378A7E}"/>
              </a:ext>
            </a:extLst>
          </p:cNvPr>
          <p:cNvSpPr txBox="1">
            <a:spLocks/>
          </p:cNvSpPr>
          <p:nvPr/>
        </p:nvSpPr>
        <p:spPr>
          <a:xfrm>
            <a:off x="1587817" y="719772"/>
            <a:ext cx="5915025" cy="41882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en-US" altLang="zh-TW" sz="3600" dirty="0"/>
              <a:t>2025</a:t>
            </a:r>
            <a:r>
              <a:rPr lang="zh-TW" altLang="en-US" sz="3600" dirty="0"/>
              <a:t>年第一季 營運展望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DBC6FFD2-CFBE-FE32-9023-6FC7DD473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164" y="1658085"/>
            <a:ext cx="7352145" cy="2675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marL="257175" indent="-257175" eaLnBrk="1" hangingPunct="1">
              <a:lnSpc>
                <a:spcPct val="150000"/>
              </a:lnSpc>
              <a:spcBef>
                <a:spcPts val="675"/>
              </a:spcBef>
              <a:buClr>
                <a:srgbClr val="FDD100"/>
              </a:buClr>
              <a:buFont typeface="Wingdings" panose="05000000000000000000" pitchFamily="2" charset="2"/>
              <a:buChar char="u"/>
            </a:pP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H1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光伏需求暢旺，多數石化廠庫存偏低，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Q1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到目前為止 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EVA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依舊延續反彈態勢，下半年仍需觀察大陸、韓國新產能投產進度與大陸光伏需求狀況。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257175" indent="-257175" eaLnBrk="1" hangingPunct="1">
              <a:lnSpc>
                <a:spcPct val="150000"/>
              </a:lnSpc>
              <a:spcBef>
                <a:spcPts val="675"/>
              </a:spcBef>
              <a:buClr>
                <a:srgbClr val="FDD100"/>
              </a:buClr>
              <a:buFont typeface="Wingdings" panose="05000000000000000000" pitchFamily="2" charset="2"/>
              <a:buChar char="u"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大陸石化廠不斷擴增產能，未來幾年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EVA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市場恐仍將壟罩在供過於求陰霾→提高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LDPE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與塗覆級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EVA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銷售量，開發差異化產品，盡量避開通用市場削價競爭 。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2435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24</a:t>
            </a:fld>
            <a:endParaRPr lang="zh-TW" altLang="en-US"/>
          </a:p>
        </p:txBody>
      </p:sp>
      <p:sp>
        <p:nvSpPr>
          <p:cNvPr id="18" name="標題 1"/>
          <p:cNvSpPr txBox="1">
            <a:spLocks/>
          </p:cNvSpPr>
          <p:nvPr/>
        </p:nvSpPr>
        <p:spPr>
          <a:xfrm>
            <a:off x="2198706" y="795784"/>
            <a:ext cx="5915025" cy="41882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pPr>
              <a:lnSpc>
                <a:spcPts val="3375"/>
              </a:lnSpc>
            </a:pPr>
            <a:r>
              <a:rPr lang="zh-TW" altLang="en-US" sz="3600" dirty="0"/>
              <a:t>簡 報 大 綱</a:t>
            </a:r>
            <a:endParaRPr lang="en-US" altLang="zh-TW" sz="3600" dirty="0"/>
          </a:p>
        </p:txBody>
      </p:sp>
      <p:grpSp>
        <p:nvGrpSpPr>
          <p:cNvPr id="120" name="群組 119"/>
          <p:cNvGrpSpPr/>
          <p:nvPr/>
        </p:nvGrpSpPr>
        <p:grpSpPr>
          <a:xfrm>
            <a:off x="2370061" y="1725439"/>
            <a:ext cx="4446659" cy="3883277"/>
            <a:chOff x="1693878" y="840100"/>
            <a:chExt cx="5928878" cy="5177702"/>
          </a:xfrm>
        </p:grpSpPr>
        <p:cxnSp>
          <p:nvCxnSpPr>
            <p:cNvPr id="98" name="直線單箭頭接點 97"/>
            <p:cNvCxnSpPr/>
            <p:nvPr/>
          </p:nvCxnSpPr>
          <p:spPr>
            <a:xfrm flipH="1">
              <a:off x="2155032" y="1688572"/>
              <a:ext cx="14238" cy="3879229"/>
            </a:xfrm>
            <a:prstGeom prst="straightConnector1">
              <a:avLst/>
            </a:prstGeom>
            <a:ln w="31750">
              <a:gradFill>
                <a:gsLst>
                  <a:gs pos="0">
                    <a:schemeClr val="accent3">
                      <a:lumMod val="75000"/>
                    </a:schemeClr>
                  </a:gs>
                  <a:gs pos="48000">
                    <a:srgbClr val="94CDD2"/>
                  </a:gs>
                  <a:gs pos="69000">
                    <a:srgbClr val="C5E0B4"/>
                  </a:gs>
                  <a:gs pos="95000">
                    <a:srgbClr val="FDD100"/>
                  </a:gs>
                </a:gsLst>
                <a:lin ang="5400000" scaled="1"/>
              </a:gra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群組 16"/>
            <p:cNvGrpSpPr/>
            <p:nvPr/>
          </p:nvGrpSpPr>
          <p:grpSpPr>
            <a:xfrm>
              <a:off x="1693878" y="840100"/>
              <a:ext cx="5928878" cy="5177702"/>
              <a:chOff x="4798319" y="974734"/>
              <a:chExt cx="3551722" cy="3163586"/>
            </a:xfrm>
          </p:grpSpPr>
          <p:cxnSp>
            <p:nvCxnSpPr>
              <p:cNvPr id="19" name="直線接點 18"/>
              <p:cNvCxnSpPr>
                <a:endCxn id="71" idx="4"/>
              </p:cNvCxnSpPr>
              <p:nvPr/>
            </p:nvCxnSpPr>
            <p:spPr>
              <a:xfrm>
                <a:off x="4896935" y="1058653"/>
                <a:ext cx="163771" cy="3079667"/>
              </a:xfrm>
              <a:prstGeom prst="line">
                <a:avLst/>
              </a:prstGeom>
              <a:solidFill>
                <a:srgbClr val="4BACC6">
                  <a:lumMod val="75000"/>
                </a:srgbClr>
              </a:solidFill>
              <a:ln w="38100" cap="flat" cmpd="sng" algn="ctr">
                <a:noFill/>
                <a:prstDash val="solid"/>
              </a:ln>
              <a:effectLst/>
            </p:spPr>
          </p:cxnSp>
          <p:grpSp>
            <p:nvGrpSpPr>
              <p:cNvPr id="20" name="群組 19"/>
              <p:cNvGrpSpPr/>
              <p:nvPr/>
            </p:nvGrpSpPr>
            <p:grpSpPr>
              <a:xfrm>
                <a:off x="4798320" y="974734"/>
                <a:ext cx="3538357" cy="604259"/>
                <a:chOff x="2198557" y="2223388"/>
                <a:chExt cx="3538357" cy="663809"/>
              </a:xfrm>
            </p:grpSpPr>
            <p:sp>
              <p:nvSpPr>
                <p:cNvPr id="89" name="橢圓 88"/>
                <p:cNvSpPr>
                  <a:spLocks noChangeAspect="1"/>
                </p:cNvSpPr>
                <p:nvPr/>
              </p:nvSpPr>
              <p:spPr>
                <a:xfrm>
                  <a:off x="2198557" y="2223388"/>
                  <a:ext cx="525323" cy="604095"/>
                </a:xfrm>
                <a:prstGeom prst="ellips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solidFill>
                        <a:srgbClr val="31859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01</a:t>
                  </a:r>
                  <a:endParaRPr lang="zh-TW" altLang="en-US" b="1" kern="0" dirty="0">
                    <a:solidFill>
                      <a:srgbClr val="31859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90" name="圓角矩形 89"/>
                <p:cNvSpPr/>
                <p:nvPr/>
              </p:nvSpPr>
              <p:spPr>
                <a:xfrm>
                  <a:off x="3077830" y="2283101"/>
                  <a:ext cx="2659084" cy="604096"/>
                </a:xfrm>
                <a:prstGeom prst="roundRect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b="1" kern="0" dirty="0">
                      <a:solidFill>
                        <a:srgbClr val="31859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公司簡介與產品介紹</a:t>
                  </a:r>
                </a:p>
              </p:txBody>
            </p:sp>
            <p:cxnSp>
              <p:nvCxnSpPr>
                <p:cNvPr id="91" name="直線接點 90"/>
                <p:cNvCxnSpPr>
                  <a:stCxn id="90" idx="1"/>
                </p:cNvCxnSpPr>
                <p:nvPr/>
              </p:nvCxnSpPr>
              <p:spPr>
                <a:xfrm flipH="1">
                  <a:off x="2484179" y="2585149"/>
                  <a:ext cx="593651" cy="52259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  <p:grpSp>
            <p:nvGrpSpPr>
              <p:cNvPr id="22" name="群組 21"/>
              <p:cNvGrpSpPr/>
              <p:nvPr/>
            </p:nvGrpSpPr>
            <p:grpSpPr>
              <a:xfrm>
                <a:off x="4798320" y="1836444"/>
                <a:ext cx="3551721" cy="591359"/>
                <a:chOff x="2198557" y="2207016"/>
                <a:chExt cx="3551721" cy="649639"/>
              </a:xfrm>
            </p:grpSpPr>
            <p:sp>
              <p:nvSpPr>
                <p:cNvPr id="83" name="橢圓 82"/>
                <p:cNvSpPr>
                  <a:spLocks noChangeAspect="1"/>
                </p:cNvSpPr>
                <p:nvPr/>
              </p:nvSpPr>
              <p:spPr>
                <a:xfrm>
                  <a:off x="2198557" y="2207016"/>
                  <a:ext cx="524772" cy="604097"/>
                </a:xfrm>
                <a:prstGeom prst="ellipse">
                  <a:avLst/>
                </a:prstGeom>
                <a:solidFill>
                  <a:srgbClr val="94CDD2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solidFill>
                        <a:srgbClr val="94CDD2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02</a:t>
                  </a:r>
                  <a:endParaRPr lang="zh-TW" altLang="en-US" b="1" kern="0" dirty="0">
                    <a:solidFill>
                      <a:srgbClr val="94CDD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84" name="圓角矩形 83"/>
                <p:cNvSpPr/>
                <p:nvPr/>
              </p:nvSpPr>
              <p:spPr>
                <a:xfrm>
                  <a:off x="3097664" y="2252559"/>
                  <a:ext cx="2652614" cy="604096"/>
                </a:xfrm>
                <a:prstGeom prst="roundRect">
                  <a:avLst/>
                </a:prstGeom>
                <a:solidFill>
                  <a:srgbClr val="94CDD2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b="1" kern="0" dirty="0">
                      <a:solidFill>
                        <a:srgbClr val="94CDD2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營運概況及展望</a:t>
                  </a:r>
                </a:p>
              </p:txBody>
            </p:sp>
            <p:cxnSp>
              <p:nvCxnSpPr>
                <p:cNvPr id="85" name="直線接點 84"/>
                <p:cNvCxnSpPr>
                  <a:stCxn id="84" idx="1"/>
                  <a:endCxn id="83" idx="6"/>
                </p:cNvCxnSpPr>
                <p:nvPr/>
              </p:nvCxnSpPr>
              <p:spPr>
                <a:xfrm flipH="1" flipV="1">
                  <a:off x="2723329" y="2509065"/>
                  <a:ext cx="374335" cy="45542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  <p:grpSp>
            <p:nvGrpSpPr>
              <p:cNvPr id="32" name="群組 31"/>
              <p:cNvGrpSpPr/>
              <p:nvPr/>
            </p:nvGrpSpPr>
            <p:grpSpPr>
              <a:xfrm>
                <a:off x="4798319" y="2726707"/>
                <a:ext cx="3551722" cy="549901"/>
                <a:chOff x="2198556" y="2224579"/>
                <a:chExt cx="3551722" cy="604097"/>
              </a:xfrm>
            </p:grpSpPr>
            <p:sp>
              <p:nvSpPr>
                <p:cNvPr id="74" name="橢圓 73"/>
                <p:cNvSpPr>
                  <a:spLocks noChangeAspect="1"/>
                </p:cNvSpPr>
                <p:nvPr/>
              </p:nvSpPr>
              <p:spPr>
                <a:xfrm>
                  <a:off x="2198556" y="2224579"/>
                  <a:ext cx="524772" cy="604097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03</a:t>
                  </a:r>
                  <a:endParaRPr lang="zh-TW" altLang="en-US" b="1" kern="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75" name="圓角矩形 74"/>
                <p:cNvSpPr/>
                <p:nvPr/>
              </p:nvSpPr>
              <p:spPr>
                <a:xfrm>
                  <a:off x="3097664" y="2224580"/>
                  <a:ext cx="2652614" cy="604096"/>
                </a:xfrm>
                <a:prstGeom prst="roundRect">
                  <a:avLst/>
                </a:prstGeom>
                <a:solidFill>
                  <a:srgbClr val="C5E0B4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財務資訊</a:t>
                  </a:r>
                </a:p>
              </p:txBody>
            </p:sp>
            <p:cxnSp>
              <p:nvCxnSpPr>
                <p:cNvPr id="76" name="直線接點 75"/>
                <p:cNvCxnSpPr>
                  <a:stCxn id="75" idx="1"/>
                  <a:endCxn id="74" idx="6"/>
                </p:cNvCxnSpPr>
                <p:nvPr/>
              </p:nvCxnSpPr>
              <p:spPr>
                <a:xfrm flipH="1">
                  <a:off x="2723328" y="2526628"/>
                  <a:ext cx="374336" cy="0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  <p:grpSp>
            <p:nvGrpSpPr>
              <p:cNvPr id="33" name="群組 32"/>
              <p:cNvGrpSpPr/>
              <p:nvPr/>
            </p:nvGrpSpPr>
            <p:grpSpPr>
              <a:xfrm>
                <a:off x="4798320" y="3588418"/>
                <a:ext cx="3551721" cy="549902"/>
                <a:chOff x="2198557" y="2205619"/>
                <a:chExt cx="3551721" cy="604097"/>
              </a:xfrm>
            </p:grpSpPr>
            <p:sp>
              <p:nvSpPr>
                <p:cNvPr id="71" name="橢圓 70"/>
                <p:cNvSpPr>
                  <a:spLocks noChangeAspect="1"/>
                </p:cNvSpPr>
                <p:nvPr/>
              </p:nvSpPr>
              <p:spPr>
                <a:xfrm>
                  <a:off x="2198557" y="2205619"/>
                  <a:ext cx="524771" cy="604097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04</a:t>
                  </a:r>
                  <a:endParaRPr lang="zh-TW" altLang="en-US" b="1" kern="0" dirty="0">
                    <a:solidFill>
                      <a:srgbClr val="F7C47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72" name="圓角矩形 71"/>
                <p:cNvSpPr/>
                <p:nvPr/>
              </p:nvSpPr>
              <p:spPr>
                <a:xfrm>
                  <a:off x="3097664" y="2205619"/>
                  <a:ext cx="2652614" cy="604097"/>
                </a:xfrm>
                <a:prstGeom prst="roundRect">
                  <a:avLst/>
                </a:prstGeom>
                <a:solidFill>
                  <a:srgbClr val="F7C475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 </a:t>
                  </a:r>
                  <a:r>
                    <a:rPr lang="en-US" altLang="zh-TW" sz="2400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Q</a:t>
                  </a:r>
                  <a:r>
                    <a:rPr lang="zh-TW" altLang="en-US" sz="2400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sz="2400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&amp;</a:t>
                  </a:r>
                  <a:r>
                    <a:rPr lang="zh-TW" altLang="en-US" sz="2400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sz="2400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A</a:t>
                  </a:r>
                  <a:endParaRPr lang="zh-TW" altLang="en-US" sz="2400" b="1" kern="0" dirty="0">
                    <a:solidFill>
                      <a:srgbClr val="F7C47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73" name="直線接點 72"/>
                <p:cNvCxnSpPr>
                  <a:stCxn id="72" idx="1"/>
                  <a:endCxn id="71" idx="6"/>
                </p:cNvCxnSpPr>
                <p:nvPr/>
              </p:nvCxnSpPr>
              <p:spPr>
                <a:xfrm flipH="1">
                  <a:off x="2723328" y="2507667"/>
                  <a:ext cx="374336" cy="0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</p:grpSp>
      </p:grpSp>
    </p:spTree>
    <p:extLst>
      <p:ext uri="{BB962C8B-B14F-4D97-AF65-F5344CB8AC3E}">
        <p14:creationId xmlns:p14="http://schemas.microsoft.com/office/powerpoint/2010/main" val="16055847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等腰三角形 38"/>
          <p:cNvSpPr/>
          <p:nvPr/>
        </p:nvSpPr>
        <p:spPr>
          <a:xfrm rot="16200000">
            <a:off x="7434881" y="593410"/>
            <a:ext cx="2302532" cy="1115711"/>
          </a:xfrm>
          <a:prstGeom prst="triangle">
            <a:avLst>
              <a:gd name="adj" fmla="val 51023"/>
            </a:avLst>
          </a:prstGeom>
          <a:solidFill>
            <a:srgbClr val="FFE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dirty="0"/>
          </a:p>
        </p:txBody>
      </p:sp>
      <p:grpSp>
        <p:nvGrpSpPr>
          <p:cNvPr id="103" name="群組 102"/>
          <p:cNvGrpSpPr/>
          <p:nvPr/>
        </p:nvGrpSpPr>
        <p:grpSpPr>
          <a:xfrm flipH="1">
            <a:off x="2181" y="867918"/>
            <a:ext cx="4400550" cy="1001396"/>
            <a:chOff x="3374387" y="886773"/>
            <a:chExt cx="5773271" cy="1534745"/>
          </a:xfrm>
          <a:solidFill>
            <a:srgbClr val="203864"/>
          </a:solidFill>
        </p:grpSpPr>
        <p:sp>
          <p:nvSpPr>
            <p:cNvPr id="104" name="五邊形 103"/>
            <p:cNvSpPr/>
            <p:nvPr/>
          </p:nvSpPr>
          <p:spPr>
            <a:xfrm rot="10800000">
              <a:off x="3374387" y="886773"/>
              <a:ext cx="5773271" cy="1534745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5" name="矩形 104"/>
            <p:cNvSpPr/>
            <p:nvPr/>
          </p:nvSpPr>
          <p:spPr>
            <a:xfrm>
              <a:off x="4201874" y="1158860"/>
              <a:ext cx="4648643" cy="99057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亞聚公司</a:t>
              </a:r>
              <a:br>
                <a:rPr lang="zh-TW" altLang="en-US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</a:br>
              <a:r>
                <a:rPr lang="zh-TW" altLang="en-US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報告人：張勝川  會計部經理</a:t>
              </a:r>
              <a:endParaRPr lang="zh-TW" altLang="en-US" sz="21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pic>
        <p:nvPicPr>
          <p:cNvPr id="47" name="圖片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82" t="3787" r="1102" b="2764"/>
          <a:stretch/>
        </p:blipFill>
        <p:spPr>
          <a:xfrm>
            <a:off x="7768655" y="376785"/>
            <a:ext cx="992982" cy="4911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8" name="圓角矩形 47">
            <a:hlinkClick r:id="rId3" action="ppaction://hlinksldjump"/>
          </p:cNvPr>
          <p:cNvSpPr/>
          <p:nvPr/>
        </p:nvSpPr>
        <p:spPr>
          <a:xfrm>
            <a:off x="2305038" y="3703963"/>
            <a:ext cx="4971241" cy="639004"/>
          </a:xfrm>
          <a:prstGeom prst="roundRect">
            <a:avLst/>
          </a:prstGeom>
          <a:solidFill>
            <a:srgbClr val="E691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ts val="3375"/>
              </a:lnSpc>
              <a:spcBef>
                <a:spcPct val="0"/>
              </a:spcBef>
              <a:tabLst>
                <a:tab pos="671513" algn="l"/>
              </a:tabLst>
            </a:pPr>
            <a:r>
              <a:rPr lang="en-US" altLang="zh-TW" sz="315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APC </a:t>
            </a:r>
            <a:r>
              <a:rPr lang="en-US" altLang="zh-TW" sz="315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2024</a:t>
            </a:r>
            <a:r>
              <a:rPr lang="zh-TW" altLang="en-US" sz="315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年財務資訊</a:t>
            </a:r>
          </a:p>
        </p:txBody>
      </p:sp>
      <p:sp>
        <p:nvSpPr>
          <p:cNvPr id="19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61638" y="6576291"/>
            <a:ext cx="382366" cy="281709"/>
          </a:xfrm>
        </p:spPr>
        <p:txBody>
          <a:bodyPr/>
          <a:lstStyle/>
          <a:p>
            <a:fld id="{B22A53CA-8CDE-4E9B-9CEF-465733C3C1D3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16875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14487" y="518935"/>
            <a:ext cx="5915025" cy="418823"/>
          </a:xfrm>
        </p:spPr>
        <p:txBody>
          <a:bodyPr/>
          <a:lstStyle/>
          <a:p>
            <a:r>
              <a:rPr lang="zh-TW" altLang="en-US" sz="3600" dirty="0"/>
              <a:t>亞 聚 損 益 表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26</a:t>
            </a:fld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C831C6B-BC60-C481-5898-D236694DA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84" y="1473467"/>
            <a:ext cx="8721032" cy="420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837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00898" y="514050"/>
            <a:ext cx="5915025" cy="418823"/>
          </a:xfrm>
        </p:spPr>
        <p:txBody>
          <a:bodyPr/>
          <a:lstStyle/>
          <a:p>
            <a:r>
              <a:rPr lang="zh-TW" altLang="en-US" sz="3600" dirty="0"/>
              <a:t>亞 聚 合 併 財 務 分 析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27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613317F-ACE8-4044-5810-13070E238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970" y="1645740"/>
            <a:ext cx="8426882" cy="358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754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78494" y="717249"/>
            <a:ext cx="5915025" cy="418823"/>
          </a:xfrm>
        </p:spPr>
        <p:txBody>
          <a:bodyPr/>
          <a:lstStyle/>
          <a:p>
            <a:r>
              <a:rPr lang="zh-TW" altLang="en-US" sz="3600" dirty="0"/>
              <a:t>亞 聚 每 股 盈 餘 與 股 利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28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01668D9-9EA4-2855-C424-AFE57757E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75" y="1801091"/>
            <a:ext cx="7598664" cy="439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318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2</a:t>
            </a:fld>
            <a:endParaRPr lang="zh-TW" altLang="en-US"/>
          </a:p>
        </p:txBody>
      </p:sp>
      <p:sp>
        <p:nvSpPr>
          <p:cNvPr id="18" name="標題 1"/>
          <p:cNvSpPr txBox="1">
            <a:spLocks/>
          </p:cNvSpPr>
          <p:nvPr/>
        </p:nvSpPr>
        <p:spPr>
          <a:xfrm>
            <a:off x="2198706" y="895821"/>
            <a:ext cx="5915025" cy="41882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pPr>
              <a:lnSpc>
                <a:spcPts val="2531"/>
              </a:lnSpc>
            </a:pPr>
            <a:r>
              <a:rPr lang="zh-TW" altLang="en-US" sz="3600" dirty="0"/>
              <a:t>簡 報 大 綱</a:t>
            </a:r>
            <a:endParaRPr lang="en-US" altLang="zh-TW" sz="3600" dirty="0"/>
          </a:p>
        </p:txBody>
      </p:sp>
      <p:grpSp>
        <p:nvGrpSpPr>
          <p:cNvPr id="120" name="群組 119"/>
          <p:cNvGrpSpPr/>
          <p:nvPr/>
        </p:nvGrpSpPr>
        <p:grpSpPr>
          <a:xfrm>
            <a:off x="2370061" y="1725439"/>
            <a:ext cx="4446659" cy="3883277"/>
            <a:chOff x="1693878" y="840100"/>
            <a:chExt cx="5928878" cy="5177702"/>
          </a:xfrm>
        </p:grpSpPr>
        <p:cxnSp>
          <p:nvCxnSpPr>
            <p:cNvPr id="98" name="直線單箭頭接點 97"/>
            <p:cNvCxnSpPr/>
            <p:nvPr/>
          </p:nvCxnSpPr>
          <p:spPr>
            <a:xfrm flipH="1">
              <a:off x="2155032" y="1688572"/>
              <a:ext cx="14238" cy="3879229"/>
            </a:xfrm>
            <a:prstGeom prst="straightConnector1">
              <a:avLst/>
            </a:prstGeom>
            <a:ln w="31750">
              <a:gradFill>
                <a:gsLst>
                  <a:gs pos="0">
                    <a:schemeClr val="accent3">
                      <a:lumMod val="75000"/>
                    </a:schemeClr>
                  </a:gs>
                  <a:gs pos="48000">
                    <a:srgbClr val="94CDD2"/>
                  </a:gs>
                  <a:gs pos="69000">
                    <a:srgbClr val="C5E0B4"/>
                  </a:gs>
                  <a:gs pos="95000">
                    <a:srgbClr val="FDD100"/>
                  </a:gs>
                </a:gsLst>
                <a:lin ang="5400000" scaled="1"/>
              </a:gra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群組 16"/>
            <p:cNvGrpSpPr/>
            <p:nvPr/>
          </p:nvGrpSpPr>
          <p:grpSpPr>
            <a:xfrm>
              <a:off x="1693878" y="840100"/>
              <a:ext cx="5928878" cy="5177702"/>
              <a:chOff x="4798319" y="974734"/>
              <a:chExt cx="3551722" cy="3163586"/>
            </a:xfrm>
          </p:grpSpPr>
          <p:cxnSp>
            <p:nvCxnSpPr>
              <p:cNvPr id="19" name="直線接點 18"/>
              <p:cNvCxnSpPr>
                <a:endCxn id="71" idx="4"/>
              </p:cNvCxnSpPr>
              <p:nvPr/>
            </p:nvCxnSpPr>
            <p:spPr>
              <a:xfrm>
                <a:off x="4896935" y="1058653"/>
                <a:ext cx="163771" cy="3079667"/>
              </a:xfrm>
              <a:prstGeom prst="line">
                <a:avLst/>
              </a:prstGeom>
              <a:solidFill>
                <a:srgbClr val="4BACC6">
                  <a:lumMod val="75000"/>
                </a:srgbClr>
              </a:solidFill>
              <a:ln w="38100" cap="flat" cmpd="sng" algn="ctr">
                <a:noFill/>
                <a:prstDash val="solid"/>
              </a:ln>
              <a:effectLst/>
            </p:spPr>
          </p:cxnSp>
          <p:grpSp>
            <p:nvGrpSpPr>
              <p:cNvPr id="20" name="群組 19"/>
              <p:cNvGrpSpPr/>
              <p:nvPr/>
            </p:nvGrpSpPr>
            <p:grpSpPr>
              <a:xfrm>
                <a:off x="4798320" y="974734"/>
                <a:ext cx="3538357" cy="604259"/>
                <a:chOff x="2198557" y="2223388"/>
                <a:chExt cx="3538357" cy="663809"/>
              </a:xfrm>
            </p:grpSpPr>
            <p:sp>
              <p:nvSpPr>
                <p:cNvPr id="89" name="橢圓 88"/>
                <p:cNvSpPr>
                  <a:spLocks noChangeAspect="1"/>
                </p:cNvSpPr>
                <p:nvPr/>
              </p:nvSpPr>
              <p:spPr>
                <a:xfrm>
                  <a:off x="2198557" y="2223388"/>
                  <a:ext cx="525323" cy="604095"/>
                </a:xfrm>
                <a:prstGeom prst="ellips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01</a:t>
                  </a:r>
                  <a:endParaRPr lang="zh-TW" altLang="en-US" b="1" kern="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90" name="圓角矩形 89"/>
                <p:cNvSpPr/>
                <p:nvPr/>
              </p:nvSpPr>
              <p:spPr>
                <a:xfrm>
                  <a:off x="3077830" y="2283101"/>
                  <a:ext cx="2659084" cy="604096"/>
                </a:xfrm>
                <a:prstGeom prst="roundRect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公司簡介與產品介紹</a:t>
                  </a:r>
                </a:p>
              </p:txBody>
            </p:sp>
            <p:cxnSp>
              <p:nvCxnSpPr>
                <p:cNvPr id="91" name="直線接點 90"/>
                <p:cNvCxnSpPr>
                  <a:stCxn id="90" idx="1"/>
                </p:cNvCxnSpPr>
                <p:nvPr/>
              </p:nvCxnSpPr>
              <p:spPr>
                <a:xfrm flipH="1">
                  <a:off x="2484179" y="2585149"/>
                  <a:ext cx="593651" cy="52259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  <p:grpSp>
            <p:nvGrpSpPr>
              <p:cNvPr id="22" name="群組 21"/>
              <p:cNvGrpSpPr/>
              <p:nvPr/>
            </p:nvGrpSpPr>
            <p:grpSpPr>
              <a:xfrm>
                <a:off x="4798320" y="1836444"/>
                <a:ext cx="3551721" cy="591359"/>
                <a:chOff x="2198557" y="2207016"/>
                <a:chExt cx="3551721" cy="649639"/>
              </a:xfrm>
            </p:grpSpPr>
            <p:sp>
              <p:nvSpPr>
                <p:cNvPr id="83" name="橢圓 82"/>
                <p:cNvSpPr>
                  <a:spLocks noChangeAspect="1"/>
                </p:cNvSpPr>
                <p:nvPr/>
              </p:nvSpPr>
              <p:spPr>
                <a:xfrm>
                  <a:off x="2198557" y="2207016"/>
                  <a:ext cx="524772" cy="604097"/>
                </a:xfrm>
                <a:prstGeom prst="ellipse">
                  <a:avLst/>
                </a:prstGeom>
                <a:solidFill>
                  <a:srgbClr val="94CDD2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02</a:t>
                  </a:r>
                  <a:endParaRPr lang="zh-TW" altLang="en-US" b="1" kern="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84" name="圓角矩形 83"/>
                <p:cNvSpPr/>
                <p:nvPr/>
              </p:nvSpPr>
              <p:spPr>
                <a:xfrm>
                  <a:off x="3097664" y="2252559"/>
                  <a:ext cx="2652614" cy="604096"/>
                </a:xfrm>
                <a:prstGeom prst="roundRect">
                  <a:avLst/>
                </a:prstGeom>
                <a:solidFill>
                  <a:srgbClr val="94CDD2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營運概況及展望</a:t>
                  </a:r>
                </a:p>
              </p:txBody>
            </p:sp>
            <p:cxnSp>
              <p:nvCxnSpPr>
                <p:cNvPr id="85" name="直線接點 84"/>
                <p:cNvCxnSpPr>
                  <a:stCxn id="84" idx="1"/>
                  <a:endCxn id="83" idx="6"/>
                </p:cNvCxnSpPr>
                <p:nvPr/>
              </p:nvCxnSpPr>
              <p:spPr>
                <a:xfrm flipH="1" flipV="1">
                  <a:off x="2723329" y="2509065"/>
                  <a:ext cx="374335" cy="45542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  <p:grpSp>
            <p:nvGrpSpPr>
              <p:cNvPr id="32" name="群組 31"/>
              <p:cNvGrpSpPr/>
              <p:nvPr/>
            </p:nvGrpSpPr>
            <p:grpSpPr>
              <a:xfrm>
                <a:off x="4798319" y="2726707"/>
                <a:ext cx="3551722" cy="549901"/>
                <a:chOff x="2198556" y="2224579"/>
                <a:chExt cx="3551722" cy="604097"/>
              </a:xfrm>
            </p:grpSpPr>
            <p:sp>
              <p:nvSpPr>
                <p:cNvPr id="74" name="橢圓 73"/>
                <p:cNvSpPr>
                  <a:spLocks noChangeAspect="1"/>
                </p:cNvSpPr>
                <p:nvPr/>
              </p:nvSpPr>
              <p:spPr>
                <a:xfrm>
                  <a:off x="2198556" y="2224579"/>
                  <a:ext cx="524772" cy="604097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03</a:t>
                  </a:r>
                  <a:endParaRPr lang="zh-TW" altLang="en-US" b="1" kern="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75" name="圓角矩形 74"/>
                <p:cNvSpPr/>
                <p:nvPr/>
              </p:nvSpPr>
              <p:spPr>
                <a:xfrm>
                  <a:off x="3097664" y="2224580"/>
                  <a:ext cx="2652614" cy="604096"/>
                </a:xfrm>
                <a:prstGeom prst="roundRect">
                  <a:avLst/>
                </a:prstGeom>
                <a:solidFill>
                  <a:srgbClr val="C5E0B4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財務資訊</a:t>
                  </a:r>
                </a:p>
              </p:txBody>
            </p:sp>
            <p:cxnSp>
              <p:nvCxnSpPr>
                <p:cNvPr id="76" name="直線接點 75"/>
                <p:cNvCxnSpPr>
                  <a:stCxn id="75" idx="1"/>
                  <a:endCxn id="74" idx="6"/>
                </p:cNvCxnSpPr>
                <p:nvPr/>
              </p:nvCxnSpPr>
              <p:spPr>
                <a:xfrm flipH="1">
                  <a:off x="2723328" y="2526628"/>
                  <a:ext cx="374336" cy="0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  <p:grpSp>
            <p:nvGrpSpPr>
              <p:cNvPr id="33" name="群組 32"/>
              <p:cNvGrpSpPr/>
              <p:nvPr/>
            </p:nvGrpSpPr>
            <p:grpSpPr>
              <a:xfrm>
                <a:off x="4798320" y="3588418"/>
                <a:ext cx="3551721" cy="549902"/>
                <a:chOff x="2198557" y="2205619"/>
                <a:chExt cx="3551721" cy="604097"/>
              </a:xfrm>
            </p:grpSpPr>
            <p:sp>
              <p:nvSpPr>
                <p:cNvPr id="71" name="橢圓 70"/>
                <p:cNvSpPr>
                  <a:spLocks noChangeAspect="1"/>
                </p:cNvSpPr>
                <p:nvPr/>
              </p:nvSpPr>
              <p:spPr>
                <a:xfrm>
                  <a:off x="2198557" y="2205619"/>
                  <a:ext cx="524771" cy="604097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04</a:t>
                  </a:r>
                  <a:endParaRPr lang="zh-TW" altLang="en-US" b="1" kern="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72" name="圓角矩形 71"/>
                <p:cNvSpPr/>
                <p:nvPr/>
              </p:nvSpPr>
              <p:spPr>
                <a:xfrm>
                  <a:off x="3097664" y="2205619"/>
                  <a:ext cx="2652614" cy="604097"/>
                </a:xfrm>
                <a:prstGeom prst="roundRect">
                  <a:avLst/>
                </a:prstGeom>
                <a:solidFill>
                  <a:srgbClr val="F7C475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100" kern="0" dirty="0"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 </a:t>
                  </a:r>
                  <a:r>
                    <a:rPr lang="en-US" altLang="zh-TW" sz="2400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Q</a:t>
                  </a:r>
                  <a:r>
                    <a:rPr lang="zh-TW" altLang="en-US" sz="2400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sz="2400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&amp;</a:t>
                  </a:r>
                  <a:r>
                    <a:rPr lang="zh-TW" altLang="en-US" sz="2400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sz="2400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A</a:t>
                  </a:r>
                  <a:endParaRPr lang="zh-TW" altLang="en-US" sz="2400" b="1" kern="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73" name="直線接點 72"/>
                <p:cNvCxnSpPr>
                  <a:stCxn id="72" idx="1"/>
                  <a:endCxn id="71" idx="6"/>
                </p:cNvCxnSpPr>
                <p:nvPr/>
              </p:nvCxnSpPr>
              <p:spPr>
                <a:xfrm flipH="1">
                  <a:off x="2723328" y="2507667"/>
                  <a:ext cx="374336" cy="0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</p:grpSp>
      </p:grpSp>
    </p:spTree>
    <p:extLst>
      <p:ext uri="{BB962C8B-B14F-4D97-AF65-F5344CB8AC3E}">
        <p14:creationId xmlns:p14="http://schemas.microsoft.com/office/powerpoint/2010/main" val="37410252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29</a:t>
            </a:fld>
            <a:endParaRPr lang="zh-TW" altLang="en-US"/>
          </a:p>
        </p:txBody>
      </p:sp>
      <p:sp>
        <p:nvSpPr>
          <p:cNvPr id="18" name="標題 1"/>
          <p:cNvSpPr txBox="1">
            <a:spLocks/>
          </p:cNvSpPr>
          <p:nvPr/>
        </p:nvSpPr>
        <p:spPr>
          <a:xfrm>
            <a:off x="2177925" y="852386"/>
            <a:ext cx="5915025" cy="41882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pPr>
              <a:lnSpc>
                <a:spcPts val="3375"/>
              </a:lnSpc>
            </a:pPr>
            <a:r>
              <a:rPr lang="zh-TW" altLang="en-US" sz="3600" dirty="0"/>
              <a:t>簡 報 大 綱</a:t>
            </a:r>
            <a:endParaRPr lang="en-US" altLang="zh-TW" sz="3600" dirty="0"/>
          </a:p>
        </p:txBody>
      </p:sp>
      <p:grpSp>
        <p:nvGrpSpPr>
          <p:cNvPr id="120" name="群組 119"/>
          <p:cNvGrpSpPr/>
          <p:nvPr/>
        </p:nvGrpSpPr>
        <p:grpSpPr>
          <a:xfrm>
            <a:off x="2370061" y="1725439"/>
            <a:ext cx="4446659" cy="3883277"/>
            <a:chOff x="1693878" y="840100"/>
            <a:chExt cx="5928878" cy="5177702"/>
          </a:xfrm>
        </p:grpSpPr>
        <p:cxnSp>
          <p:nvCxnSpPr>
            <p:cNvPr id="98" name="直線單箭頭接點 97"/>
            <p:cNvCxnSpPr/>
            <p:nvPr/>
          </p:nvCxnSpPr>
          <p:spPr>
            <a:xfrm flipH="1">
              <a:off x="2155032" y="1688572"/>
              <a:ext cx="14238" cy="3879229"/>
            </a:xfrm>
            <a:prstGeom prst="straightConnector1">
              <a:avLst/>
            </a:prstGeom>
            <a:ln w="31750">
              <a:gradFill>
                <a:gsLst>
                  <a:gs pos="0">
                    <a:schemeClr val="accent3">
                      <a:lumMod val="75000"/>
                    </a:schemeClr>
                  </a:gs>
                  <a:gs pos="48000">
                    <a:srgbClr val="94CDD2"/>
                  </a:gs>
                  <a:gs pos="69000">
                    <a:srgbClr val="C5E0B4"/>
                  </a:gs>
                  <a:gs pos="95000">
                    <a:srgbClr val="FDD100"/>
                  </a:gs>
                </a:gsLst>
                <a:lin ang="5400000" scaled="1"/>
              </a:gra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群組 16"/>
            <p:cNvGrpSpPr/>
            <p:nvPr/>
          </p:nvGrpSpPr>
          <p:grpSpPr>
            <a:xfrm>
              <a:off x="1693878" y="840100"/>
              <a:ext cx="5928878" cy="5177702"/>
              <a:chOff x="4798319" y="974734"/>
              <a:chExt cx="3551722" cy="3163586"/>
            </a:xfrm>
          </p:grpSpPr>
          <p:cxnSp>
            <p:nvCxnSpPr>
              <p:cNvPr id="19" name="直線接點 18"/>
              <p:cNvCxnSpPr>
                <a:endCxn id="71" idx="4"/>
              </p:cNvCxnSpPr>
              <p:nvPr/>
            </p:nvCxnSpPr>
            <p:spPr>
              <a:xfrm>
                <a:off x="4896935" y="1058653"/>
                <a:ext cx="163771" cy="3079667"/>
              </a:xfrm>
              <a:prstGeom prst="line">
                <a:avLst/>
              </a:prstGeom>
              <a:solidFill>
                <a:srgbClr val="4BACC6">
                  <a:lumMod val="75000"/>
                </a:srgbClr>
              </a:solidFill>
              <a:ln w="38100" cap="flat" cmpd="sng" algn="ctr">
                <a:noFill/>
                <a:prstDash val="solid"/>
              </a:ln>
              <a:effectLst/>
            </p:spPr>
          </p:cxnSp>
          <p:grpSp>
            <p:nvGrpSpPr>
              <p:cNvPr id="20" name="群組 19"/>
              <p:cNvGrpSpPr/>
              <p:nvPr/>
            </p:nvGrpSpPr>
            <p:grpSpPr>
              <a:xfrm>
                <a:off x="4798320" y="974734"/>
                <a:ext cx="3538357" cy="604259"/>
                <a:chOff x="2198557" y="2223388"/>
                <a:chExt cx="3538357" cy="663809"/>
              </a:xfrm>
            </p:grpSpPr>
            <p:sp>
              <p:nvSpPr>
                <p:cNvPr id="89" name="橢圓 88"/>
                <p:cNvSpPr>
                  <a:spLocks noChangeAspect="1"/>
                </p:cNvSpPr>
                <p:nvPr/>
              </p:nvSpPr>
              <p:spPr>
                <a:xfrm>
                  <a:off x="2198557" y="2223388"/>
                  <a:ext cx="525323" cy="604095"/>
                </a:xfrm>
                <a:prstGeom prst="ellips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solidFill>
                        <a:srgbClr val="31859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01</a:t>
                  </a:r>
                  <a:endParaRPr lang="zh-TW" altLang="en-US" b="1" kern="0" dirty="0">
                    <a:solidFill>
                      <a:srgbClr val="31859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90" name="圓角矩形 89"/>
                <p:cNvSpPr/>
                <p:nvPr/>
              </p:nvSpPr>
              <p:spPr>
                <a:xfrm>
                  <a:off x="3077830" y="2283101"/>
                  <a:ext cx="2659084" cy="604096"/>
                </a:xfrm>
                <a:prstGeom prst="roundRect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b="1" kern="0" dirty="0">
                      <a:solidFill>
                        <a:srgbClr val="31859C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公司簡介與產品介紹</a:t>
                  </a:r>
                </a:p>
              </p:txBody>
            </p:sp>
            <p:cxnSp>
              <p:nvCxnSpPr>
                <p:cNvPr id="91" name="直線接點 90"/>
                <p:cNvCxnSpPr>
                  <a:stCxn id="90" idx="1"/>
                </p:cNvCxnSpPr>
                <p:nvPr/>
              </p:nvCxnSpPr>
              <p:spPr>
                <a:xfrm flipH="1">
                  <a:off x="2484179" y="2585149"/>
                  <a:ext cx="593651" cy="52259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  <p:grpSp>
            <p:nvGrpSpPr>
              <p:cNvPr id="22" name="群組 21"/>
              <p:cNvGrpSpPr/>
              <p:nvPr/>
            </p:nvGrpSpPr>
            <p:grpSpPr>
              <a:xfrm>
                <a:off x="4798320" y="1836444"/>
                <a:ext cx="3551721" cy="591359"/>
                <a:chOff x="2198557" y="2207016"/>
                <a:chExt cx="3551721" cy="649639"/>
              </a:xfrm>
            </p:grpSpPr>
            <p:sp>
              <p:nvSpPr>
                <p:cNvPr id="83" name="橢圓 82"/>
                <p:cNvSpPr>
                  <a:spLocks noChangeAspect="1"/>
                </p:cNvSpPr>
                <p:nvPr/>
              </p:nvSpPr>
              <p:spPr>
                <a:xfrm>
                  <a:off x="2198557" y="2207016"/>
                  <a:ext cx="524772" cy="604097"/>
                </a:xfrm>
                <a:prstGeom prst="ellipse">
                  <a:avLst/>
                </a:prstGeom>
                <a:solidFill>
                  <a:srgbClr val="94CDD2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solidFill>
                        <a:srgbClr val="94CDD2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02</a:t>
                  </a:r>
                  <a:endParaRPr lang="zh-TW" altLang="en-US" b="1" kern="0" dirty="0">
                    <a:solidFill>
                      <a:srgbClr val="94CDD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84" name="圓角矩形 83"/>
                <p:cNvSpPr/>
                <p:nvPr/>
              </p:nvSpPr>
              <p:spPr>
                <a:xfrm>
                  <a:off x="3097664" y="2252559"/>
                  <a:ext cx="2652614" cy="604096"/>
                </a:xfrm>
                <a:prstGeom prst="roundRect">
                  <a:avLst/>
                </a:prstGeom>
                <a:solidFill>
                  <a:srgbClr val="94CDD2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b="1" kern="0" dirty="0">
                      <a:solidFill>
                        <a:srgbClr val="94CDD2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營運概況及展望</a:t>
                  </a:r>
                </a:p>
              </p:txBody>
            </p:sp>
            <p:cxnSp>
              <p:nvCxnSpPr>
                <p:cNvPr id="85" name="直線接點 84"/>
                <p:cNvCxnSpPr>
                  <a:stCxn id="84" idx="1"/>
                  <a:endCxn id="83" idx="6"/>
                </p:cNvCxnSpPr>
                <p:nvPr/>
              </p:nvCxnSpPr>
              <p:spPr>
                <a:xfrm flipH="1" flipV="1">
                  <a:off x="2723329" y="2509065"/>
                  <a:ext cx="374335" cy="45542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  <p:grpSp>
            <p:nvGrpSpPr>
              <p:cNvPr id="32" name="群組 31"/>
              <p:cNvGrpSpPr/>
              <p:nvPr/>
            </p:nvGrpSpPr>
            <p:grpSpPr>
              <a:xfrm>
                <a:off x="4798319" y="2726707"/>
                <a:ext cx="3551722" cy="549901"/>
                <a:chOff x="2198556" y="2224579"/>
                <a:chExt cx="3551722" cy="604097"/>
              </a:xfrm>
            </p:grpSpPr>
            <p:sp>
              <p:nvSpPr>
                <p:cNvPr id="74" name="橢圓 73"/>
                <p:cNvSpPr>
                  <a:spLocks noChangeAspect="1"/>
                </p:cNvSpPr>
                <p:nvPr/>
              </p:nvSpPr>
              <p:spPr>
                <a:xfrm>
                  <a:off x="2198556" y="2224579"/>
                  <a:ext cx="524772" cy="604097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solidFill>
                        <a:srgbClr val="D1E6B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03</a:t>
                  </a:r>
                  <a:endParaRPr lang="zh-TW" altLang="en-US" b="1" kern="0" dirty="0">
                    <a:solidFill>
                      <a:srgbClr val="D1E6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75" name="圓角矩形 74"/>
                <p:cNvSpPr/>
                <p:nvPr/>
              </p:nvSpPr>
              <p:spPr>
                <a:xfrm>
                  <a:off x="3097664" y="2224580"/>
                  <a:ext cx="2652614" cy="604096"/>
                </a:xfrm>
                <a:prstGeom prst="roundRect">
                  <a:avLst/>
                </a:prstGeom>
                <a:solidFill>
                  <a:srgbClr val="C5E0B4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b="1" kern="0" dirty="0">
                      <a:solidFill>
                        <a:srgbClr val="D1E6B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財務資訊</a:t>
                  </a:r>
                </a:p>
              </p:txBody>
            </p:sp>
            <p:cxnSp>
              <p:nvCxnSpPr>
                <p:cNvPr id="76" name="直線接點 75"/>
                <p:cNvCxnSpPr>
                  <a:stCxn id="75" idx="1"/>
                  <a:endCxn id="74" idx="6"/>
                </p:cNvCxnSpPr>
                <p:nvPr/>
              </p:nvCxnSpPr>
              <p:spPr>
                <a:xfrm flipH="1">
                  <a:off x="2723328" y="2526628"/>
                  <a:ext cx="374336" cy="0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  <p:grpSp>
            <p:nvGrpSpPr>
              <p:cNvPr id="33" name="群組 32"/>
              <p:cNvGrpSpPr/>
              <p:nvPr/>
            </p:nvGrpSpPr>
            <p:grpSpPr>
              <a:xfrm>
                <a:off x="4798320" y="3588418"/>
                <a:ext cx="3551721" cy="549902"/>
                <a:chOff x="2198557" y="2205619"/>
                <a:chExt cx="3551721" cy="604097"/>
              </a:xfrm>
            </p:grpSpPr>
            <p:sp>
              <p:nvSpPr>
                <p:cNvPr id="71" name="橢圓 70"/>
                <p:cNvSpPr>
                  <a:spLocks noChangeAspect="1"/>
                </p:cNvSpPr>
                <p:nvPr/>
              </p:nvSpPr>
              <p:spPr>
                <a:xfrm>
                  <a:off x="2198557" y="2205619"/>
                  <a:ext cx="524771" cy="604097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04</a:t>
                  </a:r>
                  <a:endParaRPr lang="zh-TW" altLang="en-US" b="1" kern="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72" name="圓角矩形 71"/>
                <p:cNvSpPr/>
                <p:nvPr/>
              </p:nvSpPr>
              <p:spPr>
                <a:xfrm>
                  <a:off x="3097664" y="2205619"/>
                  <a:ext cx="2652614" cy="604097"/>
                </a:xfrm>
                <a:prstGeom prst="roundRect">
                  <a:avLst/>
                </a:prstGeom>
                <a:solidFill>
                  <a:srgbClr val="F7C475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 </a:t>
                  </a:r>
                  <a:r>
                    <a:rPr lang="en-US" altLang="zh-TW" sz="2400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Q</a:t>
                  </a:r>
                  <a:r>
                    <a:rPr lang="zh-TW" altLang="en-US" sz="2400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sz="2400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&amp;</a:t>
                  </a:r>
                  <a:r>
                    <a:rPr lang="zh-TW" altLang="en-US" sz="2400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sz="2400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A</a:t>
                  </a:r>
                  <a:endParaRPr lang="zh-TW" altLang="en-US" sz="2400" b="1" kern="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73" name="直線接點 72"/>
                <p:cNvCxnSpPr>
                  <a:stCxn id="72" idx="1"/>
                  <a:endCxn id="71" idx="6"/>
                </p:cNvCxnSpPr>
                <p:nvPr/>
              </p:nvCxnSpPr>
              <p:spPr>
                <a:xfrm flipH="1">
                  <a:off x="2723328" y="2507667"/>
                  <a:ext cx="374336" cy="0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</p:grpSp>
      </p:grpSp>
    </p:spTree>
    <p:extLst>
      <p:ext uri="{BB962C8B-B14F-4D97-AF65-F5344CB8AC3E}">
        <p14:creationId xmlns:p14="http://schemas.microsoft.com/office/powerpoint/2010/main" val="14718316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9445" y="2213563"/>
            <a:ext cx="7695595" cy="673682"/>
          </a:xfrm>
        </p:spPr>
        <p:txBody>
          <a:bodyPr/>
          <a:lstStyle/>
          <a:p>
            <a:pPr>
              <a:lnSpc>
                <a:spcPts val="3375"/>
              </a:lnSpc>
            </a:pPr>
            <a:r>
              <a:rPr lang="zh-TW" altLang="en-US" sz="3200" dirty="0"/>
              <a:t>感謝各位投資人蒞臨及對本公司之支持！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30</a:t>
            </a:fld>
            <a:endParaRPr lang="zh-TW" altLang="en-US"/>
          </a:p>
        </p:txBody>
      </p:sp>
      <p:grpSp>
        <p:nvGrpSpPr>
          <p:cNvPr id="131" name="Group 5"/>
          <p:cNvGrpSpPr/>
          <p:nvPr/>
        </p:nvGrpSpPr>
        <p:grpSpPr>
          <a:xfrm>
            <a:off x="1811866" y="3028950"/>
            <a:ext cx="5743575" cy="921537"/>
            <a:chOff x="1259331" y="2452244"/>
            <a:chExt cx="11292735" cy="978332"/>
          </a:xfrm>
        </p:grpSpPr>
        <p:sp>
          <p:nvSpPr>
            <p:cNvPr id="143" name="TextBox 6"/>
            <p:cNvSpPr txBox="1"/>
            <p:nvPr/>
          </p:nvSpPr>
          <p:spPr>
            <a:xfrm>
              <a:off x="1404588" y="2753125"/>
              <a:ext cx="11147478" cy="6774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250000"/>
                </a:lnSpc>
              </a:pPr>
              <a:r>
                <a:rPr lang="zh-TW" altLang="en-US" sz="2000" b="1" dirty="0">
                  <a:solidFill>
                    <a:srgbClr val="203864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+mj-cs"/>
                </a:rPr>
                <a:t>公司網站：</a:t>
              </a:r>
              <a:r>
                <a:rPr lang="en-US" altLang="zh-TW" sz="2000" b="1" dirty="0">
                  <a:solidFill>
                    <a:srgbClr val="203864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+mj-cs"/>
                </a:rPr>
                <a:t>http://www.apc.com.tw</a:t>
              </a:r>
            </a:p>
          </p:txBody>
        </p:sp>
        <p:pic>
          <p:nvPicPr>
            <p:cNvPr id="171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" t="21264" r="7177" b="74769"/>
            <a:stretch>
              <a:fillRect/>
            </a:stretch>
          </p:blipFill>
          <p:spPr>
            <a:xfrm>
              <a:off x="1259331" y="2452244"/>
              <a:ext cx="11147477" cy="3008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920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3</a:t>
            </a:fld>
            <a:endParaRPr lang="zh-TW" altLang="en-US"/>
          </a:p>
        </p:txBody>
      </p:sp>
      <p:sp>
        <p:nvSpPr>
          <p:cNvPr id="18" name="標題 1"/>
          <p:cNvSpPr txBox="1">
            <a:spLocks/>
          </p:cNvSpPr>
          <p:nvPr/>
        </p:nvSpPr>
        <p:spPr>
          <a:xfrm>
            <a:off x="2198706" y="895821"/>
            <a:ext cx="5915025" cy="41882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pPr>
              <a:lnSpc>
                <a:spcPts val="2531"/>
              </a:lnSpc>
            </a:pPr>
            <a:r>
              <a:rPr lang="zh-TW" altLang="en-US" sz="3600" dirty="0"/>
              <a:t>簡 報 大 綱</a:t>
            </a:r>
            <a:endParaRPr lang="en-US" altLang="zh-TW" sz="3600" dirty="0"/>
          </a:p>
        </p:txBody>
      </p:sp>
      <p:grpSp>
        <p:nvGrpSpPr>
          <p:cNvPr id="120" name="群組 119"/>
          <p:cNvGrpSpPr/>
          <p:nvPr/>
        </p:nvGrpSpPr>
        <p:grpSpPr>
          <a:xfrm>
            <a:off x="2370061" y="1725439"/>
            <a:ext cx="4446659" cy="3883277"/>
            <a:chOff x="1693878" y="840100"/>
            <a:chExt cx="5928878" cy="5177702"/>
          </a:xfrm>
        </p:grpSpPr>
        <p:cxnSp>
          <p:nvCxnSpPr>
            <p:cNvPr id="98" name="直線單箭頭接點 97"/>
            <p:cNvCxnSpPr/>
            <p:nvPr/>
          </p:nvCxnSpPr>
          <p:spPr>
            <a:xfrm flipH="1">
              <a:off x="2155032" y="1688572"/>
              <a:ext cx="14238" cy="3879229"/>
            </a:xfrm>
            <a:prstGeom prst="straightConnector1">
              <a:avLst/>
            </a:prstGeom>
            <a:ln w="31750">
              <a:gradFill>
                <a:gsLst>
                  <a:gs pos="0">
                    <a:schemeClr val="accent3">
                      <a:lumMod val="75000"/>
                    </a:schemeClr>
                  </a:gs>
                  <a:gs pos="48000">
                    <a:srgbClr val="94CDD2"/>
                  </a:gs>
                  <a:gs pos="69000">
                    <a:srgbClr val="C5E0B4"/>
                  </a:gs>
                  <a:gs pos="95000">
                    <a:srgbClr val="FDD100"/>
                  </a:gs>
                </a:gsLst>
                <a:lin ang="5400000" scaled="1"/>
              </a:gra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群組 16"/>
            <p:cNvGrpSpPr/>
            <p:nvPr/>
          </p:nvGrpSpPr>
          <p:grpSpPr>
            <a:xfrm>
              <a:off x="1693878" y="840100"/>
              <a:ext cx="5928878" cy="5177702"/>
              <a:chOff x="4798319" y="974734"/>
              <a:chExt cx="3551722" cy="3163586"/>
            </a:xfrm>
          </p:grpSpPr>
          <p:cxnSp>
            <p:nvCxnSpPr>
              <p:cNvPr id="19" name="直線接點 18"/>
              <p:cNvCxnSpPr>
                <a:endCxn id="71" idx="4"/>
              </p:cNvCxnSpPr>
              <p:nvPr/>
            </p:nvCxnSpPr>
            <p:spPr>
              <a:xfrm>
                <a:off x="4896935" y="1058653"/>
                <a:ext cx="163771" cy="3079667"/>
              </a:xfrm>
              <a:prstGeom prst="line">
                <a:avLst/>
              </a:prstGeom>
              <a:solidFill>
                <a:srgbClr val="4BACC6">
                  <a:lumMod val="75000"/>
                </a:srgbClr>
              </a:solidFill>
              <a:ln w="38100" cap="flat" cmpd="sng" algn="ctr">
                <a:noFill/>
                <a:prstDash val="solid"/>
              </a:ln>
              <a:effectLst/>
            </p:spPr>
          </p:cxnSp>
          <p:grpSp>
            <p:nvGrpSpPr>
              <p:cNvPr id="20" name="群組 19"/>
              <p:cNvGrpSpPr/>
              <p:nvPr/>
            </p:nvGrpSpPr>
            <p:grpSpPr>
              <a:xfrm>
                <a:off x="4798320" y="974734"/>
                <a:ext cx="3538357" cy="604259"/>
                <a:chOff x="2198557" y="2223388"/>
                <a:chExt cx="3538357" cy="663809"/>
              </a:xfrm>
            </p:grpSpPr>
            <p:sp>
              <p:nvSpPr>
                <p:cNvPr id="89" name="橢圓 88"/>
                <p:cNvSpPr>
                  <a:spLocks noChangeAspect="1"/>
                </p:cNvSpPr>
                <p:nvPr/>
              </p:nvSpPr>
              <p:spPr>
                <a:xfrm>
                  <a:off x="2198557" y="2223388"/>
                  <a:ext cx="525323" cy="604095"/>
                </a:xfrm>
                <a:prstGeom prst="ellips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01</a:t>
                  </a:r>
                  <a:endParaRPr lang="zh-TW" altLang="en-US" b="1" kern="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90" name="圓角矩形 89"/>
                <p:cNvSpPr/>
                <p:nvPr/>
              </p:nvSpPr>
              <p:spPr>
                <a:xfrm>
                  <a:off x="3077830" y="2283101"/>
                  <a:ext cx="2659084" cy="604096"/>
                </a:xfrm>
                <a:prstGeom prst="roundRect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b="1" kern="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公司簡介與產品介紹</a:t>
                  </a:r>
                </a:p>
              </p:txBody>
            </p:sp>
            <p:cxnSp>
              <p:nvCxnSpPr>
                <p:cNvPr id="91" name="直線接點 90"/>
                <p:cNvCxnSpPr>
                  <a:stCxn id="90" idx="1"/>
                </p:cNvCxnSpPr>
                <p:nvPr/>
              </p:nvCxnSpPr>
              <p:spPr>
                <a:xfrm flipH="1">
                  <a:off x="2484179" y="2585149"/>
                  <a:ext cx="593651" cy="52259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  <p:grpSp>
            <p:nvGrpSpPr>
              <p:cNvPr id="22" name="群組 21"/>
              <p:cNvGrpSpPr/>
              <p:nvPr/>
            </p:nvGrpSpPr>
            <p:grpSpPr>
              <a:xfrm>
                <a:off x="4798320" y="1836444"/>
                <a:ext cx="3551721" cy="591359"/>
                <a:chOff x="2198557" y="2207016"/>
                <a:chExt cx="3551721" cy="649639"/>
              </a:xfrm>
            </p:grpSpPr>
            <p:sp>
              <p:nvSpPr>
                <p:cNvPr id="83" name="橢圓 82"/>
                <p:cNvSpPr>
                  <a:spLocks noChangeAspect="1"/>
                </p:cNvSpPr>
                <p:nvPr/>
              </p:nvSpPr>
              <p:spPr>
                <a:xfrm>
                  <a:off x="2198557" y="2207016"/>
                  <a:ext cx="524772" cy="604097"/>
                </a:xfrm>
                <a:prstGeom prst="ellipse">
                  <a:avLst/>
                </a:prstGeom>
                <a:solidFill>
                  <a:srgbClr val="94CDD2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solidFill>
                        <a:srgbClr val="94CDD2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02</a:t>
                  </a:r>
                  <a:endParaRPr lang="zh-TW" altLang="en-US" b="1" kern="0" dirty="0">
                    <a:solidFill>
                      <a:srgbClr val="94CDD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84" name="圓角矩形 83"/>
                <p:cNvSpPr/>
                <p:nvPr/>
              </p:nvSpPr>
              <p:spPr>
                <a:xfrm>
                  <a:off x="3097664" y="2252559"/>
                  <a:ext cx="2652614" cy="604096"/>
                </a:xfrm>
                <a:prstGeom prst="roundRect">
                  <a:avLst/>
                </a:prstGeom>
                <a:solidFill>
                  <a:srgbClr val="94CDD2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b="1" kern="0" dirty="0">
                      <a:solidFill>
                        <a:srgbClr val="94CDD2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營運概況及展望</a:t>
                  </a:r>
                </a:p>
              </p:txBody>
            </p:sp>
            <p:cxnSp>
              <p:nvCxnSpPr>
                <p:cNvPr id="85" name="直線接點 84"/>
                <p:cNvCxnSpPr>
                  <a:stCxn id="84" idx="1"/>
                  <a:endCxn id="83" idx="6"/>
                </p:cNvCxnSpPr>
                <p:nvPr/>
              </p:nvCxnSpPr>
              <p:spPr>
                <a:xfrm flipH="1" flipV="1">
                  <a:off x="2723329" y="2509065"/>
                  <a:ext cx="374335" cy="45542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  <p:grpSp>
            <p:nvGrpSpPr>
              <p:cNvPr id="32" name="群組 31"/>
              <p:cNvGrpSpPr/>
              <p:nvPr/>
            </p:nvGrpSpPr>
            <p:grpSpPr>
              <a:xfrm>
                <a:off x="4798319" y="2726707"/>
                <a:ext cx="3551722" cy="549901"/>
                <a:chOff x="2198556" y="2224579"/>
                <a:chExt cx="3551722" cy="604097"/>
              </a:xfrm>
            </p:grpSpPr>
            <p:sp>
              <p:nvSpPr>
                <p:cNvPr id="74" name="橢圓 73"/>
                <p:cNvSpPr>
                  <a:spLocks noChangeAspect="1"/>
                </p:cNvSpPr>
                <p:nvPr/>
              </p:nvSpPr>
              <p:spPr>
                <a:xfrm>
                  <a:off x="2198556" y="2224579"/>
                  <a:ext cx="524772" cy="604097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solidFill>
                        <a:srgbClr val="D1E6B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03</a:t>
                  </a:r>
                  <a:endParaRPr lang="zh-TW" altLang="en-US" b="1" kern="0" dirty="0">
                    <a:solidFill>
                      <a:srgbClr val="D1E6B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75" name="圓角矩形 74"/>
                <p:cNvSpPr/>
                <p:nvPr/>
              </p:nvSpPr>
              <p:spPr>
                <a:xfrm>
                  <a:off x="3097664" y="2224580"/>
                  <a:ext cx="2652614" cy="604096"/>
                </a:xfrm>
                <a:prstGeom prst="roundRect">
                  <a:avLst/>
                </a:prstGeom>
                <a:solidFill>
                  <a:srgbClr val="C5E0B4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b="1" kern="0" dirty="0">
                      <a:solidFill>
                        <a:srgbClr val="D1E6B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財務資訊</a:t>
                  </a:r>
                </a:p>
              </p:txBody>
            </p:sp>
            <p:cxnSp>
              <p:nvCxnSpPr>
                <p:cNvPr id="76" name="直線接點 75"/>
                <p:cNvCxnSpPr>
                  <a:stCxn id="75" idx="1"/>
                  <a:endCxn id="74" idx="6"/>
                </p:cNvCxnSpPr>
                <p:nvPr/>
              </p:nvCxnSpPr>
              <p:spPr>
                <a:xfrm flipH="1">
                  <a:off x="2723328" y="2526628"/>
                  <a:ext cx="374336" cy="0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  <p:grpSp>
            <p:nvGrpSpPr>
              <p:cNvPr id="33" name="群組 32"/>
              <p:cNvGrpSpPr/>
              <p:nvPr/>
            </p:nvGrpSpPr>
            <p:grpSpPr>
              <a:xfrm>
                <a:off x="4798320" y="3588418"/>
                <a:ext cx="3551721" cy="549902"/>
                <a:chOff x="2198557" y="2205619"/>
                <a:chExt cx="3551721" cy="604097"/>
              </a:xfrm>
            </p:grpSpPr>
            <p:sp>
              <p:nvSpPr>
                <p:cNvPr id="71" name="橢圓 70"/>
                <p:cNvSpPr>
                  <a:spLocks noChangeAspect="1"/>
                </p:cNvSpPr>
                <p:nvPr/>
              </p:nvSpPr>
              <p:spPr>
                <a:xfrm>
                  <a:off x="2198557" y="2205619"/>
                  <a:ext cx="524771" cy="604097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en-US" altLang="zh-TW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04</a:t>
                  </a:r>
                  <a:endParaRPr lang="zh-TW" altLang="en-US" b="1" kern="0" dirty="0">
                    <a:solidFill>
                      <a:srgbClr val="F7C47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新細明體" panose="02020500000000000000" pitchFamily="18" charset="-120"/>
                  </a:endParaRPr>
                </a:p>
              </p:txBody>
            </p:sp>
            <p:sp>
              <p:nvSpPr>
                <p:cNvPr id="72" name="圓角矩形 71"/>
                <p:cNvSpPr/>
                <p:nvPr/>
              </p:nvSpPr>
              <p:spPr>
                <a:xfrm>
                  <a:off x="3097664" y="2205619"/>
                  <a:ext cx="2652614" cy="604097"/>
                </a:xfrm>
                <a:prstGeom prst="roundRect">
                  <a:avLst/>
                </a:prstGeom>
                <a:solidFill>
                  <a:srgbClr val="F7C475"/>
                </a:solidFill>
                <a:ln w="381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685800"/>
                  <a:r>
                    <a:rPr lang="zh-TW" altLang="en-US" sz="2400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新細明體" panose="02020500000000000000" pitchFamily="18" charset="-120"/>
                    </a:rPr>
                    <a:t> </a:t>
                  </a:r>
                  <a:r>
                    <a:rPr lang="en-US" altLang="zh-TW" sz="2400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Q</a:t>
                  </a:r>
                  <a:r>
                    <a:rPr lang="zh-TW" altLang="en-US" sz="2400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sz="2400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&amp;</a:t>
                  </a:r>
                  <a:r>
                    <a:rPr lang="zh-TW" altLang="en-US" sz="2400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en-US" altLang="zh-TW" sz="2400" b="1" kern="0" dirty="0">
                      <a:solidFill>
                        <a:srgbClr val="F7C475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A</a:t>
                  </a:r>
                  <a:endParaRPr lang="zh-TW" altLang="en-US" sz="2400" b="1" kern="0" dirty="0">
                    <a:solidFill>
                      <a:srgbClr val="F7C475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73" name="直線接點 72"/>
                <p:cNvCxnSpPr>
                  <a:stCxn id="72" idx="1"/>
                  <a:endCxn id="71" idx="6"/>
                </p:cNvCxnSpPr>
                <p:nvPr/>
              </p:nvCxnSpPr>
              <p:spPr>
                <a:xfrm flipH="1">
                  <a:off x="2723328" y="2507667"/>
                  <a:ext cx="374336" cy="0"/>
                </a:xfrm>
                <a:prstGeom prst="line">
                  <a:avLst/>
                </a:prstGeom>
                <a:solidFill>
                  <a:srgbClr val="4BACC6">
                    <a:lumMod val="75000"/>
                  </a:srgbClr>
                </a:solidFill>
                <a:ln w="38100" cap="flat" cmpd="sng" algn="ctr">
                  <a:noFill/>
                  <a:prstDash val="solid"/>
                </a:ln>
                <a:effectLst/>
              </p:spPr>
            </p:cxnSp>
          </p:grpSp>
        </p:grpSp>
      </p:grpSp>
    </p:spTree>
    <p:extLst>
      <p:ext uri="{BB962C8B-B14F-4D97-AF65-F5344CB8AC3E}">
        <p14:creationId xmlns:p14="http://schemas.microsoft.com/office/powerpoint/2010/main" val="1950645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等腰三角形 38"/>
          <p:cNvSpPr/>
          <p:nvPr/>
        </p:nvSpPr>
        <p:spPr>
          <a:xfrm rot="16200000">
            <a:off x="7434879" y="593410"/>
            <a:ext cx="2302532" cy="1115711"/>
          </a:xfrm>
          <a:prstGeom prst="triangle">
            <a:avLst>
              <a:gd name="adj" fmla="val 51023"/>
            </a:avLst>
          </a:prstGeom>
          <a:solidFill>
            <a:srgbClr val="FFE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 dirty="0"/>
          </a:p>
        </p:txBody>
      </p:sp>
      <p:grpSp>
        <p:nvGrpSpPr>
          <p:cNvPr id="103" name="群組 102"/>
          <p:cNvGrpSpPr/>
          <p:nvPr/>
        </p:nvGrpSpPr>
        <p:grpSpPr>
          <a:xfrm flipH="1">
            <a:off x="-19435" y="856573"/>
            <a:ext cx="4400550" cy="1001396"/>
            <a:chOff x="3374387" y="886773"/>
            <a:chExt cx="5773271" cy="1534745"/>
          </a:xfrm>
          <a:solidFill>
            <a:srgbClr val="203864"/>
          </a:solidFill>
        </p:grpSpPr>
        <p:sp>
          <p:nvSpPr>
            <p:cNvPr id="104" name="五邊形 103"/>
            <p:cNvSpPr/>
            <p:nvPr/>
          </p:nvSpPr>
          <p:spPr>
            <a:xfrm rot="10800000">
              <a:off x="3374387" y="886773"/>
              <a:ext cx="5773271" cy="1534745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/>
            </a:p>
          </p:txBody>
        </p:sp>
        <p:sp>
          <p:nvSpPr>
            <p:cNvPr id="105" name="矩形 104"/>
            <p:cNvSpPr/>
            <p:nvPr/>
          </p:nvSpPr>
          <p:spPr>
            <a:xfrm>
              <a:off x="4201869" y="1158860"/>
              <a:ext cx="4648643" cy="99057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TW" altLang="en-US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亞聚公司</a:t>
              </a:r>
              <a:br>
                <a:rPr lang="zh-TW" altLang="en-US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</a:br>
              <a:r>
                <a:rPr lang="zh-TW" altLang="en-US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報告人：黃克名  業務處長</a:t>
              </a:r>
              <a:endParaRPr lang="zh-TW" altLang="en-US" sz="21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pic>
        <p:nvPicPr>
          <p:cNvPr id="47" name="圖片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82" t="3787" r="1102" b="2764"/>
          <a:stretch/>
        </p:blipFill>
        <p:spPr>
          <a:xfrm>
            <a:off x="7908217" y="365440"/>
            <a:ext cx="992982" cy="4911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8" name="圓角矩形 47">
            <a:hlinkClick r:id="rId3" action="ppaction://hlinksldjump"/>
          </p:cNvPr>
          <p:cNvSpPr/>
          <p:nvPr/>
        </p:nvSpPr>
        <p:spPr>
          <a:xfrm>
            <a:off x="2397402" y="3510000"/>
            <a:ext cx="4971241" cy="639004"/>
          </a:xfrm>
          <a:prstGeom prst="roundRect">
            <a:avLst/>
          </a:prstGeom>
          <a:solidFill>
            <a:srgbClr val="E691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ts val="3375"/>
              </a:lnSpc>
              <a:spcBef>
                <a:spcPct val="0"/>
              </a:spcBef>
              <a:tabLst>
                <a:tab pos="671513" algn="l"/>
              </a:tabLst>
            </a:pPr>
            <a:r>
              <a:rPr lang="en-US" altLang="zh-TW" sz="315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APC</a:t>
            </a:r>
            <a:r>
              <a:rPr lang="zh-TW" altLang="en-US" sz="315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 </a:t>
            </a:r>
            <a:r>
              <a:rPr lang="zh-TW" altLang="en-US" sz="315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公司簡介與產品介紹</a:t>
            </a:r>
          </a:p>
        </p:txBody>
      </p:sp>
      <p:sp>
        <p:nvSpPr>
          <p:cNvPr id="19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844779" y="6584156"/>
            <a:ext cx="299221" cy="273844"/>
          </a:xfrm>
        </p:spPr>
        <p:txBody>
          <a:bodyPr/>
          <a:lstStyle/>
          <a:p>
            <a:fld id="{B22A53CA-8CDE-4E9B-9CEF-465733C3C1D3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2995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994130464"/>
              </p:ext>
            </p:extLst>
          </p:nvPr>
        </p:nvGraphicFramePr>
        <p:xfrm>
          <a:off x="1173019" y="1219200"/>
          <a:ext cx="6927271" cy="4614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0E475CD-65B0-50E5-9A09-E2DAF1859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00950" y="6584156"/>
            <a:ext cx="1543050" cy="273844"/>
          </a:xfrm>
        </p:spPr>
        <p:txBody>
          <a:bodyPr/>
          <a:lstStyle/>
          <a:p>
            <a:fld id="{B22A53CA-8CDE-4E9B-9CEF-465733C3C1D3}" type="slidenum">
              <a:rPr lang="zh-TW" altLang="en-US" smtClean="0"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10325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597" y="461766"/>
            <a:ext cx="6486525" cy="571500"/>
          </a:xfrm>
        </p:spPr>
        <p:txBody>
          <a:bodyPr>
            <a:noAutofit/>
          </a:bodyPr>
          <a:lstStyle/>
          <a:p>
            <a:pPr algn="ctr">
              <a:lnSpc>
                <a:spcPts val="2531"/>
              </a:lnSpc>
            </a:pPr>
            <a:r>
              <a:rPr lang="en-US" altLang="zh-TW" sz="360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LDPE</a:t>
            </a:r>
            <a:r>
              <a:rPr lang="zh-TW" altLang="en-US" sz="360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360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/</a:t>
            </a:r>
            <a:r>
              <a:rPr lang="zh-TW" altLang="en-US" sz="360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360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EVA</a:t>
            </a:r>
            <a:r>
              <a:rPr lang="zh-TW" altLang="en-US" sz="360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廠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9BFF37E-6773-F55E-BB67-209A9EF45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00950" y="6584156"/>
            <a:ext cx="1543050" cy="273844"/>
          </a:xfrm>
        </p:spPr>
        <p:txBody>
          <a:bodyPr/>
          <a:lstStyle/>
          <a:p>
            <a:fld id="{B22A53CA-8CDE-4E9B-9CEF-465733C3C1D3}" type="slidenum">
              <a:rPr lang="zh-TW" altLang="en-US" smtClean="0"/>
              <a:t>6</a:t>
            </a:fld>
            <a:endParaRPr lang="zh-TW" altLang="en-US" dirty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454957968"/>
              </p:ext>
            </p:extLst>
          </p:nvPr>
        </p:nvGraphicFramePr>
        <p:xfrm>
          <a:off x="1100279" y="1679179"/>
          <a:ext cx="7029163" cy="4184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907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8215" y="474118"/>
            <a:ext cx="6361419" cy="418823"/>
          </a:xfrm>
        </p:spPr>
        <p:txBody>
          <a:bodyPr/>
          <a:lstStyle/>
          <a:p>
            <a:pPr>
              <a:lnSpc>
                <a:spcPts val="2531"/>
              </a:lnSpc>
            </a:pPr>
            <a:r>
              <a:rPr lang="zh-TW" altLang="en-US" sz="3600" dirty="0"/>
              <a:t>發 展 差 異 化 </a:t>
            </a:r>
            <a:r>
              <a:rPr lang="en-US" altLang="zh-TW" sz="3600" dirty="0"/>
              <a:t>/</a:t>
            </a:r>
            <a:r>
              <a:rPr lang="zh-TW" altLang="en-US" sz="3600" dirty="0"/>
              <a:t> 客 製 化 產 品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A53CA-8CDE-4E9B-9CEF-465733C3C1D3}" type="slidenum">
              <a:rPr lang="zh-TW" altLang="en-US" smtClean="0"/>
              <a:t>7</a:t>
            </a:fld>
            <a:endParaRPr lang="zh-TW" altLang="en-US" dirty="0"/>
          </a:p>
        </p:txBody>
      </p:sp>
      <p:grpSp>
        <p:nvGrpSpPr>
          <p:cNvPr id="66" name="群組 65"/>
          <p:cNvGrpSpPr/>
          <p:nvPr/>
        </p:nvGrpSpPr>
        <p:grpSpPr>
          <a:xfrm>
            <a:off x="4811078" y="1418607"/>
            <a:ext cx="4259031" cy="1344094"/>
            <a:chOff x="10327460" y="3907891"/>
            <a:chExt cx="8469231" cy="4020902"/>
          </a:xfrm>
        </p:grpSpPr>
        <p:pic>
          <p:nvPicPr>
            <p:cNvPr id="67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" r="34"/>
            <a:stretch>
              <a:fillRect/>
            </a:stretch>
          </p:blipFill>
          <p:spPr>
            <a:xfrm rot="5400000">
              <a:off x="10327641" y="3907711"/>
              <a:ext cx="424111" cy="424472"/>
            </a:xfrm>
            <a:prstGeom prst="rect">
              <a:avLst/>
            </a:prstGeom>
          </p:spPr>
        </p:pic>
        <p:pic>
          <p:nvPicPr>
            <p:cNvPr id="68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 l="50" r="34"/>
            <a:stretch>
              <a:fillRect/>
            </a:stretch>
          </p:blipFill>
          <p:spPr>
            <a:xfrm rot="5400000">
              <a:off x="10327641" y="5813416"/>
              <a:ext cx="424110" cy="424472"/>
            </a:xfrm>
            <a:prstGeom prst="rect">
              <a:avLst/>
            </a:prstGeom>
          </p:spPr>
        </p:pic>
        <p:grpSp>
          <p:nvGrpSpPr>
            <p:cNvPr id="70" name="Group 24"/>
            <p:cNvGrpSpPr/>
            <p:nvPr/>
          </p:nvGrpSpPr>
          <p:grpSpPr>
            <a:xfrm>
              <a:off x="11048998" y="3987216"/>
              <a:ext cx="6899661" cy="1276361"/>
              <a:chOff x="-284704" y="47039"/>
              <a:chExt cx="9199548" cy="1701813"/>
            </a:xfrm>
          </p:grpSpPr>
          <p:sp>
            <p:nvSpPr>
              <p:cNvPr id="77" name="TextBox 25"/>
              <p:cNvSpPr txBox="1"/>
              <p:nvPr/>
            </p:nvSpPr>
            <p:spPr>
              <a:xfrm>
                <a:off x="-284704" y="47039"/>
                <a:ext cx="7194437" cy="76726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463"/>
                  </a:lnSpc>
                  <a:spcBef>
                    <a:spcPct val="0"/>
                  </a:spcBef>
                </a:pPr>
                <a:r>
                  <a:rPr lang="en-US" b="1" spc="45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高端</a:t>
                </a:r>
                <a:r>
                  <a:rPr lang="zh-TW" altLang="en-US" b="1" spc="45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應用</a:t>
                </a:r>
                <a:endParaRPr lang="en-US" b="1" spc="45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8" name="TextBox 26"/>
              <p:cNvSpPr txBox="1"/>
              <p:nvPr/>
            </p:nvSpPr>
            <p:spPr>
              <a:xfrm>
                <a:off x="-284704" y="1135038"/>
                <a:ext cx="9199548" cy="61381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1154"/>
                  </a:lnSpc>
                  <a:spcBef>
                    <a:spcPct val="0"/>
                  </a:spcBef>
                </a:pPr>
                <a:r>
                  <a:rPr lang="en-US" sz="1500" b="1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半導體</a:t>
                </a:r>
                <a:r>
                  <a:rPr lang="zh-TW" altLang="en-US" sz="1500" b="1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包裝、</a:t>
                </a:r>
                <a:r>
                  <a:rPr lang="en-US" sz="1500" b="1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low </a:t>
                </a:r>
                <a:r>
                  <a:rPr lang="en-US" sz="1500" b="1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gel保護膜、醫療</a:t>
                </a:r>
                <a:r>
                  <a:rPr lang="zh-TW" altLang="en-US" sz="1500" b="1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器材</a:t>
                </a:r>
                <a:endParaRPr lang="en-US" sz="1500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71" name="Group 27"/>
            <p:cNvGrpSpPr/>
            <p:nvPr/>
          </p:nvGrpSpPr>
          <p:grpSpPr>
            <a:xfrm>
              <a:off x="11048998" y="5824787"/>
              <a:ext cx="7747693" cy="1319435"/>
              <a:chOff x="-101603" y="551098"/>
              <a:chExt cx="10330256" cy="1759249"/>
            </a:xfrm>
          </p:grpSpPr>
          <p:sp>
            <p:nvSpPr>
              <p:cNvPr id="75" name="TextBox 28"/>
              <p:cNvSpPr txBox="1"/>
              <p:nvPr/>
            </p:nvSpPr>
            <p:spPr>
              <a:xfrm>
                <a:off x="-101603" y="551098"/>
                <a:ext cx="7194438" cy="76726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463"/>
                  </a:lnSpc>
                  <a:spcBef>
                    <a:spcPct val="0"/>
                  </a:spcBef>
                </a:pPr>
                <a:r>
                  <a:rPr lang="en-US" b="1" spc="45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中端</a:t>
                </a:r>
                <a:r>
                  <a:rPr lang="zh-TW" altLang="en-US" b="1" spc="45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應用</a:t>
                </a:r>
                <a:endParaRPr lang="en-US" b="1" spc="45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6" name="TextBox 29"/>
              <p:cNvSpPr txBox="1"/>
              <p:nvPr/>
            </p:nvSpPr>
            <p:spPr>
              <a:xfrm>
                <a:off x="-101603" y="1696532"/>
                <a:ext cx="10330256" cy="61381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1154"/>
                  </a:lnSpc>
                  <a:spcBef>
                    <a:spcPct val="0"/>
                  </a:spcBef>
                </a:pPr>
                <a:r>
                  <a:rPr lang="en-US" sz="1500" b="1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食品包裝、電子包裝</a:t>
                </a:r>
                <a:r>
                  <a:rPr lang="en-US" sz="1500" b="1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</a:t>
                </a:r>
                <a:r>
                  <a:rPr lang="zh-TW" altLang="en-US" sz="1500" b="1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衛材用品</a:t>
                </a:r>
                <a:r>
                  <a:rPr lang="en-US" sz="1500" b="1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</a:t>
                </a:r>
                <a:r>
                  <a:rPr lang="zh-TW" altLang="en-US" sz="1500" b="1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化妝品包裝</a:t>
                </a:r>
                <a:endParaRPr lang="en-US" sz="1500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73" name="TextBox 31"/>
            <p:cNvSpPr txBox="1"/>
            <p:nvPr/>
          </p:nvSpPr>
          <p:spPr>
            <a:xfrm>
              <a:off x="11048999" y="7353342"/>
              <a:ext cx="5395827" cy="5754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463"/>
                </a:lnSpc>
                <a:spcBef>
                  <a:spcPct val="0"/>
                </a:spcBef>
              </a:pPr>
              <a:endParaRPr lang="en-US" b="1" spc="45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3" name="摺角紙張 62"/>
          <p:cNvSpPr/>
          <p:nvPr/>
        </p:nvSpPr>
        <p:spPr>
          <a:xfrm>
            <a:off x="0" y="1178792"/>
            <a:ext cx="1917331" cy="771489"/>
          </a:xfrm>
          <a:prstGeom prst="foldedCorner">
            <a:avLst/>
          </a:prstGeom>
          <a:solidFill>
            <a:srgbClr val="FFE699">
              <a:alpha val="17000"/>
            </a:srgbClr>
          </a:solidFill>
          <a:ln w="158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亞聚產品主要應用於中高端市場</a:t>
            </a:r>
          </a:p>
        </p:txBody>
      </p:sp>
      <p:pic>
        <p:nvPicPr>
          <p:cNvPr id="7" name="圖片 6" descr="White Kraft Square Bottom Pouch with Pocket Zipper">
            <a:hlinkClick r:id="rId7"/>
            <a:extLst>
              <a:ext uri="{FF2B5EF4-FFF2-40B4-BE49-F238E27FC236}">
                <a16:creationId xmlns:a16="http://schemas.microsoft.com/office/drawing/2014/main" id="{1319D1B6-D8AB-E44E-061A-7B3E3F125C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456" y="3300559"/>
            <a:ext cx="1505360" cy="1098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 descr="一張含有 頭戴式耳機, 纜線, 連接器, 耳機 的圖片&#10;&#10;AI 產生的內容可能不正確。">
            <a:extLst>
              <a:ext uri="{FF2B5EF4-FFF2-40B4-BE49-F238E27FC236}">
                <a16:creationId xmlns:a16="http://schemas.microsoft.com/office/drawing/2014/main" id="{453765BD-56C3-6B76-410B-F266171659E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2" y="2228742"/>
            <a:ext cx="1838062" cy="1637850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474FB745-45FD-EF95-8BB8-34E589C22EF4}"/>
              </a:ext>
            </a:extLst>
          </p:cNvPr>
          <p:cNvSpPr txBox="1"/>
          <p:nvPr/>
        </p:nvSpPr>
        <p:spPr>
          <a:xfrm>
            <a:off x="495966" y="3722512"/>
            <a:ext cx="11673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50" dirty="0"/>
              <a:t>醫療器材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92D6EC27-B7B6-4CEF-B340-2C1239195685}"/>
              </a:ext>
            </a:extLst>
          </p:cNvPr>
          <p:cNvSpPr txBox="1"/>
          <p:nvPr/>
        </p:nvSpPr>
        <p:spPr>
          <a:xfrm>
            <a:off x="2061657" y="5635003"/>
            <a:ext cx="11673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50" dirty="0"/>
              <a:t>食品彩藝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255D11CC-5186-41E8-DE08-A16B1899957A}"/>
              </a:ext>
            </a:extLst>
          </p:cNvPr>
          <p:cNvSpPr txBox="1"/>
          <p:nvPr/>
        </p:nvSpPr>
        <p:spPr>
          <a:xfrm>
            <a:off x="3755266" y="5035264"/>
            <a:ext cx="11673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50" dirty="0"/>
              <a:t>衛材</a:t>
            </a:r>
          </a:p>
        </p:txBody>
      </p:sp>
      <p:graphicFrame>
        <p:nvGraphicFramePr>
          <p:cNvPr id="15" name="圖表 14">
            <a:extLst>
              <a:ext uri="{FF2B5EF4-FFF2-40B4-BE49-F238E27FC236}">
                <a16:creationId xmlns:a16="http://schemas.microsoft.com/office/drawing/2014/main" id="{41BB3A4D-AC1B-61B5-6A42-E46E37DF66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1804921"/>
              </p:ext>
            </p:extLst>
          </p:nvPr>
        </p:nvGraphicFramePr>
        <p:xfrm>
          <a:off x="5192974" y="2726508"/>
          <a:ext cx="3751546" cy="4028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16" name="圖片 15" descr="一張含有 文字 的圖片&#10;&#10;自動產生的描述">
            <a:extLst>
              <a:ext uri="{FF2B5EF4-FFF2-40B4-BE49-F238E27FC236}">
                <a16:creationId xmlns:a16="http://schemas.microsoft.com/office/drawing/2014/main" id="{385A1199-FE90-296E-1C60-D730247A946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5924" y="2002219"/>
            <a:ext cx="1543052" cy="1246402"/>
          </a:xfrm>
          <a:prstGeom prst="rect">
            <a:avLst/>
          </a:prstGeom>
        </p:spPr>
      </p:pic>
      <p:pic>
        <p:nvPicPr>
          <p:cNvPr id="17" name="圖片 16" descr="一張含有 文字, 名片, 信封 的圖片&#10;&#10;自動產生的描述">
            <a:extLst>
              <a:ext uri="{FF2B5EF4-FFF2-40B4-BE49-F238E27FC236}">
                <a16:creationId xmlns:a16="http://schemas.microsoft.com/office/drawing/2014/main" id="{1193B417-5B6B-2794-70CC-CD9CEE8495C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528" y="4389145"/>
            <a:ext cx="1263161" cy="1292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0E6049E0-9EDA-BBB5-D810-6B72CDED2B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58532" y="3531392"/>
            <a:ext cx="1543052" cy="1292241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203F9FFC-2966-8C93-9477-01E8D9C4F6C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97" y="4228729"/>
            <a:ext cx="1455202" cy="1033025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678D024B-3046-D5F4-3280-174D46F5C9EF}"/>
              </a:ext>
            </a:extLst>
          </p:cNvPr>
          <p:cNvSpPr txBox="1"/>
          <p:nvPr/>
        </p:nvSpPr>
        <p:spPr>
          <a:xfrm>
            <a:off x="525315" y="5381857"/>
            <a:ext cx="11673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350" dirty="0"/>
              <a:t>化妝品軟管</a:t>
            </a:r>
          </a:p>
        </p:txBody>
      </p:sp>
    </p:spTree>
    <p:extLst>
      <p:ext uri="{BB962C8B-B14F-4D97-AF65-F5344CB8AC3E}">
        <p14:creationId xmlns:p14="http://schemas.microsoft.com/office/powerpoint/2010/main" val="1462669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2022905" y="1366062"/>
            <a:ext cx="4839132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lnSpc>
                <a:spcPts val="2531"/>
              </a:lnSpc>
              <a:spcBef>
                <a:spcPct val="0"/>
              </a:spcBef>
            </a:pPr>
            <a:r>
              <a:rPr lang="zh-TW" altLang="en-US" sz="360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亞 聚 </a:t>
            </a:r>
            <a:r>
              <a:rPr lang="en-US" altLang="zh-TW" sz="360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EVA</a:t>
            </a:r>
            <a:r>
              <a:rPr lang="zh-TW" altLang="en-US" sz="3600" b="1" dirty="0">
                <a:solidFill>
                  <a:srgbClr val="203864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rPr>
              <a:t> 主 要 應 用</a:t>
            </a:r>
          </a:p>
        </p:txBody>
      </p:sp>
      <p:sp>
        <p:nvSpPr>
          <p:cNvPr id="4" name="投影片編號版面配置區 2">
            <a:extLst>
              <a:ext uri="{FF2B5EF4-FFF2-40B4-BE49-F238E27FC236}">
                <a16:creationId xmlns:a16="http://schemas.microsoft.com/office/drawing/2014/main" id="{7915BC8F-B1FB-85A4-CCA1-4F6F16D4E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4779" y="6584156"/>
            <a:ext cx="299221" cy="273844"/>
          </a:xfrm>
        </p:spPr>
        <p:txBody>
          <a:bodyPr/>
          <a:lstStyle/>
          <a:p>
            <a:fld id="{B22A53CA-8CDE-4E9B-9CEF-465733C3C1D3}" type="slidenum">
              <a:rPr lang="zh-TW" altLang="en-US" smtClean="0"/>
              <a:t>8</a:t>
            </a:fld>
            <a:endParaRPr lang="zh-TW" altLang="en-US" dirty="0"/>
          </a:p>
        </p:txBody>
      </p:sp>
      <p:grpSp>
        <p:nvGrpSpPr>
          <p:cNvPr id="7" name="群組 6"/>
          <p:cNvGrpSpPr/>
          <p:nvPr/>
        </p:nvGrpSpPr>
        <p:grpSpPr>
          <a:xfrm>
            <a:off x="766179" y="2732652"/>
            <a:ext cx="7352584" cy="1849897"/>
            <a:chOff x="1089452" y="2529452"/>
            <a:chExt cx="7159681" cy="1849897"/>
          </a:xfrm>
        </p:grpSpPr>
        <p:grpSp>
          <p:nvGrpSpPr>
            <p:cNvPr id="32" name="群組 31"/>
            <p:cNvGrpSpPr/>
            <p:nvPr/>
          </p:nvGrpSpPr>
          <p:grpSpPr>
            <a:xfrm>
              <a:off x="1089452" y="2529452"/>
              <a:ext cx="7159681" cy="1849897"/>
              <a:chOff x="1287563" y="6044038"/>
              <a:chExt cx="16535399" cy="3460533"/>
            </a:xfrm>
          </p:grpSpPr>
          <p:sp>
            <p:nvSpPr>
              <p:cNvPr id="35" name="圓角矩形 34"/>
              <p:cNvSpPr/>
              <p:nvPr/>
            </p:nvSpPr>
            <p:spPr>
              <a:xfrm>
                <a:off x="1287563" y="6044038"/>
                <a:ext cx="16535399" cy="3460533"/>
              </a:xfrm>
              <a:prstGeom prst="roundRect">
                <a:avLst/>
              </a:prstGeom>
              <a:solidFill>
                <a:srgbClr val="FACDA8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675"/>
              </a:p>
            </p:txBody>
          </p:sp>
          <p:pic>
            <p:nvPicPr>
              <p:cNvPr id="36" name="圖片 35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3034"/>
              <a:stretch/>
            </p:blipFill>
            <p:spPr>
              <a:xfrm rot="5400000">
                <a:off x="6475826" y="6040928"/>
                <a:ext cx="2167795" cy="3193775"/>
              </a:xfrm>
              <a:prstGeom prst="rect">
                <a:avLst/>
              </a:prstGeom>
            </p:spPr>
          </p:pic>
          <p:sp>
            <p:nvSpPr>
              <p:cNvPr id="37" name="TextBox 19"/>
              <p:cNvSpPr txBox="1"/>
              <p:nvPr/>
            </p:nvSpPr>
            <p:spPr>
              <a:xfrm>
                <a:off x="5871435" y="8839515"/>
                <a:ext cx="3221759" cy="43180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/>
                <a:r>
                  <a:rPr lang="en-US" altLang="zh-TW" sz="1500" b="1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EVA</a:t>
                </a:r>
                <a:r>
                  <a:rPr lang="zh-TW" altLang="en-US" sz="1500" b="1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塗覆級</a:t>
                </a:r>
                <a:endParaRPr lang="zh-TW" altLang="en-US" sz="15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" name="TextBox 28"/>
              <p:cNvSpPr txBox="1"/>
              <p:nvPr/>
            </p:nvSpPr>
            <p:spPr>
              <a:xfrm>
                <a:off x="9093194" y="8915759"/>
                <a:ext cx="4650412" cy="43180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zh-TW" altLang="en-US" sz="15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發泡鞋材</a:t>
                </a:r>
              </a:p>
            </p:txBody>
          </p:sp>
          <p:pic>
            <p:nvPicPr>
              <p:cNvPr id="39" name="圖片 3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32434" y="6553918"/>
                <a:ext cx="2949197" cy="2134800"/>
              </a:xfrm>
              <a:prstGeom prst="rect">
                <a:avLst/>
              </a:prstGeom>
            </p:spPr>
          </p:pic>
          <p:sp>
            <p:nvSpPr>
              <p:cNvPr id="40" name="TextBox 16"/>
              <p:cNvSpPr txBox="1"/>
              <p:nvPr/>
            </p:nvSpPr>
            <p:spPr>
              <a:xfrm>
                <a:off x="1678190" y="8823624"/>
                <a:ext cx="3657687" cy="43180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en-US" altLang="zh-TW" sz="1500" b="1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EVA</a:t>
                </a:r>
                <a:r>
                  <a:rPr lang="zh-TW" altLang="en-US" sz="15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太陽能封裝膜</a:t>
                </a:r>
              </a:p>
            </p:txBody>
          </p:sp>
          <p:pic>
            <p:nvPicPr>
              <p:cNvPr id="43" name="圖片 42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60350" y="6553917"/>
                <a:ext cx="2949198" cy="2151516"/>
              </a:xfrm>
              <a:prstGeom prst="rect">
                <a:avLst/>
              </a:prstGeom>
            </p:spPr>
          </p:pic>
        </p:grpSp>
        <p:sp>
          <p:nvSpPr>
            <p:cNvPr id="2" name="TextBox 28">
              <a:extLst>
                <a:ext uri="{FF2B5EF4-FFF2-40B4-BE49-F238E27FC236}">
                  <a16:creationId xmlns:a16="http://schemas.microsoft.com/office/drawing/2014/main" id="{6ED4CF7C-85D0-1E86-150E-A00E475827D6}"/>
                </a:ext>
              </a:extLst>
            </p:cNvPr>
            <p:cNvSpPr txBox="1"/>
            <p:nvPr/>
          </p:nvSpPr>
          <p:spPr>
            <a:xfrm>
              <a:off x="6223980" y="4073412"/>
              <a:ext cx="2013587" cy="23083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altLang="zh-TW" sz="15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W&amp;C</a:t>
              </a:r>
              <a:endParaRPr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5" name="Picture 3" descr="C:\Users\lizardh\Desktop\Patent\Wire and Cable.jpeg">
              <a:extLst>
                <a:ext uri="{FF2B5EF4-FFF2-40B4-BE49-F238E27FC236}">
                  <a16:creationId xmlns:a16="http://schemas.microsoft.com/office/drawing/2014/main" id="{C88FC798-E27F-C1B8-3822-1E1BF2D8AB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14" t="14302" b="9149"/>
            <a:stretch>
              <a:fillRect/>
            </a:stretch>
          </p:blipFill>
          <p:spPr bwMode="auto">
            <a:xfrm>
              <a:off x="6482808" y="2802018"/>
              <a:ext cx="1545317" cy="1160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54745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佈景主題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Office 佈景主題">
    <a:majorFont>
      <a:latin typeface="Arial"/>
      <a:ea typeface="標楷體"/>
      <a:cs typeface=""/>
    </a:majorFont>
    <a:minorFont>
      <a:latin typeface="Arial"/>
      <a:ea typeface="標楷體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C035FE691C36734FB040BC2393680CB2" ma:contentTypeVersion="5" ma:contentTypeDescription="建立新的文件。" ma:contentTypeScope="" ma:versionID="480903c609c2ba1a8ab0cb5eb7c9f5b2">
  <xsd:schema xmlns:xsd="http://www.w3.org/2001/XMLSchema" xmlns:xs="http://www.w3.org/2001/XMLSchema" xmlns:p="http://schemas.microsoft.com/office/2006/metadata/properties" xmlns:ns3="aea2d468-cf7c-41d0-95f4-1cd33b564b4e" targetNamespace="http://schemas.microsoft.com/office/2006/metadata/properties" ma:root="true" ma:fieldsID="97b821da70649eb10dd8a6e381816a8a" ns3:_="">
    <xsd:import namespace="aea2d468-cf7c-41d0-95f4-1cd33b564b4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a2d468-cf7c-41d0-95f4-1cd33b564b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62182D-EFF6-4343-8486-EC580A37F6BD}">
  <ds:schemaRefs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aea2d468-cf7c-41d0-95f4-1cd33b564b4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5D9E347-C8FB-4456-B728-663D48735E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a2d468-cf7c-41d0-95f4-1cd33b564b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0C56570-2A2D-496B-BF05-DA9D29D50D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15751</TotalTime>
  <Words>1236</Words>
  <Application>Microsoft Office PowerPoint</Application>
  <PresentationFormat>如螢幕大小 (4:3)</PresentationFormat>
  <Paragraphs>202</Paragraphs>
  <Slides>31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45" baseType="lpstr">
      <vt:lpstr>等线</vt:lpstr>
      <vt:lpstr>Microsoft YaHei</vt:lpstr>
      <vt:lpstr>微軟正黑體</vt:lpstr>
      <vt:lpstr>PMingLiU</vt:lpstr>
      <vt:lpstr>PMingLiU</vt:lpstr>
      <vt:lpstr>標楷體</vt:lpstr>
      <vt:lpstr>Arial</vt:lpstr>
      <vt:lpstr>Arial Rounded MT Bold</vt:lpstr>
      <vt:lpstr>Bahnschrift SemiCondensed</vt:lpstr>
      <vt:lpstr>Calibri</vt:lpstr>
      <vt:lpstr>Calibri Light</vt:lpstr>
      <vt:lpstr>Times New Roman</vt:lpstr>
      <vt:lpstr>Wingdings</vt:lpstr>
      <vt:lpstr>Office 佈景主題</vt:lpstr>
      <vt:lpstr>PowerPoint 簡報</vt:lpstr>
      <vt:lpstr>免 責 聲 明</vt:lpstr>
      <vt:lpstr>PowerPoint 簡報</vt:lpstr>
      <vt:lpstr>PowerPoint 簡報</vt:lpstr>
      <vt:lpstr>PowerPoint 簡報</vt:lpstr>
      <vt:lpstr>PowerPoint 簡報</vt:lpstr>
      <vt:lpstr>LDPE / EVA 廠</vt:lpstr>
      <vt:lpstr>發 展 差 異 化 / 客 製 化 產 品</vt:lpstr>
      <vt:lpstr>PowerPoint 簡報</vt:lpstr>
      <vt:lpstr>PowerPoint 簡報</vt:lpstr>
      <vt:lpstr>PowerPoint 簡報</vt:lpstr>
      <vt:lpstr>乙烯 / 原油 行 情 回 顧</vt:lpstr>
      <vt:lpstr>EVA 行 情 回 顧</vt:lpstr>
      <vt:lpstr>PE 行 情 回 顧</vt:lpstr>
      <vt:lpstr>2024年營運回顧 ─ LDPE</vt:lpstr>
      <vt:lpstr>EVA 行 情 回 顧</vt:lpstr>
      <vt:lpstr>2024年營運回顧 ─ EVA</vt:lpstr>
      <vt:lpstr>EVA Lami 銷 售 量</vt:lpstr>
      <vt:lpstr>EVA PV 銷 售 量</vt:lpstr>
      <vt:lpstr>亞 聚 EVA 應 用 占 比</vt:lpstr>
      <vt:lpstr>2024 年 營 運 回 顧</vt:lpstr>
      <vt:lpstr>PowerPoint 簡報</vt:lpstr>
      <vt:lpstr>2025年第一季 營運展望</vt:lpstr>
      <vt:lpstr>PowerPoint 簡報</vt:lpstr>
      <vt:lpstr>PowerPoint 簡報</vt:lpstr>
      <vt:lpstr>PowerPoint 簡報</vt:lpstr>
      <vt:lpstr>亞 聚 損 益 表</vt:lpstr>
      <vt:lpstr>亞 聚 合 併 財 務 分 析</vt:lpstr>
      <vt:lpstr>亞 聚 每 股 盈 餘 與 股 利</vt:lpstr>
      <vt:lpstr>PowerPoint 簡報</vt:lpstr>
      <vt:lpstr>感謝各位投資人蒞臨及對本公司之支持！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angel</dc:creator>
  <cp:lastModifiedBy>李嘉琳 Karen Lee (亞聚_業務部)</cp:lastModifiedBy>
  <cp:revision>2605</cp:revision>
  <cp:lastPrinted>2025-03-25T01:02:19Z</cp:lastPrinted>
  <dcterms:created xsi:type="dcterms:W3CDTF">2020-03-11T06:13:24Z</dcterms:created>
  <dcterms:modified xsi:type="dcterms:W3CDTF">2025-03-25T04:08:51Z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0x010100C035FE691C36734FB040BC2393680CB2</vt:lpwstr>
  </property>
</Properties>
</file>