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chart3.xml" ContentType="application/vnd.openxmlformats-officedocument.drawingml.chart+xml"/>
  <Override PartName="/ppt/notesSlides/notesSlide4.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drawings/drawing2.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963" r:id="rId1"/>
  </p:sldMasterIdLst>
  <p:notesMasterIdLst>
    <p:notesMasterId r:id="rId34"/>
  </p:notesMasterIdLst>
  <p:handoutMasterIdLst>
    <p:handoutMasterId r:id="rId35"/>
  </p:handoutMasterIdLst>
  <p:sldIdLst>
    <p:sldId id="667" r:id="rId2"/>
    <p:sldId id="565" r:id="rId3"/>
    <p:sldId id="668" r:id="rId4"/>
    <p:sldId id="669" r:id="rId5"/>
    <p:sldId id="709" r:id="rId6"/>
    <p:sldId id="625" r:id="rId7"/>
    <p:sldId id="657" r:id="rId8"/>
    <p:sldId id="656" r:id="rId9"/>
    <p:sldId id="640" r:id="rId10"/>
    <p:sldId id="664" r:id="rId11"/>
    <p:sldId id="645" r:id="rId12"/>
    <p:sldId id="648" r:id="rId13"/>
    <p:sldId id="670" r:id="rId14"/>
    <p:sldId id="631" r:id="rId15"/>
    <p:sldId id="707" r:id="rId16"/>
    <p:sldId id="637" r:id="rId17"/>
    <p:sldId id="684" r:id="rId18"/>
    <p:sldId id="685" r:id="rId19"/>
    <p:sldId id="686" r:id="rId20"/>
    <p:sldId id="687" r:id="rId21"/>
    <p:sldId id="688" r:id="rId22"/>
    <p:sldId id="700" r:id="rId23"/>
    <p:sldId id="701" r:id="rId24"/>
    <p:sldId id="702" r:id="rId25"/>
    <p:sldId id="703" r:id="rId26"/>
    <p:sldId id="704" r:id="rId27"/>
    <p:sldId id="705" r:id="rId28"/>
    <p:sldId id="708" r:id="rId29"/>
    <p:sldId id="706" r:id="rId30"/>
    <p:sldId id="697" r:id="rId31"/>
    <p:sldId id="698" r:id="rId32"/>
    <p:sldId id="699" r:id="rId33"/>
  </p:sldIdLst>
  <p:sldSz cx="10080625" cy="7200900"/>
  <p:notesSz cx="6761163" cy="9942513"/>
  <p:defaultTextStyle>
    <a:defPPr>
      <a:defRPr lang="zh-TW"/>
    </a:defPPr>
    <a:lvl1pPr algn="l" rtl="0" fontAlgn="base">
      <a:spcBef>
        <a:spcPct val="0"/>
      </a:spcBef>
      <a:spcAft>
        <a:spcPct val="0"/>
      </a:spcAft>
      <a:defRPr kumimoji="1" kern="1200">
        <a:solidFill>
          <a:schemeClr val="tx1"/>
        </a:solidFill>
        <a:latin typeface="Candara" pitchFamily="34" charset="0"/>
        <a:ea typeface="新細明體" pitchFamily="18" charset="-120"/>
        <a:cs typeface="+mn-cs"/>
      </a:defRPr>
    </a:lvl1pPr>
    <a:lvl2pPr marL="493730" algn="l" rtl="0" fontAlgn="base">
      <a:spcBef>
        <a:spcPct val="0"/>
      </a:spcBef>
      <a:spcAft>
        <a:spcPct val="0"/>
      </a:spcAft>
      <a:defRPr kumimoji="1" kern="1200">
        <a:solidFill>
          <a:schemeClr val="tx1"/>
        </a:solidFill>
        <a:latin typeface="Candara" pitchFamily="34" charset="0"/>
        <a:ea typeface="新細明體" pitchFamily="18" charset="-120"/>
        <a:cs typeface="+mn-cs"/>
      </a:defRPr>
    </a:lvl2pPr>
    <a:lvl3pPr marL="987461" algn="l" rtl="0" fontAlgn="base">
      <a:spcBef>
        <a:spcPct val="0"/>
      </a:spcBef>
      <a:spcAft>
        <a:spcPct val="0"/>
      </a:spcAft>
      <a:defRPr kumimoji="1" kern="1200">
        <a:solidFill>
          <a:schemeClr val="tx1"/>
        </a:solidFill>
        <a:latin typeface="Candara" pitchFamily="34" charset="0"/>
        <a:ea typeface="新細明體" pitchFamily="18" charset="-120"/>
        <a:cs typeface="+mn-cs"/>
      </a:defRPr>
    </a:lvl3pPr>
    <a:lvl4pPr marL="1481191" algn="l" rtl="0" fontAlgn="base">
      <a:spcBef>
        <a:spcPct val="0"/>
      </a:spcBef>
      <a:spcAft>
        <a:spcPct val="0"/>
      </a:spcAft>
      <a:defRPr kumimoji="1" kern="1200">
        <a:solidFill>
          <a:schemeClr val="tx1"/>
        </a:solidFill>
        <a:latin typeface="Candara" pitchFamily="34" charset="0"/>
        <a:ea typeface="新細明體" pitchFamily="18" charset="-120"/>
        <a:cs typeface="+mn-cs"/>
      </a:defRPr>
    </a:lvl4pPr>
    <a:lvl5pPr marL="1974921" algn="l" rtl="0" fontAlgn="base">
      <a:spcBef>
        <a:spcPct val="0"/>
      </a:spcBef>
      <a:spcAft>
        <a:spcPct val="0"/>
      </a:spcAft>
      <a:defRPr kumimoji="1" kern="1200">
        <a:solidFill>
          <a:schemeClr val="tx1"/>
        </a:solidFill>
        <a:latin typeface="Candara" pitchFamily="34" charset="0"/>
        <a:ea typeface="新細明體" pitchFamily="18" charset="-120"/>
        <a:cs typeface="+mn-cs"/>
      </a:defRPr>
    </a:lvl5pPr>
    <a:lvl6pPr marL="2468651" algn="l" defTabSz="987461" rtl="0" eaLnBrk="1" latinLnBrk="0" hangingPunct="1">
      <a:defRPr kumimoji="1" kern="1200">
        <a:solidFill>
          <a:schemeClr val="tx1"/>
        </a:solidFill>
        <a:latin typeface="Candara" pitchFamily="34" charset="0"/>
        <a:ea typeface="新細明體" pitchFamily="18" charset="-120"/>
        <a:cs typeface="+mn-cs"/>
      </a:defRPr>
    </a:lvl6pPr>
    <a:lvl7pPr marL="2962382" algn="l" defTabSz="987461" rtl="0" eaLnBrk="1" latinLnBrk="0" hangingPunct="1">
      <a:defRPr kumimoji="1" kern="1200">
        <a:solidFill>
          <a:schemeClr val="tx1"/>
        </a:solidFill>
        <a:latin typeface="Candara" pitchFamily="34" charset="0"/>
        <a:ea typeface="新細明體" pitchFamily="18" charset="-120"/>
        <a:cs typeface="+mn-cs"/>
      </a:defRPr>
    </a:lvl7pPr>
    <a:lvl8pPr marL="3456112" algn="l" defTabSz="987461" rtl="0" eaLnBrk="1" latinLnBrk="0" hangingPunct="1">
      <a:defRPr kumimoji="1" kern="1200">
        <a:solidFill>
          <a:schemeClr val="tx1"/>
        </a:solidFill>
        <a:latin typeface="Candara" pitchFamily="34" charset="0"/>
        <a:ea typeface="新細明體" pitchFamily="18" charset="-120"/>
        <a:cs typeface="+mn-cs"/>
      </a:defRPr>
    </a:lvl8pPr>
    <a:lvl9pPr marL="3949842" algn="l" defTabSz="987461" rtl="0" eaLnBrk="1" latinLnBrk="0" hangingPunct="1">
      <a:defRPr kumimoji="1" kern="1200">
        <a:solidFill>
          <a:schemeClr val="tx1"/>
        </a:solidFill>
        <a:latin typeface="Candara" pitchFamily="34" charset="0"/>
        <a:ea typeface="新細明體" pitchFamily="18" charset="-120"/>
        <a:cs typeface="+mn-cs"/>
      </a:defRPr>
    </a:lvl9pPr>
  </p:defaultTextStyle>
  <p:extLst>
    <p:ext uri="{521415D9-36F7-43E2-AB2F-B90AF26B5E84}">
      <p14:sectionLst xmlns:p14="http://schemas.microsoft.com/office/powerpoint/2010/main">
        <p14:section name="預設章節" id="{A02E3C6F-39EF-47C0-B5F6-BE376177D68C}">
          <p14:sldIdLst>
            <p14:sldId id="667"/>
            <p14:sldId id="565"/>
            <p14:sldId id="668"/>
            <p14:sldId id="669"/>
            <p14:sldId id="709"/>
            <p14:sldId id="625"/>
            <p14:sldId id="657"/>
            <p14:sldId id="656"/>
            <p14:sldId id="640"/>
            <p14:sldId id="664"/>
            <p14:sldId id="645"/>
            <p14:sldId id="648"/>
            <p14:sldId id="670"/>
            <p14:sldId id="631"/>
            <p14:sldId id="707"/>
            <p14:sldId id="637"/>
            <p14:sldId id="684"/>
            <p14:sldId id="685"/>
            <p14:sldId id="686"/>
            <p14:sldId id="687"/>
            <p14:sldId id="688"/>
            <p14:sldId id="700"/>
            <p14:sldId id="701"/>
            <p14:sldId id="702"/>
            <p14:sldId id="703"/>
            <p14:sldId id="704"/>
            <p14:sldId id="705"/>
            <p14:sldId id="708"/>
            <p14:sldId id="706"/>
          </p14:sldIdLst>
        </p14:section>
        <p14:section name="未命名的章節" id="{53ECB6F5-C0B7-4AA4-A8C0-4A068ECC5C57}">
          <p14:sldIdLst>
            <p14:sldId id="697"/>
            <p14:sldId id="698"/>
            <p14:sldId id="69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FF"/>
    <a:srgbClr val="FFFF00"/>
    <a:srgbClr val="660066"/>
    <a:srgbClr val="0033CC"/>
    <a:srgbClr val="669900"/>
    <a:srgbClr val="FF6600"/>
    <a:srgbClr val="FFFF66"/>
    <a:srgbClr val="0033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中等深淺樣式 3 - 輔色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46F890A9-2807-4EBB-B81D-B2AA78EC7F39}" styleName="深色樣式 2 - 輔色 5/輔色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佈景主題樣式 2 - 輔色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AF606853-7671-496A-8E4F-DF71F8EC918B}" styleName="深色樣式 1 - 輔色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D113A9D2-9D6B-4929-AA2D-F23B5EE8CBE7}" styleName="佈景主題樣式 2 - 輔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25E5076-3810-47DD-B79F-674D7AD40C01}" styleName="深色樣式 1 - 輔色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中等深淺樣式 4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44" autoAdjust="0"/>
    <p:restoredTop sz="95415" autoAdjust="0"/>
  </p:normalViewPr>
  <p:slideViewPr>
    <p:cSldViewPr>
      <p:cViewPr>
        <p:scale>
          <a:sx n="61" d="100"/>
          <a:sy n="61" d="100"/>
        </p:scale>
        <p:origin x="-564" y="-102"/>
      </p:cViewPr>
      <p:guideLst>
        <p:guide orient="horz" pos="2268"/>
        <p:guide pos="3175"/>
      </p:guideLst>
    </p:cSldViewPr>
  </p:slideViewPr>
  <p:outlineViewPr>
    <p:cViewPr>
      <p:scale>
        <a:sx n="33" d="100"/>
        <a:sy n="33" d="100"/>
      </p:scale>
      <p:origin x="0" y="5538"/>
    </p:cViewPr>
  </p:outlineViewPr>
  <p:notesTextViewPr>
    <p:cViewPr>
      <p:scale>
        <a:sx n="1" d="1"/>
        <a:sy n="1" d="1"/>
      </p:scale>
      <p:origin x="0" y="0"/>
    </p:cViewPr>
  </p:notesTextViewPr>
  <p:sorterViewPr>
    <p:cViewPr>
      <p:scale>
        <a:sx n="90" d="100"/>
        <a:sy n="90" d="100"/>
      </p:scale>
      <p:origin x="0" y="0"/>
    </p:cViewPr>
  </p:sorterViewPr>
  <p:notesViewPr>
    <p:cSldViewPr>
      <p:cViewPr varScale="1">
        <p:scale>
          <a:sx n="73" d="100"/>
          <a:sy n="73" d="100"/>
        </p:scale>
        <p:origin x="-2196" y="-108"/>
      </p:cViewPr>
      <p:guideLst>
        <p:guide orient="horz" pos="3131"/>
        <p:guide pos="213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2" Type="http://schemas.openxmlformats.org/officeDocument/2006/relationships/oleObject" Target="file:///D:\930504\NewJob\KC\&#21488;&#28771;+&#22823;&#38520;&#26376;&#24213;&#24235;&#23384;&#23565;&#37559;&#21806;2017%202018.xlsx" TargetMode="External"/><Relationship Id="rId1" Type="http://schemas.openxmlformats.org/officeDocument/2006/relationships/image" Target="../media/image15.jpeg"/></Relationships>
</file>

<file path=ppt/charts/_rels/chart3.xml.rels><?xml version="1.0" encoding="UTF-8" standalone="yes"?>
<Relationships xmlns="http://schemas.openxmlformats.org/package/2006/relationships"><Relationship Id="rId1" Type="http://schemas.openxmlformats.org/officeDocument/2006/relationships/oleObject" Target="file:///D:\930504\NewJob\KC\&#25972;&#21512;2017%20to%202018%20SM&#32791;&#29992;&#21450;&#24235;&#23384;&#34920;.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D:\930504\NewJob\KC\&#21488;&#28771;+&#22823;&#38520;&#26376;&#24213;&#24235;&#23384;&#23565;&#37559;&#21806;2017%202018.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D:\930504\NewJob\KC\&#25972;&#21512;2017%20to%202018%20SM&#32791;&#29992;&#21450;&#24235;&#23384;&#349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40"/>
    </mc:Choice>
    <mc:Fallback>
      <c:style val="40"/>
    </mc:Fallback>
  </mc:AlternateContent>
  <c:chart>
    <c:title>
      <c:tx>
        <c:rich>
          <a:bodyPr/>
          <a:lstStyle/>
          <a:p>
            <a:pPr>
              <a:defRPr/>
            </a:pPr>
            <a:r>
              <a:rPr lang="en-US" sz="2400" dirty="0" smtClean="0">
                <a:effectLst>
                  <a:outerShdw blurRad="38100" dist="38100" dir="2700000" algn="tl">
                    <a:srgbClr val="000000">
                      <a:alpha val="43137"/>
                    </a:srgbClr>
                  </a:outerShdw>
                </a:effectLst>
              </a:rPr>
              <a:t>GDP (%)</a:t>
            </a:r>
            <a:endParaRPr lang="en-US" sz="2400" dirty="0">
              <a:effectLst>
                <a:outerShdw blurRad="38100" dist="38100" dir="2700000" algn="tl">
                  <a:srgbClr val="000000">
                    <a:alpha val="43137"/>
                  </a:srgbClr>
                </a:outerShdw>
              </a:effectLst>
            </a:endParaRPr>
          </a:p>
        </c:rich>
      </c:tx>
      <c:layout/>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'GDP 成長率'!$C$8</c:f>
              <c:strCache>
                <c:ptCount val="1"/>
                <c:pt idx="0">
                  <c:v>2016年</c:v>
                </c:pt>
              </c:strCache>
            </c:strRef>
          </c:tx>
          <c:sp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5400000" scaled="0"/>
            </a:gradFill>
          </c:spPr>
          <c:invertIfNegative val="0"/>
          <c:cat>
            <c:strRef>
              <c:f>'GDP 成長率'!$B$9:$B$13</c:f>
              <c:strCache>
                <c:ptCount val="4"/>
                <c:pt idx="0">
                  <c:v>全球</c:v>
                </c:pt>
                <c:pt idx="1">
                  <c:v>美國</c:v>
                </c:pt>
                <c:pt idx="2">
                  <c:v>歐盟</c:v>
                </c:pt>
                <c:pt idx="3">
                  <c:v>中國</c:v>
                </c:pt>
              </c:strCache>
            </c:strRef>
          </c:cat>
          <c:val>
            <c:numRef>
              <c:f>'GDP 成長率'!$C$9:$C$13</c:f>
              <c:numCache>
                <c:formatCode>General</c:formatCode>
                <c:ptCount val="4"/>
                <c:pt idx="0">
                  <c:v>3.2</c:v>
                </c:pt>
                <c:pt idx="1">
                  <c:v>1.5</c:v>
                </c:pt>
                <c:pt idx="2">
                  <c:v>1.8</c:v>
                </c:pt>
                <c:pt idx="3">
                  <c:v>6.7</c:v>
                </c:pt>
              </c:numCache>
            </c:numRef>
          </c:val>
        </c:ser>
        <c:ser>
          <c:idx val="1"/>
          <c:order val="1"/>
          <c:tx>
            <c:strRef>
              <c:f>'GDP 成長率'!$D$8</c:f>
              <c:strCache>
                <c:ptCount val="1"/>
                <c:pt idx="0">
                  <c:v>2017年</c:v>
                </c:pt>
              </c:strCache>
            </c:strRef>
          </c:tx>
          <c:spPr>
            <a:gradFill>
              <a:gsLst>
                <a:gs pos="0">
                  <a:srgbClr val="FF3399"/>
                </a:gs>
                <a:gs pos="25000">
                  <a:srgbClr val="FF6633"/>
                </a:gs>
                <a:gs pos="50000">
                  <a:srgbClr val="FFFF00"/>
                </a:gs>
                <a:gs pos="75000">
                  <a:srgbClr val="01A78F"/>
                </a:gs>
                <a:gs pos="100000">
                  <a:srgbClr val="3366FF"/>
                </a:gs>
              </a:gsLst>
              <a:lin ang="5400000" scaled="0"/>
            </a:gradFill>
          </c:spPr>
          <c:invertIfNegative val="0"/>
          <c:dPt>
            <c:idx val="3"/>
            <c:invertIfNegative val="0"/>
            <c:bubble3D val="0"/>
          </c:dPt>
          <c:cat>
            <c:strRef>
              <c:f>'GDP 成長率'!$B$9:$B$13</c:f>
              <c:strCache>
                <c:ptCount val="4"/>
                <c:pt idx="0">
                  <c:v>全球</c:v>
                </c:pt>
                <c:pt idx="1">
                  <c:v>美國</c:v>
                </c:pt>
                <c:pt idx="2">
                  <c:v>歐盟</c:v>
                </c:pt>
                <c:pt idx="3">
                  <c:v>中國</c:v>
                </c:pt>
              </c:strCache>
            </c:strRef>
          </c:cat>
          <c:val>
            <c:numRef>
              <c:f>'GDP 成長率'!$D$9:$D$13</c:f>
              <c:numCache>
                <c:formatCode>General</c:formatCode>
                <c:ptCount val="4"/>
                <c:pt idx="0">
                  <c:v>3.7</c:v>
                </c:pt>
                <c:pt idx="1">
                  <c:v>2.2999999999999998</c:v>
                </c:pt>
                <c:pt idx="2">
                  <c:v>2.4</c:v>
                </c:pt>
                <c:pt idx="3">
                  <c:v>6.8</c:v>
                </c:pt>
              </c:numCache>
            </c:numRef>
          </c:val>
        </c:ser>
        <c:dLbls>
          <c:showLegendKey val="0"/>
          <c:showVal val="0"/>
          <c:showCatName val="0"/>
          <c:showSerName val="0"/>
          <c:showPercent val="0"/>
          <c:showBubbleSize val="0"/>
        </c:dLbls>
        <c:gapWidth val="150"/>
        <c:shape val="box"/>
        <c:axId val="23030016"/>
        <c:axId val="23035904"/>
        <c:axId val="0"/>
      </c:bar3DChart>
      <c:catAx>
        <c:axId val="23030016"/>
        <c:scaling>
          <c:orientation val="minMax"/>
        </c:scaling>
        <c:delete val="0"/>
        <c:axPos val="b"/>
        <c:majorTickMark val="out"/>
        <c:minorTickMark val="none"/>
        <c:tickLblPos val="nextTo"/>
        <c:txPr>
          <a:bodyPr/>
          <a:lstStyle/>
          <a:p>
            <a:pPr>
              <a:defRPr sz="1600" b="0">
                <a:effectLst/>
              </a:defRPr>
            </a:pPr>
            <a:endParaRPr lang="zh-TW"/>
          </a:p>
        </c:txPr>
        <c:crossAx val="23035904"/>
        <c:crosses val="autoZero"/>
        <c:auto val="1"/>
        <c:lblAlgn val="ctr"/>
        <c:lblOffset val="100"/>
        <c:noMultiLvlLbl val="0"/>
      </c:catAx>
      <c:valAx>
        <c:axId val="23035904"/>
        <c:scaling>
          <c:orientation val="minMax"/>
        </c:scaling>
        <c:delete val="0"/>
        <c:axPos val="l"/>
        <c:majorGridlines/>
        <c:numFmt formatCode="General" sourceLinked="1"/>
        <c:majorTickMark val="out"/>
        <c:minorTickMark val="none"/>
        <c:tickLblPos val="nextTo"/>
        <c:crossAx val="23030016"/>
        <c:crosses val="autoZero"/>
        <c:crossBetween val="between"/>
      </c:valAx>
    </c:plotArea>
    <c:legend>
      <c:legendPos val="r"/>
      <c:layout/>
      <c:overlay val="0"/>
      <c:txPr>
        <a:bodyPr/>
        <a:lstStyle/>
        <a:p>
          <a:pPr>
            <a:defRPr sz="1300" b="1"/>
          </a:pPr>
          <a:endParaRPr lang="zh-TW"/>
        </a:p>
      </c:txPr>
    </c:legend>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28604621143669"/>
          <c:y val="0.17836832895888013"/>
          <c:w val="0.87567023794156873"/>
          <c:h val="0.54526064450277045"/>
        </c:manualLayout>
      </c:layout>
      <c:lineChart>
        <c:grouping val="standard"/>
        <c:varyColors val="0"/>
        <c:ser>
          <c:idx val="0"/>
          <c:order val="0"/>
          <c:tx>
            <c:strRef>
              <c:f>台灣大陸計!$B$10</c:f>
              <c:strCache>
                <c:ptCount val="1"/>
                <c:pt idx="0">
                  <c:v>銷售量</c:v>
                </c:pt>
              </c:strCache>
            </c:strRef>
          </c:tx>
          <c:spPr>
            <a:ln w="50800">
              <a:solidFill>
                <a:srgbClr val="C00000"/>
              </a:solidFill>
            </a:ln>
          </c:spPr>
          <c:marker>
            <c:symbol val="none"/>
          </c:marker>
          <c:cat>
            <c:numRef>
              <c:f>台灣大陸計!$C$9:$N$9</c:f>
              <c:numCache>
                <c:formatCode>mmm\-yyyy</c:formatCode>
                <c:ptCount val="12"/>
                <c:pt idx="0">
                  <c:v>42736</c:v>
                </c:pt>
                <c:pt idx="1">
                  <c:v>42767</c:v>
                </c:pt>
                <c:pt idx="2">
                  <c:v>42795</c:v>
                </c:pt>
                <c:pt idx="3">
                  <c:v>42826</c:v>
                </c:pt>
                <c:pt idx="4">
                  <c:v>42856</c:v>
                </c:pt>
                <c:pt idx="5">
                  <c:v>42887</c:v>
                </c:pt>
                <c:pt idx="6">
                  <c:v>42917</c:v>
                </c:pt>
                <c:pt idx="7">
                  <c:v>42948</c:v>
                </c:pt>
                <c:pt idx="8">
                  <c:v>42979</c:v>
                </c:pt>
                <c:pt idx="9">
                  <c:v>43009</c:v>
                </c:pt>
                <c:pt idx="10">
                  <c:v>43040</c:v>
                </c:pt>
                <c:pt idx="11">
                  <c:v>43070</c:v>
                </c:pt>
              </c:numCache>
            </c:numRef>
          </c:cat>
          <c:val>
            <c:numRef>
              <c:f>台灣大陸計!$C$10:$N$10</c:f>
              <c:numCache>
                <c:formatCode>#,##0_);[Red]\(#,##0\)</c:formatCode>
                <c:ptCount val="12"/>
                <c:pt idx="0">
                  <c:v>30526.800000000003</c:v>
                </c:pt>
                <c:pt idx="1">
                  <c:v>26523.675000000003</c:v>
                </c:pt>
                <c:pt idx="2">
                  <c:v>32744.838</c:v>
                </c:pt>
                <c:pt idx="3">
                  <c:v>32480.65</c:v>
                </c:pt>
                <c:pt idx="4">
                  <c:v>35305.642999999996</c:v>
                </c:pt>
                <c:pt idx="5">
                  <c:v>37252.125000000007</c:v>
                </c:pt>
                <c:pt idx="6">
                  <c:v>35465.762999999999</c:v>
                </c:pt>
                <c:pt idx="7">
                  <c:v>35395.010999999999</c:v>
                </c:pt>
                <c:pt idx="8">
                  <c:v>37964.082000000002</c:v>
                </c:pt>
                <c:pt idx="9">
                  <c:v>35119.551999999996</c:v>
                </c:pt>
                <c:pt idx="10">
                  <c:v>39680.911999999997</c:v>
                </c:pt>
                <c:pt idx="11">
                  <c:v>37450.741999999998</c:v>
                </c:pt>
              </c:numCache>
            </c:numRef>
          </c:val>
          <c:smooth val="0"/>
        </c:ser>
        <c:ser>
          <c:idx val="1"/>
          <c:order val="1"/>
          <c:tx>
            <c:strRef>
              <c:f>台灣大陸計!$B$11</c:f>
              <c:strCache>
                <c:ptCount val="1"/>
                <c:pt idx="0">
                  <c:v>月底總庫存</c:v>
                </c:pt>
              </c:strCache>
            </c:strRef>
          </c:tx>
          <c:spPr>
            <a:ln w="50800">
              <a:solidFill>
                <a:srgbClr val="0000FF"/>
              </a:solidFill>
            </a:ln>
          </c:spPr>
          <c:marker>
            <c:symbol val="none"/>
          </c:marker>
          <c:cat>
            <c:numRef>
              <c:f>台灣大陸計!$C$9:$N$9</c:f>
              <c:numCache>
                <c:formatCode>mmm\-yyyy</c:formatCode>
                <c:ptCount val="12"/>
                <c:pt idx="0">
                  <c:v>42736</c:v>
                </c:pt>
                <c:pt idx="1">
                  <c:v>42767</c:v>
                </c:pt>
                <c:pt idx="2">
                  <c:v>42795</c:v>
                </c:pt>
                <c:pt idx="3">
                  <c:v>42826</c:v>
                </c:pt>
                <c:pt idx="4">
                  <c:v>42856</c:v>
                </c:pt>
                <c:pt idx="5">
                  <c:v>42887</c:v>
                </c:pt>
                <c:pt idx="6">
                  <c:v>42917</c:v>
                </c:pt>
                <c:pt idx="7">
                  <c:v>42948</c:v>
                </c:pt>
                <c:pt idx="8">
                  <c:v>42979</c:v>
                </c:pt>
                <c:pt idx="9">
                  <c:v>43009</c:v>
                </c:pt>
                <c:pt idx="10">
                  <c:v>43040</c:v>
                </c:pt>
                <c:pt idx="11">
                  <c:v>43070</c:v>
                </c:pt>
              </c:numCache>
            </c:numRef>
          </c:cat>
          <c:val>
            <c:numRef>
              <c:f>台灣大陸計!$C$11:$N$11</c:f>
              <c:numCache>
                <c:formatCode>#,##0_);[Red]\(#,##0\)</c:formatCode>
                <c:ptCount val="12"/>
                <c:pt idx="0">
                  <c:v>20411.6705</c:v>
                </c:pt>
                <c:pt idx="1">
                  <c:v>23533.945500000002</c:v>
                </c:pt>
                <c:pt idx="2">
                  <c:v>19546.120499999997</c:v>
                </c:pt>
                <c:pt idx="3">
                  <c:v>19001.800499999998</c:v>
                </c:pt>
                <c:pt idx="4">
                  <c:v>19930.015500000001</c:v>
                </c:pt>
                <c:pt idx="5">
                  <c:v>15301.075499999995</c:v>
                </c:pt>
                <c:pt idx="6">
                  <c:v>16300.865499999996</c:v>
                </c:pt>
                <c:pt idx="7">
                  <c:v>14349.760499999997</c:v>
                </c:pt>
                <c:pt idx="8">
                  <c:v>12839.425499999999</c:v>
                </c:pt>
                <c:pt idx="9">
                  <c:v>15648.825500000003</c:v>
                </c:pt>
                <c:pt idx="10">
                  <c:v>14303.110500000001</c:v>
                </c:pt>
                <c:pt idx="11">
                  <c:v>14212.584500000003</c:v>
                </c:pt>
              </c:numCache>
            </c:numRef>
          </c:val>
          <c:smooth val="0"/>
        </c:ser>
        <c:dLbls>
          <c:showLegendKey val="0"/>
          <c:showVal val="0"/>
          <c:showCatName val="0"/>
          <c:showSerName val="0"/>
          <c:showPercent val="0"/>
          <c:showBubbleSize val="0"/>
        </c:dLbls>
        <c:marker val="1"/>
        <c:smooth val="0"/>
        <c:axId val="68837376"/>
        <c:axId val="68838912"/>
      </c:lineChart>
      <c:dateAx>
        <c:axId val="68837376"/>
        <c:scaling>
          <c:orientation val="minMax"/>
        </c:scaling>
        <c:delete val="0"/>
        <c:axPos val="b"/>
        <c:numFmt formatCode="mmm\-yyyy" sourceLinked="1"/>
        <c:majorTickMark val="none"/>
        <c:minorTickMark val="none"/>
        <c:tickLblPos val="nextTo"/>
        <c:crossAx val="68838912"/>
        <c:crosses val="autoZero"/>
        <c:auto val="1"/>
        <c:lblOffset val="100"/>
        <c:baseTimeUnit val="months"/>
      </c:dateAx>
      <c:valAx>
        <c:axId val="68838912"/>
        <c:scaling>
          <c:orientation val="minMax"/>
        </c:scaling>
        <c:delete val="0"/>
        <c:axPos val="l"/>
        <c:majorGridlines/>
        <c:numFmt formatCode="#,##0_);[Red]\(#,##0\)" sourceLinked="1"/>
        <c:majorTickMark val="none"/>
        <c:minorTickMark val="none"/>
        <c:tickLblPos val="nextTo"/>
        <c:spPr>
          <a:ln w="9525">
            <a:noFill/>
          </a:ln>
        </c:spPr>
        <c:crossAx val="68837376"/>
        <c:crosses val="autoZero"/>
        <c:crossBetween val="between"/>
      </c:valAx>
      <c:spPr>
        <a:blipFill>
          <a:blip xmlns:r="http://schemas.openxmlformats.org/officeDocument/2006/relationships" r:embed="rId1"/>
          <a:tile tx="0" ty="0" sx="100000" sy="100000" flip="none" algn="tl"/>
        </a:blipFill>
      </c:spPr>
    </c:plotArea>
    <c:legend>
      <c:legendPos val="b"/>
      <c:layout>
        <c:manualLayout>
          <c:xMode val="edge"/>
          <c:yMode val="edge"/>
          <c:x val="0.33213114754098355"/>
          <c:y val="0.91628280839895015"/>
          <c:w val="0.33573770491803279"/>
          <c:h val="8.3717191601049873E-2"/>
        </c:manualLayout>
      </c:layout>
      <c:overlay val="0"/>
    </c:legend>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744685039370079"/>
          <c:y val="0.14751061610438346"/>
          <c:w val="0.8419975940507437"/>
          <c:h val="0.61134745316364025"/>
        </c:manualLayout>
      </c:layout>
      <c:lineChart>
        <c:grouping val="standard"/>
        <c:varyColors val="0"/>
        <c:ser>
          <c:idx val="0"/>
          <c:order val="0"/>
          <c:tx>
            <c:strRef>
              <c:f>SM!$B$20</c:f>
              <c:strCache>
                <c:ptCount val="1"/>
                <c:pt idx="0">
                  <c:v>當月SM耗用量</c:v>
                </c:pt>
              </c:strCache>
            </c:strRef>
          </c:tx>
          <c:spPr>
            <a:ln w="44450">
              <a:solidFill>
                <a:srgbClr val="FF6600"/>
              </a:solidFill>
            </a:ln>
          </c:spPr>
          <c:marker>
            <c:symbol val="none"/>
          </c:marker>
          <c:cat>
            <c:numRef>
              <c:f>SM!$C$19:$M$19</c:f>
              <c:numCache>
                <c:formatCode>mmm\-yyyy</c:formatCode>
                <c:ptCount val="11"/>
                <c:pt idx="0">
                  <c:v>42736</c:v>
                </c:pt>
                <c:pt idx="1">
                  <c:v>42767</c:v>
                </c:pt>
                <c:pt idx="2">
                  <c:v>42795</c:v>
                </c:pt>
                <c:pt idx="3">
                  <c:v>42826</c:v>
                </c:pt>
                <c:pt idx="4">
                  <c:v>42856</c:v>
                </c:pt>
                <c:pt idx="5">
                  <c:v>42887</c:v>
                </c:pt>
                <c:pt idx="6">
                  <c:v>42917</c:v>
                </c:pt>
                <c:pt idx="7">
                  <c:v>42948</c:v>
                </c:pt>
                <c:pt idx="8">
                  <c:v>42979</c:v>
                </c:pt>
                <c:pt idx="9">
                  <c:v>43009</c:v>
                </c:pt>
                <c:pt idx="10">
                  <c:v>43040</c:v>
                </c:pt>
              </c:numCache>
            </c:numRef>
          </c:cat>
          <c:val>
            <c:numRef>
              <c:f>SM!$C$20:$M$20</c:f>
              <c:numCache>
                <c:formatCode>#,##0_);[Red]\(#,##0\)</c:formatCode>
                <c:ptCount val="11"/>
                <c:pt idx="0">
                  <c:v>27365.051000000003</c:v>
                </c:pt>
                <c:pt idx="1">
                  <c:v>26182.633999999998</c:v>
                </c:pt>
                <c:pt idx="2">
                  <c:v>24834.563999999998</c:v>
                </c:pt>
                <c:pt idx="3">
                  <c:v>28090.046999999999</c:v>
                </c:pt>
                <c:pt idx="4">
                  <c:v>31653.333999999999</c:v>
                </c:pt>
                <c:pt idx="5">
                  <c:v>27824.442999999999</c:v>
                </c:pt>
                <c:pt idx="6">
                  <c:v>31097.522999999997</c:v>
                </c:pt>
                <c:pt idx="7">
                  <c:v>28240.129000000001</c:v>
                </c:pt>
                <c:pt idx="8">
                  <c:v>31435.372000000007</c:v>
                </c:pt>
                <c:pt idx="9">
                  <c:v>32967.96</c:v>
                </c:pt>
                <c:pt idx="10">
                  <c:v>33337.851000000002</c:v>
                </c:pt>
              </c:numCache>
            </c:numRef>
          </c:val>
          <c:smooth val="0"/>
        </c:ser>
        <c:ser>
          <c:idx val="1"/>
          <c:order val="1"/>
          <c:tx>
            <c:strRef>
              <c:f>SM!$B$21</c:f>
              <c:strCache>
                <c:ptCount val="1"/>
                <c:pt idx="0">
                  <c:v>當月底SM庫存</c:v>
                </c:pt>
              </c:strCache>
            </c:strRef>
          </c:tx>
          <c:spPr>
            <a:ln w="44450">
              <a:solidFill>
                <a:srgbClr val="660066"/>
              </a:solidFill>
            </a:ln>
          </c:spPr>
          <c:marker>
            <c:symbol val="none"/>
          </c:marker>
          <c:cat>
            <c:numRef>
              <c:f>SM!$C$19:$M$19</c:f>
              <c:numCache>
                <c:formatCode>mmm\-yyyy</c:formatCode>
                <c:ptCount val="11"/>
                <c:pt idx="0">
                  <c:v>42736</c:v>
                </c:pt>
                <c:pt idx="1">
                  <c:v>42767</c:v>
                </c:pt>
                <c:pt idx="2">
                  <c:v>42795</c:v>
                </c:pt>
                <c:pt idx="3">
                  <c:v>42826</c:v>
                </c:pt>
                <c:pt idx="4">
                  <c:v>42856</c:v>
                </c:pt>
                <c:pt idx="5">
                  <c:v>42887</c:v>
                </c:pt>
                <c:pt idx="6">
                  <c:v>42917</c:v>
                </c:pt>
                <c:pt idx="7">
                  <c:v>42948</c:v>
                </c:pt>
                <c:pt idx="8">
                  <c:v>42979</c:v>
                </c:pt>
                <c:pt idx="9">
                  <c:v>43009</c:v>
                </c:pt>
                <c:pt idx="10">
                  <c:v>43040</c:v>
                </c:pt>
              </c:numCache>
            </c:numRef>
          </c:cat>
          <c:val>
            <c:numRef>
              <c:f>SM!$C$21:$M$21</c:f>
              <c:numCache>
                <c:formatCode>#,##0_);[Red]\(#,##0\)</c:formatCode>
                <c:ptCount val="11"/>
                <c:pt idx="0">
                  <c:v>7544.4490000000069</c:v>
                </c:pt>
                <c:pt idx="1">
                  <c:v>7743.4200000000064</c:v>
                </c:pt>
                <c:pt idx="2">
                  <c:v>12089.983000000007</c:v>
                </c:pt>
                <c:pt idx="3">
                  <c:v>7786.757000000006</c:v>
                </c:pt>
                <c:pt idx="4">
                  <c:v>3533.414000000007</c:v>
                </c:pt>
                <c:pt idx="5">
                  <c:v>3456.1210000000065</c:v>
                </c:pt>
                <c:pt idx="6">
                  <c:v>2525.0490000000068</c:v>
                </c:pt>
                <c:pt idx="7">
                  <c:v>14260.17300000001</c:v>
                </c:pt>
                <c:pt idx="8">
                  <c:v>8314.9210000000076</c:v>
                </c:pt>
                <c:pt idx="9">
                  <c:v>6483.8830000000089</c:v>
                </c:pt>
                <c:pt idx="10">
                  <c:v>5249.0000000000091</c:v>
                </c:pt>
              </c:numCache>
            </c:numRef>
          </c:val>
          <c:smooth val="0"/>
        </c:ser>
        <c:dLbls>
          <c:showLegendKey val="0"/>
          <c:showVal val="0"/>
          <c:showCatName val="0"/>
          <c:showSerName val="0"/>
          <c:showPercent val="0"/>
          <c:showBubbleSize val="0"/>
        </c:dLbls>
        <c:marker val="1"/>
        <c:smooth val="0"/>
        <c:axId val="69863680"/>
        <c:axId val="69885952"/>
      </c:lineChart>
      <c:dateAx>
        <c:axId val="69863680"/>
        <c:scaling>
          <c:orientation val="minMax"/>
        </c:scaling>
        <c:delete val="0"/>
        <c:axPos val="b"/>
        <c:numFmt formatCode="mmm\-yyyy" sourceLinked="1"/>
        <c:majorTickMark val="none"/>
        <c:minorTickMark val="none"/>
        <c:tickLblPos val="nextTo"/>
        <c:txPr>
          <a:bodyPr rot="-1800000"/>
          <a:lstStyle/>
          <a:p>
            <a:pPr>
              <a:defRPr/>
            </a:pPr>
            <a:endParaRPr lang="zh-TW"/>
          </a:p>
        </c:txPr>
        <c:crossAx val="69885952"/>
        <c:crosses val="autoZero"/>
        <c:auto val="1"/>
        <c:lblOffset val="100"/>
        <c:baseTimeUnit val="months"/>
      </c:dateAx>
      <c:valAx>
        <c:axId val="69885952"/>
        <c:scaling>
          <c:orientation val="minMax"/>
        </c:scaling>
        <c:delete val="0"/>
        <c:axPos val="l"/>
        <c:majorGridlines/>
        <c:numFmt formatCode="#,##0_);[Red]\(#,##0\)" sourceLinked="1"/>
        <c:majorTickMark val="none"/>
        <c:minorTickMark val="none"/>
        <c:tickLblPos val="nextTo"/>
        <c:spPr>
          <a:ln w="9525">
            <a:noFill/>
          </a:ln>
        </c:spPr>
        <c:crossAx val="69863680"/>
        <c:crosses val="autoZero"/>
        <c:crossBetween val="between"/>
      </c:valAx>
      <c:spPr>
        <a:solidFill>
          <a:srgbClr val="FFFF66"/>
        </a:solidFill>
      </c:spPr>
    </c:plotArea>
    <c:legend>
      <c:legendPos val="b"/>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28604621143669"/>
          <c:y val="0.17836832895888013"/>
          <c:w val="0.87567023794156873"/>
          <c:h val="0.54526064450277045"/>
        </c:manualLayout>
      </c:layout>
      <c:lineChart>
        <c:grouping val="standard"/>
        <c:varyColors val="0"/>
        <c:ser>
          <c:idx val="0"/>
          <c:order val="0"/>
          <c:tx>
            <c:strRef>
              <c:f>台灣大陸計!$B$10</c:f>
              <c:strCache>
                <c:ptCount val="1"/>
                <c:pt idx="0">
                  <c:v>銷售量</c:v>
                </c:pt>
              </c:strCache>
            </c:strRef>
          </c:tx>
          <c:spPr>
            <a:ln w="50800">
              <a:solidFill>
                <a:srgbClr val="C00000"/>
              </a:solidFill>
            </a:ln>
          </c:spPr>
          <c:marker>
            <c:symbol val="none"/>
          </c:marker>
          <c:cat>
            <c:numRef>
              <c:f>台灣大陸計!$O$9:$R$9</c:f>
              <c:numCache>
                <c:formatCode>mmm\-yyyy</c:formatCode>
                <c:ptCount val="4"/>
                <c:pt idx="0">
                  <c:v>43101</c:v>
                </c:pt>
                <c:pt idx="1">
                  <c:v>43132</c:v>
                </c:pt>
                <c:pt idx="2">
                  <c:v>43160</c:v>
                </c:pt>
                <c:pt idx="3">
                  <c:v>43191</c:v>
                </c:pt>
              </c:numCache>
            </c:numRef>
          </c:cat>
          <c:val>
            <c:numRef>
              <c:f>台灣大陸計!$O$10:$R$10</c:f>
              <c:numCache>
                <c:formatCode>#,##0_);[Red]\(#,##0\)</c:formatCode>
                <c:ptCount val="4"/>
                <c:pt idx="0">
                  <c:v>38499.35</c:v>
                </c:pt>
                <c:pt idx="1">
                  <c:v>22869.525000000001</c:v>
                </c:pt>
                <c:pt idx="2">
                  <c:v>33605.599999999999</c:v>
                </c:pt>
                <c:pt idx="3">
                  <c:v>39215.426500000001</c:v>
                </c:pt>
              </c:numCache>
            </c:numRef>
          </c:val>
          <c:smooth val="0"/>
        </c:ser>
        <c:ser>
          <c:idx val="1"/>
          <c:order val="1"/>
          <c:tx>
            <c:strRef>
              <c:f>台灣大陸計!$B$11</c:f>
              <c:strCache>
                <c:ptCount val="1"/>
                <c:pt idx="0">
                  <c:v>月底總庫存</c:v>
                </c:pt>
              </c:strCache>
            </c:strRef>
          </c:tx>
          <c:spPr>
            <a:ln w="50800">
              <a:solidFill>
                <a:srgbClr val="0000FF"/>
              </a:solidFill>
            </a:ln>
          </c:spPr>
          <c:marker>
            <c:symbol val="none"/>
          </c:marker>
          <c:cat>
            <c:numRef>
              <c:f>台灣大陸計!$O$9:$R$9</c:f>
              <c:numCache>
                <c:formatCode>mmm\-yyyy</c:formatCode>
                <c:ptCount val="4"/>
                <c:pt idx="0">
                  <c:v>43101</c:v>
                </c:pt>
                <c:pt idx="1">
                  <c:v>43132</c:v>
                </c:pt>
                <c:pt idx="2">
                  <c:v>43160</c:v>
                </c:pt>
                <c:pt idx="3">
                  <c:v>43191</c:v>
                </c:pt>
              </c:numCache>
            </c:numRef>
          </c:cat>
          <c:val>
            <c:numRef>
              <c:f>台灣大陸計!$O$11:$R$11</c:f>
              <c:numCache>
                <c:formatCode>#,##0_);[Red]\(#,##0\)</c:formatCode>
                <c:ptCount val="4"/>
                <c:pt idx="0">
                  <c:v>11375.459500000001</c:v>
                </c:pt>
                <c:pt idx="1">
                  <c:v>16816.839500000002</c:v>
                </c:pt>
                <c:pt idx="2">
                  <c:v>15700.529500000002</c:v>
                </c:pt>
                <c:pt idx="3">
                  <c:v>15210.6</c:v>
                </c:pt>
              </c:numCache>
            </c:numRef>
          </c:val>
          <c:smooth val="0"/>
        </c:ser>
        <c:dLbls>
          <c:showLegendKey val="0"/>
          <c:showVal val="0"/>
          <c:showCatName val="0"/>
          <c:showSerName val="0"/>
          <c:showPercent val="0"/>
          <c:showBubbleSize val="0"/>
        </c:dLbls>
        <c:marker val="1"/>
        <c:smooth val="0"/>
        <c:axId val="69909888"/>
        <c:axId val="69923968"/>
      </c:lineChart>
      <c:dateAx>
        <c:axId val="69909888"/>
        <c:scaling>
          <c:orientation val="minMax"/>
        </c:scaling>
        <c:delete val="0"/>
        <c:axPos val="b"/>
        <c:numFmt formatCode="mmm\-yyyy" sourceLinked="1"/>
        <c:majorTickMark val="none"/>
        <c:minorTickMark val="none"/>
        <c:tickLblPos val="nextTo"/>
        <c:crossAx val="69923968"/>
        <c:crosses val="autoZero"/>
        <c:auto val="1"/>
        <c:lblOffset val="100"/>
        <c:baseTimeUnit val="months"/>
      </c:dateAx>
      <c:valAx>
        <c:axId val="69923968"/>
        <c:scaling>
          <c:orientation val="minMax"/>
        </c:scaling>
        <c:delete val="0"/>
        <c:axPos val="l"/>
        <c:majorGridlines/>
        <c:numFmt formatCode="#,##0_);[Red]\(#,##0\)" sourceLinked="1"/>
        <c:majorTickMark val="none"/>
        <c:minorTickMark val="none"/>
        <c:tickLblPos val="nextTo"/>
        <c:spPr>
          <a:ln w="9525">
            <a:noFill/>
          </a:ln>
        </c:spPr>
        <c:crossAx val="69909888"/>
        <c:crosses val="autoZero"/>
        <c:crossBetween val="between"/>
      </c:valAx>
    </c:plotArea>
    <c:legend>
      <c:legendPos val="b"/>
      <c:layout>
        <c:manualLayout>
          <c:xMode val="edge"/>
          <c:yMode val="edge"/>
          <c:x val="0.33213114754098355"/>
          <c:y val="0.91628280839895015"/>
          <c:w val="0.33573770491803279"/>
          <c:h val="8.3717191601049873E-2"/>
        </c:manualLayout>
      </c:layout>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744685039370079"/>
          <c:y val="0.18343759113444152"/>
          <c:w val="0.8419975940507437"/>
          <c:h val="0.4872357101195684"/>
        </c:manualLayout>
      </c:layout>
      <c:lineChart>
        <c:grouping val="standard"/>
        <c:varyColors val="0"/>
        <c:ser>
          <c:idx val="0"/>
          <c:order val="0"/>
          <c:tx>
            <c:strRef>
              <c:f>SM!$B$20</c:f>
              <c:strCache>
                <c:ptCount val="1"/>
                <c:pt idx="0">
                  <c:v>當月SM耗用量</c:v>
                </c:pt>
              </c:strCache>
            </c:strRef>
          </c:tx>
          <c:spPr>
            <a:ln w="50800">
              <a:solidFill>
                <a:srgbClr val="FF6600"/>
              </a:solidFill>
            </a:ln>
          </c:spPr>
          <c:marker>
            <c:symbol val="none"/>
          </c:marker>
          <c:cat>
            <c:numRef>
              <c:f>SM!$N$19:$R$19</c:f>
              <c:numCache>
                <c:formatCode>mmm\-yyyy</c:formatCode>
                <c:ptCount val="5"/>
                <c:pt idx="0">
                  <c:v>43070</c:v>
                </c:pt>
                <c:pt idx="1">
                  <c:v>43101</c:v>
                </c:pt>
                <c:pt idx="2">
                  <c:v>43132</c:v>
                </c:pt>
                <c:pt idx="3">
                  <c:v>43160</c:v>
                </c:pt>
                <c:pt idx="4">
                  <c:v>43191</c:v>
                </c:pt>
              </c:numCache>
            </c:numRef>
          </c:cat>
          <c:val>
            <c:numRef>
              <c:f>SM!$N$20:$R$20</c:f>
              <c:numCache>
                <c:formatCode>#,##0_);[Red]\(#,##0\)</c:formatCode>
                <c:ptCount val="5"/>
                <c:pt idx="0">
                  <c:v>31998.278999999995</c:v>
                </c:pt>
                <c:pt idx="1">
                  <c:v>30517.473000000002</c:v>
                </c:pt>
                <c:pt idx="2">
                  <c:v>24212.81</c:v>
                </c:pt>
                <c:pt idx="3">
                  <c:v>28153.223999999998</c:v>
                </c:pt>
                <c:pt idx="4">
                  <c:v>33781.741999999998</c:v>
                </c:pt>
              </c:numCache>
            </c:numRef>
          </c:val>
          <c:smooth val="0"/>
        </c:ser>
        <c:ser>
          <c:idx val="1"/>
          <c:order val="1"/>
          <c:tx>
            <c:strRef>
              <c:f>SM!$B$21</c:f>
              <c:strCache>
                <c:ptCount val="1"/>
                <c:pt idx="0">
                  <c:v>當月底SM庫存</c:v>
                </c:pt>
              </c:strCache>
            </c:strRef>
          </c:tx>
          <c:spPr>
            <a:ln w="50800">
              <a:solidFill>
                <a:srgbClr val="660066"/>
              </a:solidFill>
            </a:ln>
          </c:spPr>
          <c:marker>
            <c:symbol val="none"/>
          </c:marker>
          <c:cat>
            <c:numRef>
              <c:f>SM!$N$19:$R$19</c:f>
              <c:numCache>
                <c:formatCode>mmm\-yyyy</c:formatCode>
                <c:ptCount val="5"/>
                <c:pt idx="0">
                  <c:v>43070</c:v>
                </c:pt>
                <c:pt idx="1">
                  <c:v>43101</c:v>
                </c:pt>
                <c:pt idx="2">
                  <c:v>43132</c:v>
                </c:pt>
                <c:pt idx="3">
                  <c:v>43160</c:v>
                </c:pt>
                <c:pt idx="4">
                  <c:v>43191</c:v>
                </c:pt>
              </c:numCache>
            </c:numRef>
          </c:cat>
          <c:val>
            <c:numRef>
              <c:f>SM!$N$21:$R$21</c:f>
              <c:numCache>
                <c:formatCode>#,##0_);[Red]\(#,##0\)</c:formatCode>
                <c:ptCount val="5"/>
                <c:pt idx="0">
                  <c:v>8762.0550000000094</c:v>
                </c:pt>
                <c:pt idx="1">
                  <c:v>5322.5790000000097</c:v>
                </c:pt>
                <c:pt idx="2">
                  <c:v>8450.7960000000112</c:v>
                </c:pt>
                <c:pt idx="3">
                  <c:v>8911.9790000000103</c:v>
                </c:pt>
                <c:pt idx="4">
                  <c:v>6455.0999999999995</c:v>
                </c:pt>
              </c:numCache>
            </c:numRef>
          </c:val>
          <c:smooth val="0"/>
        </c:ser>
        <c:dLbls>
          <c:showLegendKey val="0"/>
          <c:showVal val="0"/>
          <c:showCatName val="0"/>
          <c:showSerName val="0"/>
          <c:showPercent val="0"/>
          <c:showBubbleSize val="0"/>
        </c:dLbls>
        <c:marker val="1"/>
        <c:smooth val="0"/>
        <c:axId val="72868992"/>
        <c:axId val="72870528"/>
      </c:lineChart>
      <c:dateAx>
        <c:axId val="72868992"/>
        <c:scaling>
          <c:orientation val="minMax"/>
        </c:scaling>
        <c:delete val="0"/>
        <c:axPos val="b"/>
        <c:numFmt formatCode="mmm\-yyyy" sourceLinked="1"/>
        <c:majorTickMark val="none"/>
        <c:minorTickMark val="none"/>
        <c:tickLblPos val="nextTo"/>
        <c:txPr>
          <a:bodyPr rot="-1800000"/>
          <a:lstStyle/>
          <a:p>
            <a:pPr>
              <a:defRPr/>
            </a:pPr>
            <a:endParaRPr lang="zh-TW"/>
          </a:p>
        </c:txPr>
        <c:crossAx val="72870528"/>
        <c:crosses val="autoZero"/>
        <c:auto val="1"/>
        <c:lblOffset val="100"/>
        <c:baseTimeUnit val="months"/>
      </c:dateAx>
      <c:valAx>
        <c:axId val="72870528"/>
        <c:scaling>
          <c:orientation val="minMax"/>
        </c:scaling>
        <c:delete val="0"/>
        <c:axPos val="l"/>
        <c:majorGridlines/>
        <c:numFmt formatCode="#,##0_);[Red]\(#,##0\)" sourceLinked="1"/>
        <c:majorTickMark val="none"/>
        <c:minorTickMark val="none"/>
        <c:tickLblPos val="nextTo"/>
        <c:spPr>
          <a:ln w="9525">
            <a:noFill/>
          </a:ln>
        </c:spPr>
        <c:crossAx val="72868992"/>
        <c:crosses val="autoZero"/>
        <c:crossBetween val="between"/>
      </c:valAx>
    </c:plotArea>
    <c:legend>
      <c:legendPos val="b"/>
      <c:overlay val="0"/>
    </c:legend>
    <c:plotVisOnly val="1"/>
    <c:dispBlanksAs val="gap"/>
    <c:showDLblsOverMax val="0"/>
  </c:chart>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0.90196</cdr:x>
      <cdr:y>0.49123</cdr:y>
    </cdr:from>
    <cdr:to>
      <cdr:x>1</cdr:x>
      <cdr:y>0.6337</cdr:y>
    </cdr:to>
    <cdr:sp macro="" textlink="">
      <cdr:nvSpPr>
        <cdr:cNvPr id="2" name="文字方塊 3"/>
        <cdr:cNvSpPr txBox="1"/>
      </cdr:nvSpPr>
      <cdr:spPr>
        <a:xfrm xmlns:a="http://schemas.openxmlformats.org/drawingml/2006/main">
          <a:off x="6624736" y="2016224"/>
          <a:ext cx="720080" cy="584775"/>
        </a:xfrm>
        <a:prstGeom xmlns:a="http://schemas.openxmlformats.org/drawingml/2006/main" prst="rect">
          <a:avLst/>
        </a:prstGeom>
        <a:solidFill xmlns:a="http://schemas.openxmlformats.org/drawingml/2006/main">
          <a:schemeClr val="bg1"/>
        </a:solidFill>
      </cdr:spPr>
      <cdr:txBody>
        <a:bodyPr xmlns:a="http://schemas.openxmlformats.org/drawingml/2006/main" wrap="square" rtlCol="0">
          <a:spAutoFit/>
        </a:bodyPr>
        <a:lstStyle xmlns:a="http://schemas.openxmlformats.org/drawingml/2006/main">
          <a:defPPr>
            <a:defRPr lang="zh-TW"/>
          </a:defPPr>
          <a:lvl1pPr algn="l" rtl="0" fontAlgn="base">
            <a:spcBef>
              <a:spcPct val="0"/>
            </a:spcBef>
            <a:spcAft>
              <a:spcPct val="0"/>
            </a:spcAft>
            <a:defRPr kumimoji="1" kern="1200">
              <a:solidFill>
                <a:schemeClr val="tx1"/>
              </a:solidFill>
              <a:latin typeface="Candara" pitchFamily="34" charset="0"/>
              <a:ea typeface="新細明體" pitchFamily="18" charset="-120"/>
              <a:cs typeface="+mn-cs"/>
            </a:defRPr>
          </a:lvl1pPr>
          <a:lvl2pPr marL="493730" algn="l" rtl="0" fontAlgn="base">
            <a:spcBef>
              <a:spcPct val="0"/>
            </a:spcBef>
            <a:spcAft>
              <a:spcPct val="0"/>
            </a:spcAft>
            <a:defRPr kumimoji="1" kern="1200">
              <a:solidFill>
                <a:schemeClr val="tx1"/>
              </a:solidFill>
              <a:latin typeface="Candara" pitchFamily="34" charset="0"/>
              <a:ea typeface="新細明體" pitchFamily="18" charset="-120"/>
              <a:cs typeface="+mn-cs"/>
            </a:defRPr>
          </a:lvl2pPr>
          <a:lvl3pPr marL="987461" algn="l" rtl="0" fontAlgn="base">
            <a:spcBef>
              <a:spcPct val="0"/>
            </a:spcBef>
            <a:spcAft>
              <a:spcPct val="0"/>
            </a:spcAft>
            <a:defRPr kumimoji="1" kern="1200">
              <a:solidFill>
                <a:schemeClr val="tx1"/>
              </a:solidFill>
              <a:latin typeface="Candara" pitchFamily="34" charset="0"/>
              <a:ea typeface="新細明體" pitchFamily="18" charset="-120"/>
              <a:cs typeface="+mn-cs"/>
            </a:defRPr>
          </a:lvl3pPr>
          <a:lvl4pPr marL="1481191" algn="l" rtl="0" fontAlgn="base">
            <a:spcBef>
              <a:spcPct val="0"/>
            </a:spcBef>
            <a:spcAft>
              <a:spcPct val="0"/>
            </a:spcAft>
            <a:defRPr kumimoji="1" kern="1200">
              <a:solidFill>
                <a:schemeClr val="tx1"/>
              </a:solidFill>
              <a:latin typeface="Candara" pitchFamily="34" charset="0"/>
              <a:ea typeface="新細明體" pitchFamily="18" charset="-120"/>
              <a:cs typeface="+mn-cs"/>
            </a:defRPr>
          </a:lvl4pPr>
          <a:lvl5pPr marL="1974921" algn="l" rtl="0" fontAlgn="base">
            <a:spcBef>
              <a:spcPct val="0"/>
            </a:spcBef>
            <a:spcAft>
              <a:spcPct val="0"/>
            </a:spcAft>
            <a:defRPr kumimoji="1" kern="1200">
              <a:solidFill>
                <a:schemeClr val="tx1"/>
              </a:solidFill>
              <a:latin typeface="Candara" pitchFamily="34" charset="0"/>
              <a:ea typeface="新細明體" pitchFamily="18" charset="-120"/>
              <a:cs typeface="+mn-cs"/>
            </a:defRPr>
          </a:lvl5pPr>
          <a:lvl6pPr marL="2468651" algn="l" defTabSz="987461" rtl="0" eaLnBrk="1" latinLnBrk="0" hangingPunct="1">
            <a:defRPr kumimoji="1" kern="1200">
              <a:solidFill>
                <a:schemeClr val="tx1"/>
              </a:solidFill>
              <a:latin typeface="Candara" pitchFamily="34" charset="0"/>
              <a:ea typeface="新細明體" pitchFamily="18" charset="-120"/>
              <a:cs typeface="+mn-cs"/>
            </a:defRPr>
          </a:lvl6pPr>
          <a:lvl7pPr marL="2962382" algn="l" defTabSz="987461" rtl="0" eaLnBrk="1" latinLnBrk="0" hangingPunct="1">
            <a:defRPr kumimoji="1" kern="1200">
              <a:solidFill>
                <a:schemeClr val="tx1"/>
              </a:solidFill>
              <a:latin typeface="Candara" pitchFamily="34" charset="0"/>
              <a:ea typeface="新細明體" pitchFamily="18" charset="-120"/>
              <a:cs typeface="+mn-cs"/>
            </a:defRPr>
          </a:lvl7pPr>
          <a:lvl8pPr marL="3456112" algn="l" defTabSz="987461" rtl="0" eaLnBrk="1" latinLnBrk="0" hangingPunct="1">
            <a:defRPr kumimoji="1" kern="1200">
              <a:solidFill>
                <a:schemeClr val="tx1"/>
              </a:solidFill>
              <a:latin typeface="Candara" pitchFamily="34" charset="0"/>
              <a:ea typeface="新細明體" pitchFamily="18" charset="-120"/>
              <a:cs typeface="+mn-cs"/>
            </a:defRPr>
          </a:lvl8pPr>
          <a:lvl9pPr marL="3949842" algn="l" defTabSz="987461" rtl="0" eaLnBrk="1" latinLnBrk="0" hangingPunct="1">
            <a:defRPr kumimoji="1" kern="1200">
              <a:solidFill>
                <a:schemeClr val="tx1"/>
              </a:solidFill>
              <a:latin typeface="Candara" pitchFamily="34" charset="0"/>
              <a:ea typeface="新細明體" pitchFamily="18" charset="-120"/>
              <a:cs typeface="+mn-cs"/>
            </a:defRPr>
          </a:lvl9pPr>
        </a:lstStyle>
        <a:p xmlns:a="http://schemas.openxmlformats.org/drawingml/2006/main">
          <a:r>
            <a:rPr lang="en-US" altLang="zh-TW" sz="1600" dirty="0" smtClean="0"/>
            <a:t>2016</a:t>
          </a:r>
        </a:p>
        <a:p xmlns:a="http://schemas.openxmlformats.org/drawingml/2006/main">
          <a:r>
            <a:rPr lang="en-US" altLang="zh-TW" sz="1600" dirty="0" smtClean="0"/>
            <a:t>2017</a:t>
          </a:r>
          <a:endParaRPr lang="zh-TW" altLang="en-US" sz="1600" dirty="0"/>
        </a:p>
      </cdr:txBody>
    </cdr:sp>
  </cdr:relSizeAnchor>
</c:userShapes>
</file>

<file path=ppt/drawings/drawing2.xml><?xml version="1.0" encoding="utf-8"?>
<c:userShapes xmlns:c="http://schemas.openxmlformats.org/drawingml/2006/chart">
  <cdr:relSizeAnchor xmlns:cdr="http://schemas.openxmlformats.org/drawingml/2006/chartDrawing">
    <cdr:from>
      <cdr:x>0.85258</cdr:x>
      <cdr:y>0.08759</cdr:y>
    </cdr:from>
    <cdr:to>
      <cdr:x>0.97468</cdr:x>
      <cdr:y>0.32275</cdr:y>
    </cdr:to>
    <cdr:sp macro="" textlink="">
      <cdr:nvSpPr>
        <cdr:cNvPr id="2" name="文字方塊 1"/>
        <cdr:cNvSpPr txBox="1"/>
      </cdr:nvSpPr>
      <cdr:spPr>
        <a:xfrm xmlns:a="http://schemas.openxmlformats.org/drawingml/2006/main">
          <a:off x="6384829" y="340578"/>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zh-TW" altLang="en-US" sz="1100" dirty="0"/>
        </a:p>
      </cdr:txBody>
    </cdr:sp>
  </cdr:relSizeAnchor>
  <cdr:relSizeAnchor xmlns:cdr="http://schemas.openxmlformats.org/drawingml/2006/chartDrawing">
    <cdr:from>
      <cdr:x>0.8636</cdr:x>
      <cdr:y>0.01151</cdr:y>
    </cdr:from>
    <cdr:to>
      <cdr:x>1</cdr:x>
      <cdr:y>0.10649</cdr:y>
    </cdr:to>
    <cdr:sp macro="" textlink="">
      <cdr:nvSpPr>
        <cdr:cNvPr id="3" name="文字方塊 4"/>
        <cdr:cNvSpPr txBox="1"/>
      </cdr:nvSpPr>
      <cdr:spPr>
        <a:xfrm xmlns:a="http://schemas.openxmlformats.org/drawingml/2006/main">
          <a:off x="6467355" y="44739"/>
          <a:ext cx="1021477" cy="369323"/>
        </a:xfrm>
        <a:prstGeom xmlns:a="http://schemas.openxmlformats.org/drawingml/2006/main" prst="rect">
          <a:avLst/>
        </a:prstGeom>
        <a:solidFill xmlns:a="http://schemas.openxmlformats.org/drawingml/2006/main">
          <a:schemeClr val="bg1"/>
        </a:solidFill>
      </cdr:spPr>
      <cdr:txBody>
        <a:bodyPr xmlns:a="http://schemas.openxmlformats.org/drawingml/2006/main" wrap="none" rtlCol="0">
          <a:spAutoFit/>
        </a:bodyPr>
        <a:lstStyle xmlns:a="http://schemas.openxmlformats.org/drawingml/2006/main">
          <a:defPPr>
            <a:defRPr lang="zh-TW"/>
          </a:defPPr>
          <a:lvl1pPr algn="l" rtl="0" fontAlgn="base">
            <a:spcBef>
              <a:spcPct val="0"/>
            </a:spcBef>
            <a:spcAft>
              <a:spcPct val="0"/>
            </a:spcAft>
            <a:defRPr kumimoji="1" kern="1200">
              <a:solidFill>
                <a:schemeClr val="tx1"/>
              </a:solidFill>
              <a:latin typeface="Candara" pitchFamily="34" charset="0"/>
              <a:ea typeface="新細明體" pitchFamily="18" charset="-120"/>
              <a:cs typeface="+mn-cs"/>
            </a:defRPr>
          </a:lvl1pPr>
          <a:lvl2pPr marL="493730" algn="l" rtl="0" fontAlgn="base">
            <a:spcBef>
              <a:spcPct val="0"/>
            </a:spcBef>
            <a:spcAft>
              <a:spcPct val="0"/>
            </a:spcAft>
            <a:defRPr kumimoji="1" kern="1200">
              <a:solidFill>
                <a:schemeClr val="tx1"/>
              </a:solidFill>
              <a:latin typeface="Candara" pitchFamily="34" charset="0"/>
              <a:ea typeface="新細明體" pitchFamily="18" charset="-120"/>
              <a:cs typeface="+mn-cs"/>
            </a:defRPr>
          </a:lvl2pPr>
          <a:lvl3pPr marL="987461" algn="l" rtl="0" fontAlgn="base">
            <a:spcBef>
              <a:spcPct val="0"/>
            </a:spcBef>
            <a:spcAft>
              <a:spcPct val="0"/>
            </a:spcAft>
            <a:defRPr kumimoji="1" kern="1200">
              <a:solidFill>
                <a:schemeClr val="tx1"/>
              </a:solidFill>
              <a:latin typeface="Candara" pitchFamily="34" charset="0"/>
              <a:ea typeface="新細明體" pitchFamily="18" charset="-120"/>
              <a:cs typeface="+mn-cs"/>
            </a:defRPr>
          </a:lvl3pPr>
          <a:lvl4pPr marL="1481191" algn="l" rtl="0" fontAlgn="base">
            <a:spcBef>
              <a:spcPct val="0"/>
            </a:spcBef>
            <a:spcAft>
              <a:spcPct val="0"/>
            </a:spcAft>
            <a:defRPr kumimoji="1" kern="1200">
              <a:solidFill>
                <a:schemeClr val="tx1"/>
              </a:solidFill>
              <a:latin typeface="Candara" pitchFamily="34" charset="0"/>
              <a:ea typeface="新細明體" pitchFamily="18" charset="-120"/>
              <a:cs typeface="+mn-cs"/>
            </a:defRPr>
          </a:lvl4pPr>
          <a:lvl5pPr marL="1974921" algn="l" rtl="0" fontAlgn="base">
            <a:spcBef>
              <a:spcPct val="0"/>
            </a:spcBef>
            <a:spcAft>
              <a:spcPct val="0"/>
            </a:spcAft>
            <a:defRPr kumimoji="1" kern="1200">
              <a:solidFill>
                <a:schemeClr val="tx1"/>
              </a:solidFill>
              <a:latin typeface="Candara" pitchFamily="34" charset="0"/>
              <a:ea typeface="新細明體" pitchFamily="18" charset="-120"/>
              <a:cs typeface="+mn-cs"/>
            </a:defRPr>
          </a:lvl5pPr>
          <a:lvl6pPr marL="2468651" algn="l" defTabSz="987461" rtl="0" eaLnBrk="1" latinLnBrk="0" hangingPunct="1">
            <a:defRPr kumimoji="1" kern="1200">
              <a:solidFill>
                <a:schemeClr val="tx1"/>
              </a:solidFill>
              <a:latin typeface="Candara" pitchFamily="34" charset="0"/>
              <a:ea typeface="新細明體" pitchFamily="18" charset="-120"/>
              <a:cs typeface="+mn-cs"/>
            </a:defRPr>
          </a:lvl6pPr>
          <a:lvl7pPr marL="2962382" algn="l" defTabSz="987461" rtl="0" eaLnBrk="1" latinLnBrk="0" hangingPunct="1">
            <a:defRPr kumimoji="1" kern="1200">
              <a:solidFill>
                <a:schemeClr val="tx1"/>
              </a:solidFill>
              <a:latin typeface="Candara" pitchFamily="34" charset="0"/>
              <a:ea typeface="新細明體" pitchFamily="18" charset="-120"/>
              <a:cs typeface="+mn-cs"/>
            </a:defRPr>
          </a:lvl7pPr>
          <a:lvl8pPr marL="3456112" algn="l" defTabSz="987461" rtl="0" eaLnBrk="1" latinLnBrk="0" hangingPunct="1">
            <a:defRPr kumimoji="1" kern="1200">
              <a:solidFill>
                <a:schemeClr val="tx1"/>
              </a:solidFill>
              <a:latin typeface="Candara" pitchFamily="34" charset="0"/>
              <a:ea typeface="新細明體" pitchFamily="18" charset="-120"/>
              <a:cs typeface="+mn-cs"/>
            </a:defRPr>
          </a:lvl8pPr>
          <a:lvl9pPr marL="3949842" algn="l" defTabSz="987461" rtl="0" eaLnBrk="1" latinLnBrk="0" hangingPunct="1">
            <a:defRPr kumimoji="1" kern="1200">
              <a:solidFill>
                <a:schemeClr val="tx1"/>
              </a:solidFill>
              <a:latin typeface="Candara" pitchFamily="34" charset="0"/>
              <a:ea typeface="新細明體" pitchFamily="18" charset="-120"/>
              <a:cs typeface="+mn-cs"/>
            </a:defRPr>
          </a:lvl9pPr>
        </a:lstStyle>
        <a:p xmlns:a="http://schemas.openxmlformats.org/drawingml/2006/main">
          <a:r>
            <a:rPr lang="en-US" altLang="zh-TW" dirty="0" smtClean="0"/>
            <a:t>Unit: MT</a:t>
          </a:r>
          <a:endParaRPr lang="zh-TW" altLang="en-US"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2929627" cy="497047"/>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29960" y="0"/>
            <a:ext cx="2929627" cy="497047"/>
          </a:xfrm>
          <a:prstGeom prst="rect">
            <a:avLst/>
          </a:prstGeom>
        </p:spPr>
        <p:txBody>
          <a:bodyPr vert="horz" lIns="91440" tIns="45720" rIns="91440" bIns="45720" rtlCol="0"/>
          <a:lstStyle>
            <a:lvl1pPr algn="r">
              <a:defRPr sz="1200"/>
            </a:lvl1pPr>
          </a:lstStyle>
          <a:p>
            <a:fld id="{6E4B6459-2008-4464-A6B6-DC12114CAA21}" type="datetimeFigureOut">
              <a:rPr lang="zh-TW" altLang="en-US" smtClean="0"/>
              <a:t>2018/5/18</a:t>
            </a:fld>
            <a:endParaRPr lang="zh-TW" altLang="en-US"/>
          </a:p>
        </p:txBody>
      </p:sp>
      <p:sp>
        <p:nvSpPr>
          <p:cNvPr id="4" name="頁尾版面配置區 3"/>
          <p:cNvSpPr>
            <a:spLocks noGrp="1"/>
          </p:cNvSpPr>
          <p:nvPr>
            <p:ph type="ftr" sz="quarter" idx="2"/>
          </p:nvPr>
        </p:nvSpPr>
        <p:spPr>
          <a:xfrm>
            <a:off x="1" y="9443879"/>
            <a:ext cx="2929627" cy="497046"/>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29960" y="9443879"/>
            <a:ext cx="2929627" cy="497046"/>
          </a:xfrm>
          <a:prstGeom prst="rect">
            <a:avLst/>
          </a:prstGeom>
        </p:spPr>
        <p:txBody>
          <a:bodyPr vert="horz" lIns="91440" tIns="45720" rIns="91440" bIns="45720" rtlCol="0" anchor="b"/>
          <a:lstStyle>
            <a:lvl1pPr algn="r">
              <a:defRPr sz="1200"/>
            </a:lvl1pPr>
          </a:lstStyle>
          <a:p>
            <a:fld id="{8D69069C-82AC-4039-A3CF-EF0407E390BF}" type="slidenum">
              <a:rPr lang="zh-TW" altLang="en-US" smtClean="0"/>
              <a:t>‹#›</a:t>
            </a:fld>
            <a:endParaRPr lang="zh-TW" altLang="en-US"/>
          </a:p>
        </p:txBody>
      </p:sp>
    </p:spTree>
    <p:extLst>
      <p:ext uri="{BB962C8B-B14F-4D97-AF65-F5344CB8AC3E}">
        <p14:creationId xmlns:p14="http://schemas.microsoft.com/office/powerpoint/2010/main" val="27509351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2929627" cy="497047"/>
          </a:xfrm>
          <a:prstGeom prst="rect">
            <a:avLst/>
          </a:prstGeom>
        </p:spPr>
        <p:txBody>
          <a:bodyPr vert="horz" lIns="91440" tIns="45720" rIns="91440" bIns="45720" rtlCol="0"/>
          <a:lstStyle>
            <a:lvl1pPr algn="l" fontAlgn="auto">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3829960" y="0"/>
            <a:ext cx="2929627" cy="497047"/>
          </a:xfrm>
          <a:prstGeom prst="rect">
            <a:avLst/>
          </a:prstGeom>
        </p:spPr>
        <p:txBody>
          <a:bodyPr vert="horz" lIns="91440" tIns="45720" rIns="91440" bIns="45720" rtlCol="0"/>
          <a:lstStyle>
            <a:lvl1pPr algn="r" fontAlgn="auto">
              <a:spcBef>
                <a:spcPts val="0"/>
              </a:spcBef>
              <a:spcAft>
                <a:spcPts val="0"/>
              </a:spcAft>
              <a:defRPr kumimoji="0" sz="1200">
                <a:latin typeface="+mn-lt"/>
                <a:ea typeface="+mn-ea"/>
              </a:defRPr>
            </a:lvl1pPr>
          </a:lstStyle>
          <a:p>
            <a:pPr>
              <a:defRPr/>
            </a:pPr>
            <a:fld id="{C042898D-C2B6-4250-8FAF-FA8B89E2DDCA}" type="datetimeFigureOut">
              <a:rPr lang="zh-TW" altLang="en-US"/>
              <a:pPr>
                <a:defRPr/>
              </a:pPr>
              <a:t>2018/5/18</a:t>
            </a:fld>
            <a:endParaRPr lang="zh-TW" altLang="en-US"/>
          </a:p>
        </p:txBody>
      </p:sp>
      <p:sp>
        <p:nvSpPr>
          <p:cNvPr id="4" name="投影片圖像版面配置區 3"/>
          <p:cNvSpPr>
            <a:spLocks noGrp="1" noRot="1" noChangeAspect="1"/>
          </p:cNvSpPr>
          <p:nvPr>
            <p:ph type="sldImg" idx="2"/>
          </p:nvPr>
        </p:nvSpPr>
        <p:spPr>
          <a:xfrm>
            <a:off x="773113" y="746125"/>
            <a:ext cx="5214937" cy="3727450"/>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676432" y="4722733"/>
            <a:ext cx="5408300" cy="4473417"/>
          </a:xfrm>
          <a:prstGeom prst="rect">
            <a:avLst/>
          </a:prstGeom>
        </p:spPr>
        <p:txBody>
          <a:bodyPr vert="horz" lIns="91440" tIns="45720" rIns="91440" bIns="45720" rtlCol="0"/>
          <a:lstStyle/>
          <a:p>
            <a:pPr lvl="0"/>
            <a:r>
              <a:rPr lang="zh-TW" altLang="en-US" noProof="0" smtClean="0"/>
              <a:t>按一下以編輯母片文字樣式</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endParaRPr lang="zh-TW" altLang="en-US" noProof="0"/>
          </a:p>
        </p:txBody>
      </p:sp>
      <p:sp>
        <p:nvSpPr>
          <p:cNvPr id="6" name="頁尾版面配置區 5"/>
          <p:cNvSpPr>
            <a:spLocks noGrp="1"/>
          </p:cNvSpPr>
          <p:nvPr>
            <p:ph type="ftr" sz="quarter" idx="4"/>
          </p:nvPr>
        </p:nvSpPr>
        <p:spPr>
          <a:xfrm>
            <a:off x="1" y="9443879"/>
            <a:ext cx="2929627" cy="497046"/>
          </a:xfrm>
          <a:prstGeom prst="rect">
            <a:avLst/>
          </a:prstGeom>
        </p:spPr>
        <p:txBody>
          <a:bodyPr vert="horz" lIns="91440" tIns="45720" rIns="91440" bIns="45720" rtlCol="0" anchor="b"/>
          <a:lstStyle>
            <a:lvl1pPr algn="l" fontAlgn="auto">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3829960" y="9443879"/>
            <a:ext cx="2929627" cy="497046"/>
          </a:xfrm>
          <a:prstGeom prst="rect">
            <a:avLst/>
          </a:prstGeom>
        </p:spPr>
        <p:txBody>
          <a:bodyPr vert="horz" lIns="91440" tIns="45720" rIns="91440" bIns="45720" rtlCol="0" anchor="b"/>
          <a:lstStyle>
            <a:lvl1pPr algn="r" fontAlgn="auto">
              <a:spcBef>
                <a:spcPts val="0"/>
              </a:spcBef>
              <a:spcAft>
                <a:spcPts val="0"/>
              </a:spcAft>
              <a:defRPr kumimoji="0" sz="1200">
                <a:latin typeface="+mn-lt"/>
                <a:ea typeface="+mn-ea"/>
              </a:defRPr>
            </a:lvl1pPr>
          </a:lstStyle>
          <a:p>
            <a:pPr>
              <a:defRPr/>
            </a:pPr>
            <a:fld id="{4313D9D0-C182-488A-BB6E-91E0A37124A9}" type="slidenum">
              <a:rPr lang="zh-TW" altLang="en-US"/>
              <a:pPr>
                <a:defRPr/>
              </a:pPr>
              <a:t>‹#›</a:t>
            </a:fld>
            <a:endParaRPr lang="zh-TW" altLang="en-US"/>
          </a:p>
        </p:txBody>
      </p:sp>
    </p:spTree>
    <p:extLst>
      <p:ext uri="{BB962C8B-B14F-4D97-AF65-F5344CB8AC3E}">
        <p14:creationId xmlns:p14="http://schemas.microsoft.com/office/powerpoint/2010/main" val="7074337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mn-lt"/>
        <a:ea typeface="+mn-ea"/>
        <a:cs typeface="+mn-cs"/>
      </a:defRPr>
    </a:lvl1pPr>
    <a:lvl2pPr marL="493730" algn="l" rtl="0" eaLnBrk="0" fontAlgn="base" hangingPunct="0">
      <a:spcBef>
        <a:spcPct val="30000"/>
      </a:spcBef>
      <a:spcAft>
        <a:spcPct val="0"/>
      </a:spcAft>
      <a:defRPr sz="1300" kern="1200">
        <a:solidFill>
          <a:schemeClr val="tx1"/>
        </a:solidFill>
        <a:latin typeface="+mn-lt"/>
        <a:ea typeface="+mn-ea"/>
        <a:cs typeface="+mn-cs"/>
      </a:defRPr>
    </a:lvl2pPr>
    <a:lvl3pPr marL="987461" algn="l" rtl="0" eaLnBrk="0" fontAlgn="base" hangingPunct="0">
      <a:spcBef>
        <a:spcPct val="30000"/>
      </a:spcBef>
      <a:spcAft>
        <a:spcPct val="0"/>
      </a:spcAft>
      <a:defRPr sz="1300" kern="1200">
        <a:solidFill>
          <a:schemeClr val="tx1"/>
        </a:solidFill>
        <a:latin typeface="+mn-lt"/>
        <a:ea typeface="+mn-ea"/>
        <a:cs typeface="+mn-cs"/>
      </a:defRPr>
    </a:lvl3pPr>
    <a:lvl4pPr marL="1481191" algn="l" rtl="0" eaLnBrk="0" fontAlgn="base" hangingPunct="0">
      <a:spcBef>
        <a:spcPct val="30000"/>
      </a:spcBef>
      <a:spcAft>
        <a:spcPct val="0"/>
      </a:spcAft>
      <a:defRPr sz="1300" kern="1200">
        <a:solidFill>
          <a:schemeClr val="tx1"/>
        </a:solidFill>
        <a:latin typeface="+mn-lt"/>
        <a:ea typeface="+mn-ea"/>
        <a:cs typeface="+mn-cs"/>
      </a:defRPr>
    </a:lvl4pPr>
    <a:lvl5pPr marL="1974921" algn="l" rtl="0" eaLnBrk="0" fontAlgn="base" hangingPunct="0">
      <a:spcBef>
        <a:spcPct val="30000"/>
      </a:spcBef>
      <a:spcAft>
        <a:spcPct val="0"/>
      </a:spcAft>
      <a:defRPr sz="1300" kern="1200">
        <a:solidFill>
          <a:schemeClr val="tx1"/>
        </a:solidFill>
        <a:latin typeface="+mn-lt"/>
        <a:ea typeface="+mn-ea"/>
        <a:cs typeface="+mn-cs"/>
      </a:defRPr>
    </a:lvl5pPr>
    <a:lvl6pPr marL="2468651" algn="l" defTabSz="987461" rtl="0" eaLnBrk="1" latinLnBrk="0" hangingPunct="1">
      <a:defRPr sz="1300" kern="1200">
        <a:solidFill>
          <a:schemeClr val="tx1"/>
        </a:solidFill>
        <a:latin typeface="+mn-lt"/>
        <a:ea typeface="+mn-ea"/>
        <a:cs typeface="+mn-cs"/>
      </a:defRPr>
    </a:lvl6pPr>
    <a:lvl7pPr marL="2962382" algn="l" defTabSz="987461" rtl="0" eaLnBrk="1" latinLnBrk="0" hangingPunct="1">
      <a:defRPr sz="1300" kern="1200">
        <a:solidFill>
          <a:schemeClr val="tx1"/>
        </a:solidFill>
        <a:latin typeface="+mn-lt"/>
        <a:ea typeface="+mn-ea"/>
        <a:cs typeface="+mn-cs"/>
      </a:defRPr>
    </a:lvl7pPr>
    <a:lvl8pPr marL="3456112" algn="l" defTabSz="987461" rtl="0" eaLnBrk="1" latinLnBrk="0" hangingPunct="1">
      <a:defRPr sz="1300" kern="1200">
        <a:solidFill>
          <a:schemeClr val="tx1"/>
        </a:solidFill>
        <a:latin typeface="+mn-lt"/>
        <a:ea typeface="+mn-ea"/>
        <a:cs typeface="+mn-cs"/>
      </a:defRPr>
    </a:lvl8pPr>
    <a:lvl9pPr marL="3949842" algn="l" defTabSz="987461"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773113" y="746125"/>
            <a:ext cx="5214937" cy="3727450"/>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FDC0D3F-93D6-4C32-A088-9FBB5008EDAE}" type="slidenum">
              <a:rPr lang="zh-TW" altLang="en-US" smtClean="0"/>
              <a:t>1</a:t>
            </a:fld>
            <a:endParaRPr lang="zh-TW" altLang="en-US"/>
          </a:p>
        </p:txBody>
      </p:sp>
    </p:spTree>
    <p:extLst>
      <p:ext uri="{BB962C8B-B14F-4D97-AF65-F5344CB8AC3E}">
        <p14:creationId xmlns:p14="http://schemas.microsoft.com/office/powerpoint/2010/main" val="1387985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773113" y="746125"/>
            <a:ext cx="5214937" cy="3727450"/>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FDC0D3F-93D6-4C32-A088-9FBB5008EDAE}" type="slidenum">
              <a:rPr lang="zh-TW" altLang="en-US" smtClean="0"/>
              <a:t>3</a:t>
            </a:fld>
            <a:endParaRPr lang="zh-TW" altLang="en-US"/>
          </a:p>
        </p:txBody>
      </p:sp>
    </p:spTree>
    <p:extLst>
      <p:ext uri="{BB962C8B-B14F-4D97-AF65-F5344CB8AC3E}">
        <p14:creationId xmlns:p14="http://schemas.microsoft.com/office/powerpoint/2010/main" val="13879852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smtClean="0"/>
              <a:t>KC\</a:t>
            </a:r>
            <a:r>
              <a:rPr lang="zh-TW" altLang="en-US" dirty="0" smtClean="0"/>
              <a:t>法說</a:t>
            </a:r>
            <a:r>
              <a:rPr lang="en-US" altLang="zh-TW" dirty="0" smtClean="0"/>
              <a:t>GDP 2016 2017 2018.xlsx</a:t>
            </a:r>
            <a:endParaRPr lang="zh-TW" altLang="en-US" dirty="0"/>
          </a:p>
        </p:txBody>
      </p:sp>
      <p:sp>
        <p:nvSpPr>
          <p:cNvPr id="4" name="投影片編號版面配置區 3"/>
          <p:cNvSpPr>
            <a:spLocks noGrp="1"/>
          </p:cNvSpPr>
          <p:nvPr>
            <p:ph type="sldNum" sz="quarter" idx="10"/>
          </p:nvPr>
        </p:nvSpPr>
        <p:spPr/>
        <p:txBody>
          <a:bodyPr/>
          <a:lstStyle/>
          <a:p>
            <a:pPr>
              <a:defRPr/>
            </a:pPr>
            <a:fld id="{4313D9D0-C182-488A-BB6E-91E0A37124A9}" type="slidenum">
              <a:rPr lang="zh-TW" altLang="en-US" smtClean="0"/>
              <a:pPr>
                <a:defRPr/>
              </a:pPr>
              <a:t>5</a:t>
            </a:fld>
            <a:endParaRPr lang="zh-TW" altLang="en-US"/>
          </a:p>
        </p:txBody>
      </p:sp>
    </p:spTree>
    <p:extLst>
      <p:ext uri="{BB962C8B-B14F-4D97-AF65-F5344CB8AC3E}">
        <p14:creationId xmlns:p14="http://schemas.microsoft.com/office/powerpoint/2010/main" val="1988373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smtClean="0"/>
              <a:t>KC\SM AN BD  2017 and 2018 </a:t>
            </a:r>
            <a:r>
              <a:rPr lang="zh-TW" altLang="en-US" dirty="0" smtClean="0"/>
              <a:t>變化</a:t>
            </a:r>
            <a:r>
              <a:rPr lang="en-US" altLang="zh-TW" dirty="0" smtClean="0"/>
              <a:t>.</a:t>
            </a:r>
            <a:r>
              <a:rPr lang="en-US" altLang="zh-TW" dirty="0" err="1" smtClean="0"/>
              <a:t>xlsx</a:t>
            </a:r>
            <a:endParaRPr lang="zh-TW" altLang="en-US" dirty="0"/>
          </a:p>
        </p:txBody>
      </p:sp>
      <p:sp>
        <p:nvSpPr>
          <p:cNvPr id="4" name="投影片編號版面配置區 3"/>
          <p:cNvSpPr>
            <a:spLocks noGrp="1"/>
          </p:cNvSpPr>
          <p:nvPr>
            <p:ph type="sldNum" sz="quarter" idx="10"/>
          </p:nvPr>
        </p:nvSpPr>
        <p:spPr/>
        <p:txBody>
          <a:bodyPr/>
          <a:lstStyle/>
          <a:p>
            <a:pPr>
              <a:defRPr/>
            </a:pPr>
            <a:fld id="{4313D9D0-C182-488A-BB6E-91E0A37124A9}" type="slidenum">
              <a:rPr lang="zh-TW" altLang="en-US" smtClean="0"/>
              <a:pPr>
                <a:defRPr/>
              </a:pPr>
              <a:t>15</a:t>
            </a:fld>
            <a:endParaRPr lang="zh-TW" altLang="en-US"/>
          </a:p>
        </p:txBody>
      </p:sp>
    </p:spTree>
    <p:extLst>
      <p:ext uri="{BB962C8B-B14F-4D97-AF65-F5344CB8AC3E}">
        <p14:creationId xmlns:p14="http://schemas.microsoft.com/office/powerpoint/2010/main" val="27055062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直線接點 6"/>
          <p:cNvSpPr>
            <a:spLocks noChangeShapeType="1"/>
          </p:cNvSpPr>
          <p:nvPr/>
        </p:nvSpPr>
        <p:spPr bwMode="auto">
          <a:xfrm>
            <a:off x="567035" y="5617398"/>
            <a:ext cx="9513590" cy="2500"/>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8746" tIns="49373" rIns="98746" bIns="49373" anchor="t" compatLnSpc="1"/>
          <a:lstStyle/>
          <a:p>
            <a:endParaRPr kumimoji="0" lang="en-US"/>
          </a:p>
        </p:txBody>
      </p:sp>
      <p:sp>
        <p:nvSpPr>
          <p:cNvPr id="29" name="標題 28"/>
          <p:cNvSpPr>
            <a:spLocks noGrp="1"/>
          </p:cNvSpPr>
          <p:nvPr>
            <p:ph type="ctrTitle"/>
          </p:nvPr>
        </p:nvSpPr>
        <p:spPr>
          <a:xfrm>
            <a:off x="420026" y="5096082"/>
            <a:ext cx="9324578" cy="1283494"/>
          </a:xfrm>
        </p:spPr>
        <p:txBody>
          <a:bodyPr anchor="t"/>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420026" y="4080510"/>
            <a:ext cx="9324578" cy="960120"/>
          </a:xfrm>
        </p:spPr>
        <p:txBody>
          <a:bodyPr anchor="b"/>
          <a:lstStyle>
            <a:lvl1pPr marL="0" indent="0" algn="l">
              <a:buNone/>
              <a:defRPr sz="2600">
                <a:solidFill>
                  <a:schemeClr val="tx2">
                    <a:shade val="75000"/>
                  </a:schemeClr>
                </a:solidFill>
              </a:defRPr>
            </a:lvl1pPr>
            <a:lvl2pPr marL="493730" indent="0" algn="ctr">
              <a:buNone/>
            </a:lvl2pPr>
            <a:lvl3pPr marL="987461" indent="0" algn="ctr">
              <a:buNone/>
            </a:lvl3pPr>
            <a:lvl4pPr marL="1481191" indent="0" algn="ctr">
              <a:buNone/>
            </a:lvl4pPr>
            <a:lvl5pPr marL="1974921" indent="0" algn="ctr">
              <a:buNone/>
            </a:lvl5pPr>
            <a:lvl6pPr marL="2468651" indent="0" algn="ctr">
              <a:buNone/>
            </a:lvl6pPr>
            <a:lvl7pPr marL="2962382" indent="0" algn="ctr">
              <a:buNone/>
            </a:lvl7pPr>
            <a:lvl8pPr marL="3456112" indent="0" algn="ctr">
              <a:buNone/>
            </a:lvl8pPr>
            <a:lvl9pPr marL="3949842" indent="0" algn="ctr">
              <a:buNone/>
            </a:lvl9pPr>
          </a:lstStyle>
          <a:p>
            <a:r>
              <a:rPr kumimoji="0" lang="zh-TW" altLang="en-US" smtClean="0"/>
              <a:t>按一下以編輯母片副標題樣式</a:t>
            </a:r>
            <a:endParaRPr kumimoji="0" lang="en-US"/>
          </a:p>
        </p:txBody>
      </p:sp>
      <p:sp>
        <p:nvSpPr>
          <p:cNvPr id="16" name="日期版面配置區 15"/>
          <p:cNvSpPr>
            <a:spLocks noGrp="1"/>
          </p:cNvSpPr>
          <p:nvPr>
            <p:ph type="dt" sz="half" idx="10"/>
          </p:nvPr>
        </p:nvSpPr>
        <p:spPr/>
        <p:txBody>
          <a:bodyPr/>
          <a:lstStyle/>
          <a:p>
            <a:pPr>
              <a:defRPr/>
            </a:pPr>
            <a:fld id="{670E44A0-4812-4542-B98C-77BCC254EB30}" type="datetime1">
              <a:rPr lang="zh-TW" altLang="en-US" smtClean="0"/>
              <a:t>2018/5/18</a:t>
            </a:fld>
            <a:endParaRPr lang="zh-TW" altLang="en-US"/>
          </a:p>
        </p:txBody>
      </p:sp>
      <p:sp>
        <p:nvSpPr>
          <p:cNvPr id="2" name="頁尾版面配置區 1"/>
          <p:cNvSpPr>
            <a:spLocks noGrp="1"/>
          </p:cNvSpPr>
          <p:nvPr>
            <p:ph type="ftr" sz="quarter" idx="11"/>
          </p:nvPr>
        </p:nvSpPr>
        <p:spPr/>
        <p:txBody>
          <a:bodyPr/>
          <a:lstStyle/>
          <a:p>
            <a:pPr>
              <a:defRPr/>
            </a:pPr>
            <a:endParaRPr lang="zh-TW" altLang="en-US"/>
          </a:p>
        </p:txBody>
      </p:sp>
      <p:sp>
        <p:nvSpPr>
          <p:cNvPr id="15" name="投影片編號版面配置區 14"/>
          <p:cNvSpPr>
            <a:spLocks noGrp="1"/>
          </p:cNvSpPr>
          <p:nvPr>
            <p:ph type="sldNum" sz="quarter" idx="12"/>
          </p:nvPr>
        </p:nvSpPr>
        <p:spPr>
          <a:xfrm>
            <a:off x="9072562" y="6797650"/>
            <a:ext cx="836692" cy="259232"/>
          </a:xfrm>
        </p:spPr>
        <p:txBody>
          <a:bodyPr/>
          <a:lstStyle/>
          <a:p>
            <a:pPr>
              <a:defRPr/>
            </a:pPr>
            <a:fld id="{66134BAF-CD11-4316-95FC-8517FB6C7831}" type="slidenum">
              <a:rPr lang="zh-TW" altLang="en-US" smtClean="0"/>
              <a:pPr>
                <a:defRPr/>
              </a:pPr>
              <a:t>‹#›</a:t>
            </a:fld>
            <a:endParaRPr lang="zh-TW" altLang="en-US"/>
          </a:p>
        </p:txBody>
      </p:sp>
      <p:grpSp>
        <p:nvGrpSpPr>
          <p:cNvPr id="11" name="Group 9"/>
          <p:cNvGrpSpPr>
            <a:grpSpLocks noChangeAspect="1"/>
          </p:cNvGrpSpPr>
          <p:nvPr/>
        </p:nvGrpSpPr>
        <p:grpSpPr bwMode="auto">
          <a:xfrm>
            <a:off x="233346" y="5621661"/>
            <a:ext cx="9616916" cy="1398159"/>
            <a:chOff x="-3905250" y="4294188"/>
            <a:chExt cx="13011150" cy="1892300"/>
          </a:xfrm>
        </p:grpSpPr>
        <p:sp>
          <p:nvSpPr>
            <p:cNvPr id="12" name="Freeform 14"/>
            <p:cNvSpPr>
              <a:spLocks/>
            </p:cNvSpPr>
            <p:nvPr/>
          </p:nvSpPr>
          <p:spPr bwMode="hidden">
            <a:xfrm>
              <a:off x="4810125" y="4500563"/>
              <a:ext cx="4295775" cy="1016000"/>
            </a:xfrm>
            <a:custGeom>
              <a:avLst/>
              <a:gdLst>
                <a:gd name="T0" fmla="*/ 2147483647 w 2706"/>
                <a:gd name="T1" fmla="*/ 0 h 640"/>
                <a:gd name="T2" fmla="*/ 2147483647 w 2706"/>
                <a:gd name="T3" fmla="*/ 0 h 640"/>
                <a:gd name="T4" fmla="*/ 2147483647 w 2706"/>
                <a:gd name="T5" fmla="*/ 2147483647 h 640"/>
                <a:gd name="T6" fmla="*/ 2147483647 w 2706"/>
                <a:gd name="T7" fmla="*/ 2147483647 h 640"/>
                <a:gd name="T8" fmla="*/ 2147483647 w 2706"/>
                <a:gd name="T9" fmla="*/ 2147483647 h 640"/>
                <a:gd name="T10" fmla="*/ 2147483647 w 2706"/>
                <a:gd name="T11" fmla="*/ 2147483647 h 640"/>
                <a:gd name="T12" fmla="*/ 2147483647 w 2706"/>
                <a:gd name="T13" fmla="*/ 2147483647 h 640"/>
                <a:gd name="T14" fmla="*/ 2147483647 w 2706"/>
                <a:gd name="T15" fmla="*/ 2147483647 h 640"/>
                <a:gd name="T16" fmla="*/ 2147483647 w 2706"/>
                <a:gd name="T17" fmla="*/ 2147483647 h 640"/>
                <a:gd name="T18" fmla="*/ 2147483647 w 2706"/>
                <a:gd name="T19" fmla="*/ 2147483647 h 640"/>
                <a:gd name="T20" fmla="*/ 2147483647 w 2706"/>
                <a:gd name="T21" fmla="*/ 2147483647 h 640"/>
                <a:gd name="T22" fmla="*/ 2147483647 w 2706"/>
                <a:gd name="T23" fmla="*/ 2147483647 h 640"/>
                <a:gd name="T24" fmla="*/ 2147483647 w 2706"/>
                <a:gd name="T25" fmla="*/ 2147483647 h 640"/>
                <a:gd name="T26" fmla="*/ 2147483647 w 2706"/>
                <a:gd name="T27" fmla="*/ 2147483647 h 640"/>
                <a:gd name="T28" fmla="*/ 2147483647 w 2706"/>
                <a:gd name="T29" fmla="*/ 2147483647 h 640"/>
                <a:gd name="T30" fmla="*/ 2147483647 w 2706"/>
                <a:gd name="T31" fmla="*/ 2147483647 h 640"/>
                <a:gd name="T32" fmla="*/ 2147483647 w 2706"/>
                <a:gd name="T33" fmla="*/ 2147483647 h 640"/>
                <a:gd name="T34" fmla="*/ 2147483647 w 2706"/>
                <a:gd name="T35" fmla="*/ 2147483647 h 640"/>
                <a:gd name="T36" fmla="*/ 0 w 2706"/>
                <a:gd name="T37" fmla="*/ 2147483647 h 640"/>
                <a:gd name="T38" fmla="*/ 0 w 2706"/>
                <a:gd name="T39" fmla="*/ 2147483647 h 640"/>
                <a:gd name="T40" fmla="*/ 2147483647 w 2706"/>
                <a:gd name="T41" fmla="*/ 2147483647 h 640"/>
                <a:gd name="T42" fmla="*/ 2147483647 w 2706"/>
                <a:gd name="T43" fmla="*/ 2147483647 h 640"/>
                <a:gd name="T44" fmla="*/ 2147483647 w 2706"/>
                <a:gd name="T45" fmla="*/ 2147483647 h 640"/>
                <a:gd name="T46" fmla="*/ 2147483647 w 2706"/>
                <a:gd name="T47" fmla="*/ 2147483647 h 640"/>
                <a:gd name="T48" fmla="*/ 2147483647 w 2706"/>
                <a:gd name="T49" fmla="*/ 2147483647 h 640"/>
                <a:gd name="T50" fmla="*/ 2147483647 w 2706"/>
                <a:gd name="T51" fmla="*/ 2147483647 h 640"/>
                <a:gd name="T52" fmla="*/ 2147483647 w 2706"/>
                <a:gd name="T53" fmla="*/ 2147483647 h 640"/>
                <a:gd name="T54" fmla="*/ 2147483647 w 2706"/>
                <a:gd name="T55" fmla="*/ 2147483647 h 640"/>
                <a:gd name="T56" fmla="*/ 2147483647 w 2706"/>
                <a:gd name="T57" fmla="*/ 2147483647 h 640"/>
                <a:gd name="T58" fmla="*/ 2147483647 w 2706"/>
                <a:gd name="T59" fmla="*/ 2147483647 h 640"/>
                <a:gd name="T60" fmla="*/ 2147483647 w 2706"/>
                <a:gd name="T61" fmla="*/ 2147483647 h 640"/>
                <a:gd name="T62" fmla="*/ 2147483647 w 2706"/>
                <a:gd name="T63" fmla="*/ 2147483647 h 640"/>
                <a:gd name="T64" fmla="*/ 2147483647 w 2706"/>
                <a:gd name="T65" fmla="*/ 2147483647 h 640"/>
                <a:gd name="T66" fmla="*/ 2147483647 w 2706"/>
                <a:gd name="T67" fmla="*/ 2147483647 h 640"/>
                <a:gd name="T68" fmla="*/ 2147483647 w 2706"/>
                <a:gd name="T69" fmla="*/ 2147483647 h 640"/>
                <a:gd name="T70" fmla="*/ 2147483647 w 2706"/>
                <a:gd name="T71" fmla="*/ 2147483647 h 640"/>
                <a:gd name="T72" fmla="*/ 2147483647 w 2706"/>
                <a:gd name="T73" fmla="*/ 2147483647 h 640"/>
                <a:gd name="T74" fmla="*/ 2147483647 w 2706"/>
                <a:gd name="T75" fmla="*/ 2147483647 h 640"/>
                <a:gd name="T76" fmla="*/ 2147483647 w 2706"/>
                <a:gd name="T77" fmla="*/ 2147483647 h 640"/>
                <a:gd name="T78" fmla="*/ 2147483647 w 2706"/>
                <a:gd name="T79" fmla="*/ 2147483647 h 640"/>
                <a:gd name="T80" fmla="*/ 2147483647 w 2706"/>
                <a:gd name="T81" fmla="*/ 2147483647 h 640"/>
                <a:gd name="T82" fmla="*/ 2147483647 w 2706"/>
                <a:gd name="T83" fmla="*/ 2147483647 h 640"/>
                <a:gd name="T84" fmla="*/ 2147483647 w 2706"/>
                <a:gd name="T85" fmla="*/ 2147483647 h 640"/>
                <a:gd name="T86" fmla="*/ 2147483647 w 2706"/>
                <a:gd name="T87" fmla="*/ 2147483647 h 640"/>
                <a:gd name="T88" fmla="*/ 2147483647 w 2706"/>
                <a:gd name="T89" fmla="*/ 2147483647 h 640"/>
                <a:gd name="T90" fmla="*/ 2147483647 w 2706"/>
                <a:gd name="T91" fmla="*/ 2147483647 h 640"/>
                <a:gd name="T92" fmla="*/ 2147483647 w 2706"/>
                <a:gd name="T93" fmla="*/ 2147483647 h 640"/>
                <a:gd name="T94" fmla="*/ 2147483647 w 2706"/>
                <a:gd name="T95" fmla="*/ 2147483647 h 640"/>
                <a:gd name="T96" fmla="*/ 2147483647 w 2706"/>
                <a:gd name="T97" fmla="*/ 2147483647 h 640"/>
                <a:gd name="T98" fmla="*/ 2147483647 w 2706"/>
                <a:gd name="T99" fmla="*/ 2147483647 h 640"/>
                <a:gd name="T100" fmla="*/ 2147483647 w 2706"/>
                <a:gd name="T101" fmla="*/ 2147483647 h 640"/>
                <a:gd name="T102" fmla="*/ 2147483647 w 2706"/>
                <a:gd name="T103" fmla="*/ 2147483647 h 640"/>
                <a:gd name="T104" fmla="*/ 2147483647 w 2706"/>
                <a:gd name="T105" fmla="*/ 2147483647 h 640"/>
                <a:gd name="T106" fmla="*/ 2147483647 w 2706"/>
                <a:gd name="T107" fmla="*/ 0 h 640"/>
                <a:gd name="T108" fmla="*/ 2147483647 w 2706"/>
                <a:gd name="T109" fmla="*/ 0 h 640"/>
                <a:gd name="T110" fmla="*/ 2147483647 w 2706"/>
                <a:gd name="T111" fmla="*/ 0 h 640"/>
                <a:gd name="T112" fmla="*/ 2147483647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a:p>
          </p:txBody>
        </p:sp>
        <p:sp>
          <p:nvSpPr>
            <p:cNvPr id="13" name="Freeform 18"/>
            <p:cNvSpPr>
              <a:spLocks/>
            </p:cNvSpPr>
            <p:nvPr/>
          </p:nvSpPr>
          <p:spPr bwMode="hidden">
            <a:xfrm>
              <a:off x="-309563" y="4318000"/>
              <a:ext cx="8280401" cy="1209675"/>
            </a:xfrm>
            <a:custGeom>
              <a:avLst/>
              <a:gdLst>
                <a:gd name="T0" fmla="*/ 2147483647 w 5216"/>
                <a:gd name="T1" fmla="*/ 2147483647 h 762"/>
                <a:gd name="T2" fmla="*/ 2147483647 w 5216"/>
                <a:gd name="T3" fmla="*/ 2147483647 h 762"/>
                <a:gd name="T4" fmla="*/ 2147483647 w 5216"/>
                <a:gd name="T5" fmla="*/ 2147483647 h 762"/>
                <a:gd name="T6" fmla="*/ 2147483647 w 5216"/>
                <a:gd name="T7" fmla="*/ 2147483647 h 762"/>
                <a:gd name="T8" fmla="*/ 2147483647 w 5216"/>
                <a:gd name="T9" fmla="*/ 2147483647 h 762"/>
                <a:gd name="T10" fmla="*/ 2147483647 w 5216"/>
                <a:gd name="T11" fmla="*/ 2147483647 h 762"/>
                <a:gd name="T12" fmla="*/ 2147483647 w 5216"/>
                <a:gd name="T13" fmla="*/ 2147483647 h 762"/>
                <a:gd name="T14" fmla="*/ 2147483647 w 5216"/>
                <a:gd name="T15" fmla="*/ 2147483647 h 762"/>
                <a:gd name="T16" fmla="*/ 2147483647 w 5216"/>
                <a:gd name="T17" fmla="*/ 2147483647 h 762"/>
                <a:gd name="T18" fmla="*/ 2147483647 w 5216"/>
                <a:gd name="T19" fmla="*/ 2147483647 h 762"/>
                <a:gd name="T20" fmla="*/ 2147483647 w 5216"/>
                <a:gd name="T21" fmla="*/ 2147483647 h 762"/>
                <a:gd name="T22" fmla="*/ 2147483647 w 5216"/>
                <a:gd name="T23" fmla="*/ 2147483647 h 762"/>
                <a:gd name="T24" fmla="*/ 2147483647 w 5216"/>
                <a:gd name="T25" fmla="*/ 2147483647 h 762"/>
                <a:gd name="T26" fmla="*/ 2147483647 w 5216"/>
                <a:gd name="T27" fmla="*/ 0 h 762"/>
                <a:gd name="T28" fmla="*/ 2147483647 w 5216"/>
                <a:gd name="T29" fmla="*/ 2147483647 h 762"/>
                <a:gd name="T30" fmla="*/ 2147483647 w 5216"/>
                <a:gd name="T31" fmla="*/ 2147483647 h 762"/>
                <a:gd name="T32" fmla="*/ 0 w 5216"/>
                <a:gd name="T33" fmla="*/ 2147483647 h 762"/>
                <a:gd name="T34" fmla="*/ 2147483647 w 5216"/>
                <a:gd name="T35" fmla="*/ 2147483647 h 762"/>
                <a:gd name="T36" fmla="*/ 2147483647 w 5216"/>
                <a:gd name="T37" fmla="*/ 2147483647 h 762"/>
                <a:gd name="T38" fmla="*/ 2147483647 w 5216"/>
                <a:gd name="T39" fmla="*/ 2147483647 h 762"/>
                <a:gd name="T40" fmla="*/ 2147483647 w 5216"/>
                <a:gd name="T41" fmla="*/ 2147483647 h 762"/>
                <a:gd name="T42" fmla="*/ 2147483647 w 5216"/>
                <a:gd name="T43" fmla="*/ 2147483647 h 762"/>
                <a:gd name="T44" fmla="*/ 2147483647 w 5216"/>
                <a:gd name="T45" fmla="*/ 2147483647 h 762"/>
                <a:gd name="T46" fmla="*/ 2147483647 w 5216"/>
                <a:gd name="T47" fmla="*/ 2147483647 h 762"/>
                <a:gd name="T48" fmla="*/ 2147483647 w 5216"/>
                <a:gd name="T49" fmla="*/ 2147483647 h 762"/>
                <a:gd name="T50" fmla="*/ 2147483647 w 5216"/>
                <a:gd name="T51" fmla="*/ 2147483647 h 762"/>
                <a:gd name="T52" fmla="*/ 2147483647 w 5216"/>
                <a:gd name="T53" fmla="*/ 2147483647 h 762"/>
                <a:gd name="T54" fmla="*/ 2147483647 w 5216"/>
                <a:gd name="T55" fmla="*/ 2147483647 h 762"/>
                <a:gd name="T56" fmla="*/ 2147483647 w 5216"/>
                <a:gd name="T57" fmla="*/ 2147483647 h 762"/>
                <a:gd name="T58" fmla="*/ 2147483647 w 5216"/>
                <a:gd name="T59" fmla="*/ 2147483647 h 762"/>
                <a:gd name="T60" fmla="*/ 2147483647 w 5216"/>
                <a:gd name="T61" fmla="*/ 2147483647 h 762"/>
                <a:gd name="T62" fmla="*/ 2147483647 w 5216"/>
                <a:gd name="T63" fmla="*/ 2147483647 h 762"/>
                <a:gd name="T64" fmla="*/ 2147483647 w 5216"/>
                <a:gd name="T65" fmla="*/ 2147483647 h 762"/>
                <a:gd name="T66" fmla="*/ 2147483647 w 5216"/>
                <a:gd name="T67" fmla="*/ 2147483647 h 762"/>
                <a:gd name="T68" fmla="*/ 2147483647 w 5216"/>
                <a:gd name="T69" fmla="*/ 2147483647 h 762"/>
                <a:gd name="T70" fmla="*/ 2147483647 w 5216"/>
                <a:gd name="T71" fmla="*/ 2147483647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a:p>
          </p:txBody>
        </p:sp>
        <p:sp>
          <p:nvSpPr>
            <p:cNvPr id="14" name="Freeform 22"/>
            <p:cNvSpPr>
              <a:spLocks/>
            </p:cNvSpPr>
            <p:nvPr/>
          </p:nvSpPr>
          <p:spPr bwMode="hidden">
            <a:xfrm>
              <a:off x="3175" y="4335463"/>
              <a:ext cx="8166100" cy="1101725"/>
            </a:xfrm>
            <a:custGeom>
              <a:avLst/>
              <a:gdLst>
                <a:gd name="T0" fmla="*/ 0 w 5144"/>
                <a:gd name="T1" fmla="*/ 2147483647 h 694"/>
                <a:gd name="T2" fmla="*/ 0 w 5144"/>
                <a:gd name="T3" fmla="*/ 2147483647 h 694"/>
                <a:gd name="T4" fmla="*/ 2147483647 w 5144"/>
                <a:gd name="T5" fmla="*/ 2147483647 h 694"/>
                <a:gd name="T6" fmla="*/ 2147483647 w 5144"/>
                <a:gd name="T7" fmla="*/ 2147483647 h 694"/>
                <a:gd name="T8" fmla="*/ 2147483647 w 5144"/>
                <a:gd name="T9" fmla="*/ 2147483647 h 694"/>
                <a:gd name="T10" fmla="*/ 2147483647 w 5144"/>
                <a:gd name="T11" fmla="*/ 2147483647 h 694"/>
                <a:gd name="T12" fmla="*/ 2147483647 w 5144"/>
                <a:gd name="T13" fmla="*/ 2147483647 h 694"/>
                <a:gd name="T14" fmla="*/ 2147483647 w 5144"/>
                <a:gd name="T15" fmla="*/ 2147483647 h 694"/>
                <a:gd name="T16" fmla="*/ 2147483647 w 5144"/>
                <a:gd name="T17" fmla="*/ 2147483647 h 694"/>
                <a:gd name="T18" fmla="*/ 2147483647 w 5144"/>
                <a:gd name="T19" fmla="*/ 2147483647 h 694"/>
                <a:gd name="T20" fmla="*/ 2147483647 w 5144"/>
                <a:gd name="T21" fmla="*/ 2147483647 h 694"/>
                <a:gd name="T22" fmla="*/ 2147483647 w 5144"/>
                <a:gd name="T23" fmla="*/ 2147483647 h 694"/>
                <a:gd name="T24" fmla="*/ 2147483647 w 5144"/>
                <a:gd name="T25" fmla="*/ 0 h 694"/>
                <a:gd name="T26" fmla="*/ 2147483647 w 5144"/>
                <a:gd name="T27" fmla="*/ 2147483647 h 694"/>
                <a:gd name="T28" fmla="*/ 2147483647 w 5144"/>
                <a:gd name="T29" fmla="*/ 2147483647 h 694"/>
                <a:gd name="T30" fmla="*/ 2147483647 w 5144"/>
                <a:gd name="T31" fmla="*/ 2147483647 h 694"/>
                <a:gd name="T32" fmla="*/ 2147483647 w 5144"/>
                <a:gd name="T33" fmla="*/ 2147483647 h 694"/>
                <a:gd name="T34" fmla="*/ 2147483647 w 5144"/>
                <a:gd name="T35" fmla="*/ 2147483647 h 694"/>
                <a:gd name="T36" fmla="*/ 2147483647 w 5144"/>
                <a:gd name="T37" fmla="*/ 2147483647 h 694"/>
                <a:gd name="T38" fmla="*/ 2147483647 w 5144"/>
                <a:gd name="T39" fmla="*/ 2147483647 h 694"/>
                <a:gd name="T40" fmla="*/ 2147483647 w 5144"/>
                <a:gd name="T41" fmla="*/ 2147483647 h 694"/>
                <a:gd name="T42" fmla="*/ 2147483647 w 5144"/>
                <a:gd name="T43" fmla="*/ 2147483647 h 694"/>
                <a:gd name="T44" fmla="*/ 2147483647 w 5144"/>
                <a:gd name="T45" fmla="*/ 2147483647 h 694"/>
                <a:gd name="T46" fmla="*/ 2147483647 w 5144"/>
                <a:gd name="T47" fmla="*/ 2147483647 h 694"/>
                <a:gd name="T48" fmla="*/ 2147483647 w 5144"/>
                <a:gd name="T49" fmla="*/ 2147483647 h 694"/>
                <a:gd name="T50" fmla="*/ 2147483647 w 5144"/>
                <a:gd name="T51" fmla="*/ 2147483647 h 694"/>
                <a:gd name="T52" fmla="*/ 2147483647 w 5144"/>
                <a:gd name="T53" fmla="*/ 2147483647 h 694"/>
                <a:gd name="T54" fmla="*/ 2147483647 w 5144"/>
                <a:gd name="T55" fmla="*/ 2147483647 h 694"/>
                <a:gd name="T56" fmla="*/ 2147483647 w 5144"/>
                <a:gd name="T57" fmla="*/ 2147483647 h 694"/>
                <a:gd name="T58" fmla="*/ 2147483647 w 5144"/>
                <a:gd name="T59" fmla="*/ 2147483647 h 694"/>
                <a:gd name="T60" fmla="*/ 2147483647 w 5144"/>
                <a:gd name="T61" fmla="*/ 2147483647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TW" altLang="en-US"/>
            </a:p>
          </p:txBody>
        </p:sp>
        <p:sp>
          <p:nvSpPr>
            <p:cNvPr id="17" name="Freeform 26"/>
            <p:cNvSpPr>
              <a:spLocks/>
            </p:cNvSpPr>
            <p:nvPr/>
          </p:nvSpPr>
          <p:spPr bwMode="hidden">
            <a:xfrm>
              <a:off x="4156075" y="4316413"/>
              <a:ext cx="4940300" cy="927100"/>
            </a:xfrm>
            <a:custGeom>
              <a:avLst/>
              <a:gdLst>
                <a:gd name="T0" fmla="*/ 0 w 3112"/>
                <a:gd name="T1" fmla="*/ 2147483647 h 584"/>
                <a:gd name="T2" fmla="*/ 0 w 3112"/>
                <a:gd name="T3" fmla="*/ 2147483647 h 584"/>
                <a:gd name="T4" fmla="*/ 2147483647 w 3112"/>
                <a:gd name="T5" fmla="*/ 2147483647 h 584"/>
                <a:gd name="T6" fmla="*/ 2147483647 w 3112"/>
                <a:gd name="T7" fmla="*/ 2147483647 h 584"/>
                <a:gd name="T8" fmla="*/ 2147483647 w 3112"/>
                <a:gd name="T9" fmla="*/ 2147483647 h 584"/>
                <a:gd name="T10" fmla="*/ 2147483647 w 3112"/>
                <a:gd name="T11" fmla="*/ 2147483647 h 584"/>
                <a:gd name="T12" fmla="*/ 2147483647 w 3112"/>
                <a:gd name="T13" fmla="*/ 2147483647 h 584"/>
                <a:gd name="T14" fmla="*/ 2147483647 w 3112"/>
                <a:gd name="T15" fmla="*/ 2147483647 h 584"/>
                <a:gd name="T16" fmla="*/ 2147483647 w 3112"/>
                <a:gd name="T17" fmla="*/ 2147483647 h 584"/>
                <a:gd name="T18" fmla="*/ 2147483647 w 3112"/>
                <a:gd name="T19" fmla="*/ 2147483647 h 584"/>
                <a:gd name="T20" fmla="*/ 2147483647 w 3112"/>
                <a:gd name="T21" fmla="*/ 2147483647 h 584"/>
                <a:gd name="T22" fmla="*/ 2147483647 w 3112"/>
                <a:gd name="T23" fmla="*/ 2147483647 h 584"/>
                <a:gd name="T24" fmla="*/ 2147483647 w 3112"/>
                <a:gd name="T25" fmla="*/ 2147483647 h 584"/>
                <a:gd name="T26" fmla="*/ 2147483647 w 3112"/>
                <a:gd name="T27" fmla="*/ 2147483647 h 584"/>
                <a:gd name="T28" fmla="*/ 2147483647 w 3112"/>
                <a:gd name="T29" fmla="*/ 2147483647 h 584"/>
                <a:gd name="T30" fmla="*/ 2147483647 w 3112"/>
                <a:gd name="T31" fmla="*/ 2147483647 h 584"/>
                <a:gd name="T32" fmla="*/ 2147483647 w 3112"/>
                <a:gd name="T33" fmla="*/ 2147483647 h 584"/>
                <a:gd name="T34" fmla="*/ 2147483647 w 3112"/>
                <a:gd name="T35" fmla="*/ 2147483647 h 584"/>
                <a:gd name="T36" fmla="*/ 2147483647 w 3112"/>
                <a:gd name="T37" fmla="*/ 2147483647 h 584"/>
                <a:gd name="T38" fmla="*/ 2147483647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zh-TW" altLang="en-US"/>
            </a:p>
          </p:txBody>
        </p:sp>
        <p:sp useBgFill="1">
          <p:nvSpPr>
            <p:cNvPr id="18" name="Freeform 10"/>
            <p:cNvSpPr>
              <a:spLocks/>
            </p:cNvSpPr>
            <p:nvPr/>
          </p:nvSpPr>
          <p:spPr bwMode="hidden">
            <a:xfrm>
              <a:off x="-3905250" y="4294188"/>
              <a:ext cx="13011150" cy="1892300"/>
            </a:xfrm>
            <a:custGeom>
              <a:avLst/>
              <a:gdLst>
                <a:gd name="T0" fmla="*/ 2147483647 w 8196"/>
                <a:gd name="T1" fmla="*/ 2147483647 h 1192"/>
                <a:gd name="T2" fmla="*/ 2147483647 w 8196"/>
                <a:gd name="T3" fmla="*/ 2147483647 h 1192"/>
                <a:gd name="T4" fmla="*/ 2147483647 w 8196"/>
                <a:gd name="T5" fmla="*/ 2147483647 h 1192"/>
                <a:gd name="T6" fmla="*/ 2147483647 w 8196"/>
                <a:gd name="T7" fmla="*/ 2147483647 h 1192"/>
                <a:gd name="T8" fmla="*/ 2147483647 w 8196"/>
                <a:gd name="T9" fmla="*/ 2147483647 h 1192"/>
                <a:gd name="T10" fmla="*/ 2147483647 w 8196"/>
                <a:gd name="T11" fmla="*/ 2147483647 h 1192"/>
                <a:gd name="T12" fmla="*/ 2147483647 w 8196"/>
                <a:gd name="T13" fmla="*/ 2147483647 h 1192"/>
                <a:gd name="T14" fmla="*/ 2147483647 w 8196"/>
                <a:gd name="T15" fmla="*/ 2147483647 h 1192"/>
                <a:gd name="T16" fmla="*/ 2147483647 w 8196"/>
                <a:gd name="T17" fmla="*/ 2147483647 h 1192"/>
                <a:gd name="T18" fmla="*/ 2147483647 w 8196"/>
                <a:gd name="T19" fmla="*/ 2147483647 h 1192"/>
                <a:gd name="T20" fmla="*/ 2147483647 w 8196"/>
                <a:gd name="T21" fmla="*/ 2147483647 h 1192"/>
                <a:gd name="T22" fmla="*/ 2147483647 w 8196"/>
                <a:gd name="T23" fmla="*/ 2147483647 h 1192"/>
                <a:gd name="T24" fmla="*/ 2147483647 w 8196"/>
                <a:gd name="T25" fmla="*/ 2147483647 h 1192"/>
                <a:gd name="T26" fmla="*/ 2147483647 w 8196"/>
                <a:gd name="T27" fmla="*/ 2147483647 h 1192"/>
                <a:gd name="T28" fmla="*/ 2147483647 w 8196"/>
                <a:gd name="T29" fmla="*/ 2147483647 h 1192"/>
                <a:gd name="T30" fmla="*/ 2147483647 w 8196"/>
                <a:gd name="T31" fmla="*/ 2147483647 h 1192"/>
                <a:gd name="T32" fmla="*/ 2147483647 w 8196"/>
                <a:gd name="T33" fmla="*/ 2147483647 h 1192"/>
                <a:gd name="T34" fmla="*/ 2147483647 w 8196"/>
                <a:gd name="T35" fmla="*/ 2147483647 h 1192"/>
                <a:gd name="T36" fmla="*/ 2147483647 w 8196"/>
                <a:gd name="T37" fmla="*/ 2147483647 h 1192"/>
                <a:gd name="T38" fmla="*/ 2147483647 w 8196"/>
                <a:gd name="T39" fmla="*/ 2147483647 h 1192"/>
                <a:gd name="T40" fmla="*/ 2147483647 w 8196"/>
                <a:gd name="T41" fmla="*/ 2147483647 h 1192"/>
                <a:gd name="T42" fmla="*/ 2147483647 w 8196"/>
                <a:gd name="T43" fmla="*/ 2147483647 h 1192"/>
                <a:gd name="T44" fmla="*/ 2147483647 w 8196"/>
                <a:gd name="T45" fmla="*/ 0 h 1192"/>
                <a:gd name="T46" fmla="*/ 2147483647 w 8196"/>
                <a:gd name="T47" fmla="*/ 2147483647 h 1192"/>
                <a:gd name="T48" fmla="*/ 2147483647 w 8196"/>
                <a:gd name="T49" fmla="*/ 2147483647 h 1192"/>
                <a:gd name="T50" fmla="*/ 2147483647 w 8196"/>
                <a:gd name="T51" fmla="*/ 2147483647 h 1192"/>
                <a:gd name="T52" fmla="*/ 2147483647 w 8196"/>
                <a:gd name="T53" fmla="*/ 2147483647 h 1192"/>
                <a:gd name="T54" fmla="*/ 2147483647 w 8196"/>
                <a:gd name="T55" fmla="*/ 2147483647 h 1192"/>
                <a:gd name="T56" fmla="*/ 2147483647 w 8196"/>
                <a:gd name="T57" fmla="*/ 2147483647 h 1192"/>
                <a:gd name="T58" fmla="*/ 2147483647 w 8196"/>
                <a:gd name="T59" fmla="*/ 2147483647 h 1192"/>
                <a:gd name="T60" fmla="*/ 2147483647 w 8196"/>
                <a:gd name="T61" fmla="*/ 2147483647 h 1192"/>
                <a:gd name="T62" fmla="*/ 0 w 8196"/>
                <a:gd name="T63" fmla="*/ 2147483647 h 1192"/>
                <a:gd name="T64" fmla="*/ 2147483647 w 8196"/>
                <a:gd name="T65" fmla="*/ 2147483647 h 1192"/>
                <a:gd name="T66" fmla="*/ 2147483647 w 8196"/>
                <a:gd name="T67" fmla="*/ 2147483647 h 1192"/>
                <a:gd name="T68" fmla="*/ 2147483647 w 8196"/>
                <a:gd name="T69" fmla="*/ 2147483647 h 1192"/>
                <a:gd name="T70" fmla="*/ 2147483647 w 8196"/>
                <a:gd name="T71" fmla="*/ 2147483647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TW" altLang="en-US"/>
            </a:p>
          </p:txBody>
        </p:sp>
      </p:grpSp>
      <p:pic>
        <p:nvPicPr>
          <p:cNvPr id="19" name="Picture 3"/>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97763" y="136684"/>
            <a:ext cx="1190074" cy="70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文字方塊 19"/>
          <p:cNvSpPr txBox="1"/>
          <p:nvPr userDrawn="1"/>
        </p:nvSpPr>
        <p:spPr>
          <a:xfrm>
            <a:off x="108507" y="803433"/>
            <a:ext cx="891918" cy="238210"/>
          </a:xfrm>
          <a:prstGeom prst="rect">
            <a:avLst/>
          </a:prstGeom>
          <a:noFill/>
        </p:spPr>
        <p:txBody>
          <a:bodyPr wrap="none" lIns="98746" tIns="49373" rIns="98746" bIns="49373">
            <a:spAutoFit/>
          </a:bodyPr>
          <a:lstStyle/>
          <a:p>
            <a:pPr>
              <a:defRPr/>
            </a:pPr>
            <a:r>
              <a:rPr lang="zh-TW" altLang="en-US" sz="900" dirty="0"/>
              <a:t>台聚關係企業</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pPr>
              <a:defRPr/>
            </a:pPr>
            <a:fld id="{FE1EF0F6-250B-47FE-A68F-B6858F0C1570}" type="datetime1">
              <a:rPr lang="zh-TW" altLang="en-US" smtClean="0"/>
              <a:t>2018/5/18</a:t>
            </a:fld>
            <a:endParaRPr lang="zh-TW" altLang="en-US"/>
          </a:p>
        </p:txBody>
      </p:sp>
      <p:sp>
        <p:nvSpPr>
          <p:cNvPr id="5" name="頁尾版面配置區 4"/>
          <p:cNvSpPr>
            <a:spLocks noGrp="1"/>
          </p:cNvSpPr>
          <p:nvPr>
            <p:ph type="ftr" sz="quarter" idx="11"/>
          </p:nvPr>
        </p:nvSpPr>
        <p:spPr/>
        <p:txBody>
          <a:bodyPr/>
          <a:lstStyle/>
          <a:p>
            <a:pPr>
              <a:defRPr/>
            </a:pPr>
            <a:endParaRPr lang="zh-TW" altLang="en-US"/>
          </a:p>
        </p:txBody>
      </p:sp>
      <p:sp>
        <p:nvSpPr>
          <p:cNvPr id="6" name="投影片編號版面配置區 5"/>
          <p:cNvSpPr>
            <a:spLocks noGrp="1"/>
          </p:cNvSpPr>
          <p:nvPr>
            <p:ph type="sldNum" sz="quarter" idx="12"/>
          </p:nvPr>
        </p:nvSpPr>
        <p:spPr/>
        <p:txBody>
          <a:bodyPr/>
          <a:lstStyle/>
          <a:p>
            <a:pPr>
              <a:defRPr/>
            </a:pPr>
            <a:fld id="{B630D7AA-134A-497F-A02A-7ABE8B3374DD}" type="slidenum">
              <a:rPr lang="zh-TW" altLang="en-US" smtClean="0"/>
              <a:pPr>
                <a:defRPr/>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7560469" y="576740"/>
            <a:ext cx="2016125" cy="6144101"/>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504031" y="576740"/>
            <a:ext cx="6888427" cy="6144101"/>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pPr>
              <a:defRPr/>
            </a:pPr>
            <a:fld id="{C4EDF0E4-21C0-486B-96D7-ED28A89C8997}" type="datetime1">
              <a:rPr lang="zh-TW" altLang="en-US" smtClean="0"/>
              <a:t>2018/5/18</a:t>
            </a:fld>
            <a:endParaRPr lang="zh-TW" altLang="en-US"/>
          </a:p>
        </p:txBody>
      </p:sp>
      <p:sp>
        <p:nvSpPr>
          <p:cNvPr id="5" name="頁尾版面配置區 4"/>
          <p:cNvSpPr>
            <a:spLocks noGrp="1"/>
          </p:cNvSpPr>
          <p:nvPr>
            <p:ph type="ftr" sz="quarter" idx="11"/>
          </p:nvPr>
        </p:nvSpPr>
        <p:spPr/>
        <p:txBody>
          <a:bodyPr/>
          <a:lstStyle/>
          <a:p>
            <a:pPr>
              <a:defRPr/>
            </a:pPr>
            <a:endParaRPr lang="zh-TW" altLang="en-US"/>
          </a:p>
        </p:txBody>
      </p:sp>
      <p:sp>
        <p:nvSpPr>
          <p:cNvPr id="6" name="投影片編號版面配置區 5"/>
          <p:cNvSpPr>
            <a:spLocks noGrp="1"/>
          </p:cNvSpPr>
          <p:nvPr>
            <p:ph type="sldNum" sz="quarter" idx="12"/>
          </p:nvPr>
        </p:nvSpPr>
        <p:spPr/>
        <p:txBody>
          <a:bodyPr/>
          <a:lstStyle/>
          <a:p>
            <a:pPr>
              <a:defRPr/>
            </a:pPr>
            <a:fld id="{1A65D6E6-A307-4032-8193-B64E6612D30B}" type="slidenum">
              <a:rPr lang="zh-TW" altLang="en-US" smtClean="0"/>
              <a:pPr>
                <a:defRPr/>
              </a:pPr>
              <a:t>‹#›</a:t>
            </a:fld>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自訂版面配置">
    <p:spTree>
      <p:nvGrpSpPr>
        <p:cNvPr id="1" name=""/>
        <p:cNvGrpSpPr/>
        <p:nvPr/>
      </p:nvGrpSpPr>
      <p:grpSpPr>
        <a:xfrm>
          <a:off x="0" y="0"/>
          <a:ext cx="0" cy="0"/>
          <a:chOff x="0" y="0"/>
          <a:chExt cx="0" cy="0"/>
        </a:xfrm>
      </p:grpSpPr>
      <p:sp>
        <p:nvSpPr>
          <p:cNvPr id="2" name="Rounded Rectangle 13"/>
          <p:cNvSpPr/>
          <p:nvPr userDrawn="1"/>
        </p:nvSpPr>
        <p:spPr>
          <a:xfrm>
            <a:off x="0" y="0"/>
            <a:ext cx="10080625" cy="7200900"/>
          </a:xfrm>
          <a:prstGeom prst="rect">
            <a:avLst/>
          </a:prstGeom>
          <a:gradFill>
            <a:gsLst>
              <a:gs pos="61000">
                <a:srgbClr val="9DBCD6"/>
              </a:gs>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8746" tIns="49373" rIns="98746" bIns="49373" anchor="ctr"/>
          <a:lstStyle/>
          <a:p>
            <a:pPr algn="ctr" fontAlgn="auto">
              <a:spcBef>
                <a:spcPts val="0"/>
              </a:spcBef>
              <a:spcAft>
                <a:spcPts val="0"/>
              </a:spcAft>
              <a:defRPr/>
            </a:pPr>
            <a:endParaRPr kumimoji="0" lang="en-US"/>
          </a:p>
        </p:txBody>
      </p:sp>
      <p:sp>
        <p:nvSpPr>
          <p:cNvPr id="3" name="日期版面配置區 2"/>
          <p:cNvSpPr>
            <a:spLocks noGrp="1"/>
          </p:cNvSpPr>
          <p:nvPr>
            <p:ph type="dt" sz="half" idx="10"/>
          </p:nvPr>
        </p:nvSpPr>
        <p:spPr>
          <a:xfrm>
            <a:off x="5693104" y="6562488"/>
            <a:ext cx="4174008" cy="383381"/>
          </a:xfrm>
          <a:prstGeom prst="rect">
            <a:avLst/>
          </a:prstGeom>
        </p:spPr>
        <p:txBody>
          <a:bodyPr/>
          <a:lstStyle>
            <a:lvl1pPr fontAlgn="auto">
              <a:spcBef>
                <a:spcPts val="0"/>
              </a:spcBef>
              <a:spcAft>
                <a:spcPts val="0"/>
              </a:spcAft>
              <a:defRPr kumimoji="0">
                <a:latin typeface="+mn-lt"/>
                <a:ea typeface="+mn-ea"/>
              </a:defRPr>
            </a:lvl1pPr>
          </a:lstStyle>
          <a:p>
            <a:pPr>
              <a:defRPr/>
            </a:pPr>
            <a:fld id="{C19D4FDF-5090-42CB-B613-890341DE84DE}" type="datetime1">
              <a:rPr lang="zh-TW" altLang="en-US" smtClean="0"/>
              <a:t>2018/5/18</a:t>
            </a:fld>
            <a:endParaRPr lang="zh-TW" altLang="en-US"/>
          </a:p>
        </p:txBody>
      </p:sp>
      <p:sp>
        <p:nvSpPr>
          <p:cNvPr id="4" name="頁尾版面配置區 3"/>
          <p:cNvSpPr>
            <a:spLocks noGrp="1"/>
          </p:cNvSpPr>
          <p:nvPr>
            <p:ph type="ftr" sz="quarter" idx="11"/>
          </p:nvPr>
        </p:nvSpPr>
        <p:spPr/>
        <p:txBody>
          <a:bodyPr/>
          <a:lstStyle>
            <a:lvl1pPr>
              <a:defRPr/>
            </a:lvl1pPr>
          </a:lstStyle>
          <a:p>
            <a:pPr>
              <a:defRPr/>
            </a:pPr>
            <a:endParaRPr lang="zh-TW" altLang="en-US"/>
          </a:p>
        </p:txBody>
      </p:sp>
      <p:sp>
        <p:nvSpPr>
          <p:cNvPr id="5" name="投影片編號版面配置區 4"/>
          <p:cNvSpPr>
            <a:spLocks noGrp="1"/>
          </p:cNvSpPr>
          <p:nvPr>
            <p:ph type="sldNum" sz="quarter" idx="12"/>
          </p:nvPr>
        </p:nvSpPr>
        <p:spPr/>
        <p:txBody>
          <a:bodyPr/>
          <a:lstStyle>
            <a:lvl1pPr>
              <a:defRPr/>
            </a:lvl1pPr>
          </a:lstStyle>
          <a:p>
            <a:pPr>
              <a:defRPr/>
            </a:pPr>
            <a:fld id="{132497AF-0A02-45B1-B94F-6AB014F1974E}" type="slidenum">
              <a:rPr lang="zh-TW" altLang="en-US"/>
              <a:pPr>
                <a:defRPr/>
              </a:pPr>
              <a:t>‹#›</a:t>
            </a:fld>
            <a:endParaRPr lang="zh-TW" altLang="en-US"/>
          </a:p>
        </p:txBody>
      </p:sp>
    </p:spTree>
    <p:extLst>
      <p:ext uri="{BB962C8B-B14F-4D97-AF65-F5344CB8AC3E}">
        <p14:creationId xmlns:p14="http://schemas.microsoft.com/office/powerpoint/2010/main" val="155998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kumimoji="0" lang="zh-TW" altLang="en-US" smtClean="0"/>
              <a:t>按一下以編輯母片標題樣式</a:t>
            </a:r>
            <a:endParaRPr kumimoji="0" lang="en-US"/>
          </a:p>
        </p:txBody>
      </p:sp>
      <p:sp>
        <p:nvSpPr>
          <p:cNvPr id="27" name="內容版面配置區 26"/>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pPr>
              <a:defRPr/>
            </a:pPr>
            <a:fld id="{33898C52-D3D4-458C-9EF0-EACB156F456A}" type="datetime1">
              <a:rPr lang="zh-TW" altLang="en-US" smtClean="0"/>
              <a:t>2018/5/18</a:t>
            </a:fld>
            <a:endParaRPr lang="zh-TW" altLang="en-US"/>
          </a:p>
        </p:txBody>
      </p:sp>
      <p:sp>
        <p:nvSpPr>
          <p:cNvPr id="19" name="頁尾版面配置區 18"/>
          <p:cNvSpPr>
            <a:spLocks noGrp="1"/>
          </p:cNvSpPr>
          <p:nvPr>
            <p:ph type="ftr" sz="quarter" idx="11"/>
          </p:nvPr>
        </p:nvSpPr>
        <p:spPr>
          <a:xfrm>
            <a:off x="3948245" y="80011"/>
            <a:ext cx="3192198" cy="303371"/>
          </a:xfrm>
        </p:spPr>
        <p:txBody>
          <a:bodyPr/>
          <a:lstStyle/>
          <a:p>
            <a:pPr>
              <a:defRPr/>
            </a:pPr>
            <a:endParaRPr lang="zh-TW" altLang="en-US"/>
          </a:p>
        </p:txBody>
      </p:sp>
      <p:sp>
        <p:nvSpPr>
          <p:cNvPr id="16" name="投影片編號版面配置區 15"/>
          <p:cNvSpPr>
            <a:spLocks noGrp="1"/>
          </p:cNvSpPr>
          <p:nvPr>
            <p:ph type="sldNum" sz="quarter" idx="12"/>
          </p:nvPr>
        </p:nvSpPr>
        <p:spPr>
          <a:xfrm>
            <a:off x="9072562" y="6797650"/>
            <a:ext cx="836692" cy="259232"/>
          </a:xfrm>
        </p:spPr>
        <p:txBody>
          <a:bodyPr/>
          <a:lstStyle/>
          <a:p>
            <a:pPr>
              <a:defRPr/>
            </a:pPr>
            <a:fld id="{8AB488C3-AD3F-4E34-8147-1B19D33BEE79}" type="slidenum">
              <a:rPr lang="zh-TW" altLang="en-US" smtClean="0"/>
              <a:pPr>
                <a:defRPr/>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67035" y="3617148"/>
            <a:ext cx="9513590" cy="2500"/>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8746" tIns="49373" rIns="98746" bIns="49373" anchor="t" compatLnSpc="1"/>
          <a:lstStyle/>
          <a:p>
            <a:endParaRPr kumimoji="0" lang="en-US"/>
          </a:p>
        </p:txBody>
      </p:sp>
      <p:sp>
        <p:nvSpPr>
          <p:cNvPr id="6" name="文字版面配置區 5"/>
          <p:cNvSpPr>
            <a:spLocks noGrp="1"/>
          </p:cNvSpPr>
          <p:nvPr>
            <p:ph type="body" idx="1"/>
          </p:nvPr>
        </p:nvSpPr>
        <p:spPr>
          <a:xfrm>
            <a:off x="420026" y="1760220"/>
            <a:ext cx="9324578" cy="1280160"/>
          </a:xfrm>
        </p:spPr>
        <p:txBody>
          <a:bodyPr anchor="b"/>
          <a:lstStyle>
            <a:lvl1pPr marL="0" indent="0" algn="r">
              <a:buNone/>
              <a:defRPr sz="2200">
                <a:solidFill>
                  <a:schemeClr val="tx2">
                    <a:shade val="75000"/>
                  </a:schemeClr>
                </a:solidFill>
              </a:defRPr>
            </a:lvl1pPr>
            <a:lvl2pPr>
              <a:buNone/>
              <a:defRPr sz="1900">
                <a:solidFill>
                  <a:schemeClr val="tx1">
                    <a:tint val="75000"/>
                  </a:schemeClr>
                </a:solidFill>
              </a:defRPr>
            </a:lvl2pPr>
            <a:lvl3pPr>
              <a:buNone/>
              <a:defRPr sz="1700">
                <a:solidFill>
                  <a:schemeClr val="tx1">
                    <a:tint val="75000"/>
                  </a:schemeClr>
                </a:solidFill>
              </a:defRPr>
            </a:lvl3pPr>
            <a:lvl4pPr>
              <a:buNone/>
              <a:defRPr sz="1500">
                <a:solidFill>
                  <a:schemeClr val="tx1">
                    <a:tint val="75000"/>
                  </a:schemeClr>
                </a:solidFill>
              </a:defRPr>
            </a:lvl4pPr>
            <a:lvl5pPr>
              <a:buNone/>
              <a:defRPr sz="1500">
                <a:solidFill>
                  <a:schemeClr val="tx1">
                    <a:tint val="75000"/>
                  </a:schemeClr>
                </a:solidFill>
              </a:defRPr>
            </a:lvl5pPr>
          </a:lstStyle>
          <a:p>
            <a:pPr lvl="0" eaLnBrk="1" latinLnBrk="0" hangingPunct="1"/>
            <a:r>
              <a:rPr kumimoji="0" lang="zh-TW" altLang="en-US" smtClean="0"/>
              <a:t>按一下以編輯母片文字樣式</a:t>
            </a:r>
          </a:p>
        </p:txBody>
      </p:sp>
      <p:sp>
        <p:nvSpPr>
          <p:cNvPr id="19" name="日期版面配置區 18"/>
          <p:cNvSpPr>
            <a:spLocks noGrp="1"/>
          </p:cNvSpPr>
          <p:nvPr>
            <p:ph type="dt" sz="half" idx="10"/>
          </p:nvPr>
        </p:nvSpPr>
        <p:spPr/>
        <p:txBody>
          <a:bodyPr/>
          <a:lstStyle/>
          <a:p>
            <a:pPr>
              <a:defRPr/>
            </a:pPr>
            <a:fld id="{ADBF0772-A83F-4374-A30E-E0B886209E6B}" type="datetime1">
              <a:rPr lang="zh-TW" altLang="en-US" smtClean="0"/>
              <a:t>2018/5/18</a:t>
            </a:fld>
            <a:endParaRPr lang="zh-TW" altLang="en-US"/>
          </a:p>
        </p:txBody>
      </p:sp>
      <p:sp>
        <p:nvSpPr>
          <p:cNvPr id="11" name="頁尾版面配置區 10"/>
          <p:cNvSpPr>
            <a:spLocks noGrp="1"/>
          </p:cNvSpPr>
          <p:nvPr>
            <p:ph type="ftr" sz="quarter" idx="11"/>
          </p:nvPr>
        </p:nvSpPr>
        <p:spPr/>
        <p:txBody>
          <a:bodyPr/>
          <a:lstStyle/>
          <a:p>
            <a:pPr>
              <a:defRPr/>
            </a:pPr>
            <a:endParaRPr lang="zh-TW" altLang="en-US"/>
          </a:p>
        </p:txBody>
      </p:sp>
      <p:sp>
        <p:nvSpPr>
          <p:cNvPr id="16" name="投影片編號版面配置區 15"/>
          <p:cNvSpPr>
            <a:spLocks noGrp="1"/>
          </p:cNvSpPr>
          <p:nvPr>
            <p:ph type="sldNum" sz="quarter" idx="12"/>
          </p:nvPr>
        </p:nvSpPr>
        <p:spPr/>
        <p:txBody>
          <a:bodyPr/>
          <a:lstStyle/>
          <a:p>
            <a:pPr>
              <a:defRPr/>
            </a:pPr>
            <a:fld id="{731920D2-4EE1-4751-8157-1737A954C602}" type="slidenum">
              <a:rPr lang="zh-TW" altLang="en-US" smtClean="0"/>
              <a:pPr>
                <a:defRPr/>
              </a:pPr>
              <a:t>‹#›</a:t>
            </a:fld>
            <a:endParaRPr lang="zh-TW" altLang="en-US"/>
          </a:p>
        </p:txBody>
      </p:sp>
      <p:sp>
        <p:nvSpPr>
          <p:cNvPr id="8" name="標題 7"/>
          <p:cNvSpPr>
            <a:spLocks noGrp="1"/>
          </p:cNvSpPr>
          <p:nvPr>
            <p:ph type="title"/>
          </p:nvPr>
        </p:nvSpPr>
        <p:spPr>
          <a:xfrm>
            <a:off x="198961" y="3094440"/>
            <a:ext cx="9576594" cy="1244066"/>
          </a:xfrm>
        </p:spPr>
        <p:txBody>
          <a:bodyPr rtlCol="0" anchor="t"/>
          <a:lstStyle>
            <a:lvl1pPr algn="r">
              <a:defRPr/>
            </a:lvl1pPr>
          </a:lstStyle>
          <a:p>
            <a:r>
              <a:rPr kumimoji="0" lang="zh-TW" altLang="en-US" smtClean="0"/>
              <a:t>按一下以編輯母片標題樣式</a:t>
            </a:r>
            <a:endParaRPr kumimoji="0" lang="en-US"/>
          </a:p>
        </p:txBody>
      </p:sp>
      <p:sp>
        <p:nvSpPr>
          <p:cNvPr id="9" name="Rounded Rectangle 13"/>
          <p:cNvSpPr/>
          <p:nvPr userDrawn="1"/>
        </p:nvSpPr>
        <p:spPr>
          <a:xfrm>
            <a:off x="252016" y="240030"/>
            <a:ext cx="9587094" cy="497395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8746" tIns="49373" rIns="98746" bIns="49373" anchor="ctr"/>
          <a:lstStyle/>
          <a:p>
            <a:pPr algn="ctr" fontAlgn="auto">
              <a:spcBef>
                <a:spcPts val="0"/>
              </a:spcBef>
              <a:spcAft>
                <a:spcPts val="0"/>
              </a:spcAft>
              <a:defRPr/>
            </a:pP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32661" y="480060"/>
            <a:ext cx="9576594" cy="883310"/>
          </a:xfrm>
        </p:spPr>
        <p:txBody>
          <a:bodyPr/>
          <a:lstStyle/>
          <a:p>
            <a:r>
              <a:rPr kumimoji="0" lang="zh-TW" altLang="en-US" smtClean="0"/>
              <a:t>按一下以編輯母片標題樣式</a:t>
            </a:r>
            <a:endParaRPr kumimoji="0" lang="en-US"/>
          </a:p>
        </p:txBody>
      </p:sp>
      <p:sp>
        <p:nvSpPr>
          <p:cNvPr id="14" name="內容版面配置區 13"/>
          <p:cNvSpPr>
            <a:spLocks noGrp="1"/>
          </p:cNvSpPr>
          <p:nvPr>
            <p:ph sz="half" idx="1"/>
          </p:nvPr>
        </p:nvSpPr>
        <p:spPr>
          <a:xfrm>
            <a:off x="336021" y="1680210"/>
            <a:ext cx="4620286" cy="4960620"/>
          </a:xfrm>
        </p:spPr>
        <p:txBody>
          <a:bodyPr/>
          <a:lstStyle>
            <a:lvl1pPr>
              <a:defRPr sz="3000"/>
            </a:lvl1pPr>
            <a:lvl2pPr>
              <a:defRPr sz="2600"/>
            </a:lvl2pPr>
            <a:lvl3pPr>
              <a:defRPr sz="2200"/>
            </a:lvl3pPr>
            <a:lvl4pPr>
              <a:defRPr sz="1900"/>
            </a:lvl4pPr>
            <a:lvl5pPr>
              <a:defRPr sz="19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2"/>
          </p:nvPr>
        </p:nvSpPr>
        <p:spPr>
          <a:xfrm>
            <a:off x="5124318" y="1680210"/>
            <a:ext cx="4788297" cy="4960620"/>
          </a:xfrm>
        </p:spPr>
        <p:txBody>
          <a:bodyPr/>
          <a:lstStyle>
            <a:lvl1pPr>
              <a:defRPr sz="3000"/>
            </a:lvl1pPr>
            <a:lvl2pPr>
              <a:defRPr sz="2600"/>
            </a:lvl2pPr>
            <a:lvl3pPr>
              <a:defRPr sz="2200"/>
            </a:lvl3pPr>
            <a:lvl4pPr>
              <a:defRPr sz="1900"/>
            </a:lvl4pPr>
            <a:lvl5pPr>
              <a:defRPr sz="19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0"/>
          </p:nvPr>
        </p:nvSpPr>
        <p:spPr/>
        <p:txBody>
          <a:bodyPr/>
          <a:lstStyle/>
          <a:p>
            <a:pPr>
              <a:defRPr/>
            </a:pPr>
            <a:fld id="{D5D9A514-900B-4EFF-803E-5AEEF18F7387}" type="datetime1">
              <a:rPr lang="zh-TW" altLang="en-US" smtClean="0"/>
              <a:t>2018/5/18</a:t>
            </a:fld>
            <a:endParaRPr lang="zh-TW" altLang="en-US"/>
          </a:p>
        </p:txBody>
      </p:sp>
      <p:sp>
        <p:nvSpPr>
          <p:cNvPr id="10" name="頁尾版面配置區 9"/>
          <p:cNvSpPr>
            <a:spLocks noGrp="1"/>
          </p:cNvSpPr>
          <p:nvPr>
            <p:ph type="ftr" sz="quarter" idx="11"/>
          </p:nvPr>
        </p:nvSpPr>
        <p:spPr/>
        <p:txBody>
          <a:bodyPr/>
          <a:lstStyle/>
          <a:p>
            <a:pPr>
              <a:defRPr/>
            </a:pPr>
            <a:endParaRPr lang="zh-TW" altLang="en-US"/>
          </a:p>
        </p:txBody>
      </p:sp>
      <p:sp>
        <p:nvSpPr>
          <p:cNvPr id="31" name="投影片編號版面配置區 30"/>
          <p:cNvSpPr>
            <a:spLocks noGrp="1"/>
          </p:cNvSpPr>
          <p:nvPr>
            <p:ph type="sldNum" sz="quarter" idx="12"/>
          </p:nvPr>
        </p:nvSpPr>
        <p:spPr/>
        <p:txBody>
          <a:bodyPr/>
          <a:lstStyle/>
          <a:p>
            <a:pPr>
              <a:defRPr/>
            </a:pPr>
            <a:fld id="{F82D4836-1DC4-495A-95BE-6509645F4B7D}" type="slidenum">
              <a:rPr lang="zh-TW" altLang="en-US" smtClean="0"/>
              <a:pPr>
                <a:defRPr/>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9" name="標題 28"/>
          <p:cNvSpPr>
            <a:spLocks noGrp="1"/>
          </p:cNvSpPr>
          <p:nvPr>
            <p:ph type="title"/>
          </p:nvPr>
        </p:nvSpPr>
        <p:spPr>
          <a:xfrm>
            <a:off x="336021" y="5680710"/>
            <a:ext cx="9492589" cy="926783"/>
          </a:xfrm>
        </p:spPr>
        <p:txBody>
          <a:bodyPr anchor="ctr"/>
          <a:lstStyle>
            <a:lvl1pPr>
              <a:defRPr/>
            </a:lvl1p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310272" y="700088"/>
            <a:ext cx="4730040" cy="671750"/>
          </a:xfrm>
        </p:spPr>
        <p:txBody>
          <a:bodyPr anchor="ctr"/>
          <a:lstStyle>
            <a:lvl1pPr marL="0" indent="0">
              <a:buNone/>
              <a:defRPr sz="1900" b="0" cap="all" baseline="0">
                <a:solidFill>
                  <a:schemeClr val="accent1">
                    <a:shade val="50000"/>
                  </a:schemeClr>
                </a:solidFill>
                <a:latin typeface="+mj-lt"/>
                <a:ea typeface="+mj-ea"/>
                <a:cs typeface="+mj-cs"/>
              </a:defRPr>
            </a:lvl1pPr>
            <a:lvl2pPr>
              <a:buNone/>
              <a:defRPr sz="2200" b="1"/>
            </a:lvl2pPr>
            <a:lvl3pPr>
              <a:buNone/>
              <a:defRPr sz="1900" b="1"/>
            </a:lvl3pPr>
            <a:lvl4pPr>
              <a:buNone/>
              <a:defRPr sz="1700" b="1"/>
            </a:lvl4pPr>
            <a:lvl5pPr>
              <a:buNone/>
              <a:defRPr sz="1700" b="1"/>
            </a:lvl5pPr>
          </a:lstStyle>
          <a:p>
            <a:pPr lvl="0" eaLnBrk="1" latinLnBrk="0" hangingPunct="1"/>
            <a:r>
              <a:rPr kumimoji="0" lang="zh-TW" altLang="en-US" smtClean="0"/>
              <a:t>按一下以編輯母片文字樣式</a:t>
            </a:r>
          </a:p>
        </p:txBody>
      </p:sp>
      <p:sp>
        <p:nvSpPr>
          <p:cNvPr id="25" name="文字版面配置區 24"/>
          <p:cNvSpPr>
            <a:spLocks noGrp="1"/>
          </p:cNvSpPr>
          <p:nvPr>
            <p:ph type="body" sz="half" idx="3"/>
          </p:nvPr>
        </p:nvSpPr>
        <p:spPr>
          <a:xfrm>
            <a:off x="5120818" y="700088"/>
            <a:ext cx="4731898" cy="671750"/>
          </a:xfrm>
        </p:spPr>
        <p:txBody>
          <a:bodyPr anchor="ctr"/>
          <a:lstStyle>
            <a:lvl1pPr marL="0" indent="0">
              <a:buNone/>
              <a:defRPr sz="1900" b="0" cap="all" baseline="0">
                <a:solidFill>
                  <a:schemeClr val="accent1">
                    <a:shade val="50000"/>
                  </a:schemeClr>
                </a:solidFill>
                <a:latin typeface="+mj-lt"/>
                <a:ea typeface="+mj-ea"/>
                <a:cs typeface="+mj-cs"/>
              </a:defRPr>
            </a:lvl1pPr>
            <a:lvl2pPr>
              <a:buNone/>
              <a:defRPr sz="2200" b="1"/>
            </a:lvl2pPr>
            <a:lvl3pPr>
              <a:buNone/>
              <a:defRPr sz="1900" b="1"/>
            </a:lvl3pPr>
            <a:lvl4pPr>
              <a:buNone/>
              <a:defRPr sz="1700" b="1"/>
            </a:lvl4pPr>
            <a:lvl5pPr>
              <a:buNone/>
              <a:defRPr sz="1700" b="1"/>
            </a:lvl5pPr>
          </a:lstStyle>
          <a:p>
            <a:pPr lvl="0" eaLnBrk="1" latinLnBrk="0" hangingPunct="1"/>
            <a:r>
              <a:rPr kumimoji="0" lang="zh-TW" altLang="en-US" smtClean="0"/>
              <a:t>按一下以編輯母片文字樣式</a:t>
            </a:r>
          </a:p>
        </p:txBody>
      </p:sp>
      <p:sp>
        <p:nvSpPr>
          <p:cNvPr id="4" name="內容版面配置區 3"/>
          <p:cNvSpPr>
            <a:spLocks noGrp="1"/>
          </p:cNvSpPr>
          <p:nvPr>
            <p:ph sz="quarter" idx="2"/>
          </p:nvPr>
        </p:nvSpPr>
        <p:spPr>
          <a:xfrm>
            <a:off x="310272" y="1381839"/>
            <a:ext cx="4730040" cy="4138851"/>
          </a:xfrm>
        </p:spPr>
        <p:txBody>
          <a:bodyPr/>
          <a:lstStyle>
            <a:lvl1pPr>
              <a:defRPr sz="2600"/>
            </a:lvl1pPr>
            <a:lvl2pPr>
              <a:defRPr sz="2200"/>
            </a:lvl2pPr>
            <a:lvl3pPr>
              <a:defRPr sz="1900"/>
            </a:lvl3pPr>
            <a:lvl4pPr>
              <a:defRPr sz="1700"/>
            </a:lvl4pPr>
            <a:lvl5pPr>
              <a:defRPr sz="17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8" name="內容版面配置區 27"/>
          <p:cNvSpPr>
            <a:spLocks noGrp="1"/>
          </p:cNvSpPr>
          <p:nvPr>
            <p:ph sz="quarter" idx="4"/>
          </p:nvPr>
        </p:nvSpPr>
        <p:spPr>
          <a:xfrm>
            <a:off x="5124902" y="1381839"/>
            <a:ext cx="4727813" cy="4138851"/>
          </a:xfrm>
        </p:spPr>
        <p:txBody>
          <a:bodyPr/>
          <a:lstStyle>
            <a:lvl1pPr>
              <a:defRPr sz="2600"/>
            </a:lvl1pPr>
            <a:lvl2pPr>
              <a:defRPr sz="2200"/>
            </a:lvl2pPr>
            <a:lvl3pPr>
              <a:defRPr sz="1900"/>
            </a:lvl3pPr>
            <a:lvl4pPr>
              <a:defRPr sz="1700"/>
            </a:lvl4pPr>
            <a:lvl5pPr>
              <a:defRPr sz="17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0"/>
          </p:nvPr>
        </p:nvSpPr>
        <p:spPr/>
        <p:txBody>
          <a:bodyPr/>
          <a:lstStyle/>
          <a:p>
            <a:pPr>
              <a:defRPr/>
            </a:pPr>
            <a:fld id="{8FD41D34-2813-4C21-9236-B36ABA54044C}" type="datetime1">
              <a:rPr lang="zh-TW" altLang="en-US" smtClean="0"/>
              <a:t>2018/5/18</a:t>
            </a:fld>
            <a:endParaRPr lang="zh-TW" altLang="en-US"/>
          </a:p>
        </p:txBody>
      </p:sp>
      <p:sp>
        <p:nvSpPr>
          <p:cNvPr id="6" name="頁尾版面配置區 5"/>
          <p:cNvSpPr>
            <a:spLocks noGrp="1"/>
          </p:cNvSpPr>
          <p:nvPr>
            <p:ph type="ftr" sz="quarter" idx="11"/>
          </p:nvPr>
        </p:nvSpPr>
        <p:spPr/>
        <p:txBody>
          <a:bodyPr/>
          <a:lstStyle/>
          <a:p>
            <a:pPr>
              <a:defRPr/>
            </a:pPr>
            <a:endParaRPr lang="zh-TW" altLang="en-US"/>
          </a:p>
        </p:txBody>
      </p:sp>
      <p:sp>
        <p:nvSpPr>
          <p:cNvPr id="7" name="投影片編號版面配置區 6"/>
          <p:cNvSpPr>
            <a:spLocks noGrp="1"/>
          </p:cNvSpPr>
          <p:nvPr>
            <p:ph type="sldNum" sz="quarter" idx="12"/>
          </p:nvPr>
        </p:nvSpPr>
        <p:spPr>
          <a:xfrm>
            <a:off x="9072563" y="6800850"/>
            <a:ext cx="840052" cy="259232"/>
          </a:xfrm>
        </p:spPr>
        <p:txBody>
          <a:bodyPr/>
          <a:lstStyle/>
          <a:p>
            <a:pPr>
              <a:defRPr/>
            </a:pPr>
            <a:fld id="{B3A1D26F-F1D2-48CF-B13E-55B1F564CA70}" type="slidenum">
              <a:rPr lang="zh-TW" altLang="en-US" smtClean="0"/>
              <a:pPr>
                <a:defRPr/>
              </a:pPr>
              <a:t>‹#›</a:t>
            </a:fld>
            <a:endParaRPr lang="zh-TW" altLang="en-US"/>
          </a:p>
        </p:txBody>
      </p:sp>
      <p:sp>
        <p:nvSpPr>
          <p:cNvPr id="11" name="直線接點 10"/>
          <p:cNvSpPr>
            <a:spLocks noChangeShapeType="1"/>
          </p:cNvSpPr>
          <p:nvPr/>
        </p:nvSpPr>
        <p:spPr bwMode="auto">
          <a:xfrm>
            <a:off x="567035" y="6320791"/>
            <a:ext cx="9513590" cy="2500"/>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8746" tIns="49373" rIns="98746" bIns="49373"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32661" y="480060"/>
            <a:ext cx="9576594" cy="883310"/>
          </a:xfrm>
        </p:spPr>
        <p:txBody>
          <a:body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pPr>
              <a:defRPr/>
            </a:pPr>
            <a:fld id="{1D3140A5-AB6B-493D-ADDB-25B73E8EB9EE}" type="datetime1">
              <a:rPr lang="zh-TW" altLang="en-US" smtClean="0"/>
              <a:t>2018/5/18</a:t>
            </a:fld>
            <a:endParaRPr lang="zh-TW" altLang="en-US"/>
          </a:p>
        </p:txBody>
      </p:sp>
      <p:sp>
        <p:nvSpPr>
          <p:cNvPr id="21" name="頁尾版面配置區 20"/>
          <p:cNvSpPr>
            <a:spLocks noGrp="1"/>
          </p:cNvSpPr>
          <p:nvPr>
            <p:ph type="ftr" sz="quarter" idx="11"/>
          </p:nvPr>
        </p:nvSpPr>
        <p:spPr/>
        <p:txBody>
          <a:bodyPr/>
          <a:lstStyle/>
          <a:p>
            <a:pPr>
              <a:defRPr/>
            </a:pPr>
            <a:endParaRPr lang="zh-TW" altLang="en-US"/>
          </a:p>
        </p:txBody>
      </p:sp>
      <p:sp>
        <p:nvSpPr>
          <p:cNvPr id="6" name="投影片編號版面配置區 5"/>
          <p:cNvSpPr>
            <a:spLocks noGrp="1"/>
          </p:cNvSpPr>
          <p:nvPr>
            <p:ph type="sldNum" sz="quarter" idx="12"/>
          </p:nvPr>
        </p:nvSpPr>
        <p:spPr/>
        <p:txBody>
          <a:bodyPr/>
          <a:lstStyle/>
          <a:p>
            <a:pPr>
              <a:defRPr/>
            </a:pPr>
            <a:fld id="{3D617124-E4E2-4399-ADD8-2BDA7ECD178A}" type="slidenum">
              <a:rPr lang="zh-TW" altLang="en-US" smtClean="0"/>
              <a:pPr>
                <a:defRPr/>
              </a:pPr>
              <a:t>‹#›</a:t>
            </a:fld>
            <a:endParaRPr lang="zh-TW" altLang="en-US"/>
          </a:p>
        </p:txBody>
      </p:sp>
      <p:pic>
        <p:nvPicPr>
          <p:cNvPr id="7" name="Picture 3"/>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8502" y="30004"/>
            <a:ext cx="1190074" cy="70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文字方塊 7"/>
          <p:cNvSpPr txBox="1"/>
          <p:nvPr userDrawn="1"/>
        </p:nvSpPr>
        <p:spPr>
          <a:xfrm>
            <a:off x="-12251" y="720090"/>
            <a:ext cx="891918" cy="238210"/>
          </a:xfrm>
          <a:prstGeom prst="rect">
            <a:avLst/>
          </a:prstGeom>
          <a:noFill/>
        </p:spPr>
        <p:txBody>
          <a:bodyPr wrap="none" lIns="98746" tIns="49373" rIns="98746" bIns="49373">
            <a:spAutoFit/>
          </a:bodyPr>
          <a:lstStyle/>
          <a:p>
            <a:pPr>
              <a:defRPr/>
            </a:pPr>
            <a:r>
              <a:rPr lang="zh-TW" altLang="en-US" sz="900" dirty="0"/>
              <a:t>台聚關係企業</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pPr>
              <a:defRPr/>
            </a:pPr>
            <a:fld id="{D7DE5F6A-2260-49EE-A89E-7F0FDC6952A1}" type="datetime1">
              <a:rPr lang="zh-TW" altLang="en-US" smtClean="0"/>
              <a:t>2018/5/18</a:t>
            </a:fld>
            <a:endParaRPr lang="zh-TW" altLang="en-US"/>
          </a:p>
        </p:txBody>
      </p:sp>
      <p:sp>
        <p:nvSpPr>
          <p:cNvPr id="24" name="頁尾版面配置區 23"/>
          <p:cNvSpPr>
            <a:spLocks noGrp="1"/>
          </p:cNvSpPr>
          <p:nvPr>
            <p:ph type="ftr" sz="quarter" idx="11"/>
          </p:nvPr>
        </p:nvSpPr>
        <p:spPr/>
        <p:txBody>
          <a:bodyPr/>
          <a:lstStyle/>
          <a:p>
            <a:pPr>
              <a:defRPr/>
            </a:pPr>
            <a:endParaRPr lang="zh-TW" altLang="en-US"/>
          </a:p>
        </p:txBody>
      </p:sp>
      <p:sp>
        <p:nvSpPr>
          <p:cNvPr id="7" name="投影片編號版面配置區 6"/>
          <p:cNvSpPr>
            <a:spLocks noGrp="1"/>
          </p:cNvSpPr>
          <p:nvPr>
            <p:ph type="sldNum" sz="quarter" idx="12"/>
          </p:nvPr>
        </p:nvSpPr>
        <p:spPr/>
        <p:txBody>
          <a:bodyPr/>
          <a:lstStyle/>
          <a:p>
            <a:pPr>
              <a:defRPr/>
            </a:pPr>
            <a:fld id="{802FB2FF-3BA6-43BE-8483-AFCF8709B495}" type="slidenum">
              <a:rPr lang="zh-TW" altLang="en-US" smtClean="0"/>
              <a:pPr>
                <a:defRPr/>
              </a:pPr>
              <a:t>‹#›</a:t>
            </a:fld>
            <a:endParaRPr lang="zh-TW" altLang="en-US"/>
          </a:p>
        </p:txBody>
      </p:sp>
      <p:pic>
        <p:nvPicPr>
          <p:cNvPr id="5" name="Picture 3"/>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46673"/>
            <a:ext cx="1190074" cy="70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直線接點 7"/>
          <p:cNvSpPr>
            <a:spLocks noChangeShapeType="1"/>
          </p:cNvSpPr>
          <p:nvPr/>
        </p:nvSpPr>
        <p:spPr bwMode="auto">
          <a:xfrm>
            <a:off x="567035" y="6141573"/>
            <a:ext cx="9513590" cy="2500"/>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8746" tIns="49373" rIns="98746" bIns="49373" anchor="t" compatLnSpc="1"/>
          <a:lstStyle/>
          <a:p>
            <a:endParaRPr kumimoji="0" lang="en-US"/>
          </a:p>
        </p:txBody>
      </p:sp>
      <p:sp>
        <p:nvSpPr>
          <p:cNvPr id="12" name="標題 11"/>
          <p:cNvSpPr>
            <a:spLocks noGrp="1"/>
          </p:cNvSpPr>
          <p:nvPr>
            <p:ph type="title"/>
          </p:nvPr>
        </p:nvSpPr>
        <p:spPr>
          <a:xfrm>
            <a:off x="504031" y="5760720"/>
            <a:ext cx="9324578" cy="546735"/>
          </a:xfrm>
        </p:spPr>
        <p:txBody>
          <a:bodyPr anchor="ctr"/>
          <a:lstStyle>
            <a:lvl1pPr algn="l">
              <a:buNone/>
              <a:defRPr sz="2200" b="1"/>
            </a:lvl1pPr>
          </a:lstStyle>
          <a:p>
            <a:r>
              <a:rPr kumimoji="0" lang="zh-TW" altLang="en-US" smtClean="0"/>
              <a:t>按一下以編輯母片標題樣式</a:t>
            </a:r>
            <a:endParaRPr kumimoji="0" lang="en-US"/>
          </a:p>
        </p:txBody>
      </p:sp>
      <p:sp>
        <p:nvSpPr>
          <p:cNvPr id="26" name="文字版面配置區 25"/>
          <p:cNvSpPr>
            <a:spLocks noGrp="1"/>
          </p:cNvSpPr>
          <p:nvPr>
            <p:ph type="body" idx="2"/>
          </p:nvPr>
        </p:nvSpPr>
        <p:spPr>
          <a:xfrm>
            <a:off x="504032" y="640080"/>
            <a:ext cx="3316456" cy="5040630"/>
          </a:xfrm>
        </p:spPr>
        <p:txBody>
          <a:bodyPr/>
          <a:lstStyle>
            <a:lvl1pPr marL="0" indent="0">
              <a:buNone/>
              <a:defRPr sz="1500"/>
            </a:lvl1pPr>
            <a:lvl2pPr>
              <a:buNone/>
              <a:defRPr sz="1300"/>
            </a:lvl2pPr>
            <a:lvl3pPr>
              <a:buNone/>
              <a:defRPr sz="1100"/>
            </a:lvl3pPr>
            <a:lvl4pPr>
              <a:buNone/>
              <a:defRPr sz="1000"/>
            </a:lvl4pPr>
            <a:lvl5pPr>
              <a:buNone/>
              <a:defRPr sz="1000"/>
            </a:lvl5pPr>
          </a:lstStyle>
          <a:p>
            <a:pPr lvl="0" eaLnBrk="1" latinLnBrk="0" hangingPunct="1"/>
            <a:r>
              <a:rPr kumimoji="0" lang="zh-TW" altLang="en-US" smtClean="0"/>
              <a:t>按一下以編輯母片文字樣式</a:t>
            </a:r>
          </a:p>
        </p:txBody>
      </p:sp>
      <p:sp>
        <p:nvSpPr>
          <p:cNvPr id="14" name="內容版面配置區 13"/>
          <p:cNvSpPr>
            <a:spLocks noGrp="1"/>
          </p:cNvSpPr>
          <p:nvPr>
            <p:ph sz="half" idx="1"/>
          </p:nvPr>
        </p:nvSpPr>
        <p:spPr>
          <a:xfrm>
            <a:off x="3941244" y="640080"/>
            <a:ext cx="5887365" cy="5040630"/>
          </a:xfrm>
        </p:spPr>
        <p:txBody>
          <a:bodyPr/>
          <a:lstStyle>
            <a:lvl1pPr>
              <a:defRPr sz="3500"/>
            </a:lvl1pPr>
            <a:lvl2pPr>
              <a:defRPr sz="3000"/>
            </a:lvl2pPr>
            <a:lvl3pPr>
              <a:defRPr sz="2600"/>
            </a:lvl3pPr>
            <a:lvl4pPr>
              <a:defRPr sz="2200"/>
            </a:lvl4pPr>
            <a:lvl5pPr>
              <a:defRPr sz="22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pPr>
              <a:defRPr/>
            </a:pPr>
            <a:fld id="{5F02F38A-BD55-4894-98DD-269B56E3BE2A}" type="datetime1">
              <a:rPr lang="zh-TW" altLang="en-US" smtClean="0"/>
              <a:t>2018/5/18</a:t>
            </a:fld>
            <a:endParaRPr lang="zh-TW" altLang="en-US"/>
          </a:p>
        </p:txBody>
      </p:sp>
      <p:sp>
        <p:nvSpPr>
          <p:cNvPr id="29" name="頁尾版面配置區 28"/>
          <p:cNvSpPr>
            <a:spLocks noGrp="1"/>
          </p:cNvSpPr>
          <p:nvPr>
            <p:ph type="ftr" sz="quarter" idx="11"/>
          </p:nvPr>
        </p:nvSpPr>
        <p:spPr/>
        <p:txBody>
          <a:bodyPr/>
          <a:lstStyle/>
          <a:p>
            <a:pPr>
              <a:defRPr/>
            </a:pPr>
            <a:endParaRPr lang="zh-TW" altLang="en-US"/>
          </a:p>
        </p:txBody>
      </p:sp>
      <p:sp>
        <p:nvSpPr>
          <p:cNvPr id="7" name="投影片編號版面配置區 6"/>
          <p:cNvSpPr>
            <a:spLocks noGrp="1"/>
          </p:cNvSpPr>
          <p:nvPr>
            <p:ph type="sldNum" sz="quarter" idx="12"/>
          </p:nvPr>
        </p:nvSpPr>
        <p:spPr/>
        <p:txBody>
          <a:bodyPr/>
          <a:lstStyle/>
          <a:p>
            <a:pPr>
              <a:defRPr/>
            </a:pPr>
            <a:fld id="{9CFC3261-7A7D-44E2-853B-6F1712FAD44F}" type="slidenum">
              <a:rPr lang="zh-TW" altLang="en-US" smtClean="0"/>
              <a:pPr>
                <a:defRPr/>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864239" y="647466"/>
            <a:ext cx="5544344" cy="384048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500"/>
            </a:lvl1pPr>
          </a:lstStyle>
          <a:p>
            <a:r>
              <a:rPr kumimoji="0" lang="zh-TW" altLang="en-US" smtClean="0"/>
              <a:t>按一下圖示以新增圖片</a:t>
            </a:r>
            <a:endParaRPr kumimoji="0" lang="en-US" dirty="0"/>
          </a:p>
        </p:txBody>
      </p:sp>
      <p:sp>
        <p:nvSpPr>
          <p:cNvPr id="7" name="日期版面配置區 6"/>
          <p:cNvSpPr>
            <a:spLocks noGrp="1"/>
          </p:cNvSpPr>
          <p:nvPr>
            <p:ph type="dt" sz="half" idx="10"/>
          </p:nvPr>
        </p:nvSpPr>
        <p:spPr/>
        <p:txBody>
          <a:bodyPr/>
          <a:lstStyle/>
          <a:p>
            <a:pPr>
              <a:defRPr/>
            </a:pPr>
            <a:fld id="{8DD69C27-901B-4144-AA5B-130A24DF9E11}" type="datetime1">
              <a:rPr lang="zh-TW" altLang="en-US" smtClean="0"/>
              <a:t>2018/5/18</a:t>
            </a:fld>
            <a:endParaRPr lang="zh-TW" altLang="en-US"/>
          </a:p>
        </p:txBody>
      </p:sp>
      <p:sp>
        <p:nvSpPr>
          <p:cNvPr id="5" name="頁尾版面配置區 4"/>
          <p:cNvSpPr>
            <a:spLocks noGrp="1"/>
          </p:cNvSpPr>
          <p:nvPr>
            <p:ph type="ftr" sz="quarter" idx="11"/>
          </p:nvPr>
        </p:nvSpPr>
        <p:spPr/>
        <p:txBody>
          <a:bodyPr/>
          <a:lstStyle/>
          <a:p>
            <a:pPr>
              <a:defRPr/>
            </a:pPr>
            <a:endParaRPr lang="zh-TW" altLang="en-US"/>
          </a:p>
        </p:txBody>
      </p:sp>
      <p:sp>
        <p:nvSpPr>
          <p:cNvPr id="31" name="投影片編號版面配置區 30"/>
          <p:cNvSpPr>
            <a:spLocks noGrp="1"/>
          </p:cNvSpPr>
          <p:nvPr>
            <p:ph type="sldNum" sz="quarter" idx="12"/>
          </p:nvPr>
        </p:nvSpPr>
        <p:spPr/>
        <p:txBody>
          <a:bodyPr/>
          <a:lstStyle/>
          <a:p>
            <a:pPr>
              <a:defRPr/>
            </a:pPr>
            <a:fld id="{6A5A3728-A5BD-41CB-A544-4B727FB20A2E}" type="slidenum">
              <a:rPr lang="zh-TW" altLang="en-US" smtClean="0"/>
              <a:pPr>
                <a:defRPr/>
              </a:pPr>
              <a:t>‹#›</a:t>
            </a:fld>
            <a:endParaRPr lang="zh-TW" altLang="en-US"/>
          </a:p>
        </p:txBody>
      </p:sp>
      <p:sp>
        <p:nvSpPr>
          <p:cNvPr id="17" name="標題 16"/>
          <p:cNvSpPr>
            <a:spLocks noGrp="1"/>
          </p:cNvSpPr>
          <p:nvPr>
            <p:ph type="title"/>
          </p:nvPr>
        </p:nvSpPr>
        <p:spPr>
          <a:xfrm>
            <a:off x="420026" y="5243448"/>
            <a:ext cx="6468401" cy="548402"/>
          </a:xfrm>
        </p:spPr>
        <p:txBody>
          <a:bodyPr anchor="ctr"/>
          <a:lstStyle>
            <a:lvl1pPr algn="l">
              <a:buNone/>
              <a:defRPr sz="2200" b="1"/>
            </a:lvl1pPr>
          </a:lstStyle>
          <a:p>
            <a:r>
              <a:rPr kumimoji="0" lang="zh-TW" altLang="en-US" smtClean="0"/>
              <a:t>按一下以編輯母片標題樣式</a:t>
            </a:r>
            <a:endParaRPr kumimoji="0" lang="en-US"/>
          </a:p>
        </p:txBody>
      </p:sp>
      <p:sp>
        <p:nvSpPr>
          <p:cNvPr id="26" name="文字版面配置區 25"/>
          <p:cNvSpPr>
            <a:spLocks noGrp="1"/>
          </p:cNvSpPr>
          <p:nvPr>
            <p:ph type="body" sz="half" idx="2"/>
          </p:nvPr>
        </p:nvSpPr>
        <p:spPr>
          <a:xfrm>
            <a:off x="420026" y="5809879"/>
            <a:ext cx="6468401" cy="806768"/>
          </a:xfrm>
        </p:spPr>
        <p:txBody>
          <a:bodyPr lIns="118495" tIns="0"/>
          <a:lstStyle>
            <a:lvl1pPr marL="0" indent="0">
              <a:buNone/>
              <a:defRPr sz="1500"/>
            </a:lvl1pPr>
            <a:lvl2pPr>
              <a:defRPr sz="1300"/>
            </a:lvl2pPr>
            <a:lvl3pPr>
              <a:defRPr sz="1100"/>
            </a:lvl3pPr>
            <a:lvl4pPr>
              <a:defRPr sz="1000"/>
            </a:lvl4pPr>
            <a:lvl5pPr>
              <a:defRPr sz="1000"/>
            </a:lvl5pPr>
          </a:lstStyle>
          <a:p>
            <a:pPr lvl="0" eaLnBrk="1" latinLnBrk="0" hangingPunct="1"/>
            <a:r>
              <a:rPr kumimoji="0" lang="zh-TW" altLang="en-US" smtClean="0"/>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67035" y="1103443"/>
            <a:ext cx="9513590" cy="2500"/>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8746" tIns="49373" rIns="98746" bIns="49373" anchor="t" compatLnSpc="1"/>
          <a:lstStyle/>
          <a:p>
            <a:endParaRPr kumimoji="0" lang="en-US"/>
          </a:p>
        </p:txBody>
      </p:sp>
      <p:sp>
        <p:nvSpPr>
          <p:cNvPr id="8" name="文字版面配置區 7"/>
          <p:cNvSpPr>
            <a:spLocks noGrp="1"/>
          </p:cNvSpPr>
          <p:nvPr>
            <p:ph type="body" idx="1"/>
          </p:nvPr>
        </p:nvSpPr>
        <p:spPr>
          <a:xfrm>
            <a:off x="336021" y="1631871"/>
            <a:ext cx="9576594" cy="4752261"/>
          </a:xfrm>
          <a:prstGeom prst="rect">
            <a:avLst/>
          </a:prstGeom>
        </p:spPr>
        <p:txBody>
          <a:bodyPr vert="horz" lIns="98746" tIns="49373" rIns="98746" bIns="49373">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1" name="日期版面配置區 10"/>
          <p:cNvSpPr>
            <a:spLocks noGrp="1"/>
          </p:cNvSpPr>
          <p:nvPr>
            <p:ph type="dt" sz="half" idx="2"/>
          </p:nvPr>
        </p:nvSpPr>
        <p:spPr>
          <a:xfrm>
            <a:off x="7140443" y="80011"/>
            <a:ext cx="2772172" cy="303371"/>
          </a:xfrm>
          <a:prstGeom prst="rect">
            <a:avLst/>
          </a:prstGeom>
        </p:spPr>
        <p:txBody>
          <a:bodyPr vert="horz" lIns="98746" tIns="49373" rIns="98746" bIns="49373"/>
          <a:lstStyle>
            <a:lvl1pPr algn="l" eaLnBrk="1" latinLnBrk="0" hangingPunct="1">
              <a:defRPr kumimoji="0" sz="1300">
                <a:solidFill>
                  <a:schemeClr val="accent1">
                    <a:shade val="75000"/>
                  </a:schemeClr>
                </a:solidFill>
              </a:defRPr>
            </a:lvl1pPr>
          </a:lstStyle>
          <a:p>
            <a:fld id="{F03DEF5E-BFD0-449C-8434-68022F60EFEF}" type="datetime1">
              <a:rPr lang="zh-TW" altLang="en-US" smtClean="0"/>
              <a:t>2018/5/18</a:t>
            </a:fld>
            <a:endParaRPr lang="zh-TW" altLang="en-US"/>
          </a:p>
        </p:txBody>
      </p:sp>
      <p:sp>
        <p:nvSpPr>
          <p:cNvPr id="28" name="頁尾版面配置區 27"/>
          <p:cNvSpPr>
            <a:spLocks noGrp="1"/>
          </p:cNvSpPr>
          <p:nvPr>
            <p:ph type="ftr" sz="quarter" idx="3"/>
          </p:nvPr>
        </p:nvSpPr>
        <p:spPr>
          <a:xfrm>
            <a:off x="3444214" y="80011"/>
            <a:ext cx="3696229" cy="303371"/>
          </a:xfrm>
          <a:prstGeom prst="rect">
            <a:avLst/>
          </a:prstGeom>
        </p:spPr>
        <p:txBody>
          <a:bodyPr vert="horz" lIns="98746" tIns="49373" rIns="98746" bIns="49373"/>
          <a:lstStyle>
            <a:lvl1pPr algn="r" eaLnBrk="1" latinLnBrk="0" hangingPunct="1">
              <a:defRPr kumimoji="0" sz="1300">
                <a:solidFill>
                  <a:schemeClr val="accent1">
                    <a:shade val="75000"/>
                  </a:schemeClr>
                </a:solidFill>
              </a:defRPr>
            </a:lvl1pPr>
          </a:lstStyle>
          <a:p>
            <a:pPr>
              <a:defRPr/>
            </a:pPr>
            <a:endParaRPr lang="zh-TW" altLang="en-US"/>
          </a:p>
        </p:txBody>
      </p:sp>
      <p:sp>
        <p:nvSpPr>
          <p:cNvPr id="5" name="投影片編號版面配置區 4"/>
          <p:cNvSpPr>
            <a:spLocks noGrp="1"/>
          </p:cNvSpPr>
          <p:nvPr>
            <p:ph type="sldNum" sz="quarter" idx="4"/>
          </p:nvPr>
        </p:nvSpPr>
        <p:spPr>
          <a:xfrm>
            <a:off x="9072563" y="6800850"/>
            <a:ext cx="840052" cy="256699"/>
          </a:xfrm>
          <a:prstGeom prst="rect">
            <a:avLst/>
          </a:prstGeom>
        </p:spPr>
        <p:txBody>
          <a:bodyPr vert="horz" lIns="98746" tIns="49373" rIns="98746" bIns="49373"/>
          <a:lstStyle>
            <a:lvl1pPr algn="r" eaLnBrk="1" latinLnBrk="0" hangingPunct="1">
              <a:defRPr kumimoji="0" sz="1300">
                <a:solidFill>
                  <a:schemeClr val="accent1">
                    <a:shade val="75000"/>
                  </a:schemeClr>
                </a:solidFill>
              </a:defRPr>
            </a:lvl1pPr>
          </a:lstStyle>
          <a:p>
            <a:pPr>
              <a:defRPr/>
            </a:pPr>
            <a:fld id="{333EDF66-12FB-4733-B4AE-4E389C4DB78B}" type="slidenum">
              <a:rPr lang="zh-TW" altLang="en-US" smtClean="0"/>
              <a:pPr>
                <a:defRPr/>
              </a:pPr>
              <a:t>‹#›</a:t>
            </a:fld>
            <a:endParaRPr lang="zh-TW" altLang="en-US"/>
          </a:p>
        </p:txBody>
      </p:sp>
      <p:sp>
        <p:nvSpPr>
          <p:cNvPr id="10" name="標題版面配置區 9"/>
          <p:cNvSpPr>
            <a:spLocks noGrp="1"/>
          </p:cNvSpPr>
          <p:nvPr>
            <p:ph type="title"/>
          </p:nvPr>
        </p:nvSpPr>
        <p:spPr>
          <a:xfrm>
            <a:off x="336021" y="480060"/>
            <a:ext cx="9576594" cy="880110"/>
          </a:xfrm>
          <a:prstGeom prst="rect">
            <a:avLst/>
          </a:prstGeom>
        </p:spPr>
        <p:txBody>
          <a:bodyPr vert="horz" lIns="98746" tIns="49373" rIns="98746" bIns="49373" anchor="ctr">
            <a:normAutofit/>
          </a:bodyPr>
          <a:lstStyle/>
          <a:p>
            <a:r>
              <a:rPr kumimoji="0" lang="zh-TW" altLang="en-US" smtClean="0"/>
              <a:t>按一下以編輯母片標題樣式</a:t>
            </a:r>
            <a:endParaRPr kumimoji="0" lang="en-US"/>
          </a:p>
        </p:txBody>
      </p:sp>
      <p:sp>
        <p:nvSpPr>
          <p:cNvPr id="9" name="直線接點 8"/>
          <p:cNvSpPr>
            <a:spLocks noChangeShapeType="1"/>
          </p:cNvSpPr>
          <p:nvPr/>
        </p:nvSpPr>
        <p:spPr bwMode="auto">
          <a:xfrm>
            <a:off x="567035" y="1103443"/>
            <a:ext cx="9513590" cy="2500"/>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8746" tIns="49373" rIns="98746" bIns="49373" anchor="t" compatLnSpc="1"/>
          <a:lstStyle/>
          <a:p>
            <a:endParaRPr kumimoji="0" lang="en-US"/>
          </a:p>
        </p:txBody>
      </p:sp>
      <p:sp>
        <p:nvSpPr>
          <p:cNvPr id="12" name="直線接點 11"/>
          <p:cNvSpPr>
            <a:spLocks noChangeShapeType="1"/>
          </p:cNvSpPr>
          <p:nvPr/>
        </p:nvSpPr>
        <p:spPr bwMode="auto">
          <a:xfrm>
            <a:off x="567035" y="1110886"/>
            <a:ext cx="9513590" cy="2500"/>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8746" tIns="49373" rIns="98746" bIns="49373"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4964" r:id="rId1"/>
    <p:sldLayoutId id="2147484965" r:id="rId2"/>
    <p:sldLayoutId id="2147484966" r:id="rId3"/>
    <p:sldLayoutId id="2147484967" r:id="rId4"/>
    <p:sldLayoutId id="2147484968" r:id="rId5"/>
    <p:sldLayoutId id="2147484969" r:id="rId6"/>
    <p:sldLayoutId id="2147484970" r:id="rId7"/>
    <p:sldLayoutId id="2147484971" r:id="rId8"/>
    <p:sldLayoutId id="2147484972" r:id="rId9"/>
    <p:sldLayoutId id="2147484973" r:id="rId10"/>
    <p:sldLayoutId id="2147484974" r:id="rId11"/>
    <p:sldLayoutId id="2147484948" r:id="rId12"/>
  </p:sldLayoutIdLst>
  <p:hf hdr="0" ftr="0" dt="0"/>
  <p:txStyles>
    <p:titleStyle>
      <a:lvl1pPr algn="l" rtl="0" eaLnBrk="1" latinLnBrk="0" hangingPunct="1">
        <a:spcBef>
          <a:spcPct val="0"/>
        </a:spcBef>
        <a:buNone/>
        <a:defRPr kumimoji="0" sz="39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70298" indent="-370298" algn="l" rtl="0" eaLnBrk="1" latinLnBrk="0" hangingPunct="1">
        <a:spcBef>
          <a:spcPct val="20000"/>
        </a:spcBef>
        <a:buClr>
          <a:schemeClr val="accent1"/>
        </a:buClr>
        <a:buSzPct val="70000"/>
        <a:buFont typeface="Wingdings 2"/>
        <a:buChar char=""/>
        <a:defRPr kumimoji="0" sz="3500" kern="1200">
          <a:solidFill>
            <a:schemeClr val="tx2"/>
          </a:solidFill>
          <a:latin typeface="+mn-lt"/>
          <a:ea typeface="+mn-ea"/>
          <a:cs typeface="+mn-cs"/>
        </a:defRPr>
      </a:lvl1pPr>
      <a:lvl2pPr marL="802312" indent="-308581" algn="l" rtl="0" eaLnBrk="1" latinLnBrk="0" hangingPunct="1">
        <a:spcBef>
          <a:spcPct val="20000"/>
        </a:spcBef>
        <a:buClr>
          <a:schemeClr val="accent1"/>
        </a:buClr>
        <a:buSzPct val="70000"/>
        <a:buFont typeface="Wingdings 2"/>
        <a:buChar char=""/>
        <a:defRPr kumimoji="0" sz="3000" kern="1200">
          <a:solidFill>
            <a:schemeClr val="tx2"/>
          </a:solidFill>
          <a:latin typeface="+mn-lt"/>
          <a:ea typeface="+mn-ea"/>
          <a:cs typeface="+mn-cs"/>
        </a:defRPr>
      </a:lvl2pPr>
      <a:lvl3pPr marL="1234326" indent="-246865" algn="l" rtl="0" eaLnBrk="1" latinLnBrk="0" hangingPunct="1">
        <a:spcBef>
          <a:spcPct val="20000"/>
        </a:spcBef>
        <a:buClr>
          <a:schemeClr val="accent1"/>
        </a:buClr>
        <a:buSzPct val="70000"/>
        <a:buFont typeface="Wingdings 2"/>
        <a:buChar char=""/>
        <a:defRPr kumimoji="0" sz="2600" kern="1200">
          <a:solidFill>
            <a:schemeClr val="tx2"/>
          </a:solidFill>
          <a:latin typeface="+mn-lt"/>
          <a:ea typeface="+mn-ea"/>
          <a:cs typeface="+mn-cs"/>
        </a:defRPr>
      </a:lvl3pPr>
      <a:lvl4pPr marL="1728056" indent="-246865" algn="l" rtl="0" eaLnBrk="1" latinLnBrk="0" hangingPunct="1">
        <a:spcBef>
          <a:spcPct val="20000"/>
        </a:spcBef>
        <a:buClr>
          <a:schemeClr val="accent1"/>
        </a:buClr>
        <a:buSzPct val="70000"/>
        <a:buFont typeface="Wingdings 2"/>
        <a:buChar char=""/>
        <a:defRPr kumimoji="0" sz="2200" kern="1200">
          <a:solidFill>
            <a:schemeClr val="tx2"/>
          </a:solidFill>
          <a:latin typeface="+mn-lt"/>
          <a:ea typeface="+mn-ea"/>
          <a:cs typeface="+mn-cs"/>
        </a:defRPr>
      </a:lvl4pPr>
      <a:lvl5pPr marL="2221786" indent="-246865" algn="l" rtl="0" eaLnBrk="1" latinLnBrk="0" hangingPunct="1">
        <a:spcBef>
          <a:spcPct val="20000"/>
        </a:spcBef>
        <a:buClr>
          <a:schemeClr val="accent1"/>
        </a:buClr>
        <a:buSzPct val="60000"/>
        <a:buFont typeface="Wingdings 2"/>
        <a:buChar char=""/>
        <a:defRPr kumimoji="0" sz="1900" kern="1200">
          <a:solidFill>
            <a:schemeClr val="tx2"/>
          </a:solidFill>
          <a:latin typeface="+mn-lt"/>
          <a:ea typeface="+mn-ea"/>
          <a:cs typeface="+mn-cs"/>
        </a:defRPr>
      </a:lvl5pPr>
      <a:lvl6pPr marL="2715517" indent="-246865" algn="l" rtl="0" eaLnBrk="1" latinLnBrk="0" hangingPunct="1">
        <a:spcBef>
          <a:spcPct val="20000"/>
        </a:spcBef>
        <a:buClr>
          <a:schemeClr val="accent1"/>
        </a:buClr>
        <a:buSzPct val="60000"/>
        <a:buFont typeface="Wingdings 2"/>
        <a:buChar char=""/>
        <a:defRPr kumimoji="0" sz="1900" kern="1200">
          <a:solidFill>
            <a:schemeClr val="tx2"/>
          </a:solidFill>
          <a:latin typeface="+mn-lt"/>
          <a:ea typeface="+mn-ea"/>
          <a:cs typeface="+mn-cs"/>
        </a:defRPr>
      </a:lvl6pPr>
      <a:lvl7pPr marL="3209247" indent="-246865" algn="l" rtl="0" eaLnBrk="1" latinLnBrk="0" hangingPunct="1">
        <a:spcBef>
          <a:spcPct val="20000"/>
        </a:spcBef>
        <a:buClr>
          <a:schemeClr val="accent1"/>
        </a:buClr>
        <a:buSzPct val="60000"/>
        <a:buFont typeface="Wingdings 2"/>
        <a:buChar char=""/>
        <a:defRPr kumimoji="0" sz="1700" kern="1200">
          <a:solidFill>
            <a:schemeClr val="tx2"/>
          </a:solidFill>
          <a:latin typeface="+mn-lt"/>
          <a:ea typeface="+mn-ea"/>
          <a:cs typeface="+mn-cs"/>
        </a:defRPr>
      </a:lvl7pPr>
      <a:lvl8pPr marL="3702977" indent="-246865" algn="l" rtl="0" eaLnBrk="1" latinLnBrk="0" hangingPunct="1">
        <a:spcBef>
          <a:spcPct val="20000"/>
        </a:spcBef>
        <a:buClr>
          <a:schemeClr val="accent1"/>
        </a:buClr>
        <a:buSzPct val="60000"/>
        <a:buFont typeface="Wingdings 2"/>
        <a:buChar char=""/>
        <a:defRPr kumimoji="0" sz="1700" kern="1200" baseline="0">
          <a:solidFill>
            <a:schemeClr val="tx2"/>
          </a:solidFill>
          <a:latin typeface="+mn-lt"/>
          <a:ea typeface="+mn-ea"/>
          <a:cs typeface="+mn-cs"/>
        </a:defRPr>
      </a:lvl8pPr>
      <a:lvl9pPr marL="4196707" indent="-246865" algn="l" rtl="0" eaLnBrk="1" latinLnBrk="0" hangingPunct="1">
        <a:spcBef>
          <a:spcPct val="20000"/>
        </a:spcBef>
        <a:buClr>
          <a:schemeClr val="accent1"/>
        </a:buClr>
        <a:buSzPct val="60000"/>
        <a:buFont typeface="Wingdings 2"/>
        <a:buChar char=""/>
        <a:defRPr kumimoji="0" sz="15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93730" algn="l" rtl="0" eaLnBrk="1" latinLnBrk="0" hangingPunct="1">
        <a:defRPr kumimoji="0" kern="1200">
          <a:solidFill>
            <a:schemeClr val="tx1"/>
          </a:solidFill>
          <a:latin typeface="+mn-lt"/>
          <a:ea typeface="+mn-ea"/>
          <a:cs typeface="+mn-cs"/>
        </a:defRPr>
      </a:lvl2pPr>
      <a:lvl3pPr marL="987461" algn="l" rtl="0" eaLnBrk="1" latinLnBrk="0" hangingPunct="1">
        <a:defRPr kumimoji="0" kern="1200">
          <a:solidFill>
            <a:schemeClr val="tx1"/>
          </a:solidFill>
          <a:latin typeface="+mn-lt"/>
          <a:ea typeface="+mn-ea"/>
          <a:cs typeface="+mn-cs"/>
        </a:defRPr>
      </a:lvl3pPr>
      <a:lvl4pPr marL="1481191" algn="l" rtl="0" eaLnBrk="1" latinLnBrk="0" hangingPunct="1">
        <a:defRPr kumimoji="0" kern="1200">
          <a:solidFill>
            <a:schemeClr val="tx1"/>
          </a:solidFill>
          <a:latin typeface="+mn-lt"/>
          <a:ea typeface="+mn-ea"/>
          <a:cs typeface="+mn-cs"/>
        </a:defRPr>
      </a:lvl4pPr>
      <a:lvl5pPr marL="1974921" algn="l" rtl="0" eaLnBrk="1" latinLnBrk="0" hangingPunct="1">
        <a:defRPr kumimoji="0" kern="1200">
          <a:solidFill>
            <a:schemeClr val="tx1"/>
          </a:solidFill>
          <a:latin typeface="+mn-lt"/>
          <a:ea typeface="+mn-ea"/>
          <a:cs typeface="+mn-cs"/>
        </a:defRPr>
      </a:lvl5pPr>
      <a:lvl6pPr marL="2468651" algn="l" rtl="0" eaLnBrk="1" latinLnBrk="0" hangingPunct="1">
        <a:defRPr kumimoji="0" kern="1200">
          <a:solidFill>
            <a:schemeClr val="tx1"/>
          </a:solidFill>
          <a:latin typeface="+mn-lt"/>
          <a:ea typeface="+mn-ea"/>
          <a:cs typeface="+mn-cs"/>
        </a:defRPr>
      </a:lvl6pPr>
      <a:lvl7pPr marL="2962382" algn="l" rtl="0" eaLnBrk="1" latinLnBrk="0" hangingPunct="1">
        <a:defRPr kumimoji="0" kern="1200">
          <a:solidFill>
            <a:schemeClr val="tx1"/>
          </a:solidFill>
          <a:latin typeface="+mn-lt"/>
          <a:ea typeface="+mn-ea"/>
          <a:cs typeface="+mn-cs"/>
        </a:defRPr>
      </a:lvl7pPr>
      <a:lvl8pPr marL="3456112" algn="l" rtl="0" eaLnBrk="1" latinLnBrk="0" hangingPunct="1">
        <a:defRPr kumimoji="0" kern="1200">
          <a:solidFill>
            <a:schemeClr val="tx1"/>
          </a:solidFill>
          <a:latin typeface="+mn-lt"/>
          <a:ea typeface="+mn-ea"/>
          <a:cs typeface="+mn-cs"/>
        </a:defRPr>
      </a:lvl8pPr>
      <a:lvl9pPr marL="3949842"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microsoft.com/office/2007/relationships/hdphoto" Target="../media/hdphoto2.wdp"/><Relationship Id="rId5" Type="http://schemas.openxmlformats.org/officeDocument/2006/relationships/image" Target="../media/image5.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slide" Target="slide30.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slide" Target="slide3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13" Type="http://schemas.microsoft.com/office/2007/relationships/hdphoto" Target="../media/hdphoto5.wdp"/><Relationship Id="rId3" Type="http://schemas.openxmlformats.org/officeDocument/2006/relationships/image" Target="../media/image4.jpeg"/><Relationship Id="rId7" Type="http://schemas.openxmlformats.org/officeDocument/2006/relationships/image" Target="../media/image6.jpeg"/><Relationship Id="rId12"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5.png"/><Relationship Id="rId15" Type="http://schemas.openxmlformats.org/officeDocument/2006/relationships/image" Target="../media/image11.jpeg"/><Relationship Id="rId10" Type="http://schemas.openxmlformats.org/officeDocument/2006/relationships/image" Target="../media/image8.jpeg"/><Relationship Id="rId4" Type="http://schemas.microsoft.com/office/2007/relationships/hdphoto" Target="../media/hdphoto1.wdp"/><Relationship Id="rId9" Type="http://schemas.openxmlformats.org/officeDocument/2006/relationships/image" Target="../media/image7.jpeg"/><Relationship Id="rId14" Type="http://schemas.openxmlformats.org/officeDocument/2006/relationships/image" Target="../media/image10.jpeg"/></Relationships>
</file>

<file path=ppt/slides/_rels/slide30.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xml"/><Relationship Id="rId5" Type="http://schemas.openxmlformats.org/officeDocument/2006/relationships/slide" Target="slide19.xm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32"/>
          <p:cNvSpPr/>
          <p:nvPr/>
        </p:nvSpPr>
        <p:spPr>
          <a:xfrm>
            <a:off x="360039" y="1361728"/>
            <a:ext cx="9456017" cy="563297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prstClr val="white"/>
              </a:solidFill>
            </a:endParaRPr>
          </a:p>
        </p:txBody>
      </p:sp>
      <p:grpSp>
        <p:nvGrpSpPr>
          <p:cNvPr id="2" name="群組 1"/>
          <p:cNvGrpSpPr/>
          <p:nvPr/>
        </p:nvGrpSpPr>
        <p:grpSpPr>
          <a:xfrm>
            <a:off x="789871" y="1361728"/>
            <a:ext cx="7711765" cy="5623098"/>
            <a:chOff x="539553" y="980730"/>
            <a:chExt cx="7096450" cy="5355331"/>
          </a:xfrm>
        </p:grpSpPr>
        <p:pic>
          <p:nvPicPr>
            <p:cNvPr id="37" name="圖片 36"/>
            <p:cNvPicPr>
              <a:picLocks noChangeAspect="1"/>
            </p:cNvPicPr>
            <p:nvPr/>
          </p:nvPicPr>
          <p:blipFill rotWithShape="1">
            <a:blip r:embed="rId3" cstate="screen">
              <a:extLst>
                <a:ext uri="{BEBA8EAE-BF5A-486C-A8C5-ECC9F3942E4B}">
                  <a14:imgProps xmlns:a14="http://schemas.microsoft.com/office/drawing/2010/main">
                    <a14:imgLayer r:embed="rId4">
                      <a14:imgEffect>
                        <a14:artisticCutout/>
                      </a14:imgEffect>
                      <a14:imgEffect>
                        <a14:sharpenSoften amount="25000"/>
                      </a14:imgEffect>
                      <a14:imgEffect>
                        <a14:colorTemperature colorTemp="5900"/>
                      </a14:imgEffect>
                      <a14:imgEffect>
                        <a14:saturation sat="66000"/>
                      </a14:imgEffect>
                      <a14:imgEffect>
                        <a14:brightnessContrast bright="20000" contrast="40000"/>
                      </a14:imgEffect>
                    </a14:imgLayer>
                  </a14:imgProps>
                </a:ext>
                <a:ext uri="{28A0092B-C50C-407E-A947-70E740481C1C}">
                  <a14:useLocalDpi xmlns:a14="http://schemas.microsoft.com/office/drawing/2010/main"/>
                </a:ext>
              </a:extLst>
            </a:blip>
            <a:srcRect t="1581" b="-2"/>
            <a:stretch/>
          </p:blipFill>
          <p:spPr>
            <a:xfrm>
              <a:off x="539553" y="980730"/>
              <a:ext cx="6526867" cy="5355331"/>
            </a:xfrm>
            <a:prstGeom prst="rect">
              <a:avLst/>
            </a:prstGeom>
            <a:ln>
              <a:noFill/>
            </a:ln>
            <a:effectLst>
              <a:softEdge rad="112500"/>
            </a:effectLst>
          </p:spPr>
        </p:pic>
        <p:pic>
          <p:nvPicPr>
            <p:cNvPr id="39" name="圖片 38"/>
            <p:cNvPicPr>
              <a:picLocks noChangeAspect="1"/>
            </p:cNvPicPr>
            <p:nvPr/>
          </p:nvPicPr>
          <p:blipFill>
            <a:blip r:embed="rId5" cstate="screen">
              <a:extLst>
                <a:ext uri="{BEBA8EAE-BF5A-486C-A8C5-ECC9F3942E4B}">
                  <a14:imgProps xmlns:a14="http://schemas.microsoft.com/office/drawing/2010/main">
                    <a14:imgLayer r:embed="rId6">
                      <a14:imgEffect>
                        <a14:artisticPaintBrush/>
                      </a14:imgEffect>
                      <a14:imgEffect>
                        <a14:colorTemperature colorTemp="5300"/>
                      </a14:imgEffect>
                      <a14:imgEffect>
                        <a14:saturation sat="200000"/>
                      </a14:imgEffect>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5462439" y="4009305"/>
              <a:ext cx="1603983" cy="1624985"/>
            </a:xfrm>
            <a:prstGeom prst="rect">
              <a:avLst/>
            </a:prstGeom>
          </p:spPr>
        </p:pic>
        <p:sp>
          <p:nvSpPr>
            <p:cNvPr id="49" name="文字方塊 48"/>
            <p:cNvSpPr txBox="1"/>
            <p:nvPr/>
          </p:nvSpPr>
          <p:spPr>
            <a:xfrm>
              <a:off x="6061775" y="4931592"/>
              <a:ext cx="1574228" cy="337089"/>
            </a:xfrm>
            <a:prstGeom prst="rect">
              <a:avLst/>
            </a:prstGeom>
            <a:noFill/>
          </p:spPr>
          <p:txBody>
            <a:bodyPr wrap="none" rtlCol="0">
              <a:spAutoFit/>
            </a:bodyPr>
            <a:lstStyle/>
            <a:p>
              <a:r>
                <a:rPr lang="en-US" altLang="zh-TW" sz="1700" b="1" dirty="0" err="1" smtClean="0">
                  <a:solidFill>
                    <a:srgbClr val="FFC000"/>
                  </a:solidFill>
                  <a:latin typeface="標楷體" panose="03000509000000000000" pitchFamily="65" charset="-120"/>
                </a:rPr>
                <a:t>Chien</a:t>
              </a:r>
              <a:r>
                <a:rPr lang="en-US" altLang="zh-TW" sz="1700" b="1" dirty="0" smtClean="0">
                  <a:solidFill>
                    <a:srgbClr val="FFC000"/>
                  </a:solidFill>
                  <a:latin typeface="標楷體" panose="03000509000000000000" pitchFamily="65" charset="-120"/>
                </a:rPr>
                <a:t> Chen FAC</a:t>
              </a:r>
              <a:endParaRPr lang="zh-TW" altLang="en-US" sz="1700" b="1" dirty="0">
                <a:solidFill>
                  <a:srgbClr val="FFC000"/>
                </a:solidFill>
                <a:latin typeface="標楷體" panose="03000509000000000000" pitchFamily="65" charset="-120"/>
              </a:endParaRPr>
            </a:p>
          </p:txBody>
        </p:sp>
        <p:sp>
          <p:nvSpPr>
            <p:cNvPr id="50" name="文字方塊 49"/>
            <p:cNvSpPr txBox="1"/>
            <p:nvPr/>
          </p:nvSpPr>
          <p:spPr>
            <a:xfrm>
              <a:off x="5296553" y="5314236"/>
              <a:ext cx="1373613" cy="337089"/>
            </a:xfrm>
            <a:prstGeom prst="rect">
              <a:avLst/>
            </a:prstGeom>
            <a:noFill/>
          </p:spPr>
          <p:txBody>
            <a:bodyPr wrap="none" rtlCol="0">
              <a:spAutoFit/>
            </a:bodyPr>
            <a:lstStyle/>
            <a:p>
              <a:r>
                <a:rPr lang="en-US" altLang="zh-TW" sz="1700" b="1" dirty="0" smtClean="0">
                  <a:solidFill>
                    <a:srgbClr val="FFC000"/>
                  </a:solidFill>
                  <a:latin typeface="標楷體" panose="03000509000000000000" pitchFamily="65" charset="-120"/>
                </a:rPr>
                <a:t>Lin Yuan FAC</a:t>
              </a:r>
              <a:endParaRPr lang="zh-TW" altLang="en-US" sz="1700" b="1" dirty="0">
                <a:solidFill>
                  <a:srgbClr val="FFC000"/>
                </a:solidFill>
                <a:latin typeface="標楷體" panose="03000509000000000000" pitchFamily="65" charset="-120"/>
              </a:endParaRPr>
            </a:p>
          </p:txBody>
        </p:sp>
        <p:sp>
          <p:nvSpPr>
            <p:cNvPr id="51" name="文字方塊 50"/>
            <p:cNvSpPr txBox="1"/>
            <p:nvPr/>
          </p:nvSpPr>
          <p:spPr>
            <a:xfrm>
              <a:off x="2416626" y="5231704"/>
              <a:ext cx="1674534" cy="337089"/>
            </a:xfrm>
            <a:prstGeom prst="rect">
              <a:avLst/>
            </a:prstGeom>
            <a:noFill/>
          </p:spPr>
          <p:txBody>
            <a:bodyPr wrap="none" rtlCol="0">
              <a:spAutoFit/>
            </a:bodyPr>
            <a:lstStyle/>
            <a:p>
              <a:r>
                <a:rPr lang="en-US" altLang="zh-TW" sz="1700" b="1" dirty="0" err="1" smtClean="0">
                  <a:solidFill>
                    <a:srgbClr val="FFC000"/>
                  </a:solidFill>
                  <a:latin typeface="標楷體" panose="03000509000000000000" pitchFamily="65" charset="-120"/>
                </a:rPr>
                <a:t>Zhong</a:t>
              </a:r>
              <a:r>
                <a:rPr lang="en-US" altLang="zh-TW" sz="1700" b="1" dirty="0" smtClean="0">
                  <a:solidFill>
                    <a:srgbClr val="FFC000"/>
                  </a:solidFill>
                  <a:latin typeface="標楷體" panose="03000509000000000000" pitchFamily="65" charset="-120"/>
                </a:rPr>
                <a:t> Shan FAC </a:t>
              </a:r>
              <a:endParaRPr lang="zh-TW" altLang="en-US" sz="1700" b="1" dirty="0">
                <a:solidFill>
                  <a:srgbClr val="FFC000"/>
                </a:solidFill>
                <a:latin typeface="標楷體" panose="03000509000000000000" pitchFamily="65" charset="-120"/>
              </a:endParaRPr>
            </a:p>
          </p:txBody>
        </p:sp>
        <p:sp>
          <p:nvSpPr>
            <p:cNvPr id="52" name="文字方塊 51"/>
            <p:cNvSpPr txBox="1"/>
            <p:nvPr/>
          </p:nvSpPr>
          <p:spPr>
            <a:xfrm>
              <a:off x="3308516" y="1430294"/>
              <a:ext cx="1273307" cy="337089"/>
            </a:xfrm>
            <a:prstGeom prst="rect">
              <a:avLst/>
            </a:prstGeom>
            <a:noFill/>
          </p:spPr>
          <p:txBody>
            <a:bodyPr wrap="none" rtlCol="0">
              <a:spAutoFit/>
            </a:bodyPr>
            <a:lstStyle/>
            <a:p>
              <a:r>
                <a:rPr lang="en-US" altLang="zh-TW" sz="1700" b="1" dirty="0" smtClean="0">
                  <a:solidFill>
                    <a:srgbClr val="FFC000"/>
                  </a:solidFill>
                  <a:latin typeface="標楷體" panose="03000509000000000000" pitchFamily="65" charset="-120"/>
                </a:rPr>
                <a:t>Tianjin FAC</a:t>
              </a:r>
              <a:endParaRPr lang="zh-TW" altLang="en-US" sz="1700" b="1" dirty="0">
                <a:solidFill>
                  <a:srgbClr val="FFC000"/>
                </a:solidFill>
                <a:latin typeface="標楷體" panose="03000509000000000000" pitchFamily="65" charset="-120"/>
              </a:endParaRPr>
            </a:p>
          </p:txBody>
        </p:sp>
        <p:sp>
          <p:nvSpPr>
            <p:cNvPr id="53" name="文字方塊 52"/>
            <p:cNvSpPr txBox="1"/>
            <p:nvPr/>
          </p:nvSpPr>
          <p:spPr>
            <a:xfrm>
              <a:off x="5116792" y="4175410"/>
              <a:ext cx="1072693" cy="337089"/>
            </a:xfrm>
            <a:prstGeom prst="rect">
              <a:avLst/>
            </a:prstGeom>
            <a:noFill/>
          </p:spPr>
          <p:txBody>
            <a:bodyPr wrap="none" rtlCol="0">
              <a:spAutoFit/>
            </a:bodyPr>
            <a:lstStyle/>
            <a:p>
              <a:pPr algn="r"/>
              <a:r>
                <a:rPr lang="en-US" altLang="zh-TW" sz="1700" b="1" dirty="0" smtClean="0">
                  <a:solidFill>
                    <a:srgbClr val="FFC000"/>
                  </a:solidFill>
                  <a:latin typeface="標楷體" panose="03000509000000000000" pitchFamily="65" charset="-120"/>
                </a:rPr>
                <a:t>Cubic FAC</a:t>
              </a:r>
              <a:endParaRPr lang="zh-TW" altLang="en-US" sz="1700" b="1" dirty="0">
                <a:solidFill>
                  <a:srgbClr val="FFC000"/>
                </a:solidFill>
                <a:latin typeface="標楷體" panose="03000509000000000000" pitchFamily="65" charset="-120"/>
              </a:endParaRPr>
            </a:p>
          </p:txBody>
        </p:sp>
        <p:sp>
          <p:nvSpPr>
            <p:cNvPr id="54" name="矩形 53"/>
            <p:cNvSpPr/>
            <p:nvPr/>
          </p:nvSpPr>
          <p:spPr>
            <a:xfrm>
              <a:off x="4860798" y="3915232"/>
              <a:ext cx="1574228" cy="337089"/>
            </a:xfrm>
            <a:prstGeom prst="rect">
              <a:avLst/>
            </a:prstGeom>
          </p:spPr>
          <p:txBody>
            <a:bodyPr wrap="none">
              <a:spAutoFit/>
            </a:bodyPr>
            <a:lstStyle/>
            <a:p>
              <a:pPr algn="r"/>
              <a:r>
                <a:rPr lang="en-US" altLang="zh-TW" sz="1700" b="1" dirty="0" smtClean="0">
                  <a:solidFill>
                    <a:srgbClr val="FFC000"/>
                  </a:solidFill>
                  <a:latin typeface="標楷體" panose="03000509000000000000" pitchFamily="65" charset="-120"/>
                </a:rPr>
                <a:t>Glass-wool FAC</a:t>
              </a:r>
              <a:endParaRPr lang="en-US" altLang="zh-TW" sz="1700" b="1" dirty="0">
                <a:solidFill>
                  <a:srgbClr val="FFC000"/>
                </a:solidFill>
                <a:latin typeface="標楷體" panose="03000509000000000000" pitchFamily="65" charset="-120"/>
              </a:endParaRPr>
            </a:p>
          </p:txBody>
        </p:sp>
      </p:grpSp>
      <p:sp>
        <p:nvSpPr>
          <p:cNvPr id="78" name="橢圓 77"/>
          <p:cNvSpPr/>
          <p:nvPr/>
        </p:nvSpPr>
        <p:spPr>
          <a:xfrm>
            <a:off x="7502863" y="4612888"/>
            <a:ext cx="183897" cy="177685"/>
          </a:xfrm>
          <a:prstGeom prst="ellipse">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zh-TW" altLang="en-US" kern="0">
              <a:solidFill>
                <a:prstClr val="white"/>
              </a:solidFill>
              <a:latin typeface="Calibri"/>
              <a:ea typeface="新細明體"/>
            </a:endParaRPr>
          </a:p>
        </p:txBody>
      </p:sp>
      <p:sp>
        <p:nvSpPr>
          <p:cNvPr id="24" name="矩形 23"/>
          <p:cNvSpPr/>
          <p:nvPr/>
        </p:nvSpPr>
        <p:spPr>
          <a:xfrm>
            <a:off x="7526007" y="4154216"/>
            <a:ext cx="1383712" cy="353943"/>
          </a:xfrm>
          <a:prstGeom prst="rect">
            <a:avLst/>
          </a:prstGeom>
        </p:spPr>
        <p:txBody>
          <a:bodyPr wrap="none">
            <a:spAutoFit/>
          </a:bodyPr>
          <a:lstStyle/>
          <a:p>
            <a:pPr algn="r"/>
            <a:r>
              <a:rPr lang="en-US" altLang="zh-TW" sz="1700" b="1" dirty="0" smtClean="0">
                <a:solidFill>
                  <a:srgbClr val="FFC000"/>
                </a:solidFill>
                <a:latin typeface="標楷體" panose="03000509000000000000" pitchFamily="65" charset="-120"/>
              </a:rPr>
              <a:t>Head Office</a:t>
            </a:r>
            <a:endParaRPr lang="en-US" altLang="zh-TW" sz="1700" b="1" dirty="0">
              <a:solidFill>
                <a:srgbClr val="FFC000"/>
              </a:solidFill>
              <a:latin typeface="標楷體" panose="03000509000000000000" pitchFamily="65" charset="-120"/>
            </a:endParaRPr>
          </a:p>
        </p:txBody>
      </p:sp>
      <p:sp>
        <p:nvSpPr>
          <p:cNvPr id="25" name="橢圓 24"/>
          <p:cNvSpPr/>
          <p:nvPr/>
        </p:nvSpPr>
        <p:spPr>
          <a:xfrm>
            <a:off x="7128256" y="4791543"/>
            <a:ext cx="183897" cy="177685"/>
          </a:xfrm>
          <a:prstGeom prst="ellipse">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zh-TW" altLang="en-US" kern="0">
              <a:solidFill>
                <a:prstClr val="white"/>
              </a:solidFill>
              <a:latin typeface="Calibri"/>
              <a:ea typeface="新細明體"/>
            </a:endParaRPr>
          </a:p>
        </p:txBody>
      </p:sp>
      <p:sp>
        <p:nvSpPr>
          <p:cNvPr id="26" name="橢圓 25"/>
          <p:cNvSpPr/>
          <p:nvPr/>
        </p:nvSpPr>
        <p:spPr>
          <a:xfrm>
            <a:off x="7232707" y="4701702"/>
            <a:ext cx="183897" cy="177685"/>
          </a:xfrm>
          <a:prstGeom prst="ellipse">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zh-TW" altLang="en-US" kern="0">
              <a:solidFill>
                <a:prstClr val="white"/>
              </a:solidFill>
              <a:latin typeface="Calibri"/>
              <a:ea typeface="新細明體"/>
            </a:endParaRPr>
          </a:p>
        </p:txBody>
      </p:sp>
      <p:sp>
        <p:nvSpPr>
          <p:cNvPr id="27" name="橢圓 26"/>
          <p:cNvSpPr/>
          <p:nvPr/>
        </p:nvSpPr>
        <p:spPr>
          <a:xfrm>
            <a:off x="6815249" y="5822623"/>
            <a:ext cx="183897" cy="177685"/>
          </a:xfrm>
          <a:prstGeom prst="ellipse">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zh-TW" altLang="en-US" kern="0">
              <a:solidFill>
                <a:prstClr val="white"/>
              </a:solidFill>
              <a:latin typeface="Calibri"/>
              <a:ea typeface="新細明體"/>
            </a:endParaRPr>
          </a:p>
        </p:txBody>
      </p:sp>
      <p:sp>
        <p:nvSpPr>
          <p:cNvPr id="28" name="橢圓 27"/>
          <p:cNvSpPr/>
          <p:nvPr/>
        </p:nvSpPr>
        <p:spPr>
          <a:xfrm>
            <a:off x="6736998" y="5747014"/>
            <a:ext cx="183897" cy="177685"/>
          </a:xfrm>
          <a:prstGeom prst="ellipse">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zh-TW" altLang="en-US" kern="0">
              <a:solidFill>
                <a:prstClr val="white"/>
              </a:solidFill>
              <a:latin typeface="Calibri"/>
              <a:ea typeface="新細明體"/>
            </a:endParaRPr>
          </a:p>
        </p:txBody>
      </p:sp>
      <p:sp>
        <p:nvSpPr>
          <p:cNvPr id="29" name="橢圓 28"/>
          <p:cNvSpPr/>
          <p:nvPr/>
        </p:nvSpPr>
        <p:spPr>
          <a:xfrm>
            <a:off x="3329061" y="5540558"/>
            <a:ext cx="183897" cy="177685"/>
          </a:xfrm>
          <a:prstGeom prst="ellipse">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zh-TW" altLang="en-US" kern="0">
              <a:solidFill>
                <a:prstClr val="white"/>
              </a:solidFill>
              <a:latin typeface="Calibri"/>
              <a:ea typeface="新細明體"/>
            </a:endParaRPr>
          </a:p>
        </p:txBody>
      </p:sp>
      <p:sp>
        <p:nvSpPr>
          <p:cNvPr id="30" name="橢圓 29"/>
          <p:cNvSpPr/>
          <p:nvPr/>
        </p:nvSpPr>
        <p:spPr>
          <a:xfrm>
            <a:off x="3678573" y="1713301"/>
            <a:ext cx="183897" cy="177685"/>
          </a:xfrm>
          <a:prstGeom prst="ellipse">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endParaRPr lang="zh-TW" altLang="en-US" kern="0">
              <a:solidFill>
                <a:prstClr val="white"/>
              </a:solidFill>
              <a:latin typeface="Calibri"/>
              <a:ea typeface="新細明體"/>
            </a:endParaRPr>
          </a:p>
        </p:txBody>
      </p:sp>
      <p:sp>
        <p:nvSpPr>
          <p:cNvPr id="31" name="標題 1"/>
          <p:cNvSpPr txBox="1">
            <a:spLocks/>
          </p:cNvSpPr>
          <p:nvPr/>
        </p:nvSpPr>
        <p:spPr>
          <a:xfrm>
            <a:off x="1079872" y="165590"/>
            <a:ext cx="8496944" cy="1058596"/>
          </a:xfrm>
          <a:prstGeom prst="rect">
            <a:avLst/>
          </a:prstGeom>
        </p:spPr>
        <p:txBody>
          <a:bodyPr vert="horz" lIns="98746" tIns="49373" rIns="98746" bIns="49373" anchor="ctr">
            <a:noAutofit/>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pPr fontAlgn="auto">
              <a:spcAft>
                <a:spcPts val="0"/>
              </a:spcAft>
              <a:defRPr/>
            </a:pPr>
            <a:r>
              <a:rPr lang="en-US" altLang="zh-TW" sz="5400" b="1" cap="none" dirty="0" err="1" smtClean="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Taita</a:t>
            </a:r>
            <a:r>
              <a:rPr lang="en-US" altLang="zh-TW" sz="5400" b="1" cap="none" dirty="0" smtClean="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 Chemical Co., Ltd</a:t>
            </a:r>
            <a:endParaRPr lang="zh-TW" altLang="en-US" sz="5400" b="1" cap="none" dirty="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2" name="文字方塊 7"/>
          <p:cNvSpPr txBox="1">
            <a:spLocks noChangeArrowheads="1"/>
          </p:cNvSpPr>
          <p:nvPr/>
        </p:nvSpPr>
        <p:spPr bwMode="auto">
          <a:xfrm>
            <a:off x="2736084" y="6179195"/>
            <a:ext cx="4680518" cy="592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8746" tIns="49373" rIns="98746" bIns="49373">
            <a:spAutoFit/>
          </a:bodyPr>
          <a:lstStyle>
            <a:lvl1pPr eaLnBrk="0" hangingPunct="0">
              <a:spcBef>
                <a:spcPct val="20000"/>
              </a:spcBef>
              <a:buClr>
                <a:schemeClr val="accent1"/>
              </a:buClr>
              <a:buSzPct val="100000"/>
              <a:buFont typeface="Symbol" pitchFamily="18" charset="2"/>
              <a:buChar char=""/>
              <a:defRPr sz="2400">
                <a:solidFill>
                  <a:schemeClr val="tx2"/>
                </a:solidFill>
                <a:latin typeface="Candara" pitchFamily="34" charset="0"/>
                <a:ea typeface="標楷體" pitchFamily="65" charset="-120"/>
              </a:defRPr>
            </a:lvl1pPr>
            <a:lvl2pPr marL="742950" indent="-285750" eaLnBrk="0" hangingPunct="0">
              <a:spcBef>
                <a:spcPct val="20000"/>
              </a:spcBef>
              <a:buClr>
                <a:schemeClr val="accent1"/>
              </a:buClr>
              <a:buSzPct val="100000"/>
              <a:buFont typeface="Symbol" pitchFamily="18" charset="2"/>
              <a:buChar char=""/>
              <a:defRPr sz="2200">
                <a:solidFill>
                  <a:schemeClr val="tx2"/>
                </a:solidFill>
                <a:latin typeface="Candara" pitchFamily="34" charset="0"/>
                <a:ea typeface="標楷體" pitchFamily="65" charset="-120"/>
              </a:defRPr>
            </a:lvl2pPr>
            <a:lvl3pPr marL="1143000" indent="-228600" eaLnBrk="0" hangingPunct="0">
              <a:spcBef>
                <a:spcPct val="20000"/>
              </a:spcBef>
              <a:buClr>
                <a:schemeClr val="accent1"/>
              </a:buClr>
              <a:buSzPct val="100000"/>
              <a:buFont typeface="Symbol" pitchFamily="18" charset="2"/>
              <a:buChar char=""/>
              <a:defRPr sz="2000">
                <a:solidFill>
                  <a:schemeClr val="tx2"/>
                </a:solidFill>
                <a:latin typeface="Candara" pitchFamily="34" charset="0"/>
                <a:ea typeface="標楷體" pitchFamily="65" charset="-120"/>
              </a:defRPr>
            </a:lvl3pPr>
            <a:lvl4pPr marL="1600200" indent="-228600" eaLnBrk="0" hangingPunct="0">
              <a:spcBef>
                <a:spcPct val="20000"/>
              </a:spcBef>
              <a:buClr>
                <a:schemeClr val="accent1"/>
              </a:buClr>
              <a:buSzPct val="100000"/>
              <a:buFont typeface="Symbol" pitchFamily="18" charset="2"/>
              <a:buChar char=""/>
              <a:defRPr>
                <a:solidFill>
                  <a:schemeClr val="tx2"/>
                </a:solidFill>
                <a:latin typeface="Candara" pitchFamily="34" charset="0"/>
                <a:ea typeface="標楷體" pitchFamily="65" charset="-120"/>
              </a:defRPr>
            </a:lvl4pPr>
            <a:lvl5pPr marL="2057400" indent="-228600" eaLnBrk="0" hangingPunct="0">
              <a:spcBef>
                <a:spcPct val="20000"/>
              </a:spcBef>
              <a:buClr>
                <a:schemeClr val="accent1"/>
              </a:buClr>
              <a:buSzPct val="100000"/>
              <a:buFont typeface="Symbol" pitchFamily="18" charset="2"/>
              <a:buChar char=""/>
              <a:defRPr sz="1600">
                <a:solidFill>
                  <a:schemeClr val="tx2"/>
                </a:solidFill>
                <a:latin typeface="Candara" pitchFamily="34" charset="0"/>
                <a:ea typeface="標楷體" pitchFamily="65" charset="-120"/>
              </a:defRPr>
            </a:lvl5pPr>
            <a:lvl6pPr marL="25146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標楷體" pitchFamily="65" charset="-120"/>
              </a:defRPr>
            </a:lvl6pPr>
            <a:lvl7pPr marL="29718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標楷體" pitchFamily="65" charset="-120"/>
              </a:defRPr>
            </a:lvl7pPr>
            <a:lvl8pPr marL="34290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標楷體" pitchFamily="65" charset="-120"/>
              </a:defRPr>
            </a:lvl8pPr>
            <a:lvl9pPr marL="3886200" indent="-228600" eaLnBrk="0" fontAlgn="base" hangingPunct="0">
              <a:spcBef>
                <a:spcPct val="20000"/>
              </a:spcBef>
              <a:spcAft>
                <a:spcPct val="0"/>
              </a:spcAft>
              <a:buClr>
                <a:schemeClr val="accent1"/>
              </a:buClr>
              <a:buSzPct val="100000"/>
              <a:buFont typeface="Symbol" pitchFamily="18" charset="2"/>
              <a:buChar char=""/>
              <a:defRPr sz="1600">
                <a:solidFill>
                  <a:schemeClr val="tx2"/>
                </a:solidFill>
                <a:latin typeface="Candara" pitchFamily="34" charset="0"/>
                <a:ea typeface="標楷體" pitchFamily="65" charset="-120"/>
              </a:defRPr>
            </a:lvl9pPr>
          </a:lstStyle>
          <a:p>
            <a:pPr algn="ctr" eaLnBrk="1" hangingPunct="1">
              <a:spcBef>
                <a:spcPct val="0"/>
              </a:spcBef>
              <a:buClrTx/>
              <a:buSzTx/>
              <a:buFontTx/>
              <a:buNone/>
            </a:pPr>
            <a:r>
              <a:rPr lang="en-US" altLang="zh-TW" sz="32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2018</a:t>
            </a:r>
            <a:r>
              <a:rPr lang="zh-TW" altLang="en-US" sz="32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a:t>
            </a:r>
            <a:r>
              <a:rPr lang="en-US" altLang="zh-TW" sz="32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05</a:t>
            </a:r>
            <a:r>
              <a:rPr lang="zh-TW" altLang="en-US" sz="32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a:t>
            </a:r>
            <a:r>
              <a:rPr lang="en-US" altLang="zh-TW" sz="32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21</a:t>
            </a:r>
            <a:endParaRPr lang="zh-TW" altLang="en-US" sz="3200" b="1"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文字方塊 2"/>
          <p:cNvSpPr txBox="1"/>
          <p:nvPr/>
        </p:nvSpPr>
        <p:spPr>
          <a:xfrm>
            <a:off x="1223888" y="2448322"/>
            <a:ext cx="8825666" cy="923330"/>
          </a:xfrm>
          <a:prstGeom prst="rect">
            <a:avLst/>
          </a:prstGeom>
          <a:noFill/>
        </p:spPr>
        <p:txBody>
          <a:bodyPr wrap="square" rtlCol="0">
            <a:spAutoFit/>
          </a:bodyPr>
          <a:lstStyle/>
          <a:p>
            <a:r>
              <a:rPr lang="en-US" altLang="zh-TW" sz="5400" b="1" dirty="0" smtClean="0">
                <a:ln w="1905"/>
                <a:solidFill>
                  <a:srgbClr val="990033"/>
                </a:solidFill>
                <a:latin typeface="Times New Roman" panose="02020603050405020304" pitchFamily="18" charset="0"/>
                <a:ea typeface="標楷體" panose="03000509000000000000" pitchFamily="65" charset="-120"/>
                <a:cs typeface="Times New Roman" panose="02020603050405020304" pitchFamily="18" charset="0"/>
              </a:rPr>
              <a:t>2018 </a:t>
            </a:r>
            <a:r>
              <a:rPr lang="en-US" altLang="zh-TW" sz="5400" b="1" dirty="0">
                <a:ln w="1905"/>
                <a:solidFill>
                  <a:srgbClr val="990033"/>
                </a:solidFill>
                <a:latin typeface="Times New Roman" panose="02020603050405020304" pitchFamily="18" charset="0"/>
                <a:ea typeface="標楷體" panose="03000509000000000000" pitchFamily="65" charset="-120"/>
                <a:cs typeface="Times New Roman" panose="02020603050405020304" pitchFamily="18" charset="0"/>
              </a:rPr>
              <a:t>Investor Conference</a:t>
            </a:r>
            <a:endParaRPr lang="zh-TW" altLang="en-US" sz="5400" b="1" dirty="0">
              <a:ln w="1905"/>
              <a:solidFill>
                <a:srgbClr val="990033"/>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投影片編號版面配置區 4"/>
          <p:cNvSpPr>
            <a:spLocks noGrp="1"/>
          </p:cNvSpPr>
          <p:nvPr>
            <p:ph type="sldNum" sz="quarter" idx="12"/>
          </p:nvPr>
        </p:nvSpPr>
        <p:spPr/>
        <p:txBody>
          <a:bodyPr/>
          <a:lstStyle/>
          <a:p>
            <a:pPr>
              <a:defRPr/>
            </a:pPr>
            <a:fld id="{3D617124-E4E2-4399-ADD8-2BDA7ECD178A}" type="slidenum">
              <a:rPr lang="zh-TW" altLang="en-US" smtClean="0"/>
              <a:pPr>
                <a:defRPr/>
              </a:pPr>
              <a:t>1</a:t>
            </a:fld>
            <a:endParaRPr lang="zh-TW" altLang="en-US"/>
          </a:p>
        </p:txBody>
      </p:sp>
    </p:spTree>
    <p:extLst>
      <p:ext uri="{BB962C8B-B14F-4D97-AF65-F5344CB8AC3E}">
        <p14:creationId xmlns:p14="http://schemas.microsoft.com/office/powerpoint/2010/main" val="22148158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字方塊 16"/>
          <p:cNvSpPr txBox="1"/>
          <p:nvPr/>
        </p:nvSpPr>
        <p:spPr>
          <a:xfrm>
            <a:off x="1583928" y="144066"/>
            <a:ext cx="7324769" cy="838374"/>
          </a:xfrm>
          <a:prstGeom prst="rect">
            <a:avLst/>
          </a:prstGeom>
          <a:noFill/>
        </p:spPr>
        <p:txBody>
          <a:bodyPr wrap="none" lIns="98746" tIns="49373" rIns="98746" bIns="49373" rtlCol="0">
            <a:spAutoFit/>
          </a:bodyPr>
          <a:lstStyle/>
          <a:p>
            <a:r>
              <a:rPr lang="en-US" altLang="zh-TW" sz="48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2017 Market Review- Sales</a:t>
            </a:r>
          </a:p>
        </p:txBody>
      </p:sp>
      <p:grpSp>
        <p:nvGrpSpPr>
          <p:cNvPr id="19" name="Group 4"/>
          <p:cNvGrpSpPr>
            <a:grpSpLocks/>
          </p:cNvGrpSpPr>
          <p:nvPr/>
        </p:nvGrpSpPr>
        <p:grpSpPr bwMode="auto">
          <a:xfrm>
            <a:off x="1007864" y="1066800"/>
            <a:ext cx="8280400" cy="2894013"/>
            <a:chOff x="384" y="672"/>
            <a:chExt cx="5216" cy="1823"/>
          </a:xfrm>
        </p:grpSpPr>
        <p:sp>
          <p:nvSpPr>
            <p:cNvPr id="24" name="AutoShape 5"/>
            <p:cNvSpPr>
              <a:spLocks noChangeArrowheads="1"/>
            </p:cNvSpPr>
            <p:nvPr/>
          </p:nvSpPr>
          <p:spPr bwMode="auto">
            <a:xfrm>
              <a:off x="384" y="1008"/>
              <a:ext cx="5216" cy="1487"/>
            </a:xfrm>
            <a:prstGeom prst="roundRect">
              <a:avLst>
                <a:gd name="adj" fmla="val 7542"/>
              </a:avLst>
            </a:prstGeom>
            <a:gradFill flip="none" rotWithShape="1">
              <a:gsLst>
                <a:gs pos="0">
                  <a:srgbClr val="FFFF99">
                    <a:shade val="30000"/>
                    <a:satMod val="115000"/>
                  </a:srgbClr>
                </a:gs>
                <a:gs pos="15000">
                  <a:srgbClr val="FFFF99">
                    <a:shade val="67500"/>
                    <a:satMod val="115000"/>
                  </a:srgbClr>
                </a:gs>
                <a:gs pos="37000">
                  <a:srgbClr val="FFFF99">
                    <a:shade val="100000"/>
                    <a:satMod val="115000"/>
                  </a:srgbClr>
                </a:gs>
              </a:gsLst>
              <a:lin ang="16200000" scaled="1"/>
              <a:tileRect/>
            </a:gradFill>
            <a:ln w="38100" algn="ctr">
              <a:solidFill>
                <a:srgbClr val="008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zh-TW" sz="2400" b="1" dirty="0" smtClean="0">
                  <a:solidFill>
                    <a:srgbClr val="003300"/>
                  </a:solidFill>
                  <a:latin typeface="Times New Roman" panose="02020603050405020304" pitchFamily="18" charset="0"/>
                  <a:ea typeface="標楷體" panose="03000509000000000000" pitchFamily="65" charset="-120"/>
                  <a:cs typeface="Times New Roman" panose="02020603050405020304" pitchFamily="18" charset="0"/>
                </a:rPr>
                <a:t>In 2017, </a:t>
              </a:r>
              <a:r>
                <a:rPr lang="en-US" altLang="zh-TW" sz="2400" b="1" dirty="0" err="1" smtClean="0">
                  <a:solidFill>
                    <a:srgbClr val="003300"/>
                  </a:solidFill>
                  <a:latin typeface="Times New Roman" panose="02020603050405020304" pitchFamily="18" charset="0"/>
                  <a:ea typeface="標楷體" panose="03000509000000000000" pitchFamily="65" charset="-120"/>
                  <a:cs typeface="Times New Roman" panose="02020603050405020304" pitchFamily="18" charset="0"/>
                </a:rPr>
                <a:t>glasswool</a:t>
              </a:r>
              <a:r>
                <a:rPr lang="en-US" altLang="zh-TW" sz="2400" b="1" dirty="0" smtClean="0">
                  <a:solidFill>
                    <a:srgbClr val="003300"/>
                  </a:solidFill>
                  <a:latin typeface="Times New Roman" panose="02020603050405020304" pitchFamily="18" charset="0"/>
                  <a:ea typeface="標楷體" panose="03000509000000000000" pitchFamily="65" charset="-120"/>
                  <a:cs typeface="Times New Roman" panose="02020603050405020304" pitchFamily="18" charset="0"/>
                </a:rPr>
                <a:t> sales decreased by 5%.</a:t>
              </a:r>
            </a:p>
            <a:p>
              <a:endParaRPr lang="en-US" altLang="zh-TW" sz="1200" b="1" dirty="0">
                <a:solidFill>
                  <a:srgbClr val="003300"/>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400" b="1" dirty="0" smtClean="0">
                  <a:solidFill>
                    <a:srgbClr val="003300"/>
                  </a:solidFill>
                  <a:latin typeface="Times New Roman" panose="02020603050405020304" pitchFamily="18" charset="0"/>
                  <a:ea typeface="標楷體" panose="03000509000000000000" pitchFamily="65" charset="-120"/>
                  <a:cs typeface="Times New Roman" panose="02020603050405020304" pitchFamily="18" charset="0"/>
                  <a:sym typeface="Wingdings"/>
                </a:rPr>
                <a:t>    </a:t>
              </a:r>
              <a:r>
                <a:rPr lang="en-US" altLang="zh-TW" sz="2400" b="1" dirty="0" smtClean="0">
                  <a:solidFill>
                    <a:srgbClr val="003300"/>
                  </a:solidFill>
                  <a:latin typeface="Times New Roman" panose="02020603050405020304" pitchFamily="18" charset="0"/>
                  <a:ea typeface="標楷體" panose="03000509000000000000" pitchFamily="65" charset="-120"/>
                  <a:cs typeface="Times New Roman" panose="02020603050405020304" pitchFamily="18" charset="0"/>
                  <a:sym typeface="Wingdings"/>
                </a:rPr>
                <a:t>Lost 700 MT of production due to furnace rebuild. Less  </a:t>
              </a:r>
            </a:p>
            <a:p>
              <a:r>
                <a:rPr lang="en-US" altLang="zh-TW" sz="2400" b="1" dirty="0">
                  <a:solidFill>
                    <a:srgbClr val="003300"/>
                  </a:solidFill>
                  <a:latin typeface="Times New Roman" panose="02020603050405020304" pitchFamily="18" charset="0"/>
                  <a:ea typeface="標楷體" panose="03000509000000000000" pitchFamily="65" charset="-120"/>
                  <a:cs typeface="Times New Roman" panose="02020603050405020304" pitchFamily="18" charset="0"/>
                  <a:sym typeface="Wingdings"/>
                </a:rPr>
                <a:t> </a:t>
              </a:r>
              <a:r>
                <a:rPr lang="en-US" altLang="zh-TW" sz="2400" b="1" dirty="0" smtClean="0">
                  <a:solidFill>
                    <a:srgbClr val="003300"/>
                  </a:solidFill>
                  <a:latin typeface="Times New Roman" panose="02020603050405020304" pitchFamily="18" charset="0"/>
                  <a:ea typeface="標楷體" panose="03000509000000000000" pitchFamily="65" charset="-120"/>
                  <a:cs typeface="Times New Roman" panose="02020603050405020304" pitchFamily="18" charset="0"/>
                  <a:sym typeface="Wingdings"/>
                </a:rPr>
                <a:t>       quantity available for export.</a:t>
              </a:r>
              <a:endParaRPr lang="en-US" altLang="zh-TW" sz="2400" b="1" dirty="0">
                <a:solidFill>
                  <a:srgbClr val="003300"/>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400" b="1" dirty="0" smtClean="0">
                  <a:solidFill>
                    <a:srgbClr val="003300"/>
                  </a:solidFill>
                  <a:latin typeface="Times New Roman" panose="02020603050405020304" pitchFamily="18" charset="0"/>
                  <a:ea typeface="標楷體" panose="03000509000000000000" pitchFamily="65" charset="-120"/>
                  <a:cs typeface="Times New Roman" panose="02020603050405020304" pitchFamily="18" charset="0"/>
                  <a:sym typeface="Wingdings"/>
                </a:rPr>
                <a:t>    </a:t>
              </a:r>
              <a:r>
                <a:rPr lang="en-US" altLang="zh-TW" sz="2400" b="1" dirty="0" smtClean="0">
                  <a:solidFill>
                    <a:srgbClr val="003300"/>
                  </a:solidFill>
                  <a:latin typeface="Times New Roman" panose="02020603050405020304" pitchFamily="18" charset="0"/>
                  <a:ea typeface="標楷體" panose="03000509000000000000" pitchFamily="65" charset="-120"/>
                  <a:cs typeface="Times New Roman" panose="02020603050405020304" pitchFamily="18" charset="0"/>
                  <a:sym typeface="Wingdings"/>
                </a:rPr>
                <a:t>Local demand slightly increased. Domestic sales </a:t>
              </a:r>
            </a:p>
            <a:p>
              <a:r>
                <a:rPr lang="en-US" altLang="zh-TW" sz="2400" b="1" dirty="0">
                  <a:solidFill>
                    <a:srgbClr val="003300"/>
                  </a:solidFill>
                  <a:latin typeface="Times New Roman" panose="02020603050405020304" pitchFamily="18" charset="0"/>
                  <a:ea typeface="標楷體" panose="03000509000000000000" pitchFamily="65" charset="-120"/>
                  <a:cs typeface="Times New Roman" panose="02020603050405020304" pitchFamily="18" charset="0"/>
                  <a:sym typeface="Wingdings"/>
                </a:rPr>
                <a:t> </a:t>
              </a:r>
              <a:r>
                <a:rPr lang="en-US" altLang="zh-TW" sz="2400" b="1" dirty="0" smtClean="0">
                  <a:solidFill>
                    <a:srgbClr val="003300"/>
                  </a:solidFill>
                  <a:latin typeface="Times New Roman" panose="02020603050405020304" pitchFamily="18" charset="0"/>
                  <a:ea typeface="標楷體" panose="03000509000000000000" pitchFamily="65" charset="-120"/>
                  <a:cs typeface="Times New Roman" panose="02020603050405020304" pitchFamily="18" charset="0"/>
                  <a:sym typeface="Wingdings"/>
                </a:rPr>
                <a:t>       increased by 7%.</a:t>
              </a:r>
              <a:endParaRPr lang="en-US" altLang="zh-TW" sz="2400" b="1" dirty="0">
                <a:solidFill>
                  <a:srgbClr val="003300"/>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400" b="1" dirty="0" smtClean="0">
                  <a:solidFill>
                    <a:srgbClr val="003300"/>
                  </a:solidFill>
                  <a:latin typeface="Times New Roman" panose="02020603050405020304" pitchFamily="18" charset="0"/>
                  <a:ea typeface="標楷體" panose="03000509000000000000" pitchFamily="65" charset="-120"/>
                  <a:cs typeface="Times New Roman" panose="02020603050405020304" pitchFamily="18" charset="0"/>
                  <a:sym typeface="Wingdings"/>
                </a:rPr>
                <a:t>    </a:t>
              </a:r>
              <a:r>
                <a:rPr lang="en-US" altLang="zh-TW" sz="2400" b="1" dirty="0" smtClean="0">
                  <a:solidFill>
                    <a:srgbClr val="003300"/>
                  </a:solidFill>
                  <a:latin typeface="Times New Roman" panose="02020603050405020304" pitchFamily="18" charset="0"/>
                  <a:ea typeface="標楷體" panose="03000509000000000000" pitchFamily="65" charset="-120"/>
                  <a:cs typeface="Times New Roman" panose="02020603050405020304" pitchFamily="18" charset="0"/>
                  <a:sym typeface="Wingdings"/>
                </a:rPr>
                <a:t> Stable margi</a:t>
              </a:r>
              <a:r>
                <a:rPr lang="en-US" altLang="zh-TW" sz="2400" b="1" dirty="0">
                  <a:solidFill>
                    <a:srgbClr val="003300"/>
                  </a:solidFill>
                  <a:latin typeface="Times New Roman" panose="02020603050405020304" pitchFamily="18" charset="0"/>
                  <a:ea typeface="標楷體" panose="03000509000000000000" pitchFamily="65" charset="-120"/>
                  <a:cs typeface="Times New Roman" panose="02020603050405020304" pitchFamily="18" charset="0"/>
                  <a:sym typeface="Wingdings"/>
                </a:rPr>
                <a:t>n </a:t>
              </a:r>
              <a:r>
                <a:rPr lang="en-US" altLang="zh-TW" sz="2400" b="1" dirty="0" smtClean="0">
                  <a:solidFill>
                    <a:srgbClr val="003300"/>
                  </a:solidFill>
                  <a:latin typeface="Times New Roman" panose="02020603050405020304" pitchFamily="18" charset="0"/>
                  <a:ea typeface="標楷體" panose="03000509000000000000" pitchFamily="65" charset="-120"/>
                  <a:cs typeface="Times New Roman" panose="02020603050405020304" pitchFamily="18" charset="0"/>
                  <a:sym typeface="Wingdings"/>
                </a:rPr>
                <a:t>maintained</a:t>
              </a:r>
              <a:r>
                <a:rPr lang="en-US" altLang="zh-TW" sz="2400" b="1" dirty="0">
                  <a:solidFill>
                    <a:srgbClr val="003300"/>
                  </a:solidFill>
                  <a:latin typeface="Times New Roman" panose="02020603050405020304" pitchFamily="18" charset="0"/>
                  <a:ea typeface="標楷體" panose="03000509000000000000" pitchFamily="65" charset="-120"/>
                  <a:cs typeface="Times New Roman" panose="02020603050405020304" pitchFamily="18" charset="0"/>
                  <a:sym typeface="Wingdings"/>
                </a:rPr>
                <a:t>.</a:t>
              </a:r>
              <a:endParaRPr lang="en-US" altLang="zh-TW" sz="2400" b="1" dirty="0">
                <a:solidFill>
                  <a:srgbClr val="0033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5" name="AutoShape 6"/>
            <p:cNvSpPr>
              <a:spLocks noChangeArrowheads="1"/>
            </p:cNvSpPr>
            <p:nvPr/>
          </p:nvSpPr>
          <p:spPr bwMode="auto">
            <a:xfrm>
              <a:off x="713" y="672"/>
              <a:ext cx="1728" cy="384"/>
            </a:xfrm>
            <a:prstGeom prst="roundRect">
              <a:avLst>
                <a:gd name="adj" fmla="val 16667"/>
              </a:avLst>
            </a:prstGeom>
            <a:blipFill>
              <a:blip r:embed="rId2"/>
              <a:tile tx="0" ty="0" sx="100000" sy="100000" flip="none" algn="tl"/>
            </a:blip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zh-TW" sz="4000" dirty="0" err="1" smtClean="0">
                  <a:solidFill>
                    <a:schemeClr val="bg1"/>
                  </a:solidFill>
                  <a:ea typeface="標楷體" pitchFamily="65" charset="-120"/>
                </a:rPr>
                <a:t>Glasswool</a:t>
              </a:r>
              <a:endParaRPr lang="en-US" altLang="ja-JP" sz="4000" dirty="0">
                <a:solidFill>
                  <a:schemeClr val="bg1"/>
                </a:solidFill>
                <a:ea typeface="標楷體" pitchFamily="65" charset="-120"/>
              </a:endParaRPr>
            </a:p>
          </p:txBody>
        </p:sp>
      </p:grpSp>
      <p:grpSp>
        <p:nvGrpSpPr>
          <p:cNvPr id="21" name="Group 7"/>
          <p:cNvGrpSpPr>
            <a:grpSpLocks/>
          </p:cNvGrpSpPr>
          <p:nvPr/>
        </p:nvGrpSpPr>
        <p:grpSpPr bwMode="auto">
          <a:xfrm>
            <a:off x="1007864" y="4032498"/>
            <a:ext cx="8280400" cy="2736851"/>
            <a:chOff x="2928" y="816"/>
            <a:chExt cx="5216" cy="1724"/>
          </a:xfrm>
        </p:grpSpPr>
        <p:sp>
          <p:nvSpPr>
            <p:cNvPr id="22" name="AutoShape 8"/>
            <p:cNvSpPr>
              <a:spLocks noChangeArrowheads="1"/>
            </p:cNvSpPr>
            <p:nvPr/>
          </p:nvSpPr>
          <p:spPr bwMode="auto">
            <a:xfrm>
              <a:off x="2928" y="1200"/>
              <a:ext cx="5216" cy="1340"/>
            </a:xfrm>
            <a:prstGeom prst="roundRect">
              <a:avLst>
                <a:gd name="adj" fmla="val 6917"/>
              </a:avLst>
            </a:prstGeom>
            <a:gradFill flip="none" rotWithShape="1">
              <a:gsLst>
                <a:gs pos="0">
                  <a:srgbClr val="FFFF99">
                    <a:shade val="30000"/>
                    <a:satMod val="115000"/>
                  </a:srgbClr>
                </a:gs>
                <a:gs pos="15000">
                  <a:srgbClr val="FFFF99">
                    <a:shade val="67500"/>
                    <a:satMod val="115000"/>
                  </a:srgbClr>
                </a:gs>
                <a:gs pos="37000">
                  <a:srgbClr val="FFFF99">
                    <a:shade val="100000"/>
                    <a:satMod val="115000"/>
                  </a:srgbClr>
                </a:gs>
              </a:gsLst>
              <a:lin ang="16200000" scaled="1"/>
              <a:tileRect/>
            </a:gradFill>
            <a:ln w="38100" algn="ctr">
              <a:solidFill>
                <a:srgbClr val="008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zh-TW" sz="2400" b="1" dirty="0" smtClean="0">
                  <a:solidFill>
                    <a:srgbClr val="003300"/>
                  </a:solidFill>
                  <a:latin typeface="Times New Roman" panose="02020603050405020304" pitchFamily="18" charset="0"/>
                  <a:ea typeface="標楷體" panose="03000509000000000000" pitchFamily="65" charset="-120"/>
                  <a:cs typeface="Times New Roman" panose="02020603050405020304" pitchFamily="18" charset="0"/>
                </a:rPr>
                <a:t>In 2017, cubic printing sales increased by 13</a:t>
              </a:r>
              <a:r>
                <a:rPr lang="en-US" altLang="zh-CN" sz="2400" b="1" dirty="0" smtClean="0">
                  <a:solidFill>
                    <a:srgbClr val="003300"/>
                  </a:solidFill>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400" b="1" dirty="0" smtClean="0">
                <a:solidFill>
                  <a:srgbClr val="003300"/>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1000" b="1" dirty="0" smtClean="0">
                <a:solidFill>
                  <a:srgbClr val="003300"/>
                </a:solidFill>
                <a:latin typeface="Times New Roman" panose="02020603050405020304" pitchFamily="18" charset="0"/>
                <a:ea typeface="標楷體" panose="03000509000000000000" pitchFamily="65" charset="-120"/>
                <a:cs typeface="Times New Roman" panose="02020603050405020304" pitchFamily="18" charset="0"/>
              </a:endParaRPr>
            </a:p>
            <a:p>
              <a:pPr marL="342900" indent="-342900">
                <a:buFont typeface="Wingdings"/>
                <a:buChar char="Ø"/>
              </a:pPr>
              <a:r>
                <a:rPr lang="en-US" altLang="zh-TW" sz="2400" b="1" dirty="0" smtClean="0">
                  <a:solidFill>
                    <a:srgbClr val="003300"/>
                  </a:solidFill>
                  <a:latin typeface="Times New Roman" panose="02020603050405020304" pitchFamily="18" charset="0"/>
                  <a:ea typeface="標楷體" panose="03000509000000000000" pitchFamily="65" charset="-120"/>
                  <a:cs typeface="Times New Roman" panose="02020603050405020304" pitchFamily="18" charset="0"/>
                </a:rPr>
                <a:t>New orders in spray printing increased, which compensated the loss in cubic printing market share due to the decrease of car sales.</a:t>
              </a:r>
              <a:endParaRPr lang="zh-TW" altLang="en-US" sz="2400" b="1" dirty="0">
                <a:solidFill>
                  <a:srgbClr val="0033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3" name="AutoShape 9"/>
            <p:cNvSpPr>
              <a:spLocks noChangeArrowheads="1"/>
            </p:cNvSpPr>
            <p:nvPr/>
          </p:nvSpPr>
          <p:spPr bwMode="auto">
            <a:xfrm>
              <a:off x="3264" y="816"/>
              <a:ext cx="2113" cy="384"/>
            </a:xfrm>
            <a:prstGeom prst="roundRect">
              <a:avLst>
                <a:gd name="adj" fmla="val 16667"/>
              </a:avLst>
            </a:prstGeom>
            <a:blipFill>
              <a:blip r:embed="rId2"/>
              <a:tile tx="0" ty="0" sx="100000" sy="100000" flip="none" algn="tl"/>
            </a:blip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zh-TW" sz="4000" dirty="0" smtClean="0">
                  <a:solidFill>
                    <a:schemeClr val="bg1"/>
                  </a:solidFill>
                  <a:ea typeface="標楷體" pitchFamily="65" charset="-120"/>
                </a:rPr>
                <a:t>Cubic printing</a:t>
              </a:r>
              <a:endParaRPr lang="en-US" altLang="ja-JP" sz="4000" dirty="0">
                <a:solidFill>
                  <a:schemeClr val="bg1"/>
                </a:solidFill>
                <a:ea typeface="標楷體" pitchFamily="65" charset="-120"/>
              </a:endParaRPr>
            </a:p>
          </p:txBody>
        </p:sp>
      </p:grpSp>
      <p:sp>
        <p:nvSpPr>
          <p:cNvPr id="2" name="投影片編號版面配置區 1"/>
          <p:cNvSpPr>
            <a:spLocks noGrp="1"/>
          </p:cNvSpPr>
          <p:nvPr>
            <p:ph type="sldNum" sz="quarter" idx="12"/>
          </p:nvPr>
        </p:nvSpPr>
        <p:spPr/>
        <p:txBody>
          <a:bodyPr/>
          <a:lstStyle/>
          <a:p>
            <a:pPr>
              <a:defRPr/>
            </a:pPr>
            <a:fld id="{66134BAF-CD11-4316-95FC-8517FB6C7831}" type="slidenum">
              <a:rPr lang="zh-TW" altLang="en-US" smtClean="0"/>
              <a:pPr>
                <a:defRPr/>
              </a:pPr>
              <a:t>10</a:t>
            </a:fld>
            <a:endParaRPr lang="zh-TW" altLang="en-US"/>
          </a:p>
        </p:txBody>
      </p:sp>
    </p:spTree>
    <p:extLst>
      <p:ext uri="{BB962C8B-B14F-4D97-AF65-F5344CB8AC3E}">
        <p14:creationId xmlns:p14="http://schemas.microsoft.com/office/powerpoint/2010/main" val="30898894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字方塊 7"/>
          <p:cNvSpPr txBox="1"/>
          <p:nvPr/>
        </p:nvSpPr>
        <p:spPr>
          <a:xfrm>
            <a:off x="1583928" y="144066"/>
            <a:ext cx="7877805" cy="715263"/>
          </a:xfrm>
          <a:prstGeom prst="rect">
            <a:avLst/>
          </a:prstGeom>
          <a:noFill/>
        </p:spPr>
        <p:txBody>
          <a:bodyPr wrap="none" lIns="98746" tIns="49373" rIns="98746" bIns="49373" rtlCol="0">
            <a:spAutoFit/>
          </a:bodyPr>
          <a:lstStyle/>
          <a:p>
            <a:r>
              <a:rPr lang="en-US" altLang="zh-TW" sz="40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2017 Market Review- </a:t>
            </a:r>
            <a:r>
              <a:rPr lang="en-US" altLang="zh-TW" sz="4000" b="1" dirty="0" smtClean="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Performance</a:t>
            </a:r>
            <a:endParaRPr lang="zh-TW" altLang="en-US" sz="40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標題 1"/>
          <p:cNvSpPr txBox="1">
            <a:spLocks/>
          </p:cNvSpPr>
          <p:nvPr/>
        </p:nvSpPr>
        <p:spPr>
          <a:xfrm>
            <a:off x="336021" y="1080170"/>
            <a:ext cx="9576594" cy="504056"/>
          </a:xfrm>
          <a:prstGeom prst="rect">
            <a:avLst/>
          </a:prstGeom>
        </p:spPr>
        <p:txBody>
          <a:bodyPr vert="horz" lIns="98746" tIns="49373" rIns="98746" bIns="49373" anchor="t">
            <a:noAutofit/>
          </a:bodyPr>
          <a:lstStyle>
            <a:lvl1pPr algn="l" rtl="0" eaLnBrk="1" latinLnBrk="0" hangingPunct="1">
              <a:spcBef>
                <a:spcPct val="0"/>
              </a:spcBef>
              <a:buNone/>
              <a:defRPr kumimoji="0" sz="3900" kern="1200" cap="all" baseline="0">
                <a:solidFill>
                  <a:schemeClr val="tx2"/>
                </a:solidFill>
                <a:effectLst>
                  <a:reflection blurRad="12700" stA="48000" endA="300" endPos="55000" dir="5400000" sy="-90000" algn="bl" rotWithShape="0"/>
                </a:effectLst>
                <a:latin typeface="+mj-lt"/>
                <a:ea typeface="+mj-ea"/>
                <a:cs typeface="+mj-cs"/>
              </a:defRPr>
            </a:lvl1pPr>
          </a:lstStyle>
          <a:p>
            <a:pPr algn="ctr" fontAlgn="auto">
              <a:spcAft>
                <a:spcPts val="0"/>
              </a:spcAft>
            </a:pPr>
            <a:r>
              <a:rPr lang="en-US" altLang="zh-TW" sz="3200" b="1" cap="none" dirty="0" smtClean="0">
                <a:solidFill>
                  <a:srgbClr val="0000FF"/>
                </a:solidFill>
                <a:effectLst/>
                <a:latin typeface="標楷體" panose="03000509000000000000" pitchFamily="65" charset="-120"/>
                <a:ea typeface="標楷體" panose="03000509000000000000" pitchFamily="65" charset="-120"/>
              </a:rPr>
              <a:t>Sales </a:t>
            </a:r>
            <a:r>
              <a:rPr lang="en-US" altLang="zh-TW" sz="3200" b="1" cap="none" dirty="0">
                <a:solidFill>
                  <a:srgbClr val="0000FF"/>
                </a:solidFill>
                <a:effectLst/>
                <a:latin typeface="標楷體" panose="03000509000000000000" pitchFamily="65" charset="-120"/>
                <a:ea typeface="標楷體" panose="03000509000000000000" pitchFamily="65" charset="-120"/>
              </a:rPr>
              <a:t>vs </a:t>
            </a:r>
            <a:r>
              <a:rPr lang="en-US" altLang="zh-TW" sz="3200" b="1" cap="none" dirty="0" smtClean="0">
                <a:solidFill>
                  <a:srgbClr val="0000FF"/>
                </a:solidFill>
                <a:effectLst/>
                <a:latin typeface="標楷體" panose="03000509000000000000" pitchFamily="65" charset="-120"/>
                <a:ea typeface="標楷體" panose="03000509000000000000" pitchFamily="65" charset="-120"/>
              </a:rPr>
              <a:t>Product Inventory </a:t>
            </a:r>
            <a:r>
              <a:rPr lang="en-US" altLang="zh-TW" sz="3200" b="1" cap="none" dirty="0">
                <a:solidFill>
                  <a:srgbClr val="0000FF"/>
                </a:solidFill>
                <a:effectLst/>
                <a:latin typeface="標楷體" panose="03000509000000000000" pitchFamily="65" charset="-120"/>
                <a:ea typeface="標楷體" panose="03000509000000000000" pitchFamily="65" charset="-120"/>
              </a:rPr>
              <a:t>(Taiwan </a:t>
            </a:r>
            <a:r>
              <a:rPr lang="en-US" altLang="zh-TW" sz="3200" b="1" cap="none" dirty="0" smtClean="0">
                <a:solidFill>
                  <a:srgbClr val="0000FF"/>
                </a:solidFill>
                <a:effectLst/>
                <a:latin typeface="標楷體" panose="03000509000000000000" pitchFamily="65" charset="-120"/>
                <a:ea typeface="標楷體" panose="03000509000000000000" pitchFamily="65" charset="-120"/>
              </a:rPr>
              <a:t>+ </a:t>
            </a:r>
            <a:r>
              <a:rPr lang="en-US" altLang="zh-TW" sz="3200" b="1" cap="none" dirty="0">
                <a:solidFill>
                  <a:srgbClr val="0000FF"/>
                </a:solidFill>
                <a:effectLst/>
                <a:latin typeface="標楷體" panose="03000509000000000000" pitchFamily="65" charset="-120"/>
                <a:ea typeface="標楷體" panose="03000509000000000000" pitchFamily="65" charset="-120"/>
              </a:rPr>
              <a:t>China) </a:t>
            </a:r>
            <a:endParaRPr lang="zh-TW" altLang="en-US" sz="3200" b="1" cap="none" dirty="0">
              <a:solidFill>
                <a:srgbClr val="0000FF"/>
              </a:solidFill>
              <a:effectLst/>
              <a:latin typeface="標楷體" panose="03000509000000000000" pitchFamily="65" charset="-120"/>
              <a:ea typeface="標楷體" panose="03000509000000000000" pitchFamily="65" charset="-120"/>
            </a:endParaRPr>
          </a:p>
        </p:txBody>
      </p:sp>
      <p:graphicFrame>
        <p:nvGraphicFramePr>
          <p:cNvPr id="14" name="圖表 13"/>
          <p:cNvGraphicFramePr>
            <a:graphicFrameLocks/>
          </p:cNvGraphicFramePr>
          <p:nvPr>
            <p:extLst>
              <p:ext uri="{D42A27DB-BD31-4B8C-83A1-F6EECF244321}">
                <p14:modId xmlns:p14="http://schemas.microsoft.com/office/powerpoint/2010/main" val="1640890813"/>
              </p:ext>
            </p:extLst>
          </p:nvPr>
        </p:nvGraphicFramePr>
        <p:xfrm>
          <a:off x="646470" y="1739212"/>
          <a:ext cx="7488831" cy="3960440"/>
        </p:xfrm>
        <a:graphic>
          <a:graphicData uri="http://schemas.openxmlformats.org/drawingml/2006/chart">
            <c:chart xmlns:c="http://schemas.openxmlformats.org/drawingml/2006/chart" xmlns:r="http://schemas.openxmlformats.org/officeDocument/2006/relationships" r:id="rId2"/>
          </a:graphicData>
        </a:graphic>
      </p:graphicFrame>
      <p:sp>
        <p:nvSpPr>
          <p:cNvPr id="15" name="文字方塊 14"/>
          <p:cNvSpPr txBox="1"/>
          <p:nvPr/>
        </p:nvSpPr>
        <p:spPr>
          <a:xfrm>
            <a:off x="7632600" y="1776833"/>
            <a:ext cx="1005403" cy="338554"/>
          </a:xfrm>
          <a:prstGeom prst="rect">
            <a:avLst/>
          </a:prstGeom>
          <a:noFill/>
        </p:spPr>
        <p:txBody>
          <a:bodyPr wrap="none" rtlCol="0">
            <a:spAutoFit/>
          </a:bodyPr>
          <a:lstStyle/>
          <a:p>
            <a:r>
              <a:rPr lang="en-US" altLang="zh-TW" sz="1600" b="1" u="sng" dirty="0" smtClean="0">
                <a:latin typeface="標楷體" panose="03000509000000000000" pitchFamily="65" charset="-120"/>
                <a:ea typeface="標楷體" panose="03000509000000000000" pitchFamily="65" charset="-120"/>
              </a:rPr>
              <a:t>Unit: MT</a:t>
            </a:r>
            <a:endParaRPr lang="zh-TW" altLang="en-US" sz="1600" b="1" u="sng" dirty="0">
              <a:latin typeface="標楷體" panose="03000509000000000000" pitchFamily="65" charset="-120"/>
              <a:ea typeface="標楷體" panose="03000509000000000000" pitchFamily="65" charset="-120"/>
            </a:endParaRPr>
          </a:p>
        </p:txBody>
      </p:sp>
      <p:sp>
        <p:nvSpPr>
          <p:cNvPr id="2" name="投影片編號版面配置區 1"/>
          <p:cNvSpPr>
            <a:spLocks noGrp="1"/>
          </p:cNvSpPr>
          <p:nvPr>
            <p:ph type="sldNum" sz="quarter" idx="12"/>
          </p:nvPr>
        </p:nvSpPr>
        <p:spPr/>
        <p:txBody>
          <a:bodyPr/>
          <a:lstStyle/>
          <a:p>
            <a:pPr>
              <a:defRPr/>
            </a:pPr>
            <a:fld id="{66134BAF-CD11-4316-95FC-8517FB6C7831}" type="slidenum">
              <a:rPr lang="zh-TW" altLang="en-US" smtClean="0"/>
              <a:pPr>
                <a:defRPr/>
              </a:pPr>
              <a:t>11</a:t>
            </a:fld>
            <a:endParaRPr lang="zh-TW" altLang="en-US"/>
          </a:p>
        </p:txBody>
      </p:sp>
      <p:sp>
        <p:nvSpPr>
          <p:cNvPr id="7" name="文字方塊 6"/>
          <p:cNvSpPr txBox="1"/>
          <p:nvPr/>
        </p:nvSpPr>
        <p:spPr>
          <a:xfrm>
            <a:off x="3711332" y="5328642"/>
            <a:ext cx="662361" cy="369332"/>
          </a:xfrm>
          <a:prstGeom prst="rect">
            <a:avLst/>
          </a:prstGeom>
          <a:solidFill>
            <a:schemeClr val="bg1"/>
          </a:solidFill>
        </p:spPr>
        <p:txBody>
          <a:bodyPr wrap="none" rtlCol="0">
            <a:spAutoFit/>
          </a:bodyPr>
          <a:lstStyle/>
          <a:p>
            <a:r>
              <a:rPr lang="en-US" altLang="zh-TW" dirty="0" smtClean="0"/>
              <a:t>sales</a:t>
            </a:r>
            <a:endParaRPr lang="zh-TW" altLang="en-US" dirty="0"/>
          </a:p>
        </p:txBody>
      </p:sp>
      <p:sp>
        <p:nvSpPr>
          <p:cNvPr id="9" name="文字方塊 8"/>
          <p:cNvSpPr txBox="1"/>
          <p:nvPr/>
        </p:nvSpPr>
        <p:spPr>
          <a:xfrm>
            <a:off x="4752280" y="5330320"/>
            <a:ext cx="1989647" cy="369332"/>
          </a:xfrm>
          <a:prstGeom prst="rect">
            <a:avLst/>
          </a:prstGeom>
          <a:solidFill>
            <a:schemeClr val="bg1"/>
          </a:solidFill>
        </p:spPr>
        <p:txBody>
          <a:bodyPr wrap="none" rtlCol="0">
            <a:spAutoFit/>
          </a:bodyPr>
          <a:lstStyle/>
          <a:p>
            <a:r>
              <a:rPr lang="en-US" altLang="zh-TW" dirty="0" smtClean="0"/>
              <a:t>Product  inventory</a:t>
            </a:r>
            <a:endParaRPr lang="zh-TW" altLang="en-US" dirty="0"/>
          </a:p>
        </p:txBody>
      </p:sp>
      <p:sp>
        <p:nvSpPr>
          <p:cNvPr id="10" name="雲朵形 9"/>
          <p:cNvSpPr/>
          <p:nvPr/>
        </p:nvSpPr>
        <p:spPr>
          <a:xfrm>
            <a:off x="7776616" y="2376313"/>
            <a:ext cx="2259822" cy="2211717"/>
          </a:xfrm>
          <a:prstGeom prst="cloud">
            <a:avLst/>
          </a:prstGeom>
          <a:gradFill>
            <a:gsLst>
              <a:gs pos="0">
                <a:schemeClr val="accent6">
                  <a:tint val="75000"/>
                  <a:shade val="85000"/>
                  <a:satMod val="230000"/>
                </a:schemeClr>
              </a:gs>
              <a:gs pos="38000">
                <a:schemeClr val="accent6">
                  <a:tint val="90000"/>
                  <a:shade val="70000"/>
                  <a:satMod val="220000"/>
                </a:schemeClr>
              </a:gs>
              <a:gs pos="50000">
                <a:schemeClr val="accent6">
                  <a:tint val="90000"/>
                  <a:shade val="58000"/>
                  <a:satMod val="225000"/>
                </a:schemeClr>
              </a:gs>
              <a:gs pos="59000">
                <a:schemeClr val="accent6">
                  <a:tint val="90000"/>
                  <a:shade val="58000"/>
                  <a:satMod val="225000"/>
                </a:schemeClr>
              </a:gs>
              <a:gs pos="69000">
                <a:schemeClr val="accent6">
                  <a:tint val="90000"/>
                  <a:shade val="69000"/>
                  <a:satMod val="220000"/>
                </a:schemeClr>
              </a:gs>
              <a:gs pos="100000">
                <a:schemeClr val="accent6">
                  <a:tint val="77000"/>
                  <a:shade val="80000"/>
                  <a:satMod val="230000"/>
                </a:schemeClr>
              </a:gs>
            </a:gsLst>
          </a:gradFill>
          <a:ln>
            <a:solidFill>
              <a:srgbClr val="993300"/>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TW" sz="2000" dirty="0">
                <a:solidFill>
                  <a:srgbClr val="00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Integrated Supply Chain Management</a:t>
            </a:r>
            <a:endParaRPr lang="zh-TW" altLang="en-US" sz="2000" dirty="0">
              <a:solidFill>
                <a:srgbClr val="00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8398768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字方塊 7"/>
          <p:cNvSpPr txBox="1"/>
          <p:nvPr/>
        </p:nvSpPr>
        <p:spPr>
          <a:xfrm>
            <a:off x="1583928" y="144066"/>
            <a:ext cx="7877805" cy="715263"/>
          </a:xfrm>
          <a:prstGeom prst="rect">
            <a:avLst/>
          </a:prstGeom>
          <a:noFill/>
        </p:spPr>
        <p:txBody>
          <a:bodyPr wrap="none" lIns="98746" tIns="49373" rIns="98746" bIns="49373" rtlCol="0">
            <a:spAutoFit/>
          </a:bodyPr>
          <a:lstStyle/>
          <a:p>
            <a:r>
              <a:rPr lang="en-US" altLang="zh-TW" sz="40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2017 Market Review- Performance</a:t>
            </a:r>
          </a:p>
        </p:txBody>
      </p:sp>
      <p:sp>
        <p:nvSpPr>
          <p:cNvPr id="16" name="標題 1"/>
          <p:cNvSpPr txBox="1">
            <a:spLocks/>
          </p:cNvSpPr>
          <p:nvPr/>
        </p:nvSpPr>
        <p:spPr>
          <a:xfrm>
            <a:off x="215776" y="1016194"/>
            <a:ext cx="9696839" cy="496024"/>
          </a:xfrm>
          <a:prstGeom prst="rect">
            <a:avLst/>
          </a:prstGeom>
        </p:spPr>
        <p:txBody>
          <a:bodyPr vert="horz" lIns="98746" tIns="49373" rIns="98746" bIns="49373" anchor="t">
            <a:noAutofit/>
          </a:bodyPr>
          <a:lstStyle>
            <a:lvl1pPr algn="l" rtl="0" eaLnBrk="1" latinLnBrk="0" hangingPunct="1">
              <a:spcBef>
                <a:spcPct val="0"/>
              </a:spcBef>
              <a:buNone/>
              <a:defRPr kumimoji="0" sz="3900" kern="1200" cap="all" baseline="0">
                <a:solidFill>
                  <a:schemeClr val="tx2"/>
                </a:solidFill>
                <a:effectLst>
                  <a:reflection blurRad="12700" stA="48000" endA="300" endPos="55000" dir="5400000" sy="-90000" algn="bl" rotWithShape="0"/>
                </a:effectLst>
                <a:latin typeface="+mj-lt"/>
                <a:ea typeface="+mj-ea"/>
                <a:cs typeface="+mj-cs"/>
              </a:defRPr>
            </a:lvl1pPr>
          </a:lstStyle>
          <a:p>
            <a:pPr algn="ctr" fontAlgn="auto">
              <a:spcAft>
                <a:spcPts val="0"/>
              </a:spcAft>
            </a:pPr>
            <a:r>
              <a:rPr lang="en-US" altLang="zh-TW" sz="3200" b="1" cap="none" dirty="0" smtClean="0">
                <a:solidFill>
                  <a:srgbClr val="0000FF"/>
                </a:solidFill>
                <a:effectLst/>
                <a:latin typeface="Times New Roman" panose="02020603050405020304" pitchFamily="18" charset="0"/>
                <a:ea typeface="標楷體" panose="03000509000000000000" pitchFamily="65" charset="-120"/>
                <a:cs typeface="Times New Roman" panose="02020603050405020304" pitchFamily="18" charset="0"/>
              </a:rPr>
              <a:t>SM Usage vs SM Inventory (Taiwan +China)</a:t>
            </a:r>
            <a:endParaRPr lang="zh-TW" altLang="en-US" sz="3200" b="1" cap="none" dirty="0">
              <a:solidFill>
                <a:srgbClr val="0000FF"/>
              </a:solidFill>
              <a:effectLst/>
              <a:latin typeface="Times New Roman" panose="02020603050405020304" pitchFamily="18" charset="0"/>
              <a:ea typeface="標楷體" panose="03000509000000000000" pitchFamily="65" charset="-120"/>
              <a:cs typeface="Times New Roman" panose="02020603050405020304" pitchFamily="18" charset="0"/>
            </a:endParaRPr>
          </a:p>
        </p:txBody>
      </p:sp>
      <p:graphicFrame>
        <p:nvGraphicFramePr>
          <p:cNvPr id="21" name="圖表 20"/>
          <p:cNvGraphicFramePr>
            <a:graphicFrameLocks/>
          </p:cNvGraphicFramePr>
          <p:nvPr>
            <p:extLst>
              <p:ext uri="{D42A27DB-BD31-4B8C-83A1-F6EECF244321}">
                <p14:modId xmlns:p14="http://schemas.microsoft.com/office/powerpoint/2010/main" val="2286319129"/>
              </p:ext>
            </p:extLst>
          </p:nvPr>
        </p:nvGraphicFramePr>
        <p:xfrm>
          <a:off x="659725" y="1782923"/>
          <a:ext cx="7455539" cy="3888432"/>
        </p:xfrm>
        <a:graphic>
          <a:graphicData uri="http://schemas.openxmlformats.org/drawingml/2006/chart">
            <c:chart xmlns:c="http://schemas.openxmlformats.org/drawingml/2006/chart" xmlns:r="http://schemas.openxmlformats.org/officeDocument/2006/relationships" r:id="rId2"/>
          </a:graphicData>
        </a:graphic>
      </p:graphicFrame>
      <p:sp>
        <p:nvSpPr>
          <p:cNvPr id="2" name="文字方塊 1"/>
          <p:cNvSpPr txBox="1"/>
          <p:nvPr/>
        </p:nvSpPr>
        <p:spPr>
          <a:xfrm>
            <a:off x="7601094" y="1826466"/>
            <a:ext cx="1005403" cy="338554"/>
          </a:xfrm>
          <a:prstGeom prst="rect">
            <a:avLst/>
          </a:prstGeom>
          <a:noFill/>
        </p:spPr>
        <p:txBody>
          <a:bodyPr wrap="none" rtlCol="0">
            <a:spAutoFit/>
          </a:bodyPr>
          <a:lstStyle/>
          <a:p>
            <a:r>
              <a:rPr lang="en-US" altLang="zh-TW" sz="1600" b="1" u="sng" dirty="0" smtClean="0">
                <a:latin typeface="標楷體" panose="03000509000000000000" pitchFamily="65" charset="-120"/>
                <a:ea typeface="標楷體" panose="03000509000000000000" pitchFamily="65" charset="-120"/>
              </a:rPr>
              <a:t>Unit: MT</a:t>
            </a:r>
            <a:endParaRPr lang="zh-TW" altLang="en-US" sz="1600" b="1" u="sng" dirty="0">
              <a:latin typeface="標楷體" panose="03000509000000000000" pitchFamily="65" charset="-120"/>
              <a:ea typeface="標楷體" panose="03000509000000000000" pitchFamily="65" charset="-120"/>
            </a:endParaRPr>
          </a:p>
        </p:txBody>
      </p:sp>
      <p:sp>
        <p:nvSpPr>
          <p:cNvPr id="3" name="投影片編號版面配置區 2"/>
          <p:cNvSpPr>
            <a:spLocks noGrp="1"/>
          </p:cNvSpPr>
          <p:nvPr>
            <p:ph type="sldNum" sz="quarter" idx="12"/>
          </p:nvPr>
        </p:nvSpPr>
        <p:spPr/>
        <p:txBody>
          <a:bodyPr/>
          <a:lstStyle/>
          <a:p>
            <a:pPr>
              <a:defRPr/>
            </a:pPr>
            <a:fld id="{66134BAF-CD11-4316-95FC-8517FB6C7831}" type="slidenum">
              <a:rPr lang="zh-TW" altLang="en-US" smtClean="0"/>
              <a:pPr>
                <a:defRPr/>
              </a:pPr>
              <a:t>12</a:t>
            </a:fld>
            <a:endParaRPr lang="zh-TW" altLang="en-US"/>
          </a:p>
        </p:txBody>
      </p:sp>
      <p:sp>
        <p:nvSpPr>
          <p:cNvPr id="7" name="文字方塊 6"/>
          <p:cNvSpPr txBox="1"/>
          <p:nvPr/>
        </p:nvSpPr>
        <p:spPr>
          <a:xfrm>
            <a:off x="3528144" y="5328642"/>
            <a:ext cx="998623" cy="307777"/>
          </a:xfrm>
          <a:prstGeom prst="rect">
            <a:avLst/>
          </a:prstGeom>
          <a:solidFill>
            <a:schemeClr val="bg1"/>
          </a:solidFill>
        </p:spPr>
        <p:txBody>
          <a:bodyPr wrap="square" rtlCol="0">
            <a:spAutoFit/>
          </a:bodyPr>
          <a:lstStyle/>
          <a:p>
            <a:r>
              <a:rPr lang="en-US" altLang="zh-TW" sz="1400" dirty="0" smtClean="0"/>
              <a:t>SM usage</a:t>
            </a:r>
            <a:endParaRPr lang="zh-TW" altLang="en-US" sz="1400" dirty="0"/>
          </a:p>
        </p:txBody>
      </p:sp>
      <p:sp>
        <p:nvSpPr>
          <p:cNvPr id="9" name="文字方塊 8"/>
          <p:cNvSpPr txBox="1"/>
          <p:nvPr/>
        </p:nvSpPr>
        <p:spPr>
          <a:xfrm>
            <a:off x="4752280" y="5327151"/>
            <a:ext cx="1232763" cy="307777"/>
          </a:xfrm>
          <a:prstGeom prst="rect">
            <a:avLst/>
          </a:prstGeom>
          <a:solidFill>
            <a:schemeClr val="bg1"/>
          </a:solidFill>
        </p:spPr>
        <p:txBody>
          <a:bodyPr wrap="square" rtlCol="0">
            <a:spAutoFit/>
          </a:bodyPr>
          <a:lstStyle/>
          <a:p>
            <a:r>
              <a:rPr lang="en-US" altLang="zh-TW" sz="1400" dirty="0" smtClean="0"/>
              <a:t>SM inventory</a:t>
            </a:r>
            <a:endParaRPr lang="zh-TW" altLang="en-US" sz="1400" dirty="0"/>
          </a:p>
        </p:txBody>
      </p:sp>
      <p:sp>
        <p:nvSpPr>
          <p:cNvPr id="10" name="雲朵形 9"/>
          <p:cNvSpPr/>
          <p:nvPr/>
        </p:nvSpPr>
        <p:spPr>
          <a:xfrm>
            <a:off x="7444150" y="1995743"/>
            <a:ext cx="2592288" cy="2592288"/>
          </a:xfrm>
          <a:prstGeom prst="cloud">
            <a:avLst/>
          </a:prstGeom>
          <a:gradFill>
            <a:gsLst>
              <a:gs pos="0">
                <a:schemeClr val="accent6">
                  <a:tint val="75000"/>
                  <a:shade val="85000"/>
                  <a:satMod val="230000"/>
                </a:schemeClr>
              </a:gs>
              <a:gs pos="38000">
                <a:schemeClr val="accent6">
                  <a:tint val="90000"/>
                  <a:shade val="70000"/>
                  <a:satMod val="220000"/>
                </a:schemeClr>
              </a:gs>
              <a:gs pos="50000">
                <a:schemeClr val="accent6">
                  <a:tint val="90000"/>
                  <a:shade val="58000"/>
                  <a:satMod val="225000"/>
                </a:schemeClr>
              </a:gs>
              <a:gs pos="59000">
                <a:schemeClr val="accent6">
                  <a:tint val="90000"/>
                  <a:shade val="58000"/>
                  <a:satMod val="225000"/>
                </a:schemeClr>
              </a:gs>
              <a:gs pos="69000">
                <a:schemeClr val="accent6">
                  <a:tint val="90000"/>
                  <a:shade val="69000"/>
                  <a:satMod val="220000"/>
                </a:schemeClr>
              </a:gs>
              <a:gs pos="100000">
                <a:schemeClr val="accent6">
                  <a:tint val="77000"/>
                  <a:shade val="80000"/>
                  <a:satMod val="230000"/>
                </a:schemeClr>
              </a:gs>
            </a:gsLst>
          </a:gradFill>
          <a:ln>
            <a:solidFill>
              <a:srgbClr val="993300"/>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TW" sz="2000" dirty="0">
                <a:solidFill>
                  <a:srgbClr val="00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Integrated Supply Chain Management</a:t>
            </a:r>
            <a:endParaRPr lang="zh-TW" altLang="en-US" sz="2000" dirty="0">
              <a:solidFill>
                <a:srgbClr val="00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1031143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p:cNvGrpSpPr/>
          <p:nvPr/>
        </p:nvGrpSpPr>
        <p:grpSpPr>
          <a:xfrm>
            <a:off x="2159993" y="2016275"/>
            <a:ext cx="4570482" cy="3508653"/>
            <a:chOff x="2638687" y="1628799"/>
            <a:chExt cx="3434936" cy="3341575"/>
          </a:xfrm>
        </p:grpSpPr>
        <p:sp>
          <p:nvSpPr>
            <p:cNvPr id="4" name="文字方塊 3"/>
            <p:cNvSpPr txBox="1"/>
            <p:nvPr/>
          </p:nvSpPr>
          <p:spPr>
            <a:xfrm>
              <a:off x="2746921" y="2244352"/>
              <a:ext cx="2480787" cy="2726022"/>
            </a:xfrm>
            <a:prstGeom prst="rect">
              <a:avLst/>
            </a:prstGeom>
            <a:noFill/>
          </p:spPr>
          <p:txBody>
            <a:bodyPr wrap="none" rtlCol="0">
              <a:spAutoFit/>
            </a:bodyPr>
            <a:lstStyle/>
            <a:p>
              <a:pPr marL="571500" indent="-571500">
                <a:buFont typeface="Wingdings" panose="05000000000000000000" pitchFamily="2" charset="2"/>
                <a:buChar char="u"/>
              </a:pPr>
              <a:r>
                <a:rPr lang="en-US" altLang="zh-TW" sz="3600" b="1" dirty="0" smtClean="0">
                  <a:solidFill>
                    <a:srgbClr val="0033CC"/>
                  </a:solidFill>
                  <a:latin typeface="標楷體" panose="03000509000000000000" pitchFamily="65" charset="-120"/>
                  <a:ea typeface="標楷體" panose="03000509000000000000" pitchFamily="65" charset="-120"/>
                </a:rPr>
                <a:t>Economy</a:t>
              </a:r>
            </a:p>
            <a:p>
              <a:pPr marL="571500" indent="-571500">
                <a:buFont typeface="Wingdings" panose="05000000000000000000" pitchFamily="2" charset="2"/>
                <a:buChar char="u"/>
              </a:pPr>
              <a:r>
                <a:rPr lang="en-US" altLang="zh-TW" sz="3600" b="1" dirty="0" smtClean="0">
                  <a:solidFill>
                    <a:srgbClr val="0033CC"/>
                  </a:solidFill>
                  <a:latin typeface="標楷體" panose="03000509000000000000" pitchFamily="65" charset="-120"/>
                  <a:ea typeface="標楷體" panose="03000509000000000000" pitchFamily="65" charset="-120"/>
                </a:rPr>
                <a:t>Feedstocks</a:t>
              </a:r>
              <a:endParaRPr lang="en-US" altLang="zh-TW" sz="3600" b="1" dirty="0">
                <a:solidFill>
                  <a:srgbClr val="0033CC"/>
                </a:solidFill>
                <a:latin typeface="標楷體" panose="03000509000000000000" pitchFamily="65" charset="-120"/>
                <a:ea typeface="標楷體" panose="03000509000000000000" pitchFamily="65" charset="-120"/>
              </a:endParaRPr>
            </a:p>
            <a:p>
              <a:pPr marL="571500" indent="-571500">
                <a:buFont typeface="Wingdings" panose="05000000000000000000" pitchFamily="2" charset="2"/>
                <a:buChar char="u"/>
              </a:pPr>
              <a:r>
                <a:rPr lang="en-US" altLang="zh-TW" sz="3600" b="1" dirty="0" smtClean="0">
                  <a:solidFill>
                    <a:srgbClr val="0033CC"/>
                  </a:solidFill>
                  <a:latin typeface="標楷體" panose="03000509000000000000" pitchFamily="65" charset="-120"/>
                  <a:ea typeface="標楷體" panose="03000509000000000000" pitchFamily="65" charset="-120"/>
                </a:rPr>
                <a:t>Industry</a:t>
              </a:r>
            </a:p>
            <a:p>
              <a:pPr marL="571500" indent="-571500">
                <a:buFont typeface="Wingdings" panose="05000000000000000000" pitchFamily="2" charset="2"/>
                <a:buChar char="u"/>
              </a:pPr>
              <a:r>
                <a:rPr lang="en-US" altLang="zh-TW" sz="3600" b="1" dirty="0">
                  <a:solidFill>
                    <a:srgbClr val="0033CC"/>
                  </a:solidFill>
                  <a:latin typeface="標楷體" panose="03000509000000000000" pitchFamily="65" charset="-120"/>
                  <a:ea typeface="標楷體" panose="03000509000000000000" pitchFamily="65" charset="-120"/>
                </a:rPr>
                <a:t>Sales</a:t>
              </a:r>
            </a:p>
            <a:p>
              <a:pPr marL="571500" indent="-571500">
                <a:buFont typeface="Wingdings" panose="05000000000000000000" pitchFamily="2" charset="2"/>
                <a:buChar char="u"/>
              </a:pPr>
              <a:r>
                <a:rPr lang="en-US" altLang="zh-TW" sz="3600" b="1" dirty="0" smtClean="0">
                  <a:solidFill>
                    <a:srgbClr val="0033CC"/>
                  </a:solidFill>
                  <a:latin typeface="標楷體" panose="03000509000000000000" pitchFamily="65" charset="-120"/>
                  <a:ea typeface="標楷體" panose="03000509000000000000" pitchFamily="65" charset="-120"/>
                </a:rPr>
                <a:t>Performance</a:t>
              </a:r>
              <a:endParaRPr lang="zh-TW" altLang="en-US" sz="3600" b="1" dirty="0">
                <a:solidFill>
                  <a:srgbClr val="0033CC"/>
                </a:solidFill>
                <a:latin typeface="標楷體" panose="03000509000000000000" pitchFamily="65" charset="-120"/>
                <a:ea typeface="標楷體" panose="03000509000000000000" pitchFamily="65" charset="-120"/>
              </a:endParaRPr>
            </a:p>
          </p:txBody>
        </p:sp>
        <p:sp>
          <p:nvSpPr>
            <p:cNvPr id="3" name="文字方塊 2"/>
            <p:cNvSpPr txBox="1"/>
            <p:nvPr/>
          </p:nvSpPr>
          <p:spPr>
            <a:xfrm>
              <a:off x="2638687" y="1628799"/>
              <a:ext cx="3434936" cy="615553"/>
            </a:xfrm>
            <a:prstGeom prst="rect">
              <a:avLst/>
            </a:prstGeom>
            <a:noFill/>
          </p:spPr>
          <p:txBody>
            <a:bodyPr wrap="none" rtlCol="0">
              <a:spAutoFit/>
            </a:bodyPr>
            <a:lstStyle/>
            <a:p>
              <a:r>
                <a:rPr lang="en-US" altLang="zh-TW" sz="3600" b="1" dirty="0" smtClean="0">
                  <a:solidFill>
                    <a:srgbClr val="0033CC"/>
                  </a:solidFill>
                  <a:latin typeface="標楷體" panose="03000509000000000000" pitchFamily="65" charset="-120"/>
                  <a:ea typeface="標楷體" panose="03000509000000000000" pitchFamily="65" charset="-120"/>
                </a:rPr>
                <a:t>2018 Market outlook</a:t>
              </a:r>
              <a:endParaRPr lang="zh-TW" altLang="en-US" sz="3600" b="1" dirty="0">
                <a:solidFill>
                  <a:srgbClr val="0033CC"/>
                </a:solidFill>
                <a:latin typeface="標楷體" panose="03000509000000000000" pitchFamily="65" charset="-120"/>
                <a:ea typeface="標楷體" panose="03000509000000000000" pitchFamily="65" charset="-120"/>
              </a:endParaRPr>
            </a:p>
          </p:txBody>
        </p:sp>
      </p:grpSp>
      <p:sp>
        <p:nvSpPr>
          <p:cNvPr id="7" name="標題 1"/>
          <p:cNvSpPr txBox="1">
            <a:spLocks/>
          </p:cNvSpPr>
          <p:nvPr/>
        </p:nvSpPr>
        <p:spPr>
          <a:xfrm>
            <a:off x="1079873" y="46857"/>
            <a:ext cx="8568531" cy="1663541"/>
          </a:xfrm>
          <a:prstGeom prst="rect">
            <a:avLst/>
          </a:prstGeom>
        </p:spPr>
        <p:txBody>
          <a:bodyPr vert="horz" lIns="98746" tIns="49373" rIns="98746" bIns="49373" anchor="t">
            <a:normAutofit/>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pPr algn="ctr" fontAlgn="auto">
              <a:spcAft>
                <a:spcPts val="0"/>
              </a:spcAft>
              <a:defRPr/>
            </a:pPr>
            <a:r>
              <a:rPr lang="en-US" altLang="zh-TW" sz="5400" b="1" cap="none" dirty="0" err="1">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Taita</a:t>
            </a:r>
            <a:r>
              <a:rPr lang="en-US" altLang="zh-TW" sz="5400" b="1" cap="none" dirty="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 Chemical Co., Ltd</a:t>
            </a:r>
            <a:r>
              <a:rPr lang="en-US" altLang="zh-TW" sz="4300" b="1" cap="none" dirty="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
            </a:r>
            <a:br>
              <a:rPr lang="en-US" altLang="zh-TW" sz="4300" b="1" cap="none" dirty="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br>
            <a:r>
              <a:rPr lang="en-US" altLang="zh-TW" sz="4800" b="1" cap="none" dirty="0" smtClean="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2018 </a:t>
            </a:r>
            <a:r>
              <a:rPr lang="en-US" altLang="zh-TW" sz="4800" b="1" cap="none" dirty="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Investor Conference</a:t>
            </a:r>
            <a:endParaRPr lang="zh-TW" altLang="en-US" sz="4800" b="1" cap="none" dirty="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投影片編號版面配置區 1"/>
          <p:cNvSpPr>
            <a:spLocks noGrp="1"/>
          </p:cNvSpPr>
          <p:nvPr>
            <p:ph type="sldNum" sz="quarter" idx="12"/>
          </p:nvPr>
        </p:nvSpPr>
        <p:spPr/>
        <p:txBody>
          <a:bodyPr/>
          <a:lstStyle/>
          <a:p>
            <a:pPr>
              <a:defRPr/>
            </a:pPr>
            <a:fld id="{66134BAF-CD11-4316-95FC-8517FB6C7831}" type="slidenum">
              <a:rPr lang="zh-TW" altLang="en-US" smtClean="0"/>
              <a:pPr>
                <a:defRPr/>
              </a:pPr>
              <a:t>13</a:t>
            </a:fld>
            <a:endParaRPr lang="zh-TW" altLang="en-US"/>
          </a:p>
        </p:txBody>
      </p:sp>
    </p:spTree>
    <p:extLst>
      <p:ext uri="{BB962C8B-B14F-4D97-AF65-F5344CB8AC3E}">
        <p14:creationId xmlns:p14="http://schemas.microsoft.com/office/powerpoint/2010/main" val="7420422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爆炸 1 3"/>
          <p:cNvSpPr/>
          <p:nvPr/>
        </p:nvSpPr>
        <p:spPr>
          <a:xfrm>
            <a:off x="6840512" y="360090"/>
            <a:ext cx="3227289" cy="5256584"/>
          </a:xfrm>
          <a:prstGeom prst="irregularSeal1">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文字方塊 2"/>
          <p:cNvSpPr txBox="1"/>
          <p:nvPr/>
        </p:nvSpPr>
        <p:spPr>
          <a:xfrm>
            <a:off x="1583928" y="144066"/>
            <a:ext cx="7831318" cy="776819"/>
          </a:xfrm>
          <a:prstGeom prst="rect">
            <a:avLst/>
          </a:prstGeom>
          <a:noFill/>
        </p:spPr>
        <p:txBody>
          <a:bodyPr wrap="none" lIns="98746" tIns="49373" rIns="98746" bIns="49373" rtlCol="0">
            <a:spAutoFit/>
          </a:bodyPr>
          <a:lstStyle/>
          <a:p>
            <a:r>
              <a:rPr lang="en-US" altLang="zh-TW" sz="4400" b="1" dirty="0" smtClean="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2018 Market outlook- Economy</a:t>
            </a:r>
            <a:endParaRPr lang="zh-TW" altLang="en-US" sz="44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8" name="文字方塊 7"/>
          <p:cNvSpPr txBox="1"/>
          <p:nvPr/>
        </p:nvSpPr>
        <p:spPr>
          <a:xfrm>
            <a:off x="1583928" y="5616674"/>
            <a:ext cx="1351652" cy="369332"/>
          </a:xfrm>
          <a:prstGeom prst="rect">
            <a:avLst/>
          </a:prstGeom>
          <a:noFill/>
        </p:spPr>
        <p:txBody>
          <a:bodyPr wrap="none" rtlCol="0">
            <a:spAutoFit/>
          </a:bodyPr>
          <a:lstStyle/>
          <a:p>
            <a:r>
              <a:rPr lang="en-US" altLang="zh-TW" b="1" dirty="0" smtClean="0"/>
              <a:t>Source: IMF</a:t>
            </a:r>
            <a:endParaRPr lang="zh-TW" altLang="en-US" b="1" dirty="0"/>
          </a:p>
        </p:txBody>
      </p:sp>
      <p:sp>
        <p:nvSpPr>
          <p:cNvPr id="2" name="文字方塊 1"/>
          <p:cNvSpPr txBox="1"/>
          <p:nvPr/>
        </p:nvSpPr>
        <p:spPr>
          <a:xfrm>
            <a:off x="7165198" y="1913776"/>
            <a:ext cx="2307042" cy="2846933"/>
          </a:xfrm>
          <a:prstGeom prst="rect">
            <a:avLst/>
          </a:prstGeom>
          <a:noFill/>
        </p:spPr>
        <p:txBody>
          <a:bodyPr wrap="none" rtlCol="0">
            <a:spAutoFit/>
          </a:bodyPr>
          <a:lstStyle/>
          <a:p>
            <a:pPr>
              <a:spcBef>
                <a:spcPts val="600"/>
              </a:spcBef>
            </a:pPr>
            <a:r>
              <a:rPr lang="en-US" altLang="zh-TW" b="1" u="sng"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Factors</a:t>
            </a:r>
          </a:p>
          <a:p>
            <a:pPr marL="285750" indent="-285750">
              <a:spcBef>
                <a:spcPts val="600"/>
              </a:spcBef>
              <a:buFont typeface="Wingdings" panose="05000000000000000000" pitchFamily="2" charset="2"/>
              <a:buChar char="Ø"/>
            </a:pPr>
            <a:r>
              <a:rPr lang="en-US" altLang="zh-TW"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Sino-US trade war</a:t>
            </a:r>
          </a:p>
          <a:p>
            <a:pPr marL="285750" indent="-285750">
              <a:spcBef>
                <a:spcPts val="600"/>
              </a:spcBef>
              <a:buFont typeface="Wingdings" panose="05000000000000000000" pitchFamily="2" charset="2"/>
              <a:buChar char="Ø"/>
            </a:pPr>
            <a:r>
              <a:rPr lang="en-US" altLang="zh-TW"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 Korean Peninsula</a:t>
            </a:r>
          </a:p>
          <a:p>
            <a:pPr>
              <a:spcBef>
                <a:spcPts val="600"/>
              </a:spcBef>
            </a:pPr>
            <a:r>
              <a:rPr lang="en-US" altLang="zh-TW"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      issues</a:t>
            </a:r>
          </a:p>
          <a:p>
            <a:pPr marL="285750" indent="-285750">
              <a:spcBef>
                <a:spcPts val="600"/>
              </a:spcBef>
              <a:buFont typeface="Wingdings" panose="05000000000000000000" pitchFamily="2" charset="2"/>
              <a:buChar char="Ø"/>
            </a:pPr>
            <a:r>
              <a:rPr lang="en-US" altLang="zh-TW"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Regional stability</a:t>
            </a:r>
          </a:p>
          <a:p>
            <a:pPr marL="285750" indent="-285750">
              <a:spcBef>
                <a:spcPts val="600"/>
              </a:spcBef>
              <a:buFont typeface="Wingdings" panose="05000000000000000000" pitchFamily="2" charset="2"/>
              <a:buChar char="Ø"/>
            </a:pPr>
            <a:r>
              <a:rPr lang="en-US" altLang="zh-TW"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Crude oil</a:t>
            </a:r>
          </a:p>
          <a:p>
            <a:pPr marL="363538" indent="-363538">
              <a:spcBef>
                <a:spcPts val="600"/>
              </a:spcBef>
              <a:buFont typeface="Wingdings" panose="05000000000000000000" pitchFamily="2" charset="2"/>
              <a:buChar char="Ø"/>
            </a:pPr>
            <a:endParaRPr lang="en-US" altLang="zh-TW"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endParaRPr>
          </a:p>
          <a:p>
            <a:pPr marL="285750" indent="-285750">
              <a:spcBef>
                <a:spcPts val="600"/>
              </a:spcBef>
              <a:buFont typeface="Wingdings" panose="05000000000000000000" pitchFamily="2" charset="2"/>
              <a:buChar char="Ø"/>
            </a:pPr>
            <a:endPar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投影片編號版面配置區 4"/>
          <p:cNvSpPr>
            <a:spLocks noGrp="1"/>
          </p:cNvSpPr>
          <p:nvPr>
            <p:ph type="sldNum" sz="quarter" idx="12"/>
          </p:nvPr>
        </p:nvSpPr>
        <p:spPr/>
        <p:txBody>
          <a:bodyPr/>
          <a:lstStyle/>
          <a:p>
            <a:pPr>
              <a:defRPr/>
            </a:pPr>
            <a:fld id="{66134BAF-CD11-4316-95FC-8517FB6C7831}" type="slidenum">
              <a:rPr lang="zh-TW" altLang="en-US" smtClean="0"/>
              <a:pPr>
                <a:defRPr/>
              </a:pPr>
              <a:t>14</a:t>
            </a:fld>
            <a:endParaRPr lang="zh-TW" altLang="en-US"/>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9741" y="1368202"/>
            <a:ext cx="5920771"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矩形 5"/>
          <p:cNvSpPr/>
          <p:nvPr/>
        </p:nvSpPr>
        <p:spPr>
          <a:xfrm>
            <a:off x="1352062" y="5112619"/>
            <a:ext cx="4304365" cy="3600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dirty="0" smtClean="0">
                <a:solidFill>
                  <a:schemeClr val="tx1"/>
                </a:solidFill>
              </a:rPr>
              <a:t>    Global         US              Europe    China</a:t>
            </a:r>
            <a:endParaRPr lang="zh-TW" altLang="en-US" dirty="0">
              <a:solidFill>
                <a:schemeClr val="tx1"/>
              </a:solidFill>
            </a:endParaRPr>
          </a:p>
        </p:txBody>
      </p:sp>
    </p:spTree>
    <p:extLst>
      <p:ext uri="{BB962C8B-B14F-4D97-AF65-F5344CB8AC3E}">
        <p14:creationId xmlns:p14="http://schemas.microsoft.com/office/powerpoint/2010/main" val="21301283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標題 2"/>
          <p:cNvSpPr txBox="1">
            <a:spLocks/>
          </p:cNvSpPr>
          <p:nvPr/>
        </p:nvSpPr>
        <p:spPr>
          <a:xfrm>
            <a:off x="2592040" y="72058"/>
            <a:ext cx="7488832" cy="883310"/>
          </a:xfrm>
          <a:prstGeom prst="rect">
            <a:avLst/>
          </a:prstGeom>
        </p:spPr>
        <p:txBody>
          <a:bodyPr vert="horz" lIns="98746" tIns="49373" rIns="98746" bIns="49373" anchor="t">
            <a:normAutofit/>
          </a:bodyPr>
          <a:lstStyle>
            <a:lvl1pPr algn="l" rtl="0" eaLnBrk="1" latinLnBrk="0" hangingPunct="1">
              <a:spcBef>
                <a:spcPct val="0"/>
              </a:spcBef>
              <a:buNone/>
              <a:defRPr kumimoji="0" sz="3900" kern="1200" cap="all" baseline="0">
                <a:solidFill>
                  <a:schemeClr val="tx2"/>
                </a:solidFill>
                <a:effectLst>
                  <a:reflection blurRad="12700" stA="48000" endA="300" endPos="55000" dir="5400000" sy="-90000" algn="bl" rotWithShape="0"/>
                </a:effectLst>
                <a:latin typeface="+mj-lt"/>
                <a:ea typeface="+mj-ea"/>
                <a:cs typeface="+mj-cs"/>
              </a:defRPr>
            </a:lvl1pPr>
          </a:lstStyle>
          <a:p>
            <a:pPr fontAlgn="auto">
              <a:spcAft>
                <a:spcPts val="0"/>
              </a:spcAft>
            </a:pPr>
            <a:endParaRPr lang="zh-TW" altLang="en-US" sz="4800" b="1" cap="none" dirty="0">
              <a:ln w="1905"/>
              <a:solidFill>
                <a:srgbClr val="990033"/>
              </a:solidFill>
              <a:effectLst>
                <a:innerShdw blurRad="69850" dist="43180" dir="5400000">
                  <a:srgbClr val="000000">
                    <a:alpha val="65000"/>
                  </a:srgbClr>
                </a:inn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0" name="文字方塊 9"/>
          <p:cNvSpPr txBox="1"/>
          <p:nvPr/>
        </p:nvSpPr>
        <p:spPr>
          <a:xfrm>
            <a:off x="1670207" y="144066"/>
            <a:ext cx="8206421" cy="776819"/>
          </a:xfrm>
          <a:prstGeom prst="rect">
            <a:avLst/>
          </a:prstGeom>
          <a:noFill/>
        </p:spPr>
        <p:txBody>
          <a:bodyPr wrap="none" lIns="98746" tIns="49373" rIns="98746" bIns="49373" rtlCol="0">
            <a:spAutoFit/>
          </a:bodyPr>
          <a:lstStyle/>
          <a:p>
            <a:r>
              <a:rPr lang="en-US" altLang="zh-TW" sz="44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2018 Market </a:t>
            </a:r>
            <a:r>
              <a:rPr lang="en-US" altLang="zh-TW" sz="4400" b="1">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outlook- </a:t>
            </a:r>
            <a:r>
              <a:rPr lang="en-US" altLang="zh-TW" sz="4400" b="1" smtClean="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Feedstocks</a:t>
            </a:r>
            <a:endParaRPr lang="en-US" altLang="zh-TW" sz="44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灯片编号占位符 4"/>
          <p:cNvSpPr>
            <a:spLocks noGrp="1"/>
          </p:cNvSpPr>
          <p:nvPr>
            <p:ph type="sldNum" sz="quarter" idx="12"/>
          </p:nvPr>
        </p:nvSpPr>
        <p:spPr/>
        <p:txBody>
          <a:bodyPr/>
          <a:lstStyle/>
          <a:p>
            <a:pPr>
              <a:defRPr/>
            </a:pPr>
            <a:fld id="{66134BAF-CD11-4316-95FC-8517FB6C7831}" type="slidenum">
              <a:rPr lang="zh-TW" altLang="en-US" smtClean="0"/>
              <a:pPr>
                <a:defRPr/>
              </a:pPr>
              <a:t>15</a:t>
            </a:fld>
            <a:endParaRPr lang="zh-TW" altLang="en-US" dirty="0"/>
          </a:p>
        </p:txBody>
      </p:sp>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521" y="1597142"/>
            <a:ext cx="4624937"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8344" y="1597141"/>
            <a:ext cx="4248472" cy="3962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文字方塊 5"/>
          <p:cNvSpPr txBox="1"/>
          <p:nvPr/>
        </p:nvSpPr>
        <p:spPr>
          <a:xfrm>
            <a:off x="9009032" y="2140545"/>
            <a:ext cx="567784" cy="292388"/>
          </a:xfrm>
          <a:prstGeom prst="rect">
            <a:avLst/>
          </a:prstGeom>
          <a:noFill/>
        </p:spPr>
        <p:txBody>
          <a:bodyPr wrap="none" rtlCol="0">
            <a:spAutoFit/>
          </a:bodyPr>
          <a:lstStyle/>
          <a:p>
            <a:r>
              <a:rPr lang="en-US" altLang="zh-TW" sz="1300" dirty="0" smtClean="0">
                <a:solidFill>
                  <a:srgbClr val="0000FF"/>
                </a:solidFill>
              </a:rPr>
              <a:t>2,050</a:t>
            </a:r>
            <a:endParaRPr lang="zh-TW" altLang="en-US" sz="1300" dirty="0">
              <a:solidFill>
                <a:srgbClr val="0000FF"/>
              </a:solidFill>
            </a:endParaRPr>
          </a:p>
        </p:txBody>
      </p:sp>
      <p:sp>
        <p:nvSpPr>
          <p:cNvPr id="19" name="文字方塊 18"/>
          <p:cNvSpPr txBox="1"/>
          <p:nvPr/>
        </p:nvSpPr>
        <p:spPr>
          <a:xfrm>
            <a:off x="9072760" y="2952378"/>
            <a:ext cx="545342" cy="292388"/>
          </a:xfrm>
          <a:prstGeom prst="rect">
            <a:avLst/>
          </a:prstGeom>
          <a:noFill/>
        </p:spPr>
        <p:txBody>
          <a:bodyPr wrap="none" rtlCol="0">
            <a:spAutoFit/>
          </a:bodyPr>
          <a:lstStyle/>
          <a:p>
            <a:r>
              <a:rPr lang="en-US" altLang="zh-TW" sz="1300" dirty="0" smtClean="0">
                <a:solidFill>
                  <a:srgbClr val="C00000"/>
                </a:solidFill>
              </a:rPr>
              <a:t>1,700</a:t>
            </a:r>
            <a:endParaRPr lang="zh-TW" altLang="en-US" sz="1300" dirty="0">
              <a:solidFill>
                <a:srgbClr val="C00000"/>
              </a:solidFill>
            </a:endParaRPr>
          </a:p>
        </p:txBody>
      </p:sp>
      <p:sp>
        <p:nvSpPr>
          <p:cNvPr id="20" name="文字方塊 19"/>
          <p:cNvSpPr txBox="1"/>
          <p:nvPr/>
        </p:nvSpPr>
        <p:spPr>
          <a:xfrm>
            <a:off x="5931924" y="2880370"/>
            <a:ext cx="548548" cy="292388"/>
          </a:xfrm>
          <a:prstGeom prst="rect">
            <a:avLst/>
          </a:prstGeom>
          <a:noFill/>
        </p:spPr>
        <p:txBody>
          <a:bodyPr wrap="none" rtlCol="0">
            <a:spAutoFit/>
          </a:bodyPr>
          <a:lstStyle/>
          <a:p>
            <a:r>
              <a:rPr lang="en-US" altLang="zh-TW" sz="1300" dirty="0" smtClean="0">
                <a:solidFill>
                  <a:srgbClr val="0000FF"/>
                </a:solidFill>
              </a:rPr>
              <a:t>1,830</a:t>
            </a:r>
            <a:endParaRPr lang="zh-TW" altLang="en-US" sz="1300" dirty="0">
              <a:solidFill>
                <a:srgbClr val="0000FF"/>
              </a:solidFill>
            </a:endParaRPr>
          </a:p>
        </p:txBody>
      </p:sp>
      <p:sp>
        <p:nvSpPr>
          <p:cNvPr id="21" name="文字方塊 20"/>
          <p:cNvSpPr txBox="1"/>
          <p:nvPr/>
        </p:nvSpPr>
        <p:spPr>
          <a:xfrm>
            <a:off x="5688384" y="4104506"/>
            <a:ext cx="540533" cy="292388"/>
          </a:xfrm>
          <a:prstGeom prst="rect">
            <a:avLst/>
          </a:prstGeom>
          <a:noFill/>
        </p:spPr>
        <p:txBody>
          <a:bodyPr wrap="none" rtlCol="0">
            <a:spAutoFit/>
          </a:bodyPr>
          <a:lstStyle/>
          <a:p>
            <a:r>
              <a:rPr lang="en-US" altLang="zh-TW" sz="1300" dirty="0" smtClean="0">
                <a:solidFill>
                  <a:srgbClr val="C00000"/>
                </a:solidFill>
              </a:rPr>
              <a:t>1,240</a:t>
            </a:r>
            <a:endParaRPr lang="zh-TW" altLang="en-US" sz="1300" dirty="0">
              <a:solidFill>
                <a:srgbClr val="C00000"/>
              </a:solidFill>
            </a:endParaRPr>
          </a:p>
        </p:txBody>
      </p:sp>
      <p:sp>
        <p:nvSpPr>
          <p:cNvPr id="22" name="文字方塊 21"/>
          <p:cNvSpPr txBox="1"/>
          <p:nvPr/>
        </p:nvSpPr>
        <p:spPr>
          <a:xfrm>
            <a:off x="4320232" y="2020211"/>
            <a:ext cx="582211" cy="292388"/>
          </a:xfrm>
          <a:prstGeom prst="rect">
            <a:avLst/>
          </a:prstGeom>
          <a:noFill/>
        </p:spPr>
        <p:txBody>
          <a:bodyPr wrap="none" rtlCol="0">
            <a:spAutoFit/>
          </a:bodyPr>
          <a:lstStyle/>
          <a:p>
            <a:r>
              <a:rPr lang="en-US" altLang="zh-TW" sz="1300" dirty="0" smtClean="0">
                <a:solidFill>
                  <a:srgbClr val="C00000"/>
                </a:solidFill>
              </a:rPr>
              <a:t>11,190</a:t>
            </a:r>
            <a:endParaRPr lang="zh-TW" altLang="en-US" sz="1300" dirty="0">
              <a:solidFill>
                <a:srgbClr val="C00000"/>
              </a:solidFill>
            </a:endParaRPr>
          </a:p>
        </p:txBody>
      </p:sp>
      <p:sp>
        <p:nvSpPr>
          <p:cNvPr id="23" name="文字方塊 22"/>
          <p:cNvSpPr txBox="1"/>
          <p:nvPr/>
        </p:nvSpPr>
        <p:spPr>
          <a:xfrm>
            <a:off x="3152339" y="4032498"/>
            <a:ext cx="591829" cy="292388"/>
          </a:xfrm>
          <a:prstGeom prst="rect">
            <a:avLst/>
          </a:prstGeom>
          <a:noFill/>
        </p:spPr>
        <p:txBody>
          <a:bodyPr wrap="none" rtlCol="0">
            <a:spAutoFit/>
          </a:bodyPr>
          <a:lstStyle/>
          <a:p>
            <a:r>
              <a:rPr lang="en-US" altLang="zh-TW" sz="1300" dirty="0" smtClean="0">
                <a:solidFill>
                  <a:srgbClr val="C00000"/>
                </a:solidFill>
              </a:rPr>
              <a:t>9,690</a:t>
            </a:r>
            <a:endParaRPr lang="zh-TW" altLang="en-US" sz="1300" dirty="0">
              <a:solidFill>
                <a:srgbClr val="C00000"/>
              </a:solidFill>
            </a:endParaRPr>
          </a:p>
        </p:txBody>
      </p:sp>
      <p:sp>
        <p:nvSpPr>
          <p:cNvPr id="24" name="文字方塊 23"/>
          <p:cNvSpPr txBox="1"/>
          <p:nvPr/>
        </p:nvSpPr>
        <p:spPr>
          <a:xfrm>
            <a:off x="2730036" y="4100150"/>
            <a:ext cx="510076" cy="292388"/>
          </a:xfrm>
          <a:prstGeom prst="rect">
            <a:avLst/>
          </a:prstGeom>
          <a:noFill/>
        </p:spPr>
        <p:txBody>
          <a:bodyPr wrap="none" rtlCol="0">
            <a:spAutoFit/>
          </a:bodyPr>
          <a:lstStyle/>
          <a:p>
            <a:r>
              <a:rPr lang="en-US" altLang="zh-TW" sz="1300" dirty="0" smtClean="0">
                <a:solidFill>
                  <a:srgbClr val="0000FF"/>
                </a:solidFill>
              </a:rPr>
              <a:t>1,281</a:t>
            </a:r>
            <a:endParaRPr lang="zh-TW" altLang="en-US" sz="1300" dirty="0">
              <a:solidFill>
                <a:srgbClr val="0000FF"/>
              </a:solidFill>
            </a:endParaRPr>
          </a:p>
        </p:txBody>
      </p:sp>
      <p:sp>
        <p:nvSpPr>
          <p:cNvPr id="25" name="文字方塊 24"/>
          <p:cNvSpPr txBox="1"/>
          <p:nvPr/>
        </p:nvSpPr>
        <p:spPr>
          <a:xfrm>
            <a:off x="2015976" y="2371958"/>
            <a:ext cx="554960" cy="292388"/>
          </a:xfrm>
          <a:prstGeom prst="rect">
            <a:avLst/>
          </a:prstGeom>
          <a:noFill/>
        </p:spPr>
        <p:txBody>
          <a:bodyPr wrap="none" rtlCol="0">
            <a:spAutoFit/>
          </a:bodyPr>
          <a:lstStyle/>
          <a:p>
            <a:r>
              <a:rPr lang="en-US" altLang="zh-TW" sz="1300" dirty="0" smtClean="0">
                <a:solidFill>
                  <a:srgbClr val="0000FF"/>
                </a:solidFill>
              </a:rPr>
              <a:t>1,468</a:t>
            </a:r>
            <a:endParaRPr lang="zh-TW" altLang="en-US" sz="1300" dirty="0">
              <a:solidFill>
                <a:srgbClr val="0000FF"/>
              </a:solidFill>
            </a:endParaRPr>
          </a:p>
        </p:txBody>
      </p:sp>
      <p:sp>
        <p:nvSpPr>
          <p:cNvPr id="16" name="文字方塊 15"/>
          <p:cNvSpPr txBox="1"/>
          <p:nvPr/>
        </p:nvSpPr>
        <p:spPr>
          <a:xfrm>
            <a:off x="6065180" y="1728242"/>
            <a:ext cx="2789546" cy="369332"/>
          </a:xfrm>
          <a:prstGeom prst="rect">
            <a:avLst/>
          </a:prstGeom>
          <a:solidFill>
            <a:schemeClr val="bg1"/>
          </a:solidFill>
        </p:spPr>
        <p:txBody>
          <a:bodyPr wrap="none" rtlCol="0">
            <a:spAutoFit/>
          </a:bodyPr>
          <a:lstStyle/>
          <a:p>
            <a:r>
              <a:rPr lang="en-US" altLang="zh-TW" dirty="0" smtClean="0"/>
              <a:t>2018 AN &amp; BD price change</a:t>
            </a:r>
            <a:endParaRPr lang="zh-TW" altLang="en-US" dirty="0"/>
          </a:p>
        </p:txBody>
      </p:sp>
      <p:sp>
        <p:nvSpPr>
          <p:cNvPr id="18" name="文字方塊 17"/>
          <p:cNvSpPr txBox="1"/>
          <p:nvPr/>
        </p:nvSpPr>
        <p:spPr>
          <a:xfrm>
            <a:off x="1433711" y="1728242"/>
            <a:ext cx="2334293" cy="369332"/>
          </a:xfrm>
          <a:prstGeom prst="rect">
            <a:avLst/>
          </a:prstGeom>
          <a:solidFill>
            <a:schemeClr val="bg1"/>
          </a:solidFill>
        </p:spPr>
        <p:txBody>
          <a:bodyPr wrap="none" rtlCol="0">
            <a:spAutoFit/>
          </a:bodyPr>
          <a:lstStyle/>
          <a:p>
            <a:r>
              <a:rPr lang="en-US" altLang="zh-TW" dirty="0" smtClean="0"/>
              <a:t>2018  SM price change</a:t>
            </a:r>
            <a:endParaRPr lang="zh-TW" altLang="en-US" dirty="0"/>
          </a:p>
        </p:txBody>
      </p:sp>
      <p:sp>
        <p:nvSpPr>
          <p:cNvPr id="26" name="文字方塊 25"/>
          <p:cNvSpPr txBox="1"/>
          <p:nvPr/>
        </p:nvSpPr>
        <p:spPr>
          <a:xfrm>
            <a:off x="2091881" y="5206769"/>
            <a:ext cx="893193" cy="276999"/>
          </a:xfrm>
          <a:prstGeom prst="rect">
            <a:avLst/>
          </a:prstGeom>
          <a:solidFill>
            <a:schemeClr val="bg1"/>
          </a:solidFill>
        </p:spPr>
        <p:txBody>
          <a:bodyPr wrap="none" rtlCol="0">
            <a:spAutoFit/>
          </a:bodyPr>
          <a:lstStyle/>
          <a:p>
            <a:r>
              <a:rPr lang="en-US" altLang="zh-TW" sz="1200" dirty="0" smtClean="0"/>
              <a:t>SM in RMB</a:t>
            </a:r>
            <a:endParaRPr lang="zh-TW" altLang="en-US" sz="1200" dirty="0"/>
          </a:p>
        </p:txBody>
      </p:sp>
    </p:spTree>
    <p:extLst>
      <p:ext uri="{BB962C8B-B14F-4D97-AF65-F5344CB8AC3E}">
        <p14:creationId xmlns:p14="http://schemas.microsoft.com/office/powerpoint/2010/main" val="1705227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標題 2"/>
          <p:cNvSpPr txBox="1">
            <a:spLocks/>
          </p:cNvSpPr>
          <p:nvPr/>
        </p:nvSpPr>
        <p:spPr>
          <a:xfrm>
            <a:off x="2592040" y="72058"/>
            <a:ext cx="7488832" cy="883310"/>
          </a:xfrm>
          <a:prstGeom prst="rect">
            <a:avLst/>
          </a:prstGeom>
        </p:spPr>
        <p:txBody>
          <a:bodyPr vert="horz" lIns="98746" tIns="49373" rIns="98746" bIns="49373" anchor="t">
            <a:normAutofit/>
          </a:bodyPr>
          <a:lstStyle>
            <a:lvl1pPr algn="l" rtl="0" eaLnBrk="1" latinLnBrk="0" hangingPunct="1">
              <a:spcBef>
                <a:spcPct val="0"/>
              </a:spcBef>
              <a:buNone/>
              <a:defRPr kumimoji="0" sz="3900" kern="1200" cap="all" baseline="0">
                <a:solidFill>
                  <a:schemeClr val="tx2"/>
                </a:solidFill>
                <a:effectLst>
                  <a:reflection blurRad="12700" stA="48000" endA="300" endPos="55000" dir="5400000" sy="-90000" algn="bl" rotWithShape="0"/>
                </a:effectLst>
                <a:latin typeface="+mj-lt"/>
                <a:ea typeface="+mj-ea"/>
                <a:cs typeface="+mj-cs"/>
              </a:defRPr>
            </a:lvl1pPr>
          </a:lstStyle>
          <a:p>
            <a:pPr fontAlgn="auto">
              <a:spcAft>
                <a:spcPts val="0"/>
              </a:spcAft>
            </a:pPr>
            <a:endParaRPr lang="zh-TW" altLang="en-US" sz="4800" b="1" cap="none" dirty="0">
              <a:ln w="1905"/>
              <a:solidFill>
                <a:srgbClr val="990033"/>
              </a:solidFill>
              <a:effectLst>
                <a:innerShdw blurRad="69850" dist="43180" dir="5400000">
                  <a:srgbClr val="000000">
                    <a:alpha val="65000"/>
                  </a:srgbClr>
                </a:inn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0" name="文字方塊 9"/>
          <p:cNvSpPr txBox="1"/>
          <p:nvPr/>
        </p:nvSpPr>
        <p:spPr>
          <a:xfrm>
            <a:off x="1367904" y="144066"/>
            <a:ext cx="8684116" cy="715263"/>
          </a:xfrm>
          <a:prstGeom prst="rect">
            <a:avLst/>
          </a:prstGeom>
          <a:noFill/>
        </p:spPr>
        <p:txBody>
          <a:bodyPr wrap="none" lIns="98746" tIns="49373" rIns="98746" bIns="49373" rtlCol="0">
            <a:spAutoFit/>
          </a:bodyPr>
          <a:lstStyle/>
          <a:p>
            <a:r>
              <a:rPr lang="en-US" altLang="zh-TW" sz="40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2018 Market outlook- </a:t>
            </a:r>
            <a:r>
              <a:rPr lang="en-US" altLang="zh-TW" sz="4000" b="1" dirty="0" smtClean="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Industry(China)</a:t>
            </a:r>
            <a:endParaRPr lang="en-US" altLang="zh-TW" sz="40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641039341"/>
              </p:ext>
            </p:extLst>
          </p:nvPr>
        </p:nvGraphicFramePr>
        <p:xfrm>
          <a:off x="845160" y="1754023"/>
          <a:ext cx="6787440" cy="3692213"/>
        </p:xfrm>
        <a:graphic>
          <a:graphicData uri="http://schemas.openxmlformats.org/drawingml/2006/table">
            <a:tbl>
              <a:tblPr firstRow="1" bandRow="1">
                <a:tableStyleId>{16D9F66E-5EB9-4882-86FB-DCBF35E3C3E4}</a:tableStyleId>
              </a:tblPr>
              <a:tblGrid>
                <a:gridCol w="1696860"/>
                <a:gridCol w="1696860"/>
                <a:gridCol w="1696860"/>
                <a:gridCol w="1696860"/>
              </a:tblGrid>
              <a:tr h="876216">
                <a:tc>
                  <a:txBody>
                    <a:bodyPr/>
                    <a:lstStyle/>
                    <a:p>
                      <a:pPr algn="ctr"/>
                      <a:endParaRPr lang="zh-TW" altLang="en-US" sz="2400" dirty="0">
                        <a:latin typeface="Arial Unicode MS" panose="020B0604020202020204" pitchFamily="34" charset="-120"/>
                        <a:ea typeface="Arial Unicode MS" panose="020B0604020202020204" pitchFamily="34" charset="-120"/>
                        <a:cs typeface="Arial Unicode MS" panose="020B0604020202020204" pitchFamily="34" charset="-120"/>
                      </a:endParaRPr>
                    </a:p>
                  </a:txBody>
                  <a:tcPr/>
                </a:tc>
                <a:tc>
                  <a:txBody>
                    <a:bodyPr/>
                    <a:lstStyle/>
                    <a:p>
                      <a:pPr algn="ctr"/>
                      <a:endParaRPr lang="en-US" altLang="zh-TW" sz="2400" dirty="0" smtClean="0">
                        <a:latin typeface="Comic Sans MS" panose="030F0702030302020204" pitchFamily="66" charset="0"/>
                      </a:endParaRPr>
                    </a:p>
                    <a:p>
                      <a:pPr algn="ctr"/>
                      <a:r>
                        <a:rPr lang="en-US" altLang="zh-TW" sz="2400" dirty="0" smtClean="0">
                          <a:latin typeface="Comic Sans MS" panose="030F0702030302020204" pitchFamily="66" charset="0"/>
                        </a:rPr>
                        <a:t>ABS</a:t>
                      </a:r>
                      <a:r>
                        <a:rPr lang="zh-TW" altLang="en-US" sz="2400" dirty="0" smtClean="0">
                          <a:latin typeface="Comic Sans MS" panose="030F0702030302020204" pitchFamily="66" charset="0"/>
                        </a:rPr>
                        <a:t> </a:t>
                      </a:r>
                      <a:r>
                        <a:rPr lang="zh-TW" altLang="en-US" sz="2400" dirty="0" smtClean="0">
                          <a:solidFill>
                            <a:srgbClr val="0000FF"/>
                          </a:solidFill>
                          <a:latin typeface="Comic Sans MS" panose="030F0702030302020204" pitchFamily="66" charset="0"/>
                        </a:rPr>
                        <a:t>*</a:t>
                      </a:r>
                      <a:endParaRPr lang="zh-TW" altLang="en-US" sz="2400" dirty="0">
                        <a:solidFill>
                          <a:srgbClr val="0000FF"/>
                        </a:solidFill>
                        <a:latin typeface="Comic Sans MS" panose="030F0702030302020204" pitchFamily="66" charset="0"/>
                        <a:ea typeface="Arial Unicode MS" panose="020B0604020202020204" pitchFamily="34" charset="-120"/>
                        <a:cs typeface="Arial Unicode MS" panose="020B0604020202020204" pitchFamily="34" charset="-120"/>
                      </a:endParaRPr>
                    </a:p>
                  </a:txBody>
                  <a:tcPr/>
                </a:tc>
                <a:tc>
                  <a:txBody>
                    <a:bodyPr/>
                    <a:lstStyle/>
                    <a:p>
                      <a:pPr algn="ctr"/>
                      <a:endParaRPr lang="en-US" altLang="zh-TW" sz="2400" dirty="0" smtClean="0">
                        <a:latin typeface="Comic Sans MS" panose="030F0702030302020204" pitchFamily="66" charset="0"/>
                      </a:endParaRPr>
                    </a:p>
                    <a:p>
                      <a:pPr algn="ctr"/>
                      <a:r>
                        <a:rPr lang="en-US" altLang="zh-TW" sz="2400" dirty="0" smtClean="0">
                          <a:latin typeface="Comic Sans MS" panose="030F0702030302020204" pitchFamily="66" charset="0"/>
                        </a:rPr>
                        <a:t>GPS</a:t>
                      </a:r>
                      <a:endParaRPr lang="zh-TW" altLang="en-US" sz="2400" dirty="0">
                        <a:latin typeface="Comic Sans MS" panose="030F0702030302020204" pitchFamily="66" charset="0"/>
                        <a:ea typeface="Arial Unicode MS" panose="020B0604020202020204" pitchFamily="34" charset="-120"/>
                        <a:cs typeface="Arial Unicode MS" panose="020B0604020202020204" pitchFamily="34" charset="-120"/>
                      </a:endParaRPr>
                    </a:p>
                  </a:txBody>
                  <a:tcPr/>
                </a:tc>
                <a:tc>
                  <a:txBody>
                    <a:bodyPr/>
                    <a:lstStyle/>
                    <a:p>
                      <a:pPr algn="ctr"/>
                      <a:endParaRPr lang="en-US" altLang="zh-TW" sz="2400" dirty="0" smtClean="0">
                        <a:latin typeface="Comic Sans MS" panose="030F0702030302020204" pitchFamily="66" charset="0"/>
                      </a:endParaRPr>
                    </a:p>
                    <a:p>
                      <a:pPr algn="ctr"/>
                      <a:r>
                        <a:rPr lang="en-US" altLang="zh-TW" sz="2400" dirty="0" smtClean="0">
                          <a:latin typeface="Comic Sans MS" panose="030F0702030302020204" pitchFamily="66" charset="0"/>
                        </a:rPr>
                        <a:t>EPS</a:t>
                      </a:r>
                      <a:endParaRPr lang="zh-TW" altLang="en-US" sz="2400" dirty="0">
                        <a:latin typeface="Comic Sans MS" panose="030F0702030302020204" pitchFamily="66" charset="0"/>
                        <a:ea typeface="Arial Unicode MS" panose="020B0604020202020204" pitchFamily="34" charset="-120"/>
                        <a:cs typeface="Arial Unicode MS" panose="020B0604020202020204" pitchFamily="34" charset="-120"/>
                      </a:endParaRPr>
                    </a:p>
                  </a:txBody>
                  <a:tcPr/>
                </a:tc>
              </a:tr>
              <a:tr h="1444397">
                <a:tc>
                  <a:txBody>
                    <a:bodyPr/>
                    <a:lstStyle/>
                    <a:p>
                      <a:pPr algn="ctr"/>
                      <a:endParaRPr lang="en-US" altLang="zh-TW" sz="2800" b="1" dirty="0" smtClean="0">
                        <a:latin typeface="標楷體" panose="03000509000000000000" pitchFamily="65" charset="-120"/>
                        <a:ea typeface="標楷體" panose="03000509000000000000" pitchFamily="65" charset="-120"/>
                      </a:endParaRPr>
                    </a:p>
                    <a:p>
                      <a:pPr algn="ctr"/>
                      <a:r>
                        <a:rPr lang="en-US" altLang="zh-TW" sz="2800" b="1" dirty="0" smtClean="0">
                          <a:latin typeface="標楷體" panose="03000509000000000000" pitchFamily="65" charset="-120"/>
                          <a:ea typeface="標楷體" panose="03000509000000000000" pitchFamily="65" charset="-120"/>
                        </a:rPr>
                        <a:t>Current Capacity</a:t>
                      </a:r>
                      <a:endParaRPr lang="en-US" altLang="zh-TW" sz="2800" b="1" dirty="0" smtClean="0">
                        <a:latin typeface="標楷體" panose="03000509000000000000" pitchFamily="65" charset="-120"/>
                        <a:ea typeface="標楷體" panose="03000509000000000000" pitchFamily="65" charset="-120"/>
                        <a:cs typeface="Arial Unicode MS" panose="020B0604020202020204" pitchFamily="34" charset="-120"/>
                      </a:endParaRPr>
                    </a:p>
                  </a:txBody>
                  <a:tcPr/>
                </a:tc>
                <a:tc>
                  <a:txBody>
                    <a:bodyPr/>
                    <a:lstStyle/>
                    <a:p>
                      <a:pPr algn="ctr"/>
                      <a:endParaRPr lang="en-US" altLang="zh-TW" sz="2800" b="0" dirty="0" smtClean="0">
                        <a:latin typeface="Calibri" panose="020F0502020204030204" pitchFamily="34" charset="0"/>
                        <a:cs typeface="Calibri" panose="020F0502020204030204" pitchFamily="34" charset="0"/>
                      </a:endParaRPr>
                    </a:p>
                    <a:p>
                      <a:pPr algn="ctr"/>
                      <a:r>
                        <a:rPr lang="en-US" altLang="zh-TW" sz="2800" b="0" dirty="0" smtClean="0">
                          <a:latin typeface="Calibri" panose="020F0502020204030204" pitchFamily="34" charset="0"/>
                          <a:cs typeface="Calibri" panose="020F0502020204030204" pitchFamily="34" charset="0"/>
                        </a:rPr>
                        <a:t>380</a:t>
                      </a:r>
                      <a:endParaRPr lang="zh-TW" altLang="en-US" sz="2800" b="0" dirty="0">
                        <a:latin typeface="Calibri" panose="020F0502020204030204" pitchFamily="34" charset="0"/>
                        <a:ea typeface="Arial Unicode MS" panose="020B0604020202020204" pitchFamily="34" charset="-120"/>
                        <a:cs typeface="Calibri" panose="020F0502020204030204" pitchFamily="34" charset="0"/>
                      </a:endParaRPr>
                    </a:p>
                  </a:txBody>
                  <a:tcPr/>
                </a:tc>
                <a:tc>
                  <a:txBody>
                    <a:bodyPr/>
                    <a:lstStyle/>
                    <a:p>
                      <a:pPr algn="ctr"/>
                      <a:endParaRPr lang="en-US" altLang="zh-TW" sz="2800" b="0" dirty="0" smtClean="0">
                        <a:latin typeface="Calibri" panose="020F0502020204030204" pitchFamily="34" charset="0"/>
                        <a:cs typeface="Calibri" panose="020F0502020204030204" pitchFamily="34" charset="0"/>
                      </a:endParaRPr>
                    </a:p>
                    <a:p>
                      <a:pPr algn="ctr"/>
                      <a:r>
                        <a:rPr lang="en-US" altLang="zh-TW" sz="2800" b="0" dirty="0" smtClean="0">
                          <a:latin typeface="Calibri" panose="020F0502020204030204" pitchFamily="34" charset="0"/>
                          <a:cs typeface="Calibri" panose="020F0502020204030204" pitchFamily="34" charset="0"/>
                        </a:rPr>
                        <a:t>328</a:t>
                      </a:r>
                      <a:endParaRPr lang="zh-TW" altLang="en-US" sz="2800" b="0" dirty="0">
                        <a:latin typeface="Calibri" panose="020F0502020204030204" pitchFamily="34" charset="0"/>
                        <a:ea typeface="Arial Unicode MS" panose="020B0604020202020204" pitchFamily="34" charset="-120"/>
                        <a:cs typeface="Calibri" panose="020F0502020204030204" pitchFamily="34" charset="0"/>
                      </a:endParaRPr>
                    </a:p>
                  </a:txBody>
                  <a:tcPr/>
                </a:tc>
                <a:tc>
                  <a:txBody>
                    <a:bodyPr/>
                    <a:lstStyle/>
                    <a:p>
                      <a:pPr algn="ctr"/>
                      <a:endParaRPr lang="en-US" altLang="zh-TW" sz="2800" b="0" dirty="0" smtClean="0">
                        <a:latin typeface="Calibri" panose="020F0502020204030204" pitchFamily="34" charset="0"/>
                        <a:cs typeface="Calibri" panose="020F0502020204030204" pitchFamily="34" charset="0"/>
                      </a:endParaRPr>
                    </a:p>
                    <a:p>
                      <a:pPr algn="ctr"/>
                      <a:r>
                        <a:rPr lang="en-US" altLang="zh-TW" sz="2800" b="0" dirty="0" smtClean="0">
                          <a:latin typeface="Calibri" panose="020F0502020204030204" pitchFamily="34" charset="0"/>
                          <a:cs typeface="Calibri" panose="020F0502020204030204" pitchFamily="34" charset="0"/>
                        </a:rPr>
                        <a:t>590</a:t>
                      </a:r>
                      <a:endParaRPr lang="zh-TW" altLang="en-US" sz="2800" b="0" dirty="0">
                        <a:latin typeface="Calibri" panose="020F0502020204030204" pitchFamily="34" charset="0"/>
                        <a:ea typeface="Arial Unicode MS" panose="020B0604020202020204" pitchFamily="34" charset="-120"/>
                        <a:cs typeface="Calibri" panose="020F0502020204030204" pitchFamily="34" charset="0"/>
                      </a:endParaRPr>
                    </a:p>
                  </a:txBody>
                  <a:tcPr/>
                </a:tc>
              </a:tr>
              <a:tr h="1325374">
                <a:tc>
                  <a:txBody>
                    <a:bodyPr/>
                    <a:lstStyle/>
                    <a:p>
                      <a:pPr algn="ctr"/>
                      <a:endParaRPr lang="en-US" altLang="zh-TW" sz="2800" b="1" dirty="0" smtClean="0">
                        <a:latin typeface="標楷體" panose="03000509000000000000" pitchFamily="65" charset="-120"/>
                        <a:ea typeface="標楷體" panose="03000509000000000000" pitchFamily="65" charset="-120"/>
                      </a:endParaRPr>
                    </a:p>
                    <a:p>
                      <a:pPr algn="ctr"/>
                      <a:r>
                        <a:rPr lang="en-US" altLang="zh-TW" sz="2800" b="1" dirty="0" smtClean="0">
                          <a:latin typeface="標楷體" panose="03000509000000000000" pitchFamily="65" charset="-120"/>
                          <a:ea typeface="標楷體" panose="03000509000000000000" pitchFamily="65" charset="-120"/>
                        </a:rPr>
                        <a:t>Estimate increase</a:t>
                      </a:r>
                      <a:endParaRPr lang="zh-TW" altLang="en-US" sz="2800" b="1" dirty="0">
                        <a:latin typeface="標楷體" panose="03000509000000000000" pitchFamily="65" charset="-120"/>
                        <a:ea typeface="標楷體" panose="03000509000000000000" pitchFamily="65" charset="-120"/>
                        <a:cs typeface="Arial Unicode MS" panose="020B0604020202020204" pitchFamily="34" charset="-120"/>
                      </a:endParaRPr>
                    </a:p>
                  </a:txBody>
                  <a:tcPr/>
                </a:tc>
                <a:tc>
                  <a:txBody>
                    <a:bodyPr/>
                    <a:lstStyle/>
                    <a:p>
                      <a:pPr algn="ctr"/>
                      <a:endParaRPr lang="en-US" altLang="zh-TW" sz="2800" b="0" dirty="0" smtClean="0">
                        <a:latin typeface="Calibri" panose="020F0502020204030204" pitchFamily="34" charset="0"/>
                        <a:cs typeface="Calibri" panose="020F0502020204030204" pitchFamily="34" charset="0"/>
                      </a:endParaRPr>
                    </a:p>
                    <a:p>
                      <a:pPr algn="ctr"/>
                      <a:r>
                        <a:rPr lang="en-US" altLang="zh-TW" sz="2800" b="0" dirty="0" smtClean="0">
                          <a:latin typeface="Calibri" panose="020F0502020204030204" pitchFamily="34" charset="0"/>
                          <a:cs typeface="Calibri" panose="020F0502020204030204" pitchFamily="34" charset="0"/>
                        </a:rPr>
                        <a:t>60</a:t>
                      </a:r>
                      <a:endParaRPr lang="zh-TW" altLang="en-US" sz="2800" b="0" dirty="0">
                        <a:latin typeface="Calibri" panose="020F0502020204030204" pitchFamily="34" charset="0"/>
                        <a:ea typeface="Arial Unicode MS" panose="020B0604020202020204" pitchFamily="34" charset="-120"/>
                        <a:cs typeface="Calibri" panose="020F0502020204030204" pitchFamily="34" charset="0"/>
                      </a:endParaRPr>
                    </a:p>
                  </a:txBody>
                  <a:tcPr/>
                </a:tc>
                <a:tc>
                  <a:txBody>
                    <a:bodyPr/>
                    <a:lstStyle/>
                    <a:p>
                      <a:pPr algn="ctr"/>
                      <a:endParaRPr lang="en-US" altLang="zh-TW" sz="2800" b="0" dirty="0" smtClean="0">
                        <a:latin typeface="Calibri" panose="020F0502020204030204" pitchFamily="34" charset="0"/>
                        <a:ea typeface="Arial Unicode MS" panose="020B0604020202020204" pitchFamily="34" charset="-120"/>
                        <a:cs typeface="Calibri" panose="020F0502020204030204" pitchFamily="34" charset="0"/>
                      </a:endParaRPr>
                    </a:p>
                    <a:p>
                      <a:pPr algn="ctr"/>
                      <a:r>
                        <a:rPr lang="en-US" altLang="zh-TW" sz="2800" b="0" dirty="0" smtClean="0">
                          <a:latin typeface="Calibri" panose="020F0502020204030204" pitchFamily="34" charset="0"/>
                          <a:ea typeface="Arial Unicode MS" panose="020B0604020202020204" pitchFamily="34" charset="-120"/>
                          <a:cs typeface="Calibri" panose="020F0502020204030204" pitchFamily="34" charset="0"/>
                        </a:rPr>
                        <a:t>---</a:t>
                      </a:r>
                      <a:endParaRPr lang="zh-TW" altLang="en-US" sz="2800" b="0" dirty="0">
                        <a:latin typeface="Calibri" panose="020F0502020204030204" pitchFamily="34" charset="0"/>
                        <a:ea typeface="Arial Unicode MS" panose="020B0604020202020204" pitchFamily="34" charset="-120"/>
                        <a:cs typeface="Calibri" panose="020F0502020204030204" pitchFamily="34" charset="0"/>
                      </a:endParaRPr>
                    </a:p>
                  </a:txBody>
                  <a:tcPr/>
                </a:tc>
                <a:tc>
                  <a:txBody>
                    <a:bodyPr/>
                    <a:lstStyle/>
                    <a:p>
                      <a:pPr algn="ctr"/>
                      <a:endParaRPr lang="en-US" altLang="zh-TW" sz="2800" b="0" dirty="0" smtClean="0">
                        <a:latin typeface="Calibri" panose="020F0502020204030204" pitchFamily="34" charset="0"/>
                        <a:ea typeface="Arial Unicode MS" panose="020B0604020202020204" pitchFamily="34" charset="-120"/>
                        <a:cs typeface="Calibri" panose="020F0502020204030204" pitchFamily="34" charset="0"/>
                      </a:endParaRPr>
                    </a:p>
                    <a:p>
                      <a:pPr algn="ctr"/>
                      <a:r>
                        <a:rPr lang="en-US" altLang="zh-TW" sz="2800" b="0" dirty="0" smtClean="0">
                          <a:latin typeface="Calibri" panose="020F0502020204030204" pitchFamily="34" charset="0"/>
                          <a:ea typeface="Arial Unicode MS" panose="020B0604020202020204" pitchFamily="34" charset="-120"/>
                          <a:cs typeface="Calibri" panose="020F0502020204030204" pitchFamily="34" charset="0"/>
                        </a:rPr>
                        <a:t>---</a:t>
                      </a:r>
                      <a:endParaRPr lang="zh-TW" altLang="en-US" sz="2800" b="0" dirty="0">
                        <a:latin typeface="Calibri" panose="020F0502020204030204" pitchFamily="34" charset="0"/>
                        <a:ea typeface="Arial Unicode MS" panose="020B0604020202020204" pitchFamily="34" charset="-120"/>
                        <a:cs typeface="Calibri" panose="020F0502020204030204" pitchFamily="34" charset="0"/>
                      </a:endParaRPr>
                    </a:p>
                  </a:txBody>
                  <a:tcPr/>
                </a:tc>
              </a:tr>
            </a:tbl>
          </a:graphicData>
        </a:graphic>
      </p:graphicFrame>
      <p:sp>
        <p:nvSpPr>
          <p:cNvPr id="3" name="文字方塊 2"/>
          <p:cNvSpPr txBox="1"/>
          <p:nvPr/>
        </p:nvSpPr>
        <p:spPr>
          <a:xfrm>
            <a:off x="7157016" y="1276854"/>
            <a:ext cx="1915909" cy="369332"/>
          </a:xfrm>
          <a:prstGeom prst="rect">
            <a:avLst/>
          </a:prstGeom>
          <a:noFill/>
        </p:spPr>
        <p:txBody>
          <a:bodyPr wrap="none" rtlCol="0">
            <a:spAutoFit/>
          </a:bodyPr>
          <a:lstStyle/>
          <a:p>
            <a:r>
              <a:rPr lang="en-US" altLang="zh-TW" b="1" dirty="0" smtClean="0">
                <a:latin typeface="標楷體" panose="03000509000000000000" pitchFamily="65" charset="-120"/>
                <a:ea typeface="標楷體" panose="03000509000000000000" pitchFamily="65" charset="-120"/>
              </a:rPr>
              <a:t>Unit:x10,000 MT</a:t>
            </a:r>
            <a:endParaRPr lang="zh-TW" altLang="en-US" b="1" dirty="0">
              <a:latin typeface="標楷體" panose="03000509000000000000" pitchFamily="65" charset="-120"/>
              <a:ea typeface="標楷體" panose="03000509000000000000" pitchFamily="65" charset="-120"/>
            </a:endParaRPr>
          </a:p>
        </p:txBody>
      </p:sp>
      <p:sp>
        <p:nvSpPr>
          <p:cNvPr id="4" name="文字方塊 3"/>
          <p:cNvSpPr txBox="1"/>
          <p:nvPr/>
        </p:nvSpPr>
        <p:spPr>
          <a:xfrm>
            <a:off x="1313408" y="5707846"/>
            <a:ext cx="7080336" cy="523220"/>
          </a:xfrm>
          <a:prstGeom prst="rect">
            <a:avLst/>
          </a:prstGeom>
          <a:noFill/>
        </p:spPr>
        <p:txBody>
          <a:bodyPr wrap="none" rtlCol="0">
            <a:spAutoFit/>
          </a:bodyPr>
          <a:lstStyle/>
          <a:p>
            <a:r>
              <a:rPr lang="zh-TW" altLang="en-US" sz="28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b="1" dirty="0" err="1"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Haili</a:t>
            </a:r>
            <a:r>
              <a:rPr lang="en-US" altLang="zh-TW" sz="28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200,000 MTA</a:t>
            </a:r>
            <a:r>
              <a:rPr lang="zh-TW" altLang="en-US" sz="28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b="1" dirty="0" err="1"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Keyuan</a:t>
            </a:r>
            <a:r>
              <a:rPr lang="en-US" altLang="zh-TW" sz="28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400,000 MTA</a:t>
            </a:r>
            <a:endParaRPr lang="zh-TW" altLang="en-US" sz="28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投影片編號版面配置區 4"/>
          <p:cNvSpPr>
            <a:spLocks noGrp="1"/>
          </p:cNvSpPr>
          <p:nvPr>
            <p:ph type="sldNum" sz="quarter" idx="12"/>
          </p:nvPr>
        </p:nvSpPr>
        <p:spPr/>
        <p:txBody>
          <a:bodyPr/>
          <a:lstStyle/>
          <a:p>
            <a:pPr>
              <a:defRPr/>
            </a:pPr>
            <a:fld id="{66134BAF-CD11-4316-95FC-8517FB6C7831}" type="slidenum">
              <a:rPr lang="zh-TW" altLang="en-US" smtClean="0"/>
              <a:pPr>
                <a:defRPr/>
              </a:pPr>
              <a:t>16</a:t>
            </a:fld>
            <a:endParaRPr lang="zh-TW" altLang="en-US"/>
          </a:p>
        </p:txBody>
      </p:sp>
      <p:sp>
        <p:nvSpPr>
          <p:cNvPr id="8" name="爆炸 1 3"/>
          <p:cNvSpPr/>
          <p:nvPr/>
        </p:nvSpPr>
        <p:spPr>
          <a:xfrm>
            <a:off x="6768504" y="1080170"/>
            <a:ext cx="3504576" cy="4248472"/>
          </a:xfrm>
          <a:prstGeom prst="irregularSeal1">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rgbClr val="0000FF"/>
              </a:solidFill>
            </a:endParaRPr>
          </a:p>
        </p:txBody>
      </p:sp>
      <p:sp>
        <p:nvSpPr>
          <p:cNvPr id="7" name="文字方塊 6"/>
          <p:cNvSpPr txBox="1"/>
          <p:nvPr/>
        </p:nvSpPr>
        <p:spPr>
          <a:xfrm>
            <a:off x="7272560" y="2330155"/>
            <a:ext cx="2664296" cy="1754326"/>
          </a:xfrm>
          <a:prstGeom prst="rect">
            <a:avLst/>
          </a:prstGeom>
          <a:noFill/>
        </p:spPr>
        <p:txBody>
          <a:bodyPr wrap="square" rtlCol="0">
            <a:spAutoFit/>
          </a:bodyPr>
          <a:lstStyle/>
          <a:p>
            <a:pPr algn="ctr"/>
            <a:r>
              <a:rPr lang="en-US" altLang="zh-TW" u="sng" dirty="0">
                <a:solidFill>
                  <a:srgbClr val="0000FF"/>
                </a:solidFill>
              </a:rPr>
              <a:t>Events</a:t>
            </a:r>
            <a:r>
              <a:rPr lang="en-US" altLang="zh-TW" dirty="0">
                <a:solidFill>
                  <a:srgbClr val="0000FF"/>
                </a:solidFill>
              </a:rPr>
              <a:t>:</a:t>
            </a:r>
          </a:p>
          <a:p>
            <a:pPr marL="285750" indent="-285750">
              <a:buFont typeface="Wingdings" panose="05000000000000000000" pitchFamily="2" charset="2"/>
              <a:buChar char="u"/>
            </a:pPr>
            <a:r>
              <a:rPr lang="en-US" altLang="zh-TW" dirty="0">
                <a:solidFill>
                  <a:srgbClr val="0000FF"/>
                </a:solidFill>
              </a:rPr>
              <a:t>Anti-Dumping Duty </a:t>
            </a:r>
            <a:endParaRPr lang="en-US" altLang="zh-TW" dirty="0" smtClean="0">
              <a:solidFill>
                <a:srgbClr val="0000FF"/>
              </a:solidFill>
            </a:endParaRPr>
          </a:p>
          <a:p>
            <a:r>
              <a:rPr lang="en-US" altLang="zh-TW" dirty="0">
                <a:solidFill>
                  <a:srgbClr val="0000FF"/>
                </a:solidFill>
              </a:rPr>
              <a:t> </a:t>
            </a:r>
            <a:r>
              <a:rPr lang="en-US" altLang="zh-TW" dirty="0" smtClean="0">
                <a:solidFill>
                  <a:srgbClr val="0000FF"/>
                </a:solidFill>
              </a:rPr>
              <a:t>      on </a:t>
            </a:r>
            <a:r>
              <a:rPr lang="en-US" altLang="zh-TW" dirty="0">
                <a:solidFill>
                  <a:srgbClr val="0000FF"/>
                </a:solidFill>
              </a:rPr>
              <a:t>SM</a:t>
            </a:r>
          </a:p>
          <a:p>
            <a:pPr marL="285750" indent="-285750">
              <a:buFont typeface="Wingdings" panose="05000000000000000000" pitchFamily="2" charset="2"/>
              <a:buChar char="u"/>
            </a:pPr>
            <a:r>
              <a:rPr lang="en-US" altLang="zh-TW" dirty="0">
                <a:solidFill>
                  <a:srgbClr val="0000FF"/>
                </a:solidFill>
              </a:rPr>
              <a:t>Prohibition on Plastic </a:t>
            </a:r>
            <a:endParaRPr lang="en-US" altLang="zh-TW" dirty="0" smtClean="0">
              <a:solidFill>
                <a:srgbClr val="0000FF"/>
              </a:solidFill>
            </a:endParaRPr>
          </a:p>
          <a:p>
            <a:r>
              <a:rPr lang="en-US" altLang="zh-TW" dirty="0">
                <a:solidFill>
                  <a:srgbClr val="0000FF"/>
                </a:solidFill>
              </a:rPr>
              <a:t> </a:t>
            </a:r>
            <a:r>
              <a:rPr lang="en-US" altLang="zh-TW" dirty="0" smtClean="0">
                <a:solidFill>
                  <a:srgbClr val="0000FF"/>
                </a:solidFill>
              </a:rPr>
              <a:t>      Scrap </a:t>
            </a:r>
            <a:r>
              <a:rPr lang="en-US" altLang="zh-TW" dirty="0">
                <a:solidFill>
                  <a:srgbClr val="0000FF"/>
                </a:solidFill>
              </a:rPr>
              <a:t>Import</a:t>
            </a:r>
          </a:p>
          <a:p>
            <a:endParaRPr lang="zh-TW" altLang="en-US" dirty="0"/>
          </a:p>
        </p:txBody>
      </p:sp>
    </p:spTree>
    <p:extLst>
      <p:ext uri="{BB962C8B-B14F-4D97-AF65-F5344CB8AC3E}">
        <p14:creationId xmlns:p14="http://schemas.microsoft.com/office/powerpoint/2010/main" val="1873714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標題 2"/>
          <p:cNvSpPr txBox="1">
            <a:spLocks/>
          </p:cNvSpPr>
          <p:nvPr/>
        </p:nvSpPr>
        <p:spPr>
          <a:xfrm>
            <a:off x="2592040" y="72058"/>
            <a:ext cx="7488832" cy="883310"/>
          </a:xfrm>
          <a:prstGeom prst="rect">
            <a:avLst/>
          </a:prstGeom>
        </p:spPr>
        <p:txBody>
          <a:bodyPr vert="horz" lIns="98746" tIns="49373" rIns="98746" bIns="49373" anchor="t">
            <a:normAutofit/>
          </a:bodyPr>
          <a:lstStyle>
            <a:lvl1pPr algn="l" rtl="0" eaLnBrk="1" latinLnBrk="0" hangingPunct="1">
              <a:spcBef>
                <a:spcPct val="0"/>
              </a:spcBef>
              <a:buNone/>
              <a:defRPr kumimoji="0" sz="3900" kern="1200" cap="all" baseline="0">
                <a:solidFill>
                  <a:schemeClr val="tx2"/>
                </a:solidFill>
                <a:effectLst>
                  <a:reflection blurRad="12700" stA="48000" endA="300" endPos="55000" dir="5400000" sy="-90000" algn="bl" rotWithShape="0"/>
                </a:effectLst>
                <a:latin typeface="+mj-lt"/>
                <a:ea typeface="+mj-ea"/>
                <a:cs typeface="+mj-cs"/>
              </a:defRPr>
            </a:lvl1pPr>
          </a:lstStyle>
          <a:p>
            <a:pPr fontAlgn="auto">
              <a:spcAft>
                <a:spcPts val="0"/>
              </a:spcAft>
            </a:pPr>
            <a:endParaRPr lang="zh-TW" altLang="en-US" sz="4800" b="1" cap="none" dirty="0">
              <a:ln w="1905"/>
              <a:solidFill>
                <a:srgbClr val="990033"/>
              </a:solidFill>
              <a:effectLst>
                <a:innerShdw blurRad="69850" dist="43180" dir="5400000">
                  <a:srgbClr val="000000">
                    <a:alpha val="65000"/>
                  </a:srgbClr>
                </a:inn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0" name="文字方塊 9"/>
          <p:cNvSpPr txBox="1"/>
          <p:nvPr/>
        </p:nvSpPr>
        <p:spPr>
          <a:xfrm>
            <a:off x="1583928" y="144066"/>
            <a:ext cx="7398507" cy="838374"/>
          </a:xfrm>
          <a:prstGeom prst="rect">
            <a:avLst/>
          </a:prstGeom>
          <a:noFill/>
        </p:spPr>
        <p:txBody>
          <a:bodyPr wrap="none" lIns="98746" tIns="49373" rIns="98746" bIns="49373" rtlCol="0">
            <a:spAutoFit/>
          </a:bodyPr>
          <a:lstStyle/>
          <a:p>
            <a:r>
              <a:rPr lang="en-US" altLang="zh-TW" sz="48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2018 Market outlook- Sales</a:t>
            </a:r>
          </a:p>
        </p:txBody>
      </p:sp>
      <p:sp>
        <p:nvSpPr>
          <p:cNvPr id="20" name="AutoShape 5"/>
          <p:cNvSpPr>
            <a:spLocks noChangeArrowheads="1"/>
          </p:cNvSpPr>
          <p:nvPr/>
        </p:nvSpPr>
        <p:spPr bwMode="auto">
          <a:xfrm>
            <a:off x="177552" y="1686454"/>
            <a:ext cx="5006975" cy="4362268"/>
          </a:xfrm>
          <a:prstGeom prst="roundRect">
            <a:avLst>
              <a:gd name="adj" fmla="val 7542"/>
            </a:avLst>
          </a:prstGeom>
          <a:solidFill>
            <a:srgbClr val="E8E558"/>
          </a:solidFill>
          <a:ln w="28575" algn="ctr">
            <a:solidFill>
              <a:srgbClr val="FF6600"/>
            </a:solidFill>
            <a:round/>
            <a:headEnd/>
            <a:tailEnd/>
          </a:ln>
          <a:effectLst>
            <a:outerShdw dist="35921" dir="2700000" algn="ctr" rotWithShape="0">
              <a:schemeClr val="bg2"/>
            </a:outerShdw>
          </a:effectLst>
          <a:extLst/>
        </p:spPr>
        <p:txBody>
          <a:bodyPr anchor="ctr"/>
          <a:lstStyle/>
          <a:p>
            <a:pPr lvl="1"/>
            <a:endParaRPr lang="zh-TW" altLang="en-US" sz="24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2" name="AutoShape 6"/>
          <p:cNvSpPr>
            <a:spLocks noChangeArrowheads="1"/>
          </p:cNvSpPr>
          <p:nvPr/>
        </p:nvSpPr>
        <p:spPr bwMode="auto">
          <a:xfrm>
            <a:off x="710952" y="1248311"/>
            <a:ext cx="2743200" cy="551939"/>
          </a:xfrm>
          <a:prstGeom prst="roundRect">
            <a:avLst>
              <a:gd name="adj" fmla="val 16667"/>
            </a:avLst>
          </a:prstGeom>
          <a:solidFill>
            <a:srgbClr val="787628"/>
          </a:solidFill>
          <a:ln>
            <a:noFill/>
          </a:ln>
          <a:effectLst>
            <a:outerShdw dist="35921" dir="2700000" algn="ctr" rotWithShape="0">
              <a:schemeClr val="bg2"/>
            </a:outerShdw>
          </a:effectLst>
          <a:extLst>
            <a:ext uri="{91240B29-F687-4F45-9708-019B960494DF}">
              <a14:hiddenLine xmlns:a14="http://schemas.microsoft.com/office/drawing/2010/main" w="9525" algn="ctr">
                <a:solidFill>
                  <a:schemeClr val="tx1"/>
                </a:solidFill>
                <a:round/>
                <a:headEnd/>
                <a:tailEnd/>
              </a14:hiddenLine>
            </a:ext>
          </a:extLst>
        </p:spPr>
        <p:txBody>
          <a:bodyPr wrap="none" anchor="ctr"/>
          <a:lstStyle/>
          <a:p>
            <a:pPr algn="ctr"/>
            <a:r>
              <a:rPr lang="en-US" altLang="ja-JP" sz="3200" dirty="0" smtClean="0">
                <a:solidFill>
                  <a:schemeClr val="bg1"/>
                </a:solidFill>
                <a:latin typeface="Comic Sans MS" panose="030F0702030302020204" pitchFamily="66" charset="0"/>
                <a:ea typeface="標楷體" pitchFamily="65" charset="-120"/>
              </a:rPr>
              <a:t>ABS</a:t>
            </a:r>
            <a:r>
              <a:rPr lang="zh-TW" altLang="en-US" sz="3200" dirty="0" smtClean="0">
                <a:solidFill>
                  <a:schemeClr val="bg1"/>
                </a:solidFill>
                <a:latin typeface="Comic Sans MS" panose="030F0702030302020204" pitchFamily="66" charset="0"/>
                <a:ea typeface="標楷體" pitchFamily="65" charset="-120"/>
              </a:rPr>
              <a:t> </a:t>
            </a:r>
            <a:r>
              <a:rPr lang="en-US" altLang="zh-TW" sz="3200" dirty="0" smtClean="0">
                <a:solidFill>
                  <a:schemeClr val="bg1"/>
                </a:solidFill>
                <a:latin typeface="Comic Sans MS" panose="030F0702030302020204" pitchFamily="66" charset="0"/>
                <a:ea typeface="標楷體" pitchFamily="65" charset="-120"/>
              </a:rPr>
              <a:t>/</a:t>
            </a:r>
            <a:r>
              <a:rPr lang="zh-TW" altLang="en-US" sz="3200" dirty="0" smtClean="0">
                <a:solidFill>
                  <a:schemeClr val="bg1"/>
                </a:solidFill>
                <a:latin typeface="Comic Sans MS" panose="030F0702030302020204" pitchFamily="66" charset="0"/>
                <a:ea typeface="標楷體" pitchFamily="65" charset="-120"/>
              </a:rPr>
              <a:t> </a:t>
            </a:r>
            <a:r>
              <a:rPr lang="en-US" altLang="zh-TW" sz="3200" dirty="0" smtClean="0">
                <a:solidFill>
                  <a:schemeClr val="bg1"/>
                </a:solidFill>
                <a:latin typeface="Comic Sans MS" panose="030F0702030302020204" pitchFamily="66" charset="0"/>
                <a:ea typeface="標楷體" pitchFamily="65" charset="-120"/>
              </a:rPr>
              <a:t>SAN</a:t>
            </a:r>
            <a:endParaRPr lang="en-US" altLang="ja-JP" sz="3200" dirty="0">
              <a:solidFill>
                <a:schemeClr val="bg1"/>
              </a:solidFill>
              <a:latin typeface="Comic Sans MS" panose="030F0702030302020204" pitchFamily="66" charset="0"/>
              <a:ea typeface="標楷體" pitchFamily="65" charset="-120"/>
            </a:endParaRPr>
          </a:p>
        </p:txBody>
      </p:sp>
      <p:sp>
        <p:nvSpPr>
          <p:cNvPr id="19" name="矩形 18"/>
          <p:cNvSpPr/>
          <p:nvPr/>
        </p:nvSpPr>
        <p:spPr>
          <a:xfrm>
            <a:off x="-72256" y="1696879"/>
            <a:ext cx="7416824" cy="4939814"/>
          </a:xfrm>
          <a:prstGeom prst="rect">
            <a:avLst/>
          </a:prstGeom>
        </p:spPr>
        <p:txBody>
          <a:bodyPr wrap="square">
            <a:spAutoFit/>
          </a:bodyPr>
          <a:lstStyle/>
          <a:p>
            <a:pPr lvl="1">
              <a:spcBef>
                <a:spcPts val="600"/>
              </a:spcBef>
            </a:pPr>
            <a:endParaRPr lang="en-US" altLang="zh-TW" sz="1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endParaRPr>
          </a:p>
          <a:p>
            <a:pPr lvl="1">
              <a:spcBef>
                <a:spcPts val="600"/>
              </a:spcBef>
            </a:pPr>
            <a:r>
              <a:rPr lang="en-US" altLang="zh-TW"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rPr>
              <a:t>Sales expect further growth in 2018</a:t>
            </a:r>
          </a:p>
          <a:p>
            <a:pPr lvl="1">
              <a:spcBef>
                <a:spcPts val="1200"/>
              </a:spcBef>
            </a:pPr>
            <a:r>
              <a:rPr lang="zh-TW" altLang="en-US"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a:t>
            </a:r>
            <a:r>
              <a:rPr lang="en-US" altLang="zh-TW"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rPr>
              <a:t>Global economy go on expanding</a:t>
            </a:r>
            <a:endParaRPr lang="en-US" altLang="zh-TW"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endParaRPr>
          </a:p>
          <a:p>
            <a:pPr lvl="1">
              <a:spcBef>
                <a:spcPts val="600"/>
              </a:spcBef>
            </a:pPr>
            <a:r>
              <a:rPr lang="zh-TW" altLang="en-US"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a:t>
            </a:r>
            <a:r>
              <a:rPr lang="en-US" altLang="zh-TW"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rPr>
              <a:t>China appliances demand strong</a:t>
            </a:r>
            <a:endParaRPr lang="en-US" altLang="zh-TW" sz="2000" b="1" dirty="0">
              <a:solidFill>
                <a:srgbClr val="660066"/>
              </a:solidFill>
              <a:latin typeface="Times New Roman" panose="02020603050405020304" pitchFamily="18" charset="0"/>
              <a:ea typeface="標楷體" panose="03000509000000000000" pitchFamily="65" charset="-120"/>
              <a:cs typeface="Times New Roman" panose="02020603050405020304" pitchFamily="18" charset="0"/>
            </a:endParaRPr>
          </a:p>
          <a:p>
            <a:pPr lvl="1">
              <a:spcBef>
                <a:spcPts val="600"/>
              </a:spcBef>
            </a:pPr>
            <a:r>
              <a:rPr lang="zh-TW" altLang="en-US"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 </a:t>
            </a:r>
            <a:r>
              <a:rPr lang="en-US" altLang="zh-TW"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China continue to </a:t>
            </a:r>
            <a:r>
              <a:rPr lang="en-US" altLang="zh-TW" sz="2000" b="1" dirty="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prohibit the </a:t>
            </a:r>
            <a:r>
              <a:rPr lang="en-US" altLang="zh-TW"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import</a:t>
            </a:r>
          </a:p>
          <a:p>
            <a:pPr lvl="1">
              <a:spcBef>
                <a:spcPts val="600"/>
              </a:spcBef>
            </a:pPr>
            <a:r>
              <a:rPr lang="en-US" altLang="zh-TW" sz="2000" b="1" dirty="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 </a:t>
            </a:r>
            <a:r>
              <a:rPr lang="en-US" altLang="zh-TW"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    of </a:t>
            </a:r>
            <a:r>
              <a:rPr lang="en-US" altLang="zh-TW" sz="2000" b="1" dirty="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plastic </a:t>
            </a:r>
            <a:r>
              <a:rPr lang="en-US" altLang="zh-TW"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scrap</a:t>
            </a:r>
            <a:endParaRPr lang="en-US" altLang="zh-TW" sz="2000" b="1" dirty="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endParaRPr>
          </a:p>
          <a:p>
            <a:pPr marL="836630" lvl="1" indent="-342900">
              <a:spcBef>
                <a:spcPts val="600"/>
              </a:spcBef>
              <a:buFont typeface="Wingdings"/>
              <a:buChar char="Ø"/>
            </a:pPr>
            <a:r>
              <a:rPr lang="en-US" altLang="zh-TW"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China’s Anti-Dumping-Duty on </a:t>
            </a:r>
          </a:p>
          <a:p>
            <a:pPr lvl="1">
              <a:spcBef>
                <a:spcPts val="600"/>
              </a:spcBef>
            </a:pPr>
            <a:r>
              <a:rPr lang="en-US" altLang="zh-TW" sz="2000" b="1" dirty="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 </a:t>
            </a:r>
            <a:r>
              <a:rPr lang="en-US" altLang="zh-TW"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     imported SM</a:t>
            </a:r>
            <a:endParaRPr lang="en-US" altLang="zh-TW" sz="2000" b="1" dirty="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endParaRPr>
          </a:p>
          <a:p>
            <a:pPr lvl="1">
              <a:spcBef>
                <a:spcPts val="600"/>
              </a:spcBef>
            </a:pPr>
            <a:r>
              <a:rPr lang="zh-TW" altLang="en-US"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  </a:t>
            </a:r>
            <a:r>
              <a:rPr lang="en-US" altLang="zh-TW"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Developing new application</a:t>
            </a:r>
          </a:p>
          <a:p>
            <a:pPr lvl="1">
              <a:spcBef>
                <a:spcPts val="600"/>
              </a:spcBef>
            </a:pPr>
            <a:r>
              <a:rPr lang="en-US" altLang="zh-TW" sz="2000" b="1" dirty="0">
                <a:solidFill>
                  <a:srgbClr val="0033CC"/>
                </a:solidFill>
                <a:latin typeface="Times New Roman" panose="02020603050405020304" pitchFamily="18" charset="0"/>
                <a:ea typeface="標楷體" panose="03000509000000000000" pitchFamily="65" charset="-120"/>
                <a:cs typeface="Times New Roman" panose="02020603050405020304" pitchFamily="18" charset="0"/>
              </a:rPr>
              <a:t>2018 </a:t>
            </a:r>
            <a:r>
              <a:rPr lang="en-US" altLang="zh-TW" sz="2000" b="1" dirty="0" smtClean="0">
                <a:solidFill>
                  <a:srgbClr val="0033CC"/>
                </a:solidFill>
                <a:latin typeface="Times New Roman" panose="02020603050405020304" pitchFamily="18" charset="0"/>
                <a:ea typeface="標楷體" panose="03000509000000000000" pitchFamily="65" charset="-120"/>
                <a:cs typeface="Times New Roman" panose="02020603050405020304" pitchFamily="18" charset="0"/>
              </a:rPr>
              <a:t>Q1 Sales already increased by</a:t>
            </a:r>
          </a:p>
          <a:p>
            <a:pPr lvl="1">
              <a:spcBef>
                <a:spcPts val="600"/>
              </a:spcBef>
            </a:pPr>
            <a:r>
              <a:rPr lang="en-US" altLang="zh-TW" sz="2000" b="1" dirty="0" smtClean="0">
                <a:solidFill>
                  <a:srgbClr val="0033CC"/>
                </a:solidFill>
                <a:latin typeface="Times New Roman" panose="02020603050405020304" pitchFamily="18" charset="0"/>
                <a:ea typeface="標楷體" panose="03000509000000000000" pitchFamily="65" charset="-120"/>
                <a:cs typeface="Times New Roman" panose="02020603050405020304" pitchFamily="18" charset="0"/>
              </a:rPr>
              <a:t> 11</a:t>
            </a:r>
            <a:r>
              <a:rPr lang="en-US" altLang="zh-TW" sz="2000" b="1" dirty="0">
                <a:solidFill>
                  <a:srgbClr val="0033CC"/>
                </a:solidFill>
                <a:latin typeface="Times New Roman" panose="02020603050405020304" pitchFamily="18" charset="0"/>
                <a:ea typeface="標楷體" panose="03000509000000000000" pitchFamily="65" charset="-120"/>
                <a:cs typeface="Times New Roman" panose="02020603050405020304" pitchFamily="18" charset="0"/>
              </a:rPr>
              <a:t>%</a:t>
            </a:r>
          </a:p>
          <a:p>
            <a:pPr lvl="1">
              <a:spcBef>
                <a:spcPts val="600"/>
              </a:spcBef>
            </a:pPr>
            <a:endParaRPr lang="en-US" altLang="zh-TW" sz="2000" b="1" dirty="0" smtClean="0">
              <a:solidFill>
                <a:srgbClr val="0033CC"/>
              </a:solidFill>
              <a:latin typeface="Times New Roman" panose="02020603050405020304" pitchFamily="18" charset="0"/>
              <a:ea typeface="標楷體" panose="03000509000000000000" pitchFamily="65" charset="-120"/>
              <a:cs typeface="Times New Roman" panose="02020603050405020304" pitchFamily="18" charset="0"/>
            </a:endParaRPr>
          </a:p>
          <a:p>
            <a:pPr lvl="1">
              <a:spcBef>
                <a:spcPts val="600"/>
              </a:spcBef>
            </a:pPr>
            <a:endParaRPr lang="en-US" altLang="zh-TW" sz="2000" b="1" dirty="0">
              <a:solidFill>
                <a:srgbClr val="660066"/>
              </a:solidFill>
              <a:latin typeface="Times New Roman" panose="02020603050405020304" pitchFamily="18" charset="0"/>
              <a:ea typeface="標楷體" panose="03000509000000000000" pitchFamily="65" charset="-120"/>
              <a:cs typeface="Times New Roman" panose="02020603050405020304" pitchFamily="18" charset="0"/>
            </a:endParaRPr>
          </a:p>
        </p:txBody>
      </p:sp>
      <p:grpSp>
        <p:nvGrpSpPr>
          <p:cNvPr id="23" name="群組 22"/>
          <p:cNvGrpSpPr/>
          <p:nvPr/>
        </p:nvGrpSpPr>
        <p:grpSpPr>
          <a:xfrm>
            <a:off x="4320232" y="3456434"/>
            <a:ext cx="5616624" cy="3900051"/>
            <a:chOff x="4648200" y="1295400"/>
            <a:chExt cx="5778500" cy="3900051"/>
          </a:xfrm>
        </p:grpSpPr>
        <p:grpSp>
          <p:nvGrpSpPr>
            <p:cNvPr id="24" name="Group 7"/>
            <p:cNvGrpSpPr>
              <a:grpSpLocks/>
            </p:cNvGrpSpPr>
            <p:nvPr/>
          </p:nvGrpSpPr>
          <p:grpSpPr bwMode="auto">
            <a:xfrm>
              <a:off x="4648200" y="1295400"/>
              <a:ext cx="5778500" cy="3479800"/>
              <a:chOff x="2928" y="816"/>
              <a:chExt cx="3640" cy="2192"/>
            </a:xfrm>
          </p:grpSpPr>
          <p:sp>
            <p:nvSpPr>
              <p:cNvPr id="31" name="AutoShape 8"/>
              <p:cNvSpPr>
                <a:spLocks noChangeArrowheads="1"/>
              </p:cNvSpPr>
              <p:nvPr/>
            </p:nvSpPr>
            <p:spPr bwMode="auto">
              <a:xfrm>
                <a:off x="2928" y="1008"/>
                <a:ext cx="3640" cy="2000"/>
              </a:xfrm>
              <a:prstGeom prst="roundRect">
                <a:avLst>
                  <a:gd name="adj" fmla="val 6917"/>
                </a:avLst>
              </a:prstGeom>
              <a:solidFill>
                <a:srgbClr val="E8E558"/>
              </a:solidFill>
              <a:ln w="38100" algn="ctr">
                <a:solidFill>
                  <a:srgbClr val="FF6600"/>
                </a:solidFill>
                <a:round/>
                <a:headEnd/>
                <a:tailEnd/>
              </a:ln>
              <a:effectLst>
                <a:outerShdw dist="35921" dir="2700000" algn="ctr" rotWithShape="0">
                  <a:schemeClr val="bg2"/>
                </a:outerShdw>
              </a:effectLst>
              <a:extLst/>
            </p:spPr>
            <p:txBody>
              <a:bodyPr anchor="ctr"/>
              <a:lstStyle/>
              <a:p>
                <a:pPr lvl="1"/>
                <a:endParaRPr lang="zh-TW" altLang="en-US" sz="24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2" name="AutoShape 9"/>
              <p:cNvSpPr>
                <a:spLocks noChangeArrowheads="1"/>
              </p:cNvSpPr>
              <p:nvPr/>
            </p:nvSpPr>
            <p:spPr bwMode="auto">
              <a:xfrm>
                <a:off x="3264" y="816"/>
                <a:ext cx="1728" cy="302"/>
              </a:xfrm>
              <a:prstGeom prst="roundRect">
                <a:avLst>
                  <a:gd name="adj" fmla="val 16667"/>
                </a:avLst>
              </a:prstGeom>
              <a:solidFill>
                <a:srgbClr val="787628"/>
              </a:solidFill>
              <a:ln>
                <a:noFill/>
              </a:ln>
              <a:effectLst>
                <a:outerShdw dist="35921" dir="2700000" algn="ctr" rotWithShape="0">
                  <a:schemeClr val="bg2"/>
                </a:outerShdw>
              </a:effectLst>
              <a:extLst>
                <a:ext uri="{91240B29-F687-4F45-9708-019B960494DF}">
                  <a14:hiddenLine xmlns:a14="http://schemas.microsoft.com/office/drawing/2010/main" w="9525" algn="ctr">
                    <a:solidFill>
                      <a:schemeClr val="tx1"/>
                    </a:solidFill>
                    <a:round/>
                    <a:headEnd/>
                    <a:tailEnd/>
                  </a14:hiddenLine>
                </a:ext>
              </a:extLst>
            </p:spPr>
            <p:txBody>
              <a:bodyPr wrap="none" anchor="ctr"/>
              <a:lstStyle/>
              <a:p>
                <a:pPr algn="ctr"/>
                <a:r>
                  <a:rPr lang="en-US" altLang="ja-JP" sz="3200" dirty="0" smtClean="0">
                    <a:solidFill>
                      <a:schemeClr val="bg1"/>
                    </a:solidFill>
                    <a:latin typeface="Comic Sans MS" panose="030F0702030302020204" pitchFamily="66" charset="0"/>
                    <a:ea typeface="標楷體" pitchFamily="65" charset="-120"/>
                  </a:rPr>
                  <a:t>GPS</a:t>
                </a:r>
                <a:endParaRPr lang="en-US" altLang="ja-JP" sz="3200" dirty="0">
                  <a:solidFill>
                    <a:schemeClr val="bg1"/>
                  </a:solidFill>
                  <a:latin typeface="Comic Sans MS" panose="030F0702030302020204" pitchFamily="66" charset="0"/>
                  <a:ea typeface="標楷體" pitchFamily="65" charset="-120"/>
                </a:endParaRPr>
              </a:p>
            </p:txBody>
          </p:sp>
        </p:grpSp>
        <p:sp>
          <p:nvSpPr>
            <p:cNvPr id="25" name="矩形 24"/>
            <p:cNvSpPr/>
            <p:nvPr/>
          </p:nvSpPr>
          <p:spPr>
            <a:xfrm>
              <a:off x="4923367" y="1871464"/>
              <a:ext cx="5476027" cy="3323987"/>
            </a:xfrm>
            <a:prstGeom prst="rect">
              <a:avLst/>
            </a:prstGeom>
          </p:spPr>
          <p:txBody>
            <a:bodyPr wrap="square">
              <a:spAutoFit/>
            </a:bodyPr>
            <a:lstStyle/>
            <a:p>
              <a:pPr>
                <a:spcBef>
                  <a:spcPts val="600"/>
                </a:spcBef>
              </a:pPr>
              <a:r>
                <a:rPr lang="en-US" altLang="zh-TW"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rPr>
                <a:t>Sales forecast moderate increase in 2018</a:t>
              </a:r>
              <a:r>
                <a:rPr lang="zh-TW" altLang="en-US"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rPr>
                <a:t> </a:t>
              </a:r>
              <a:endParaRPr lang="en-US" altLang="zh-TW"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endParaRPr>
            </a:p>
            <a:p>
              <a:pPr>
                <a:spcBef>
                  <a:spcPts val="600"/>
                </a:spcBef>
              </a:pPr>
              <a:r>
                <a:rPr lang="zh-TW" altLang="en-US"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a:t>
              </a:r>
              <a:r>
                <a:rPr lang="en-US" altLang="zh-TW" sz="2000" b="1" dirty="0">
                  <a:solidFill>
                    <a:srgbClr val="660066"/>
                  </a:solidFill>
                  <a:latin typeface="Times New Roman" panose="02020603050405020304" pitchFamily="18" charset="0"/>
                  <a:ea typeface="標楷體" panose="03000509000000000000" pitchFamily="65" charset="-120"/>
                  <a:cs typeface="Times New Roman" panose="02020603050405020304" pitchFamily="18" charset="0"/>
                </a:rPr>
                <a:t>Global economy go on expanding</a:t>
              </a:r>
            </a:p>
            <a:p>
              <a:pPr>
                <a:spcBef>
                  <a:spcPts val="600"/>
                </a:spcBef>
              </a:pPr>
              <a:r>
                <a:rPr lang="zh-TW" altLang="en-US"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 </a:t>
              </a:r>
              <a:r>
                <a:rPr lang="en-US" altLang="zh-TW"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Optimization of product mix</a:t>
              </a:r>
            </a:p>
            <a:p>
              <a:pPr>
                <a:spcBef>
                  <a:spcPts val="600"/>
                </a:spcBef>
              </a:pPr>
              <a:r>
                <a:rPr lang="zh-TW" altLang="en-US"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  </a:t>
              </a:r>
              <a:r>
                <a:rPr lang="en-US" altLang="zh-TW"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Sales grow in target market</a:t>
              </a:r>
              <a:r>
                <a:rPr lang="zh-TW" altLang="en-US"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 </a:t>
              </a:r>
              <a:r>
                <a:rPr lang="en-US" altLang="zh-TW"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(Central / </a:t>
              </a:r>
            </a:p>
            <a:p>
              <a:pPr>
                <a:spcBef>
                  <a:spcPts val="600"/>
                </a:spcBef>
              </a:pPr>
              <a:r>
                <a:rPr lang="en-US" altLang="zh-TW" sz="2000" b="1" dirty="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      South </a:t>
              </a:r>
              <a:r>
                <a:rPr lang="en-US" altLang="zh-TW"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America and Africa)      </a:t>
              </a:r>
            </a:p>
            <a:p>
              <a:pPr>
                <a:spcBef>
                  <a:spcPts val="600"/>
                </a:spcBef>
              </a:pPr>
              <a:r>
                <a:rPr lang="zh-TW" altLang="en-US"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  </a:t>
              </a:r>
              <a:r>
                <a:rPr lang="en-US" altLang="zh-TW" sz="2000" b="1" dirty="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Disposable </a:t>
              </a:r>
              <a:r>
                <a:rPr lang="en-US" altLang="zh-TW" sz="2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sym typeface="Wingdings"/>
                </a:rPr>
                <a:t>food vessel/ Diffuser demand up</a:t>
              </a:r>
            </a:p>
            <a:p>
              <a:pPr>
                <a:spcBef>
                  <a:spcPts val="0"/>
                </a:spcBef>
              </a:pPr>
              <a:r>
                <a:rPr lang="en-US" altLang="zh-TW" sz="20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a:t>
              </a:r>
            </a:p>
            <a:p>
              <a:pPr>
                <a:spcBef>
                  <a:spcPts val="0"/>
                </a:spcBef>
              </a:pPr>
              <a:r>
                <a:rPr lang="en-US" altLang="zh-TW" sz="20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2018</a:t>
              </a:r>
              <a:r>
                <a:rPr lang="zh-TW" altLang="en-US" sz="20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CN" sz="20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Q1</a:t>
              </a:r>
              <a:r>
                <a:rPr lang="zh-TW" altLang="en-US" sz="20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CN" sz="20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sales already increased by 21</a:t>
              </a:r>
              <a:r>
                <a:rPr lang="en-US" altLang="zh-CN" sz="20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000" dirty="0">
                <a:solidFill>
                  <a:srgbClr val="0000FF"/>
                </a:solidFill>
              </a:endParaRPr>
            </a:p>
            <a:p>
              <a:pPr>
                <a:spcBef>
                  <a:spcPts val="600"/>
                </a:spcBef>
              </a:pPr>
              <a:endParaRPr lang="zh-TW" altLang="en-US" sz="2000" dirty="0">
                <a:solidFill>
                  <a:srgbClr val="660066"/>
                </a:solidFill>
              </a:endParaRPr>
            </a:p>
          </p:txBody>
        </p:sp>
      </p:grpSp>
      <p:sp>
        <p:nvSpPr>
          <p:cNvPr id="34" name="投影片編號版面配置區 5"/>
          <p:cNvSpPr txBox="1">
            <a:spLocks/>
          </p:cNvSpPr>
          <p:nvPr/>
        </p:nvSpPr>
        <p:spPr>
          <a:xfrm>
            <a:off x="9224962" y="6950050"/>
            <a:ext cx="836692" cy="259232"/>
          </a:xfrm>
          <a:prstGeom prst="rect">
            <a:avLst/>
          </a:prstGeom>
        </p:spPr>
        <p:txBody>
          <a:bodyPr vert="horz" lIns="98746" tIns="49373" rIns="98746" bIns="49373"/>
          <a:lstStyle>
            <a:defPPr>
              <a:defRPr lang="zh-TW"/>
            </a:defPPr>
            <a:lvl1pPr algn="r" rtl="0" eaLnBrk="1" fontAlgn="base" latinLnBrk="0" hangingPunct="1">
              <a:spcBef>
                <a:spcPct val="0"/>
              </a:spcBef>
              <a:spcAft>
                <a:spcPct val="0"/>
              </a:spcAft>
              <a:defRPr kumimoji="0" sz="1300" kern="1200">
                <a:solidFill>
                  <a:schemeClr val="accent1">
                    <a:shade val="75000"/>
                  </a:schemeClr>
                </a:solidFill>
                <a:latin typeface="Candara" pitchFamily="34" charset="0"/>
                <a:ea typeface="新細明體" pitchFamily="18" charset="-120"/>
                <a:cs typeface="+mn-cs"/>
              </a:defRPr>
            </a:lvl1pPr>
            <a:lvl2pPr marL="493730" algn="l" rtl="0" fontAlgn="base">
              <a:spcBef>
                <a:spcPct val="0"/>
              </a:spcBef>
              <a:spcAft>
                <a:spcPct val="0"/>
              </a:spcAft>
              <a:defRPr kumimoji="1" kern="1200">
                <a:solidFill>
                  <a:schemeClr val="tx1"/>
                </a:solidFill>
                <a:latin typeface="Candara" pitchFamily="34" charset="0"/>
                <a:ea typeface="新細明體" pitchFamily="18" charset="-120"/>
                <a:cs typeface="+mn-cs"/>
              </a:defRPr>
            </a:lvl2pPr>
            <a:lvl3pPr marL="987461" algn="l" rtl="0" fontAlgn="base">
              <a:spcBef>
                <a:spcPct val="0"/>
              </a:spcBef>
              <a:spcAft>
                <a:spcPct val="0"/>
              </a:spcAft>
              <a:defRPr kumimoji="1" kern="1200">
                <a:solidFill>
                  <a:schemeClr val="tx1"/>
                </a:solidFill>
                <a:latin typeface="Candara" pitchFamily="34" charset="0"/>
                <a:ea typeface="新細明體" pitchFamily="18" charset="-120"/>
                <a:cs typeface="+mn-cs"/>
              </a:defRPr>
            </a:lvl3pPr>
            <a:lvl4pPr marL="1481191" algn="l" rtl="0" fontAlgn="base">
              <a:spcBef>
                <a:spcPct val="0"/>
              </a:spcBef>
              <a:spcAft>
                <a:spcPct val="0"/>
              </a:spcAft>
              <a:defRPr kumimoji="1" kern="1200">
                <a:solidFill>
                  <a:schemeClr val="tx1"/>
                </a:solidFill>
                <a:latin typeface="Candara" pitchFamily="34" charset="0"/>
                <a:ea typeface="新細明體" pitchFamily="18" charset="-120"/>
                <a:cs typeface="+mn-cs"/>
              </a:defRPr>
            </a:lvl4pPr>
            <a:lvl5pPr marL="1974921" algn="l" rtl="0" fontAlgn="base">
              <a:spcBef>
                <a:spcPct val="0"/>
              </a:spcBef>
              <a:spcAft>
                <a:spcPct val="0"/>
              </a:spcAft>
              <a:defRPr kumimoji="1" kern="1200">
                <a:solidFill>
                  <a:schemeClr val="tx1"/>
                </a:solidFill>
                <a:latin typeface="Candara" pitchFamily="34" charset="0"/>
                <a:ea typeface="新細明體" pitchFamily="18" charset="-120"/>
                <a:cs typeface="+mn-cs"/>
              </a:defRPr>
            </a:lvl5pPr>
            <a:lvl6pPr marL="2468651" algn="l" defTabSz="987461" rtl="0" eaLnBrk="1" latinLnBrk="0" hangingPunct="1">
              <a:defRPr kumimoji="1" kern="1200">
                <a:solidFill>
                  <a:schemeClr val="tx1"/>
                </a:solidFill>
                <a:latin typeface="Candara" pitchFamily="34" charset="0"/>
                <a:ea typeface="新細明體" pitchFamily="18" charset="-120"/>
                <a:cs typeface="+mn-cs"/>
              </a:defRPr>
            </a:lvl6pPr>
            <a:lvl7pPr marL="2962382" algn="l" defTabSz="987461" rtl="0" eaLnBrk="1" latinLnBrk="0" hangingPunct="1">
              <a:defRPr kumimoji="1" kern="1200">
                <a:solidFill>
                  <a:schemeClr val="tx1"/>
                </a:solidFill>
                <a:latin typeface="Candara" pitchFamily="34" charset="0"/>
                <a:ea typeface="新細明體" pitchFamily="18" charset="-120"/>
                <a:cs typeface="+mn-cs"/>
              </a:defRPr>
            </a:lvl7pPr>
            <a:lvl8pPr marL="3456112" algn="l" defTabSz="987461" rtl="0" eaLnBrk="1" latinLnBrk="0" hangingPunct="1">
              <a:defRPr kumimoji="1" kern="1200">
                <a:solidFill>
                  <a:schemeClr val="tx1"/>
                </a:solidFill>
                <a:latin typeface="Candara" pitchFamily="34" charset="0"/>
                <a:ea typeface="新細明體" pitchFamily="18" charset="-120"/>
                <a:cs typeface="+mn-cs"/>
              </a:defRPr>
            </a:lvl8pPr>
            <a:lvl9pPr marL="3949842" algn="l" defTabSz="987461" rtl="0" eaLnBrk="1" latinLnBrk="0" hangingPunct="1">
              <a:defRPr kumimoji="1" kern="1200">
                <a:solidFill>
                  <a:schemeClr val="tx1"/>
                </a:solidFill>
                <a:latin typeface="Candara" pitchFamily="34" charset="0"/>
                <a:ea typeface="新細明體" pitchFamily="18" charset="-120"/>
                <a:cs typeface="+mn-cs"/>
              </a:defRPr>
            </a:lvl9pPr>
          </a:lstStyle>
          <a:p>
            <a:pPr>
              <a:defRPr/>
            </a:pPr>
            <a:endParaRPr lang="zh-TW" altLang="en-US" dirty="0"/>
          </a:p>
        </p:txBody>
      </p:sp>
      <p:grpSp>
        <p:nvGrpSpPr>
          <p:cNvPr id="7" name="群組 6"/>
          <p:cNvGrpSpPr/>
          <p:nvPr/>
        </p:nvGrpSpPr>
        <p:grpSpPr>
          <a:xfrm>
            <a:off x="5157880" y="584945"/>
            <a:ext cx="4544835" cy="3423267"/>
            <a:chOff x="5485796" y="544353"/>
            <a:chExt cx="4544835" cy="3423267"/>
          </a:xfrm>
        </p:grpSpPr>
        <p:sp>
          <p:nvSpPr>
            <p:cNvPr id="33" name="爆炸形 1 4"/>
            <p:cNvSpPr/>
            <p:nvPr/>
          </p:nvSpPr>
          <p:spPr>
            <a:xfrm rot="20983148">
              <a:off x="6292935" y="544353"/>
              <a:ext cx="3179749" cy="3423267"/>
            </a:xfrm>
            <a:prstGeom prst="irregularSeal1">
              <a:avLst/>
            </a:prstGeom>
            <a:solidFill>
              <a:srgbClr val="660066"/>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endParaRPr lang="zh-CN" altLang="en-US" sz="3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標楷體" panose="03000509000000000000" pitchFamily="65" charset="-120"/>
                <a:ea typeface="標楷體" panose="03000509000000000000" pitchFamily="65" charset="-120"/>
              </a:endParaRPr>
            </a:p>
          </p:txBody>
        </p:sp>
        <p:sp>
          <p:nvSpPr>
            <p:cNvPr id="6" name="文字方塊 5"/>
            <p:cNvSpPr txBox="1"/>
            <p:nvPr/>
          </p:nvSpPr>
          <p:spPr>
            <a:xfrm rot="20766224">
              <a:off x="5485796" y="1430919"/>
              <a:ext cx="4544835" cy="1323439"/>
            </a:xfrm>
            <a:prstGeom prst="rect">
              <a:avLst/>
            </a:prstGeom>
            <a:noFill/>
          </p:spPr>
          <p:txBody>
            <a:bodyPr wrap="none" rtlCol="0">
              <a:spAutoFit/>
              <a:scene3d>
                <a:camera prst="orthographicFront"/>
                <a:lightRig rig="glow" dir="tl">
                  <a:rot lat="0" lon="0" rev="5400000"/>
                </a:lightRig>
              </a:scene3d>
              <a:sp3d contourW="12700">
                <a:bevelT w="25400" h="25400"/>
                <a:contourClr>
                  <a:schemeClr val="accent6">
                    <a:shade val="73000"/>
                  </a:schemeClr>
                </a:contourClr>
              </a:sp3d>
            </a:bodyPr>
            <a:lstStyle/>
            <a:p>
              <a:pPr algn="ctr" defTabSz="987461"/>
              <a:r>
                <a:rPr lang="en-US" altLang="zh-TW" sz="4000" b="1" dirty="0">
                  <a:solidFill>
                    <a:srgbClr val="FFC000"/>
                  </a:solidFill>
                  <a:latin typeface="標楷體" panose="03000509000000000000" pitchFamily="65" charset="-120"/>
                  <a:ea typeface="標楷體" panose="03000509000000000000" pitchFamily="65" charset="-120"/>
                </a:rPr>
                <a:t>Maximizing </a:t>
              </a:r>
            </a:p>
            <a:p>
              <a:pPr algn="ctr" defTabSz="987461"/>
              <a:r>
                <a:rPr lang="en-US" altLang="zh-TW" sz="4000" b="1" dirty="0">
                  <a:solidFill>
                    <a:srgbClr val="FFC000"/>
                  </a:solidFill>
                  <a:latin typeface="標楷體" panose="03000509000000000000" pitchFamily="65" charset="-120"/>
                  <a:ea typeface="標楷體" panose="03000509000000000000" pitchFamily="65" charset="-120"/>
                </a:rPr>
                <a:t>Production/sales </a:t>
              </a:r>
              <a:endParaRPr lang="zh-TW" altLang="en-US" sz="4000" b="1" dirty="0">
                <a:solidFill>
                  <a:srgbClr val="FFC000"/>
                </a:solidFill>
                <a:latin typeface="標楷體" panose="03000509000000000000" pitchFamily="65" charset="-120"/>
                <a:ea typeface="標楷體" panose="03000509000000000000" pitchFamily="65" charset="-120"/>
              </a:endParaRPr>
            </a:p>
          </p:txBody>
        </p:sp>
      </p:grpSp>
      <p:sp>
        <p:nvSpPr>
          <p:cNvPr id="2" name="投影片編號版面配置區 1"/>
          <p:cNvSpPr>
            <a:spLocks noGrp="1"/>
          </p:cNvSpPr>
          <p:nvPr>
            <p:ph type="sldNum" sz="quarter" idx="12"/>
          </p:nvPr>
        </p:nvSpPr>
        <p:spPr/>
        <p:txBody>
          <a:bodyPr/>
          <a:lstStyle/>
          <a:p>
            <a:pPr>
              <a:defRPr/>
            </a:pPr>
            <a:fld id="{66134BAF-CD11-4316-95FC-8517FB6C7831}" type="slidenum">
              <a:rPr lang="zh-TW" altLang="en-US" smtClean="0"/>
              <a:pPr>
                <a:defRPr/>
              </a:pPr>
              <a:t>17</a:t>
            </a:fld>
            <a:endParaRPr lang="zh-TW" altLang="en-US"/>
          </a:p>
        </p:txBody>
      </p:sp>
    </p:spTree>
    <p:extLst>
      <p:ext uri="{BB962C8B-B14F-4D97-AF65-F5344CB8AC3E}">
        <p14:creationId xmlns:p14="http://schemas.microsoft.com/office/powerpoint/2010/main" val="39859578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4"/>
          <p:cNvGrpSpPr>
            <a:grpSpLocks/>
          </p:cNvGrpSpPr>
          <p:nvPr/>
        </p:nvGrpSpPr>
        <p:grpSpPr bwMode="auto">
          <a:xfrm>
            <a:off x="1578619" y="1296194"/>
            <a:ext cx="7350125" cy="1730213"/>
            <a:chOff x="519" y="801"/>
            <a:chExt cx="4630" cy="574"/>
          </a:xfrm>
        </p:grpSpPr>
        <p:sp>
          <p:nvSpPr>
            <p:cNvPr id="28" name="Rectangle 5"/>
            <p:cNvSpPr>
              <a:spLocks noChangeArrowheads="1"/>
            </p:cNvSpPr>
            <p:nvPr/>
          </p:nvSpPr>
          <p:spPr bwMode="auto">
            <a:xfrm>
              <a:off x="519" y="802"/>
              <a:ext cx="638" cy="573"/>
            </a:xfrm>
            <a:prstGeom prst="rect">
              <a:avLst/>
            </a:prstGeom>
            <a:solidFill>
              <a:srgbClr val="64633C"/>
            </a:solidFill>
            <a:ln>
              <a:noFill/>
            </a:ln>
            <a:effectLst>
              <a:outerShdw dist="71842" dir="2700000" algn="ctr" rotWithShape="0">
                <a:srgbClr val="996600">
                  <a:alpha val="50000"/>
                </a:srgbClr>
              </a:outerShdw>
            </a:effectLst>
            <a:extLst>
              <a:ext uri="{91240B29-F687-4F45-9708-019B960494DF}">
                <a14:hiddenLine xmlns:a14="http://schemas.microsoft.com/office/drawing/2010/main" w="9525" algn="ctr">
                  <a:solidFill>
                    <a:schemeClr val="tx1"/>
                  </a:solidFill>
                  <a:miter lim="800000"/>
                  <a:headEnd/>
                  <a:tailEnd/>
                </a14:hiddenLine>
              </a:ext>
            </a:extLst>
          </p:spPr>
          <p:txBody>
            <a:bodyPr wrap="none" anchor="ctr"/>
            <a:lstStyle/>
            <a:p>
              <a:pPr algn="ctr"/>
              <a:r>
                <a:rPr lang="en-US" altLang="zh-TW" sz="2800" b="1" dirty="0" err="1" smtClean="0">
                  <a:solidFill>
                    <a:schemeClr val="bg1"/>
                  </a:solidFill>
                  <a:ea typeface="標楷體" pitchFamily="65" charset="-120"/>
                  <a:cs typeface="Arial" charset="0"/>
                </a:rPr>
                <a:t>Chien</a:t>
              </a:r>
              <a:endParaRPr lang="en-US" altLang="zh-TW" sz="2800" b="1" dirty="0" smtClean="0">
                <a:solidFill>
                  <a:schemeClr val="bg1"/>
                </a:solidFill>
                <a:ea typeface="標楷體" pitchFamily="65" charset="-120"/>
                <a:cs typeface="Arial" charset="0"/>
              </a:endParaRPr>
            </a:p>
            <a:p>
              <a:pPr algn="ctr"/>
              <a:r>
                <a:rPr lang="en-US" altLang="ja-JP" sz="2800" b="1" dirty="0" smtClean="0">
                  <a:solidFill>
                    <a:schemeClr val="bg1"/>
                  </a:solidFill>
                  <a:ea typeface="標楷體" pitchFamily="65" charset="-120"/>
                  <a:cs typeface="Arial" charset="0"/>
                </a:rPr>
                <a:t>Chen</a:t>
              </a:r>
              <a:endParaRPr lang="en-US" altLang="ja-JP" sz="2800" b="1" dirty="0">
                <a:solidFill>
                  <a:schemeClr val="bg1"/>
                </a:solidFill>
                <a:ea typeface="標楷體" pitchFamily="65" charset="-120"/>
                <a:cs typeface="Arial" charset="0"/>
              </a:endParaRPr>
            </a:p>
          </p:txBody>
        </p:sp>
        <p:sp>
          <p:nvSpPr>
            <p:cNvPr id="29" name="Rectangle 6"/>
            <p:cNvSpPr>
              <a:spLocks noChangeArrowheads="1"/>
            </p:cNvSpPr>
            <p:nvPr/>
          </p:nvSpPr>
          <p:spPr bwMode="auto">
            <a:xfrm>
              <a:off x="1157" y="801"/>
              <a:ext cx="3992" cy="573"/>
            </a:xfrm>
            <a:prstGeom prst="rect">
              <a:avLst/>
            </a:prstGeom>
            <a:solidFill>
              <a:srgbClr val="F7F6C1"/>
            </a:solidFill>
            <a:ln>
              <a:noFill/>
            </a:ln>
            <a:effectLst>
              <a:outerShdw dist="71842" dir="2700000" algn="ctr" rotWithShape="0">
                <a:srgbClr val="996600">
                  <a:alpha val="50000"/>
                </a:srgbClr>
              </a:outerShdw>
            </a:effectLst>
            <a:extLst>
              <a:ext uri="{91240B29-F687-4F45-9708-019B960494DF}">
                <a14:hiddenLine xmlns:a14="http://schemas.microsoft.com/office/drawing/2010/main" w="9525" algn="ctr">
                  <a:solidFill>
                    <a:schemeClr val="tx1"/>
                  </a:solidFill>
                  <a:miter lim="800000"/>
                  <a:headEnd/>
                  <a:tailEnd/>
                </a14:hiddenLine>
              </a:ext>
            </a:extLst>
          </p:spPr>
          <p:txBody>
            <a:bodyPr wrap="none" anchor="ctr"/>
            <a:lstStyle/>
            <a:p>
              <a:endParaRPr lang="en-US" altLang="zh-TW" sz="20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p:txBody>
        </p:sp>
      </p:grpSp>
      <p:grpSp>
        <p:nvGrpSpPr>
          <p:cNvPr id="22" name="Group 7"/>
          <p:cNvGrpSpPr>
            <a:grpSpLocks/>
          </p:cNvGrpSpPr>
          <p:nvPr/>
        </p:nvGrpSpPr>
        <p:grpSpPr bwMode="auto">
          <a:xfrm>
            <a:off x="1608782" y="3168035"/>
            <a:ext cx="7607994" cy="1657350"/>
            <a:chOff x="538" y="920"/>
            <a:chExt cx="4611" cy="550"/>
          </a:xfrm>
        </p:grpSpPr>
        <p:sp>
          <p:nvSpPr>
            <p:cNvPr id="26" name="Rectangle 8"/>
            <p:cNvSpPr>
              <a:spLocks noChangeArrowheads="1"/>
            </p:cNvSpPr>
            <p:nvPr/>
          </p:nvSpPr>
          <p:spPr bwMode="auto">
            <a:xfrm>
              <a:off x="538" y="929"/>
              <a:ext cx="619" cy="541"/>
            </a:xfrm>
            <a:prstGeom prst="rect">
              <a:avLst/>
            </a:prstGeom>
            <a:solidFill>
              <a:srgbClr val="64633C"/>
            </a:solidFill>
            <a:ln>
              <a:noFill/>
            </a:ln>
            <a:effectLst>
              <a:outerShdw dist="71842" dir="2700000" algn="ctr" rotWithShape="0">
                <a:srgbClr val="996600">
                  <a:alpha val="50000"/>
                </a:srgbClr>
              </a:outerShdw>
            </a:effectLst>
            <a:extLst>
              <a:ext uri="{91240B29-F687-4F45-9708-019B960494DF}">
                <a14:hiddenLine xmlns:a14="http://schemas.microsoft.com/office/drawing/2010/main" w="9525" algn="ctr">
                  <a:solidFill>
                    <a:schemeClr val="tx1"/>
                  </a:solidFill>
                  <a:miter lim="800000"/>
                  <a:headEnd/>
                  <a:tailEnd/>
                </a14:hiddenLine>
              </a:ext>
            </a:extLst>
          </p:spPr>
          <p:txBody>
            <a:bodyPr wrap="none" anchor="ctr"/>
            <a:lstStyle/>
            <a:p>
              <a:pPr algn="ctr"/>
              <a:r>
                <a:rPr lang="en-US" altLang="zh-TW" sz="2800" b="1" dirty="0" err="1" smtClean="0">
                  <a:solidFill>
                    <a:schemeClr val="bg1"/>
                  </a:solidFill>
                  <a:ea typeface="標楷體" pitchFamily="65" charset="-120"/>
                  <a:cs typeface="Arial" charset="0"/>
                </a:rPr>
                <a:t>Zhong</a:t>
              </a:r>
              <a:endParaRPr lang="en-US" altLang="zh-TW" sz="2800" b="1" dirty="0" smtClean="0">
                <a:solidFill>
                  <a:schemeClr val="bg1"/>
                </a:solidFill>
                <a:ea typeface="標楷體" pitchFamily="65" charset="-120"/>
                <a:cs typeface="Arial" charset="0"/>
              </a:endParaRPr>
            </a:p>
            <a:p>
              <a:pPr algn="ctr"/>
              <a:r>
                <a:rPr lang="en-US" altLang="ja-JP" sz="2800" b="1" dirty="0" smtClean="0">
                  <a:solidFill>
                    <a:schemeClr val="bg1"/>
                  </a:solidFill>
                  <a:ea typeface="標楷體" pitchFamily="65" charset="-120"/>
                  <a:cs typeface="Arial" charset="0"/>
                </a:rPr>
                <a:t>Shan</a:t>
              </a:r>
              <a:endParaRPr lang="en-US" altLang="ja-JP" sz="2800" b="1" dirty="0">
                <a:solidFill>
                  <a:schemeClr val="bg1"/>
                </a:solidFill>
                <a:ea typeface="標楷體" pitchFamily="65" charset="-120"/>
                <a:cs typeface="Arial" charset="0"/>
              </a:endParaRPr>
            </a:p>
          </p:txBody>
        </p:sp>
        <p:sp>
          <p:nvSpPr>
            <p:cNvPr id="27" name="Rectangle 9"/>
            <p:cNvSpPr>
              <a:spLocks noChangeArrowheads="1"/>
            </p:cNvSpPr>
            <p:nvPr/>
          </p:nvSpPr>
          <p:spPr bwMode="auto">
            <a:xfrm>
              <a:off x="1157" y="920"/>
              <a:ext cx="3992" cy="550"/>
            </a:xfrm>
            <a:prstGeom prst="rect">
              <a:avLst/>
            </a:prstGeom>
            <a:solidFill>
              <a:srgbClr val="F7F6C1"/>
            </a:solidFill>
            <a:ln>
              <a:noFill/>
            </a:ln>
            <a:effectLst>
              <a:outerShdw dist="71842" dir="2700000" algn="ctr" rotWithShape="0">
                <a:srgbClr val="996600">
                  <a:alpha val="50000"/>
                </a:srgbClr>
              </a:outerShdw>
            </a:effectLst>
            <a:extLst>
              <a:ext uri="{91240B29-F687-4F45-9708-019B960494DF}">
                <a14:hiddenLine xmlns:a14="http://schemas.microsoft.com/office/drawing/2010/main" w="9525" algn="ctr">
                  <a:solidFill>
                    <a:schemeClr val="tx1"/>
                  </a:solidFill>
                  <a:miter lim="800000"/>
                  <a:headEnd/>
                  <a:tailEnd/>
                </a14:hiddenLine>
              </a:ext>
            </a:extLst>
          </p:spPr>
          <p:txBody>
            <a:bodyPr wrap="none" anchor="ctr"/>
            <a:lstStyle/>
            <a:p>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Sales </a:t>
              </a:r>
              <a:r>
                <a:rPr lang="en-US" altLang="zh-TW"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expect </a:t>
              </a:r>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further growth in 2018</a:t>
              </a:r>
            </a:p>
            <a:p>
              <a:r>
                <a:rPr lang="zh-TW" altLang="en-US" b="1" dirty="0" smtClean="0">
                  <a:solidFill>
                    <a:srgbClr val="0000FF"/>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     </a:t>
              </a:r>
              <a:r>
                <a:rPr lang="en-US" altLang="zh-TW" sz="1500" b="1" dirty="0" smtClean="0">
                  <a:solidFill>
                    <a:srgbClr val="0000FF"/>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Appliances packaging/Vegetable box demand grow continuously.</a:t>
              </a:r>
              <a:endParaRPr lang="en-US" altLang="zh-TW" sz="1500" b="1" dirty="0">
                <a:solidFill>
                  <a:srgbClr val="0000FF"/>
                </a:solidFill>
                <a:latin typeface="Times New Roman" panose="02020603050405020304" pitchFamily="18" charset="0"/>
                <a:ea typeface="DFKai-SB" panose="03000509000000000000" pitchFamily="65" charset="-120"/>
                <a:cs typeface="Times New Roman" panose="02020603050405020304" pitchFamily="18" charset="0"/>
              </a:endParaRPr>
            </a:p>
            <a:p>
              <a:r>
                <a:rPr lang="zh-TW" altLang="en-US" sz="1500" b="1" dirty="0">
                  <a:solidFill>
                    <a:srgbClr val="0000FF"/>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  </a:t>
              </a:r>
              <a:r>
                <a:rPr lang="zh-TW" altLang="en-US" sz="1500" b="1" dirty="0" smtClean="0">
                  <a:solidFill>
                    <a:srgbClr val="0000FF"/>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   </a:t>
              </a:r>
              <a:r>
                <a:rPr lang="en-US" altLang="zh-TW" sz="1500" b="1" dirty="0" smtClean="0">
                  <a:solidFill>
                    <a:srgbClr val="0000FF"/>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 Combining facility resources in </a:t>
              </a:r>
              <a:r>
                <a:rPr lang="en-US" altLang="zh-TW" sz="1500" b="1" dirty="0" err="1" smtClean="0">
                  <a:solidFill>
                    <a:srgbClr val="0000FF"/>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Zhong</a:t>
              </a:r>
              <a:r>
                <a:rPr lang="en-US" altLang="zh-TW" sz="1500" b="1" dirty="0" smtClean="0">
                  <a:solidFill>
                    <a:srgbClr val="0000FF"/>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 Shan and Tian Jin  to optimize</a:t>
              </a:r>
            </a:p>
            <a:p>
              <a:r>
                <a:rPr lang="en-US" altLang="zh-TW" sz="1500" b="1" dirty="0">
                  <a:solidFill>
                    <a:srgbClr val="0000FF"/>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 </a:t>
              </a:r>
              <a:r>
                <a:rPr lang="en-US" altLang="zh-TW" sz="1500" b="1" dirty="0" smtClean="0">
                  <a:solidFill>
                    <a:srgbClr val="0000FF"/>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         production </a:t>
              </a:r>
              <a:r>
                <a:rPr lang="en-US" altLang="zh-TW" sz="1500" b="1" dirty="0">
                  <a:solidFill>
                    <a:srgbClr val="0000FF"/>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efficiency (streamline the production </a:t>
              </a:r>
              <a:r>
                <a:rPr lang="en-US" altLang="zh-TW" sz="1500" b="1" dirty="0" smtClean="0">
                  <a:solidFill>
                    <a:srgbClr val="0000FF"/>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grade).</a:t>
              </a:r>
            </a:p>
            <a:p>
              <a:r>
                <a:rPr lang="zh-CN" altLang="zh-TW" sz="1500" b="1" dirty="0" smtClean="0">
                  <a:solidFill>
                    <a:srgbClr val="0000FF"/>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  </a:t>
              </a:r>
              <a:r>
                <a:rPr lang="zh-TW" altLang="en-US" sz="1500" b="1" dirty="0" smtClean="0">
                  <a:solidFill>
                    <a:srgbClr val="0000FF"/>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   </a:t>
              </a:r>
              <a:r>
                <a:rPr lang="zh-TW" altLang="en-US" sz="1500" b="1" dirty="0">
                  <a:solidFill>
                    <a:srgbClr val="0000FF"/>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 </a:t>
              </a:r>
              <a:r>
                <a:rPr lang="zh-TW" altLang="en-US" sz="1500" b="1" dirty="0" smtClean="0">
                  <a:solidFill>
                    <a:srgbClr val="0000FF"/>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 </a:t>
              </a:r>
              <a:r>
                <a:rPr lang="en-US" altLang="zh-TW" sz="15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Shortening cycle time to increase market </a:t>
              </a:r>
              <a:r>
                <a:rPr lang="en-US" altLang="zh-TW" sz="15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share in packaging market.</a:t>
              </a:r>
              <a:endParaRPr lang="en-US" altLang="zh-TW" sz="10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2018 </a:t>
              </a:r>
              <a:r>
                <a:rPr lang="zh-CN" altLang="en-US"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CN"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Q1 sales flat than last year </a:t>
              </a:r>
              <a:endParaRPr lang="zh-CN" altLang="zh-TW" b="1" dirty="0">
                <a:solidFill>
                  <a:srgbClr val="FF0000"/>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endParaRPr>
            </a:p>
          </p:txBody>
        </p:sp>
      </p:grpSp>
      <p:sp>
        <p:nvSpPr>
          <p:cNvPr id="24" name="Rectangle 11"/>
          <p:cNvSpPr>
            <a:spLocks noChangeArrowheads="1"/>
          </p:cNvSpPr>
          <p:nvPr/>
        </p:nvSpPr>
        <p:spPr bwMode="auto">
          <a:xfrm>
            <a:off x="1608782" y="4966572"/>
            <a:ext cx="982662" cy="1712784"/>
          </a:xfrm>
          <a:prstGeom prst="rect">
            <a:avLst/>
          </a:prstGeom>
          <a:solidFill>
            <a:srgbClr val="64633C"/>
          </a:solidFill>
          <a:ln>
            <a:noFill/>
          </a:ln>
          <a:effectLst>
            <a:outerShdw dist="71842" dir="2700000" algn="ctr" rotWithShape="0">
              <a:srgbClr val="996600">
                <a:alpha val="50000"/>
              </a:srgbClr>
            </a:outerShdw>
          </a:effectLst>
          <a:extLst>
            <a:ext uri="{91240B29-F687-4F45-9708-019B960494DF}">
              <a14:hiddenLine xmlns:a14="http://schemas.microsoft.com/office/drawing/2010/main" w="9525" algn="ctr">
                <a:solidFill>
                  <a:schemeClr val="tx1"/>
                </a:solidFill>
                <a:miter lim="800000"/>
                <a:headEnd/>
                <a:tailEnd/>
              </a14:hiddenLine>
            </a:ext>
          </a:extLst>
        </p:spPr>
        <p:txBody>
          <a:bodyPr wrap="none" anchor="ctr"/>
          <a:lstStyle/>
          <a:p>
            <a:pPr algn="ctr"/>
            <a:r>
              <a:rPr lang="en-US" altLang="zh-TW" sz="3200" b="1" dirty="0" smtClean="0">
                <a:solidFill>
                  <a:schemeClr val="bg1"/>
                </a:solidFill>
                <a:ea typeface="標楷體" pitchFamily="65" charset="-120"/>
                <a:cs typeface="Arial" charset="0"/>
              </a:rPr>
              <a:t>Tian</a:t>
            </a:r>
          </a:p>
          <a:p>
            <a:pPr algn="ctr"/>
            <a:r>
              <a:rPr lang="en-US" altLang="ja-JP" sz="3200" b="1" dirty="0" smtClean="0">
                <a:solidFill>
                  <a:schemeClr val="bg1"/>
                </a:solidFill>
                <a:ea typeface="標楷體" pitchFamily="65" charset="-120"/>
                <a:cs typeface="Arial" charset="0"/>
              </a:rPr>
              <a:t>Jin</a:t>
            </a:r>
            <a:endParaRPr lang="en-US" altLang="ja-JP" sz="3200" b="1" dirty="0">
              <a:solidFill>
                <a:schemeClr val="bg1"/>
              </a:solidFill>
              <a:ea typeface="標楷體" pitchFamily="65" charset="-120"/>
              <a:cs typeface="Arial" charset="0"/>
            </a:endParaRPr>
          </a:p>
        </p:txBody>
      </p:sp>
      <p:sp>
        <p:nvSpPr>
          <p:cNvPr id="25" name="Rectangle 12"/>
          <p:cNvSpPr>
            <a:spLocks noChangeArrowheads="1"/>
          </p:cNvSpPr>
          <p:nvPr/>
        </p:nvSpPr>
        <p:spPr bwMode="auto">
          <a:xfrm>
            <a:off x="2591444" y="4966572"/>
            <a:ext cx="6481316" cy="1685499"/>
          </a:xfrm>
          <a:prstGeom prst="rect">
            <a:avLst/>
          </a:prstGeom>
          <a:solidFill>
            <a:srgbClr val="F7F6C1"/>
          </a:solidFill>
          <a:ln>
            <a:noFill/>
          </a:ln>
          <a:effectLst>
            <a:outerShdw dist="71842" dir="2700000" algn="ctr" rotWithShape="0">
              <a:srgbClr val="996600">
                <a:alpha val="50000"/>
              </a:srgbClr>
            </a:outerShdw>
          </a:effectLst>
          <a:extLst>
            <a:ext uri="{91240B29-F687-4F45-9708-019B960494DF}">
              <a14:hiddenLine xmlns:a14="http://schemas.microsoft.com/office/drawing/2010/main" w="9525" algn="ctr">
                <a:solidFill>
                  <a:schemeClr val="tx1"/>
                </a:solidFill>
                <a:miter lim="800000"/>
                <a:headEnd/>
                <a:tailEnd/>
              </a14:hiddenLine>
            </a:ext>
          </a:extLst>
        </p:spPr>
        <p:txBody>
          <a:bodyPr wrap="none" anchor="ctr"/>
          <a:lstStyle/>
          <a:p>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Sales </a:t>
            </a:r>
            <a:r>
              <a:rPr lang="en-US" altLang="zh-TW"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expect </a:t>
            </a:r>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to grow in 2018</a:t>
            </a:r>
          </a:p>
          <a:p>
            <a:r>
              <a:rPr lang="zh-TW" altLang="en-US"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     </a:t>
            </a:r>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Join force with </a:t>
            </a:r>
            <a:r>
              <a:rPr lang="en-US" altLang="zh-TW" b="1" dirty="0" err="1">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Zhong</a:t>
            </a:r>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 Shan sales </a:t>
            </a:r>
            <a:r>
              <a:rPr lang="en-US" altLang="zh-TW"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team to maximize the sales.</a:t>
            </a:r>
            <a:endParaRPr lang="en-US" altLang="zh-CN"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endParaRPr>
          </a:p>
          <a:p>
            <a:r>
              <a:rPr lang="zh-TW" altLang="en-US"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     </a:t>
            </a:r>
            <a:r>
              <a:rPr lang="en-US" altLang="zh-TW"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Grow in export sales.</a:t>
            </a:r>
            <a:endParaRPr lang="en-US" altLang="zh-CN"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endParaRPr>
          </a:p>
          <a:p>
            <a:r>
              <a:rPr lang="zh-TW" altLang="en-US"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     </a:t>
            </a:r>
            <a:r>
              <a:rPr lang="en-US" altLang="zh-CN"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Develop new packaging markets.</a:t>
            </a:r>
          </a:p>
          <a:p>
            <a:r>
              <a:rPr lang="en-US" altLang="zh-TW"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    </a:t>
            </a:r>
            <a:r>
              <a:rPr lang="zh-TW" altLang="en-US"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 </a:t>
            </a:r>
            <a:r>
              <a:rPr lang="en-US" altLang="zh-TW"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Product D</a:t>
            </a:r>
            <a:r>
              <a:rPr lang="en-US" altLang="zh-CN"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ifferentiation. </a:t>
            </a:r>
            <a:endParaRPr lang="zh-TW" altLang="en-US" dirty="0">
              <a:solidFill>
                <a:srgbClr val="0000FF"/>
              </a:solidFill>
            </a:endParaRPr>
          </a:p>
        </p:txBody>
      </p:sp>
      <p:sp>
        <p:nvSpPr>
          <p:cNvPr id="14" name="文字方塊 13"/>
          <p:cNvSpPr txBox="1"/>
          <p:nvPr/>
        </p:nvSpPr>
        <p:spPr>
          <a:xfrm>
            <a:off x="1583928" y="144066"/>
            <a:ext cx="7398507" cy="1577038"/>
          </a:xfrm>
          <a:prstGeom prst="rect">
            <a:avLst/>
          </a:prstGeom>
          <a:noFill/>
        </p:spPr>
        <p:txBody>
          <a:bodyPr wrap="none" lIns="98746" tIns="49373" rIns="98746" bIns="49373" rtlCol="0">
            <a:spAutoFit/>
          </a:bodyPr>
          <a:lstStyle/>
          <a:p>
            <a:r>
              <a:rPr lang="en-US" altLang="zh-TW" sz="48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2018 Market outlook- Sales</a:t>
            </a:r>
          </a:p>
          <a:p>
            <a:endParaRPr lang="en-US" altLang="zh-TW" sz="48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矩形 1"/>
          <p:cNvSpPr/>
          <p:nvPr/>
        </p:nvSpPr>
        <p:spPr>
          <a:xfrm>
            <a:off x="2592040" y="1368202"/>
            <a:ext cx="5112568" cy="1538883"/>
          </a:xfrm>
          <a:prstGeom prst="rect">
            <a:avLst/>
          </a:prstGeom>
        </p:spPr>
        <p:txBody>
          <a:bodyPr wrap="square">
            <a:spAutoFit/>
          </a:bodyPr>
          <a:lstStyle/>
          <a:p>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Sales </a:t>
            </a:r>
            <a:r>
              <a:rPr lang="en-US" altLang="zh-TW"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expect further growth </a:t>
            </a:r>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in 2018</a:t>
            </a:r>
          </a:p>
          <a:p>
            <a:r>
              <a:rPr lang="zh-TW" altLang="en-US" b="1" dirty="0" smtClean="0">
                <a:solidFill>
                  <a:srgbClr val="0000FF"/>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     </a:t>
            </a:r>
            <a:r>
              <a:rPr lang="en-US" altLang="zh-TW" sz="15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Global economy </a:t>
            </a:r>
            <a:r>
              <a:rPr lang="en-US" altLang="zh-TW" sz="15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continue to expand. </a:t>
            </a:r>
          </a:p>
          <a:p>
            <a:r>
              <a:rPr lang="zh-TW" altLang="en-US" sz="1500" b="1" dirty="0" smtClean="0">
                <a:solidFill>
                  <a:srgbClr val="0000FF"/>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     </a:t>
            </a:r>
            <a:r>
              <a:rPr lang="en-US" altLang="zh-TW" sz="15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Developing the packaging market </a:t>
            </a:r>
            <a:r>
              <a:rPr lang="en-US" altLang="zh-TW" sz="15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of TFT-LCD panel. </a:t>
            </a:r>
          </a:p>
          <a:p>
            <a:r>
              <a:rPr lang="zh-TW" altLang="en-US" sz="1500" b="1" dirty="0" smtClean="0">
                <a:solidFill>
                  <a:srgbClr val="0000FF"/>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     </a:t>
            </a:r>
            <a:r>
              <a:rPr lang="en-US" altLang="zh-TW" sz="15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rPr>
              <a:t>Shortening cycle time to increase market share. </a:t>
            </a:r>
            <a:endParaRPr lang="en-US" altLang="zh-TW" sz="15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sym typeface="Wingdings"/>
            </a:endParaRPr>
          </a:p>
          <a:p>
            <a:endParaRPr lang="en-US" altLang="zh-TW" sz="1000" b="1" dirty="0">
              <a:solidFill>
                <a:srgbClr val="660066"/>
              </a:solidFill>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2018 </a:t>
            </a:r>
            <a:r>
              <a:rPr lang="en-US" altLang="zh-CN" b="1" dirty="0" smtClean="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Q1 sales increase by10%</a:t>
            </a:r>
            <a:endParaRPr lang="zh-TW" altLang="en-US" dirty="0">
              <a:solidFill>
                <a:srgbClr val="FF0000"/>
              </a:solidFill>
            </a:endParaRPr>
          </a:p>
        </p:txBody>
      </p:sp>
      <p:sp>
        <p:nvSpPr>
          <p:cNvPr id="16" name="圓角矩形 15"/>
          <p:cNvSpPr/>
          <p:nvPr/>
        </p:nvSpPr>
        <p:spPr>
          <a:xfrm>
            <a:off x="169282" y="2304306"/>
            <a:ext cx="936104" cy="2880320"/>
          </a:xfrm>
          <a:prstGeom prst="roundRect">
            <a:avLst/>
          </a:prstGeom>
          <a:solidFill>
            <a:srgbClr val="669900"/>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altLang="zh-TW" sz="28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EPS</a:t>
            </a:r>
            <a:endParaRPr lang="zh-TW" altLang="en-US" sz="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cxnSp>
        <p:nvCxnSpPr>
          <p:cNvPr id="17" name="直線接點 16"/>
          <p:cNvCxnSpPr>
            <a:stCxn id="16" idx="3"/>
          </p:cNvCxnSpPr>
          <p:nvPr/>
        </p:nvCxnSpPr>
        <p:spPr>
          <a:xfrm flipV="1">
            <a:off x="1105386" y="2052638"/>
            <a:ext cx="502815" cy="1691828"/>
          </a:xfrm>
          <a:prstGeom prst="line">
            <a:avLst/>
          </a:prstGeom>
          <a:ln>
            <a:solidFill>
              <a:srgbClr val="FF6600"/>
            </a:solidFill>
          </a:ln>
        </p:spPr>
        <p:style>
          <a:lnRef idx="3">
            <a:schemeClr val="accent6"/>
          </a:lnRef>
          <a:fillRef idx="0">
            <a:schemeClr val="accent6"/>
          </a:fillRef>
          <a:effectRef idx="2">
            <a:schemeClr val="accent6"/>
          </a:effectRef>
          <a:fontRef idx="minor">
            <a:schemeClr val="tx1"/>
          </a:fontRef>
        </p:style>
      </p:cxnSp>
      <p:cxnSp>
        <p:nvCxnSpPr>
          <p:cNvPr id="18" name="直線接點 17"/>
          <p:cNvCxnSpPr>
            <a:stCxn id="16" idx="3"/>
          </p:cNvCxnSpPr>
          <p:nvPr/>
        </p:nvCxnSpPr>
        <p:spPr>
          <a:xfrm>
            <a:off x="1105386" y="3744466"/>
            <a:ext cx="502815" cy="21878"/>
          </a:xfrm>
          <a:prstGeom prst="line">
            <a:avLst/>
          </a:prstGeom>
          <a:ln>
            <a:solidFill>
              <a:srgbClr val="FF6600"/>
            </a:solidFill>
          </a:ln>
        </p:spPr>
        <p:style>
          <a:lnRef idx="3">
            <a:schemeClr val="accent6"/>
          </a:lnRef>
          <a:fillRef idx="0">
            <a:schemeClr val="accent6"/>
          </a:fillRef>
          <a:effectRef idx="2">
            <a:schemeClr val="accent6"/>
          </a:effectRef>
          <a:fontRef idx="minor">
            <a:schemeClr val="tx1"/>
          </a:fontRef>
        </p:style>
      </p:cxnSp>
      <p:cxnSp>
        <p:nvCxnSpPr>
          <p:cNvPr id="19" name="直線接點 18"/>
          <p:cNvCxnSpPr>
            <a:stCxn id="16" idx="3"/>
          </p:cNvCxnSpPr>
          <p:nvPr/>
        </p:nvCxnSpPr>
        <p:spPr>
          <a:xfrm>
            <a:off x="1105386" y="3744466"/>
            <a:ext cx="502815" cy="1664940"/>
          </a:xfrm>
          <a:prstGeom prst="line">
            <a:avLst/>
          </a:prstGeom>
          <a:ln>
            <a:solidFill>
              <a:srgbClr val="FF6600"/>
            </a:solidFill>
          </a:ln>
        </p:spPr>
        <p:style>
          <a:lnRef idx="3">
            <a:schemeClr val="accent6"/>
          </a:lnRef>
          <a:fillRef idx="0">
            <a:schemeClr val="accent6"/>
          </a:fillRef>
          <a:effectRef idx="2">
            <a:schemeClr val="accent6"/>
          </a:effectRef>
          <a:fontRef idx="minor">
            <a:schemeClr val="tx1"/>
          </a:fontRef>
        </p:style>
      </p:cxnSp>
      <p:sp>
        <p:nvSpPr>
          <p:cNvPr id="4" name="灯片编号占位符 3"/>
          <p:cNvSpPr>
            <a:spLocks noGrp="1"/>
          </p:cNvSpPr>
          <p:nvPr>
            <p:ph type="sldNum" sz="quarter" idx="12"/>
          </p:nvPr>
        </p:nvSpPr>
        <p:spPr/>
        <p:txBody>
          <a:bodyPr/>
          <a:lstStyle/>
          <a:p>
            <a:pPr>
              <a:defRPr/>
            </a:pPr>
            <a:fld id="{66134BAF-CD11-4316-95FC-8517FB6C7831}" type="slidenum">
              <a:rPr lang="zh-TW" altLang="en-US" smtClean="0"/>
              <a:pPr>
                <a:defRPr/>
              </a:pPr>
              <a:t>18</a:t>
            </a:fld>
            <a:endParaRPr lang="zh-TW" altLang="en-US" dirty="0"/>
          </a:p>
        </p:txBody>
      </p:sp>
      <p:sp>
        <p:nvSpPr>
          <p:cNvPr id="20" name="爆炸形 1 2"/>
          <p:cNvSpPr/>
          <p:nvPr/>
        </p:nvSpPr>
        <p:spPr>
          <a:xfrm rot="903525">
            <a:off x="7416576" y="982440"/>
            <a:ext cx="2664049" cy="2978049"/>
          </a:xfrm>
          <a:prstGeom prst="irregularSeal1">
            <a:avLst/>
          </a:prstGeom>
          <a:solidFill>
            <a:srgbClr val="FF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altLang="zh-CN" sz="2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標楷體" panose="03000509000000000000" pitchFamily="65" charset="-120"/>
                <a:ea typeface="標楷體" panose="03000509000000000000" pitchFamily="65" charset="-120"/>
              </a:rPr>
              <a:t>Maximizing </a:t>
            </a:r>
          </a:p>
          <a:p>
            <a:pPr algn="ctr"/>
            <a:r>
              <a:rPr lang="en-US" altLang="zh-CN" sz="2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標楷體" panose="03000509000000000000" pitchFamily="65" charset="-120"/>
                <a:ea typeface="標楷體" panose="03000509000000000000" pitchFamily="65" charset="-120"/>
              </a:rPr>
              <a:t>Production/sales</a:t>
            </a:r>
            <a:endParaRPr lang="zh-CN" altLang="en-US" sz="2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標楷體" panose="03000509000000000000" pitchFamily="65" charset="-120"/>
              <a:ea typeface="標楷體" panose="03000509000000000000" pitchFamily="65" charset="-120"/>
            </a:endParaRPr>
          </a:p>
        </p:txBody>
      </p:sp>
      <p:sp>
        <p:nvSpPr>
          <p:cNvPr id="32" name="動作按鈕: 下一項 31">
            <a:hlinkClick r:id="rId2" action="ppaction://hlinksldjump" highlightClick="1"/>
          </p:cNvPr>
          <p:cNvSpPr/>
          <p:nvPr/>
        </p:nvSpPr>
        <p:spPr>
          <a:xfrm>
            <a:off x="7400282" y="1944266"/>
            <a:ext cx="288032" cy="239544"/>
          </a:xfrm>
          <a:prstGeom prst="actionButtonForwardNext">
            <a:avLst/>
          </a:prstGeom>
          <a:solidFill>
            <a:srgbClr val="FFC000"/>
          </a:solidFill>
          <a:ln w="31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5465827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字方塊 9"/>
          <p:cNvSpPr txBox="1"/>
          <p:nvPr/>
        </p:nvSpPr>
        <p:spPr>
          <a:xfrm>
            <a:off x="1583928" y="144066"/>
            <a:ext cx="6797381" cy="776819"/>
          </a:xfrm>
          <a:prstGeom prst="rect">
            <a:avLst/>
          </a:prstGeom>
          <a:noFill/>
        </p:spPr>
        <p:txBody>
          <a:bodyPr wrap="none" lIns="98746" tIns="49373" rIns="98746" bIns="49373" rtlCol="0">
            <a:spAutoFit/>
          </a:bodyPr>
          <a:lstStyle/>
          <a:p>
            <a:r>
              <a:rPr lang="en-US" altLang="zh-TW" sz="44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2018 Market outlook- Sales</a:t>
            </a:r>
          </a:p>
        </p:txBody>
      </p:sp>
      <p:grpSp>
        <p:nvGrpSpPr>
          <p:cNvPr id="13" name="Group 4"/>
          <p:cNvGrpSpPr>
            <a:grpSpLocks/>
          </p:cNvGrpSpPr>
          <p:nvPr/>
        </p:nvGrpSpPr>
        <p:grpSpPr bwMode="auto">
          <a:xfrm>
            <a:off x="1367904" y="1152178"/>
            <a:ext cx="7489825" cy="2447924"/>
            <a:chOff x="521" y="845"/>
            <a:chExt cx="4718" cy="1542"/>
          </a:xfrm>
        </p:grpSpPr>
        <p:sp>
          <p:nvSpPr>
            <p:cNvPr id="15" name="AutoShape 5"/>
            <p:cNvSpPr>
              <a:spLocks noChangeArrowheads="1"/>
            </p:cNvSpPr>
            <p:nvPr/>
          </p:nvSpPr>
          <p:spPr bwMode="auto">
            <a:xfrm>
              <a:off x="521" y="1008"/>
              <a:ext cx="4718" cy="1379"/>
            </a:xfrm>
            <a:prstGeom prst="roundRect">
              <a:avLst>
                <a:gd name="adj" fmla="val 7542"/>
              </a:avLst>
            </a:prstGeom>
            <a:gradFill rotWithShape="1">
              <a:gsLst>
                <a:gs pos="0">
                  <a:srgbClr val="88B8B7"/>
                </a:gs>
                <a:gs pos="100000">
                  <a:srgbClr val="88B8B7">
                    <a:gamma/>
                    <a:tint val="44314"/>
                    <a:invGamma/>
                  </a:srgbClr>
                </a:gs>
              </a:gsLst>
              <a:lin ang="5400000" scaled="1"/>
            </a:gradFill>
            <a:ln w="38100" algn="ctr">
              <a:solidFill>
                <a:srgbClr val="00336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180000"/>
            <a:lstStyle/>
            <a:p>
              <a:r>
                <a:rPr lang="en-US" altLang="zh-TW"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For 2018, sales expected to grow by 5% in local market, 15% in export.</a:t>
              </a:r>
            </a:p>
            <a:p>
              <a:pPr marL="836630" lvl="1" indent="-342900">
                <a:buFont typeface="Wingdings"/>
                <a:buChar char="Ø"/>
              </a:pPr>
              <a:r>
                <a:rPr lang="en-US" altLang="zh-CN" sz="20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Local demand for </a:t>
              </a:r>
              <a:r>
                <a:rPr lang="en-US" altLang="zh-CN" sz="2000" b="1" dirty="0" err="1"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glasswool</a:t>
              </a:r>
              <a:r>
                <a:rPr lang="en-US" altLang="zh-CN" sz="20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expected to grow.</a:t>
              </a:r>
              <a:endParaRPr lang="en-US" altLang="zh-CN" sz="20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marL="836630" lvl="1" indent="-342900">
                <a:buFont typeface="Wingdings"/>
                <a:buChar char="Ø"/>
              </a:pPr>
              <a:r>
                <a:rPr lang="en-US" altLang="zh-CN" sz="20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Furnace rebuild completed.  Output up by 7-8%.</a:t>
              </a:r>
            </a:p>
            <a:p>
              <a:pPr marL="836630" lvl="1" indent="-342900">
                <a:buFont typeface="Wingdings"/>
                <a:buChar char="Ø"/>
              </a:pPr>
              <a:r>
                <a:rPr lang="en-US" altLang="zh-CN" sz="20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Developing </a:t>
              </a:r>
              <a:r>
                <a:rPr lang="en-US" altLang="zh-CN" sz="2000" b="1" dirty="0" err="1">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endcapped</a:t>
              </a:r>
              <a:r>
                <a:rPr lang="en-US" altLang="zh-CN" sz="20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&amp; sealed  </a:t>
              </a:r>
              <a:r>
                <a:rPr lang="en-US" altLang="zh-CN" sz="2000" b="1" dirty="0" err="1"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glasswool</a:t>
              </a:r>
              <a:r>
                <a:rPr lang="en-US" altLang="zh-CN" sz="20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a:t>
              </a:r>
            </a:p>
            <a:p>
              <a:pPr marL="836630" lvl="1" indent="-342900">
                <a:buFont typeface="Wingdings"/>
                <a:buChar char="Ø"/>
              </a:pPr>
              <a:r>
                <a:rPr lang="en-US" altLang="zh-CN" sz="20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Apply for pattern for insulation  Port Board. </a:t>
              </a:r>
              <a:endParaRPr lang="en-US" altLang="zh-CN" sz="10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4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rPr>
                <a:t>2018 </a:t>
              </a:r>
              <a:r>
                <a:rPr lang="en-US" altLang="zh-CN" sz="2400" b="1" dirty="0">
                  <a:solidFill>
                    <a:srgbClr val="660066"/>
                  </a:solidFill>
                  <a:latin typeface="Times New Roman" panose="02020603050405020304" pitchFamily="18" charset="0"/>
                  <a:ea typeface="標楷體" panose="03000509000000000000" pitchFamily="65" charset="-120"/>
                  <a:cs typeface="Times New Roman" panose="02020603050405020304" pitchFamily="18" charset="0"/>
                </a:rPr>
                <a:t>Q1 sales flat than last year </a:t>
              </a:r>
            </a:p>
            <a:p>
              <a:endParaRPr lang="zh-TW" altLang="en-US" sz="2400" dirty="0">
                <a:solidFill>
                  <a:srgbClr val="0000FF"/>
                </a:solidFill>
              </a:endParaRPr>
            </a:p>
            <a:p>
              <a:endParaRPr lang="en-US" altLang="zh-CN" sz="24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6" name="AutoShape 6"/>
            <p:cNvSpPr>
              <a:spLocks noChangeArrowheads="1"/>
            </p:cNvSpPr>
            <p:nvPr/>
          </p:nvSpPr>
          <p:spPr bwMode="auto">
            <a:xfrm>
              <a:off x="703" y="845"/>
              <a:ext cx="2132" cy="301"/>
            </a:xfrm>
            <a:prstGeom prst="roundRect">
              <a:avLst>
                <a:gd name="adj" fmla="val 50000"/>
              </a:avLst>
            </a:prstGeom>
            <a:solidFill>
              <a:srgbClr val="003366"/>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zh-TW" sz="3200" b="1" dirty="0" err="1" smtClean="0">
                  <a:solidFill>
                    <a:srgbClr val="FFFF00"/>
                  </a:solidFill>
                  <a:ea typeface="標楷體" pitchFamily="65" charset="-120"/>
                </a:rPr>
                <a:t>Glasswool</a:t>
              </a:r>
              <a:endParaRPr lang="en-US" altLang="ja-JP" sz="3200" b="1" dirty="0">
                <a:solidFill>
                  <a:srgbClr val="FFFF00"/>
                </a:solidFill>
                <a:ea typeface="標楷體" pitchFamily="65" charset="-120"/>
              </a:endParaRPr>
            </a:p>
          </p:txBody>
        </p:sp>
      </p:grpSp>
      <p:grpSp>
        <p:nvGrpSpPr>
          <p:cNvPr id="17" name="Group 7"/>
          <p:cNvGrpSpPr>
            <a:grpSpLocks/>
          </p:cNvGrpSpPr>
          <p:nvPr/>
        </p:nvGrpSpPr>
        <p:grpSpPr bwMode="auto">
          <a:xfrm>
            <a:off x="1367904" y="3716809"/>
            <a:ext cx="7489825" cy="2547937"/>
            <a:chOff x="521" y="2387"/>
            <a:chExt cx="4718" cy="1605"/>
          </a:xfrm>
        </p:grpSpPr>
        <p:sp>
          <p:nvSpPr>
            <p:cNvPr id="18" name="AutoShape 8"/>
            <p:cNvSpPr>
              <a:spLocks noChangeArrowheads="1"/>
            </p:cNvSpPr>
            <p:nvPr/>
          </p:nvSpPr>
          <p:spPr bwMode="auto">
            <a:xfrm>
              <a:off x="521" y="2550"/>
              <a:ext cx="4718" cy="1442"/>
            </a:xfrm>
            <a:prstGeom prst="roundRect">
              <a:avLst>
                <a:gd name="adj" fmla="val 7542"/>
              </a:avLst>
            </a:prstGeom>
            <a:gradFill rotWithShape="1">
              <a:gsLst>
                <a:gs pos="0">
                  <a:srgbClr val="88B8B7"/>
                </a:gs>
                <a:gs pos="100000">
                  <a:srgbClr val="88B8B7">
                    <a:gamma/>
                    <a:tint val="44314"/>
                    <a:invGamma/>
                  </a:srgbClr>
                </a:gs>
              </a:gsLst>
              <a:lin ang="5400000" scaled="1"/>
            </a:gradFill>
            <a:ln w="38100" algn="ctr">
              <a:solidFill>
                <a:srgbClr val="00336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180000"/>
            <a:lstStyle/>
            <a:p>
              <a:endParaRPr lang="en-US" altLang="zh-TW" sz="10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4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For 2018, sales expected to grow by 8.6</a:t>
              </a:r>
              <a:r>
                <a:rPr lang="en-US" altLang="zh-TW" sz="24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p>
            <a:p>
              <a:pPr marL="836630" lvl="1" indent="-342900">
                <a:buFont typeface="Wingdings" panose="05000000000000000000" pitchFamily="2" charset="2"/>
                <a:buChar char="Ø"/>
              </a:pPr>
              <a:r>
                <a:rPr lang="en-US" altLang="zh-TW" sz="24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Secure more orders in spray painting and </a:t>
              </a:r>
              <a:r>
                <a:rPr lang="en-US" altLang="zh-TW" sz="24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subcontracting.</a:t>
              </a:r>
              <a:endParaRPr lang="en-US" altLang="zh-TW" sz="1000" b="1" dirty="0">
                <a:solidFill>
                  <a:srgbClr val="003300"/>
                </a:solidFill>
                <a:latin typeface="Times New Roman" panose="02020603050405020304" pitchFamily="18" charset="0"/>
                <a:ea typeface="標楷體" panose="03000509000000000000" pitchFamily="65" charset="-120"/>
                <a:cs typeface="Times New Roman" panose="02020603050405020304" pitchFamily="18" charset="0"/>
              </a:endParaRPr>
            </a:p>
            <a:p>
              <a:r>
                <a:rPr lang="en-US" altLang="zh-TW" sz="24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rPr>
                <a:t>2018 </a:t>
              </a:r>
              <a:r>
                <a:rPr lang="zh-CN" altLang="en-US" sz="24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CN" sz="2400" b="1" dirty="0" smtClean="0">
                  <a:solidFill>
                    <a:srgbClr val="660066"/>
                  </a:solidFill>
                  <a:latin typeface="Times New Roman" panose="02020603050405020304" pitchFamily="18" charset="0"/>
                  <a:ea typeface="標楷體" panose="03000509000000000000" pitchFamily="65" charset="-120"/>
                  <a:cs typeface="Times New Roman" panose="02020603050405020304" pitchFamily="18" charset="0"/>
                </a:rPr>
                <a:t>Q1 sales increased by 2.1</a:t>
              </a:r>
              <a:r>
                <a:rPr lang="en-US" altLang="zh-CN" sz="2400" b="1" dirty="0">
                  <a:solidFill>
                    <a:srgbClr val="660066"/>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400" dirty="0">
                <a:solidFill>
                  <a:srgbClr val="0000FF"/>
                </a:solidFill>
              </a:endParaRPr>
            </a:p>
            <a:p>
              <a:endParaRPr lang="en-US" altLang="zh-TW" sz="2400" b="1" dirty="0">
                <a:solidFill>
                  <a:srgbClr val="003300"/>
                </a:solidFill>
                <a:latin typeface="Times New Roman" panose="02020603050405020304" pitchFamily="18" charset="0"/>
                <a:ea typeface="標楷體" panose="03000509000000000000" pitchFamily="65" charset="-120"/>
                <a:cs typeface="Times New Roman" panose="02020603050405020304" pitchFamily="18" charset="0"/>
              </a:endParaRPr>
            </a:p>
            <a:p>
              <a:endParaRPr lang="en-US" altLang="zh-TW" sz="2200" b="1" dirty="0" smtClean="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0" name="AutoShape 9"/>
            <p:cNvSpPr>
              <a:spLocks noChangeArrowheads="1"/>
            </p:cNvSpPr>
            <p:nvPr/>
          </p:nvSpPr>
          <p:spPr bwMode="auto">
            <a:xfrm>
              <a:off x="703" y="2387"/>
              <a:ext cx="2132" cy="301"/>
            </a:xfrm>
            <a:prstGeom prst="roundRect">
              <a:avLst>
                <a:gd name="adj" fmla="val 50000"/>
              </a:avLst>
            </a:prstGeom>
            <a:solidFill>
              <a:srgbClr val="003366"/>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zh-TW" sz="3200" b="1" dirty="0" smtClean="0">
                  <a:solidFill>
                    <a:srgbClr val="FFFF00"/>
                  </a:solidFill>
                  <a:ea typeface="標楷體" pitchFamily="65" charset="-120"/>
                </a:rPr>
                <a:t>Cubic Printing</a:t>
              </a:r>
              <a:endParaRPr lang="en-US" altLang="ja-JP" sz="3200" b="1" dirty="0">
                <a:solidFill>
                  <a:srgbClr val="FFFF00"/>
                </a:solidFill>
                <a:ea typeface="標楷體" pitchFamily="65" charset="-120"/>
              </a:endParaRPr>
            </a:p>
          </p:txBody>
        </p:sp>
      </p:grpSp>
      <p:sp>
        <p:nvSpPr>
          <p:cNvPr id="26" name="投影片編號版面配置區 1"/>
          <p:cNvSpPr>
            <a:spLocks noGrp="1"/>
          </p:cNvSpPr>
          <p:nvPr>
            <p:ph type="sldNum" sz="quarter" idx="12"/>
          </p:nvPr>
        </p:nvSpPr>
        <p:spPr>
          <a:xfrm>
            <a:off x="9072562" y="6797650"/>
            <a:ext cx="836692" cy="259232"/>
          </a:xfrm>
        </p:spPr>
        <p:txBody>
          <a:bodyPr/>
          <a:lstStyle/>
          <a:p>
            <a:pPr>
              <a:defRPr/>
            </a:pPr>
            <a:fld id="{66134BAF-CD11-4316-95FC-8517FB6C7831}" type="slidenum">
              <a:rPr lang="zh-TW" altLang="en-US" smtClean="0"/>
              <a:pPr>
                <a:defRPr/>
              </a:pPr>
              <a:t>19</a:t>
            </a:fld>
            <a:endParaRPr lang="zh-TW" altLang="en-US" dirty="0"/>
          </a:p>
        </p:txBody>
      </p:sp>
      <p:sp>
        <p:nvSpPr>
          <p:cNvPr id="11" name="動作按鈕: 下一項 10">
            <a:hlinkClick r:id="rId2" action="ppaction://hlinksldjump" highlightClick="1"/>
          </p:cNvPr>
          <p:cNvSpPr/>
          <p:nvPr/>
        </p:nvSpPr>
        <p:spPr>
          <a:xfrm>
            <a:off x="7121876" y="2520847"/>
            <a:ext cx="287536" cy="267936"/>
          </a:xfrm>
          <a:prstGeom prst="actionButtonForwardNext">
            <a:avLst/>
          </a:prstGeom>
          <a:solidFill>
            <a:srgbClr val="FFC000"/>
          </a:solidFill>
          <a:ln w="31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動作按鈕: 下一項 11">
            <a:hlinkClick r:id="rId3" action="ppaction://hlinksldjump" highlightClick="1"/>
          </p:cNvPr>
          <p:cNvSpPr/>
          <p:nvPr/>
        </p:nvSpPr>
        <p:spPr>
          <a:xfrm>
            <a:off x="7488584" y="2863465"/>
            <a:ext cx="289099" cy="216024"/>
          </a:xfrm>
          <a:prstGeom prst="actionButtonForwardNext">
            <a:avLst/>
          </a:prstGeom>
          <a:solidFill>
            <a:srgbClr val="FFC000"/>
          </a:solidFill>
          <a:ln w="31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6529980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2592428912"/>
              </p:ext>
            </p:extLst>
          </p:nvPr>
        </p:nvGraphicFramePr>
        <p:xfrm>
          <a:off x="1697066" y="1872258"/>
          <a:ext cx="7159670" cy="4752528"/>
        </p:xfrm>
        <a:graphic>
          <a:graphicData uri="http://schemas.openxmlformats.org/drawingml/2006/table">
            <a:tbl>
              <a:tblPr firstRow="1" bandRow="1">
                <a:tableStyleId>{125E5076-3810-47DD-B79F-674D7AD40C01}</a:tableStyleId>
              </a:tblPr>
              <a:tblGrid>
                <a:gridCol w="4135334"/>
                <a:gridCol w="3024336"/>
              </a:tblGrid>
              <a:tr h="792088">
                <a:tc>
                  <a:txBody>
                    <a:bodyPr/>
                    <a:lstStyle/>
                    <a:p>
                      <a:pPr algn="l"/>
                      <a:r>
                        <a:rPr lang="en-US" altLang="zh-TW" sz="3400" baseline="0" dirty="0" smtClean="0">
                          <a:latin typeface="Times New Roman" panose="02020603050405020304" pitchFamily="18" charset="0"/>
                          <a:ea typeface="標楷體" panose="03000509000000000000" pitchFamily="65" charset="-120"/>
                          <a:cs typeface="Times New Roman" panose="02020603050405020304" pitchFamily="18" charset="0"/>
                        </a:rPr>
                        <a:t>Agenda</a:t>
                      </a:r>
                      <a:endParaRPr lang="zh-TW" altLang="en-US" sz="3400" b="1" baseline="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txBody>
                  <a:tcPr marL="100806" marR="100806" marT="48006" marB="4800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3400" baseline="0"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400" baseline="0" dirty="0" smtClean="0">
                          <a:latin typeface="Times New Roman" panose="02020603050405020304" pitchFamily="18" charset="0"/>
                          <a:ea typeface="標楷體" panose="03000509000000000000" pitchFamily="65" charset="-120"/>
                          <a:cs typeface="Times New Roman" panose="02020603050405020304" pitchFamily="18" charset="0"/>
                        </a:rPr>
                        <a:t>Reported by</a:t>
                      </a:r>
                      <a:endParaRPr lang="zh-TW" altLang="en-US" sz="3400" b="1" baseline="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txBody>
                  <a:tcPr marL="100806" marR="100806" marT="48006" marB="4800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92088">
                <a:tc>
                  <a:txBody>
                    <a:bodyPr/>
                    <a:lstStyle/>
                    <a:p>
                      <a:r>
                        <a:rPr lang="en-US" altLang="zh-TW" sz="3400" baseline="0" dirty="0" smtClean="0">
                          <a:latin typeface="Times New Roman" panose="02020603050405020304" pitchFamily="18" charset="0"/>
                          <a:ea typeface="標楷體" panose="03000509000000000000" pitchFamily="65" charset="-120"/>
                          <a:cs typeface="Times New Roman" panose="02020603050405020304" pitchFamily="18" charset="0"/>
                        </a:rPr>
                        <a:t>Product Briefing</a:t>
                      </a:r>
                      <a:endParaRPr lang="zh-TW" altLang="en-US" sz="3400" b="1" baseline="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txBody>
                  <a:tcPr marL="100806" marR="100806" marT="48006" marB="4800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2900" baseline="0" dirty="0" smtClean="0">
                          <a:latin typeface="Times New Roman" panose="02020603050405020304" pitchFamily="18" charset="0"/>
                          <a:ea typeface="標楷體" panose="03000509000000000000" pitchFamily="65" charset="-120"/>
                          <a:cs typeface="Times New Roman" panose="02020603050405020304" pitchFamily="18" charset="0"/>
                        </a:rPr>
                        <a:t>T M Yen</a:t>
                      </a:r>
                      <a:endParaRPr lang="zh-TW" altLang="en-US" sz="2900" b="1" baseline="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txBody>
                  <a:tcPr marL="100806" marR="100806" marT="48006" marB="4800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92088">
                <a:tc>
                  <a:txBody>
                    <a:bodyPr/>
                    <a:lstStyle/>
                    <a:p>
                      <a:r>
                        <a:rPr lang="en-US" altLang="zh-TW" sz="3400" baseline="0" dirty="0" smtClean="0">
                          <a:latin typeface="Times New Roman" panose="02020603050405020304" pitchFamily="18" charset="0"/>
                          <a:ea typeface="標楷體" panose="03000509000000000000" pitchFamily="65" charset="-120"/>
                          <a:cs typeface="Times New Roman" panose="02020603050405020304" pitchFamily="18" charset="0"/>
                        </a:rPr>
                        <a:t>2017</a:t>
                      </a:r>
                      <a:r>
                        <a:rPr lang="zh-TW" altLang="en-US" sz="3400" baseline="0"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400" baseline="0" dirty="0" smtClean="0">
                          <a:latin typeface="Times New Roman" panose="02020603050405020304" pitchFamily="18" charset="0"/>
                          <a:ea typeface="標楷體" panose="03000509000000000000" pitchFamily="65" charset="-120"/>
                          <a:cs typeface="Times New Roman" panose="02020603050405020304" pitchFamily="18" charset="0"/>
                        </a:rPr>
                        <a:t>Market Review</a:t>
                      </a:r>
                      <a:endParaRPr lang="zh-TW" altLang="en-US" sz="3400" b="1" baseline="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txBody>
                  <a:tcPr marL="100806" marR="100806" marT="48006" marB="4800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2900" baseline="0" dirty="0" smtClean="0">
                          <a:latin typeface="Times New Roman" panose="02020603050405020304" pitchFamily="18" charset="0"/>
                          <a:ea typeface="標楷體" panose="03000509000000000000" pitchFamily="65" charset="-120"/>
                          <a:cs typeface="Times New Roman" panose="02020603050405020304" pitchFamily="18" charset="0"/>
                        </a:rPr>
                        <a:t>T M Yen</a:t>
                      </a:r>
                      <a:endParaRPr lang="zh-TW" altLang="en-US" sz="2900" b="1" baseline="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txBody>
                  <a:tcPr marL="100806" marR="100806" marT="48006" marB="4800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92088">
                <a:tc>
                  <a:txBody>
                    <a:bodyPr/>
                    <a:lstStyle/>
                    <a:p>
                      <a:r>
                        <a:rPr lang="en-US" altLang="zh-TW" sz="3400" baseline="0" dirty="0" smtClean="0">
                          <a:latin typeface="Times New Roman" panose="02020603050405020304" pitchFamily="18" charset="0"/>
                          <a:ea typeface="標楷體" panose="03000509000000000000" pitchFamily="65" charset="-120"/>
                          <a:cs typeface="Times New Roman" panose="02020603050405020304" pitchFamily="18" charset="0"/>
                        </a:rPr>
                        <a:t>2018</a:t>
                      </a:r>
                      <a:r>
                        <a:rPr lang="zh-TW" altLang="en-US" sz="3400" baseline="0" dirty="0" smtClean="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400" baseline="0" dirty="0" smtClean="0">
                          <a:latin typeface="Times New Roman" panose="02020603050405020304" pitchFamily="18" charset="0"/>
                          <a:ea typeface="標楷體" panose="03000509000000000000" pitchFamily="65" charset="-120"/>
                          <a:cs typeface="Times New Roman" panose="02020603050405020304" pitchFamily="18" charset="0"/>
                        </a:rPr>
                        <a:t>Market Outlook</a:t>
                      </a:r>
                      <a:endParaRPr lang="zh-TW" altLang="en-US" sz="3400" b="1" baseline="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txBody>
                  <a:tcPr marL="100806" marR="100806" marT="48006" marB="4800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2900" baseline="0" dirty="0" smtClean="0">
                          <a:latin typeface="Times New Roman" panose="02020603050405020304" pitchFamily="18" charset="0"/>
                          <a:ea typeface="標楷體" panose="03000509000000000000" pitchFamily="65" charset="-120"/>
                          <a:cs typeface="Times New Roman" panose="02020603050405020304" pitchFamily="18" charset="0"/>
                        </a:rPr>
                        <a:t>T M Yen</a:t>
                      </a:r>
                      <a:endParaRPr lang="zh-TW" altLang="en-US" sz="2900" b="1" baseline="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txBody>
                  <a:tcPr marL="100806" marR="100806" marT="48006" marB="4800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92088">
                <a:tc>
                  <a:txBody>
                    <a:bodyPr/>
                    <a:lstStyle/>
                    <a:p>
                      <a:r>
                        <a:rPr lang="en-US" altLang="zh-TW" sz="3400" baseline="0" dirty="0" smtClean="0">
                          <a:latin typeface="Times New Roman" panose="02020603050405020304" pitchFamily="18" charset="0"/>
                          <a:ea typeface="標楷體" panose="03000509000000000000" pitchFamily="65" charset="-120"/>
                          <a:cs typeface="Times New Roman" panose="02020603050405020304" pitchFamily="18" charset="0"/>
                        </a:rPr>
                        <a:t>Finance Information</a:t>
                      </a:r>
                      <a:endParaRPr lang="zh-TW" altLang="en-US" sz="3400" b="1" baseline="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txBody>
                  <a:tcPr marL="100806" marR="100806" marT="48006" marB="4800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2900" b="0" baseline="0" dirty="0" smtClean="0">
                          <a:latin typeface="Times New Roman" panose="02020603050405020304" pitchFamily="18" charset="0"/>
                          <a:ea typeface="標楷體" panose="03000509000000000000" pitchFamily="65" charset="-120"/>
                          <a:cs typeface="Times New Roman" panose="02020603050405020304" pitchFamily="18" charset="0"/>
                        </a:rPr>
                        <a:t>Tony Lin</a:t>
                      </a:r>
                      <a:endParaRPr lang="zh-TW" altLang="en-US" sz="2900" b="0" baseline="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txBody>
                  <a:tcPr marL="100806" marR="100806" marT="48006" marB="4800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92088">
                <a:tc>
                  <a:txBody>
                    <a:bodyPr/>
                    <a:lstStyle/>
                    <a:p>
                      <a:r>
                        <a:rPr lang="en-US" altLang="zh-TW" sz="3400" baseline="0" dirty="0" smtClean="0">
                          <a:latin typeface="Times New Roman" panose="02020603050405020304" pitchFamily="18" charset="0"/>
                          <a:ea typeface="標楷體" panose="03000509000000000000" pitchFamily="65" charset="-120"/>
                          <a:cs typeface="Times New Roman" panose="02020603050405020304" pitchFamily="18" charset="0"/>
                        </a:rPr>
                        <a:t>Q &amp; A</a:t>
                      </a:r>
                      <a:endParaRPr lang="zh-TW" altLang="en-US" sz="3400" b="1" baseline="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txBody>
                  <a:tcPr marL="100806" marR="100806" marT="48006" marB="4800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2900" b="0" baseline="0"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Paul Wu</a:t>
                      </a:r>
                      <a:endParaRPr lang="zh-TW" altLang="en-US" sz="2900" b="0" baseline="0" dirty="0">
                        <a:solidFill>
                          <a:schemeClr val="bg1"/>
                        </a:solidFill>
                        <a:latin typeface="Times New Roman" panose="02020603050405020304" pitchFamily="18" charset="0"/>
                        <a:ea typeface="標楷體" panose="03000509000000000000" pitchFamily="65" charset="-120"/>
                        <a:cs typeface="Times New Roman" panose="02020603050405020304" pitchFamily="18" charset="0"/>
                      </a:endParaRPr>
                    </a:p>
                  </a:txBody>
                  <a:tcPr marL="100806" marR="100806" marT="48006" marB="4800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標題 1"/>
          <p:cNvSpPr txBox="1">
            <a:spLocks/>
          </p:cNvSpPr>
          <p:nvPr/>
        </p:nvSpPr>
        <p:spPr>
          <a:xfrm>
            <a:off x="1079872" y="46856"/>
            <a:ext cx="8568531" cy="1663541"/>
          </a:xfrm>
          <a:prstGeom prst="rect">
            <a:avLst/>
          </a:prstGeom>
        </p:spPr>
        <p:txBody>
          <a:bodyPr vert="horz" lIns="98746" tIns="49373" rIns="98746" bIns="49373" anchor="t">
            <a:normAutofit lnSpcReduction="10000"/>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pPr algn="ctr" fontAlgn="auto">
              <a:spcAft>
                <a:spcPts val="0"/>
              </a:spcAft>
              <a:defRPr/>
            </a:pPr>
            <a:r>
              <a:rPr lang="en-US" altLang="zh-TW" sz="5200" b="1" cap="none" dirty="0" err="1">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Taita</a:t>
            </a:r>
            <a:r>
              <a:rPr lang="en-US" altLang="zh-TW" sz="5200" b="1" cap="none" dirty="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 Chemical Co., Ltd</a:t>
            </a:r>
            <a:br>
              <a:rPr lang="en-US" altLang="zh-TW" sz="5200" b="1" cap="none" dirty="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br>
            <a:r>
              <a:rPr lang="en-US" altLang="zh-TW" sz="5200" b="1" cap="none" dirty="0" smtClean="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2018 </a:t>
            </a:r>
            <a:r>
              <a:rPr lang="en-US" altLang="zh-TW" sz="5200" b="1" cap="none" dirty="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Investor Conference</a:t>
            </a:r>
            <a:endParaRPr lang="zh-TW" altLang="en-US" sz="4800" b="1" cap="none" dirty="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投影片編號版面配置區 1"/>
          <p:cNvSpPr>
            <a:spLocks noGrp="1"/>
          </p:cNvSpPr>
          <p:nvPr>
            <p:ph type="sldNum" sz="quarter" idx="12"/>
          </p:nvPr>
        </p:nvSpPr>
        <p:spPr/>
        <p:txBody>
          <a:bodyPr/>
          <a:lstStyle/>
          <a:p>
            <a:pPr>
              <a:defRPr/>
            </a:pPr>
            <a:fld id="{66134BAF-CD11-4316-95FC-8517FB6C7831}" type="slidenum">
              <a:rPr lang="zh-TW" altLang="en-US" smtClean="0"/>
              <a:pPr>
                <a:defRPr/>
              </a:pPr>
              <a:t>2</a:t>
            </a:fld>
            <a:endParaRPr lang="zh-TW" altLang="en-US"/>
          </a:p>
        </p:txBody>
      </p:sp>
    </p:spTree>
    <p:extLst>
      <p:ext uri="{BB962C8B-B14F-4D97-AF65-F5344CB8AC3E}">
        <p14:creationId xmlns:p14="http://schemas.microsoft.com/office/powerpoint/2010/main" val="36518723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txBox="1">
            <a:spLocks/>
          </p:cNvSpPr>
          <p:nvPr/>
        </p:nvSpPr>
        <p:spPr>
          <a:xfrm>
            <a:off x="336021" y="1080170"/>
            <a:ext cx="9576594" cy="504056"/>
          </a:xfrm>
          <a:prstGeom prst="rect">
            <a:avLst/>
          </a:prstGeom>
        </p:spPr>
        <p:txBody>
          <a:bodyPr vert="horz" lIns="98746" tIns="49373" rIns="98746" bIns="49373" anchor="t">
            <a:noAutofit/>
          </a:bodyPr>
          <a:lstStyle>
            <a:lvl1pPr algn="l" rtl="0" eaLnBrk="1" latinLnBrk="0" hangingPunct="1">
              <a:spcBef>
                <a:spcPct val="0"/>
              </a:spcBef>
              <a:buNone/>
              <a:defRPr kumimoji="0" sz="3900" kern="1200" cap="all" baseline="0">
                <a:solidFill>
                  <a:schemeClr val="tx2"/>
                </a:solidFill>
                <a:effectLst>
                  <a:reflection blurRad="12700" stA="48000" endA="300" endPos="55000" dir="5400000" sy="-90000" algn="bl" rotWithShape="0"/>
                </a:effectLst>
                <a:latin typeface="+mj-lt"/>
                <a:ea typeface="+mj-ea"/>
                <a:cs typeface="+mj-cs"/>
              </a:defRPr>
            </a:lvl1pPr>
          </a:lstStyle>
          <a:p>
            <a:pPr algn="ctr" fontAlgn="auto">
              <a:spcAft>
                <a:spcPts val="0"/>
              </a:spcAft>
            </a:pPr>
            <a:r>
              <a:rPr lang="en-US" altLang="zh-TW" sz="3200" b="1" cap="none" dirty="0">
                <a:solidFill>
                  <a:srgbClr val="0000FF"/>
                </a:solidFill>
                <a:effectLst/>
                <a:latin typeface="標楷體" panose="03000509000000000000" pitchFamily="65" charset="-120"/>
                <a:ea typeface="標楷體" panose="03000509000000000000" pitchFamily="65" charset="-120"/>
              </a:rPr>
              <a:t>Sales vs </a:t>
            </a:r>
            <a:r>
              <a:rPr lang="en-US" altLang="zh-TW" sz="3200" b="1" cap="none" dirty="0" smtClean="0">
                <a:solidFill>
                  <a:srgbClr val="0000FF"/>
                </a:solidFill>
                <a:effectLst/>
                <a:latin typeface="標楷體" panose="03000509000000000000" pitchFamily="65" charset="-120"/>
                <a:ea typeface="標楷體" panose="03000509000000000000" pitchFamily="65" charset="-120"/>
              </a:rPr>
              <a:t>Product Inventory </a:t>
            </a:r>
            <a:r>
              <a:rPr lang="en-US" altLang="zh-TW" sz="3200" b="1" cap="none" dirty="0">
                <a:solidFill>
                  <a:srgbClr val="0000FF"/>
                </a:solidFill>
                <a:effectLst/>
                <a:latin typeface="標楷體" panose="03000509000000000000" pitchFamily="65" charset="-120"/>
                <a:ea typeface="標楷體" panose="03000509000000000000" pitchFamily="65" charset="-120"/>
              </a:rPr>
              <a:t>(</a:t>
            </a:r>
            <a:r>
              <a:rPr lang="en-US" altLang="zh-TW" sz="3200" b="1" cap="none" dirty="0" smtClean="0">
                <a:solidFill>
                  <a:srgbClr val="0000FF"/>
                </a:solidFill>
                <a:effectLst/>
                <a:latin typeface="標楷體" panose="03000509000000000000" pitchFamily="65" charset="-120"/>
                <a:ea typeface="標楷體" panose="03000509000000000000" pitchFamily="65" charset="-120"/>
              </a:rPr>
              <a:t>Taiwan+ </a:t>
            </a:r>
            <a:r>
              <a:rPr lang="en-US" altLang="zh-TW" sz="3200" b="1" cap="none" dirty="0">
                <a:solidFill>
                  <a:srgbClr val="0000FF"/>
                </a:solidFill>
                <a:effectLst/>
                <a:latin typeface="標楷體" panose="03000509000000000000" pitchFamily="65" charset="-120"/>
                <a:ea typeface="標楷體" panose="03000509000000000000" pitchFamily="65" charset="-120"/>
              </a:rPr>
              <a:t>China) </a:t>
            </a:r>
            <a:endParaRPr lang="zh-TW" altLang="en-US" sz="3200" b="1" cap="none" dirty="0">
              <a:solidFill>
                <a:srgbClr val="0000FF"/>
              </a:solidFill>
              <a:effectLst/>
              <a:latin typeface="標楷體" panose="03000509000000000000" pitchFamily="65" charset="-120"/>
              <a:ea typeface="標楷體" panose="03000509000000000000" pitchFamily="65" charset="-120"/>
            </a:endParaRPr>
          </a:p>
        </p:txBody>
      </p:sp>
      <p:sp>
        <p:nvSpPr>
          <p:cNvPr id="15" name="文字方塊 14"/>
          <p:cNvSpPr txBox="1"/>
          <p:nvPr/>
        </p:nvSpPr>
        <p:spPr>
          <a:xfrm>
            <a:off x="7632600" y="1776833"/>
            <a:ext cx="902811" cy="338554"/>
          </a:xfrm>
          <a:prstGeom prst="rect">
            <a:avLst/>
          </a:prstGeom>
          <a:noFill/>
        </p:spPr>
        <p:txBody>
          <a:bodyPr wrap="none" rtlCol="0">
            <a:spAutoFit/>
          </a:bodyPr>
          <a:lstStyle/>
          <a:p>
            <a:r>
              <a:rPr lang="zh-TW" altLang="en-US" sz="1600" b="1" u="sng" dirty="0" smtClean="0">
                <a:latin typeface="標楷體" panose="03000509000000000000" pitchFamily="65" charset="-120"/>
                <a:ea typeface="標楷體" panose="03000509000000000000" pitchFamily="65" charset="-120"/>
              </a:rPr>
              <a:t>單位</a:t>
            </a:r>
            <a:r>
              <a:rPr lang="en-US" altLang="zh-TW" sz="1600" b="1" u="sng" dirty="0" smtClean="0">
                <a:latin typeface="標楷體" panose="03000509000000000000" pitchFamily="65" charset="-120"/>
                <a:ea typeface="標楷體" panose="03000509000000000000" pitchFamily="65" charset="-120"/>
              </a:rPr>
              <a:t>:</a:t>
            </a:r>
            <a:r>
              <a:rPr lang="zh-TW" altLang="en-US" sz="1600" b="1" u="sng" dirty="0" smtClean="0">
                <a:latin typeface="標楷體" panose="03000509000000000000" pitchFamily="65" charset="-120"/>
                <a:ea typeface="標楷體" panose="03000509000000000000" pitchFamily="65" charset="-120"/>
              </a:rPr>
              <a:t>噸</a:t>
            </a:r>
            <a:endParaRPr lang="zh-TW" altLang="en-US" sz="1600" b="1" u="sng" dirty="0">
              <a:latin typeface="標楷體" panose="03000509000000000000" pitchFamily="65" charset="-120"/>
              <a:ea typeface="標楷體" panose="03000509000000000000" pitchFamily="65" charset="-120"/>
            </a:endParaRPr>
          </a:p>
        </p:txBody>
      </p:sp>
      <p:sp>
        <p:nvSpPr>
          <p:cNvPr id="9" name="文字方塊 8"/>
          <p:cNvSpPr txBox="1"/>
          <p:nvPr/>
        </p:nvSpPr>
        <p:spPr>
          <a:xfrm>
            <a:off x="1583928" y="144066"/>
            <a:ext cx="7937116" cy="715263"/>
          </a:xfrm>
          <a:prstGeom prst="rect">
            <a:avLst/>
          </a:prstGeom>
          <a:noFill/>
        </p:spPr>
        <p:txBody>
          <a:bodyPr wrap="none" lIns="98746" tIns="49373" rIns="98746" bIns="49373" rtlCol="0">
            <a:spAutoFit/>
          </a:bodyPr>
          <a:lstStyle/>
          <a:p>
            <a:r>
              <a:rPr lang="en-US" altLang="zh-TW" sz="40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2018 Market outlook- </a:t>
            </a:r>
            <a:r>
              <a:rPr lang="en-US" altLang="zh-TW" sz="4000" b="1" dirty="0" smtClean="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Performance</a:t>
            </a:r>
            <a:endParaRPr lang="en-US" altLang="zh-TW" sz="40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灯片编号占位符 1"/>
          <p:cNvSpPr>
            <a:spLocks noGrp="1"/>
          </p:cNvSpPr>
          <p:nvPr>
            <p:ph type="sldNum" sz="quarter" idx="12"/>
          </p:nvPr>
        </p:nvSpPr>
        <p:spPr/>
        <p:txBody>
          <a:bodyPr/>
          <a:lstStyle/>
          <a:p>
            <a:pPr>
              <a:defRPr/>
            </a:pPr>
            <a:fld id="{66134BAF-CD11-4316-95FC-8517FB6C7831}" type="slidenum">
              <a:rPr lang="zh-TW" altLang="en-US" smtClean="0"/>
              <a:pPr>
                <a:defRPr/>
              </a:pPr>
              <a:t>20</a:t>
            </a:fld>
            <a:endParaRPr lang="zh-TW" altLang="en-US" dirty="0"/>
          </a:p>
        </p:txBody>
      </p:sp>
      <p:graphicFrame>
        <p:nvGraphicFramePr>
          <p:cNvPr id="7" name="圖表 6"/>
          <p:cNvGraphicFramePr>
            <a:graphicFrameLocks/>
          </p:cNvGraphicFramePr>
          <p:nvPr>
            <p:extLst>
              <p:ext uri="{D42A27DB-BD31-4B8C-83A1-F6EECF244321}">
                <p14:modId xmlns:p14="http://schemas.microsoft.com/office/powerpoint/2010/main" val="1157325640"/>
              </p:ext>
            </p:extLst>
          </p:nvPr>
        </p:nvGraphicFramePr>
        <p:xfrm>
          <a:off x="1583928" y="1913941"/>
          <a:ext cx="6840760" cy="3767833"/>
        </p:xfrm>
        <a:graphic>
          <a:graphicData uri="http://schemas.openxmlformats.org/drawingml/2006/chart">
            <c:chart xmlns:c="http://schemas.openxmlformats.org/drawingml/2006/chart" xmlns:r="http://schemas.openxmlformats.org/officeDocument/2006/relationships" r:id="rId2"/>
          </a:graphicData>
        </a:graphic>
      </p:graphicFrame>
      <p:sp>
        <p:nvSpPr>
          <p:cNvPr id="3" name="文字方塊 2"/>
          <p:cNvSpPr txBox="1"/>
          <p:nvPr/>
        </p:nvSpPr>
        <p:spPr>
          <a:xfrm>
            <a:off x="4320232" y="5328642"/>
            <a:ext cx="662361" cy="369332"/>
          </a:xfrm>
          <a:prstGeom prst="rect">
            <a:avLst/>
          </a:prstGeom>
          <a:solidFill>
            <a:schemeClr val="bg1"/>
          </a:solidFill>
        </p:spPr>
        <p:txBody>
          <a:bodyPr wrap="none" rtlCol="0">
            <a:spAutoFit/>
          </a:bodyPr>
          <a:lstStyle/>
          <a:p>
            <a:r>
              <a:rPr lang="en-US" altLang="zh-TW" dirty="0" smtClean="0"/>
              <a:t>sales</a:t>
            </a:r>
            <a:endParaRPr lang="zh-TW" altLang="en-US" dirty="0"/>
          </a:p>
        </p:txBody>
      </p:sp>
      <p:sp>
        <p:nvSpPr>
          <p:cNvPr id="4" name="文字方塊 3"/>
          <p:cNvSpPr txBox="1"/>
          <p:nvPr/>
        </p:nvSpPr>
        <p:spPr>
          <a:xfrm>
            <a:off x="5328344" y="5328642"/>
            <a:ext cx="1989647" cy="369332"/>
          </a:xfrm>
          <a:prstGeom prst="rect">
            <a:avLst/>
          </a:prstGeom>
          <a:solidFill>
            <a:schemeClr val="bg1"/>
          </a:solidFill>
        </p:spPr>
        <p:txBody>
          <a:bodyPr wrap="none" rtlCol="0">
            <a:spAutoFit/>
          </a:bodyPr>
          <a:lstStyle/>
          <a:p>
            <a:r>
              <a:rPr lang="en-US" altLang="zh-TW" dirty="0" smtClean="0"/>
              <a:t>Product  inventory</a:t>
            </a:r>
            <a:endParaRPr lang="zh-TW" altLang="en-US" dirty="0"/>
          </a:p>
        </p:txBody>
      </p:sp>
      <p:sp>
        <p:nvSpPr>
          <p:cNvPr id="5" name="文字方塊 4"/>
          <p:cNvSpPr txBox="1"/>
          <p:nvPr/>
        </p:nvSpPr>
        <p:spPr>
          <a:xfrm>
            <a:off x="7648581" y="1776833"/>
            <a:ext cx="1021433" cy="369332"/>
          </a:xfrm>
          <a:prstGeom prst="rect">
            <a:avLst/>
          </a:prstGeom>
          <a:solidFill>
            <a:schemeClr val="bg1"/>
          </a:solidFill>
        </p:spPr>
        <p:txBody>
          <a:bodyPr wrap="none" rtlCol="0">
            <a:spAutoFit/>
          </a:bodyPr>
          <a:lstStyle/>
          <a:p>
            <a:r>
              <a:rPr lang="en-US" altLang="zh-TW" dirty="0" smtClean="0"/>
              <a:t>Unit: MT</a:t>
            </a:r>
            <a:endParaRPr lang="zh-TW" altLang="en-US" dirty="0"/>
          </a:p>
        </p:txBody>
      </p:sp>
      <p:sp>
        <p:nvSpPr>
          <p:cNvPr id="10" name="雲朵形 9"/>
          <p:cNvSpPr/>
          <p:nvPr/>
        </p:nvSpPr>
        <p:spPr>
          <a:xfrm>
            <a:off x="7776616" y="2376313"/>
            <a:ext cx="2259822" cy="2211717"/>
          </a:xfrm>
          <a:prstGeom prst="cloud">
            <a:avLst/>
          </a:prstGeom>
          <a:gradFill>
            <a:gsLst>
              <a:gs pos="0">
                <a:schemeClr val="accent6">
                  <a:tint val="75000"/>
                  <a:shade val="85000"/>
                  <a:satMod val="230000"/>
                </a:schemeClr>
              </a:gs>
              <a:gs pos="38000">
                <a:schemeClr val="accent6">
                  <a:tint val="90000"/>
                  <a:shade val="70000"/>
                  <a:satMod val="220000"/>
                </a:schemeClr>
              </a:gs>
              <a:gs pos="50000">
                <a:schemeClr val="accent6">
                  <a:tint val="90000"/>
                  <a:shade val="58000"/>
                  <a:satMod val="225000"/>
                </a:schemeClr>
              </a:gs>
              <a:gs pos="59000">
                <a:schemeClr val="accent6">
                  <a:tint val="90000"/>
                  <a:shade val="58000"/>
                  <a:satMod val="225000"/>
                </a:schemeClr>
              </a:gs>
              <a:gs pos="69000">
                <a:schemeClr val="accent6">
                  <a:tint val="90000"/>
                  <a:shade val="69000"/>
                  <a:satMod val="220000"/>
                </a:schemeClr>
              </a:gs>
              <a:gs pos="100000">
                <a:schemeClr val="accent6">
                  <a:tint val="77000"/>
                  <a:shade val="80000"/>
                  <a:satMod val="230000"/>
                </a:schemeClr>
              </a:gs>
            </a:gsLst>
          </a:gradFill>
          <a:ln>
            <a:solidFill>
              <a:srgbClr val="993300"/>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TW" sz="2000" dirty="0">
                <a:solidFill>
                  <a:srgbClr val="00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Integrated Supply Chain Management</a:t>
            </a:r>
            <a:endParaRPr lang="zh-TW" altLang="en-US" sz="2000" dirty="0">
              <a:solidFill>
                <a:srgbClr val="00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42526230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標題 1"/>
          <p:cNvSpPr txBox="1">
            <a:spLocks/>
          </p:cNvSpPr>
          <p:nvPr/>
        </p:nvSpPr>
        <p:spPr>
          <a:xfrm>
            <a:off x="215776" y="1016194"/>
            <a:ext cx="9696839" cy="496024"/>
          </a:xfrm>
          <a:prstGeom prst="rect">
            <a:avLst/>
          </a:prstGeom>
        </p:spPr>
        <p:txBody>
          <a:bodyPr vert="horz" lIns="98746" tIns="49373" rIns="98746" bIns="49373" anchor="t">
            <a:noAutofit/>
          </a:bodyPr>
          <a:lstStyle>
            <a:lvl1pPr algn="l" rtl="0" eaLnBrk="1" latinLnBrk="0" hangingPunct="1">
              <a:spcBef>
                <a:spcPct val="0"/>
              </a:spcBef>
              <a:buNone/>
              <a:defRPr kumimoji="0" sz="3900" kern="1200" cap="all" baseline="0">
                <a:solidFill>
                  <a:schemeClr val="tx2"/>
                </a:solidFill>
                <a:effectLst>
                  <a:reflection blurRad="12700" stA="48000" endA="300" endPos="55000" dir="5400000" sy="-90000" algn="bl" rotWithShape="0"/>
                </a:effectLst>
                <a:latin typeface="+mj-lt"/>
                <a:ea typeface="+mj-ea"/>
                <a:cs typeface="+mj-cs"/>
              </a:defRPr>
            </a:lvl1pPr>
          </a:lstStyle>
          <a:p>
            <a:pPr algn="ctr" fontAlgn="auto">
              <a:spcAft>
                <a:spcPts val="0"/>
              </a:spcAft>
            </a:pPr>
            <a:r>
              <a:rPr lang="en-US" altLang="zh-TW" sz="3200" b="1" cap="none" dirty="0">
                <a:solidFill>
                  <a:srgbClr val="0000FF"/>
                </a:solidFill>
                <a:effectLst/>
                <a:latin typeface="Times New Roman" panose="02020603050405020304" pitchFamily="18" charset="0"/>
                <a:ea typeface="標楷體" panose="03000509000000000000" pitchFamily="65" charset="-120"/>
                <a:cs typeface="Times New Roman" panose="02020603050405020304" pitchFamily="18" charset="0"/>
              </a:rPr>
              <a:t>SM Usage vs </a:t>
            </a:r>
            <a:r>
              <a:rPr lang="en-US" altLang="zh-TW" sz="3200" b="1" cap="none" dirty="0" smtClean="0">
                <a:solidFill>
                  <a:srgbClr val="0000FF"/>
                </a:solidFill>
                <a:effectLst/>
                <a:latin typeface="Times New Roman" panose="02020603050405020304" pitchFamily="18" charset="0"/>
                <a:ea typeface="標楷體" panose="03000509000000000000" pitchFamily="65" charset="-120"/>
                <a:cs typeface="Times New Roman" panose="02020603050405020304" pitchFamily="18" charset="0"/>
              </a:rPr>
              <a:t>SM Inventory </a:t>
            </a:r>
            <a:r>
              <a:rPr lang="en-US" altLang="zh-TW" sz="3200" b="1" cap="none" dirty="0">
                <a:solidFill>
                  <a:srgbClr val="0000FF"/>
                </a:solidFill>
                <a:effectLst/>
                <a:latin typeface="Times New Roman" panose="02020603050405020304" pitchFamily="18" charset="0"/>
                <a:ea typeface="標楷體" panose="03000509000000000000" pitchFamily="65" charset="-120"/>
                <a:cs typeface="Times New Roman" panose="02020603050405020304" pitchFamily="18" charset="0"/>
              </a:rPr>
              <a:t>(Taiwan +China)</a:t>
            </a:r>
            <a:endParaRPr lang="zh-TW" altLang="en-US" sz="3200" b="1" cap="none" dirty="0">
              <a:solidFill>
                <a:srgbClr val="0000FF"/>
              </a:solidFill>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文字方塊 1"/>
          <p:cNvSpPr txBox="1"/>
          <p:nvPr/>
        </p:nvSpPr>
        <p:spPr>
          <a:xfrm>
            <a:off x="7632600" y="1776833"/>
            <a:ext cx="902811" cy="338554"/>
          </a:xfrm>
          <a:prstGeom prst="rect">
            <a:avLst/>
          </a:prstGeom>
          <a:noFill/>
        </p:spPr>
        <p:txBody>
          <a:bodyPr wrap="none" rtlCol="0">
            <a:spAutoFit/>
          </a:bodyPr>
          <a:lstStyle/>
          <a:p>
            <a:r>
              <a:rPr lang="zh-TW" altLang="en-US" sz="1600" b="1" u="sng" dirty="0" smtClean="0">
                <a:latin typeface="標楷體" panose="03000509000000000000" pitchFamily="65" charset="-120"/>
                <a:ea typeface="標楷體" panose="03000509000000000000" pitchFamily="65" charset="-120"/>
              </a:rPr>
              <a:t>單位</a:t>
            </a:r>
            <a:r>
              <a:rPr lang="en-US" altLang="zh-TW" sz="1600" b="1" u="sng" dirty="0" smtClean="0">
                <a:latin typeface="標楷體" panose="03000509000000000000" pitchFamily="65" charset="-120"/>
                <a:ea typeface="標楷體" panose="03000509000000000000" pitchFamily="65" charset="-120"/>
              </a:rPr>
              <a:t>:</a:t>
            </a:r>
            <a:r>
              <a:rPr lang="zh-TW" altLang="en-US" sz="1600" b="1" u="sng" dirty="0" smtClean="0">
                <a:latin typeface="標楷體" panose="03000509000000000000" pitchFamily="65" charset="-120"/>
                <a:ea typeface="標楷體" panose="03000509000000000000" pitchFamily="65" charset="-120"/>
              </a:rPr>
              <a:t>噸</a:t>
            </a:r>
            <a:endParaRPr lang="zh-TW" altLang="en-US" sz="1600" b="1" u="sng" dirty="0">
              <a:latin typeface="標楷體" panose="03000509000000000000" pitchFamily="65" charset="-120"/>
              <a:ea typeface="標楷體" panose="03000509000000000000" pitchFamily="65" charset="-120"/>
            </a:endParaRPr>
          </a:p>
        </p:txBody>
      </p:sp>
      <p:sp>
        <p:nvSpPr>
          <p:cNvPr id="9" name="文字方塊 8"/>
          <p:cNvSpPr txBox="1"/>
          <p:nvPr/>
        </p:nvSpPr>
        <p:spPr>
          <a:xfrm>
            <a:off x="1583928" y="144066"/>
            <a:ext cx="7937116" cy="715263"/>
          </a:xfrm>
          <a:prstGeom prst="rect">
            <a:avLst/>
          </a:prstGeom>
          <a:noFill/>
        </p:spPr>
        <p:txBody>
          <a:bodyPr wrap="none" lIns="98746" tIns="49373" rIns="98746" bIns="49373" rtlCol="0">
            <a:spAutoFit/>
          </a:bodyPr>
          <a:lstStyle/>
          <a:p>
            <a:pPr lvl="0"/>
            <a:r>
              <a:rPr lang="en-US" altLang="zh-TW" sz="40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2018 Market outlook- Performance</a:t>
            </a:r>
          </a:p>
        </p:txBody>
      </p:sp>
      <p:sp>
        <p:nvSpPr>
          <p:cNvPr id="3" name="灯片编号占位符 2"/>
          <p:cNvSpPr>
            <a:spLocks noGrp="1"/>
          </p:cNvSpPr>
          <p:nvPr>
            <p:ph type="sldNum" sz="quarter" idx="12"/>
          </p:nvPr>
        </p:nvSpPr>
        <p:spPr/>
        <p:txBody>
          <a:bodyPr/>
          <a:lstStyle/>
          <a:p>
            <a:pPr>
              <a:defRPr/>
            </a:pPr>
            <a:fld id="{66134BAF-CD11-4316-95FC-8517FB6C7831}" type="slidenum">
              <a:rPr lang="zh-TW" altLang="en-US" smtClean="0"/>
              <a:pPr>
                <a:defRPr/>
              </a:pPr>
              <a:t>21</a:t>
            </a:fld>
            <a:endParaRPr lang="zh-TW" altLang="en-US" dirty="0"/>
          </a:p>
        </p:txBody>
      </p:sp>
      <p:graphicFrame>
        <p:nvGraphicFramePr>
          <p:cNvPr id="7" name="圖表 6"/>
          <p:cNvGraphicFramePr>
            <a:graphicFrameLocks/>
          </p:cNvGraphicFramePr>
          <p:nvPr>
            <p:extLst>
              <p:ext uri="{D42A27DB-BD31-4B8C-83A1-F6EECF244321}">
                <p14:modId xmlns:p14="http://schemas.microsoft.com/office/powerpoint/2010/main" val="3347554325"/>
              </p:ext>
            </p:extLst>
          </p:nvPr>
        </p:nvGraphicFramePr>
        <p:xfrm>
          <a:off x="940599" y="1776833"/>
          <a:ext cx="7488832" cy="3888431"/>
        </p:xfrm>
        <a:graphic>
          <a:graphicData uri="http://schemas.openxmlformats.org/drawingml/2006/chart">
            <c:chart xmlns:c="http://schemas.openxmlformats.org/drawingml/2006/chart" xmlns:r="http://schemas.openxmlformats.org/officeDocument/2006/relationships" r:id="rId2"/>
          </a:graphicData>
        </a:graphic>
      </p:graphicFrame>
      <p:sp>
        <p:nvSpPr>
          <p:cNvPr id="4" name="文字方塊 3"/>
          <p:cNvSpPr txBox="1"/>
          <p:nvPr/>
        </p:nvSpPr>
        <p:spPr>
          <a:xfrm>
            <a:off x="3816176" y="5327152"/>
            <a:ext cx="998623" cy="307777"/>
          </a:xfrm>
          <a:prstGeom prst="rect">
            <a:avLst/>
          </a:prstGeom>
          <a:solidFill>
            <a:schemeClr val="bg1"/>
          </a:solidFill>
        </p:spPr>
        <p:txBody>
          <a:bodyPr wrap="square" rtlCol="0">
            <a:spAutoFit/>
          </a:bodyPr>
          <a:lstStyle/>
          <a:p>
            <a:r>
              <a:rPr lang="en-US" altLang="zh-TW" sz="1400" dirty="0" smtClean="0"/>
              <a:t>SM usage</a:t>
            </a:r>
            <a:endParaRPr lang="zh-TW" altLang="en-US" sz="1400" dirty="0"/>
          </a:p>
        </p:txBody>
      </p:sp>
      <p:sp>
        <p:nvSpPr>
          <p:cNvPr id="10" name="文字方塊 9"/>
          <p:cNvSpPr txBox="1"/>
          <p:nvPr/>
        </p:nvSpPr>
        <p:spPr>
          <a:xfrm>
            <a:off x="5086738" y="5327153"/>
            <a:ext cx="1232763" cy="307777"/>
          </a:xfrm>
          <a:prstGeom prst="rect">
            <a:avLst/>
          </a:prstGeom>
          <a:solidFill>
            <a:schemeClr val="bg1"/>
          </a:solidFill>
        </p:spPr>
        <p:txBody>
          <a:bodyPr wrap="square" rtlCol="0">
            <a:spAutoFit/>
          </a:bodyPr>
          <a:lstStyle/>
          <a:p>
            <a:r>
              <a:rPr lang="en-US" altLang="zh-TW" sz="1400" dirty="0" smtClean="0"/>
              <a:t>SM inventory</a:t>
            </a:r>
            <a:endParaRPr lang="zh-TW" altLang="en-US" sz="1400" dirty="0"/>
          </a:p>
        </p:txBody>
      </p:sp>
      <p:sp>
        <p:nvSpPr>
          <p:cNvPr id="11" name="雲朵形 10"/>
          <p:cNvSpPr/>
          <p:nvPr/>
        </p:nvSpPr>
        <p:spPr>
          <a:xfrm>
            <a:off x="7776616" y="2376313"/>
            <a:ext cx="2259822" cy="2211717"/>
          </a:xfrm>
          <a:prstGeom prst="cloud">
            <a:avLst/>
          </a:prstGeom>
          <a:gradFill>
            <a:gsLst>
              <a:gs pos="0">
                <a:schemeClr val="accent6">
                  <a:tint val="75000"/>
                  <a:shade val="85000"/>
                  <a:satMod val="230000"/>
                </a:schemeClr>
              </a:gs>
              <a:gs pos="38000">
                <a:schemeClr val="accent6">
                  <a:tint val="90000"/>
                  <a:shade val="70000"/>
                  <a:satMod val="220000"/>
                </a:schemeClr>
              </a:gs>
              <a:gs pos="50000">
                <a:schemeClr val="accent6">
                  <a:tint val="90000"/>
                  <a:shade val="58000"/>
                  <a:satMod val="225000"/>
                </a:schemeClr>
              </a:gs>
              <a:gs pos="59000">
                <a:schemeClr val="accent6">
                  <a:tint val="90000"/>
                  <a:shade val="58000"/>
                  <a:satMod val="225000"/>
                </a:schemeClr>
              </a:gs>
              <a:gs pos="69000">
                <a:schemeClr val="accent6">
                  <a:tint val="90000"/>
                  <a:shade val="69000"/>
                  <a:satMod val="220000"/>
                </a:schemeClr>
              </a:gs>
              <a:gs pos="100000">
                <a:schemeClr val="accent6">
                  <a:tint val="77000"/>
                  <a:shade val="80000"/>
                  <a:satMod val="230000"/>
                </a:schemeClr>
              </a:gs>
            </a:gsLst>
          </a:gradFill>
          <a:ln>
            <a:solidFill>
              <a:srgbClr val="993300"/>
            </a:solidFill>
          </a:ln>
        </p:spPr>
        <p:style>
          <a:lnRef idx="0">
            <a:schemeClr val="accent6"/>
          </a:lnRef>
          <a:fillRef idx="3">
            <a:schemeClr val="accent6"/>
          </a:fillRef>
          <a:effectRef idx="3">
            <a:schemeClr val="accent6"/>
          </a:effectRef>
          <a:fontRef idx="minor">
            <a:schemeClr val="lt1"/>
          </a:fontRef>
        </p:style>
        <p:txBody>
          <a:bodyPr rtlCol="0" anchor="ctr"/>
          <a:lstStyle/>
          <a:p>
            <a:pPr algn="ctr"/>
            <a:r>
              <a:rPr lang="en-US" altLang="zh-TW" sz="2000" dirty="0">
                <a:solidFill>
                  <a:srgbClr val="00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Integrated Supply Chain Management</a:t>
            </a:r>
            <a:endParaRPr lang="zh-TW" altLang="en-US" sz="2000" dirty="0">
              <a:solidFill>
                <a:srgbClr val="00FF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3539244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1151880" y="2686000"/>
            <a:ext cx="8640960" cy="3146698"/>
          </a:xfrm>
          <a:prstGeom prst="rect">
            <a:avLst/>
          </a:prstGeom>
          <a:noFill/>
        </p:spPr>
        <p:txBody>
          <a:bodyPr wrap="square" lIns="98746" tIns="49373" rIns="98746" bIns="49373" rtlCol="0">
            <a:spAutoFit/>
          </a:bodyPr>
          <a:lstStyle/>
          <a:p>
            <a:r>
              <a:rPr lang="en-US" altLang="zh-TW" sz="4800" b="1" dirty="0" smtClean="0">
                <a:solidFill>
                  <a:srgbClr val="0000FF"/>
                </a:solidFill>
                <a:latin typeface="Arial" panose="020B0604020202020204" pitchFamily="34" charset="0"/>
                <a:cs typeface="Arial" panose="020B0604020202020204" pitchFamily="34" charset="0"/>
              </a:rPr>
              <a:t>Finance </a:t>
            </a:r>
            <a:r>
              <a:rPr lang="en-US" altLang="zh-TW" sz="4800" b="1" dirty="0">
                <a:solidFill>
                  <a:srgbClr val="0000FF"/>
                </a:solidFill>
                <a:latin typeface="Arial" panose="020B0604020202020204" pitchFamily="34" charset="0"/>
                <a:cs typeface="Arial" panose="020B0604020202020204" pitchFamily="34" charset="0"/>
              </a:rPr>
              <a:t>Information </a:t>
            </a:r>
          </a:p>
          <a:p>
            <a:r>
              <a:rPr lang="zh-TW" altLang="en-US" sz="4800" b="1" dirty="0" smtClean="0">
                <a:solidFill>
                  <a:srgbClr val="0000FF"/>
                </a:solidFill>
                <a:latin typeface="Arial" panose="020B0604020202020204" pitchFamily="34" charset="0"/>
                <a:cs typeface="Arial" panose="020B0604020202020204" pitchFamily="34" charset="0"/>
              </a:rPr>
              <a:t> ＊</a:t>
            </a:r>
            <a:r>
              <a:rPr lang="en-US" altLang="zh-TW" sz="4800" b="1" dirty="0">
                <a:solidFill>
                  <a:srgbClr val="0000FF"/>
                </a:solidFill>
                <a:latin typeface="Arial" panose="020B0604020202020204" pitchFamily="34" charset="0"/>
                <a:cs typeface="Arial" panose="020B0604020202020204" pitchFamily="34" charset="0"/>
              </a:rPr>
              <a:t>Consolidated I/S </a:t>
            </a:r>
          </a:p>
          <a:p>
            <a:r>
              <a:rPr lang="zh-TW" altLang="en-US" sz="4800" b="1" dirty="0" smtClean="0">
                <a:solidFill>
                  <a:srgbClr val="0000FF"/>
                </a:solidFill>
                <a:latin typeface="Arial" panose="020B0604020202020204" pitchFamily="34" charset="0"/>
                <a:cs typeface="Arial" panose="020B0604020202020204" pitchFamily="34" charset="0"/>
              </a:rPr>
              <a:t> ＊</a:t>
            </a:r>
            <a:r>
              <a:rPr lang="en-US" altLang="zh-TW" sz="4800" b="1" dirty="0">
                <a:solidFill>
                  <a:srgbClr val="0000FF"/>
                </a:solidFill>
                <a:latin typeface="Arial" panose="020B0604020202020204" pitchFamily="34" charset="0"/>
                <a:cs typeface="Arial" panose="020B0604020202020204" pitchFamily="34" charset="0"/>
              </a:rPr>
              <a:t>Sales by product </a:t>
            </a:r>
          </a:p>
          <a:p>
            <a:r>
              <a:rPr lang="zh-TW" altLang="en-US" sz="4800" b="1" dirty="0" smtClean="0">
                <a:solidFill>
                  <a:srgbClr val="0000FF"/>
                </a:solidFill>
                <a:latin typeface="Arial" panose="020B0604020202020204" pitchFamily="34" charset="0"/>
                <a:cs typeface="Arial" panose="020B0604020202020204" pitchFamily="34" charset="0"/>
              </a:rPr>
              <a:t> ＊</a:t>
            </a:r>
            <a:r>
              <a:rPr lang="en-US" altLang="zh-TW" sz="4800" b="1" dirty="0">
                <a:solidFill>
                  <a:srgbClr val="0000FF"/>
                </a:solidFill>
                <a:latin typeface="Arial" panose="020B0604020202020204" pitchFamily="34" charset="0"/>
                <a:cs typeface="Arial" panose="020B0604020202020204" pitchFamily="34" charset="0"/>
              </a:rPr>
              <a:t>Financial ratio analysis</a:t>
            </a:r>
            <a:r>
              <a:rPr lang="en-US" altLang="zh-TW" sz="5400" b="1" dirty="0">
                <a:solidFill>
                  <a:srgbClr val="0000FF"/>
                </a:solidFill>
                <a:latin typeface="Arabic Typesetting" panose="03020402040406030203" pitchFamily="66" charset="-78"/>
                <a:cs typeface="Arabic Typesetting" panose="03020402040406030203" pitchFamily="66" charset="-78"/>
              </a:rPr>
              <a:t> </a:t>
            </a:r>
            <a:endParaRPr lang="zh-TW" altLang="en-US" sz="4800" b="1" dirty="0">
              <a:solidFill>
                <a:srgbClr val="0000FF"/>
              </a:solidFill>
              <a:latin typeface="Arabic Typesetting" panose="03020402040406030203" pitchFamily="66" charset="-78"/>
              <a:ea typeface="標楷體" panose="03000509000000000000" pitchFamily="65" charset="-120"/>
              <a:cs typeface="Arabic Typesetting" panose="03020402040406030203" pitchFamily="66" charset="-78"/>
            </a:endParaRPr>
          </a:p>
        </p:txBody>
      </p:sp>
      <p:sp>
        <p:nvSpPr>
          <p:cNvPr id="5" name="標題 1"/>
          <p:cNvSpPr>
            <a:spLocks noGrp="1"/>
          </p:cNvSpPr>
          <p:nvPr>
            <p:ph type="ctrTitle"/>
          </p:nvPr>
        </p:nvSpPr>
        <p:spPr>
          <a:xfrm>
            <a:off x="935856" y="568757"/>
            <a:ext cx="8280920" cy="1663541"/>
          </a:xfrm>
        </p:spPr>
        <p:txBody>
          <a:bodyPr>
            <a:normAutofit/>
          </a:bodyPr>
          <a:lstStyle/>
          <a:p>
            <a:pPr algn="ctr"/>
            <a:r>
              <a:rPr lang="en-US" altLang="zh-TW" sz="4800" b="1" cap="none" dirty="0" err="1">
                <a:ln w="1905"/>
                <a:solidFill>
                  <a:srgbClr val="990033"/>
                </a:solidFill>
                <a:effectLst/>
                <a:latin typeface="Arial" panose="020B0604020202020204" pitchFamily="34" charset="0"/>
                <a:ea typeface="標楷體" panose="03000509000000000000" pitchFamily="65" charset="-120"/>
                <a:cs typeface="Arial" panose="020B0604020202020204" pitchFamily="34" charset="0"/>
              </a:rPr>
              <a:t>Taita</a:t>
            </a:r>
            <a:r>
              <a:rPr lang="en-US" altLang="zh-TW" sz="4800" b="1" cap="none" dirty="0">
                <a:ln w="1905"/>
                <a:solidFill>
                  <a:srgbClr val="990033"/>
                </a:solidFill>
                <a:effectLst/>
                <a:latin typeface="Arial" panose="020B0604020202020204" pitchFamily="34" charset="0"/>
                <a:ea typeface="標楷體" panose="03000509000000000000" pitchFamily="65" charset="-120"/>
                <a:cs typeface="Arial" panose="020B0604020202020204" pitchFamily="34" charset="0"/>
              </a:rPr>
              <a:t> Chemical Co., Ltd </a:t>
            </a:r>
            <a:r>
              <a:rPr lang="en-US" altLang="zh-TW" sz="4300" b="1" cap="none" dirty="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
            </a:r>
            <a:br>
              <a:rPr lang="en-US" altLang="zh-TW" sz="4300" b="1" cap="none" dirty="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br>
            <a:r>
              <a:rPr lang="en-US" altLang="zh-TW" sz="4800" b="1" cap="none" dirty="0" smtClean="0">
                <a:ln w="1905"/>
                <a:solidFill>
                  <a:srgbClr val="990033"/>
                </a:solidFill>
                <a:effectLst/>
                <a:latin typeface="Arial" panose="020B0604020202020204" pitchFamily="34" charset="0"/>
                <a:ea typeface="標楷體" panose="03000509000000000000" pitchFamily="65" charset="-120"/>
                <a:cs typeface="Arial" panose="020B0604020202020204" pitchFamily="34" charset="0"/>
              </a:rPr>
              <a:t>2018 </a:t>
            </a:r>
            <a:r>
              <a:rPr lang="en-US" altLang="zh-TW" sz="4800" b="1" cap="none" dirty="0">
                <a:ln w="1905"/>
                <a:solidFill>
                  <a:srgbClr val="990033"/>
                </a:solidFill>
                <a:effectLst/>
                <a:latin typeface="Arial" panose="020B0604020202020204" pitchFamily="34" charset="0"/>
                <a:ea typeface="標楷體" panose="03000509000000000000" pitchFamily="65" charset="-120"/>
                <a:cs typeface="Arial" panose="020B0604020202020204" pitchFamily="34" charset="0"/>
              </a:rPr>
              <a:t>Investor Conference </a:t>
            </a:r>
            <a:endParaRPr lang="zh-TW" altLang="en-US" sz="4800" b="1" cap="none" dirty="0">
              <a:ln w="1905"/>
              <a:solidFill>
                <a:srgbClr val="990033"/>
              </a:solidFill>
              <a:effectLst/>
              <a:latin typeface="Arial" panose="020B0604020202020204" pitchFamily="34" charset="0"/>
              <a:ea typeface="標楷體" panose="03000509000000000000" pitchFamily="65" charset="-120"/>
              <a:cs typeface="Arial" panose="020B0604020202020204" pitchFamily="34" charset="0"/>
            </a:endParaRPr>
          </a:p>
        </p:txBody>
      </p:sp>
      <p:sp>
        <p:nvSpPr>
          <p:cNvPr id="2" name="灯片编号占位符 1"/>
          <p:cNvSpPr>
            <a:spLocks noGrp="1"/>
          </p:cNvSpPr>
          <p:nvPr>
            <p:ph type="sldNum" sz="quarter" idx="12"/>
          </p:nvPr>
        </p:nvSpPr>
        <p:spPr/>
        <p:txBody>
          <a:bodyPr/>
          <a:lstStyle/>
          <a:p>
            <a:pPr>
              <a:defRPr/>
            </a:pPr>
            <a:fld id="{66134BAF-CD11-4316-95FC-8517FB6C7831}" type="slidenum">
              <a:rPr lang="zh-TW" altLang="en-US" smtClean="0"/>
              <a:pPr>
                <a:defRPr/>
              </a:pPr>
              <a:t>22</a:t>
            </a:fld>
            <a:endParaRPr lang="zh-TW" altLang="en-US" dirty="0"/>
          </a:p>
        </p:txBody>
      </p:sp>
    </p:spTree>
    <p:extLst>
      <p:ext uri="{BB962C8B-B14F-4D97-AF65-F5344CB8AC3E}">
        <p14:creationId xmlns:p14="http://schemas.microsoft.com/office/powerpoint/2010/main" val="11299978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a:defRPr/>
            </a:pPr>
            <a:fld id="{3D617124-E4E2-4399-ADD8-2BDA7ECD178A}" type="slidenum">
              <a:rPr lang="zh-TW" altLang="en-US" smtClean="0"/>
              <a:pPr>
                <a:defRPr/>
              </a:pPr>
              <a:t>23</a:t>
            </a:fld>
            <a:endParaRPr lang="zh-TW" altLang="en-US" dirty="0"/>
          </a:p>
        </p:txBody>
      </p:sp>
      <p:sp>
        <p:nvSpPr>
          <p:cNvPr id="4" name="標題 2"/>
          <p:cNvSpPr txBox="1">
            <a:spLocks/>
          </p:cNvSpPr>
          <p:nvPr/>
        </p:nvSpPr>
        <p:spPr>
          <a:xfrm>
            <a:off x="1871960" y="360090"/>
            <a:ext cx="6120680" cy="667286"/>
          </a:xfrm>
          <a:prstGeom prst="rect">
            <a:avLst/>
          </a:prstGeom>
        </p:spPr>
        <p:txBody>
          <a:bodyPr vert="horz" lIns="98746" tIns="49373" rIns="98746" bIns="49373" anchor="t">
            <a:normAutofit fontScale="62500" lnSpcReduction="20000"/>
          </a:bodyPr>
          <a:lstStyle>
            <a:lvl1pPr algn="l" rtl="0" eaLnBrk="1" latinLnBrk="0" hangingPunct="1">
              <a:spcBef>
                <a:spcPct val="0"/>
              </a:spcBef>
              <a:buNone/>
              <a:defRPr kumimoji="0" sz="3900" kern="1200" cap="all" baseline="0">
                <a:solidFill>
                  <a:schemeClr val="tx2"/>
                </a:solidFill>
                <a:effectLst>
                  <a:reflection blurRad="12700" stA="48000" endA="300" endPos="55000" dir="5400000" sy="-90000" algn="bl" rotWithShape="0"/>
                </a:effectLst>
                <a:latin typeface="+mj-lt"/>
                <a:ea typeface="+mj-ea"/>
                <a:cs typeface="+mj-cs"/>
              </a:defRPr>
            </a:lvl1pPr>
          </a:lstStyle>
          <a:p>
            <a:pPr fontAlgn="auto">
              <a:spcAft>
                <a:spcPts val="0"/>
              </a:spcAft>
            </a:pPr>
            <a:r>
              <a:rPr lang="en-US" altLang="zh-TW" sz="4800" b="1" cap="none" dirty="0">
                <a:ln w="1905"/>
                <a:solidFill>
                  <a:srgbClr val="990033"/>
                </a:solidFill>
                <a:effectLst>
                  <a:innerShdw blurRad="69850" dist="43180" dir="5400000">
                    <a:srgbClr val="000000">
                      <a:alpha val="65000"/>
                    </a:srgbClr>
                  </a:innerShdw>
                </a:effectLst>
                <a:latin typeface="Times New Roman" panose="02020603050405020304" pitchFamily="18" charset="0"/>
                <a:ea typeface="標楷體" panose="03000509000000000000" pitchFamily="65" charset="-120"/>
                <a:cs typeface="Times New Roman" panose="02020603050405020304" pitchFamily="18" charset="0"/>
              </a:rPr>
              <a:t>Consolidated Statements of Income</a:t>
            </a:r>
            <a:endParaRPr lang="zh-TW" altLang="en-US" sz="4800" b="1" cap="none" dirty="0">
              <a:ln w="1905"/>
              <a:solidFill>
                <a:srgbClr val="990033"/>
              </a:solidFill>
              <a:effectLst>
                <a:innerShdw blurRad="69850" dist="43180" dir="5400000">
                  <a:srgbClr val="000000">
                    <a:alpha val="65000"/>
                  </a:srgbClr>
                </a:inn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文字方塊 4"/>
          <p:cNvSpPr txBox="1"/>
          <p:nvPr/>
        </p:nvSpPr>
        <p:spPr>
          <a:xfrm>
            <a:off x="6552480" y="720130"/>
            <a:ext cx="3168352" cy="707886"/>
          </a:xfrm>
          <a:prstGeom prst="rect">
            <a:avLst/>
          </a:prstGeom>
          <a:noFill/>
        </p:spPr>
        <p:txBody>
          <a:bodyPr wrap="square" rtlCol="0">
            <a:spAutoFit/>
          </a:bodyPr>
          <a:lstStyle/>
          <a:p>
            <a:r>
              <a:rPr lang="en-US" altLang="zh-TW" sz="2000" b="1" dirty="0">
                <a:solidFill>
                  <a:srgbClr val="0000FF"/>
                </a:solidFill>
                <a:latin typeface="標楷體" panose="03000509000000000000" pitchFamily="65" charset="-120"/>
                <a:ea typeface="標楷體" panose="03000509000000000000" pitchFamily="65" charset="-120"/>
              </a:rPr>
              <a:t>(In millions of NTD, except per share data)</a:t>
            </a:r>
            <a:endParaRPr lang="zh-TW" altLang="en-US" sz="2000" b="1" dirty="0">
              <a:solidFill>
                <a:srgbClr val="0000FF"/>
              </a:solidFill>
              <a:latin typeface="標楷體" panose="03000509000000000000" pitchFamily="65" charset="-120"/>
              <a:ea typeface="標楷體" panose="03000509000000000000" pitchFamily="65" charset="-12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863" y="1307802"/>
            <a:ext cx="9490075" cy="546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8103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a:defRPr/>
            </a:pPr>
            <a:fld id="{3D617124-E4E2-4399-ADD8-2BDA7ECD178A}" type="slidenum">
              <a:rPr lang="zh-TW" altLang="en-US" smtClean="0"/>
              <a:pPr>
                <a:defRPr/>
              </a:pPr>
              <a:t>24</a:t>
            </a:fld>
            <a:endParaRPr lang="zh-TW" altLang="en-US" dirty="0"/>
          </a:p>
        </p:txBody>
      </p:sp>
      <p:sp>
        <p:nvSpPr>
          <p:cNvPr id="4" name="標題 2"/>
          <p:cNvSpPr txBox="1">
            <a:spLocks/>
          </p:cNvSpPr>
          <p:nvPr/>
        </p:nvSpPr>
        <p:spPr>
          <a:xfrm>
            <a:off x="1871960" y="135732"/>
            <a:ext cx="6624736" cy="883310"/>
          </a:xfrm>
          <a:prstGeom prst="rect">
            <a:avLst/>
          </a:prstGeom>
        </p:spPr>
        <p:txBody>
          <a:bodyPr vert="horz" lIns="98746" tIns="49373" rIns="98746" bIns="49373" anchor="t">
            <a:noAutofit/>
          </a:bodyPr>
          <a:lstStyle>
            <a:lvl1pPr algn="l" rtl="0" eaLnBrk="1" latinLnBrk="0" hangingPunct="1">
              <a:spcBef>
                <a:spcPct val="0"/>
              </a:spcBef>
              <a:buNone/>
              <a:defRPr kumimoji="0" sz="3900" kern="1200" cap="all" baseline="0">
                <a:solidFill>
                  <a:schemeClr val="tx2"/>
                </a:solidFill>
                <a:effectLst>
                  <a:reflection blurRad="12700" stA="48000" endA="300" endPos="55000" dir="5400000" sy="-90000" algn="bl" rotWithShape="0"/>
                </a:effectLst>
                <a:latin typeface="+mj-lt"/>
                <a:ea typeface="+mj-ea"/>
                <a:cs typeface="+mj-cs"/>
              </a:defRPr>
            </a:lvl1pPr>
          </a:lstStyle>
          <a:p>
            <a:pPr fontAlgn="auto">
              <a:spcAft>
                <a:spcPts val="0"/>
              </a:spcAft>
            </a:pPr>
            <a:r>
              <a:rPr lang="en-US" altLang="zh-TW" sz="4800" b="1" cap="none" dirty="0">
                <a:ln w="1905"/>
                <a:solidFill>
                  <a:srgbClr val="990033"/>
                </a:solidFill>
                <a:effectLst>
                  <a:innerShdw blurRad="69850" dist="43180" dir="5400000">
                    <a:srgbClr val="000000">
                      <a:alpha val="65000"/>
                    </a:srgbClr>
                  </a:innerShdw>
                </a:effectLst>
                <a:latin typeface="Times New Roman" panose="02020603050405020304" pitchFamily="18" charset="0"/>
                <a:ea typeface="標楷體" panose="03000509000000000000" pitchFamily="65" charset="-120"/>
                <a:cs typeface="Times New Roman" panose="02020603050405020304" pitchFamily="18" charset="0"/>
              </a:rPr>
              <a:t>Sales by product - 2017</a:t>
            </a:r>
            <a:endParaRPr lang="zh-TW" altLang="en-US" sz="4800" b="1" cap="none" dirty="0">
              <a:ln w="1905"/>
              <a:solidFill>
                <a:srgbClr val="990033"/>
              </a:solidFill>
              <a:effectLst>
                <a:innerShdw blurRad="69850" dist="43180" dir="5400000">
                  <a:srgbClr val="000000">
                    <a:alpha val="65000"/>
                  </a:srgbClr>
                </a:inn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文字方塊 4"/>
          <p:cNvSpPr txBox="1"/>
          <p:nvPr/>
        </p:nvSpPr>
        <p:spPr>
          <a:xfrm>
            <a:off x="7056537" y="1328132"/>
            <a:ext cx="2520279" cy="400110"/>
          </a:xfrm>
          <a:prstGeom prst="rect">
            <a:avLst/>
          </a:prstGeom>
          <a:noFill/>
        </p:spPr>
        <p:txBody>
          <a:bodyPr wrap="square" rtlCol="0">
            <a:spAutoFit/>
          </a:bodyPr>
          <a:lstStyle/>
          <a:p>
            <a:r>
              <a:rPr lang="en-US" altLang="zh-TW" sz="2000" b="1" dirty="0">
                <a:solidFill>
                  <a:srgbClr val="0000FF"/>
                </a:solidFill>
                <a:latin typeface="標楷體" panose="03000509000000000000" pitchFamily="65" charset="-120"/>
                <a:ea typeface="標楷體" panose="03000509000000000000" pitchFamily="65" charset="-120"/>
              </a:rPr>
              <a:t>In millions of NTD</a:t>
            </a:r>
            <a:endParaRPr lang="zh-TW" altLang="en-US" sz="2000" b="1" dirty="0">
              <a:solidFill>
                <a:srgbClr val="0000FF"/>
              </a:solidFill>
              <a:latin typeface="標楷體" panose="03000509000000000000" pitchFamily="65" charset="-120"/>
              <a:ea typeface="標楷體" panose="03000509000000000000" pitchFamily="65" charset="-120"/>
            </a:endParaRPr>
          </a:p>
        </p:txBody>
      </p:sp>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0613" y="1444128"/>
            <a:ext cx="7900987" cy="5900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943827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a:defRPr/>
            </a:pPr>
            <a:fld id="{3D617124-E4E2-4399-ADD8-2BDA7ECD178A}" type="slidenum">
              <a:rPr lang="zh-TW" altLang="en-US" smtClean="0"/>
              <a:pPr>
                <a:defRPr/>
              </a:pPr>
              <a:t>25</a:t>
            </a:fld>
            <a:endParaRPr lang="zh-TW" altLang="en-US" dirty="0"/>
          </a:p>
        </p:txBody>
      </p:sp>
      <p:sp>
        <p:nvSpPr>
          <p:cNvPr id="4" name="標題 2"/>
          <p:cNvSpPr txBox="1">
            <a:spLocks/>
          </p:cNvSpPr>
          <p:nvPr/>
        </p:nvSpPr>
        <p:spPr>
          <a:xfrm>
            <a:off x="1511920" y="216074"/>
            <a:ext cx="7632847" cy="1584176"/>
          </a:xfrm>
          <a:prstGeom prst="rect">
            <a:avLst/>
          </a:prstGeom>
        </p:spPr>
        <p:txBody>
          <a:bodyPr vert="horz" lIns="98746" tIns="49373" rIns="98746" bIns="49373" anchor="t">
            <a:noAutofit/>
          </a:bodyPr>
          <a:lstStyle>
            <a:lvl1pPr algn="l" rtl="0" eaLnBrk="1" latinLnBrk="0" hangingPunct="1">
              <a:spcBef>
                <a:spcPct val="0"/>
              </a:spcBef>
              <a:buNone/>
              <a:defRPr kumimoji="0" sz="3900" kern="1200" cap="all" baseline="0">
                <a:solidFill>
                  <a:schemeClr val="tx2"/>
                </a:solidFill>
                <a:effectLst>
                  <a:reflection blurRad="12700" stA="48000" endA="300" endPos="55000" dir="5400000" sy="-90000" algn="bl" rotWithShape="0"/>
                </a:effectLst>
                <a:latin typeface="+mj-lt"/>
                <a:ea typeface="+mj-ea"/>
                <a:cs typeface="+mj-cs"/>
              </a:defRPr>
            </a:lvl1pPr>
          </a:lstStyle>
          <a:p>
            <a:pPr fontAlgn="auto">
              <a:spcAft>
                <a:spcPts val="0"/>
              </a:spcAft>
            </a:pPr>
            <a:r>
              <a:rPr lang="en-US" altLang="zh-TW" sz="4800" b="1" cap="none" dirty="0">
                <a:ln w="1905"/>
                <a:solidFill>
                  <a:srgbClr val="990033"/>
                </a:solidFill>
                <a:effectLst>
                  <a:innerShdw blurRad="69850" dist="43180" dir="5400000">
                    <a:srgbClr val="000000">
                      <a:alpha val="65000"/>
                    </a:srgbClr>
                  </a:innerShdw>
                </a:effectLst>
                <a:latin typeface="Times New Roman" panose="02020603050405020304" pitchFamily="18" charset="0"/>
                <a:ea typeface="標楷體" panose="03000509000000000000" pitchFamily="65" charset="-120"/>
                <a:cs typeface="Times New Roman" panose="02020603050405020304" pitchFamily="18" charset="0"/>
              </a:rPr>
              <a:t>Financial ratio </a:t>
            </a:r>
            <a:r>
              <a:rPr lang="en-US" altLang="zh-TW" sz="4800" b="1" cap="none" dirty="0" smtClean="0">
                <a:ln w="1905"/>
                <a:solidFill>
                  <a:srgbClr val="990033"/>
                </a:solidFill>
                <a:effectLst>
                  <a:innerShdw blurRad="69850" dist="43180" dir="5400000">
                    <a:srgbClr val="000000">
                      <a:alpha val="65000"/>
                    </a:srgbClr>
                  </a:innerShdw>
                </a:effectLst>
                <a:latin typeface="Times New Roman" panose="02020603050405020304" pitchFamily="18" charset="0"/>
                <a:ea typeface="標楷體" panose="03000509000000000000" pitchFamily="65" charset="-120"/>
                <a:cs typeface="Times New Roman" panose="02020603050405020304" pitchFamily="18" charset="0"/>
              </a:rPr>
              <a:t>analysis</a:t>
            </a:r>
          </a:p>
          <a:p>
            <a:pPr fontAlgn="auto">
              <a:spcAft>
                <a:spcPts val="0"/>
              </a:spcAft>
            </a:pPr>
            <a:r>
              <a:rPr lang="zh-TW" altLang="en-US" sz="4800" b="1" cap="none" dirty="0" smtClean="0">
                <a:ln w="1905"/>
                <a:solidFill>
                  <a:srgbClr val="990033"/>
                </a:solidFill>
                <a:effectLst>
                  <a:innerShdw blurRad="69850" dist="43180" dir="5400000">
                    <a:srgbClr val="000000">
                      <a:alpha val="65000"/>
                    </a:srgbClr>
                  </a:inn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4800" b="1" cap="none" dirty="0" smtClean="0">
                <a:ln w="1905"/>
                <a:solidFill>
                  <a:srgbClr val="990033"/>
                </a:solidFill>
                <a:effectLst>
                  <a:innerShdw blurRad="69850" dist="43180" dir="5400000">
                    <a:srgbClr val="000000">
                      <a:alpha val="65000"/>
                    </a:srgbClr>
                  </a:innerShdw>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4800" b="1" cap="none" dirty="0">
                <a:ln w="1905"/>
                <a:solidFill>
                  <a:srgbClr val="990033"/>
                </a:solidFill>
                <a:effectLst>
                  <a:innerShdw blurRad="69850" dist="43180" dir="5400000">
                    <a:srgbClr val="000000">
                      <a:alpha val="65000"/>
                    </a:srgbClr>
                  </a:innerShdw>
                </a:effectLst>
                <a:latin typeface="Times New Roman" panose="02020603050405020304" pitchFamily="18" charset="0"/>
                <a:ea typeface="標楷體" panose="03000509000000000000" pitchFamily="65" charset="-120"/>
                <a:cs typeface="Times New Roman" panose="02020603050405020304" pitchFamily="18" charset="0"/>
              </a:rPr>
              <a:t>Consolidated Statement)</a:t>
            </a:r>
            <a:endParaRPr lang="zh-TW" altLang="en-US" sz="4800" b="1" cap="none" dirty="0">
              <a:ln w="1905"/>
              <a:solidFill>
                <a:srgbClr val="990033"/>
              </a:solidFill>
              <a:effectLst>
                <a:innerShdw blurRad="69850" dist="43180" dir="5400000">
                  <a:srgbClr val="000000">
                    <a:alpha val="65000"/>
                  </a:srgbClr>
                </a:innerShdw>
              </a:effectLst>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8221" name="Picture 2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363" y="1682898"/>
            <a:ext cx="8855075" cy="4941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2851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a:defRPr/>
            </a:pPr>
            <a:fld id="{3D617124-E4E2-4399-ADD8-2BDA7ECD178A}" type="slidenum">
              <a:rPr lang="zh-TW" altLang="en-US" smtClean="0"/>
              <a:pPr>
                <a:defRPr/>
              </a:pPr>
              <a:t>26</a:t>
            </a:fld>
            <a:endParaRPr lang="zh-TW" altLang="en-US" dirty="0"/>
          </a:p>
        </p:txBody>
      </p:sp>
      <p:sp>
        <p:nvSpPr>
          <p:cNvPr id="4" name="標題 2"/>
          <p:cNvSpPr txBox="1">
            <a:spLocks/>
          </p:cNvSpPr>
          <p:nvPr/>
        </p:nvSpPr>
        <p:spPr>
          <a:xfrm>
            <a:off x="2304008" y="268868"/>
            <a:ext cx="5976664" cy="883310"/>
          </a:xfrm>
          <a:prstGeom prst="rect">
            <a:avLst/>
          </a:prstGeom>
        </p:spPr>
        <p:txBody>
          <a:bodyPr vert="horz" lIns="98746" tIns="49373" rIns="98746" bIns="49373" anchor="t">
            <a:normAutofit fontScale="62500" lnSpcReduction="20000"/>
          </a:bodyPr>
          <a:lstStyle>
            <a:lvl1pPr algn="l" rtl="0" eaLnBrk="1" latinLnBrk="0" hangingPunct="1">
              <a:spcBef>
                <a:spcPct val="0"/>
              </a:spcBef>
              <a:buNone/>
              <a:defRPr kumimoji="0" sz="3900" kern="1200" cap="all" baseline="0">
                <a:solidFill>
                  <a:schemeClr val="tx2"/>
                </a:solidFill>
                <a:effectLst>
                  <a:reflection blurRad="12700" stA="48000" endA="300" endPos="55000" dir="5400000" sy="-90000" algn="bl" rotWithShape="0"/>
                </a:effectLst>
                <a:latin typeface="+mj-lt"/>
                <a:ea typeface="+mj-ea"/>
                <a:cs typeface="+mj-cs"/>
              </a:defRPr>
            </a:lvl1pPr>
          </a:lstStyle>
          <a:p>
            <a:pPr fontAlgn="auto">
              <a:spcAft>
                <a:spcPts val="0"/>
              </a:spcAft>
            </a:pPr>
            <a:r>
              <a:rPr lang="en-US" altLang="zh-TW" sz="4800" b="1" cap="none" dirty="0">
                <a:ln w="1905"/>
                <a:solidFill>
                  <a:srgbClr val="990033"/>
                </a:solidFill>
                <a:effectLst>
                  <a:innerShdw blurRad="69850" dist="43180" dir="5400000">
                    <a:srgbClr val="000000">
                      <a:alpha val="65000"/>
                    </a:srgbClr>
                  </a:innerShdw>
                </a:effectLst>
                <a:latin typeface="Times New Roman" panose="02020603050405020304" pitchFamily="18" charset="0"/>
                <a:ea typeface="標楷體" panose="03000509000000000000" pitchFamily="65" charset="-120"/>
                <a:cs typeface="Times New Roman" panose="02020603050405020304" pitchFamily="18" charset="0"/>
              </a:rPr>
              <a:t>Consolidated Statements of Income</a:t>
            </a:r>
            <a:endParaRPr lang="zh-TW" altLang="en-US" sz="4800" b="1" cap="none" dirty="0">
              <a:ln w="1905"/>
              <a:solidFill>
                <a:srgbClr val="990033"/>
              </a:solidFill>
              <a:effectLst>
                <a:innerShdw blurRad="69850" dist="43180" dir="5400000">
                  <a:srgbClr val="000000">
                    <a:alpha val="65000"/>
                  </a:srgbClr>
                </a:inn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文字方塊 4"/>
          <p:cNvSpPr txBox="1"/>
          <p:nvPr/>
        </p:nvSpPr>
        <p:spPr>
          <a:xfrm>
            <a:off x="6624489" y="761244"/>
            <a:ext cx="2952327" cy="707886"/>
          </a:xfrm>
          <a:prstGeom prst="rect">
            <a:avLst/>
          </a:prstGeom>
          <a:noFill/>
        </p:spPr>
        <p:txBody>
          <a:bodyPr wrap="square" rtlCol="0">
            <a:spAutoFit/>
          </a:bodyPr>
          <a:lstStyle/>
          <a:p>
            <a:r>
              <a:rPr lang="en-US" altLang="zh-TW" sz="2000" b="1" dirty="0">
                <a:solidFill>
                  <a:srgbClr val="0000FF"/>
                </a:solidFill>
                <a:latin typeface="標楷體" panose="03000509000000000000" pitchFamily="65" charset="-120"/>
                <a:ea typeface="標楷體" panose="03000509000000000000" pitchFamily="65" charset="-120"/>
              </a:rPr>
              <a:t>In millions of NTD, except per share data</a:t>
            </a:r>
            <a:endParaRPr lang="zh-TW" altLang="en-US" sz="2000" b="1" dirty="0">
              <a:solidFill>
                <a:srgbClr val="0000FF"/>
              </a:solidFill>
              <a:latin typeface="標楷體" panose="03000509000000000000" pitchFamily="65" charset="-120"/>
              <a:ea typeface="標楷體" panose="03000509000000000000" pitchFamily="65" charset="-120"/>
            </a:endParaRPr>
          </a:p>
        </p:txBody>
      </p:sp>
      <p:pic>
        <p:nvPicPr>
          <p:cNvPr id="9237" name="Picture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425" y="1379810"/>
            <a:ext cx="9885363" cy="546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37525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p:txBody>
          <a:bodyPr/>
          <a:lstStyle/>
          <a:p>
            <a:pPr>
              <a:defRPr/>
            </a:pPr>
            <a:fld id="{3D617124-E4E2-4399-ADD8-2BDA7ECD178A}" type="slidenum">
              <a:rPr lang="zh-TW" altLang="en-US" smtClean="0"/>
              <a:pPr>
                <a:defRPr/>
              </a:pPr>
              <a:t>27</a:t>
            </a:fld>
            <a:endParaRPr lang="zh-TW" altLang="en-US" dirty="0"/>
          </a:p>
        </p:txBody>
      </p:sp>
      <p:sp>
        <p:nvSpPr>
          <p:cNvPr id="4" name="標題 2"/>
          <p:cNvSpPr txBox="1">
            <a:spLocks/>
          </p:cNvSpPr>
          <p:nvPr/>
        </p:nvSpPr>
        <p:spPr>
          <a:xfrm>
            <a:off x="1583928" y="135732"/>
            <a:ext cx="7416824" cy="883310"/>
          </a:xfrm>
          <a:prstGeom prst="rect">
            <a:avLst/>
          </a:prstGeom>
        </p:spPr>
        <p:txBody>
          <a:bodyPr vert="horz" lIns="98746" tIns="49373" rIns="98746" bIns="49373" anchor="t">
            <a:noAutofit/>
          </a:bodyPr>
          <a:lstStyle>
            <a:lvl1pPr algn="l" rtl="0" eaLnBrk="1" latinLnBrk="0" hangingPunct="1">
              <a:spcBef>
                <a:spcPct val="0"/>
              </a:spcBef>
              <a:buNone/>
              <a:defRPr kumimoji="0" sz="3900" kern="1200" cap="all" baseline="0">
                <a:solidFill>
                  <a:schemeClr val="tx2"/>
                </a:solidFill>
                <a:effectLst>
                  <a:reflection blurRad="12700" stA="48000" endA="300" endPos="55000" dir="5400000" sy="-90000" algn="bl" rotWithShape="0"/>
                </a:effectLst>
                <a:latin typeface="+mj-lt"/>
                <a:ea typeface="+mj-ea"/>
                <a:cs typeface="+mj-cs"/>
              </a:defRPr>
            </a:lvl1pPr>
          </a:lstStyle>
          <a:p>
            <a:pPr fontAlgn="auto">
              <a:spcAft>
                <a:spcPts val="0"/>
              </a:spcAft>
            </a:pPr>
            <a:r>
              <a:rPr lang="en-US" altLang="zh-TW" sz="4800" b="1" cap="none" dirty="0">
                <a:ln w="1905"/>
                <a:solidFill>
                  <a:srgbClr val="990033"/>
                </a:solidFill>
                <a:effectLst>
                  <a:innerShdw blurRad="69850" dist="43180" dir="5400000">
                    <a:srgbClr val="000000">
                      <a:alpha val="65000"/>
                    </a:srgbClr>
                  </a:innerShdw>
                </a:effectLst>
                <a:latin typeface="Times New Roman" panose="02020603050405020304" pitchFamily="18" charset="0"/>
                <a:ea typeface="標楷體" panose="03000509000000000000" pitchFamily="65" charset="-120"/>
                <a:cs typeface="Times New Roman" panose="02020603050405020304" pitchFamily="18" charset="0"/>
              </a:rPr>
              <a:t>Sales by product - 2018 Q1</a:t>
            </a:r>
            <a:endParaRPr lang="zh-TW" altLang="en-US" sz="4800" b="1" cap="none" dirty="0">
              <a:ln w="1905"/>
              <a:solidFill>
                <a:srgbClr val="990033"/>
              </a:solidFill>
              <a:effectLst>
                <a:innerShdw blurRad="69850" dist="43180" dir="5400000">
                  <a:srgbClr val="000000">
                    <a:alpha val="65000"/>
                  </a:srgbClr>
                </a:inn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文字方塊 4"/>
          <p:cNvSpPr txBox="1"/>
          <p:nvPr/>
        </p:nvSpPr>
        <p:spPr>
          <a:xfrm>
            <a:off x="7128545" y="1152178"/>
            <a:ext cx="2520279" cy="400110"/>
          </a:xfrm>
          <a:prstGeom prst="rect">
            <a:avLst/>
          </a:prstGeom>
          <a:noFill/>
        </p:spPr>
        <p:txBody>
          <a:bodyPr wrap="square" rtlCol="0">
            <a:spAutoFit/>
          </a:bodyPr>
          <a:lstStyle/>
          <a:p>
            <a:r>
              <a:rPr lang="en-US" altLang="zh-TW" sz="2000" b="1" dirty="0">
                <a:solidFill>
                  <a:srgbClr val="0000FF"/>
                </a:solidFill>
                <a:latin typeface="標楷體" panose="03000509000000000000" pitchFamily="65" charset="-120"/>
                <a:ea typeface="標楷體" panose="03000509000000000000" pitchFamily="65" charset="-120"/>
              </a:rPr>
              <a:t>In millions of NTD</a:t>
            </a:r>
            <a:endParaRPr lang="zh-TW" altLang="en-US" sz="2000" b="1" dirty="0">
              <a:solidFill>
                <a:srgbClr val="0000FF"/>
              </a:solidFill>
              <a:latin typeface="標楷體" panose="03000509000000000000" pitchFamily="65" charset="-120"/>
              <a:ea typeface="標楷體" panose="03000509000000000000" pitchFamily="65" charset="-120"/>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3788" y="1660152"/>
            <a:ext cx="7894637" cy="5900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12052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24"/>
          <p:cNvSpPr/>
          <p:nvPr/>
        </p:nvSpPr>
        <p:spPr>
          <a:xfrm>
            <a:off x="0" y="1029766"/>
            <a:ext cx="10080625" cy="6152357"/>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lIns="98746" tIns="49373" rIns="98746" bIns="49373" rtlCol="0" anchor="ctr"/>
          <a:lstStyle/>
          <a:p>
            <a:r>
              <a:rPr lang="en-US" altLang="zh-TW" dirty="0"/>
              <a:t>Disclaimer</a:t>
            </a:r>
            <a:endParaRPr lang="zh-TW" altLang="zh-TW" dirty="0"/>
          </a:p>
          <a:p>
            <a:r>
              <a:rPr lang="en-US" altLang="zh-TW" dirty="0"/>
              <a:t> </a:t>
            </a:r>
            <a:endParaRPr lang="zh-TW" altLang="zh-TW" dirty="0"/>
          </a:p>
          <a:p>
            <a:r>
              <a:rPr lang="en-US" altLang="zh-TW" dirty="0"/>
              <a:t>This presentation includes the Company’s current information and any development or adjustments thereof will be published according to laws, regulations or rulings. The Company is not obligated to update or revise this presentation.</a:t>
            </a:r>
            <a:endParaRPr lang="zh-TW" altLang="zh-TW" dirty="0"/>
          </a:p>
          <a:p>
            <a:r>
              <a:rPr lang="en-US" altLang="zh-TW" dirty="0"/>
              <a:t> </a:t>
            </a:r>
            <a:endParaRPr lang="zh-TW" altLang="zh-TW" dirty="0"/>
          </a:p>
          <a:p>
            <a:r>
              <a:rPr lang="en-US" altLang="zh-TW" dirty="0"/>
              <a:t>The information in this presentation is not for investment advices.</a:t>
            </a:r>
            <a:endParaRPr lang="zh-TW" altLang="zh-TW" dirty="0"/>
          </a:p>
        </p:txBody>
      </p:sp>
      <p:sp>
        <p:nvSpPr>
          <p:cNvPr id="23" name="標題 1"/>
          <p:cNvSpPr>
            <a:spLocks noGrp="1"/>
          </p:cNvSpPr>
          <p:nvPr>
            <p:ph type="ctrTitle"/>
          </p:nvPr>
        </p:nvSpPr>
        <p:spPr>
          <a:xfrm>
            <a:off x="1007865" y="46857"/>
            <a:ext cx="8568531" cy="1663541"/>
          </a:xfrm>
        </p:spPr>
        <p:txBody>
          <a:bodyPr>
            <a:normAutofit/>
          </a:bodyPr>
          <a:lstStyle/>
          <a:p>
            <a:pPr algn="ctr">
              <a:defRPr/>
            </a:pPr>
            <a:r>
              <a:rPr lang="en-US" altLang="zh-TW" sz="4800" b="1" cap="none" dirty="0" err="1">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Taita</a:t>
            </a:r>
            <a:r>
              <a:rPr lang="en-US" altLang="zh-TW" sz="4800" b="1" cap="none" dirty="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 Chemical Co., </a:t>
            </a:r>
            <a:r>
              <a:rPr lang="en-US" altLang="zh-TW" sz="4800" b="1" cap="none" dirty="0" smtClean="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Ltd</a:t>
            </a:r>
            <a:br>
              <a:rPr lang="en-US" altLang="zh-TW" sz="4800" b="1" cap="none" dirty="0" smtClean="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br>
            <a:r>
              <a:rPr lang="en-US" altLang="zh-TW" sz="4000" b="1" cap="none" dirty="0" smtClean="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2018 </a:t>
            </a:r>
            <a:r>
              <a:rPr lang="en-US" altLang="zh-TW" sz="4000" b="1" cap="none" dirty="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Investor Conference</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55936" y="2016274"/>
            <a:ext cx="6624736"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投影片編號版面配置區 1"/>
          <p:cNvSpPr>
            <a:spLocks noGrp="1"/>
          </p:cNvSpPr>
          <p:nvPr>
            <p:ph type="sldNum" sz="quarter" idx="12"/>
          </p:nvPr>
        </p:nvSpPr>
        <p:spPr/>
        <p:txBody>
          <a:bodyPr/>
          <a:lstStyle/>
          <a:p>
            <a:pPr>
              <a:defRPr/>
            </a:pPr>
            <a:fld id="{66134BAF-CD11-4316-95FC-8517FB6C7831}" type="slidenum">
              <a:rPr lang="zh-TW" altLang="en-US" smtClean="0"/>
              <a:pPr>
                <a:defRPr/>
              </a:pPr>
              <a:t>28</a:t>
            </a:fld>
            <a:endParaRPr lang="zh-TW" altLang="en-US"/>
          </a:p>
        </p:txBody>
      </p:sp>
    </p:spTree>
    <p:extLst>
      <p:ext uri="{BB962C8B-B14F-4D97-AF65-F5344CB8AC3E}">
        <p14:creationId xmlns:p14="http://schemas.microsoft.com/office/powerpoint/2010/main" val="22616948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24"/>
          <p:cNvSpPr/>
          <p:nvPr/>
        </p:nvSpPr>
        <p:spPr>
          <a:xfrm>
            <a:off x="0" y="1029767"/>
            <a:ext cx="10080625" cy="6152357"/>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lIns="98746" tIns="49373" rIns="98746" bIns="49373" rtlCol="0" anchor="ctr"/>
          <a:lstStyle/>
          <a:p>
            <a:pPr algn="ctr"/>
            <a:endParaRPr lang="zh-TW" altLang="en-US">
              <a:solidFill>
                <a:prstClr val="white"/>
              </a:solidFill>
            </a:endParaRPr>
          </a:p>
        </p:txBody>
      </p:sp>
      <p:sp>
        <p:nvSpPr>
          <p:cNvPr id="35" name="橢圓 34"/>
          <p:cNvSpPr/>
          <p:nvPr/>
        </p:nvSpPr>
        <p:spPr>
          <a:xfrm>
            <a:off x="7235269" y="4605063"/>
            <a:ext cx="186558" cy="177685"/>
          </a:xfrm>
          <a:prstGeom prst="ellipse">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8746" tIns="49373" rIns="98746" bIns="49373" rtlCol="0" anchor="ctr"/>
          <a:lstStyle/>
          <a:p>
            <a:pPr algn="ctr">
              <a:defRPr/>
            </a:pPr>
            <a:endParaRPr lang="zh-TW" altLang="en-US" kern="0">
              <a:solidFill>
                <a:prstClr val="white"/>
              </a:solidFill>
              <a:latin typeface="Calibri"/>
              <a:ea typeface="新細明體"/>
            </a:endParaRPr>
          </a:p>
        </p:txBody>
      </p:sp>
      <p:sp>
        <p:nvSpPr>
          <p:cNvPr id="36" name="矩形 35"/>
          <p:cNvSpPr/>
          <p:nvPr/>
        </p:nvSpPr>
        <p:spPr>
          <a:xfrm>
            <a:off x="7666239" y="4394108"/>
            <a:ext cx="1180458" cy="361320"/>
          </a:xfrm>
          <a:prstGeom prst="rect">
            <a:avLst/>
          </a:prstGeom>
        </p:spPr>
        <p:txBody>
          <a:bodyPr wrap="none" lIns="98746" tIns="49373" rIns="98746" bIns="49373">
            <a:spAutoFit/>
          </a:bodyPr>
          <a:lstStyle/>
          <a:p>
            <a:pPr algn="r"/>
            <a:r>
              <a:rPr lang="en-US" altLang="zh-TW" sz="1700" b="1" dirty="0" smtClean="0">
                <a:solidFill>
                  <a:srgbClr val="FFC000"/>
                </a:solidFill>
                <a:latin typeface="標楷體" panose="03000509000000000000" pitchFamily="65" charset="-120"/>
              </a:rPr>
              <a:t>Taipei HQ</a:t>
            </a:r>
            <a:endParaRPr lang="en-US" altLang="zh-TW" sz="1700" b="1" dirty="0">
              <a:solidFill>
                <a:srgbClr val="FFC000"/>
              </a:solidFill>
              <a:latin typeface="標楷體" panose="03000509000000000000" pitchFamily="65" charset="-120"/>
            </a:endParaRPr>
          </a:p>
        </p:txBody>
      </p:sp>
      <p:sp>
        <p:nvSpPr>
          <p:cNvPr id="37" name="橢圓 36"/>
          <p:cNvSpPr/>
          <p:nvPr/>
        </p:nvSpPr>
        <p:spPr>
          <a:xfrm>
            <a:off x="6855243" y="4783717"/>
            <a:ext cx="186558" cy="177685"/>
          </a:xfrm>
          <a:prstGeom prst="ellipse">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8746" tIns="49373" rIns="98746" bIns="49373" rtlCol="0" anchor="ctr"/>
          <a:lstStyle/>
          <a:p>
            <a:pPr algn="ctr">
              <a:defRPr/>
            </a:pPr>
            <a:endParaRPr lang="zh-TW" altLang="en-US" kern="0">
              <a:solidFill>
                <a:prstClr val="white"/>
              </a:solidFill>
              <a:latin typeface="Calibri"/>
              <a:ea typeface="新細明體"/>
            </a:endParaRPr>
          </a:p>
        </p:txBody>
      </p:sp>
      <p:sp>
        <p:nvSpPr>
          <p:cNvPr id="38" name="橢圓 37"/>
          <p:cNvSpPr/>
          <p:nvPr/>
        </p:nvSpPr>
        <p:spPr>
          <a:xfrm>
            <a:off x="6961206" y="4693876"/>
            <a:ext cx="186558" cy="177685"/>
          </a:xfrm>
          <a:prstGeom prst="ellipse">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8746" tIns="49373" rIns="98746" bIns="49373" rtlCol="0" anchor="ctr"/>
          <a:lstStyle/>
          <a:p>
            <a:pPr algn="ctr">
              <a:defRPr/>
            </a:pPr>
            <a:endParaRPr lang="zh-TW" altLang="en-US" kern="0">
              <a:solidFill>
                <a:prstClr val="white"/>
              </a:solidFill>
              <a:latin typeface="Calibri"/>
              <a:ea typeface="新細明體"/>
            </a:endParaRPr>
          </a:p>
        </p:txBody>
      </p:sp>
      <p:sp>
        <p:nvSpPr>
          <p:cNvPr id="39" name="橢圓 38"/>
          <p:cNvSpPr/>
          <p:nvPr/>
        </p:nvSpPr>
        <p:spPr>
          <a:xfrm>
            <a:off x="6520814" y="5917843"/>
            <a:ext cx="186558" cy="177685"/>
          </a:xfrm>
          <a:prstGeom prst="ellipse">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8746" tIns="49373" rIns="98746" bIns="49373" rtlCol="0" anchor="ctr"/>
          <a:lstStyle/>
          <a:p>
            <a:pPr algn="ctr">
              <a:defRPr/>
            </a:pPr>
            <a:endParaRPr lang="zh-TW" altLang="en-US" kern="0">
              <a:solidFill>
                <a:prstClr val="white"/>
              </a:solidFill>
              <a:latin typeface="Calibri"/>
              <a:ea typeface="新細明體"/>
            </a:endParaRPr>
          </a:p>
        </p:txBody>
      </p:sp>
      <p:sp>
        <p:nvSpPr>
          <p:cNvPr id="40" name="橢圓 39"/>
          <p:cNvSpPr/>
          <p:nvPr/>
        </p:nvSpPr>
        <p:spPr>
          <a:xfrm>
            <a:off x="6441431" y="5842235"/>
            <a:ext cx="186558" cy="177685"/>
          </a:xfrm>
          <a:prstGeom prst="ellipse">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8746" tIns="49373" rIns="98746" bIns="49373" rtlCol="0" anchor="ctr"/>
          <a:lstStyle/>
          <a:p>
            <a:pPr algn="ctr">
              <a:defRPr/>
            </a:pPr>
            <a:endParaRPr lang="zh-TW" altLang="en-US" kern="0">
              <a:solidFill>
                <a:prstClr val="white"/>
              </a:solidFill>
              <a:latin typeface="Calibri"/>
              <a:ea typeface="新細明體"/>
            </a:endParaRPr>
          </a:p>
        </p:txBody>
      </p:sp>
      <p:sp>
        <p:nvSpPr>
          <p:cNvPr id="41" name="橢圓 40"/>
          <p:cNvSpPr/>
          <p:nvPr/>
        </p:nvSpPr>
        <p:spPr>
          <a:xfrm>
            <a:off x="2976333" y="5566270"/>
            <a:ext cx="186558" cy="177685"/>
          </a:xfrm>
          <a:prstGeom prst="ellipse">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8746" tIns="49373" rIns="98746" bIns="49373" rtlCol="0" anchor="ctr"/>
          <a:lstStyle/>
          <a:p>
            <a:pPr algn="ctr">
              <a:defRPr/>
            </a:pPr>
            <a:endParaRPr lang="zh-TW" altLang="en-US" kern="0">
              <a:solidFill>
                <a:prstClr val="white"/>
              </a:solidFill>
              <a:latin typeface="Calibri"/>
              <a:ea typeface="新細明體"/>
            </a:endParaRPr>
          </a:p>
        </p:txBody>
      </p:sp>
      <p:sp>
        <p:nvSpPr>
          <p:cNvPr id="42" name="橢圓 41"/>
          <p:cNvSpPr/>
          <p:nvPr/>
        </p:nvSpPr>
        <p:spPr>
          <a:xfrm>
            <a:off x="3366546" y="1559024"/>
            <a:ext cx="186558" cy="177685"/>
          </a:xfrm>
          <a:prstGeom prst="ellipse">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8746" tIns="49373" rIns="98746" bIns="49373" rtlCol="0" anchor="ctr"/>
          <a:lstStyle/>
          <a:p>
            <a:pPr algn="ctr">
              <a:defRPr/>
            </a:pPr>
            <a:endParaRPr lang="zh-TW" altLang="en-US" kern="0">
              <a:solidFill>
                <a:prstClr val="white"/>
              </a:solidFill>
              <a:latin typeface="Calibri"/>
              <a:ea typeface="新細明體"/>
            </a:endParaRPr>
          </a:p>
        </p:txBody>
      </p:sp>
      <p:sp>
        <p:nvSpPr>
          <p:cNvPr id="3" name="文字方塊 2"/>
          <p:cNvSpPr txBox="1"/>
          <p:nvPr/>
        </p:nvSpPr>
        <p:spPr>
          <a:xfrm>
            <a:off x="3813973" y="2592338"/>
            <a:ext cx="2728446" cy="1192317"/>
          </a:xfrm>
          <a:prstGeom prst="rect">
            <a:avLst/>
          </a:prstGeom>
          <a:noFill/>
        </p:spPr>
        <p:txBody>
          <a:bodyPr wrap="none" lIns="98746" tIns="49373" rIns="98746" bIns="49373" rtlCol="0">
            <a:spAutoFit/>
          </a:bodyPr>
          <a:lstStyle/>
          <a:p>
            <a:r>
              <a:rPr lang="en-US" altLang="zh-TW" sz="7100" b="1" dirty="0">
                <a:solidFill>
                  <a:srgbClr val="CC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Q &amp; A</a:t>
            </a:r>
            <a:endParaRPr lang="zh-TW" altLang="en-US" sz="7100" b="1" dirty="0">
              <a:solidFill>
                <a:srgbClr val="CC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3" name="標題 1"/>
          <p:cNvSpPr>
            <a:spLocks noGrp="1"/>
          </p:cNvSpPr>
          <p:nvPr>
            <p:ph type="ctrTitle"/>
          </p:nvPr>
        </p:nvSpPr>
        <p:spPr>
          <a:xfrm>
            <a:off x="1007865" y="46857"/>
            <a:ext cx="8568531" cy="1663541"/>
          </a:xfrm>
        </p:spPr>
        <p:txBody>
          <a:bodyPr>
            <a:normAutofit/>
          </a:bodyPr>
          <a:lstStyle/>
          <a:p>
            <a:pPr algn="ctr">
              <a:defRPr/>
            </a:pPr>
            <a:r>
              <a:rPr lang="en-US" altLang="zh-TW" sz="4800" b="1" cap="none" dirty="0" err="1">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Taita</a:t>
            </a:r>
            <a:r>
              <a:rPr lang="en-US" altLang="zh-TW" sz="4800" b="1" cap="none" dirty="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 Chemical Co., </a:t>
            </a:r>
            <a:r>
              <a:rPr lang="en-US" altLang="zh-TW" sz="4800" b="1" cap="none" dirty="0" smtClean="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Ltd</a:t>
            </a:r>
            <a:br>
              <a:rPr lang="en-US" altLang="zh-TW" sz="4800" b="1" cap="none" dirty="0" smtClean="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br>
            <a:r>
              <a:rPr lang="en-US" altLang="zh-TW" sz="4000" b="1" cap="none" dirty="0" smtClean="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2018 </a:t>
            </a:r>
            <a:r>
              <a:rPr lang="en-US" altLang="zh-TW" sz="4000" b="1" cap="none" dirty="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Investor Conference</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3847" y="1613848"/>
            <a:ext cx="7731125" cy="562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文字方塊 1"/>
          <p:cNvSpPr txBox="1"/>
          <p:nvPr/>
        </p:nvSpPr>
        <p:spPr>
          <a:xfrm>
            <a:off x="4182717" y="2785103"/>
            <a:ext cx="2672526" cy="1323439"/>
          </a:xfrm>
          <a:prstGeom prst="rect">
            <a:avLst/>
          </a:prstGeom>
          <a:noFill/>
        </p:spPr>
        <p:txBody>
          <a:bodyPr wrap="none" rtlCol="0">
            <a:spAutoFit/>
          </a:bodyPr>
          <a:lstStyle/>
          <a:p>
            <a:r>
              <a:rPr lang="en-US" altLang="zh-TW" sz="8000" b="1" dirty="0" smtClean="0"/>
              <a:t>Q &amp; A</a:t>
            </a:r>
            <a:endParaRPr lang="zh-TW" altLang="en-US" sz="8000" b="1" dirty="0"/>
          </a:p>
        </p:txBody>
      </p:sp>
      <p:sp>
        <p:nvSpPr>
          <p:cNvPr id="4" name="投影片編號版面配置區 3"/>
          <p:cNvSpPr>
            <a:spLocks noGrp="1"/>
          </p:cNvSpPr>
          <p:nvPr>
            <p:ph type="sldNum" sz="quarter" idx="12"/>
          </p:nvPr>
        </p:nvSpPr>
        <p:spPr/>
        <p:txBody>
          <a:bodyPr/>
          <a:lstStyle/>
          <a:p>
            <a:pPr>
              <a:defRPr/>
            </a:pPr>
            <a:fld id="{66134BAF-CD11-4316-95FC-8517FB6C7831}" type="slidenum">
              <a:rPr lang="zh-TW" altLang="en-US" smtClean="0"/>
              <a:pPr>
                <a:defRPr/>
              </a:pPr>
              <a:t>29</a:t>
            </a:fld>
            <a:endParaRPr lang="zh-TW" altLang="en-US"/>
          </a:p>
        </p:txBody>
      </p:sp>
    </p:spTree>
    <p:extLst>
      <p:ext uri="{BB962C8B-B14F-4D97-AF65-F5344CB8AC3E}">
        <p14:creationId xmlns:p14="http://schemas.microsoft.com/office/powerpoint/2010/main" val="5991385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32"/>
          <p:cNvSpPr/>
          <p:nvPr/>
        </p:nvSpPr>
        <p:spPr>
          <a:xfrm>
            <a:off x="88425" y="754072"/>
            <a:ext cx="9922977" cy="6342225"/>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lIns="98746" tIns="49373" rIns="98746" bIns="49373" rtlCol="0" anchor="ctr"/>
          <a:lstStyle/>
          <a:p>
            <a:pPr algn="ctr"/>
            <a:endParaRPr lang="zh-TW" altLang="en-US">
              <a:solidFill>
                <a:prstClr val="white"/>
              </a:solidFill>
            </a:endParaRPr>
          </a:p>
        </p:txBody>
      </p:sp>
      <p:grpSp>
        <p:nvGrpSpPr>
          <p:cNvPr id="13" name="群組 12"/>
          <p:cNvGrpSpPr/>
          <p:nvPr/>
        </p:nvGrpSpPr>
        <p:grpSpPr>
          <a:xfrm>
            <a:off x="2037213" y="1299759"/>
            <a:ext cx="4922515" cy="4710873"/>
            <a:chOff x="2597705" y="2316869"/>
            <a:chExt cx="3002781" cy="3017169"/>
          </a:xfrm>
        </p:grpSpPr>
        <p:pic>
          <p:nvPicPr>
            <p:cNvPr id="37" name="圖片 36"/>
            <p:cNvPicPr>
              <a:picLocks noChangeAspect="1"/>
            </p:cNvPicPr>
            <p:nvPr/>
          </p:nvPicPr>
          <p:blipFill rotWithShape="1">
            <a:blip r:embed="rId3" cstate="screen">
              <a:extLst>
                <a:ext uri="{BEBA8EAE-BF5A-486C-A8C5-ECC9F3942E4B}">
                  <a14:imgProps xmlns:a14="http://schemas.microsoft.com/office/drawing/2010/main">
                    <a14:imgLayer r:embed="rId4">
                      <a14:imgEffect>
                        <a14:artisticCutout/>
                      </a14:imgEffect>
                      <a14:imgEffect>
                        <a14:sharpenSoften amount="25000"/>
                      </a14:imgEffect>
                      <a14:imgEffect>
                        <a14:colorTemperature colorTemp="5900"/>
                      </a14:imgEffect>
                      <a14:imgEffect>
                        <a14:saturation sat="66000"/>
                      </a14:imgEffect>
                      <a14:imgEffect>
                        <a14:brightnessContrast bright="20000" contrast="40000"/>
                      </a14:imgEffect>
                    </a14:imgLayer>
                  </a14:imgProps>
                </a:ext>
                <a:ext uri="{28A0092B-C50C-407E-A947-70E740481C1C}">
                  <a14:useLocalDpi xmlns:a14="http://schemas.microsoft.com/office/drawing/2010/main"/>
                </a:ext>
              </a:extLst>
            </a:blip>
            <a:srcRect t="1581" b="-2"/>
            <a:stretch/>
          </p:blipFill>
          <p:spPr>
            <a:xfrm>
              <a:off x="2597705" y="2316869"/>
              <a:ext cx="2630022" cy="3017169"/>
            </a:xfrm>
            <a:prstGeom prst="rect">
              <a:avLst/>
            </a:prstGeom>
            <a:ln>
              <a:noFill/>
            </a:ln>
            <a:effectLst>
              <a:softEdge rad="112500"/>
            </a:effectLst>
          </p:spPr>
        </p:pic>
        <p:pic>
          <p:nvPicPr>
            <p:cNvPr id="39" name="圖片 38"/>
            <p:cNvPicPr>
              <a:picLocks noChangeAspect="1"/>
            </p:cNvPicPr>
            <p:nvPr/>
          </p:nvPicPr>
          <p:blipFill>
            <a:blip r:embed="rId5" cstate="screen">
              <a:extLst>
                <a:ext uri="{BEBA8EAE-BF5A-486C-A8C5-ECC9F3942E4B}">
                  <a14:imgProps xmlns:a14="http://schemas.microsoft.com/office/drawing/2010/main">
                    <a14:imgLayer r:embed="rId6">
                      <a14:imgEffect>
                        <a14:artisticPaintBrush/>
                      </a14:imgEffect>
                      <a14:imgEffect>
                        <a14:colorTemperature colorTemp="5300"/>
                      </a14:imgEffect>
                      <a14:imgEffect>
                        <a14:saturation sat="200000"/>
                      </a14:imgEffect>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4581397" y="3964905"/>
              <a:ext cx="646330" cy="884255"/>
            </a:xfrm>
            <a:prstGeom prst="rect">
              <a:avLst/>
            </a:prstGeom>
          </p:spPr>
        </p:pic>
        <p:sp>
          <p:nvSpPr>
            <p:cNvPr id="43" name="橢圓 42"/>
            <p:cNvSpPr/>
            <p:nvPr/>
          </p:nvSpPr>
          <p:spPr>
            <a:xfrm>
              <a:off x="4759687" y="4597144"/>
              <a:ext cx="108000" cy="108000"/>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a:solidFill>
                  <a:prstClr val="white"/>
                </a:solidFill>
              </a:endParaRPr>
            </a:p>
          </p:txBody>
        </p:sp>
        <p:sp>
          <p:nvSpPr>
            <p:cNvPr id="44" name="橢圓 43"/>
            <p:cNvSpPr/>
            <p:nvPr/>
          </p:nvSpPr>
          <p:spPr>
            <a:xfrm>
              <a:off x="4903703" y="4061730"/>
              <a:ext cx="108000" cy="108000"/>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a:solidFill>
                  <a:prstClr val="white"/>
                </a:solidFill>
              </a:endParaRPr>
            </a:p>
          </p:txBody>
        </p:sp>
        <p:sp>
          <p:nvSpPr>
            <p:cNvPr id="45" name="橢圓 44"/>
            <p:cNvSpPr/>
            <p:nvPr/>
          </p:nvSpPr>
          <p:spPr>
            <a:xfrm>
              <a:off x="4817219" y="4679155"/>
              <a:ext cx="108000" cy="108000"/>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a:solidFill>
                  <a:prstClr val="white"/>
                </a:solidFill>
              </a:endParaRPr>
            </a:p>
          </p:txBody>
        </p:sp>
        <p:sp>
          <p:nvSpPr>
            <p:cNvPr id="46" name="橢圓 45"/>
            <p:cNvSpPr/>
            <p:nvPr/>
          </p:nvSpPr>
          <p:spPr>
            <a:xfrm>
              <a:off x="4867687" y="4097722"/>
              <a:ext cx="108000" cy="108000"/>
            </a:xfrm>
            <a:prstGeom prst="ellips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a:solidFill>
                  <a:prstClr val="white"/>
                </a:solidFill>
              </a:endParaRPr>
            </a:p>
          </p:txBody>
        </p:sp>
        <p:sp>
          <p:nvSpPr>
            <p:cNvPr id="49" name="文字方塊 48"/>
            <p:cNvSpPr txBox="1"/>
            <p:nvPr/>
          </p:nvSpPr>
          <p:spPr>
            <a:xfrm>
              <a:off x="4822902" y="4466779"/>
              <a:ext cx="777584" cy="226690"/>
            </a:xfrm>
            <a:prstGeom prst="rect">
              <a:avLst/>
            </a:prstGeom>
            <a:noFill/>
          </p:spPr>
          <p:txBody>
            <a:bodyPr wrap="none" rtlCol="0">
              <a:spAutoFit/>
            </a:bodyPr>
            <a:lstStyle/>
            <a:p>
              <a:r>
                <a:rPr lang="en-US" altLang="zh-TW" sz="1700" b="1" dirty="0" err="1">
                  <a:solidFill>
                    <a:prstClr val="black"/>
                  </a:solidFill>
                  <a:latin typeface="標楷體" panose="03000509000000000000" pitchFamily="65" charset="-120"/>
                </a:rPr>
                <a:t>Chien</a:t>
              </a:r>
              <a:r>
                <a:rPr lang="en-US" altLang="zh-TW" sz="1700" b="1" dirty="0">
                  <a:solidFill>
                    <a:prstClr val="black"/>
                  </a:solidFill>
                  <a:latin typeface="標楷體" panose="03000509000000000000" pitchFamily="65" charset="-120"/>
                </a:rPr>
                <a:t> Chen</a:t>
              </a:r>
              <a:endParaRPr lang="zh-TW" altLang="en-US" sz="1700" b="1" dirty="0">
                <a:solidFill>
                  <a:prstClr val="black"/>
                </a:solidFill>
                <a:latin typeface="標楷體" panose="03000509000000000000" pitchFamily="65" charset="-120"/>
              </a:endParaRPr>
            </a:p>
          </p:txBody>
        </p:sp>
        <p:sp>
          <p:nvSpPr>
            <p:cNvPr id="50" name="文字方塊 49"/>
            <p:cNvSpPr txBox="1"/>
            <p:nvPr/>
          </p:nvSpPr>
          <p:spPr>
            <a:xfrm>
              <a:off x="4308508" y="4644847"/>
              <a:ext cx="644597" cy="226690"/>
            </a:xfrm>
            <a:prstGeom prst="rect">
              <a:avLst/>
            </a:prstGeom>
            <a:noFill/>
          </p:spPr>
          <p:txBody>
            <a:bodyPr wrap="none" rtlCol="0">
              <a:spAutoFit/>
            </a:bodyPr>
            <a:lstStyle/>
            <a:p>
              <a:r>
                <a:rPr lang="en-US" altLang="zh-TW" sz="1700" b="1" dirty="0">
                  <a:solidFill>
                    <a:prstClr val="black"/>
                  </a:solidFill>
                  <a:latin typeface="標楷體" panose="03000509000000000000" pitchFamily="65" charset="-120"/>
                </a:rPr>
                <a:t>Lin Yuan</a:t>
              </a:r>
              <a:endParaRPr lang="zh-TW" altLang="en-US" sz="1700" b="1" dirty="0">
                <a:solidFill>
                  <a:prstClr val="black"/>
                </a:solidFill>
                <a:latin typeface="標楷體" panose="03000509000000000000" pitchFamily="65" charset="-120"/>
              </a:endParaRPr>
            </a:p>
          </p:txBody>
        </p:sp>
        <p:sp>
          <p:nvSpPr>
            <p:cNvPr id="51" name="文字方塊 50"/>
            <p:cNvSpPr txBox="1"/>
            <p:nvPr/>
          </p:nvSpPr>
          <p:spPr>
            <a:xfrm>
              <a:off x="3354078" y="4630088"/>
              <a:ext cx="777584" cy="226690"/>
            </a:xfrm>
            <a:prstGeom prst="rect">
              <a:avLst/>
            </a:prstGeom>
            <a:noFill/>
          </p:spPr>
          <p:txBody>
            <a:bodyPr wrap="none" rtlCol="0">
              <a:spAutoFit/>
            </a:bodyPr>
            <a:lstStyle/>
            <a:p>
              <a:r>
                <a:rPr lang="en-US" altLang="zh-TW" sz="1700" b="1" dirty="0" err="1">
                  <a:solidFill>
                    <a:srgbClr val="7030A0"/>
                  </a:solidFill>
                  <a:latin typeface="標楷體" panose="03000509000000000000" pitchFamily="65" charset="-120"/>
                </a:rPr>
                <a:t>Zhong</a:t>
              </a:r>
              <a:r>
                <a:rPr lang="en-US" altLang="zh-TW" sz="1700" b="1" dirty="0">
                  <a:solidFill>
                    <a:srgbClr val="7030A0"/>
                  </a:solidFill>
                  <a:latin typeface="標楷體" panose="03000509000000000000" pitchFamily="65" charset="-120"/>
                </a:rPr>
                <a:t> Shan</a:t>
              </a:r>
              <a:endParaRPr lang="zh-TW" altLang="en-US" sz="1700" b="1" dirty="0">
                <a:solidFill>
                  <a:srgbClr val="7030A0"/>
                </a:solidFill>
                <a:latin typeface="標楷體" panose="03000509000000000000" pitchFamily="65" charset="-120"/>
              </a:endParaRPr>
            </a:p>
          </p:txBody>
        </p:sp>
        <p:sp>
          <p:nvSpPr>
            <p:cNvPr id="52" name="文字方塊 51"/>
            <p:cNvSpPr txBox="1"/>
            <p:nvPr/>
          </p:nvSpPr>
          <p:spPr>
            <a:xfrm>
              <a:off x="3672578" y="2530477"/>
              <a:ext cx="844077" cy="226690"/>
            </a:xfrm>
            <a:prstGeom prst="rect">
              <a:avLst/>
            </a:prstGeom>
            <a:noFill/>
          </p:spPr>
          <p:txBody>
            <a:bodyPr wrap="none" rtlCol="0">
              <a:spAutoFit/>
            </a:bodyPr>
            <a:lstStyle/>
            <a:p>
              <a:r>
                <a:rPr lang="en-US" altLang="zh-TW" sz="1700" b="1" dirty="0">
                  <a:solidFill>
                    <a:srgbClr val="7030A0"/>
                  </a:solidFill>
                  <a:latin typeface="標楷體" panose="03000509000000000000" pitchFamily="65" charset="-120"/>
                </a:rPr>
                <a:t>Tianjin FAC</a:t>
              </a:r>
              <a:endParaRPr lang="zh-TW" altLang="en-US" sz="1700" b="1" dirty="0">
                <a:solidFill>
                  <a:srgbClr val="7030A0"/>
                </a:solidFill>
                <a:latin typeface="標楷體" panose="03000509000000000000" pitchFamily="65" charset="-120"/>
              </a:endParaRPr>
            </a:p>
          </p:txBody>
        </p:sp>
        <p:sp>
          <p:nvSpPr>
            <p:cNvPr id="53" name="文字方塊 52"/>
            <p:cNvSpPr txBox="1"/>
            <p:nvPr/>
          </p:nvSpPr>
          <p:spPr>
            <a:xfrm>
              <a:off x="4429246" y="4055293"/>
              <a:ext cx="445116" cy="226690"/>
            </a:xfrm>
            <a:prstGeom prst="rect">
              <a:avLst/>
            </a:prstGeom>
            <a:noFill/>
          </p:spPr>
          <p:txBody>
            <a:bodyPr wrap="none" rtlCol="0">
              <a:spAutoFit/>
            </a:bodyPr>
            <a:lstStyle/>
            <a:p>
              <a:pPr algn="r"/>
              <a:r>
                <a:rPr lang="en-US" altLang="zh-TW" sz="1700" b="1" dirty="0">
                  <a:solidFill>
                    <a:prstClr val="black"/>
                  </a:solidFill>
                  <a:latin typeface="標楷體" panose="03000509000000000000" pitchFamily="65" charset="-120"/>
                </a:rPr>
                <a:t>Cubic</a:t>
              </a:r>
              <a:endParaRPr lang="zh-TW" altLang="en-US" sz="1700" b="1" dirty="0">
                <a:solidFill>
                  <a:prstClr val="black"/>
                </a:solidFill>
                <a:latin typeface="標楷體" panose="03000509000000000000" pitchFamily="65" charset="-120"/>
              </a:endParaRPr>
            </a:p>
          </p:txBody>
        </p:sp>
        <p:sp>
          <p:nvSpPr>
            <p:cNvPr id="54" name="矩形 53"/>
            <p:cNvSpPr/>
            <p:nvPr/>
          </p:nvSpPr>
          <p:spPr>
            <a:xfrm>
              <a:off x="4195719" y="3913714"/>
              <a:ext cx="777584" cy="226690"/>
            </a:xfrm>
            <a:prstGeom prst="rect">
              <a:avLst/>
            </a:prstGeom>
          </p:spPr>
          <p:txBody>
            <a:bodyPr wrap="none">
              <a:spAutoFit/>
            </a:bodyPr>
            <a:lstStyle/>
            <a:p>
              <a:pPr algn="r"/>
              <a:r>
                <a:rPr lang="en-US" altLang="zh-TW" sz="1700" b="1" dirty="0">
                  <a:solidFill>
                    <a:prstClr val="black"/>
                  </a:solidFill>
                  <a:latin typeface="標楷體" panose="03000509000000000000" pitchFamily="65" charset="-120"/>
                </a:rPr>
                <a:t>Glass-wool</a:t>
              </a:r>
            </a:p>
          </p:txBody>
        </p:sp>
      </p:grpSp>
      <p:sp>
        <p:nvSpPr>
          <p:cNvPr id="80" name="標題 1"/>
          <p:cNvSpPr>
            <a:spLocks noGrp="1"/>
          </p:cNvSpPr>
          <p:nvPr>
            <p:ph type="title"/>
          </p:nvPr>
        </p:nvSpPr>
        <p:spPr>
          <a:xfrm>
            <a:off x="1160666" y="-43082"/>
            <a:ext cx="8346705" cy="889191"/>
          </a:xfrm>
        </p:spPr>
        <p:txBody>
          <a:bodyPr>
            <a:normAutofit/>
          </a:bodyPr>
          <a:lstStyle/>
          <a:p>
            <a:pPr algn="l"/>
            <a:r>
              <a:rPr lang="en-US" altLang="zh-TW" sz="3600" b="1" dirty="0" smtClean="0">
                <a:solidFill>
                  <a:srgbClr val="FF3300"/>
                </a:solidFill>
                <a:effectLst>
                  <a:outerShdw blurRad="38100" dist="38100" dir="2700000" algn="tl">
                    <a:srgbClr val="000000">
                      <a:alpha val="43137"/>
                    </a:srgbClr>
                  </a:outerShdw>
                </a:effectLst>
                <a:ea typeface="華康流隸體W5" pitchFamily="65" charset="-120"/>
              </a:rPr>
              <a:t>            production Capacities</a:t>
            </a:r>
            <a:endParaRPr lang="zh-TW" altLang="en-US" sz="3600" b="1" dirty="0">
              <a:solidFill>
                <a:srgbClr val="FF3300"/>
              </a:solidFill>
              <a:effectLst>
                <a:outerShdw blurRad="38100" dist="38100" dir="2700000" algn="tl">
                  <a:srgbClr val="000000">
                    <a:alpha val="43137"/>
                  </a:srgbClr>
                </a:outerShdw>
              </a:effectLst>
              <a:ea typeface="華康流隸體W5" pitchFamily="65" charset="-120"/>
            </a:endParaRPr>
          </a:p>
        </p:txBody>
      </p:sp>
      <p:sp>
        <p:nvSpPr>
          <p:cNvPr id="4" name="投影片編號版面配置區 3"/>
          <p:cNvSpPr>
            <a:spLocks noGrp="1"/>
          </p:cNvSpPr>
          <p:nvPr>
            <p:ph type="sldNum" sz="quarter" idx="12"/>
          </p:nvPr>
        </p:nvSpPr>
        <p:spPr>
          <a:xfrm>
            <a:off x="9003339" y="6768411"/>
            <a:ext cx="840052" cy="256699"/>
          </a:xfrm>
        </p:spPr>
        <p:txBody>
          <a:bodyPr/>
          <a:lstStyle/>
          <a:p>
            <a:fld id="{8749E6BA-5BDF-469F-9293-0FE6EDD325F5}" type="slidenum">
              <a:rPr lang="zh-TW" altLang="en-US" smtClean="0">
                <a:solidFill>
                  <a:prstClr val="black">
                    <a:tint val="75000"/>
                  </a:prstClr>
                </a:solidFill>
              </a:rPr>
              <a:pPr/>
              <a:t>3</a:t>
            </a:fld>
            <a:endParaRPr lang="zh-TW" altLang="en-US">
              <a:solidFill>
                <a:prstClr val="black">
                  <a:tint val="75000"/>
                </a:prstClr>
              </a:solidFill>
            </a:endParaRPr>
          </a:p>
        </p:txBody>
      </p:sp>
      <p:graphicFrame>
        <p:nvGraphicFramePr>
          <p:cNvPr id="34" name="表格 33"/>
          <p:cNvGraphicFramePr>
            <a:graphicFrameLocks noGrp="1"/>
          </p:cNvGraphicFramePr>
          <p:nvPr>
            <p:extLst>
              <p:ext uri="{D42A27DB-BD31-4B8C-83A1-F6EECF244321}">
                <p14:modId xmlns:p14="http://schemas.microsoft.com/office/powerpoint/2010/main" val="2715148813"/>
              </p:ext>
            </p:extLst>
          </p:nvPr>
        </p:nvGraphicFramePr>
        <p:xfrm>
          <a:off x="339946" y="4097269"/>
          <a:ext cx="2865438" cy="2060049"/>
        </p:xfrm>
        <a:graphic>
          <a:graphicData uri="http://schemas.openxmlformats.org/drawingml/2006/table">
            <a:tbl>
              <a:tblPr firstRow="1" bandRow="1">
                <a:tableStyleId>{17292A2E-F333-43FB-9621-5CBBE7FDCDCB}</a:tableStyleId>
              </a:tblPr>
              <a:tblGrid>
                <a:gridCol w="2865438"/>
              </a:tblGrid>
              <a:tr h="683877">
                <a:tc>
                  <a:txBody>
                    <a:bodyPr/>
                    <a:lstStyle/>
                    <a:p>
                      <a:pPr algn="ctr"/>
                      <a:r>
                        <a:rPr lang="en-US" altLang="zh-TW" sz="1300" dirty="0" err="1" smtClean="0">
                          <a:latin typeface="+mn-lt"/>
                          <a:ea typeface="標楷體" panose="03000509000000000000" pitchFamily="65" charset="-120"/>
                        </a:rPr>
                        <a:t>Zhong</a:t>
                      </a:r>
                      <a:r>
                        <a:rPr lang="en-US" altLang="zh-TW" sz="1300" dirty="0" smtClean="0">
                          <a:latin typeface="+mn-lt"/>
                          <a:ea typeface="標楷體" panose="03000509000000000000" pitchFamily="65" charset="-120"/>
                        </a:rPr>
                        <a:t> Shan</a:t>
                      </a:r>
                      <a:r>
                        <a:rPr lang="en-US" altLang="zh-TW" sz="1300" baseline="0" dirty="0" smtClean="0">
                          <a:latin typeface="+mn-lt"/>
                          <a:ea typeface="標楷體" panose="03000509000000000000" pitchFamily="65" charset="-120"/>
                        </a:rPr>
                        <a:t> Factory</a:t>
                      </a:r>
                      <a:r>
                        <a:rPr lang="zh-TW" altLang="en-US" sz="1300" dirty="0" smtClean="0">
                          <a:latin typeface="+mn-lt"/>
                          <a:ea typeface="標楷體" panose="03000509000000000000" pitchFamily="65" charset="-120"/>
                        </a:rPr>
                        <a:t> </a:t>
                      </a:r>
                      <a:r>
                        <a:rPr lang="en-US" altLang="zh-TW" sz="1300" dirty="0" smtClean="0">
                          <a:latin typeface="+mn-lt"/>
                          <a:ea typeface="標楷體" panose="03000509000000000000" pitchFamily="65" charset="-120"/>
                        </a:rPr>
                        <a:t>(Est. 2000</a:t>
                      </a:r>
                      <a:r>
                        <a:rPr lang="zh-TW" altLang="en-US" sz="1300" dirty="0" smtClean="0">
                          <a:latin typeface="+mn-lt"/>
                          <a:ea typeface="標楷體" panose="03000509000000000000" pitchFamily="65" charset="-120"/>
                        </a:rPr>
                        <a:t> </a:t>
                      </a:r>
                      <a:r>
                        <a:rPr lang="en-US" altLang="zh-TW" sz="1300" dirty="0" smtClean="0">
                          <a:latin typeface="+mn-lt"/>
                          <a:ea typeface="標楷體" panose="03000509000000000000" pitchFamily="65" charset="-120"/>
                        </a:rPr>
                        <a:t> 05)</a:t>
                      </a:r>
                      <a:endParaRPr lang="zh-TW" altLang="en-US" sz="1300" dirty="0">
                        <a:latin typeface="+mn-lt"/>
                        <a:ea typeface="標楷體" panose="03000509000000000000" pitchFamily="65" charset="-120"/>
                      </a:endParaRPr>
                    </a:p>
                  </a:txBody>
                  <a:tcPr marL="100806" marR="100806" marT="48006" marB="48006">
                    <a:lnL w="19050" cap="flat" cmpd="sng" algn="ctr">
                      <a:solidFill>
                        <a:srgbClr val="8064A2"/>
                      </a:solidFill>
                      <a:prstDash val="solid"/>
                      <a:round/>
                      <a:headEnd type="none" w="med" len="med"/>
                      <a:tailEnd type="none" w="med" len="med"/>
                    </a:lnL>
                    <a:lnR w="19050" cap="flat" cmpd="sng" algn="ctr">
                      <a:solidFill>
                        <a:srgbClr val="8064A2"/>
                      </a:solidFill>
                      <a:prstDash val="solid"/>
                      <a:round/>
                      <a:headEnd type="none" w="med" len="med"/>
                      <a:tailEnd type="none" w="med" len="med"/>
                    </a:lnR>
                    <a:lnT w="19050" cap="flat" cmpd="sng" algn="ctr">
                      <a:solidFill>
                        <a:srgbClr val="8064A2"/>
                      </a:solidFill>
                      <a:prstDash val="solid"/>
                      <a:round/>
                      <a:headEnd type="none" w="med" len="med"/>
                      <a:tailEnd type="none" w="med" len="med"/>
                    </a:lnT>
                    <a:lnB w="19050" cap="flat" cmpd="sng" algn="ctr">
                      <a:solidFill>
                        <a:srgbClr val="8064A2"/>
                      </a:solidFill>
                      <a:prstDash val="solid"/>
                      <a:round/>
                      <a:headEnd type="none" w="med" len="med"/>
                      <a:tailEnd type="none" w="med" len="med"/>
                    </a:lnB>
                    <a:solidFill>
                      <a:srgbClr val="8064A2"/>
                    </a:solidFill>
                  </a:tcPr>
                </a:tc>
              </a:tr>
              <a:tr h="1376172">
                <a:tc>
                  <a:txBody>
                    <a:bodyPr/>
                    <a:lstStyle/>
                    <a:p>
                      <a:endParaRPr lang="en-US" altLang="zh-TW" sz="1300" dirty="0" smtClean="0">
                        <a:latin typeface="+mn-lt"/>
                        <a:ea typeface="標楷體" panose="03000509000000000000" pitchFamily="65" charset="-120"/>
                      </a:endParaRPr>
                    </a:p>
                    <a:p>
                      <a:endParaRPr lang="en-US" altLang="zh-TW" sz="1300" dirty="0" smtClean="0">
                        <a:latin typeface="+mn-lt"/>
                        <a:ea typeface="標楷體" panose="03000509000000000000" pitchFamily="65" charset="-120"/>
                      </a:endParaRPr>
                    </a:p>
                    <a:p>
                      <a:pPr>
                        <a:spcBef>
                          <a:spcPts val="1200"/>
                        </a:spcBef>
                      </a:pPr>
                      <a:endParaRPr lang="en-US" altLang="zh-TW" sz="1300" dirty="0" smtClean="0">
                        <a:latin typeface="+mn-lt"/>
                        <a:ea typeface="標楷體" panose="03000509000000000000" pitchFamily="65" charset="-120"/>
                      </a:endParaRPr>
                    </a:p>
                    <a:p>
                      <a:pPr marL="176213" indent="-176213">
                        <a:buFont typeface="Wingdings" panose="05000000000000000000" pitchFamily="2" charset="2"/>
                        <a:buChar char="Ø"/>
                      </a:pPr>
                      <a:r>
                        <a:rPr lang="en-US" altLang="zh-TW" sz="1300" dirty="0" smtClean="0">
                          <a:latin typeface="+mn-lt"/>
                          <a:ea typeface="標楷體" panose="03000509000000000000" pitchFamily="65" charset="-120"/>
                        </a:rPr>
                        <a:t>EPS</a:t>
                      </a:r>
                      <a:r>
                        <a:rPr lang="zh-TW" altLang="en-US" sz="1300" dirty="0" smtClean="0">
                          <a:latin typeface="+mn-lt"/>
                          <a:ea typeface="標楷體" panose="03000509000000000000" pitchFamily="65" charset="-120"/>
                        </a:rPr>
                        <a:t> </a:t>
                      </a:r>
                      <a:r>
                        <a:rPr lang="en-US" altLang="zh-TW" sz="1300" dirty="0" smtClean="0">
                          <a:latin typeface="+mn-lt"/>
                          <a:ea typeface="標楷體" panose="03000509000000000000" pitchFamily="65" charset="-120"/>
                        </a:rPr>
                        <a:t>Cap:</a:t>
                      </a:r>
                      <a:r>
                        <a:rPr lang="zh-TW" altLang="en-US" sz="1300" dirty="0" smtClean="0">
                          <a:latin typeface="+mn-lt"/>
                          <a:ea typeface="標楷體" panose="03000509000000000000" pitchFamily="65" charset="-120"/>
                        </a:rPr>
                        <a:t> </a:t>
                      </a:r>
                      <a:r>
                        <a:rPr lang="en-US" altLang="zh-TW" sz="1300" dirty="0" smtClean="0">
                          <a:solidFill>
                            <a:schemeClr val="tx1"/>
                          </a:solidFill>
                          <a:latin typeface="+mn-lt"/>
                          <a:ea typeface="標楷體" panose="03000509000000000000" pitchFamily="65" charset="-120"/>
                        </a:rPr>
                        <a:t>180,000</a:t>
                      </a:r>
                      <a:r>
                        <a:rPr lang="zh-TW" altLang="en-US" sz="1300" dirty="0" smtClean="0">
                          <a:solidFill>
                            <a:schemeClr val="tx1"/>
                          </a:solidFill>
                          <a:latin typeface="+mn-lt"/>
                          <a:ea typeface="標楷體" panose="03000509000000000000" pitchFamily="65" charset="-120"/>
                        </a:rPr>
                        <a:t> </a:t>
                      </a:r>
                      <a:r>
                        <a:rPr lang="en-US" altLang="zh-TW" sz="1300" dirty="0" smtClean="0">
                          <a:latin typeface="+mn-lt"/>
                          <a:ea typeface="標楷體" panose="03000509000000000000" pitchFamily="65" charset="-120"/>
                        </a:rPr>
                        <a:t>MTA</a:t>
                      </a:r>
                      <a:endParaRPr lang="zh-TW" altLang="en-US" sz="1300" dirty="0">
                        <a:latin typeface="+mn-lt"/>
                        <a:ea typeface="標楷體" panose="03000509000000000000" pitchFamily="65" charset="-120"/>
                      </a:endParaRPr>
                    </a:p>
                  </a:txBody>
                  <a:tcPr marL="100806" marR="100806" marT="48006" marB="48006" anchor="b">
                    <a:lnL w="19050" cap="flat" cmpd="sng" algn="ctr">
                      <a:solidFill>
                        <a:srgbClr val="8064A2"/>
                      </a:solidFill>
                      <a:prstDash val="solid"/>
                      <a:round/>
                      <a:headEnd type="none" w="med" len="med"/>
                      <a:tailEnd type="none" w="med" len="med"/>
                    </a:lnL>
                    <a:lnR w="19050" cap="flat" cmpd="sng" algn="ctr">
                      <a:solidFill>
                        <a:srgbClr val="8064A2"/>
                      </a:solidFill>
                      <a:prstDash val="solid"/>
                      <a:round/>
                      <a:headEnd type="none" w="med" len="med"/>
                      <a:tailEnd type="none" w="med" len="med"/>
                    </a:lnR>
                    <a:lnT w="19050" cap="flat" cmpd="sng" algn="ctr">
                      <a:solidFill>
                        <a:srgbClr val="8064A2"/>
                      </a:solidFill>
                      <a:prstDash val="solid"/>
                      <a:round/>
                      <a:headEnd type="none" w="med" len="med"/>
                      <a:tailEnd type="none" w="med" len="med"/>
                    </a:lnT>
                    <a:lnB w="19050" cap="flat" cmpd="sng" algn="ctr">
                      <a:solidFill>
                        <a:srgbClr val="8064A2"/>
                      </a:solidFill>
                      <a:prstDash val="solid"/>
                      <a:round/>
                      <a:headEnd type="none" w="med" len="med"/>
                      <a:tailEnd type="none" w="med" len="med"/>
                    </a:lnB>
                    <a:solidFill>
                      <a:srgbClr val="EEECE1"/>
                    </a:solidFill>
                  </a:tcPr>
                </a:tc>
              </a:tr>
            </a:tbl>
          </a:graphicData>
        </a:graphic>
      </p:graphicFrame>
      <p:pic>
        <p:nvPicPr>
          <p:cNvPr id="47" name="Picture 3" descr="MVC-072S"/>
          <p:cNvPicPr>
            <a:picLocks noChangeAspect="1" noChangeArrowheads="1"/>
          </p:cNvPicPr>
          <p:nvPr/>
        </p:nvPicPr>
        <p:blipFill rotWithShape="1">
          <a:blip r:embed="rId7" cstate="screen">
            <a:extLst>
              <a:ext uri="{BEBA8EAE-BF5A-486C-A8C5-ECC9F3942E4B}">
                <a14:imgProps xmlns:a14="http://schemas.microsoft.com/office/drawing/2010/main">
                  <a14:imgLayer r:embed="rId8">
                    <a14:imgEffect>
                      <a14:colorTemperature colorTemp="7000"/>
                    </a14:imgEffect>
                    <a14:imgEffect>
                      <a14:saturation sat="110000"/>
                    </a14:imgEffect>
                    <a14:imgEffect>
                      <a14:brightnessContrast bright="30000" contrast="10000"/>
                    </a14:imgEffect>
                  </a14:imgLayer>
                </a14:imgProps>
              </a:ext>
              <a:ext uri="{28A0092B-C50C-407E-A947-70E740481C1C}">
                <a14:useLocalDpi xmlns:a14="http://schemas.microsoft.com/office/drawing/2010/main"/>
              </a:ext>
            </a:extLst>
          </a:blip>
          <a:srcRect l="-1592" r="-2"/>
          <a:stretch/>
        </p:blipFill>
        <p:spPr bwMode="auto">
          <a:xfrm>
            <a:off x="367851" y="4448614"/>
            <a:ext cx="2790031" cy="1024045"/>
          </a:xfrm>
          <a:prstGeom prst="rect">
            <a:avLst/>
          </a:prstGeom>
          <a:noFill/>
          <a:ln w="57150" cmpd="thinThick">
            <a:no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55" name="表格 54"/>
          <p:cNvGraphicFramePr>
            <a:graphicFrameLocks noGrp="1"/>
          </p:cNvGraphicFramePr>
          <p:nvPr>
            <p:extLst>
              <p:ext uri="{D42A27DB-BD31-4B8C-83A1-F6EECF244321}">
                <p14:modId xmlns:p14="http://schemas.microsoft.com/office/powerpoint/2010/main" val="849132701"/>
              </p:ext>
            </p:extLst>
          </p:nvPr>
        </p:nvGraphicFramePr>
        <p:xfrm>
          <a:off x="3918099" y="5317005"/>
          <a:ext cx="2867164" cy="1940470"/>
        </p:xfrm>
        <a:graphic>
          <a:graphicData uri="http://schemas.openxmlformats.org/drawingml/2006/table">
            <a:tbl>
              <a:tblPr firstRow="1" bandRow="1">
                <a:tableStyleId>{72833802-FEF1-4C79-8D5D-14CF1EAF98D9}</a:tableStyleId>
              </a:tblPr>
              <a:tblGrid>
                <a:gridCol w="2867164"/>
              </a:tblGrid>
              <a:tr h="487922">
                <a:tc>
                  <a:txBody>
                    <a:bodyPr/>
                    <a:lstStyle/>
                    <a:p>
                      <a:pPr algn="ctr"/>
                      <a:r>
                        <a:rPr lang="en-US" altLang="zh-TW" sz="1300" dirty="0" smtClean="0">
                          <a:latin typeface="+mn-lt"/>
                          <a:ea typeface="標楷體" panose="03000509000000000000" pitchFamily="65" charset="-120"/>
                        </a:rPr>
                        <a:t>Lin Yuan</a:t>
                      </a:r>
                      <a:r>
                        <a:rPr lang="en-US" altLang="zh-TW" sz="1300" baseline="0" dirty="0" smtClean="0">
                          <a:latin typeface="+mn-lt"/>
                          <a:ea typeface="標楷體" panose="03000509000000000000" pitchFamily="65" charset="-120"/>
                        </a:rPr>
                        <a:t> FAC</a:t>
                      </a:r>
                      <a:r>
                        <a:rPr lang="zh-TW" altLang="en-US" sz="1300" dirty="0" smtClean="0">
                          <a:latin typeface="+mn-lt"/>
                          <a:ea typeface="標楷體" panose="03000509000000000000" pitchFamily="65" charset="-120"/>
                        </a:rPr>
                        <a:t>  </a:t>
                      </a:r>
                      <a:r>
                        <a:rPr lang="en-US" altLang="zh-TW" sz="1300" dirty="0" smtClean="0">
                          <a:latin typeface="+mn-lt"/>
                          <a:ea typeface="標楷體" panose="03000509000000000000" pitchFamily="65" charset="-120"/>
                        </a:rPr>
                        <a:t>(</a:t>
                      </a:r>
                      <a:r>
                        <a:rPr lang="zh-TW" altLang="en-US" sz="1300" dirty="0" smtClean="0">
                          <a:latin typeface="+mn-lt"/>
                          <a:ea typeface="標楷體" panose="03000509000000000000" pitchFamily="65" charset="-120"/>
                        </a:rPr>
                        <a:t> </a:t>
                      </a:r>
                      <a:r>
                        <a:rPr lang="en-US" altLang="zh-TW" sz="1300" dirty="0" smtClean="0">
                          <a:latin typeface="+mn-lt"/>
                          <a:ea typeface="標楷體" panose="03000509000000000000" pitchFamily="65" charset="-120"/>
                        </a:rPr>
                        <a:t>Est. 1979</a:t>
                      </a:r>
                      <a:r>
                        <a:rPr lang="zh-TW" altLang="en-US" sz="1300" dirty="0" smtClean="0">
                          <a:latin typeface="+mn-lt"/>
                          <a:ea typeface="標楷體" panose="03000509000000000000" pitchFamily="65" charset="-120"/>
                        </a:rPr>
                        <a:t> </a:t>
                      </a:r>
                      <a:r>
                        <a:rPr lang="en-US" altLang="zh-TW" sz="1300" dirty="0" smtClean="0">
                          <a:latin typeface="+mn-lt"/>
                          <a:ea typeface="標楷體" panose="03000509000000000000" pitchFamily="65" charset="-120"/>
                        </a:rPr>
                        <a:t>08)</a:t>
                      </a:r>
                      <a:endParaRPr lang="zh-TW" altLang="en-US" sz="1300" dirty="0">
                        <a:latin typeface="+mn-lt"/>
                        <a:ea typeface="標楷體" panose="03000509000000000000" pitchFamily="65" charset="-120"/>
                      </a:endParaRPr>
                    </a:p>
                  </a:txBody>
                  <a:tcPr marL="39688" marR="100806" marT="48006" marB="48006">
                    <a:lnL w="19050" cap="flat" cmpd="sng" algn="ctr">
                      <a:solidFill>
                        <a:srgbClr val="B85B22"/>
                      </a:solidFill>
                      <a:prstDash val="solid"/>
                      <a:round/>
                      <a:headEnd type="none" w="med" len="med"/>
                      <a:tailEnd type="none" w="med" len="med"/>
                    </a:lnL>
                    <a:lnR w="19050" cap="flat" cmpd="sng" algn="ctr">
                      <a:solidFill>
                        <a:srgbClr val="B85B22"/>
                      </a:solidFill>
                      <a:prstDash val="solid"/>
                      <a:round/>
                      <a:headEnd type="none" w="med" len="med"/>
                      <a:tailEnd type="none" w="med" len="med"/>
                    </a:lnR>
                    <a:lnT w="19050" cap="flat" cmpd="sng" algn="ctr">
                      <a:solidFill>
                        <a:srgbClr val="B85B22"/>
                      </a:solidFill>
                      <a:prstDash val="solid"/>
                      <a:round/>
                      <a:headEnd type="none" w="med" len="med"/>
                      <a:tailEnd type="none" w="med" len="med"/>
                    </a:lnT>
                    <a:lnB w="19050" cap="flat" cmpd="sng" algn="ctr">
                      <a:solidFill>
                        <a:srgbClr val="B85B22"/>
                      </a:solidFill>
                      <a:prstDash val="solid"/>
                      <a:round/>
                      <a:headEnd type="none" w="med" len="med"/>
                      <a:tailEnd type="none" w="med" len="med"/>
                    </a:lnB>
                    <a:solidFill>
                      <a:srgbClr val="C0504D"/>
                    </a:solidFill>
                  </a:tcPr>
                </a:tc>
              </a:tr>
              <a:tr h="1452548">
                <a:tc>
                  <a:txBody>
                    <a:bodyPr/>
                    <a:lstStyle/>
                    <a:p>
                      <a:endParaRPr lang="en-US" altLang="zh-TW" sz="1300" dirty="0" smtClean="0">
                        <a:latin typeface="+mn-lt"/>
                        <a:ea typeface="標楷體" panose="03000509000000000000" pitchFamily="65" charset="-120"/>
                      </a:endParaRPr>
                    </a:p>
                    <a:p>
                      <a:endParaRPr lang="en-US" altLang="zh-TW" sz="1300" dirty="0" smtClean="0">
                        <a:latin typeface="+mn-lt"/>
                        <a:ea typeface="標楷體" panose="03000509000000000000" pitchFamily="65" charset="-120"/>
                      </a:endParaRPr>
                    </a:p>
                    <a:p>
                      <a:pPr marL="85725" indent="-85725">
                        <a:buFont typeface="Wingdings" panose="05000000000000000000" pitchFamily="2" charset="2"/>
                        <a:buChar char="Ø"/>
                      </a:pPr>
                      <a:r>
                        <a:rPr lang="en-US" altLang="zh-TW" sz="1300" dirty="0" smtClean="0">
                          <a:latin typeface="+mn-lt"/>
                          <a:ea typeface="標楷體" panose="03000509000000000000" pitchFamily="65" charset="-120"/>
                        </a:rPr>
                        <a:t>ABS/SAN</a:t>
                      </a:r>
                      <a:r>
                        <a:rPr lang="zh-TW" altLang="en-US" sz="1300" dirty="0" smtClean="0">
                          <a:latin typeface="+mn-lt"/>
                          <a:ea typeface="標楷體" panose="03000509000000000000" pitchFamily="65" charset="-120"/>
                        </a:rPr>
                        <a:t> </a:t>
                      </a:r>
                      <a:r>
                        <a:rPr lang="en-US" altLang="zh-TW" sz="1300" dirty="0" smtClean="0">
                          <a:latin typeface="+mn-lt"/>
                          <a:ea typeface="標楷體" panose="03000509000000000000" pitchFamily="65" charset="-120"/>
                        </a:rPr>
                        <a:t>Cap: </a:t>
                      </a:r>
                      <a:r>
                        <a:rPr lang="en-US" altLang="zh-TW" sz="1300" dirty="0" smtClean="0">
                          <a:solidFill>
                            <a:schemeClr val="tx1"/>
                          </a:solidFill>
                          <a:latin typeface="+mn-lt"/>
                          <a:ea typeface="標楷體" panose="03000509000000000000" pitchFamily="65" charset="-120"/>
                        </a:rPr>
                        <a:t>125,000</a:t>
                      </a:r>
                      <a:r>
                        <a:rPr lang="zh-TW" altLang="en-US" sz="1300" dirty="0" smtClean="0">
                          <a:solidFill>
                            <a:schemeClr val="tx1"/>
                          </a:solidFill>
                          <a:latin typeface="+mn-lt"/>
                          <a:ea typeface="標楷體" panose="03000509000000000000" pitchFamily="65" charset="-120"/>
                        </a:rPr>
                        <a:t> </a:t>
                      </a:r>
                      <a:r>
                        <a:rPr lang="en-US" altLang="zh-TW" sz="1300" dirty="0" smtClean="0">
                          <a:latin typeface="+mn-lt"/>
                          <a:ea typeface="標楷體" panose="03000509000000000000" pitchFamily="65" charset="-120"/>
                        </a:rPr>
                        <a:t>MTA</a:t>
                      </a:r>
                      <a:endParaRPr lang="zh-TW" altLang="en-US" sz="1300" dirty="0">
                        <a:latin typeface="+mn-lt"/>
                        <a:ea typeface="標楷體" panose="03000509000000000000" pitchFamily="65" charset="-120"/>
                      </a:endParaRPr>
                    </a:p>
                  </a:txBody>
                  <a:tcPr marL="39688" marR="100806" marT="48006" marB="48006" anchor="b">
                    <a:lnL w="19050" cap="flat" cmpd="sng" algn="ctr">
                      <a:solidFill>
                        <a:srgbClr val="C0504D"/>
                      </a:solidFill>
                      <a:prstDash val="solid"/>
                      <a:round/>
                      <a:headEnd type="none" w="med" len="med"/>
                      <a:tailEnd type="none" w="med" len="med"/>
                    </a:lnL>
                    <a:lnR w="19050" cap="flat" cmpd="sng" algn="ctr">
                      <a:solidFill>
                        <a:srgbClr val="C0504D"/>
                      </a:solidFill>
                      <a:prstDash val="solid"/>
                      <a:round/>
                      <a:headEnd type="none" w="med" len="med"/>
                      <a:tailEnd type="none" w="med" len="med"/>
                    </a:lnR>
                    <a:lnT w="19050" cap="flat" cmpd="sng" algn="ctr">
                      <a:solidFill>
                        <a:srgbClr val="B85B22"/>
                      </a:solidFill>
                      <a:prstDash val="solid"/>
                      <a:round/>
                      <a:headEnd type="none" w="med" len="med"/>
                      <a:tailEnd type="none" w="med" len="med"/>
                    </a:lnT>
                    <a:lnB w="19050" cap="flat" cmpd="sng" algn="ctr">
                      <a:solidFill>
                        <a:srgbClr val="C0504D"/>
                      </a:solidFill>
                      <a:prstDash val="solid"/>
                      <a:round/>
                      <a:headEnd type="none" w="med" len="med"/>
                      <a:tailEnd type="none" w="med" len="med"/>
                    </a:lnB>
                    <a:solidFill>
                      <a:srgbClr val="EEECE1"/>
                    </a:solidFill>
                  </a:tcPr>
                </a:tc>
              </a:tr>
            </a:tbl>
          </a:graphicData>
        </a:graphic>
      </p:graphicFrame>
      <p:pic>
        <p:nvPicPr>
          <p:cNvPr id="56" name="Picture 11" descr="封面"/>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3962714" y="5646557"/>
            <a:ext cx="2791546" cy="946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7" name="表格 56"/>
          <p:cNvGraphicFramePr>
            <a:graphicFrameLocks noGrp="1"/>
          </p:cNvGraphicFramePr>
          <p:nvPr>
            <p:extLst>
              <p:ext uri="{D42A27DB-BD31-4B8C-83A1-F6EECF244321}">
                <p14:modId xmlns:p14="http://schemas.microsoft.com/office/powerpoint/2010/main" val="1197918317"/>
              </p:ext>
            </p:extLst>
          </p:nvPr>
        </p:nvGraphicFramePr>
        <p:xfrm>
          <a:off x="6861424" y="5296969"/>
          <a:ext cx="3084338" cy="1965855"/>
        </p:xfrm>
        <a:graphic>
          <a:graphicData uri="http://schemas.openxmlformats.org/drawingml/2006/table">
            <a:tbl>
              <a:tblPr firstRow="1" bandRow="1">
                <a:tableStyleId>{72833802-FEF1-4C79-8D5D-14CF1EAF98D9}</a:tableStyleId>
              </a:tblPr>
              <a:tblGrid>
                <a:gridCol w="3084338"/>
              </a:tblGrid>
              <a:tr h="487922">
                <a:tc>
                  <a:txBody>
                    <a:bodyPr/>
                    <a:lstStyle/>
                    <a:p>
                      <a:pPr algn="ctr"/>
                      <a:r>
                        <a:rPr lang="en-US" altLang="zh-TW" sz="1300" dirty="0" err="1" smtClean="0">
                          <a:latin typeface="+mn-lt"/>
                          <a:ea typeface="標楷體" panose="03000509000000000000" pitchFamily="65" charset="-120"/>
                        </a:rPr>
                        <a:t>Chien</a:t>
                      </a:r>
                      <a:r>
                        <a:rPr lang="en-US" altLang="zh-TW" sz="1300" dirty="0" smtClean="0">
                          <a:latin typeface="+mn-lt"/>
                          <a:ea typeface="標楷體" panose="03000509000000000000" pitchFamily="65" charset="-120"/>
                        </a:rPr>
                        <a:t> Chen FAC</a:t>
                      </a:r>
                      <a:r>
                        <a:rPr lang="zh-TW" altLang="en-US" sz="1300" dirty="0" smtClean="0">
                          <a:latin typeface="+mn-lt"/>
                          <a:ea typeface="標楷體" panose="03000509000000000000" pitchFamily="65" charset="-120"/>
                        </a:rPr>
                        <a:t> </a:t>
                      </a:r>
                      <a:r>
                        <a:rPr lang="en-US" altLang="zh-TW" sz="1300" dirty="0" smtClean="0">
                          <a:latin typeface="+mn-lt"/>
                          <a:ea typeface="標楷體" panose="03000509000000000000" pitchFamily="65" charset="-120"/>
                        </a:rPr>
                        <a:t>(Est.</a:t>
                      </a:r>
                      <a:r>
                        <a:rPr lang="zh-TW" altLang="en-US" sz="1300" dirty="0" smtClean="0">
                          <a:latin typeface="+mn-lt"/>
                          <a:ea typeface="標楷體" panose="03000509000000000000" pitchFamily="65" charset="-120"/>
                        </a:rPr>
                        <a:t> </a:t>
                      </a:r>
                      <a:r>
                        <a:rPr lang="en-US" altLang="zh-TW" sz="1300" dirty="0" smtClean="0">
                          <a:latin typeface="+mn-lt"/>
                          <a:ea typeface="標楷體" panose="03000509000000000000" pitchFamily="65" charset="-120"/>
                        </a:rPr>
                        <a:t>1960</a:t>
                      </a:r>
                      <a:r>
                        <a:rPr lang="zh-TW" altLang="en-US" sz="1300" dirty="0" smtClean="0">
                          <a:latin typeface="+mn-lt"/>
                          <a:ea typeface="標楷體" panose="03000509000000000000" pitchFamily="65" charset="-120"/>
                        </a:rPr>
                        <a:t> </a:t>
                      </a:r>
                      <a:r>
                        <a:rPr lang="en-US" altLang="zh-TW" sz="1300" dirty="0" smtClean="0">
                          <a:latin typeface="+mn-lt"/>
                          <a:ea typeface="標楷體" panose="03000509000000000000" pitchFamily="65" charset="-120"/>
                        </a:rPr>
                        <a:t>04)</a:t>
                      </a:r>
                      <a:endParaRPr lang="zh-TW" altLang="en-US" sz="1300" dirty="0">
                        <a:latin typeface="+mn-lt"/>
                        <a:ea typeface="標楷體" panose="03000509000000000000" pitchFamily="65" charset="-120"/>
                      </a:endParaRPr>
                    </a:p>
                  </a:txBody>
                  <a:tcPr marL="100806" marR="100806" marT="48006" marB="48006">
                    <a:lnL w="19050" cap="flat" cmpd="sng" algn="ctr">
                      <a:solidFill>
                        <a:srgbClr val="B85B22"/>
                      </a:solidFill>
                      <a:prstDash val="solid"/>
                      <a:round/>
                      <a:headEnd type="none" w="med" len="med"/>
                      <a:tailEnd type="none" w="med" len="med"/>
                    </a:lnL>
                    <a:lnR w="19050" cap="flat" cmpd="sng" algn="ctr">
                      <a:solidFill>
                        <a:srgbClr val="B85B22"/>
                      </a:solidFill>
                      <a:prstDash val="solid"/>
                      <a:round/>
                      <a:headEnd type="none" w="med" len="med"/>
                      <a:tailEnd type="none" w="med" len="med"/>
                    </a:lnR>
                    <a:lnT w="19050" cap="flat" cmpd="sng" algn="ctr">
                      <a:solidFill>
                        <a:srgbClr val="B85B22"/>
                      </a:solidFill>
                      <a:prstDash val="solid"/>
                      <a:round/>
                      <a:headEnd type="none" w="med" len="med"/>
                      <a:tailEnd type="none" w="med" len="med"/>
                    </a:lnT>
                    <a:lnB w="19050" cap="flat" cmpd="sng" algn="ctr">
                      <a:solidFill>
                        <a:srgbClr val="B85B22"/>
                      </a:solidFill>
                      <a:prstDash val="solid"/>
                      <a:round/>
                      <a:headEnd type="none" w="med" len="med"/>
                      <a:tailEnd type="none" w="med" len="med"/>
                    </a:lnB>
                    <a:solidFill>
                      <a:srgbClr val="C0504D"/>
                    </a:solidFill>
                  </a:tcPr>
                </a:tc>
              </a:tr>
              <a:tr h="1477933">
                <a:tc>
                  <a:txBody>
                    <a:bodyPr/>
                    <a:lstStyle/>
                    <a:p>
                      <a:pPr marL="176213" indent="-176213" algn="l" defTabSz="914400" rtl="0" eaLnBrk="1" latinLnBrk="0" hangingPunct="1">
                        <a:buFont typeface="Wingdings" panose="05000000000000000000" pitchFamily="2" charset="2"/>
                        <a:buChar char="Ø"/>
                      </a:pPr>
                      <a:endParaRPr lang="en-US" altLang="zh-TW" sz="1300" dirty="0" smtClean="0">
                        <a:effectLst/>
                        <a:latin typeface="+mn-lt"/>
                        <a:ea typeface="標楷體" panose="03000509000000000000" pitchFamily="65" charset="-120"/>
                      </a:endParaRPr>
                    </a:p>
                    <a:p>
                      <a:pPr marL="176213" indent="-176213" algn="l" defTabSz="914400" rtl="0" eaLnBrk="1" latinLnBrk="0" hangingPunct="1">
                        <a:buFont typeface="Wingdings" panose="05000000000000000000" pitchFamily="2" charset="2"/>
                        <a:buChar char="Ø"/>
                      </a:pPr>
                      <a:endParaRPr lang="en-US" altLang="zh-TW" sz="1300" dirty="0" smtClean="0">
                        <a:effectLst/>
                        <a:latin typeface="+mn-lt"/>
                        <a:ea typeface="標楷體" panose="03000509000000000000" pitchFamily="65" charset="-120"/>
                      </a:endParaRPr>
                    </a:p>
                    <a:p>
                      <a:pPr marL="176213" indent="-176213" algn="l" defTabSz="914400" rtl="0" eaLnBrk="1" latinLnBrk="0" hangingPunct="1">
                        <a:buFont typeface="Wingdings" panose="05000000000000000000" pitchFamily="2" charset="2"/>
                        <a:buChar char="Ø"/>
                      </a:pPr>
                      <a:endParaRPr lang="en-US" altLang="zh-TW" sz="1300" dirty="0" smtClean="0">
                        <a:effectLst/>
                        <a:latin typeface="+mn-lt"/>
                        <a:ea typeface="標楷體" panose="03000509000000000000" pitchFamily="65" charset="-120"/>
                      </a:endParaRPr>
                    </a:p>
                    <a:p>
                      <a:pPr marL="176213" indent="-176213" algn="l" defTabSz="914400" rtl="0" eaLnBrk="1" latinLnBrk="0" hangingPunct="1">
                        <a:buFont typeface="Wingdings" panose="05000000000000000000" pitchFamily="2" charset="2"/>
                        <a:buChar char="Ø"/>
                      </a:pPr>
                      <a:endParaRPr lang="en-US" altLang="zh-TW" sz="1300" dirty="0" smtClean="0">
                        <a:effectLst/>
                        <a:latin typeface="+mn-lt"/>
                        <a:ea typeface="標楷體" panose="03000509000000000000" pitchFamily="65" charset="-120"/>
                      </a:endParaRPr>
                    </a:p>
                    <a:p>
                      <a:pPr marL="176213" indent="-176213" algn="l" defTabSz="914400" rtl="0" eaLnBrk="1" latinLnBrk="0" hangingPunct="1">
                        <a:buFont typeface="Wingdings" panose="05000000000000000000" pitchFamily="2" charset="2"/>
                        <a:buChar char="Ø"/>
                      </a:pPr>
                      <a:r>
                        <a:rPr lang="en-US" altLang="zh-TW" sz="1300" kern="1200" dirty="0" smtClean="0">
                          <a:solidFill>
                            <a:schemeClr val="tx1"/>
                          </a:solidFill>
                          <a:effectLst/>
                          <a:latin typeface="+mn-lt"/>
                          <a:ea typeface="標楷體" panose="03000509000000000000" pitchFamily="65" charset="-120"/>
                          <a:cs typeface="+mn-cs"/>
                        </a:rPr>
                        <a:t>EPS</a:t>
                      </a:r>
                      <a:r>
                        <a:rPr lang="zh-TW" altLang="en-US" sz="1300" kern="1200" dirty="0" smtClean="0">
                          <a:solidFill>
                            <a:schemeClr val="tx1"/>
                          </a:solidFill>
                          <a:effectLst/>
                          <a:latin typeface="+mn-lt"/>
                          <a:ea typeface="標楷體" panose="03000509000000000000" pitchFamily="65" charset="-120"/>
                          <a:cs typeface="+mn-cs"/>
                        </a:rPr>
                        <a:t> </a:t>
                      </a:r>
                      <a:r>
                        <a:rPr lang="en-US" altLang="zh-TW" sz="1300" kern="1200" dirty="0" smtClean="0">
                          <a:solidFill>
                            <a:schemeClr val="tx1"/>
                          </a:solidFill>
                          <a:effectLst/>
                          <a:latin typeface="+mn-lt"/>
                          <a:ea typeface="標楷體" panose="03000509000000000000" pitchFamily="65" charset="-120"/>
                          <a:cs typeface="+mn-cs"/>
                        </a:rPr>
                        <a:t>Cap: </a:t>
                      </a:r>
                      <a:r>
                        <a:rPr lang="en-US" altLang="zh-TW" sz="1300" kern="1200" dirty="0" smtClean="0">
                          <a:solidFill>
                            <a:schemeClr val="tx1"/>
                          </a:solidFill>
                          <a:effectLst/>
                          <a:latin typeface="+mn-lt"/>
                          <a:ea typeface="標楷體" panose="03000509000000000000" pitchFamily="65" charset="-120"/>
                          <a:cs typeface="+mn-cs"/>
                        </a:rPr>
                        <a:t>60,000</a:t>
                      </a:r>
                      <a:r>
                        <a:rPr lang="zh-TW" altLang="en-US" sz="1300" kern="1200" dirty="0" smtClean="0">
                          <a:solidFill>
                            <a:schemeClr val="tx1"/>
                          </a:solidFill>
                          <a:effectLst/>
                          <a:latin typeface="+mn-lt"/>
                          <a:ea typeface="標楷體" panose="03000509000000000000" pitchFamily="65" charset="-120"/>
                          <a:cs typeface="+mn-cs"/>
                        </a:rPr>
                        <a:t> </a:t>
                      </a:r>
                      <a:r>
                        <a:rPr lang="en-US" altLang="zh-TW" sz="1300" kern="1200" dirty="0" smtClean="0">
                          <a:solidFill>
                            <a:schemeClr val="tx1"/>
                          </a:solidFill>
                          <a:effectLst/>
                          <a:latin typeface="+mn-lt"/>
                          <a:ea typeface="標楷體" panose="03000509000000000000" pitchFamily="65" charset="-120"/>
                          <a:cs typeface="+mn-cs"/>
                        </a:rPr>
                        <a:t>MTA</a:t>
                      </a:r>
                    </a:p>
                    <a:p>
                      <a:pPr marL="176213" indent="-176213" algn="l" defTabSz="914400" rtl="0" eaLnBrk="1" latinLnBrk="0" hangingPunct="1">
                        <a:buFont typeface="Wingdings" panose="05000000000000000000" pitchFamily="2" charset="2"/>
                        <a:buChar char="Ø"/>
                      </a:pPr>
                      <a:r>
                        <a:rPr lang="en-US" altLang="zh-TW" sz="1300" kern="1200" dirty="0" smtClean="0">
                          <a:solidFill>
                            <a:schemeClr val="tx1"/>
                          </a:solidFill>
                          <a:effectLst/>
                          <a:latin typeface="+mn-lt"/>
                          <a:ea typeface="標楷體" panose="03000509000000000000" pitchFamily="65" charset="-120"/>
                          <a:cs typeface="+mn-cs"/>
                        </a:rPr>
                        <a:t>GPS/IPS</a:t>
                      </a:r>
                      <a:r>
                        <a:rPr lang="zh-TW" altLang="en-US" sz="1300" kern="1200" dirty="0" smtClean="0">
                          <a:solidFill>
                            <a:schemeClr val="tx1"/>
                          </a:solidFill>
                          <a:effectLst/>
                          <a:latin typeface="+mn-lt"/>
                          <a:ea typeface="標楷體" panose="03000509000000000000" pitchFamily="65" charset="-120"/>
                          <a:cs typeface="+mn-cs"/>
                        </a:rPr>
                        <a:t> </a:t>
                      </a:r>
                      <a:r>
                        <a:rPr lang="en-US" altLang="zh-TW" sz="1300" kern="1200" dirty="0" smtClean="0">
                          <a:solidFill>
                            <a:schemeClr val="tx1"/>
                          </a:solidFill>
                          <a:effectLst/>
                          <a:latin typeface="+mn-lt"/>
                          <a:ea typeface="標楷體" panose="03000509000000000000" pitchFamily="65" charset="-120"/>
                          <a:cs typeface="+mn-cs"/>
                        </a:rPr>
                        <a:t>Cap: </a:t>
                      </a:r>
                      <a:r>
                        <a:rPr lang="zh-TW" altLang="en-US" sz="1300" kern="1200" dirty="0" smtClean="0">
                          <a:solidFill>
                            <a:schemeClr val="tx1"/>
                          </a:solidFill>
                          <a:effectLst/>
                          <a:latin typeface="+mn-lt"/>
                          <a:ea typeface="標楷體" panose="03000509000000000000" pitchFamily="65" charset="-120"/>
                          <a:cs typeface="+mn-cs"/>
                        </a:rPr>
                        <a:t> </a:t>
                      </a:r>
                      <a:r>
                        <a:rPr lang="en-US" altLang="zh-TW" sz="1300" kern="1200" dirty="0" smtClean="0">
                          <a:solidFill>
                            <a:schemeClr val="tx1"/>
                          </a:solidFill>
                          <a:effectLst/>
                          <a:latin typeface="+mn-lt"/>
                          <a:ea typeface="標楷體" panose="03000509000000000000" pitchFamily="65" charset="-120"/>
                          <a:cs typeface="+mn-cs"/>
                        </a:rPr>
                        <a:t>100,000</a:t>
                      </a:r>
                      <a:r>
                        <a:rPr lang="zh-TW" altLang="en-US" sz="1300" kern="1200" dirty="0" smtClean="0">
                          <a:solidFill>
                            <a:schemeClr val="tx1"/>
                          </a:solidFill>
                          <a:effectLst/>
                          <a:latin typeface="+mn-lt"/>
                          <a:ea typeface="標楷體" panose="03000509000000000000" pitchFamily="65" charset="-120"/>
                          <a:cs typeface="+mn-cs"/>
                        </a:rPr>
                        <a:t> </a:t>
                      </a:r>
                      <a:r>
                        <a:rPr lang="en-US" altLang="zh-TW" sz="1300" kern="1200" dirty="0" smtClean="0">
                          <a:solidFill>
                            <a:schemeClr val="tx1"/>
                          </a:solidFill>
                          <a:effectLst/>
                          <a:latin typeface="+mn-lt"/>
                          <a:ea typeface="標楷體" panose="03000509000000000000" pitchFamily="65" charset="-120"/>
                          <a:cs typeface="+mn-cs"/>
                        </a:rPr>
                        <a:t>MTA</a:t>
                      </a:r>
                      <a:endParaRPr lang="zh-TW" altLang="en-US" sz="1300" kern="1200" dirty="0">
                        <a:solidFill>
                          <a:schemeClr val="tx1"/>
                        </a:solidFill>
                        <a:effectLst/>
                        <a:latin typeface="+mn-lt"/>
                        <a:ea typeface="標楷體" panose="03000509000000000000" pitchFamily="65" charset="-120"/>
                        <a:cs typeface="+mn-cs"/>
                      </a:endParaRPr>
                    </a:p>
                  </a:txBody>
                  <a:tcPr marL="100806" marR="100806" marT="48006" marB="48006" anchor="b">
                    <a:lnL w="19050" cap="flat" cmpd="sng" algn="ctr">
                      <a:solidFill>
                        <a:srgbClr val="C0504D"/>
                      </a:solidFill>
                      <a:prstDash val="solid"/>
                      <a:round/>
                      <a:headEnd type="none" w="med" len="med"/>
                      <a:tailEnd type="none" w="med" len="med"/>
                    </a:lnL>
                    <a:lnR w="19050" cap="flat" cmpd="sng" algn="ctr">
                      <a:solidFill>
                        <a:srgbClr val="C0504D"/>
                      </a:solidFill>
                      <a:prstDash val="solid"/>
                      <a:round/>
                      <a:headEnd type="none" w="med" len="med"/>
                      <a:tailEnd type="none" w="med" len="med"/>
                    </a:lnR>
                    <a:lnT w="19050" cap="flat" cmpd="sng" algn="ctr">
                      <a:solidFill>
                        <a:srgbClr val="B85B22"/>
                      </a:solidFill>
                      <a:prstDash val="solid"/>
                      <a:round/>
                      <a:headEnd type="none" w="med" len="med"/>
                      <a:tailEnd type="none" w="med" len="med"/>
                    </a:lnT>
                    <a:lnB w="19050" cap="flat" cmpd="sng" algn="ctr">
                      <a:solidFill>
                        <a:srgbClr val="C0504D"/>
                      </a:solidFill>
                      <a:prstDash val="solid"/>
                      <a:round/>
                      <a:headEnd type="none" w="med" len="med"/>
                      <a:tailEnd type="none" w="med" len="med"/>
                    </a:lnB>
                    <a:solidFill>
                      <a:srgbClr val="EEECE1"/>
                    </a:solidFill>
                  </a:tcPr>
                </a:tc>
              </a:tr>
            </a:tbl>
          </a:graphicData>
        </a:graphic>
      </p:graphicFrame>
      <p:graphicFrame>
        <p:nvGraphicFramePr>
          <p:cNvPr id="58" name="表格 57"/>
          <p:cNvGraphicFramePr>
            <a:graphicFrameLocks noGrp="1"/>
          </p:cNvGraphicFramePr>
          <p:nvPr>
            <p:extLst>
              <p:ext uri="{D42A27DB-BD31-4B8C-83A1-F6EECF244321}">
                <p14:modId xmlns:p14="http://schemas.microsoft.com/office/powerpoint/2010/main" val="3283445509"/>
              </p:ext>
            </p:extLst>
          </p:nvPr>
        </p:nvGraphicFramePr>
        <p:xfrm>
          <a:off x="6822294" y="2819856"/>
          <a:ext cx="3084338" cy="2468648"/>
        </p:xfrm>
        <a:graphic>
          <a:graphicData uri="http://schemas.openxmlformats.org/drawingml/2006/table">
            <a:tbl>
              <a:tblPr firstRow="1" bandRow="1">
                <a:tableStyleId>{72833802-FEF1-4C79-8D5D-14CF1EAF98D9}</a:tableStyleId>
              </a:tblPr>
              <a:tblGrid>
                <a:gridCol w="3084338"/>
              </a:tblGrid>
              <a:tr h="879833">
                <a:tc>
                  <a:txBody>
                    <a:bodyPr/>
                    <a:lstStyle/>
                    <a:p>
                      <a:pPr algn="ctr"/>
                      <a:r>
                        <a:rPr lang="en-US" altLang="zh-TW" sz="1300" dirty="0" smtClean="0">
                          <a:latin typeface="+mn-lt"/>
                          <a:ea typeface="標楷體" panose="03000509000000000000" pitchFamily="65" charset="-120"/>
                        </a:rPr>
                        <a:t>Cubic FAC</a:t>
                      </a:r>
                      <a:r>
                        <a:rPr lang="zh-TW" altLang="en-US" sz="1300" dirty="0" smtClean="0">
                          <a:latin typeface="+mn-lt"/>
                          <a:ea typeface="標楷體" panose="03000509000000000000" pitchFamily="65" charset="-120"/>
                        </a:rPr>
                        <a:t>  </a:t>
                      </a:r>
                      <a:r>
                        <a:rPr lang="en-US" altLang="zh-TW" sz="1300" dirty="0" smtClean="0">
                          <a:latin typeface="+mn-lt"/>
                          <a:ea typeface="標楷體" panose="03000509000000000000" pitchFamily="65" charset="-120"/>
                        </a:rPr>
                        <a:t>(Est. 1987</a:t>
                      </a:r>
                      <a:r>
                        <a:rPr lang="zh-TW" altLang="en-US" sz="1300" dirty="0" smtClean="0">
                          <a:latin typeface="+mn-lt"/>
                          <a:ea typeface="標楷體" panose="03000509000000000000" pitchFamily="65" charset="-120"/>
                        </a:rPr>
                        <a:t> </a:t>
                      </a:r>
                      <a:r>
                        <a:rPr lang="en-US" altLang="zh-TW" sz="1300" dirty="0" smtClean="0">
                          <a:latin typeface="+mn-lt"/>
                          <a:ea typeface="標楷體" panose="03000509000000000000" pitchFamily="65" charset="-120"/>
                        </a:rPr>
                        <a:t>06)</a:t>
                      </a:r>
                    </a:p>
                    <a:p>
                      <a:pPr algn="ctr"/>
                      <a:r>
                        <a:rPr lang="en-US" altLang="zh-TW" sz="1300" dirty="0" err="1" smtClean="0">
                          <a:latin typeface="+mn-lt"/>
                          <a:ea typeface="標楷體" panose="03000509000000000000" pitchFamily="65" charset="-120"/>
                        </a:rPr>
                        <a:t>Glasswool</a:t>
                      </a:r>
                      <a:r>
                        <a:rPr lang="en-US" altLang="zh-TW" sz="1300" dirty="0" smtClean="0">
                          <a:latin typeface="+mn-lt"/>
                          <a:ea typeface="標楷體" panose="03000509000000000000" pitchFamily="65" charset="-120"/>
                        </a:rPr>
                        <a:t> FAC</a:t>
                      </a:r>
                      <a:r>
                        <a:rPr lang="zh-TW" altLang="en-US" sz="1300" dirty="0" smtClean="0">
                          <a:latin typeface="+mn-lt"/>
                          <a:ea typeface="標楷體" panose="03000509000000000000" pitchFamily="65" charset="-120"/>
                        </a:rPr>
                        <a:t>  </a:t>
                      </a:r>
                      <a:r>
                        <a:rPr lang="en-US" altLang="zh-TW" sz="1300" dirty="0" smtClean="0">
                          <a:latin typeface="+mn-lt"/>
                          <a:ea typeface="標楷體" panose="03000509000000000000" pitchFamily="65" charset="-120"/>
                        </a:rPr>
                        <a:t>(Est. 1991</a:t>
                      </a:r>
                      <a:r>
                        <a:rPr lang="zh-TW" altLang="en-US" sz="1300" dirty="0" smtClean="0">
                          <a:latin typeface="+mn-lt"/>
                          <a:ea typeface="標楷體" panose="03000509000000000000" pitchFamily="65" charset="-120"/>
                        </a:rPr>
                        <a:t> </a:t>
                      </a:r>
                      <a:r>
                        <a:rPr lang="en-US" altLang="zh-TW" sz="1300" dirty="0" smtClean="0">
                          <a:latin typeface="+mn-lt"/>
                          <a:ea typeface="標楷體" panose="03000509000000000000" pitchFamily="65" charset="-120"/>
                        </a:rPr>
                        <a:t>03)</a:t>
                      </a:r>
                      <a:endParaRPr lang="zh-TW" altLang="en-US" sz="1300" dirty="0">
                        <a:latin typeface="+mn-lt"/>
                        <a:ea typeface="標楷體" panose="03000509000000000000" pitchFamily="65" charset="-120"/>
                      </a:endParaRPr>
                    </a:p>
                  </a:txBody>
                  <a:tcPr marL="100806" marR="100806" marT="48006" marB="48006">
                    <a:lnL w="19050" cap="flat" cmpd="sng" algn="ctr">
                      <a:solidFill>
                        <a:srgbClr val="B85B22"/>
                      </a:solidFill>
                      <a:prstDash val="solid"/>
                      <a:round/>
                      <a:headEnd type="none" w="med" len="med"/>
                      <a:tailEnd type="none" w="med" len="med"/>
                    </a:lnL>
                    <a:lnR w="19050" cap="flat" cmpd="sng" algn="ctr">
                      <a:solidFill>
                        <a:srgbClr val="B85B22"/>
                      </a:solidFill>
                      <a:prstDash val="solid"/>
                      <a:round/>
                      <a:headEnd type="none" w="med" len="med"/>
                      <a:tailEnd type="none" w="med" len="med"/>
                    </a:lnR>
                    <a:lnT w="19050" cap="flat" cmpd="sng" algn="ctr">
                      <a:solidFill>
                        <a:srgbClr val="B85B22"/>
                      </a:solidFill>
                      <a:prstDash val="solid"/>
                      <a:round/>
                      <a:headEnd type="none" w="med" len="med"/>
                      <a:tailEnd type="none" w="med" len="med"/>
                    </a:lnT>
                    <a:lnB w="19050" cap="flat" cmpd="sng" algn="ctr">
                      <a:solidFill>
                        <a:srgbClr val="B85B22"/>
                      </a:solidFill>
                      <a:prstDash val="solid"/>
                      <a:round/>
                      <a:headEnd type="none" w="med" len="med"/>
                      <a:tailEnd type="none" w="med" len="med"/>
                    </a:lnB>
                    <a:solidFill>
                      <a:srgbClr val="C0504D"/>
                    </a:solidFill>
                  </a:tcPr>
                </a:tc>
              </a:tr>
              <a:tr h="1588815">
                <a:tc>
                  <a:txBody>
                    <a:bodyPr/>
                    <a:lstStyle/>
                    <a:p>
                      <a:pPr marL="176213" indent="-176213" algn="l" defTabSz="914400" rtl="0" eaLnBrk="1" latinLnBrk="0" hangingPunct="1">
                        <a:buFont typeface="Wingdings" panose="05000000000000000000" pitchFamily="2" charset="2"/>
                        <a:buChar char="Ø"/>
                      </a:pPr>
                      <a:r>
                        <a:rPr lang="en-US" altLang="zh-TW" sz="1300" kern="1200" dirty="0" smtClean="0">
                          <a:solidFill>
                            <a:schemeClr val="tx1"/>
                          </a:solidFill>
                          <a:effectLst/>
                          <a:latin typeface="+mn-lt"/>
                          <a:ea typeface="標楷體" panose="03000509000000000000" pitchFamily="65" charset="-120"/>
                          <a:cs typeface="+mn-cs"/>
                        </a:rPr>
                        <a:t>Cubic Printing</a:t>
                      </a:r>
                      <a:r>
                        <a:rPr lang="en-US" altLang="zh-TW" sz="1300" kern="1200" baseline="0" dirty="0" smtClean="0">
                          <a:solidFill>
                            <a:schemeClr val="tx1"/>
                          </a:solidFill>
                          <a:effectLst/>
                          <a:latin typeface="+mn-lt"/>
                          <a:ea typeface="標楷體" panose="03000509000000000000" pitchFamily="65" charset="-120"/>
                          <a:cs typeface="+mn-cs"/>
                        </a:rPr>
                        <a:t> Cap: </a:t>
                      </a:r>
                      <a:r>
                        <a:rPr lang="en-US" altLang="zh-TW" sz="1300" kern="1200" dirty="0" smtClean="0">
                          <a:solidFill>
                            <a:schemeClr val="tx1"/>
                          </a:solidFill>
                          <a:effectLst/>
                          <a:latin typeface="+mn-lt"/>
                          <a:ea typeface="標楷體" panose="03000509000000000000" pitchFamily="65" charset="-120"/>
                          <a:cs typeface="+mn-cs"/>
                        </a:rPr>
                        <a:t>200,000</a:t>
                      </a:r>
                      <a:r>
                        <a:rPr lang="zh-TW" altLang="en-US" sz="1300" kern="1200" dirty="0" smtClean="0">
                          <a:solidFill>
                            <a:schemeClr val="tx1"/>
                          </a:solidFill>
                          <a:effectLst/>
                          <a:latin typeface="+mn-lt"/>
                          <a:ea typeface="標楷體" panose="03000509000000000000" pitchFamily="65" charset="-120"/>
                          <a:cs typeface="+mn-cs"/>
                        </a:rPr>
                        <a:t> </a:t>
                      </a:r>
                      <a:r>
                        <a:rPr lang="en-US" altLang="zh-TW" sz="1300" kern="1200" dirty="0" smtClean="0">
                          <a:solidFill>
                            <a:schemeClr val="tx1"/>
                          </a:solidFill>
                          <a:effectLst/>
                          <a:latin typeface="+mn-lt"/>
                          <a:ea typeface="標楷體" panose="03000509000000000000" pitchFamily="65" charset="-120"/>
                          <a:cs typeface="+mn-cs"/>
                        </a:rPr>
                        <a:t>JIG/Y</a:t>
                      </a:r>
                    </a:p>
                    <a:p>
                      <a:pPr marL="176213" indent="-176213" algn="l" defTabSz="914400" rtl="0" eaLnBrk="1" latinLnBrk="0" hangingPunct="1">
                        <a:buFont typeface="Wingdings" panose="05000000000000000000" pitchFamily="2" charset="2"/>
                        <a:buChar char="Ø"/>
                      </a:pPr>
                      <a:r>
                        <a:rPr lang="en-US" altLang="zh-TW" sz="1300" kern="1200" dirty="0" smtClean="0">
                          <a:solidFill>
                            <a:schemeClr val="tx1"/>
                          </a:solidFill>
                          <a:effectLst/>
                          <a:latin typeface="+mn-lt"/>
                          <a:ea typeface="標楷體" panose="03000509000000000000" pitchFamily="65" charset="-120"/>
                          <a:cs typeface="+mn-cs"/>
                        </a:rPr>
                        <a:t>Glass-wool Cap: 10,000</a:t>
                      </a:r>
                      <a:r>
                        <a:rPr lang="zh-TW" altLang="en-US" sz="1300" kern="1200" dirty="0" smtClean="0">
                          <a:solidFill>
                            <a:schemeClr val="tx1"/>
                          </a:solidFill>
                          <a:effectLst/>
                          <a:latin typeface="+mn-lt"/>
                          <a:ea typeface="標楷體" panose="03000509000000000000" pitchFamily="65" charset="-120"/>
                          <a:cs typeface="+mn-cs"/>
                        </a:rPr>
                        <a:t> </a:t>
                      </a:r>
                      <a:r>
                        <a:rPr lang="en-US" altLang="zh-TW" sz="1300" kern="1200" dirty="0" smtClean="0">
                          <a:solidFill>
                            <a:schemeClr val="tx1"/>
                          </a:solidFill>
                          <a:effectLst/>
                          <a:latin typeface="+mn-lt"/>
                          <a:ea typeface="標楷體" panose="03000509000000000000" pitchFamily="65" charset="-120"/>
                          <a:cs typeface="+mn-cs"/>
                        </a:rPr>
                        <a:t>MTA</a:t>
                      </a:r>
                      <a:endParaRPr lang="zh-TW" altLang="en-US" sz="1300" kern="1200" dirty="0">
                        <a:solidFill>
                          <a:schemeClr val="tx1"/>
                        </a:solidFill>
                        <a:effectLst/>
                        <a:latin typeface="+mn-lt"/>
                        <a:ea typeface="標楷體" panose="03000509000000000000" pitchFamily="65" charset="-120"/>
                        <a:cs typeface="+mn-cs"/>
                      </a:endParaRPr>
                    </a:p>
                  </a:txBody>
                  <a:tcPr marL="100806" marR="100806" marT="48006" marB="48006" anchor="b">
                    <a:lnL w="19050" cap="flat" cmpd="sng" algn="ctr">
                      <a:solidFill>
                        <a:srgbClr val="C0504D"/>
                      </a:solidFill>
                      <a:prstDash val="solid"/>
                      <a:round/>
                      <a:headEnd type="none" w="med" len="med"/>
                      <a:tailEnd type="none" w="med" len="med"/>
                    </a:lnL>
                    <a:lnR w="19050" cap="flat" cmpd="sng" algn="ctr">
                      <a:solidFill>
                        <a:srgbClr val="C0504D"/>
                      </a:solidFill>
                      <a:prstDash val="solid"/>
                      <a:round/>
                      <a:headEnd type="none" w="med" len="med"/>
                      <a:tailEnd type="none" w="med" len="med"/>
                    </a:lnR>
                    <a:lnT w="19050" cap="flat" cmpd="sng" algn="ctr">
                      <a:solidFill>
                        <a:srgbClr val="B85B22"/>
                      </a:solidFill>
                      <a:prstDash val="solid"/>
                      <a:round/>
                      <a:headEnd type="none" w="med" len="med"/>
                      <a:tailEnd type="none" w="med" len="med"/>
                    </a:lnT>
                    <a:lnB w="19050" cap="flat" cmpd="sng" algn="ctr">
                      <a:solidFill>
                        <a:srgbClr val="C0504D"/>
                      </a:solidFill>
                      <a:prstDash val="solid"/>
                      <a:round/>
                      <a:headEnd type="none" w="med" len="med"/>
                      <a:tailEnd type="none" w="med" len="med"/>
                    </a:lnB>
                    <a:solidFill>
                      <a:srgbClr val="EEECE1"/>
                    </a:solidFill>
                  </a:tcPr>
                </a:tc>
              </a:tr>
            </a:tbl>
          </a:graphicData>
        </a:graphic>
      </p:graphicFrame>
      <p:graphicFrame>
        <p:nvGraphicFramePr>
          <p:cNvPr id="59" name="表格 58"/>
          <p:cNvGraphicFramePr>
            <a:graphicFrameLocks noGrp="1"/>
          </p:cNvGraphicFramePr>
          <p:nvPr>
            <p:extLst>
              <p:ext uri="{D42A27DB-BD31-4B8C-83A1-F6EECF244321}">
                <p14:modId xmlns:p14="http://schemas.microsoft.com/office/powerpoint/2010/main" val="966079874"/>
              </p:ext>
            </p:extLst>
          </p:nvPr>
        </p:nvGraphicFramePr>
        <p:xfrm>
          <a:off x="613417" y="1526582"/>
          <a:ext cx="2865438" cy="2151575"/>
        </p:xfrm>
        <a:graphic>
          <a:graphicData uri="http://schemas.openxmlformats.org/drawingml/2006/table">
            <a:tbl>
              <a:tblPr firstRow="1" bandRow="1">
                <a:tableStyleId>{17292A2E-F333-43FB-9621-5CBBE7FDCDCB}</a:tableStyleId>
              </a:tblPr>
              <a:tblGrid>
                <a:gridCol w="2865438"/>
              </a:tblGrid>
              <a:tr h="487922">
                <a:tc>
                  <a:txBody>
                    <a:bodyPr/>
                    <a:lstStyle/>
                    <a:p>
                      <a:pPr algn="ctr"/>
                      <a:r>
                        <a:rPr lang="en-US" altLang="zh-TW" sz="1300" dirty="0" smtClean="0">
                          <a:latin typeface="+mn-lt"/>
                          <a:ea typeface="標楷體" panose="03000509000000000000" pitchFamily="65" charset="-120"/>
                        </a:rPr>
                        <a:t>Tianjin Factory</a:t>
                      </a:r>
                      <a:r>
                        <a:rPr lang="zh-TW" altLang="en-US" sz="1300" dirty="0" smtClean="0">
                          <a:latin typeface="+mn-lt"/>
                          <a:ea typeface="標楷體" panose="03000509000000000000" pitchFamily="65" charset="-120"/>
                        </a:rPr>
                        <a:t> </a:t>
                      </a:r>
                      <a:r>
                        <a:rPr lang="en-US" altLang="zh-TW" sz="1300" dirty="0" smtClean="0">
                          <a:latin typeface="+mn-lt"/>
                          <a:ea typeface="標楷體" panose="03000509000000000000" pitchFamily="65" charset="-120"/>
                        </a:rPr>
                        <a:t>(Est. 2005</a:t>
                      </a:r>
                      <a:r>
                        <a:rPr lang="zh-TW" altLang="en-US" sz="1300" dirty="0" smtClean="0">
                          <a:latin typeface="+mn-lt"/>
                          <a:ea typeface="標楷體" panose="03000509000000000000" pitchFamily="65" charset="-120"/>
                        </a:rPr>
                        <a:t> </a:t>
                      </a:r>
                      <a:r>
                        <a:rPr lang="en-US" altLang="zh-TW" sz="1300" dirty="0" smtClean="0">
                          <a:latin typeface="+mn-lt"/>
                          <a:ea typeface="標楷體" panose="03000509000000000000" pitchFamily="65" charset="-120"/>
                        </a:rPr>
                        <a:t> 09</a:t>
                      </a:r>
                      <a:r>
                        <a:rPr lang="zh-TW" altLang="en-US" sz="1300" dirty="0" smtClean="0">
                          <a:latin typeface="+mn-lt"/>
                          <a:ea typeface="標楷體" panose="03000509000000000000" pitchFamily="65" charset="-120"/>
                        </a:rPr>
                        <a:t>  </a:t>
                      </a:r>
                      <a:r>
                        <a:rPr lang="en-US" altLang="zh-TW" sz="1300" dirty="0" smtClean="0">
                          <a:latin typeface="+mn-lt"/>
                          <a:ea typeface="標楷體" panose="03000509000000000000" pitchFamily="65" charset="-120"/>
                        </a:rPr>
                        <a:t>)</a:t>
                      </a:r>
                      <a:endParaRPr lang="zh-TW" altLang="en-US" sz="1300" dirty="0">
                        <a:latin typeface="+mn-lt"/>
                        <a:ea typeface="標楷體" panose="03000509000000000000" pitchFamily="65" charset="-120"/>
                      </a:endParaRPr>
                    </a:p>
                  </a:txBody>
                  <a:tcPr marL="100806" marR="100806" marT="48006" marB="48006">
                    <a:lnL w="19050" cap="flat" cmpd="sng" algn="ctr">
                      <a:solidFill>
                        <a:srgbClr val="8064A2"/>
                      </a:solidFill>
                      <a:prstDash val="solid"/>
                      <a:round/>
                      <a:headEnd type="none" w="med" len="med"/>
                      <a:tailEnd type="none" w="med" len="med"/>
                    </a:lnL>
                    <a:lnR w="19050" cap="flat" cmpd="sng" algn="ctr">
                      <a:solidFill>
                        <a:srgbClr val="8064A2"/>
                      </a:solidFill>
                      <a:prstDash val="solid"/>
                      <a:round/>
                      <a:headEnd type="none" w="med" len="med"/>
                      <a:tailEnd type="none" w="med" len="med"/>
                    </a:lnR>
                    <a:lnT w="19050" cap="flat" cmpd="sng" algn="ctr">
                      <a:solidFill>
                        <a:srgbClr val="8064A2"/>
                      </a:solidFill>
                      <a:prstDash val="solid"/>
                      <a:round/>
                      <a:headEnd type="none" w="med" len="med"/>
                      <a:tailEnd type="none" w="med" len="med"/>
                    </a:lnT>
                    <a:lnB w="19050" cap="flat" cmpd="sng" algn="ctr">
                      <a:solidFill>
                        <a:srgbClr val="8064A2"/>
                      </a:solidFill>
                      <a:prstDash val="solid"/>
                      <a:round/>
                      <a:headEnd type="none" w="med" len="med"/>
                      <a:tailEnd type="none" w="med" len="med"/>
                    </a:lnB>
                    <a:solidFill>
                      <a:srgbClr val="8064A2"/>
                    </a:solidFill>
                  </a:tcPr>
                </a:tc>
              </a:tr>
              <a:tr h="1663653">
                <a:tc>
                  <a:txBody>
                    <a:bodyPr/>
                    <a:lstStyle/>
                    <a:p>
                      <a:pPr marL="176213" indent="-176213" algn="l" defTabSz="914400" rtl="0" eaLnBrk="1" latinLnBrk="0" hangingPunct="1">
                        <a:buFont typeface="Wingdings" panose="05000000000000000000" pitchFamily="2" charset="2"/>
                        <a:buChar char="Ø"/>
                      </a:pPr>
                      <a:endParaRPr lang="en-US" altLang="zh-TW" sz="1300" dirty="0" smtClean="0">
                        <a:effectLst/>
                        <a:latin typeface="+mn-lt"/>
                        <a:ea typeface="標楷體" panose="03000509000000000000" pitchFamily="65" charset="-120"/>
                      </a:endParaRPr>
                    </a:p>
                    <a:p>
                      <a:pPr marL="176213" indent="-176213" algn="l" defTabSz="914400" rtl="0" eaLnBrk="1" latinLnBrk="0" hangingPunct="1">
                        <a:buFont typeface="Wingdings" panose="05000000000000000000" pitchFamily="2" charset="2"/>
                        <a:buChar char="Ø"/>
                      </a:pPr>
                      <a:endParaRPr lang="en-US" altLang="zh-TW" sz="1300" dirty="0" smtClean="0">
                        <a:effectLst/>
                        <a:latin typeface="+mn-lt"/>
                        <a:ea typeface="標楷體" panose="03000509000000000000" pitchFamily="65" charset="-120"/>
                      </a:endParaRPr>
                    </a:p>
                    <a:p>
                      <a:pPr marL="176213" indent="-176213" algn="l" defTabSz="914400" rtl="0" eaLnBrk="1" latinLnBrk="0" hangingPunct="1">
                        <a:buFont typeface="Wingdings" panose="05000000000000000000" pitchFamily="2" charset="2"/>
                        <a:buChar char="Ø"/>
                      </a:pPr>
                      <a:endParaRPr lang="en-US" altLang="zh-TW" sz="1300" dirty="0" smtClean="0">
                        <a:effectLst/>
                        <a:latin typeface="+mn-lt"/>
                        <a:ea typeface="標楷體" panose="03000509000000000000" pitchFamily="65" charset="-120"/>
                      </a:endParaRPr>
                    </a:p>
                    <a:p>
                      <a:pPr marL="176213" indent="-176213" algn="l" defTabSz="914400" rtl="0" eaLnBrk="1" latinLnBrk="0" hangingPunct="1">
                        <a:buFont typeface="Wingdings" panose="05000000000000000000" pitchFamily="2" charset="2"/>
                        <a:buChar char="Ø"/>
                      </a:pPr>
                      <a:endParaRPr lang="en-US" altLang="zh-TW" sz="1300" dirty="0" smtClean="0">
                        <a:effectLst/>
                        <a:latin typeface="+mn-lt"/>
                        <a:ea typeface="標楷體" panose="03000509000000000000" pitchFamily="65" charset="-120"/>
                      </a:endParaRPr>
                    </a:p>
                    <a:p>
                      <a:pPr marL="176213" indent="-176213" algn="l" defTabSz="914400" rtl="0" eaLnBrk="1" latinLnBrk="0" hangingPunct="1">
                        <a:buFont typeface="Wingdings" panose="05000000000000000000" pitchFamily="2" charset="2"/>
                        <a:buChar char="Ø"/>
                      </a:pPr>
                      <a:endParaRPr lang="en-US" altLang="zh-TW" sz="1300" dirty="0" smtClean="0">
                        <a:effectLst/>
                        <a:latin typeface="+mn-lt"/>
                        <a:ea typeface="標楷體" panose="03000509000000000000" pitchFamily="65" charset="-120"/>
                      </a:endParaRPr>
                    </a:p>
                    <a:p>
                      <a:pPr marL="176213" indent="-176213" algn="l" defTabSz="914400" rtl="0" eaLnBrk="1" latinLnBrk="0" hangingPunct="1">
                        <a:buFont typeface="Wingdings" panose="05000000000000000000" pitchFamily="2" charset="2"/>
                        <a:buChar char="Ø"/>
                      </a:pPr>
                      <a:endParaRPr lang="en-US" altLang="zh-TW" sz="1300" dirty="0" smtClean="0">
                        <a:effectLst/>
                        <a:latin typeface="+mn-lt"/>
                        <a:ea typeface="標楷體" panose="03000509000000000000" pitchFamily="65" charset="-120"/>
                      </a:endParaRPr>
                    </a:p>
                    <a:p>
                      <a:pPr marL="176213" indent="-176213">
                        <a:buFont typeface="Wingdings" panose="05000000000000000000" pitchFamily="2" charset="2"/>
                        <a:buChar char="Ø"/>
                      </a:pPr>
                      <a:r>
                        <a:rPr lang="en-US" altLang="zh-TW" sz="1300" dirty="0" smtClean="0">
                          <a:latin typeface="+mn-lt"/>
                          <a:ea typeface="標楷體" panose="03000509000000000000" pitchFamily="65" charset="-120"/>
                        </a:rPr>
                        <a:t>EPS</a:t>
                      </a:r>
                      <a:r>
                        <a:rPr lang="zh-TW" altLang="en-US" sz="1300" dirty="0" smtClean="0">
                          <a:latin typeface="+mn-lt"/>
                          <a:ea typeface="標楷體" panose="03000509000000000000" pitchFamily="65" charset="-120"/>
                        </a:rPr>
                        <a:t>  </a:t>
                      </a:r>
                      <a:r>
                        <a:rPr lang="en-US" altLang="zh-TW" sz="1300" dirty="0" smtClean="0">
                          <a:latin typeface="+mn-lt"/>
                          <a:ea typeface="標楷體" panose="03000509000000000000" pitchFamily="65" charset="-120"/>
                        </a:rPr>
                        <a:t>Cap:  </a:t>
                      </a:r>
                      <a:r>
                        <a:rPr lang="en-US" altLang="zh-TW" sz="1300" dirty="0" smtClean="0">
                          <a:solidFill>
                            <a:schemeClr val="tx1"/>
                          </a:solidFill>
                          <a:latin typeface="+mn-lt"/>
                          <a:ea typeface="標楷體" panose="03000509000000000000" pitchFamily="65" charset="-120"/>
                        </a:rPr>
                        <a:t>140,000</a:t>
                      </a:r>
                      <a:r>
                        <a:rPr lang="zh-TW" altLang="en-US" sz="1300" dirty="0" smtClean="0">
                          <a:solidFill>
                            <a:schemeClr val="tx1"/>
                          </a:solidFill>
                          <a:latin typeface="+mn-lt"/>
                          <a:ea typeface="標楷體" panose="03000509000000000000" pitchFamily="65" charset="-120"/>
                        </a:rPr>
                        <a:t> </a:t>
                      </a:r>
                      <a:r>
                        <a:rPr lang="en-US" altLang="zh-TW" sz="1300" dirty="0" smtClean="0">
                          <a:latin typeface="+mn-lt"/>
                          <a:ea typeface="標楷體" panose="03000509000000000000" pitchFamily="65" charset="-120"/>
                        </a:rPr>
                        <a:t>MTA</a:t>
                      </a:r>
                      <a:endParaRPr lang="zh-TW" altLang="en-US" sz="1300" dirty="0">
                        <a:latin typeface="+mn-lt"/>
                        <a:ea typeface="標楷體" panose="03000509000000000000" pitchFamily="65" charset="-120"/>
                      </a:endParaRPr>
                    </a:p>
                  </a:txBody>
                  <a:tcPr marL="100806" marR="100806" marT="48006" marB="48006" anchor="b">
                    <a:lnL w="19050" cap="flat" cmpd="sng" algn="ctr">
                      <a:solidFill>
                        <a:srgbClr val="8064A2"/>
                      </a:solidFill>
                      <a:prstDash val="solid"/>
                      <a:round/>
                      <a:headEnd type="none" w="med" len="med"/>
                      <a:tailEnd type="none" w="med" len="med"/>
                    </a:lnL>
                    <a:lnR w="19050" cap="flat" cmpd="sng" algn="ctr">
                      <a:solidFill>
                        <a:srgbClr val="8064A2"/>
                      </a:solidFill>
                      <a:prstDash val="solid"/>
                      <a:round/>
                      <a:headEnd type="none" w="med" len="med"/>
                      <a:tailEnd type="none" w="med" len="med"/>
                    </a:lnR>
                    <a:lnT w="19050" cap="flat" cmpd="sng" algn="ctr">
                      <a:solidFill>
                        <a:srgbClr val="8064A2"/>
                      </a:solidFill>
                      <a:prstDash val="solid"/>
                      <a:round/>
                      <a:headEnd type="none" w="med" len="med"/>
                      <a:tailEnd type="none" w="med" len="med"/>
                    </a:lnT>
                    <a:lnB w="19050" cap="flat" cmpd="sng" algn="ctr">
                      <a:solidFill>
                        <a:srgbClr val="8064A2"/>
                      </a:solidFill>
                      <a:prstDash val="solid"/>
                      <a:round/>
                      <a:headEnd type="none" w="med" len="med"/>
                      <a:tailEnd type="none" w="med" len="med"/>
                    </a:lnB>
                    <a:solidFill>
                      <a:srgbClr val="EEECE1"/>
                    </a:solidFill>
                  </a:tcPr>
                </a:tc>
              </a:tr>
            </a:tbl>
          </a:graphicData>
        </a:graphic>
      </p:graphicFrame>
      <p:pic>
        <p:nvPicPr>
          <p:cNvPr id="67" name="Picture 19" descr="Main Office"/>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rightnessContrast bright="20000"/>
                    </a14:imgEffect>
                  </a14:imgLayer>
                </a14:imgProps>
              </a:ext>
              <a:ext uri="{28A0092B-C50C-407E-A947-70E740481C1C}">
                <a14:useLocalDpi xmlns:a14="http://schemas.microsoft.com/office/drawing/2010/main" val="0"/>
              </a:ext>
            </a:extLst>
          </a:blip>
          <a:srcRect l="3958" t="6499" r="7882" b="45555"/>
          <a:stretch/>
        </p:blipFill>
        <p:spPr bwMode="auto">
          <a:xfrm>
            <a:off x="653008" y="1859114"/>
            <a:ext cx="2790031" cy="1309289"/>
          </a:xfrm>
          <a:prstGeom prst="rect">
            <a:avLst/>
          </a:prstGeom>
          <a:noFill/>
          <a:extLst>
            <a:ext uri="{909E8E84-426E-40DD-AFC4-6F175D3DCCD1}">
              <a14:hiddenFill xmlns:a14="http://schemas.microsoft.com/office/drawing/2010/main">
                <a:solidFill>
                  <a:srgbClr val="FFFFFF"/>
                </a:solidFill>
              </a14:hiddenFill>
            </a:ext>
          </a:extLst>
        </p:spPr>
      </p:pic>
      <p:sp>
        <p:nvSpPr>
          <p:cNvPr id="75" name="橢圓 74"/>
          <p:cNvSpPr/>
          <p:nvPr/>
        </p:nvSpPr>
        <p:spPr>
          <a:xfrm>
            <a:off x="3614405" y="1655803"/>
            <a:ext cx="215521" cy="205271"/>
          </a:xfrm>
          <a:prstGeom prst="ellipse">
            <a:avLst/>
          </a:prstGeom>
          <a:gradFill rotWithShape="1">
            <a:gsLst>
              <a:gs pos="0">
                <a:srgbClr val="8064A2">
                  <a:shade val="51000"/>
                  <a:satMod val="130000"/>
                </a:srgbClr>
              </a:gs>
              <a:gs pos="80000">
                <a:srgbClr val="8064A2">
                  <a:shade val="93000"/>
                  <a:satMod val="130000"/>
                </a:srgbClr>
              </a:gs>
              <a:gs pos="100000">
                <a:srgbClr val="8064A2">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8746" tIns="49373" rIns="98746" bIns="49373" rtlCol="0" anchor="ctr"/>
          <a:lstStyle/>
          <a:p>
            <a:pPr algn="ctr">
              <a:defRPr/>
            </a:pPr>
            <a:endParaRPr lang="zh-TW" altLang="en-US" kern="0">
              <a:solidFill>
                <a:prstClr val="white"/>
              </a:solidFill>
              <a:latin typeface="Calibri"/>
              <a:ea typeface="新細明體"/>
            </a:endParaRPr>
          </a:p>
        </p:txBody>
      </p:sp>
      <p:sp>
        <p:nvSpPr>
          <p:cNvPr id="76" name="橢圓 75"/>
          <p:cNvSpPr/>
          <p:nvPr/>
        </p:nvSpPr>
        <p:spPr>
          <a:xfrm>
            <a:off x="3322067" y="4747389"/>
            <a:ext cx="215521" cy="205271"/>
          </a:xfrm>
          <a:prstGeom prst="ellipse">
            <a:avLst/>
          </a:prstGeom>
          <a:gradFill rotWithShape="1">
            <a:gsLst>
              <a:gs pos="0">
                <a:srgbClr val="8064A2">
                  <a:shade val="51000"/>
                  <a:satMod val="130000"/>
                </a:srgbClr>
              </a:gs>
              <a:gs pos="80000">
                <a:srgbClr val="8064A2">
                  <a:shade val="93000"/>
                  <a:satMod val="130000"/>
                </a:srgbClr>
              </a:gs>
              <a:gs pos="100000">
                <a:srgbClr val="8064A2">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8746" tIns="49373" rIns="98746" bIns="49373" rtlCol="0" anchor="ctr"/>
          <a:lstStyle/>
          <a:p>
            <a:pPr algn="ctr">
              <a:defRPr/>
            </a:pPr>
            <a:endParaRPr lang="zh-TW" altLang="en-US" kern="0">
              <a:solidFill>
                <a:prstClr val="white"/>
              </a:solidFill>
              <a:latin typeface="Calibri"/>
              <a:ea typeface="新細明體"/>
            </a:endParaRPr>
          </a:p>
        </p:txBody>
      </p:sp>
      <p:sp>
        <p:nvSpPr>
          <p:cNvPr id="78" name="橢圓 77"/>
          <p:cNvSpPr/>
          <p:nvPr/>
        </p:nvSpPr>
        <p:spPr>
          <a:xfrm>
            <a:off x="6060822" y="3883417"/>
            <a:ext cx="186558" cy="177685"/>
          </a:xfrm>
          <a:prstGeom prst="ellipse">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98746" tIns="49373" rIns="98746" bIns="49373" rtlCol="0" anchor="ctr"/>
          <a:lstStyle/>
          <a:p>
            <a:pPr algn="ctr">
              <a:defRPr/>
            </a:pPr>
            <a:endParaRPr lang="zh-TW" altLang="en-US" kern="0">
              <a:solidFill>
                <a:prstClr val="white"/>
              </a:solidFill>
              <a:latin typeface="Calibri"/>
              <a:ea typeface="新細明體"/>
            </a:endParaRPr>
          </a:p>
        </p:txBody>
      </p:sp>
      <p:grpSp>
        <p:nvGrpSpPr>
          <p:cNvPr id="5" name="群組 4"/>
          <p:cNvGrpSpPr/>
          <p:nvPr/>
        </p:nvGrpSpPr>
        <p:grpSpPr>
          <a:xfrm>
            <a:off x="6154101" y="754072"/>
            <a:ext cx="3082712" cy="3235294"/>
            <a:chOff x="5645094" y="648152"/>
            <a:chExt cx="2796287" cy="3081231"/>
          </a:xfrm>
        </p:grpSpPr>
        <p:sp>
          <p:nvSpPr>
            <p:cNvPr id="71" name="圓角矩形 70"/>
            <p:cNvSpPr/>
            <p:nvPr/>
          </p:nvSpPr>
          <p:spPr>
            <a:xfrm>
              <a:off x="6353149" y="648152"/>
              <a:ext cx="2088232" cy="1988758"/>
            </a:xfrm>
            <a:prstGeom prst="roundRect">
              <a:avLst>
                <a:gd name="adj" fmla="val 4352"/>
              </a:avLst>
            </a:prstGeom>
            <a:ln w="28575">
              <a:solidFill>
                <a:srgbClr val="B85B22"/>
              </a:solidFill>
            </a:ln>
          </p:spPr>
          <p:style>
            <a:lnRef idx="1">
              <a:schemeClr val="accent2"/>
            </a:lnRef>
            <a:fillRef idx="2">
              <a:schemeClr val="accent2"/>
            </a:fillRef>
            <a:effectRef idx="1">
              <a:schemeClr val="accent2"/>
            </a:effectRef>
            <a:fontRef idx="minor">
              <a:schemeClr val="dk1"/>
            </a:fontRef>
          </p:style>
          <p:txBody>
            <a:bodyPr rtlCol="0" anchor="t"/>
            <a:lstStyle/>
            <a:p>
              <a:pPr algn="ctr"/>
              <a:r>
                <a:rPr lang="en-US" altLang="zh-TW" sz="1400" b="1" dirty="0">
                  <a:solidFill>
                    <a:prstClr val="black"/>
                  </a:solidFill>
                  <a:latin typeface="標楷體" panose="03000509000000000000" pitchFamily="65" charset="-120"/>
                </a:rPr>
                <a:t>Head </a:t>
              </a:r>
              <a:r>
                <a:rPr lang="en-US" altLang="zh-TW" sz="1400" b="1" dirty="0" smtClean="0">
                  <a:solidFill>
                    <a:prstClr val="black"/>
                  </a:solidFill>
                  <a:latin typeface="標楷體" panose="03000509000000000000" pitchFamily="65" charset="-120"/>
                </a:rPr>
                <a:t>Office</a:t>
              </a:r>
              <a:endParaRPr lang="en-US" altLang="zh-TW" sz="1400" b="1" dirty="0">
                <a:solidFill>
                  <a:prstClr val="black"/>
                </a:solidFill>
                <a:latin typeface="標楷體" panose="03000509000000000000" pitchFamily="65" charset="-120"/>
              </a:endParaRPr>
            </a:p>
            <a:p>
              <a:pPr algn="ctr"/>
              <a:r>
                <a:rPr lang="en-US" altLang="zh-TW" sz="1400" dirty="0">
                  <a:solidFill>
                    <a:prstClr val="black"/>
                  </a:solidFill>
                  <a:latin typeface="標楷體" panose="03000509000000000000" pitchFamily="65" charset="-120"/>
                </a:rPr>
                <a:t>Taipei</a:t>
              </a:r>
              <a:endParaRPr lang="zh-TW" altLang="en-US" sz="1400" dirty="0">
                <a:solidFill>
                  <a:prstClr val="black"/>
                </a:solidFill>
                <a:latin typeface="標楷體" panose="03000509000000000000" pitchFamily="65" charset="-120"/>
              </a:endParaRPr>
            </a:p>
          </p:txBody>
        </p:sp>
        <p:pic>
          <p:nvPicPr>
            <p:cNvPr id="72" name="Picture 3" descr="C:\Documents and Settings\wanyneyin\桌面\201404_台聚公司新任董事簡報\ref\台聚大樓-日間_.jpg"/>
            <p:cNvPicPr>
              <a:picLocks noChangeAspect="1" noChangeArrowheads="1"/>
            </p:cNvPicPr>
            <p:nvPr/>
          </p:nvPicPr>
          <p:blipFill>
            <a:blip r:embed="rId12" cstate="screen">
              <a:extLst>
                <a:ext uri="{BEBA8EAE-BF5A-486C-A8C5-ECC9F3942E4B}">
                  <a14:imgProps xmlns:a14="http://schemas.microsoft.com/office/drawing/2010/main">
                    <a14:imgLayer r:embed="rId13">
                      <a14:imgEffect>
                        <a14:colorTemperature colorTemp="7200"/>
                      </a14:imgEffect>
                      <a14:imgEffect>
                        <a14:brightnessContrast bright="11000"/>
                      </a14:imgEffect>
                    </a14:imgLayer>
                  </a14:imgProps>
                </a:ext>
                <a:ext uri="{28A0092B-C50C-407E-A947-70E740481C1C}">
                  <a14:useLocalDpi xmlns:a14="http://schemas.microsoft.com/office/drawing/2010/main"/>
                </a:ext>
              </a:extLst>
            </a:blip>
            <a:srcRect/>
            <a:stretch>
              <a:fillRect/>
            </a:stretch>
          </p:blipFill>
          <p:spPr bwMode="auto">
            <a:xfrm>
              <a:off x="6454535" y="1128204"/>
              <a:ext cx="1873538" cy="1407088"/>
            </a:xfrm>
            <a:prstGeom prst="rect">
              <a:avLst/>
            </a:prstGeom>
            <a:noFill/>
            <a:ln w="76200" cmpd="tri">
              <a:no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cxnSp>
          <p:nvCxnSpPr>
            <p:cNvPr id="6" name="肘形接點 5"/>
            <p:cNvCxnSpPr>
              <a:stCxn id="71" idx="1"/>
              <a:endCxn id="78" idx="0"/>
            </p:cNvCxnSpPr>
            <p:nvPr/>
          </p:nvCxnSpPr>
          <p:spPr>
            <a:xfrm rot="10800000" flipV="1">
              <a:off x="5645094" y="1642531"/>
              <a:ext cx="708056" cy="2086852"/>
            </a:xfrm>
            <a:prstGeom prst="bentConnector2">
              <a:avLst/>
            </a:prstGeom>
            <a:ln w="28575">
              <a:solidFill>
                <a:srgbClr val="B85B22"/>
              </a:solidFill>
            </a:ln>
          </p:spPr>
          <p:style>
            <a:lnRef idx="1">
              <a:schemeClr val="accent2"/>
            </a:lnRef>
            <a:fillRef idx="2">
              <a:schemeClr val="accent2"/>
            </a:fillRef>
            <a:effectRef idx="1">
              <a:schemeClr val="accent2"/>
            </a:effectRef>
            <a:fontRef idx="minor">
              <a:schemeClr val="dk1"/>
            </a:fontRef>
          </p:style>
        </p:cxnSp>
      </p:grpSp>
      <p:pic>
        <p:nvPicPr>
          <p:cNvPr id="1026" name="Picture 2" descr="C:\Users\wayneyin\Desktop\201506_台達新任董監事簡報\前鎮照片\pano_208.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046453" y="5662655"/>
            <a:ext cx="2790031" cy="1122245"/>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p:cNvSpPr txBox="1"/>
          <p:nvPr/>
        </p:nvSpPr>
        <p:spPr>
          <a:xfrm>
            <a:off x="367402" y="6174046"/>
            <a:ext cx="2909297" cy="838374"/>
          </a:xfrm>
          <a:prstGeom prst="rect">
            <a:avLst/>
          </a:prstGeom>
          <a:noFill/>
        </p:spPr>
        <p:txBody>
          <a:bodyPr wrap="square" lIns="98746" tIns="49373" rIns="98746" bIns="49373" rtlCol="0">
            <a:spAutoFit/>
          </a:bodyPr>
          <a:lstStyle/>
          <a:p>
            <a:r>
              <a:rPr lang="en-US" altLang="zh-TW" sz="1600" b="1" dirty="0" err="1">
                <a:solidFill>
                  <a:srgbClr val="FF3300"/>
                </a:solidFill>
                <a:latin typeface="Times New Roman" panose="02020603050405020304" pitchFamily="18" charset="0"/>
                <a:ea typeface="標楷體" panose="03000509000000000000" pitchFamily="65" charset="-120"/>
                <a:cs typeface="Times New Roman" panose="02020603050405020304" pitchFamily="18" charset="0"/>
              </a:rPr>
              <a:t>Taita</a:t>
            </a:r>
            <a:r>
              <a:rPr lang="en-US" altLang="zh-TW" sz="1600" b="1" dirty="0">
                <a:solidFill>
                  <a:srgbClr val="FF33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b="1" dirty="0" smtClean="0">
                <a:solidFill>
                  <a:srgbClr val="FF3300"/>
                </a:solidFill>
                <a:latin typeface="Times New Roman" panose="02020603050405020304" pitchFamily="18" charset="0"/>
                <a:ea typeface="標楷體" panose="03000509000000000000" pitchFamily="65" charset="-120"/>
                <a:cs typeface="Times New Roman" panose="02020603050405020304" pitchFamily="18" charset="0"/>
              </a:rPr>
              <a:t>Chemical has a combined Cap </a:t>
            </a:r>
            <a:r>
              <a:rPr lang="en-US" altLang="zh-TW" sz="1600" b="1" dirty="0">
                <a:solidFill>
                  <a:srgbClr val="FF3300"/>
                </a:solidFill>
                <a:latin typeface="Times New Roman" panose="02020603050405020304" pitchFamily="18" charset="0"/>
                <a:ea typeface="標楷體" panose="03000509000000000000" pitchFamily="65" charset="-120"/>
                <a:cs typeface="Times New Roman" panose="02020603050405020304" pitchFamily="18" charset="0"/>
              </a:rPr>
              <a:t>of 600,000 MTA for all </a:t>
            </a:r>
            <a:r>
              <a:rPr lang="en-US" altLang="zh-TW" sz="1600" b="1" dirty="0" smtClean="0">
                <a:solidFill>
                  <a:srgbClr val="FF3300"/>
                </a:solidFill>
                <a:latin typeface="Times New Roman" panose="02020603050405020304" pitchFamily="18" charset="0"/>
                <a:ea typeface="標楷體" panose="03000509000000000000" pitchFamily="65" charset="-120"/>
                <a:cs typeface="Times New Roman" panose="02020603050405020304" pitchFamily="18" charset="0"/>
              </a:rPr>
              <a:t>diversified products</a:t>
            </a:r>
            <a:endParaRPr lang="zh-TW" altLang="en-US" sz="1600" b="1" dirty="0">
              <a:solidFill>
                <a:srgbClr val="FF3300"/>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35" name="圖片 1"/>
          <p:cNvPicPr>
            <a:picLocks noChangeAspect="1"/>
          </p:cNvPicPr>
          <p:nvPr/>
        </p:nvPicPr>
        <p:blipFill rotWithShape="1">
          <a:blip r:embed="rId15" cstate="print">
            <a:extLst>
              <a:ext uri="{28A0092B-C50C-407E-A947-70E740481C1C}">
                <a14:useLocalDpi xmlns:a14="http://schemas.microsoft.com/office/drawing/2010/main" val="0"/>
              </a:ext>
            </a:extLst>
          </a:blip>
          <a:srcRect t="17146" b="5786"/>
          <a:stretch/>
        </p:blipFill>
        <p:spPr bwMode="auto">
          <a:xfrm>
            <a:off x="6934681" y="3599263"/>
            <a:ext cx="2738438" cy="1130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51812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467" t="10303" r="25000" b="6972"/>
          <a:stretch/>
        </p:blipFill>
        <p:spPr bwMode="auto">
          <a:xfrm>
            <a:off x="2880072" y="1368202"/>
            <a:ext cx="3960440" cy="52915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文字方塊 3"/>
          <p:cNvSpPr txBox="1"/>
          <p:nvPr/>
        </p:nvSpPr>
        <p:spPr>
          <a:xfrm>
            <a:off x="1240245" y="288082"/>
            <a:ext cx="8927829" cy="1384995"/>
          </a:xfrm>
          <a:prstGeom prst="rect">
            <a:avLst/>
          </a:prstGeom>
          <a:noFill/>
        </p:spPr>
        <p:txBody>
          <a:bodyPr wrap="none" rtlCol="0">
            <a:spAutoFit/>
          </a:bodyPr>
          <a:lstStyle/>
          <a:p>
            <a:r>
              <a:rPr lang="en-US" altLang="zh-TW" sz="4000" b="1" dirty="0" smtClean="0">
                <a:effectLst>
                  <a:glow rad="127000">
                    <a:srgbClr val="FFFF00"/>
                  </a:glow>
                </a:effectLst>
                <a:latin typeface="Times New Roman" panose="02020603050405020304" pitchFamily="18" charset="0"/>
                <a:ea typeface="標楷體" panose="03000509000000000000" pitchFamily="65" charset="-120"/>
                <a:cs typeface="Times New Roman" panose="02020603050405020304" pitchFamily="18" charset="0"/>
              </a:rPr>
              <a:t> Protection package for TFT-LCD panel</a:t>
            </a:r>
          </a:p>
          <a:p>
            <a:r>
              <a:rPr lang="en-US" altLang="zh-TW" sz="4400" b="1" dirty="0" smtClean="0">
                <a:effectLst>
                  <a:glow rad="127000">
                    <a:srgbClr val="FFFF00"/>
                  </a:glo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4400" b="1" dirty="0" smtClean="0">
                <a:effectLst>
                  <a:glow rad="127000">
                    <a:srgbClr val="FFFF00"/>
                  </a:glo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4400" b="1" dirty="0" smtClean="0">
                <a:effectLst>
                  <a:glow rad="127000">
                    <a:srgbClr val="FFFF00"/>
                  </a:glow>
                </a:effectLst>
                <a:latin typeface="Times New Roman" panose="02020603050405020304" pitchFamily="18" charset="0"/>
                <a:ea typeface="標楷體" panose="03000509000000000000" pitchFamily="65" charset="-120"/>
                <a:cs typeface="Times New Roman" panose="02020603050405020304" pitchFamily="18" charset="0"/>
              </a:rPr>
              <a:t>Anti-static grade</a:t>
            </a:r>
            <a:r>
              <a:rPr lang="zh-TW" altLang="en-US" sz="4400" b="1" dirty="0" smtClean="0">
                <a:effectLst>
                  <a:glow rad="127000">
                    <a:srgbClr val="FFFF00"/>
                  </a:glo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4400" b="1" dirty="0" smtClean="0">
                <a:effectLst>
                  <a:glow rad="127000">
                    <a:srgbClr val="FFFF00"/>
                  </a:glow>
                </a:effectLst>
                <a:latin typeface="Times New Roman" panose="02020603050405020304" pitchFamily="18" charset="0"/>
                <a:ea typeface="標楷體" panose="03000509000000000000" pitchFamily="65" charset="-120"/>
                <a:cs typeface="Times New Roman" panose="02020603050405020304" pitchFamily="18" charset="0"/>
              </a:rPr>
              <a:t>EPS</a:t>
            </a:r>
            <a:endParaRPr lang="zh-TW" altLang="en-US" sz="4400" b="1" dirty="0">
              <a:effectLst>
                <a:glow rad="127000">
                  <a:srgbClr val="FFFF00"/>
                </a:glo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動作按鈕: 上一項 4">
            <a:hlinkClick r:id="rId3" action="ppaction://hlinksldjump" highlightClick="1"/>
          </p:cNvPr>
          <p:cNvSpPr/>
          <p:nvPr/>
        </p:nvSpPr>
        <p:spPr>
          <a:xfrm>
            <a:off x="8640712" y="6480770"/>
            <a:ext cx="216024" cy="179001"/>
          </a:xfrm>
          <a:prstGeom prst="actionButtonBackPrevious">
            <a:avLst/>
          </a:prstGeom>
          <a:solidFill>
            <a:srgbClr val="00FF00"/>
          </a:solid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投影片編號版面配置區 2"/>
          <p:cNvSpPr>
            <a:spLocks noGrp="1"/>
          </p:cNvSpPr>
          <p:nvPr>
            <p:ph type="sldNum" sz="quarter" idx="12"/>
          </p:nvPr>
        </p:nvSpPr>
        <p:spPr>
          <a:xfrm>
            <a:off x="9072563" y="6800850"/>
            <a:ext cx="840052" cy="256699"/>
          </a:xfrm>
        </p:spPr>
        <p:txBody>
          <a:bodyPr/>
          <a:lstStyle/>
          <a:p>
            <a:pPr>
              <a:defRPr/>
            </a:pPr>
            <a:fld id="{3D617124-E4E2-4399-ADD8-2BDA7ECD178A}" type="slidenum">
              <a:rPr lang="zh-TW" altLang="en-US" smtClean="0"/>
              <a:pPr>
                <a:defRPr/>
              </a:pPr>
              <a:t>30</a:t>
            </a:fld>
            <a:endParaRPr lang="zh-TW" altLang="en-US" dirty="0"/>
          </a:p>
        </p:txBody>
      </p:sp>
    </p:spTree>
    <p:extLst>
      <p:ext uri="{BB962C8B-B14F-4D97-AF65-F5344CB8AC3E}">
        <p14:creationId xmlns:p14="http://schemas.microsoft.com/office/powerpoint/2010/main" val="19756538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D:\共用存取\11111\包棉\20180515_08582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8401" y="1173102"/>
            <a:ext cx="3270953" cy="559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標題 1"/>
          <p:cNvSpPr>
            <a:spLocks noGrp="1"/>
          </p:cNvSpPr>
          <p:nvPr>
            <p:ph type="ctrTitle"/>
          </p:nvPr>
        </p:nvSpPr>
        <p:spPr>
          <a:xfrm>
            <a:off x="1079872" y="121682"/>
            <a:ext cx="8004942" cy="1390536"/>
          </a:xfrm>
        </p:spPr>
        <p:txBody>
          <a:bodyPr rtlCol="0">
            <a:noAutofit/>
          </a:bodyPr>
          <a:lstStyle/>
          <a:p>
            <a:pPr algn="ctr">
              <a:defRPr/>
            </a:pPr>
            <a:r>
              <a:rPr lang="en-US" altLang="zh-TW" sz="3200" b="1" dirty="0" smtClean="0">
                <a:effectLst>
                  <a:glow rad="127000">
                    <a:srgbClr val="FFFF00"/>
                  </a:glow>
                  <a:reflection blurRad="6350" stA="55000" endA="300" endPos="45500" dir="5400000" sy="-100000" algn="bl" rotWithShape="0"/>
                </a:effectLst>
                <a:latin typeface="Times New Roman" panose="02020603050405020304" pitchFamily="18" charset="0"/>
                <a:ea typeface="標楷體" panose="03000509000000000000" pitchFamily="65" charset="-120"/>
                <a:cs typeface="Times New Roman" panose="02020603050405020304" pitchFamily="18" charset="0"/>
              </a:rPr>
              <a:t>GW  new product development</a:t>
            </a:r>
            <a:r>
              <a:rPr lang="en-US" altLang="zh-TW" sz="3200" b="1" dirty="0" smtClean="0">
                <a:effectLst>
                  <a:glow rad="127000">
                    <a:srgbClr val="FFFF00"/>
                  </a:glow>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smtClean="0">
                <a:effectLst>
                  <a:glow rad="127000">
                    <a:srgbClr val="FFFF00"/>
                  </a:glow>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200" b="1" dirty="0" err="1">
                <a:effectLst>
                  <a:glow rad="127000">
                    <a:srgbClr val="FFFF00"/>
                  </a:glow>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ea typeface="標楷體" panose="03000509000000000000" pitchFamily="65" charset="-120"/>
                <a:cs typeface="Times New Roman" panose="02020603050405020304" pitchFamily="18" charset="0"/>
              </a:rPr>
              <a:t>Endcapped</a:t>
            </a:r>
            <a:r>
              <a:rPr lang="en-US" altLang="zh-TW" sz="3200" b="1" dirty="0">
                <a:effectLst>
                  <a:glow rad="127000">
                    <a:srgbClr val="FFFF00"/>
                  </a:glow>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ea typeface="標楷體" panose="03000509000000000000" pitchFamily="65" charset="-120"/>
                <a:cs typeface="Times New Roman" panose="02020603050405020304" pitchFamily="18" charset="0"/>
              </a:rPr>
              <a:t> sealed </a:t>
            </a:r>
            <a:r>
              <a:rPr lang="en-US" altLang="zh-TW" sz="3200" b="1" dirty="0" err="1">
                <a:effectLst>
                  <a:glow rad="127000">
                    <a:srgbClr val="FFFF00"/>
                  </a:glow>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ea typeface="標楷體" panose="03000509000000000000" pitchFamily="65" charset="-120"/>
                <a:cs typeface="Times New Roman" panose="02020603050405020304" pitchFamily="18" charset="0"/>
              </a:rPr>
              <a:t>glasswool</a:t>
            </a:r>
            <a:endParaRPr lang="zh-TW" altLang="en-US" sz="3200" b="1" dirty="0">
              <a:effectLst>
                <a:glow rad="127000">
                  <a:srgbClr val="FFFF00"/>
                </a:glow>
                <a:outerShdw blurRad="38100" dist="38100" dir="2700000" algn="tl">
                  <a:srgbClr val="000000">
                    <a:alpha val="43137"/>
                  </a:srgbClr>
                </a:outerShdw>
                <a:reflection blurRad="6350" stA="55000" endA="300" endPos="45500" dir="5400000" sy="-100000" algn="bl" rotWithShape="0"/>
              </a:effectLst>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8075" y="1981577"/>
            <a:ext cx="2472904" cy="1906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7010" y="2603321"/>
            <a:ext cx="1625850" cy="748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文字方塊 5"/>
          <p:cNvSpPr txBox="1">
            <a:spLocks noChangeArrowheads="1"/>
          </p:cNvSpPr>
          <p:nvPr/>
        </p:nvSpPr>
        <p:spPr bwMode="auto">
          <a:xfrm>
            <a:off x="431799" y="4380512"/>
            <a:ext cx="6036601" cy="2346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8746" tIns="49373" rIns="98746" bIns="49373">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hangingPunct="1">
              <a:spcBef>
                <a:spcPct val="0"/>
              </a:spcBef>
              <a:buFontTx/>
              <a:buNone/>
            </a:pPr>
            <a:r>
              <a:rPr kumimoji="0" lang="en-US" altLang="zh-TW" sz="2400" b="1" dirty="0" smtClean="0">
                <a:solidFill>
                  <a:srgbClr val="660066"/>
                </a:solidFill>
                <a:latin typeface="Times New Roman" panose="02020603050405020304" pitchFamily="18" charset="0"/>
                <a:ea typeface="標楷體" pitchFamily="65" charset="-120"/>
                <a:cs typeface="Times New Roman" panose="02020603050405020304" pitchFamily="18" charset="0"/>
              </a:rPr>
              <a:t>Naked </a:t>
            </a:r>
            <a:r>
              <a:rPr kumimoji="0" lang="en-US" altLang="zh-TW" sz="2400" b="1" dirty="0" err="1" smtClean="0">
                <a:solidFill>
                  <a:srgbClr val="660066"/>
                </a:solidFill>
                <a:latin typeface="Times New Roman" panose="02020603050405020304" pitchFamily="18" charset="0"/>
                <a:ea typeface="標楷體" pitchFamily="65" charset="-120"/>
                <a:cs typeface="Times New Roman" panose="02020603050405020304" pitchFamily="18" charset="0"/>
              </a:rPr>
              <a:t>glasswool</a:t>
            </a:r>
            <a:r>
              <a:rPr kumimoji="0" lang="en-US" altLang="zh-TW" sz="2400" b="1" dirty="0">
                <a:solidFill>
                  <a:srgbClr val="660066"/>
                </a:solidFill>
                <a:latin typeface="Times New Roman" panose="02020603050405020304" pitchFamily="18" charset="0"/>
                <a:ea typeface="標楷體" pitchFamily="65" charset="-120"/>
                <a:cs typeface="Times New Roman" panose="02020603050405020304" pitchFamily="18" charset="0"/>
              </a:rPr>
              <a:t> </a:t>
            </a:r>
            <a:r>
              <a:rPr kumimoji="0" lang="en-US" altLang="zh-TW" sz="2400" b="1" dirty="0" err="1" smtClean="0">
                <a:solidFill>
                  <a:srgbClr val="660066"/>
                </a:solidFill>
                <a:latin typeface="Times New Roman" panose="02020603050405020304" pitchFamily="18" charset="0"/>
                <a:ea typeface="標楷體" pitchFamily="65" charset="-120"/>
                <a:cs typeface="Times New Roman" panose="02020603050405020304" pitchFamily="18" charset="0"/>
              </a:rPr>
              <a:t>endcapped</a:t>
            </a:r>
            <a:r>
              <a:rPr kumimoji="0" lang="en-US" altLang="zh-TW" sz="2400" b="1" dirty="0" smtClean="0">
                <a:solidFill>
                  <a:srgbClr val="660066"/>
                </a:solidFill>
                <a:latin typeface="Times New Roman" panose="02020603050405020304" pitchFamily="18" charset="0"/>
                <a:ea typeface="標楷體" pitchFamily="65" charset="-120"/>
                <a:cs typeface="Times New Roman" panose="02020603050405020304" pitchFamily="18" charset="0"/>
              </a:rPr>
              <a:t> &amp; sealed by PE film</a:t>
            </a:r>
            <a:r>
              <a:rPr kumimoji="0" lang="zh-TW" altLang="en-US" sz="2400" b="1" dirty="0" smtClean="0">
                <a:solidFill>
                  <a:srgbClr val="660066"/>
                </a:solidFill>
                <a:latin typeface="Times New Roman" panose="02020603050405020304" pitchFamily="18" charset="0"/>
                <a:ea typeface="標楷體" pitchFamily="65" charset="-120"/>
                <a:cs typeface="Times New Roman" panose="02020603050405020304" pitchFamily="18" charset="0"/>
              </a:rPr>
              <a:t>。</a:t>
            </a:r>
            <a:r>
              <a:rPr kumimoji="0" lang="en-US" altLang="zh-TW" sz="2400" b="1" dirty="0" smtClean="0">
                <a:solidFill>
                  <a:srgbClr val="660066"/>
                </a:solidFill>
                <a:latin typeface="Times New Roman" panose="02020603050405020304" pitchFamily="18" charset="0"/>
                <a:ea typeface="標楷體" pitchFamily="65" charset="-120"/>
                <a:cs typeface="Times New Roman" panose="02020603050405020304" pitchFamily="18" charset="0"/>
              </a:rPr>
              <a:t>Advantage:</a:t>
            </a:r>
            <a:r>
              <a:rPr kumimoji="0" lang="zh-TW" altLang="en-US" sz="2400" b="1" dirty="0" smtClean="0">
                <a:solidFill>
                  <a:srgbClr val="660066"/>
                </a:solidFill>
                <a:latin typeface="Times New Roman" panose="02020603050405020304" pitchFamily="18" charset="0"/>
                <a:ea typeface="標楷體" pitchFamily="65" charset="-120"/>
                <a:cs typeface="Times New Roman" panose="02020603050405020304" pitchFamily="18" charset="0"/>
              </a:rPr>
              <a:t> </a:t>
            </a:r>
            <a:endParaRPr kumimoji="0" lang="en-US" altLang="zh-TW" sz="2400" b="1" dirty="0" smtClean="0">
              <a:solidFill>
                <a:srgbClr val="660066"/>
              </a:solidFill>
              <a:latin typeface="Times New Roman" panose="02020603050405020304" pitchFamily="18" charset="0"/>
              <a:ea typeface="標楷體" pitchFamily="65" charset="-120"/>
              <a:cs typeface="Times New Roman" panose="02020603050405020304" pitchFamily="18" charset="0"/>
            </a:endParaRPr>
          </a:p>
          <a:p>
            <a:pPr eaLnBrk="1" hangingPunct="1">
              <a:spcBef>
                <a:spcPct val="0"/>
              </a:spcBef>
              <a:buFontTx/>
              <a:buNone/>
            </a:pPr>
            <a:r>
              <a:rPr kumimoji="0" lang="en-US" altLang="zh-TW" sz="2400" b="1" dirty="0" smtClean="0">
                <a:solidFill>
                  <a:srgbClr val="660066"/>
                </a:solidFill>
                <a:latin typeface="Times New Roman" panose="02020603050405020304" pitchFamily="18" charset="0"/>
                <a:ea typeface="標楷體" pitchFamily="65" charset="-120"/>
                <a:cs typeface="Times New Roman" panose="02020603050405020304" pitchFamily="18" charset="0"/>
              </a:rPr>
              <a:t>1. Reduce dust.</a:t>
            </a:r>
            <a:endParaRPr kumimoji="0" lang="en-US" altLang="zh-TW" sz="2400" b="1" dirty="0">
              <a:solidFill>
                <a:srgbClr val="660066"/>
              </a:solidFill>
              <a:latin typeface="Times New Roman" panose="02020603050405020304" pitchFamily="18" charset="0"/>
              <a:ea typeface="標楷體" pitchFamily="65" charset="-120"/>
              <a:cs typeface="Times New Roman" panose="02020603050405020304" pitchFamily="18" charset="0"/>
            </a:endParaRPr>
          </a:p>
          <a:p>
            <a:pPr eaLnBrk="1" hangingPunct="1">
              <a:spcBef>
                <a:spcPct val="0"/>
              </a:spcBef>
              <a:buFontTx/>
              <a:buNone/>
            </a:pPr>
            <a:r>
              <a:rPr kumimoji="0" lang="zh-TW" altLang="en-US" sz="2400" b="1" dirty="0">
                <a:solidFill>
                  <a:srgbClr val="660066"/>
                </a:solidFill>
                <a:latin typeface="Times New Roman" panose="02020603050405020304" pitchFamily="18" charset="0"/>
                <a:ea typeface="標楷體" pitchFamily="65" charset="-120"/>
                <a:cs typeface="Times New Roman" panose="02020603050405020304" pitchFamily="18" charset="0"/>
              </a:rPr>
              <a:t> </a:t>
            </a:r>
            <a:r>
              <a:rPr kumimoji="0" lang="en-US" altLang="zh-TW" sz="2400" b="1" dirty="0" smtClean="0">
                <a:solidFill>
                  <a:srgbClr val="660066"/>
                </a:solidFill>
                <a:latin typeface="Times New Roman" panose="02020603050405020304" pitchFamily="18" charset="0"/>
                <a:ea typeface="標楷體" pitchFamily="65" charset="-120"/>
                <a:cs typeface="Times New Roman" panose="02020603050405020304" pitchFamily="18" charset="0"/>
              </a:rPr>
              <a:t>2. </a:t>
            </a:r>
            <a:r>
              <a:rPr kumimoji="0" lang="en-US" altLang="zh-TW" sz="2400" b="1" dirty="0">
                <a:solidFill>
                  <a:srgbClr val="660066"/>
                </a:solidFill>
                <a:latin typeface="Times New Roman" panose="02020603050405020304" pitchFamily="18" charset="0"/>
                <a:ea typeface="標楷體" pitchFamily="65" charset="-120"/>
                <a:cs typeface="Times New Roman" panose="02020603050405020304" pitchFamily="18" charset="0"/>
              </a:rPr>
              <a:t>Reduce the pruritus </a:t>
            </a:r>
            <a:r>
              <a:rPr kumimoji="0" lang="en-US" altLang="zh-TW" sz="2400" b="1" dirty="0" smtClean="0">
                <a:solidFill>
                  <a:srgbClr val="660066"/>
                </a:solidFill>
                <a:latin typeface="Times New Roman" panose="02020603050405020304" pitchFamily="18" charset="0"/>
                <a:ea typeface="標楷體" pitchFamily="65" charset="-120"/>
                <a:cs typeface="Times New Roman" panose="02020603050405020304" pitchFamily="18" charset="0"/>
              </a:rPr>
              <a:t>on </a:t>
            </a:r>
            <a:r>
              <a:rPr kumimoji="0" lang="en-US" altLang="zh-TW" sz="2400" b="1" dirty="0">
                <a:solidFill>
                  <a:srgbClr val="660066"/>
                </a:solidFill>
                <a:latin typeface="Times New Roman" panose="02020603050405020304" pitchFamily="18" charset="0"/>
                <a:ea typeface="標楷體" pitchFamily="65" charset="-120"/>
                <a:cs typeface="Times New Roman" panose="02020603050405020304" pitchFamily="18" charset="0"/>
              </a:rPr>
              <a:t>construction </a:t>
            </a:r>
            <a:endParaRPr kumimoji="0" lang="en-US" altLang="zh-TW" sz="2400" b="1" dirty="0" smtClean="0">
              <a:solidFill>
                <a:srgbClr val="660066"/>
              </a:solidFill>
              <a:latin typeface="Times New Roman" panose="02020603050405020304" pitchFamily="18" charset="0"/>
              <a:ea typeface="標楷體" pitchFamily="65" charset="-120"/>
              <a:cs typeface="Times New Roman" panose="02020603050405020304" pitchFamily="18" charset="0"/>
            </a:endParaRPr>
          </a:p>
          <a:p>
            <a:pPr eaLnBrk="1" hangingPunct="1">
              <a:spcBef>
                <a:spcPct val="0"/>
              </a:spcBef>
              <a:buFontTx/>
              <a:buNone/>
            </a:pPr>
            <a:r>
              <a:rPr kumimoji="0" lang="en-US" altLang="zh-TW" sz="2400" b="1" dirty="0">
                <a:solidFill>
                  <a:srgbClr val="660066"/>
                </a:solidFill>
                <a:latin typeface="Times New Roman" panose="02020603050405020304" pitchFamily="18" charset="0"/>
                <a:ea typeface="標楷體" pitchFamily="65" charset="-120"/>
                <a:cs typeface="Times New Roman" panose="02020603050405020304" pitchFamily="18" charset="0"/>
              </a:rPr>
              <a:t> </a:t>
            </a:r>
            <a:r>
              <a:rPr kumimoji="0" lang="en-US" altLang="zh-TW" sz="2400" b="1" dirty="0" smtClean="0">
                <a:solidFill>
                  <a:srgbClr val="660066"/>
                </a:solidFill>
                <a:latin typeface="Times New Roman" panose="02020603050405020304" pitchFamily="18" charset="0"/>
                <a:ea typeface="標楷體" pitchFamily="65" charset="-120"/>
                <a:cs typeface="Times New Roman" panose="02020603050405020304" pitchFamily="18" charset="0"/>
              </a:rPr>
              <a:t>    workers when expose to naked </a:t>
            </a:r>
            <a:r>
              <a:rPr kumimoji="0" lang="en-US" altLang="zh-TW" sz="2400" b="1" dirty="0" err="1" smtClean="0">
                <a:solidFill>
                  <a:srgbClr val="660066"/>
                </a:solidFill>
                <a:latin typeface="Times New Roman" panose="02020603050405020304" pitchFamily="18" charset="0"/>
                <a:ea typeface="標楷體" pitchFamily="65" charset="-120"/>
                <a:cs typeface="Times New Roman" panose="02020603050405020304" pitchFamily="18" charset="0"/>
              </a:rPr>
              <a:t>glasswool</a:t>
            </a:r>
            <a:r>
              <a:rPr kumimoji="0" lang="en-US" altLang="zh-TW" sz="2400" b="1" dirty="0" smtClean="0">
                <a:solidFill>
                  <a:srgbClr val="660066"/>
                </a:solidFill>
                <a:latin typeface="Times New Roman" panose="02020603050405020304" pitchFamily="18" charset="0"/>
                <a:ea typeface="標楷體" pitchFamily="65" charset="-120"/>
                <a:cs typeface="Times New Roman" panose="02020603050405020304" pitchFamily="18" charset="0"/>
              </a:rPr>
              <a:t>.</a:t>
            </a:r>
            <a:endParaRPr kumimoji="0" lang="en-US" altLang="zh-TW" sz="2400" b="1" dirty="0">
              <a:solidFill>
                <a:srgbClr val="660066"/>
              </a:solidFill>
              <a:latin typeface="Times New Roman" panose="02020603050405020304" pitchFamily="18" charset="0"/>
              <a:ea typeface="標楷體" pitchFamily="65" charset="-120"/>
              <a:cs typeface="Times New Roman" panose="02020603050405020304" pitchFamily="18" charset="0"/>
            </a:endParaRPr>
          </a:p>
          <a:p>
            <a:pPr eaLnBrk="1" hangingPunct="1">
              <a:spcBef>
                <a:spcPct val="0"/>
              </a:spcBef>
              <a:buFontTx/>
              <a:buNone/>
            </a:pPr>
            <a:r>
              <a:rPr kumimoji="0" lang="zh-TW" altLang="en-US" sz="2600" b="1" dirty="0">
                <a:solidFill>
                  <a:srgbClr val="660066"/>
                </a:solidFill>
                <a:latin typeface="Times New Roman" panose="02020603050405020304" pitchFamily="18" charset="0"/>
                <a:ea typeface="標楷體" panose="03000509000000000000" pitchFamily="65" charset="-120"/>
                <a:cs typeface="Times New Roman" panose="02020603050405020304" pitchFamily="18" charset="0"/>
              </a:rPr>
              <a:t>           </a:t>
            </a:r>
          </a:p>
        </p:txBody>
      </p:sp>
      <p:sp>
        <p:nvSpPr>
          <p:cNvPr id="3" name="動作按鈕: 上一項 2">
            <a:hlinkClick r:id="rId5" action="ppaction://hlinksldjump" highlightClick="1"/>
          </p:cNvPr>
          <p:cNvSpPr/>
          <p:nvPr/>
        </p:nvSpPr>
        <p:spPr>
          <a:xfrm>
            <a:off x="5328344" y="6768802"/>
            <a:ext cx="216024" cy="216024"/>
          </a:xfrm>
          <a:prstGeom prst="actionButtonBackPrevious">
            <a:avLst/>
          </a:prstGeom>
          <a:solidFill>
            <a:srgbClr val="00FF00"/>
          </a:solid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投影片編號版面配置區 2"/>
          <p:cNvSpPr>
            <a:spLocks noGrp="1"/>
          </p:cNvSpPr>
          <p:nvPr>
            <p:ph type="sldNum" sz="quarter" idx="12"/>
          </p:nvPr>
        </p:nvSpPr>
        <p:spPr>
          <a:xfrm>
            <a:off x="9072563" y="6800850"/>
            <a:ext cx="840052" cy="256699"/>
          </a:xfrm>
        </p:spPr>
        <p:txBody>
          <a:bodyPr/>
          <a:lstStyle/>
          <a:p>
            <a:pPr>
              <a:defRPr/>
            </a:pPr>
            <a:fld id="{3D617124-E4E2-4399-ADD8-2BDA7ECD178A}" type="slidenum">
              <a:rPr lang="zh-TW" altLang="en-US" smtClean="0"/>
              <a:pPr>
                <a:defRPr/>
              </a:pPr>
              <a:t>31</a:t>
            </a:fld>
            <a:endParaRPr lang="zh-TW" altLang="en-US" dirty="0"/>
          </a:p>
        </p:txBody>
      </p:sp>
    </p:spTree>
    <p:extLst>
      <p:ext uri="{BB962C8B-B14F-4D97-AF65-F5344CB8AC3E}">
        <p14:creationId xmlns:p14="http://schemas.microsoft.com/office/powerpoint/2010/main" val="3699566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151880" y="121682"/>
            <a:ext cx="8784976" cy="1390536"/>
          </a:xfrm>
        </p:spPr>
        <p:txBody>
          <a:bodyPr rtlCol="0">
            <a:noAutofit/>
          </a:bodyPr>
          <a:lstStyle/>
          <a:p>
            <a:pPr algn="ctr">
              <a:defRPr/>
            </a:pPr>
            <a:r>
              <a:rPr lang="en-US" altLang="zh-TW" sz="3200" b="1" dirty="0" smtClean="0">
                <a:effectLst>
                  <a:glow rad="127000">
                    <a:srgbClr val="FFFF00"/>
                  </a:glow>
                  <a:reflection blurRad="6350" stA="55000" endA="300" endPos="45500" dir="5400000" sy="-100000" algn="bl" rotWithShape="0"/>
                </a:effectLst>
                <a:latin typeface="Arial Unicode MS" panose="020B0604020202020204" pitchFamily="34" charset="-120"/>
                <a:ea typeface="Arial Unicode MS" panose="020B0604020202020204" pitchFamily="34" charset="-120"/>
                <a:cs typeface="Arial Unicode MS" panose="020B0604020202020204" pitchFamily="34" charset="-120"/>
              </a:rPr>
              <a:t>GW</a:t>
            </a:r>
            <a:r>
              <a:rPr lang="en-US" altLang="zh-TW" sz="3200" b="1" dirty="0" smtClean="0">
                <a:effectLst>
                  <a:glow rad="127000">
                    <a:srgbClr val="FFFF00"/>
                  </a:glow>
                  <a:outerShdw blurRad="38100" dist="38100" dir="2700000" algn="tl">
                    <a:srgbClr val="000000">
                      <a:alpha val="43137"/>
                    </a:srgbClr>
                  </a:outerShdw>
                  <a:reflection blurRad="6350" stA="55000" endA="300" endPos="45500" dir="5400000" sy="-100000" algn="bl" rotWithShape="0"/>
                </a:effectLst>
                <a:latin typeface="Arial Unicode MS" panose="020B0604020202020204" pitchFamily="34" charset="-120"/>
                <a:ea typeface="Arial Unicode MS" panose="020B0604020202020204" pitchFamily="34" charset="-120"/>
                <a:cs typeface="Arial Unicode MS" panose="020B0604020202020204" pitchFamily="34" charset="-120"/>
              </a:rPr>
              <a:t> new development–</a:t>
            </a:r>
            <a:r>
              <a:rPr lang="zh-TW" altLang="en-US" sz="3200" b="1" dirty="0" smtClean="0">
                <a:effectLst>
                  <a:glow rad="127000">
                    <a:srgbClr val="FFFF00"/>
                  </a:glow>
                  <a:outerShdw blurRad="38100" dist="38100" dir="2700000" algn="tl">
                    <a:srgbClr val="000000">
                      <a:alpha val="43137"/>
                    </a:srgbClr>
                  </a:outerShdw>
                  <a:reflection blurRad="6350" stA="55000" endA="300" endPos="45500" dir="5400000" sy="-100000" algn="bl" rotWithShape="0"/>
                </a:effectLst>
                <a:latin typeface="Arial Unicode MS" panose="020B0604020202020204" pitchFamily="34" charset="-120"/>
                <a:ea typeface="Arial Unicode MS" panose="020B0604020202020204" pitchFamily="34" charset="-120"/>
                <a:cs typeface="Arial Unicode MS" panose="020B0604020202020204" pitchFamily="34" charset="-120"/>
              </a:rPr>
              <a:t> </a:t>
            </a:r>
            <a:r>
              <a:rPr lang="en-US" altLang="zh-TW" sz="3200" b="1" dirty="0" smtClean="0">
                <a:effectLst>
                  <a:glow rad="127000">
                    <a:srgbClr val="FFFF00"/>
                  </a:glow>
                  <a:outerShdw blurRad="38100" dist="38100" dir="2700000" algn="tl">
                    <a:srgbClr val="000000">
                      <a:alpha val="43137"/>
                    </a:srgbClr>
                  </a:outerShdw>
                  <a:reflection blurRad="6350" stA="55000" endA="300" endPos="45500" dir="5400000" sy="-100000" algn="bl" rotWithShape="0"/>
                </a:effectLst>
                <a:latin typeface="Arial Unicode MS" panose="020B0604020202020204" pitchFamily="34" charset="-120"/>
                <a:ea typeface="Arial Unicode MS" panose="020B0604020202020204" pitchFamily="34" charset="-120"/>
                <a:cs typeface="Arial Unicode MS" panose="020B0604020202020204" pitchFamily="34" charset="-120"/>
              </a:rPr>
              <a:t>Port board</a:t>
            </a:r>
            <a:br>
              <a:rPr lang="en-US" altLang="zh-TW" sz="3200" b="1" dirty="0" smtClean="0">
                <a:effectLst>
                  <a:glow rad="127000">
                    <a:srgbClr val="FFFF00"/>
                  </a:glow>
                  <a:outerShdw blurRad="38100" dist="38100" dir="2700000" algn="tl">
                    <a:srgbClr val="000000">
                      <a:alpha val="43137"/>
                    </a:srgbClr>
                  </a:outerShdw>
                  <a:reflection blurRad="6350" stA="55000" endA="300" endPos="45500" dir="5400000" sy="-100000" algn="bl" rotWithShape="0"/>
                </a:effectLst>
                <a:latin typeface="Arial Unicode MS" panose="020B0604020202020204" pitchFamily="34" charset="-120"/>
                <a:ea typeface="Arial Unicode MS" panose="020B0604020202020204" pitchFamily="34" charset="-120"/>
                <a:cs typeface="Arial Unicode MS" panose="020B0604020202020204" pitchFamily="34" charset="-120"/>
              </a:rPr>
            </a:br>
            <a:r>
              <a:rPr lang="en-US" altLang="zh-TW" sz="3200" b="1" dirty="0" smtClean="0">
                <a:effectLst>
                  <a:glow rad="127000">
                    <a:srgbClr val="FFFF00"/>
                  </a:glow>
                  <a:outerShdw blurRad="38100" dist="38100" dir="2700000" algn="tl">
                    <a:srgbClr val="000000">
                      <a:alpha val="43137"/>
                    </a:srgbClr>
                  </a:outerShdw>
                  <a:reflection blurRad="6350" stA="55000" endA="300" endPos="45500" dir="5400000" sy="-100000" algn="bl" rotWithShape="0"/>
                </a:effectLst>
                <a:latin typeface="Arial Unicode MS" panose="020B0604020202020204" pitchFamily="34" charset="-120"/>
                <a:ea typeface="Arial Unicode MS" panose="020B0604020202020204" pitchFamily="34" charset="-120"/>
                <a:cs typeface="Arial Unicode MS" panose="020B0604020202020204" pitchFamily="34" charset="-120"/>
              </a:rPr>
              <a:t>floor insulation</a:t>
            </a:r>
            <a:endParaRPr lang="zh-TW" altLang="en-US" sz="3200" b="1" dirty="0">
              <a:effectLst>
                <a:glow rad="127000">
                  <a:srgbClr val="FFFF00"/>
                </a:glow>
                <a:outerShdw blurRad="38100" dist="38100" dir="2700000" algn="tl">
                  <a:srgbClr val="000000">
                    <a:alpha val="43137"/>
                  </a:srgbClr>
                </a:outerShdw>
                <a:reflection blurRad="6350" stA="55000" endA="300" endPos="45500" dir="5400000" sy="-100000" algn="bl" rotWithShape="0"/>
              </a:effectLst>
              <a:latin typeface="Arial Unicode MS" panose="020B0604020202020204" pitchFamily="34" charset="-120"/>
              <a:ea typeface="Arial Unicode MS" panose="020B0604020202020204" pitchFamily="34" charset="-120"/>
              <a:cs typeface="Arial Unicode MS" panose="020B0604020202020204" pitchFamily="34" charset="-120"/>
            </a:endParaRPr>
          </a:p>
        </p:txBody>
      </p:sp>
      <p:pic>
        <p:nvPicPr>
          <p:cNvPr id="205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2000" y="2118925"/>
            <a:ext cx="5361850" cy="1913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3" name="文字方塊 3"/>
          <p:cNvSpPr txBox="1">
            <a:spLocks noChangeArrowheads="1"/>
          </p:cNvSpPr>
          <p:nvPr/>
        </p:nvSpPr>
        <p:spPr bwMode="auto">
          <a:xfrm>
            <a:off x="1151880" y="4205138"/>
            <a:ext cx="8136904" cy="2254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8746" tIns="49373" rIns="98746" bIns="49373">
            <a:spAutoFit/>
          </a:bodyPr>
          <a:lstStyle>
            <a:lvl1pPr eaLnBrk="0" hangingPunct="0">
              <a:spcBef>
                <a:spcPct val="20000"/>
              </a:spcBef>
              <a:buFont typeface="Arial" charset="0"/>
              <a:buChar char="•"/>
              <a:defRPr sz="3200">
                <a:solidFill>
                  <a:schemeClr val="tx1"/>
                </a:solidFill>
                <a:latin typeface="Calibri" pitchFamily="34" charset="0"/>
                <a:ea typeface="新細明體" charset="-120"/>
              </a:defRPr>
            </a:lvl1pPr>
            <a:lvl2pPr marL="742950" indent="-285750" eaLnBrk="0" hangingPunct="0">
              <a:spcBef>
                <a:spcPct val="20000"/>
              </a:spcBef>
              <a:buFont typeface="Arial" charset="0"/>
              <a:buChar char="–"/>
              <a:defRPr sz="2800">
                <a:solidFill>
                  <a:schemeClr val="tx1"/>
                </a:solidFill>
                <a:latin typeface="Calibri" pitchFamily="34" charset="0"/>
                <a:ea typeface="新細明體" charset="-120"/>
              </a:defRPr>
            </a:lvl2pPr>
            <a:lvl3pPr marL="1143000" indent="-228600" eaLnBrk="0" hangingPunct="0">
              <a:spcBef>
                <a:spcPct val="20000"/>
              </a:spcBef>
              <a:buFont typeface="Arial" charset="0"/>
              <a:buChar char="•"/>
              <a:defRPr sz="2400">
                <a:solidFill>
                  <a:schemeClr val="tx1"/>
                </a:solidFill>
                <a:latin typeface="Calibri" pitchFamily="34" charset="0"/>
                <a:ea typeface="新細明體" charset="-120"/>
              </a:defRPr>
            </a:lvl3pPr>
            <a:lvl4pPr marL="1600200" indent="-228600" eaLnBrk="0" hangingPunct="0">
              <a:spcBef>
                <a:spcPct val="20000"/>
              </a:spcBef>
              <a:buFont typeface="Arial" charset="0"/>
              <a:buChar char="–"/>
              <a:defRPr sz="2000">
                <a:solidFill>
                  <a:schemeClr val="tx1"/>
                </a:solidFill>
                <a:latin typeface="Calibri" pitchFamily="34" charset="0"/>
                <a:ea typeface="新細明體" charset="-120"/>
              </a:defRPr>
            </a:lvl4pPr>
            <a:lvl5pPr marL="2057400" indent="-228600" eaLnBrk="0" hangingPunct="0">
              <a:spcBef>
                <a:spcPct val="20000"/>
              </a:spcBef>
              <a:buFont typeface="Arial" charset="0"/>
              <a:buChar char="»"/>
              <a:defRPr sz="2000">
                <a:solidFill>
                  <a:schemeClr val="tx1"/>
                </a:solidFill>
                <a:latin typeface="Calibri" pitchFamily="34" charset="0"/>
                <a:ea typeface="新細明體" charset="-12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新細明體" charset="-120"/>
              </a:defRPr>
            </a:lvl9pPr>
          </a:lstStyle>
          <a:p>
            <a:pPr eaLnBrk="1" hangingPunct="1">
              <a:spcBef>
                <a:spcPct val="0"/>
              </a:spcBef>
              <a:buFontTx/>
              <a:buNone/>
            </a:pPr>
            <a:r>
              <a:rPr kumimoji="0" lang="en-US" altLang="zh-TW" sz="2000" b="1" dirty="0">
                <a:solidFill>
                  <a:srgbClr val="660066"/>
                </a:solidFill>
                <a:latin typeface="Times New Roman" panose="02020603050405020304" pitchFamily="18" charset="0"/>
                <a:ea typeface="標楷體" pitchFamily="65" charset="-120"/>
                <a:cs typeface="Times New Roman" panose="02020603050405020304" pitchFamily="18" charset="0"/>
              </a:rPr>
              <a:t>1</a:t>
            </a:r>
            <a:r>
              <a:rPr kumimoji="0" lang="en-US" altLang="zh-TW" sz="2000" b="1" dirty="0" smtClean="0">
                <a:solidFill>
                  <a:srgbClr val="660066"/>
                </a:solidFill>
                <a:latin typeface="Times New Roman" panose="02020603050405020304" pitchFamily="18" charset="0"/>
                <a:ea typeface="標楷體" pitchFamily="65" charset="-120"/>
                <a:cs typeface="Times New Roman" panose="02020603050405020304" pitchFamily="18" charset="0"/>
              </a:rPr>
              <a:t>.</a:t>
            </a:r>
            <a:r>
              <a:rPr kumimoji="0" lang="zh-TW" altLang="en-US" sz="2000" b="1" dirty="0" smtClean="0">
                <a:solidFill>
                  <a:srgbClr val="660066"/>
                </a:solidFill>
                <a:latin typeface="Times New Roman" panose="02020603050405020304" pitchFamily="18" charset="0"/>
                <a:ea typeface="標楷體" pitchFamily="65" charset="-120"/>
                <a:cs typeface="Times New Roman" panose="02020603050405020304" pitchFamily="18" charset="0"/>
              </a:rPr>
              <a:t> </a:t>
            </a:r>
            <a:r>
              <a:rPr kumimoji="0" lang="en-US" altLang="zh-TW" sz="2000" b="1" dirty="0" smtClean="0">
                <a:solidFill>
                  <a:srgbClr val="660066"/>
                </a:solidFill>
                <a:latin typeface="Times New Roman" panose="02020603050405020304" pitchFamily="18" charset="0"/>
                <a:ea typeface="標楷體" pitchFamily="65" charset="-120"/>
                <a:cs typeface="Times New Roman" panose="02020603050405020304" pitchFamily="18" charset="0"/>
              </a:rPr>
              <a:t>New revision in Construction Guideline. Insulation for floor impact shall be</a:t>
            </a:r>
            <a:r>
              <a:rPr kumimoji="0" lang="zh-TW" altLang="en-US" sz="2000" b="1" dirty="0" smtClean="0">
                <a:solidFill>
                  <a:srgbClr val="660066"/>
                </a:solidFill>
                <a:latin typeface="Times New Roman" panose="02020603050405020304" pitchFamily="18" charset="0"/>
                <a:ea typeface="標楷體" pitchFamily="65" charset="-120"/>
                <a:cs typeface="Times New Roman" panose="02020603050405020304" pitchFamily="18" charset="0"/>
              </a:rPr>
              <a:t>≧</a:t>
            </a:r>
            <a:r>
              <a:rPr kumimoji="0" lang="en-US" altLang="zh-TW" sz="2000" b="1" dirty="0" smtClean="0">
                <a:solidFill>
                  <a:srgbClr val="660066"/>
                </a:solidFill>
                <a:latin typeface="Times New Roman" panose="02020603050405020304" pitchFamily="18" charset="0"/>
                <a:ea typeface="標楷體" pitchFamily="65" charset="-120"/>
                <a:cs typeface="Times New Roman" panose="02020603050405020304" pitchFamily="18" charset="0"/>
              </a:rPr>
              <a:t>17dB</a:t>
            </a:r>
            <a:r>
              <a:rPr kumimoji="0" lang="zh-TW" altLang="en-US" sz="2000" b="1" dirty="0" smtClean="0">
                <a:solidFill>
                  <a:srgbClr val="660066"/>
                </a:solidFill>
                <a:latin typeface="Times New Roman" panose="02020603050405020304" pitchFamily="18" charset="0"/>
                <a:ea typeface="標楷體" pitchFamily="65" charset="-120"/>
                <a:cs typeface="Times New Roman" panose="02020603050405020304" pitchFamily="18" charset="0"/>
              </a:rPr>
              <a:t>  </a:t>
            </a:r>
            <a:r>
              <a:rPr kumimoji="0" lang="en-US" altLang="zh-TW" sz="2000" b="1" dirty="0" smtClean="0">
                <a:solidFill>
                  <a:srgbClr val="660066"/>
                </a:solidFill>
                <a:latin typeface="Times New Roman" panose="02020603050405020304" pitchFamily="18" charset="0"/>
                <a:ea typeface="標楷體" pitchFamily="65" charset="-120"/>
                <a:cs typeface="Times New Roman" panose="02020603050405020304" pitchFamily="18" charset="0"/>
              </a:rPr>
              <a:t>(</a:t>
            </a:r>
            <a:r>
              <a:rPr kumimoji="0" lang="en-US" altLang="zh-TW" sz="2000" b="1" dirty="0">
                <a:solidFill>
                  <a:srgbClr val="660066"/>
                </a:solidFill>
                <a:latin typeface="Times New Roman" panose="02020603050405020304" pitchFamily="18" charset="0"/>
                <a:ea typeface="標楷體" pitchFamily="65" charset="-120"/>
                <a:cs typeface="Times New Roman" panose="02020603050405020304" pitchFamily="18" charset="0"/>
              </a:rPr>
              <a:t>△Lw≧17dB)</a:t>
            </a:r>
            <a:r>
              <a:rPr kumimoji="0" lang="zh-TW" altLang="en-US" sz="2000" b="1" dirty="0" smtClean="0">
                <a:solidFill>
                  <a:srgbClr val="660066"/>
                </a:solidFill>
                <a:latin typeface="Times New Roman" panose="02020603050405020304" pitchFamily="18" charset="0"/>
                <a:ea typeface="標楷體" pitchFamily="65" charset="-120"/>
                <a:cs typeface="Times New Roman" panose="02020603050405020304" pitchFamily="18" charset="0"/>
              </a:rPr>
              <a:t>，</a:t>
            </a:r>
            <a:r>
              <a:rPr kumimoji="0" lang="en-US" altLang="zh-TW" sz="2000" b="1" dirty="0" smtClean="0">
                <a:solidFill>
                  <a:srgbClr val="660066"/>
                </a:solidFill>
                <a:latin typeface="Times New Roman" panose="02020603050405020304" pitchFamily="18" charset="0"/>
                <a:ea typeface="標楷體" pitchFamily="65" charset="-120"/>
                <a:cs typeface="Times New Roman" panose="02020603050405020304" pitchFamily="18" charset="0"/>
              </a:rPr>
              <a:t>implemented starting</a:t>
            </a:r>
            <a:r>
              <a:rPr kumimoji="0" lang="zh-TW" altLang="en-US" sz="2000" b="1" dirty="0" smtClean="0">
                <a:solidFill>
                  <a:srgbClr val="660066"/>
                </a:solidFill>
                <a:latin typeface="Times New Roman" panose="02020603050405020304" pitchFamily="18" charset="0"/>
                <a:ea typeface="標楷體" pitchFamily="65" charset="-120"/>
                <a:cs typeface="Times New Roman" panose="02020603050405020304" pitchFamily="18" charset="0"/>
              </a:rPr>
              <a:t> </a:t>
            </a:r>
            <a:r>
              <a:rPr kumimoji="0" lang="en-US" altLang="zh-TW" sz="2000" b="1" dirty="0" smtClean="0">
                <a:solidFill>
                  <a:srgbClr val="660066"/>
                </a:solidFill>
                <a:latin typeface="Times New Roman" panose="02020603050405020304" pitchFamily="18" charset="0"/>
                <a:ea typeface="標楷體" pitchFamily="65" charset="-120"/>
                <a:cs typeface="Times New Roman" panose="02020603050405020304" pitchFamily="18" charset="0"/>
              </a:rPr>
              <a:t>2019/7/1</a:t>
            </a:r>
            <a:r>
              <a:rPr kumimoji="0" lang="zh-TW" altLang="en-US" sz="2000" b="1" dirty="0" smtClean="0">
                <a:solidFill>
                  <a:srgbClr val="660066"/>
                </a:solidFill>
                <a:latin typeface="Times New Roman" panose="02020603050405020304" pitchFamily="18" charset="0"/>
                <a:ea typeface="標楷體" pitchFamily="65" charset="-120"/>
                <a:cs typeface="Times New Roman" panose="02020603050405020304" pitchFamily="18" charset="0"/>
              </a:rPr>
              <a:t> </a:t>
            </a:r>
            <a:r>
              <a:rPr kumimoji="0" lang="en-US" altLang="zh-TW" sz="2000" b="1" dirty="0" smtClean="0">
                <a:solidFill>
                  <a:srgbClr val="660066"/>
                </a:solidFill>
                <a:latin typeface="Times New Roman" panose="02020603050405020304" pitchFamily="18" charset="0"/>
                <a:ea typeface="標楷體" pitchFamily="65" charset="-120"/>
                <a:cs typeface="Times New Roman" panose="02020603050405020304" pitchFamily="18" charset="0"/>
              </a:rPr>
              <a:t>.</a:t>
            </a:r>
          </a:p>
          <a:p>
            <a:pPr eaLnBrk="1" hangingPunct="1">
              <a:spcBef>
                <a:spcPct val="0"/>
              </a:spcBef>
              <a:buFontTx/>
              <a:buNone/>
            </a:pPr>
            <a:endParaRPr kumimoji="0" lang="en-US" altLang="zh-TW" sz="1400" b="1" dirty="0">
              <a:solidFill>
                <a:srgbClr val="660066"/>
              </a:solidFill>
              <a:latin typeface="Times New Roman" panose="02020603050405020304" pitchFamily="18" charset="0"/>
              <a:ea typeface="標楷體" pitchFamily="65" charset="-120"/>
              <a:cs typeface="Times New Roman" panose="02020603050405020304" pitchFamily="18" charset="0"/>
            </a:endParaRPr>
          </a:p>
          <a:p>
            <a:pPr eaLnBrk="1" hangingPunct="1">
              <a:spcBef>
                <a:spcPct val="0"/>
              </a:spcBef>
              <a:buFontTx/>
              <a:buNone/>
            </a:pPr>
            <a:r>
              <a:rPr kumimoji="0" lang="en-US" altLang="zh-TW" sz="2600" b="1" dirty="0">
                <a:solidFill>
                  <a:srgbClr val="660066"/>
                </a:solidFill>
                <a:latin typeface="Times New Roman" panose="02020603050405020304" pitchFamily="18" charset="0"/>
                <a:ea typeface="標楷體" pitchFamily="65" charset="-120"/>
                <a:cs typeface="Times New Roman" panose="02020603050405020304" pitchFamily="18" charset="0"/>
              </a:rPr>
              <a:t>2</a:t>
            </a:r>
            <a:r>
              <a:rPr kumimoji="0" lang="en-US" altLang="zh-TW" sz="2600" b="1" dirty="0" smtClean="0">
                <a:solidFill>
                  <a:srgbClr val="660066"/>
                </a:solidFill>
                <a:latin typeface="Times New Roman" panose="02020603050405020304" pitchFamily="18" charset="0"/>
                <a:ea typeface="標楷體" pitchFamily="65" charset="-120"/>
                <a:cs typeface="Times New Roman" panose="02020603050405020304" pitchFamily="18" charset="0"/>
              </a:rPr>
              <a:t>.</a:t>
            </a:r>
            <a:r>
              <a:rPr kumimoji="0" lang="zh-TW" altLang="en-US" sz="2600" b="1" dirty="0" smtClean="0">
                <a:solidFill>
                  <a:srgbClr val="660066"/>
                </a:solidFill>
                <a:latin typeface="Times New Roman" panose="02020603050405020304" pitchFamily="18" charset="0"/>
                <a:ea typeface="標楷體" pitchFamily="65" charset="-120"/>
                <a:cs typeface="Times New Roman" panose="02020603050405020304" pitchFamily="18" charset="0"/>
              </a:rPr>
              <a:t> </a:t>
            </a:r>
            <a:r>
              <a:rPr kumimoji="0" lang="en-US" altLang="zh-TW" sz="2000" b="1" dirty="0" smtClean="0">
                <a:solidFill>
                  <a:srgbClr val="660066"/>
                </a:solidFill>
                <a:latin typeface="Times New Roman" panose="02020603050405020304" pitchFamily="18" charset="0"/>
                <a:ea typeface="標楷體" pitchFamily="65" charset="-120"/>
                <a:cs typeface="Times New Roman" panose="02020603050405020304" pitchFamily="18" charset="0"/>
              </a:rPr>
              <a:t>Port Board had </a:t>
            </a:r>
            <a:r>
              <a:rPr kumimoji="0" lang="en-US" altLang="zh-TW" sz="2000" b="1" dirty="0">
                <a:solidFill>
                  <a:srgbClr val="660066"/>
                </a:solidFill>
                <a:latin typeface="Times New Roman" panose="02020603050405020304" pitchFamily="18" charset="0"/>
                <a:ea typeface="標楷體" pitchFamily="65" charset="-120"/>
                <a:cs typeface="Times New Roman" panose="02020603050405020304" pitchFamily="18" charset="0"/>
              </a:rPr>
              <a:t>been tested by Performance Experiment Center, Architecture and Building Research Institute, Ministry of the </a:t>
            </a:r>
            <a:r>
              <a:rPr kumimoji="0" lang="en-US" altLang="zh-TW" sz="2000" b="1" dirty="0" smtClean="0">
                <a:solidFill>
                  <a:srgbClr val="660066"/>
                </a:solidFill>
                <a:latin typeface="Times New Roman" panose="02020603050405020304" pitchFamily="18" charset="0"/>
                <a:ea typeface="標楷體" pitchFamily="65" charset="-120"/>
                <a:cs typeface="Times New Roman" panose="02020603050405020304" pitchFamily="18" charset="0"/>
              </a:rPr>
              <a:t>Interior. Test result shows </a:t>
            </a:r>
            <a:r>
              <a:rPr kumimoji="0" lang="en-US" altLang="zh-TW" sz="2000" b="1" dirty="0">
                <a:solidFill>
                  <a:srgbClr val="660066"/>
                </a:solidFill>
                <a:latin typeface="Times New Roman" panose="02020603050405020304" pitchFamily="18" charset="0"/>
                <a:ea typeface="標楷體" pitchFamily="65" charset="-120"/>
                <a:cs typeface="Times New Roman" panose="02020603050405020304" pitchFamily="18" charset="0"/>
              </a:rPr>
              <a:t>Impact floor Sound Transmission loss 26 </a:t>
            </a:r>
            <a:r>
              <a:rPr kumimoji="0" lang="en-US" altLang="zh-TW" sz="2000" b="1" dirty="0" smtClean="0">
                <a:solidFill>
                  <a:srgbClr val="660066"/>
                </a:solidFill>
                <a:latin typeface="Times New Roman" panose="02020603050405020304" pitchFamily="18" charset="0"/>
                <a:ea typeface="標楷體" pitchFamily="65" charset="-120"/>
                <a:cs typeface="Times New Roman" panose="02020603050405020304" pitchFamily="18" charset="0"/>
              </a:rPr>
              <a:t>dB (</a:t>
            </a:r>
            <a:r>
              <a:rPr kumimoji="0" lang="en-US" altLang="zh-TW" sz="2000" b="1" dirty="0">
                <a:solidFill>
                  <a:srgbClr val="660066"/>
                </a:solidFill>
                <a:latin typeface="Times New Roman" panose="02020603050405020304" pitchFamily="18" charset="0"/>
                <a:ea typeface="標楷體" pitchFamily="65" charset="-120"/>
                <a:cs typeface="Times New Roman" panose="02020603050405020304" pitchFamily="18" charset="0"/>
              </a:rPr>
              <a:t>△Lw26dB)</a:t>
            </a:r>
            <a:endParaRPr kumimoji="0" lang="zh-TW" altLang="en-US" sz="2000" b="1" dirty="0">
              <a:solidFill>
                <a:srgbClr val="660066"/>
              </a:solidFill>
              <a:latin typeface="Times New Roman" panose="02020603050405020304" pitchFamily="18" charset="0"/>
              <a:ea typeface="標楷體" pitchFamily="65" charset="-120"/>
              <a:cs typeface="Times New Roman" panose="02020603050405020304" pitchFamily="18" charset="0"/>
            </a:endParaRPr>
          </a:p>
        </p:txBody>
      </p:sp>
      <p:sp>
        <p:nvSpPr>
          <p:cNvPr id="3" name="動作按鈕: 上一項 2">
            <a:hlinkClick r:id="rId3" action="ppaction://hlinksldjump" highlightClick="1"/>
          </p:cNvPr>
          <p:cNvSpPr/>
          <p:nvPr/>
        </p:nvSpPr>
        <p:spPr>
          <a:xfrm>
            <a:off x="7593850" y="6624786"/>
            <a:ext cx="254774" cy="216024"/>
          </a:xfrm>
          <a:prstGeom prst="actionButtonBackPrevious">
            <a:avLst/>
          </a:prstGeom>
          <a:solidFill>
            <a:srgbClr val="00FF00"/>
          </a:solid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投影片編號版面配置區 2"/>
          <p:cNvSpPr>
            <a:spLocks noGrp="1"/>
          </p:cNvSpPr>
          <p:nvPr>
            <p:ph type="sldNum" sz="quarter" idx="12"/>
          </p:nvPr>
        </p:nvSpPr>
        <p:spPr>
          <a:xfrm>
            <a:off x="9072563" y="6800850"/>
            <a:ext cx="840052" cy="256699"/>
          </a:xfrm>
        </p:spPr>
        <p:txBody>
          <a:bodyPr/>
          <a:lstStyle/>
          <a:p>
            <a:pPr>
              <a:defRPr/>
            </a:pPr>
            <a:fld id="{3D617124-E4E2-4399-ADD8-2BDA7ECD178A}" type="slidenum">
              <a:rPr lang="zh-TW" altLang="en-US" smtClean="0"/>
              <a:pPr>
                <a:defRPr/>
              </a:pPr>
              <a:t>32</a:t>
            </a:fld>
            <a:endParaRPr lang="zh-TW" altLang="en-US" dirty="0"/>
          </a:p>
        </p:txBody>
      </p:sp>
      <p:sp>
        <p:nvSpPr>
          <p:cNvPr id="4" name="文字方塊 3"/>
          <p:cNvSpPr txBox="1"/>
          <p:nvPr/>
        </p:nvSpPr>
        <p:spPr>
          <a:xfrm>
            <a:off x="5439163" y="2808362"/>
            <a:ext cx="3251211" cy="1015663"/>
          </a:xfrm>
          <a:prstGeom prst="rect">
            <a:avLst/>
          </a:prstGeom>
          <a:solidFill>
            <a:schemeClr val="bg1"/>
          </a:solidFill>
        </p:spPr>
        <p:txBody>
          <a:bodyPr wrap="none" rtlCol="0">
            <a:spAutoFit/>
          </a:bodyPr>
          <a:lstStyle/>
          <a:p>
            <a:r>
              <a:rPr lang="en-US" altLang="zh-TW" sz="2000" b="1" dirty="0" smtClean="0">
                <a:solidFill>
                  <a:srgbClr val="0000FF"/>
                </a:solidFill>
              </a:rPr>
              <a:t>Port Board structure</a:t>
            </a:r>
          </a:p>
          <a:p>
            <a:r>
              <a:rPr lang="en-US" altLang="zh-TW" sz="2000" b="1" dirty="0" smtClean="0">
                <a:solidFill>
                  <a:srgbClr val="0000FF"/>
                </a:solidFill>
              </a:rPr>
              <a:t>3mm PSP board</a:t>
            </a:r>
          </a:p>
          <a:p>
            <a:r>
              <a:rPr lang="en-US" altLang="zh-TW" sz="2000" b="1" dirty="0" smtClean="0">
                <a:solidFill>
                  <a:srgbClr val="0000FF"/>
                </a:solidFill>
              </a:rPr>
              <a:t>100K 15mm </a:t>
            </a:r>
            <a:r>
              <a:rPr lang="en-US" altLang="zh-TW" sz="2000" b="1" dirty="0" err="1" smtClean="0">
                <a:solidFill>
                  <a:srgbClr val="0000FF"/>
                </a:solidFill>
              </a:rPr>
              <a:t>glasswool</a:t>
            </a:r>
            <a:r>
              <a:rPr lang="en-US" altLang="zh-TW" sz="2000" b="1" dirty="0" smtClean="0">
                <a:solidFill>
                  <a:srgbClr val="0000FF"/>
                </a:solidFill>
              </a:rPr>
              <a:t> board</a:t>
            </a:r>
            <a:endParaRPr lang="zh-TW" altLang="en-US" sz="2000" b="1" dirty="0">
              <a:solidFill>
                <a:srgbClr val="0000FF"/>
              </a:solidFill>
            </a:endParaRPr>
          </a:p>
        </p:txBody>
      </p:sp>
    </p:spTree>
    <p:extLst>
      <p:ext uri="{BB962C8B-B14F-4D97-AF65-F5344CB8AC3E}">
        <p14:creationId xmlns:p14="http://schemas.microsoft.com/office/powerpoint/2010/main" val="42205174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p:cNvGrpSpPr/>
          <p:nvPr/>
        </p:nvGrpSpPr>
        <p:grpSpPr>
          <a:xfrm>
            <a:off x="2159993" y="2016275"/>
            <a:ext cx="4339649" cy="3508652"/>
            <a:chOff x="2638687" y="1628799"/>
            <a:chExt cx="3261455" cy="3341574"/>
          </a:xfrm>
        </p:grpSpPr>
        <p:sp>
          <p:nvSpPr>
            <p:cNvPr id="4" name="文字方塊 3"/>
            <p:cNvSpPr txBox="1"/>
            <p:nvPr/>
          </p:nvSpPr>
          <p:spPr>
            <a:xfrm>
              <a:off x="2746921" y="2244352"/>
              <a:ext cx="2480788" cy="2726021"/>
            </a:xfrm>
            <a:prstGeom prst="rect">
              <a:avLst/>
            </a:prstGeom>
            <a:noFill/>
          </p:spPr>
          <p:txBody>
            <a:bodyPr wrap="none" rtlCol="0">
              <a:spAutoFit/>
            </a:bodyPr>
            <a:lstStyle/>
            <a:p>
              <a:pPr marL="571500" indent="-571500">
                <a:buFont typeface="Wingdings" panose="05000000000000000000" pitchFamily="2" charset="2"/>
                <a:buChar char="u"/>
              </a:pPr>
              <a:r>
                <a:rPr lang="en-US" altLang="zh-TW" sz="3600" b="1" dirty="0" smtClean="0">
                  <a:solidFill>
                    <a:srgbClr val="0033CC"/>
                  </a:solidFill>
                  <a:latin typeface="標楷體" panose="03000509000000000000" pitchFamily="65" charset="-120"/>
                  <a:ea typeface="標楷體" panose="03000509000000000000" pitchFamily="65" charset="-120"/>
                </a:rPr>
                <a:t>Economy</a:t>
              </a:r>
              <a:endParaRPr lang="en-US" altLang="zh-TW" sz="3600" b="1" dirty="0">
                <a:solidFill>
                  <a:srgbClr val="0033CC"/>
                </a:solidFill>
                <a:latin typeface="標楷體" panose="03000509000000000000" pitchFamily="65" charset="-120"/>
                <a:ea typeface="標楷體" panose="03000509000000000000" pitchFamily="65" charset="-120"/>
              </a:endParaRPr>
            </a:p>
            <a:p>
              <a:pPr marL="571500" indent="-571500">
                <a:buFont typeface="Wingdings" panose="05000000000000000000" pitchFamily="2" charset="2"/>
                <a:buChar char="u"/>
              </a:pPr>
              <a:r>
                <a:rPr lang="en-US" altLang="zh-TW" sz="3600" b="1" dirty="0" smtClean="0">
                  <a:solidFill>
                    <a:srgbClr val="0033CC"/>
                  </a:solidFill>
                  <a:latin typeface="標楷體" panose="03000509000000000000" pitchFamily="65" charset="-120"/>
                  <a:ea typeface="標楷體" panose="03000509000000000000" pitchFamily="65" charset="-120"/>
                  <a:sym typeface="Wingdings 2"/>
                </a:rPr>
                <a:t>Feedstocks</a:t>
              </a:r>
            </a:p>
            <a:p>
              <a:pPr marL="571500" indent="-571500">
                <a:buFont typeface="Wingdings" panose="05000000000000000000" pitchFamily="2" charset="2"/>
                <a:buChar char="u"/>
              </a:pPr>
              <a:r>
                <a:rPr lang="en-US" altLang="zh-TW" sz="3600" b="1" dirty="0" smtClean="0">
                  <a:solidFill>
                    <a:srgbClr val="0033CC"/>
                  </a:solidFill>
                  <a:latin typeface="標楷體" panose="03000509000000000000" pitchFamily="65" charset="-120"/>
                  <a:ea typeface="標楷體" panose="03000509000000000000" pitchFamily="65" charset="-120"/>
                </a:rPr>
                <a:t>Industry</a:t>
              </a:r>
            </a:p>
            <a:p>
              <a:pPr marL="571500" indent="-571500">
                <a:buFont typeface="Wingdings" panose="05000000000000000000" pitchFamily="2" charset="2"/>
                <a:buChar char="u"/>
              </a:pPr>
              <a:r>
                <a:rPr lang="en-US" altLang="zh-TW" sz="3600" b="1" dirty="0" smtClean="0">
                  <a:solidFill>
                    <a:srgbClr val="0033CC"/>
                  </a:solidFill>
                  <a:latin typeface="標楷體" panose="03000509000000000000" pitchFamily="65" charset="-120"/>
                  <a:ea typeface="標楷體" panose="03000509000000000000" pitchFamily="65" charset="-120"/>
                </a:rPr>
                <a:t>Sales</a:t>
              </a:r>
            </a:p>
            <a:p>
              <a:pPr marL="571500" indent="-571500">
                <a:buFont typeface="Wingdings" panose="05000000000000000000" pitchFamily="2" charset="2"/>
                <a:buChar char="u"/>
              </a:pPr>
              <a:r>
                <a:rPr lang="en-US" altLang="zh-TW" sz="3600" b="1" dirty="0" smtClean="0">
                  <a:solidFill>
                    <a:srgbClr val="0033CC"/>
                  </a:solidFill>
                  <a:latin typeface="標楷體" panose="03000509000000000000" pitchFamily="65" charset="-120"/>
                  <a:ea typeface="標楷體" panose="03000509000000000000" pitchFamily="65" charset="-120"/>
                </a:rPr>
                <a:t>Performance</a:t>
              </a:r>
              <a:endParaRPr lang="zh-TW" altLang="en-US" sz="3600" b="1" dirty="0">
                <a:solidFill>
                  <a:srgbClr val="0033CC"/>
                </a:solidFill>
                <a:latin typeface="標楷體" panose="03000509000000000000" pitchFamily="65" charset="-120"/>
                <a:ea typeface="標楷體" panose="03000509000000000000" pitchFamily="65" charset="-120"/>
              </a:endParaRPr>
            </a:p>
          </p:txBody>
        </p:sp>
        <p:sp>
          <p:nvSpPr>
            <p:cNvPr id="3" name="文字方塊 2"/>
            <p:cNvSpPr txBox="1"/>
            <p:nvPr/>
          </p:nvSpPr>
          <p:spPr>
            <a:xfrm>
              <a:off x="2638687" y="1628799"/>
              <a:ext cx="3261455" cy="615553"/>
            </a:xfrm>
            <a:prstGeom prst="rect">
              <a:avLst/>
            </a:prstGeom>
            <a:noFill/>
          </p:spPr>
          <p:txBody>
            <a:bodyPr wrap="none" rtlCol="0">
              <a:spAutoFit/>
            </a:bodyPr>
            <a:lstStyle/>
            <a:p>
              <a:r>
                <a:rPr lang="en-US" altLang="zh-TW" sz="3600" b="1" dirty="0" smtClean="0">
                  <a:solidFill>
                    <a:srgbClr val="0033CC"/>
                  </a:solidFill>
                  <a:latin typeface="標楷體" panose="03000509000000000000" pitchFamily="65" charset="-120"/>
                  <a:ea typeface="標楷體" panose="03000509000000000000" pitchFamily="65" charset="-120"/>
                </a:rPr>
                <a:t>2017 Market Review</a:t>
              </a:r>
              <a:endParaRPr lang="zh-TW" altLang="en-US" sz="3600" b="1" dirty="0">
                <a:solidFill>
                  <a:srgbClr val="0033CC"/>
                </a:solidFill>
                <a:latin typeface="標楷體" panose="03000509000000000000" pitchFamily="65" charset="-120"/>
                <a:ea typeface="標楷體" panose="03000509000000000000" pitchFamily="65" charset="-120"/>
              </a:endParaRPr>
            </a:p>
          </p:txBody>
        </p:sp>
      </p:grpSp>
      <p:sp>
        <p:nvSpPr>
          <p:cNvPr id="7" name="標題 1"/>
          <p:cNvSpPr txBox="1">
            <a:spLocks/>
          </p:cNvSpPr>
          <p:nvPr/>
        </p:nvSpPr>
        <p:spPr>
          <a:xfrm>
            <a:off x="1079873" y="46857"/>
            <a:ext cx="8568531" cy="1663541"/>
          </a:xfrm>
          <a:prstGeom prst="rect">
            <a:avLst/>
          </a:prstGeom>
        </p:spPr>
        <p:txBody>
          <a:bodyPr vert="horz" lIns="98746" tIns="49373" rIns="98746" bIns="49373" anchor="t">
            <a:normAutofit/>
          </a:bodyPr>
          <a:lst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a:lstStyle>
          <a:p>
            <a:pPr algn="ctr" fontAlgn="auto">
              <a:spcAft>
                <a:spcPts val="0"/>
              </a:spcAft>
              <a:defRPr/>
            </a:pPr>
            <a:r>
              <a:rPr lang="en-US" altLang="zh-TW" sz="5400" b="1" cap="none" dirty="0" err="1">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Taita</a:t>
            </a:r>
            <a:r>
              <a:rPr lang="en-US" altLang="zh-TW" sz="5400" b="1" cap="none" dirty="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 Chemical Co., Ltd</a:t>
            </a:r>
            <a:r>
              <a:rPr lang="en-US" altLang="zh-TW" sz="4300" b="1" cap="none" dirty="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
            </a:r>
            <a:br>
              <a:rPr lang="en-US" altLang="zh-TW" sz="4300" b="1" cap="none" dirty="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br>
            <a:r>
              <a:rPr lang="en-US" altLang="zh-TW" sz="4800" b="1" cap="none" dirty="0" smtClean="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2018 </a:t>
            </a:r>
            <a:r>
              <a:rPr lang="en-US" altLang="zh-TW" sz="4800" b="1" cap="none" dirty="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rPr>
              <a:t>Investor Conference</a:t>
            </a:r>
            <a:endParaRPr lang="zh-TW" altLang="en-US" sz="4800" b="1" cap="none" dirty="0">
              <a:ln w="1905"/>
              <a:solidFill>
                <a:srgbClr val="990033"/>
              </a:solidFill>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投影片編號版面配置區 1"/>
          <p:cNvSpPr>
            <a:spLocks noGrp="1"/>
          </p:cNvSpPr>
          <p:nvPr>
            <p:ph type="sldNum" sz="quarter" idx="12"/>
          </p:nvPr>
        </p:nvSpPr>
        <p:spPr/>
        <p:txBody>
          <a:bodyPr/>
          <a:lstStyle/>
          <a:p>
            <a:pPr>
              <a:defRPr/>
            </a:pPr>
            <a:fld id="{66134BAF-CD11-4316-95FC-8517FB6C7831}" type="slidenum">
              <a:rPr lang="zh-TW" altLang="en-US" smtClean="0"/>
              <a:pPr>
                <a:defRPr/>
              </a:pPr>
              <a:t>4</a:t>
            </a:fld>
            <a:endParaRPr lang="zh-TW" altLang="en-US"/>
          </a:p>
        </p:txBody>
      </p:sp>
    </p:spTree>
    <p:extLst>
      <p:ext uri="{BB962C8B-B14F-4D97-AF65-F5344CB8AC3E}">
        <p14:creationId xmlns:p14="http://schemas.microsoft.com/office/powerpoint/2010/main" val="31289695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1583928" y="144066"/>
            <a:ext cx="8453283" cy="838374"/>
          </a:xfrm>
          <a:prstGeom prst="rect">
            <a:avLst/>
          </a:prstGeom>
          <a:noFill/>
        </p:spPr>
        <p:txBody>
          <a:bodyPr wrap="none" lIns="98746" tIns="49373" rIns="98746" bIns="49373" rtlCol="0">
            <a:spAutoFit/>
          </a:bodyPr>
          <a:lstStyle/>
          <a:p>
            <a:r>
              <a:rPr lang="en-US" altLang="zh-TW" sz="48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2017 Market Review-</a:t>
            </a:r>
            <a:r>
              <a:rPr lang="zh-TW" altLang="en-US" sz="48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48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Economy</a:t>
            </a:r>
            <a:endParaRPr lang="zh-TW" altLang="en-US" sz="48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 name="文字方塊 6"/>
          <p:cNvSpPr txBox="1"/>
          <p:nvPr/>
        </p:nvSpPr>
        <p:spPr>
          <a:xfrm>
            <a:off x="1583928" y="5616674"/>
            <a:ext cx="1401346" cy="369332"/>
          </a:xfrm>
          <a:prstGeom prst="rect">
            <a:avLst/>
          </a:prstGeom>
          <a:noFill/>
        </p:spPr>
        <p:txBody>
          <a:bodyPr wrap="none" rtlCol="0">
            <a:spAutoFit/>
          </a:bodyPr>
          <a:lstStyle/>
          <a:p>
            <a:r>
              <a:rPr lang="en-US" altLang="zh-TW" b="1" dirty="0" smtClean="0"/>
              <a:t>Source</a:t>
            </a:r>
            <a:r>
              <a:rPr lang="zh-TW" altLang="en-US" b="1" dirty="0" smtClean="0"/>
              <a:t> </a:t>
            </a:r>
            <a:r>
              <a:rPr lang="en-US" altLang="zh-TW" b="1" dirty="0" smtClean="0"/>
              <a:t>: IMF</a:t>
            </a:r>
            <a:endParaRPr lang="zh-TW" altLang="en-US" b="1" dirty="0"/>
          </a:p>
        </p:txBody>
      </p:sp>
      <p:sp>
        <p:nvSpPr>
          <p:cNvPr id="2" name="灯片编号占位符 1"/>
          <p:cNvSpPr>
            <a:spLocks noGrp="1"/>
          </p:cNvSpPr>
          <p:nvPr>
            <p:ph type="sldNum" sz="quarter" idx="12"/>
          </p:nvPr>
        </p:nvSpPr>
        <p:spPr/>
        <p:txBody>
          <a:bodyPr/>
          <a:lstStyle/>
          <a:p>
            <a:pPr>
              <a:defRPr/>
            </a:pPr>
            <a:fld id="{66134BAF-CD11-4316-95FC-8517FB6C7831}" type="slidenum">
              <a:rPr lang="zh-TW" altLang="en-US" smtClean="0"/>
              <a:pPr>
                <a:defRPr/>
              </a:pPr>
              <a:t>5</a:t>
            </a:fld>
            <a:endParaRPr lang="zh-TW" altLang="en-US" dirty="0"/>
          </a:p>
        </p:txBody>
      </p:sp>
      <p:graphicFrame>
        <p:nvGraphicFramePr>
          <p:cNvPr id="6" name="圖表 5"/>
          <p:cNvGraphicFramePr>
            <a:graphicFrameLocks/>
          </p:cNvGraphicFramePr>
          <p:nvPr>
            <p:extLst>
              <p:ext uri="{D42A27DB-BD31-4B8C-83A1-F6EECF244321}">
                <p14:modId xmlns:p14="http://schemas.microsoft.com/office/powerpoint/2010/main" val="2949040049"/>
              </p:ext>
            </p:extLst>
          </p:nvPr>
        </p:nvGraphicFramePr>
        <p:xfrm>
          <a:off x="1439912" y="1440210"/>
          <a:ext cx="7344816" cy="4104456"/>
        </p:xfrm>
        <a:graphic>
          <a:graphicData uri="http://schemas.openxmlformats.org/drawingml/2006/chart">
            <c:chart xmlns:c="http://schemas.openxmlformats.org/drawingml/2006/chart" xmlns:r="http://schemas.openxmlformats.org/officeDocument/2006/relationships" r:id="rId3"/>
          </a:graphicData>
        </a:graphic>
      </p:graphicFrame>
      <p:sp>
        <p:nvSpPr>
          <p:cNvPr id="8" name="矩形 7"/>
          <p:cNvSpPr/>
          <p:nvPr/>
        </p:nvSpPr>
        <p:spPr>
          <a:xfrm>
            <a:off x="2232000" y="4968602"/>
            <a:ext cx="540060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dirty="0">
                <a:ln>
                  <a:solidFill>
                    <a:schemeClr val="tx1"/>
                  </a:solidFill>
                </a:ln>
                <a:noFill/>
              </a:rPr>
              <a:t>Global         </a:t>
            </a:r>
            <a:r>
              <a:rPr lang="en-US" altLang="zh-TW" dirty="0" smtClean="0">
                <a:ln>
                  <a:solidFill>
                    <a:schemeClr val="tx1"/>
                  </a:solidFill>
                </a:ln>
                <a:noFill/>
              </a:rPr>
              <a:t>        US                </a:t>
            </a:r>
            <a:r>
              <a:rPr lang="en-US" altLang="zh-TW" dirty="0">
                <a:ln>
                  <a:solidFill>
                    <a:schemeClr val="tx1"/>
                  </a:solidFill>
                </a:ln>
                <a:noFill/>
              </a:rPr>
              <a:t>Europe        </a:t>
            </a:r>
            <a:r>
              <a:rPr lang="en-US" altLang="zh-TW" dirty="0" smtClean="0">
                <a:ln>
                  <a:solidFill>
                    <a:schemeClr val="tx1"/>
                  </a:solidFill>
                </a:ln>
                <a:noFill/>
              </a:rPr>
              <a:t>    China</a:t>
            </a:r>
            <a:endParaRPr lang="zh-TW" altLang="en-US" dirty="0">
              <a:ln>
                <a:solidFill>
                  <a:schemeClr val="tx1"/>
                </a:solidFill>
              </a:ln>
              <a:noFill/>
            </a:endParaRPr>
          </a:p>
        </p:txBody>
      </p:sp>
    </p:spTree>
    <p:extLst>
      <p:ext uri="{BB962C8B-B14F-4D97-AF65-F5344CB8AC3E}">
        <p14:creationId xmlns:p14="http://schemas.microsoft.com/office/powerpoint/2010/main" val="37754435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1583928" y="144066"/>
            <a:ext cx="8140697" cy="776819"/>
          </a:xfrm>
          <a:prstGeom prst="rect">
            <a:avLst/>
          </a:prstGeom>
          <a:noFill/>
        </p:spPr>
        <p:txBody>
          <a:bodyPr wrap="none" lIns="98746" tIns="49373" rIns="98746" bIns="49373" rtlCol="0">
            <a:spAutoFit/>
          </a:bodyPr>
          <a:lstStyle/>
          <a:p>
            <a:r>
              <a:rPr lang="en-US" altLang="zh-TW" sz="44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2017 Market Review-</a:t>
            </a:r>
            <a:r>
              <a:rPr lang="zh-TW" altLang="en-US" sz="44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4400" b="1" dirty="0" smtClean="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Feedstocks</a:t>
            </a:r>
            <a:endParaRPr lang="zh-TW" altLang="en-US" sz="44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785" y="1597141"/>
            <a:ext cx="4608512"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5041" y="1597142"/>
            <a:ext cx="4949825"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投影片編號版面配置區 1"/>
          <p:cNvSpPr>
            <a:spLocks noGrp="1"/>
          </p:cNvSpPr>
          <p:nvPr>
            <p:ph type="sldNum" sz="quarter" idx="12"/>
          </p:nvPr>
        </p:nvSpPr>
        <p:spPr/>
        <p:txBody>
          <a:bodyPr/>
          <a:lstStyle/>
          <a:p>
            <a:pPr>
              <a:defRPr/>
            </a:pPr>
            <a:fld id="{66134BAF-CD11-4316-95FC-8517FB6C7831}" type="slidenum">
              <a:rPr lang="zh-TW" altLang="en-US" smtClean="0"/>
              <a:pPr>
                <a:defRPr/>
              </a:pPr>
              <a:t>6</a:t>
            </a:fld>
            <a:endParaRPr lang="zh-TW" altLang="en-US"/>
          </a:p>
        </p:txBody>
      </p:sp>
      <p:sp>
        <p:nvSpPr>
          <p:cNvPr id="4" name="文字方塊 3"/>
          <p:cNvSpPr txBox="1"/>
          <p:nvPr/>
        </p:nvSpPr>
        <p:spPr>
          <a:xfrm>
            <a:off x="1433711" y="1728242"/>
            <a:ext cx="2316660" cy="369332"/>
          </a:xfrm>
          <a:prstGeom prst="rect">
            <a:avLst/>
          </a:prstGeom>
          <a:solidFill>
            <a:schemeClr val="bg1"/>
          </a:solidFill>
        </p:spPr>
        <p:txBody>
          <a:bodyPr wrap="none" rtlCol="0">
            <a:spAutoFit/>
          </a:bodyPr>
          <a:lstStyle/>
          <a:p>
            <a:r>
              <a:rPr lang="en-US" altLang="zh-TW" dirty="0" smtClean="0"/>
              <a:t>2017  SM price change</a:t>
            </a:r>
            <a:endParaRPr lang="zh-TW" altLang="en-US" dirty="0"/>
          </a:p>
        </p:txBody>
      </p:sp>
      <p:sp>
        <p:nvSpPr>
          <p:cNvPr id="5" name="文字方塊 4"/>
          <p:cNvSpPr txBox="1"/>
          <p:nvPr/>
        </p:nvSpPr>
        <p:spPr>
          <a:xfrm>
            <a:off x="6065180" y="1728242"/>
            <a:ext cx="2789546" cy="369332"/>
          </a:xfrm>
          <a:prstGeom prst="rect">
            <a:avLst/>
          </a:prstGeom>
          <a:solidFill>
            <a:schemeClr val="bg1"/>
          </a:solidFill>
        </p:spPr>
        <p:txBody>
          <a:bodyPr wrap="none" rtlCol="0">
            <a:spAutoFit/>
          </a:bodyPr>
          <a:lstStyle/>
          <a:p>
            <a:r>
              <a:rPr lang="en-US" altLang="zh-TW" dirty="0" smtClean="0"/>
              <a:t>2017 AN &amp; BD price change</a:t>
            </a:r>
            <a:endParaRPr lang="zh-TW" altLang="en-US" dirty="0"/>
          </a:p>
        </p:txBody>
      </p:sp>
      <p:sp>
        <p:nvSpPr>
          <p:cNvPr id="6" name="文字方塊 5"/>
          <p:cNvSpPr txBox="1"/>
          <p:nvPr/>
        </p:nvSpPr>
        <p:spPr>
          <a:xfrm>
            <a:off x="1799951" y="5217934"/>
            <a:ext cx="893193" cy="276999"/>
          </a:xfrm>
          <a:prstGeom prst="rect">
            <a:avLst/>
          </a:prstGeom>
          <a:solidFill>
            <a:schemeClr val="bg1"/>
          </a:solidFill>
        </p:spPr>
        <p:txBody>
          <a:bodyPr wrap="none" rtlCol="0">
            <a:spAutoFit/>
          </a:bodyPr>
          <a:lstStyle/>
          <a:p>
            <a:r>
              <a:rPr lang="en-US" altLang="zh-TW" sz="1200" dirty="0" smtClean="0"/>
              <a:t>SM in RMB</a:t>
            </a:r>
            <a:endParaRPr lang="zh-TW" altLang="en-US" sz="1200" dirty="0"/>
          </a:p>
        </p:txBody>
      </p:sp>
    </p:spTree>
    <p:extLst>
      <p:ext uri="{BB962C8B-B14F-4D97-AF65-F5344CB8AC3E}">
        <p14:creationId xmlns:p14="http://schemas.microsoft.com/office/powerpoint/2010/main" val="17498390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1295896" y="144066"/>
            <a:ext cx="8496944" cy="653708"/>
          </a:xfrm>
          <a:prstGeom prst="rect">
            <a:avLst/>
          </a:prstGeom>
          <a:noFill/>
        </p:spPr>
        <p:txBody>
          <a:bodyPr wrap="square" lIns="98746" tIns="49373" rIns="98746" bIns="49373" rtlCol="0">
            <a:spAutoFit/>
          </a:bodyPr>
          <a:lstStyle/>
          <a:p>
            <a:r>
              <a:rPr lang="en-US" altLang="zh-TW" sz="36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2017 Market Review-</a:t>
            </a:r>
            <a:r>
              <a:rPr lang="zh-TW" altLang="en-US" sz="36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600" b="1" dirty="0" smtClean="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Industry(China) </a:t>
            </a:r>
            <a:endParaRPr lang="zh-TW" altLang="en-US" sz="36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7" name="文字方塊 2"/>
          <p:cNvSpPr txBox="1"/>
          <p:nvPr/>
        </p:nvSpPr>
        <p:spPr>
          <a:xfrm>
            <a:off x="7920632" y="1281363"/>
            <a:ext cx="1915909" cy="369332"/>
          </a:xfrm>
          <a:prstGeom prst="rect">
            <a:avLst/>
          </a:prstGeom>
          <a:noFill/>
        </p:spPr>
        <p:txBody>
          <a:bodyPr wrap="none" rtlCol="0">
            <a:spAutoFit/>
          </a:bodyPr>
          <a:lstStyle/>
          <a:p>
            <a:r>
              <a:rPr lang="en-US" altLang="zh-TW" b="1" dirty="0" smtClean="0">
                <a:latin typeface="標楷體" panose="03000509000000000000" pitchFamily="65" charset="-120"/>
                <a:ea typeface="標楷體" panose="03000509000000000000" pitchFamily="65" charset="-120"/>
              </a:rPr>
              <a:t>unit:x10,000</a:t>
            </a:r>
            <a:r>
              <a:rPr lang="zh-TW" altLang="en-US" b="1" dirty="0" smtClean="0">
                <a:latin typeface="標楷體" panose="03000509000000000000" pitchFamily="65" charset="-120"/>
                <a:ea typeface="標楷體" panose="03000509000000000000" pitchFamily="65" charset="-120"/>
              </a:rPr>
              <a:t> </a:t>
            </a:r>
            <a:r>
              <a:rPr lang="en-US" altLang="zh-TW" b="1" dirty="0" smtClean="0">
                <a:latin typeface="標楷體" panose="03000509000000000000" pitchFamily="65" charset="-120"/>
                <a:ea typeface="標楷體" panose="03000509000000000000" pitchFamily="65" charset="-120"/>
              </a:rPr>
              <a:t>MT</a:t>
            </a:r>
            <a:endParaRPr lang="zh-TW" altLang="en-US" b="1" dirty="0">
              <a:latin typeface="標楷體" panose="03000509000000000000" pitchFamily="65" charset="-120"/>
              <a:ea typeface="標楷體" panose="03000509000000000000" pitchFamily="65" charset="-120"/>
            </a:endParaRPr>
          </a:p>
        </p:txBody>
      </p:sp>
      <p:graphicFrame>
        <p:nvGraphicFramePr>
          <p:cNvPr id="8" name="表格 7"/>
          <p:cNvGraphicFramePr>
            <a:graphicFrameLocks noGrp="1"/>
          </p:cNvGraphicFramePr>
          <p:nvPr>
            <p:extLst>
              <p:ext uri="{D42A27DB-BD31-4B8C-83A1-F6EECF244321}">
                <p14:modId xmlns:p14="http://schemas.microsoft.com/office/powerpoint/2010/main" val="3861509531"/>
              </p:ext>
            </p:extLst>
          </p:nvPr>
        </p:nvGraphicFramePr>
        <p:xfrm>
          <a:off x="1295895" y="1684179"/>
          <a:ext cx="7848872" cy="3140407"/>
        </p:xfrm>
        <a:graphic>
          <a:graphicData uri="http://schemas.openxmlformats.org/drawingml/2006/table">
            <a:tbl>
              <a:tblPr firstRow="1" bandRow="1">
                <a:tableStyleId>{16D9F66E-5EB9-4882-86FB-DCBF35E3C3E4}</a:tableStyleId>
              </a:tblPr>
              <a:tblGrid>
                <a:gridCol w="1962218"/>
                <a:gridCol w="1962218"/>
                <a:gridCol w="1962218"/>
                <a:gridCol w="1962218"/>
              </a:tblGrid>
              <a:tr h="620127">
                <a:tc>
                  <a:txBody>
                    <a:bodyPr/>
                    <a:lstStyle/>
                    <a:p>
                      <a:pPr algn="ctr"/>
                      <a:endParaRPr lang="zh-TW" altLang="en-US" sz="2400" dirty="0">
                        <a:latin typeface="Arial Unicode MS" panose="020B0604020202020204" pitchFamily="34" charset="-120"/>
                        <a:ea typeface="Arial Unicode MS" panose="020B0604020202020204" pitchFamily="34" charset="-120"/>
                        <a:cs typeface="Arial Unicode MS" panose="020B0604020202020204" pitchFamily="34" charset="-120"/>
                      </a:endParaRPr>
                    </a:p>
                  </a:txBody>
                  <a:tcPr anchor="ctr"/>
                </a:tc>
                <a:tc>
                  <a:txBody>
                    <a:bodyPr/>
                    <a:lstStyle/>
                    <a:p>
                      <a:pPr algn="ctr"/>
                      <a:r>
                        <a:rPr lang="en-US" altLang="zh-TW" sz="2400" dirty="0" smtClean="0">
                          <a:latin typeface="Comic Sans MS" panose="030F0702030302020204" pitchFamily="66" charset="0"/>
                        </a:rPr>
                        <a:t>ABS</a:t>
                      </a:r>
                      <a:r>
                        <a:rPr lang="zh-TW" altLang="en-US" sz="2400" dirty="0" smtClean="0">
                          <a:latin typeface="Comic Sans MS" panose="030F0702030302020204" pitchFamily="66" charset="0"/>
                        </a:rPr>
                        <a:t> </a:t>
                      </a:r>
                      <a:r>
                        <a:rPr lang="zh-TW" altLang="en-US" sz="2400" dirty="0" smtClean="0">
                          <a:solidFill>
                            <a:srgbClr val="0000FF"/>
                          </a:solidFill>
                          <a:latin typeface="Comic Sans MS" panose="030F0702030302020204" pitchFamily="66" charset="0"/>
                        </a:rPr>
                        <a:t>*</a:t>
                      </a:r>
                      <a:endParaRPr lang="zh-TW" altLang="en-US" sz="2400" dirty="0">
                        <a:solidFill>
                          <a:srgbClr val="0000FF"/>
                        </a:solidFill>
                        <a:latin typeface="Comic Sans MS" panose="030F0702030302020204" pitchFamily="66" charset="0"/>
                        <a:ea typeface="Arial Unicode MS" panose="020B0604020202020204" pitchFamily="34" charset="-120"/>
                        <a:cs typeface="Arial Unicode MS" panose="020B0604020202020204" pitchFamily="34" charset="-120"/>
                      </a:endParaRPr>
                    </a:p>
                  </a:txBody>
                  <a:tcPr anchor="ctr"/>
                </a:tc>
                <a:tc>
                  <a:txBody>
                    <a:bodyPr/>
                    <a:lstStyle/>
                    <a:p>
                      <a:pPr algn="ctr"/>
                      <a:r>
                        <a:rPr lang="en-US" altLang="zh-TW" sz="2400" dirty="0" smtClean="0">
                          <a:latin typeface="Comic Sans MS" panose="030F0702030302020204" pitchFamily="66" charset="0"/>
                        </a:rPr>
                        <a:t>GPS</a:t>
                      </a:r>
                      <a:endParaRPr lang="zh-TW" altLang="en-US" sz="2400" dirty="0">
                        <a:latin typeface="Comic Sans MS" panose="030F0702030302020204" pitchFamily="66" charset="0"/>
                        <a:ea typeface="Arial Unicode MS" panose="020B0604020202020204" pitchFamily="34" charset="-120"/>
                        <a:cs typeface="Arial Unicode MS" panose="020B0604020202020204" pitchFamily="34" charset="-120"/>
                      </a:endParaRPr>
                    </a:p>
                  </a:txBody>
                  <a:tcPr anchor="ctr"/>
                </a:tc>
                <a:tc>
                  <a:txBody>
                    <a:bodyPr/>
                    <a:lstStyle/>
                    <a:p>
                      <a:pPr algn="ctr"/>
                      <a:r>
                        <a:rPr lang="en-US" altLang="zh-TW" sz="2400" dirty="0" smtClean="0">
                          <a:latin typeface="Comic Sans MS" panose="030F0702030302020204" pitchFamily="66" charset="0"/>
                        </a:rPr>
                        <a:t>EPS</a:t>
                      </a:r>
                      <a:endParaRPr lang="zh-TW" altLang="en-US" sz="2400" dirty="0">
                        <a:latin typeface="Comic Sans MS" panose="030F0702030302020204" pitchFamily="66" charset="0"/>
                        <a:ea typeface="Arial Unicode MS" panose="020B0604020202020204" pitchFamily="34" charset="-120"/>
                        <a:cs typeface="Arial Unicode MS" panose="020B0604020202020204" pitchFamily="34" charset="-120"/>
                      </a:endParaRPr>
                    </a:p>
                  </a:txBody>
                  <a:tcPr anchor="ctr"/>
                </a:tc>
              </a:tr>
              <a:tr h="792088">
                <a:tc>
                  <a:txBody>
                    <a:bodyPr/>
                    <a:lstStyle/>
                    <a:p>
                      <a:pPr algn="ctr"/>
                      <a:r>
                        <a:rPr lang="en-US" altLang="zh-TW" sz="2800" b="1" dirty="0" smtClean="0">
                          <a:latin typeface="標楷體" panose="03000509000000000000" pitchFamily="65" charset="-120"/>
                          <a:ea typeface="標楷體" panose="03000509000000000000" pitchFamily="65" charset="-120"/>
                          <a:cs typeface="Arial Unicode MS" panose="020B0604020202020204" pitchFamily="34" charset="-120"/>
                        </a:rPr>
                        <a:t>Capacity</a:t>
                      </a:r>
                    </a:p>
                  </a:txBody>
                  <a:tcPr anchor="ctr"/>
                </a:tc>
                <a:tc>
                  <a:txBody>
                    <a:bodyPr/>
                    <a:lstStyle/>
                    <a:p>
                      <a:pPr algn="ctr"/>
                      <a:r>
                        <a:rPr lang="en-US" altLang="zh-TW" sz="2400" b="1" dirty="0" smtClean="0">
                          <a:latin typeface="Calibri" panose="020F0502020204030204" pitchFamily="34" charset="0"/>
                          <a:cs typeface="Calibri" panose="020F0502020204030204" pitchFamily="34" charset="0"/>
                        </a:rPr>
                        <a:t>380</a:t>
                      </a:r>
                      <a:endParaRPr lang="zh-TW" altLang="en-US" sz="2400" b="1" dirty="0">
                        <a:latin typeface="Calibri" panose="020F0502020204030204" pitchFamily="34" charset="0"/>
                        <a:ea typeface="Arial Unicode MS" panose="020B0604020202020204" pitchFamily="34" charset="-120"/>
                        <a:cs typeface="Calibri" panose="020F0502020204030204" pitchFamily="34" charset="0"/>
                      </a:endParaRPr>
                    </a:p>
                  </a:txBody>
                  <a:tcPr anchor="ctr"/>
                </a:tc>
                <a:tc>
                  <a:txBody>
                    <a:bodyPr/>
                    <a:lstStyle/>
                    <a:p>
                      <a:pPr algn="ctr"/>
                      <a:r>
                        <a:rPr lang="en-US" altLang="zh-TW" sz="2400" b="1" dirty="0" smtClean="0">
                          <a:latin typeface="Calibri" panose="020F0502020204030204" pitchFamily="34" charset="0"/>
                          <a:cs typeface="Calibri" panose="020F0502020204030204" pitchFamily="34" charset="0"/>
                        </a:rPr>
                        <a:t>328</a:t>
                      </a:r>
                      <a:endParaRPr lang="zh-TW" altLang="en-US" sz="2400" b="1" dirty="0">
                        <a:latin typeface="Calibri" panose="020F0502020204030204" pitchFamily="34" charset="0"/>
                        <a:ea typeface="Arial Unicode MS" panose="020B0604020202020204" pitchFamily="34" charset="-120"/>
                        <a:cs typeface="Calibri" panose="020F0502020204030204" pitchFamily="34" charset="0"/>
                      </a:endParaRPr>
                    </a:p>
                  </a:txBody>
                  <a:tcPr anchor="ctr"/>
                </a:tc>
                <a:tc>
                  <a:txBody>
                    <a:bodyPr/>
                    <a:lstStyle/>
                    <a:p>
                      <a:pPr algn="ctr"/>
                      <a:r>
                        <a:rPr lang="en-US" altLang="zh-TW" sz="2400" b="1" dirty="0" smtClean="0">
                          <a:latin typeface="Calibri" panose="020F0502020204030204" pitchFamily="34" charset="0"/>
                          <a:cs typeface="Calibri" panose="020F0502020204030204" pitchFamily="34" charset="0"/>
                        </a:rPr>
                        <a:t>590</a:t>
                      </a:r>
                      <a:endParaRPr lang="zh-TW" altLang="en-US" sz="2400" b="1" dirty="0">
                        <a:latin typeface="Calibri" panose="020F0502020204030204" pitchFamily="34" charset="0"/>
                        <a:ea typeface="Arial Unicode MS" panose="020B0604020202020204" pitchFamily="34" charset="-120"/>
                        <a:cs typeface="Calibri" panose="020F0502020204030204" pitchFamily="34" charset="0"/>
                      </a:endParaRPr>
                    </a:p>
                  </a:txBody>
                  <a:tcPr anchor="ctr"/>
                </a:tc>
              </a:tr>
              <a:tr h="783312">
                <a:tc>
                  <a:txBody>
                    <a:bodyPr/>
                    <a:lstStyle/>
                    <a:p>
                      <a:pPr algn="ctr"/>
                      <a:r>
                        <a:rPr lang="en-US" altLang="zh-TW" sz="2800" b="1" dirty="0" smtClean="0">
                          <a:latin typeface="標楷體" panose="03000509000000000000" pitchFamily="65" charset="-120"/>
                          <a:ea typeface="標楷體" panose="03000509000000000000" pitchFamily="65" charset="-120"/>
                        </a:rPr>
                        <a:t>Production</a:t>
                      </a:r>
                      <a:endParaRPr lang="zh-TW" altLang="en-US" sz="2800" b="1" dirty="0">
                        <a:latin typeface="標楷體" panose="03000509000000000000" pitchFamily="65" charset="-120"/>
                        <a:ea typeface="標楷體" panose="03000509000000000000" pitchFamily="65" charset="-120"/>
                        <a:cs typeface="Arial Unicode MS" panose="020B0604020202020204" pitchFamily="34" charset="-120"/>
                      </a:endParaRPr>
                    </a:p>
                  </a:txBody>
                  <a:tcPr anchor="ctr"/>
                </a:tc>
                <a:tc>
                  <a:txBody>
                    <a:bodyPr/>
                    <a:lstStyle/>
                    <a:p>
                      <a:pPr algn="ctr"/>
                      <a:r>
                        <a:rPr lang="en-US" altLang="zh-TW" sz="2400" b="1" dirty="0" smtClean="0">
                          <a:latin typeface="Calibri" panose="020F0502020204030204" pitchFamily="34" charset="0"/>
                          <a:cs typeface="Calibri" panose="020F0502020204030204" pitchFamily="34" charset="0"/>
                        </a:rPr>
                        <a:t>360</a:t>
                      </a:r>
                      <a:endParaRPr lang="zh-TW" altLang="en-US" sz="2400" b="1" dirty="0">
                        <a:latin typeface="Calibri" panose="020F0502020204030204" pitchFamily="34" charset="0"/>
                        <a:ea typeface="Arial Unicode MS" panose="020B0604020202020204" pitchFamily="34" charset="-120"/>
                        <a:cs typeface="Calibri" panose="020F0502020204030204" pitchFamily="34" charset="0"/>
                      </a:endParaRPr>
                    </a:p>
                  </a:txBody>
                  <a:tcPr anchor="ctr"/>
                </a:tc>
                <a:tc>
                  <a:txBody>
                    <a:bodyPr/>
                    <a:lstStyle/>
                    <a:p>
                      <a:pPr algn="ctr"/>
                      <a:r>
                        <a:rPr lang="en-US" altLang="zh-TW" sz="2400" b="1" dirty="0" smtClean="0">
                          <a:latin typeface="Calibri" panose="020F0502020204030204" pitchFamily="34" charset="0"/>
                          <a:cs typeface="Calibri" panose="020F0502020204030204" pitchFamily="34" charset="0"/>
                        </a:rPr>
                        <a:t>215</a:t>
                      </a:r>
                      <a:endParaRPr lang="zh-TW" altLang="en-US" sz="2400" b="1" dirty="0">
                        <a:latin typeface="Calibri" panose="020F0502020204030204" pitchFamily="34" charset="0"/>
                        <a:ea typeface="Arial Unicode MS" panose="020B0604020202020204" pitchFamily="34" charset="-120"/>
                        <a:cs typeface="Calibri" panose="020F0502020204030204" pitchFamily="34" charset="0"/>
                      </a:endParaRPr>
                    </a:p>
                  </a:txBody>
                  <a:tcPr anchor="ctr"/>
                </a:tc>
                <a:tc>
                  <a:txBody>
                    <a:bodyPr/>
                    <a:lstStyle/>
                    <a:p>
                      <a:pPr algn="ctr"/>
                      <a:r>
                        <a:rPr lang="en-US" altLang="zh-TW" sz="2400" b="1" dirty="0" smtClean="0">
                          <a:latin typeface="Calibri" panose="020F0502020204030204" pitchFamily="34" charset="0"/>
                          <a:cs typeface="Calibri" panose="020F0502020204030204" pitchFamily="34" charset="0"/>
                        </a:rPr>
                        <a:t>335</a:t>
                      </a:r>
                      <a:endParaRPr lang="zh-TW" altLang="en-US" sz="2400" b="1" dirty="0">
                        <a:latin typeface="Calibri" panose="020F0502020204030204" pitchFamily="34" charset="0"/>
                        <a:ea typeface="Arial Unicode MS" panose="020B0604020202020204" pitchFamily="34" charset="-120"/>
                        <a:cs typeface="Calibri" panose="020F0502020204030204" pitchFamily="34" charset="0"/>
                      </a:endParaRPr>
                    </a:p>
                  </a:txBody>
                  <a:tcPr anchor="ctr"/>
                </a:tc>
              </a:tr>
              <a:tr h="728856">
                <a:tc>
                  <a:txBody>
                    <a:bodyPr/>
                    <a:lstStyle/>
                    <a:p>
                      <a:pPr algn="ctr"/>
                      <a:r>
                        <a:rPr lang="en-US" altLang="zh-TW" sz="2800" b="1" dirty="0" smtClean="0">
                          <a:latin typeface="標楷體" panose="03000509000000000000" pitchFamily="65" charset="-120"/>
                          <a:ea typeface="標楷體" panose="03000509000000000000" pitchFamily="65" charset="-120"/>
                          <a:cs typeface="+mn-cs"/>
                        </a:rPr>
                        <a:t>Operation</a:t>
                      </a:r>
                      <a:r>
                        <a:rPr lang="en-US" altLang="zh-TW" sz="2800" b="1" baseline="0" dirty="0" smtClean="0">
                          <a:latin typeface="標楷體" panose="03000509000000000000" pitchFamily="65" charset="-120"/>
                          <a:ea typeface="標楷體" panose="03000509000000000000" pitchFamily="65" charset="-120"/>
                          <a:cs typeface="+mn-cs"/>
                        </a:rPr>
                        <a:t> rate (%)</a:t>
                      </a:r>
                      <a:endParaRPr lang="zh-TW" altLang="en-US" sz="2800" b="1" dirty="0">
                        <a:latin typeface="標楷體" panose="03000509000000000000" pitchFamily="65" charset="-120"/>
                        <a:ea typeface="標楷體" panose="03000509000000000000" pitchFamily="65" charset="-120"/>
                        <a:cs typeface="Arial Unicode MS" panose="020B0604020202020204" pitchFamily="34" charset="-120"/>
                      </a:endParaRPr>
                    </a:p>
                  </a:txBody>
                  <a:tcPr anchor="ctr"/>
                </a:tc>
                <a:tc>
                  <a:txBody>
                    <a:bodyPr/>
                    <a:lstStyle/>
                    <a:p>
                      <a:pPr algn="ctr"/>
                      <a:r>
                        <a:rPr lang="en-US" altLang="zh-TW" sz="2400" b="1" dirty="0" smtClean="0">
                          <a:latin typeface="Calibri" panose="020F0502020204030204" pitchFamily="34" charset="0"/>
                          <a:cs typeface="Calibri" panose="020F0502020204030204" pitchFamily="34" charset="0"/>
                        </a:rPr>
                        <a:t>94.7</a:t>
                      </a:r>
                      <a:endParaRPr lang="zh-TW" altLang="en-US" sz="2400" b="1" dirty="0">
                        <a:latin typeface="Calibri" panose="020F0502020204030204" pitchFamily="34" charset="0"/>
                        <a:ea typeface="Arial Unicode MS" panose="020B0604020202020204" pitchFamily="34" charset="-120"/>
                        <a:cs typeface="Calibri" panose="020F0502020204030204" pitchFamily="34" charset="0"/>
                      </a:endParaRPr>
                    </a:p>
                  </a:txBody>
                  <a:tcPr anchor="ctr"/>
                </a:tc>
                <a:tc>
                  <a:txBody>
                    <a:bodyPr/>
                    <a:lstStyle/>
                    <a:p>
                      <a:pPr algn="ctr"/>
                      <a:r>
                        <a:rPr lang="en-US" altLang="zh-TW" sz="2400" b="1" dirty="0" smtClean="0">
                          <a:latin typeface="Calibri" panose="020F0502020204030204" pitchFamily="34" charset="0"/>
                          <a:cs typeface="Calibri" panose="020F0502020204030204" pitchFamily="34" charset="0"/>
                        </a:rPr>
                        <a:t>77.7</a:t>
                      </a:r>
                      <a:endParaRPr lang="zh-TW" altLang="en-US" sz="2400" b="1" dirty="0">
                        <a:latin typeface="Calibri" panose="020F0502020204030204" pitchFamily="34" charset="0"/>
                        <a:ea typeface="Arial Unicode MS" panose="020B0604020202020204" pitchFamily="34" charset="-120"/>
                        <a:cs typeface="Calibri" panose="020F0502020204030204" pitchFamily="34" charset="0"/>
                      </a:endParaRPr>
                    </a:p>
                  </a:txBody>
                  <a:tcPr anchor="ctr"/>
                </a:tc>
                <a:tc>
                  <a:txBody>
                    <a:bodyPr/>
                    <a:lstStyle/>
                    <a:p>
                      <a:pPr algn="ctr"/>
                      <a:r>
                        <a:rPr lang="en-US" altLang="zh-TW" sz="2400" b="1" dirty="0" smtClean="0">
                          <a:latin typeface="Calibri" panose="020F0502020204030204" pitchFamily="34" charset="0"/>
                          <a:cs typeface="Calibri" panose="020F0502020204030204" pitchFamily="34" charset="0"/>
                        </a:rPr>
                        <a:t>56.9</a:t>
                      </a:r>
                      <a:endParaRPr lang="zh-TW" altLang="en-US" sz="2400" b="1" dirty="0">
                        <a:latin typeface="Calibri" panose="020F0502020204030204" pitchFamily="34" charset="0"/>
                        <a:ea typeface="Arial Unicode MS" panose="020B0604020202020204" pitchFamily="34" charset="-120"/>
                        <a:cs typeface="Calibri" panose="020F0502020204030204" pitchFamily="34" charset="0"/>
                      </a:endParaRPr>
                    </a:p>
                  </a:txBody>
                  <a:tcPr anchor="ctr"/>
                </a:tc>
              </a:tr>
            </a:tbl>
          </a:graphicData>
        </a:graphic>
      </p:graphicFrame>
      <p:sp>
        <p:nvSpPr>
          <p:cNvPr id="4" name="虚尾箭头 3"/>
          <p:cNvSpPr/>
          <p:nvPr/>
        </p:nvSpPr>
        <p:spPr>
          <a:xfrm flipV="1">
            <a:off x="1439912" y="5832698"/>
            <a:ext cx="504056" cy="4571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4"/>
          <p:cNvSpPr txBox="1"/>
          <p:nvPr/>
        </p:nvSpPr>
        <p:spPr>
          <a:xfrm>
            <a:off x="1350022" y="5198660"/>
            <a:ext cx="7128792" cy="830997"/>
          </a:xfrm>
          <a:prstGeom prst="rect">
            <a:avLst/>
          </a:prstGeom>
          <a:noFill/>
        </p:spPr>
        <p:txBody>
          <a:bodyPr wrap="square" rtlCol="0">
            <a:spAutoFit/>
          </a:bodyPr>
          <a:lstStyle/>
          <a:p>
            <a:r>
              <a:rPr lang="en-US" altLang="zh-CN" sz="2400" b="1" dirty="0" smtClean="0">
                <a:solidFill>
                  <a:srgbClr val="0033CC"/>
                </a:solidFill>
              </a:rPr>
              <a:t>         In 2017, </a:t>
            </a:r>
            <a:r>
              <a:rPr lang="en-US" altLang="zh-CN" sz="2400" b="1" dirty="0" err="1" smtClean="0">
                <a:solidFill>
                  <a:srgbClr val="0033CC"/>
                </a:solidFill>
              </a:rPr>
              <a:t>Trinseo</a:t>
            </a:r>
            <a:r>
              <a:rPr lang="en-US" altLang="zh-CN" sz="2400" b="1" dirty="0" smtClean="0">
                <a:solidFill>
                  <a:srgbClr val="0033CC"/>
                </a:solidFill>
              </a:rPr>
              <a:t> new ABS capacity of 80,000 MTA</a:t>
            </a:r>
          </a:p>
          <a:p>
            <a:r>
              <a:rPr lang="en-US" altLang="zh-CN" b="1" dirty="0" smtClean="0"/>
              <a:t>            </a:t>
            </a:r>
            <a:r>
              <a:rPr lang="en-US" altLang="zh-CN" sz="2400" b="1" dirty="0" smtClean="0">
                <a:solidFill>
                  <a:srgbClr val="0033CC"/>
                </a:solidFill>
              </a:rPr>
              <a:t>2014</a:t>
            </a:r>
            <a:r>
              <a:rPr lang="zh-TW" altLang="en-US" sz="2400" b="1" dirty="0" smtClean="0">
                <a:solidFill>
                  <a:srgbClr val="0033CC"/>
                </a:solidFill>
              </a:rPr>
              <a:t> </a:t>
            </a:r>
            <a:r>
              <a:rPr lang="en-US" altLang="zh-CN" sz="2400" b="1" dirty="0" smtClean="0">
                <a:solidFill>
                  <a:srgbClr val="0033CC"/>
                </a:solidFill>
              </a:rPr>
              <a:t>–</a:t>
            </a:r>
            <a:r>
              <a:rPr lang="zh-TW" altLang="en-US" sz="2400" b="1" dirty="0" smtClean="0">
                <a:solidFill>
                  <a:srgbClr val="0033CC"/>
                </a:solidFill>
              </a:rPr>
              <a:t> </a:t>
            </a:r>
            <a:r>
              <a:rPr lang="en-US" altLang="zh-CN" sz="2400" b="1" dirty="0" smtClean="0">
                <a:solidFill>
                  <a:srgbClr val="0033CC"/>
                </a:solidFill>
              </a:rPr>
              <a:t>2017, only a few new capacity in China.</a:t>
            </a:r>
            <a:endParaRPr lang="zh-CN" altLang="en-US" sz="2400" b="1" dirty="0">
              <a:solidFill>
                <a:srgbClr val="0033CC"/>
              </a:solidFill>
            </a:endParaRPr>
          </a:p>
        </p:txBody>
      </p:sp>
      <p:sp>
        <p:nvSpPr>
          <p:cNvPr id="10" name="虚尾箭头 9"/>
          <p:cNvSpPr/>
          <p:nvPr/>
        </p:nvSpPr>
        <p:spPr>
          <a:xfrm flipV="1">
            <a:off x="1439912" y="5421542"/>
            <a:ext cx="504056" cy="4571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投影片編號版面配置區 1"/>
          <p:cNvSpPr>
            <a:spLocks noGrp="1"/>
          </p:cNvSpPr>
          <p:nvPr>
            <p:ph type="sldNum" sz="quarter" idx="12"/>
          </p:nvPr>
        </p:nvSpPr>
        <p:spPr/>
        <p:txBody>
          <a:bodyPr/>
          <a:lstStyle/>
          <a:p>
            <a:pPr>
              <a:defRPr/>
            </a:pPr>
            <a:fld id="{66134BAF-CD11-4316-95FC-8517FB6C7831}" type="slidenum">
              <a:rPr lang="zh-TW" altLang="en-US" smtClean="0"/>
              <a:pPr>
                <a:defRPr/>
              </a:pPr>
              <a:t>7</a:t>
            </a:fld>
            <a:endParaRPr lang="zh-TW" altLang="en-US"/>
          </a:p>
        </p:txBody>
      </p:sp>
    </p:spTree>
    <p:extLst>
      <p:ext uri="{BB962C8B-B14F-4D97-AF65-F5344CB8AC3E}">
        <p14:creationId xmlns:p14="http://schemas.microsoft.com/office/powerpoint/2010/main" val="39279498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標題 2"/>
          <p:cNvSpPr txBox="1">
            <a:spLocks/>
          </p:cNvSpPr>
          <p:nvPr/>
        </p:nvSpPr>
        <p:spPr>
          <a:xfrm>
            <a:off x="2592040" y="72058"/>
            <a:ext cx="7488832" cy="883310"/>
          </a:xfrm>
          <a:prstGeom prst="rect">
            <a:avLst/>
          </a:prstGeom>
        </p:spPr>
        <p:txBody>
          <a:bodyPr vert="horz" lIns="98746" tIns="49373" rIns="98746" bIns="49373" anchor="t">
            <a:normAutofit/>
          </a:bodyPr>
          <a:lstStyle>
            <a:lvl1pPr algn="l" rtl="0" eaLnBrk="1" latinLnBrk="0" hangingPunct="1">
              <a:spcBef>
                <a:spcPct val="0"/>
              </a:spcBef>
              <a:buNone/>
              <a:defRPr kumimoji="0" sz="3900" kern="1200" cap="all" baseline="0">
                <a:solidFill>
                  <a:schemeClr val="tx2"/>
                </a:solidFill>
                <a:effectLst>
                  <a:reflection blurRad="12700" stA="48000" endA="300" endPos="55000" dir="5400000" sy="-90000" algn="bl" rotWithShape="0"/>
                </a:effectLst>
                <a:latin typeface="+mj-lt"/>
                <a:ea typeface="+mj-ea"/>
                <a:cs typeface="+mj-cs"/>
              </a:defRPr>
            </a:lvl1pPr>
          </a:lstStyle>
          <a:p>
            <a:pPr fontAlgn="auto">
              <a:spcAft>
                <a:spcPts val="0"/>
              </a:spcAft>
            </a:pPr>
            <a:endParaRPr lang="zh-TW" altLang="en-US" sz="4800" b="1" cap="none" dirty="0">
              <a:ln w="1905"/>
              <a:solidFill>
                <a:srgbClr val="990033"/>
              </a:solidFill>
              <a:effectLst>
                <a:innerShdw blurRad="69850" dist="43180" dir="5400000">
                  <a:srgbClr val="000000">
                    <a:alpha val="65000"/>
                  </a:srgbClr>
                </a:inn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0" name="文字方塊 9"/>
          <p:cNvSpPr txBox="1"/>
          <p:nvPr/>
        </p:nvSpPr>
        <p:spPr>
          <a:xfrm>
            <a:off x="1583928" y="144066"/>
            <a:ext cx="7324769" cy="838374"/>
          </a:xfrm>
          <a:prstGeom prst="rect">
            <a:avLst/>
          </a:prstGeom>
          <a:noFill/>
        </p:spPr>
        <p:txBody>
          <a:bodyPr wrap="none" lIns="98746" tIns="49373" rIns="98746" bIns="49373" rtlCol="0">
            <a:spAutoFit/>
          </a:bodyPr>
          <a:lstStyle/>
          <a:p>
            <a:r>
              <a:rPr lang="en-US" altLang="zh-TW" sz="48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2017 Market Review- </a:t>
            </a:r>
            <a:r>
              <a:rPr lang="en-US" altLang="zh-TW" sz="4800" b="1" dirty="0" smtClean="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Sales</a:t>
            </a:r>
            <a:endParaRPr lang="en-US" altLang="zh-TW" sz="48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endParaRPr>
          </a:p>
        </p:txBody>
      </p:sp>
      <p:grpSp>
        <p:nvGrpSpPr>
          <p:cNvPr id="12" name="Group 3"/>
          <p:cNvGrpSpPr>
            <a:grpSpLocks/>
          </p:cNvGrpSpPr>
          <p:nvPr/>
        </p:nvGrpSpPr>
        <p:grpSpPr bwMode="auto">
          <a:xfrm>
            <a:off x="1150887" y="1341438"/>
            <a:ext cx="7489825" cy="5211760"/>
            <a:chOff x="521" y="845"/>
            <a:chExt cx="4718" cy="3283"/>
          </a:xfrm>
        </p:grpSpPr>
        <p:grpSp>
          <p:nvGrpSpPr>
            <p:cNvPr id="13" name="Group 4"/>
            <p:cNvGrpSpPr>
              <a:grpSpLocks/>
            </p:cNvGrpSpPr>
            <p:nvPr/>
          </p:nvGrpSpPr>
          <p:grpSpPr bwMode="auto">
            <a:xfrm>
              <a:off x="521" y="845"/>
              <a:ext cx="4718" cy="1832"/>
              <a:chOff x="521" y="845"/>
              <a:chExt cx="4718" cy="1832"/>
            </a:xfrm>
          </p:grpSpPr>
          <p:sp>
            <p:nvSpPr>
              <p:cNvPr id="19" name="AutoShape 5"/>
              <p:cNvSpPr>
                <a:spLocks noChangeArrowheads="1"/>
              </p:cNvSpPr>
              <p:nvPr/>
            </p:nvSpPr>
            <p:spPr bwMode="auto">
              <a:xfrm>
                <a:off x="521" y="1008"/>
                <a:ext cx="4718" cy="1669"/>
              </a:xfrm>
              <a:prstGeom prst="roundRect">
                <a:avLst>
                  <a:gd name="adj" fmla="val 7542"/>
                </a:avLst>
              </a:prstGeom>
              <a:gradFill rotWithShape="1">
                <a:gsLst>
                  <a:gs pos="0">
                    <a:srgbClr val="F6BABA"/>
                  </a:gs>
                  <a:gs pos="100000">
                    <a:srgbClr val="FFFFFF"/>
                  </a:gs>
                </a:gsLst>
                <a:lin ang="5400000" scaled="1"/>
              </a:gradFill>
              <a:ln w="38100" algn="ctr">
                <a:solidFill>
                  <a:srgbClr val="8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180000"/>
              <a:lstStyle/>
              <a:p>
                <a:pPr lvl="1"/>
                <a:r>
                  <a:rPr lang="en-US" altLang="zh-TW" sz="1600"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In2017, sales of ABS/SAN</a:t>
                </a:r>
                <a:r>
                  <a:rPr lang="zh-TW" altLang="en-US" sz="1600"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increased by </a:t>
                </a:r>
                <a:r>
                  <a:rPr lang="zh-TW" altLang="en-US" sz="1600"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b="1" dirty="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32.7%</a:t>
                </a:r>
              </a:p>
              <a:p>
                <a:pPr lvl="1"/>
                <a:endParaRPr lang="en-US" altLang="zh-TW" sz="1600" b="1" dirty="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endParaRPr>
              </a:p>
              <a:p>
                <a:pPr marL="1330361" lvl="2" indent="-342900">
                  <a:buFont typeface="Wingdings"/>
                  <a:buChar char="Ø"/>
                </a:pPr>
                <a:r>
                  <a:rPr lang="en-US" altLang="zh-TW" b="1" dirty="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ABS/SAN </a:t>
                </a:r>
                <a:r>
                  <a:rPr lang="en-US" altLang="zh-TW"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sales reached a record high.</a:t>
                </a:r>
                <a:endParaRPr lang="en-US" altLang="zh-TW" b="1" dirty="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endParaRPr>
              </a:p>
              <a:p>
                <a:pPr marL="1330361" lvl="2" indent="-342900">
                  <a:buFont typeface="Wingdings"/>
                  <a:buChar char="Ø"/>
                </a:pPr>
                <a:r>
                  <a:rPr lang="en-US" altLang="zh-TW"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rPr>
                  <a:t>World economy expanded.</a:t>
                </a:r>
                <a:endParaRPr lang="en-US" altLang="zh-TW" b="1" dirty="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endParaRPr>
              </a:p>
              <a:p>
                <a:pPr marL="1330361" lvl="2" indent="-342900">
                  <a:spcBef>
                    <a:spcPts val="600"/>
                  </a:spcBef>
                  <a:buFont typeface="Wingdings"/>
                  <a:buChar char="Ø"/>
                </a:pPr>
                <a:r>
                  <a:rPr lang="en-US" altLang="zh-TW"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rPr>
                  <a:t>China house appliance market continue to grow. White goods by 2</a:t>
                </a:r>
                <a:r>
                  <a:rPr lang="en-US" altLang="zh-CN"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rPr>
                  <a:t>6% and </a:t>
                </a:r>
                <a:r>
                  <a:rPr lang="en-US" altLang="zh-TW"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rPr>
                  <a:t>refrigerator by1</a:t>
                </a:r>
                <a:r>
                  <a:rPr lang="en-US" altLang="zh-CN"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rPr>
                  <a:t>3%</a:t>
                </a:r>
                <a:endParaRPr lang="en-US" altLang="zh-TW" b="1" dirty="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endParaRPr>
              </a:p>
              <a:p>
                <a:pPr marL="1330361" lvl="2" indent="-342900">
                  <a:spcBef>
                    <a:spcPts val="600"/>
                  </a:spcBef>
                  <a:buFont typeface="Wingdings"/>
                  <a:buChar char="Ø"/>
                </a:pPr>
                <a:r>
                  <a:rPr lang="en-US" altLang="zh-TW"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China’s policy to prohibit the import of plastic scrap help the demand.</a:t>
                </a:r>
              </a:p>
              <a:p>
                <a:endParaRPr lang="ja-JP" altLang="en-US" sz="2800" dirty="0">
                  <a:ea typeface="標楷體" pitchFamily="65" charset="-120"/>
                </a:endParaRPr>
              </a:p>
            </p:txBody>
          </p:sp>
          <p:sp>
            <p:nvSpPr>
              <p:cNvPr id="20" name="AutoShape 6"/>
              <p:cNvSpPr>
                <a:spLocks noChangeArrowheads="1"/>
              </p:cNvSpPr>
              <p:nvPr/>
            </p:nvSpPr>
            <p:spPr bwMode="auto">
              <a:xfrm>
                <a:off x="703" y="845"/>
                <a:ext cx="2132" cy="301"/>
              </a:xfrm>
              <a:prstGeom prst="roundRect">
                <a:avLst>
                  <a:gd name="adj" fmla="val 50000"/>
                </a:avLst>
              </a:prstGeom>
              <a:solidFill>
                <a:srgbClr val="800000"/>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ja-JP" sz="3200" dirty="0" smtClean="0">
                    <a:solidFill>
                      <a:schemeClr val="bg1"/>
                    </a:solidFill>
                    <a:latin typeface="Comic Sans MS" panose="030F0702030302020204" pitchFamily="66" charset="0"/>
                    <a:ea typeface="標楷體" pitchFamily="65" charset="-120"/>
                  </a:rPr>
                  <a:t>ABS / SAN</a:t>
                </a:r>
                <a:endParaRPr lang="en-US" altLang="ja-JP" sz="3200" dirty="0">
                  <a:solidFill>
                    <a:schemeClr val="bg1"/>
                  </a:solidFill>
                  <a:latin typeface="Comic Sans MS" panose="030F0702030302020204" pitchFamily="66" charset="0"/>
                  <a:ea typeface="標楷體" pitchFamily="65" charset="-120"/>
                </a:endParaRPr>
              </a:p>
            </p:txBody>
          </p:sp>
        </p:grpSp>
        <p:grpSp>
          <p:nvGrpSpPr>
            <p:cNvPr id="14" name="Group 7"/>
            <p:cNvGrpSpPr>
              <a:grpSpLocks/>
            </p:cNvGrpSpPr>
            <p:nvPr/>
          </p:nvGrpSpPr>
          <p:grpSpPr bwMode="auto">
            <a:xfrm>
              <a:off x="521" y="2677"/>
              <a:ext cx="4718" cy="1451"/>
              <a:chOff x="521" y="2677"/>
              <a:chExt cx="4718" cy="1451"/>
            </a:xfrm>
          </p:grpSpPr>
          <p:sp>
            <p:nvSpPr>
              <p:cNvPr id="15" name="AutoShape 8"/>
              <p:cNvSpPr>
                <a:spLocks noChangeArrowheads="1"/>
              </p:cNvSpPr>
              <p:nvPr/>
            </p:nvSpPr>
            <p:spPr bwMode="auto">
              <a:xfrm>
                <a:off x="521" y="2840"/>
                <a:ext cx="4718" cy="1288"/>
              </a:xfrm>
              <a:prstGeom prst="roundRect">
                <a:avLst>
                  <a:gd name="adj" fmla="val 7542"/>
                </a:avLst>
              </a:prstGeom>
              <a:gradFill rotWithShape="1">
                <a:gsLst>
                  <a:gs pos="0">
                    <a:srgbClr val="F6BABA"/>
                  </a:gs>
                  <a:gs pos="100000">
                    <a:srgbClr val="FFFFFF"/>
                  </a:gs>
                </a:gsLst>
                <a:lin ang="5400000" scaled="1"/>
              </a:gradFill>
              <a:ln w="38100" algn="ctr">
                <a:solidFill>
                  <a:srgbClr val="8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tIns="180000"/>
              <a:lstStyle/>
              <a:p>
                <a:pPr lvl="1"/>
                <a:r>
                  <a:rPr lang="en-US" altLang="zh-TW" sz="2000"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In 2017, sales  of GPS</a:t>
                </a:r>
                <a:r>
                  <a:rPr lang="zh-TW" altLang="en-US" sz="2000"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increased by </a:t>
                </a:r>
                <a:r>
                  <a:rPr lang="zh-TW" altLang="en-US" sz="2000"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b="1" dirty="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4.8%</a:t>
                </a:r>
              </a:p>
              <a:p>
                <a:pPr lvl="1"/>
                <a:endParaRPr lang="en-US" altLang="zh-TW" sz="2000" b="1" dirty="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endParaRPr>
              </a:p>
              <a:p>
                <a:pPr marL="1330361" lvl="2" indent="-342900">
                  <a:buFont typeface="Wingdings"/>
                  <a:buChar char="Ø"/>
                </a:pPr>
                <a:r>
                  <a:rPr lang="en-US" altLang="zh-TW" sz="2000" b="1" dirty="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rPr>
                  <a:t>World economy </a:t>
                </a:r>
                <a:r>
                  <a:rPr lang="en-US" altLang="zh-TW" sz="2000"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rPr>
                  <a:t>expanded.</a:t>
                </a:r>
              </a:p>
              <a:p>
                <a:pPr marL="1330361" lvl="2" indent="-342900">
                  <a:buFont typeface="Wingdings"/>
                  <a:buChar char="Ø"/>
                </a:pPr>
                <a:r>
                  <a:rPr lang="en-US" altLang="zh-TW" sz="2000"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rPr>
                  <a:t>Consumption of one-time-use utensils and food vessels increased.</a:t>
                </a:r>
              </a:p>
              <a:p>
                <a:pPr marL="1330361" lvl="2" indent="-342900">
                  <a:buFont typeface="Wingdings"/>
                  <a:buChar char="Ø"/>
                </a:pPr>
                <a:r>
                  <a:rPr lang="en-US" altLang="zh-TW" sz="2000"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rPr>
                  <a:t>Demand for Diffuser of TFT-LCD increased.</a:t>
                </a:r>
                <a:endParaRPr lang="en-US" altLang="zh-TW" sz="2000" b="1" dirty="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endParaRPr>
              </a:p>
            </p:txBody>
          </p:sp>
          <p:sp>
            <p:nvSpPr>
              <p:cNvPr id="18" name="AutoShape 9"/>
              <p:cNvSpPr>
                <a:spLocks noChangeArrowheads="1"/>
              </p:cNvSpPr>
              <p:nvPr/>
            </p:nvSpPr>
            <p:spPr bwMode="auto">
              <a:xfrm>
                <a:off x="703" y="2677"/>
                <a:ext cx="2132" cy="301"/>
              </a:xfrm>
              <a:prstGeom prst="roundRect">
                <a:avLst>
                  <a:gd name="adj" fmla="val 50000"/>
                </a:avLst>
              </a:prstGeom>
              <a:solidFill>
                <a:srgbClr val="800000"/>
              </a:soli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ja-JP" sz="3200" dirty="0" smtClean="0">
                    <a:solidFill>
                      <a:schemeClr val="bg1"/>
                    </a:solidFill>
                    <a:latin typeface="Comic Sans MS" panose="030F0702030302020204" pitchFamily="66" charset="0"/>
                    <a:ea typeface="標楷體" pitchFamily="65" charset="-120"/>
                  </a:rPr>
                  <a:t>GPS</a:t>
                </a:r>
                <a:endParaRPr lang="en-US" altLang="ja-JP" sz="3200" dirty="0">
                  <a:solidFill>
                    <a:schemeClr val="bg1"/>
                  </a:solidFill>
                  <a:latin typeface="Comic Sans MS" panose="030F0702030302020204" pitchFamily="66" charset="0"/>
                  <a:ea typeface="標楷體" pitchFamily="65" charset="-120"/>
                </a:endParaRPr>
              </a:p>
            </p:txBody>
          </p:sp>
        </p:grpSp>
      </p:grpSp>
      <p:sp>
        <p:nvSpPr>
          <p:cNvPr id="2" name="投影片編號版面配置區 1"/>
          <p:cNvSpPr>
            <a:spLocks noGrp="1"/>
          </p:cNvSpPr>
          <p:nvPr>
            <p:ph type="sldNum" sz="quarter" idx="12"/>
          </p:nvPr>
        </p:nvSpPr>
        <p:spPr/>
        <p:txBody>
          <a:bodyPr/>
          <a:lstStyle/>
          <a:p>
            <a:pPr>
              <a:defRPr/>
            </a:pPr>
            <a:fld id="{66134BAF-CD11-4316-95FC-8517FB6C7831}" type="slidenum">
              <a:rPr lang="zh-TW" altLang="en-US" smtClean="0"/>
              <a:pPr>
                <a:defRPr/>
              </a:pPr>
              <a:t>8</a:t>
            </a:fld>
            <a:endParaRPr lang="zh-TW" altLang="en-US"/>
          </a:p>
        </p:txBody>
      </p:sp>
    </p:spTree>
    <p:extLst>
      <p:ext uri="{BB962C8B-B14F-4D97-AF65-F5344CB8AC3E}">
        <p14:creationId xmlns:p14="http://schemas.microsoft.com/office/powerpoint/2010/main" val="13595707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utoShape 4"/>
          <p:cNvSpPr>
            <a:spLocks noChangeArrowheads="1"/>
          </p:cNvSpPr>
          <p:nvPr/>
        </p:nvSpPr>
        <p:spPr bwMode="auto">
          <a:xfrm>
            <a:off x="6969248" y="1512218"/>
            <a:ext cx="2895600" cy="4896544"/>
          </a:xfrm>
          <a:prstGeom prst="homePlate">
            <a:avLst>
              <a:gd name="adj" fmla="val 25000"/>
            </a:avLst>
          </a:prstGeom>
          <a:gradFill rotWithShape="1">
            <a:gsLst>
              <a:gs pos="0">
                <a:srgbClr val="88B888">
                  <a:gamma/>
                  <a:shade val="76078"/>
                  <a:invGamma/>
                </a:srgbClr>
              </a:gs>
              <a:gs pos="50000">
                <a:srgbClr val="88B888"/>
              </a:gs>
              <a:gs pos="100000">
                <a:srgbClr val="88B888">
                  <a:gamma/>
                  <a:shade val="76078"/>
                  <a:invGamma/>
                </a:srgbClr>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ja-JP" sz="6000" b="1" dirty="0" smtClean="0">
                <a:ln w="28575">
                  <a:solidFill>
                    <a:schemeClr val="tx2">
                      <a:tint val="1000"/>
                    </a:schemeClr>
                  </a:solidFill>
                  <a:prstDash val="solid"/>
                </a:ln>
                <a:solidFill>
                  <a:srgbClr val="FFFF00"/>
                </a:solidFill>
                <a:effectLst>
                  <a:outerShdw blurRad="50000" dist="50800" dir="7500000" algn="tl">
                    <a:srgbClr val="000000">
                      <a:shade val="5000"/>
                      <a:alpha val="35000"/>
                    </a:srgbClr>
                  </a:outerShdw>
                </a:effectLst>
                <a:latin typeface="Comic Sans MS" panose="030F0702030302020204" pitchFamily="66" charset="0"/>
                <a:ea typeface="標楷體" pitchFamily="65" charset="-120"/>
              </a:rPr>
              <a:t>EPS</a:t>
            </a:r>
            <a:endParaRPr lang="ja-JP" altLang="en-US" sz="6000" b="1" dirty="0">
              <a:ln w="28575">
                <a:solidFill>
                  <a:schemeClr val="tx2">
                    <a:tint val="1000"/>
                  </a:schemeClr>
                </a:solidFill>
                <a:prstDash val="solid"/>
              </a:ln>
              <a:solidFill>
                <a:srgbClr val="FFFF00"/>
              </a:solidFill>
              <a:effectLst>
                <a:outerShdw blurRad="38100" dist="38100" dir="2700000" algn="tl">
                  <a:srgbClr val="000000">
                    <a:alpha val="43137"/>
                  </a:srgbClr>
                </a:outerShdw>
              </a:effectLst>
              <a:latin typeface="Comic Sans MS" panose="030F0702030302020204" pitchFamily="66" charset="0"/>
              <a:ea typeface="標楷體" pitchFamily="65" charset="-120"/>
            </a:endParaRPr>
          </a:p>
        </p:txBody>
      </p:sp>
      <p:sp>
        <p:nvSpPr>
          <p:cNvPr id="9" name="文字方塊 8"/>
          <p:cNvSpPr txBox="1"/>
          <p:nvPr/>
        </p:nvSpPr>
        <p:spPr>
          <a:xfrm>
            <a:off x="1583928" y="144066"/>
            <a:ext cx="7324769" cy="838374"/>
          </a:xfrm>
          <a:prstGeom prst="rect">
            <a:avLst/>
          </a:prstGeom>
          <a:noFill/>
        </p:spPr>
        <p:txBody>
          <a:bodyPr wrap="none" lIns="98746" tIns="49373" rIns="98746" bIns="49373" rtlCol="0">
            <a:spAutoFit/>
          </a:bodyPr>
          <a:lstStyle/>
          <a:p>
            <a:r>
              <a:rPr lang="en-US" altLang="zh-TW" sz="4800" b="1" dirty="0">
                <a:solidFill>
                  <a:srgbClr val="FF6600"/>
                </a:solidFill>
                <a:latin typeface="Times New Roman" panose="02020603050405020304" pitchFamily="18" charset="0"/>
                <a:ea typeface="標楷體" panose="03000509000000000000" pitchFamily="65" charset="-120"/>
                <a:cs typeface="Times New Roman" panose="02020603050405020304" pitchFamily="18" charset="0"/>
              </a:rPr>
              <a:t>2017 Market Review- Sales</a:t>
            </a:r>
          </a:p>
        </p:txBody>
      </p:sp>
      <p:sp>
        <p:nvSpPr>
          <p:cNvPr id="28" name="Rectangle 5"/>
          <p:cNvSpPr>
            <a:spLocks noChangeArrowheads="1"/>
          </p:cNvSpPr>
          <p:nvPr/>
        </p:nvSpPr>
        <p:spPr bwMode="auto">
          <a:xfrm>
            <a:off x="143768" y="1295624"/>
            <a:ext cx="1252545" cy="1512887"/>
          </a:xfrm>
          <a:prstGeom prst="rect">
            <a:avLst/>
          </a:prstGeom>
          <a:solidFill>
            <a:srgbClr val="64633C"/>
          </a:solidFill>
          <a:ln>
            <a:noFill/>
          </a:ln>
          <a:effectLst>
            <a:outerShdw dist="71842" dir="2700000" algn="ctr" rotWithShape="0">
              <a:srgbClr val="996600">
                <a:alpha val="50000"/>
              </a:srgbClr>
            </a:outerShdw>
          </a:effectLst>
          <a:extLst>
            <a:ext uri="{91240B29-F687-4F45-9708-019B960494DF}">
              <a14:hiddenLine xmlns:a14="http://schemas.microsoft.com/office/drawing/2010/main" w="9525" algn="ctr">
                <a:solidFill>
                  <a:schemeClr val="tx1"/>
                </a:solidFill>
                <a:miter lim="800000"/>
                <a:headEnd/>
                <a:tailEnd/>
              </a14:hiddenLine>
            </a:ext>
          </a:extLst>
        </p:spPr>
        <p:txBody>
          <a:bodyPr wrap="none" anchor="ctr"/>
          <a:lstStyle/>
          <a:p>
            <a:pPr algn="ctr"/>
            <a:r>
              <a:rPr lang="en-US" altLang="zh-TW" sz="3200" b="1" dirty="0" err="1" smtClean="0">
                <a:solidFill>
                  <a:schemeClr val="bg1"/>
                </a:solidFill>
                <a:ea typeface="標楷體" pitchFamily="65" charset="-120"/>
                <a:cs typeface="Arial" charset="0"/>
              </a:rPr>
              <a:t>Chien</a:t>
            </a:r>
            <a:r>
              <a:rPr lang="en-US" altLang="zh-TW" sz="3200" b="1" dirty="0" smtClean="0">
                <a:solidFill>
                  <a:schemeClr val="bg1"/>
                </a:solidFill>
                <a:ea typeface="標楷體" pitchFamily="65" charset="-120"/>
                <a:cs typeface="Arial" charset="0"/>
              </a:rPr>
              <a:t> </a:t>
            </a:r>
          </a:p>
          <a:p>
            <a:pPr algn="ctr"/>
            <a:r>
              <a:rPr lang="en-US" altLang="zh-TW" sz="3200" b="1" dirty="0" smtClean="0">
                <a:solidFill>
                  <a:schemeClr val="bg1"/>
                </a:solidFill>
                <a:ea typeface="標楷體" pitchFamily="65" charset="-120"/>
                <a:cs typeface="Arial" charset="0"/>
              </a:rPr>
              <a:t>Chen</a:t>
            </a:r>
            <a:endParaRPr lang="en-US" altLang="ja-JP" sz="3200" b="1" dirty="0">
              <a:solidFill>
                <a:schemeClr val="bg1"/>
              </a:solidFill>
              <a:ea typeface="標楷體" pitchFamily="65" charset="-120"/>
              <a:cs typeface="Arial" charset="0"/>
            </a:endParaRPr>
          </a:p>
        </p:txBody>
      </p:sp>
      <p:sp>
        <p:nvSpPr>
          <p:cNvPr id="26" name="Rectangle 8"/>
          <p:cNvSpPr>
            <a:spLocks noChangeArrowheads="1"/>
          </p:cNvSpPr>
          <p:nvPr/>
        </p:nvSpPr>
        <p:spPr bwMode="auto">
          <a:xfrm>
            <a:off x="143768" y="2941338"/>
            <a:ext cx="1252545" cy="1924542"/>
          </a:xfrm>
          <a:prstGeom prst="rect">
            <a:avLst/>
          </a:prstGeom>
          <a:solidFill>
            <a:srgbClr val="64633C"/>
          </a:solidFill>
          <a:ln>
            <a:noFill/>
          </a:ln>
          <a:effectLst>
            <a:outerShdw dist="71842" dir="2700000" algn="ctr" rotWithShape="0">
              <a:srgbClr val="996600">
                <a:alpha val="50000"/>
              </a:srgbClr>
            </a:outerShdw>
          </a:effectLst>
          <a:extLst>
            <a:ext uri="{91240B29-F687-4F45-9708-019B960494DF}">
              <a14:hiddenLine xmlns:a14="http://schemas.microsoft.com/office/drawing/2010/main" w="9525" algn="ctr">
                <a:solidFill>
                  <a:schemeClr val="tx1"/>
                </a:solidFill>
                <a:miter lim="800000"/>
                <a:headEnd/>
                <a:tailEnd/>
              </a14:hiddenLine>
            </a:ext>
          </a:extLst>
        </p:spPr>
        <p:txBody>
          <a:bodyPr wrap="none" anchor="ctr"/>
          <a:lstStyle/>
          <a:p>
            <a:pPr algn="ctr"/>
            <a:r>
              <a:rPr lang="en-US" altLang="zh-TW" sz="3200" b="1" dirty="0" err="1" smtClean="0">
                <a:solidFill>
                  <a:schemeClr val="bg1"/>
                </a:solidFill>
                <a:ea typeface="標楷體" pitchFamily="65" charset="-120"/>
                <a:cs typeface="Arial" charset="0"/>
              </a:rPr>
              <a:t>Zhong</a:t>
            </a:r>
            <a:r>
              <a:rPr lang="en-US" altLang="zh-TW" sz="3200" b="1" dirty="0" smtClean="0">
                <a:solidFill>
                  <a:schemeClr val="bg1"/>
                </a:solidFill>
                <a:ea typeface="標楷體" pitchFamily="65" charset="-120"/>
                <a:cs typeface="Arial" charset="0"/>
              </a:rPr>
              <a:t> </a:t>
            </a:r>
          </a:p>
          <a:p>
            <a:pPr algn="ctr"/>
            <a:r>
              <a:rPr lang="en-US" altLang="ja-JP" sz="3200" b="1" dirty="0" smtClean="0">
                <a:solidFill>
                  <a:schemeClr val="bg1"/>
                </a:solidFill>
                <a:ea typeface="標楷體" pitchFamily="65" charset="-120"/>
                <a:cs typeface="Arial" charset="0"/>
              </a:rPr>
              <a:t>Shan</a:t>
            </a:r>
            <a:endParaRPr lang="en-US" altLang="ja-JP" sz="3200" b="1" dirty="0">
              <a:solidFill>
                <a:schemeClr val="bg1"/>
              </a:solidFill>
              <a:ea typeface="標楷體" pitchFamily="65" charset="-120"/>
              <a:cs typeface="Arial" charset="0"/>
            </a:endParaRPr>
          </a:p>
        </p:txBody>
      </p:sp>
      <p:sp>
        <p:nvSpPr>
          <p:cNvPr id="24" name="Rectangle 11"/>
          <p:cNvSpPr>
            <a:spLocks noChangeArrowheads="1"/>
          </p:cNvSpPr>
          <p:nvPr/>
        </p:nvSpPr>
        <p:spPr bwMode="auto">
          <a:xfrm>
            <a:off x="143768" y="5010869"/>
            <a:ext cx="1252545" cy="1685925"/>
          </a:xfrm>
          <a:prstGeom prst="rect">
            <a:avLst/>
          </a:prstGeom>
          <a:solidFill>
            <a:srgbClr val="64633C"/>
          </a:solidFill>
          <a:ln>
            <a:noFill/>
          </a:ln>
          <a:effectLst>
            <a:outerShdw dist="71842" dir="2700000" algn="ctr" rotWithShape="0">
              <a:srgbClr val="996600">
                <a:alpha val="50000"/>
              </a:srgbClr>
            </a:outerShdw>
          </a:effectLst>
          <a:extLst>
            <a:ext uri="{91240B29-F687-4F45-9708-019B960494DF}">
              <a14:hiddenLine xmlns:a14="http://schemas.microsoft.com/office/drawing/2010/main" w="9525" algn="ctr">
                <a:solidFill>
                  <a:schemeClr val="tx1"/>
                </a:solidFill>
                <a:miter lim="800000"/>
                <a:headEnd/>
                <a:tailEnd/>
              </a14:hiddenLine>
            </a:ext>
          </a:extLst>
        </p:spPr>
        <p:txBody>
          <a:bodyPr wrap="none" anchor="ctr"/>
          <a:lstStyle/>
          <a:p>
            <a:pPr algn="ctr"/>
            <a:r>
              <a:rPr lang="en-US" altLang="zh-TW" sz="3200" b="1" dirty="0" smtClean="0">
                <a:solidFill>
                  <a:schemeClr val="bg1"/>
                </a:solidFill>
                <a:ea typeface="標楷體" pitchFamily="65" charset="-120"/>
                <a:cs typeface="Arial" charset="0"/>
              </a:rPr>
              <a:t>Tian</a:t>
            </a:r>
          </a:p>
          <a:p>
            <a:pPr algn="ctr"/>
            <a:r>
              <a:rPr lang="en-US" altLang="ja-JP" sz="3200" b="1" dirty="0" smtClean="0">
                <a:solidFill>
                  <a:schemeClr val="bg1"/>
                </a:solidFill>
                <a:ea typeface="標楷體" pitchFamily="65" charset="-120"/>
                <a:cs typeface="Arial" charset="0"/>
              </a:rPr>
              <a:t>Jin</a:t>
            </a:r>
            <a:endParaRPr lang="en-US" altLang="ja-JP" sz="3200" b="1" dirty="0">
              <a:solidFill>
                <a:schemeClr val="bg1"/>
              </a:solidFill>
              <a:ea typeface="標楷體" pitchFamily="65" charset="-120"/>
              <a:cs typeface="Arial" charset="0"/>
            </a:endParaRPr>
          </a:p>
        </p:txBody>
      </p:sp>
      <p:sp>
        <p:nvSpPr>
          <p:cNvPr id="32" name="AutoShape 6"/>
          <p:cNvSpPr>
            <a:spLocks noChangeArrowheads="1"/>
          </p:cNvSpPr>
          <p:nvPr/>
        </p:nvSpPr>
        <p:spPr bwMode="auto">
          <a:xfrm>
            <a:off x="1414181" y="1296194"/>
            <a:ext cx="5930388" cy="1512168"/>
          </a:xfrm>
          <a:prstGeom prst="homePlate">
            <a:avLst>
              <a:gd name="adj" fmla="val 36730"/>
            </a:avLst>
          </a:prstGeom>
          <a:solidFill>
            <a:srgbClr val="70D070"/>
          </a:solidFill>
          <a:ln>
            <a:noFill/>
          </a:ln>
          <a:effectLst>
            <a:outerShdw dist="35921" dir="2700000" algn="ctr" rotWithShape="0">
              <a:schemeClr val="bg2"/>
            </a:outerShdw>
          </a:effectLst>
          <a:extLst>
            <a:ext uri="{91240B29-F687-4F45-9708-019B960494DF}">
              <a14:hiddenLine xmlns:a14="http://schemas.microsoft.com/office/drawing/2010/main" w="9525" algn="ctr">
                <a:solidFill>
                  <a:schemeClr val="tx1"/>
                </a:solidFill>
                <a:miter lim="800000"/>
                <a:headEnd/>
                <a:tailEnd/>
              </a14:hiddenLine>
            </a:ext>
          </a:extLst>
        </p:spPr>
        <p:txBody>
          <a:bodyPr wrap="none" anchor="ctr"/>
          <a:lstStyle/>
          <a:p>
            <a:r>
              <a:rPr lang="en-US" altLang="zh-TW" sz="2000"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In 2017 , EPS sales increased by 5.0</a:t>
            </a:r>
            <a:r>
              <a:rPr lang="en-US" altLang="zh-TW" sz="2000" b="1" dirty="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a:t>
            </a:r>
          </a:p>
          <a:p>
            <a:r>
              <a:rPr lang="zh-TW" altLang="en-US" sz="2000" b="1" dirty="0" smtClean="0">
                <a:solidFill>
                  <a:schemeClr val="tx2">
                    <a:lumMod val="75000"/>
                    <a:lumOff val="25000"/>
                  </a:schemeClr>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    </a:t>
            </a:r>
            <a:r>
              <a:rPr lang="en-US" altLang="zh-TW" sz="2000" b="1" dirty="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rPr>
              <a:t>World economy </a:t>
            </a:r>
            <a:r>
              <a:rPr lang="en-US" altLang="zh-TW" sz="2000"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rPr>
              <a:t>expanded.</a:t>
            </a:r>
            <a:endParaRPr lang="en-US" altLang="zh-TW" sz="2000" b="1" dirty="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endParaRPr>
          </a:p>
          <a:p>
            <a:r>
              <a:rPr lang="zh-TW" altLang="en-US" sz="2000"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rPr>
              <a:t>    </a:t>
            </a:r>
            <a:r>
              <a:rPr lang="zh-TW" altLang="en-US" sz="2000" b="1" dirty="0" smtClean="0">
                <a:solidFill>
                  <a:schemeClr val="tx2">
                    <a:lumMod val="75000"/>
                    <a:lumOff val="25000"/>
                  </a:schemeClr>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a:t>
            </a:r>
            <a:r>
              <a:rPr lang="en-US" altLang="zh-TW" sz="2000"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rPr>
              <a:t>Sales to S. America and S E Asia increased.</a:t>
            </a:r>
            <a:endParaRPr lang="en-US" altLang="zh-TW" sz="2000" b="1" dirty="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4" name="AutoShape 6"/>
          <p:cNvSpPr>
            <a:spLocks noChangeArrowheads="1"/>
          </p:cNvSpPr>
          <p:nvPr/>
        </p:nvSpPr>
        <p:spPr bwMode="auto">
          <a:xfrm>
            <a:off x="1418080" y="2941338"/>
            <a:ext cx="5948256" cy="1924542"/>
          </a:xfrm>
          <a:prstGeom prst="homePlate">
            <a:avLst>
              <a:gd name="adj" fmla="val 34828"/>
            </a:avLst>
          </a:prstGeom>
          <a:solidFill>
            <a:srgbClr val="70D070"/>
          </a:solidFill>
          <a:ln>
            <a:noFill/>
          </a:ln>
          <a:effectLst>
            <a:outerShdw dist="35921" dir="2700000" algn="ctr" rotWithShape="0">
              <a:schemeClr val="bg2"/>
            </a:outerShdw>
          </a:effectLst>
          <a:extLst>
            <a:ext uri="{91240B29-F687-4F45-9708-019B960494DF}">
              <a14:hiddenLine xmlns:a14="http://schemas.microsoft.com/office/drawing/2010/main" w="9525" algn="ctr">
                <a:solidFill>
                  <a:schemeClr val="tx1"/>
                </a:solidFill>
                <a:miter lim="800000"/>
                <a:headEnd/>
                <a:tailEnd/>
              </a14:hiddenLine>
            </a:ext>
          </a:extLst>
        </p:spPr>
        <p:txBody>
          <a:bodyPr wrap="none" anchor="ctr"/>
          <a:lstStyle/>
          <a:p>
            <a:r>
              <a:rPr lang="en-US" altLang="zh-TW" b="1" dirty="0" smtClean="0">
                <a:solidFill>
                  <a:schemeClr val="tx2">
                    <a:lumMod val="75000"/>
                    <a:lumOff val="25000"/>
                  </a:schemeClr>
                </a:solidFill>
                <a:latin typeface="Times New Roman" panose="02020603050405020304" pitchFamily="18" charset="0"/>
                <a:ea typeface="DFKai-SB" panose="03000509000000000000" pitchFamily="65" charset="-120"/>
                <a:cs typeface="Times New Roman" panose="02020603050405020304" pitchFamily="18" charset="0"/>
              </a:rPr>
              <a:t>In 2017</a:t>
            </a:r>
            <a:r>
              <a:rPr lang="zh-TW" altLang="en-US" b="1" dirty="0" smtClean="0">
                <a:solidFill>
                  <a:schemeClr val="tx2">
                    <a:lumMod val="75000"/>
                    <a:lumOff val="25000"/>
                  </a:schemeClr>
                </a:solidFill>
                <a:latin typeface="Times New Roman" panose="02020603050405020304" pitchFamily="18" charset="0"/>
                <a:ea typeface="DFKai-SB" panose="03000509000000000000" pitchFamily="65" charset="-120"/>
                <a:cs typeface="Times New Roman" panose="02020603050405020304" pitchFamily="18" charset="0"/>
              </a:rPr>
              <a:t> </a:t>
            </a:r>
            <a:r>
              <a:rPr lang="en-US" altLang="zh-TW" b="1" dirty="0" smtClean="0">
                <a:solidFill>
                  <a:schemeClr val="tx2">
                    <a:lumMod val="75000"/>
                    <a:lumOff val="25000"/>
                  </a:schemeClr>
                </a:solidFill>
                <a:latin typeface="Times New Roman" panose="02020603050405020304" pitchFamily="18" charset="0"/>
                <a:ea typeface="DFKai-SB" panose="03000509000000000000" pitchFamily="65" charset="-120"/>
                <a:cs typeface="Times New Roman" panose="02020603050405020304" pitchFamily="18" charset="0"/>
              </a:rPr>
              <a:t>, sales slightly decreased by 1.6%</a:t>
            </a:r>
            <a:endParaRPr lang="zh-CN" altLang="zh-TW" b="1" dirty="0">
              <a:solidFill>
                <a:schemeClr val="tx2">
                  <a:lumMod val="75000"/>
                  <a:lumOff val="25000"/>
                </a:schemeClr>
              </a:solidFill>
              <a:latin typeface="Times New Roman" panose="02020603050405020304" pitchFamily="18" charset="0"/>
              <a:ea typeface="DFKai-SB" panose="03000509000000000000" pitchFamily="65" charset="-120"/>
              <a:cs typeface="Times New Roman" panose="02020603050405020304" pitchFamily="18" charset="0"/>
            </a:endParaRPr>
          </a:p>
          <a:p>
            <a:r>
              <a:rPr lang="zh-TW" altLang="en-US" b="1" dirty="0">
                <a:solidFill>
                  <a:schemeClr val="tx2">
                    <a:lumMod val="75000"/>
                    <a:lumOff val="25000"/>
                  </a:schemeClr>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     </a:t>
            </a:r>
            <a:r>
              <a:rPr lang="en-US" altLang="zh-TW" b="1" dirty="0" smtClean="0">
                <a:solidFill>
                  <a:schemeClr val="tx2">
                    <a:lumMod val="75000"/>
                    <a:lumOff val="25000"/>
                  </a:schemeClr>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Sales decreased mainly in </a:t>
            </a:r>
            <a:r>
              <a:rPr lang="en-US" altLang="zh-TW" b="1" dirty="0">
                <a:solidFill>
                  <a:schemeClr val="tx2">
                    <a:lumMod val="75000"/>
                    <a:lumOff val="25000"/>
                  </a:schemeClr>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East Guangdong </a:t>
            </a:r>
            <a:r>
              <a:rPr lang="en-US" altLang="zh-TW" b="1" dirty="0" smtClean="0">
                <a:solidFill>
                  <a:schemeClr val="tx2">
                    <a:lumMod val="75000"/>
                    <a:lumOff val="25000"/>
                  </a:schemeClr>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a:t>
            </a:r>
          </a:p>
          <a:p>
            <a:r>
              <a:rPr lang="zh-TW" altLang="en-US" b="1" dirty="0" smtClean="0">
                <a:solidFill>
                  <a:schemeClr val="tx2">
                    <a:lumMod val="75000"/>
                    <a:lumOff val="25000"/>
                  </a:schemeClr>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    </a:t>
            </a:r>
            <a:r>
              <a:rPr lang="en-US" altLang="zh-CN" b="1" dirty="0" smtClean="0">
                <a:solidFill>
                  <a:schemeClr val="tx2">
                    <a:lumMod val="75000"/>
                    <a:lumOff val="25000"/>
                  </a:schemeClr>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Credit review on customers for better collection.</a:t>
            </a:r>
            <a:endParaRPr lang="zh-CN" altLang="zh-TW" b="1" dirty="0" smtClean="0">
              <a:solidFill>
                <a:schemeClr val="tx2">
                  <a:lumMod val="75000"/>
                  <a:lumOff val="25000"/>
                </a:schemeClr>
              </a:solidFill>
              <a:latin typeface="Times New Roman" panose="02020603050405020304" pitchFamily="18" charset="0"/>
              <a:ea typeface="DFKai-SB" panose="03000509000000000000" pitchFamily="65" charset="-120"/>
              <a:cs typeface="Times New Roman" panose="02020603050405020304" pitchFamily="18" charset="0"/>
            </a:endParaRPr>
          </a:p>
          <a:p>
            <a:r>
              <a:rPr lang="zh-TW" altLang="en-US" b="1" dirty="0" smtClean="0">
                <a:solidFill>
                  <a:schemeClr val="tx2">
                    <a:lumMod val="75000"/>
                    <a:lumOff val="25000"/>
                  </a:schemeClr>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    </a:t>
            </a:r>
            <a:r>
              <a:rPr lang="en-US" altLang="zh-TW" b="1" dirty="0" smtClean="0">
                <a:solidFill>
                  <a:schemeClr val="tx2">
                    <a:lumMod val="75000"/>
                    <a:lumOff val="25000"/>
                  </a:schemeClr>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Appliances packaging/vegetable box market stably </a:t>
            </a:r>
          </a:p>
          <a:p>
            <a:r>
              <a:rPr lang="en-US" altLang="zh-TW" b="1" dirty="0">
                <a:solidFill>
                  <a:schemeClr val="tx2">
                    <a:lumMod val="75000"/>
                    <a:lumOff val="25000"/>
                  </a:schemeClr>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 </a:t>
            </a:r>
            <a:r>
              <a:rPr lang="en-US" altLang="zh-TW" b="1" dirty="0" smtClean="0">
                <a:solidFill>
                  <a:schemeClr val="tx2">
                    <a:lumMod val="75000"/>
                    <a:lumOff val="25000"/>
                  </a:schemeClr>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       increased. Core market (</a:t>
            </a:r>
            <a:r>
              <a:rPr lang="en-US" altLang="zh-TW" b="1" dirty="0">
                <a:solidFill>
                  <a:schemeClr val="tx2">
                    <a:lumMod val="75000"/>
                    <a:lumOff val="25000"/>
                  </a:schemeClr>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West Guangdong and </a:t>
            </a:r>
            <a:endParaRPr lang="en-US" altLang="zh-TW" b="1" dirty="0" smtClean="0">
              <a:solidFill>
                <a:schemeClr val="tx2">
                  <a:lumMod val="75000"/>
                  <a:lumOff val="25000"/>
                </a:schemeClr>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endParaRPr>
          </a:p>
          <a:p>
            <a:r>
              <a:rPr lang="en-US" altLang="zh-TW" b="1" dirty="0">
                <a:solidFill>
                  <a:schemeClr val="tx2">
                    <a:lumMod val="75000"/>
                    <a:lumOff val="25000"/>
                  </a:schemeClr>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 </a:t>
            </a:r>
            <a:r>
              <a:rPr lang="en-US" altLang="zh-TW" b="1" dirty="0" smtClean="0">
                <a:solidFill>
                  <a:schemeClr val="tx2">
                    <a:lumMod val="75000"/>
                    <a:lumOff val="25000"/>
                  </a:schemeClr>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       Yunnan) </a:t>
            </a:r>
            <a:r>
              <a:rPr lang="en-US" altLang="zh-CN" b="1" dirty="0" smtClean="0">
                <a:solidFill>
                  <a:schemeClr val="tx2">
                    <a:lumMod val="75000"/>
                    <a:lumOff val="25000"/>
                  </a:schemeClr>
                </a:solidFill>
                <a:latin typeface="Times New Roman" panose="02020603050405020304" pitchFamily="18" charset="0"/>
                <a:ea typeface="DFKai-SB" panose="03000509000000000000" pitchFamily="65" charset="-120"/>
                <a:cs typeface="Times New Roman" panose="02020603050405020304" pitchFamily="18" charset="0"/>
                <a:sym typeface="Wingdings" panose="05000000000000000000"/>
              </a:rPr>
              <a:t>sales continue to increase.</a:t>
            </a:r>
            <a:endParaRPr lang="zh-CN" altLang="zh-TW" b="1" dirty="0">
              <a:solidFill>
                <a:schemeClr val="tx2">
                  <a:lumMod val="75000"/>
                  <a:lumOff val="25000"/>
                </a:schemeClr>
              </a:solidFill>
              <a:latin typeface="Times New Roman" panose="02020603050405020304" pitchFamily="18" charset="0"/>
              <a:ea typeface="DFKai-SB" panose="03000509000000000000" pitchFamily="65" charset="-120"/>
              <a:cs typeface="Times New Roman" panose="02020603050405020304" pitchFamily="18" charset="0"/>
            </a:endParaRPr>
          </a:p>
        </p:txBody>
      </p:sp>
      <p:sp>
        <p:nvSpPr>
          <p:cNvPr id="35" name="AutoShape 6"/>
          <p:cNvSpPr>
            <a:spLocks noChangeArrowheads="1"/>
          </p:cNvSpPr>
          <p:nvPr/>
        </p:nvSpPr>
        <p:spPr bwMode="auto">
          <a:xfrm>
            <a:off x="1417117" y="5010050"/>
            <a:ext cx="5969315" cy="1686744"/>
          </a:xfrm>
          <a:prstGeom prst="homePlate">
            <a:avLst>
              <a:gd name="adj" fmla="val 36730"/>
            </a:avLst>
          </a:prstGeom>
          <a:solidFill>
            <a:srgbClr val="70D070"/>
          </a:solidFill>
          <a:ln>
            <a:noFill/>
          </a:ln>
          <a:effectLst>
            <a:outerShdw dist="35921" dir="2700000" algn="ctr" rotWithShape="0">
              <a:schemeClr val="bg2"/>
            </a:outerShdw>
          </a:effectLst>
          <a:extLst>
            <a:ext uri="{91240B29-F687-4F45-9708-019B960494DF}">
              <a14:hiddenLine xmlns:a14="http://schemas.microsoft.com/office/drawing/2010/main" w="9525" algn="ctr">
                <a:solidFill>
                  <a:schemeClr val="tx1"/>
                </a:solidFill>
                <a:miter lim="800000"/>
                <a:headEnd/>
                <a:tailEnd/>
              </a14:hiddenLine>
            </a:ext>
          </a:extLst>
        </p:spPr>
        <p:txBody>
          <a:bodyPr wrap="none" anchor="ctr"/>
          <a:lstStyle/>
          <a:p>
            <a:r>
              <a:rPr lang="en-US" altLang="zh-TW" sz="2000"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In 2017, sales decreased by </a:t>
            </a:r>
            <a:r>
              <a:rPr lang="en-US" altLang="zh-CN" sz="2000"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rPr>
              <a:t>35%</a:t>
            </a:r>
            <a:endParaRPr lang="en-US" altLang="zh-TW" sz="2000" b="1" dirty="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sz="2000" b="1" dirty="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rPr>
              <a:t>  </a:t>
            </a:r>
            <a:r>
              <a:rPr lang="zh-TW" altLang="en-US" sz="2000"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rPr>
              <a:t> </a:t>
            </a:r>
            <a:r>
              <a:rPr lang="en-US" altLang="zh-TW"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rPr>
              <a:t>Construction slowed due to staggering real estate market</a:t>
            </a:r>
            <a:endParaRPr lang="en-US" altLang="zh-TW" b="1" strike="sngStrike" dirty="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endParaRPr>
          </a:p>
          <a:p>
            <a:r>
              <a:rPr lang="zh-TW" altLang="en-US" b="1" dirty="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rPr>
              <a:t>     </a:t>
            </a:r>
            <a:r>
              <a:rPr lang="en-US" altLang="zh-CN"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rPr>
              <a:t>Customers cut operation rate to meet EPA requirement</a:t>
            </a:r>
          </a:p>
          <a:p>
            <a:r>
              <a:rPr lang="zh-TW" altLang="en-US"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rPr>
              <a:t>     </a:t>
            </a:r>
            <a:r>
              <a:rPr lang="en-US" altLang="zh-CN"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rPr>
              <a:t>Export decreased by 48%</a:t>
            </a:r>
            <a:endParaRPr lang="en-US" altLang="zh-CN" b="1" dirty="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endParaRPr>
          </a:p>
          <a:p>
            <a:r>
              <a:rPr lang="zh-TW" altLang="en-US" b="1" dirty="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rPr>
              <a:t>     </a:t>
            </a:r>
            <a:r>
              <a:rPr lang="en-US" altLang="zh-CN" b="1" dirty="0" smtClean="0">
                <a:solidFill>
                  <a:schemeClr val="tx2">
                    <a:lumMod val="75000"/>
                    <a:lumOff val="25000"/>
                  </a:schemeClr>
                </a:solidFill>
                <a:latin typeface="Times New Roman" panose="02020603050405020304" pitchFamily="18" charset="0"/>
                <a:ea typeface="標楷體" panose="03000509000000000000" pitchFamily="65" charset="-120"/>
                <a:cs typeface="Times New Roman" panose="02020603050405020304" pitchFamily="18" charset="0"/>
                <a:sym typeface="Wingdings"/>
              </a:rPr>
              <a:t>Supply outpaced demand. </a:t>
            </a:r>
            <a:endParaRPr lang="zh-TW" altLang="en-US" dirty="0">
              <a:solidFill>
                <a:schemeClr val="tx2">
                  <a:lumMod val="75000"/>
                  <a:lumOff val="25000"/>
                </a:schemeClr>
              </a:solidFill>
            </a:endParaRPr>
          </a:p>
        </p:txBody>
      </p:sp>
      <p:sp>
        <p:nvSpPr>
          <p:cNvPr id="2" name="投影片編號版面配置區 1"/>
          <p:cNvSpPr>
            <a:spLocks noGrp="1"/>
          </p:cNvSpPr>
          <p:nvPr>
            <p:ph type="sldNum" sz="quarter" idx="12"/>
          </p:nvPr>
        </p:nvSpPr>
        <p:spPr/>
        <p:txBody>
          <a:bodyPr/>
          <a:lstStyle/>
          <a:p>
            <a:pPr>
              <a:defRPr/>
            </a:pPr>
            <a:fld id="{66134BAF-CD11-4316-95FC-8517FB6C7831}" type="slidenum">
              <a:rPr lang="zh-TW" altLang="en-US" smtClean="0"/>
              <a:pPr>
                <a:defRPr/>
              </a:pPr>
              <a:t>9</a:t>
            </a:fld>
            <a:endParaRPr lang="zh-TW" altLang="en-US"/>
          </a:p>
        </p:txBody>
      </p:sp>
    </p:spTree>
    <p:extLst>
      <p:ext uri="{BB962C8B-B14F-4D97-AF65-F5344CB8AC3E}">
        <p14:creationId xmlns:p14="http://schemas.microsoft.com/office/powerpoint/2010/main" val="215196165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旅程">
  <a:themeElements>
    <a:clrScheme name="龍騰四海">
      <a:dk1>
        <a:sysClr val="windowText" lastClr="000000"/>
      </a:dk1>
      <a:lt1>
        <a:sysClr val="window" lastClr="FFFFFF"/>
      </a:lt1>
      <a:dk2>
        <a:srgbClr val="001B36"/>
      </a:dk2>
      <a:lt2>
        <a:srgbClr val="EDF8FE"/>
      </a:lt2>
      <a:accent1>
        <a:srgbClr val="477AB1"/>
      </a:accent1>
      <a:accent2>
        <a:srgbClr val="51848E"/>
      </a:accent2>
      <a:accent3>
        <a:srgbClr val="7B9B57"/>
      </a:accent3>
      <a:accent4>
        <a:srgbClr val="8B8D8C"/>
      </a:accent4>
      <a:accent5>
        <a:srgbClr val="8B7396"/>
      </a:accent5>
      <a:accent6>
        <a:srgbClr val="E89A53"/>
      </a:accent6>
      <a:hlink>
        <a:srgbClr val="0080FF"/>
      </a:hlink>
      <a:folHlink>
        <a:srgbClr val="FF00F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17266</TotalTime>
  <Words>1415</Words>
  <Application>Microsoft Office PowerPoint</Application>
  <PresentationFormat>自訂</PresentationFormat>
  <Paragraphs>372</Paragraphs>
  <Slides>32</Slides>
  <Notes>4</Notes>
  <HiddenSlides>0</HiddenSlides>
  <MMClips>0</MMClips>
  <ScaleCrop>false</ScaleCrop>
  <HeadingPairs>
    <vt:vector size="4" baseType="variant">
      <vt:variant>
        <vt:lpstr>佈景主題</vt:lpstr>
      </vt:variant>
      <vt:variant>
        <vt:i4>1</vt:i4>
      </vt:variant>
      <vt:variant>
        <vt:lpstr>投影片標題</vt:lpstr>
      </vt:variant>
      <vt:variant>
        <vt:i4>32</vt:i4>
      </vt:variant>
    </vt:vector>
  </HeadingPairs>
  <TitlesOfParts>
    <vt:vector size="33" baseType="lpstr">
      <vt:lpstr>旅程</vt:lpstr>
      <vt:lpstr>PowerPoint 簡報</vt:lpstr>
      <vt:lpstr>PowerPoint 簡報</vt:lpstr>
      <vt:lpstr>            production Capacities</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Taita Chemical Co., Ltd  2018 Investor Conference </vt:lpstr>
      <vt:lpstr>PowerPoint 簡報</vt:lpstr>
      <vt:lpstr>PowerPoint 簡報</vt:lpstr>
      <vt:lpstr>PowerPoint 簡報</vt:lpstr>
      <vt:lpstr>PowerPoint 簡報</vt:lpstr>
      <vt:lpstr>PowerPoint 簡報</vt:lpstr>
      <vt:lpstr>Taita Chemical Co., Ltd 2018 Investor Conference</vt:lpstr>
      <vt:lpstr>Taita Chemical Co., Ltd 2018 Investor Conference</vt:lpstr>
      <vt:lpstr>PowerPoint 簡報</vt:lpstr>
      <vt:lpstr>GW  new product development- Endcapped sealed glasswool</vt:lpstr>
      <vt:lpstr>GW new development– Port board floor insulation</vt:lpstr>
    </vt:vector>
  </TitlesOfParts>
  <Company>USIG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華夏公司簡介</dc:title>
  <dc:creator>施智文 Venser Shih (台聚集團_企劃部)</dc:creator>
  <cp:lastModifiedBy>高毓祺 K.C. Kao (台達_協理室)</cp:lastModifiedBy>
  <cp:revision>1582</cp:revision>
  <cp:lastPrinted>2018-05-09T01:19:29Z</cp:lastPrinted>
  <dcterms:created xsi:type="dcterms:W3CDTF">2014-04-22T06:21:59Z</dcterms:created>
  <dcterms:modified xsi:type="dcterms:W3CDTF">2018-05-18T05:52:44Z</dcterms:modified>
</cp:coreProperties>
</file>