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8"/>
  </p:notesMasterIdLst>
  <p:sldIdLst>
    <p:sldId id="257" r:id="rId2"/>
    <p:sldId id="279" r:id="rId3"/>
    <p:sldId id="272" r:id="rId4"/>
    <p:sldId id="265" r:id="rId5"/>
    <p:sldId id="286" r:id="rId6"/>
    <p:sldId id="296" r:id="rId7"/>
    <p:sldId id="297" r:id="rId8"/>
    <p:sldId id="298" r:id="rId9"/>
    <p:sldId id="299" r:id="rId10"/>
    <p:sldId id="287" r:id="rId11"/>
    <p:sldId id="273" r:id="rId12"/>
    <p:sldId id="271" r:id="rId13"/>
    <p:sldId id="289" r:id="rId14"/>
    <p:sldId id="293" r:id="rId15"/>
    <p:sldId id="301" r:id="rId16"/>
    <p:sldId id="295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149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F95E-4709-8A9E-542D758E32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F95E-4709-8A9E-542D758E323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F95E-4709-8A9E-542D758E323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F95E-4709-8A9E-542D758E323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F95E-4709-8A9E-542D758E323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F95E-4709-8A9E-542D758E323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F95E-4709-8A9E-542D758E323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F95E-4709-8A9E-542D758E323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F95E-4709-8A9E-542D758E3237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83DC729-1F85-4E5D-BBF7-7C6430C29665}" type="CATEGORYNAME">
                      <a:rPr lang="en-US" altLang="zh-TW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r>
                      <a:rPr lang="en-US" altLang="zh-TW" baseline="0" dirty="0"/>
                      <a:t>
9%</a:t>
                    </a:r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endParaRPr lang="zh-TW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95E-4709-8A9E-542D758E323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F95E-4709-8A9E-542D758E3237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2736C4A-4F09-4F5D-BC84-D582F3FC0C73}" type="CATEGORYNAME">
                      <a:rPr lang="en-US" altLang="zh-TW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[類別名稱]</a:t>
                    </a:fld>
                    <a:r>
                      <a:rPr lang="en-US" altLang="zh-TW" baseline="0"/>
                      <a:t>
4%</a:t>
                    </a:r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endParaRPr lang="zh-TW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F95E-4709-8A9E-542D758E323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'營收-英-2020'!$C$7:$C$12</c:f>
              <c:strCache>
                <c:ptCount val="6"/>
                <c:pt idx="0">
                  <c:v>SM</c:v>
                </c:pt>
                <c:pt idx="1">
                  <c:v>ABS/PS</c:v>
                </c:pt>
                <c:pt idx="2">
                  <c:v>PA66</c:v>
                </c:pt>
                <c:pt idx="3">
                  <c:v>Packing Materials</c:v>
                </c:pt>
                <c:pt idx="4">
                  <c:v>Media</c:v>
                </c:pt>
                <c:pt idx="5">
                  <c:v>Others</c:v>
                </c:pt>
              </c:strCache>
            </c:strRef>
          </c:cat>
          <c:val>
            <c:numRef>
              <c:f>'營收-英-2020'!$D$7:$D$12</c:f>
              <c:numCache>
                <c:formatCode>General</c:formatCode>
                <c:ptCount val="6"/>
                <c:pt idx="0">
                  <c:v>3738</c:v>
                </c:pt>
                <c:pt idx="1">
                  <c:v>4059</c:v>
                </c:pt>
                <c:pt idx="2">
                  <c:v>809</c:v>
                </c:pt>
                <c:pt idx="3">
                  <c:v>1085</c:v>
                </c:pt>
                <c:pt idx="4">
                  <c:v>1377</c:v>
                </c:pt>
                <c:pt idx="5">
                  <c:v>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95E-4709-8A9E-542D758E3237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E-F95E-4709-8A9E-542D758E32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0-F95E-4709-8A9E-542D758E323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2-F95E-4709-8A9E-542D758E323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4-F95E-4709-8A9E-542D758E323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6-F95E-4709-8A9E-542D758E323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8-F95E-4709-8A9E-542D758E323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E-F95E-4709-8A9E-542D758E323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0-F95E-4709-8A9E-542D758E323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2-F95E-4709-8A9E-542D758E323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4-F95E-4709-8A9E-542D758E323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6-F95E-4709-8A9E-542D758E3237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8-F95E-4709-8A9E-542D758E3237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'營收-英-2020'!$C$7:$C$12</c:f>
              <c:strCache>
                <c:ptCount val="6"/>
                <c:pt idx="0">
                  <c:v>SM</c:v>
                </c:pt>
                <c:pt idx="1">
                  <c:v>ABS/PS</c:v>
                </c:pt>
                <c:pt idx="2">
                  <c:v>PA66</c:v>
                </c:pt>
                <c:pt idx="3">
                  <c:v>Packing Materials</c:v>
                </c:pt>
                <c:pt idx="4">
                  <c:v>Media</c:v>
                </c:pt>
                <c:pt idx="5">
                  <c:v>Others</c:v>
                </c:pt>
              </c:strCache>
            </c:strRef>
          </c:cat>
          <c:val>
            <c:numRef>
              <c:f>'營收-英-2020'!$E$7:$E$12</c:f>
              <c:numCache>
                <c:formatCode>0%</c:formatCode>
                <c:ptCount val="6"/>
                <c:pt idx="0">
                  <c:v>0.32592205074548786</c:v>
                </c:pt>
                <c:pt idx="1">
                  <c:v>0.35391054145958672</c:v>
                </c:pt>
                <c:pt idx="2">
                  <c:v>7.0537971924317724E-2</c:v>
                </c:pt>
                <c:pt idx="3">
                  <c:v>9.4602842444851343E-2</c:v>
                </c:pt>
                <c:pt idx="4">
                  <c:v>0.12006277792309704</c:v>
                </c:pt>
                <c:pt idx="5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F95E-4709-8A9E-542D758E323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AA7DF-67DC-4B20-8AF9-DE2479112C43}" type="datetimeFigureOut">
              <a:rPr lang="zh-TW" altLang="en-US" smtClean="0"/>
              <a:t>2020/11/24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6AB5D-10DB-4BC4-9CD2-562776019A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4814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八月中國出口</a:t>
            </a:r>
            <a:r>
              <a:rPr lang="en-US" altLang="zh-TW" dirty="0"/>
              <a:t>5000mt</a:t>
            </a:r>
            <a:r>
              <a:rPr lang="zh-TW" altLang="en-US" dirty="0"/>
              <a:t> </a:t>
            </a:r>
            <a:r>
              <a:rPr lang="en-US" altLang="zh-TW" dirty="0" err="1"/>
              <a:t>sm</a:t>
            </a:r>
            <a:r>
              <a:rPr lang="zh-TW" altLang="en-US" dirty="0"/>
              <a:t> 到韓國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6AB5D-10DB-4BC4-9CD2-562776019A06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280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6AB5D-10DB-4BC4-9CD2-562776019A06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8288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C23D0-4906-413D-B9F5-D90BDAC6C9B7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7890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A63AF68-84EB-4525-B891-B1481B8A85E2}" type="datetimeFigureOut">
              <a:rPr lang="zh-TW" altLang="en-US" smtClean="0"/>
              <a:t>2020/11/24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18601B-0978-4550-A4EB-DC6A8A91D0F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4A63AF68-84EB-4525-B891-B1481B8A85E2}" type="datetimeFigureOut">
              <a:rPr lang="zh-TW" altLang="en-US" smtClean="0"/>
              <a:t>2020/11/24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8210872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601B-0978-4550-A4EB-DC6A8A91D0F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4A63AF68-84EB-4525-B891-B1481B8A85E2}" type="datetimeFigureOut">
              <a:rPr lang="zh-TW" altLang="en-US" smtClean="0"/>
              <a:t>2020/11/24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618601B-0978-4550-A4EB-DC6A8A91D0F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404664"/>
            <a:ext cx="8153400" cy="814536"/>
          </a:xfrm>
        </p:spPr>
        <p:txBody>
          <a:bodyPr/>
          <a:lstStyle/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618601B-0978-4550-A4EB-DC6A8A91D0F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404664"/>
            <a:ext cx="8153400" cy="814536"/>
          </a:xfrm>
        </p:spPr>
        <p:txBody>
          <a:bodyPr/>
          <a:lstStyle/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618601B-0978-4550-A4EB-DC6A8A91D0F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404664"/>
            <a:ext cx="8153400" cy="738336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618601B-0978-4550-A4EB-DC6A8A91D0F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18601B-0978-4550-A4EB-DC6A8A91D0F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4A63AF68-84EB-4525-B891-B1481B8A85E2}" type="datetimeFigureOut">
              <a:rPr lang="zh-TW" altLang="en-US" smtClean="0"/>
              <a:t>2020/11/24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8210872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18601B-0978-4550-A4EB-DC6A8A91D0F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404664"/>
            <a:ext cx="8077200" cy="738336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18601B-0978-4550-A4EB-DC6A8A91D0F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4A63AF68-84EB-4525-B891-B1481B8A85E2}" type="datetimeFigureOut">
              <a:rPr lang="zh-TW" altLang="en-US" smtClean="0"/>
              <a:t>2020/11/24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618601B-0978-4550-A4EB-DC6A8A91D0F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404624"/>
            <a:ext cx="8153400" cy="81457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618601B-0978-4550-A4EB-DC6A8A91D0F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44624"/>
            <a:ext cx="2461017" cy="3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3600000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836712"/>
            <a:ext cx="3938065" cy="576064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51289"/>
              </p:ext>
            </p:extLst>
          </p:nvPr>
        </p:nvGraphicFramePr>
        <p:xfrm>
          <a:off x="4608004" y="3382030"/>
          <a:ext cx="4356484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6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9040">
                <a:tc>
                  <a:txBody>
                    <a:bodyPr/>
                    <a:lstStyle/>
                    <a:p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established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1973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capital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NT 9.27 billion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revenue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NT 11.5 billion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(2020Q1-Q3)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employee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378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(2020Q3)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9718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Asian price trend - styrene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840" y="1988840"/>
            <a:ext cx="6462320" cy="38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2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Asian price trend - ABS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221" y="1916832"/>
            <a:ext cx="6474254" cy="3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61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Asian price trend – PA66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550" y="1988840"/>
            <a:ext cx="6677596" cy="3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12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Financial results</a:t>
            </a:r>
            <a:endParaRPr lang="zh-TW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0" y="1623600"/>
            <a:ext cx="9144000" cy="4803005"/>
            <a:chOff x="0" y="1623600"/>
            <a:chExt cx="9144000" cy="4803005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623600"/>
              <a:ext cx="9144000" cy="4494879"/>
            </a:xfrm>
            <a:prstGeom prst="rect">
              <a:avLst/>
            </a:prstGeom>
          </p:spPr>
        </p:pic>
        <p:grpSp>
          <p:nvGrpSpPr>
            <p:cNvPr id="8" name="群組 7"/>
            <p:cNvGrpSpPr/>
            <p:nvPr/>
          </p:nvGrpSpPr>
          <p:grpSpPr>
            <a:xfrm>
              <a:off x="0" y="6202800"/>
              <a:ext cx="9141694" cy="223805"/>
              <a:chOff x="2306" y="6229531"/>
              <a:chExt cx="9141694" cy="223805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2306" y="6229531"/>
                <a:ext cx="8388000" cy="22380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8460000" y="6229531"/>
                <a:ext cx="684000" cy="2238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2712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/>
              <a:t>Consolidated Statements of Income </a:t>
            </a:r>
            <a:endParaRPr lang="zh-TW" altLang="en-US" sz="32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7380312" y="162880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(NT$ BN)</a:t>
            </a:r>
            <a:endParaRPr lang="zh-TW" altLang="en-US" dirty="0"/>
          </a:p>
        </p:txBody>
      </p:sp>
      <p:cxnSp>
        <p:nvCxnSpPr>
          <p:cNvPr id="7" name="直線接點 6"/>
          <p:cNvCxnSpPr/>
          <p:nvPr/>
        </p:nvCxnSpPr>
        <p:spPr>
          <a:xfrm>
            <a:off x="827584" y="2060848"/>
            <a:ext cx="2500904" cy="4320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063348"/>
              </p:ext>
            </p:extLst>
          </p:nvPr>
        </p:nvGraphicFramePr>
        <p:xfrm>
          <a:off x="827584" y="2055152"/>
          <a:ext cx="7416825" cy="4455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工作表" r:id="rId3" imgW="7231466" imgH="3726044" progId="Excel.Sheet.12">
                  <p:embed/>
                </p:oleObj>
              </mc:Choice>
              <mc:Fallback>
                <p:oleObj name="工作表" r:id="rId3" imgW="7231466" imgH="372604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2055152"/>
                        <a:ext cx="7416825" cy="44552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0092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/>
              <a:t>Revenue structure </a:t>
            </a:r>
            <a:endParaRPr lang="zh-TW" altLang="en-US" sz="32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7452320" y="1556792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u="sng" dirty="0"/>
              <a:t>9M20</a:t>
            </a:r>
            <a:r>
              <a:rPr lang="en-US" altLang="zh-TW" dirty="0"/>
              <a:t> </a:t>
            </a:r>
            <a:endParaRPr lang="zh-TW" altLang="en-US" dirty="0"/>
          </a:p>
        </p:txBody>
      </p:sp>
      <p:graphicFrame>
        <p:nvGraphicFramePr>
          <p:cNvPr id="5" name="圖表 4"/>
          <p:cNvGraphicFramePr>
            <a:graphicFrameLocks/>
          </p:cNvGraphicFramePr>
          <p:nvPr/>
        </p:nvGraphicFramePr>
        <p:xfrm>
          <a:off x="899592" y="2057400"/>
          <a:ext cx="7632848" cy="425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9847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/>
              <a:t>Financial Analysis </a:t>
            </a:r>
            <a:endParaRPr lang="zh-TW" altLang="en-US" sz="3200" dirty="0"/>
          </a:p>
        </p:txBody>
      </p:sp>
      <p:cxnSp>
        <p:nvCxnSpPr>
          <p:cNvPr id="5" name="直線接點 4"/>
          <p:cNvCxnSpPr/>
          <p:nvPr/>
        </p:nvCxnSpPr>
        <p:spPr>
          <a:xfrm>
            <a:off x="755576" y="2132856"/>
            <a:ext cx="2664296" cy="792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698319"/>
              </p:ext>
            </p:extLst>
          </p:nvPr>
        </p:nvGraphicFramePr>
        <p:xfrm>
          <a:off x="755576" y="2132856"/>
          <a:ext cx="7632847" cy="403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工作表" r:id="rId3" imgW="5844492" imgH="2080124" progId="Excel.Sheet.12">
                  <p:embed/>
                </p:oleObj>
              </mc:Choice>
              <mc:Fallback>
                <p:oleObj name="工作表" r:id="rId3" imgW="5844492" imgH="20801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576" y="2132856"/>
                        <a:ext cx="7632847" cy="4032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977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>
          <a:xfrm>
            <a:off x="611560" y="1772816"/>
            <a:ext cx="8153400" cy="3675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forward-looking statements contained in this presentation are subject to risks and uncertainties and actual results may differ materially from those expressed or implied in these forward-looking statements.</a:t>
            </a:r>
          </a:p>
          <a:p>
            <a:pPr marL="0" indent="0">
              <a:buNone/>
            </a:pP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Grand Pacific Petrochemical Corporation makes no representation or warranty as to the accuracy or completeness of these forward-looking statements and nor does Grand Pacific Petrochemical Corporation undertake any obligation to update any forward-looking statements, whether as a result of new information or future events. </a:t>
            </a:r>
            <a:endParaRPr lang="zh-TW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Disclaimer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2575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Upstream and downstream products</a:t>
            </a:r>
          </a:p>
          <a:p>
            <a:r>
              <a:rPr lang="en-US" altLang="zh-TW" dirty="0"/>
              <a:t>Market review and prospect</a:t>
            </a:r>
          </a:p>
          <a:p>
            <a:r>
              <a:rPr lang="en-US" altLang="zh-TW" dirty="0"/>
              <a:t>Financial results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40632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Upstream and downstream</a:t>
            </a:r>
          </a:p>
        </p:txBody>
      </p:sp>
      <p:cxnSp>
        <p:nvCxnSpPr>
          <p:cNvPr id="77" name="直線接點 76"/>
          <p:cNvCxnSpPr/>
          <p:nvPr/>
        </p:nvCxnSpPr>
        <p:spPr>
          <a:xfrm>
            <a:off x="-1116632" y="3086952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群組 13"/>
          <p:cNvGrpSpPr/>
          <p:nvPr/>
        </p:nvGrpSpPr>
        <p:grpSpPr>
          <a:xfrm>
            <a:off x="395536" y="1628800"/>
            <a:ext cx="8381307" cy="4791060"/>
            <a:chOff x="395536" y="1628800"/>
            <a:chExt cx="8381307" cy="4791060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1628800"/>
              <a:ext cx="8381307" cy="4791060"/>
            </a:xfrm>
            <a:prstGeom prst="rect">
              <a:avLst/>
            </a:prstGeom>
          </p:spPr>
        </p:pic>
        <p:cxnSp>
          <p:nvCxnSpPr>
            <p:cNvPr id="8" name="直線接點 7"/>
            <p:cNvCxnSpPr/>
            <p:nvPr/>
          </p:nvCxnSpPr>
          <p:spPr>
            <a:xfrm>
              <a:off x="4348800" y="2833200"/>
              <a:ext cx="8280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9511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Sales volume(MT)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380228" y="5949280"/>
            <a:ext cx="381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Cogen products and hydrogen excluded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228" y="1930029"/>
            <a:ext cx="6618240" cy="3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27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New capacity of SM and major derivatives in China</a:t>
            </a:r>
            <a:endParaRPr lang="zh-TW" altLang="en-US" sz="28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432" y="1772816"/>
            <a:ext cx="6051832" cy="388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663432" y="5733256"/>
            <a:ext cx="3191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Capacities in styrene equivalent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46654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Operation rate of SM and major derivatives in China</a:t>
            </a:r>
            <a:endParaRPr lang="zh-TW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1571943" y="587684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4 weeks moving average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943" y="1916832"/>
            <a:ext cx="6234810" cy="3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743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China SM imports, quarterly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888" y="2276872"/>
            <a:ext cx="6456224" cy="3060457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343888" y="5517232"/>
            <a:ext cx="645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China made its first shipment of 5,000MT</a:t>
            </a:r>
            <a:r>
              <a:rPr lang="zh-TW" altLang="en-US" dirty="0"/>
              <a:t> </a:t>
            </a:r>
            <a:r>
              <a:rPr lang="en-US" altLang="zh-TW" dirty="0"/>
              <a:t>styrene to South Korea in August.</a:t>
            </a:r>
          </a:p>
        </p:txBody>
      </p:sp>
    </p:spTree>
    <p:extLst>
      <p:ext uri="{BB962C8B-B14F-4D97-AF65-F5344CB8AC3E}">
        <p14:creationId xmlns:p14="http://schemas.microsoft.com/office/powerpoint/2010/main" val="586181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SM trader’s inventory in east China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877" y="1772816"/>
            <a:ext cx="6248942" cy="44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534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4888</TotalTime>
  <Words>218</Words>
  <Application>Microsoft Office PowerPoint</Application>
  <PresentationFormat>如螢幕大小 (4:3)</PresentationFormat>
  <Paragraphs>40</Paragraphs>
  <Slides>16</Slides>
  <Notes>3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Calibri</vt:lpstr>
      <vt:lpstr>Times New Roman</vt:lpstr>
      <vt:lpstr>Tw Cen MT</vt:lpstr>
      <vt:lpstr>Wingdings</vt:lpstr>
      <vt:lpstr>Wingdings 2</vt:lpstr>
      <vt:lpstr>中庸</vt:lpstr>
      <vt:lpstr>工作表</vt:lpstr>
      <vt:lpstr>PowerPoint 簡報</vt:lpstr>
      <vt:lpstr>Disclaimer</vt:lpstr>
      <vt:lpstr>Outline</vt:lpstr>
      <vt:lpstr>Upstream and downstream</vt:lpstr>
      <vt:lpstr>Sales volume(MT)</vt:lpstr>
      <vt:lpstr>New capacity of SM and major derivatives in China</vt:lpstr>
      <vt:lpstr>Operation rate of SM and major derivatives in China</vt:lpstr>
      <vt:lpstr>China SM imports, quarterly</vt:lpstr>
      <vt:lpstr>SM trader’s inventory in east China</vt:lpstr>
      <vt:lpstr>Asian price trend - styrene</vt:lpstr>
      <vt:lpstr>Asian price trend - ABS</vt:lpstr>
      <vt:lpstr>Asian price trend – PA66</vt:lpstr>
      <vt:lpstr>Financial results</vt:lpstr>
      <vt:lpstr>Consolidated Statements of Income </vt:lpstr>
      <vt:lpstr>Revenue structure </vt:lpstr>
      <vt:lpstr>Financial Analysis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151</cp:revision>
  <dcterms:created xsi:type="dcterms:W3CDTF">2016-11-29T08:53:50Z</dcterms:created>
  <dcterms:modified xsi:type="dcterms:W3CDTF">2020-11-24T02:16:46Z</dcterms:modified>
</cp:coreProperties>
</file>