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18"/>
  </p:notesMasterIdLst>
  <p:sldIdLst>
    <p:sldId id="257" r:id="rId2"/>
    <p:sldId id="279" r:id="rId3"/>
    <p:sldId id="272" r:id="rId4"/>
    <p:sldId id="265" r:id="rId5"/>
    <p:sldId id="286" r:id="rId6"/>
    <p:sldId id="284" r:id="rId7"/>
    <p:sldId id="290" r:id="rId8"/>
    <p:sldId id="288" r:id="rId9"/>
    <p:sldId id="289" r:id="rId10"/>
    <p:sldId id="287" r:id="rId11"/>
    <p:sldId id="273" r:id="rId12"/>
    <p:sldId id="271" r:id="rId13"/>
    <p:sldId id="277" r:id="rId14"/>
    <p:sldId id="281" r:id="rId15"/>
    <p:sldId id="292" r:id="rId16"/>
    <p:sldId id="280" r:id="rId17"/>
  </p:sldIdLst>
  <p:sldSz cx="9144000" cy="6858000" type="screen4x3"/>
  <p:notesSz cx="6807200" cy="99393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31">
          <p15:clr>
            <a:srgbClr val="A4A3A4"/>
          </p15:clr>
        </p15:guide>
        <p15:guide id="4"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910" autoAdjust="0"/>
  </p:normalViewPr>
  <p:slideViewPr>
    <p:cSldViewPr>
      <p:cViewPr varScale="1">
        <p:scale>
          <a:sx n="76" d="100"/>
          <a:sy n="76" d="100"/>
        </p:scale>
        <p:origin x="1570" y="6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3149" y="-82"/>
      </p:cViewPr>
      <p:guideLst>
        <p:guide orient="horz" pos="2880"/>
        <p:guide pos="2160"/>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58C0-412E-8B3F-CDEA9C951F50}"/>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58C0-412E-8B3F-CDEA9C951F50}"/>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58C0-412E-8B3F-CDEA9C951F50}"/>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58C0-412E-8B3F-CDEA9C951F50}"/>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58C0-412E-8B3F-CDEA9C951F50}"/>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58C0-412E-8B3F-CDEA9C951F50}"/>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01-58C0-412E-8B3F-CDEA9C951F50}"/>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03-58C0-412E-8B3F-CDEA9C951F50}"/>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05-58C0-412E-8B3F-CDEA9C951F50}"/>
                </c:ext>
              </c:extLst>
            </c:dLbl>
            <c:dLbl>
              <c:idx val="3"/>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AD46F6EF-EFD1-4F2D-A05F-EAD25CCD69BF}" type="CATEGORYNAME">
                      <a:rPr lang="zh-TW" altLang="en-US"/>
                      <a:pPr>
                        <a:defRPr>
                          <a:solidFill>
                            <a:schemeClr val="accent1"/>
                          </a:solidFill>
                        </a:defRPr>
                      </a:pPr>
                      <a:t>[類別名稱]</a:t>
                    </a:fld>
                    <a:r>
                      <a:rPr lang="zh-TW" altLang="en-US" baseline="0" dirty="0"/>
                      <a:t>
</a:t>
                    </a:r>
                    <a:r>
                      <a:rPr lang="en-US" altLang="zh-TW" baseline="0" dirty="0"/>
                      <a:t>9%</a:t>
                    </a:r>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zh-TW"/>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58C0-412E-8B3F-CDEA9C951F50}"/>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09-58C0-412E-8B3F-CDEA9C951F50}"/>
                </c:ext>
              </c:extLst>
            </c:dLbl>
            <c:dLbl>
              <c:idx val="5"/>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404415CB-013E-40D4-A664-86093CF891DA}" type="CATEGORYNAME">
                      <a:rPr lang="zh-TW" altLang="en-US"/>
                      <a:pPr>
                        <a:defRPr>
                          <a:solidFill>
                            <a:schemeClr val="accent1"/>
                          </a:solidFill>
                        </a:defRPr>
                      </a:pPr>
                      <a:t>[類別名稱]</a:t>
                    </a:fld>
                    <a:r>
                      <a:rPr lang="zh-TW" altLang="en-US" baseline="0"/>
                      <a:t>
</a:t>
                    </a:r>
                    <a:r>
                      <a:rPr lang="en-US" altLang="zh-TW" baseline="0"/>
                      <a:t>4%</a:t>
                    </a:r>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zh-TW"/>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58C0-412E-8B3F-CDEA9C951F50}"/>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'營收-中-2020'!$C$7:$C$12</c:f>
              <c:strCache>
                <c:ptCount val="6"/>
                <c:pt idx="0">
                  <c:v>SM</c:v>
                </c:pt>
                <c:pt idx="1">
                  <c:v>ABS/PS</c:v>
                </c:pt>
                <c:pt idx="2">
                  <c:v>PA66</c:v>
                </c:pt>
                <c:pt idx="3">
                  <c:v>包裝材料</c:v>
                </c:pt>
                <c:pt idx="4">
                  <c:v>媒體收入</c:v>
                </c:pt>
                <c:pt idx="5">
                  <c:v>其他</c:v>
                </c:pt>
              </c:strCache>
            </c:strRef>
          </c:cat>
          <c:val>
            <c:numRef>
              <c:f>'營收-中-2020'!$D$7:$D$12</c:f>
              <c:numCache>
                <c:formatCode>General</c:formatCode>
                <c:ptCount val="6"/>
                <c:pt idx="0">
                  <c:v>3738</c:v>
                </c:pt>
                <c:pt idx="1">
                  <c:v>4059</c:v>
                </c:pt>
                <c:pt idx="2">
                  <c:v>809</c:v>
                </c:pt>
                <c:pt idx="3">
                  <c:v>1085</c:v>
                </c:pt>
                <c:pt idx="4">
                  <c:v>1377</c:v>
                </c:pt>
                <c:pt idx="5">
                  <c:v>401</c:v>
                </c:pt>
              </c:numCache>
            </c:numRef>
          </c:val>
          <c:extLst>
            <c:ext xmlns:c16="http://schemas.microsoft.com/office/drawing/2014/chart" uri="{C3380CC4-5D6E-409C-BE32-E72D297353CC}">
              <c16:uniqueId val="{0000000C-58C0-412E-8B3F-CDEA9C951F50}"/>
            </c:ext>
          </c:extLst>
        </c:ser>
        <c:ser>
          <c:idx val="1"/>
          <c:order val="1"/>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E-58C0-412E-8B3F-CDEA9C951F50}"/>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0-58C0-412E-8B3F-CDEA9C951F50}"/>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2-58C0-412E-8B3F-CDEA9C951F50}"/>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4-58C0-412E-8B3F-CDEA9C951F50}"/>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6-58C0-412E-8B3F-CDEA9C951F50}"/>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8-58C0-412E-8B3F-CDEA9C951F50}"/>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0E-58C0-412E-8B3F-CDEA9C951F50}"/>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10-58C0-412E-8B3F-CDEA9C951F50}"/>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12-58C0-412E-8B3F-CDEA9C951F50}"/>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14-58C0-412E-8B3F-CDEA9C951F50}"/>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16-58C0-412E-8B3F-CDEA9C951F50}"/>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zh-TW"/>
                </a:p>
              </c:txPr>
              <c:dLblPos val="outEnd"/>
              <c:showLegendKey val="0"/>
              <c:showVal val="0"/>
              <c:showCatName val="1"/>
              <c:showSerName val="0"/>
              <c:showPercent val="1"/>
              <c:showBubbleSize val="0"/>
              <c:extLst>
                <c:ext xmlns:c16="http://schemas.microsoft.com/office/drawing/2014/chart" uri="{C3380CC4-5D6E-409C-BE32-E72D297353CC}">
                  <c16:uniqueId val="{00000018-58C0-412E-8B3F-CDEA9C951F50}"/>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'營收-中-2020'!$C$7:$C$12</c:f>
              <c:strCache>
                <c:ptCount val="6"/>
                <c:pt idx="0">
                  <c:v>SM</c:v>
                </c:pt>
                <c:pt idx="1">
                  <c:v>ABS/PS</c:v>
                </c:pt>
                <c:pt idx="2">
                  <c:v>PA66</c:v>
                </c:pt>
                <c:pt idx="3">
                  <c:v>包裝材料</c:v>
                </c:pt>
                <c:pt idx="4">
                  <c:v>媒體收入</c:v>
                </c:pt>
                <c:pt idx="5">
                  <c:v>其他</c:v>
                </c:pt>
              </c:strCache>
            </c:strRef>
          </c:cat>
          <c:val>
            <c:numRef>
              <c:f>'營收-中-2020'!$E$7:$E$12</c:f>
              <c:numCache>
                <c:formatCode>0%</c:formatCode>
                <c:ptCount val="6"/>
                <c:pt idx="0">
                  <c:v>0.32592205074548786</c:v>
                </c:pt>
                <c:pt idx="1">
                  <c:v>0.35391054145958672</c:v>
                </c:pt>
                <c:pt idx="2">
                  <c:v>7.0537971924317724E-2</c:v>
                </c:pt>
                <c:pt idx="3">
                  <c:v>9.4602842444851343E-2</c:v>
                </c:pt>
                <c:pt idx="4">
                  <c:v>0.12006277792309704</c:v>
                </c:pt>
                <c:pt idx="5">
                  <c:v>0.04</c:v>
                </c:pt>
              </c:numCache>
            </c:numRef>
          </c:val>
          <c:extLst>
            <c:ext xmlns:c16="http://schemas.microsoft.com/office/drawing/2014/chart" uri="{C3380CC4-5D6E-409C-BE32-E72D297353CC}">
              <c16:uniqueId val="{00000019-58C0-412E-8B3F-CDEA9C951F50}"/>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zh-TW"/>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AD5AA7DF-67DC-4B20-8AF9-DE2479112C43}" type="datetimeFigureOut">
              <a:rPr lang="zh-TW" altLang="en-US" smtClean="0"/>
              <a:t>2020/11/24</a:t>
            </a:fld>
            <a:endParaRPr lang="zh-TW" altLang="en-US"/>
          </a:p>
        </p:txBody>
      </p:sp>
      <p:sp>
        <p:nvSpPr>
          <p:cNvPr id="4" name="投影片圖像版面配置區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DE36AB5D-10DB-4BC4-9CD2-562776019A06}" type="slidenum">
              <a:rPr lang="zh-TW" altLang="en-US" smtClean="0"/>
              <a:t>‹#›</a:t>
            </a:fld>
            <a:endParaRPr lang="zh-TW" altLang="en-US"/>
          </a:p>
        </p:txBody>
      </p:sp>
    </p:spTree>
    <p:extLst>
      <p:ext uri="{BB962C8B-B14F-4D97-AF65-F5344CB8AC3E}">
        <p14:creationId xmlns:p14="http://schemas.microsoft.com/office/powerpoint/2010/main" val="4124814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E36AB5D-10DB-4BC4-9CD2-562776019A06}" type="slidenum">
              <a:rPr lang="zh-TW" altLang="en-US" smtClean="0"/>
              <a:t>7</a:t>
            </a:fld>
            <a:endParaRPr lang="zh-TW" altLang="en-US"/>
          </a:p>
        </p:txBody>
      </p:sp>
    </p:spTree>
    <p:extLst>
      <p:ext uri="{BB962C8B-B14F-4D97-AF65-F5344CB8AC3E}">
        <p14:creationId xmlns:p14="http://schemas.microsoft.com/office/powerpoint/2010/main" val="1162939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E36AB5D-10DB-4BC4-9CD2-562776019A06}" type="slidenum">
              <a:rPr lang="zh-TW" altLang="en-US" smtClean="0"/>
              <a:t>8</a:t>
            </a:fld>
            <a:endParaRPr lang="zh-TW" altLang="en-US"/>
          </a:p>
        </p:txBody>
      </p:sp>
    </p:spTree>
    <p:extLst>
      <p:ext uri="{BB962C8B-B14F-4D97-AF65-F5344CB8AC3E}">
        <p14:creationId xmlns:p14="http://schemas.microsoft.com/office/powerpoint/2010/main" val="4158710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E36AB5D-10DB-4BC4-9CD2-562776019A06}" type="slidenum">
              <a:rPr lang="zh-TW" altLang="en-US" smtClean="0"/>
              <a:t>9</a:t>
            </a:fld>
            <a:endParaRPr lang="zh-TW" altLang="en-US"/>
          </a:p>
        </p:txBody>
      </p:sp>
    </p:spTree>
    <p:extLst>
      <p:ext uri="{BB962C8B-B14F-4D97-AF65-F5344CB8AC3E}">
        <p14:creationId xmlns:p14="http://schemas.microsoft.com/office/powerpoint/2010/main" val="3398978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2362200" y="4038600"/>
            <a:ext cx="6477000" cy="1828800"/>
          </a:xfrm>
        </p:spPr>
        <p:txBody>
          <a:bodyPr anchor="b"/>
          <a:lstStyle>
            <a:lvl1pPr>
              <a:defRPr cap="all" baseline="0"/>
            </a:lvl1pPr>
          </a:lstStyle>
          <a:p>
            <a:r>
              <a:rPr kumimoji="0" lang="zh-TW" altLang="en-US"/>
              <a:t>按一下以編輯母片標題樣式</a:t>
            </a:r>
            <a:endParaRPr kumimoji="0" lang="en-US"/>
          </a:p>
        </p:txBody>
      </p:sp>
      <p:sp>
        <p:nvSpPr>
          <p:cNvPr id="9" name="副標題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a:t>按一下以編輯母片副標題樣式</a:t>
            </a:r>
            <a:endParaRPr kumimoji="0" lang="en-US"/>
          </a:p>
        </p:txBody>
      </p:sp>
      <p:sp>
        <p:nvSpPr>
          <p:cNvPr id="28" name="日期版面配置區 27"/>
          <p:cNvSpPr>
            <a:spLocks noGrp="1"/>
          </p:cNvSpPr>
          <p:nvPr>
            <p:ph type="dt" sz="half" idx="10"/>
          </p:nvPr>
        </p:nvSpPr>
        <p:spPr>
          <a:xfrm>
            <a:off x="76200" y="6068699"/>
            <a:ext cx="2057400" cy="685800"/>
          </a:xfrm>
          <a:prstGeom prst="rect">
            <a:avLst/>
          </a:prstGeom>
        </p:spPr>
        <p:txBody>
          <a:bodyPr>
            <a:noAutofit/>
          </a:bodyPr>
          <a:lstStyle>
            <a:lvl1pPr algn="ctr">
              <a:defRPr sz="2000">
                <a:solidFill>
                  <a:srgbClr val="FFFFFF"/>
                </a:solidFill>
              </a:defRPr>
            </a:lvl1pPr>
          </a:lstStyle>
          <a:p>
            <a:fld id="{4A63AF68-84EB-4525-B891-B1481B8A85E2}" type="datetimeFigureOut">
              <a:rPr lang="zh-TW" altLang="en-US" smtClean="0"/>
              <a:t>2020/11/24</a:t>
            </a:fld>
            <a:endParaRPr lang="zh-TW" altLang="en-US"/>
          </a:p>
        </p:txBody>
      </p:sp>
      <p:sp>
        <p:nvSpPr>
          <p:cNvPr id="17" name="頁尾版面配置區 16"/>
          <p:cNvSpPr>
            <a:spLocks noGrp="1"/>
          </p:cNvSpPr>
          <p:nvPr>
            <p:ph type="ftr" sz="quarter" idx="11"/>
          </p:nvPr>
        </p:nvSpPr>
        <p:spPr>
          <a:xfrm>
            <a:off x="2085393" y="236538"/>
            <a:ext cx="5867400" cy="365125"/>
          </a:xfrm>
          <a:prstGeom prst="rect">
            <a:avLst/>
          </a:prstGeom>
        </p:spPr>
        <p:txBody>
          <a:bodyPr/>
          <a:lstStyle>
            <a:lvl1pPr algn="r">
              <a:defRPr>
                <a:solidFill>
                  <a:schemeClr val="tx2"/>
                </a:solidFill>
              </a:defRPr>
            </a:lvl1pPr>
          </a:lstStyle>
          <a:p>
            <a:endParaRPr lang="zh-TW" altLang="en-US"/>
          </a:p>
        </p:txBody>
      </p:sp>
      <p:sp>
        <p:nvSpPr>
          <p:cNvPr id="29" name="投影片編號版面配置區 28"/>
          <p:cNvSpPr>
            <a:spLocks noGrp="1"/>
          </p:cNvSpPr>
          <p:nvPr>
            <p:ph type="sldNum" sz="quarter" idx="12"/>
          </p:nvPr>
        </p:nvSpPr>
        <p:spPr>
          <a:xfrm>
            <a:off x="8001000" y="228600"/>
            <a:ext cx="838200" cy="381000"/>
          </a:xfrm>
        </p:spPr>
        <p:txBody>
          <a:bodyPr/>
          <a:lstStyle>
            <a:lvl1pPr>
              <a:defRPr>
                <a:solidFill>
                  <a:schemeClr val="tx2"/>
                </a:solidFill>
              </a:defRPr>
            </a:lvl1pPr>
          </a:lstStyle>
          <a:p>
            <a:fld id="{1618601B-0978-4550-A4EB-DC6A8A91D0F8}"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a:xfrm>
            <a:off x="6096000" y="6248400"/>
            <a:ext cx="2667000" cy="365125"/>
          </a:xfrm>
          <a:prstGeom prst="rect">
            <a:avLst/>
          </a:prstGeom>
        </p:spPr>
        <p:txBody>
          <a:bodyPr/>
          <a:lstStyle/>
          <a:p>
            <a:fld id="{4A63AF68-84EB-4525-B891-B1481B8A85E2}" type="datetimeFigureOut">
              <a:rPr lang="zh-TW" altLang="en-US" smtClean="0"/>
              <a:t>2020/11/24</a:t>
            </a:fld>
            <a:endParaRPr lang="zh-TW" altLang="en-US"/>
          </a:p>
        </p:txBody>
      </p:sp>
      <p:sp>
        <p:nvSpPr>
          <p:cNvPr id="5" name="頁尾版面配置區 4"/>
          <p:cNvSpPr>
            <a:spLocks noGrp="1"/>
          </p:cNvSpPr>
          <p:nvPr>
            <p:ph type="ftr" sz="quarter" idx="11"/>
          </p:nvPr>
        </p:nvSpPr>
        <p:spPr>
          <a:xfrm>
            <a:off x="609600" y="6248206"/>
            <a:ext cx="8210872"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1618601B-0978-4550-A4EB-DC6A8A91D0F8}"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53200" y="609600"/>
            <a:ext cx="2057400" cy="5516563"/>
          </a:xfrm>
        </p:spPr>
        <p:txBody>
          <a:bodyPr vert="eaVert"/>
          <a:lstStyle/>
          <a:p>
            <a:r>
              <a:rPr kumimoji="0" lang="zh-TW" altLang="en-US"/>
              <a:t>按一下以編輯母片標題樣式</a:t>
            </a:r>
            <a:endParaRPr kumimoji="0" lang="en-US"/>
          </a:p>
        </p:txBody>
      </p:sp>
      <p:sp>
        <p:nvSpPr>
          <p:cNvPr id="3" name="直排文字版面配置區 2"/>
          <p:cNvSpPr>
            <a:spLocks noGrp="1"/>
          </p:cNvSpPr>
          <p:nvPr>
            <p:ph type="body" orient="vert" idx="1"/>
          </p:nvPr>
        </p:nvSpPr>
        <p:spPr>
          <a:xfrm>
            <a:off x="457200" y="609600"/>
            <a:ext cx="5562600" cy="5516564"/>
          </a:xfrm>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a:xfrm>
            <a:off x="6553200" y="6248402"/>
            <a:ext cx="2209800" cy="365125"/>
          </a:xfrm>
          <a:prstGeom prst="rect">
            <a:avLst/>
          </a:prstGeom>
        </p:spPr>
        <p:txBody>
          <a:bodyPr/>
          <a:lstStyle/>
          <a:p>
            <a:fld id="{4A63AF68-84EB-4525-B891-B1481B8A85E2}" type="datetimeFigureOut">
              <a:rPr lang="zh-TW" altLang="en-US" smtClean="0"/>
              <a:t>2020/11/24</a:t>
            </a:fld>
            <a:endParaRPr lang="zh-TW" altLang="en-US"/>
          </a:p>
        </p:txBody>
      </p:sp>
      <p:sp>
        <p:nvSpPr>
          <p:cNvPr id="5" name="頁尾版面配置區 4"/>
          <p:cNvSpPr>
            <a:spLocks noGrp="1"/>
          </p:cNvSpPr>
          <p:nvPr>
            <p:ph type="ftr" sz="quarter" idx="11"/>
          </p:nvPr>
        </p:nvSpPr>
        <p:spPr>
          <a:xfrm>
            <a:off x="457201" y="6248207"/>
            <a:ext cx="5573483" cy="365125"/>
          </a:xfrm>
          <a:prstGeom prst="rect">
            <a:avLst/>
          </a:prstGeom>
        </p:spPr>
        <p:txBody>
          <a:bodyPr/>
          <a:lstStyle/>
          <a:p>
            <a:endParaRPr lang="zh-TW"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5989638" y="144462"/>
            <a:ext cx="533400" cy="244476"/>
          </a:xfrm>
        </p:spPr>
        <p:txBody>
          <a:bodyPr/>
          <a:lstStyle/>
          <a:p>
            <a:fld id="{1618601B-0978-4550-A4EB-DC6A8A91D0F8}"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8" name="內容版面配置區 7"/>
          <p:cNvSpPr>
            <a:spLocks noGrp="1"/>
          </p:cNvSpPr>
          <p:nvPr>
            <p:ph sz="quarter" idx="1"/>
          </p:nvPr>
        </p:nvSpPr>
        <p:spPr>
          <a:xfrm>
            <a:off x="612648" y="1600200"/>
            <a:ext cx="8153400" cy="4495800"/>
          </a:xfrm>
        </p:spPr>
        <p:txBody>
          <a:bodyPr/>
          <a:lstStyle/>
          <a:p>
            <a:pPr lvl="0" eaLnBrk="1" latinLnBrk="0" hangingPunct="1"/>
            <a:r>
              <a:rPr lang="zh-TW" altLang="en-US" dirty="0"/>
              <a:t>按一下以編輯母片文字樣式</a:t>
            </a:r>
          </a:p>
          <a:p>
            <a:pPr lvl="1" eaLnBrk="1" latinLnBrk="0" hangingPunct="1"/>
            <a:r>
              <a:rPr lang="zh-TW" altLang="en-US" dirty="0"/>
              <a:t>第二層</a:t>
            </a:r>
          </a:p>
          <a:p>
            <a:pPr lvl="2" eaLnBrk="1" latinLnBrk="0" hangingPunct="1"/>
            <a:r>
              <a:rPr lang="zh-TW" altLang="en-US" dirty="0"/>
              <a:t>第三層</a:t>
            </a:r>
          </a:p>
          <a:p>
            <a:pPr lvl="3" eaLnBrk="1" latinLnBrk="0" hangingPunct="1"/>
            <a:r>
              <a:rPr lang="zh-TW" altLang="en-US" dirty="0"/>
              <a:t>第四層</a:t>
            </a:r>
          </a:p>
          <a:p>
            <a:pPr lvl="4" eaLnBrk="1" latinLnBrk="0" hangingPunct="1"/>
            <a:r>
              <a:rPr lang="zh-TW" altLang="en-US" dirty="0"/>
              <a:t>第五層</a:t>
            </a:r>
            <a:endParaRPr kumimoji="0" lang="en-US" dirty="0"/>
          </a:p>
        </p:txBody>
      </p:sp>
      <p:sp>
        <p:nvSpPr>
          <p:cNvPr id="2" name="標題 1"/>
          <p:cNvSpPr>
            <a:spLocks noGrp="1"/>
          </p:cNvSpPr>
          <p:nvPr>
            <p:ph type="title"/>
          </p:nvPr>
        </p:nvSpPr>
        <p:spPr>
          <a:xfrm>
            <a:off x="612648" y="404664"/>
            <a:ext cx="8153400" cy="814536"/>
          </a:xfrm>
        </p:spPr>
        <p:txBody>
          <a:bodyPr/>
          <a:lstStyle/>
          <a:p>
            <a:r>
              <a:rPr kumimoji="0" lang="zh-TW" altLang="en-US" dirty="0"/>
              <a:t>按一下以編輯母片標題樣式</a:t>
            </a:r>
            <a:endParaRPr kumimoji="0" lang="en-US"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a:t>按一下以編輯母片文字樣式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TW" altLang="en-US"/>
              <a:t>按一下以編輯母片標題樣式</a:t>
            </a:r>
            <a:endParaRPr kumimoji="0" lang="en-US"/>
          </a:p>
        </p:txBody>
      </p:sp>
      <p:sp>
        <p:nvSpPr>
          <p:cNvPr id="13" name="投影片編號版面配置區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1618601B-0978-4550-A4EB-DC6A8A91D0F8}"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609600" y="404664"/>
            <a:ext cx="8153400" cy="814536"/>
          </a:xfrm>
        </p:spPr>
        <p:txBody>
          <a:bodyPr/>
          <a:lstStyle/>
          <a:p>
            <a:r>
              <a:rPr kumimoji="0" lang="zh-TW" altLang="en-US" dirty="0"/>
              <a:t>按一下以編輯母片標題樣式</a:t>
            </a:r>
            <a:endParaRPr kumimoji="0" lang="en-US" dirty="0"/>
          </a:p>
        </p:txBody>
      </p:sp>
      <p:sp>
        <p:nvSpPr>
          <p:cNvPr id="9" name="內容版面配置區 8"/>
          <p:cNvSpPr>
            <a:spLocks noGrp="1"/>
          </p:cNvSpPr>
          <p:nvPr>
            <p:ph sz="quarter" idx="1"/>
          </p:nvPr>
        </p:nvSpPr>
        <p:spPr>
          <a:xfrm>
            <a:off x="609600" y="1589567"/>
            <a:ext cx="3886200" cy="4572000"/>
          </a:xfrm>
        </p:spPr>
        <p:txBody>
          <a:body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11" name="內容版面配置區 10"/>
          <p:cNvSpPr>
            <a:spLocks noGrp="1"/>
          </p:cNvSpPr>
          <p:nvPr>
            <p:ph sz="quarter" idx="2"/>
          </p:nvPr>
        </p:nvSpPr>
        <p:spPr>
          <a:xfrm>
            <a:off x="4844901" y="1589567"/>
            <a:ext cx="3886200" cy="4572000"/>
          </a:xfrm>
        </p:spPr>
        <p:txBody>
          <a:body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10" name="投影片編號版面配置區 9"/>
          <p:cNvSpPr>
            <a:spLocks noGrp="1"/>
          </p:cNvSpPr>
          <p:nvPr>
            <p:ph type="sldNum" sz="quarter" idx="16"/>
          </p:nvPr>
        </p:nvSpPr>
        <p:spPr/>
        <p:txBody>
          <a:bodyPr rtlCol="0"/>
          <a:lstStyle/>
          <a:p>
            <a:fld id="{1618601B-0978-4550-A4EB-DC6A8A91D0F8}"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533400" y="404664"/>
            <a:ext cx="8153400" cy="738336"/>
          </a:xfrm>
        </p:spPr>
        <p:txBody>
          <a:bodyPr anchor="ctr"/>
          <a:lstStyle>
            <a:lvl1pPr>
              <a:defRPr/>
            </a:lvl1pPr>
          </a:lstStyle>
          <a:p>
            <a:r>
              <a:rPr kumimoji="0" lang="zh-TW" altLang="en-US" dirty="0"/>
              <a:t>按一下以編輯母片標題樣式</a:t>
            </a:r>
            <a:endParaRPr kumimoji="0" lang="en-US" dirty="0"/>
          </a:p>
        </p:txBody>
      </p:sp>
      <p:sp>
        <p:nvSpPr>
          <p:cNvPr id="11" name="內容版面配置區 10"/>
          <p:cNvSpPr>
            <a:spLocks noGrp="1"/>
          </p:cNvSpPr>
          <p:nvPr>
            <p:ph sz="quarter" idx="2"/>
          </p:nvPr>
        </p:nvSpPr>
        <p:spPr>
          <a:xfrm>
            <a:off x="609600" y="2438400"/>
            <a:ext cx="3886200" cy="3581400"/>
          </a:xfrm>
        </p:spPr>
        <p:txBody>
          <a:body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13" name="內容版面配置區 12"/>
          <p:cNvSpPr>
            <a:spLocks noGrp="1"/>
          </p:cNvSpPr>
          <p:nvPr>
            <p:ph sz="quarter" idx="4"/>
          </p:nvPr>
        </p:nvSpPr>
        <p:spPr>
          <a:xfrm>
            <a:off x="4800600" y="2438400"/>
            <a:ext cx="3886200" cy="3581400"/>
          </a:xfrm>
        </p:spPr>
        <p:txBody>
          <a:body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12" name="投影片編號版面配置區 11"/>
          <p:cNvSpPr>
            <a:spLocks noGrp="1"/>
          </p:cNvSpPr>
          <p:nvPr>
            <p:ph type="sldNum" sz="quarter" idx="16"/>
          </p:nvPr>
        </p:nvSpPr>
        <p:spPr/>
        <p:txBody>
          <a:bodyPr rtlCol="0"/>
          <a:lstStyle/>
          <a:p>
            <a:fld id="{1618601B-0978-4550-A4EB-DC6A8A91D0F8}" type="slidenum">
              <a:rPr lang="zh-TW" altLang="en-US" smtClean="0"/>
              <a:t>‹#›</a:t>
            </a:fld>
            <a:endParaRPr lang="zh-TW" altLang="en-US"/>
          </a:p>
        </p:txBody>
      </p:sp>
      <p:sp>
        <p:nvSpPr>
          <p:cNvPr id="16" name="文字版面配置區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a:t>按一下以編輯母片文字樣式</a:t>
            </a:r>
          </a:p>
        </p:txBody>
      </p:sp>
      <p:sp>
        <p:nvSpPr>
          <p:cNvPr id="15" name="文字版面配置區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1618601B-0978-4550-A4EB-DC6A8A91D0F8}"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6096000" y="6248400"/>
            <a:ext cx="2667000" cy="365125"/>
          </a:xfrm>
          <a:prstGeom prst="rect">
            <a:avLst/>
          </a:prstGeom>
        </p:spPr>
        <p:txBody>
          <a:bodyPr/>
          <a:lstStyle/>
          <a:p>
            <a:fld id="{4A63AF68-84EB-4525-B891-B1481B8A85E2}" type="datetimeFigureOut">
              <a:rPr lang="zh-TW" altLang="en-US" smtClean="0"/>
              <a:t>2020/11/24</a:t>
            </a:fld>
            <a:endParaRPr lang="zh-TW" altLang="en-US"/>
          </a:p>
        </p:txBody>
      </p:sp>
      <p:sp>
        <p:nvSpPr>
          <p:cNvPr id="3" name="頁尾版面配置區 2"/>
          <p:cNvSpPr>
            <a:spLocks noGrp="1"/>
          </p:cNvSpPr>
          <p:nvPr>
            <p:ph type="ftr" sz="quarter" idx="11"/>
          </p:nvPr>
        </p:nvSpPr>
        <p:spPr>
          <a:xfrm>
            <a:off x="609600" y="6248206"/>
            <a:ext cx="8210872" cy="365125"/>
          </a:xfrm>
          <a:prstGeom prst="rect">
            <a:avLst/>
          </a:prstGeom>
        </p:spPr>
        <p:txBody>
          <a:bodyPr/>
          <a:lstStyle/>
          <a:p>
            <a:endParaRPr lang="zh-TW" altLang="en-US"/>
          </a:p>
        </p:txBody>
      </p:sp>
      <p:sp>
        <p:nvSpPr>
          <p:cNvPr id="4" name="投影片編號版面配置區 3"/>
          <p:cNvSpPr>
            <a:spLocks noGrp="1"/>
          </p:cNvSpPr>
          <p:nvPr>
            <p:ph type="sldNum" sz="quarter" idx="12"/>
          </p:nvPr>
        </p:nvSpPr>
        <p:spPr>
          <a:xfrm>
            <a:off x="0" y="6248400"/>
            <a:ext cx="533400" cy="381000"/>
          </a:xfrm>
        </p:spPr>
        <p:txBody>
          <a:bodyPr/>
          <a:lstStyle>
            <a:lvl1pPr>
              <a:defRPr>
                <a:solidFill>
                  <a:schemeClr val="tx2"/>
                </a:solidFill>
              </a:defRPr>
            </a:lvl1pPr>
          </a:lstStyle>
          <a:p>
            <a:fld id="{1618601B-0978-4550-A4EB-DC6A8A91D0F8}"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404664"/>
            <a:ext cx="8077200" cy="738336"/>
          </a:xfrm>
        </p:spPr>
        <p:txBody>
          <a:bodyPr anchor="ctr"/>
          <a:lstStyle>
            <a:lvl1pPr algn="l">
              <a:buNone/>
              <a:defRPr sz="4400" b="0"/>
            </a:lvl1pPr>
          </a:lstStyle>
          <a:p>
            <a:r>
              <a:rPr kumimoji="0" lang="zh-TW" altLang="en-US" dirty="0"/>
              <a:t>按一下以編輯母片標題樣式</a:t>
            </a:r>
            <a:endParaRPr kumimoji="0" lang="en-US" dirty="0"/>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1618601B-0978-4550-A4EB-DC6A8A91D0F8}" type="slidenum">
              <a:rPr lang="zh-TW" altLang="en-US" smtClean="0"/>
              <a:t>‹#›</a:t>
            </a:fld>
            <a:endParaRPr lang="zh-TW" altLang="en-US"/>
          </a:p>
        </p:txBody>
      </p:sp>
      <p:sp>
        <p:nvSpPr>
          <p:cNvPr id="3" name="文字版面配置區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a:t>按一下以編輯母片文字樣式</a:t>
            </a:r>
          </a:p>
        </p:txBody>
      </p:sp>
      <p:sp>
        <p:nvSpPr>
          <p:cNvPr id="9" name="內容版面配置區 8"/>
          <p:cNvSpPr>
            <a:spLocks noGrp="1"/>
          </p:cNvSpPr>
          <p:nvPr>
            <p:ph sz="quarter" idx="1"/>
          </p:nvPr>
        </p:nvSpPr>
        <p:spPr>
          <a:xfrm>
            <a:off x="2362200" y="1752600"/>
            <a:ext cx="6400800" cy="4419600"/>
          </a:xfrm>
        </p:spPr>
        <p:txBody>
          <a:body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a:t>按一下以編輯母片文字樣式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TW" altLang="en-US"/>
              <a:t>按一下以編輯母片標題樣式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6248400" y="6248400"/>
            <a:ext cx="2667000" cy="365125"/>
          </a:xfrm>
          <a:prstGeom prst="rect">
            <a:avLst/>
          </a:prstGeom>
        </p:spPr>
        <p:txBody>
          <a:bodyPr rtlCol="0"/>
          <a:lstStyle/>
          <a:p>
            <a:fld id="{4A63AF68-84EB-4525-B891-B1481B8A85E2}" type="datetimeFigureOut">
              <a:rPr lang="zh-TW" altLang="en-US" smtClean="0"/>
              <a:t>2020/11/24</a:t>
            </a:fld>
            <a:endParaRPr lang="zh-TW" altLang="en-US"/>
          </a:p>
        </p:txBody>
      </p:sp>
      <p:sp>
        <p:nvSpPr>
          <p:cNvPr id="13" name="投影片編號版面配置區 12"/>
          <p:cNvSpPr>
            <a:spLocks noGrp="1"/>
          </p:cNvSpPr>
          <p:nvPr>
            <p:ph type="sldNum" sz="quarter" idx="11"/>
          </p:nvPr>
        </p:nvSpPr>
        <p:spPr>
          <a:xfrm>
            <a:off x="0" y="4667249"/>
            <a:ext cx="1447800" cy="663578"/>
          </a:xfrm>
        </p:spPr>
        <p:txBody>
          <a:bodyPr rtlCol="0"/>
          <a:lstStyle>
            <a:lvl1pPr>
              <a:defRPr sz="2800"/>
            </a:lvl1pPr>
          </a:lstStyle>
          <a:p>
            <a:fld id="{1618601B-0978-4550-A4EB-DC6A8A91D0F8}" type="slidenum">
              <a:rPr lang="zh-TW" altLang="en-US" smtClean="0"/>
              <a:t>‹#›</a:t>
            </a:fld>
            <a:endParaRPr lang="zh-TW" altLang="en-US"/>
          </a:p>
        </p:txBody>
      </p:sp>
      <p:sp>
        <p:nvSpPr>
          <p:cNvPr id="14" name="頁尾版面配置區 13"/>
          <p:cNvSpPr>
            <a:spLocks noGrp="1"/>
          </p:cNvSpPr>
          <p:nvPr>
            <p:ph type="ftr" sz="quarter" idx="12"/>
          </p:nvPr>
        </p:nvSpPr>
        <p:spPr>
          <a:xfrm>
            <a:off x="1600200" y="6248206"/>
            <a:ext cx="4572000" cy="365125"/>
          </a:xfrm>
          <a:prstGeom prst="rect">
            <a:avLst/>
          </a:prstGeom>
        </p:spPr>
        <p:txBody>
          <a:bodyPr rtlCol="0"/>
          <a:lstStyle/>
          <a:p>
            <a:endParaRPr lang="zh-TW" altLang="en-US"/>
          </a:p>
        </p:txBody>
      </p:sp>
      <p:sp>
        <p:nvSpPr>
          <p:cNvPr id="3" name="圖片版面配置區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TW" altLang="en-US"/>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609600" y="404624"/>
            <a:ext cx="8153400" cy="814576"/>
          </a:xfrm>
          <a:prstGeom prst="rect">
            <a:avLst/>
          </a:prstGeom>
        </p:spPr>
        <p:txBody>
          <a:bodyPr vert="horz" anchor="ctr">
            <a:normAutofit/>
          </a:bodyPr>
          <a:lstStyle/>
          <a:p>
            <a:r>
              <a:rPr kumimoji="0" lang="zh-TW" altLang="en-US" dirty="0"/>
              <a:t>按一下以編輯母片標題樣式</a:t>
            </a:r>
            <a:endParaRPr kumimoji="0" lang="en-US" dirty="0"/>
          </a:p>
        </p:txBody>
      </p:sp>
      <p:sp>
        <p:nvSpPr>
          <p:cNvPr id="13" name="文字版面配置區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TW" altLang="en-US"/>
              <a:t>按一下以編輯母片文字樣式</a:t>
            </a:r>
          </a:p>
          <a:p>
            <a:pPr lvl="1" eaLnBrk="1" latinLnBrk="0" hangingPunct="1"/>
            <a:r>
              <a:rPr kumimoji="0" lang="zh-TW" altLang="en-US"/>
              <a:t>第二層</a:t>
            </a:r>
          </a:p>
          <a:p>
            <a:pPr lvl="2" eaLnBrk="1" latinLnBrk="0" hangingPunct="1"/>
            <a:r>
              <a:rPr kumimoji="0" lang="zh-TW" altLang="en-US"/>
              <a:t>第三層</a:t>
            </a:r>
          </a:p>
          <a:p>
            <a:pPr lvl="3" eaLnBrk="1" latinLnBrk="0" hangingPunct="1"/>
            <a:r>
              <a:rPr kumimoji="0" lang="zh-TW" altLang="en-US"/>
              <a:t>第四層</a:t>
            </a:r>
          </a:p>
          <a:p>
            <a:pPr lvl="4" eaLnBrk="1" latinLnBrk="0" hangingPunct="1"/>
            <a:r>
              <a:rPr kumimoji="0" lang="zh-TW" altLang="en-US"/>
              <a:t>第五層</a:t>
            </a:r>
            <a:endParaRPr kumimoji="0" 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1618601B-0978-4550-A4EB-DC6A8A91D0F8}" type="slidenum">
              <a:rPr lang="zh-TW" altLang="en-US" smtClean="0"/>
              <a:t>‹#›</a:t>
            </a:fld>
            <a:endParaRPr lang="zh-TW" altLang="en-US"/>
          </a:p>
        </p:txBody>
      </p:sp>
      <p:pic>
        <p:nvPicPr>
          <p:cNvPr id="4" name="圖片 3"/>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6516216" y="44624"/>
            <a:ext cx="2461017" cy="360000"/>
          </a:xfrm>
          <a:prstGeom prst="rect">
            <a:avLst/>
          </a:prstGeom>
        </p:spPr>
      </p:pic>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6.emf"/></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1560" y="692696"/>
            <a:ext cx="3600000" cy="54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6016" y="836712"/>
            <a:ext cx="3938065" cy="576064"/>
          </a:xfrm>
          <a:prstGeom prst="rect">
            <a:avLst/>
          </a:prstGeom>
        </p:spPr>
      </p:pic>
      <p:graphicFrame>
        <p:nvGraphicFramePr>
          <p:cNvPr id="3" name="表格 2"/>
          <p:cNvGraphicFramePr>
            <a:graphicFrameLocks noGrp="1"/>
          </p:cNvGraphicFramePr>
          <p:nvPr>
            <p:extLst>
              <p:ext uri="{D42A27DB-BD31-4B8C-83A1-F6EECF244321}">
                <p14:modId xmlns:p14="http://schemas.microsoft.com/office/powerpoint/2010/main" val="865951327"/>
              </p:ext>
            </p:extLst>
          </p:nvPr>
        </p:nvGraphicFramePr>
        <p:xfrm>
          <a:off x="4836368" y="3308072"/>
          <a:ext cx="3624064" cy="1849120"/>
        </p:xfrm>
        <a:graphic>
          <a:graphicData uri="http://schemas.openxmlformats.org/drawingml/2006/table">
            <a:tbl>
              <a:tblPr firstRow="1" bandRow="1">
                <a:tableStyleId>{5C22544A-7EE6-4342-B048-85BDC9FD1C3A}</a:tableStyleId>
              </a:tblPr>
              <a:tblGrid>
                <a:gridCol w="1247800">
                  <a:extLst>
                    <a:ext uri="{9D8B030D-6E8A-4147-A177-3AD203B41FA5}">
                      <a16:colId xmlns:a16="http://schemas.microsoft.com/office/drawing/2014/main" val="20000"/>
                    </a:ext>
                  </a:extLst>
                </a:gridCol>
                <a:gridCol w="2376264">
                  <a:extLst>
                    <a:ext uri="{9D8B030D-6E8A-4147-A177-3AD203B41FA5}">
                      <a16:colId xmlns:a16="http://schemas.microsoft.com/office/drawing/2014/main" val="20001"/>
                    </a:ext>
                  </a:extLst>
                </a:gridCol>
              </a:tblGrid>
              <a:tr h="139040">
                <a:tc>
                  <a:txBody>
                    <a:bodyPr/>
                    <a:lstStyle/>
                    <a:p>
                      <a:endParaRPr lang="zh-TW" altLang="en-US" b="0" dirty="0"/>
                    </a:p>
                  </a:txBody>
                  <a:tcPr/>
                </a:tc>
                <a:tc>
                  <a:txBody>
                    <a:bodyPr/>
                    <a:lstStyle/>
                    <a:p>
                      <a:endParaRPr lang="zh-TW" altLang="en-US" dirty="0"/>
                    </a:p>
                  </a:txBody>
                  <a:tcPr/>
                </a:tc>
                <a:extLst>
                  <a:ext uri="{0D108BD9-81ED-4DB2-BD59-A6C34878D82A}">
                    <a16:rowId xmlns:a16="http://schemas.microsoft.com/office/drawing/2014/main" val="10000"/>
                  </a:ext>
                </a:extLst>
              </a:tr>
              <a:tr h="370840">
                <a:tc>
                  <a:txBody>
                    <a:bodyPr/>
                    <a:lstStyle/>
                    <a:p>
                      <a:r>
                        <a:rPr lang="zh-TW" altLang="en-US" dirty="0"/>
                        <a:t>成立時間</a:t>
                      </a:r>
                    </a:p>
                  </a:txBody>
                  <a:tcPr/>
                </a:tc>
                <a:tc>
                  <a:txBody>
                    <a:bodyPr/>
                    <a:lstStyle/>
                    <a:p>
                      <a:r>
                        <a:rPr lang="en-US" altLang="zh-TW" dirty="0"/>
                        <a:t>1973</a:t>
                      </a:r>
                      <a:r>
                        <a:rPr lang="zh-TW" altLang="en-US" dirty="0"/>
                        <a:t>年</a:t>
                      </a:r>
                    </a:p>
                  </a:txBody>
                  <a:tcPr/>
                </a:tc>
                <a:extLst>
                  <a:ext uri="{0D108BD9-81ED-4DB2-BD59-A6C34878D82A}">
                    <a16:rowId xmlns:a16="http://schemas.microsoft.com/office/drawing/2014/main" val="10001"/>
                  </a:ext>
                </a:extLst>
              </a:tr>
              <a:tr h="370840">
                <a:tc>
                  <a:txBody>
                    <a:bodyPr/>
                    <a:lstStyle/>
                    <a:p>
                      <a:r>
                        <a:rPr lang="zh-TW" altLang="en-US" dirty="0"/>
                        <a:t>股本</a:t>
                      </a:r>
                    </a:p>
                  </a:txBody>
                  <a:tcPr/>
                </a:tc>
                <a:tc>
                  <a:txBody>
                    <a:bodyPr/>
                    <a:lstStyle/>
                    <a:p>
                      <a:r>
                        <a:rPr lang="en-US" altLang="zh-TW" dirty="0"/>
                        <a:t>92.7</a:t>
                      </a:r>
                      <a:r>
                        <a:rPr lang="zh-TW" altLang="en-US" dirty="0"/>
                        <a:t>億元</a:t>
                      </a:r>
                    </a:p>
                  </a:txBody>
                  <a:tcPr/>
                </a:tc>
                <a:extLst>
                  <a:ext uri="{0D108BD9-81ED-4DB2-BD59-A6C34878D82A}">
                    <a16:rowId xmlns:a16="http://schemas.microsoft.com/office/drawing/2014/main" val="10002"/>
                  </a:ext>
                </a:extLst>
              </a:tr>
              <a:tr h="370840">
                <a:tc>
                  <a:txBody>
                    <a:bodyPr/>
                    <a:lstStyle/>
                    <a:p>
                      <a:r>
                        <a:rPr lang="zh-TW" altLang="en-US" dirty="0"/>
                        <a:t>營收</a:t>
                      </a:r>
                    </a:p>
                  </a:txBody>
                  <a:tcPr/>
                </a:tc>
                <a:tc>
                  <a:txBody>
                    <a:bodyPr/>
                    <a:lstStyle/>
                    <a:p>
                      <a:r>
                        <a:rPr lang="en-US" altLang="zh-TW" dirty="0"/>
                        <a:t>115</a:t>
                      </a:r>
                      <a:r>
                        <a:rPr lang="zh-TW" altLang="en-US" dirty="0"/>
                        <a:t>億元 </a:t>
                      </a:r>
                      <a:r>
                        <a:rPr lang="en-US" altLang="zh-TW" dirty="0"/>
                        <a:t>(2020Q1-Q3)</a:t>
                      </a:r>
                      <a:endParaRPr lang="zh-TW" altLang="en-US" dirty="0"/>
                    </a:p>
                  </a:txBody>
                  <a:tcPr/>
                </a:tc>
                <a:extLst>
                  <a:ext uri="{0D108BD9-81ED-4DB2-BD59-A6C34878D82A}">
                    <a16:rowId xmlns:a16="http://schemas.microsoft.com/office/drawing/2014/main" val="10003"/>
                  </a:ext>
                </a:extLst>
              </a:tr>
              <a:tr h="370840">
                <a:tc>
                  <a:txBody>
                    <a:bodyPr/>
                    <a:lstStyle/>
                    <a:p>
                      <a:r>
                        <a:rPr lang="zh-TW" altLang="en-US" dirty="0"/>
                        <a:t>員工人數</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a:t>378</a:t>
                      </a:r>
                      <a:r>
                        <a:rPr lang="zh-TW" altLang="en-US" dirty="0"/>
                        <a:t>人 </a:t>
                      </a:r>
                      <a:r>
                        <a:rPr lang="en-US" altLang="zh-TW" dirty="0"/>
                        <a:t>(2020Q3)</a:t>
                      </a:r>
                      <a:endParaRPr lang="zh-TW" alt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329718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a:t>苯乙烯亞洲價格趨勢</a:t>
            </a:r>
          </a:p>
        </p:txBody>
      </p:sp>
      <p:grpSp>
        <p:nvGrpSpPr>
          <p:cNvPr id="5" name="群組 4"/>
          <p:cNvGrpSpPr/>
          <p:nvPr/>
        </p:nvGrpSpPr>
        <p:grpSpPr>
          <a:xfrm>
            <a:off x="1459383" y="1700808"/>
            <a:ext cx="6459929" cy="4176032"/>
            <a:chOff x="1459383" y="1700808"/>
            <a:chExt cx="6459929" cy="4176032"/>
          </a:xfrm>
        </p:grpSpPr>
        <p:pic>
          <p:nvPicPr>
            <p:cNvPr id="2" name="圖片 1"/>
            <p:cNvPicPr>
              <a:picLocks noChangeAspect="1"/>
            </p:cNvPicPr>
            <p:nvPr/>
          </p:nvPicPr>
          <p:blipFill>
            <a:blip r:embed="rId2"/>
            <a:stretch>
              <a:fillRect/>
            </a:stretch>
          </p:blipFill>
          <p:spPr>
            <a:xfrm>
              <a:off x="1459383" y="1988840"/>
              <a:ext cx="6459929" cy="3888000"/>
            </a:xfrm>
            <a:prstGeom prst="rect">
              <a:avLst/>
            </a:prstGeom>
          </p:spPr>
        </p:pic>
        <p:sp>
          <p:nvSpPr>
            <p:cNvPr id="4" name="文字方塊 3"/>
            <p:cNvSpPr txBox="1"/>
            <p:nvPr/>
          </p:nvSpPr>
          <p:spPr>
            <a:xfrm>
              <a:off x="1547664" y="1700808"/>
              <a:ext cx="792088" cy="307777"/>
            </a:xfrm>
            <a:prstGeom prst="rect">
              <a:avLst/>
            </a:prstGeom>
            <a:noFill/>
          </p:spPr>
          <p:txBody>
            <a:bodyPr wrap="square" rtlCol="0">
              <a:spAutoFit/>
            </a:bodyPr>
            <a:lstStyle/>
            <a:p>
              <a:r>
                <a:rPr lang="en-US" altLang="zh-TW" sz="1400" dirty="0">
                  <a:latin typeface="Calibri" panose="020F0502020204030204" pitchFamily="34" charset="0"/>
                  <a:cs typeface="Calibri" panose="020F0502020204030204" pitchFamily="34" charset="0"/>
                </a:rPr>
                <a:t>$/MT</a:t>
              </a:r>
              <a:endParaRPr lang="zh-TW" altLang="en-US" sz="14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33482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ABS</a:t>
            </a:r>
            <a:r>
              <a:rPr lang="zh-TW" altLang="en-US" dirty="0"/>
              <a:t>亞洲價格趨勢</a:t>
            </a:r>
          </a:p>
        </p:txBody>
      </p:sp>
      <p:grpSp>
        <p:nvGrpSpPr>
          <p:cNvPr id="5" name="群組 4"/>
          <p:cNvGrpSpPr/>
          <p:nvPr/>
        </p:nvGrpSpPr>
        <p:grpSpPr>
          <a:xfrm>
            <a:off x="1452221" y="1700808"/>
            <a:ext cx="6474254" cy="4104024"/>
            <a:chOff x="1452221" y="1700808"/>
            <a:chExt cx="6474254" cy="4104024"/>
          </a:xfrm>
        </p:grpSpPr>
        <p:pic>
          <p:nvPicPr>
            <p:cNvPr id="3" name="圖片 2"/>
            <p:cNvPicPr>
              <a:picLocks noChangeAspect="1"/>
            </p:cNvPicPr>
            <p:nvPr/>
          </p:nvPicPr>
          <p:blipFill>
            <a:blip r:embed="rId2"/>
            <a:stretch>
              <a:fillRect/>
            </a:stretch>
          </p:blipFill>
          <p:spPr>
            <a:xfrm>
              <a:off x="1452221" y="1916832"/>
              <a:ext cx="6474254" cy="3888000"/>
            </a:xfrm>
            <a:prstGeom prst="rect">
              <a:avLst/>
            </a:prstGeom>
          </p:spPr>
        </p:pic>
        <p:sp>
          <p:nvSpPr>
            <p:cNvPr id="4" name="文字方塊 3"/>
            <p:cNvSpPr txBox="1"/>
            <p:nvPr/>
          </p:nvSpPr>
          <p:spPr>
            <a:xfrm>
              <a:off x="1547664" y="1700808"/>
              <a:ext cx="792088" cy="307777"/>
            </a:xfrm>
            <a:prstGeom prst="rect">
              <a:avLst/>
            </a:prstGeom>
            <a:noFill/>
          </p:spPr>
          <p:txBody>
            <a:bodyPr wrap="square" rtlCol="0">
              <a:spAutoFit/>
            </a:bodyPr>
            <a:lstStyle/>
            <a:p>
              <a:r>
                <a:rPr lang="en-US" altLang="zh-TW" sz="1400" dirty="0">
                  <a:latin typeface="Calibri" panose="020F0502020204030204" pitchFamily="34" charset="0"/>
                  <a:cs typeface="Calibri" panose="020F0502020204030204" pitchFamily="34" charset="0"/>
                </a:rPr>
                <a:t>$/MT</a:t>
              </a:r>
              <a:endParaRPr lang="zh-TW" altLang="en-US" sz="14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926761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尼龍</a:t>
            </a:r>
            <a:r>
              <a:rPr lang="en-US" altLang="zh-TW" dirty="0"/>
              <a:t>66</a:t>
            </a:r>
            <a:r>
              <a:rPr lang="zh-TW" altLang="en-US" dirty="0"/>
              <a:t>亞洲價格趨勢</a:t>
            </a:r>
          </a:p>
        </p:txBody>
      </p:sp>
      <p:grpSp>
        <p:nvGrpSpPr>
          <p:cNvPr id="3" name="群組 2"/>
          <p:cNvGrpSpPr/>
          <p:nvPr/>
        </p:nvGrpSpPr>
        <p:grpSpPr>
          <a:xfrm>
            <a:off x="1350550" y="1700808"/>
            <a:ext cx="6677596" cy="4176032"/>
            <a:chOff x="1350550" y="1700808"/>
            <a:chExt cx="6677596" cy="4176032"/>
          </a:xfrm>
        </p:grpSpPr>
        <p:pic>
          <p:nvPicPr>
            <p:cNvPr id="4" name="圖片 3"/>
            <p:cNvPicPr>
              <a:picLocks noChangeAspect="1"/>
            </p:cNvPicPr>
            <p:nvPr/>
          </p:nvPicPr>
          <p:blipFill>
            <a:blip r:embed="rId2"/>
            <a:stretch>
              <a:fillRect/>
            </a:stretch>
          </p:blipFill>
          <p:spPr>
            <a:xfrm>
              <a:off x="1350550" y="1988840"/>
              <a:ext cx="6677596" cy="3888000"/>
            </a:xfrm>
            <a:prstGeom prst="rect">
              <a:avLst/>
            </a:prstGeom>
          </p:spPr>
        </p:pic>
        <p:sp>
          <p:nvSpPr>
            <p:cNvPr id="5" name="文字方塊 4"/>
            <p:cNvSpPr txBox="1"/>
            <p:nvPr/>
          </p:nvSpPr>
          <p:spPr>
            <a:xfrm>
              <a:off x="1547664" y="1700808"/>
              <a:ext cx="792088" cy="307777"/>
            </a:xfrm>
            <a:prstGeom prst="rect">
              <a:avLst/>
            </a:prstGeom>
            <a:noFill/>
          </p:spPr>
          <p:txBody>
            <a:bodyPr wrap="square" rtlCol="0">
              <a:spAutoFit/>
            </a:bodyPr>
            <a:lstStyle/>
            <a:p>
              <a:r>
                <a:rPr lang="en-US" altLang="zh-TW" sz="1400" dirty="0">
                  <a:latin typeface="Calibri" panose="020F0502020204030204" pitchFamily="34" charset="0"/>
                  <a:cs typeface="Calibri" panose="020F0502020204030204" pitchFamily="34" charset="0"/>
                </a:rPr>
                <a:t>$/MT</a:t>
              </a:r>
              <a:endParaRPr lang="zh-TW" altLang="en-US" sz="14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615012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p:txBody>
          <a:bodyPr>
            <a:normAutofit/>
          </a:bodyPr>
          <a:lstStyle/>
          <a:p>
            <a:r>
              <a:rPr lang="zh-TW" altLang="en-US" dirty="0"/>
              <a:t>財務報告</a:t>
            </a:r>
          </a:p>
        </p:txBody>
      </p:sp>
      <p:grpSp>
        <p:nvGrpSpPr>
          <p:cNvPr id="16" name="群組 15"/>
          <p:cNvGrpSpPr/>
          <p:nvPr/>
        </p:nvGrpSpPr>
        <p:grpSpPr>
          <a:xfrm>
            <a:off x="0" y="1623600"/>
            <a:ext cx="9144000" cy="4803005"/>
            <a:chOff x="0" y="1623600"/>
            <a:chExt cx="9144000" cy="4803005"/>
          </a:xfrm>
        </p:grpSpPr>
        <p:pic>
          <p:nvPicPr>
            <p:cNvPr id="12" name="圖片 11"/>
            <p:cNvPicPr>
              <a:picLocks noChangeAspect="1"/>
            </p:cNvPicPr>
            <p:nvPr/>
          </p:nvPicPr>
          <p:blipFill rotWithShape="1">
            <a:blip r:embed="rId2">
              <a:extLst>
                <a:ext uri="{28A0092B-C50C-407E-A947-70E740481C1C}">
                  <a14:useLocalDpi xmlns:a14="http://schemas.microsoft.com/office/drawing/2010/main" val="0"/>
                </a:ext>
              </a:extLst>
            </a:blip>
            <a:srcRect t="4191" r="399"/>
            <a:stretch/>
          </p:blipFill>
          <p:spPr>
            <a:xfrm>
              <a:off x="0" y="1623600"/>
              <a:ext cx="9144000" cy="4494879"/>
            </a:xfrm>
            <a:prstGeom prst="rect">
              <a:avLst/>
            </a:prstGeom>
          </p:spPr>
        </p:pic>
        <p:grpSp>
          <p:nvGrpSpPr>
            <p:cNvPr id="15" name="群組 14"/>
            <p:cNvGrpSpPr/>
            <p:nvPr/>
          </p:nvGrpSpPr>
          <p:grpSpPr>
            <a:xfrm>
              <a:off x="0" y="6202800"/>
              <a:ext cx="9141694" cy="223805"/>
              <a:chOff x="2306" y="6229531"/>
              <a:chExt cx="9141694" cy="223805"/>
            </a:xfrm>
          </p:grpSpPr>
          <p:sp>
            <p:nvSpPr>
              <p:cNvPr id="13" name="矩形 12"/>
              <p:cNvSpPr/>
              <p:nvPr/>
            </p:nvSpPr>
            <p:spPr>
              <a:xfrm>
                <a:off x="2306" y="6229531"/>
                <a:ext cx="8388000" cy="2238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p:cNvSpPr/>
              <p:nvPr/>
            </p:nvSpPr>
            <p:spPr>
              <a:xfrm>
                <a:off x="8460000" y="6229531"/>
                <a:ext cx="684000" cy="2238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spTree>
    <p:extLst>
      <p:ext uri="{BB962C8B-B14F-4D97-AF65-F5344CB8AC3E}">
        <p14:creationId xmlns:p14="http://schemas.microsoft.com/office/powerpoint/2010/main" val="2372473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a:t>合併損益表</a:t>
            </a:r>
          </a:p>
        </p:txBody>
      </p:sp>
      <p:sp>
        <p:nvSpPr>
          <p:cNvPr id="6" name="文字方塊 4"/>
          <p:cNvSpPr txBox="1"/>
          <p:nvPr/>
        </p:nvSpPr>
        <p:spPr>
          <a:xfrm>
            <a:off x="6084168" y="1772668"/>
            <a:ext cx="2262158" cy="369332"/>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dirty="0"/>
              <a:t>單位：新台幣佰萬元</a:t>
            </a:r>
          </a:p>
        </p:txBody>
      </p:sp>
      <p:graphicFrame>
        <p:nvGraphicFramePr>
          <p:cNvPr id="7" name="物件 6"/>
          <p:cNvGraphicFramePr>
            <a:graphicFrameLocks noChangeAspect="1"/>
          </p:cNvGraphicFramePr>
          <p:nvPr>
            <p:extLst>
              <p:ext uri="{D42A27DB-BD31-4B8C-83A1-F6EECF244321}">
                <p14:modId xmlns:p14="http://schemas.microsoft.com/office/powerpoint/2010/main" val="3791084049"/>
              </p:ext>
            </p:extLst>
          </p:nvPr>
        </p:nvGraphicFramePr>
        <p:xfrm>
          <a:off x="754828" y="2271864"/>
          <a:ext cx="7704682" cy="4246036"/>
        </p:xfrm>
        <a:graphic>
          <a:graphicData uri="http://schemas.openxmlformats.org/presentationml/2006/ole">
            <mc:AlternateContent xmlns:mc="http://schemas.openxmlformats.org/markup-compatibility/2006">
              <mc:Choice xmlns:v="urn:schemas-microsoft-com:vml" Requires="v">
                <p:oleObj spid="_x0000_s6178" name="工作表" r:id="rId3" imgW="5821795" imgH="3726044" progId="Excel.Sheet.12">
                  <p:embed/>
                </p:oleObj>
              </mc:Choice>
              <mc:Fallback>
                <p:oleObj name="工作表" r:id="rId3" imgW="5821795" imgH="3726044" progId="Excel.Sheet.12">
                  <p:embed/>
                  <p:pic>
                    <p:nvPicPr>
                      <p:cNvPr id="0" name=""/>
                      <p:cNvPicPr/>
                      <p:nvPr/>
                    </p:nvPicPr>
                    <p:blipFill>
                      <a:blip r:embed="rId4"/>
                      <a:stretch>
                        <a:fillRect/>
                      </a:stretch>
                    </p:blipFill>
                    <p:spPr>
                      <a:xfrm>
                        <a:off x="754828" y="2271864"/>
                        <a:ext cx="7704682" cy="4246036"/>
                      </a:xfrm>
                      <a:prstGeom prst="rect">
                        <a:avLst/>
                      </a:prstGeom>
                    </p:spPr>
                  </p:pic>
                </p:oleObj>
              </mc:Fallback>
            </mc:AlternateContent>
          </a:graphicData>
        </a:graphic>
      </p:graphicFrame>
    </p:spTree>
    <p:extLst>
      <p:ext uri="{BB962C8B-B14F-4D97-AF65-F5344CB8AC3E}">
        <p14:creationId xmlns:p14="http://schemas.microsoft.com/office/powerpoint/2010/main" val="448963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營收占比</a:t>
            </a:r>
          </a:p>
        </p:txBody>
      </p:sp>
      <p:graphicFrame>
        <p:nvGraphicFramePr>
          <p:cNvPr id="5" name="圖表 4"/>
          <p:cNvGraphicFramePr>
            <a:graphicFrameLocks/>
          </p:cNvGraphicFramePr>
          <p:nvPr/>
        </p:nvGraphicFramePr>
        <p:xfrm>
          <a:off x="612648" y="2057400"/>
          <a:ext cx="8063808" cy="43959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84125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a:t>財務分析</a:t>
            </a:r>
          </a:p>
        </p:txBody>
      </p:sp>
      <p:graphicFrame>
        <p:nvGraphicFramePr>
          <p:cNvPr id="6" name="物件 5"/>
          <p:cNvGraphicFramePr>
            <a:graphicFrameLocks noChangeAspect="1"/>
          </p:cNvGraphicFramePr>
          <p:nvPr>
            <p:extLst>
              <p:ext uri="{D42A27DB-BD31-4B8C-83A1-F6EECF244321}">
                <p14:modId xmlns:p14="http://schemas.microsoft.com/office/powerpoint/2010/main" val="1032477138"/>
              </p:ext>
            </p:extLst>
          </p:nvPr>
        </p:nvGraphicFramePr>
        <p:xfrm>
          <a:off x="755576" y="2060848"/>
          <a:ext cx="7416823" cy="4032448"/>
        </p:xfrm>
        <a:graphic>
          <a:graphicData uri="http://schemas.openxmlformats.org/presentationml/2006/ole">
            <mc:AlternateContent xmlns:mc="http://schemas.openxmlformats.org/markup-compatibility/2006">
              <mc:Choice xmlns:v="urn:schemas-microsoft-com:vml" Requires="v">
                <p:oleObj spid="_x0000_s1101" name="工作表" r:id="rId3" imgW="5273078" imgH="2080124" progId="Excel.Sheet.12">
                  <p:embed/>
                </p:oleObj>
              </mc:Choice>
              <mc:Fallback>
                <p:oleObj name="工作表" r:id="rId3" imgW="5273078" imgH="2080124" progId="Excel.Sheet.12">
                  <p:embed/>
                  <p:pic>
                    <p:nvPicPr>
                      <p:cNvPr id="0" name=""/>
                      <p:cNvPicPr/>
                      <p:nvPr/>
                    </p:nvPicPr>
                    <p:blipFill>
                      <a:blip r:embed="rId4"/>
                      <a:stretch>
                        <a:fillRect/>
                      </a:stretch>
                    </p:blipFill>
                    <p:spPr>
                      <a:xfrm>
                        <a:off x="755576" y="2060848"/>
                        <a:ext cx="7416823" cy="4032448"/>
                      </a:xfrm>
                      <a:prstGeom prst="rect">
                        <a:avLst/>
                      </a:prstGeom>
                    </p:spPr>
                  </p:pic>
                </p:oleObj>
              </mc:Fallback>
            </mc:AlternateContent>
          </a:graphicData>
        </a:graphic>
      </p:graphicFrame>
    </p:spTree>
    <p:extLst>
      <p:ext uri="{BB962C8B-B14F-4D97-AF65-F5344CB8AC3E}">
        <p14:creationId xmlns:p14="http://schemas.microsoft.com/office/powerpoint/2010/main" val="498194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sz="quarter" idx="1"/>
          </p:nvPr>
        </p:nvSpPr>
        <p:spPr>
          <a:xfrm>
            <a:off x="612648" y="2420888"/>
            <a:ext cx="8153400" cy="3675112"/>
          </a:xfrm>
        </p:spPr>
        <p:txBody>
          <a:bodyPr>
            <a:normAutofit/>
          </a:bodyPr>
          <a:lstStyle/>
          <a:p>
            <a:pPr marL="0" indent="0">
              <a:buNone/>
            </a:pPr>
            <a:r>
              <a:rPr lang="zh-TW" altLang="en-US" sz="1800" dirty="0">
                <a:latin typeface="Times New Roman" panose="02020603050405020304" pitchFamily="18" charset="0"/>
                <a:cs typeface="Times New Roman" panose="02020603050405020304" pitchFamily="18" charset="0"/>
              </a:rPr>
              <a:t>本報告內容所包含之未來展望有可能因各種因素的變動以致實際情況與報告內容出現極大的差異。</a:t>
            </a:r>
            <a:endParaRPr lang="en-US" altLang="zh-TW" sz="1800" dirty="0">
              <a:latin typeface="Times New Roman" panose="02020603050405020304" pitchFamily="18" charset="0"/>
              <a:cs typeface="Times New Roman" panose="02020603050405020304" pitchFamily="18" charset="0"/>
            </a:endParaRPr>
          </a:p>
          <a:p>
            <a:pPr marL="0" indent="0">
              <a:buNone/>
            </a:pPr>
            <a:r>
              <a:rPr lang="zh-TW" altLang="en-US" sz="1800" dirty="0">
                <a:latin typeface="Times New Roman" panose="02020603050405020304" pitchFamily="18" charset="0"/>
                <a:cs typeface="Times New Roman" panose="02020603050405020304" pitchFamily="18" charset="0"/>
              </a:rPr>
              <a:t>本公司聲明對於本報告所包含之未來展望的全部資料內容不保證其正確與完整，市場資訊或環境若有任何異動本公司亦無更新的義務。</a:t>
            </a:r>
          </a:p>
        </p:txBody>
      </p:sp>
      <p:sp>
        <p:nvSpPr>
          <p:cNvPr id="3" name="標題 2"/>
          <p:cNvSpPr>
            <a:spLocks noGrp="1"/>
          </p:cNvSpPr>
          <p:nvPr>
            <p:ph type="title"/>
          </p:nvPr>
        </p:nvSpPr>
        <p:spPr/>
        <p:txBody>
          <a:bodyPr/>
          <a:lstStyle/>
          <a:p>
            <a:r>
              <a:rPr lang="zh-TW" altLang="en-US" dirty="0"/>
              <a:t>免責聲明</a:t>
            </a:r>
          </a:p>
        </p:txBody>
      </p:sp>
    </p:spTree>
    <p:extLst>
      <p:ext uri="{BB962C8B-B14F-4D97-AF65-F5344CB8AC3E}">
        <p14:creationId xmlns:p14="http://schemas.microsoft.com/office/powerpoint/2010/main" val="872575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報告內容</a:t>
            </a:r>
          </a:p>
        </p:txBody>
      </p:sp>
      <p:sp>
        <p:nvSpPr>
          <p:cNvPr id="3" name="內容版面配置區 2"/>
          <p:cNvSpPr>
            <a:spLocks noGrp="1"/>
          </p:cNvSpPr>
          <p:nvPr>
            <p:ph sz="quarter" idx="1"/>
          </p:nvPr>
        </p:nvSpPr>
        <p:spPr/>
        <p:txBody>
          <a:bodyPr/>
          <a:lstStyle/>
          <a:p>
            <a:r>
              <a:rPr lang="zh-TW" altLang="en-US" dirty="0"/>
              <a:t>產業關聯</a:t>
            </a:r>
            <a:endParaRPr lang="en-US" altLang="zh-TW" dirty="0"/>
          </a:p>
          <a:p>
            <a:r>
              <a:rPr lang="zh-TW" altLang="en-US" dirty="0"/>
              <a:t>市場概況</a:t>
            </a:r>
            <a:endParaRPr lang="en-US" altLang="zh-TW" dirty="0"/>
          </a:p>
          <a:p>
            <a:r>
              <a:rPr lang="zh-TW" altLang="en-US" dirty="0"/>
              <a:t>財務報告</a:t>
            </a:r>
          </a:p>
        </p:txBody>
      </p:sp>
    </p:spTree>
    <p:extLst>
      <p:ext uri="{BB962C8B-B14F-4D97-AF65-F5344CB8AC3E}">
        <p14:creationId xmlns:p14="http://schemas.microsoft.com/office/powerpoint/2010/main" val="3240632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產業關聯</a:t>
            </a:r>
          </a:p>
        </p:txBody>
      </p:sp>
      <p:cxnSp>
        <p:nvCxnSpPr>
          <p:cNvPr id="77" name="直線接點 76"/>
          <p:cNvCxnSpPr/>
          <p:nvPr/>
        </p:nvCxnSpPr>
        <p:spPr>
          <a:xfrm>
            <a:off x="-1116632" y="3086952"/>
            <a:ext cx="914400" cy="914400"/>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群組 2"/>
          <p:cNvGrpSpPr/>
          <p:nvPr/>
        </p:nvGrpSpPr>
        <p:grpSpPr>
          <a:xfrm>
            <a:off x="683568" y="1665685"/>
            <a:ext cx="7966813" cy="4894683"/>
            <a:chOff x="683568" y="1665685"/>
            <a:chExt cx="7966813" cy="4894683"/>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665685"/>
              <a:ext cx="7966813" cy="4894683"/>
            </a:xfrm>
            <a:prstGeom prst="rect">
              <a:avLst/>
            </a:prstGeom>
          </p:spPr>
        </p:pic>
        <p:cxnSp>
          <p:nvCxnSpPr>
            <p:cNvPr id="11" name="直線接點 10"/>
            <p:cNvCxnSpPr/>
            <p:nvPr/>
          </p:nvCxnSpPr>
          <p:spPr>
            <a:xfrm>
              <a:off x="3913485" y="2873501"/>
              <a:ext cx="72008" cy="0"/>
            </a:xfrm>
            <a:prstGeom prst="line">
              <a:avLst/>
            </a:prstGeom>
            <a:ln w="254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89511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a:t>出貨數量 </a:t>
            </a:r>
            <a:r>
              <a:rPr lang="en-US" altLang="zh-TW" dirty="0"/>
              <a:t>(MT)</a:t>
            </a:r>
            <a:endParaRPr lang="zh-TW" altLang="en-US" dirty="0"/>
          </a:p>
        </p:txBody>
      </p:sp>
      <p:sp>
        <p:nvSpPr>
          <p:cNvPr id="4" name="文字方塊 3"/>
          <p:cNvSpPr txBox="1"/>
          <p:nvPr/>
        </p:nvSpPr>
        <p:spPr>
          <a:xfrm>
            <a:off x="1380228" y="6021288"/>
            <a:ext cx="1800200" cy="369332"/>
          </a:xfrm>
          <a:prstGeom prst="rect">
            <a:avLst/>
          </a:prstGeom>
          <a:noFill/>
        </p:spPr>
        <p:txBody>
          <a:bodyPr wrap="square" rtlCol="0">
            <a:spAutoFit/>
          </a:bodyPr>
          <a:lstStyle/>
          <a:p>
            <a:r>
              <a:rPr lang="zh-TW" altLang="en-US" dirty="0"/>
              <a:t>不含汽電與氫氣</a:t>
            </a:r>
          </a:p>
        </p:txBody>
      </p:sp>
      <p:pic>
        <p:nvPicPr>
          <p:cNvPr id="2" name="圖片 1"/>
          <p:cNvPicPr>
            <a:picLocks noChangeAspect="1"/>
          </p:cNvPicPr>
          <p:nvPr/>
        </p:nvPicPr>
        <p:blipFill>
          <a:blip r:embed="rId2"/>
          <a:stretch>
            <a:fillRect/>
          </a:stretch>
        </p:blipFill>
        <p:spPr>
          <a:xfrm>
            <a:off x="1380228" y="1930029"/>
            <a:ext cx="6618240" cy="3888000"/>
          </a:xfrm>
          <a:prstGeom prst="rect">
            <a:avLst/>
          </a:prstGeom>
        </p:spPr>
      </p:pic>
    </p:spTree>
    <p:extLst>
      <p:ext uri="{BB962C8B-B14F-4D97-AF65-F5344CB8AC3E}">
        <p14:creationId xmlns:p14="http://schemas.microsoft.com/office/powerpoint/2010/main" val="2686127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a:t>苯乙烯及下游新增產能</a:t>
            </a:r>
          </a:p>
        </p:txBody>
      </p:sp>
      <p:grpSp>
        <p:nvGrpSpPr>
          <p:cNvPr id="2" name="群組 1"/>
          <p:cNvGrpSpPr/>
          <p:nvPr/>
        </p:nvGrpSpPr>
        <p:grpSpPr>
          <a:xfrm>
            <a:off x="1660664" y="1772816"/>
            <a:ext cx="6054600" cy="4459232"/>
            <a:chOff x="1660664" y="1772816"/>
            <a:chExt cx="6054600" cy="4459232"/>
          </a:xfrm>
        </p:grpSpPr>
        <p:sp>
          <p:nvSpPr>
            <p:cNvPr id="4" name="文字方塊 3"/>
            <p:cNvSpPr txBox="1"/>
            <p:nvPr/>
          </p:nvSpPr>
          <p:spPr>
            <a:xfrm>
              <a:off x="1660664" y="5862716"/>
              <a:ext cx="3381600" cy="369332"/>
            </a:xfrm>
            <a:prstGeom prst="rect">
              <a:avLst/>
            </a:prstGeom>
            <a:noFill/>
          </p:spPr>
          <p:txBody>
            <a:bodyPr wrap="square" rtlCol="0">
              <a:spAutoFit/>
            </a:bodyPr>
            <a:lstStyle/>
            <a:p>
              <a:r>
                <a:rPr lang="zh-TW" altLang="en-US" dirty="0"/>
                <a:t>各別產能均換算為苯乙烯當量</a:t>
              </a:r>
            </a:p>
          </p:txBody>
        </p:sp>
        <p:pic>
          <p:nvPicPr>
            <p:cNvPr id="5" name="圖片 4"/>
            <p:cNvPicPr>
              <a:picLocks noChangeAspect="1"/>
            </p:cNvPicPr>
            <p:nvPr/>
          </p:nvPicPr>
          <p:blipFill>
            <a:blip r:embed="rId2"/>
            <a:stretch>
              <a:fillRect/>
            </a:stretch>
          </p:blipFill>
          <p:spPr>
            <a:xfrm>
              <a:off x="1663432" y="1772816"/>
              <a:ext cx="6051832" cy="3888000"/>
            </a:xfrm>
            <a:prstGeom prst="rect">
              <a:avLst/>
            </a:prstGeom>
          </p:spPr>
        </p:pic>
      </p:grpSp>
    </p:spTree>
    <p:extLst>
      <p:ext uri="{BB962C8B-B14F-4D97-AF65-F5344CB8AC3E}">
        <p14:creationId xmlns:p14="http://schemas.microsoft.com/office/powerpoint/2010/main" val="1720052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a:t>大陸工廠開工率</a:t>
            </a:r>
          </a:p>
        </p:txBody>
      </p:sp>
      <p:grpSp>
        <p:nvGrpSpPr>
          <p:cNvPr id="7" name="群組 6"/>
          <p:cNvGrpSpPr/>
          <p:nvPr/>
        </p:nvGrpSpPr>
        <p:grpSpPr>
          <a:xfrm>
            <a:off x="1571943" y="1916832"/>
            <a:ext cx="6234810" cy="4473788"/>
            <a:chOff x="1475656" y="1916832"/>
            <a:chExt cx="6234810" cy="4473788"/>
          </a:xfrm>
        </p:grpSpPr>
        <p:sp>
          <p:nvSpPr>
            <p:cNvPr id="8" name="文字方塊 7"/>
            <p:cNvSpPr txBox="1"/>
            <p:nvPr/>
          </p:nvSpPr>
          <p:spPr>
            <a:xfrm>
              <a:off x="1571943" y="6021288"/>
              <a:ext cx="1584176" cy="369332"/>
            </a:xfrm>
            <a:prstGeom prst="rect">
              <a:avLst/>
            </a:prstGeom>
            <a:noFill/>
          </p:spPr>
          <p:txBody>
            <a:bodyPr wrap="square" rtlCol="0">
              <a:spAutoFit/>
            </a:bodyPr>
            <a:lstStyle/>
            <a:p>
              <a:r>
                <a:rPr lang="en-US" altLang="zh-TW" dirty="0"/>
                <a:t>4</a:t>
              </a:r>
              <a:r>
                <a:rPr lang="zh-TW" altLang="en-US" dirty="0"/>
                <a:t>周移動平均</a:t>
              </a:r>
            </a:p>
          </p:txBody>
        </p:sp>
        <p:pic>
          <p:nvPicPr>
            <p:cNvPr id="9" name="圖片 8"/>
            <p:cNvPicPr>
              <a:picLocks noChangeAspect="1"/>
            </p:cNvPicPr>
            <p:nvPr/>
          </p:nvPicPr>
          <p:blipFill>
            <a:blip r:embed="rId3"/>
            <a:stretch>
              <a:fillRect/>
            </a:stretch>
          </p:blipFill>
          <p:spPr>
            <a:xfrm>
              <a:off x="1475656" y="1916832"/>
              <a:ext cx="6234810" cy="3888000"/>
            </a:xfrm>
            <a:prstGeom prst="rect">
              <a:avLst/>
            </a:prstGeom>
          </p:spPr>
        </p:pic>
      </p:grpSp>
    </p:spTree>
    <p:extLst>
      <p:ext uri="{BB962C8B-B14F-4D97-AF65-F5344CB8AC3E}">
        <p14:creationId xmlns:p14="http://schemas.microsoft.com/office/powerpoint/2010/main" val="1371957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a:t>大陸苯乙烯進口量</a:t>
            </a:r>
          </a:p>
        </p:txBody>
      </p:sp>
      <p:grpSp>
        <p:nvGrpSpPr>
          <p:cNvPr id="5" name="群組 4"/>
          <p:cNvGrpSpPr/>
          <p:nvPr/>
        </p:nvGrpSpPr>
        <p:grpSpPr>
          <a:xfrm>
            <a:off x="1343888" y="2060848"/>
            <a:ext cx="6456224" cy="3753708"/>
            <a:chOff x="1343888" y="2060848"/>
            <a:chExt cx="6456224" cy="3753708"/>
          </a:xfrm>
        </p:grpSpPr>
        <p:pic>
          <p:nvPicPr>
            <p:cNvPr id="2" name="圖片 1"/>
            <p:cNvPicPr>
              <a:picLocks noChangeAspect="1"/>
            </p:cNvPicPr>
            <p:nvPr/>
          </p:nvPicPr>
          <p:blipFill>
            <a:blip r:embed="rId3"/>
            <a:stretch>
              <a:fillRect/>
            </a:stretch>
          </p:blipFill>
          <p:spPr>
            <a:xfrm>
              <a:off x="1343888" y="2060848"/>
              <a:ext cx="6456224" cy="3060457"/>
            </a:xfrm>
            <a:prstGeom prst="rect">
              <a:avLst/>
            </a:prstGeom>
          </p:spPr>
        </p:pic>
        <p:sp>
          <p:nvSpPr>
            <p:cNvPr id="4" name="文字方塊 3"/>
            <p:cNvSpPr txBox="1"/>
            <p:nvPr/>
          </p:nvSpPr>
          <p:spPr>
            <a:xfrm>
              <a:off x="1343888" y="5445224"/>
              <a:ext cx="5100320" cy="369332"/>
            </a:xfrm>
            <a:prstGeom prst="rect">
              <a:avLst/>
            </a:prstGeom>
            <a:noFill/>
          </p:spPr>
          <p:txBody>
            <a:bodyPr wrap="square" rtlCol="0">
              <a:spAutoFit/>
            </a:bodyPr>
            <a:lstStyle/>
            <a:p>
              <a:r>
                <a:rPr lang="zh-TW" altLang="en-US" dirty="0"/>
                <a:t>八月份</a:t>
              </a:r>
              <a:r>
                <a:rPr lang="en-US" altLang="zh-TW" dirty="0"/>
                <a:t>5,000</a:t>
              </a:r>
              <a:r>
                <a:rPr lang="zh-TW" altLang="en-US" dirty="0"/>
                <a:t>公噸苯乙烯首次由大陸出口到韓國</a:t>
              </a:r>
              <a:endParaRPr lang="en-US" altLang="zh-TW" dirty="0"/>
            </a:p>
          </p:txBody>
        </p:sp>
      </p:grpSp>
    </p:spTree>
    <p:extLst>
      <p:ext uri="{BB962C8B-B14F-4D97-AF65-F5344CB8AC3E}">
        <p14:creationId xmlns:p14="http://schemas.microsoft.com/office/powerpoint/2010/main" val="3048774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a:t>華東苯乙烯貿易商庫存</a:t>
            </a:r>
          </a:p>
        </p:txBody>
      </p:sp>
      <p:pic>
        <p:nvPicPr>
          <p:cNvPr id="5" name="圖片 4"/>
          <p:cNvPicPr>
            <a:picLocks noChangeAspect="1"/>
          </p:cNvPicPr>
          <p:nvPr/>
        </p:nvPicPr>
        <p:blipFill>
          <a:blip r:embed="rId3"/>
          <a:stretch>
            <a:fillRect/>
          </a:stretch>
        </p:blipFill>
        <p:spPr>
          <a:xfrm>
            <a:off x="1564877" y="1772816"/>
            <a:ext cx="6248942" cy="4407790"/>
          </a:xfrm>
          <a:prstGeom prst="rect">
            <a:avLst/>
          </a:prstGeom>
        </p:spPr>
      </p:pic>
    </p:spTree>
    <p:extLst>
      <p:ext uri="{BB962C8B-B14F-4D97-AF65-F5344CB8AC3E}">
        <p14:creationId xmlns:p14="http://schemas.microsoft.com/office/powerpoint/2010/main" val="26178749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Median</Template>
  <TotalTime>5958</TotalTime>
  <Words>206</Words>
  <Application>Microsoft Office PowerPoint</Application>
  <PresentationFormat>如螢幕大小 (4:3)</PresentationFormat>
  <Paragraphs>45</Paragraphs>
  <Slides>16</Slides>
  <Notes>3</Notes>
  <HiddenSlides>0</HiddenSlides>
  <MMClips>0</MMClips>
  <ScaleCrop>false</ScaleCrop>
  <HeadingPairs>
    <vt:vector size="8" baseType="variant">
      <vt:variant>
        <vt:lpstr>使用字型</vt:lpstr>
      </vt:variant>
      <vt:variant>
        <vt:i4>5</vt:i4>
      </vt:variant>
      <vt:variant>
        <vt:lpstr>佈景主題</vt:lpstr>
      </vt:variant>
      <vt:variant>
        <vt:i4>1</vt:i4>
      </vt:variant>
      <vt:variant>
        <vt:lpstr>內嵌 OLE 伺服程式</vt:lpstr>
      </vt:variant>
      <vt:variant>
        <vt:i4>1</vt:i4>
      </vt:variant>
      <vt:variant>
        <vt:lpstr>投影片標題</vt:lpstr>
      </vt:variant>
      <vt:variant>
        <vt:i4>16</vt:i4>
      </vt:variant>
    </vt:vector>
  </HeadingPairs>
  <TitlesOfParts>
    <vt:vector size="23" baseType="lpstr">
      <vt:lpstr>Calibri</vt:lpstr>
      <vt:lpstr>Times New Roman</vt:lpstr>
      <vt:lpstr>Tw Cen MT</vt:lpstr>
      <vt:lpstr>Wingdings</vt:lpstr>
      <vt:lpstr>Wingdings 2</vt:lpstr>
      <vt:lpstr>中庸</vt:lpstr>
      <vt:lpstr>工作表</vt:lpstr>
      <vt:lpstr>PowerPoint 簡報</vt:lpstr>
      <vt:lpstr>免責聲明</vt:lpstr>
      <vt:lpstr>報告內容</vt:lpstr>
      <vt:lpstr>產業關聯</vt:lpstr>
      <vt:lpstr>出貨數量 (MT)</vt:lpstr>
      <vt:lpstr>苯乙烯及下游新增產能</vt:lpstr>
      <vt:lpstr>大陸工廠開工率</vt:lpstr>
      <vt:lpstr>大陸苯乙烯進口量</vt:lpstr>
      <vt:lpstr>華東苯乙烯貿易商庫存</vt:lpstr>
      <vt:lpstr>苯乙烯亞洲價格趨勢</vt:lpstr>
      <vt:lpstr>ABS亞洲價格趨勢</vt:lpstr>
      <vt:lpstr>尼龍66亞洲價格趨勢</vt:lpstr>
      <vt:lpstr>財務報告</vt:lpstr>
      <vt:lpstr>合併損益表</vt:lpstr>
      <vt:lpstr>營收占比</vt:lpstr>
      <vt:lpstr>財務分析</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169</cp:revision>
  <cp:lastPrinted>2019-11-20T03:10:47Z</cp:lastPrinted>
  <dcterms:created xsi:type="dcterms:W3CDTF">2016-11-29T08:53:50Z</dcterms:created>
  <dcterms:modified xsi:type="dcterms:W3CDTF">2020-11-24T01:37:44Z</dcterms:modified>
</cp:coreProperties>
</file>