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2" r:id="rId4"/>
    <p:sldId id="263" r:id="rId5"/>
    <p:sldId id="264" r:id="rId6"/>
    <p:sldId id="266" r:id="rId7"/>
    <p:sldId id="265" r:id="rId8"/>
    <p:sldId id="267" r:id="rId9"/>
    <p:sldId id="268" r:id="rId10"/>
    <p:sldId id="270" r:id="rId11"/>
    <p:sldId id="269" r:id="rId12"/>
    <p:sldId id="271" r:id="rId13"/>
    <p:sldId id="272" r:id="rId14"/>
    <p:sldId id="273" r:id="rId15"/>
    <p:sldId id="275" r:id="rId16"/>
    <p:sldId id="274" r:id="rId17"/>
    <p:sldId id="286" r:id="rId18"/>
    <p:sldId id="280" r:id="rId19"/>
    <p:sldId id="276" r:id="rId20"/>
    <p:sldId id="287" r:id="rId21"/>
    <p:sldId id="277" r:id="rId22"/>
    <p:sldId id="281" r:id="rId23"/>
    <p:sldId id="282" r:id="rId24"/>
    <p:sldId id="283" r:id="rId25"/>
    <p:sldId id="284" r:id="rId26"/>
    <p:sldId id="285" r:id="rId27"/>
    <p:sldId id="279" r:id="rId28"/>
    <p:sldId id="258" r:id="rId29"/>
    <p:sldId id="261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00FF"/>
    <a:srgbClr val="00FF00"/>
    <a:srgbClr val="FF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9" autoAdjust="0"/>
    <p:restoredTop sz="94661" autoAdjust="0"/>
  </p:normalViewPr>
  <p:slideViewPr>
    <p:cSldViewPr>
      <p:cViewPr varScale="1">
        <p:scale>
          <a:sx n="118" d="100"/>
          <a:sy n="118" d="100"/>
        </p:scale>
        <p:origin x="-14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838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B9CE67-ABDF-4E2B-B869-17604EE0D069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65C27A9-4B2B-46B3-9429-7E999D69FFFE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公司簡介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C01337AF-FC89-4378-9FAE-412215AFB869}" type="parTrans" cxnId="{00A0A7B6-8BCD-4E74-9CD2-351EAF7C7E14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63FEB11E-80CD-4F48-81F0-6CC2C466A6A4}" type="sibTrans" cxnId="{00A0A7B6-8BCD-4E74-9CD2-351EAF7C7E14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CC29C635-2ABF-4B64-9952-BA6EEF350BDF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營運暨財務概況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B396DE68-A2F9-425C-B9CE-F43AC2F0A55B}" type="parTrans" cxnId="{4A6F6EE1-652A-429D-9A26-54A48AF5F620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B6EB0A6E-2704-4BC5-8DCB-A300201E3CD8}" type="sibTrans" cxnId="{4A6F6EE1-652A-429D-9A26-54A48AF5F620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886427B3-A1A7-4954-8AEC-8FCA2FC54B5C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未來展望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D660D854-744E-4A7C-8543-C11F29A39D40}" type="parTrans" cxnId="{8B43BDB0-3D34-4A06-B15D-8293B6615C8E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D31AF266-1941-43EA-8C91-4F984D706520}" type="sibTrans" cxnId="{8B43BDB0-3D34-4A06-B15D-8293B6615C8E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F7214B95-6E41-4672-BAC5-2BE96A2981DD}">
      <dgm:prSet phldrT="[文字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en-US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Q&amp;A</a:t>
          </a:r>
          <a:endParaRPr lang="zh-TW" altLang="en-US" b="1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9C644343-12AA-47D5-B589-6CD74E5A3F57}" type="parTrans" cxnId="{535A456E-66F2-419E-9170-9CBE9469380C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50B899E4-1D24-489C-9866-BDD116CBF601}" type="sibTrans" cxnId="{535A456E-66F2-419E-9170-9CBE9469380C}">
      <dgm:prSet/>
      <dgm:spPr/>
      <dgm:t>
        <a:bodyPr/>
        <a:lstStyle/>
        <a:p>
          <a:endParaRPr lang="zh-TW" altLang="en-US" b="1">
            <a:latin typeface="Arial" pitchFamily="34" charset="0"/>
            <a:ea typeface="標楷體" pitchFamily="65" charset="-120"/>
            <a:cs typeface="Arial" pitchFamily="34" charset="0"/>
          </a:endParaRPr>
        </a:p>
      </dgm:t>
    </dgm:pt>
    <dgm:pt modelId="{C524E157-0A6D-4FF5-9838-1C3A0B8DFAA2}" type="pres">
      <dgm:prSet presAssocID="{FFB9CE67-ABDF-4E2B-B869-17604EE0D06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3BE336C-144F-401F-8FA9-9A27D4951307}" type="pres">
      <dgm:prSet presAssocID="{FFB9CE67-ABDF-4E2B-B869-17604EE0D069}" presName="dummyMaxCanvas" presStyleCnt="0">
        <dgm:presLayoutVars/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/>
        </a:p>
      </dgm:t>
    </dgm:pt>
    <dgm:pt modelId="{A11BFB63-50BF-4A01-830C-AE5F05D3D7B3}" type="pres">
      <dgm:prSet presAssocID="{FFB9CE67-ABDF-4E2B-B869-17604EE0D06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E0EBB9-01F6-42AC-9D0F-499D9D4DE465}" type="pres">
      <dgm:prSet presAssocID="{FFB9CE67-ABDF-4E2B-B869-17604EE0D06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4BF162-25F3-494E-A84E-EFA219CEB75D}" type="pres">
      <dgm:prSet presAssocID="{FFB9CE67-ABDF-4E2B-B869-17604EE0D06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B08574-7DF8-4D37-932F-4541134B25D1}" type="pres">
      <dgm:prSet presAssocID="{FFB9CE67-ABDF-4E2B-B869-17604EE0D06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12910C-9F96-4C79-9852-A6A1BB9B90CE}" type="pres">
      <dgm:prSet presAssocID="{FFB9CE67-ABDF-4E2B-B869-17604EE0D06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3855DA-671F-4CB2-A398-A5A68C406E0E}" type="pres">
      <dgm:prSet presAssocID="{FFB9CE67-ABDF-4E2B-B869-17604EE0D06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C62F93-6A6A-4632-8A84-FE2CEE999FE9}" type="pres">
      <dgm:prSet presAssocID="{FFB9CE67-ABDF-4E2B-B869-17604EE0D06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AF29B3-3D1E-4CDB-A086-97E5069F8FA1}" type="pres">
      <dgm:prSet presAssocID="{FFB9CE67-ABDF-4E2B-B869-17604EE0D06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5E5692-5CF1-49A4-A96E-5B7FCE822384}" type="pres">
      <dgm:prSet presAssocID="{FFB9CE67-ABDF-4E2B-B869-17604EE0D06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8B76D2-62D0-46DD-975C-8EC153D2B150}" type="pres">
      <dgm:prSet presAssocID="{FFB9CE67-ABDF-4E2B-B869-17604EE0D06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DEEA76-79A7-4999-B6F1-3DD2F1F04174}" type="pres">
      <dgm:prSet presAssocID="{FFB9CE67-ABDF-4E2B-B869-17604EE0D06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430292C-46B1-4BB0-9134-72B9FFAE0950}" type="presOf" srcId="{FFB9CE67-ABDF-4E2B-B869-17604EE0D069}" destId="{C524E157-0A6D-4FF5-9838-1C3A0B8DFAA2}" srcOrd="0" destOrd="0" presId="urn:microsoft.com/office/officeart/2005/8/layout/vProcess5"/>
    <dgm:cxn modelId="{36FD0CB9-57F3-4C0B-8451-0F297E927EF9}" type="presOf" srcId="{886427B3-A1A7-4954-8AEC-8FCA2FC54B5C}" destId="{5D8B76D2-62D0-46DD-975C-8EC153D2B150}" srcOrd="1" destOrd="0" presId="urn:microsoft.com/office/officeart/2005/8/layout/vProcess5"/>
    <dgm:cxn modelId="{535A456E-66F2-419E-9170-9CBE9469380C}" srcId="{FFB9CE67-ABDF-4E2B-B869-17604EE0D069}" destId="{F7214B95-6E41-4672-BAC5-2BE96A2981DD}" srcOrd="3" destOrd="0" parTransId="{9C644343-12AA-47D5-B589-6CD74E5A3F57}" sibTransId="{50B899E4-1D24-489C-9866-BDD116CBF601}"/>
    <dgm:cxn modelId="{7DD0DA8F-354E-4090-9EDD-5090C668468E}" type="presOf" srcId="{B6EB0A6E-2704-4BC5-8DCB-A300201E3CD8}" destId="{043855DA-671F-4CB2-A398-A5A68C406E0E}" srcOrd="0" destOrd="0" presId="urn:microsoft.com/office/officeart/2005/8/layout/vProcess5"/>
    <dgm:cxn modelId="{BAD2A3AB-C8DF-426E-8848-858D7923DD73}" type="presOf" srcId="{CC29C635-2ABF-4B64-9952-BA6EEF350BDF}" destId="{A7E0EBB9-01F6-42AC-9D0F-499D9D4DE465}" srcOrd="0" destOrd="0" presId="urn:microsoft.com/office/officeart/2005/8/layout/vProcess5"/>
    <dgm:cxn modelId="{E9ADCFE0-9C6F-4994-A836-EB943CAAF001}" type="presOf" srcId="{565C27A9-4B2B-46B3-9429-7E999D69FFFE}" destId="{A11BFB63-50BF-4A01-830C-AE5F05D3D7B3}" srcOrd="0" destOrd="0" presId="urn:microsoft.com/office/officeart/2005/8/layout/vProcess5"/>
    <dgm:cxn modelId="{ACBDD49B-7DF2-410F-9206-77D98E7EF7C7}" type="presOf" srcId="{63FEB11E-80CD-4F48-81F0-6CC2C466A6A4}" destId="{2112910C-9F96-4C79-9852-A6A1BB9B90CE}" srcOrd="0" destOrd="0" presId="urn:microsoft.com/office/officeart/2005/8/layout/vProcess5"/>
    <dgm:cxn modelId="{00A0A7B6-8BCD-4E74-9CD2-351EAF7C7E14}" srcId="{FFB9CE67-ABDF-4E2B-B869-17604EE0D069}" destId="{565C27A9-4B2B-46B3-9429-7E999D69FFFE}" srcOrd="0" destOrd="0" parTransId="{C01337AF-FC89-4378-9FAE-412215AFB869}" sibTransId="{63FEB11E-80CD-4F48-81F0-6CC2C466A6A4}"/>
    <dgm:cxn modelId="{B801DB23-8928-4290-AFAD-72EF9CBB4A1C}" type="presOf" srcId="{886427B3-A1A7-4954-8AEC-8FCA2FC54B5C}" destId="{C44BF162-25F3-494E-A84E-EFA219CEB75D}" srcOrd="0" destOrd="0" presId="urn:microsoft.com/office/officeart/2005/8/layout/vProcess5"/>
    <dgm:cxn modelId="{666F5967-D0EC-45AE-B4A8-9A4914D0C313}" type="presOf" srcId="{CC29C635-2ABF-4B64-9952-BA6EEF350BDF}" destId="{F85E5692-5CF1-49A4-A96E-5B7FCE822384}" srcOrd="1" destOrd="0" presId="urn:microsoft.com/office/officeart/2005/8/layout/vProcess5"/>
    <dgm:cxn modelId="{5B470966-054B-4667-A2EB-C5E315309E5B}" type="presOf" srcId="{F7214B95-6E41-4672-BAC5-2BE96A2981DD}" destId="{28DEEA76-79A7-4999-B6F1-3DD2F1F04174}" srcOrd="1" destOrd="0" presId="urn:microsoft.com/office/officeart/2005/8/layout/vProcess5"/>
    <dgm:cxn modelId="{8B43BDB0-3D34-4A06-B15D-8293B6615C8E}" srcId="{FFB9CE67-ABDF-4E2B-B869-17604EE0D069}" destId="{886427B3-A1A7-4954-8AEC-8FCA2FC54B5C}" srcOrd="2" destOrd="0" parTransId="{D660D854-744E-4A7C-8543-C11F29A39D40}" sibTransId="{D31AF266-1941-43EA-8C91-4F984D706520}"/>
    <dgm:cxn modelId="{4A6F6EE1-652A-429D-9A26-54A48AF5F620}" srcId="{FFB9CE67-ABDF-4E2B-B869-17604EE0D069}" destId="{CC29C635-2ABF-4B64-9952-BA6EEF350BDF}" srcOrd="1" destOrd="0" parTransId="{B396DE68-A2F9-425C-B9CE-F43AC2F0A55B}" sibTransId="{B6EB0A6E-2704-4BC5-8DCB-A300201E3CD8}"/>
    <dgm:cxn modelId="{797D25BD-9CD4-4AE2-B688-02A4D0E639EC}" type="presOf" srcId="{D31AF266-1941-43EA-8C91-4F984D706520}" destId="{6BC62F93-6A6A-4632-8A84-FE2CEE999FE9}" srcOrd="0" destOrd="0" presId="urn:microsoft.com/office/officeart/2005/8/layout/vProcess5"/>
    <dgm:cxn modelId="{227A76E6-6A81-4149-98B4-F5B2ED4E4DF4}" type="presOf" srcId="{F7214B95-6E41-4672-BAC5-2BE96A2981DD}" destId="{22B08574-7DF8-4D37-932F-4541134B25D1}" srcOrd="0" destOrd="0" presId="urn:microsoft.com/office/officeart/2005/8/layout/vProcess5"/>
    <dgm:cxn modelId="{737DBE9A-1364-4F61-89E5-09E813983DDC}" type="presOf" srcId="{565C27A9-4B2B-46B3-9429-7E999D69FFFE}" destId="{9DAF29B3-3D1E-4CDB-A086-97E5069F8FA1}" srcOrd="1" destOrd="0" presId="urn:microsoft.com/office/officeart/2005/8/layout/vProcess5"/>
    <dgm:cxn modelId="{1FCC1F39-4E2A-43D5-AE58-9336B1B3A73F}" type="presParOf" srcId="{C524E157-0A6D-4FF5-9838-1C3A0B8DFAA2}" destId="{F3BE336C-144F-401F-8FA9-9A27D4951307}" srcOrd="0" destOrd="0" presId="urn:microsoft.com/office/officeart/2005/8/layout/vProcess5"/>
    <dgm:cxn modelId="{63871F43-2AB1-4F37-901E-96929B1BA43E}" type="presParOf" srcId="{C524E157-0A6D-4FF5-9838-1C3A0B8DFAA2}" destId="{A11BFB63-50BF-4A01-830C-AE5F05D3D7B3}" srcOrd="1" destOrd="0" presId="urn:microsoft.com/office/officeart/2005/8/layout/vProcess5"/>
    <dgm:cxn modelId="{786A4778-51D9-4E20-96B1-E23EE4D4E615}" type="presParOf" srcId="{C524E157-0A6D-4FF5-9838-1C3A0B8DFAA2}" destId="{A7E0EBB9-01F6-42AC-9D0F-499D9D4DE465}" srcOrd="2" destOrd="0" presId="urn:microsoft.com/office/officeart/2005/8/layout/vProcess5"/>
    <dgm:cxn modelId="{79FE58C1-4743-470F-9187-D9212C5AB068}" type="presParOf" srcId="{C524E157-0A6D-4FF5-9838-1C3A0B8DFAA2}" destId="{C44BF162-25F3-494E-A84E-EFA219CEB75D}" srcOrd="3" destOrd="0" presId="urn:microsoft.com/office/officeart/2005/8/layout/vProcess5"/>
    <dgm:cxn modelId="{BF8B7F1D-8A87-49B2-9649-6B6DA6EECF32}" type="presParOf" srcId="{C524E157-0A6D-4FF5-9838-1C3A0B8DFAA2}" destId="{22B08574-7DF8-4D37-932F-4541134B25D1}" srcOrd="4" destOrd="0" presId="urn:microsoft.com/office/officeart/2005/8/layout/vProcess5"/>
    <dgm:cxn modelId="{533E710C-3480-4628-BCD9-62CBC8215686}" type="presParOf" srcId="{C524E157-0A6D-4FF5-9838-1C3A0B8DFAA2}" destId="{2112910C-9F96-4C79-9852-A6A1BB9B90CE}" srcOrd="5" destOrd="0" presId="urn:microsoft.com/office/officeart/2005/8/layout/vProcess5"/>
    <dgm:cxn modelId="{78B2CFE7-B1A6-467A-82D6-5553D5A89357}" type="presParOf" srcId="{C524E157-0A6D-4FF5-9838-1C3A0B8DFAA2}" destId="{043855DA-671F-4CB2-A398-A5A68C406E0E}" srcOrd="6" destOrd="0" presId="urn:microsoft.com/office/officeart/2005/8/layout/vProcess5"/>
    <dgm:cxn modelId="{795E100B-9787-439C-96DF-7454EBCC44C9}" type="presParOf" srcId="{C524E157-0A6D-4FF5-9838-1C3A0B8DFAA2}" destId="{6BC62F93-6A6A-4632-8A84-FE2CEE999FE9}" srcOrd="7" destOrd="0" presId="urn:microsoft.com/office/officeart/2005/8/layout/vProcess5"/>
    <dgm:cxn modelId="{1B164AF8-69F2-440A-AC08-30A692092210}" type="presParOf" srcId="{C524E157-0A6D-4FF5-9838-1C3A0B8DFAA2}" destId="{9DAF29B3-3D1E-4CDB-A086-97E5069F8FA1}" srcOrd="8" destOrd="0" presId="urn:microsoft.com/office/officeart/2005/8/layout/vProcess5"/>
    <dgm:cxn modelId="{9C286FD7-CA46-4F77-A50A-B40F47291102}" type="presParOf" srcId="{C524E157-0A6D-4FF5-9838-1C3A0B8DFAA2}" destId="{F85E5692-5CF1-49A4-A96E-5B7FCE822384}" srcOrd="9" destOrd="0" presId="urn:microsoft.com/office/officeart/2005/8/layout/vProcess5"/>
    <dgm:cxn modelId="{628DF857-6EBE-4BAD-A9D5-9E85EE1AE461}" type="presParOf" srcId="{C524E157-0A6D-4FF5-9838-1C3A0B8DFAA2}" destId="{5D8B76D2-62D0-46DD-975C-8EC153D2B150}" srcOrd="10" destOrd="0" presId="urn:microsoft.com/office/officeart/2005/8/layout/vProcess5"/>
    <dgm:cxn modelId="{3369E309-1A70-409B-97C6-41C2E9099CCA}" type="presParOf" srcId="{C524E157-0A6D-4FF5-9838-1C3A0B8DFAA2}" destId="{28DEEA76-79A7-4999-B6F1-3DD2F1F04174}" srcOrd="11" destOrd="0" presId="urn:microsoft.com/office/officeart/2005/8/layout/vProcess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BFB63-50BF-4A01-830C-AE5F05D3D7B3}">
      <dsp:nvSpPr>
        <dsp:cNvPr id="0" name=""/>
        <dsp:cNvSpPr/>
      </dsp:nvSpPr>
      <dsp:spPr>
        <a:xfrm>
          <a:off x="0" y="0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公司簡介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29163" y="29163"/>
        <a:ext cx="2236836" cy="937385"/>
      </dsp:txXfrm>
    </dsp:sp>
    <dsp:sp modelId="{A7E0EBB9-01F6-42AC-9D0F-499D9D4DE465}">
      <dsp:nvSpPr>
        <dsp:cNvPr id="0" name=""/>
        <dsp:cNvSpPr/>
      </dsp:nvSpPr>
      <dsp:spPr>
        <a:xfrm>
          <a:off x="284366" y="1176750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營運暨財務概況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313529" y="1205913"/>
        <a:ext cx="2405518" cy="937385"/>
      </dsp:txXfrm>
    </dsp:sp>
    <dsp:sp modelId="{C44BF162-25F3-494E-A84E-EFA219CEB75D}">
      <dsp:nvSpPr>
        <dsp:cNvPr id="0" name=""/>
        <dsp:cNvSpPr/>
      </dsp:nvSpPr>
      <dsp:spPr>
        <a:xfrm>
          <a:off x="564489" y="2353500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未來展望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593652" y="2382663"/>
        <a:ext cx="2409762" cy="937385"/>
      </dsp:txXfrm>
    </dsp:sp>
    <dsp:sp modelId="{22B08574-7DF8-4D37-932F-4541134B25D1}">
      <dsp:nvSpPr>
        <dsp:cNvPr id="0" name=""/>
        <dsp:cNvSpPr/>
      </dsp:nvSpPr>
      <dsp:spPr>
        <a:xfrm>
          <a:off x="848855" y="3530251"/>
          <a:ext cx="3395424" cy="99571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 b="1" kern="12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rPr>
            <a:t>Q&amp;A</a:t>
          </a:r>
          <a:endParaRPr lang="zh-TW" altLang="en-US" sz="2400" b="1" kern="1200" dirty="0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878018" y="3559414"/>
        <a:ext cx="2405518" cy="937385"/>
      </dsp:txXfrm>
    </dsp:sp>
    <dsp:sp modelId="{2112910C-9F96-4C79-9852-A6A1BB9B90CE}">
      <dsp:nvSpPr>
        <dsp:cNvPr id="0" name=""/>
        <dsp:cNvSpPr/>
      </dsp:nvSpPr>
      <dsp:spPr>
        <a:xfrm>
          <a:off x="2748211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100" b="1" kern="1200"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2893834" y="762624"/>
        <a:ext cx="355966" cy="487027"/>
      </dsp:txXfrm>
    </dsp:sp>
    <dsp:sp modelId="{043855DA-671F-4CB2-A398-A5A68C406E0E}">
      <dsp:nvSpPr>
        <dsp:cNvPr id="0" name=""/>
        <dsp:cNvSpPr/>
      </dsp:nvSpPr>
      <dsp:spPr>
        <a:xfrm>
          <a:off x="3032578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100" b="1" kern="1200"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3178201" y="1939375"/>
        <a:ext cx="355966" cy="487027"/>
      </dsp:txXfrm>
    </dsp:sp>
    <dsp:sp modelId="{6BC62F93-6A6A-4632-8A84-FE2CEE999FE9}">
      <dsp:nvSpPr>
        <dsp:cNvPr id="0" name=""/>
        <dsp:cNvSpPr/>
      </dsp:nvSpPr>
      <dsp:spPr>
        <a:xfrm>
          <a:off x="3312700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100" b="1" kern="1200">
            <a:latin typeface="Arial" pitchFamily="34" charset="0"/>
            <a:ea typeface="標楷體" pitchFamily="65" charset="-120"/>
            <a:cs typeface="Arial" pitchFamily="34" charset="0"/>
          </a:endParaRPr>
        </a:p>
      </dsp:txBody>
      <dsp:txXfrm>
        <a:off x="3458323" y="3116125"/>
        <a:ext cx="355966" cy="487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3E6C7-94A9-4E2A-9571-26D17E740EAB}" type="datetimeFigureOut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E9030-DE6E-42B8-80F6-FD858F4AE0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55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BD266-C8E6-4629-B623-0310EA0B78A0}" type="datetimeFigureOut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00D8C-AA07-4CF4-9D83-F8E3B044699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16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8BE5B-6FAF-408A-82CB-7EDBC500D1D1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5292080" y="0"/>
            <a:ext cx="3851920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6ACD-4B77-4EB2-A68A-139399D83B23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4D2C2-4ECD-4C34-AD8A-04DC425F7E38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ts val="3000"/>
              </a:lnSpc>
              <a:defRPr>
                <a:solidFill>
                  <a:srgbClr val="002060"/>
                </a:solidFill>
              </a:defRPr>
            </a:lvl1pPr>
            <a:lvl2pPr>
              <a:lnSpc>
                <a:spcPts val="3000"/>
              </a:lnSpc>
              <a:defRPr>
                <a:solidFill>
                  <a:srgbClr val="002060"/>
                </a:solidFill>
              </a:defRPr>
            </a:lvl2pPr>
            <a:lvl3pPr>
              <a:lnSpc>
                <a:spcPts val="3000"/>
              </a:lnSpc>
              <a:defRPr>
                <a:solidFill>
                  <a:srgbClr val="002060"/>
                </a:solidFill>
              </a:defRPr>
            </a:lvl3pPr>
            <a:lvl4pPr>
              <a:lnSpc>
                <a:spcPts val="3000"/>
              </a:lnSpc>
              <a:defRPr>
                <a:solidFill>
                  <a:srgbClr val="002060"/>
                </a:solidFill>
              </a:defRPr>
            </a:lvl4pPr>
            <a:lvl5pPr>
              <a:lnSpc>
                <a:spcPts val="3000"/>
              </a:lnSpc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B464B-BC41-4422-A98A-13D8488A1841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2E0B-5FB2-47A4-B142-595C3A9D54A2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98776" cy="4525963"/>
          </a:xfrm>
        </p:spPr>
        <p:txBody>
          <a:bodyPr/>
          <a:lstStyle>
            <a:lvl1pPr>
              <a:defRPr sz="2800" b="0">
                <a:solidFill>
                  <a:srgbClr val="002060"/>
                </a:solidFill>
              </a:defRPr>
            </a:lvl1pPr>
            <a:lvl2pPr>
              <a:defRPr sz="2400" b="0">
                <a:solidFill>
                  <a:srgbClr val="002060"/>
                </a:solidFill>
              </a:defRPr>
            </a:lvl2pPr>
            <a:lvl3pPr>
              <a:defRPr sz="2000" b="0">
                <a:solidFill>
                  <a:srgbClr val="002060"/>
                </a:solidFill>
              </a:defRPr>
            </a:lvl3pPr>
            <a:lvl4pPr>
              <a:defRPr sz="1800" b="0">
                <a:solidFill>
                  <a:srgbClr val="002060"/>
                </a:solidFill>
              </a:defRPr>
            </a:lvl4pPr>
            <a:lvl5pPr>
              <a:defRPr sz="1800" b="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3898776" cy="4525963"/>
          </a:xfrm>
        </p:spPr>
        <p:txBody>
          <a:bodyPr/>
          <a:lstStyle>
            <a:lvl1pPr>
              <a:defRPr sz="2800" b="0">
                <a:solidFill>
                  <a:srgbClr val="002060"/>
                </a:solidFill>
              </a:defRPr>
            </a:lvl1pPr>
            <a:lvl2pPr>
              <a:defRPr sz="2400" b="0">
                <a:solidFill>
                  <a:srgbClr val="002060"/>
                </a:solidFill>
              </a:defRPr>
            </a:lvl2pPr>
            <a:lvl3pPr>
              <a:defRPr sz="2000" b="0">
                <a:solidFill>
                  <a:srgbClr val="002060"/>
                </a:solidFill>
              </a:defRPr>
            </a:lvl3pPr>
            <a:lvl4pPr>
              <a:defRPr sz="1800" b="0">
                <a:solidFill>
                  <a:srgbClr val="002060"/>
                </a:solidFill>
              </a:defRPr>
            </a:lvl4pPr>
            <a:lvl5pPr>
              <a:defRPr sz="1800" b="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3DCE-2006-4C59-A0CA-1F95E57D9A39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898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898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788023" y="1535113"/>
            <a:ext cx="3898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88023" y="2174875"/>
            <a:ext cx="3898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769A-4C54-45E0-9BE0-1F990D7EAD3F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9456-D96F-4A17-BC7E-B0E9F84B8FE6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BF9C-B75B-4B5A-9E57-21F79D39D538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367F-96E0-4EB6-80E3-7DDC62C26CF7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C832-20B2-4E48-99B5-9D12FAADD634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Microsoft_Word_97_-_2003___1.doc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72202-A9E6-4116-B0CA-3151F40A27E1}" type="datetime1">
              <a:rPr lang="zh-TW" altLang="en-US" smtClean="0"/>
              <a:pPr/>
              <a:t>2021/11/8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aphicFrame>
        <p:nvGraphicFramePr>
          <p:cNvPr id="1026" name="圖片 220"/>
          <p:cNvGraphicFramePr>
            <a:graphicFrameLocks noChangeAspect="1"/>
          </p:cNvGraphicFramePr>
          <p:nvPr/>
        </p:nvGraphicFramePr>
        <p:xfrm>
          <a:off x="5724128" y="98503"/>
          <a:ext cx="491615" cy="44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Document" r:id="rId15" imgW="980946" imgH="932805" progId="Word.Document.8">
                  <p:embed/>
                </p:oleObj>
              </mc:Choice>
              <mc:Fallback>
                <p:oleObj name="Document" r:id="rId15" imgW="980946" imgH="932805" progId="Word.Document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98503"/>
                        <a:ext cx="491615" cy="4459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 userDrawn="1"/>
        </p:nvSpPr>
        <p:spPr>
          <a:xfrm>
            <a:off x="6156176" y="36858"/>
            <a:ext cx="298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永裕塑膠工業股份有限公司</a:t>
            </a:r>
            <a:endParaRPr lang="en-US" altLang="zh-TW" sz="1600" b="0" dirty="0" smtClean="0">
              <a:latin typeface="Arial" pitchFamily="34" charset="0"/>
              <a:ea typeface="標楷體" pitchFamily="65" charset="-120"/>
              <a:cs typeface="Arial" pitchFamily="34" charset="0"/>
            </a:endParaRPr>
          </a:p>
          <a:p>
            <a:r>
              <a:rPr lang="en-US" altLang="zh-TW" sz="1600" b="0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 YONYU PLASTICS CO.,LTD.</a:t>
            </a:r>
            <a:endParaRPr lang="zh-TW" altLang="en-US" sz="1600" b="0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3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Arial" pitchFamily="34" charset="0"/>
          <a:ea typeface="標楷體" pitchFamily="65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28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1pPr>
      <a:lvl2pPr marL="742950" indent="-28575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–"/>
        <a:defRPr sz="28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2pPr>
      <a:lvl3pPr marL="11430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24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3pPr>
      <a:lvl4pPr marL="16002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–"/>
        <a:defRPr sz="20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4pPr>
      <a:lvl5pPr marL="20574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itchFamily="34" charset="0"/>
        <a:buChar char="»"/>
        <a:defRPr sz="2000" b="0" kern="1200">
          <a:solidFill>
            <a:srgbClr val="002060"/>
          </a:solidFill>
          <a:latin typeface="Arial" pitchFamily="34" charset="0"/>
          <a:ea typeface="標楷體" pitchFamily="65" charset="-12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oleObject" Target="../embeddings/Microsoft_Word_97_-_2003___2.doc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32929;&#21033;&#20998;&#27966;!%5b&#27704;&#35029;&#27861;&#20154;&#35498;&#26126;&#26371;&#24213;&#31295;20211117.xlsx%5d&#32929;&#21033;&#20998;&#27966;%20&#22294;&#34920;%203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emf"/><Relationship Id="rId5" Type="http://schemas.openxmlformats.org/officeDocument/2006/relationships/oleObject" Target="../embeddings/Microsoft_Word_97_-_2003___3.doc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1512;&#20341;&#20491;&#39636;!%5b&#27704;&#35029;&#27861;&#20154;&#35498;&#26126;&#26371;&#24213;&#31295;20211117.xlsx%5d&#29151;&#36939;&#27010;&#27841;~&#21512;&#20341;&#20491;&#39636;%20&#22294;&#34920;%203" TargetMode="External"/><Relationship Id="rId7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1512;&#20341;&#20491;&#39636;!R18C7:R26C11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1512;&#20341;&#20491;&#39636;!%5b&#27704;&#35029;&#27861;&#20154;&#35498;&#26126;&#26371;&#24213;&#31295;20211117.xlsx%5d&#29151;&#36939;&#27010;&#27841;~&#21512;&#20341;&#20491;&#39636;%20&#22294;&#34920;%207" TargetMode="Externa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9986;&#21697;&#39006;&#21029;!%5b&#27704;&#35029;&#27861;&#20154;&#35498;&#26126;&#26371;&#24213;&#31295;20211117.xlsx%5d&#29151;&#36939;&#27010;&#27841;~&#29986;&#21697;&#39006;&#21029;%20&#22294;&#34920;%203" TargetMode="External"/><Relationship Id="rId7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9986;&#21697;&#39006;&#21029;!R18C7:R26C11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9986;&#21697;&#39006;&#21029;!%5b&#27704;&#35029;&#27861;&#20154;&#35498;&#26126;&#26371;&#24213;&#31295;20211117.xlsx%5d&#29151;&#36939;&#27010;&#27841;~&#29986;&#21697;&#39006;&#21029;%20&#22294;&#34920;%204" TargetMode="Externa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4066;&#22580;&#20998;&#20296;!%5b&#27704;&#35029;&#27861;&#20154;&#35498;&#26126;&#26371;&#24213;&#31295;20211117.xlsx%5d&#29151;&#36939;&#27010;&#27841;~&#24066;&#22580;&#20998;&#20296;%20&#22294;&#34920;%202" TargetMode="External"/><Relationship Id="rId7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4066;&#22580;&#20998;&#20296;!R18C7:R27C11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oleObject" Target="file:///\\fs-01\users\HCH6252\&#35613;&#24950;&#31077;\01&#27704;&#35029;\51&#26371;&#35696;\06&#27861;&#35498;&#26371;\2021\&#27704;&#35029;&#27861;&#20154;&#35498;&#26126;&#26371;&#24213;&#31295;20211117.xlsx!&#29151;&#36939;&#27010;&#27841;~&#24066;&#22580;&#20998;&#20296;!%5b&#27704;&#35029;&#27861;&#20154;&#35498;&#26126;&#26371;&#24213;&#31295;20211117.xlsx%5d&#29151;&#36939;&#27010;&#27841;~&#24066;&#22580;&#20998;&#20296;%20&#22294;&#34920;%203" TargetMode="Externa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220072" y="0"/>
            <a:ext cx="392392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60032" y="1928802"/>
            <a:ext cx="3826768" cy="4137323"/>
          </a:xfrm>
        </p:spPr>
        <p:txBody>
          <a:bodyPr/>
          <a:lstStyle/>
          <a:p>
            <a:r>
              <a:rPr lang="zh-TW" altLang="en-US" dirty="0" smtClean="0"/>
              <a:t>線上法人說明會</a:t>
            </a:r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714876" y="2428868"/>
          <a:ext cx="4152924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43074"/>
                <a:gridCol w="2509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時間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議程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14:15~14:30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網路報到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14:30~14:50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公司營運說明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14:50~15:30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Q&amp;A</a:t>
                      </a:r>
                    </a:p>
                    <a:p>
                      <a:pPr algn="ctr"/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與會者可於線上進行提問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 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10" name="副標題 7"/>
          <p:cNvSpPr txBox="1">
            <a:spLocks/>
          </p:cNvSpPr>
          <p:nvPr/>
        </p:nvSpPr>
        <p:spPr>
          <a:xfrm>
            <a:off x="1547664" y="5633864"/>
            <a:ext cx="6400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TW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2021</a:t>
            </a:r>
            <a:r>
              <a:rPr lang="zh-TW" altLang="en-US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年</a:t>
            </a:r>
            <a:r>
              <a:rPr lang="en-US" altLang="zh-TW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11</a:t>
            </a:r>
            <a:r>
              <a:rPr lang="zh-TW" altLang="en-US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月</a:t>
            </a:r>
            <a:r>
              <a:rPr lang="en-US" altLang="zh-TW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17</a:t>
            </a:r>
            <a:r>
              <a:rPr lang="zh-TW" altLang="en-US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日</a:t>
            </a:r>
          </a:p>
        </p:txBody>
      </p:sp>
      <p:sp>
        <p:nvSpPr>
          <p:cNvPr id="1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Arial" pitchFamily="34" charset="0"/>
              </a:rPr>
              <a:t>永裕塑膠工業股份有限公司</a:t>
            </a:r>
            <a:r>
              <a:rPr lang="en-US" altLang="zh-TW" sz="3600" dirty="0" smtClean="0">
                <a:latin typeface="Arial" pitchFamily="34" charset="0"/>
              </a:rPr>
              <a:t/>
            </a:r>
            <a:br>
              <a:rPr lang="en-US" altLang="zh-TW" sz="3600" dirty="0" smtClean="0">
                <a:latin typeface="Arial" pitchFamily="34" charset="0"/>
              </a:rPr>
            </a:br>
            <a:r>
              <a:rPr lang="en-US" altLang="zh-TW" sz="3600" dirty="0" smtClean="0">
                <a:latin typeface="Arial" pitchFamily="34" charset="0"/>
              </a:rPr>
              <a:t> </a:t>
            </a:r>
            <a:r>
              <a:rPr lang="en-US" altLang="zh-TW" sz="3200" dirty="0" smtClean="0">
                <a:latin typeface="Arial" pitchFamily="34" charset="0"/>
              </a:rPr>
              <a:t>YONYU PLASTICS CO.,LTD.</a:t>
            </a:r>
            <a:br>
              <a:rPr lang="en-US" altLang="zh-TW" sz="3200" dirty="0" smtClean="0">
                <a:latin typeface="Arial" pitchFamily="34" charset="0"/>
              </a:rPr>
            </a:br>
            <a:r>
              <a:rPr lang="zh-TW" altLang="en-US" sz="3200" dirty="0" smtClean="0">
                <a:latin typeface="Arial" pitchFamily="34" charset="0"/>
              </a:rPr>
              <a:t>股票代號：</a:t>
            </a:r>
            <a:r>
              <a:rPr lang="en-US" altLang="zh-TW" sz="3200" dirty="0" smtClean="0">
                <a:latin typeface="Arial" pitchFamily="34" charset="0"/>
              </a:rPr>
              <a:t>1323</a:t>
            </a:r>
            <a:endParaRPr lang="zh-TW" altLang="en-US" sz="3200" dirty="0">
              <a:latin typeface="Arial" pitchFamily="34" charset="0"/>
            </a:endParaRPr>
          </a:p>
        </p:txBody>
      </p:sp>
      <p:graphicFrame>
        <p:nvGraphicFramePr>
          <p:cNvPr id="2051" name="圖片 220"/>
          <p:cNvGraphicFramePr>
            <a:graphicFrameLocks noChangeAspect="1"/>
          </p:cNvGraphicFramePr>
          <p:nvPr/>
        </p:nvGraphicFramePr>
        <p:xfrm>
          <a:off x="899592" y="404813"/>
          <a:ext cx="9144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Document" r:id="rId4" imgW="980946" imgH="932805" progId="Word.Document.8">
                  <p:embed/>
                </p:oleObj>
              </mc:Choice>
              <mc:Fallback>
                <p:oleObj name="Document" r:id="rId4" imgW="980946" imgH="932805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04813"/>
                        <a:ext cx="914400" cy="868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副標題 7"/>
          <p:cNvSpPr txBox="1">
            <a:spLocks/>
          </p:cNvSpPr>
          <p:nvPr/>
        </p:nvSpPr>
        <p:spPr>
          <a:xfrm>
            <a:off x="1547664" y="6137920"/>
            <a:ext cx="64008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zh-TW" altLang="en-US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創新開發、追求卓越、美化生活</a:t>
            </a:r>
            <a:endParaRPr kumimoji="0" lang="en-US" altLang="zh-TW" sz="2800" b="0" i="0" u="none" strike="noStrike" kern="1200" cap="none" spc="0" normalizeH="0" baseline="0" noProof="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pic>
        <p:nvPicPr>
          <p:cNvPr id="16" name="內容版面配置區 13" descr="產品圖檔2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130037" y="2276872"/>
            <a:ext cx="4585979" cy="3041794"/>
          </a:xfrm>
          <a:prstGeom prst="roundRect">
            <a:avLst/>
          </a:prstGeom>
        </p:spPr>
      </p:pic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財務概況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pPr fontAlgn="ctr"/>
            <a:r>
              <a:rPr lang="zh-TW" altLang="en-US" dirty="0" smtClean="0">
                <a:latin typeface="Arial" pitchFamily="34" charset="0"/>
                <a:ea typeface="標楷體" pitchFamily="65" charset="-120"/>
              </a:rPr>
              <a:t>合併綜合損益表</a:t>
            </a:r>
            <a:r>
              <a:rPr lang="en-US" altLang="zh-TW" dirty="0" smtClean="0"/>
              <a:t>(</a:t>
            </a:r>
            <a:r>
              <a:rPr lang="zh-TW" altLang="en-US" dirty="0" smtClean="0">
                <a:latin typeface="Arial" pitchFamily="34" charset="0"/>
                <a:ea typeface="標楷體" pitchFamily="65" charset="-120"/>
              </a:rPr>
              <a:t>季度</a:t>
            </a:r>
            <a:r>
              <a:rPr lang="en-US" altLang="zh-TW" dirty="0" smtClean="0"/>
              <a:t>)</a:t>
            </a:r>
            <a:endParaRPr lang="en-US" altLang="zh-TW" dirty="0">
              <a:latin typeface="Arial" pitchFamily="34" charset="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526759"/>
              </p:ext>
            </p:extLst>
          </p:nvPr>
        </p:nvGraphicFramePr>
        <p:xfrm>
          <a:off x="285720" y="1628797"/>
          <a:ext cx="8482864" cy="4905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882"/>
                <a:gridCol w="1154882"/>
                <a:gridCol w="1028850"/>
                <a:gridCol w="1028850"/>
                <a:gridCol w="1028850"/>
                <a:gridCol w="1028850"/>
                <a:gridCol w="1028850"/>
                <a:gridCol w="1028850"/>
              </a:tblGrid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2021Q3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2021Q2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2021Q1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2020Q4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2020Q3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2020Q2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effectLst/>
                          <a:latin typeface="Arial"/>
                        </a:rPr>
                        <a:t>2020Q1</a:t>
                      </a:r>
                    </a:p>
                  </a:txBody>
                  <a:tcPr marL="0" marR="0" marT="0" marB="0" anchor="ctr"/>
                </a:tc>
              </a:tr>
              <a:tr h="4151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銷貨收入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992,392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940,270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829,904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913,314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831,389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894,486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767,343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銷貨毛利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241,734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236,185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201,051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228,641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193,005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236,799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202,336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毛利率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24.36%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25.12%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24.23%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25.03%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23.21%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26.47%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26.37%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營業費用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120,946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115,661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104,604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103,705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96,986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104,491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93,758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120,788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120,524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96,447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124,936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96,019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132,308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108,578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營業外收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支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1,510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(4,110)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(6,315)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(3,362)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2,368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7,897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4,784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稅前淨利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122,298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116,414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90,132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121,574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98,387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140,205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113,362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稅後淨利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91,592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96,817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67,086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89,625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72,134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108,020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>
                          <a:effectLst/>
                          <a:latin typeface="Arial"/>
                        </a:rPr>
                        <a:t>83,315 </a:t>
                      </a:r>
                    </a:p>
                  </a:txBody>
                  <a:tcPr marL="0" marR="0" marT="0" marB="0" anchor="ctr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淨利歸屬於：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本公司業主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66,802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83,024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55,929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72,758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58,489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91,659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67,661 </a:t>
                      </a:r>
                    </a:p>
                  </a:txBody>
                  <a:tcPr marL="0" marR="0" marT="0" marB="0"/>
                </a:tc>
              </a:tr>
              <a:tr h="37697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每股盈餘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元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0.80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0.64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1.01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0.74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236296" y="134076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仟元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合併綜合損益表</a:t>
            </a:r>
            <a:r>
              <a:rPr lang="en-US" altLang="zh-TW" dirty="0" smtClean="0"/>
              <a:t>(</a:t>
            </a:r>
            <a:r>
              <a:rPr lang="zh-TW" altLang="en-US" dirty="0" smtClean="0"/>
              <a:t>年度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872984"/>
              </p:ext>
            </p:extLst>
          </p:nvPr>
        </p:nvGraphicFramePr>
        <p:xfrm>
          <a:off x="467544" y="1628800"/>
          <a:ext cx="8229600" cy="4644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1166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effectLst/>
                          <a:latin typeface="Arial"/>
                        </a:rPr>
                        <a:t>2021</a:t>
                      </a:r>
                      <a:r>
                        <a:rPr lang="zh-TW" altLang="en-US" sz="1800" b="1" i="0" u="none" strike="noStrike" dirty="0" smtClean="0">
                          <a:effectLst/>
                          <a:latin typeface="Arial"/>
                        </a:rPr>
                        <a:t>前三季</a:t>
                      </a:r>
                      <a:endParaRPr lang="en-US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Arial"/>
                        </a:rPr>
                        <a:t>2020</a:t>
                      </a:r>
                      <a:r>
                        <a:rPr lang="zh-TW" altLang="en-US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標楷體"/>
                        </a:rPr>
                        <a:t>年度</a:t>
                      </a:r>
                      <a:endParaRPr lang="zh-TW" altLang="en-US" sz="1800" b="1" i="0" u="none" strike="noStrike" dirty="0">
                        <a:solidFill>
                          <a:srgbClr val="00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effectLst/>
                          <a:latin typeface="Arial"/>
                        </a:rPr>
                        <a:t>2020</a:t>
                      </a:r>
                      <a:r>
                        <a:rPr lang="zh-TW" altLang="en-US" sz="1800" b="1" i="0" u="none" strike="noStrike" dirty="0" smtClean="0">
                          <a:effectLst/>
                          <a:latin typeface="Arial"/>
                        </a:rPr>
                        <a:t>前三季</a:t>
                      </a:r>
                      <a:endParaRPr lang="en-US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Arial"/>
                        </a:rPr>
                        <a:t>2019</a:t>
                      </a:r>
                      <a:r>
                        <a:rPr lang="zh-TW" altLang="en-US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標楷體"/>
                        </a:rPr>
                        <a:t>年度</a:t>
                      </a:r>
                      <a:endParaRPr lang="zh-TW" altLang="en-US" sz="1800" b="1" i="0" u="none" strike="noStrike" dirty="0">
                        <a:solidFill>
                          <a:srgbClr val="00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Arial"/>
                        </a:rPr>
                        <a:t>2018</a:t>
                      </a:r>
                      <a:r>
                        <a:rPr lang="zh-TW" altLang="en-US" sz="1800" b="1" i="0" u="none" strike="noStrike" dirty="0">
                          <a:solidFill>
                            <a:srgbClr val="00FFFF"/>
                          </a:solidFill>
                          <a:effectLst/>
                          <a:latin typeface="標楷體"/>
                        </a:rPr>
                        <a:t>年度</a:t>
                      </a:r>
                      <a:endParaRPr lang="zh-TW" altLang="en-US" sz="1800" b="1" i="0" u="none" strike="noStrike" dirty="0">
                        <a:solidFill>
                          <a:srgbClr val="00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8042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銷貨收入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2,762,566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3,406,532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2,493,218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3,639,735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3,759,197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銷貨毛利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678,970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860,781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632,140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869,399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894,604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毛利率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24.58%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25.27%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25.35%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23.89%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23.80%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營業費用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341,211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effectLst/>
                          <a:latin typeface="Arial"/>
                        </a:rPr>
                        <a:t>398,898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295,235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418,385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421,573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337,759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461,883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336,905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451,014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473,031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營業外收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支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(8,915)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11,645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15,049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8,654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32,441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稅前淨利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328,844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473,528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351,954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459,668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505,472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稅後淨利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255,495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353,094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263,469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353,283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361,844 </a:t>
                      </a:r>
                    </a:p>
                  </a:txBody>
                  <a:tcPr marL="0" marR="0" marT="0" marB="0" anchor="ctr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淨利歸屬於：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TW" altLang="en-US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2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本公司業主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205,755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290,567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217,809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289,074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1600" b="0" i="0" u="none" strike="noStrike">
                          <a:effectLst/>
                          <a:latin typeface="Arial"/>
                        </a:rPr>
                        <a:t>301,630 </a:t>
                      </a:r>
                    </a:p>
                  </a:txBody>
                  <a:tcPr marL="0" marR="0" marT="0" marB="0"/>
                </a:tc>
              </a:tr>
              <a:tr h="3852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每股盈餘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元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2.26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3.20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2.40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3.18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3.32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236296" y="134076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仟元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zh-TW" altLang="en-US" dirty="0" smtClean="0">
                <a:latin typeface="Arial" pitchFamily="34" charset="0"/>
              </a:rPr>
              <a:t>合併財務狀況</a:t>
            </a:r>
            <a:endParaRPr lang="zh-TW" altLang="en-US" dirty="0">
              <a:latin typeface="Arial" pitchFamily="34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28799"/>
          <a:ext cx="8229600" cy="2667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2021/9/30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2020/12/31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2019/12/31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2018/12/31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總負債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2,977,521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2,892,010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2,757,468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1,957,692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總資產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5,606,454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5,473,347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5,126,573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4,239,473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負債比率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53.11%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52.84%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53.79%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46.18%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總權益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2,240,304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2,207,100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2,022,047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1,964,943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股數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</a:t>
                      </a:r>
                      <a:r>
                        <a:rPr lang="en-US" altLang="zh-TW" sz="1800" b="0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effectLst/>
                          <a:latin typeface="Arial"/>
                        </a:rPr>
                        <a:t>91,274,554 </a:t>
                      </a:r>
                    </a:p>
                  </a:txBody>
                  <a:tcPr marL="0" marR="0" marT="0" marB="0" anchor="ctr"/>
                </a:tc>
              </a:tr>
              <a:tr h="38112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每股淨值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元</a:t>
                      </a:r>
                      <a:r>
                        <a:rPr lang="en-US" altLang="zh-TW" sz="1800" b="1" i="0" u="none" strike="noStrike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24.54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24.18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effectLst/>
                          <a:latin typeface="Arial"/>
                        </a:rPr>
                        <a:t>22.15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effectLst/>
                          <a:latin typeface="Arial"/>
                        </a:rPr>
                        <a:t>21.53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236296" y="1340768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仟元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股利分派</a:t>
            </a:r>
            <a:endParaRPr lang="zh-TW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411232"/>
              </p:ext>
            </p:extLst>
          </p:nvPr>
        </p:nvGraphicFramePr>
        <p:xfrm>
          <a:off x="467544" y="5301208"/>
          <a:ext cx="8280920" cy="797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35115"/>
                <a:gridCol w="1035115"/>
                <a:gridCol w="1035115"/>
                <a:gridCol w="1035115"/>
                <a:gridCol w="1035115"/>
                <a:gridCol w="1035115"/>
                <a:gridCol w="1035115"/>
                <a:gridCol w="1035115"/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股利配發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率</a:t>
                      </a:r>
                      <a:endParaRPr 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47%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61%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60%</a:t>
                      </a: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現金股利</a:t>
                      </a:r>
                      <a:endParaRPr lang="en-US" altLang="zh-TW" sz="1400" b="1" i="0" u="none" strike="noStrike" dirty="0" smtClean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algn="ctr" fontAlgn="t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配發率</a:t>
                      </a:r>
                      <a:endParaRPr 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>
                          <a:effectLst/>
                          <a:latin typeface="Arial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47%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58%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61%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1800" b="1" i="0" u="none" strike="noStrike" dirty="0">
                          <a:effectLst/>
                          <a:latin typeface="Arial"/>
                        </a:rPr>
                        <a:t>60%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6732240" y="1268760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單位：每股</a:t>
            </a:r>
            <a:r>
              <a:rPr lang="en-US" altLang="zh-TW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NT</a:t>
            </a:r>
            <a:r>
              <a:rPr lang="zh-TW" altLang="en-US" sz="1600" b="1" dirty="0" smtClean="0">
                <a:latin typeface="Arial" pitchFamily="34" charset="0"/>
                <a:ea typeface="標楷體" pitchFamily="65" charset="-120"/>
                <a:cs typeface="Arial" pitchFamily="34" charset="0"/>
              </a:rPr>
              <a:t>元</a:t>
            </a:r>
            <a:endParaRPr lang="zh-TW" altLang="en-US" sz="1600" b="1" dirty="0"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14</a:t>
            </a:fld>
            <a:endParaRPr lang="zh-TW" altLang="en-US"/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693427"/>
              </p:ext>
            </p:extLst>
          </p:nvPr>
        </p:nvGraphicFramePr>
        <p:xfrm>
          <a:off x="-27622" y="1438038"/>
          <a:ext cx="8776086" cy="3798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4" name="工作表" r:id="rId3" imgW="7943799" imgH="3438450" progId="Excel.Sheet.12">
                  <p:link updateAutomatic="1"/>
                </p:oleObj>
              </mc:Choice>
              <mc:Fallback>
                <p:oleObj name="工作表" r:id="rId3" imgW="7943799" imgH="34384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7622" y="1438038"/>
                        <a:ext cx="8776086" cy="3798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未來展望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重要產銷政策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zh-TW" altLang="en-US" sz="2400" b="1" dirty="0" smtClean="0">
                <a:solidFill>
                  <a:srgbClr val="C00000"/>
                </a:solidFill>
              </a:rPr>
              <a:t>生產政策：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715963" lvl="1" indent="-258763">
              <a:buNone/>
            </a:pPr>
            <a:r>
              <a:rPr lang="en-US" altLang="zh-TW" sz="2400" b="1" dirty="0"/>
              <a:t>1.</a:t>
            </a:r>
            <a:r>
              <a:rPr lang="zh-TW" altLang="en-US" sz="2400" b="1" dirty="0"/>
              <a:t>自動化線上檢測及自動化包裝設備建置，降低人力成本，活用倉儲週轉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/>
              <a:t>2.</a:t>
            </a:r>
            <a:r>
              <a:rPr lang="zh-TW" altLang="en-US" sz="2400" b="1" dirty="0"/>
              <a:t>持續強化兩岸碳減排</a:t>
            </a:r>
            <a:r>
              <a:rPr lang="en-US" altLang="zh-TW" sz="2400" b="1" dirty="0"/>
              <a:t>/</a:t>
            </a:r>
            <a:r>
              <a:rPr lang="zh-TW" altLang="en-US" sz="2400" b="1" dirty="0"/>
              <a:t>水資源有效管理，並定期召開節能節水會議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 marL="715963" lvl="1" indent="-258763">
              <a:buNone/>
            </a:pPr>
            <a:r>
              <a:rPr lang="en-US" altLang="zh-TW" sz="2400" b="1" dirty="0"/>
              <a:t>3.</a:t>
            </a:r>
            <a:r>
              <a:rPr lang="zh-TW" altLang="en-US" sz="2400" b="1" dirty="0"/>
              <a:t>持續推動</a:t>
            </a:r>
            <a:r>
              <a:rPr lang="en-US" altLang="zh-TW" sz="2400" b="1" dirty="0"/>
              <a:t>TPM</a:t>
            </a:r>
            <a:r>
              <a:rPr lang="zh-TW" altLang="en-US" sz="2400" b="1" dirty="0"/>
              <a:t>，節能減碳更精進能源管理及避免灰塵附著管控，進而降低成本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重要產銷政策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zh-TW" altLang="en-US" sz="2400" b="1" dirty="0" smtClean="0">
                <a:solidFill>
                  <a:srgbClr val="C00000"/>
                </a:solidFill>
              </a:rPr>
              <a:t>生產政策：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715963" lvl="1" indent="-258763">
              <a:buNone/>
            </a:pPr>
            <a:r>
              <a:rPr lang="en-US" altLang="zh-TW" sz="2400" b="1" dirty="0"/>
              <a:t>4.</a:t>
            </a:r>
            <a:r>
              <a:rPr lang="zh-TW" altLang="en-US" sz="2400" b="1" dirty="0"/>
              <a:t>規劃關燈生產、全自動製程，興建永裕塑膠有限公司廠房，拓展中國包材市場。</a:t>
            </a:r>
            <a:endParaRPr lang="en-US" altLang="zh-TW" sz="2400" b="1" dirty="0"/>
          </a:p>
          <a:p>
            <a:pPr marL="715963" lvl="1" indent="-258763">
              <a:buNone/>
            </a:pPr>
            <a:r>
              <a:rPr lang="en-US" altLang="zh-TW" sz="2400" b="1" dirty="0"/>
              <a:t>5.</a:t>
            </a:r>
            <a:r>
              <a:rPr lang="zh-TW" altLang="en-US" sz="2400" b="1" dirty="0"/>
              <a:t>開發有機類環保塑材，兼具減塑及有利塑膠分解，以因應國際環保規範；因應</a:t>
            </a:r>
            <a:r>
              <a:rPr lang="en-US" altLang="zh-TW" sz="2400" b="1" dirty="0"/>
              <a:t>2025</a:t>
            </a:r>
            <a:r>
              <a:rPr lang="zh-TW" altLang="en-US" sz="2400" b="1" dirty="0"/>
              <a:t>年環保新規範，新品開發已完備，</a:t>
            </a:r>
            <a:r>
              <a:rPr lang="en-US" altLang="zh-TW" sz="2400" b="1" dirty="0"/>
              <a:t>2021</a:t>
            </a:r>
            <a:r>
              <a:rPr lang="zh-TW" altLang="en-US" sz="2400" b="1" dirty="0"/>
              <a:t>年開始大批量生產。</a:t>
            </a:r>
            <a:endParaRPr lang="en-US" altLang="zh-TW" sz="24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重要產銷政策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342900" lvl="1" indent="-342900">
              <a:buNone/>
            </a:pPr>
            <a:r>
              <a:rPr lang="zh-TW" altLang="en-US" b="1" dirty="0" smtClean="0">
                <a:solidFill>
                  <a:srgbClr val="C00000"/>
                </a:solidFill>
              </a:rPr>
              <a:t>銷售政策：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 lvl="1">
              <a:buNone/>
            </a:pPr>
            <a:r>
              <a:rPr lang="en-US" altLang="zh-TW" b="1" dirty="0"/>
              <a:t>1.</a:t>
            </a:r>
            <a:r>
              <a:rPr lang="zh-TW" altLang="en-US" b="1" dirty="0"/>
              <a:t>投入高端藥包材市場開發及國外認證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/>
              <a:t>2.</a:t>
            </a:r>
            <a:r>
              <a:rPr lang="zh-TW" altLang="en-US" b="1" dirty="0"/>
              <a:t>持續拓展高檔化妝品包材市場開發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/>
              <a:t>3.</a:t>
            </a:r>
            <a:r>
              <a:rPr lang="zh-TW" altLang="en-US" b="1" dirty="0"/>
              <a:t>膚質檢測載具之開發，於電子通路市場行銷產品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/>
              <a:t>4.</a:t>
            </a:r>
            <a:r>
              <a:rPr lang="zh-TW" altLang="en-US" b="1" dirty="0"/>
              <a:t>加強奈米碳纖之應用面行銷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/>
              <a:t>5.</a:t>
            </a:r>
            <a:r>
              <a:rPr lang="zh-TW" altLang="en-US" b="1" dirty="0"/>
              <a:t>積極行銷高端色母事業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 lvl="1">
              <a:buNone/>
            </a:pPr>
            <a:r>
              <a:rPr lang="en-US" altLang="zh-TW" b="1" dirty="0"/>
              <a:t>6.</a:t>
            </a:r>
            <a:r>
              <a:rPr lang="zh-TW" altLang="en-US" b="1" dirty="0"/>
              <a:t>經營日本</a:t>
            </a:r>
            <a:r>
              <a:rPr lang="en-US" altLang="zh-TW" b="1" dirty="0" err="1"/>
              <a:t>Arimino</a:t>
            </a:r>
            <a:r>
              <a:rPr lang="zh-TW" altLang="en-US" b="1" dirty="0"/>
              <a:t>在台行銷服務。</a:t>
            </a:r>
            <a:endParaRPr lang="en-US" altLang="zh-TW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未來發展策略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/>
              <a:t>1.</a:t>
            </a:r>
            <a:r>
              <a:rPr lang="zh-TW" altLang="en-US" sz="2400" b="1" dirty="0"/>
              <a:t>複合性多層產品開發，加強二次加工新製程之創新及專利申請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2.GMP</a:t>
            </a:r>
            <a:r>
              <a:rPr lang="zh-TW" altLang="en-US" sz="2400" b="1" dirty="0"/>
              <a:t>級之醫藥及保養品包材之研發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3.</a:t>
            </a:r>
            <a:r>
              <a:rPr lang="zh-TW" altLang="en-US" sz="2400" b="1" dirty="0"/>
              <a:t>天然萃取液之標準生產模式建立，朝向植物化妝品之開發目標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4.</a:t>
            </a:r>
            <a:r>
              <a:rPr lang="zh-TW" altLang="en-US" sz="2400" b="1" dirty="0"/>
              <a:t>外銷客戶開發，擴大營業額與產品運用廣度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5.</a:t>
            </a:r>
            <a:r>
              <a:rPr lang="zh-TW" altLang="en-US" sz="2400" b="1" dirty="0"/>
              <a:t>經營人才之培育計畫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簡報大綱</a:t>
            </a:r>
            <a:endParaRPr lang="zh-TW" altLang="en-US" dirty="0"/>
          </a:p>
        </p:txBody>
      </p:sp>
      <p:graphicFrame>
        <p:nvGraphicFramePr>
          <p:cNvPr id="6" name="內容版面配置區 3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24428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內容版面配置區 7" descr="產品圖檔1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63921" y="2420888"/>
            <a:ext cx="4442223" cy="2808312"/>
          </a:xfrm>
          <a:prstGeom prst="round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未來發展策略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/>
              <a:t>6.</a:t>
            </a:r>
            <a:r>
              <a:rPr lang="zh-TW" altLang="en-US" sz="2400" b="1" dirty="0" smtClean="0"/>
              <a:t>質檢測載具之研發並與威瑪產品作結合。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 smtClean="0"/>
              <a:t>7</a:t>
            </a:r>
            <a:r>
              <a:rPr lang="en-US" altLang="zh-TW" sz="2400" b="1" dirty="0"/>
              <a:t>.</a:t>
            </a:r>
            <a:r>
              <a:rPr lang="zh-TW" altLang="en-US" sz="2400" b="1" dirty="0"/>
              <a:t>擴展醫療、娛樂業種客戶包材商機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8.</a:t>
            </a:r>
            <a:r>
              <a:rPr lang="zh-TW" altLang="en-US" sz="2400" b="1" dirty="0"/>
              <a:t>高單價組裝件開發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>
              <a:buNone/>
            </a:pPr>
            <a:r>
              <a:rPr lang="en-US" altLang="zh-TW" sz="2400" b="1" dirty="0"/>
              <a:t>9.</a:t>
            </a:r>
            <a:r>
              <a:rPr lang="zh-TW" altLang="en-US" sz="2400" b="1" dirty="0"/>
              <a:t>生化檢測包材開發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5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1.</a:t>
            </a:r>
            <a:r>
              <a:rPr lang="zh-TW" altLang="en-US" sz="2400" b="1" u="sng" dirty="0" smtClean="0">
                <a:solidFill>
                  <a:srgbClr val="C00000"/>
                </a:solidFill>
              </a:rPr>
              <a:t>多元創新</a:t>
            </a:r>
            <a:r>
              <a:rPr lang="zh-TW" altLang="en-US" sz="2400" b="1" dirty="0" smtClean="0"/>
              <a:t>：發揮永裕於塑膠原料色母及材料研究之專長 </a:t>
            </a:r>
            <a:endParaRPr lang="en-US" altLang="zh-TW" sz="2400" b="1" dirty="0" smtClean="0"/>
          </a:p>
          <a:p>
            <a:pPr marL="444500" indent="-444500">
              <a:buNone/>
            </a:pP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A.</a:t>
            </a:r>
            <a:r>
              <a:rPr lang="zh-TW" altLang="en-US" sz="2400" b="1" dirty="0"/>
              <a:t>創新開發各項新穎高品質的化妝品、家庭用品、藥品、疫苗、病毒檢測等之包材容器，協助客戶拓展商機，共享創新利益；</a:t>
            </a:r>
            <a:endParaRPr lang="en-US" altLang="zh-TW" sz="2400" b="1" dirty="0" smtClean="0"/>
          </a:p>
          <a:p>
            <a:pPr marL="444500" indent="-444500">
              <a:buNone/>
            </a:pP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B.</a:t>
            </a:r>
            <a:r>
              <a:rPr lang="zh-TW" altLang="en-US" sz="2400" b="1" dirty="0"/>
              <a:t>不斷精進二次加工的技術力，奠立和客戶長遠發展關係的基礎；</a:t>
            </a:r>
            <a:endParaRPr lang="en-US" altLang="zh-TW" sz="2400" b="1" dirty="0" smtClean="0"/>
          </a:p>
          <a:p>
            <a:pPr marL="444500" indent="-444500">
              <a:buNone/>
            </a:pP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C.</a:t>
            </a:r>
            <a:r>
              <a:rPr lang="zh-TW" altLang="en-US" sz="2400" b="1" dirty="0"/>
              <a:t>以多元化創新技術來驅動並強化成長力度，藉此提升高附加價值產品之佔比。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2.</a:t>
            </a:r>
            <a:r>
              <a:rPr lang="zh-TW" altLang="en-US" sz="2400" b="1" u="sng" dirty="0" smtClean="0">
                <a:solidFill>
                  <a:srgbClr val="C00000"/>
                </a:solidFill>
              </a:rPr>
              <a:t>一體服務</a:t>
            </a:r>
            <a:r>
              <a:rPr lang="zh-TW" altLang="en-US" sz="2400" b="1" dirty="0" smtClean="0"/>
              <a:t>：整合塑膠色母</a:t>
            </a:r>
            <a:r>
              <a:rPr lang="en-US" altLang="zh-TW" sz="2400" b="1" dirty="0" smtClean="0"/>
              <a:t>/</a:t>
            </a:r>
            <a:r>
              <a:rPr lang="zh-TW" altLang="en-US" sz="2400" b="1" dirty="0" smtClean="0"/>
              <a:t>模具</a:t>
            </a:r>
            <a:r>
              <a:rPr lang="en-US" altLang="zh-TW" sz="2400" b="1" dirty="0" smtClean="0"/>
              <a:t>/</a:t>
            </a:r>
            <a:r>
              <a:rPr lang="zh-TW" altLang="en-US" sz="2400" b="1" dirty="0" smtClean="0"/>
              <a:t>成形</a:t>
            </a:r>
            <a:r>
              <a:rPr lang="en-US" altLang="zh-TW" sz="2400" b="1" dirty="0" smtClean="0"/>
              <a:t>/</a:t>
            </a:r>
            <a:r>
              <a:rPr lang="zh-TW" altLang="en-US" sz="2400" b="1" dirty="0" smtClean="0"/>
              <a:t>二次加工</a:t>
            </a:r>
            <a:r>
              <a:rPr lang="en-US" altLang="zh-TW" sz="2400" b="1" dirty="0" smtClean="0"/>
              <a:t>/</a:t>
            </a:r>
            <a:r>
              <a:rPr lang="zh-TW" altLang="en-US" sz="2400" b="1" dirty="0" smtClean="0"/>
              <a:t>委託充填等一條龍生產技術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A.</a:t>
            </a:r>
            <a:r>
              <a:rPr lang="zh-TW" altLang="en-US" sz="2400" b="1" dirty="0"/>
              <a:t>研發創新製程以提升包材的質感、特殊色系、便利機能；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B.</a:t>
            </a:r>
            <a:r>
              <a:rPr lang="zh-TW" altLang="en-US" sz="2400" b="1" dirty="0"/>
              <a:t>發揮廠內設立全製程的優勢，針對客戶的需求，提供完善且即時的一次購足服務；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C.</a:t>
            </a:r>
            <a:r>
              <a:rPr lang="zh-TW" altLang="en-US" sz="2400" b="1" dirty="0"/>
              <a:t>浙江嘉善建造新的生產基地</a:t>
            </a:r>
            <a:r>
              <a:rPr lang="en-US" altLang="zh-TW" sz="2400" b="1" dirty="0"/>
              <a:t>—</a:t>
            </a:r>
            <a:r>
              <a:rPr lang="zh-TW" altLang="en-US" sz="2400" b="1" dirty="0"/>
              <a:t>華東永裕，預定於明年第二季完工投入量產，期望可以再開創永裕發展的新里程。</a:t>
            </a:r>
            <a:endParaRPr lang="zh-TW" altLang="en-US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TW" sz="2000" b="1" dirty="0" smtClean="0">
                <a:solidFill>
                  <a:srgbClr val="C00000"/>
                </a:solidFill>
              </a:rPr>
              <a:t>3.</a:t>
            </a:r>
            <a:r>
              <a:rPr lang="zh-TW" altLang="en-US" sz="2000" b="1" u="sng" dirty="0" smtClean="0">
                <a:solidFill>
                  <a:srgbClr val="C00000"/>
                </a:solidFill>
              </a:rPr>
              <a:t>精實管理</a:t>
            </a:r>
            <a:r>
              <a:rPr lang="zh-TW" altLang="en-US" sz="2000" b="1" dirty="0" smtClean="0"/>
              <a:t>：透過提升自動化及有效率的管理，提質增效，創造利潤</a:t>
            </a:r>
            <a:endParaRPr lang="en-US" altLang="zh-TW" sz="2000" b="1" dirty="0" smtClean="0"/>
          </a:p>
          <a:p>
            <a:pPr marL="268288" indent="-268288">
              <a:buNone/>
            </a:pPr>
            <a:r>
              <a:rPr lang="en-US" altLang="zh-TW" sz="2000" b="1" dirty="0" smtClean="0"/>
              <a:t>A.</a:t>
            </a:r>
            <a:r>
              <a:rPr lang="zh-TW" altLang="en-US" sz="2000" b="1" dirty="0"/>
              <a:t>持續關鍵製程自動化，貫徹一條龍</a:t>
            </a:r>
            <a:r>
              <a:rPr lang="en-US" altLang="zh-TW" sz="2000" b="1" dirty="0"/>
              <a:t>JIT</a:t>
            </a:r>
            <a:r>
              <a:rPr lang="zh-TW" altLang="en-US" sz="2000" b="1" dirty="0"/>
              <a:t>的生產模式，提升庫存的周轉效率，縮短海外出貨時間，快速回應客戶的需求；</a:t>
            </a:r>
            <a:endParaRPr lang="en-US" altLang="zh-TW" sz="2000" b="1" dirty="0" smtClean="0"/>
          </a:p>
          <a:p>
            <a:pPr marL="268288" indent="-268288">
              <a:buNone/>
            </a:pPr>
            <a:r>
              <a:rPr lang="en-US" altLang="zh-TW" sz="2000" b="1" dirty="0" smtClean="0"/>
              <a:t>B.</a:t>
            </a:r>
            <a:r>
              <a:rPr lang="zh-TW" altLang="en-US" sz="2000" b="1" dirty="0"/>
              <a:t>透過目標管理、成本管理及全員生產管理</a:t>
            </a:r>
            <a:r>
              <a:rPr lang="en-US" altLang="zh-TW" sz="2000" b="1" dirty="0"/>
              <a:t>(TPM)</a:t>
            </a:r>
            <a:r>
              <a:rPr lang="zh-TW" altLang="en-US" sz="2000" b="1" dirty="0"/>
              <a:t>來改善公司的體質並提升經營績效；</a:t>
            </a:r>
            <a:endParaRPr lang="en-US" altLang="zh-TW" sz="2000" b="1" dirty="0" smtClean="0"/>
          </a:p>
          <a:p>
            <a:pPr marL="268288" indent="-268288">
              <a:buNone/>
            </a:pPr>
            <a:r>
              <a:rPr lang="en-US" altLang="zh-TW" sz="2000" b="1" dirty="0" smtClean="0"/>
              <a:t>C.</a:t>
            </a:r>
            <a:r>
              <a:rPr lang="zh-TW" altLang="en-US" sz="2000" b="1" dirty="0"/>
              <a:t>藉由</a:t>
            </a:r>
            <a:r>
              <a:rPr lang="en-US" altLang="zh-TW" sz="2000" b="1" dirty="0"/>
              <a:t>PLM(</a:t>
            </a:r>
            <a:r>
              <a:rPr lang="zh-TW" altLang="en-US" sz="2000" b="1" dirty="0"/>
              <a:t>產品生命周期管理</a:t>
            </a:r>
            <a:r>
              <a:rPr lang="en-US" altLang="zh-TW" sz="2000" b="1" dirty="0"/>
              <a:t>)</a:t>
            </a:r>
            <a:r>
              <a:rPr lang="zh-TW" altLang="en-US" sz="2000" b="1" dirty="0"/>
              <a:t>系統的再廣泛應用，透過數據化的知識管理，以提升服務客戶的效率、降低開發與生產</a:t>
            </a:r>
            <a:r>
              <a:rPr lang="zh-TW" altLang="en-US" sz="2000" b="1" dirty="0" smtClean="0"/>
              <a:t>成本；</a:t>
            </a:r>
            <a:endParaRPr lang="en-US" altLang="zh-TW" sz="2000" b="1" dirty="0" smtClean="0"/>
          </a:p>
          <a:p>
            <a:pPr marL="268288" indent="-268288">
              <a:buNone/>
            </a:pPr>
            <a:r>
              <a:rPr lang="en-US" altLang="zh-TW" sz="2000" b="1" dirty="0" smtClean="0"/>
              <a:t>D.</a:t>
            </a:r>
            <a:r>
              <a:rPr lang="zh-TW" altLang="en-US" sz="2000" b="1" dirty="0"/>
              <a:t>藉由更換</a:t>
            </a:r>
            <a:r>
              <a:rPr lang="en-US" altLang="zh-TW" sz="2000" b="1" dirty="0"/>
              <a:t>ERP</a:t>
            </a:r>
            <a:r>
              <a:rPr lang="zh-TW" altLang="en-US" sz="2000" b="1" dirty="0"/>
              <a:t>系統，從「根本」進行企業流程再造，以便在成本、品質、服務、</a:t>
            </a:r>
            <a:r>
              <a:rPr lang="zh-TW" altLang="en-US" sz="2000" b="1" dirty="0" smtClean="0"/>
              <a:t>速度</a:t>
            </a:r>
            <a:r>
              <a:rPr lang="zh-TW" altLang="en-US" sz="2000" b="1" dirty="0"/>
              <a:t>、智能製造和集團化整合等能夠獲得再精進的管理效益，讓永裕可以永續地成長。</a:t>
            </a:r>
            <a:endParaRPr lang="en-US" altLang="zh-TW" sz="20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4.</a:t>
            </a:r>
            <a:r>
              <a:rPr lang="zh-TW" altLang="en-US" sz="2400" b="1" u="sng" dirty="0">
                <a:solidFill>
                  <a:srgbClr val="C00000"/>
                </a:solidFill>
              </a:rPr>
              <a:t>節能減碳</a:t>
            </a:r>
            <a:r>
              <a:rPr lang="zh-TW" altLang="en-US" sz="2400" b="1" dirty="0" smtClean="0"/>
              <a:t>：善盡環境保護和社會責任，持續推展綠色經營管理</a:t>
            </a:r>
            <a:endParaRPr lang="en-US" altLang="zh-TW" sz="2400" b="1" dirty="0" smtClean="0"/>
          </a:p>
          <a:p>
            <a:pPr marL="444500" indent="-444500">
              <a:buNone/>
            </a:pP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A.</a:t>
            </a:r>
            <a:r>
              <a:rPr lang="zh-TW" altLang="en-US" sz="2400" b="1" dirty="0"/>
              <a:t>推動溫室氣體盤查與減排活動、對水資源作有效管理等，以提高各項能源的使用效率；</a:t>
            </a:r>
            <a:endParaRPr lang="en-US" altLang="zh-TW" sz="2400" b="1" dirty="0" smtClean="0"/>
          </a:p>
          <a:p>
            <a:pPr marL="444500" indent="-444500">
              <a:buNone/>
            </a:pP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B.</a:t>
            </a:r>
            <a:r>
              <a:rPr lang="zh-TW" altLang="en-US" sz="2400" b="1" dirty="0"/>
              <a:t>持續汰舊、購新，淘汰高耗能的用電設備，以提高投入產出效率；</a:t>
            </a:r>
            <a:endParaRPr lang="en-US" altLang="zh-TW" sz="2400" b="1" dirty="0" smtClean="0"/>
          </a:p>
          <a:p>
            <a:pPr marL="444500" indent="-444500">
              <a:buNone/>
            </a:pP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C.</a:t>
            </a:r>
            <a:r>
              <a:rPr lang="zh-TW" altLang="en-US" sz="2400" b="1" dirty="0"/>
              <a:t>於廠區裝設太陽能發電系統，漸次導入綠色能源。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5.</a:t>
            </a:r>
            <a:r>
              <a:rPr lang="zh-TW" altLang="en-US" sz="2400" b="1" u="sng" dirty="0" smtClean="0">
                <a:solidFill>
                  <a:srgbClr val="C00000"/>
                </a:solidFill>
              </a:rPr>
              <a:t>綠色營銷</a:t>
            </a:r>
            <a:r>
              <a:rPr lang="zh-TW" altLang="en-US" sz="2400" b="1" dirty="0" smtClean="0"/>
              <a:t>：發揮永裕的核心競爭力，將公司的永續成長和生態責任結合，以符合</a:t>
            </a:r>
            <a:r>
              <a:rPr lang="en-US" altLang="zh-TW" sz="2400" b="1" dirty="0" smtClean="0"/>
              <a:t>ESG</a:t>
            </a:r>
            <a:r>
              <a:rPr lang="zh-TW" altLang="en-US" sz="2400" b="1" dirty="0" smtClean="0"/>
              <a:t>的世界潮流要求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A.</a:t>
            </a:r>
            <a:r>
              <a:rPr lang="zh-TW" altLang="en-US" sz="2400" b="1" dirty="0"/>
              <a:t>發揮永裕在材料研發創新的競爭優勢，持續對</a:t>
            </a:r>
            <a:r>
              <a:rPr lang="en-US" altLang="zh-TW" sz="2400" b="1" dirty="0"/>
              <a:t>Bio</a:t>
            </a:r>
            <a:r>
              <a:rPr lang="zh-TW" altLang="en-US" sz="2400" b="1" dirty="0"/>
              <a:t>生質塑料、</a:t>
            </a:r>
            <a:r>
              <a:rPr lang="en-US" altLang="zh-TW" sz="2400" b="1" dirty="0"/>
              <a:t>PCR</a:t>
            </a:r>
            <a:r>
              <a:rPr lang="zh-TW" altLang="en-US" sz="2400" b="1" dirty="0"/>
              <a:t>改質複合材料、減碳複合材料等環保材的開發、替代料、減重瓶之研發成果行銷予客戶並已陸續出貨中；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B.</a:t>
            </a:r>
            <a:r>
              <a:rPr lang="zh-TW" altLang="en-US" sz="2400" b="1" dirty="0"/>
              <a:t>藉由開發在環境保護方面可以有差別化的產品，能爭取有環保理念的客戶認同；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C.</a:t>
            </a:r>
            <a:r>
              <a:rPr lang="zh-TW" altLang="en-US" sz="2400" b="1" dirty="0"/>
              <a:t>期望在兼顧環境責任、企業盈利及社會責任之中，以環保為本，作好企業</a:t>
            </a:r>
            <a:r>
              <a:rPr lang="en-US" altLang="zh-TW" sz="2400" b="1" dirty="0"/>
              <a:t>ESG</a:t>
            </a:r>
            <a:r>
              <a:rPr lang="zh-TW" altLang="en-US" sz="2400" b="1" dirty="0" smtClean="0"/>
              <a:t>，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D.</a:t>
            </a:r>
            <a:r>
              <a:rPr lang="zh-TW" altLang="en-US" sz="2400" b="1" dirty="0"/>
              <a:t>持續精進奈米碳纖材料的質量，拓展各式鋰電池的運用，再造友善生活環境。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六大經營方向 發揮營運綜效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rgbClr val="C00000"/>
                </a:solidFill>
              </a:rPr>
              <a:t>6.</a:t>
            </a:r>
            <a:r>
              <a:rPr lang="zh-TW" altLang="en-US" sz="2400" b="1" u="sng" dirty="0">
                <a:solidFill>
                  <a:srgbClr val="C00000"/>
                </a:solidFill>
              </a:rPr>
              <a:t>拓生技財</a:t>
            </a:r>
            <a:r>
              <a:rPr lang="zh-TW" altLang="en-US" sz="2400" b="1" dirty="0"/>
              <a:t>：整合集團資源，一條龍服務，抓緊美容保養商機以注入高端生技包材的行銷能量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A.</a:t>
            </a:r>
            <a:r>
              <a:rPr lang="zh-TW" altLang="en-US" sz="2400" b="1" dirty="0" smtClean="0"/>
              <a:t>精進藥包材</a:t>
            </a:r>
            <a:r>
              <a:rPr lang="en-US" altLang="zh-TW" sz="2400" b="1" dirty="0" smtClean="0"/>
              <a:t>GMP</a:t>
            </a:r>
            <a:r>
              <a:rPr lang="zh-TW" altLang="en-US" sz="2400" b="1" dirty="0" smtClean="0"/>
              <a:t>廠房之生產力與生產效率，再開拓動物疫苗、生化檢測容器等市場；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B.</a:t>
            </a:r>
            <a:r>
              <a:rPr lang="zh-TW" altLang="en-US" sz="2400" b="1" dirty="0"/>
              <a:t>配合客戶需求導入含藥級日化容器</a:t>
            </a:r>
            <a:r>
              <a:rPr lang="zh-TW" altLang="en-US" sz="2400" b="1" dirty="0" smtClean="0"/>
              <a:t>；</a:t>
            </a:r>
            <a:endParaRPr lang="en-US" altLang="zh-TW" sz="2400" b="1" dirty="0" smtClean="0"/>
          </a:p>
          <a:p>
            <a:pPr marL="363538" indent="-363538">
              <a:buNone/>
            </a:pPr>
            <a:r>
              <a:rPr lang="en-US" altLang="zh-TW" sz="2400" b="1" dirty="0" smtClean="0"/>
              <a:t>C.</a:t>
            </a:r>
            <a:r>
              <a:rPr lang="zh-TW" altLang="en-US" sz="2400" b="1" dirty="0"/>
              <a:t>構建美容保養產品之網購平台、自有品牌經營，導入體驗科技讓消費者搭配使用膚質檢測載具，互動使用的效果；並代理沙龍品牌行銷。</a:t>
            </a:r>
            <a:endParaRPr lang="en-US" altLang="zh-TW" sz="2400" b="1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一條龍</a:t>
            </a:r>
            <a:r>
              <a:rPr lang="zh-TW" altLang="en-US" dirty="0" smtClean="0"/>
              <a:t>式服務提供</a:t>
            </a:r>
            <a:endParaRPr lang="zh-TW" altLang="en-US" dirty="0"/>
          </a:p>
        </p:txBody>
      </p:sp>
      <p:sp>
        <p:nvSpPr>
          <p:cNvPr id="17" name="投影片編號版面配置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27</a:t>
            </a:fld>
            <a:endParaRPr lang="zh-TW" altLang="en-US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219" t="19724" r="13208" b="10272"/>
          <a:stretch>
            <a:fillRect/>
          </a:stretch>
        </p:blipFill>
        <p:spPr bwMode="auto">
          <a:xfrm>
            <a:off x="323528" y="1340768"/>
            <a:ext cx="833328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免責聲明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zh-TW" altLang="en-US" sz="2400" b="1" dirty="0"/>
              <a:t>本公司並未發佈財務預測，於簡報所作相關財務上、業務上及</a:t>
            </a:r>
            <a:r>
              <a:rPr lang="en-US" altLang="zh-TW" sz="2400" b="1" dirty="0"/>
              <a:t>Q&amp;A</a:t>
            </a:r>
            <a:r>
              <a:rPr lang="zh-TW" altLang="en-US" sz="2400" b="1" dirty="0"/>
              <a:t>之說明等陳述，係基於對營運現況的預期，可能與未來實際經營結果存有差異。故本公司、關係人、代表對使用上述相關陳述的資訊所引發之損失，不予負責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/>
              <a:t>除法令要求外，本公司並無責任義務因應新資訊的產生或未來事件的發生，主動即時更新或提醒修正上述相關陳述的資訊。</a:t>
            </a:r>
            <a:r>
              <a:rPr lang="zh-TW" altLang="en-US" sz="2400" b="1" dirty="0" smtClean="0"/>
              <a:t> </a:t>
            </a:r>
            <a:endParaRPr lang="en-US" altLang="zh-TW" sz="2400" b="1" dirty="0" smtClean="0"/>
          </a:p>
          <a:p>
            <a:r>
              <a:rPr lang="zh-TW" altLang="en-US" sz="2400" b="1" dirty="0"/>
              <a:t>本簡報中對未來的展望，係反應本公司迄今對未來營運的看法，閱讀簡報之同時，應參考本公司向主管機關所申報公開的各項訊息。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220072" y="0"/>
            <a:ext cx="392392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Arial" pitchFamily="34" charset="0"/>
              </a:rPr>
              <a:t>永裕塑膠工業股份有限公司</a:t>
            </a:r>
            <a:r>
              <a:rPr lang="en-US" altLang="zh-TW" sz="3600" dirty="0" smtClean="0">
                <a:latin typeface="Arial" pitchFamily="34" charset="0"/>
              </a:rPr>
              <a:t/>
            </a:r>
            <a:br>
              <a:rPr lang="en-US" altLang="zh-TW" sz="3600" dirty="0" smtClean="0">
                <a:latin typeface="Arial" pitchFamily="34" charset="0"/>
              </a:rPr>
            </a:br>
            <a:r>
              <a:rPr lang="en-US" altLang="zh-TW" sz="3600" dirty="0" smtClean="0">
                <a:latin typeface="Arial" pitchFamily="34" charset="0"/>
              </a:rPr>
              <a:t> </a:t>
            </a:r>
            <a:r>
              <a:rPr lang="en-US" altLang="zh-TW" sz="3200" dirty="0" smtClean="0">
                <a:latin typeface="Arial" pitchFamily="34" charset="0"/>
              </a:rPr>
              <a:t>YONYU PLASTICS CO.,LTD.</a:t>
            </a:r>
            <a:br>
              <a:rPr lang="en-US" altLang="zh-TW" sz="3200" dirty="0" smtClean="0">
                <a:latin typeface="Arial" pitchFamily="34" charset="0"/>
              </a:rPr>
            </a:br>
            <a:r>
              <a:rPr lang="zh-TW" altLang="en-US" sz="3200" dirty="0" smtClean="0">
                <a:latin typeface="Arial" pitchFamily="34" charset="0"/>
              </a:rPr>
              <a:t>股票代號：</a:t>
            </a:r>
            <a:r>
              <a:rPr lang="en-US" altLang="zh-TW" sz="3200" dirty="0" smtClean="0">
                <a:latin typeface="Arial" pitchFamily="34" charset="0"/>
              </a:rPr>
              <a:t>1323</a:t>
            </a:r>
            <a:endParaRPr lang="zh-TW" altLang="en-US" sz="3200" dirty="0">
              <a:latin typeface="Arial" pitchFamily="34" charset="0"/>
            </a:endParaRPr>
          </a:p>
        </p:txBody>
      </p:sp>
      <p:pic>
        <p:nvPicPr>
          <p:cNvPr id="14" name="內容版面配置區 13" descr="產品圖檔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5364" y="2276872"/>
            <a:ext cx="4342532" cy="2880320"/>
          </a:xfrm>
        </p:spPr>
      </p:pic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499992" y="2636911"/>
            <a:ext cx="4186808" cy="18722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感謝指教</a:t>
            </a:r>
            <a:endParaRPr lang="en-US" altLang="zh-TW" sz="4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r>
              <a:rPr lang="en-US" altLang="zh-TW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Q&amp;A</a:t>
            </a:r>
          </a:p>
          <a:p>
            <a:pPr algn="ctr">
              <a:buNone/>
            </a:pPr>
            <a:endParaRPr lang="zh-TW" altLang="en-US" sz="4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副標題 7"/>
          <p:cNvSpPr txBox="1">
            <a:spLocks/>
          </p:cNvSpPr>
          <p:nvPr/>
        </p:nvSpPr>
        <p:spPr>
          <a:xfrm>
            <a:off x="1547664" y="5229200"/>
            <a:ext cx="64008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zh-TW" altLang="en-US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創新開發、追求卓越、美化生活</a:t>
            </a:r>
            <a:endParaRPr kumimoji="0" lang="en-US" altLang="zh-TW" sz="2800" b="0" i="0" u="none" strike="noStrike" kern="1200" cap="none" spc="0" normalizeH="0" baseline="0" noProof="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aphicFrame>
        <p:nvGraphicFramePr>
          <p:cNvPr id="17411" name="圖片 220"/>
          <p:cNvGraphicFramePr>
            <a:graphicFrameLocks noChangeAspect="1"/>
          </p:cNvGraphicFramePr>
          <p:nvPr/>
        </p:nvGraphicFramePr>
        <p:xfrm>
          <a:off x="900113" y="404813"/>
          <a:ext cx="9144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4" name="Document" r:id="rId5" imgW="980946" imgH="932805" progId="Word.Document.8">
                  <p:embed/>
                </p:oleObj>
              </mc:Choice>
              <mc:Fallback>
                <p:oleObj name="Document" r:id="rId5" imgW="980946" imgH="932805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04813"/>
                        <a:ext cx="914400" cy="868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公司簡介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公司簡介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基本資料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58638940"/>
              </p:ext>
            </p:extLst>
          </p:nvPr>
        </p:nvGraphicFramePr>
        <p:xfrm>
          <a:off x="4427984" y="1285858"/>
          <a:ext cx="4536504" cy="5004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2952328"/>
              </a:tblGrid>
              <a:tr h="57593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公司成立時間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1964.05</a:t>
                      </a:r>
                    </a:p>
                  </a:txBody>
                  <a:tcPr marL="0" marR="0" marT="0" marB="0" anchor="ctr"/>
                </a:tc>
              </a:tr>
              <a:tr h="480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實收資本額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新台幣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9.13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億元</a:t>
                      </a:r>
                    </a:p>
                  </a:txBody>
                  <a:tcPr marL="0" marR="0" marT="0" marB="0" anchor="ctr"/>
                </a:tc>
              </a:tr>
              <a:tr h="480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董事長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王威程先生</a:t>
                      </a:r>
                    </a:p>
                  </a:txBody>
                  <a:tcPr marL="0" marR="0" marT="0" marB="0" anchor="ctr"/>
                </a:tc>
              </a:tr>
              <a:tr h="480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上市時間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/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股票代號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1996.07.17 / 1323</a:t>
                      </a:r>
                    </a:p>
                  </a:txBody>
                  <a:tcPr marL="0" marR="0" marT="0" marB="0" anchor="ctr"/>
                </a:tc>
              </a:tr>
              <a:tr h="91898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生產據點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台南仁德區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(7,534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坪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  <a:p>
                      <a:pPr algn="l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上海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閔行區</a:t>
                      </a:r>
                      <a:r>
                        <a:rPr lang="en-US" altLang="zh-TW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10,046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坪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</a:p>
                    <a:p>
                      <a:pPr algn="l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浙江嘉善縣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(12,110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坪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)(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預計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2022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年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Q2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投產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)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532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主要產品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營</a:t>
                      </a:r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收佔比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/</a:t>
                      </a:r>
                    </a:p>
                    <a:p>
                      <a:pPr algn="ctr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用途</a:t>
                      </a:r>
                      <a:endParaRPr lang="zh-TW" alt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1.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瓶器 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: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28%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63% 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532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2.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射出件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: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36%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28% 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3532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3.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軟管類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: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22%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4% </a:t>
                      </a:r>
                      <a:endParaRPr lang="en-US" altLang="zh-TW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77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用於化妝品、家庭用品、藥品等之包材容器。</a:t>
                      </a:r>
                      <a:endParaRPr lang="zh-TW" alt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4320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集團員工人數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台灣 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898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人、上海</a:t>
                      </a:r>
                      <a:r>
                        <a:rPr lang="en-US" altLang="zh-TW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506</a:t>
                      </a:r>
                      <a:r>
                        <a:rPr lang="zh-TW" altLang="en-US" sz="1400" b="1" i="0" u="none" strike="noStrike" dirty="0" smtClean="0"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人</a:t>
                      </a:r>
                      <a:endParaRPr lang="zh-TW" altLang="en-US" sz="1400" b="1" i="0" u="none" strike="noStrike" dirty="0">
                        <a:latin typeface="Arial" pitchFamily="34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0" name="內容版面配置區 13" descr="產品圖檔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70148"/>
            <a:ext cx="3898900" cy="2586067"/>
          </a:xfrm>
          <a:prstGeom prst="roundRect">
            <a:avLst/>
          </a:prstGeom>
        </p:spPr>
      </p:pic>
      <p:pic>
        <p:nvPicPr>
          <p:cNvPr id="11" name="Picture 4" descr="\\fs-01\Works\TEMP(資料將會不定期刪除)\1.網站照片\網站照片\P3 化妝品包材\DSC_2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" y="2204864"/>
            <a:ext cx="4260726" cy="2822731"/>
          </a:xfrm>
          <a:prstGeom prst="round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公司簡介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~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關係企業組織圖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3554" name="Picture 2" descr="\\fs-01\Works\TEMP(資料將會不定期刪除)\1.網站照片\網站照片\P2 個人清潔用品包材\DSC_23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29066"/>
            <a:ext cx="3604960" cy="2393918"/>
          </a:xfrm>
          <a:prstGeom prst="round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37" name="內容版面配置區 3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6352" y="1500174"/>
            <a:ext cx="648656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143000"/>
          </a:xfrm>
        </p:spPr>
        <p:txBody>
          <a:bodyPr/>
          <a:lstStyle/>
          <a:p>
            <a:r>
              <a:rPr lang="zh-TW" altLang="en-US" smtClean="0"/>
              <a:t>營運概況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營運概況 </a:t>
            </a:r>
            <a:r>
              <a:rPr lang="en-US" altLang="zh-TW" dirty="0" smtClean="0"/>
              <a:t>~ </a:t>
            </a:r>
            <a:r>
              <a:rPr lang="zh-TW" altLang="en-US" dirty="0" smtClean="0"/>
              <a:t>合併個體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043608" y="6381328"/>
            <a:ext cx="7120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註：採用國際財務報導準則之合併財務資料，關係人間之銷售於合併時全數予以消除。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324247"/>
              </p:ext>
            </p:extLst>
          </p:nvPr>
        </p:nvGraphicFramePr>
        <p:xfrm>
          <a:off x="683568" y="1124744"/>
          <a:ext cx="3852862" cy="309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0" name="工作表" r:id="rId3" imgW="3876678" imgH="3114720" progId="Excel.Sheet.12">
                  <p:link updateAutomatic="1"/>
                </p:oleObj>
              </mc:Choice>
              <mc:Fallback>
                <p:oleObj name="工作表" r:id="rId3" imgW="3876678" imgH="31147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124744"/>
                        <a:ext cx="3852862" cy="3095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527639"/>
              </p:ext>
            </p:extLst>
          </p:nvPr>
        </p:nvGraphicFramePr>
        <p:xfrm>
          <a:off x="4716016" y="1124744"/>
          <a:ext cx="3905250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1" name="工作表" r:id="rId5" imgW="3905312" imgH="3114720" progId="Excel.Sheet.12">
                  <p:link updateAutomatic="1"/>
                </p:oleObj>
              </mc:Choice>
              <mc:Fallback>
                <p:oleObj name="工作表" r:id="rId5" imgW="3905312" imgH="31147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16016" y="1124744"/>
                        <a:ext cx="3905250" cy="3096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197380"/>
              </p:ext>
            </p:extLst>
          </p:nvPr>
        </p:nvGraphicFramePr>
        <p:xfrm>
          <a:off x="1065457" y="3952453"/>
          <a:ext cx="645795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2" name="工作表" r:id="rId7" imgW="6458068" imgH="2428920" progId="Excel.Sheet.12">
                  <p:link updateAutomatic="1"/>
                </p:oleObj>
              </mc:Choice>
              <mc:Fallback>
                <p:oleObj name="工作表" r:id="rId7" imgW="6458068" imgH="24289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65457" y="3952453"/>
                        <a:ext cx="6457950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營運概況 </a:t>
            </a:r>
            <a:r>
              <a:rPr lang="en-US" altLang="zh-TW" dirty="0" smtClean="0"/>
              <a:t>~ </a:t>
            </a:r>
            <a:r>
              <a:rPr lang="zh-TW" altLang="en-US" dirty="0" smtClean="0"/>
              <a:t>產品類別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428728" y="6381328"/>
            <a:ext cx="7336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註：採用國際財務報導準則之合併財務資料，關係人間之銷售於合併時全數予以消除。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09629"/>
              </p:ext>
            </p:extLst>
          </p:nvPr>
        </p:nvGraphicFramePr>
        <p:xfrm>
          <a:off x="755576" y="1124744"/>
          <a:ext cx="3876675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11" name="工作表" r:id="rId3" imgW="3876678" imgH="3076650" progId="Excel.Sheet.12">
                  <p:link updateAutomatic="1"/>
                </p:oleObj>
              </mc:Choice>
              <mc:Fallback>
                <p:oleObj name="工作表" r:id="rId3" imgW="3876678" imgH="3076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124744"/>
                        <a:ext cx="3876675" cy="307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425157"/>
              </p:ext>
            </p:extLst>
          </p:nvPr>
        </p:nvGraphicFramePr>
        <p:xfrm>
          <a:off x="4788024" y="1124744"/>
          <a:ext cx="3876675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12" name="工作表" r:id="rId5" imgW="3876678" imgH="3076650" progId="Excel.Sheet.12">
                  <p:link updateAutomatic="1"/>
                </p:oleObj>
              </mc:Choice>
              <mc:Fallback>
                <p:oleObj name="工作表" r:id="rId5" imgW="3876678" imgH="3076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88024" y="1124744"/>
                        <a:ext cx="3876675" cy="307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985208"/>
              </p:ext>
            </p:extLst>
          </p:nvPr>
        </p:nvGraphicFramePr>
        <p:xfrm>
          <a:off x="1187624" y="3952453"/>
          <a:ext cx="697230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13" name="工作表" r:id="rId7" imgW="6972401" imgH="2428920" progId="Excel.Sheet.12">
                  <p:link updateAutomatic="1"/>
                </p:oleObj>
              </mc:Choice>
              <mc:Fallback>
                <p:oleObj name="工作表" r:id="rId7" imgW="6972401" imgH="24289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87624" y="3952453"/>
                        <a:ext cx="6972300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營運概況 </a:t>
            </a:r>
            <a:r>
              <a:rPr lang="en-US" altLang="zh-TW" dirty="0" smtClean="0"/>
              <a:t>~ </a:t>
            </a:r>
            <a:r>
              <a:rPr lang="zh-TW" altLang="en-US" dirty="0" smtClean="0"/>
              <a:t>市場分佈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187624" y="6381328"/>
            <a:ext cx="6976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註：採用國際財務報導準則之合併財務資料，關係人間之銷售於合併時全數予以消除。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688390"/>
              </p:ext>
            </p:extLst>
          </p:nvPr>
        </p:nvGraphicFramePr>
        <p:xfrm>
          <a:off x="683568" y="1116013"/>
          <a:ext cx="37719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8" name="工作表" r:id="rId3" imgW="3771866" imgH="3124170" progId="Excel.Sheet.12">
                  <p:link updateAutomatic="1"/>
                </p:oleObj>
              </mc:Choice>
              <mc:Fallback>
                <p:oleObj name="工作表" r:id="rId3" imgW="3771866" imgH="31241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116013"/>
                        <a:ext cx="3771900" cy="312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561734"/>
              </p:ext>
            </p:extLst>
          </p:nvPr>
        </p:nvGraphicFramePr>
        <p:xfrm>
          <a:off x="5062538" y="1042988"/>
          <a:ext cx="37719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9" name="工作表" r:id="rId5" imgW="3771866" imgH="3124170" progId="Excel.Sheet.12">
                  <p:link updateAutomatic="1"/>
                </p:oleObj>
              </mc:Choice>
              <mc:Fallback>
                <p:oleObj name="工作表" r:id="rId5" imgW="3771866" imgH="31241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62538" y="1042988"/>
                        <a:ext cx="3771900" cy="312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97368"/>
              </p:ext>
            </p:extLst>
          </p:nvPr>
        </p:nvGraphicFramePr>
        <p:xfrm>
          <a:off x="1403648" y="3717032"/>
          <a:ext cx="6419850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0" name="工作表" r:id="rId7" imgW="6419979" imgH="2695680" progId="Excel.Sheet.12">
                  <p:link updateAutomatic="1"/>
                </p:oleObj>
              </mc:Choice>
              <mc:Fallback>
                <p:oleObj name="工作表" r:id="rId7" imgW="6419979" imgH="269568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03648" y="3717032"/>
                        <a:ext cx="6419850" cy="269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1804</TotalTime>
  <Words>1934</Words>
  <Application>Microsoft Office PowerPoint</Application>
  <PresentationFormat>如螢幕大小 (4:3)</PresentationFormat>
  <Paragraphs>377</Paragraphs>
  <Slides>29</Slides>
  <Notes>0</Notes>
  <HiddenSlides>0</HiddenSlides>
  <MMClips>0</MMClips>
  <ScaleCrop>false</ScaleCrop>
  <HeadingPairs>
    <vt:vector size="8" baseType="variant">
      <vt:variant>
        <vt:lpstr>佈景主題</vt:lpstr>
      </vt:variant>
      <vt:variant>
        <vt:i4>1</vt:i4>
      </vt:variant>
      <vt:variant>
        <vt:lpstr>連結</vt:lpstr>
      </vt:variant>
      <vt:variant>
        <vt:i4>10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41" baseType="lpstr">
      <vt:lpstr>Office 佈景主題</vt:lpstr>
      <vt:lpstr>\\fs-01\users\HCH6252\謝慶祥\01永裕\51會議\06法說會\2021\永裕法人說明會底稿20211117.xlsx!營運概況~合併個體![永裕法人說明會底稿20211117.xlsx]營運概況~合併個體 圖表 3</vt:lpstr>
      <vt:lpstr>\\fs-01\users\HCH6252\謝慶祥\01永裕\51會議\06法說會\2021\永裕法人說明會底稿20211117.xlsx!營運概況~合併個體![永裕法人說明會底稿20211117.xlsx]營運概況~合併個體 圖表 7</vt:lpstr>
      <vt:lpstr>\\fs-01\users\HCH6252\謝慶祥\01永裕\51會議\06法說會\2021\永裕法人說明會底稿20211117.xlsx!營運概況~合併個體!R18C7:R26C11</vt:lpstr>
      <vt:lpstr>\\fs-01\users\HCH6252\謝慶祥\01永裕\51會議\06法說會\2021\永裕法人說明會底稿20211117.xlsx!營運概況~產品類別![永裕法人說明會底稿20211117.xlsx]營運概況~產品類別 圖表 3</vt:lpstr>
      <vt:lpstr>\\fs-01\users\HCH6252\謝慶祥\01永裕\51會議\06法說會\2021\永裕法人說明會底稿20211117.xlsx!營運概況~產品類別![永裕法人說明會底稿20211117.xlsx]營運概況~產品類別 圖表 4</vt:lpstr>
      <vt:lpstr>\\fs-01\users\HCH6252\謝慶祥\01永裕\51會議\06法說會\2021\永裕法人說明會底稿20211117.xlsx!營運概況~產品類別!R18C7:R26C11</vt:lpstr>
      <vt:lpstr>\\fs-01\users\HCH6252\謝慶祥\01永裕\51會議\06法說會\2021\永裕法人說明會底稿20211117.xlsx!營運概況~市場分佈![永裕法人說明會底稿20211117.xlsx]營運概況~市場分佈 圖表 2</vt:lpstr>
      <vt:lpstr>\\fs-01\users\HCH6252\謝慶祥\01永裕\51會議\06法說會\2021\永裕法人說明會底稿20211117.xlsx!營運概況~市場分佈![永裕法人說明會底稿20211117.xlsx]營運概況~市場分佈 圖表 3</vt:lpstr>
      <vt:lpstr>\\fs-01\users\HCH6252\謝慶祥\01永裕\51會議\06法說會\2021\永裕法人說明會底稿20211117.xlsx!營運概況~市場分佈!R18C7:R27C11</vt:lpstr>
      <vt:lpstr>\\fs-01\users\HCH6252\謝慶祥\01永裕\51會議\06法說會\2021\永裕法人說明會底稿20211117.xlsx!股利分派![永裕法人說明會底稿20211117.xlsx]股利分派 圖表 3</vt:lpstr>
      <vt:lpstr>Document</vt:lpstr>
      <vt:lpstr>永裕塑膠工業股份有限公司  YONYU PLASTICS CO.,LTD. 股票代號：1323</vt:lpstr>
      <vt:lpstr>簡報大綱</vt:lpstr>
      <vt:lpstr>公司簡介</vt:lpstr>
      <vt:lpstr>公司簡介 ~ 基本資料</vt:lpstr>
      <vt:lpstr>公司簡介 ~ 關係企業組織圖</vt:lpstr>
      <vt:lpstr>營運概況</vt:lpstr>
      <vt:lpstr>營運概況 ~ 合併個體</vt:lpstr>
      <vt:lpstr>營運概況 ~ 產品類別</vt:lpstr>
      <vt:lpstr>營運概況 ~ 市場分佈</vt:lpstr>
      <vt:lpstr>財務概況</vt:lpstr>
      <vt:lpstr>合併綜合損益表(季度)</vt:lpstr>
      <vt:lpstr>合併綜合損益表(年度)</vt:lpstr>
      <vt:lpstr>合併財務狀況</vt:lpstr>
      <vt:lpstr>股利分派</vt:lpstr>
      <vt:lpstr>未來展望</vt:lpstr>
      <vt:lpstr>重要產銷政策</vt:lpstr>
      <vt:lpstr>重要產銷政策</vt:lpstr>
      <vt:lpstr>重要產銷政策</vt:lpstr>
      <vt:lpstr>未來發展策略</vt:lpstr>
      <vt:lpstr>未來發展策略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六大經營方向 發揮營運綜效</vt:lpstr>
      <vt:lpstr>一條龍式服務提供</vt:lpstr>
      <vt:lpstr>免責聲明</vt:lpstr>
      <vt:lpstr>永裕塑膠工業股份有限公司  YONYU PLASTICS CO.,LTD. 股票代號：1323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郭錦添</dc:creator>
  <cp:lastModifiedBy>謝慶祥</cp:lastModifiedBy>
  <cp:revision>243</cp:revision>
  <dcterms:modified xsi:type="dcterms:W3CDTF">2021-11-08T00:52:15Z</dcterms:modified>
</cp:coreProperties>
</file>