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6" r:id="rId2"/>
    <p:sldId id="257" r:id="rId3"/>
    <p:sldId id="262" r:id="rId4"/>
    <p:sldId id="263" r:id="rId5"/>
    <p:sldId id="291" r:id="rId6"/>
    <p:sldId id="266" r:id="rId7"/>
    <p:sldId id="265" r:id="rId8"/>
    <p:sldId id="267" r:id="rId9"/>
    <p:sldId id="268" r:id="rId10"/>
    <p:sldId id="270" r:id="rId11"/>
    <p:sldId id="269" r:id="rId12"/>
    <p:sldId id="271" r:id="rId13"/>
    <p:sldId id="272" r:id="rId14"/>
    <p:sldId id="273" r:id="rId15"/>
    <p:sldId id="275" r:id="rId16"/>
    <p:sldId id="274" r:id="rId17"/>
    <p:sldId id="286" r:id="rId18"/>
    <p:sldId id="280" r:id="rId19"/>
    <p:sldId id="276" r:id="rId20"/>
    <p:sldId id="287" r:id="rId21"/>
    <p:sldId id="277" r:id="rId22"/>
    <p:sldId id="281" r:id="rId23"/>
    <p:sldId id="282" r:id="rId24"/>
    <p:sldId id="283" r:id="rId25"/>
    <p:sldId id="284" r:id="rId26"/>
    <p:sldId id="285" r:id="rId27"/>
    <p:sldId id="288" r:id="rId28"/>
    <p:sldId id="289" r:id="rId29"/>
    <p:sldId id="290" r:id="rId3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0000FF"/>
    <a:srgbClr val="00FF00"/>
    <a:srgbClr val="FF00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19" autoAdjust="0"/>
    <p:restoredTop sz="94661" autoAdjust="0"/>
  </p:normalViewPr>
  <p:slideViewPr>
    <p:cSldViewPr>
      <p:cViewPr varScale="1">
        <p:scale>
          <a:sx n="118" d="100"/>
          <a:sy n="118" d="100"/>
        </p:scale>
        <p:origin x="-145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9" d="100"/>
          <a:sy n="69" d="100"/>
        </p:scale>
        <p:origin x="-2838"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D:\&#20107;&#21209;\2022%20&#27861;&#35498;&#26371;\2022&#22294;&#27284;.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20107;&#21209;\2022%20&#27861;&#35498;&#26371;\2022&#22294;&#27284;.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20107;&#21209;\2022%20&#27861;&#35498;&#26371;\2022&#22294;&#27284;.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D:\&#20107;&#21209;\2022%20&#27861;&#35498;&#26371;\2022&#22294;&#27284;.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D:\&#20107;&#21209;\2022%20&#27861;&#35498;&#26371;\2022&#22294;&#27284;.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D:\&#20107;&#21209;\2022%20&#27861;&#35498;&#26371;\2022&#22294;&#27284;.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D:\&#20107;&#21209;\2022%20&#27861;&#35498;&#26371;\2022&#22294;&#2728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pPr>
            <a:r>
              <a:rPr lang="en-US" sz="1800"/>
              <a:t>Sales by Entity 2021</a:t>
            </a:r>
            <a:endParaRPr lang="zh-TW" sz="1800"/>
          </a:p>
        </c:rich>
      </c:tx>
      <c:layout/>
      <c:overlay val="0"/>
    </c:title>
    <c:autoTitleDeleted val="0"/>
    <c:plotArea>
      <c:layout/>
      <c:pieChart>
        <c:varyColors val="1"/>
        <c:ser>
          <c:idx val="0"/>
          <c:order val="0"/>
          <c:dPt>
            <c:idx val="0"/>
            <c:bubble3D val="0"/>
            <c:spPr>
              <a:solidFill>
                <a:schemeClr val="accent1">
                  <a:lumMod val="60000"/>
                  <a:lumOff val="40000"/>
                </a:schemeClr>
              </a:solidFill>
            </c:spPr>
            <c:extLst xmlns:c16r2="http://schemas.microsoft.com/office/drawing/2015/06/chart">
              <c:ext xmlns:c16="http://schemas.microsoft.com/office/drawing/2014/chart" uri="{C3380CC4-5D6E-409C-BE32-E72D297353CC}">
                <c16:uniqueId val="{00000001-CC37-4E7B-9CF9-E7F4FC878592}"/>
              </c:ext>
            </c:extLst>
          </c:dPt>
          <c:dPt>
            <c:idx val="1"/>
            <c:bubble3D val="0"/>
            <c:spPr>
              <a:solidFill>
                <a:schemeClr val="accent2">
                  <a:lumMod val="60000"/>
                  <a:lumOff val="40000"/>
                </a:schemeClr>
              </a:solidFill>
            </c:spPr>
            <c:extLst xmlns:c16r2="http://schemas.microsoft.com/office/drawing/2015/06/chart">
              <c:ext xmlns:c16="http://schemas.microsoft.com/office/drawing/2014/chart" uri="{C3380CC4-5D6E-409C-BE32-E72D297353CC}">
                <c16:uniqueId val="{00000003-CC37-4E7B-9CF9-E7F4FC878592}"/>
              </c:ext>
            </c:extLst>
          </c:dPt>
          <c:dPt>
            <c:idx val="2"/>
            <c:bubble3D val="0"/>
            <c:spPr>
              <a:solidFill>
                <a:schemeClr val="accent3">
                  <a:lumMod val="60000"/>
                  <a:lumOff val="40000"/>
                </a:schemeClr>
              </a:solidFill>
            </c:spPr>
            <c:extLst xmlns:c16r2="http://schemas.microsoft.com/office/drawing/2015/06/chart">
              <c:ext xmlns:c16="http://schemas.microsoft.com/office/drawing/2014/chart" uri="{C3380CC4-5D6E-409C-BE32-E72D297353CC}">
                <c16:uniqueId val="{00000005-CC37-4E7B-9CF9-E7F4FC878592}"/>
              </c:ext>
            </c:extLst>
          </c:dPt>
          <c:dLbls>
            <c:numFmt formatCode="0.00%" sourceLinked="0"/>
            <c:spPr>
              <a:noFill/>
              <a:ln>
                <a:noFill/>
              </a:ln>
              <a:effectLst/>
            </c:spPr>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extLst>
          </c:dLbls>
          <c:cat>
            <c:strRef>
              <c:f>工作表1!$A$5:$A$8</c:f>
              <c:strCache>
                <c:ptCount val="4"/>
                <c:pt idx="0">
                  <c:v>Yonyu Plastics Taiwan</c:v>
                </c:pt>
                <c:pt idx="1">
                  <c:v>Yonyu Plastics Shanghai</c:v>
                </c:pt>
                <c:pt idx="2">
                  <c:v>Yonyu Cable Accessories</c:v>
                </c:pt>
                <c:pt idx="3">
                  <c:v>Others</c:v>
                </c:pt>
              </c:strCache>
            </c:strRef>
          </c:cat>
          <c:val>
            <c:numRef>
              <c:f>工作表1!$B$5:$B$8</c:f>
              <c:numCache>
                <c:formatCode>#,##0</c:formatCode>
                <c:ptCount val="4"/>
                <c:pt idx="0">
                  <c:v>1659345</c:v>
                </c:pt>
                <c:pt idx="1">
                  <c:v>1255209</c:v>
                </c:pt>
                <c:pt idx="2">
                  <c:v>863515</c:v>
                </c:pt>
                <c:pt idx="3" formatCode="#,##0_ ">
                  <c:v>19521</c:v>
                </c:pt>
              </c:numCache>
            </c:numRef>
          </c:val>
          <c:extLst xmlns:c16r2="http://schemas.microsoft.com/office/drawing/2015/06/chart">
            <c:ext xmlns:c16="http://schemas.microsoft.com/office/drawing/2014/chart" uri="{C3380CC4-5D6E-409C-BE32-E72D297353CC}">
              <c16:uniqueId val="{00000006-CC37-4E7B-9CF9-E7F4FC878592}"/>
            </c:ext>
          </c:extLst>
        </c:ser>
        <c:ser>
          <c:idx val="1"/>
          <c:order val="1"/>
          <c:dLbls>
            <c:spPr>
              <a:noFill/>
              <a:ln>
                <a:noFill/>
              </a:ln>
              <a:effectLst/>
            </c:sp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工作表1!$A$5:$A$8</c:f>
              <c:strCache>
                <c:ptCount val="4"/>
                <c:pt idx="0">
                  <c:v>Yonyu Plastics Taiwan</c:v>
                </c:pt>
                <c:pt idx="1">
                  <c:v>Yonyu Plastics Shanghai</c:v>
                </c:pt>
                <c:pt idx="2">
                  <c:v>Yonyu Cable Accessories</c:v>
                </c:pt>
                <c:pt idx="3">
                  <c:v>Others</c:v>
                </c:pt>
              </c:strCache>
            </c:strRef>
          </c:cat>
          <c:val>
            <c:numRef>
              <c:f>工作表1!$C$5:$C$8</c:f>
              <c:numCache>
                <c:formatCode>0.00%</c:formatCode>
                <c:ptCount val="4"/>
                <c:pt idx="0">
                  <c:v>0.43690000000000001</c:v>
                </c:pt>
                <c:pt idx="1">
                  <c:v>0.33050000000000002</c:v>
                </c:pt>
                <c:pt idx="2">
                  <c:v>0.22739999999999999</c:v>
                </c:pt>
                <c:pt idx="3">
                  <c:v>5.1000000000000004E-3</c:v>
                </c:pt>
              </c:numCache>
            </c:numRef>
          </c:val>
          <c:extLst xmlns:c16r2="http://schemas.microsoft.com/office/drawing/2015/06/chart">
            <c:ext xmlns:c16="http://schemas.microsoft.com/office/drawing/2014/chart" uri="{C3380CC4-5D6E-409C-BE32-E72D297353CC}">
              <c16:uniqueId val="{00000007-CC37-4E7B-9CF9-E7F4FC878592}"/>
            </c:ext>
          </c:extLst>
        </c:ser>
        <c:ser>
          <c:idx val="2"/>
          <c:order val="2"/>
          <c:dLbls>
            <c:spPr>
              <a:noFill/>
              <a:ln>
                <a:noFill/>
              </a:ln>
              <a:effectLst/>
            </c:sp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工作表1!$A$5:$A$8</c:f>
              <c:strCache>
                <c:ptCount val="4"/>
                <c:pt idx="0">
                  <c:v>Yonyu Plastics Taiwan</c:v>
                </c:pt>
                <c:pt idx="1">
                  <c:v>Yonyu Plastics Shanghai</c:v>
                </c:pt>
                <c:pt idx="2">
                  <c:v>Yonyu Cable Accessories</c:v>
                </c:pt>
                <c:pt idx="3">
                  <c:v>Others</c:v>
                </c:pt>
              </c:strCache>
            </c:strRef>
          </c:cat>
          <c:val>
            <c:numRef>
              <c:f>工作表1!$D$5:$D$8</c:f>
              <c:numCache>
                <c:formatCode>General</c:formatCode>
                <c:ptCount val="4"/>
              </c:numCache>
            </c:numRef>
          </c:val>
          <c:extLst xmlns:c16r2="http://schemas.microsoft.com/office/drawing/2015/06/chart">
            <c:ext xmlns:c16="http://schemas.microsoft.com/office/drawing/2014/chart" uri="{C3380CC4-5D6E-409C-BE32-E72D297353CC}">
              <c16:uniqueId val="{00000008-CC37-4E7B-9CF9-E7F4FC878592}"/>
            </c:ext>
          </c:extLst>
        </c:ser>
        <c:dLbls>
          <c:showLegendKey val="0"/>
          <c:showVal val="1"/>
          <c:showCatName val="0"/>
          <c:showSerName val="0"/>
          <c:showPercent val="0"/>
          <c:showBubbleSize val="0"/>
          <c:showLeaderLines val="1"/>
        </c:dLbls>
        <c:firstSliceAng val="0"/>
      </c:pieChart>
    </c:plotArea>
    <c:legend>
      <c:legendPos val="r"/>
      <c:layout>
        <c:manualLayout>
          <c:xMode val="edge"/>
          <c:yMode val="edge"/>
          <c:x val="0.60166906337408654"/>
          <c:y val="0.26562187493504974"/>
          <c:w val="0.34859696196673262"/>
          <c:h val="0.6059274145050374"/>
        </c:manualLayout>
      </c:layout>
      <c:overlay val="0"/>
    </c:legend>
    <c:plotVisOnly val="1"/>
    <c:dispBlanksAs val="gap"/>
    <c:showDLblsOverMax val="0"/>
  </c:chart>
  <c:txPr>
    <a:bodyPr/>
    <a:lstStyle/>
    <a:p>
      <a:pPr>
        <a:defRPr sz="1200" b="1">
          <a:latin typeface="Arial" panose="020B0604020202020204" pitchFamily="34" charset="0"/>
          <a:cs typeface="Arial" panose="020B0604020202020204" pitchFamily="34" charset="0"/>
        </a:defRPr>
      </a:pPr>
      <a:endParaRPr lang="zh-TW"/>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Sales by Entity 2020</a:t>
            </a:r>
            <a:endParaRPr lang="zh-TW"/>
          </a:p>
        </c:rich>
      </c:tx>
      <c:layout/>
      <c:overlay val="0"/>
    </c:title>
    <c:autoTitleDeleted val="0"/>
    <c:plotArea>
      <c:layout/>
      <c:pieChart>
        <c:varyColors val="1"/>
        <c:ser>
          <c:idx val="0"/>
          <c:order val="0"/>
          <c:dPt>
            <c:idx val="0"/>
            <c:bubble3D val="0"/>
            <c:spPr>
              <a:solidFill>
                <a:schemeClr val="accent1">
                  <a:lumMod val="60000"/>
                  <a:lumOff val="40000"/>
                </a:schemeClr>
              </a:solidFill>
            </c:spPr>
            <c:extLst xmlns:c16r2="http://schemas.microsoft.com/office/drawing/2015/06/chart">
              <c:ext xmlns:c16="http://schemas.microsoft.com/office/drawing/2014/chart" uri="{C3380CC4-5D6E-409C-BE32-E72D297353CC}">
                <c16:uniqueId val="{00000001-D9A2-4770-907B-528B61376C67}"/>
              </c:ext>
            </c:extLst>
          </c:dPt>
          <c:dPt>
            <c:idx val="1"/>
            <c:bubble3D val="0"/>
            <c:spPr>
              <a:solidFill>
                <a:schemeClr val="accent2">
                  <a:lumMod val="60000"/>
                  <a:lumOff val="40000"/>
                </a:schemeClr>
              </a:solidFill>
            </c:spPr>
            <c:extLst xmlns:c16r2="http://schemas.microsoft.com/office/drawing/2015/06/chart">
              <c:ext xmlns:c16="http://schemas.microsoft.com/office/drawing/2014/chart" uri="{C3380CC4-5D6E-409C-BE32-E72D297353CC}">
                <c16:uniqueId val="{00000003-D9A2-4770-907B-528B61376C67}"/>
              </c:ext>
            </c:extLst>
          </c:dPt>
          <c:dPt>
            <c:idx val="2"/>
            <c:bubble3D val="0"/>
            <c:spPr>
              <a:solidFill>
                <a:schemeClr val="accent3">
                  <a:lumMod val="60000"/>
                  <a:lumOff val="40000"/>
                </a:schemeClr>
              </a:solidFill>
            </c:spPr>
            <c:extLst xmlns:c16r2="http://schemas.microsoft.com/office/drawing/2015/06/chart">
              <c:ext xmlns:c16="http://schemas.microsoft.com/office/drawing/2014/chart" uri="{C3380CC4-5D6E-409C-BE32-E72D297353CC}">
                <c16:uniqueId val="{00000005-D9A2-4770-907B-528B61376C67}"/>
              </c:ext>
            </c:extLst>
          </c:dPt>
          <c:dLbls>
            <c:numFmt formatCode="0.00%" sourceLinked="0"/>
            <c:spPr>
              <a:noFill/>
              <a:ln>
                <a:noFill/>
              </a:ln>
              <a:effectLst/>
            </c:spPr>
            <c:txPr>
              <a:bodyPr/>
              <a:lstStyle/>
              <a:p>
                <a:pPr>
                  <a:defRPr sz="1200"/>
                </a:pPr>
                <a:endParaRPr lang="zh-TW"/>
              </a:p>
            </c:txPr>
            <c:dLblPos val="bestFit"/>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extLst>
          </c:dLbls>
          <c:cat>
            <c:strRef>
              <c:f>工作表1!$A$5:$A$8</c:f>
              <c:strCache>
                <c:ptCount val="4"/>
                <c:pt idx="0">
                  <c:v>Yonyu Plastics Taiwan</c:v>
                </c:pt>
                <c:pt idx="1">
                  <c:v>Yonyu Plastics Shanghai</c:v>
                </c:pt>
                <c:pt idx="2">
                  <c:v>Yonyu Cable Accessories</c:v>
                </c:pt>
                <c:pt idx="3">
                  <c:v>Others</c:v>
                </c:pt>
              </c:strCache>
            </c:strRef>
          </c:cat>
          <c:val>
            <c:numRef>
              <c:f>工作表1!$E$5:$E$8</c:f>
              <c:numCache>
                <c:formatCode>#,##0</c:formatCode>
                <c:ptCount val="4"/>
                <c:pt idx="0">
                  <c:v>1507403</c:v>
                </c:pt>
                <c:pt idx="1">
                  <c:v>1200790</c:v>
                </c:pt>
                <c:pt idx="2">
                  <c:v>697449</c:v>
                </c:pt>
                <c:pt idx="3" formatCode="General">
                  <c:v>890</c:v>
                </c:pt>
              </c:numCache>
            </c:numRef>
          </c:val>
          <c:extLst xmlns:c16r2="http://schemas.microsoft.com/office/drawing/2015/06/chart">
            <c:ext xmlns:c16="http://schemas.microsoft.com/office/drawing/2014/chart" uri="{C3380CC4-5D6E-409C-BE32-E72D297353CC}">
              <c16:uniqueId val="{00000006-D9A2-4770-907B-528B61376C67}"/>
            </c:ext>
          </c:extLst>
        </c:ser>
        <c:ser>
          <c:idx val="1"/>
          <c:order val="1"/>
          <c:dLbls>
            <c:spPr>
              <a:noFill/>
              <a:ln>
                <a:noFill/>
              </a:ln>
              <a:effectLst/>
            </c:spPr>
            <c:dLblPos val="bestFit"/>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工作表1!$A$5:$A$8</c:f>
              <c:strCache>
                <c:ptCount val="4"/>
                <c:pt idx="0">
                  <c:v>Yonyu Plastics Taiwan</c:v>
                </c:pt>
                <c:pt idx="1">
                  <c:v>Yonyu Plastics Shanghai</c:v>
                </c:pt>
                <c:pt idx="2">
                  <c:v>Yonyu Cable Accessories</c:v>
                </c:pt>
                <c:pt idx="3">
                  <c:v>Others</c:v>
                </c:pt>
              </c:strCache>
            </c:strRef>
          </c:cat>
          <c:val>
            <c:numRef>
              <c:f>工作表1!$F$5:$F$8</c:f>
              <c:numCache>
                <c:formatCode>0.00%</c:formatCode>
                <c:ptCount val="4"/>
                <c:pt idx="0">
                  <c:v>0.4425</c:v>
                </c:pt>
                <c:pt idx="1">
                  <c:v>0.35249999999999998</c:v>
                </c:pt>
                <c:pt idx="2">
                  <c:v>0.20469999999999999</c:v>
                </c:pt>
                <c:pt idx="3">
                  <c:v>2.9999999999999997E-4</c:v>
                </c:pt>
              </c:numCache>
            </c:numRef>
          </c:val>
          <c:extLst xmlns:c16r2="http://schemas.microsoft.com/office/drawing/2015/06/chart">
            <c:ext xmlns:c16="http://schemas.microsoft.com/office/drawing/2014/chart" uri="{C3380CC4-5D6E-409C-BE32-E72D297353CC}">
              <c16:uniqueId val="{00000007-D9A2-4770-907B-528B61376C67}"/>
            </c:ext>
          </c:extLst>
        </c:ser>
        <c:dLbls>
          <c:dLblPos val="bestFit"/>
          <c:showLegendKey val="0"/>
          <c:showVal val="1"/>
          <c:showCatName val="0"/>
          <c:showSerName val="0"/>
          <c:showPercent val="0"/>
          <c:showBubbleSize val="0"/>
          <c:showLeaderLines val="1"/>
        </c:dLbls>
        <c:firstSliceAng val="0"/>
      </c:pieChart>
    </c:plotArea>
    <c:legend>
      <c:legendPos val="r"/>
      <c:layout>
        <c:manualLayout>
          <c:xMode val="edge"/>
          <c:yMode val="edge"/>
          <c:x val="0.6004096767025886"/>
          <c:y val="0.25235911287634705"/>
          <c:w val="0.35272423434433209"/>
          <c:h val="0.6174175091656483"/>
        </c:manualLayout>
      </c:layout>
      <c:overlay val="0"/>
      <c:txPr>
        <a:bodyPr/>
        <a:lstStyle/>
        <a:p>
          <a:pPr>
            <a:defRPr sz="1200"/>
          </a:pPr>
          <a:endParaRPr lang="zh-TW"/>
        </a:p>
      </c:txPr>
    </c:legend>
    <c:plotVisOnly val="1"/>
    <c:dispBlanksAs val="gap"/>
    <c:showDLblsOverMax val="0"/>
  </c:chart>
  <c:txPr>
    <a:bodyPr/>
    <a:lstStyle/>
    <a:p>
      <a:pPr>
        <a:defRPr b="1">
          <a:latin typeface="Arial" panose="020B0604020202020204" pitchFamily="34" charset="0"/>
          <a:cs typeface="Arial" panose="020B0604020202020204" pitchFamily="34" charset="0"/>
        </a:defRPr>
      </a:pPr>
      <a:endParaRPr lang="zh-TW"/>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Sales by Product 2021</a:t>
            </a:r>
            <a:endParaRPr lang="zh-TW" dirty="0"/>
          </a:p>
        </c:rich>
      </c:tx>
      <c:layout/>
      <c:overlay val="0"/>
    </c:title>
    <c:autoTitleDeleted val="0"/>
    <c:plotArea>
      <c:layout/>
      <c:pieChart>
        <c:varyColors val="1"/>
        <c:ser>
          <c:idx val="0"/>
          <c:order val="0"/>
          <c:dPt>
            <c:idx val="0"/>
            <c:bubble3D val="0"/>
            <c:spPr>
              <a:solidFill>
                <a:schemeClr val="accent1">
                  <a:lumMod val="60000"/>
                  <a:lumOff val="40000"/>
                </a:schemeClr>
              </a:solidFill>
            </c:spPr>
            <c:extLst xmlns:c16r2="http://schemas.microsoft.com/office/drawing/2015/06/chart">
              <c:ext xmlns:c16="http://schemas.microsoft.com/office/drawing/2014/chart" uri="{C3380CC4-5D6E-409C-BE32-E72D297353CC}">
                <c16:uniqueId val="{00000001-E62B-4902-A717-CAC9CA5015F8}"/>
              </c:ext>
            </c:extLst>
          </c:dPt>
          <c:dPt>
            <c:idx val="1"/>
            <c:bubble3D val="0"/>
            <c:spPr>
              <a:solidFill>
                <a:schemeClr val="accent2">
                  <a:lumMod val="60000"/>
                  <a:lumOff val="40000"/>
                </a:schemeClr>
              </a:solidFill>
            </c:spPr>
            <c:extLst xmlns:c16r2="http://schemas.microsoft.com/office/drawing/2015/06/chart">
              <c:ext xmlns:c16="http://schemas.microsoft.com/office/drawing/2014/chart" uri="{C3380CC4-5D6E-409C-BE32-E72D297353CC}">
                <c16:uniqueId val="{00000003-E62B-4902-A717-CAC9CA5015F8}"/>
              </c:ext>
            </c:extLst>
          </c:dPt>
          <c:dPt>
            <c:idx val="2"/>
            <c:bubble3D val="0"/>
            <c:spPr>
              <a:solidFill>
                <a:schemeClr val="accent3">
                  <a:lumMod val="60000"/>
                  <a:lumOff val="40000"/>
                </a:schemeClr>
              </a:solidFill>
            </c:spPr>
            <c:extLst xmlns:c16r2="http://schemas.microsoft.com/office/drawing/2015/06/chart">
              <c:ext xmlns:c16="http://schemas.microsoft.com/office/drawing/2014/chart" uri="{C3380CC4-5D6E-409C-BE32-E72D297353CC}">
                <c16:uniqueId val="{00000005-E62B-4902-A717-CAC9CA5015F8}"/>
              </c:ext>
            </c:extLst>
          </c:dPt>
          <c:dPt>
            <c:idx val="3"/>
            <c:bubble3D val="0"/>
            <c:spPr>
              <a:solidFill>
                <a:schemeClr val="accent4">
                  <a:lumMod val="60000"/>
                  <a:lumOff val="40000"/>
                </a:schemeClr>
              </a:solidFill>
            </c:spPr>
            <c:extLst xmlns:c16r2="http://schemas.microsoft.com/office/drawing/2015/06/chart">
              <c:ext xmlns:c16="http://schemas.microsoft.com/office/drawing/2014/chart" uri="{C3380CC4-5D6E-409C-BE32-E72D297353CC}">
                <c16:uniqueId val="{00000007-E62B-4902-A717-CAC9CA5015F8}"/>
              </c:ext>
            </c:extLst>
          </c:dPt>
          <c:dLbls>
            <c:numFmt formatCode="0.00%" sourceLinked="0"/>
            <c:spPr>
              <a:noFill/>
              <a:ln>
                <a:noFill/>
              </a:ln>
              <a:effectLst/>
            </c:spPr>
            <c:txPr>
              <a:bodyPr/>
              <a:lstStyle/>
              <a:p>
                <a:pPr>
                  <a:defRPr sz="1200"/>
                </a:pPr>
                <a:endParaRPr lang="zh-TW"/>
              </a:p>
            </c:txPr>
            <c:dLblPos val="bestFit"/>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extLst>
          </c:dLbls>
          <c:cat>
            <c:strRef>
              <c:f>工作表1!$A$15:$A$18</c:f>
              <c:strCache>
                <c:ptCount val="4"/>
                <c:pt idx="0">
                  <c:v>Plastic Bottles</c:v>
                </c:pt>
                <c:pt idx="1">
                  <c:v>Injection Parts</c:v>
                </c:pt>
                <c:pt idx="2">
                  <c:v>Plastic Tubes</c:v>
                </c:pt>
                <c:pt idx="3">
                  <c:v>Others</c:v>
                </c:pt>
              </c:strCache>
            </c:strRef>
          </c:cat>
          <c:val>
            <c:numRef>
              <c:f>工作表1!$B$15:$B$18</c:f>
              <c:numCache>
                <c:formatCode>#,##0</c:formatCode>
                <c:ptCount val="4"/>
                <c:pt idx="0">
                  <c:v>1395068</c:v>
                </c:pt>
                <c:pt idx="1">
                  <c:v>1602194</c:v>
                </c:pt>
                <c:pt idx="2">
                  <c:v>457697</c:v>
                </c:pt>
                <c:pt idx="3">
                  <c:v>342631</c:v>
                </c:pt>
              </c:numCache>
            </c:numRef>
          </c:val>
          <c:extLst xmlns:c16r2="http://schemas.microsoft.com/office/drawing/2015/06/chart">
            <c:ext xmlns:c16="http://schemas.microsoft.com/office/drawing/2014/chart" uri="{C3380CC4-5D6E-409C-BE32-E72D297353CC}">
              <c16:uniqueId val="{00000008-E62B-4902-A717-CAC9CA5015F8}"/>
            </c:ext>
          </c:extLst>
        </c:ser>
        <c:ser>
          <c:idx val="1"/>
          <c:order val="1"/>
          <c:dLbls>
            <c:spPr>
              <a:noFill/>
              <a:ln>
                <a:noFill/>
              </a:ln>
              <a:effectLst/>
            </c:spPr>
            <c:dLblPos val="bestFit"/>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工作表1!$A$15:$A$18</c:f>
              <c:strCache>
                <c:ptCount val="4"/>
                <c:pt idx="0">
                  <c:v>Plastic Bottles</c:v>
                </c:pt>
                <c:pt idx="1">
                  <c:v>Injection Parts</c:v>
                </c:pt>
                <c:pt idx="2">
                  <c:v>Plastic Tubes</c:v>
                </c:pt>
                <c:pt idx="3">
                  <c:v>Others</c:v>
                </c:pt>
              </c:strCache>
            </c:strRef>
          </c:cat>
          <c:val>
            <c:numRef>
              <c:f>工作表1!$C$15:$C$18</c:f>
              <c:numCache>
                <c:formatCode>0.00%</c:formatCode>
                <c:ptCount val="4"/>
                <c:pt idx="0">
                  <c:v>0.3674</c:v>
                </c:pt>
                <c:pt idx="1">
                  <c:v>0.4219</c:v>
                </c:pt>
                <c:pt idx="2">
                  <c:v>0.1205</c:v>
                </c:pt>
                <c:pt idx="3">
                  <c:v>9.0200000000000002E-2</c:v>
                </c:pt>
              </c:numCache>
            </c:numRef>
          </c:val>
          <c:extLst xmlns:c16r2="http://schemas.microsoft.com/office/drawing/2015/06/chart">
            <c:ext xmlns:c16="http://schemas.microsoft.com/office/drawing/2014/chart" uri="{C3380CC4-5D6E-409C-BE32-E72D297353CC}">
              <c16:uniqueId val="{00000009-E62B-4902-A717-CAC9CA5015F8}"/>
            </c:ext>
          </c:extLst>
        </c:ser>
        <c:dLbls>
          <c:dLblPos val="bestFit"/>
          <c:showLegendKey val="0"/>
          <c:showVal val="1"/>
          <c:showCatName val="0"/>
          <c:showSerName val="0"/>
          <c:showPercent val="0"/>
          <c:showBubbleSize val="0"/>
          <c:showLeaderLines val="1"/>
        </c:dLbls>
        <c:firstSliceAng val="0"/>
      </c:pieChart>
    </c:plotArea>
    <c:legend>
      <c:legendPos val="r"/>
      <c:layout>
        <c:manualLayout>
          <c:xMode val="edge"/>
          <c:yMode val="edge"/>
          <c:x val="0.60397320739841254"/>
          <c:y val="0.32832117711056008"/>
          <c:w val="0.39602679260158735"/>
          <c:h val="0.37538346057221306"/>
        </c:manualLayout>
      </c:layout>
      <c:overlay val="0"/>
      <c:txPr>
        <a:bodyPr/>
        <a:lstStyle/>
        <a:p>
          <a:pPr>
            <a:defRPr sz="1400"/>
          </a:pPr>
          <a:endParaRPr lang="zh-TW"/>
        </a:p>
      </c:txPr>
    </c:legend>
    <c:plotVisOnly val="1"/>
    <c:dispBlanksAs val="gap"/>
    <c:showDLblsOverMax val="0"/>
  </c:chart>
  <c:txPr>
    <a:bodyPr/>
    <a:lstStyle/>
    <a:p>
      <a:pPr>
        <a:defRPr b="1">
          <a:latin typeface="Arial" panose="020B0604020202020204" pitchFamily="34" charset="0"/>
          <a:cs typeface="Arial" panose="020B0604020202020204" pitchFamily="34" charset="0"/>
        </a:defRPr>
      </a:pPr>
      <a:endParaRPr lang="zh-TW"/>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pPr>
            <a:r>
              <a:rPr lang="en-US" sz="1800"/>
              <a:t>Sales by Product 2020</a:t>
            </a:r>
            <a:endParaRPr lang="zh-TW" sz="1800"/>
          </a:p>
        </c:rich>
      </c:tx>
      <c:layout/>
      <c:overlay val="0"/>
    </c:title>
    <c:autoTitleDeleted val="0"/>
    <c:plotArea>
      <c:layout/>
      <c:pieChart>
        <c:varyColors val="1"/>
        <c:ser>
          <c:idx val="0"/>
          <c:order val="0"/>
          <c:dPt>
            <c:idx val="0"/>
            <c:bubble3D val="0"/>
            <c:spPr>
              <a:solidFill>
                <a:schemeClr val="accent1">
                  <a:lumMod val="60000"/>
                  <a:lumOff val="40000"/>
                </a:schemeClr>
              </a:solidFill>
            </c:spPr>
            <c:extLst xmlns:c16r2="http://schemas.microsoft.com/office/drawing/2015/06/chart">
              <c:ext xmlns:c16="http://schemas.microsoft.com/office/drawing/2014/chart" uri="{C3380CC4-5D6E-409C-BE32-E72D297353CC}">
                <c16:uniqueId val="{00000001-ECE9-42BE-BCD4-489FDC7E7AED}"/>
              </c:ext>
            </c:extLst>
          </c:dPt>
          <c:dPt>
            <c:idx val="1"/>
            <c:bubble3D val="0"/>
            <c:spPr>
              <a:solidFill>
                <a:schemeClr val="accent2">
                  <a:lumMod val="60000"/>
                  <a:lumOff val="40000"/>
                </a:schemeClr>
              </a:solidFill>
            </c:spPr>
            <c:extLst xmlns:c16r2="http://schemas.microsoft.com/office/drawing/2015/06/chart">
              <c:ext xmlns:c16="http://schemas.microsoft.com/office/drawing/2014/chart" uri="{C3380CC4-5D6E-409C-BE32-E72D297353CC}">
                <c16:uniqueId val="{00000003-ECE9-42BE-BCD4-489FDC7E7AED}"/>
              </c:ext>
            </c:extLst>
          </c:dPt>
          <c:dPt>
            <c:idx val="2"/>
            <c:bubble3D val="0"/>
            <c:spPr>
              <a:solidFill>
                <a:schemeClr val="accent3">
                  <a:lumMod val="60000"/>
                  <a:lumOff val="40000"/>
                </a:schemeClr>
              </a:solidFill>
            </c:spPr>
            <c:extLst xmlns:c16r2="http://schemas.microsoft.com/office/drawing/2015/06/chart">
              <c:ext xmlns:c16="http://schemas.microsoft.com/office/drawing/2014/chart" uri="{C3380CC4-5D6E-409C-BE32-E72D297353CC}">
                <c16:uniqueId val="{00000005-ECE9-42BE-BCD4-489FDC7E7AED}"/>
              </c:ext>
            </c:extLst>
          </c:dPt>
          <c:dPt>
            <c:idx val="3"/>
            <c:bubble3D val="0"/>
            <c:spPr>
              <a:solidFill>
                <a:schemeClr val="accent4">
                  <a:lumMod val="60000"/>
                  <a:lumOff val="40000"/>
                </a:schemeClr>
              </a:solidFill>
            </c:spPr>
            <c:extLst xmlns:c16r2="http://schemas.microsoft.com/office/drawing/2015/06/chart">
              <c:ext xmlns:c16="http://schemas.microsoft.com/office/drawing/2014/chart" uri="{C3380CC4-5D6E-409C-BE32-E72D297353CC}">
                <c16:uniqueId val="{00000007-ECE9-42BE-BCD4-489FDC7E7AED}"/>
              </c:ext>
            </c:extLst>
          </c:dPt>
          <c:dLbls>
            <c:numFmt formatCode="0.00%" sourceLinked="0"/>
            <c:spPr>
              <a:noFill/>
              <a:ln>
                <a:noFill/>
              </a:ln>
              <a:effectLst/>
            </c:spPr>
            <c:dLblPos val="bestFit"/>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extLst>
          </c:dLbls>
          <c:cat>
            <c:strRef>
              <c:f>工作表1!$A$15:$A$18</c:f>
              <c:strCache>
                <c:ptCount val="4"/>
                <c:pt idx="0">
                  <c:v>Plastic Bottles</c:v>
                </c:pt>
                <c:pt idx="1">
                  <c:v>Injection Parts</c:v>
                </c:pt>
                <c:pt idx="2">
                  <c:v>Plastic Tubes</c:v>
                </c:pt>
                <c:pt idx="3">
                  <c:v>Others</c:v>
                </c:pt>
              </c:strCache>
            </c:strRef>
          </c:cat>
          <c:val>
            <c:numRef>
              <c:f>工作表1!$D$15:$D$18</c:f>
              <c:numCache>
                <c:formatCode>#,##0</c:formatCode>
                <c:ptCount val="4"/>
                <c:pt idx="0">
                  <c:v>1256361</c:v>
                </c:pt>
                <c:pt idx="1">
                  <c:v>1368470</c:v>
                </c:pt>
                <c:pt idx="2">
                  <c:v>427390</c:v>
                </c:pt>
                <c:pt idx="3">
                  <c:v>354311</c:v>
                </c:pt>
              </c:numCache>
            </c:numRef>
          </c:val>
          <c:extLst xmlns:c16r2="http://schemas.microsoft.com/office/drawing/2015/06/chart">
            <c:ext xmlns:c16="http://schemas.microsoft.com/office/drawing/2014/chart" uri="{C3380CC4-5D6E-409C-BE32-E72D297353CC}">
              <c16:uniqueId val="{00000008-ECE9-42BE-BCD4-489FDC7E7AED}"/>
            </c:ext>
          </c:extLst>
        </c:ser>
        <c:ser>
          <c:idx val="1"/>
          <c:order val="1"/>
          <c:dLbls>
            <c:spPr>
              <a:noFill/>
              <a:ln>
                <a:noFill/>
              </a:ln>
              <a:effectLst/>
            </c:spPr>
            <c:dLblPos val="bestFit"/>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工作表1!$A$15:$A$18</c:f>
              <c:strCache>
                <c:ptCount val="4"/>
                <c:pt idx="0">
                  <c:v>Plastic Bottles</c:v>
                </c:pt>
                <c:pt idx="1">
                  <c:v>Injection Parts</c:v>
                </c:pt>
                <c:pt idx="2">
                  <c:v>Plastic Tubes</c:v>
                </c:pt>
                <c:pt idx="3">
                  <c:v>Others</c:v>
                </c:pt>
              </c:strCache>
            </c:strRef>
          </c:cat>
          <c:val>
            <c:numRef>
              <c:f>工作表1!$E$15:$E$18</c:f>
              <c:numCache>
                <c:formatCode>0.00%</c:formatCode>
                <c:ptCount val="4"/>
                <c:pt idx="0">
                  <c:v>0.36880000000000002</c:v>
                </c:pt>
                <c:pt idx="1">
                  <c:v>0.4017</c:v>
                </c:pt>
                <c:pt idx="2">
                  <c:v>0.1255</c:v>
                </c:pt>
                <c:pt idx="3">
                  <c:v>0.104</c:v>
                </c:pt>
              </c:numCache>
            </c:numRef>
          </c:val>
          <c:extLst xmlns:c16r2="http://schemas.microsoft.com/office/drawing/2015/06/chart">
            <c:ext xmlns:c16="http://schemas.microsoft.com/office/drawing/2014/chart" uri="{C3380CC4-5D6E-409C-BE32-E72D297353CC}">
              <c16:uniqueId val="{00000009-ECE9-42BE-BCD4-489FDC7E7AED}"/>
            </c:ext>
          </c:extLst>
        </c:ser>
        <c:dLbls>
          <c:dLblPos val="bestFit"/>
          <c:showLegendKey val="0"/>
          <c:showVal val="1"/>
          <c:showCatName val="0"/>
          <c:showSerName val="0"/>
          <c:showPercent val="0"/>
          <c:showBubbleSize val="0"/>
          <c:showLeaderLines val="1"/>
        </c:dLbls>
        <c:firstSliceAng val="0"/>
      </c:pieChart>
    </c:plotArea>
    <c:legend>
      <c:legendPos val="r"/>
      <c:layout/>
      <c:overlay val="0"/>
    </c:legend>
    <c:plotVisOnly val="1"/>
    <c:dispBlanksAs val="gap"/>
    <c:showDLblsOverMax val="0"/>
  </c:chart>
  <c:txPr>
    <a:bodyPr/>
    <a:lstStyle/>
    <a:p>
      <a:pPr>
        <a:defRPr sz="1400" b="1">
          <a:latin typeface="Arial" panose="020B0604020202020204" pitchFamily="34" charset="0"/>
          <a:cs typeface="Arial" panose="020B0604020202020204" pitchFamily="34" charset="0"/>
        </a:defRPr>
      </a:pPr>
      <a:endParaRPr lang="zh-TW"/>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Sales by Region 2021</a:t>
            </a:r>
            <a:endParaRPr lang="zh-TW"/>
          </a:p>
        </c:rich>
      </c:tx>
      <c:layout/>
      <c:overlay val="0"/>
    </c:title>
    <c:autoTitleDeleted val="0"/>
    <c:plotArea>
      <c:layout/>
      <c:pieChart>
        <c:varyColors val="1"/>
        <c:ser>
          <c:idx val="0"/>
          <c:order val="0"/>
          <c:dPt>
            <c:idx val="0"/>
            <c:bubble3D val="0"/>
            <c:spPr>
              <a:solidFill>
                <a:schemeClr val="accent1">
                  <a:lumMod val="60000"/>
                  <a:lumOff val="40000"/>
                </a:schemeClr>
              </a:solidFill>
            </c:spPr>
            <c:extLst xmlns:c16r2="http://schemas.microsoft.com/office/drawing/2015/06/chart">
              <c:ext xmlns:c16="http://schemas.microsoft.com/office/drawing/2014/chart" uri="{C3380CC4-5D6E-409C-BE32-E72D297353CC}">
                <c16:uniqueId val="{00000001-621D-48EF-B126-E297D3118DDD}"/>
              </c:ext>
            </c:extLst>
          </c:dPt>
          <c:dPt>
            <c:idx val="1"/>
            <c:bubble3D val="0"/>
            <c:spPr>
              <a:solidFill>
                <a:schemeClr val="accent2">
                  <a:lumMod val="60000"/>
                  <a:lumOff val="40000"/>
                </a:schemeClr>
              </a:solidFill>
            </c:spPr>
            <c:extLst xmlns:c16r2="http://schemas.microsoft.com/office/drawing/2015/06/chart">
              <c:ext xmlns:c16="http://schemas.microsoft.com/office/drawing/2014/chart" uri="{C3380CC4-5D6E-409C-BE32-E72D297353CC}">
                <c16:uniqueId val="{00000003-621D-48EF-B126-E297D3118DDD}"/>
              </c:ext>
            </c:extLst>
          </c:dPt>
          <c:dPt>
            <c:idx val="2"/>
            <c:bubble3D val="0"/>
            <c:spPr>
              <a:solidFill>
                <a:schemeClr val="accent3">
                  <a:lumMod val="60000"/>
                  <a:lumOff val="40000"/>
                </a:schemeClr>
              </a:solidFill>
            </c:spPr>
            <c:extLst xmlns:c16r2="http://schemas.microsoft.com/office/drawing/2015/06/chart">
              <c:ext xmlns:c16="http://schemas.microsoft.com/office/drawing/2014/chart" uri="{C3380CC4-5D6E-409C-BE32-E72D297353CC}">
                <c16:uniqueId val="{00000005-621D-48EF-B126-E297D3118DDD}"/>
              </c:ext>
            </c:extLst>
          </c:dPt>
          <c:dPt>
            <c:idx val="3"/>
            <c:bubble3D val="0"/>
            <c:spPr>
              <a:solidFill>
                <a:schemeClr val="accent4">
                  <a:lumMod val="60000"/>
                  <a:lumOff val="40000"/>
                </a:schemeClr>
              </a:solidFill>
            </c:spPr>
            <c:extLst xmlns:c16r2="http://schemas.microsoft.com/office/drawing/2015/06/chart">
              <c:ext xmlns:c16="http://schemas.microsoft.com/office/drawing/2014/chart" uri="{C3380CC4-5D6E-409C-BE32-E72D297353CC}">
                <c16:uniqueId val="{00000007-621D-48EF-B126-E297D3118DDD}"/>
              </c:ext>
            </c:extLst>
          </c:dPt>
          <c:dPt>
            <c:idx val="4"/>
            <c:bubble3D val="0"/>
            <c:spPr>
              <a:solidFill>
                <a:schemeClr val="accent5">
                  <a:lumMod val="60000"/>
                  <a:lumOff val="40000"/>
                </a:schemeClr>
              </a:solidFill>
            </c:spPr>
            <c:extLst xmlns:c16r2="http://schemas.microsoft.com/office/drawing/2015/06/chart">
              <c:ext xmlns:c16="http://schemas.microsoft.com/office/drawing/2014/chart" uri="{C3380CC4-5D6E-409C-BE32-E72D297353CC}">
                <c16:uniqueId val="{00000009-621D-48EF-B126-E297D3118DDD}"/>
              </c:ext>
            </c:extLst>
          </c:dPt>
          <c:dLbls>
            <c:numFmt formatCode="0.00%" sourceLinked="0"/>
            <c:spPr>
              <a:noFill/>
              <a:ln>
                <a:noFill/>
              </a:ln>
              <a:effectLst/>
            </c:spPr>
            <c:txPr>
              <a:bodyPr/>
              <a:lstStyle/>
              <a:p>
                <a:pPr>
                  <a:defRPr sz="1200"/>
                </a:pPr>
                <a:endParaRPr lang="zh-TW"/>
              </a:p>
            </c:txPr>
            <c:dLblPos val="bestFit"/>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extLst>
          </c:dLbls>
          <c:cat>
            <c:strRef>
              <c:f>工作表1!$A$28:$A$32</c:f>
              <c:strCache>
                <c:ptCount val="5"/>
                <c:pt idx="0">
                  <c:v>Taiwan</c:v>
                </c:pt>
                <c:pt idx="1">
                  <c:v>China</c:v>
                </c:pt>
                <c:pt idx="2">
                  <c:v>US / Europe</c:v>
                </c:pt>
                <c:pt idx="3">
                  <c:v>Japan</c:v>
                </c:pt>
                <c:pt idx="4">
                  <c:v>Others</c:v>
                </c:pt>
              </c:strCache>
            </c:strRef>
          </c:cat>
          <c:val>
            <c:numRef>
              <c:f>工作表1!$B$28:$B$32</c:f>
              <c:numCache>
                <c:formatCode>#,##0</c:formatCode>
                <c:ptCount val="5"/>
                <c:pt idx="0">
                  <c:v>725513</c:v>
                </c:pt>
                <c:pt idx="1">
                  <c:v>1173674</c:v>
                </c:pt>
                <c:pt idx="2">
                  <c:v>796584</c:v>
                </c:pt>
                <c:pt idx="3">
                  <c:v>759248</c:v>
                </c:pt>
                <c:pt idx="4">
                  <c:v>342571</c:v>
                </c:pt>
              </c:numCache>
            </c:numRef>
          </c:val>
          <c:extLst xmlns:c16r2="http://schemas.microsoft.com/office/drawing/2015/06/chart">
            <c:ext xmlns:c16="http://schemas.microsoft.com/office/drawing/2014/chart" uri="{C3380CC4-5D6E-409C-BE32-E72D297353CC}">
              <c16:uniqueId val="{0000000A-621D-48EF-B126-E297D3118DDD}"/>
            </c:ext>
          </c:extLst>
        </c:ser>
        <c:ser>
          <c:idx val="1"/>
          <c:order val="1"/>
          <c:dLbls>
            <c:spPr>
              <a:noFill/>
              <a:ln>
                <a:noFill/>
              </a:ln>
              <a:effectLst/>
            </c:spPr>
            <c:dLblPos val="bestFit"/>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工作表1!$A$28:$A$32</c:f>
              <c:strCache>
                <c:ptCount val="5"/>
                <c:pt idx="0">
                  <c:v>Taiwan</c:v>
                </c:pt>
                <c:pt idx="1">
                  <c:v>China</c:v>
                </c:pt>
                <c:pt idx="2">
                  <c:v>US / Europe</c:v>
                </c:pt>
                <c:pt idx="3">
                  <c:v>Japan</c:v>
                </c:pt>
                <c:pt idx="4">
                  <c:v>Others</c:v>
                </c:pt>
              </c:strCache>
            </c:strRef>
          </c:cat>
          <c:val>
            <c:numRef>
              <c:f>工作表1!$C$28:$C$32</c:f>
              <c:numCache>
                <c:formatCode>0.00%</c:formatCode>
                <c:ptCount val="5"/>
                <c:pt idx="0">
                  <c:v>0.19104563683809994</c:v>
                </c:pt>
                <c:pt idx="1">
                  <c:v>0.3090575865219784</c:v>
                </c:pt>
                <c:pt idx="2">
                  <c:v>0.20976040067516505</c:v>
                </c:pt>
                <c:pt idx="3">
                  <c:v>0.19992890227749704</c:v>
                </c:pt>
                <c:pt idx="4">
                  <c:v>9.0207473687259551E-2</c:v>
                </c:pt>
              </c:numCache>
            </c:numRef>
          </c:val>
          <c:extLst xmlns:c16r2="http://schemas.microsoft.com/office/drawing/2015/06/chart">
            <c:ext xmlns:c16="http://schemas.microsoft.com/office/drawing/2014/chart" uri="{C3380CC4-5D6E-409C-BE32-E72D297353CC}">
              <c16:uniqueId val="{0000000B-621D-48EF-B126-E297D3118DDD}"/>
            </c:ext>
          </c:extLst>
        </c:ser>
        <c:dLbls>
          <c:dLblPos val="bestFit"/>
          <c:showLegendKey val="0"/>
          <c:showVal val="1"/>
          <c:showCatName val="0"/>
          <c:showSerName val="0"/>
          <c:showPercent val="0"/>
          <c:showBubbleSize val="0"/>
          <c:showLeaderLines val="1"/>
        </c:dLbls>
        <c:firstSliceAng val="0"/>
      </c:pieChart>
    </c:plotArea>
    <c:legend>
      <c:legendPos val="r"/>
      <c:layout>
        <c:manualLayout>
          <c:xMode val="edge"/>
          <c:yMode val="edge"/>
          <c:x val="0.67377689700864218"/>
          <c:y val="0.32803864898266927"/>
          <c:w val="0.27261084205959263"/>
          <c:h val="0.40849820318633229"/>
        </c:manualLayout>
      </c:layout>
      <c:overlay val="0"/>
      <c:txPr>
        <a:bodyPr/>
        <a:lstStyle/>
        <a:p>
          <a:pPr>
            <a:defRPr sz="1200"/>
          </a:pPr>
          <a:endParaRPr lang="zh-TW"/>
        </a:p>
      </c:txPr>
    </c:legend>
    <c:plotVisOnly val="1"/>
    <c:dispBlanksAs val="gap"/>
    <c:showDLblsOverMax val="0"/>
  </c:chart>
  <c:txPr>
    <a:bodyPr/>
    <a:lstStyle/>
    <a:p>
      <a:pPr>
        <a:defRPr b="1">
          <a:latin typeface="Arial" panose="020B0604020202020204" pitchFamily="34" charset="0"/>
          <a:cs typeface="Arial" panose="020B0604020202020204" pitchFamily="34" charset="0"/>
        </a:defRPr>
      </a:pPr>
      <a:endParaRPr lang="zh-TW"/>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latin typeface="Arial" panose="020B0604020202020204" pitchFamily="34" charset="0"/>
                <a:cs typeface="Arial" panose="020B0604020202020204" pitchFamily="34" charset="0"/>
              </a:defRPr>
            </a:pPr>
            <a:r>
              <a:rPr lang="en-US">
                <a:latin typeface="Arial" panose="020B0604020202020204" pitchFamily="34" charset="0"/>
                <a:cs typeface="Arial" panose="020B0604020202020204" pitchFamily="34" charset="0"/>
              </a:rPr>
              <a:t>Sales by Region 2020</a:t>
            </a:r>
            <a:endParaRPr lang="zh-TW">
              <a:latin typeface="Arial" panose="020B0604020202020204" pitchFamily="34" charset="0"/>
              <a:cs typeface="Arial" panose="020B0604020202020204" pitchFamily="34" charset="0"/>
            </a:endParaRPr>
          </a:p>
        </c:rich>
      </c:tx>
      <c:layout/>
      <c:overlay val="0"/>
    </c:title>
    <c:autoTitleDeleted val="0"/>
    <c:plotArea>
      <c:layout/>
      <c:pieChart>
        <c:varyColors val="1"/>
        <c:ser>
          <c:idx val="0"/>
          <c:order val="0"/>
          <c:dPt>
            <c:idx val="0"/>
            <c:bubble3D val="0"/>
            <c:spPr>
              <a:solidFill>
                <a:schemeClr val="accent1">
                  <a:lumMod val="60000"/>
                  <a:lumOff val="40000"/>
                </a:schemeClr>
              </a:solidFill>
            </c:spPr>
            <c:extLst xmlns:c16r2="http://schemas.microsoft.com/office/drawing/2015/06/chart">
              <c:ext xmlns:c16="http://schemas.microsoft.com/office/drawing/2014/chart" uri="{C3380CC4-5D6E-409C-BE32-E72D297353CC}">
                <c16:uniqueId val="{00000001-58D8-42B1-890B-79E301C18A98}"/>
              </c:ext>
            </c:extLst>
          </c:dPt>
          <c:dPt>
            <c:idx val="1"/>
            <c:bubble3D val="0"/>
            <c:spPr>
              <a:solidFill>
                <a:schemeClr val="accent2">
                  <a:lumMod val="60000"/>
                  <a:lumOff val="40000"/>
                </a:schemeClr>
              </a:solidFill>
            </c:spPr>
            <c:extLst xmlns:c16r2="http://schemas.microsoft.com/office/drawing/2015/06/chart">
              <c:ext xmlns:c16="http://schemas.microsoft.com/office/drawing/2014/chart" uri="{C3380CC4-5D6E-409C-BE32-E72D297353CC}">
                <c16:uniqueId val="{00000003-58D8-42B1-890B-79E301C18A98}"/>
              </c:ext>
            </c:extLst>
          </c:dPt>
          <c:dPt>
            <c:idx val="2"/>
            <c:bubble3D val="0"/>
            <c:spPr>
              <a:solidFill>
                <a:schemeClr val="accent3">
                  <a:lumMod val="60000"/>
                  <a:lumOff val="40000"/>
                </a:schemeClr>
              </a:solidFill>
            </c:spPr>
            <c:extLst xmlns:c16r2="http://schemas.microsoft.com/office/drawing/2015/06/chart">
              <c:ext xmlns:c16="http://schemas.microsoft.com/office/drawing/2014/chart" uri="{C3380CC4-5D6E-409C-BE32-E72D297353CC}">
                <c16:uniqueId val="{00000005-58D8-42B1-890B-79E301C18A98}"/>
              </c:ext>
            </c:extLst>
          </c:dPt>
          <c:dPt>
            <c:idx val="3"/>
            <c:bubble3D val="0"/>
            <c:spPr>
              <a:solidFill>
                <a:schemeClr val="accent4">
                  <a:lumMod val="60000"/>
                  <a:lumOff val="40000"/>
                </a:schemeClr>
              </a:solidFill>
            </c:spPr>
            <c:extLst xmlns:c16r2="http://schemas.microsoft.com/office/drawing/2015/06/chart">
              <c:ext xmlns:c16="http://schemas.microsoft.com/office/drawing/2014/chart" uri="{C3380CC4-5D6E-409C-BE32-E72D297353CC}">
                <c16:uniqueId val="{00000007-58D8-42B1-890B-79E301C18A98}"/>
              </c:ext>
            </c:extLst>
          </c:dPt>
          <c:dPt>
            <c:idx val="4"/>
            <c:bubble3D val="0"/>
            <c:spPr>
              <a:solidFill>
                <a:schemeClr val="accent5">
                  <a:lumMod val="60000"/>
                  <a:lumOff val="40000"/>
                </a:schemeClr>
              </a:solidFill>
            </c:spPr>
            <c:extLst xmlns:c16r2="http://schemas.microsoft.com/office/drawing/2015/06/chart">
              <c:ext xmlns:c16="http://schemas.microsoft.com/office/drawing/2014/chart" uri="{C3380CC4-5D6E-409C-BE32-E72D297353CC}">
                <c16:uniqueId val="{00000009-58D8-42B1-890B-79E301C18A98}"/>
              </c:ext>
            </c:extLst>
          </c:dPt>
          <c:dLbls>
            <c:numFmt formatCode="0.00%" sourceLinked="0"/>
            <c:spPr>
              <a:noFill/>
              <a:ln>
                <a:noFill/>
              </a:ln>
              <a:effectLst/>
            </c:spPr>
            <c:txPr>
              <a:bodyPr/>
              <a:lstStyle/>
              <a:p>
                <a:pPr>
                  <a:defRPr sz="1200"/>
                </a:pPr>
                <a:endParaRPr lang="zh-TW"/>
              </a:p>
            </c:txPr>
            <c:dLblPos val="bestFit"/>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extLst>
          </c:dLbls>
          <c:cat>
            <c:strRef>
              <c:f>工作表1!$A$28:$A$32</c:f>
              <c:strCache>
                <c:ptCount val="5"/>
                <c:pt idx="0">
                  <c:v>Taiwan</c:v>
                </c:pt>
                <c:pt idx="1">
                  <c:v>China</c:v>
                </c:pt>
                <c:pt idx="2">
                  <c:v>US / Europe</c:v>
                </c:pt>
                <c:pt idx="3">
                  <c:v>Japan</c:v>
                </c:pt>
                <c:pt idx="4">
                  <c:v>Others</c:v>
                </c:pt>
              </c:strCache>
            </c:strRef>
          </c:cat>
          <c:val>
            <c:numRef>
              <c:f>工作表1!$D$28:$D$32</c:f>
              <c:numCache>
                <c:formatCode>#,##0</c:formatCode>
                <c:ptCount val="5"/>
                <c:pt idx="0">
                  <c:v>728532</c:v>
                </c:pt>
                <c:pt idx="1">
                  <c:v>1025477</c:v>
                </c:pt>
                <c:pt idx="2">
                  <c:v>651056</c:v>
                </c:pt>
                <c:pt idx="3">
                  <c:v>663259</c:v>
                </c:pt>
                <c:pt idx="4">
                  <c:v>338209</c:v>
                </c:pt>
              </c:numCache>
            </c:numRef>
          </c:val>
          <c:extLst xmlns:c16r2="http://schemas.microsoft.com/office/drawing/2015/06/chart">
            <c:ext xmlns:c16="http://schemas.microsoft.com/office/drawing/2014/chart" uri="{C3380CC4-5D6E-409C-BE32-E72D297353CC}">
              <c16:uniqueId val="{0000000A-58D8-42B1-890B-79E301C18A98}"/>
            </c:ext>
          </c:extLst>
        </c:ser>
        <c:ser>
          <c:idx val="1"/>
          <c:order val="1"/>
          <c:dLbls>
            <c:spPr>
              <a:noFill/>
              <a:ln>
                <a:noFill/>
              </a:ln>
              <a:effectLst/>
            </c:spPr>
            <c:dLblPos val="bestFit"/>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工作表1!$A$28:$A$32</c:f>
              <c:strCache>
                <c:ptCount val="5"/>
                <c:pt idx="0">
                  <c:v>Taiwan</c:v>
                </c:pt>
                <c:pt idx="1">
                  <c:v>China</c:v>
                </c:pt>
                <c:pt idx="2">
                  <c:v>US / Europe</c:v>
                </c:pt>
                <c:pt idx="3">
                  <c:v>Japan</c:v>
                </c:pt>
                <c:pt idx="4">
                  <c:v>Others</c:v>
                </c:pt>
              </c:strCache>
            </c:strRef>
          </c:cat>
          <c:val>
            <c:numRef>
              <c:f>工作表1!$E$28:$E$32</c:f>
              <c:numCache>
                <c:formatCode>0.00%</c:formatCode>
                <c:ptCount val="5"/>
                <c:pt idx="0">
                  <c:v>0.19184061470564226</c:v>
                </c:pt>
                <c:pt idx="1">
                  <c:v>0.27003362658949492</c:v>
                </c:pt>
                <c:pt idx="2">
                  <c:v>0.17143925489586817</c:v>
                </c:pt>
                <c:pt idx="3">
                  <c:v>0.17465260862810361</c:v>
                </c:pt>
                <c:pt idx="4">
                  <c:v>8.9058850481489579E-2</c:v>
                </c:pt>
              </c:numCache>
            </c:numRef>
          </c:val>
          <c:extLst xmlns:c16r2="http://schemas.microsoft.com/office/drawing/2015/06/chart">
            <c:ext xmlns:c16="http://schemas.microsoft.com/office/drawing/2014/chart" uri="{C3380CC4-5D6E-409C-BE32-E72D297353CC}">
              <c16:uniqueId val="{0000000B-58D8-42B1-890B-79E301C18A98}"/>
            </c:ext>
          </c:extLst>
        </c:ser>
        <c:dLbls>
          <c:dLblPos val="bestFit"/>
          <c:showLegendKey val="0"/>
          <c:showVal val="1"/>
          <c:showCatName val="0"/>
          <c:showSerName val="0"/>
          <c:showPercent val="0"/>
          <c:showBubbleSize val="0"/>
          <c:showLeaderLines val="1"/>
        </c:dLbls>
        <c:firstSliceAng val="0"/>
      </c:pieChart>
    </c:plotArea>
    <c:legend>
      <c:legendPos val="r"/>
      <c:layout>
        <c:manualLayout>
          <c:xMode val="edge"/>
          <c:yMode val="edge"/>
          <c:x val="0.65992031958784236"/>
          <c:y val="0.30490440974667066"/>
          <c:w val="0.30719726998318453"/>
          <c:h val="0.44245386066287962"/>
        </c:manualLayout>
      </c:layout>
      <c:overlay val="0"/>
      <c:txPr>
        <a:bodyPr/>
        <a:lstStyle/>
        <a:p>
          <a:pPr>
            <a:defRPr sz="1200">
              <a:latin typeface="+mj-ea"/>
              <a:ea typeface="+mj-ea"/>
            </a:defRPr>
          </a:pPr>
          <a:endParaRPr lang="zh-TW"/>
        </a:p>
      </c:txPr>
    </c:legend>
    <c:plotVisOnly val="1"/>
    <c:dispBlanksAs val="gap"/>
    <c:showDLblsOverMax val="0"/>
  </c:chart>
  <c:txPr>
    <a:bodyPr/>
    <a:lstStyle/>
    <a:p>
      <a:pPr>
        <a:defRPr b="1"/>
      </a:pPr>
      <a:endParaRPr lang="zh-TW"/>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工作表1!$A$60</c:f>
              <c:strCache>
                <c:ptCount val="1"/>
                <c:pt idx="0">
                  <c:v>Cash dividend</c:v>
                </c:pt>
              </c:strCache>
            </c:strRef>
          </c:tx>
          <c:spPr>
            <a:solidFill>
              <a:schemeClr val="accent2">
                <a:lumMod val="60000"/>
                <a:lumOff val="40000"/>
              </a:schemeClr>
            </a:solidFill>
          </c:spPr>
          <c:invertIfNegative val="0"/>
          <c:dLbls>
            <c:spPr>
              <a:noFill/>
              <a:ln>
                <a:noFill/>
              </a:ln>
              <a:effectLst/>
            </c:spPr>
            <c:txPr>
              <a:bodyPr/>
              <a:lstStyle/>
              <a:p>
                <a:pPr>
                  <a:defRPr sz="1200" b="1"/>
                </a:pPr>
                <a:endParaRPr lang="zh-TW"/>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工作表1!$B$59:$O$59</c:f>
              <c:numCache>
                <c:formatCode>General</c:formatCode>
                <c:ptCount val="14"/>
                <c:pt idx="0">
                  <c:v>2021</c:v>
                </c:pt>
                <c:pt idx="2">
                  <c:v>2020</c:v>
                </c:pt>
                <c:pt idx="4">
                  <c:v>2019</c:v>
                </c:pt>
                <c:pt idx="6">
                  <c:v>2018</c:v>
                </c:pt>
                <c:pt idx="8">
                  <c:v>2017</c:v>
                </c:pt>
                <c:pt idx="10">
                  <c:v>2016</c:v>
                </c:pt>
                <c:pt idx="12">
                  <c:v>2015</c:v>
                </c:pt>
              </c:numCache>
            </c:numRef>
          </c:cat>
          <c:val>
            <c:numRef>
              <c:f>工作表1!$B$60:$O$60</c:f>
              <c:numCache>
                <c:formatCode>0.00_ </c:formatCode>
                <c:ptCount val="14"/>
                <c:pt idx="1">
                  <c:v>1.6</c:v>
                </c:pt>
                <c:pt idx="3">
                  <c:v>1.6</c:v>
                </c:pt>
                <c:pt idx="5">
                  <c:v>1.6</c:v>
                </c:pt>
                <c:pt idx="7">
                  <c:v>1.8</c:v>
                </c:pt>
                <c:pt idx="9">
                  <c:v>1.3</c:v>
                </c:pt>
                <c:pt idx="11">
                  <c:v>1.8</c:v>
                </c:pt>
                <c:pt idx="13">
                  <c:v>1.55</c:v>
                </c:pt>
              </c:numCache>
            </c:numRef>
          </c:val>
          <c:extLst xmlns:c16r2="http://schemas.microsoft.com/office/drawing/2015/06/chart">
            <c:ext xmlns:c16="http://schemas.microsoft.com/office/drawing/2014/chart" uri="{C3380CC4-5D6E-409C-BE32-E72D297353CC}">
              <c16:uniqueId val="{00000000-DF96-49B9-A652-28B66C5CCE8A}"/>
            </c:ext>
          </c:extLst>
        </c:ser>
        <c:ser>
          <c:idx val="1"/>
          <c:order val="1"/>
          <c:tx>
            <c:strRef>
              <c:f>工作表1!$A$61</c:f>
              <c:strCache>
                <c:ptCount val="1"/>
                <c:pt idx="0">
                  <c:v>Stock dividend</c:v>
                </c:pt>
              </c:strCache>
            </c:strRef>
          </c:tx>
          <c:spPr>
            <a:solidFill>
              <a:schemeClr val="accent3">
                <a:lumMod val="60000"/>
                <a:lumOff val="40000"/>
              </a:schemeClr>
            </a:solidFill>
          </c:spPr>
          <c:invertIfNegative val="0"/>
          <c:dLbls>
            <c:spPr>
              <a:noFill/>
              <a:ln>
                <a:noFill/>
              </a:ln>
              <a:effectLst/>
            </c:spPr>
            <c:txPr>
              <a:bodyPr/>
              <a:lstStyle/>
              <a:p>
                <a:pPr>
                  <a:defRPr sz="1200" b="1"/>
                </a:pPr>
                <a:endParaRPr lang="zh-TW"/>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工作表1!$B$59:$O$59</c:f>
              <c:numCache>
                <c:formatCode>General</c:formatCode>
                <c:ptCount val="14"/>
                <c:pt idx="0">
                  <c:v>2021</c:v>
                </c:pt>
                <c:pt idx="2">
                  <c:v>2020</c:v>
                </c:pt>
                <c:pt idx="4">
                  <c:v>2019</c:v>
                </c:pt>
                <c:pt idx="6">
                  <c:v>2018</c:v>
                </c:pt>
                <c:pt idx="8">
                  <c:v>2017</c:v>
                </c:pt>
                <c:pt idx="10">
                  <c:v>2016</c:v>
                </c:pt>
                <c:pt idx="12">
                  <c:v>2015</c:v>
                </c:pt>
              </c:numCache>
            </c:numRef>
          </c:cat>
          <c:val>
            <c:numRef>
              <c:f>工作表1!$B$61:$O$61</c:f>
              <c:numCache>
                <c:formatCode>0.00_ </c:formatCode>
                <c:ptCount val="14"/>
                <c:pt idx="1">
                  <c:v>0</c:v>
                </c:pt>
                <c:pt idx="3">
                  <c:v>0</c:v>
                </c:pt>
                <c:pt idx="5">
                  <c:v>0</c:v>
                </c:pt>
                <c:pt idx="7">
                  <c:v>0</c:v>
                </c:pt>
                <c:pt idx="9">
                  <c:v>0</c:v>
                </c:pt>
                <c:pt idx="11">
                  <c:v>0</c:v>
                </c:pt>
                <c:pt idx="13">
                  <c:v>0</c:v>
                </c:pt>
              </c:numCache>
            </c:numRef>
          </c:val>
          <c:extLst xmlns:c16r2="http://schemas.microsoft.com/office/drawing/2015/06/chart">
            <c:ext xmlns:c16="http://schemas.microsoft.com/office/drawing/2014/chart" uri="{C3380CC4-5D6E-409C-BE32-E72D297353CC}">
              <c16:uniqueId val="{00000001-DF96-49B9-A652-28B66C5CCE8A}"/>
            </c:ext>
          </c:extLst>
        </c:ser>
        <c:ser>
          <c:idx val="2"/>
          <c:order val="2"/>
          <c:tx>
            <c:strRef>
              <c:f>工作表1!$A$62</c:f>
              <c:strCache>
                <c:ptCount val="1"/>
                <c:pt idx="0">
                  <c:v>EPS</c:v>
                </c:pt>
              </c:strCache>
            </c:strRef>
          </c:tx>
          <c:spPr>
            <a:solidFill>
              <a:schemeClr val="accent1">
                <a:lumMod val="60000"/>
                <a:lumOff val="40000"/>
              </a:schemeClr>
            </a:solidFill>
          </c:spPr>
          <c:invertIfNegative val="0"/>
          <c:dLbls>
            <c:spPr>
              <a:noFill/>
              <a:ln>
                <a:noFill/>
              </a:ln>
              <a:effectLst/>
            </c:spPr>
            <c:txPr>
              <a:bodyPr/>
              <a:lstStyle/>
              <a:p>
                <a:pPr>
                  <a:defRPr sz="1200" b="1"/>
                </a:pPr>
                <a:endParaRPr lang="zh-TW"/>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工作表1!$B$59:$O$59</c:f>
              <c:numCache>
                <c:formatCode>General</c:formatCode>
                <c:ptCount val="14"/>
                <c:pt idx="0">
                  <c:v>2021</c:v>
                </c:pt>
                <c:pt idx="2">
                  <c:v>2020</c:v>
                </c:pt>
                <c:pt idx="4">
                  <c:v>2019</c:v>
                </c:pt>
                <c:pt idx="6">
                  <c:v>2018</c:v>
                </c:pt>
                <c:pt idx="8">
                  <c:v>2017</c:v>
                </c:pt>
                <c:pt idx="10">
                  <c:v>2016</c:v>
                </c:pt>
                <c:pt idx="12">
                  <c:v>2015</c:v>
                </c:pt>
              </c:numCache>
            </c:numRef>
          </c:cat>
          <c:val>
            <c:numRef>
              <c:f>工作表1!$B$62:$O$62</c:f>
              <c:numCache>
                <c:formatCode>General</c:formatCode>
                <c:ptCount val="14"/>
                <c:pt idx="0" formatCode="0.00_ ">
                  <c:v>3.04</c:v>
                </c:pt>
                <c:pt idx="2" formatCode="0.00_ ">
                  <c:v>3.2</c:v>
                </c:pt>
                <c:pt idx="4" formatCode="0.00_ ">
                  <c:v>3.18</c:v>
                </c:pt>
                <c:pt idx="6" formatCode="0.00_ ">
                  <c:v>3.32</c:v>
                </c:pt>
                <c:pt idx="8" formatCode="0.00_ ">
                  <c:v>2.76</c:v>
                </c:pt>
                <c:pt idx="10" formatCode="0.00_ ">
                  <c:v>3.11</c:v>
                </c:pt>
                <c:pt idx="12" formatCode="0.00_ ">
                  <c:v>2.5499999999999998</c:v>
                </c:pt>
              </c:numCache>
            </c:numRef>
          </c:val>
          <c:extLst xmlns:c16r2="http://schemas.microsoft.com/office/drawing/2015/06/chart">
            <c:ext xmlns:c16="http://schemas.microsoft.com/office/drawing/2014/chart" uri="{C3380CC4-5D6E-409C-BE32-E72D297353CC}">
              <c16:uniqueId val="{00000002-DF96-49B9-A652-28B66C5CCE8A}"/>
            </c:ext>
          </c:extLst>
        </c:ser>
        <c:dLbls>
          <c:dLblPos val="ctr"/>
          <c:showLegendKey val="0"/>
          <c:showVal val="1"/>
          <c:showCatName val="0"/>
          <c:showSerName val="0"/>
          <c:showPercent val="0"/>
          <c:showBubbleSize val="0"/>
        </c:dLbls>
        <c:gapWidth val="69"/>
        <c:overlap val="70"/>
        <c:axId val="79614336"/>
        <c:axId val="79615872"/>
      </c:barChart>
      <c:catAx>
        <c:axId val="79614336"/>
        <c:scaling>
          <c:orientation val="minMax"/>
        </c:scaling>
        <c:delete val="0"/>
        <c:axPos val="b"/>
        <c:numFmt formatCode="General" sourceLinked="1"/>
        <c:majorTickMark val="out"/>
        <c:minorTickMark val="none"/>
        <c:tickLblPos val="nextTo"/>
        <c:txPr>
          <a:bodyPr rot="60000" anchor="b" anchorCtr="1"/>
          <a:lstStyle/>
          <a:p>
            <a:pPr>
              <a:defRPr sz="1400" b="1"/>
            </a:pPr>
            <a:endParaRPr lang="zh-TW"/>
          </a:p>
        </c:txPr>
        <c:crossAx val="79615872"/>
        <c:crosses val="autoZero"/>
        <c:auto val="1"/>
        <c:lblAlgn val="ctr"/>
        <c:lblOffset val="100"/>
        <c:tickLblSkip val="1"/>
        <c:noMultiLvlLbl val="0"/>
      </c:catAx>
      <c:valAx>
        <c:axId val="79615872"/>
        <c:scaling>
          <c:orientation val="minMax"/>
        </c:scaling>
        <c:delete val="0"/>
        <c:axPos val="l"/>
        <c:majorGridlines/>
        <c:numFmt formatCode="0.00_ " sourceLinked="1"/>
        <c:majorTickMark val="out"/>
        <c:minorTickMark val="none"/>
        <c:tickLblPos val="nextTo"/>
        <c:crossAx val="79614336"/>
        <c:crosses val="autoZero"/>
        <c:crossBetween val="between"/>
      </c:valAx>
    </c:plotArea>
    <c:legend>
      <c:legendPos val="l"/>
      <c:layout>
        <c:manualLayout>
          <c:xMode val="edge"/>
          <c:yMode val="edge"/>
          <c:x val="0"/>
          <c:y val="0.31017098906570084"/>
          <c:w val="0.17747311920925177"/>
          <c:h val="0.28621369617081865"/>
        </c:manualLayout>
      </c:layout>
      <c:overlay val="0"/>
      <c:txPr>
        <a:bodyPr/>
        <a:lstStyle/>
        <a:p>
          <a:pPr>
            <a:defRPr sz="1400" b="1"/>
          </a:pPr>
          <a:endParaRPr lang="zh-TW"/>
        </a:p>
      </c:txPr>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B9CE67-ABDF-4E2B-B869-17604EE0D069}"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zh-TW" altLang="en-US"/>
        </a:p>
      </dgm:t>
    </dgm:pt>
    <dgm:pt modelId="{565C27A9-4B2B-46B3-9429-7E999D69FFFE}">
      <dgm:prSet phldrT="[文字]"/>
      <dgm:spPr>
        <a:scene3d>
          <a:camera prst="orthographicFront"/>
          <a:lightRig rig="threePt" dir="t"/>
        </a:scene3d>
        <a:sp3d>
          <a:bevelT/>
        </a:sp3d>
      </dgm:spPr>
      <dgm:t>
        <a:bodyPr/>
        <a:lstStyle/>
        <a:p>
          <a:r>
            <a:rPr lang="en-US" altLang="zh-TW" b="1"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Company Introduction</a:t>
          </a:r>
          <a:endParaRPr lang="zh-TW" altLang="en-US" b="1"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endParaRPr>
        </a:p>
      </dgm:t>
    </dgm:pt>
    <dgm:pt modelId="{C01337AF-FC89-4378-9FAE-412215AFB869}" type="parTrans" cxnId="{00A0A7B6-8BCD-4E74-9CD2-351EAF7C7E14}">
      <dgm:prSet/>
      <dgm:spPr/>
      <dgm:t>
        <a:bodyPr/>
        <a:lstStyle/>
        <a:p>
          <a:endParaRPr lang="zh-TW" altLang="en-US" b="1">
            <a:latin typeface="Arial" pitchFamily="34" charset="0"/>
            <a:ea typeface="標楷體" pitchFamily="65" charset="-120"/>
            <a:cs typeface="Arial" pitchFamily="34" charset="0"/>
          </a:endParaRPr>
        </a:p>
      </dgm:t>
    </dgm:pt>
    <dgm:pt modelId="{63FEB11E-80CD-4F48-81F0-6CC2C466A6A4}" type="sibTrans" cxnId="{00A0A7B6-8BCD-4E74-9CD2-351EAF7C7E14}">
      <dgm:prSet/>
      <dgm:spPr>
        <a:scene3d>
          <a:camera prst="orthographicFront"/>
          <a:lightRig rig="threePt" dir="t"/>
        </a:scene3d>
        <a:sp3d>
          <a:bevelT/>
        </a:sp3d>
      </dgm:spPr>
      <dgm:t>
        <a:bodyPr/>
        <a:lstStyle/>
        <a:p>
          <a:endParaRPr lang="zh-TW" altLang="en-US" b="1">
            <a:latin typeface="Arial" pitchFamily="34" charset="0"/>
            <a:ea typeface="標楷體" pitchFamily="65" charset="-120"/>
            <a:cs typeface="Arial" pitchFamily="34" charset="0"/>
          </a:endParaRPr>
        </a:p>
      </dgm:t>
    </dgm:pt>
    <dgm:pt modelId="{CC29C635-2ABF-4B64-9952-BA6EEF350BDF}">
      <dgm:prSet phldrT="[文字]"/>
      <dgm:spPr>
        <a:scene3d>
          <a:camera prst="orthographicFront"/>
          <a:lightRig rig="threePt" dir="t"/>
        </a:scene3d>
        <a:sp3d>
          <a:bevelT/>
        </a:sp3d>
      </dgm:spPr>
      <dgm:t>
        <a:bodyPr/>
        <a:lstStyle/>
        <a:p>
          <a:r>
            <a:rPr lang="en-US" altLang="zh-TW" b="1"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Operation and Finance Review</a:t>
          </a:r>
          <a:endParaRPr lang="zh-TW" altLang="en-US" b="1"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endParaRPr>
        </a:p>
      </dgm:t>
    </dgm:pt>
    <dgm:pt modelId="{B396DE68-A2F9-425C-B9CE-F43AC2F0A55B}" type="parTrans" cxnId="{4A6F6EE1-652A-429D-9A26-54A48AF5F620}">
      <dgm:prSet/>
      <dgm:spPr/>
      <dgm:t>
        <a:bodyPr/>
        <a:lstStyle/>
        <a:p>
          <a:endParaRPr lang="zh-TW" altLang="en-US" b="1">
            <a:latin typeface="Arial" pitchFamily="34" charset="0"/>
            <a:ea typeface="標楷體" pitchFamily="65" charset="-120"/>
            <a:cs typeface="Arial" pitchFamily="34" charset="0"/>
          </a:endParaRPr>
        </a:p>
      </dgm:t>
    </dgm:pt>
    <dgm:pt modelId="{B6EB0A6E-2704-4BC5-8DCB-A300201E3CD8}" type="sibTrans" cxnId="{4A6F6EE1-652A-429D-9A26-54A48AF5F620}">
      <dgm:prSet/>
      <dgm:spPr>
        <a:scene3d>
          <a:camera prst="orthographicFront"/>
          <a:lightRig rig="threePt" dir="t"/>
        </a:scene3d>
        <a:sp3d>
          <a:bevelT/>
        </a:sp3d>
      </dgm:spPr>
      <dgm:t>
        <a:bodyPr/>
        <a:lstStyle/>
        <a:p>
          <a:endParaRPr lang="zh-TW" altLang="en-US" b="1">
            <a:latin typeface="Arial" pitchFamily="34" charset="0"/>
            <a:ea typeface="標楷體" pitchFamily="65" charset="-120"/>
            <a:cs typeface="Arial" pitchFamily="34" charset="0"/>
          </a:endParaRPr>
        </a:p>
      </dgm:t>
    </dgm:pt>
    <dgm:pt modelId="{886427B3-A1A7-4954-8AEC-8FCA2FC54B5C}">
      <dgm:prSet phldrT="[文字]"/>
      <dgm:spPr>
        <a:scene3d>
          <a:camera prst="orthographicFront"/>
          <a:lightRig rig="threePt" dir="t"/>
        </a:scene3d>
        <a:sp3d>
          <a:bevelT/>
        </a:sp3d>
      </dgm:spPr>
      <dgm:t>
        <a:bodyPr/>
        <a:lstStyle/>
        <a:p>
          <a:r>
            <a:rPr lang="en-US" altLang="zh-TW" b="1"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Future Glance</a:t>
          </a:r>
          <a:endParaRPr lang="zh-TW" altLang="en-US" b="1"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endParaRPr>
        </a:p>
      </dgm:t>
    </dgm:pt>
    <dgm:pt modelId="{D660D854-744E-4A7C-8543-C11F29A39D40}" type="parTrans" cxnId="{8B43BDB0-3D34-4A06-B15D-8293B6615C8E}">
      <dgm:prSet/>
      <dgm:spPr/>
      <dgm:t>
        <a:bodyPr/>
        <a:lstStyle/>
        <a:p>
          <a:endParaRPr lang="zh-TW" altLang="en-US" b="1">
            <a:latin typeface="Arial" pitchFamily="34" charset="0"/>
            <a:ea typeface="標楷體" pitchFamily="65" charset="-120"/>
            <a:cs typeface="Arial" pitchFamily="34" charset="0"/>
          </a:endParaRPr>
        </a:p>
      </dgm:t>
    </dgm:pt>
    <dgm:pt modelId="{D31AF266-1941-43EA-8C91-4F984D706520}" type="sibTrans" cxnId="{8B43BDB0-3D34-4A06-B15D-8293B6615C8E}">
      <dgm:prSet/>
      <dgm:spPr>
        <a:scene3d>
          <a:camera prst="orthographicFront"/>
          <a:lightRig rig="threePt" dir="t"/>
        </a:scene3d>
        <a:sp3d>
          <a:bevelT/>
        </a:sp3d>
      </dgm:spPr>
      <dgm:t>
        <a:bodyPr/>
        <a:lstStyle/>
        <a:p>
          <a:endParaRPr lang="zh-TW" altLang="en-US" b="1">
            <a:latin typeface="Arial" pitchFamily="34" charset="0"/>
            <a:ea typeface="標楷體" pitchFamily="65" charset="-120"/>
            <a:cs typeface="Arial" pitchFamily="34" charset="0"/>
          </a:endParaRPr>
        </a:p>
      </dgm:t>
    </dgm:pt>
    <dgm:pt modelId="{F7214B95-6E41-4672-BAC5-2BE96A2981DD}">
      <dgm:prSet phldrT="[文字]"/>
      <dgm:spPr>
        <a:scene3d>
          <a:camera prst="orthographicFront"/>
          <a:lightRig rig="threePt" dir="t"/>
        </a:scene3d>
        <a:sp3d>
          <a:bevelT/>
        </a:sp3d>
      </dgm:spPr>
      <dgm:t>
        <a:bodyPr/>
        <a:lstStyle/>
        <a:p>
          <a:r>
            <a:rPr lang="en-US" altLang="en-US" b="1"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Q&amp;A</a:t>
          </a:r>
          <a:endParaRPr lang="zh-TW" altLang="en-US" b="1"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endParaRPr>
        </a:p>
      </dgm:t>
    </dgm:pt>
    <dgm:pt modelId="{9C644343-12AA-47D5-B589-6CD74E5A3F57}" type="parTrans" cxnId="{535A456E-66F2-419E-9170-9CBE9469380C}">
      <dgm:prSet/>
      <dgm:spPr/>
      <dgm:t>
        <a:bodyPr/>
        <a:lstStyle/>
        <a:p>
          <a:endParaRPr lang="zh-TW" altLang="en-US" b="1">
            <a:latin typeface="Arial" pitchFamily="34" charset="0"/>
            <a:ea typeface="標楷體" pitchFamily="65" charset="-120"/>
            <a:cs typeface="Arial" pitchFamily="34" charset="0"/>
          </a:endParaRPr>
        </a:p>
      </dgm:t>
    </dgm:pt>
    <dgm:pt modelId="{50B899E4-1D24-489C-9866-BDD116CBF601}" type="sibTrans" cxnId="{535A456E-66F2-419E-9170-9CBE9469380C}">
      <dgm:prSet/>
      <dgm:spPr/>
      <dgm:t>
        <a:bodyPr/>
        <a:lstStyle/>
        <a:p>
          <a:endParaRPr lang="zh-TW" altLang="en-US" b="1">
            <a:latin typeface="Arial" pitchFamily="34" charset="0"/>
            <a:ea typeface="標楷體" pitchFamily="65" charset="-120"/>
            <a:cs typeface="Arial" pitchFamily="34" charset="0"/>
          </a:endParaRPr>
        </a:p>
      </dgm:t>
    </dgm:pt>
    <dgm:pt modelId="{C524E157-0A6D-4FF5-9838-1C3A0B8DFAA2}" type="pres">
      <dgm:prSet presAssocID="{FFB9CE67-ABDF-4E2B-B869-17604EE0D069}" presName="outerComposite" presStyleCnt="0">
        <dgm:presLayoutVars>
          <dgm:chMax val="5"/>
          <dgm:dir/>
          <dgm:resizeHandles val="exact"/>
        </dgm:presLayoutVars>
      </dgm:prSet>
      <dgm:spPr/>
      <dgm:t>
        <a:bodyPr/>
        <a:lstStyle/>
        <a:p>
          <a:endParaRPr lang="zh-TW" altLang="en-US"/>
        </a:p>
      </dgm:t>
    </dgm:pt>
    <dgm:pt modelId="{F3BE336C-144F-401F-8FA9-9A27D4951307}" type="pres">
      <dgm:prSet presAssocID="{FFB9CE67-ABDF-4E2B-B869-17604EE0D069}" presName="dummyMaxCanvas" presStyleCnt="0">
        <dgm:presLayoutVars/>
      </dgm:prSet>
      <dgm:spPr>
        <a:scene3d>
          <a:camera prst="orthographicFront"/>
          <a:lightRig rig="threePt" dir="t"/>
        </a:scene3d>
        <a:sp3d>
          <a:bevelT/>
        </a:sp3d>
      </dgm:spPr>
    </dgm:pt>
    <dgm:pt modelId="{A11BFB63-50BF-4A01-830C-AE5F05D3D7B3}" type="pres">
      <dgm:prSet presAssocID="{FFB9CE67-ABDF-4E2B-B869-17604EE0D069}" presName="FourNodes_1" presStyleLbl="node1" presStyleIdx="0" presStyleCnt="4">
        <dgm:presLayoutVars>
          <dgm:bulletEnabled val="1"/>
        </dgm:presLayoutVars>
      </dgm:prSet>
      <dgm:spPr/>
      <dgm:t>
        <a:bodyPr/>
        <a:lstStyle/>
        <a:p>
          <a:endParaRPr lang="zh-TW" altLang="en-US"/>
        </a:p>
      </dgm:t>
    </dgm:pt>
    <dgm:pt modelId="{A7E0EBB9-01F6-42AC-9D0F-499D9D4DE465}" type="pres">
      <dgm:prSet presAssocID="{FFB9CE67-ABDF-4E2B-B869-17604EE0D069}" presName="FourNodes_2" presStyleLbl="node1" presStyleIdx="1" presStyleCnt="4">
        <dgm:presLayoutVars>
          <dgm:bulletEnabled val="1"/>
        </dgm:presLayoutVars>
      </dgm:prSet>
      <dgm:spPr/>
      <dgm:t>
        <a:bodyPr/>
        <a:lstStyle/>
        <a:p>
          <a:endParaRPr lang="zh-TW" altLang="en-US"/>
        </a:p>
      </dgm:t>
    </dgm:pt>
    <dgm:pt modelId="{C44BF162-25F3-494E-A84E-EFA219CEB75D}" type="pres">
      <dgm:prSet presAssocID="{FFB9CE67-ABDF-4E2B-B869-17604EE0D069}" presName="FourNodes_3" presStyleLbl="node1" presStyleIdx="2" presStyleCnt="4">
        <dgm:presLayoutVars>
          <dgm:bulletEnabled val="1"/>
        </dgm:presLayoutVars>
      </dgm:prSet>
      <dgm:spPr/>
      <dgm:t>
        <a:bodyPr/>
        <a:lstStyle/>
        <a:p>
          <a:endParaRPr lang="zh-TW" altLang="en-US"/>
        </a:p>
      </dgm:t>
    </dgm:pt>
    <dgm:pt modelId="{22B08574-7DF8-4D37-932F-4541134B25D1}" type="pres">
      <dgm:prSet presAssocID="{FFB9CE67-ABDF-4E2B-B869-17604EE0D069}" presName="FourNodes_4" presStyleLbl="node1" presStyleIdx="3" presStyleCnt="4">
        <dgm:presLayoutVars>
          <dgm:bulletEnabled val="1"/>
        </dgm:presLayoutVars>
      </dgm:prSet>
      <dgm:spPr/>
      <dgm:t>
        <a:bodyPr/>
        <a:lstStyle/>
        <a:p>
          <a:endParaRPr lang="zh-TW" altLang="en-US"/>
        </a:p>
      </dgm:t>
    </dgm:pt>
    <dgm:pt modelId="{2112910C-9F96-4C79-9852-A6A1BB9B90CE}" type="pres">
      <dgm:prSet presAssocID="{FFB9CE67-ABDF-4E2B-B869-17604EE0D069}" presName="FourConn_1-2" presStyleLbl="fgAccFollowNode1" presStyleIdx="0" presStyleCnt="3">
        <dgm:presLayoutVars>
          <dgm:bulletEnabled val="1"/>
        </dgm:presLayoutVars>
      </dgm:prSet>
      <dgm:spPr/>
      <dgm:t>
        <a:bodyPr/>
        <a:lstStyle/>
        <a:p>
          <a:endParaRPr lang="zh-TW" altLang="en-US"/>
        </a:p>
      </dgm:t>
    </dgm:pt>
    <dgm:pt modelId="{043855DA-671F-4CB2-A398-A5A68C406E0E}" type="pres">
      <dgm:prSet presAssocID="{FFB9CE67-ABDF-4E2B-B869-17604EE0D069}" presName="FourConn_2-3" presStyleLbl="fgAccFollowNode1" presStyleIdx="1" presStyleCnt="3">
        <dgm:presLayoutVars>
          <dgm:bulletEnabled val="1"/>
        </dgm:presLayoutVars>
      </dgm:prSet>
      <dgm:spPr/>
      <dgm:t>
        <a:bodyPr/>
        <a:lstStyle/>
        <a:p>
          <a:endParaRPr lang="zh-TW" altLang="en-US"/>
        </a:p>
      </dgm:t>
    </dgm:pt>
    <dgm:pt modelId="{6BC62F93-6A6A-4632-8A84-FE2CEE999FE9}" type="pres">
      <dgm:prSet presAssocID="{FFB9CE67-ABDF-4E2B-B869-17604EE0D069}" presName="FourConn_3-4" presStyleLbl="fgAccFollowNode1" presStyleIdx="2" presStyleCnt="3">
        <dgm:presLayoutVars>
          <dgm:bulletEnabled val="1"/>
        </dgm:presLayoutVars>
      </dgm:prSet>
      <dgm:spPr/>
      <dgm:t>
        <a:bodyPr/>
        <a:lstStyle/>
        <a:p>
          <a:endParaRPr lang="zh-TW" altLang="en-US"/>
        </a:p>
      </dgm:t>
    </dgm:pt>
    <dgm:pt modelId="{9DAF29B3-3D1E-4CDB-A086-97E5069F8FA1}" type="pres">
      <dgm:prSet presAssocID="{FFB9CE67-ABDF-4E2B-B869-17604EE0D069}" presName="FourNodes_1_text" presStyleLbl="node1" presStyleIdx="3" presStyleCnt="4">
        <dgm:presLayoutVars>
          <dgm:bulletEnabled val="1"/>
        </dgm:presLayoutVars>
      </dgm:prSet>
      <dgm:spPr/>
      <dgm:t>
        <a:bodyPr/>
        <a:lstStyle/>
        <a:p>
          <a:endParaRPr lang="zh-TW" altLang="en-US"/>
        </a:p>
      </dgm:t>
    </dgm:pt>
    <dgm:pt modelId="{F85E5692-5CF1-49A4-A96E-5B7FCE822384}" type="pres">
      <dgm:prSet presAssocID="{FFB9CE67-ABDF-4E2B-B869-17604EE0D069}" presName="FourNodes_2_text" presStyleLbl="node1" presStyleIdx="3" presStyleCnt="4">
        <dgm:presLayoutVars>
          <dgm:bulletEnabled val="1"/>
        </dgm:presLayoutVars>
      </dgm:prSet>
      <dgm:spPr/>
      <dgm:t>
        <a:bodyPr/>
        <a:lstStyle/>
        <a:p>
          <a:endParaRPr lang="zh-TW" altLang="en-US"/>
        </a:p>
      </dgm:t>
    </dgm:pt>
    <dgm:pt modelId="{5D8B76D2-62D0-46DD-975C-8EC153D2B150}" type="pres">
      <dgm:prSet presAssocID="{FFB9CE67-ABDF-4E2B-B869-17604EE0D069}" presName="FourNodes_3_text" presStyleLbl="node1" presStyleIdx="3" presStyleCnt="4">
        <dgm:presLayoutVars>
          <dgm:bulletEnabled val="1"/>
        </dgm:presLayoutVars>
      </dgm:prSet>
      <dgm:spPr/>
      <dgm:t>
        <a:bodyPr/>
        <a:lstStyle/>
        <a:p>
          <a:endParaRPr lang="zh-TW" altLang="en-US"/>
        </a:p>
      </dgm:t>
    </dgm:pt>
    <dgm:pt modelId="{28DEEA76-79A7-4999-B6F1-3DD2F1F04174}" type="pres">
      <dgm:prSet presAssocID="{FFB9CE67-ABDF-4E2B-B869-17604EE0D069}" presName="FourNodes_4_text" presStyleLbl="node1" presStyleIdx="3" presStyleCnt="4">
        <dgm:presLayoutVars>
          <dgm:bulletEnabled val="1"/>
        </dgm:presLayoutVars>
      </dgm:prSet>
      <dgm:spPr/>
      <dgm:t>
        <a:bodyPr/>
        <a:lstStyle/>
        <a:p>
          <a:endParaRPr lang="zh-TW" altLang="en-US"/>
        </a:p>
      </dgm:t>
    </dgm:pt>
  </dgm:ptLst>
  <dgm:cxnLst>
    <dgm:cxn modelId="{F430292C-46B1-4BB0-9134-72B9FFAE0950}" type="presOf" srcId="{FFB9CE67-ABDF-4E2B-B869-17604EE0D069}" destId="{C524E157-0A6D-4FF5-9838-1C3A0B8DFAA2}" srcOrd="0" destOrd="0" presId="urn:microsoft.com/office/officeart/2005/8/layout/vProcess5"/>
    <dgm:cxn modelId="{36FD0CB9-57F3-4C0B-8451-0F297E927EF9}" type="presOf" srcId="{886427B3-A1A7-4954-8AEC-8FCA2FC54B5C}" destId="{5D8B76D2-62D0-46DD-975C-8EC153D2B150}" srcOrd="1" destOrd="0" presId="urn:microsoft.com/office/officeart/2005/8/layout/vProcess5"/>
    <dgm:cxn modelId="{535A456E-66F2-419E-9170-9CBE9469380C}" srcId="{FFB9CE67-ABDF-4E2B-B869-17604EE0D069}" destId="{F7214B95-6E41-4672-BAC5-2BE96A2981DD}" srcOrd="3" destOrd="0" parTransId="{9C644343-12AA-47D5-B589-6CD74E5A3F57}" sibTransId="{50B899E4-1D24-489C-9866-BDD116CBF601}"/>
    <dgm:cxn modelId="{7DD0DA8F-354E-4090-9EDD-5090C668468E}" type="presOf" srcId="{B6EB0A6E-2704-4BC5-8DCB-A300201E3CD8}" destId="{043855DA-671F-4CB2-A398-A5A68C406E0E}" srcOrd="0" destOrd="0" presId="urn:microsoft.com/office/officeart/2005/8/layout/vProcess5"/>
    <dgm:cxn modelId="{BAD2A3AB-C8DF-426E-8848-858D7923DD73}" type="presOf" srcId="{CC29C635-2ABF-4B64-9952-BA6EEF350BDF}" destId="{A7E0EBB9-01F6-42AC-9D0F-499D9D4DE465}" srcOrd="0" destOrd="0" presId="urn:microsoft.com/office/officeart/2005/8/layout/vProcess5"/>
    <dgm:cxn modelId="{E9ADCFE0-9C6F-4994-A836-EB943CAAF001}" type="presOf" srcId="{565C27A9-4B2B-46B3-9429-7E999D69FFFE}" destId="{A11BFB63-50BF-4A01-830C-AE5F05D3D7B3}" srcOrd="0" destOrd="0" presId="urn:microsoft.com/office/officeart/2005/8/layout/vProcess5"/>
    <dgm:cxn modelId="{ACBDD49B-7DF2-410F-9206-77D98E7EF7C7}" type="presOf" srcId="{63FEB11E-80CD-4F48-81F0-6CC2C466A6A4}" destId="{2112910C-9F96-4C79-9852-A6A1BB9B90CE}" srcOrd="0" destOrd="0" presId="urn:microsoft.com/office/officeart/2005/8/layout/vProcess5"/>
    <dgm:cxn modelId="{00A0A7B6-8BCD-4E74-9CD2-351EAF7C7E14}" srcId="{FFB9CE67-ABDF-4E2B-B869-17604EE0D069}" destId="{565C27A9-4B2B-46B3-9429-7E999D69FFFE}" srcOrd="0" destOrd="0" parTransId="{C01337AF-FC89-4378-9FAE-412215AFB869}" sibTransId="{63FEB11E-80CD-4F48-81F0-6CC2C466A6A4}"/>
    <dgm:cxn modelId="{B801DB23-8928-4290-AFAD-72EF9CBB4A1C}" type="presOf" srcId="{886427B3-A1A7-4954-8AEC-8FCA2FC54B5C}" destId="{C44BF162-25F3-494E-A84E-EFA219CEB75D}" srcOrd="0" destOrd="0" presId="urn:microsoft.com/office/officeart/2005/8/layout/vProcess5"/>
    <dgm:cxn modelId="{666F5967-D0EC-45AE-B4A8-9A4914D0C313}" type="presOf" srcId="{CC29C635-2ABF-4B64-9952-BA6EEF350BDF}" destId="{F85E5692-5CF1-49A4-A96E-5B7FCE822384}" srcOrd="1" destOrd="0" presId="urn:microsoft.com/office/officeart/2005/8/layout/vProcess5"/>
    <dgm:cxn modelId="{5B470966-054B-4667-A2EB-C5E315309E5B}" type="presOf" srcId="{F7214B95-6E41-4672-BAC5-2BE96A2981DD}" destId="{28DEEA76-79A7-4999-B6F1-3DD2F1F04174}" srcOrd="1" destOrd="0" presId="urn:microsoft.com/office/officeart/2005/8/layout/vProcess5"/>
    <dgm:cxn modelId="{8B43BDB0-3D34-4A06-B15D-8293B6615C8E}" srcId="{FFB9CE67-ABDF-4E2B-B869-17604EE0D069}" destId="{886427B3-A1A7-4954-8AEC-8FCA2FC54B5C}" srcOrd="2" destOrd="0" parTransId="{D660D854-744E-4A7C-8543-C11F29A39D40}" sibTransId="{D31AF266-1941-43EA-8C91-4F984D706520}"/>
    <dgm:cxn modelId="{4A6F6EE1-652A-429D-9A26-54A48AF5F620}" srcId="{FFB9CE67-ABDF-4E2B-B869-17604EE0D069}" destId="{CC29C635-2ABF-4B64-9952-BA6EEF350BDF}" srcOrd="1" destOrd="0" parTransId="{B396DE68-A2F9-425C-B9CE-F43AC2F0A55B}" sibTransId="{B6EB0A6E-2704-4BC5-8DCB-A300201E3CD8}"/>
    <dgm:cxn modelId="{797D25BD-9CD4-4AE2-B688-02A4D0E639EC}" type="presOf" srcId="{D31AF266-1941-43EA-8C91-4F984D706520}" destId="{6BC62F93-6A6A-4632-8A84-FE2CEE999FE9}" srcOrd="0" destOrd="0" presId="urn:microsoft.com/office/officeart/2005/8/layout/vProcess5"/>
    <dgm:cxn modelId="{227A76E6-6A81-4149-98B4-F5B2ED4E4DF4}" type="presOf" srcId="{F7214B95-6E41-4672-BAC5-2BE96A2981DD}" destId="{22B08574-7DF8-4D37-932F-4541134B25D1}" srcOrd="0" destOrd="0" presId="urn:microsoft.com/office/officeart/2005/8/layout/vProcess5"/>
    <dgm:cxn modelId="{737DBE9A-1364-4F61-89E5-09E813983DDC}" type="presOf" srcId="{565C27A9-4B2B-46B3-9429-7E999D69FFFE}" destId="{9DAF29B3-3D1E-4CDB-A086-97E5069F8FA1}" srcOrd="1" destOrd="0" presId="urn:microsoft.com/office/officeart/2005/8/layout/vProcess5"/>
    <dgm:cxn modelId="{1FCC1F39-4E2A-43D5-AE58-9336B1B3A73F}" type="presParOf" srcId="{C524E157-0A6D-4FF5-9838-1C3A0B8DFAA2}" destId="{F3BE336C-144F-401F-8FA9-9A27D4951307}" srcOrd="0" destOrd="0" presId="urn:microsoft.com/office/officeart/2005/8/layout/vProcess5"/>
    <dgm:cxn modelId="{63871F43-2AB1-4F37-901E-96929B1BA43E}" type="presParOf" srcId="{C524E157-0A6D-4FF5-9838-1C3A0B8DFAA2}" destId="{A11BFB63-50BF-4A01-830C-AE5F05D3D7B3}" srcOrd="1" destOrd="0" presId="urn:microsoft.com/office/officeart/2005/8/layout/vProcess5"/>
    <dgm:cxn modelId="{786A4778-51D9-4E20-96B1-E23EE4D4E615}" type="presParOf" srcId="{C524E157-0A6D-4FF5-9838-1C3A0B8DFAA2}" destId="{A7E0EBB9-01F6-42AC-9D0F-499D9D4DE465}" srcOrd="2" destOrd="0" presId="urn:microsoft.com/office/officeart/2005/8/layout/vProcess5"/>
    <dgm:cxn modelId="{79FE58C1-4743-470F-9187-D9212C5AB068}" type="presParOf" srcId="{C524E157-0A6D-4FF5-9838-1C3A0B8DFAA2}" destId="{C44BF162-25F3-494E-A84E-EFA219CEB75D}" srcOrd="3" destOrd="0" presId="urn:microsoft.com/office/officeart/2005/8/layout/vProcess5"/>
    <dgm:cxn modelId="{BF8B7F1D-8A87-49B2-9649-6B6DA6EECF32}" type="presParOf" srcId="{C524E157-0A6D-4FF5-9838-1C3A0B8DFAA2}" destId="{22B08574-7DF8-4D37-932F-4541134B25D1}" srcOrd="4" destOrd="0" presId="urn:microsoft.com/office/officeart/2005/8/layout/vProcess5"/>
    <dgm:cxn modelId="{533E710C-3480-4628-BCD9-62CBC8215686}" type="presParOf" srcId="{C524E157-0A6D-4FF5-9838-1C3A0B8DFAA2}" destId="{2112910C-9F96-4C79-9852-A6A1BB9B90CE}" srcOrd="5" destOrd="0" presId="urn:microsoft.com/office/officeart/2005/8/layout/vProcess5"/>
    <dgm:cxn modelId="{78B2CFE7-B1A6-467A-82D6-5553D5A89357}" type="presParOf" srcId="{C524E157-0A6D-4FF5-9838-1C3A0B8DFAA2}" destId="{043855DA-671F-4CB2-A398-A5A68C406E0E}" srcOrd="6" destOrd="0" presId="urn:microsoft.com/office/officeart/2005/8/layout/vProcess5"/>
    <dgm:cxn modelId="{795E100B-9787-439C-96DF-7454EBCC44C9}" type="presParOf" srcId="{C524E157-0A6D-4FF5-9838-1C3A0B8DFAA2}" destId="{6BC62F93-6A6A-4632-8A84-FE2CEE999FE9}" srcOrd="7" destOrd="0" presId="urn:microsoft.com/office/officeart/2005/8/layout/vProcess5"/>
    <dgm:cxn modelId="{1B164AF8-69F2-440A-AC08-30A692092210}" type="presParOf" srcId="{C524E157-0A6D-4FF5-9838-1C3A0B8DFAA2}" destId="{9DAF29B3-3D1E-4CDB-A086-97E5069F8FA1}" srcOrd="8" destOrd="0" presId="urn:microsoft.com/office/officeart/2005/8/layout/vProcess5"/>
    <dgm:cxn modelId="{9C286FD7-CA46-4F77-A50A-B40F47291102}" type="presParOf" srcId="{C524E157-0A6D-4FF5-9838-1C3A0B8DFAA2}" destId="{F85E5692-5CF1-49A4-A96E-5B7FCE822384}" srcOrd="9" destOrd="0" presId="urn:microsoft.com/office/officeart/2005/8/layout/vProcess5"/>
    <dgm:cxn modelId="{628DF857-6EBE-4BAD-A9D5-9E85EE1AE461}" type="presParOf" srcId="{C524E157-0A6D-4FF5-9838-1C3A0B8DFAA2}" destId="{5D8B76D2-62D0-46DD-975C-8EC153D2B150}" srcOrd="10" destOrd="0" presId="urn:microsoft.com/office/officeart/2005/8/layout/vProcess5"/>
    <dgm:cxn modelId="{3369E309-1A70-409B-97C6-41C2E9099CCA}" type="presParOf" srcId="{C524E157-0A6D-4FF5-9838-1C3A0B8DFAA2}" destId="{28DEEA76-79A7-4999-B6F1-3DD2F1F04174}" srcOrd="11" destOrd="0" presId="urn:microsoft.com/office/officeart/2005/8/layout/vProcess5"/>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1BFB63-50BF-4A01-830C-AE5F05D3D7B3}">
      <dsp:nvSpPr>
        <dsp:cNvPr id="0" name=""/>
        <dsp:cNvSpPr/>
      </dsp:nvSpPr>
      <dsp:spPr>
        <a:xfrm>
          <a:off x="0" y="0"/>
          <a:ext cx="3395424" cy="99571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altLang="zh-TW" sz="2300" b="1" kern="12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Company Introduction</a:t>
          </a:r>
          <a:endParaRPr lang="zh-TW" altLang="en-US" sz="2300" b="1" kern="12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endParaRPr>
        </a:p>
      </dsp:txBody>
      <dsp:txXfrm>
        <a:off x="29163" y="29163"/>
        <a:ext cx="2236836" cy="937385"/>
      </dsp:txXfrm>
    </dsp:sp>
    <dsp:sp modelId="{A7E0EBB9-01F6-42AC-9D0F-499D9D4DE465}">
      <dsp:nvSpPr>
        <dsp:cNvPr id="0" name=""/>
        <dsp:cNvSpPr/>
      </dsp:nvSpPr>
      <dsp:spPr>
        <a:xfrm>
          <a:off x="284366" y="1176750"/>
          <a:ext cx="3395424" cy="995711"/>
        </a:xfrm>
        <a:prstGeom prst="roundRect">
          <a:avLst>
            <a:gd name="adj" fmla="val 10000"/>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altLang="zh-TW" sz="2300" b="1" kern="12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Operation and Finance Review</a:t>
          </a:r>
          <a:endParaRPr lang="zh-TW" altLang="en-US" sz="2300" b="1" kern="12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endParaRPr>
        </a:p>
      </dsp:txBody>
      <dsp:txXfrm>
        <a:off x="313529" y="1205913"/>
        <a:ext cx="2405518" cy="937385"/>
      </dsp:txXfrm>
    </dsp:sp>
    <dsp:sp modelId="{C44BF162-25F3-494E-A84E-EFA219CEB75D}">
      <dsp:nvSpPr>
        <dsp:cNvPr id="0" name=""/>
        <dsp:cNvSpPr/>
      </dsp:nvSpPr>
      <dsp:spPr>
        <a:xfrm>
          <a:off x="564489" y="2353500"/>
          <a:ext cx="3395424" cy="995711"/>
        </a:xfrm>
        <a:prstGeom prst="roundRect">
          <a:avLst>
            <a:gd name="adj" fmla="val 1000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altLang="zh-TW" sz="2300" b="1" kern="12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Future Glance</a:t>
          </a:r>
          <a:endParaRPr lang="zh-TW" altLang="en-US" sz="2300" b="1" kern="12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endParaRPr>
        </a:p>
      </dsp:txBody>
      <dsp:txXfrm>
        <a:off x="593652" y="2382663"/>
        <a:ext cx="2409762" cy="937385"/>
      </dsp:txXfrm>
    </dsp:sp>
    <dsp:sp modelId="{22B08574-7DF8-4D37-932F-4541134B25D1}">
      <dsp:nvSpPr>
        <dsp:cNvPr id="0" name=""/>
        <dsp:cNvSpPr/>
      </dsp:nvSpPr>
      <dsp:spPr>
        <a:xfrm>
          <a:off x="848855" y="3530251"/>
          <a:ext cx="3395424" cy="99571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altLang="en-US" sz="2300" b="1" kern="12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Q&amp;A</a:t>
          </a:r>
          <a:endParaRPr lang="zh-TW" altLang="en-US" sz="2300" b="1" kern="12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endParaRPr>
        </a:p>
      </dsp:txBody>
      <dsp:txXfrm>
        <a:off x="878018" y="3559414"/>
        <a:ext cx="2405518" cy="937385"/>
      </dsp:txXfrm>
    </dsp:sp>
    <dsp:sp modelId="{2112910C-9F96-4C79-9852-A6A1BB9B90CE}">
      <dsp:nvSpPr>
        <dsp:cNvPr id="0" name=""/>
        <dsp:cNvSpPr/>
      </dsp:nvSpPr>
      <dsp:spPr>
        <a:xfrm>
          <a:off x="2748211" y="762624"/>
          <a:ext cx="647212" cy="64721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zh-TW" altLang="en-US" sz="3100" b="1" kern="1200">
            <a:latin typeface="Arial" pitchFamily="34" charset="0"/>
            <a:ea typeface="標楷體" pitchFamily="65" charset="-120"/>
            <a:cs typeface="Arial" pitchFamily="34" charset="0"/>
          </a:endParaRPr>
        </a:p>
      </dsp:txBody>
      <dsp:txXfrm>
        <a:off x="2893834" y="762624"/>
        <a:ext cx="355966" cy="487027"/>
      </dsp:txXfrm>
    </dsp:sp>
    <dsp:sp modelId="{043855DA-671F-4CB2-A398-A5A68C406E0E}">
      <dsp:nvSpPr>
        <dsp:cNvPr id="0" name=""/>
        <dsp:cNvSpPr/>
      </dsp:nvSpPr>
      <dsp:spPr>
        <a:xfrm>
          <a:off x="3032578" y="1939375"/>
          <a:ext cx="647212" cy="647212"/>
        </a:xfrm>
        <a:prstGeom prst="downArrow">
          <a:avLst>
            <a:gd name="adj1" fmla="val 55000"/>
            <a:gd name="adj2" fmla="val 45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zh-TW" altLang="en-US" sz="3100" b="1" kern="1200">
            <a:latin typeface="Arial" pitchFamily="34" charset="0"/>
            <a:ea typeface="標楷體" pitchFamily="65" charset="-120"/>
            <a:cs typeface="Arial" pitchFamily="34" charset="0"/>
          </a:endParaRPr>
        </a:p>
      </dsp:txBody>
      <dsp:txXfrm>
        <a:off x="3178201" y="1939375"/>
        <a:ext cx="355966" cy="487027"/>
      </dsp:txXfrm>
    </dsp:sp>
    <dsp:sp modelId="{6BC62F93-6A6A-4632-8A84-FE2CEE999FE9}">
      <dsp:nvSpPr>
        <dsp:cNvPr id="0" name=""/>
        <dsp:cNvSpPr/>
      </dsp:nvSpPr>
      <dsp:spPr>
        <a:xfrm>
          <a:off x="3312700" y="3116125"/>
          <a:ext cx="647212" cy="64721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zh-TW" altLang="en-US" sz="3100" b="1" kern="1200">
            <a:latin typeface="Arial" pitchFamily="34" charset="0"/>
            <a:ea typeface="標楷體" pitchFamily="65" charset="-120"/>
            <a:cs typeface="Arial" pitchFamily="34" charset="0"/>
          </a:endParaRPr>
        </a:p>
      </dsp:txBody>
      <dsp:txXfrm>
        <a:off x="3458323" y="3116125"/>
        <a:ext cx="355966" cy="487027"/>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243E6C7-94A9-4E2A-9571-26D17E740EAB}" type="datetimeFigureOut">
              <a:rPr lang="zh-TW" altLang="en-US" smtClean="0"/>
              <a:pPr/>
              <a:t>2022/11/11</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8EE9030-DE6E-42B8-80F6-FD858F4AE01B}" type="slidenum">
              <a:rPr lang="zh-TW" altLang="en-US" smtClean="0"/>
              <a:pPr/>
              <a:t>‹#›</a:t>
            </a:fld>
            <a:endParaRPr lang="zh-TW" altLang="en-US"/>
          </a:p>
        </p:txBody>
      </p:sp>
    </p:spTree>
    <p:extLst>
      <p:ext uri="{BB962C8B-B14F-4D97-AF65-F5344CB8AC3E}">
        <p14:creationId xmlns:p14="http://schemas.microsoft.com/office/powerpoint/2010/main" val="41095567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5BD266-C8E6-4629-B623-0310EA0B78A0}" type="datetimeFigureOut">
              <a:rPr lang="zh-TW" altLang="en-US" smtClean="0"/>
              <a:pPr/>
              <a:t>2022/11/11</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600D8C-AA07-4CF4-9D83-F8E3B0446995}" type="slidenum">
              <a:rPr lang="zh-TW" altLang="en-US" smtClean="0"/>
              <a:pPr/>
              <a:t>‹#›</a:t>
            </a:fld>
            <a:endParaRPr lang="zh-TW" altLang="en-US"/>
          </a:p>
        </p:txBody>
      </p:sp>
    </p:spTree>
    <p:extLst>
      <p:ext uri="{BB962C8B-B14F-4D97-AF65-F5344CB8AC3E}">
        <p14:creationId xmlns:p14="http://schemas.microsoft.com/office/powerpoint/2010/main" val="2091168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dirty="0"/>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65A8BE5B-6FAF-408A-82CB-7EDBC500D1D1}" type="datetime1">
              <a:rPr lang="zh-TW" altLang="en-US" smtClean="0"/>
              <a:pPr/>
              <a:t>2022/11/11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
        <p:nvSpPr>
          <p:cNvPr id="7" name="矩形 6"/>
          <p:cNvSpPr/>
          <p:nvPr userDrawn="1"/>
        </p:nvSpPr>
        <p:spPr>
          <a:xfrm>
            <a:off x="5292080" y="0"/>
            <a:ext cx="3851920" cy="5486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4296ACD-4B77-4EB2-A68A-139399D83B23}" type="datetime1">
              <a:rPr lang="zh-TW" altLang="en-US" smtClean="0"/>
              <a:pPr/>
              <a:t>2022/11/11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13C4D2C2-4ECD-4C34-AD8A-04DC425F7E38}" type="datetime1">
              <a:rPr lang="zh-TW" altLang="en-US" smtClean="0"/>
              <a:pPr/>
              <a:t>2022/11/11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chemeClr val="accent3">
                    <a:lumMod val="50000"/>
                  </a:schemeClr>
                </a:solidFill>
              </a:defRPr>
            </a:lvl1pPr>
          </a:lstStyle>
          <a:p>
            <a:r>
              <a:rPr lang="zh-TW" altLang="en-US"/>
              <a:t>按一下以編輯母片標題樣式</a:t>
            </a:r>
          </a:p>
        </p:txBody>
      </p:sp>
      <p:sp>
        <p:nvSpPr>
          <p:cNvPr id="3" name="內容版面配置區 2"/>
          <p:cNvSpPr>
            <a:spLocks noGrp="1"/>
          </p:cNvSpPr>
          <p:nvPr>
            <p:ph idx="1"/>
          </p:nvPr>
        </p:nvSpPr>
        <p:spPr/>
        <p:txBody>
          <a:bodyPr/>
          <a:lstStyle>
            <a:lvl1pPr>
              <a:lnSpc>
                <a:spcPts val="3000"/>
              </a:lnSpc>
              <a:defRPr>
                <a:solidFill>
                  <a:srgbClr val="002060"/>
                </a:solidFill>
              </a:defRPr>
            </a:lvl1pPr>
            <a:lvl2pPr>
              <a:lnSpc>
                <a:spcPts val="3000"/>
              </a:lnSpc>
              <a:defRPr>
                <a:solidFill>
                  <a:srgbClr val="002060"/>
                </a:solidFill>
              </a:defRPr>
            </a:lvl2pPr>
            <a:lvl3pPr>
              <a:lnSpc>
                <a:spcPts val="3000"/>
              </a:lnSpc>
              <a:defRPr>
                <a:solidFill>
                  <a:srgbClr val="002060"/>
                </a:solidFill>
              </a:defRPr>
            </a:lvl3pPr>
            <a:lvl4pPr>
              <a:lnSpc>
                <a:spcPts val="3000"/>
              </a:lnSpc>
              <a:defRPr>
                <a:solidFill>
                  <a:srgbClr val="002060"/>
                </a:solidFill>
              </a:defRPr>
            </a:lvl4pPr>
            <a:lvl5pPr>
              <a:lnSpc>
                <a:spcPts val="3000"/>
              </a:lnSpc>
              <a:defRPr>
                <a:solidFill>
                  <a:srgbClr val="002060"/>
                </a:solidFill>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10"/>
          </p:nvPr>
        </p:nvSpPr>
        <p:spPr/>
        <p:txBody>
          <a:bodyPr/>
          <a:lstStyle/>
          <a:p>
            <a:fld id="{A6AB464B-BC41-4422-A98A-13D8488A1841}" type="datetime1">
              <a:rPr lang="zh-TW" altLang="en-US" smtClean="0"/>
              <a:pPr/>
              <a:t>2022/11/11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0"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91522E0B-5FB2-47A4-B142-595C3A9D54A2}" type="datetime1">
              <a:rPr lang="zh-TW" altLang="en-US" smtClean="0"/>
              <a:pPr/>
              <a:t>2022/11/11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0">
                <a:latin typeface="標楷體" pitchFamily="65" charset="-120"/>
                <a:ea typeface="標楷體" pitchFamily="65" charset="-120"/>
              </a:defRPr>
            </a:lvl1pPr>
          </a:lstStyle>
          <a:p>
            <a:r>
              <a:rPr lang="zh-TW" altLang="en-US" dirty="0"/>
              <a:t>按一下以編輯母片標題樣式</a:t>
            </a:r>
          </a:p>
        </p:txBody>
      </p:sp>
      <p:sp>
        <p:nvSpPr>
          <p:cNvPr id="3" name="內容版面配置區 2"/>
          <p:cNvSpPr>
            <a:spLocks noGrp="1"/>
          </p:cNvSpPr>
          <p:nvPr>
            <p:ph sz="half" idx="1"/>
          </p:nvPr>
        </p:nvSpPr>
        <p:spPr>
          <a:xfrm>
            <a:off x="457200" y="1600200"/>
            <a:ext cx="3898776" cy="4525963"/>
          </a:xfrm>
        </p:spPr>
        <p:txBody>
          <a:bodyPr/>
          <a:lstStyle>
            <a:lvl1pPr>
              <a:defRPr sz="2800" b="0">
                <a:solidFill>
                  <a:srgbClr val="002060"/>
                </a:solidFill>
              </a:defRPr>
            </a:lvl1pPr>
            <a:lvl2pPr>
              <a:defRPr sz="2400" b="0">
                <a:solidFill>
                  <a:srgbClr val="002060"/>
                </a:solidFill>
              </a:defRPr>
            </a:lvl2pPr>
            <a:lvl3pPr>
              <a:defRPr sz="2000" b="0">
                <a:solidFill>
                  <a:srgbClr val="002060"/>
                </a:solidFill>
              </a:defRPr>
            </a:lvl3pPr>
            <a:lvl4pPr>
              <a:defRPr sz="1800" b="0">
                <a:solidFill>
                  <a:srgbClr val="002060"/>
                </a:solidFill>
              </a:defRPr>
            </a:lvl4pPr>
            <a:lvl5pPr>
              <a:defRPr sz="1800" b="0">
                <a:solidFill>
                  <a:srgbClr val="002060"/>
                </a:solidFill>
              </a:defRPr>
            </a:lvl5pPr>
            <a:lvl6pPr>
              <a:defRPr sz="1800"/>
            </a:lvl6pPr>
            <a:lvl7pPr>
              <a:defRPr sz="1800"/>
            </a:lvl7pPr>
            <a:lvl8pPr>
              <a:defRPr sz="1800"/>
            </a:lvl8pPr>
            <a:lvl9pPr>
              <a:defRPr sz="18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內容版面配置區 3"/>
          <p:cNvSpPr>
            <a:spLocks noGrp="1"/>
          </p:cNvSpPr>
          <p:nvPr>
            <p:ph sz="half" idx="2"/>
          </p:nvPr>
        </p:nvSpPr>
        <p:spPr>
          <a:xfrm>
            <a:off x="4788024" y="1600200"/>
            <a:ext cx="3898776" cy="4525963"/>
          </a:xfrm>
        </p:spPr>
        <p:txBody>
          <a:bodyPr/>
          <a:lstStyle>
            <a:lvl1pPr>
              <a:defRPr sz="2800" b="0">
                <a:solidFill>
                  <a:srgbClr val="002060"/>
                </a:solidFill>
              </a:defRPr>
            </a:lvl1pPr>
            <a:lvl2pPr>
              <a:defRPr sz="2400" b="0">
                <a:solidFill>
                  <a:srgbClr val="002060"/>
                </a:solidFill>
              </a:defRPr>
            </a:lvl2pPr>
            <a:lvl3pPr>
              <a:defRPr sz="2000" b="0">
                <a:solidFill>
                  <a:srgbClr val="002060"/>
                </a:solidFill>
              </a:defRPr>
            </a:lvl3pPr>
            <a:lvl4pPr>
              <a:defRPr sz="1800" b="0">
                <a:solidFill>
                  <a:srgbClr val="002060"/>
                </a:solidFill>
              </a:defRPr>
            </a:lvl4pPr>
            <a:lvl5pPr>
              <a:defRPr sz="1800" b="0">
                <a:solidFill>
                  <a:srgbClr val="002060"/>
                </a:solidFill>
              </a:defRPr>
            </a:lvl5pPr>
            <a:lvl6pPr>
              <a:defRPr sz="1800"/>
            </a:lvl6pPr>
            <a:lvl7pPr>
              <a:defRPr sz="1800"/>
            </a:lvl7pPr>
            <a:lvl8pPr>
              <a:defRPr sz="1800"/>
            </a:lvl8pPr>
            <a:lvl9pPr>
              <a:defRPr sz="18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日期版面配置區 4"/>
          <p:cNvSpPr>
            <a:spLocks noGrp="1"/>
          </p:cNvSpPr>
          <p:nvPr>
            <p:ph type="dt" sz="half" idx="10"/>
          </p:nvPr>
        </p:nvSpPr>
        <p:spPr/>
        <p:txBody>
          <a:bodyPr/>
          <a:lstStyle/>
          <a:p>
            <a:fld id="{57733DCE-2006-4C59-A0CA-1F95E57D9A39}" type="datetime1">
              <a:rPr lang="zh-TW" altLang="en-US" smtClean="0"/>
              <a:pPr/>
              <a:t>2022/11/11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3898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dirty="0"/>
              <a:t>按一下以編輯母片文字樣式</a:t>
            </a:r>
          </a:p>
        </p:txBody>
      </p:sp>
      <p:sp>
        <p:nvSpPr>
          <p:cNvPr id="4" name="內容版面配置區 3"/>
          <p:cNvSpPr>
            <a:spLocks noGrp="1"/>
          </p:cNvSpPr>
          <p:nvPr>
            <p:ph sz="half" idx="2"/>
          </p:nvPr>
        </p:nvSpPr>
        <p:spPr>
          <a:xfrm>
            <a:off x="457200" y="2174875"/>
            <a:ext cx="3898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文字版面配置區 4"/>
          <p:cNvSpPr>
            <a:spLocks noGrp="1"/>
          </p:cNvSpPr>
          <p:nvPr>
            <p:ph type="body" sz="quarter" idx="3"/>
          </p:nvPr>
        </p:nvSpPr>
        <p:spPr>
          <a:xfrm>
            <a:off x="4788023" y="1535113"/>
            <a:ext cx="389877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788023" y="2174875"/>
            <a:ext cx="389877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7" name="日期版面配置區 6"/>
          <p:cNvSpPr>
            <a:spLocks noGrp="1"/>
          </p:cNvSpPr>
          <p:nvPr>
            <p:ph type="dt" sz="half" idx="10"/>
          </p:nvPr>
        </p:nvSpPr>
        <p:spPr/>
        <p:txBody>
          <a:bodyPr/>
          <a:lstStyle/>
          <a:p>
            <a:fld id="{161D769A-4C54-45E0-9BE0-1F990D7EAD3F}" type="datetime1">
              <a:rPr lang="zh-TW" altLang="en-US" smtClean="0"/>
              <a:pPr/>
              <a:t>2022/11/11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94299456-D96F-4A17-BC7E-B0E9F84B8FE6}" type="datetime1">
              <a:rPr lang="zh-TW" altLang="en-US" smtClean="0"/>
              <a:pPr/>
              <a:t>2022/11/11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9C1BF9C-B75B-4B5A-9E57-21F79D39D538}" type="datetime1">
              <a:rPr lang="zh-TW" altLang="en-US" smtClean="0"/>
              <a:pPr/>
              <a:t>2022/11/11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E9D6367F-96E0-4EB6-80E3-7DDC62C26CF7}" type="datetime1">
              <a:rPr lang="zh-TW" altLang="en-US" smtClean="0"/>
              <a:pPr/>
              <a:t>2022/11/11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F946C832-20B2-4E48-99B5-9D12FAADD634}" type="datetime1">
              <a:rPr lang="zh-TW" altLang="en-US" smtClean="0"/>
              <a:pPr/>
              <a:t>2022/11/11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dirty="0"/>
              <a:t>按一下以編輯母片標題樣式</a:t>
            </a:r>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F72202-A9E6-4116-B0CA-3151F40A27E1}" type="datetime1">
              <a:rPr lang="zh-TW" altLang="en-US" smtClean="0"/>
              <a:pPr/>
              <a:t>2022/11/11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A0BB7-265A-403C-9275-D587AB510EDC}" type="slidenum">
              <a:rPr lang="zh-TW" altLang="en-US" smtClean="0"/>
              <a:pPr/>
              <a:t>‹#›</a:t>
            </a:fld>
            <a:endParaRPr lang="zh-TW" altLang="en-US"/>
          </a:p>
        </p:txBody>
      </p:sp>
      <p:graphicFrame>
        <p:nvGraphicFramePr>
          <p:cNvPr id="1026" name="圖片 220"/>
          <p:cNvGraphicFramePr>
            <a:graphicFrameLocks noChangeAspect="1"/>
          </p:cNvGraphicFramePr>
          <p:nvPr/>
        </p:nvGraphicFramePr>
        <p:xfrm>
          <a:off x="5724128" y="98503"/>
          <a:ext cx="491615" cy="445938"/>
        </p:xfrm>
        <a:graphic>
          <a:graphicData uri="http://schemas.openxmlformats.org/presentationml/2006/ole">
            <mc:AlternateContent xmlns:mc="http://schemas.openxmlformats.org/markup-compatibility/2006">
              <mc:Choice xmlns:v="urn:schemas-microsoft-com:vml" Requires="v">
                <p:oleObj spid="_x0000_s1028" name="Document" r:id="rId14" imgW="980946" imgH="932805" progId="Word.Document.8">
                  <p:embed/>
                </p:oleObj>
              </mc:Choice>
              <mc:Fallback>
                <p:oleObj name="Document" r:id="rId14" imgW="980946" imgH="932805" progId="Word.Document.8">
                  <p:embed/>
                  <p:pic>
                    <p:nvPicPr>
                      <p:cNvPr id="0" name="Picture 1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724128" y="98503"/>
                        <a:ext cx="491615" cy="445938"/>
                      </a:xfrm>
                      <a:prstGeom prst="rect">
                        <a:avLst/>
                      </a:prstGeom>
                      <a:solidFill>
                        <a:srgbClr val="FFFFFF"/>
                      </a:solidFill>
                      <a:ln>
                        <a:noFill/>
                      </a:ln>
                      <a:extLst>
                        <a:ext uri="{91240B29-F687-4F45-9708-019B960494DF}">
                          <a14:hiddenLine xmlns:a14="http://schemas.microsoft.com/office/drawing/2010/main" w="1">
                            <a:solidFill>
                              <a:srgbClr val="000000"/>
                            </a:solidFill>
                            <a:miter lim="800000"/>
                            <a:headEnd/>
                            <a:tailEnd/>
                          </a14:hiddenLine>
                        </a:ext>
                      </a:extLst>
                    </p:spPr>
                  </p:pic>
                </p:oleObj>
              </mc:Fallback>
            </mc:AlternateContent>
          </a:graphicData>
        </a:graphic>
      </p:graphicFrame>
      <p:sp>
        <p:nvSpPr>
          <p:cNvPr id="8" name="文字方塊 7"/>
          <p:cNvSpPr txBox="1"/>
          <p:nvPr userDrawn="1"/>
        </p:nvSpPr>
        <p:spPr>
          <a:xfrm>
            <a:off x="6156176" y="36858"/>
            <a:ext cx="2987824" cy="584775"/>
          </a:xfrm>
          <a:prstGeom prst="rect">
            <a:avLst/>
          </a:prstGeom>
          <a:noFill/>
        </p:spPr>
        <p:txBody>
          <a:bodyPr wrap="square" rtlCol="0">
            <a:spAutoFit/>
          </a:bodyPr>
          <a:lstStyle/>
          <a:p>
            <a:r>
              <a:rPr lang="zh-TW" altLang="en-US" sz="1600" b="0" dirty="0">
                <a:latin typeface="Arial" pitchFamily="34" charset="0"/>
                <a:ea typeface="標楷體" pitchFamily="65" charset="-120"/>
                <a:cs typeface="Arial" pitchFamily="34" charset="0"/>
              </a:rPr>
              <a:t>永裕塑膠工業股份有限公司</a:t>
            </a:r>
            <a:endParaRPr lang="en-US" altLang="zh-TW" sz="1600" b="0" dirty="0">
              <a:latin typeface="Arial" pitchFamily="34" charset="0"/>
              <a:ea typeface="標楷體" pitchFamily="65" charset="-120"/>
              <a:cs typeface="Arial" pitchFamily="34" charset="0"/>
            </a:endParaRPr>
          </a:p>
          <a:p>
            <a:r>
              <a:rPr lang="en-US" altLang="zh-TW" sz="1600" b="0" dirty="0">
                <a:latin typeface="Arial" pitchFamily="34" charset="0"/>
                <a:ea typeface="標楷體" pitchFamily="65" charset="-120"/>
                <a:cs typeface="Arial" pitchFamily="34" charset="0"/>
              </a:rPr>
              <a:t> YONYU PLASTICS CO.,LTD.</a:t>
            </a:r>
            <a:endParaRPr lang="zh-TW" altLang="en-US" sz="1600" b="0" dirty="0">
              <a:latin typeface="Arial" pitchFamily="34" charset="0"/>
              <a:ea typeface="標楷體" pitchFamily="65" charset="-12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b="0" kern="1200">
          <a:solidFill>
            <a:schemeClr val="accent3">
              <a:lumMod val="50000"/>
            </a:schemeClr>
          </a:solidFill>
          <a:effectLst>
            <a:outerShdw blurRad="50800" dist="38100" dir="2700000" algn="tl" rotWithShape="0">
              <a:prstClr val="black">
                <a:alpha val="40000"/>
              </a:prstClr>
            </a:outerShdw>
          </a:effectLst>
          <a:latin typeface="Arial" pitchFamily="34" charset="0"/>
          <a:ea typeface="標楷體" pitchFamily="65" charset="-120"/>
          <a:cs typeface="Arial" pitchFamily="34" charset="0"/>
        </a:defRPr>
      </a:lvl1pPr>
    </p:titleStyle>
    <p:bodyStyle>
      <a:lvl1pPr marL="342900" indent="-342900" algn="l" defTabSz="914400" rtl="0" eaLnBrk="1" latinLnBrk="0" hangingPunct="1">
        <a:lnSpc>
          <a:spcPts val="3000"/>
        </a:lnSpc>
        <a:spcBef>
          <a:spcPts val="600"/>
        </a:spcBef>
        <a:spcAft>
          <a:spcPts val="600"/>
        </a:spcAft>
        <a:buFont typeface="Arial" pitchFamily="34" charset="0"/>
        <a:buChar char="•"/>
        <a:defRPr sz="2800" b="0" kern="1200">
          <a:solidFill>
            <a:srgbClr val="002060"/>
          </a:solidFill>
          <a:latin typeface="Arial" pitchFamily="34" charset="0"/>
          <a:ea typeface="標楷體" pitchFamily="65" charset="-120"/>
          <a:cs typeface="Arial" pitchFamily="34" charset="0"/>
        </a:defRPr>
      </a:lvl1pPr>
      <a:lvl2pPr marL="742950" indent="-285750" algn="l" defTabSz="914400" rtl="0" eaLnBrk="1" latinLnBrk="0" hangingPunct="1">
        <a:lnSpc>
          <a:spcPts val="3000"/>
        </a:lnSpc>
        <a:spcBef>
          <a:spcPts val="600"/>
        </a:spcBef>
        <a:spcAft>
          <a:spcPts val="600"/>
        </a:spcAft>
        <a:buFont typeface="Arial" pitchFamily="34" charset="0"/>
        <a:buChar char="–"/>
        <a:defRPr sz="2800" b="0" kern="1200">
          <a:solidFill>
            <a:srgbClr val="002060"/>
          </a:solidFill>
          <a:latin typeface="Arial" pitchFamily="34" charset="0"/>
          <a:ea typeface="標楷體" pitchFamily="65" charset="-120"/>
          <a:cs typeface="Arial" pitchFamily="34" charset="0"/>
        </a:defRPr>
      </a:lvl2pPr>
      <a:lvl3pPr marL="1143000" indent="-228600" algn="l" defTabSz="914400" rtl="0" eaLnBrk="1" latinLnBrk="0" hangingPunct="1">
        <a:lnSpc>
          <a:spcPts val="3000"/>
        </a:lnSpc>
        <a:spcBef>
          <a:spcPts val="600"/>
        </a:spcBef>
        <a:spcAft>
          <a:spcPts val="600"/>
        </a:spcAft>
        <a:buFont typeface="Arial" pitchFamily="34" charset="0"/>
        <a:buChar char="•"/>
        <a:defRPr sz="2400" b="0" kern="1200">
          <a:solidFill>
            <a:srgbClr val="002060"/>
          </a:solidFill>
          <a:latin typeface="Arial" pitchFamily="34" charset="0"/>
          <a:ea typeface="標楷體" pitchFamily="65" charset="-120"/>
          <a:cs typeface="Arial" pitchFamily="34" charset="0"/>
        </a:defRPr>
      </a:lvl3pPr>
      <a:lvl4pPr marL="1600200" indent="-228600" algn="l" defTabSz="914400" rtl="0" eaLnBrk="1" latinLnBrk="0" hangingPunct="1">
        <a:lnSpc>
          <a:spcPts val="3000"/>
        </a:lnSpc>
        <a:spcBef>
          <a:spcPts val="600"/>
        </a:spcBef>
        <a:spcAft>
          <a:spcPts val="600"/>
        </a:spcAft>
        <a:buFont typeface="Arial" pitchFamily="34" charset="0"/>
        <a:buChar char="–"/>
        <a:defRPr sz="2000" b="0" kern="1200">
          <a:solidFill>
            <a:srgbClr val="002060"/>
          </a:solidFill>
          <a:latin typeface="Arial" pitchFamily="34" charset="0"/>
          <a:ea typeface="標楷體" pitchFamily="65" charset="-120"/>
          <a:cs typeface="Arial" pitchFamily="34" charset="0"/>
        </a:defRPr>
      </a:lvl4pPr>
      <a:lvl5pPr marL="2057400" indent="-228600" algn="l" defTabSz="914400" rtl="0" eaLnBrk="1" latinLnBrk="0" hangingPunct="1">
        <a:lnSpc>
          <a:spcPts val="3000"/>
        </a:lnSpc>
        <a:spcBef>
          <a:spcPts val="600"/>
        </a:spcBef>
        <a:spcAft>
          <a:spcPts val="600"/>
        </a:spcAft>
        <a:buFont typeface="Arial" pitchFamily="34" charset="0"/>
        <a:buChar char="»"/>
        <a:defRPr sz="2000" b="0" kern="1200">
          <a:solidFill>
            <a:srgbClr val="002060"/>
          </a:solidFill>
          <a:latin typeface="Arial" pitchFamily="34" charset="0"/>
          <a:ea typeface="標楷體" pitchFamily="65" charset="-12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image" Target="../media/image3.jpe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jpe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vmlDrawing" Target="../drawings/vmlDrawing3.vml"/><Relationship Id="rId5" Type="http://schemas.openxmlformats.org/officeDocument/2006/relationships/image" Target="../media/image2.emf"/><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5220072" y="0"/>
            <a:ext cx="3923928"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內容版面配置區 11"/>
          <p:cNvSpPr>
            <a:spLocks noGrp="1"/>
          </p:cNvSpPr>
          <p:nvPr>
            <p:ph sz="half" idx="2"/>
          </p:nvPr>
        </p:nvSpPr>
        <p:spPr>
          <a:xfrm>
            <a:off x="4860032" y="1928802"/>
            <a:ext cx="3826768" cy="4137323"/>
          </a:xfrm>
        </p:spPr>
        <p:txBody>
          <a:bodyPr/>
          <a:lstStyle/>
          <a:p>
            <a:r>
              <a:rPr lang="en-US" altLang="zh-TW" dirty="0"/>
              <a:t>Investor Conference</a:t>
            </a:r>
          </a:p>
        </p:txBody>
      </p:sp>
      <p:graphicFrame>
        <p:nvGraphicFramePr>
          <p:cNvPr id="9" name="表格 8"/>
          <p:cNvGraphicFramePr>
            <a:graphicFrameLocks noGrp="1"/>
          </p:cNvGraphicFramePr>
          <p:nvPr>
            <p:extLst>
              <p:ext uri="{D42A27DB-BD31-4B8C-83A1-F6EECF244321}">
                <p14:modId xmlns:p14="http://schemas.microsoft.com/office/powerpoint/2010/main" val="168317388"/>
              </p:ext>
            </p:extLst>
          </p:nvPr>
        </p:nvGraphicFramePr>
        <p:xfrm>
          <a:off x="4572000" y="2428868"/>
          <a:ext cx="4511824" cy="3108960"/>
        </p:xfrm>
        <a:graphic>
          <a:graphicData uri="http://schemas.openxmlformats.org/drawingml/2006/table">
            <a:tbl>
              <a:tblPr firstRow="1" bandRow="1">
                <a:tableStyleId>{073A0DAA-6AF3-43AB-8588-CEC1D06C72B9}</a:tableStyleId>
              </a:tblPr>
              <a:tblGrid>
                <a:gridCol w="1785070">
                  <a:extLst>
                    <a:ext uri="{9D8B030D-6E8A-4147-A177-3AD203B41FA5}">
                      <a16:colId xmlns:a16="http://schemas.microsoft.com/office/drawing/2014/main" xmlns="" val="20000"/>
                    </a:ext>
                  </a:extLst>
                </a:gridCol>
                <a:gridCol w="2726754">
                  <a:extLst>
                    <a:ext uri="{9D8B030D-6E8A-4147-A177-3AD203B41FA5}">
                      <a16:colId xmlns:a16="http://schemas.microsoft.com/office/drawing/2014/main" xmlns="" val="20001"/>
                    </a:ext>
                  </a:extLst>
                </a:gridCol>
              </a:tblGrid>
              <a:tr h="370840">
                <a:tc>
                  <a:txBody>
                    <a:bodyPr/>
                    <a:lstStyle/>
                    <a:p>
                      <a:pPr algn="ctr"/>
                      <a:r>
                        <a:rPr lang="en-US" altLang="zh-TW" sz="2000" b="1" dirty="0">
                          <a:solidFill>
                            <a:schemeClr val="tx1"/>
                          </a:solidFill>
                          <a:latin typeface="Arial" pitchFamily="34" charset="0"/>
                          <a:ea typeface="標楷體" pitchFamily="65" charset="-120"/>
                          <a:cs typeface="Arial" pitchFamily="34" charset="0"/>
                        </a:rPr>
                        <a:t>Time</a:t>
                      </a:r>
                      <a:endParaRPr lang="zh-TW" altLang="en-US" sz="2000" b="1" dirty="0">
                        <a:solidFill>
                          <a:schemeClr val="tx1"/>
                        </a:solidFill>
                        <a:latin typeface="Arial" pitchFamily="34" charset="0"/>
                        <a:ea typeface="標楷體" pitchFamily="65" charset="-120"/>
                        <a:cs typeface="Arial"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TW" sz="2000" b="1" dirty="0">
                          <a:solidFill>
                            <a:schemeClr val="tx1"/>
                          </a:solidFill>
                          <a:latin typeface="Arial" pitchFamily="34" charset="0"/>
                          <a:ea typeface="標楷體" pitchFamily="65" charset="-120"/>
                          <a:cs typeface="Arial" pitchFamily="34" charset="0"/>
                        </a:rPr>
                        <a:t>Agenda</a:t>
                      </a:r>
                      <a:endParaRPr lang="zh-TW" altLang="en-US" sz="2000" b="1" dirty="0">
                        <a:solidFill>
                          <a:schemeClr val="tx1"/>
                        </a:solidFill>
                        <a:latin typeface="Arial" pitchFamily="34" charset="0"/>
                        <a:ea typeface="標楷體" pitchFamily="65" charset="-120"/>
                        <a:cs typeface="Arial"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0"/>
                  </a:ext>
                </a:extLst>
              </a:tr>
              <a:tr h="370840">
                <a:tc>
                  <a:txBody>
                    <a:bodyPr/>
                    <a:lstStyle/>
                    <a:p>
                      <a:pPr algn="ctr"/>
                      <a:r>
                        <a:rPr lang="en-US" altLang="zh-TW" sz="2000" b="1" dirty="0">
                          <a:solidFill>
                            <a:schemeClr val="tx1"/>
                          </a:solidFill>
                          <a:latin typeface="Arial" pitchFamily="34" charset="0"/>
                          <a:ea typeface="標楷體" pitchFamily="65" charset="-120"/>
                          <a:cs typeface="Arial" pitchFamily="34" charset="0"/>
                        </a:rPr>
                        <a:t>14:15~14:30</a:t>
                      </a:r>
                      <a:endParaRPr lang="zh-TW" altLang="en-US" sz="2000" b="1" dirty="0">
                        <a:solidFill>
                          <a:schemeClr val="tx1"/>
                        </a:solidFill>
                        <a:latin typeface="Arial" pitchFamily="34" charset="0"/>
                        <a:ea typeface="標楷體" pitchFamily="65" charset="-120"/>
                        <a:cs typeface="Arial" pitchFamily="34" charset="0"/>
                      </a:endParaRPr>
                    </a:p>
                  </a:txBody>
                  <a:tcPr anchor="ctr">
                    <a:lnT w="12700" cap="flat" cmpd="sng" algn="ctr">
                      <a:solidFill>
                        <a:schemeClr val="tx1"/>
                      </a:solidFill>
                      <a:prstDash val="solid"/>
                      <a:round/>
                      <a:headEnd type="none" w="med" len="med"/>
                      <a:tailEnd type="none" w="med" len="med"/>
                    </a:lnT>
                    <a:noFill/>
                  </a:tcPr>
                </a:tc>
                <a:tc>
                  <a:txBody>
                    <a:bodyPr/>
                    <a:lstStyle/>
                    <a:p>
                      <a:pPr algn="ctr"/>
                      <a:r>
                        <a:rPr lang="en-US" altLang="zh-TW" sz="2000" b="1" dirty="0">
                          <a:solidFill>
                            <a:schemeClr val="tx1"/>
                          </a:solidFill>
                          <a:latin typeface="Arial" pitchFamily="34" charset="0"/>
                          <a:ea typeface="標楷體" pitchFamily="65" charset="-120"/>
                          <a:cs typeface="Arial" pitchFamily="34" charset="0"/>
                        </a:rPr>
                        <a:t>Online Register</a:t>
                      </a:r>
                    </a:p>
                  </a:txBody>
                  <a:tcPr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xmlns="" val="10001"/>
                  </a:ext>
                </a:extLst>
              </a:tr>
              <a:tr h="370840">
                <a:tc>
                  <a:txBody>
                    <a:bodyPr/>
                    <a:lstStyle/>
                    <a:p>
                      <a:pPr algn="ctr"/>
                      <a:endParaRPr lang="zh-TW" altLang="en-US" sz="2000" b="1" dirty="0">
                        <a:solidFill>
                          <a:schemeClr val="tx1"/>
                        </a:solidFill>
                        <a:latin typeface="Arial" pitchFamily="34" charset="0"/>
                        <a:ea typeface="標楷體" pitchFamily="65" charset="-120"/>
                        <a:cs typeface="Arial" pitchFamily="34" charset="0"/>
                      </a:endParaRPr>
                    </a:p>
                  </a:txBody>
                  <a:tcPr anchor="ctr">
                    <a:noFill/>
                  </a:tcPr>
                </a:tc>
                <a:tc>
                  <a:txBody>
                    <a:bodyPr/>
                    <a:lstStyle/>
                    <a:p>
                      <a:pPr algn="ctr"/>
                      <a:endParaRPr lang="zh-TW" altLang="en-US" sz="2000" b="1" dirty="0">
                        <a:solidFill>
                          <a:schemeClr val="tx1"/>
                        </a:solidFill>
                        <a:latin typeface="Arial" pitchFamily="34" charset="0"/>
                        <a:ea typeface="標楷體" pitchFamily="65" charset="-120"/>
                        <a:cs typeface="Arial" pitchFamily="34" charset="0"/>
                      </a:endParaRPr>
                    </a:p>
                  </a:txBody>
                  <a:tcPr anchor="ctr">
                    <a:noFill/>
                  </a:tcPr>
                </a:tc>
                <a:extLst>
                  <a:ext uri="{0D108BD9-81ED-4DB2-BD59-A6C34878D82A}">
                    <a16:rowId xmlns:a16="http://schemas.microsoft.com/office/drawing/2014/main" xmlns="" val="10002"/>
                  </a:ext>
                </a:extLst>
              </a:tr>
              <a:tr h="370840">
                <a:tc>
                  <a:txBody>
                    <a:bodyPr/>
                    <a:lstStyle/>
                    <a:p>
                      <a:pPr algn="ctr"/>
                      <a:r>
                        <a:rPr lang="en-US" altLang="zh-TW" sz="2000" b="1" dirty="0">
                          <a:solidFill>
                            <a:schemeClr val="tx1"/>
                          </a:solidFill>
                          <a:latin typeface="Arial" pitchFamily="34" charset="0"/>
                          <a:ea typeface="標楷體" pitchFamily="65" charset="-120"/>
                          <a:cs typeface="Arial" pitchFamily="34" charset="0"/>
                        </a:rPr>
                        <a:t>14:30~14:50</a:t>
                      </a:r>
                      <a:endParaRPr lang="zh-TW" altLang="en-US" sz="2000" b="1" dirty="0">
                        <a:solidFill>
                          <a:schemeClr val="tx1"/>
                        </a:solidFill>
                        <a:latin typeface="Arial" pitchFamily="34" charset="0"/>
                        <a:ea typeface="標楷體" pitchFamily="65" charset="-120"/>
                        <a:cs typeface="Arial" pitchFamily="34" charset="0"/>
                      </a:endParaRPr>
                    </a:p>
                  </a:txBody>
                  <a:tcPr anchor="ctr">
                    <a:noFill/>
                  </a:tcPr>
                </a:tc>
                <a:tc>
                  <a:txBody>
                    <a:bodyPr/>
                    <a:lstStyle/>
                    <a:p>
                      <a:pPr algn="ctr"/>
                      <a:r>
                        <a:rPr lang="en-US" altLang="zh-TW" sz="2000" b="1" dirty="0">
                          <a:solidFill>
                            <a:schemeClr val="tx1"/>
                          </a:solidFill>
                          <a:latin typeface="Arial" pitchFamily="34" charset="0"/>
                          <a:ea typeface="標楷體" pitchFamily="65" charset="-120"/>
                          <a:cs typeface="Arial" pitchFamily="34" charset="0"/>
                        </a:rPr>
                        <a:t>Operation Summary</a:t>
                      </a:r>
                      <a:endParaRPr lang="zh-TW" altLang="en-US" sz="2000" b="1" dirty="0">
                        <a:solidFill>
                          <a:schemeClr val="tx1"/>
                        </a:solidFill>
                        <a:latin typeface="Arial" pitchFamily="34" charset="0"/>
                        <a:ea typeface="標楷體" pitchFamily="65" charset="-120"/>
                        <a:cs typeface="Arial" pitchFamily="34" charset="0"/>
                      </a:endParaRPr>
                    </a:p>
                  </a:txBody>
                  <a:tcPr anchor="ctr">
                    <a:noFill/>
                  </a:tcPr>
                </a:tc>
                <a:extLst>
                  <a:ext uri="{0D108BD9-81ED-4DB2-BD59-A6C34878D82A}">
                    <a16:rowId xmlns:a16="http://schemas.microsoft.com/office/drawing/2014/main" xmlns="" val="10003"/>
                  </a:ext>
                </a:extLst>
              </a:tr>
              <a:tr h="370840">
                <a:tc>
                  <a:txBody>
                    <a:bodyPr/>
                    <a:lstStyle/>
                    <a:p>
                      <a:pPr algn="ctr"/>
                      <a:endParaRPr lang="zh-TW" altLang="en-US" sz="2000" b="1" dirty="0">
                        <a:solidFill>
                          <a:schemeClr val="tx1"/>
                        </a:solidFill>
                        <a:latin typeface="Arial" pitchFamily="34" charset="0"/>
                        <a:ea typeface="標楷體" pitchFamily="65" charset="-120"/>
                        <a:cs typeface="Arial" pitchFamily="34" charset="0"/>
                      </a:endParaRPr>
                    </a:p>
                  </a:txBody>
                  <a:tcPr anchor="ctr">
                    <a:noFill/>
                  </a:tcPr>
                </a:tc>
                <a:tc>
                  <a:txBody>
                    <a:bodyPr/>
                    <a:lstStyle/>
                    <a:p>
                      <a:pPr algn="ctr"/>
                      <a:endParaRPr lang="zh-TW" altLang="en-US" sz="2000" b="1" dirty="0">
                        <a:solidFill>
                          <a:schemeClr val="tx1"/>
                        </a:solidFill>
                        <a:latin typeface="Arial" pitchFamily="34" charset="0"/>
                        <a:ea typeface="標楷體" pitchFamily="65" charset="-120"/>
                        <a:cs typeface="Arial" pitchFamily="34" charset="0"/>
                      </a:endParaRPr>
                    </a:p>
                  </a:txBody>
                  <a:tcPr anchor="ctr">
                    <a:noFill/>
                  </a:tcPr>
                </a:tc>
                <a:extLst>
                  <a:ext uri="{0D108BD9-81ED-4DB2-BD59-A6C34878D82A}">
                    <a16:rowId xmlns:a16="http://schemas.microsoft.com/office/drawing/2014/main" xmlns="" val="10004"/>
                  </a:ext>
                </a:extLst>
              </a:tr>
              <a:tr h="370840">
                <a:tc>
                  <a:txBody>
                    <a:bodyPr/>
                    <a:lstStyle/>
                    <a:p>
                      <a:pPr algn="ctr"/>
                      <a:r>
                        <a:rPr lang="en-US" altLang="zh-TW" sz="2000" b="1" dirty="0">
                          <a:solidFill>
                            <a:schemeClr val="tx1"/>
                          </a:solidFill>
                          <a:latin typeface="Arial" pitchFamily="34" charset="0"/>
                          <a:ea typeface="標楷體" pitchFamily="65" charset="-120"/>
                          <a:cs typeface="Arial" pitchFamily="34" charset="0"/>
                        </a:rPr>
                        <a:t>14:50~15:30</a:t>
                      </a:r>
                      <a:endParaRPr lang="zh-TW" altLang="en-US" sz="2000" b="1" dirty="0">
                        <a:solidFill>
                          <a:schemeClr val="tx1"/>
                        </a:solidFill>
                        <a:latin typeface="Arial" pitchFamily="34" charset="0"/>
                        <a:ea typeface="標楷體" pitchFamily="65" charset="-120"/>
                        <a:cs typeface="Arial" pitchFamily="34" charset="0"/>
                      </a:endParaRPr>
                    </a:p>
                  </a:txBody>
                  <a:tcPr anchor="ctr">
                    <a:noFill/>
                  </a:tcPr>
                </a:tc>
                <a:tc>
                  <a:txBody>
                    <a:bodyPr/>
                    <a:lstStyle/>
                    <a:p>
                      <a:pPr algn="ctr"/>
                      <a:r>
                        <a:rPr lang="en-US" altLang="zh-TW" sz="2000" b="1" dirty="0">
                          <a:solidFill>
                            <a:schemeClr val="tx1"/>
                          </a:solidFill>
                          <a:latin typeface="Arial" pitchFamily="34" charset="0"/>
                          <a:ea typeface="標楷體" pitchFamily="65" charset="-120"/>
                          <a:cs typeface="Arial" pitchFamily="34" charset="0"/>
                        </a:rPr>
                        <a:t>Q&amp;A</a:t>
                      </a:r>
                    </a:p>
                    <a:p>
                      <a:pPr algn="ctr"/>
                      <a:r>
                        <a:rPr lang="en-US" altLang="zh-TW" sz="1600" b="1" dirty="0">
                          <a:solidFill>
                            <a:schemeClr val="tx1"/>
                          </a:solidFill>
                          <a:latin typeface="Arial" pitchFamily="34" charset="0"/>
                          <a:ea typeface="標楷體" pitchFamily="65" charset="-120"/>
                          <a:cs typeface="Arial" pitchFamily="34" charset="0"/>
                        </a:rPr>
                        <a:t>(Participants are allowed to ask questions through internet) </a:t>
                      </a:r>
                    </a:p>
                  </a:txBody>
                  <a:tcPr anchor="ctr">
                    <a:noFill/>
                  </a:tcPr>
                </a:tc>
                <a:extLst>
                  <a:ext uri="{0D108BD9-81ED-4DB2-BD59-A6C34878D82A}">
                    <a16:rowId xmlns:a16="http://schemas.microsoft.com/office/drawing/2014/main" xmlns="" val="10005"/>
                  </a:ext>
                </a:extLst>
              </a:tr>
            </a:tbl>
          </a:graphicData>
        </a:graphic>
      </p:graphicFrame>
      <p:sp>
        <p:nvSpPr>
          <p:cNvPr id="10" name="副標題 7"/>
          <p:cNvSpPr txBox="1">
            <a:spLocks/>
          </p:cNvSpPr>
          <p:nvPr/>
        </p:nvSpPr>
        <p:spPr>
          <a:xfrm>
            <a:off x="1547664" y="5633864"/>
            <a:ext cx="6400800" cy="576064"/>
          </a:xfrm>
          <a:prstGeom prst="rect">
            <a:avLst/>
          </a:prstGeom>
        </p:spPr>
        <p:txBody>
          <a:bodyPr vert="horz" lIns="91440" tIns="45720" rIns="91440" bIns="45720" rtlCol="0">
            <a:normAutofit/>
          </a:bodyPr>
          <a:lstStyle/>
          <a:p>
            <a:pPr lvl="0" algn="ctr">
              <a:spcBef>
                <a:spcPct val="20000"/>
              </a:spcBef>
            </a:pPr>
            <a:r>
              <a:rPr lang="en-US" altLang="zh-TW" sz="24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2022 November 14</a:t>
            </a:r>
            <a:r>
              <a:rPr lang="en-US" altLang="zh-TW" sz="2400" baseline="300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th</a:t>
            </a:r>
            <a:r>
              <a:rPr lang="en-US" altLang="zh-TW" sz="24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 </a:t>
            </a:r>
            <a:endParaRPr lang="zh-TW" altLang="en-US" sz="24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endParaRPr>
          </a:p>
        </p:txBody>
      </p:sp>
      <p:sp>
        <p:nvSpPr>
          <p:cNvPr id="17" name="標題 6"/>
          <p:cNvSpPr>
            <a:spLocks noGrp="1"/>
          </p:cNvSpPr>
          <p:nvPr>
            <p:ph type="title"/>
          </p:nvPr>
        </p:nvSpPr>
        <p:spPr>
          <a:xfrm>
            <a:off x="457200" y="274638"/>
            <a:ext cx="8229600" cy="1570186"/>
          </a:xfrm>
        </p:spPr>
        <p:txBody>
          <a:bodyPr>
            <a:noAutofit/>
          </a:bodyPr>
          <a:lstStyle/>
          <a:p>
            <a:r>
              <a:rPr lang="zh-TW" altLang="en-US" sz="3600" dirty="0">
                <a:latin typeface="Arial" pitchFamily="34" charset="0"/>
              </a:rPr>
              <a:t>永裕塑膠工業股份有限公司</a:t>
            </a:r>
            <a:r>
              <a:rPr lang="en-US" altLang="zh-TW" sz="3600" dirty="0">
                <a:latin typeface="Arial" pitchFamily="34" charset="0"/>
              </a:rPr>
              <a:t/>
            </a:r>
            <a:br>
              <a:rPr lang="en-US" altLang="zh-TW" sz="3600" dirty="0">
                <a:latin typeface="Arial" pitchFamily="34" charset="0"/>
              </a:rPr>
            </a:br>
            <a:r>
              <a:rPr lang="en-US" altLang="zh-TW" sz="3600" dirty="0">
                <a:latin typeface="Arial" pitchFamily="34" charset="0"/>
              </a:rPr>
              <a:t> </a:t>
            </a:r>
            <a:r>
              <a:rPr lang="en-US" altLang="zh-TW" sz="3200" dirty="0">
                <a:latin typeface="Arial" pitchFamily="34" charset="0"/>
              </a:rPr>
              <a:t>YONYU PLASTICS CO.,LTD.</a:t>
            </a:r>
            <a:br>
              <a:rPr lang="en-US" altLang="zh-TW" sz="3200" dirty="0">
                <a:latin typeface="Arial" pitchFamily="34" charset="0"/>
              </a:rPr>
            </a:br>
            <a:r>
              <a:rPr lang="zh-TW" altLang="en-US" sz="3200" dirty="0">
                <a:latin typeface="Arial" pitchFamily="34" charset="0"/>
              </a:rPr>
              <a:t>股票代號：</a:t>
            </a:r>
            <a:r>
              <a:rPr lang="en-US" altLang="zh-TW" sz="3200" dirty="0">
                <a:latin typeface="Arial" pitchFamily="34" charset="0"/>
              </a:rPr>
              <a:t>1323</a:t>
            </a:r>
            <a:endParaRPr lang="zh-TW" altLang="en-US" sz="3200" dirty="0">
              <a:latin typeface="Arial" pitchFamily="34" charset="0"/>
            </a:endParaRPr>
          </a:p>
        </p:txBody>
      </p:sp>
      <p:graphicFrame>
        <p:nvGraphicFramePr>
          <p:cNvPr id="2051" name="圖片 220"/>
          <p:cNvGraphicFramePr>
            <a:graphicFrameLocks noChangeAspect="1"/>
          </p:cNvGraphicFramePr>
          <p:nvPr/>
        </p:nvGraphicFramePr>
        <p:xfrm>
          <a:off x="899592" y="404813"/>
          <a:ext cx="914400" cy="868362"/>
        </p:xfrm>
        <a:graphic>
          <a:graphicData uri="http://schemas.openxmlformats.org/presentationml/2006/ole">
            <mc:AlternateContent xmlns:mc="http://schemas.openxmlformats.org/markup-compatibility/2006">
              <mc:Choice xmlns:v="urn:schemas-microsoft-com:vml" Requires="v">
                <p:oleObj spid="_x0000_s2052" name="Document" r:id="rId3" imgW="980946" imgH="932805" progId="Word.Document.8">
                  <p:embed/>
                </p:oleObj>
              </mc:Choice>
              <mc:Fallback>
                <p:oleObj name="Document" r:id="rId3" imgW="980946" imgH="932805" progId="Word.Document.8">
                  <p:embed/>
                  <p:pic>
                    <p:nvPicPr>
                      <p:cNvPr id="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404813"/>
                        <a:ext cx="914400" cy="868362"/>
                      </a:xfrm>
                      <a:prstGeom prst="rect">
                        <a:avLst/>
                      </a:prstGeom>
                      <a:solidFill>
                        <a:srgbClr val="FFFFFF"/>
                      </a:solidFill>
                      <a:ln>
                        <a:noFill/>
                      </a:ln>
                      <a:extLst>
                        <a:ext uri="{91240B29-F687-4F45-9708-019B960494DF}">
                          <a14:hiddenLine xmlns:a14="http://schemas.microsoft.com/office/drawing/2010/main" w="1">
                            <a:solidFill>
                              <a:srgbClr val="000000"/>
                            </a:solidFill>
                            <a:miter lim="800000"/>
                            <a:headEnd/>
                            <a:tailEnd/>
                          </a14:hiddenLine>
                        </a:ext>
                      </a:extLst>
                    </p:spPr>
                  </p:pic>
                </p:oleObj>
              </mc:Fallback>
            </mc:AlternateContent>
          </a:graphicData>
        </a:graphic>
      </p:graphicFrame>
      <p:sp>
        <p:nvSpPr>
          <p:cNvPr id="19" name="副標題 7"/>
          <p:cNvSpPr txBox="1">
            <a:spLocks/>
          </p:cNvSpPr>
          <p:nvPr/>
        </p:nvSpPr>
        <p:spPr>
          <a:xfrm>
            <a:off x="1547664" y="6137920"/>
            <a:ext cx="6400800" cy="720080"/>
          </a:xfrm>
          <a:prstGeom prst="rect">
            <a:avLst/>
          </a:prstGeom>
        </p:spPr>
        <p:txBody>
          <a:bodyPr vert="horz" lIns="91440" tIns="45720" rIns="91440" bIns="45720" rtlCol="0">
            <a:normAutofit fontScale="85000" lnSpcReduction="20000"/>
          </a:bodyPr>
          <a:lstStyle/>
          <a:p>
            <a:pPr lvl="0" algn="ctr">
              <a:spcBef>
                <a:spcPct val="20000"/>
              </a:spcBef>
            </a:pPr>
            <a:r>
              <a:rPr lang="en-US" altLang="zh-TW" sz="28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Creative Innovation</a:t>
            </a:r>
            <a:r>
              <a:rPr lang="zh-TW" altLang="en-US" sz="28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a:t>
            </a:r>
            <a:r>
              <a:rPr lang="en-US" altLang="zh-TW" sz="28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Pursue Excellence</a:t>
            </a:r>
            <a:r>
              <a:rPr lang="zh-TW" altLang="en-US" sz="28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a:t>
            </a:r>
            <a:r>
              <a:rPr lang="en-US" altLang="zh-TW" sz="28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Improving Life</a:t>
            </a:r>
          </a:p>
        </p:txBody>
      </p:sp>
      <p:pic>
        <p:nvPicPr>
          <p:cNvPr id="16" name="內容版面配置區 13" descr="產品圖檔2.jpg"/>
          <p:cNvPicPr>
            <a:picLocks noGrp="1" noChangeAspect="1"/>
          </p:cNvPicPr>
          <p:nvPr>
            <p:ph sz="half" idx="1"/>
          </p:nvPr>
        </p:nvPicPr>
        <p:blipFill>
          <a:blip r:embed="rId5" cstate="print"/>
          <a:stretch>
            <a:fillRect/>
          </a:stretch>
        </p:blipFill>
        <p:spPr>
          <a:xfrm>
            <a:off x="130037" y="2276872"/>
            <a:ext cx="4585979" cy="3041794"/>
          </a:xfrm>
          <a:prstGeom prst="roundRect">
            <a:avLst/>
          </a:prstGeom>
        </p:spPr>
      </p:pic>
      <p:sp>
        <p:nvSpPr>
          <p:cNvPr id="11" name="投影片編號版面配置區 10"/>
          <p:cNvSpPr>
            <a:spLocks noGrp="1"/>
          </p:cNvSpPr>
          <p:nvPr>
            <p:ph type="sldNum" sz="quarter" idx="12"/>
          </p:nvPr>
        </p:nvSpPr>
        <p:spPr/>
        <p:txBody>
          <a:bodyPr/>
          <a:lstStyle/>
          <a:p>
            <a:fld id="{73DA0BB7-265A-403C-9275-D587AB510EDC}" type="slidenum">
              <a:rPr lang="zh-TW" altLang="en-US" smtClean="0"/>
              <a:pPr/>
              <a:t>1</a:t>
            </a:fld>
            <a:endParaRPr lang="zh-TW"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8"/>
          <p:cNvSpPr>
            <a:spLocks noGrp="1"/>
          </p:cNvSpPr>
          <p:nvPr>
            <p:ph type="title"/>
          </p:nvPr>
        </p:nvSpPr>
        <p:spPr>
          <a:xfrm>
            <a:off x="457200" y="2492896"/>
            <a:ext cx="8229600" cy="1143000"/>
          </a:xfrm>
        </p:spPr>
        <p:txBody>
          <a:bodyPr/>
          <a:lstStyle/>
          <a:p>
            <a:r>
              <a:rPr lang="en-US" altLang="zh-TW" dirty="0"/>
              <a:t>Financial Summaries</a:t>
            </a:r>
            <a:endParaRPr lang="zh-TW" altLang="en-US" dirty="0"/>
          </a:p>
        </p:txBody>
      </p:sp>
      <p:sp>
        <p:nvSpPr>
          <p:cNvPr id="10" name="內容版面配置區 9"/>
          <p:cNvSpPr>
            <a:spLocks noGrp="1"/>
          </p:cNvSpPr>
          <p:nvPr>
            <p:ph idx="1"/>
          </p:nvPr>
        </p:nvSpPr>
        <p:spPr>
          <a:xfrm>
            <a:off x="457200" y="4005064"/>
            <a:ext cx="8229600" cy="2121099"/>
          </a:xfrm>
        </p:spPr>
        <p:txBody>
          <a:bodyPr/>
          <a:lstStyle/>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10</a:t>
            </a:fld>
            <a:endParaRPr lang="zh-TW"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332656"/>
            <a:ext cx="8229600" cy="1143000"/>
          </a:xfrm>
        </p:spPr>
        <p:txBody>
          <a:bodyPr>
            <a:normAutofit/>
          </a:bodyPr>
          <a:lstStyle/>
          <a:p>
            <a:pPr fontAlgn="ctr"/>
            <a:r>
              <a:rPr lang="en-US" altLang="zh-TW" sz="2800" dirty="0"/>
              <a:t>Statement of Comprehensive Income</a:t>
            </a:r>
            <a:br>
              <a:rPr lang="en-US" altLang="zh-TW" sz="2800" dirty="0"/>
            </a:br>
            <a:r>
              <a:rPr lang="en-US" altLang="zh-TW" sz="2800" dirty="0"/>
              <a:t>(Quarterly)</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237645855"/>
              </p:ext>
            </p:extLst>
          </p:nvPr>
        </p:nvGraphicFramePr>
        <p:xfrm>
          <a:off x="179510" y="1628797"/>
          <a:ext cx="8784974" cy="4809532"/>
        </p:xfrm>
        <a:graphic>
          <a:graphicData uri="http://schemas.openxmlformats.org/drawingml/2006/table">
            <a:tbl>
              <a:tblPr firstRow="1" bandRow="1">
                <a:tableStyleId>{5C22544A-7EE6-4342-B048-85BDC9FD1C3A}</a:tableStyleId>
              </a:tblPr>
              <a:tblGrid>
                <a:gridCol w="2016226">
                  <a:extLst>
                    <a:ext uri="{9D8B030D-6E8A-4147-A177-3AD203B41FA5}">
                      <a16:colId xmlns:a16="http://schemas.microsoft.com/office/drawing/2014/main" xmlns="" val="20000"/>
                    </a:ext>
                  </a:extLst>
                </a:gridCol>
                <a:gridCol w="966964">
                  <a:extLst>
                    <a:ext uri="{9D8B030D-6E8A-4147-A177-3AD203B41FA5}">
                      <a16:colId xmlns:a16="http://schemas.microsoft.com/office/drawing/2014/main" xmlns="" val="20001"/>
                    </a:ext>
                  </a:extLst>
                </a:gridCol>
                <a:gridCol w="966964">
                  <a:extLst>
                    <a:ext uri="{9D8B030D-6E8A-4147-A177-3AD203B41FA5}">
                      <a16:colId xmlns:a16="http://schemas.microsoft.com/office/drawing/2014/main" xmlns="" val="20002"/>
                    </a:ext>
                  </a:extLst>
                </a:gridCol>
                <a:gridCol w="966964">
                  <a:extLst>
                    <a:ext uri="{9D8B030D-6E8A-4147-A177-3AD203B41FA5}">
                      <a16:colId xmlns:a16="http://schemas.microsoft.com/office/drawing/2014/main" xmlns="" val="20003"/>
                    </a:ext>
                  </a:extLst>
                </a:gridCol>
                <a:gridCol w="966964">
                  <a:extLst>
                    <a:ext uri="{9D8B030D-6E8A-4147-A177-3AD203B41FA5}">
                      <a16:colId xmlns:a16="http://schemas.microsoft.com/office/drawing/2014/main" xmlns="" val="20004"/>
                    </a:ext>
                  </a:extLst>
                </a:gridCol>
                <a:gridCol w="966964">
                  <a:extLst>
                    <a:ext uri="{9D8B030D-6E8A-4147-A177-3AD203B41FA5}">
                      <a16:colId xmlns:a16="http://schemas.microsoft.com/office/drawing/2014/main" xmlns="" val="20005"/>
                    </a:ext>
                  </a:extLst>
                </a:gridCol>
                <a:gridCol w="966964">
                  <a:extLst>
                    <a:ext uri="{9D8B030D-6E8A-4147-A177-3AD203B41FA5}">
                      <a16:colId xmlns:a16="http://schemas.microsoft.com/office/drawing/2014/main" xmlns="" val="20006"/>
                    </a:ext>
                  </a:extLst>
                </a:gridCol>
                <a:gridCol w="966964">
                  <a:extLst>
                    <a:ext uri="{9D8B030D-6E8A-4147-A177-3AD203B41FA5}">
                      <a16:colId xmlns:a16="http://schemas.microsoft.com/office/drawing/2014/main" xmlns="" val="20007"/>
                    </a:ext>
                  </a:extLst>
                </a:gridCol>
              </a:tblGrid>
              <a:tr h="258422">
                <a:tc>
                  <a:txBody>
                    <a:bodyPr/>
                    <a:lstStyle/>
                    <a:p>
                      <a:pPr algn="ctr" fontAlgn="ctr"/>
                      <a:r>
                        <a:rPr lang="en-US" altLang="zh-TW" sz="1800" b="1" i="0" u="none" strike="noStrike" dirty="0">
                          <a:latin typeface="Arial" pitchFamily="34" charset="0"/>
                          <a:ea typeface="標楷體" pitchFamily="65" charset="-120"/>
                          <a:cs typeface="Arial" pitchFamily="34" charset="0"/>
                        </a:rPr>
                        <a:t>ITEM</a:t>
                      </a:r>
                      <a:endParaRPr lang="zh-TW" altLang="en-US" sz="1800" b="1" i="0" u="none" strike="noStrike" dirty="0">
                        <a:latin typeface="Arial" pitchFamily="34" charset="0"/>
                        <a:ea typeface="標楷體" pitchFamily="65" charset="-120"/>
                        <a:cs typeface="Arial" pitchFamily="34" charset="0"/>
                      </a:endParaRPr>
                    </a:p>
                  </a:txBody>
                  <a:tcPr marL="0" marR="0" marT="0" marB="0" anchor="ctr"/>
                </a:tc>
                <a:tc>
                  <a:txBody>
                    <a:bodyPr/>
                    <a:lstStyle/>
                    <a:p>
                      <a:pPr algn="ctr" fontAlgn="ctr"/>
                      <a:r>
                        <a:rPr lang="en-US" sz="1800" b="1" i="0" u="none" strike="noStrike" dirty="0">
                          <a:effectLst/>
                          <a:latin typeface="Arial"/>
                        </a:rPr>
                        <a:t>2022Q3</a:t>
                      </a:r>
                    </a:p>
                  </a:txBody>
                  <a:tcPr marL="0" marR="0" marT="0" marB="0" anchor="ctr"/>
                </a:tc>
                <a:tc>
                  <a:txBody>
                    <a:bodyPr/>
                    <a:lstStyle/>
                    <a:p>
                      <a:pPr algn="ctr" fontAlgn="ctr"/>
                      <a:r>
                        <a:rPr lang="en-US" sz="1800" b="1" i="0" u="none" strike="noStrike" dirty="0">
                          <a:effectLst/>
                          <a:latin typeface="Arial"/>
                        </a:rPr>
                        <a:t>2022Q2</a:t>
                      </a:r>
                    </a:p>
                  </a:txBody>
                  <a:tcPr marL="0" marR="0" marT="0" marB="0" anchor="ctr"/>
                </a:tc>
                <a:tc>
                  <a:txBody>
                    <a:bodyPr/>
                    <a:lstStyle/>
                    <a:p>
                      <a:pPr algn="ctr" fontAlgn="ctr"/>
                      <a:r>
                        <a:rPr lang="en-US" sz="1800" b="1" i="0" u="none" strike="noStrike" dirty="0">
                          <a:effectLst/>
                          <a:latin typeface="Arial"/>
                        </a:rPr>
                        <a:t>2022Q1</a:t>
                      </a:r>
                    </a:p>
                  </a:txBody>
                  <a:tcPr marL="0" marR="0" marT="0" marB="0" anchor="ctr"/>
                </a:tc>
                <a:tc>
                  <a:txBody>
                    <a:bodyPr/>
                    <a:lstStyle/>
                    <a:p>
                      <a:pPr algn="ctr" fontAlgn="ctr"/>
                      <a:r>
                        <a:rPr lang="en-US" sz="1800" b="1" i="0" u="none" strike="noStrike">
                          <a:effectLst/>
                          <a:latin typeface="Arial"/>
                        </a:rPr>
                        <a:t>2021Q4</a:t>
                      </a:r>
                    </a:p>
                  </a:txBody>
                  <a:tcPr marL="0" marR="0" marT="0" marB="0" anchor="ctr"/>
                </a:tc>
                <a:tc>
                  <a:txBody>
                    <a:bodyPr/>
                    <a:lstStyle/>
                    <a:p>
                      <a:pPr algn="ctr" fontAlgn="ctr"/>
                      <a:r>
                        <a:rPr lang="en-US" sz="1800" b="1" i="0" u="none" strike="noStrike">
                          <a:effectLst/>
                          <a:latin typeface="Arial"/>
                        </a:rPr>
                        <a:t>2021Q3</a:t>
                      </a:r>
                    </a:p>
                  </a:txBody>
                  <a:tcPr marL="0" marR="0" marT="0" marB="0" anchor="ctr"/>
                </a:tc>
                <a:tc>
                  <a:txBody>
                    <a:bodyPr/>
                    <a:lstStyle/>
                    <a:p>
                      <a:pPr algn="ctr" fontAlgn="ctr"/>
                      <a:r>
                        <a:rPr lang="en-US" sz="1800" b="1" i="0" u="none" strike="noStrike">
                          <a:effectLst/>
                          <a:latin typeface="Arial"/>
                        </a:rPr>
                        <a:t>2021Q2</a:t>
                      </a:r>
                    </a:p>
                  </a:txBody>
                  <a:tcPr marL="0" marR="0" marT="0" marB="0" anchor="ctr"/>
                </a:tc>
                <a:tc>
                  <a:txBody>
                    <a:bodyPr/>
                    <a:lstStyle/>
                    <a:p>
                      <a:pPr algn="ctr" fontAlgn="ctr"/>
                      <a:r>
                        <a:rPr lang="en-US" sz="1800" b="1" i="0" u="none" strike="noStrike">
                          <a:effectLst/>
                          <a:latin typeface="Arial"/>
                        </a:rPr>
                        <a:t>2021Q1</a:t>
                      </a:r>
                    </a:p>
                  </a:txBody>
                  <a:tcPr marL="0" marR="0" marT="0" marB="0" anchor="ctr"/>
                </a:tc>
                <a:extLst>
                  <a:ext uri="{0D108BD9-81ED-4DB2-BD59-A6C34878D82A}">
                    <a16:rowId xmlns:a16="http://schemas.microsoft.com/office/drawing/2014/main" xmlns="" val="10000"/>
                  </a:ext>
                </a:extLst>
              </a:tr>
              <a:tr h="257620">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Net sales revenue</a:t>
                      </a:r>
                      <a:endParaRPr lang="zh-TW" altLang="en-US" sz="1600" b="0"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ctr"/>
                      <a:r>
                        <a:rPr lang="en-US" altLang="zh-TW" sz="1500" b="0" i="0" u="none" strike="noStrike">
                          <a:effectLst/>
                          <a:latin typeface="Arial"/>
                        </a:rPr>
                        <a:t>964,512 </a:t>
                      </a:r>
                    </a:p>
                  </a:txBody>
                  <a:tcPr marL="0" marR="0" marT="0" marB="0" anchor="ctr"/>
                </a:tc>
                <a:tc>
                  <a:txBody>
                    <a:bodyPr/>
                    <a:lstStyle/>
                    <a:p>
                      <a:pPr algn="r" fontAlgn="ctr"/>
                      <a:r>
                        <a:rPr lang="en-US" altLang="zh-TW" sz="1500" b="0" i="0" u="none" strike="noStrike">
                          <a:effectLst/>
                          <a:latin typeface="Arial"/>
                        </a:rPr>
                        <a:t>896,161 </a:t>
                      </a:r>
                    </a:p>
                  </a:txBody>
                  <a:tcPr marL="0" marR="0" marT="0" marB="0" anchor="ctr"/>
                </a:tc>
                <a:tc>
                  <a:txBody>
                    <a:bodyPr/>
                    <a:lstStyle/>
                    <a:p>
                      <a:pPr algn="r" fontAlgn="ctr"/>
                      <a:r>
                        <a:rPr lang="en-US" altLang="zh-TW" sz="1500" b="0" i="0" u="none" strike="noStrike" dirty="0">
                          <a:effectLst/>
                          <a:latin typeface="Arial"/>
                        </a:rPr>
                        <a:t>992,715 </a:t>
                      </a:r>
                    </a:p>
                  </a:txBody>
                  <a:tcPr marL="0" marR="0" marT="0" marB="0" anchor="ctr"/>
                </a:tc>
                <a:tc>
                  <a:txBody>
                    <a:bodyPr/>
                    <a:lstStyle/>
                    <a:p>
                      <a:pPr algn="r" fontAlgn="ctr"/>
                      <a:r>
                        <a:rPr lang="en-US" altLang="zh-TW" sz="1500" b="0" i="0" u="none" strike="noStrike" dirty="0">
                          <a:effectLst/>
                          <a:latin typeface="Arial"/>
                        </a:rPr>
                        <a:t>1,035,024 </a:t>
                      </a:r>
                    </a:p>
                  </a:txBody>
                  <a:tcPr marL="0" marR="0" marT="0" marB="0" anchor="ctr"/>
                </a:tc>
                <a:tc>
                  <a:txBody>
                    <a:bodyPr/>
                    <a:lstStyle/>
                    <a:p>
                      <a:pPr algn="r" fontAlgn="ctr"/>
                      <a:r>
                        <a:rPr lang="en-US" altLang="zh-TW" sz="1500" b="0" i="0" u="none" strike="noStrike">
                          <a:effectLst/>
                          <a:latin typeface="Arial"/>
                        </a:rPr>
                        <a:t>992,392 </a:t>
                      </a:r>
                    </a:p>
                  </a:txBody>
                  <a:tcPr marL="0" marR="0" marT="0" marB="0" anchor="ctr"/>
                </a:tc>
                <a:tc>
                  <a:txBody>
                    <a:bodyPr/>
                    <a:lstStyle/>
                    <a:p>
                      <a:pPr algn="r" fontAlgn="ctr"/>
                      <a:r>
                        <a:rPr lang="en-US" altLang="zh-TW" sz="1500" b="0" i="0" u="none" strike="noStrike">
                          <a:effectLst/>
                          <a:latin typeface="Arial"/>
                        </a:rPr>
                        <a:t>940,270 </a:t>
                      </a:r>
                    </a:p>
                  </a:txBody>
                  <a:tcPr marL="0" marR="0" marT="0" marB="0" anchor="ctr"/>
                </a:tc>
                <a:tc>
                  <a:txBody>
                    <a:bodyPr/>
                    <a:lstStyle/>
                    <a:p>
                      <a:pPr algn="r" fontAlgn="ctr"/>
                      <a:r>
                        <a:rPr lang="en-US" altLang="zh-TW" sz="1500" b="0" i="0" u="none" strike="noStrike">
                          <a:effectLst/>
                          <a:latin typeface="Arial"/>
                        </a:rPr>
                        <a:t>829,904 </a:t>
                      </a:r>
                    </a:p>
                  </a:txBody>
                  <a:tcPr marL="0" marR="0" marT="0" marB="0" anchor="ctr"/>
                </a:tc>
                <a:extLst>
                  <a:ext uri="{0D108BD9-81ED-4DB2-BD59-A6C34878D82A}">
                    <a16:rowId xmlns:a16="http://schemas.microsoft.com/office/drawing/2014/main" xmlns="" val="10001"/>
                  </a:ext>
                </a:extLst>
              </a:tr>
              <a:tr h="459417">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Gross profit (loss) from operations</a:t>
                      </a:r>
                      <a:endParaRPr lang="zh-TW" altLang="en-US" sz="1600" b="0"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ctr"/>
                      <a:r>
                        <a:rPr lang="en-US" altLang="zh-TW" sz="1500" b="0" i="0" u="none" strike="noStrike">
                          <a:effectLst/>
                          <a:latin typeface="Arial"/>
                        </a:rPr>
                        <a:t>224,864 </a:t>
                      </a:r>
                    </a:p>
                  </a:txBody>
                  <a:tcPr marL="0" marR="0" marT="0" marB="0" anchor="ctr"/>
                </a:tc>
                <a:tc>
                  <a:txBody>
                    <a:bodyPr/>
                    <a:lstStyle/>
                    <a:p>
                      <a:pPr algn="r" fontAlgn="ctr"/>
                      <a:r>
                        <a:rPr lang="en-US" altLang="zh-TW" sz="1500" b="0" i="0" u="none" strike="noStrike" dirty="0">
                          <a:effectLst/>
                          <a:latin typeface="Arial"/>
                        </a:rPr>
                        <a:t>189,071 </a:t>
                      </a:r>
                    </a:p>
                  </a:txBody>
                  <a:tcPr marL="0" marR="0" marT="0" marB="0" anchor="ctr"/>
                </a:tc>
                <a:tc>
                  <a:txBody>
                    <a:bodyPr/>
                    <a:lstStyle/>
                    <a:p>
                      <a:pPr algn="r" fontAlgn="ctr"/>
                      <a:r>
                        <a:rPr lang="en-US" altLang="zh-TW" sz="1500" b="0" i="0" u="none" strike="noStrike">
                          <a:effectLst/>
                          <a:latin typeface="Arial"/>
                        </a:rPr>
                        <a:t>218,596 </a:t>
                      </a:r>
                    </a:p>
                  </a:txBody>
                  <a:tcPr marL="0" marR="0" marT="0" marB="0" anchor="ctr"/>
                </a:tc>
                <a:tc>
                  <a:txBody>
                    <a:bodyPr/>
                    <a:lstStyle/>
                    <a:p>
                      <a:pPr algn="r" fontAlgn="ctr"/>
                      <a:r>
                        <a:rPr lang="en-US" altLang="zh-TW" sz="1500" b="0" i="0" u="none" strike="noStrike" dirty="0">
                          <a:effectLst/>
                          <a:latin typeface="Arial"/>
                        </a:rPr>
                        <a:t>235,200 </a:t>
                      </a:r>
                    </a:p>
                  </a:txBody>
                  <a:tcPr marL="0" marR="0" marT="0" marB="0" anchor="ctr"/>
                </a:tc>
                <a:tc>
                  <a:txBody>
                    <a:bodyPr/>
                    <a:lstStyle/>
                    <a:p>
                      <a:pPr algn="r" fontAlgn="ctr"/>
                      <a:r>
                        <a:rPr lang="en-US" altLang="zh-TW" sz="1500" b="0" i="0" u="none" strike="noStrike" dirty="0">
                          <a:effectLst/>
                          <a:latin typeface="Arial"/>
                        </a:rPr>
                        <a:t>241,734 </a:t>
                      </a:r>
                    </a:p>
                  </a:txBody>
                  <a:tcPr marL="0" marR="0" marT="0" marB="0" anchor="ctr"/>
                </a:tc>
                <a:tc>
                  <a:txBody>
                    <a:bodyPr/>
                    <a:lstStyle/>
                    <a:p>
                      <a:pPr algn="r" fontAlgn="ctr"/>
                      <a:r>
                        <a:rPr lang="en-US" altLang="zh-TW" sz="1500" b="0" i="0" u="none" strike="noStrike">
                          <a:effectLst/>
                          <a:latin typeface="Arial"/>
                        </a:rPr>
                        <a:t>236,185 </a:t>
                      </a:r>
                    </a:p>
                  </a:txBody>
                  <a:tcPr marL="0" marR="0" marT="0" marB="0" anchor="ctr"/>
                </a:tc>
                <a:tc>
                  <a:txBody>
                    <a:bodyPr/>
                    <a:lstStyle/>
                    <a:p>
                      <a:pPr algn="r" fontAlgn="ctr"/>
                      <a:r>
                        <a:rPr lang="en-US" altLang="zh-TW" sz="1500" b="0" i="0" u="none" strike="noStrike">
                          <a:effectLst/>
                          <a:latin typeface="Arial"/>
                        </a:rPr>
                        <a:t>201,051 </a:t>
                      </a:r>
                    </a:p>
                  </a:txBody>
                  <a:tcPr marL="0" marR="0" marT="0" marB="0" anchor="ctr"/>
                </a:tc>
                <a:extLst>
                  <a:ext uri="{0D108BD9-81ED-4DB2-BD59-A6C34878D82A}">
                    <a16:rowId xmlns:a16="http://schemas.microsoft.com/office/drawing/2014/main" xmlns="" val="10002"/>
                  </a:ext>
                </a:extLst>
              </a:tr>
              <a:tr h="431916">
                <a:tc>
                  <a:txBody>
                    <a:bodyPr/>
                    <a:lstStyle/>
                    <a:p>
                      <a:pPr algn="l" fontAlgn="ctr"/>
                      <a:r>
                        <a:rPr lang="en-US" altLang="zh-TW" sz="1600" b="1" kern="1200" dirty="0">
                          <a:solidFill>
                            <a:schemeClr val="dk1"/>
                          </a:solidFill>
                          <a:latin typeface="Arial" panose="020B0604020202020204" pitchFamily="34" charset="0"/>
                          <a:ea typeface="+mn-ea"/>
                          <a:cs typeface="Arial" panose="020B0604020202020204" pitchFamily="34" charset="0"/>
                        </a:rPr>
                        <a:t>Gross profit margin</a:t>
                      </a:r>
                      <a:endParaRPr lang="zh-TW" altLang="en-US" sz="1600" b="1"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ctr"/>
                      <a:r>
                        <a:rPr lang="en-US" altLang="zh-TW" sz="1800" b="1" i="0" u="none" strike="noStrike">
                          <a:effectLst/>
                          <a:latin typeface="Arial"/>
                        </a:rPr>
                        <a:t>23.31%</a:t>
                      </a:r>
                    </a:p>
                  </a:txBody>
                  <a:tcPr marL="0" marR="0" marT="0" marB="0" anchor="ctr"/>
                </a:tc>
                <a:tc>
                  <a:txBody>
                    <a:bodyPr/>
                    <a:lstStyle/>
                    <a:p>
                      <a:pPr algn="r" fontAlgn="ctr"/>
                      <a:r>
                        <a:rPr lang="en-US" altLang="zh-TW" sz="1800" b="1" i="0" u="none" strike="noStrike" dirty="0">
                          <a:effectLst/>
                          <a:latin typeface="Arial"/>
                        </a:rPr>
                        <a:t>21.10%</a:t>
                      </a:r>
                    </a:p>
                  </a:txBody>
                  <a:tcPr marL="0" marR="0" marT="0" marB="0" anchor="ctr"/>
                </a:tc>
                <a:tc>
                  <a:txBody>
                    <a:bodyPr/>
                    <a:lstStyle/>
                    <a:p>
                      <a:pPr algn="r" fontAlgn="ctr"/>
                      <a:r>
                        <a:rPr lang="en-US" altLang="zh-TW" sz="1800" b="1" i="0" u="none" strike="noStrike">
                          <a:effectLst/>
                          <a:latin typeface="Arial"/>
                        </a:rPr>
                        <a:t>22.02%</a:t>
                      </a:r>
                    </a:p>
                  </a:txBody>
                  <a:tcPr marL="0" marR="0" marT="0" marB="0" anchor="ctr"/>
                </a:tc>
                <a:tc>
                  <a:txBody>
                    <a:bodyPr/>
                    <a:lstStyle/>
                    <a:p>
                      <a:pPr algn="r" fontAlgn="ctr"/>
                      <a:r>
                        <a:rPr lang="en-US" altLang="zh-TW" sz="1800" b="1" i="0" u="none" strike="noStrike">
                          <a:effectLst/>
                          <a:latin typeface="Arial"/>
                        </a:rPr>
                        <a:t>22.72%</a:t>
                      </a:r>
                    </a:p>
                  </a:txBody>
                  <a:tcPr marL="0" marR="0" marT="0" marB="0" anchor="ctr"/>
                </a:tc>
                <a:tc>
                  <a:txBody>
                    <a:bodyPr/>
                    <a:lstStyle/>
                    <a:p>
                      <a:pPr algn="r" fontAlgn="ctr"/>
                      <a:r>
                        <a:rPr lang="en-US" altLang="zh-TW" sz="1800" b="1" i="0" u="none" strike="noStrike" dirty="0">
                          <a:effectLst/>
                          <a:latin typeface="Arial"/>
                        </a:rPr>
                        <a:t>24.36%</a:t>
                      </a:r>
                    </a:p>
                  </a:txBody>
                  <a:tcPr marL="0" marR="0" marT="0" marB="0" anchor="ctr"/>
                </a:tc>
                <a:tc>
                  <a:txBody>
                    <a:bodyPr/>
                    <a:lstStyle/>
                    <a:p>
                      <a:pPr algn="r" fontAlgn="ctr"/>
                      <a:r>
                        <a:rPr lang="en-US" altLang="zh-TW" sz="1800" b="1" i="0" u="none" strike="noStrike">
                          <a:effectLst/>
                          <a:latin typeface="Arial"/>
                        </a:rPr>
                        <a:t>25.12%</a:t>
                      </a:r>
                    </a:p>
                  </a:txBody>
                  <a:tcPr marL="0" marR="0" marT="0" marB="0" anchor="ctr"/>
                </a:tc>
                <a:tc>
                  <a:txBody>
                    <a:bodyPr/>
                    <a:lstStyle/>
                    <a:p>
                      <a:pPr algn="r" fontAlgn="ctr"/>
                      <a:r>
                        <a:rPr lang="en-US" altLang="zh-TW" sz="1800" b="1" i="0" u="none" strike="noStrike">
                          <a:effectLst/>
                          <a:latin typeface="Arial"/>
                        </a:rPr>
                        <a:t>24.23%</a:t>
                      </a:r>
                    </a:p>
                  </a:txBody>
                  <a:tcPr marL="0" marR="0" marT="0" marB="0" anchor="ctr"/>
                </a:tc>
                <a:extLst>
                  <a:ext uri="{0D108BD9-81ED-4DB2-BD59-A6C34878D82A}">
                    <a16:rowId xmlns:a16="http://schemas.microsoft.com/office/drawing/2014/main" xmlns="" val="10003"/>
                  </a:ext>
                </a:extLst>
              </a:tr>
              <a:tr h="233950">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Operating expenses</a:t>
                      </a:r>
                      <a:endParaRPr lang="zh-TW" altLang="en-US" sz="1600" b="0"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ctr"/>
                      <a:r>
                        <a:rPr lang="en-US" altLang="zh-TW" sz="1500" b="0" i="0" u="none" strike="noStrike">
                          <a:effectLst/>
                          <a:latin typeface="Arial"/>
                        </a:rPr>
                        <a:t>137,033 </a:t>
                      </a:r>
                    </a:p>
                  </a:txBody>
                  <a:tcPr marL="0" marR="0" marT="0" marB="0" anchor="ctr"/>
                </a:tc>
                <a:tc>
                  <a:txBody>
                    <a:bodyPr/>
                    <a:lstStyle/>
                    <a:p>
                      <a:pPr algn="r" fontAlgn="ctr"/>
                      <a:r>
                        <a:rPr lang="en-US" altLang="zh-TW" sz="1500" b="0" i="0" u="none" strike="noStrike">
                          <a:effectLst/>
                          <a:latin typeface="Arial"/>
                        </a:rPr>
                        <a:t>117,848 </a:t>
                      </a:r>
                    </a:p>
                  </a:txBody>
                  <a:tcPr marL="0" marR="0" marT="0" marB="0" anchor="ctr"/>
                </a:tc>
                <a:tc>
                  <a:txBody>
                    <a:bodyPr/>
                    <a:lstStyle/>
                    <a:p>
                      <a:pPr algn="r" fontAlgn="ctr"/>
                      <a:r>
                        <a:rPr lang="en-US" altLang="zh-TW" sz="1500" b="0" i="0" u="none" strike="noStrike">
                          <a:effectLst/>
                          <a:latin typeface="Arial"/>
                        </a:rPr>
                        <a:t>120,230 </a:t>
                      </a:r>
                    </a:p>
                  </a:txBody>
                  <a:tcPr marL="0" marR="0" marT="0" marB="0" anchor="ctr"/>
                </a:tc>
                <a:tc>
                  <a:txBody>
                    <a:bodyPr/>
                    <a:lstStyle/>
                    <a:p>
                      <a:pPr algn="r" fontAlgn="ctr"/>
                      <a:r>
                        <a:rPr lang="en-US" altLang="zh-TW" sz="1500" b="0" i="0" u="none" strike="noStrike">
                          <a:effectLst/>
                          <a:latin typeface="Arial"/>
                        </a:rPr>
                        <a:t>132,249 </a:t>
                      </a:r>
                    </a:p>
                  </a:txBody>
                  <a:tcPr marL="0" marR="0" marT="0" marB="0" anchor="ctr"/>
                </a:tc>
                <a:tc>
                  <a:txBody>
                    <a:bodyPr/>
                    <a:lstStyle/>
                    <a:p>
                      <a:pPr algn="r" fontAlgn="ctr"/>
                      <a:r>
                        <a:rPr lang="en-US" altLang="zh-TW" sz="1500" b="0" i="0" u="none" strike="noStrike" dirty="0">
                          <a:effectLst/>
                          <a:latin typeface="Arial"/>
                        </a:rPr>
                        <a:t>120,946 </a:t>
                      </a:r>
                    </a:p>
                  </a:txBody>
                  <a:tcPr marL="0" marR="0" marT="0" marB="0" anchor="ctr"/>
                </a:tc>
                <a:tc>
                  <a:txBody>
                    <a:bodyPr/>
                    <a:lstStyle/>
                    <a:p>
                      <a:pPr algn="r" fontAlgn="ctr"/>
                      <a:r>
                        <a:rPr lang="en-US" altLang="zh-TW" sz="1500" b="0" i="0" u="none" strike="noStrike" dirty="0">
                          <a:effectLst/>
                          <a:latin typeface="Arial"/>
                        </a:rPr>
                        <a:t>115,661 </a:t>
                      </a:r>
                    </a:p>
                  </a:txBody>
                  <a:tcPr marL="0" marR="0" marT="0" marB="0" anchor="ctr"/>
                </a:tc>
                <a:tc>
                  <a:txBody>
                    <a:bodyPr/>
                    <a:lstStyle/>
                    <a:p>
                      <a:pPr algn="r" fontAlgn="ctr"/>
                      <a:r>
                        <a:rPr lang="en-US" altLang="zh-TW" sz="1500" b="0" i="0" u="none" strike="noStrike">
                          <a:effectLst/>
                          <a:latin typeface="Arial"/>
                        </a:rPr>
                        <a:t>104,604 </a:t>
                      </a:r>
                    </a:p>
                  </a:txBody>
                  <a:tcPr marL="0" marR="0" marT="0" marB="0" anchor="ctr"/>
                </a:tc>
                <a:extLst>
                  <a:ext uri="{0D108BD9-81ED-4DB2-BD59-A6C34878D82A}">
                    <a16:rowId xmlns:a16="http://schemas.microsoft.com/office/drawing/2014/main" xmlns="" val="10004"/>
                  </a:ext>
                </a:extLst>
              </a:tr>
              <a:tr h="459417">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Net operating income (loss)</a:t>
                      </a:r>
                      <a:endParaRPr lang="zh-TW" altLang="en-US" sz="1600" b="0"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ctr"/>
                      <a:r>
                        <a:rPr lang="en-US" altLang="zh-TW" sz="1500" b="0" i="0" u="none" strike="noStrike">
                          <a:effectLst/>
                          <a:latin typeface="Arial"/>
                        </a:rPr>
                        <a:t>87,831 </a:t>
                      </a:r>
                    </a:p>
                  </a:txBody>
                  <a:tcPr marL="0" marR="0" marT="0" marB="0" anchor="ctr"/>
                </a:tc>
                <a:tc>
                  <a:txBody>
                    <a:bodyPr/>
                    <a:lstStyle/>
                    <a:p>
                      <a:pPr algn="r" fontAlgn="ctr"/>
                      <a:r>
                        <a:rPr lang="en-US" altLang="zh-TW" sz="1500" b="0" i="0" u="none" strike="noStrike">
                          <a:effectLst/>
                          <a:latin typeface="Arial"/>
                        </a:rPr>
                        <a:t>71,223 </a:t>
                      </a:r>
                    </a:p>
                  </a:txBody>
                  <a:tcPr marL="0" marR="0" marT="0" marB="0" anchor="ctr"/>
                </a:tc>
                <a:tc>
                  <a:txBody>
                    <a:bodyPr/>
                    <a:lstStyle/>
                    <a:p>
                      <a:pPr algn="r" fontAlgn="ctr"/>
                      <a:r>
                        <a:rPr lang="en-US" altLang="zh-TW" sz="1500" b="0" i="0" u="none" strike="noStrike">
                          <a:effectLst/>
                          <a:latin typeface="Arial"/>
                        </a:rPr>
                        <a:t>98,366 </a:t>
                      </a:r>
                    </a:p>
                  </a:txBody>
                  <a:tcPr marL="0" marR="0" marT="0" marB="0" anchor="ctr"/>
                </a:tc>
                <a:tc>
                  <a:txBody>
                    <a:bodyPr/>
                    <a:lstStyle/>
                    <a:p>
                      <a:pPr algn="r" fontAlgn="ctr"/>
                      <a:r>
                        <a:rPr lang="en-US" altLang="zh-TW" sz="1500" b="0" i="0" u="none" strike="noStrike">
                          <a:effectLst/>
                          <a:latin typeface="Arial"/>
                        </a:rPr>
                        <a:t>102,951 </a:t>
                      </a:r>
                    </a:p>
                  </a:txBody>
                  <a:tcPr marL="0" marR="0" marT="0" marB="0" anchor="ctr"/>
                </a:tc>
                <a:tc>
                  <a:txBody>
                    <a:bodyPr/>
                    <a:lstStyle/>
                    <a:p>
                      <a:pPr algn="r" fontAlgn="ctr"/>
                      <a:r>
                        <a:rPr lang="en-US" altLang="zh-TW" sz="1500" b="0" i="0" u="none" strike="noStrike">
                          <a:effectLst/>
                          <a:latin typeface="Arial"/>
                        </a:rPr>
                        <a:t>120,788 </a:t>
                      </a:r>
                    </a:p>
                  </a:txBody>
                  <a:tcPr marL="0" marR="0" marT="0" marB="0" anchor="ctr"/>
                </a:tc>
                <a:tc>
                  <a:txBody>
                    <a:bodyPr/>
                    <a:lstStyle/>
                    <a:p>
                      <a:pPr algn="r" fontAlgn="ctr"/>
                      <a:r>
                        <a:rPr lang="en-US" altLang="zh-TW" sz="1500" b="0" i="0" u="none" strike="noStrike" dirty="0">
                          <a:effectLst/>
                          <a:latin typeface="Arial"/>
                        </a:rPr>
                        <a:t>120,524 </a:t>
                      </a:r>
                    </a:p>
                  </a:txBody>
                  <a:tcPr marL="0" marR="0" marT="0" marB="0" anchor="ctr"/>
                </a:tc>
                <a:tc>
                  <a:txBody>
                    <a:bodyPr/>
                    <a:lstStyle/>
                    <a:p>
                      <a:pPr algn="r" fontAlgn="ctr"/>
                      <a:r>
                        <a:rPr lang="en-US" altLang="zh-TW" sz="1500" b="0" i="0" u="none" strike="noStrike">
                          <a:effectLst/>
                          <a:latin typeface="Arial"/>
                        </a:rPr>
                        <a:t>96,447 </a:t>
                      </a:r>
                    </a:p>
                  </a:txBody>
                  <a:tcPr marL="0" marR="0" marT="0" marB="0" anchor="ctr"/>
                </a:tc>
                <a:extLst>
                  <a:ext uri="{0D108BD9-81ED-4DB2-BD59-A6C34878D82A}">
                    <a16:rowId xmlns:a16="http://schemas.microsoft.com/office/drawing/2014/main" xmlns="" val="10005"/>
                  </a:ext>
                </a:extLst>
              </a:tr>
              <a:tr h="459417">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Non-operating income and expenses</a:t>
                      </a:r>
                      <a:endParaRPr lang="en-US" altLang="zh-TW" sz="1600" b="0"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ctr"/>
                      <a:r>
                        <a:rPr lang="en-US" altLang="zh-TW" sz="1500" b="0" i="0" u="none" strike="noStrike">
                          <a:effectLst/>
                          <a:latin typeface="Arial"/>
                        </a:rPr>
                        <a:t>15,418 </a:t>
                      </a:r>
                    </a:p>
                  </a:txBody>
                  <a:tcPr marL="0" marR="0" marT="0" marB="0" anchor="ctr"/>
                </a:tc>
                <a:tc>
                  <a:txBody>
                    <a:bodyPr/>
                    <a:lstStyle/>
                    <a:p>
                      <a:pPr algn="r" fontAlgn="ctr"/>
                      <a:r>
                        <a:rPr lang="en-US" altLang="zh-TW" sz="1500" b="0" i="0" u="none" strike="noStrike" dirty="0">
                          <a:effectLst/>
                          <a:latin typeface="Arial"/>
                        </a:rPr>
                        <a:t>(5,676)</a:t>
                      </a:r>
                    </a:p>
                  </a:txBody>
                  <a:tcPr marL="0" marR="0" marT="0" marB="0" anchor="ctr"/>
                </a:tc>
                <a:tc>
                  <a:txBody>
                    <a:bodyPr/>
                    <a:lstStyle/>
                    <a:p>
                      <a:pPr algn="r" fontAlgn="ctr"/>
                      <a:r>
                        <a:rPr lang="en-US" altLang="zh-TW" sz="1500" b="0" i="0" u="none" strike="noStrike">
                          <a:effectLst/>
                          <a:latin typeface="Arial"/>
                        </a:rPr>
                        <a:t>11,334 </a:t>
                      </a:r>
                    </a:p>
                  </a:txBody>
                  <a:tcPr marL="0" marR="0" marT="0" marB="0" anchor="ctr"/>
                </a:tc>
                <a:tc>
                  <a:txBody>
                    <a:bodyPr/>
                    <a:lstStyle/>
                    <a:p>
                      <a:pPr algn="r" fontAlgn="ctr"/>
                      <a:r>
                        <a:rPr lang="en-US" altLang="zh-TW" sz="1500" b="0" i="0" u="none" strike="noStrike">
                          <a:effectLst/>
                          <a:latin typeface="Arial"/>
                        </a:rPr>
                        <a:t>5,529 </a:t>
                      </a:r>
                    </a:p>
                  </a:txBody>
                  <a:tcPr marL="0" marR="0" marT="0" marB="0" anchor="ctr"/>
                </a:tc>
                <a:tc>
                  <a:txBody>
                    <a:bodyPr/>
                    <a:lstStyle/>
                    <a:p>
                      <a:pPr algn="r" fontAlgn="ctr"/>
                      <a:r>
                        <a:rPr lang="en-US" altLang="zh-TW" sz="1500" b="0" i="0" u="none" strike="noStrike">
                          <a:effectLst/>
                          <a:latin typeface="Arial"/>
                        </a:rPr>
                        <a:t>1,510 </a:t>
                      </a:r>
                    </a:p>
                  </a:txBody>
                  <a:tcPr marL="0" marR="0" marT="0" marB="0" anchor="ctr"/>
                </a:tc>
                <a:tc>
                  <a:txBody>
                    <a:bodyPr/>
                    <a:lstStyle/>
                    <a:p>
                      <a:pPr algn="r" fontAlgn="ctr"/>
                      <a:r>
                        <a:rPr lang="en-US" altLang="zh-TW" sz="1500" b="0" i="0" u="none" strike="noStrike" dirty="0">
                          <a:effectLst/>
                          <a:latin typeface="Arial"/>
                        </a:rPr>
                        <a:t>(4,110)</a:t>
                      </a:r>
                    </a:p>
                  </a:txBody>
                  <a:tcPr marL="0" marR="0" marT="0" marB="0" anchor="ctr"/>
                </a:tc>
                <a:tc>
                  <a:txBody>
                    <a:bodyPr/>
                    <a:lstStyle/>
                    <a:p>
                      <a:pPr algn="r" fontAlgn="ctr"/>
                      <a:r>
                        <a:rPr lang="en-US" altLang="zh-TW" sz="1500" b="0" i="0" u="none" strike="noStrike">
                          <a:effectLst/>
                          <a:latin typeface="Arial"/>
                        </a:rPr>
                        <a:t>(6,315)</a:t>
                      </a:r>
                    </a:p>
                  </a:txBody>
                  <a:tcPr marL="0" marR="0" marT="0" marB="0" anchor="ctr"/>
                </a:tc>
                <a:extLst>
                  <a:ext uri="{0D108BD9-81ED-4DB2-BD59-A6C34878D82A}">
                    <a16:rowId xmlns:a16="http://schemas.microsoft.com/office/drawing/2014/main" xmlns="" val="10006"/>
                  </a:ext>
                </a:extLst>
              </a:tr>
              <a:tr h="689125">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Profit (loss) from continuing operations before tax</a:t>
                      </a:r>
                      <a:endParaRPr lang="zh-TW" altLang="en-US" sz="1600" b="0"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ctr"/>
                      <a:r>
                        <a:rPr lang="en-US" altLang="zh-TW" sz="1500" b="0" i="0" u="none" strike="noStrike">
                          <a:effectLst/>
                          <a:latin typeface="Arial"/>
                        </a:rPr>
                        <a:t>103,249 </a:t>
                      </a:r>
                    </a:p>
                  </a:txBody>
                  <a:tcPr marL="0" marR="0" marT="0" marB="0" anchor="ctr"/>
                </a:tc>
                <a:tc>
                  <a:txBody>
                    <a:bodyPr/>
                    <a:lstStyle/>
                    <a:p>
                      <a:pPr algn="r" fontAlgn="ctr"/>
                      <a:r>
                        <a:rPr lang="en-US" altLang="zh-TW" sz="1500" b="0" i="0" u="none" strike="noStrike">
                          <a:effectLst/>
                          <a:latin typeface="Arial"/>
                        </a:rPr>
                        <a:t>65,547 </a:t>
                      </a:r>
                    </a:p>
                  </a:txBody>
                  <a:tcPr marL="0" marR="0" marT="0" marB="0" anchor="ctr"/>
                </a:tc>
                <a:tc>
                  <a:txBody>
                    <a:bodyPr/>
                    <a:lstStyle/>
                    <a:p>
                      <a:pPr algn="r" fontAlgn="ctr"/>
                      <a:r>
                        <a:rPr lang="en-US" altLang="zh-TW" sz="1500" b="0" i="0" u="none" strike="noStrike">
                          <a:effectLst/>
                          <a:latin typeface="Arial"/>
                        </a:rPr>
                        <a:t>109,700 </a:t>
                      </a:r>
                    </a:p>
                  </a:txBody>
                  <a:tcPr marL="0" marR="0" marT="0" marB="0" anchor="ctr"/>
                </a:tc>
                <a:tc>
                  <a:txBody>
                    <a:bodyPr/>
                    <a:lstStyle/>
                    <a:p>
                      <a:pPr algn="r" fontAlgn="ctr"/>
                      <a:r>
                        <a:rPr lang="en-US" altLang="zh-TW" sz="1500" b="0" i="0" u="none" strike="noStrike">
                          <a:effectLst/>
                          <a:latin typeface="Arial"/>
                        </a:rPr>
                        <a:t>108,480 </a:t>
                      </a:r>
                    </a:p>
                  </a:txBody>
                  <a:tcPr marL="0" marR="0" marT="0" marB="0" anchor="ctr"/>
                </a:tc>
                <a:tc>
                  <a:txBody>
                    <a:bodyPr/>
                    <a:lstStyle/>
                    <a:p>
                      <a:pPr algn="r" fontAlgn="ctr"/>
                      <a:r>
                        <a:rPr lang="en-US" altLang="zh-TW" sz="1500" b="0" i="0" u="none" strike="noStrike">
                          <a:effectLst/>
                          <a:latin typeface="Arial"/>
                        </a:rPr>
                        <a:t>122,298 </a:t>
                      </a:r>
                    </a:p>
                  </a:txBody>
                  <a:tcPr marL="0" marR="0" marT="0" marB="0" anchor="ctr"/>
                </a:tc>
                <a:tc>
                  <a:txBody>
                    <a:bodyPr/>
                    <a:lstStyle/>
                    <a:p>
                      <a:pPr algn="r" fontAlgn="ctr"/>
                      <a:r>
                        <a:rPr lang="en-US" altLang="zh-TW" sz="1500" b="0" i="0" u="none" strike="noStrike" dirty="0">
                          <a:effectLst/>
                          <a:latin typeface="Arial"/>
                        </a:rPr>
                        <a:t>116,414 </a:t>
                      </a:r>
                    </a:p>
                  </a:txBody>
                  <a:tcPr marL="0" marR="0" marT="0" marB="0" anchor="ctr"/>
                </a:tc>
                <a:tc>
                  <a:txBody>
                    <a:bodyPr/>
                    <a:lstStyle/>
                    <a:p>
                      <a:pPr algn="r" fontAlgn="ctr"/>
                      <a:r>
                        <a:rPr lang="en-US" altLang="zh-TW" sz="1500" b="0" i="0" u="none" strike="noStrike">
                          <a:effectLst/>
                          <a:latin typeface="Arial"/>
                        </a:rPr>
                        <a:t>90,132 </a:t>
                      </a:r>
                    </a:p>
                  </a:txBody>
                  <a:tcPr marL="0" marR="0" marT="0" marB="0" anchor="ctr"/>
                </a:tc>
                <a:extLst>
                  <a:ext uri="{0D108BD9-81ED-4DB2-BD59-A6C34878D82A}">
                    <a16:rowId xmlns:a16="http://schemas.microsoft.com/office/drawing/2014/main" xmlns="" val="10007"/>
                  </a:ext>
                </a:extLst>
              </a:tr>
              <a:tr h="233950">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Profit (loss)</a:t>
                      </a:r>
                      <a:endParaRPr lang="zh-TW" altLang="en-US" sz="1600" b="0"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ctr"/>
                      <a:r>
                        <a:rPr lang="en-US" altLang="zh-TW" sz="1500" b="0" i="0" u="none" strike="noStrike" dirty="0">
                          <a:effectLst/>
                          <a:latin typeface="Arial"/>
                        </a:rPr>
                        <a:t>77,399 </a:t>
                      </a:r>
                    </a:p>
                  </a:txBody>
                  <a:tcPr marL="0" marR="0" marT="0" marB="0" anchor="ctr"/>
                </a:tc>
                <a:tc>
                  <a:txBody>
                    <a:bodyPr/>
                    <a:lstStyle/>
                    <a:p>
                      <a:pPr algn="r" fontAlgn="ctr"/>
                      <a:r>
                        <a:rPr lang="en-US" altLang="zh-TW" sz="1500" b="0" i="0" u="none" strike="noStrike">
                          <a:effectLst/>
                          <a:latin typeface="Arial"/>
                        </a:rPr>
                        <a:t>48,161 </a:t>
                      </a:r>
                    </a:p>
                  </a:txBody>
                  <a:tcPr marL="0" marR="0" marT="0" marB="0" anchor="ctr"/>
                </a:tc>
                <a:tc>
                  <a:txBody>
                    <a:bodyPr/>
                    <a:lstStyle/>
                    <a:p>
                      <a:pPr algn="r" fontAlgn="ctr"/>
                      <a:r>
                        <a:rPr lang="en-US" altLang="zh-TW" sz="1500" b="0" i="0" u="none" strike="noStrike">
                          <a:effectLst/>
                          <a:latin typeface="Arial"/>
                        </a:rPr>
                        <a:t>85,664 </a:t>
                      </a:r>
                    </a:p>
                  </a:txBody>
                  <a:tcPr marL="0" marR="0" marT="0" marB="0" anchor="ctr"/>
                </a:tc>
                <a:tc>
                  <a:txBody>
                    <a:bodyPr/>
                    <a:lstStyle/>
                    <a:p>
                      <a:pPr algn="r" fontAlgn="ctr"/>
                      <a:r>
                        <a:rPr lang="en-US" altLang="zh-TW" sz="1500" b="0" i="0" u="none" strike="noStrike">
                          <a:effectLst/>
                          <a:latin typeface="Arial"/>
                        </a:rPr>
                        <a:t>88,776 </a:t>
                      </a:r>
                    </a:p>
                  </a:txBody>
                  <a:tcPr marL="0" marR="0" marT="0" marB="0" anchor="ctr"/>
                </a:tc>
                <a:tc>
                  <a:txBody>
                    <a:bodyPr/>
                    <a:lstStyle/>
                    <a:p>
                      <a:pPr algn="r" fontAlgn="ctr"/>
                      <a:r>
                        <a:rPr lang="en-US" altLang="zh-TW" sz="1500" b="0" i="0" u="none" strike="noStrike">
                          <a:effectLst/>
                          <a:latin typeface="Arial"/>
                        </a:rPr>
                        <a:t>91,592 </a:t>
                      </a:r>
                    </a:p>
                  </a:txBody>
                  <a:tcPr marL="0" marR="0" marT="0" marB="0" anchor="ctr"/>
                </a:tc>
                <a:tc>
                  <a:txBody>
                    <a:bodyPr/>
                    <a:lstStyle/>
                    <a:p>
                      <a:pPr algn="r" fontAlgn="ctr"/>
                      <a:r>
                        <a:rPr lang="en-US" altLang="zh-TW" sz="1500" b="0" i="0" u="none" strike="noStrike" dirty="0">
                          <a:effectLst/>
                          <a:latin typeface="Arial"/>
                        </a:rPr>
                        <a:t>96,817 </a:t>
                      </a:r>
                    </a:p>
                  </a:txBody>
                  <a:tcPr marL="0" marR="0" marT="0" marB="0" anchor="ctr"/>
                </a:tc>
                <a:tc>
                  <a:txBody>
                    <a:bodyPr/>
                    <a:lstStyle/>
                    <a:p>
                      <a:pPr algn="r" fontAlgn="ctr"/>
                      <a:r>
                        <a:rPr lang="en-US" altLang="zh-TW" sz="1500" b="0" i="0" u="none" strike="noStrike">
                          <a:effectLst/>
                          <a:latin typeface="Arial"/>
                        </a:rPr>
                        <a:t>67,086 </a:t>
                      </a:r>
                    </a:p>
                  </a:txBody>
                  <a:tcPr marL="0" marR="0" marT="0" marB="0" anchor="ctr"/>
                </a:tc>
                <a:extLst>
                  <a:ext uri="{0D108BD9-81ED-4DB2-BD59-A6C34878D82A}">
                    <a16:rowId xmlns:a16="http://schemas.microsoft.com/office/drawing/2014/main" xmlns="" val="10008"/>
                  </a:ext>
                </a:extLst>
              </a:tr>
              <a:tr h="459417">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Profit (loss), attributable to:</a:t>
                      </a:r>
                      <a:endParaRPr lang="zh-TW" altLang="en-US" sz="1600" b="0" i="0" u="none" strike="noStrike" dirty="0">
                        <a:latin typeface="Arial" pitchFamily="34" charset="0"/>
                        <a:ea typeface="標楷體" pitchFamily="65" charset="-120"/>
                        <a:cs typeface="Arial" pitchFamily="34" charset="0"/>
                      </a:endParaRPr>
                    </a:p>
                  </a:txBody>
                  <a:tcPr marL="0" marR="0" marT="0" marB="0" anchor="ctr"/>
                </a:tc>
                <a:tc>
                  <a:txBody>
                    <a:bodyPr/>
                    <a:lstStyle/>
                    <a:p>
                      <a:pPr algn="ctr" fontAlgn="t"/>
                      <a:r>
                        <a:rPr lang="zh-TW" altLang="en-US" sz="1200" b="0" i="0" u="none" strike="noStrike">
                          <a:effectLst/>
                          <a:latin typeface="Arial"/>
                        </a:rPr>
                        <a:t>　</a:t>
                      </a:r>
                    </a:p>
                  </a:txBody>
                  <a:tcPr marL="0" marR="0" marT="0" marB="0"/>
                </a:tc>
                <a:tc>
                  <a:txBody>
                    <a:bodyPr/>
                    <a:lstStyle/>
                    <a:p>
                      <a:pPr algn="ctr" fontAlgn="t"/>
                      <a:r>
                        <a:rPr lang="zh-TW" altLang="en-US" sz="1200" b="0" i="0" u="none" strike="noStrike">
                          <a:effectLst/>
                          <a:latin typeface="Arial"/>
                        </a:rPr>
                        <a:t>　</a:t>
                      </a:r>
                    </a:p>
                  </a:txBody>
                  <a:tcPr marL="0" marR="0" marT="0" marB="0"/>
                </a:tc>
                <a:tc>
                  <a:txBody>
                    <a:bodyPr/>
                    <a:lstStyle/>
                    <a:p>
                      <a:pPr algn="ctr" fontAlgn="t"/>
                      <a:endParaRPr lang="zh-TW" altLang="en-US" sz="1200" b="0" i="0" u="none" strike="noStrike">
                        <a:effectLst/>
                        <a:latin typeface="Arial"/>
                      </a:endParaRPr>
                    </a:p>
                  </a:txBody>
                  <a:tcPr marL="0" marR="0" marT="0" marB="0"/>
                </a:tc>
                <a:tc>
                  <a:txBody>
                    <a:bodyPr/>
                    <a:lstStyle/>
                    <a:p>
                      <a:pPr algn="ctr" fontAlgn="t"/>
                      <a:r>
                        <a:rPr lang="zh-TW" altLang="en-US" sz="1200" b="0" i="0" u="none" strike="noStrike">
                          <a:effectLst/>
                          <a:latin typeface="Arial"/>
                        </a:rPr>
                        <a:t>　</a:t>
                      </a:r>
                    </a:p>
                  </a:txBody>
                  <a:tcPr marL="0" marR="0" marT="0" marB="0"/>
                </a:tc>
                <a:tc>
                  <a:txBody>
                    <a:bodyPr/>
                    <a:lstStyle/>
                    <a:p>
                      <a:pPr algn="ctr" fontAlgn="t"/>
                      <a:r>
                        <a:rPr lang="zh-TW" altLang="en-US" sz="1200" b="0" i="0" u="none" strike="noStrike">
                          <a:effectLst/>
                          <a:latin typeface="Arial"/>
                        </a:rPr>
                        <a:t>　</a:t>
                      </a:r>
                    </a:p>
                  </a:txBody>
                  <a:tcPr marL="0" marR="0" marT="0" marB="0"/>
                </a:tc>
                <a:tc>
                  <a:txBody>
                    <a:bodyPr/>
                    <a:lstStyle/>
                    <a:p>
                      <a:pPr algn="ctr" fontAlgn="t"/>
                      <a:r>
                        <a:rPr lang="zh-TW" altLang="en-US" sz="1200" b="0" i="0" u="none" strike="noStrike" dirty="0">
                          <a:effectLst/>
                          <a:latin typeface="Arial"/>
                        </a:rPr>
                        <a:t>　</a:t>
                      </a:r>
                    </a:p>
                  </a:txBody>
                  <a:tcPr marL="0" marR="0" marT="0" marB="0"/>
                </a:tc>
                <a:tc>
                  <a:txBody>
                    <a:bodyPr/>
                    <a:lstStyle/>
                    <a:p>
                      <a:pPr algn="ctr" fontAlgn="t"/>
                      <a:endParaRPr lang="zh-TW" altLang="en-US" sz="1200" b="0" i="0" u="none" strike="noStrike">
                        <a:effectLst/>
                        <a:latin typeface="Arial"/>
                      </a:endParaRPr>
                    </a:p>
                  </a:txBody>
                  <a:tcPr marL="0" marR="0" marT="0" marB="0"/>
                </a:tc>
                <a:extLst>
                  <a:ext uri="{0D108BD9-81ED-4DB2-BD59-A6C34878D82A}">
                    <a16:rowId xmlns:a16="http://schemas.microsoft.com/office/drawing/2014/main" xmlns="" val="10009"/>
                  </a:ext>
                </a:extLst>
              </a:tr>
              <a:tr h="233950">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Owners of parent</a:t>
                      </a:r>
                      <a:endParaRPr lang="zh-TW" altLang="en-US" sz="1600" b="0"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t"/>
                      <a:r>
                        <a:rPr lang="en-US" altLang="zh-TW" sz="1600" b="0" i="0" u="none" strike="noStrike">
                          <a:effectLst/>
                          <a:latin typeface="Arial"/>
                        </a:rPr>
                        <a:t>49,650 </a:t>
                      </a:r>
                    </a:p>
                  </a:txBody>
                  <a:tcPr marL="0" marR="0" marT="0" marB="0"/>
                </a:tc>
                <a:tc>
                  <a:txBody>
                    <a:bodyPr/>
                    <a:lstStyle/>
                    <a:p>
                      <a:pPr algn="r" fontAlgn="t"/>
                      <a:r>
                        <a:rPr lang="en-US" altLang="zh-TW" sz="1600" b="0" i="0" u="none" strike="noStrike">
                          <a:effectLst/>
                          <a:latin typeface="Arial"/>
                        </a:rPr>
                        <a:t>19,090 </a:t>
                      </a:r>
                    </a:p>
                  </a:txBody>
                  <a:tcPr marL="0" marR="0" marT="0" marB="0"/>
                </a:tc>
                <a:tc>
                  <a:txBody>
                    <a:bodyPr/>
                    <a:lstStyle/>
                    <a:p>
                      <a:pPr algn="r" fontAlgn="t"/>
                      <a:r>
                        <a:rPr lang="en-US" altLang="zh-TW" sz="1600" b="0" i="0" u="none" strike="noStrike">
                          <a:effectLst/>
                          <a:latin typeface="Arial"/>
                        </a:rPr>
                        <a:t>58,109 </a:t>
                      </a:r>
                    </a:p>
                  </a:txBody>
                  <a:tcPr marL="0" marR="0" marT="0" marB="0"/>
                </a:tc>
                <a:tc>
                  <a:txBody>
                    <a:bodyPr/>
                    <a:lstStyle/>
                    <a:p>
                      <a:pPr algn="r" fontAlgn="t"/>
                      <a:r>
                        <a:rPr lang="en-US" altLang="zh-TW" sz="1600" b="0" i="0" u="none" strike="noStrike">
                          <a:effectLst/>
                          <a:latin typeface="Arial"/>
                        </a:rPr>
                        <a:t>70,540 </a:t>
                      </a:r>
                    </a:p>
                  </a:txBody>
                  <a:tcPr marL="0" marR="0" marT="0" marB="0"/>
                </a:tc>
                <a:tc>
                  <a:txBody>
                    <a:bodyPr/>
                    <a:lstStyle/>
                    <a:p>
                      <a:pPr algn="r" fontAlgn="t"/>
                      <a:r>
                        <a:rPr lang="en-US" altLang="zh-TW" sz="1600" b="0" i="0" u="none" strike="noStrike">
                          <a:effectLst/>
                          <a:latin typeface="Arial"/>
                        </a:rPr>
                        <a:t>66,802 </a:t>
                      </a:r>
                    </a:p>
                  </a:txBody>
                  <a:tcPr marL="0" marR="0" marT="0" marB="0"/>
                </a:tc>
                <a:tc>
                  <a:txBody>
                    <a:bodyPr/>
                    <a:lstStyle/>
                    <a:p>
                      <a:pPr algn="r" fontAlgn="t"/>
                      <a:r>
                        <a:rPr lang="en-US" altLang="zh-TW" sz="1600" b="0" i="0" u="none" strike="noStrike" dirty="0">
                          <a:effectLst/>
                          <a:latin typeface="Arial"/>
                        </a:rPr>
                        <a:t>83,024 </a:t>
                      </a:r>
                    </a:p>
                  </a:txBody>
                  <a:tcPr marL="0" marR="0" marT="0" marB="0"/>
                </a:tc>
                <a:tc>
                  <a:txBody>
                    <a:bodyPr/>
                    <a:lstStyle/>
                    <a:p>
                      <a:pPr algn="r" fontAlgn="t"/>
                      <a:r>
                        <a:rPr lang="en-US" altLang="zh-TW" sz="1600" b="0" i="0" u="none" strike="noStrike" dirty="0">
                          <a:effectLst/>
                          <a:latin typeface="Arial"/>
                        </a:rPr>
                        <a:t>55,929 </a:t>
                      </a:r>
                    </a:p>
                  </a:txBody>
                  <a:tcPr marL="0" marR="0" marT="0" marB="0"/>
                </a:tc>
                <a:extLst>
                  <a:ext uri="{0D108BD9-81ED-4DB2-BD59-A6C34878D82A}">
                    <a16:rowId xmlns:a16="http://schemas.microsoft.com/office/drawing/2014/main" xmlns="" val="10010"/>
                  </a:ext>
                </a:extLst>
              </a:tr>
              <a:tr h="431916">
                <a:tc>
                  <a:txBody>
                    <a:bodyPr/>
                    <a:lstStyle/>
                    <a:p>
                      <a:pPr algn="l" fontAlgn="ctr"/>
                      <a:r>
                        <a:rPr lang="en-US" altLang="zh-TW" sz="1600" b="1" kern="1200" dirty="0">
                          <a:solidFill>
                            <a:schemeClr val="dk1"/>
                          </a:solidFill>
                          <a:latin typeface="Arial" panose="020B0604020202020204" pitchFamily="34" charset="0"/>
                          <a:ea typeface="+mn-ea"/>
                          <a:cs typeface="Arial" panose="020B0604020202020204" pitchFamily="34" charset="0"/>
                        </a:rPr>
                        <a:t>Earnings per share</a:t>
                      </a:r>
                      <a:endParaRPr lang="en-US" altLang="zh-TW" sz="1600" b="1"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ctr"/>
                      <a:r>
                        <a:rPr lang="en-US" altLang="zh-TW" sz="1800" b="1" i="0" u="none" strike="noStrike">
                          <a:effectLst/>
                          <a:latin typeface="Arial"/>
                        </a:rPr>
                        <a:t>0.55</a:t>
                      </a:r>
                    </a:p>
                  </a:txBody>
                  <a:tcPr marL="0" marR="0" marT="0" marB="0" anchor="ctr"/>
                </a:tc>
                <a:tc>
                  <a:txBody>
                    <a:bodyPr/>
                    <a:lstStyle/>
                    <a:p>
                      <a:pPr algn="r" fontAlgn="ctr"/>
                      <a:r>
                        <a:rPr lang="en-US" altLang="zh-TW" sz="1800" b="1" i="0" u="none" strike="noStrike">
                          <a:effectLst/>
                          <a:latin typeface="Arial"/>
                        </a:rPr>
                        <a:t>0.21</a:t>
                      </a:r>
                    </a:p>
                  </a:txBody>
                  <a:tcPr marL="0" marR="0" marT="0" marB="0" anchor="ctr"/>
                </a:tc>
                <a:tc>
                  <a:txBody>
                    <a:bodyPr/>
                    <a:lstStyle/>
                    <a:p>
                      <a:pPr algn="r" fontAlgn="ctr"/>
                      <a:r>
                        <a:rPr lang="en-US" altLang="zh-TW" sz="1800" b="1" i="0" u="none" strike="noStrike">
                          <a:effectLst/>
                          <a:latin typeface="Arial"/>
                        </a:rPr>
                        <a:t>0.64</a:t>
                      </a:r>
                    </a:p>
                  </a:txBody>
                  <a:tcPr marL="0" marR="0" marT="0" marB="0" anchor="ctr"/>
                </a:tc>
                <a:tc>
                  <a:txBody>
                    <a:bodyPr/>
                    <a:lstStyle/>
                    <a:p>
                      <a:pPr algn="r" fontAlgn="ctr"/>
                      <a:r>
                        <a:rPr lang="en-US" altLang="zh-TW" sz="1800" b="1" i="0" u="none" strike="noStrike">
                          <a:effectLst/>
                          <a:latin typeface="Arial"/>
                        </a:rPr>
                        <a:t>0.78 </a:t>
                      </a:r>
                    </a:p>
                  </a:txBody>
                  <a:tcPr marL="0" marR="0" marT="0" marB="0" anchor="ctr"/>
                </a:tc>
                <a:tc>
                  <a:txBody>
                    <a:bodyPr/>
                    <a:lstStyle/>
                    <a:p>
                      <a:pPr algn="r" fontAlgn="ctr"/>
                      <a:r>
                        <a:rPr lang="en-US" altLang="zh-TW" sz="1800" b="1" i="0" u="none" strike="noStrike">
                          <a:effectLst/>
                          <a:latin typeface="Arial"/>
                        </a:rPr>
                        <a:t>0.74</a:t>
                      </a:r>
                    </a:p>
                  </a:txBody>
                  <a:tcPr marL="0" marR="0" marT="0" marB="0" anchor="ctr"/>
                </a:tc>
                <a:tc>
                  <a:txBody>
                    <a:bodyPr/>
                    <a:lstStyle/>
                    <a:p>
                      <a:pPr algn="r" fontAlgn="ctr"/>
                      <a:r>
                        <a:rPr lang="en-US" altLang="zh-TW" sz="1800" b="1" i="0" u="none" strike="noStrike">
                          <a:effectLst/>
                          <a:latin typeface="Arial"/>
                        </a:rPr>
                        <a:t>0.91</a:t>
                      </a:r>
                    </a:p>
                  </a:txBody>
                  <a:tcPr marL="0" marR="0" marT="0" marB="0" anchor="ctr"/>
                </a:tc>
                <a:tc>
                  <a:txBody>
                    <a:bodyPr/>
                    <a:lstStyle/>
                    <a:p>
                      <a:pPr algn="r" fontAlgn="ctr"/>
                      <a:r>
                        <a:rPr lang="en-US" altLang="zh-TW" sz="1800" b="1" i="0" u="none" strike="noStrike" dirty="0">
                          <a:effectLst/>
                          <a:latin typeface="Arial"/>
                        </a:rPr>
                        <a:t>0.62</a:t>
                      </a:r>
                    </a:p>
                  </a:txBody>
                  <a:tcPr marL="0" marR="0" marT="0" marB="0" anchor="ctr"/>
                </a:tc>
                <a:extLst>
                  <a:ext uri="{0D108BD9-81ED-4DB2-BD59-A6C34878D82A}">
                    <a16:rowId xmlns:a16="http://schemas.microsoft.com/office/drawing/2014/main" xmlns="" val="10011"/>
                  </a:ext>
                </a:extLst>
              </a:tr>
            </a:tbl>
          </a:graphicData>
        </a:graphic>
      </p:graphicFrame>
      <p:sp>
        <p:nvSpPr>
          <p:cNvPr id="6" name="投影片編號版面配置區 5"/>
          <p:cNvSpPr>
            <a:spLocks noGrp="1"/>
          </p:cNvSpPr>
          <p:nvPr>
            <p:ph type="sldNum" sz="quarter" idx="12"/>
          </p:nvPr>
        </p:nvSpPr>
        <p:spPr/>
        <p:txBody>
          <a:bodyPr/>
          <a:lstStyle/>
          <a:p>
            <a:fld id="{73DA0BB7-265A-403C-9275-D587AB510EDC}" type="slidenum">
              <a:rPr lang="zh-TW" altLang="en-US" smtClean="0"/>
              <a:pPr/>
              <a:t>11</a:t>
            </a:fld>
            <a:endParaRPr lang="zh-TW" altLang="en-US"/>
          </a:p>
        </p:txBody>
      </p:sp>
      <p:sp>
        <p:nvSpPr>
          <p:cNvPr id="7" name="文字方塊 6"/>
          <p:cNvSpPr txBox="1"/>
          <p:nvPr/>
        </p:nvSpPr>
        <p:spPr>
          <a:xfrm>
            <a:off x="6874017" y="1290246"/>
            <a:ext cx="1845377" cy="338554"/>
          </a:xfrm>
          <a:prstGeom prst="rect">
            <a:avLst/>
          </a:prstGeom>
          <a:noFill/>
        </p:spPr>
        <p:txBody>
          <a:bodyPr wrap="none" rtlCol="0">
            <a:spAutoFit/>
          </a:bodyPr>
          <a:lstStyle/>
          <a:p>
            <a:pPr algn="r"/>
            <a:r>
              <a:rPr lang="en-US" altLang="zh-TW" sz="1600" b="1" dirty="0"/>
              <a:t>Unit: NT$ thousand</a:t>
            </a:r>
            <a:endParaRPr lang="zh-TW" altLang="en-US" sz="1600" b="1" dirty="0">
              <a:latin typeface="Arial" pitchFamily="34" charset="0"/>
              <a:ea typeface="標楷體" pitchFamily="65" charset="-12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341784"/>
            <a:ext cx="8229600" cy="1143000"/>
          </a:xfrm>
        </p:spPr>
        <p:txBody>
          <a:bodyPr>
            <a:normAutofit/>
          </a:bodyPr>
          <a:lstStyle/>
          <a:p>
            <a:r>
              <a:rPr lang="en-US" altLang="zh-TW" sz="2800" dirty="0"/>
              <a:t>Statement of Comprehensive Income</a:t>
            </a:r>
            <a:br>
              <a:rPr lang="en-US" altLang="zh-TW" sz="2800" dirty="0"/>
            </a:br>
            <a:r>
              <a:rPr lang="en-US" altLang="zh-TW" sz="2800" dirty="0"/>
              <a:t>(Yearly)</a:t>
            </a:r>
            <a:endParaRPr lang="zh-TW" altLang="en-US" sz="2800"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570003860"/>
              </p:ext>
            </p:extLst>
          </p:nvPr>
        </p:nvGraphicFramePr>
        <p:xfrm>
          <a:off x="179512" y="1748851"/>
          <a:ext cx="8784976" cy="4560469"/>
        </p:xfrm>
        <a:graphic>
          <a:graphicData uri="http://schemas.openxmlformats.org/drawingml/2006/table">
            <a:tbl>
              <a:tblPr firstRow="1" bandRow="1">
                <a:tableStyleId>{5C22544A-7EE6-4342-B048-85BDC9FD1C3A}</a:tableStyleId>
              </a:tblPr>
              <a:tblGrid>
                <a:gridCol w="2016226">
                  <a:extLst>
                    <a:ext uri="{9D8B030D-6E8A-4147-A177-3AD203B41FA5}">
                      <a16:colId xmlns:a16="http://schemas.microsoft.com/office/drawing/2014/main" xmlns="" val="20000"/>
                    </a:ext>
                  </a:extLst>
                </a:gridCol>
                <a:gridCol w="1353750">
                  <a:extLst>
                    <a:ext uri="{9D8B030D-6E8A-4147-A177-3AD203B41FA5}">
                      <a16:colId xmlns:a16="http://schemas.microsoft.com/office/drawing/2014/main" xmlns="" val="20001"/>
                    </a:ext>
                  </a:extLst>
                </a:gridCol>
                <a:gridCol w="1353750">
                  <a:extLst>
                    <a:ext uri="{9D8B030D-6E8A-4147-A177-3AD203B41FA5}">
                      <a16:colId xmlns:a16="http://schemas.microsoft.com/office/drawing/2014/main" xmlns="" val="20002"/>
                    </a:ext>
                  </a:extLst>
                </a:gridCol>
                <a:gridCol w="1353750">
                  <a:extLst>
                    <a:ext uri="{9D8B030D-6E8A-4147-A177-3AD203B41FA5}">
                      <a16:colId xmlns:a16="http://schemas.microsoft.com/office/drawing/2014/main" xmlns="" val="20003"/>
                    </a:ext>
                  </a:extLst>
                </a:gridCol>
                <a:gridCol w="1353750">
                  <a:extLst>
                    <a:ext uri="{9D8B030D-6E8A-4147-A177-3AD203B41FA5}">
                      <a16:colId xmlns:a16="http://schemas.microsoft.com/office/drawing/2014/main" xmlns="" val="20004"/>
                    </a:ext>
                  </a:extLst>
                </a:gridCol>
                <a:gridCol w="1353750">
                  <a:extLst>
                    <a:ext uri="{9D8B030D-6E8A-4147-A177-3AD203B41FA5}">
                      <a16:colId xmlns:a16="http://schemas.microsoft.com/office/drawing/2014/main" xmlns="" val="20005"/>
                    </a:ext>
                  </a:extLst>
                </a:gridCol>
              </a:tblGrid>
              <a:tr h="280988">
                <a:tc>
                  <a:txBody>
                    <a:bodyPr/>
                    <a:lstStyle/>
                    <a:p>
                      <a:pPr algn="ctr" fontAlgn="ctr"/>
                      <a:r>
                        <a:rPr lang="en-US" altLang="zh-TW" sz="1800" b="1" i="0" u="none" strike="noStrike" dirty="0">
                          <a:latin typeface="Arial" pitchFamily="34" charset="0"/>
                          <a:ea typeface="標楷體" pitchFamily="65" charset="-120"/>
                          <a:cs typeface="Arial" pitchFamily="34" charset="0"/>
                        </a:rPr>
                        <a:t>ITEM</a:t>
                      </a:r>
                      <a:endParaRPr lang="zh-TW" altLang="en-US" sz="1800" b="1" i="0" u="none" strike="noStrike" dirty="0">
                        <a:latin typeface="Arial" pitchFamily="34" charset="0"/>
                        <a:ea typeface="標楷體" pitchFamily="65" charset="-120"/>
                        <a:cs typeface="Arial" pitchFamily="34" charset="0"/>
                      </a:endParaRPr>
                    </a:p>
                  </a:txBody>
                  <a:tcPr marL="0" marR="0" marT="0" marB="0" anchor="ctr"/>
                </a:tc>
                <a:tc>
                  <a:txBody>
                    <a:bodyPr/>
                    <a:lstStyle/>
                    <a:p>
                      <a:pPr algn="ctr" fontAlgn="ctr"/>
                      <a:r>
                        <a:rPr lang="en-US" altLang="zh-TW" sz="1800" b="1" i="0" u="none" strike="noStrike" dirty="0">
                          <a:effectLst/>
                          <a:latin typeface="Arial"/>
                        </a:rPr>
                        <a:t>2022Q1-3</a:t>
                      </a:r>
                      <a:endParaRPr lang="zh-TW" altLang="en-US" sz="1800" b="1" i="0" u="none" strike="noStrike" dirty="0">
                        <a:effectLst/>
                        <a:latin typeface="Arial"/>
                      </a:endParaRPr>
                    </a:p>
                  </a:txBody>
                  <a:tcPr marL="0" marR="0" marT="0" marB="0" anchor="ctr"/>
                </a:tc>
                <a:tc>
                  <a:txBody>
                    <a:bodyPr/>
                    <a:lstStyle/>
                    <a:p>
                      <a:pPr algn="ctr" fontAlgn="ctr"/>
                      <a:r>
                        <a:rPr lang="en-US" altLang="zh-TW" sz="1800" b="1" i="0" u="none" strike="noStrike" dirty="0">
                          <a:solidFill>
                            <a:srgbClr val="00FFFF"/>
                          </a:solidFill>
                          <a:effectLst/>
                          <a:latin typeface="Arial"/>
                        </a:rPr>
                        <a:t>Year 2021</a:t>
                      </a:r>
                      <a:endParaRPr lang="zh-TW" altLang="en-US" sz="1800" b="1" i="0" u="none" strike="noStrike" dirty="0">
                        <a:solidFill>
                          <a:srgbClr val="00FFFF"/>
                        </a:solidFill>
                        <a:effectLst/>
                        <a:latin typeface="Arial"/>
                      </a:endParaRPr>
                    </a:p>
                  </a:txBody>
                  <a:tcPr marL="0" marR="0" marT="0" marB="0" anchor="ctr"/>
                </a:tc>
                <a:tc>
                  <a:txBody>
                    <a:bodyPr/>
                    <a:lstStyle/>
                    <a:p>
                      <a:pPr algn="ctr" fontAlgn="ctr"/>
                      <a:r>
                        <a:rPr lang="en-US" altLang="zh-TW" sz="1800" b="1" i="0" u="none" strike="noStrike" dirty="0">
                          <a:effectLst/>
                          <a:latin typeface="Arial" panose="020B0604020202020204" pitchFamily="34" charset="0"/>
                          <a:cs typeface="Arial" panose="020B0604020202020204" pitchFamily="34" charset="0"/>
                        </a:rPr>
                        <a:t>2021Q1-3</a:t>
                      </a:r>
                      <a:endParaRPr lang="zh-TW" altLang="en-US" sz="1800" b="1" i="0" u="none" strike="noStrike" dirty="0">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altLang="zh-TW" sz="1800" b="1" i="0" u="none" strike="noStrike" dirty="0">
                          <a:solidFill>
                            <a:srgbClr val="00FFFF"/>
                          </a:solidFill>
                          <a:effectLst/>
                          <a:latin typeface="Arial"/>
                        </a:rPr>
                        <a:t>Year 2020</a:t>
                      </a:r>
                      <a:endParaRPr lang="zh-TW" altLang="en-US" sz="1800" b="1" i="0" u="none" strike="noStrike" dirty="0">
                        <a:solidFill>
                          <a:srgbClr val="00FFFF"/>
                        </a:solidFill>
                        <a:effectLst/>
                        <a:latin typeface="Arial"/>
                      </a:endParaRPr>
                    </a:p>
                  </a:txBody>
                  <a:tcPr marL="0" marR="0" marT="0" marB="0" anchor="ctr"/>
                </a:tc>
                <a:tc>
                  <a:txBody>
                    <a:bodyPr/>
                    <a:lstStyle/>
                    <a:p>
                      <a:pPr algn="ctr" fontAlgn="ctr"/>
                      <a:r>
                        <a:rPr lang="en-US" altLang="zh-TW" sz="1800" b="1" i="0" u="none" strike="noStrike" dirty="0">
                          <a:solidFill>
                            <a:srgbClr val="00FFFF"/>
                          </a:solidFill>
                          <a:effectLst/>
                          <a:latin typeface="Arial"/>
                        </a:rPr>
                        <a:t>Year 2019</a:t>
                      </a:r>
                      <a:endParaRPr lang="zh-TW" altLang="en-US" sz="1800" b="1" i="0" u="none" strike="noStrike" dirty="0">
                        <a:solidFill>
                          <a:srgbClr val="00FFFF"/>
                        </a:solidFill>
                        <a:effectLst/>
                        <a:latin typeface="Arial"/>
                      </a:endParaRPr>
                    </a:p>
                  </a:txBody>
                  <a:tcPr marL="0" marR="0" marT="0" marB="0" anchor="ctr"/>
                </a:tc>
                <a:extLst>
                  <a:ext uri="{0D108BD9-81ED-4DB2-BD59-A6C34878D82A}">
                    <a16:rowId xmlns:a16="http://schemas.microsoft.com/office/drawing/2014/main" xmlns="" val="10000"/>
                  </a:ext>
                </a:extLst>
              </a:tr>
              <a:tr h="259670">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Net sales revenue</a:t>
                      </a:r>
                      <a:endParaRPr lang="zh-TW" altLang="en-US" sz="1600" b="0"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ctr"/>
                      <a:r>
                        <a:rPr lang="en-US" altLang="zh-TW" sz="1600" b="0" i="0" u="none" strike="noStrike">
                          <a:effectLst/>
                          <a:latin typeface="Arial"/>
                        </a:rPr>
                        <a:t>2,853,388 </a:t>
                      </a:r>
                    </a:p>
                  </a:txBody>
                  <a:tcPr marL="0" marR="0" marT="0" marB="0" anchor="ctr"/>
                </a:tc>
                <a:tc>
                  <a:txBody>
                    <a:bodyPr/>
                    <a:lstStyle/>
                    <a:p>
                      <a:pPr algn="r" fontAlgn="ctr"/>
                      <a:r>
                        <a:rPr lang="en-US" altLang="zh-TW" sz="1600" b="0" i="0" u="none" strike="noStrike" dirty="0">
                          <a:solidFill>
                            <a:srgbClr val="0000FF"/>
                          </a:solidFill>
                          <a:effectLst/>
                          <a:latin typeface="Arial"/>
                        </a:rPr>
                        <a:t>3,797,590 </a:t>
                      </a:r>
                    </a:p>
                  </a:txBody>
                  <a:tcPr marL="0" marR="0" marT="0" marB="0" anchor="ctr"/>
                </a:tc>
                <a:tc>
                  <a:txBody>
                    <a:bodyPr/>
                    <a:lstStyle/>
                    <a:p>
                      <a:pPr algn="r" fontAlgn="ctr"/>
                      <a:r>
                        <a:rPr lang="en-US" altLang="zh-TW" sz="1600" b="0" i="0" u="none" strike="noStrike" dirty="0">
                          <a:effectLst/>
                          <a:latin typeface="Arial"/>
                        </a:rPr>
                        <a:t>2,762,566 </a:t>
                      </a:r>
                    </a:p>
                  </a:txBody>
                  <a:tcPr marL="0" marR="0" marT="0" marB="0" anchor="ctr"/>
                </a:tc>
                <a:tc>
                  <a:txBody>
                    <a:bodyPr/>
                    <a:lstStyle/>
                    <a:p>
                      <a:pPr algn="r" fontAlgn="ctr"/>
                      <a:r>
                        <a:rPr lang="en-US" altLang="zh-TW" sz="1600" b="0" i="0" u="none" strike="noStrike" dirty="0">
                          <a:solidFill>
                            <a:srgbClr val="0000FF"/>
                          </a:solidFill>
                          <a:effectLst/>
                          <a:latin typeface="Arial"/>
                        </a:rPr>
                        <a:t>3,406,532 </a:t>
                      </a:r>
                    </a:p>
                  </a:txBody>
                  <a:tcPr marL="0" marR="0" marT="0" marB="0" anchor="ctr"/>
                </a:tc>
                <a:tc>
                  <a:txBody>
                    <a:bodyPr/>
                    <a:lstStyle/>
                    <a:p>
                      <a:pPr algn="r" fontAlgn="ctr"/>
                      <a:r>
                        <a:rPr lang="en-US" altLang="zh-TW" sz="1600" b="0" i="0" u="none" strike="noStrike">
                          <a:solidFill>
                            <a:srgbClr val="0000FF"/>
                          </a:solidFill>
                          <a:effectLst/>
                          <a:latin typeface="Arial"/>
                        </a:rPr>
                        <a:t>3,639,735 </a:t>
                      </a:r>
                    </a:p>
                  </a:txBody>
                  <a:tcPr marL="0" marR="0" marT="0" marB="0" anchor="ctr"/>
                </a:tc>
                <a:extLst>
                  <a:ext uri="{0D108BD9-81ED-4DB2-BD59-A6C34878D82A}">
                    <a16:rowId xmlns:a16="http://schemas.microsoft.com/office/drawing/2014/main" xmlns="" val="10001"/>
                  </a:ext>
                </a:extLst>
              </a:tr>
              <a:tr h="332878">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Gross profit (loss) from operations</a:t>
                      </a:r>
                      <a:endParaRPr lang="zh-TW" altLang="en-US" sz="1600" b="0"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ctr"/>
                      <a:r>
                        <a:rPr lang="en-US" altLang="zh-TW" sz="1600" b="0" i="0" u="none" strike="noStrike">
                          <a:effectLst/>
                          <a:latin typeface="Arial"/>
                        </a:rPr>
                        <a:t>632,531 </a:t>
                      </a:r>
                    </a:p>
                  </a:txBody>
                  <a:tcPr marL="0" marR="0" marT="0" marB="0" anchor="ctr"/>
                </a:tc>
                <a:tc>
                  <a:txBody>
                    <a:bodyPr/>
                    <a:lstStyle/>
                    <a:p>
                      <a:pPr algn="r" fontAlgn="ctr"/>
                      <a:r>
                        <a:rPr lang="en-US" altLang="zh-TW" sz="1600" b="0" i="0" u="none" strike="noStrike" dirty="0">
                          <a:effectLst/>
                          <a:latin typeface="Arial"/>
                        </a:rPr>
                        <a:t>914,170 </a:t>
                      </a:r>
                    </a:p>
                  </a:txBody>
                  <a:tcPr marL="0" marR="0" marT="0" marB="0" anchor="ctr"/>
                </a:tc>
                <a:tc>
                  <a:txBody>
                    <a:bodyPr/>
                    <a:lstStyle/>
                    <a:p>
                      <a:pPr algn="r" fontAlgn="ctr"/>
                      <a:r>
                        <a:rPr lang="en-US" altLang="zh-TW" sz="1600" b="0" i="0" u="none" strike="noStrike" dirty="0">
                          <a:effectLst/>
                          <a:latin typeface="Arial"/>
                        </a:rPr>
                        <a:t>678,970 </a:t>
                      </a:r>
                    </a:p>
                  </a:txBody>
                  <a:tcPr marL="0" marR="0" marT="0" marB="0" anchor="ctr"/>
                </a:tc>
                <a:tc>
                  <a:txBody>
                    <a:bodyPr/>
                    <a:lstStyle/>
                    <a:p>
                      <a:pPr algn="r" fontAlgn="ctr"/>
                      <a:r>
                        <a:rPr lang="en-US" altLang="zh-TW" sz="1600" b="0" i="0" u="none" strike="noStrike">
                          <a:effectLst/>
                          <a:latin typeface="Arial"/>
                        </a:rPr>
                        <a:t>860,781 </a:t>
                      </a:r>
                    </a:p>
                  </a:txBody>
                  <a:tcPr marL="0" marR="0" marT="0" marB="0" anchor="ctr"/>
                </a:tc>
                <a:tc>
                  <a:txBody>
                    <a:bodyPr/>
                    <a:lstStyle/>
                    <a:p>
                      <a:pPr algn="r" fontAlgn="ctr"/>
                      <a:r>
                        <a:rPr lang="en-US" altLang="zh-TW" sz="1600" b="0" i="0" u="none" strike="noStrike">
                          <a:effectLst/>
                          <a:latin typeface="Arial"/>
                        </a:rPr>
                        <a:t>869,399 </a:t>
                      </a:r>
                    </a:p>
                  </a:txBody>
                  <a:tcPr marL="0" marR="0" marT="0" marB="0" anchor="ctr"/>
                </a:tc>
                <a:extLst>
                  <a:ext uri="{0D108BD9-81ED-4DB2-BD59-A6C34878D82A}">
                    <a16:rowId xmlns:a16="http://schemas.microsoft.com/office/drawing/2014/main" xmlns="" val="10002"/>
                  </a:ext>
                </a:extLst>
              </a:tr>
              <a:tr h="262977">
                <a:tc>
                  <a:txBody>
                    <a:bodyPr/>
                    <a:lstStyle/>
                    <a:p>
                      <a:pPr algn="l" fontAlgn="ctr"/>
                      <a:r>
                        <a:rPr lang="en-US" altLang="zh-TW" sz="1600" b="1" kern="1200" dirty="0">
                          <a:solidFill>
                            <a:schemeClr val="dk1"/>
                          </a:solidFill>
                          <a:latin typeface="Arial" panose="020B0604020202020204" pitchFamily="34" charset="0"/>
                          <a:ea typeface="+mn-ea"/>
                          <a:cs typeface="Arial" panose="020B0604020202020204" pitchFamily="34" charset="0"/>
                        </a:rPr>
                        <a:t>Gross profit margin</a:t>
                      </a:r>
                      <a:endParaRPr lang="zh-TW" altLang="en-US" sz="1600" b="1"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ctr"/>
                      <a:r>
                        <a:rPr lang="en-US" altLang="zh-TW" sz="1800" b="1" i="0" u="none" strike="noStrike">
                          <a:effectLst/>
                          <a:latin typeface="Arial"/>
                        </a:rPr>
                        <a:t>22.17%</a:t>
                      </a:r>
                    </a:p>
                  </a:txBody>
                  <a:tcPr marL="0" marR="0" marT="0" marB="0" anchor="ctr"/>
                </a:tc>
                <a:tc>
                  <a:txBody>
                    <a:bodyPr/>
                    <a:lstStyle/>
                    <a:p>
                      <a:pPr algn="r" fontAlgn="ctr"/>
                      <a:r>
                        <a:rPr lang="en-US" altLang="zh-TW" sz="1800" b="1" i="0" u="none" strike="noStrike" dirty="0">
                          <a:effectLst/>
                          <a:latin typeface="Arial"/>
                        </a:rPr>
                        <a:t>24.07%</a:t>
                      </a:r>
                    </a:p>
                  </a:txBody>
                  <a:tcPr marL="0" marR="0" marT="0" marB="0" anchor="ctr"/>
                </a:tc>
                <a:tc>
                  <a:txBody>
                    <a:bodyPr/>
                    <a:lstStyle/>
                    <a:p>
                      <a:pPr algn="r" fontAlgn="ctr"/>
                      <a:r>
                        <a:rPr lang="en-US" altLang="zh-TW" sz="1800" b="1" i="0" u="none" strike="noStrike">
                          <a:effectLst/>
                          <a:latin typeface="Arial"/>
                        </a:rPr>
                        <a:t>24.58%</a:t>
                      </a:r>
                    </a:p>
                  </a:txBody>
                  <a:tcPr marL="0" marR="0" marT="0" marB="0" anchor="ctr"/>
                </a:tc>
                <a:tc>
                  <a:txBody>
                    <a:bodyPr/>
                    <a:lstStyle/>
                    <a:p>
                      <a:pPr algn="r" fontAlgn="ctr"/>
                      <a:r>
                        <a:rPr lang="en-US" altLang="zh-TW" sz="1800" b="1" i="0" u="none" strike="noStrike" dirty="0">
                          <a:effectLst/>
                          <a:latin typeface="Arial"/>
                        </a:rPr>
                        <a:t>25.27%</a:t>
                      </a:r>
                    </a:p>
                  </a:txBody>
                  <a:tcPr marL="0" marR="0" marT="0" marB="0" anchor="ctr"/>
                </a:tc>
                <a:tc>
                  <a:txBody>
                    <a:bodyPr/>
                    <a:lstStyle/>
                    <a:p>
                      <a:pPr algn="r" fontAlgn="ctr"/>
                      <a:r>
                        <a:rPr lang="en-US" altLang="zh-TW" sz="1800" b="1" i="0" u="none" strike="noStrike">
                          <a:effectLst/>
                          <a:latin typeface="Arial"/>
                        </a:rPr>
                        <a:t>23.89%</a:t>
                      </a:r>
                    </a:p>
                  </a:txBody>
                  <a:tcPr marL="0" marR="0" marT="0" marB="0" anchor="ctr"/>
                </a:tc>
                <a:extLst>
                  <a:ext uri="{0D108BD9-81ED-4DB2-BD59-A6C34878D82A}">
                    <a16:rowId xmlns:a16="http://schemas.microsoft.com/office/drawing/2014/main" xmlns="" val="10003"/>
                  </a:ext>
                </a:extLst>
              </a:tr>
              <a:tr h="262977">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Operating expenses</a:t>
                      </a:r>
                      <a:endParaRPr lang="zh-TW" altLang="en-US" sz="1600" b="0"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ctr"/>
                      <a:r>
                        <a:rPr lang="en-US" altLang="zh-TW" sz="1600" b="0" i="0" u="none" strike="noStrike">
                          <a:effectLst/>
                          <a:latin typeface="Arial"/>
                        </a:rPr>
                        <a:t>375,111 </a:t>
                      </a:r>
                    </a:p>
                  </a:txBody>
                  <a:tcPr marL="0" marR="0" marT="0" marB="0" anchor="ctr"/>
                </a:tc>
                <a:tc>
                  <a:txBody>
                    <a:bodyPr/>
                    <a:lstStyle/>
                    <a:p>
                      <a:pPr algn="r" fontAlgn="ctr"/>
                      <a:r>
                        <a:rPr lang="en-US" altLang="zh-TW" sz="1600" b="0" i="0" u="none" strike="noStrike" dirty="0">
                          <a:effectLst/>
                          <a:latin typeface="Arial"/>
                        </a:rPr>
                        <a:t>473,460 </a:t>
                      </a:r>
                    </a:p>
                  </a:txBody>
                  <a:tcPr marL="0" marR="0" marT="0" marB="0" anchor="ctr"/>
                </a:tc>
                <a:tc>
                  <a:txBody>
                    <a:bodyPr/>
                    <a:lstStyle/>
                    <a:p>
                      <a:pPr algn="r" fontAlgn="ctr"/>
                      <a:r>
                        <a:rPr lang="en-US" altLang="zh-TW" sz="1600" b="0" i="0" u="none" strike="noStrike" dirty="0">
                          <a:effectLst/>
                          <a:latin typeface="Arial"/>
                        </a:rPr>
                        <a:t>341,211 </a:t>
                      </a:r>
                    </a:p>
                  </a:txBody>
                  <a:tcPr marL="0" marR="0" marT="0" marB="0" anchor="ctr"/>
                </a:tc>
                <a:tc>
                  <a:txBody>
                    <a:bodyPr/>
                    <a:lstStyle/>
                    <a:p>
                      <a:pPr algn="r" fontAlgn="ctr"/>
                      <a:r>
                        <a:rPr lang="en-US" altLang="zh-TW" sz="1600" b="0" i="0" u="none" strike="noStrike" dirty="0">
                          <a:effectLst/>
                          <a:latin typeface="Arial"/>
                        </a:rPr>
                        <a:t>398,898 </a:t>
                      </a:r>
                    </a:p>
                  </a:txBody>
                  <a:tcPr marL="0" marR="0" marT="0" marB="0" anchor="ctr"/>
                </a:tc>
                <a:tc>
                  <a:txBody>
                    <a:bodyPr/>
                    <a:lstStyle/>
                    <a:p>
                      <a:pPr algn="r" fontAlgn="ctr"/>
                      <a:r>
                        <a:rPr lang="en-US" altLang="zh-TW" sz="1600" b="0" i="0" u="none" strike="noStrike">
                          <a:effectLst/>
                          <a:latin typeface="Arial"/>
                        </a:rPr>
                        <a:t>418,385 </a:t>
                      </a:r>
                    </a:p>
                  </a:txBody>
                  <a:tcPr marL="0" marR="0" marT="0" marB="0" anchor="ctr"/>
                </a:tc>
                <a:extLst>
                  <a:ext uri="{0D108BD9-81ED-4DB2-BD59-A6C34878D82A}">
                    <a16:rowId xmlns:a16="http://schemas.microsoft.com/office/drawing/2014/main" xmlns="" val="10004"/>
                  </a:ext>
                </a:extLst>
              </a:tr>
              <a:tr h="332878">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Net operating income (loss)</a:t>
                      </a:r>
                      <a:endParaRPr lang="zh-TW" altLang="en-US" sz="1600" b="0"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ctr"/>
                      <a:r>
                        <a:rPr lang="en-US" altLang="zh-TW" sz="1600" b="0" i="0" u="none" strike="noStrike" dirty="0">
                          <a:effectLst/>
                          <a:latin typeface="Arial"/>
                        </a:rPr>
                        <a:t>257,420 </a:t>
                      </a:r>
                    </a:p>
                  </a:txBody>
                  <a:tcPr marL="0" marR="0" marT="0" marB="0" anchor="ctr"/>
                </a:tc>
                <a:tc>
                  <a:txBody>
                    <a:bodyPr/>
                    <a:lstStyle/>
                    <a:p>
                      <a:pPr algn="r" fontAlgn="ctr"/>
                      <a:r>
                        <a:rPr lang="en-US" altLang="zh-TW" sz="1600" b="0" i="0" u="none" strike="noStrike" dirty="0">
                          <a:effectLst/>
                          <a:latin typeface="Arial"/>
                        </a:rPr>
                        <a:t>440,710 </a:t>
                      </a:r>
                    </a:p>
                  </a:txBody>
                  <a:tcPr marL="0" marR="0" marT="0" marB="0" anchor="ctr"/>
                </a:tc>
                <a:tc>
                  <a:txBody>
                    <a:bodyPr/>
                    <a:lstStyle/>
                    <a:p>
                      <a:pPr algn="r" fontAlgn="ctr"/>
                      <a:r>
                        <a:rPr lang="en-US" altLang="zh-TW" sz="1600" b="0" i="0" u="none" strike="noStrike">
                          <a:effectLst/>
                          <a:latin typeface="Arial"/>
                        </a:rPr>
                        <a:t>337,759 </a:t>
                      </a:r>
                    </a:p>
                  </a:txBody>
                  <a:tcPr marL="0" marR="0" marT="0" marB="0" anchor="ctr"/>
                </a:tc>
                <a:tc>
                  <a:txBody>
                    <a:bodyPr/>
                    <a:lstStyle/>
                    <a:p>
                      <a:pPr algn="r" fontAlgn="ctr"/>
                      <a:r>
                        <a:rPr lang="en-US" altLang="zh-TW" sz="1600" b="0" i="0" u="none" strike="noStrike" dirty="0">
                          <a:effectLst/>
                          <a:latin typeface="Arial"/>
                        </a:rPr>
                        <a:t>461,883 </a:t>
                      </a:r>
                    </a:p>
                  </a:txBody>
                  <a:tcPr marL="0" marR="0" marT="0" marB="0" anchor="ctr"/>
                </a:tc>
                <a:tc>
                  <a:txBody>
                    <a:bodyPr/>
                    <a:lstStyle/>
                    <a:p>
                      <a:pPr algn="r" fontAlgn="ctr"/>
                      <a:r>
                        <a:rPr lang="en-US" altLang="zh-TW" sz="1600" b="0" i="0" u="none" strike="noStrike" dirty="0">
                          <a:effectLst/>
                          <a:latin typeface="Arial"/>
                        </a:rPr>
                        <a:t>451,014 </a:t>
                      </a:r>
                    </a:p>
                  </a:txBody>
                  <a:tcPr marL="0" marR="0" marT="0" marB="0" anchor="ctr"/>
                </a:tc>
                <a:extLst>
                  <a:ext uri="{0D108BD9-81ED-4DB2-BD59-A6C34878D82A}">
                    <a16:rowId xmlns:a16="http://schemas.microsoft.com/office/drawing/2014/main" xmlns="" val="10005"/>
                  </a:ext>
                </a:extLst>
              </a:tr>
              <a:tr h="332878">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Non-operating income and expenses</a:t>
                      </a:r>
                      <a:endParaRPr lang="en-US" altLang="zh-TW" sz="1600" b="0"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ctr"/>
                      <a:r>
                        <a:rPr lang="en-US" altLang="zh-TW" sz="1600" b="0" i="0" u="none" strike="noStrike">
                          <a:effectLst/>
                          <a:latin typeface="Arial"/>
                        </a:rPr>
                        <a:t>21,076 </a:t>
                      </a:r>
                    </a:p>
                  </a:txBody>
                  <a:tcPr marL="0" marR="0" marT="0" marB="0" anchor="ctr"/>
                </a:tc>
                <a:tc>
                  <a:txBody>
                    <a:bodyPr/>
                    <a:lstStyle/>
                    <a:p>
                      <a:pPr algn="r" fontAlgn="ctr"/>
                      <a:r>
                        <a:rPr lang="en-US" altLang="zh-TW" sz="1600" b="0" i="0" u="none" strike="noStrike" dirty="0">
                          <a:effectLst/>
                          <a:latin typeface="Arial"/>
                        </a:rPr>
                        <a:t>(3,386)</a:t>
                      </a:r>
                    </a:p>
                  </a:txBody>
                  <a:tcPr marL="0" marR="0" marT="0" marB="0" anchor="ctr"/>
                </a:tc>
                <a:tc>
                  <a:txBody>
                    <a:bodyPr/>
                    <a:lstStyle/>
                    <a:p>
                      <a:pPr algn="r" fontAlgn="ctr"/>
                      <a:r>
                        <a:rPr lang="en-US" altLang="zh-TW" sz="1600" b="0" i="0" u="none" strike="noStrike">
                          <a:effectLst/>
                          <a:latin typeface="Arial"/>
                        </a:rPr>
                        <a:t>(8,915)</a:t>
                      </a:r>
                    </a:p>
                  </a:txBody>
                  <a:tcPr marL="0" marR="0" marT="0" marB="0" anchor="ctr"/>
                </a:tc>
                <a:tc>
                  <a:txBody>
                    <a:bodyPr/>
                    <a:lstStyle/>
                    <a:p>
                      <a:pPr algn="r" fontAlgn="ctr"/>
                      <a:r>
                        <a:rPr lang="en-US" altLang="zh-TW" sz="1600" b="0" i="0" u="none" strike="noStrike">
                          <a:effectLst/>
                          <a:latin typeface="Arial"/>
                        </a:rPr>
                        <a:t>11,645 </a:t>
                      </a:r>
                    </a:p>
                  </a:txBody>
                  <a:tcPr marL="0" marR="0" marT="0" marB="0" anchor="ctr"/>
                </a:tc>
                <a:tc>
                  <a:txBody>
                    <a:bodyPr/>
                    <a:lstStyle/>
                    <a:p>
                      <a:pPr algn="r" fontAlgn="ctr"/>
                      <a:r>
                        <a:rPr lang="en-US" altLang="zh-TW" sz="1600" b="0" i="0" u="none" strike="noStrike" dirty="0">
                          <a:effectLst/>
                          <a:latin typeface="Arial"/>
                        </a:rPr>
                        <a:t>8,654 </a:t>
                      </a:r>
                    </a:p>
                  </a:txBody>
                  <a:tcPr marL="0" marR="0" marT="0" marB="0" anchor="ctr"/>
                </a:tc>
                <a:extLst>
                  <a:ext uri="{0D108BD9-81ED-4DB2-BD59-A6C34878D82A}">
                    <a16:rowId xmlns:a16="http://schemas.microsoft.com/office/drawing/2014/main" xmlns="" val="10006"/>
                  </a:ext>
                </a:extLst>
              </a:tr>
              <a:tr h="499316">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Profit (loss) from continuing operations before tax</a:t>
                      </a:r>
                      <a:endParaRPr lang="zh-TW" altLang="en-US" sz="1600" b="0"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ctr"/>
                      <a:r>
                        <a:rPr lang="en-US" altLang="zh-TW" sz="1600" b="0" i="0" u="none" strike="noStrike">
                          <a:effectLst/>
                          <a:latin typeface="Arial"/>
                        </a:rPr>
                        <a:t>278,496 </a:t>
                      </a:r>
                    </a:p>
                  </a:txBody>
                  <a:tcPr marL="0" marR="0" marT="0" marB="0" anchor="ctr"/>
                </a:tc>
                <a:tc>
                  <a:txBody>
                    <a:bodyPr/>
                    <a:lstStyle/>
                    <a:p>
                      <a:pPr algn="r" fontAlgn="ctr"/>
                      <a:r>
                        <a:rPr lang="en-US" altLang="zh-TW" sz="1600" b="0" i="0" u="none" strike="noStrike" dirty="0">
                          <a:effectLst/>
                          <a:latin typeface="Arial"/>
                        </a:rPr>
                        <a:t>437,324 </a:t>
                      </a:r>
                    </a:p>
                  </a:txBody>
                  <a:tcPr marL="0" marR="0" marT="0" marB="0" anchor="ctr"/>
                </a:tc>
                <a:tc>
                  <a:txBody>
                    <a:bodyPr/>
                    <a:lstStyle/>
                    <a:p>
                      <a:pPr algn="r" fontAlgn="ctr"/>
                      <a:r>
                        <a:rPr lang="en-US" altLang="zh-TW" sz="1600" b="0" i="0" u="none" strike="noStrike">
                          <a:effectLst/>
                          <a:latin typeface="Arial"/>
                        </a:rPr>
                        <a:t>328,844 </a:t>
                      </a:r>
                    </a:p>
                  </a:txBody>
                  <a:tcPr marL="0" marR="0" marT="0" marB="0" anchor="ctr"/>
                </a:tc>
                <a:tc>
                  <a:txBody>
                    <a:bodyPr/>
                    <a:lstStyle/>
                    <a:p>
                      <a:pPr algn="r" fontAlgn="ctr"/>
                      <a:r>
                        <a:rPr lang="en-US" altLang="zh-TW" sz="1600" b="0" i="0" u="none" strike="noStrike">
                          <a:effectLst/>
                          <a:latin typeface="Arial"/>
                        </a:rPr>
                        <a:t>473,528 </a:t>
                      </a:r>
                    </a:p>
                  </a:txBody>
                  <a:tcPr marL="0" marR="0" marT="0" marB="0" anchor="ctr"/>
                </a:tc>
                <a:tc>
                  <a:txBody>
                    <a:bodyPr/>
                    <a:lstStyle/>
                    <a:p>
                      <a:pPr algn="r" fontAlgn="ctr"/>
                      <a:r>
                        <a:rPr lang="en-US" altLang="zh-TW" sz="1600" b="0" i="0" u="none" strike="noStrike" dirty="0">
                          <a:effectLst/>
                          <a:latin typeface="Arial"/>
                        </a:rPr>
                        <a:t>459,668 </a:t>
                      </a:r>
                    </a:p>
                  </a:txBody>
                  <a:tcPr marL="0" marR="0" marT="0" marB="0" anchor="ctr"/>
                </a:tc>
                <a:extLst>
                  <a:ext uri="{0D108BD9-81ED-4DB2-BD59-A6C34878D82A}">
                    <a16:rowId xmlns:a16="http://schemas.microsoft.com/office/drawing/2014/main" xmlns="" val="10007"/>
                  </a:ext>
                </a:extLst>
              </a:tr>
              <a:tr h="262977">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Profit (loss)</a:t>
                      </a:r>
                      <a:endParaRPr lang="zh-TW" altLang="en-US" sz="1600" b="0"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ctr"/>
                      <a:r>
                        <a:rPr lang="en-US" altLang="zh-TW" sz="1600" b="0" i="0" u="none" strike="noStrike">
                          <a:effectLst/>
                          <a:latin typeface="Arial"/>
                        </a:rPr>
                        <a:t>211,224 </a:t>
                      </a:r>
                    </a:p>
                  </a:txBody>
                  <a:tcPr marL="0" marR="0" marT="0" marB="0" anchor="ctr"/>
                </a:tc>
                <a:tc>
                  <a:txBody>
                    <a:bodyPr/>
                    <a:lstStyle/>
                    <a:p>
                      <a:pPr algn="r" fontAlgn="ctr"/>
                      <a:r>
                        <a:rPr lang="en-US" altLang="zh-TW" sz="1600" b="0" i="0" u="none" strike="noStrike" dirty="0">
                          <a:effectLst/>
                          <a:latin typeface="Arial"/>
                        </a:rPr>
                        <a:t>344,271 </a:t>
                      </a:r>
                    </a:p>
                  </a:txBody>
                  <a:tcPr marL="0" marR="0" marT="0" marB="0" anchor="ctr"/>
                </a:tc>
                <a:tc>
                  <a:txBody>
                    <a:bodyPr/>
                    <a:lstStyle/>
                    <a:p>
                      <a:pPr algn="r" fontAlgn="ctr"/>
                      <a:r>
                        <a:rPr lang="en-US" altLang="zh-TW" sz="1600" b="0" i="0" u="none" strike="noStrike">
                          <a:effectLst/>
                          <a:latin typeface="Arial"/>
                        </a:rPr>
                        <a:t>255,495 </a:t>
                      </a:r>
                    </a:p>
                  </a:txBody>
                  <a:tcPr marL="0" marR="0" marT="0" marB="0" anchor="ctr"/>
                </a:tc>
                <a:tc>
                  <a:txBody>
                    <a:bodyPr/>
                    <a:lstStyle/>
                    <a:p>
                      <a:pPr algn="r" fontAlgn="ctr"/>
                      <a:r>
                        <a:rPr lang="en-US" altLang="zh-TW" sz="1600" b="0" i="0" u="none" strike="noStrike">
                          <a:effectLst/>
                          <a:latin typeface="Arial"/>
                        </a:rPr>
                        <a:t>353,094 </a:t>
                      </a:r>
                    </a:p>
                  </a:txBody>
                  <a:tcPr marL="0" marR="0" marT="0" marB="0" anchor="ctr"/>
                </a:tc>
                <a:tc>
                  <a:txBody>
                    <a:bodyPr/>
                    <a:lstStyle/>
                    <a:p>
                      <a:pPr algn="r" fontAlgn="ctr"/>
                      <a:r>
                        <a:rPr lang="en-US" altLang="zh-TW" sz="1600" b="0" i="0" u="none" strike="noStrike" dirty="0">
                          <a:effectLst/>
                          <a:latin typeface="Arial"/>
                        </a:rPr>
                        <a:t>353,283 </a:t>
                      </a:r>
                    </a:p>
                  </a:txBody>
                  <a:tcPr marL="0" marR="0" marT="0" marB="0" anchor="ctr"/>
                </a:tc>
                <a:extLst>
                  <a:ext uri="{0D108BD9-81ED-4DB2-BD59-A6C34878D82A}">
                    <a16:rowId xmlns:a16="http://schemas.microsoft.com/office/drawing/2014/main" xmlns="" val="10008"/>
                  </a:ext>
                </a:extLst>
              </a:tr>
              <a:tr h="332878">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Profit (loss), attributable to:</a:t>
                      </a:r>
                      <a:endParaRPr lang="zh-TW" altLang="en-US" sz="1600" b="0" i="0" u="none" strike="noStrike" dirty="0">
                        <a:latin typeface="Arial" pitchFamily="34" charset="0"/>
                        <a:ea typeface="標楷體" pitchFamily="65" charset="-120"/>
                        <a:cs typeface="Arial" pitchFamily="34" charset="0"/>
                      </a:endParaRPr>
                    </a:p>
                  </a:txBody>
                  <a:tcPr marL="0" marR="0" marT="0" marB="0" anchor="ctr"/>
                </a:tc>
                <a:tc>
                  <a:txBody>
                    <a:bodyPr/>
                    <a:lstStyle/>
                    <a:p>
                      <a:pPr algn="ctr" fontAlgn="t"/>
                      <a:r>
                        <a:rPr lang="zh-TW" altLang="en-US" sz="1200" b="0" i="0" u="none" strike="noStrike">
                          <a:effectLst/>
                          <a:latin typeface="Arial"/>
                        </a:rPr>
                        <a:t>　</a:t>
                      </a:r>
                    </a:p>
                  </a:txBody>
                  <a:tcPr marL="0" marR="0" marT="0" marB="0"/>
                </a:tc>
                <a:tc>
                  <a:txBody>
                    <a:bodyPr/>
                    <a:lstStyle/>
                    <a:p>
                      <a:pPr algn="ctr" fontAlgn="t"/>
                      <a:endParaRPr lang="zh-TW" altLang="en-US" sz="1200" b="0" i="0" u="none" strike="noStrike" dirty="0">
                        <a:effectLst/>
                        <a:latin typeface="Arial"/>
                      </a:endParaRPr>
                    </a:p>
                  </a:txBody>
                  <a:tcPr marL="0" marR="0" marT="0" marB="0"/>
                </a:tc>
                <a:tc>
                  <a:txBody>
                    <a:bodyPr/>
                    <a:lstStyle/>
                    <a:p>
                      <a:pPr algn="ctr" fontAlgn="t"/>
                      <a:r>
                        <a:rPr lang="zh-TW" altLang="en-US" sz="1200" b="0" i="0" u="none" strike="noStrike">
                          <a:effectLst/>
                          <a:latin typeface="Arial"/>
                        </a:rPr>
                        <a:t>　</a:t>
                      </a:r>
                    </a:p>
                  </a:txBody>
                  <a:tcPr marL="0" marR="0" marT="0" marB="0"/>
                </a:tc>
                <a:tc>
                  <a:txBody>
                    <a:bodyPr/>
                    <a:lstStyle/>
                    <a:p>
                      <a:pPr algn="ctr" fontAlgn="t"/>
                      <a:endParaRPr lang="zh-TW" altLang="en-US" sz="1200" b="0" i="0" u="none" strike="noStrike">
                        <a:effectLst/>
                        <a:latin typeface="Arial"/>
                      </a:endParaRPr>
                    </a:p>
                  </a:txBody>
                  <a:tcPr marL="0" marR="0" marT="0" marB="0"/>
                </a:tc>
                <a:tc>
                  <a:txBody>
                    <a:bodyPr/>
                    <a:lstStyle/>
                    <a:p>
                      <a:pPr algn="ctr" fontAlgn="t"/>
                      <a:r>
                        <a:rPr lang="zh-TW" altLang="en-US" sz="1200" b="0" i="0" u="none" strike="noStrike" dirty="0">
                          <a:effectLst/>
                          <a:latin typeface="Arial"/>
                        </a:rPr>
                        <a:t>　</a:t>
                      </a:r>
                    </a:p>
                  </a:txBody>
                  <a:tcPr marL="0" marR="0" marT="0" marB="0"/>
                </a:tc>
                <a:extLst>
                  <a:ext uri="{0D108BD9-81ED-4DB2-BD59-A6C34878D82A}">
                    <a16:rowId xmlns:a16="http://schemas.microsoft.com/office/drawing/2014/main" xmlns="" val="10009"/>
                  </a:ext>
                </a:extLst>
              </a:tr>
              <a:tr h="262977">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Owners of parent</a:t>
                      </a:r>
                      <a:endParaRPr lang="zh-TW" altLang="en-US" sz="1600" b="0"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t"/>
                      <a:r>
                        <a:rPr lang="en-US" altLang="zh-TW" sz="1600" b="0" i="0" u="none" strike="noStrike">
                          <a:effectLst/>
                          <a:latin typeface="Arial"/>
                        </a:rPr>
                        <a:t>126,849 </a:t>
                      </a:r>
                    </a:p>
                  </a:txBody>
                  <a:tcPr marL="0" marR="0" marT="0" marB="0"/>
                </a:tc>
                <a:tc>
                  <a:txBody>
                    <a:bodyPr/>
                    <a:lstStyle/>
                    <a:p>
                      <a:pPr algn="r" fontAlgn="t"/>
                      <a:r>
                        <a:rPr lang="en-US" altLang="zh-TW" sz="1600" b="0" i="0" u="none" strike="noStrike" dirty="0">
                          <a:effectLst/>
                          <a:latin typeface="Arial"/>
                        </a:rPr>
                        <a:t>276,295 </a:t>
                      </a:r>
                    </a:p>
                  </a:txBody>
                  <a:tcPr marL="0" marR="0" marT="0" marB="0"/>
                </a:tc>
                <a:tc>
                  <a:txBody>
                    <a:bodyPr/>
                    <a:lstStyle/>
                    <a:p>
                      <a:pPr algn="r" fontAlgn="t"/>
                      <a:r>
                        <a:rPr lang="en-US" altLang="zh-TW" sz="1600" b="0" i="0" u="none" strike="noStrike">
                          <a:effectLst/>
                          <a:latin typeface="Arial"/>
                        </a:rPr>
                        <a:t>205,755 </a:t>
                      </a:r>
                    </a:p>
                  </a:txBody>
                  <a:tcPr marL="0" marR="0" marT="0" marB="0"/>
                </a:tc>
                <a:tc>
                  <a:txBody>
                    <a:bodyPr/>
                    <a:lstStyle/>
                    <a:p>
                      <a:pPr algn="r" fontAlgn="t"/>
                      <a:r>
                        <a:rPr lang="en-US" altLang="zh-TW" sz="1600" b="0" i="0" u="none" strike="noStrike">
                          <a:effectLst/>
                          <a:latin typeface="Arial"/>
                        </a:rPr>
                        <a:t>290,567 </a:t>
                      </a:r>
                    </a:p>
                  </a:txBody>
                  <a:tcPr marL="0" marR="0" marT="0" marB="0"/>
                </a:tc>
                <a:tc>
                  <a:txBody>
                    <a:bodyPr/>
                    <a:lstStyle/>
                    <a:p>
                      <a:pPr algn="r" fontAlgn="t"/>
                      <a:r>
                        <a:rPr lang="en-US" altLang="zh-TW" sz="1600" b="0" i="0" u="none" strike="noStrike" dirty="0">
                          <a:effectLst/>
                          <a:latin typeface="Arial"/>
                        </a:rPr>
                        <a:t>289,074 </a:t>
                      </a:r>
                    </a:p>
                  </a:txBody>
                  <a:tcPr marL="0" marR="0" marT="0" marB="0"/>
                </a:tc>
                <a:extLst>
                  <a:ext uri="{0D108BD9-81ED-4DB2-BD59-A6C34878D82A}">
                    <a16:rowId xmlns:a16="http://schemas.microsoft.com/office/drawing/2014/main" xmlns="" val="10010"/>
                  </a:ext>
                </a:extLst>
              </a:tr>
              <a:tr h="262977">
                <a:tc>
                  <a:txBody>
                    <a:bodyPr/>
                    <a:lstStyle/>
                    <a:p>
                      <a:pPr algn="l" fontAlgn="ctr"/>
                      <a:r>
                        <a:rPr lang="en-US" altLang="zh-TW" sz="1600" b="1" kern="1200" dirty="0">
                          <a:solidFill>
                            <a:schemeClr val="dk1"/>
                          </a:solidFill>
                          <a:latin typeface="Arial" panose="020B0604020202020204" pitchFamily="34" charset="0"/>
                          <a:ea typeface="+mn-ea"/>
                          <a:cs typeface="Arial" panose="020B0604020202020204" pitchFamily="34" charset="0"/>
                        </a:rPr>
                        <a:t>Earnings per share</a:t>
                      </a:r>
                      <a:endParaRPr lang="en-US" altLang="zh-TW" sz="1600" b="1" i="0" u="none" strike="noStrike" dirty="0">
                        <a:latin typeface="Arial" pitchFamily="34" charset="0"/>
                        <a:ea typeface="標楷體" pitchFamily="65" charset="-120"/>
                        <a:cs typeface="Arial" pitchFamily="34" charset="0"/>
                      </a:endParaRPr>
                    </a:p>
                  </a:txBody>
                  <a:tcPr marL="0" marR="0" marT="0" marB="0" anchor="ctr"/>
                </a:tc>
                <a:tc>
                  <a:txBody>
                    <a:bodyPr/>
                    <a:lstStyle/>
                    <a:p>
                      <a:pPr algn="r" fontAlgn="ctr"/>
                      <a:r>
                        <a:rPr lang="en-US" altLang="zh-TW" sz="1800" b="1" i="0" u="none" strike="noStrike">
                          <a:effectLst/>
                          <a:latin typeface="Arial"/>
                        </a:rPr>
                        <a:t>1.40 </a:t>
                      </a:r>
                    </a:p>
                  </a:txBody>
                  <a:tcPr marL="0" marR="0" marT="0" marB="0" anchor="ctr"/>
                </a:tc>
                <a:tc>
                  <a:txBody>
                    <a:bodyPr/>
                    <a:lstStyle/>
                    <a:p>
                      <a:pPr algn="r" fontAlgn="ctr"/>
                      <a:r>
                        <a:rPr lang="en-US" altLang="zh-TW" sz="1800" b="1" i="0" u="none" strike="noStrike" dirty="0">
                          <a:solidFill>
                            <a:srgbClr val="0000FF"/>
                          </a:solidFill>
                          <a:effectLst/>
                          <a:latin typeface="Arial"/>
                        </a:rPr>
                        <a:t>3.04 </a:t>
                      </a:r>
                    </a:p>
                  </a:txBody>
                  <a:tcPr marL="0" marR="0" marT="0" marB="0" anchor="ctr"/>
                </a:tc>
                <a:tc>
                  <a:txBody>
                    <a:bodyPr/>
                    <a:lstStyle/>
                    <a:p>
                      <a:pPr algn="r" fontAlgn="ctr"/>
                      <a:r>
                        <a:rPr lang="en-US" altLang="zh-TW" sz="1800" b="1" i="0" u="none" strike="noStrike">
                          <a:effectLst/>
                          <a:latin typeface="Arial"/>
                        </a:rPr>
                        <a:t>2.26 </a:t>
                      </a:r>
                    </a:p>
                  </a:txBody>
                  <a:tcPr marL="0" marR="0" marT="0" marB="0" anchor="ctr"/>
                </a:tc>
                <a:tc>
                  <a:txBody>
                    <a:bodyPr/>
                    <a:lstStyle/>
                    <a:p>
                      <a:pPr algn="r" fontAlgn="ctr"/>
                      <a:r>
                        <a:rPr lang="en-US" altLang="zh-TW" sz="1800" b="1" i="0" u="none" strike="noStrike">
                          <a:solidFill>
                            <a:srgbClr val="0000FF"/>
                          </a:solidFill>
                          <a:effectLst/>
                          <a:latin typeface="Arial"/>
                        </a:rPr>
                        <a:t>3.20 </a:t>
                      </a:r>
                    </a:p>
                  </a:txBody>
                  <a:tcPr marL="0" marR="0" marT="0" marB="0" anchor="ctr"/>
                </a:tc>
                <a:tc>
                  <a:txBody>
                    <a:bodyPr/>
                    <a:lstStyle/>
                    <a:p>
                      <a:pPr algn="r" fontAlgn="ctr"/>
                      <a:r>
                        <a:rPr lang="en-US" altLang="zh-TW" sz="1800" b="1" i="0" u="none" strike="noStrike" dirty="0">
                          <a:solidFill>
                            <a:srgbClr val="0000FF"/>
                          </a:solidFill>
                          <a:effectLst/>
                          <a:latin typeface="Arial"/>
                        </a:rPr>
                        <a:t>3.18</a:t>
                      </a:r>
                    </a:p>
                  </a:txBody>
                  <a:tcPr marL="0" marR="0" marT="0" marB="0" anchor="ctr"/>
                </a:tc>
                <a:extLst>
                  <a:ext uri="{0D108BD9-81ED-4DB2-BD59-A6C34878D82A}">
                    <a16:rowId xmlns:a16="http://schemas.microsoft.com/office/drawing/2014/main" xmlns="" val="10011"/>
                  </a:ext>
                </a:extLst>
              </a:tr>
            </a:tbl>
          </a:graphicData>
        </a:graphic>
      </p:graphicFrame>
      <p:sp>
        <p:nvSpPr>
          <p:cNvPr id="6" name="投影片編號版面配置區 5"/>
          <p:cNvSpPr>
            <a:spLocks noGrp="1"/>
          </p:cNvSpPr>
          <p:nvPr>
            <p:ph type="sldNum" sz="quarter" idx="12"/>
          </p:nvPr>
        </p:nvSpPr>
        <p:spPr/>
        <p:txBody>
          <a:bodyPr/>
          <a:lstStyle/>
          <a:p>
            <a:fld id="{73DA0BB7-265A-403C-9275-D587AB510EDC}" type="slidenum">
              <a:rPr lang="zh-TW" altLang="en-US" smtClean="0"/>
              <a:pPr/>
              <a:t>12</a:t>
            </a:fld>
            <a:endParaRPr lang="zh-TW" altLang="en-US"/>
          </a:p>
        </p:txBody>
      </p:sp>
      <p:sp>
        <p:nvSpPr>
          <p:cNvPr id="7" name="文字方塊 6"/>
          <p:cNvSpPr txBox="1"/>
          <p:nvPr/>
        </p:nvSpPr>
        <p:spPr>
          <a:xfrm>
            <a:off x="6948264" y="1340768"/>
            <a:ext cx="1845377" cy="338554"/>
          </a:xfrm>
          <a:prstGeom prst="rect">
            <a:avLst/>
          </a:prstGeom>
          <a:noFill/>
        </p:spPr>
        <p:txBody>
          <a:bodyPr wrap="none" rtlCol="0">
            <a:spAutoFit/>
          </a:bodyPr>
          <a:lstStyle/>
          <a:p>
            <a:pPr algn="r"/>
            <a:r>
              <a:rPr lang="en-US" altLang="zh-TW" sz="1600" b="1" dirty="0"/>
              <a:t>Unit: NT$ thousand</a:t>
            </a:r>
            <a:endParaRPr lang="zh-TW" altLang="en-US" sz="1600" b="1" dirty="0">
              <a:latin typeface="Arial" pitchFamily="34" charset="0"/>
              <a:ea typeface="標楷體" pitchFamily="65" charset="-12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85800"/>
            <a:ext cx="8229600" cy="1143000"/>
          </a:xfrm>
        </p:spPr>
        <p:txBody>
          <a:bodyPr>
            <a:normAutofit fontScale="90000"/>
          </a:bodyPr>
          <a:lstStyle/>
          <a:p>
            <a:pPr fontAlgn="ctr"/>
            <a:r>
              <a:rPr lang="en-US" altLang="zh-TW" dirty="0"/>
              <a:t>Financial Review</a:t>
            </a:r>
            <a:br>
              <a:rPr lang="en-US" altLang="zh-TW" dirty="0"/>
            </a:br>
            <a:r>
              <a:rPr lang="en-US" altLang="zh-TW" dirty="0"/>
              <a:t>(Consolidated Basis)</a:t>
            </a:r>
            <a:endParaRPr lang="zh-TW" altLang="en-US" dirty="0">
              <a:latin typeface="Arial" pitchFamily="34" charset="0"/>
            </a:endParaRP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340164810"/>
              </p:ext>
            </p:extLst>
          </p:nvPr>
        </p:nvGraphicFramePr>
        <p:xfrm>
          <a:off x="457200" y="2204864"/>
          <a:ext cx="8229600" cy="2774442"/>
        </p:xfrm>
        <a:graphic>
          <a:graphicData uri="http://schemas.openxmlformats.org/drawingml/2006/table">
            <a:tbl>
              <a:tblPr firstRow="1" bandRow="1">
                <a:tableStyleId>{5C22544A-7EE6-4342-B048-85BDC9FD1C3A}</a:tableStyleId>
              </a:tblPr>
              <a:tblGrid>
                <a:gridCol w="2314600">
                  <a:extLst>
                    <a:ext uri="{9D8B030D-6E8A-4147-A177-3AD203B41FA5}">
                      <a16:colId xmlns:a16="http://schemas.microsoft.com/office/drawing/2014/main" xmlns="" val="20000"/>
                    </a:ext>
                  </a:extLst>
                </a:gridCol>
                <a:gridCol w="1478750">
                  <a:extLst>
                    <a:ext uri="{9D8B030D-6E8A-4147-A177-3AD203B41FA5}">
                      <a16:colId xmlns:a16="http://schemas.microsoft.com/office/drawing/2014/main" xmlns="" val="20001"/>
                    </a:ext>
                  </a:extLst>
                </a:gridCol>
                <a:gridCol w="1478750">
                  <a:extLst>
                    <a:ext uri="{9D8B030D-6E8A-4147-A177-3AD203B41FA5}">
                      <a16:colId xmlns:a16="http://schemas.microsoft.com/office/drawing/2014/main" xmlns="" val="20002"/>
                    </a:ext>
                  </a:extLst>
                </a:gridCol>
                <a:gridCol w="1478750">
                  <a:extLst>
                    <a:ext uri="{9D8B030D-6E8A-4147-A177-3AD203B41FA5}">
                      <a16:colId xmlns:a16="http://schemas.microsoft.com/office/drawing/2014/main" xmlns="" val="20003"/>
                    </a:ext>
                  </a:extLst>
                </a:gridCol>
                <a:gridCol w="1478750">
                  <a:extLst>
                    <a:ext uri="{9D8B030D-6E8A-4147-A177-3AD203B41FA5}">
                      <a16:colId xmlns:a16="http://schemas.microsoft.com/office/drawing/2014/main" xmlns="" val="20004"/>
                    </a:ext>
                  </a:extLst>
                </a:gridCol>
              </a:tblGrid>
              <a:tr h="381127">
                <a:tc>
                  <a:txBody>
                    <a:bodyPr/>
                    <a:lstStyle/>
                    <a:p>
                      <a:pPr algn="ctr" fontAlgn="ctr"/>
                      <a:r>
                        <a:rPr lang="en-US" altLang="zh-TW" sz="1800" b="1" i="0" u="none" strike="noStrike" dirty="0">
                          <a:latin typeface="Arial" pitchFamily="34" charset="0"/>
                          <a:ea typeface="標楷體" pitchFamily="65" charset="-120"/>
                          <a:cs typeface="Arial" pitchFamily="34" charset="0"/>
                        </a:rPr>
                        <a:t>Item</a:t>
                      </a:r>
                      <a:endParaRPr lang="zh-TW" altLang="en-US" sz="1800" b="1" i="0" u="none" strike="noStrike" dirty="0">
                        <a:latin typeface="Arial" pitchFamily="34" charset="0"/>
                        <a:ea typeface="標楷體" pitchFamily="65" charset="-120"/>
                        <a:cs typeface="Arial" pitchFamily="34" charset="0"/>
                      </a:endParaRPr>
                    </a:p>
                  </a:txBody>
                  <a:tcPr marL="0" marR="0" marT="0" marB="0" anchor="ctr"/>
                </a:tc>
                <a:tc>
                  <a:txBody>
                    <a:bodyPr/>
                    <a:lstStyle/>
                    <a:p>
                      <a:pPr algn="ctr" fontAlgn="ctr"/>
                      <a:r>
                        <a:rPr lang="en-US" altLang="zh-TW" sz="1800" b="1" i="0" u="none" strike="noStrike" dirty="0">
                          <a:effectLst/>
                          <a:latin typeface="Arial"/>
                        </a:rPr>
                        <a:t>2022/9/30</a:t>
                      </a:r>
                    </a:p>
                  </a:txBody>
                  <a:tcPr marL="0" marR="0" marT="0" marB="0" anchor="ctr"/>
                </a:tc>
                <a:tc>
                  <a:txBody>
                    <a:bodyPr/>
                    <a:lstStyle/>
                    <a:p>
                      <a:pPr algn="ctr" fontAlgn="ctr"/>
                      <a:r>
                        <a:rPr lang="en-US" altLang="zh-TW" sz="1800" b="1" i="0" u="none" strike="noStrike" dirty="0">
                          <a:effectLst/>
                          <a:latin typeface="Arial"/>
                        </a:rPr>
                        <a:t>2021/12/31</a:t>
                      </a:r>
                    </a:p>
                  </a:txBody>
                  <a:tcPr marL="0" marR="0" marT="0" marB="0" anchor="ctr"/>
                </a:tc>
                <a:tc>
                  <a:txBody>
                    <a:bodyPr/>
                    <a:lstStyle/>
                    <a:p>
                      <a:pPr algn="ctr" fontAlgn="ctr"/>
                      <a:r>
                        <a:rPr lang="en-US" altLang="zh-TW" sz="1800" b="1" i="0" u="none" strike="noStrike">
                          <a:effectLst/>
                          <a:latin typeface="Arial"/>
                        </a:rPr>
                        <a:t>2020/12/31</a:t>
                      </a:r>
                    </a:p>
                  </a:txBody>
                  <a:tcPr marL="0" marR="0" marT="0" marB="0" anchor="ctr"/>
                </a:tc>
                <a:tc>
                  <a:txBody>
                    <a:bodyPr/>
                    <a:lstStyle/>
                    <a:p>
                      <a:pPr algn="ctr" fontAlgn="ctr"/>
                      <a:r>
                        <a:rPr lang="en-US" altLang="zh-TW" sz="1800" b="1" i="0" u="none" strike="noStrike">
                          <a:effectLst/>
                          <a:latin typeface="Arial"/>
                        </a:rPr>
                        <a:t>2019/12/31</a:t>
                      </a:r>
                    </a:p>
                  </a:txBody>
                  <a:tcPr marL="0" marR="0" marT="0" marB="0" anchor="ctr"/>
                </a:tc>
                <a:extLst>
                  <a:ext uri="{0D108BD9-81ED-4DB2-BD59-A6C34878D82A}">
                    <a16:rowId xmlns:a16="http://schemas.microsoft.com/office/drawing/2014/main" xmlns="" val="10000"/>
                  </a:ext>
                </a:extLst>
              </a:tr>
              <a:tr h="381127">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Total liabilities</a:t>
                      </a:r>
                      <a:endParaRPr lang="zh-TW" altLang="en-US" sz="1600" b="0" i="0" u="none" strike="noStrike" dirty="0">
                        <a:latin typeface="Arial" panose="020B0604020202020204" pitchFamily="34" charset="0"/>
                        <a:ea typeface="標楷體" pitchFamily="65" charset="-120"/>
                        <a:cs typeface="Arial" panose="020B0604020202020204" pitchFamily="34" charset="0"/>
                      </a:endParaRPr>
                    </a:p>
                  </a:txBody>
                  <a:tcPr marL="0" marR="0" marT="0" marB="0" anchor="ctr"/>
                </a:tc>
                <a:tc>
                  <a:txBody>
                    <a:bodyPr/>
                    <a:lstStyle/>
                    <a:p>
                      <a:pPr algn="r" fontAlgn="ctr"/>
                      <a:r>
                        <a:rPr lang="en-US" altLang="zh-TW" sz="1800" b="0" i="0" u="none" strike="noStrike">
                          <a:effectLst/>
                          <a:latin typeface="Arial"/>
                        </a:rPr>
                        <a:t>2,827,822 </a:t>
                      </a:r>
                    </a:p>
                  </a:txBody>
                  <a:tcPr marL="0" marR="0" marT="0" marB="0" anchor="ctr"/>
                </a:tc>
                <a:tc>
                  <a:txBody>
                    <a:bodyPr/>
                    <a:lstStyle/>
                    <a:p>
                      <a:pPr algn="r" fontAlgn="ctr"/>
                      <a:r>
                        <a:rPr lang="en-US" altLang="zh-TW" sz="1800" b="0" i="0" u="none" strike="noStrike" dirty="0">
                          <a:effectLst/>
                          <a:latin typeface="Arial"/>
                        </a:rPr>
                        <a:t>3,001,749 </a:t>
                      </a:r>
                    </a:p>
                  </a:txBody>
                  <a:tcPr marL="0" marR="0" marT="0" marB="0" anchor="ctr"/>
                </a:tc>
                <a:tc>
                  <a:txBody>
                    <a:bodyPr/>
                    <a:lstStyle/>
                    <a:p>
                      <a:pPr algn="r" fontAlgn="ctr"/>
                      <a:r>
                        <a:rPr lang="en-US" altLang="zh-TW" sz="1800" b="0" i="0" u="none" strike="noStrike" dirty="0">
                          <a:effectLst/>
                          <a:latin typeface="Arial"/>
                        </a:rPr>
                        <a:t>2,892,010 </a:t>
                      </a:r>
                    </a:p>
                  </a:txBody>
                  <a:tcPr marL="0" marR="0" marT="0" marB="0" anchor="ctr"/>
                </a:tc>
                <a:tc>
                  <a:txBody>
                    <a:bodyPr/>
                    <a:lstStyle/>
                    <a:p>
                      <a:pPr algn="r" fontAlgn="ctr"/>
                      <a:r>
                        <a:rPr lang="en-US" altLang="zh-TW" sz="1800" b="0" i="0" u="none" strike="noStrike">
                          <a:effectLst/>
                          <a:latin typeface="Arial"/>
                        </a:rPr>
                        <a:t>2,757,468 </a:t>
                      </a:r>
                    </a:p>
                  </a:txBody>
                  <a:tcPr marL="0" marR="0" marT="0" marB="0" anchor="ctr"/>
                </a:tc>
                <a:extLst>
                  <a:ext uri="{0D108BD9-81ED-4DB2-BD59-A6C34878D82A}">
                    <a16:rowId xmlns:a16="http://schemas.microsoft.com/office/drawing/2014/main" xmlns="" val="10001"/>
                  </a:ext>
                </a:extLst>
              </a:tr>
              <a:tr h="381127">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Total assets</a:t>
                      </a:r>
                      <a:endParaRPr lang="zh-TW" altLang="en-US" sz="1600" b="0" i="0" u="none" strike="noStrike" dirty="0">
                        <a:latin typeface="Arial" panose="020B0604020202020204" pitchFamily="34" charset="0"/>
                        <a:ea typeface="標楷體" pitchFamily="65" charset="-120"/>
                        <a:cs typeface="Arial" panose="020B0604020202020204" pitchFamily="34" charset="0"/>
                      </a:endParaRPr>
                    </a:p>
                  </a:txBody>
                  <a:tcPr marL="0" marR="0" marT="0" marB="0" anchor="ctr"/>
                </a:tc>
                <a:tc>
                  <a:txBody>
                    <a:bodyPr/>
                    <a:lstStyle/>
                    <a:p>
                      <a:pPr algn="r" fontAlgn="ctr"/>
                      <a:r>
                        <a:rPr lang="en-US" altLang="zh-TW" sz="1800" b="0" i="0" u="none" strike="noStrike">
                          <a:effectLst/>
                          <a:latin typeface="Arial"/>
                        </a:rPr>
                        <a:t>5,665,147 </a:t>
                      </a:r>
                    </a:p>
                  </a:txBody>
                  <a:tcPr marL="0" marR="0" marT="0" marB="0" anchor="ctr"/>
                </a:tc>
                <a:tc>
                  <a:txBody>
                    <a:bodyPr/>
                    <a:lstStyle/>
                    <a:p>
                      <a:pPr algn="r" fontAlgn="ctr"/>
                      <a:r>
                        <a:rPr lang="en-US" altLang="zh-TW" sz="1800" b="0" i="0" u="none" strike="noStrike">
                          <a:effectLst/>
                          <a:latin typeface="Arial"/>
                        </a:rPr>
                        <a:t>5,728,613 </a:t>
                      </a:r>
                    </a:p>
                  </a:txBody>
                  <a:tcPr marL="0" marR="0" marT="0" marB="0" anchor="ctr"/>
                </a:tc>
                <a:tc>
                  <a:txBody>
                    <a:bodyPr/>
                    <a:lstStyle/>
                    <a:p>
                      <a:pPr algn="r" fontAlgn="ctr"/>
                      <a:r>
                        <a:rPr lang="en-US" altLang="zh-TW" sz="1800" b="0" i="0" u="none" strike="noStrike" dirty="0">
                          <a:effectLst/>
                          <a:latin typeface="Arial"/>
                        </a:rPr>
                        <a:t>5,473,347 </a:t>
                      </a:r>
                    </a:p>
                  </a:txBody>
                  <a:tcPr marL="0" marR="0" marT="0" marB="0" anchor="ctr"/>
                </a:tc>
                <a:tc>
                  <a:txBody>
                    <a:bodyPr/>
                    <a:lstStyle/>
                    <a:p>
                      <a:pPr algn="r" fontAlgn="ctr"/>
                      <a:r>
                        <a:rPr lang="en-US" altLang="zh-TW" sz="1800" b="0" i="0" u="none" strike="noStrike" dirty="0">
                          <a:effectLst/>
                          <a:latin typeface="Arial"/>
                        </a:rPr>
                        <a:t>5,126,573 </a:t>
                      </a:r>
                    </a:p>
                  </a:txBody>
                  <a:tcPr marL="0" marR="0" marT="0" marB="0" anchor="ctr"/>
                </a:tc>
                <a:extLst>
                  <a:ext uri="{0D108BD9-81ED-4DB2-BD59-A6C34878D82A}">
                    <a16:rowId xmlns:a16="http://schemas.microsoft.com/office/drawing/2014/main" xmlns="" val="10002"/>
                  </a:ext>
                </a:extLst>
              </a:tr>
              <a:tr h="381127">
                <a:tc>
                  <a:txBody>
                    <a:bodyPr/>
                    <a:lstStyle/>
                    <a:p>
                      <a:pPr algn="l" fontAlgn="ctr"/>
                      <a:r>
                        <a:rPr lang="en-US" altLang="zh-TW" sz="1600" b="1" dirty="0">
                          <a:latin typeface="Arial" panose="020B0604020202020204" pitchFamily="34" charset="0"/>
                          <a:cs typeface="Arial" panose="020B0604020202020204" pitchFamily="34" charset="0"/>
                        </a:rPr>
                        <a:t>Liabilities/assets ratio</a:t>
                      </a:r>
                      <a:endParaRPr lang="zh-TW" altLang="en-US" sz="1600" b="1" i="0" u="none" strike="noStrike" dirty="0">
                        <a:latin typeface="Arial" panose="020B0604020202020204" pitchFamily="34" charset="0"/>
                        <a:ea typeface="標楷體" pitchFamily="65" charset="-120"/>
                        <a:cs typeface="Arial" panose="020B0604020202020204" pitchFamily="34" charset="0"/>
                      </a:endParaRPr>
                    </a:p>
                  </a:txBody>
                  <a:tcPr marL="0" marR="0" marT="0" marB="0" anchor="ctr"/>
                </a:tc>
                <a:tc>
                  <a:txBody>
                    <a:bodyPr/>
                    <a:lstStyle/>
                    <a:p>
                      <a:pPr algn="r" fontAlgn="ctr"/>
                      <a:r>
                        <a:rPr lang="en-US" altLang="zh-TW" sz="2000" b="1" i="0" u="none" strike="noStrike">
                          <a:effectLst/>
                          <a:latin typeface="Arial"/>
                        </a:rPr>
                        <a:t>49.92%</a:t>
                      </a:r>
                    </a:p>
                  </a:txBody>
                  <a:tcPr marL="0" marR="0" marT="0" marB="0" anchor="ctr"/>
                </a:tc>
                <a:tc>
                  <a:txBody>
                    <a:bodyPr/>
                    <a:lstStyle/>
                    <a:p>
                      <a:pPr algn="r" fontAlgn="ctr"/>
                      <a:r>
                        <a:rPr lang="en-US" altLang="zh-TW" sz="2000" b="1" i="0" u="none" strike="noStrike">
                          <a:effectLst/>
                          <a:latin typeface="Arial"/>
                        </a:rPr>
                        <a:t>52.40%</a:t>
                      </a:r>
                    </a:p>
                  </a:txBody>
                  <a:tcPr marL="0" marR="0" marT="0" marB="0" anchor="ctr"/>
                </a:tc>
                <a:tc>
                  <a:txBody>
                    <a:bodyPr/>
                    <a:lstStyle/>
                    <a:p>
                      <a:pPr algn="r" fontAlgn="ctr"/>
                      <a:r>
                        <a:rPr lang="en-US" altLang="zh-TW" sz="2000" b="1" i="0" u="none" strike="noStrike">
                          <a:effectLst/>
                          <a:latin typeface="Arial"/>
                        </a:rPr>
                        <a:t>52.84%</a:t>
                      </a:r>
                    </a:p>
                  </a:txBody>
                  <a:tcPr marL="0" marR="0" marT="0" marB="0" anchor="ctr"/>
                </a:tc>
                <a:tc>
                  <a:txBody>
                    <a:bodyPr/>
                    <a:lstStyle/>
                    <a:p>
                      <a:pPr algn="r" fontAlgn="ctr"/>
                      <a:r>
                        <a:rPr lang="en-US" altLang="zh-TW" sz="2000" b="1" i="0" u="none" strike="noStrike" dirty="0">
                          <a:effectLst/>
                          <a:latin typeface="Arial"/>
                        </a:rPr>
                        <a:t>53.79%</a:t>
                      </a:r>
                    </a:p>
                  </a:txBody>
                  <a:tcPr marL="0" marR="0" marT="0" marB="0" anchor="ctr"/>
                </a:tc>
                <a:extLst>
                  <a:ext uri="{0D108BD9-81ED-4DB2-BD59-A6C34878D82A}">
                    <a16:rowId xmlns:a16="http://schemas.microsoft.com/office/drawing/2014/main" xmlns="" val="10003"/>
                  </a:ext>
                </a:extLst>
              </a:tr>
              <a:tr h="381127">
                <a:tc>
                  <a:txBody>
                    <a:bodyPr/>
                    <a:lstStyle/>
                    <a:p>
                      <a:pPr algn="l" fontAlgn="ctr"/>
                      <a:r>
                        <a:rPr lang="en-US" altLang="zh-TW" sz="1600" kern="1200" dirty="0">
                          <a:solidFill>
                            <a:schemeClr val="dk1"/>
                          </a:solidFill>
                          <a:latin typeface="Arial" panose="020B0604020202020204" pitchFamily="34" charset="0"/>
                          <a:ea typeface="+mn-ea"/>
                          <a:cs typeface="Arial" panose="020B0604020202020204" pitchFamily="34" charset="0"/>
                        </a:rPr>
                        <a:t>Total equity attributable to owners of parent</a:t>
                      </a:r>
                      <a:endParaRPr lang="zh-TW" altLang="en-US" sz="1600" b="0" i="0" u="none" strike="noStrike" dirty="0">
                        <a:latin typeface="Arial" panose="020B0604020202020204" pitchFamily="34" charset="0"/>
                        <a:ea typeface="標楷體" pitchFamily="65" charset="-120"/>
                        <a:cs typeface="Arial" panose="020B0604020202020204" pitchFamily="34" charset="0"/>
                      </a:endParaRPr>
                    </a:p>
                  </a:txBody>
                  <a:tcPr marL="0" marR="0" marT="0" marB="0" anchor="ctr"/>
                </a:tc>
                <a:tc>
                  <a:txBody>
                    <a:bodyPr/>
                    <a:lstStyle/>
                    <a:p>
                      <a:pPr algn="r" fontAlgn="ctr"/>
                      <a:r>
                        <a:rPr lang="en-US" altLang="zh-TW" sz="1800" b="0" i="0" u="none" strike="noStrike" smtClean="0">
                          <a:effectLst/>
                          <a:latin typeface="Arial"/>
                        </a:rPr>
                        <a:t>2,382,792 </a:t>
                      </a:r>
                      <a:endParaRPr lang="en-US" altLang="zh-TW" sz="1800" b="0" i="0" u="none" strike="noStrike" dirty="0">
                        <a:effectLst/>
                        <a:latin typeface="Arial"/>
                      </a:endParaRPr>
                    </a:p>
                  </a:txBody>
                  <a:tcPr marL="0" marR="0" marT="0" marB="0" anchor="ctr"/>
                </a:tc>
                <a:tc>
                  <a:txBody>
                    <a:bodyPr/>
                    <a:lstStyle/>
                    <a:p>
                      <a:pPr algn="r" fontAlgn="ctr"/>
                      <a:r>
                        <a:rPr lang="en-US" altLang="zh-TW" sz="1800" b="0" i="0" u="none" strike="noStrike" dirty="0" smtClean="0">
                          <a:effectLst/>
                          <a:latin typeface="Arial"/>
                        </a:rPr>
                        <a:t>2,319,999 </a:t>
                      </a:r>
                      <a:endParaRPr lang="en-US" altLang="zh-TW" sz="1800" b="0" i="0" u="none" strike="noStrike" dirty="0">
                        <a:effectLst/>
                        <a:latin typeface="Arial"/>
                      </a:endParaRPr>
                    </a:p>
                  </a:txBody>
                  <a:tcPr marL="0" marR="0" marT="0" marB="0" anchor="ctr"/>
                </a:tc>
                <a:tc>
                  <a:txBody>
                    <a:bodyPr/>
                    <a:lstStyle/>
                    <a:p>
                      <a:pPr algn="r" fontAlgn="ctr"/>
                      <a:r>
                        <a:rPr lang="en-US" altLang="zh-TW" sz="1800" b="0" i="0" u="none" strike="noStrike">
                          <a:effectLst/>
                          <a:latin typeface="Arial"/>
                        </a:rPr>
                        <a:t>2,207,100 </a:t>
                      </a:r>
                    </a:p>
                  </a:txBody>
                  <a:tcPr marL="0" marR="0" marT="0" marB="0" anchor="ctr"/>
                </a:tc>
                <a:tc>
                  <a:txBody>
                    <a:bodyPr/>
                    <a:lstStyle/>
                    <a:p>
                      <a:pPr algn="r" fontAlgn="ctr"/>
                      <a:r>
                        <a:rPr lang="en-US" altLang="zh-TW" sz="1800" b="0" i="0" u="none" strike="noStrike" dirty="0">
                          <a:effectLst/>
                          <a:latin typeface="Arial"/>
                        </a:rPr>
                        <a:t>2,022,047 </a:t>
                      </a:r>
                    </a:p>
                  </a:txBody>
                  <a:tcPr marL="0" marR="0" marT="0" marB="0" anchor="ctr"/>
                </a:tc>
                <a:extLst>
                  <a:ext uri="{0D108BD9-81ED-4DB2-BD59-A6C34878D82A}">
                    <a16:rowId xmlns:a16="http://schemas.microsoft.com/office/drawing/2014/main" xmlns="" val="10004"/>
                  </a:ext>
                </a:extLst>
              </a:tr>
              <a:tr h="381127">
                <a:tc>
                  <a:txBody>
                    <a:bodyPr/>
                    <a:lstStyle/>
                    <a:p>
                      <a:pPr algn="l" fontAlgn="ctr"/>
                      <a:r>
                        <a:rPr lang="en-US" altLang="zh-TW" sz="1600" b="0" i="0" u="none" strike="noStrike" dirty="0">
                          <a:latin typeface="Arial" panose="020B0604020202020204" pitchFamily="34" charset="0"/>
                          <a:ea typeface="標楷體" pitchFamily="65" charset="-120"/>
                          <a:cs typeface="Arial" panose="020B0604020202020204" pitchFamily="34" charset="0"/>
                        </a:rPr>
                        <a:t>Number of shares</a:t>
                      </a:r>
                    </a:p>
                  </a:txBody>
                  <a:tcPr marL="0" marR="0" marT="0" marB="0" anchor="ctr"/>
                </a:tc>
                <a:tc>
                  <a:txBody>
                    <a:bodyPr/>
                    <a:lstStyle/>
                    <a:p>
                      <a:pPr algn="r" fontAlgn="ctr"/>
                      <a:r>
                        <a:rPr lang="en-US" altLang="zh-TW" sz="1800" b="0" i="0" u="none" strike="noStrike">
                          <a:effectLst/>
                          <a:latin typeface="Arial"/>
                        </a:rPr>
                        <a:t>91,274,554 </a:t>
                      </a:r>
                    </a:p>
                  </a:txBody>
                  <a:tcPr marL="0" marR="0" marT="0" marB="0" anchor="ctr"/>
                </a:tc>
                <a:tc>
                  <a:txBody>
                    <a:bodyPr/>
                    <a:lstStyle/>
                    <a:p>
                      <a:pPr algn="r" fontAlgn="ctr"/>
                      <a:r>
                        <a:rPr lang="en-US" altLang="zh-TW" sz="1800" b="0" i="0" u="none" strike="noStrike">
                          <a:effectLst/>
                          <a:latin typeface="Arial"/>
                        </a:rPr>
                        <a:t>91,274,554 </a:t>
                      </a:r>
                    </a:p>
                  </a:txBody>
                  <a:tcPr marL="0" marR="0" marT="0" marB="0" anchor="ctr"/>
                </a:tc>
                <a:tc>
                  <a:txBody>
                    <a:bodyPr/>
                    <a:lstStyle/>
                    <a:p>
                      <a:pPr algn="r" fontAlgn="ctr"/>
                      <a:r>
                        <a:rPr lang="en-US" altLang="zh-TW" sz="1800" b="0" i="0" u="none" strike="noStrike">
                          <a:effectLst/>
                          <a:latin typeface="Arial"/>
                        </a:rPr>
                        <a:t>91,274,554 </a:t>
                      </a:r>
                    </a:p>
                  </a:txBody>
                  <a:tcPr marL="0" marR="0" marT="0" marB="0" anchor="ctr"/>
                </a:tc>
                <a:tc>
                  <a:txBody>
                    <a:bodyPr/>
                    <a:lstStyle/>
                    <a:p>
                      <a:pPr algn="r" fontAlgn="ctr"/>
                      <a:r>
                        <a:rPr lang="en-US" altLang="zh-TW" sz="1800" b="0" i="0" u="none" strike="noStrike" dirty="0">
                          <a:effectLst/>
                          <a:latin typeface="Arial"/>
                        </a:rPr>
                        <a:t>91,274,554 </a:t>
                      </a:r>
                    </a:p>
                  </a:txBody>
                  <a:tcPr marL="0" marR="0" marT="0" marB="0" anchor="ctr"/>
                </a:tc>
                <a:extLst>
                  <a:ext uri="{0D108BD9-81ED-4DB2-BD59-A6C34878D82A}">
                    <a16:rowId xmlns:a16="http://schemas.microsoft.com/office/drawing/2014/main" xmlns="" val="10005"/>
                  </a:ext>
                </a:extLst>
              </a:tr>
              <a:tr h="381127">
                <a:tc>
                  <a:txBody>
                    <a:bodyPr/>
                    <a:lstStyle/>
                    <a:p>
                      <a:pPr algn="l" fontAlgn="ctr"/>
                      <a:r>
                        <a:rPr lang="en-US" altLang="zh-TW" sz="1600" b="1" i="0" u="none" strike="noStrike" dirty="0">
                          <a:latin typeface="Arial" panose="020B0604020202020204" pitchFamily="34" charset="0"/>
                          <a:ea typeface="標楷體" pitchFamily="65" charset="-120"/>
                          <a:cs typeface="Arial" panose="020B0604020202020204" pitchFamily="34" charset="0"/>
                        </a:rPr>
                        <a:t>Book value per share</a:t>
                      </a:r>
                    </a:p>
                  </a:txBody>
                  <a:tcPr marL="0" marR="0" marT="0" marB="0" anchor="ctr"/>
                </a:tc>
                <a:tc>
                  <a:txBody>
                    <a:bodyPr/>
                    <a:lstStyle/>
                    <a:p>
                      <a:pPr algn="r" fontAlgn="ctr"/>
                      <a:r>
                        <a:rPr lang="en-US" altLang="zh-TW" sz="2000" b="1" i="0" u="none" strike="noStrike" dirty="0" smtClean="0">
                          <a:effectLst/>
                          <a:latin typeface="Arial"/>
                        </a:rPr>
                        <a:t>26.11 </a:t>
                      </a:r>
                      <a:endParaRPr lang="en-US" altLang="zh-TW" sz="2000" b="1" i="0" u="none" strike="noStrike" dirty="0">
                        <a:effectLst/>
                        <a:latin typeface="Arial"/>
                      </a:endParaRPr>
                    </a:p>
                  </a:txBody>
                  <a:tcPr marL="0" marR="0" marT="0" marB="0" anchor="ctr"/>
                </a:tc>
                <a:tc>
                  <a:txBody>
                    <a:bodyPr/>
                    <a:lstStyle/>
                    <a:p>
                      <a:pPr algn="r" fontAlgn="ctr"/>
                      <a:r>
                        <a:rPr lang="en-US" altLang="zh-TW" sz="2000" b="1" i="0" u="none" strike="noStrike" dirty="0" smtClean="0">
                          <a:effectLst/>
                          <a:latin typeface="Arial"/>
                        </a:rPr>
                        <a:t>25.42 </a:t>
                      </a:r>
                      <a:endParaRPr lang="en-US" altLang="zh-TW" sz="2000" b="1" i="0" u="none" strike="noStrike" dirty="0">
                        <a:effectLst/>
                        <a:latin typeface="Arial"/>
                      </a:endParaRPr>
                    </a:p>
                  </a:txBody>
                  <a:tcPr marL="0" marR="0" marT="0" marB="0" anchor="ctr"/>
                </a:tc>
                <a:tc>
                  <a:txBody>
                    <a:bodyPr/>
                    <a:lstStyle/>
                    <a:p>
                      <a:pPr algn="r" fontAlgn="ctr"/>
                      <a:r>
                        <a:rPr lang="en-US" altLang="zh-TW" sz="2000" b="1" i="0" u="none" strike="noStrike">
                          <a:effectLst/>
                          <a:latin typeface="Arial"/>
                        </a:rPr>
                        <a:t>24.18 </a:t>
                      </a:r>
                    </a:p>
                  </a:txBody>
                  <a:tcPr marL="0" marR="0" marT="0" marB="0" anchor="ctr"/>
                </a:tc>
                <a:tc>
                  <a:txBody>
                    <a:bodyPr/>
                    <a:lstStyle/>
                    <a:p>
                      <a:pPr algn="r" fontAlgn="ctr"/>
                      <a:r>
                        <a:rPr lang="en-US" altLang="zh-TW" sz="2000" b="1" i="0" u="none" strike="noStrike" dirty="0">
                          <a:effectLst/>
                          <a:latin typeface="Arial"/>
                        </a:rPr>
                        <a:t>22.15 </a:t>
                      </a:r>
                    </a:p>
                  </a:txBody>
                  <a:tcPr marL="0" marR="0" marT="0" marB="0" anchor="ctr"/>
                </a:tc>
                <a:extLst>
                  <a:ext uri="{0D108BD9-81ED-4DB2-BD59-A6C34878D82A}">
                    <a16:rowId xmlns:a16="http://schemas.microsoft.com/office/drawing/2014/main" xmlns="" val="10006"/>
                  </a:ext>
                </a:extLst>
              </a:tr>
            </a:tbl>
          </a:graphicData>
        </a:graphic>
      </p:graphicFrame>
      <p:sp>
        <p:nvSpPr>
          <p:cNvPr id="6" name="投影片編號版面配置區 5"/>
          <p:cNvSpPr>
            <a:spLocks noGrp="1"/>
          </p:cNvSpPr>
          <p:nvPr>
            <p:ph type="sldNum" sz="quarter" idx="12"/>
          </p:nvPr>
        </p:nvSpPr>
        <p:spPr/>
        <p:txBody>
          <a:bodyPr/>
          <a:lstStyle/>
          <a:p>
            <a:fld id="{73DA0BB7-265A-403C-9275-D587AB510EDC}" type="slidenum">
              <a:rPr lang="zh-TW" altLang="en-US" smtClean="0"/>
              <a:pPr/>
              <a:t>13</a:t>
            </a:fld>
            <a:endParaRPr lang="zh-TW" altLang="en-US"/>
          </a:p>
        </p:txBody>
      </p:sp>
      <p:sp>
        <p:nvSpPr>
          <p:cNvPr id="7" name="文字方塊 6"/>
          <p:cNvSpPr txBox="1"/>
          <p:nvPr/>
        </p:nvSpPr>
        <p:spPr>
          <a:xfrm>
            <a:off x="6874017" y="1772816"/>
            <a:ext cx="1845377" cy="338554"/>
          </a:xfrm>
          <a:prstGeom prst="rect">
            <a:avLst/>
          </a:prstGeom>
          <a:noFill/>
        </p:spPr>
        <p:txBody>
          <a:bodyPr wrap="none" rtlCol="0">
            <a:spAutoFit/>
          </a:bodyPr>
          <a:lstStyle/>
          <a:p>
            <a:pPr algn="r"/>
            <a:r>
              <a:rPr lang="en-US" altLang="zh-TW" sz="1600" b="1" dirty="0"/>
              <a:t>Unit: NT$ thousand</a:t>
            </a:r>
            <a:endParaRPr lang="zh-TW" altLang="en-US" sz="1600" b="1" dirty="0">
              <a:latin typeface="Arial" pitchFamily="34" charset="0"/>
              <a:ea typeface="標楷體" pitchFamily="65" charset="-12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76672"/>
            <a:ext cx="8229600" cy="940966"/>
          </a:xfrm>
        </p:spPr>
        <p:txBody>
          <a:bodyPr>
            <a:normAutofit/>
          </a:bodyPr>
          <a:lstStyle/>
          <a:p>
            <a:r>
              <a:rPr lang="en-US" altLang="zh-TW" sz="4000" dirty="0"/>
              <a:t>Dividend Payout</a:t>
            </a:r>
            <a:endParaRPr lang="zh-TW" altLang="en-US" sz="4000" dirty="0"/>
          </a:p>
        </p:txBody>
      </p:sp>
      <p:graphicFrame>
        <p:nvGraphicFramePr>
          <p:cNvPr id="8" name="表格 7"/>
          <p:cNvGraphicFramePr>
            <a:graphicFrameLocks noGrp="1"/>
          </p:cNvGraphicFramePr>
          <p:nvPr>
            <p:extLst>
              <p:ext uri="{D42A27DB-BD31-4B8C-83A1-F6EECF244321}">
                <p14:modId xmlns:p14="http://schemas.microsoft.com/office/powerpoint/2010/main" val="2706189973"/>
              </p:ext>
            </p:extLst>
          </p:nvPr>
        </p:nvGraphicFramePr>
        <p:xfrm>
          <a:off x="251520" y="5301208"/>
          <a:ext cx="8640960" cy="797560"/>
        </p:xfrm>
        <a:graphic>
          <a:graphicData uri="http://schemas.openxmlformats.org/drawingml/2006/table">
            <a:tbl>
              <a:tblPr bandRow="1">
                <a:tableStyleId>{5C22544A-7EE6-4342-B048-85BDC9FD1C3A}</a:tableStyleId>
              </a:tblPr>
              <a:tblGrid>
                <a:gridCol w="1584176">
                  <a:extLst>
                    <a:ext uri="{9D8B030D-6E8A-4147-A177-3AD203B41FA5}">
                      <a16:colId xmlns:a16="http://schemas.microsoft.com/office/drawing/2014/main" xmlns="" val="20000"/>
                    </a:ext>
                  </a:extLst>
                </a:gridCol>
                <a:gridCol w="1008112">
                  <a:extLst>
                    <a:ext uri="{9D8B030D-6E8A-4147-A177-3AD203B41FA5}">
                      <a16:colId xmlns:a16="http://schemas.microsoft.com/office/drawing/2014/main" xmlns="" val="20001"/>
                    </a:ext>
                  </a:extLst>
                </a:gridCol>
                <a:gridCol w="1008112">
                  <a:extLst>
                    <a:ext uri="{9D8B030D-6E8A-4147-A177-3AD203B41FA5}">
                      <a16:colId xmlns:a16="http://schemas.microsoft.com/office/drawing/2014/main" xmlns="" val="20002"/>
                    </a:ext>
                  </a:extLst>
                </a:gridCol>
                <a:gridCol w="1008112">
                  <a:extLst>
                    <a:ext uri="{9D8B030D-6E8A-4147-A177-3AD203B41FA5}">
                      <a16:colId xmlns:a16="http://schemas.microsoft.com/office/drawing/2014/main" xmlns="" val="20003"/>
                    </a:ext>
                  </a:extLst>
                </a:gridCol>
                <a:gridCol w="1008112">
                  <a:extLst>
                    <a:ext uri="{9D8B030D-6E8A-4147-A177-3AD203B41FA5}">
                      <a16:colId xmlns:a16="http://schemas.microsoft.com/office/drawing/2014/main" xmlns="" val="20004"/>
                    </a:ext>
                  </a:extLst>
                </a:gridCol>
                <a:gridCol w="1008112">
                  <a:extLst>
                    <a:ext uri="{9D8B030D-6E8A-4147-A177-3AD203B41FA5}">
                      <a16:colId xmlns:a16="http://schemas.microsoft.com/office/drawing/2014/main" xmlns="" val="20005"/>
                    </a:ext>
                  </a:extLst>
                </a:gridCol>
                <a:gridCol w="1008112">
                  <a:extLst>
                    <a:ext uri="{9D8B030D-6E8A-4147-A177-3AD203B41FA5}">
                      <a16:colId xmlns:a16="http://schemas.microsoft.com/office/drawing/2014/main" xmlns="" val="20006"/>
                    </a:ext>
                  </a:extLst>
                </a:gridCol>
                <a:gridCol w="1008112">
                  <a:extLst>
                    <a:ext uri="{9D8B030D-6E8A-4147-A177-3AD203B41FA5}">
                      <a16:colId xmlns:a16="http://schemas.microsoft.com/office/drawing/2014/main" xmlns="" val="20007"/>
                    </a:ext>
                  </a:extLst>
                </a:gridCol>
              </a:tblGrid>
              <a:tr h="370840">
                <a:tc>
                  <a:txBody>
                    <a:bodyPr/>
                    <a:lstStyle/>
                    <a:p>
                      <a:pPr algn="ctr" fontAlgn="t"/>
                      <a:r>
                        <a:rPr lang="en-US" altLang="zh-TW" sz="1400" b="1" i="0" u="none" strike="noStrike" dirty="0">
                          <a:effectLst/>
                          <a:latin typeface="+mn-lt"/>
                          <a:ea typeface="新細明體" panose="02020500000000000000" pitchFamily="18" charset="-120"/>
                        </a:rPr>
                        <a:t>Earning payout</a:t>
                      </a:r>
                      <a:r>
                        <a:rPr lang="en-US" altLang="zh-TW" sz="1400" b="1" i="0" u="none" strike="noStrike" baseline="0" dirty="0">
                          <a:effectLst/>
                          <a:latin typeface="+mn-lt"/>
                          <a:ea typeface="新細明體" panose="02020500000000000000" pitchFamily="18" charset="-120"/>
                        </a:rPr>
                        <a:t> ratio</a:t>
                      </a:r>
                      <a:endParaRPr lang="en-US" altLang="zh-TW" sz="1400" b="1" i="0" u="none" strike="noStrike" dirty="0">
                        <a:effectLst/>
                        <a:latin typeface="+mn-lt"/>
                        <a:ea typeface="新細明體" panose="02020500000000000000" pitchFamily="18" charset="-120"/>
                      </a:endParaRPr>
                    </a:p>
                  </a:txBody>
                  <a:tcPr marL="0" marR="0" marT="0" marB="0" anchor="ctr"/>
                </a:tc>
                <a:tc>
                  <a:txBody>
                    <a:bodyPr/>
                    <a:lstStyle/>
                    <a:p>
                      <a:pPr algn="ctr" fontAlgn="t"/>
                      <a:r>
                        <a:rPr lang="en-US" altLang="zh-TW" sz="1800" b="1" i="0" u="none" strike="noStrike" dirty="0">
                          <a:effectLst/>
                          <a:latin typeface="Arial"/>
                        </a:rPr>
                        <a:t>53%</a:t>
                      </a:r>
                    </a:p>
                  </a:txBody>
                  <a:tcPr marL="0" marR="0" marT="0" marB="0" anchor="ctr"/>
                </a:tc>
                <a:tc>
                  <a:txBody>
                    <a:bodyPr/>
                    <a:lstStyle/>
                    <a:p>
                      <a:pPr algn="ctr" fontAlgn="t"/>
                      <a:r>
                        <a:rPr lang="en-US" altLang="zh-TW" sz="1800" b="1" i="0" u="none" strike="noStrike" dirty="0">
                          <a:effectLst/>
                          <a:latin typeface="Arial"/>
                        </a:rPr>
                        <a:t>50%</a:t>
                      </a:r>
                    </a:p>
                  </a:txBody>
                  <a:tcPr marL="0" marR="0" marT="0" marB="0" anchor="ctr"/>
                </a:tc>
                <a:tc>
                  <a:txBody>
                    <a:bodyPr/>
                    <a:lstStyle/>
                    <a:p>
                      <a:pPr algn="ctr" fontAlgn="t"/>
                      <a:r>
                        <a:rPr lang="en-US" altLang="zh-TW" sz="1800" b="1" i="0" u="none" strike="noStrike" dirty="0">
                          <a:effectLst/>
                          <a:latin typeface="Arial"/>
                        </a:rPr>
                        <a:t>50%</a:t>
                      </a:r>
                    </a:p>
                  </a:txBody>
                  <a:tcPr marL="0" marR="0" marT="0" marB="0" anchor="ctr"/>
                </a:tc>
                <a:tc>
                  <a:txBody>
                    <a:bodyPr/>
                    <a:lstStyle/>
                    <a:p>
                      <a:pPr algn="ctr" fontAlgn="t"/>
                      <a:r>
                        <a:rPr lang="en-US" altLang="zh-TW" sz="1800" b="1" i="0" u="none" strike="noStrike" dirty="0">
                          <a:effectLst/>
                          <a:latin typeface="Arial"/>
                        </a:rPr>
                        <a:t>54%</a:t>
                      </a:r>
                    </a:p>
                  </a:txBody>
                  <a:tcPr marL="0" marR="0" marT="0" marB="0" anchor="ctr"/>
                </a:tc>
                <a:tc>
                  <a:txBody>
                    <a:bodyPr/>
                    <a:lstStyle/>
                    <a:p>
                      <a:pPr algn="ctr" fontAlgn="t"/>
                      <a:r>
                        <a:rPr lang="en-US" altLang="zh-TW" sz="1800" b="1" i="0" u="none" strike="noStrike" dirty="0">
                          <a:effectLst/>
                          <a:latin typeface="Arial"/>
                        </a:rPr>
                        <a:t>47%</a:t>
                      </a:r>
                    </a:p>
                  </a:txBody>
                  <a:tcPr marL="0" marR="0" marT="0" marB="0" anchor="ctr"/>
                </a:tc>
                <a:tc>
                  <a:txBody>
                    <a:bodyPr/>
                    <a:lstStyle/>
                    <a:p>
                      <a:pPr algn="ctr" fontAlgn="t"/>
                      <a:r>
                        <a:rPr lang="en-US" altLang="zh-TW" sz="1800" b="1" i="0" u="none" strike="noStrike" dirty="0">
                          <a:effectLst/>
                          <a:latin typeface="Arial"/>
                        </a:rPr>
                        <a:t>58%</a:t>
                      </a:r>
                    </a:p>
                  </a:txBody>
                  <a:tcPr marL="0" marR="0" marT="0" marB="0" anchor="ctr"/>
                </a:tc>
                <a:tc>
                  <a:txBody>
                    <a:bodyPr/>
                    <a:lstStyle/>
                    <a:p>
                      <a:pPr algn="ctr" fontAlgn="t"/>
                      <a:r>
                        <a:rPr lang="en-US" altLang="zh-TW" sz="1800" b="1" i="0" u="none" strike="noStrike" dirty="0">
                          <a:effectLst/>
                          <a:latin typeface="Arial"/>
                        </a:rPr>
                        <a:t>61%</a:t>
                      </a:r>
                    </a:p>
                  </a:txBody>
                  <a:tcPr marL="0" marR="0" marT="0" marB="0" anchor="ctr"/>
                </a:tc>
                <a:extLst>
                  <a:ext uri="{0D108BD9-81ED-4DB2-BD59-A6C34878D82A}">
                    <a16:rowId xmlns:a16="http://schemas.microsoft.com/office/drawing/2014/main" xmlns="" val="10000"/>
                  </a:ext>
                </a:extLst>
              </a:tr>
              <a:tr h="370840">
                <a:tc>
                  <a:txBody>
                    <a:bodyPr/>
                    <a:lstStyle/>
                    <a:p>
                      <a:pPr algn="ctr" fontAlgn="t"/>
                      <a:r>
                        <a:rPr lang="en-US" altLang="zh-TW" sz="1400" b="1" i="0" u="none" strike="noStrike" dirty="0">
                          <a:effectLst/>
                          <a:latin typeface="+mn-lt"/>
                          <a:ea typeface="+mn-ea"/>
                        </a:rPr>
                        <a:t>Cash</a:t>
                      </a:r>
                      <a:r>
                        <a:rPr lang="en-US" altLang="zh-TW" sz="1400" b="1" i="0" u="none" strike="noStrike" baseline="0" dirty="0">
                          <a:effectLst/>
                          <a:latin typeface="+mn-lt"/>
                          <a:ea typeface="+mn-ea"/>
                        </a:rPr>
                        <a:t> dividend payout ratio</a:t>
                      </a:r>
                      <a:endParaRPr lang="en-US" altLang="zh-TW" sz="1400" b="1" i="0" u="none" strike="noStrike" dirty="0">
                        <a:effectLst/>
                        <a:latin typeface="+mn-lt"/>
                        <a:ea typeface="新細明體" panose="02020500000000000000" pitchFamily="18" charset="-120"/>
                      </a:endParaRPr>
                    </a:p>
                  </a:txBody>
                  <a:tcPr marL="0" marR="0" marT="0" marB="0" anchor="ctr"/>
                </a:tc>
                <a:tc>
                  <a:txBody>
                    <a:bodyPr/>
                    <a:lstStyle/>
                    <a:p>
                      <a:pPr algn="ctr" fontAlgn="t"/>
                      <a:r>
                        <a:rPr lang="en-US" altLang="zh-TW" sz="1800" b="1" i="0" u="none" strike="noStrike" dirty="0">
                          <a:effectLst/>
                          <a:latin typeface="Arial"/>
                        </a:rPr>
                        <a:t>53%</a:t>
                      </a:r>
                    </a:p>
                  </a:txBody>
                  <a:tcPr marL="0" marR="0" marT="0" marB="0" anchor="ctr"/>
                </a:tc>
                <a:tc>
                  <a:txBody>
                    <a:bodyPr/>
                    <a:lstStyle/>
                    <a:p>
                      <a:pPr algn="ctr" fontAlgn="t"/>
                      <a:r>
                        <a:rPr lang="en-US" altLang="zh-TW" sz="1800" b="1" i="0" u="none" strike="noStrike" dirty="0">
                          <a:effectLst/>
                          <a:latin typeface="Arial"/>
                        </a:rPr>
                        <a:t>50%</a:t>
                      </a:r>
                    </a:p>
                  </a:txBody>
                  <a:tcPr marL="0" marR="0" marT="0" marB="0" anchor="ctr"/>
                </a:tc>
                <a:tc>
                  <a:txBody>
                    <a:bodyPr/>
                    <a:lstStyle/>
                    <a:p>
                      <a:pPr algn="ctr" fontAlgn="t"/>
                      <a:r>
                        <a:rPr lang="en-US" altLang="zh-TW" sz="1800" b="1" i="0" u="none" strike="noStrike" dirty="0">
                          <a:effectLst/>
                          <a:latin typeface="Arial"/>
                        </a:rPr>
                        <a:t>50%</a:t>
                      </a:r>
                    </a:p>
                  </a:txBody>
                  <a:tcPr marL="0" marR="0" marT="0" marB="0" anchor="ctr"/>
                </a:tc>
                <a:tc>
                  <a:txBody>
                    <a:bodyPr/>
                    <a:lstStyle/>
                    <a:p>
                      <a:pPr algn="ctr" fontAlgn="t"/>
                      <a:r>
                        <a:rPr lang="en-US" altLang="zh-TW" sz="1800" b="1" i="0" u="none" strike="noStrike" dirty="0">
                          <a:effectLst/>
                          <a:latin typeface="Arial"/>
                        </a:rPr>
                        <a:t>54%</a:t>
                      </a:r>
                    </a:p>
                  </a:txBody>
                  <a:tcPr marL="0" marR="0" marT="0" marB="0" anchor="ctr"/>
                </a:tc>
                <a:tc>
                  <a:txBody>
                    <a:bodyPr/>
                    <a:lstStyle/>
                    <a:p>
                      <a:pPr algn="ctr" fontAlgn="t"/>
                      <a:r>
                        <a:rPr lang="en-US" altLang="zh-TW" sz="1800" b="1" i="0" u="none" strike="noStrike" dirty="0">
                          <a:effectLst/>
                          <a:latin typeface="Arial"/>
                        </a:rPr>
                        <a:t>47%</a:t>
                      </a:r>
                    </a:p>
                  </a:txBody>
                  <a:tcPr marL="0" marR="0" marT="0" marB="0" anchor="ctr"/>
                </a:tc>
                <a:tc>
                  <a:txBody>
                    <a:bodyPr/>
                    <a:lstStyle/>
                    <a:p>
                      <a:pPr algn="ctr" fontAlgn="t"/>
                      <a:r>
                        <a:rPr lang="en-US" altLang="zh-TW" sz="1800" b="1" i="0" u="none" strike="noStrike" dirty="0">
                          <a:effectLst/>
                          <a:latin typeface="Arial"/>
                        </a:rPr>
                        <a:t>58%</a:t>
                      </a:r>
                    </a:p>
                  </a:txBody>
                  <a:tcPr marL="0" marR="0" marT="0" marB="0" anchor="ctr"/>
                </a:tc>
                <a:tc>
                  <a:txBody>
                    <a:bodyPr/>
                    <a:lstStyle/>
                    <a:p>
                      <a:pPr algn="ctr" fontAlgn="t"/>
                      <a:r>
                        <a:rPr lang="en-US" altLang="zh-TW" sz="1800" b="1" i="0" u="none" strike="noStrike" dirty="0">
                          <a:effectLst/>
                          <a:latin typeface="Arial"/>
                        </a:rPr>
                        <a:t>61%</a:t>
                      </a:r>
                    </a:p>
                  </a:txBody>
                  <a:tcPr marL="0" marR="0" marT="0" marB="0" anchor="ctr"/>
                </a:tc>
                <a:extLst>
                  <a:ext uri="{0D108BD9-81ED-4DB2-BD59-A6C34878D82A}">
                    <a16:rowId xmlns:a16="http://schemas.microsoft.com/office/drawing/2014/main" xmlns="" val="10001"/>
                  </a:ext>
                </a:extLst>
              </a:tr>
            </a:tbl>
          </a:graphicData>
        </a:graphic>
      </p:graphicFrame>
      <p:sp>
        <p:nvSpPr>
          <p:cNvPr id="6" name="投影片編號版面配置區 5"/>
          <p:cNvSpPr>
            <a:spLocks noGrp="1"/>
          </p:cNvSpPr>
          <p:nvPr>
            <p:ph type="sldNum" sz="quarter" idx="12"/>
          </p:nvPr>
        </p:nvSpPr>
        <p:spPr/>
        <p:txBody>
          <a:bodyPr/>
          <a:lstStyle/>
          <a:p>
            <a:fld id="{73DA0BB7-265A-403C-9275-D587AB510EDC}" type="slidenum">
              <a:rPr lang="zh-TW" altLang="en-US" smtClean="0"/>
              <a:pPr/>
              <a:t>14</a:t>
            </a:fld>
            <a:endParaRPr lang="zh-TW" altLang="en-US"/>
          </a:p>
        </p:txBody>
      </p:sp>
      <p:sp>
        <p:nvSpPr>
          <p:cNvPr id="7" name="文字方塊 6"/>
          <p:cNvSpPr txBox="1"/>
          <p:nvPr/>
        </p:nvSpPr>
        <p:spPr>
          <a:xfrm>
            <a:off x="6948264" y="1196752"/>
            <a:ext cx="1839863" cy="338554"/>
          </a:xfrm>
          <a:prstGeom prst="rect">
            <a:avLst/>
          </a:prstGeom>
          <a:noFill/>
        </p:spPr>
        <p:txBody>
          <a:bodyPr wrap="none" rtlCol="0">
            <a:spAutoFit/>
          </a:bodyPr>
          <a:lstStyle/>
          <a:p>
            <a:pPr algn="r"/>
            <a:r>
              <a:rPr lang="en-US" altLang="zh-TW" sz="1600" b="1" dirty="0"/>
              <a:t>Unit: NT$ per share</a:t>
            </a:r>
            <a:endParaRPr lang="zh-TW" altLang="en-US" sz="1600" b="1" dirty="0">
              <a:latin typeface="Arial" pitchFamily="34" charset="0"/>
              <a:ea typeface="標楷體" pitchFamily="65" charset="-120"/>
              <a:cs typeface="Arial" pitchFamily="34" charset="0"/>
            </a:endParaRPr>
          </a:p>
        </p:txBody>
      </p:sp>
      <p:graphicFrame>
        <p:nvGraphicFramePr>
          <p:cNvPr id="10" name="圖表 9"/>
          <p:cNvGraphicFramePr>
            <a:graphicFrameLocks/>
          </p:cNvGraphicFramePr>
          <p:nvPr>
            <p:extLst>
              <p:ext uri="{D42A27DB-BD31-4B8C-83A1-F6EECF244321}">
                <p14:modId xmlns:p14="http://schemas.microsoft.com/office/powerpoint/2010/main" val="2348765175"/>
              </p:ext>
            </p:extLst>
          </p:nvPr>
        </p:nvGraphicFramePr>
        <p:xfrm>
          <a:off x="97233" y="1772816"/>
          <a:ext cx="9036496" cy="345638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8"/>
          <p:cNvSpPr>
            <a:spLocks noGrp="1"/>
          </p:cNvSpPr>
          <p:nvPr>
            <p:ph type="title"/>
          </p:nvPr>
        </p:nvSpPr>
        <p:spPr>
          <a:xfrm>
            <a:off x="457200" y="2492896"/>
            <a:ext cx="8229600" cy="1143000"/>
          </a:xfrm>
        </p:spPr>
        <p:txBody>
          <a:bodyPr/>
          <a:lstStyle/>
          <a:p>
            <a:r>
              <a:rPr lang="en-US" altLang="zh-TW" dirty="0"/>
              <a:t>A look into the Future</a:t>
            </a:r>
            <a:endParaRPr lang="zh-TW" altLang="en-US" dirty="0"/>
          </a:p>
        </p:txBody>
      </p:sp>
      <p:sp>
        <p:nvSpPr>
          <p:cNvPr id="10" name="內容版面配置區 9"/>
          <p:cNvSpPr>
            <a:spLocks noGrp="1"/>
          </p:cNvSpPr>
          <p:nvPr>
            <p:ph idx="1"/>
          </p:nvPr>
        </p:nvSpPr>
        <p:spPr>
          <a:xfrm>
            <a:off x="457200" y="4005064"/>
            <a:ext cx="8229600" cy="2121099"/>
          </a:xfrm>
        </p:spPr>
        <p:txBody>
          <a:bodyPr/>
          <a:lstStyle/>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15</a:t>
            </a:fld>
            <a:endParaRPr lang="zh-TW"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Production and Marketing</a:t>
            </a:r>
            <a:endParaRPr lang="zh-TW" altLang="en-US" dirty="0"/>
          </a:p>
        </p:txBody>
      </p:sp>
      <p:sp>
        <p:nvSpPr>
          <p:cNvPr id="3" name="內容版面配置區 2"/>
          <p:cNvSpPr>
            <a:spLocks noGrp="1"/>
          </p:cNvSpPr>
          <p:nvPr>
            <p:ph idx="1"/>
          </p:nvPr>
        </p:nvSpPr>
        <p:spPr>
          <a:xfrm>
            <a:off x="457200" y="1600200"/>
            <a:ext cx="8507288" cy="4525963"/>
          </a:xfrm>
        </p:spPr>
        <p:txBody>
          <a:bodyPr>
            <a:noAutofit/>
          </a:bodyPr>
          <a:lstStyle/>
          <a:p>
            <a:pPr>
              <a:buNone/>
            </a:pPr>
            <a:r>
              <a:rPr lang="en-US" altLang="zh-TW" sz="2400" b="1" dirty="0">
                <a:solidFill>
                  <a:srgbClr val="C00000"/>
                </a:solidFill>
              </a:rPr>
              <a:t>Production Policy</a:t>
            </a:r>
            <a:r>
              <a:rPr lang="zh-TW" altLang="en-US" sz="2400" b="1" dirty="0">
                <a:solidFill>
                  <a:srgbClr val="C00000"/>
                </a:solidFill>
              </a:rPr>
              <a:t>： </a:t>
            </a:r>
            <a:endParaRPr lang="en-US" altLang="zh-TW" sz="2400" b="1" dirty="0">
              <a:solidFill>
                <a:srgbClr val="C00000"/>
              </a:solidFill>
            </a:endParaRPr>
          </a:p>
          <a:p>
            <a:pPr marL="457200" indent="-457200">
              <a:buFont typeface="+mj-lt"/>
              <a:buAutoNum type="arabicPeriod"/>
            </a:pPr>
            <a:r>
              <a:rPr lang="en-US" altLang="zh-TW" sz="2000" b="1" dirty="0"/>
              <a:t>Production and detection automation to lower rising labor costs.</a:t>
            </a:r>
          </a:p>
          <a:p>
            <a:pPr marL="457200" indent="-457200">
              <a:buFont typeface="+mj-lt"/>
              <a:buAutoNum type="arabicPeriod"/>
            </a:pPr>
            <a:r>
              <a:rPr lang="en-US" altLang="zh-TW" sz="2000" b="1" dirty="0"/>
              <a:t>Reinforce the effective management of reducing carbon emissions and water resource management. Regularly hold the water-saving meeting.</a:t>
            </a:r>
          </a:p>
          <a:p>
            <a:pPr marL="457200" indent="-457200">
              <a:buFont typeface="+mj-lt"/>
              <a:buAutoNum type="arabicPeriod"/>
            </a:pPr>
            <a:r>
              <a:rPr lang="en-US" altLang="zh-TW" sz="2000" b="1" dirty="0"/>
              <a:t>Keep promoting TPM.  Focus on energy management to reduce carbon emissions and avoid dust attachment to reduce the manufacturing cost overall. </a:t>
            </a:r>
          </a:p>
          <a:p>
            <a:pPr marL="457200" indent="-457200">
              <a:buFont typeface="+mj-lt"/>
              <a:buAutoNum type="arabicPeriod"/>
            </a:pPr>
            <a:r>
              <a:rPr lang="en-US" altLang="zh-TW" sz="2000" b="1" dirty="0"/>
              <a:t>Plan to expand the lights-out factory of the fully automatic manufacturing process to increase the output and enlarge </a:t>
            </a:r>
            <a:r>
              <a:rPr lang="en-US" altLang="zh-TW" sz="2000" b="1" dirty="0" err="1"/>
              <a:t>Yonyu</a:t>
            </a:r>
            <a:r>
              <a:rPr lang="en-US" altLang="zh-TW" sz="2000" b="1" dirty="0"/>
              <a:t> in the plastic packaging market in China.</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16</a:t>
            </a:fld>
            <a:endParaRPr lang="zh-TW"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Production and Marketing</a:t>
            </a:r>
            <a:endParaRPr lang="zh-TW" altLang="en-US" dirty="0"/>
          </a:p>
        </p:txBody>
      </p:sp>
      <p:sp>
        <p:nvSpPr>
          <p:cNvPr id="3" name="內容版面配置區 2"/>
          <p:cNvSpPr>
            <a:spLocks noGrp="1"/>
          </p:cNvSpPr>
          <p:nvPr>
            <p:ph idx="1"/>
          </p:nvPr>
        </p:nvSpPr>
        <p:spPr/>
        <p:txBody>
          <a:bodyPr>
            <a:noAutofit/>
          </a:bodyPr>
          <a:lstStyle/>
          <a:p>
            <a:pPr>
              <a:buNone/>
            </a:pPr>
            <a:r>
              <a:rPr lang="en-US" altLang="zh-TW" sz="2400" b="1" dirty="0">
                <a:solidFill>
                  <a:srgbClr val="C00000"/>
                </a:solidFill>
              </a:rPr>
              <a:t>Production Policy</a:t>
            </a:r>
            <a:r>
              <a:rPr lang="zh-TW" altLang="en-US" sz="2400" b="1" dirty="0">
                <a:solidFill>
                  <a:srgbClr val="C00000"/>
                </a:solidFill>
              </a:rPr>
              <a:t>： </a:t>
            </a:r>
            <a:endParaRPr lang="en-US" altLang="zh-TW" sz="2400" b="1" dirty="0">
              <a:solidFill>
                <a:srgbClr val="C00000"/>
              </a:solidFill>
            </a:endParaRPr>
          </a:p>
          <a:p>
            <a:pPr marL="457200" indent="-457200">
              <a:buFont typeface="+mj-lt"/>
              <a:buAutoNum type="arabicPeriod" startAt="5"/>
            </a:pPr>
            <a:r>
              <a:rPr lang="en-US" altLang="zh-TW" sz="2000" b="1" dirty="0"/>
              <a:t>Development of packages with organic and degradable material, and meeting global environmental protection regulation. Following the new 2025 environmental protection </a:t>
            </a:r>
            <a:r>
              <a:rPr lang="en-US" altLang="zh-TW" sz="2000" b="1" smtClean="0"/>
              <a:t>regulations, A </a:t>
            </a:r>
            <a:r>
              <a:rPr lang="en-US" altLang="zh-TW" sz="2000" b="1" dirty="0"/>
              <a:t>new product </a:t>
            </a:r>
            <a:r>
              <a:rPr lang="en-US" altLang="zh-TW" sz="2000" b="1" dirty="0" smtClean="0"/>
              <a:t>line has been developed and being mass-produced </a:t>
            </a:r>
            <a:r>
              <a:rPr lang="en-US" altLang="zh-TW" sz="2000" b="1" dirty="0"/>
              <a:t>in 2021.</a:t>
            </a:r>
          </a:p>
          <a:p>
            <a:pPr marL="457200" indent="-457200">
              <a:buFont typeface="+mj-lt"/>
              <a:buAutoNum type="arabicPeriod" startAt="5"/>
            </a:pPr>
            <a:r>
              <a:rPr lang="en-US" altLang="zh-TW" sz="2000" b="1" dirty="0"/>
              <a:t>With the eco-friendly packaging materials being mass produced, introduce the peripheral equipment and machines to increase the production efficiency. </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17</a:t>
            </a:fld>
            <a:endParaRPr lang="zh-TW"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Production and Marketing</a:t>
            </a:r>
            <a:endParaRPr lang="zh-TW" altLang="en-US" dirty="0"/>
          </a:p>
        </p:txBody>
      </p:sp>
      <p:sp>
        <p:nvSpPr>
          <p:cNvPr id="3" name="內容版面配置區 2"/>
          <p:cNvSpPr>
            <a:spLocks noGrp="1"/>
          </p:cNvSpPr>
          <p:nvPr>
            <p:ph idx="1"/>
          </p:nvPr>
        </p:nvSpPr>
        <p:spPr>
          <a:xfrm>
            <a:off x="457200" y="1600200"/>
            <a:ext cx="8229600" cy="4925144"/>
          </a:xfrm>
        </p:spPr>
        <p:txBody>
          <a:bodyPr>
            <a:normAutofit fontScale="62500" lnSpcReduction="20000"/>
          </a:bodyPr>
          <a:lstStyle/>
          <a:p>
            <a:pPr marL="342900" lvl="1" indent="-342900">
              <a:buNone/>
            </a:pPr>
            <a:r>
              <a:rPr lang="en-US" altLang="zh-TW" b="1" dirty="0">
                <a:solidFill>
                  <a:srgbClr val="C00000"/>
                </a:solidFill>
              </a:rPr>
              <a:t>Marketing Policy</a:t>
            </a:r>
            <a:r>
              <a:rPr lang="zh-TW" altLang="en-US" b="1" dirty="0">
                <a:solidFill>
                  <a:srgbClr val="C00000"/>
                </a:solidFill>
              </a:rPr>
              <a:t>：</a:t>
            </a:r>
            <a:endParaRPr lang="en-US" altLang="zh-TW" b="1" dirty="0">
              <a:solidFill>
                <a:srgbClr val="C00000"/>
              </a:solidFill>
            </a:endParaRPr>
          </a:p>
          <a:p>
            <a:pPr marL="914400" lvl="3" indent="-457200">
              <a:lnSpc>
                <a:spcPct val="120000"/>
              </a:lnSpc>
              <a:buFont typeface="+mj-lt"/>
              <a:buAutoNum type="arabicPeriod"/>
            </a:pPr>
            <a:r>
              <a:rPr lang="en-US" altLang="zh-TW" sz="3200" b="1" dirty="0"/>
              <a:t>Invest in the packaging market of high-end medicine and apply for the related certifications.</a:t>
            </a:r>
          </a:p>
          <a:p>
            <a:pPr marL="914400" lvl="3" indent="-457200">
              <a:lnSpc>
                <a:spcPct val="120000"/>
              </a:lnSpc>
              <a:buFont typeface="+mj-lt"/>
              <a:buAutoNum type="arabicPeriod"/>
            </a:pPr>
            <a:r>
              <a:rPr lang="en-US" altLang="zh-TW" sz="3200" b="1" dirty="0"/>
              <a:t>Expanding the packaging market of high-end cosmetic.</a:t>
            </a:r>
          </a:p>
          <a:p>
            <a:pPr marL="914400" lvl="3" indent="-457200">
              <a:lnSpc>
                <a:spcPct val="120000"/>
              </a:lnSpc>
              <a:buFont typeface="+mj-lt"/>
              <a:buAutoNum type="arabicPeriod"/>
            </a:pPr>
            <a:r>
              <a:rPr lang="en-US" altLang="zh-TW" sz="3200" b="1" dirty="0"/>
              <a:t>Promote sales in e-channel with the development of skin analyzing device</a:t>
            </a:r>
          </a:p>
          <a:p>
            <a:pPr marL="914400" lvl="3" indent="-457200">
              <a:lnSpc>
                <a:spcPct val="120000"/>
              </a:lnSpc>
              <a:buFont typeface="+mj-lt"/>
              <a:buAutoNum type="arabicPeriod"/>
            </a:pPr>
            <a:r>
              <a:rPr lang="en-US" altLang="zh-TW" sz="3200" b="1" dirty="0">
                <a:solidFill>
                  <a:schemeClr val="tx2">
                    <a:lumMod val="75000"/>
                  </a:schemeClr>
                </a:solidFill>
              </a:rPr>
              <a:t>Reinforce the promotion of the </a:t>
            </a:r>
            <a:r>
              <a:rPr lang="en-US" altLang="zh-TW" sz="3200" b="1" dirty="0" err="1">
                <a:solidFill>
                  <a:schemeClr val="tx2">
                    <a:lumMod val="75000"/>
                  </a:schemeClr>
                </a:solidFill>
              </a:rPr>
              <a:t>nano</a:t>
            </a:r>
            <a:r>
              <a:rPr lang="en-US" altLang="zh-TW" sz="3200" b="1" dirty="0">
                <a:solidFill>
                  <a:schemeClr val="tx2">
                    <a:lumMod val="75000"/>
                  </a:schemeClr>
                </a:solidFill>
              </a:rPr>
              <a:t> carbon fiber’s application. </a:t>
            </a:r>
            <a:endParaRPr lang="en-US" altLang="zh-TW" sz="3200" b="1" dirty="0">
              <a:solidFill>
                <a:srgbClr val="FF0000"/>
              </a:solidFill>
            </a:endParaRPr>
          </a:p>
          <a:p>
            <a:pPr marL="914400" lvl="3" indent="-457200">
              <a:lnSpc>
                <a:spcPct val="120000"/>
              </a:lnSpc>
              <a:buFont typeface="+mj-lt"/>
              <a:buAutoNum type="arabicPeriod"/>
            </a:pPr>
            <a:r>
              <a:rPr lang="en-US" altLang="zh-TW" sz="3200" b="1" dirty="0"/>
              <a:t>Strengthen the sales of high-end </a:t>
            </a:r>
            <a:r>
              <a:rPr lang="en-US" altLang="zh-TW" sz="3200" b="1" dirty="0" err="1"/>
              <a:t>masterbatch</a:t>
            </a:r>
            <a:r>
              <a:rPr lang="en-US" altLang="zh-TW" sz="3200" b="1" dirty="0"/>
              <a:t>.</a:t>
            </a:r>
            <a:r>
              <a:rPr lang="en-US" altLang="zh-TW" sz="3200" b="1" dirty="0">
                <a:solidFill>
                  <a:schemeClr val="tx2">
                    <a:lumMod val="75000"/>
                  </a:schemeClr>
                </a:solidFill>
              </a:rPr>
              <a:t> </a:t>
            </a:r>
            <a:endParaRPr lang="en-US" altLang="zh-TW" sz="3200" b="1" dirty="0">
              <a:solidFill>
                <a:srgbClr val="FF0000"/>
              </a:solidFill>
            </a:endParaRPr>
          </a:p>
          <a:p>
            <a:pPr marL="914400" lvl="3" indent="-457200">
              <a:lnSpc>
                <a:spcPct val="120000"/>
              </a:lnSpc>
              <a:buFont typeface="+mj-lt"/>
              <a:buAutoNum type="arabicPeriod"/>
            </a:pPr>
            <a:r>
              <a:rPr lang="en-US" altLang="zh-TW" sz="3200" b="1" dirty="0">
                <a:solidFill>
                  <a:schemeClr val="tx2">
                    <a:lumMod val="75000"/>
                  </a:schemeClr>
                </a:solidFill>
              </a:rPr>
              <a:t>Manage the marketing services for </a:t>
            </a:r>
            <a:r>
              <a:rPr lang="en-US" altLang="zh-TW" sz="3200" b="1" dirty="0" err="1">
                <a:solidFill>
                  <a:schemeClr val="tx2">
                    <a:lumMod val="75000"/>
                  </a:schemeClr>
                </a:solidFill>
              </a:rPr>
              <a:t>Arimino</a:t>
            </a:r>
            <a:r>
              <a:rPr lang="en-US" altLang="zh-TW" sz="3200" b="1" dirty="0">
                <a:solidFill>
                  <a:schemeClr val="tx2">
                    <a:lumMod val="75000"/>
                  </a:schemeClr>
                </a:solidFill>
              </a:rPr>
              <a:t> Japan in Taiwan. </a:t>
            </a:r>
            <a:endParaRPr lang="en-US" altLang="zh-TW" sz="3200" b="1" dirty="0">
              <a:solidFill>
                <a:srgbClr val="FF0000"/>
              </a:solidFill>
            </a:endParaRP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18</a:t>
            </a:fld>
            <a:endParaRPr lang="zh-TW"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Future Plans</a:t>
            </a:r>
            <a:endParaRPr lang="zh-TW" altLang="en-US" dirty="0"/>
          </a:p>
        </p:txBody>
      </p:sp>
      <p:sp>
        <p:nvSpPr>
          <p:cNvPr id="3" name="內容版面配置區 2"/>
          <p:cNvSpPr>
            <a:spLocks noGrp="1"/>
          </p:cNvSpPr>
          <p:nvPr>
            <p:ph idx="1"/>
          </p:nvPr>
        </p:nvSpPr>
        <p:spPr/>
        <p:txBody>
          <a:bodyPr>
            <a:normAutofit/>
          </a:bodyPr>
          <a:lstStyle/>
          <a:p>
            <a:pPr marL="457200" indent="-457200">
              <a:lnSpc>
                <a:spcPct val="100000"/>
              </a:lnSpc>
              <a:buFont typeface="+mj-lt"/>
              <a:buAutoNum type="arabicPeriod"/>
            </a:pPr>
            <a:r>
              <a:rPr lang="en-US" altLang="zh-TW" sz="2000" b="1" dirty="0"/>
              <a:t>Multilayer product development, secondary process innovation and patent filing.</a:t>
            </a:r>
          </a:p>
          <a:p>
            <a:pPr marL="457200" indent="-457200">
              <a:lnSpc>
                <a:spcPct val="100000"/>
              </a:lnSpc>
              <a:buFont typeface="+mj-lt"/>
              <a:buAutoNum type="arabicPeriod"/>
            </a:pPr>
            <a:r>
              <a:rPr lang="en-US" altLang="zh-TW" sz="2000" b="1" dirty="0"/>
              <a:t>GMP grade pharmaceutical and skin care packaging product research and development.</a:t>
            </a:r>
          </a:p>
          <a:p>
            <a:pPr marL="457200" indent="-457200">
              <a:lnSpc>
                <a:spcPct val="100000"/>
              </a:lnSpc>
              <a:buFont typeface="+mj-lt"/>
              <a:buAutoNum type="arabicPeriod"/>
            </a:pPr>
            <a:r>
              <a:rPr lang="en-US" altLang="zh-TW" sz="2000" b="1" dirty="0"/>
              <a:t>Standardize the production procedure for naturally extract products and continuous development on herbal based cosmetics. </a:t>
            </a:r>
          </a:p>
          <a:p>
            <a:pPr marL="457200" indent="-457200">
              <a:lnSpc>
                <a:spcPct val="100000"/>
              </a:lnSpc>
              <a:buFont typeface="+mj-lt"/>
              <a:buAutoNum type="arabicPeriod"/>
            </a:pPr>
            <a:r>
              <a:rPr lang="en-US" altLang="zh-TW" sz="2000" b="1" dirty="0"/>
              <a:t>Develop oversea customers, increase sales, promote product popularity </a:t>
            </a:r>
          </a:p>
          <a:p>
            <a:pPr marL="457200" indent="-457200">
              <a:lnSpc>
                <a:spcPct val="100000"/>
              </a:lnSpc>
              <a:buFont typeface="+mj-lt"/>
              <a:buAutoNum type="arabicPeriod"/>
            </a:pPr>
            <a:r>
              <a:rPr lang="en-US" altLang="zh-TW" sz="2000" b="1" dirty="0"/>
              <a:t>Training programs for high level managers.</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19</a:t>
            </a:fld>
            <a:endParaRPr lang="zh-TW"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Company Presentation</a:t>
            </a:r>
            <a:endParaRPr lang="zh-TW" altLang="en-US" dirty="0"/>
          </a:p>
        </p:txBody>
      </p:sp>
      <p:graphicFrame>
        <p:nvGraphicFramePr>
          <p:cNvPr id="6" name="內容版面配置區 3"/>
          <p:cNvGraphicFramePr>
            <a:graphicFrameLocks noGrp="1"/>
          </p:cNvGraphicFramePr>
          <p:nvPr>
            <p:ph sz="half" idx="2"/>
            <p:extLst>
              <p:ext uri="{D42A27DB-BD31-4B8C-83A1-F6EECF244321}">
                <p14:modId xmlns:p14="http://schemas.microsoft.com/office/powerpoint/2010/main" val="769024098"/>
              </p:ext>
            </p:extLst>
          </p:nvPr>
        </p:nvGraphicFramePr>
        <p:xfrm>
          <a:off x="4648200" y="1600200"/>
          <a:ext cx="424428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內容版面配置區 7" descr="產品圖檔1.jpg"/>
          <p:cNvPicPr>
            <a:picLocks noGrp="1" noChangeAspect="1"/>
          </p:cNvPicPr>
          <p:nvPr>
            <p:ph sz="half" idx="1"/>
          </p:nvPr>
        </p:nvPicPr>
        <p:blipFill>
          <a:blip r:embed="rId7" cstate="print"/>
          <a:stretch>
            <a:fillRect/>
          </a:stretch>
        </p:blipFill>
        <p:spPr>
          <a:xfrm>
            <a:off x="63921" y="2420888"/>
            <a:ext cx="4442223" cy="2808312"/>
          </a:xfrm>
          <a:prstGeom prst="roundRect">
            <a:avLst/>
          </a:prstGeom>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2</a:t>
            </a:fld>
            <a:endParaRPr lang="zh-TW"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Future Plans</a:t>
            </a:r>
            <a:endParaRPr lang="zh-TW" altLang="en-US" dirty="0"/>
          </a:p>
        </p:txBody>
      </p:sp>
      <p:sp>
        <p:nvSpPr>
          <p:cNvPr id="3" name="內容版面配置區 2"/>
          <p:cNvSpPr>
            <a:spLocks noGrp="1"/>
          </p:cNvSpPr>
          <p:nvPr>
            <p:ph idx="1"/>
          </p:nvPr>
        </p:nvSpPr>
        <p:spPr/>
        <p:txBody>
          <a:bodyPr>
            <a:normAutofit/>
          </a:bodyPr>
          <a:lstStyle/>
          <a:p>
            <a:pPr marL="457200" indent="-457200">
              <a:lnSpc>
                <a:spcPct val="100000"/>
              </a:lnSpc>
              <a:buFont typeface="+mj-lt"/>
              <a:buAutoNum type="arabicPeriod" startAt="6"/>
            </a:pPr>
            <a:r>
              <a:rPr lang="en-US" altLang="zh-TW" sz="2400" b="1" dirty="0"/>
              <a:t>Combination of self-developed skin test device and skin care products researched by </a:t>
            </a:r>
            <a:r>
              <a:rPr lang="en-US" altLang="zh-TW" sz="2400" b="1" dirty="0" err="1"/>
              <a:t>wellmax</a:t>
            </a:r>
            <a:r>
              <a:rPr lang="en-US" altLang="zh-TW" sz="2400" b="1" dirty="0"/>
              <a:t>.</a:t>
            </a:r>
          </a:p>
          <a:p>
            <a:pPr marL="457200" indent="-457200">
              <a:lnSpc>
                <a:spcPct val="100000"/>
              </a:lnSpc>
              <a:buFont typeface="+mj-lt"/>
              <a:buAutoNum type="arabicPeriod" startAt="6"/>
            </a:pPr>
            <a:r>
              <a:rPr lang="en-US" altLang="zh-TW" sz="2400" b="1" dirty="0"/>
              <a:t>Expand the business opportunities of medicine and entertainment industry’s packaging.</a:t>
            </a:r>
            <a:endParaRPr lang="en-US" altLang="zh-TW" sz="2400" b="1" dirty="0">
              <a:solidFill>
                <a:srgbClr val="FF0000"/>
              </a:solidFill>
            </a:endParaRPr>
          </a:p>
          <a:p>
            <a:pPr marL="457200" indent="-457200">
              <a:lnSpc>
                <a:spcPct val="100000"/>
              </a:lnSpc>
              <a:buFont typeface="+mj-lt"/>
              <a:buAutoNum type="arabicPeriod" startAt="6"/>
            </a:pPr>
            <a:r>
              <a:rPr lang="en-US" altLang="zh-TW" sz="2400" b="1" dirty="0"/>
              <a:t>Development of high value-added product.</a:t>
            </a:r>
          </a:p>
          <a:p>
            <a:pPr marL="457200" indent="-457200">
              <a:lnSpc>
                <a:spcPct val="100000"/>
              </a:lnSpc>
              <a:buFont typeface="+mj-lt"/>
              <a:buAutoNum type="arabicPeriod" startAt="6"/>
            </a:pPr>
            <a:r>
              <a:rPr lang="en-US" altLang="zh-TW" sz="2400" b="1" dirty="0"/>
              <a:t>Development of </a:t>
            </a:r>
            <a:r>
              <a:rPr lang="en-US" altLang="zh-TW" sz="2400" b="1" dirty="0" err="1"/>
              <a:t>packagings</a:t>
            </a:r>
            <a:r>
              <a:rPr lang="en-US" altLang="zh-TW" sz="2400" b="1" dirty="0"/>
              <a:t> for Biochemical testing.</a:t>
            </a:r>
            <a:endParaRPr lang="zh-TW" altLang="en-US" sz="2400" b="1" dirty="0">
              <a:solidFill>
                <a:srgbClr val="FF0000"/>
              </a:solidFill>
            </a:endParaRP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20</a:t>
            </a:fld>
            <a:endParaRPr lang="zh-TW" altLang="en-US"/>
          </a:p>
        </p:txBody>
      </p:sp>
    </p:spTree>
    <p:extLst>
      <p:ext uri="{BB962C8B-B14F-4D97-AF65-F5344CB8AC3E}">
        <p14:creationId xmlns:p14="http://schemas.microsoft.com/office/powerpoint/2010/main" val="349549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6 Key Corporate Practices</a:t>
            </a:r>
            <a:endParaRPr lang="zh-TW" altLang="en-US" dirty="0"/>
          </a:p>
        </p:txBody>
      </p:sp>
      <p:sp>
        <p:nvSpPr>
          <p:cNvPr id="3" name="內容版面配置區 2"/>
          <p:cNvSpPr>
            <a:spLocks noGrp="1"/>
          </p:cNvSpPr>
          <p:nvPr>
            <p:ph idx="1"/>
          </p:nvPr>
        </p:nvSpPr>
        <p:spPr>
          <a:xfrm>
            <a:off x="457200" y="1600200"/>
            <a:ext cx="8229600" cy="4637111"/>
          </a:xfrm>
        </p:spPr>
        <p:txBody>
          <a:bodyPr>
            <a:normAutofit/>
          </a:bodyPr>
          <a:lstStyle/>
          <a:p>
            <a:pPr marL="457200" indent="-457200">
              <a:lnSpc>
                <a:spcPct val="120000"/>
              </a:lnSpc>
              <a:buFont typeface="+mj-lt"/>
              <a:buAutoNum type="arabicPeriod"/>
            </a:pPr>
            <a:r>
              <a:rPr lang="en-US" altLang="zh-TW" sz="2200" b="1" u="sng" dirty="0">
                <a:solidFill>
                  <a:srgbClr val="C00000"/>
                </a:solidFill>
              </a:rPr>
              <a:t>Innovation Development</a:t>
            </a:r>
            <a:r>
              <a:rPr lang="zh-TW" altLang="en-US" sz="2200" b="1" dirty="0"/>
              <a:t>：</a:t>
            </a:r>
            <a:r>
              <a:rPr lang="en-US" altLang="zh-TW" sz="2200" b="1" dirty="0" err="1"/>
              <a:t>Yonyu</a:t>
            </a:r>
            <a:r>
              <a:rPr lang="en-US" altLang="zh-TW" sz="2200" b="1" dirty="0"/>
              <a:t> provides expertise in plastic resin development and new material research.</a:t>
            </a:r>
          </a:p>
          <a:p>
            <a:pPr marL="857250" lvl="1" indent="-457200">
              <a:lnSpc>
                <a:spcPct val="120000"/>
              </a:lnSpc>
              <a:buFont typeface="Arial" pitchFamily="34" charset="0"/>
              <a:buAutoNum type="alphaUcPeriod"/>
            </a:pPr>
            <a:r>
              <a:rPr lang="en-US" altLang="zh-TW" sz="1900" b="1" dirty="0"/>
              <a:t>Develop high quality cosmetics, household goods, medicines and other container packaging. That will increase and strengthen customer’s business opportunities and create future benefits.</a:t>
            </a:r>
          </a:p>
          <a:p>
            <a:pPr marL="857250" lvl="1" indent="-457200">
              <a:lnSpc>
                <a:spcPct val="120000"/>
              </a:lnSpc>
              <a:buAutoNum type="alphaUcPeriod"/>
            </a:pPr>
            <a:r>
              <a:rPr lang="en-US" altLang="zh-TW" sz="1900" b="1" dirty="0"/>
              <a:t>Strengthen the technical capability of secondary process and strong partnership bonding with customers.</a:t>
            </a:r>
          </a:p>
          <a:p>
            <a:pPr marL="857250" lvl="1" indent="-457200">
              <a:lnSpc>
                <a:spcPct val="120000"/>
              </a:lnSpc>
              <a:buFont typeface="Arial" pitchFamily="34" charset="0"/>
              <a:buAutoNum type="alphaUcPeriod"/>
            </a:pPr>
            <a:r>
              <a:rPr lang="en-US" altLang="zh-TW" sz="1900" b="1" dirty="0"/>
              <a:t>Innovations that will boost company growth and visibility, and improve the ratio of high value products.</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21</a:t>
            </a:fld>
            <a:endParaRPr lang="zh-TW"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6 Key Corporate Practices</a:t>
            </a:r>
            <a:endParaRPr lang="zh-TW" altLang="en-US" dirty="0"/>
          </a:p>
        </p:txBody>
      </p:sp>
      <p:sp>
        <p:nvSpPr>
          <p:cNvPr id="3" name="內容版面配置區 2"/>
          <p:cNvSpPr>
            <a:spLocks noGrp="1"/>
          </p:cNvSpPr>
          <p:nvPr>
            <p:ph idx="1"/>
          </p:nvPr>
        </p:nvSpPr>
        <p:spPr>
          <a:xfrm>
            <a:off x="457200" y="1600200"/>
            <a:ext cx="8229600" cy="4637111"/>
          </a:xfrm>
        </p:spPr>
        <p:txBody>
          <a:bodyPr>
            <a:normAutofit/>
          </a:bodyPr>
          <a:lstStyle/>
          <a:p>
            <a:pPr>
              <a:lnSpc>
                <a:spcPct val="120000"/>
              </a:lnSpc>
              <a:buFont typeface="+mj-lt"/>
              <a:buAutoNum type="arabicPeriod" startAt="2"/>
            </a:pPr>
            <a:r>
              <a:rPr lang="en-US" altLang="zh-TW" sz="2000" b="1" u="sng" dirty="0">
                <a:solidFill>
                  <a:srgbClr val="C00000"/>
                </a:solidFill>
              </a:rPr>
              <a:t>One-Step Service</a:t>
            </a:r>
            <a:r>
              <a:rPr lang="zh-TW" altLang="en-US" sz="2000" b="1" u="sng" dirty="0">
                <a:solidFill>
                  <a:srgbClr val="C00000"/>
                </a:solidFill>
              </a:rPr>
              <a:t>：</a:t>
            </a:r>
            <a:r>
              <a:rPr lang="en-US" altLang="zh-TW" sz="2000" b="1" dirty="0"/>
              <a:t>Integrate all the production techniques in one-step, such as </a:t>
            </a:r>
            <a:r>
              <a:rPr lang="en-US" altLang="zh-TW" sz="2000" b="1" dirty="0" err="1"/>
              <a:t>masterbatch</a:t>
            </a:r>
            <a:r>
              <a:rPr lang="en-US" altLang="zh-TW" sz="2000" b="1" dirty="0"/>
              <a:t> sales, mold design, molding, secondary process, cosmetic filling.</a:t>
            </a:r>
          </a:p>
          <a:p>
            <a:pPr marL="857250" lvl="1" indent="-457200">
              <a:lnSpc>
                <a:spcPct val="130000"/>
              </a:lnSpc>
              <a:buFont typeface="Arial" pitchFamily="34" charset="0"/>
              <a:buAutoNum type="alphaUcPeriod"/>
            </a:pPr>
            <a:r>
              <a:rPr lang="en-US" altLang="zh-TW" sz="1800" b="1" dirty="0"/>
              <a:t>Innovate manufacturing process to improve the quality of packaging, special color, and make the product easy to use.</a:t>
            </a:r>
          </a:p>
          <a:p>
            <a:pPr marL="857250" lvl="1" indent="-457200">
              <a:lnSpc>
                <a:spcPct val="130000"/>
              </a:lnSpc>
              <a:buFont typeface="Arial" pitchFamily="34" charset="0"/>
              <a:buAutoNum type="alphaUcPeriod"/>
            </a:pPr>
            <a:r>
              <a:rPr lang="en-US" altLang="zh-TW" sz="1800" b="1" dirty="0"/>
              <a:t>Based on the advantage of one-step production, </a:t>
            </a:r>
            <a:r>
              <a:rPr lang="en-US" altLang="zh-TW" sz="1800" b="1" dirty="0" err="1"/>
              <a:t>Yonyu</a:t>
            </a:r>
            <a:r>
              <a:rPr lang="en-US" altLang="zh-TW" sz="1800" b="1" dirty="0"/>
              <a:t> could provide customers comprehensive and instant service.</a:t>
            </a:r>
          </a:p>
          <a:p>
            <a:pPr marL="857250" lvl="1" indent="-457200">
              <a:lnSpc>
                <a:spcPct val="130000"/>
              </a:lnSpc>
              <a:buFont typeface="Arial" pitchFamily="34" charset="0"/>
              <a:buAutoNum type="alphaUcPeriod"/>
            </a:pPr>
            <a:r>
              <a:rPr lang="en-US" altLang="zh-TW" sz="1800" b="1" dirty="0"/>
              <a:t>The new </a:t>
            </a:r>
            <a:r>
              <a:rPr lang="en-US" altLang="zh-TW" sz="1800" b="1" dirty="0" err="1"/>
              <a:t>Huadong</a:t>
            </a:r>
            <a:r>
              <a:rPr lang="en-US" altLang="zh-TW" sz="1800" b="1" dirty="0"/>
              <a:t> </a:t>
            </a:r>
            <a:r>
              <a:rPr lang="en-US" altLang="zh-TW" sz="1800" b="1" dirty="0" err="1"/>
              <a:t>Yonyu</a:t>
            </a:r>
            <a:r>
              <a:rPr lang="en-US" altLang="zh-TW" sz="1800" b="1" dirty="0"/>
              <a:t>(</a:t>
            </a:r>
            <a:r>
              <a:rPr lang="zh-TW" altLang="en-US" sz="1800" b="1" dirty="0"/>
              <a:t>華東永裕</a:t>
            </a:r>
            <a:r>
              <a:rPr lang="en-US" altLang="zh-TW" sz="1800" b="1" dirty="0"/>
              <a:t>) plant in </a:t>
            </a:r>
            <a:r>
              <a:rPr lang="en-US" altLang="zh-TW" sz="1800" b="1" dirty="0" err="1"/>
              <a:t>Jiashan</a:t>
            </a:r>
            <a:r>
              <a:rPr lang="en-US" altLang="zh-TW" sz="1800" b="1" dirty="0"/>
              <a:t>, Zhejiang(</a:t>
            </a:r>
            <a:r>
              <a:rPr lang="zh-TW" altLang="en-US" sz="1800" b="1" dirty="0"/>
              <a:t>浙江嘉善</a:t>
            </a:r>
            <a:r>
              <a:rPr lang="en-US" altLang="zh-TW" sz="1800" b="1" dirty="0"/>
              <a:t>) is estimated to go into operation in first half of 2023. Hope it also could mark a milestone in the </a:t>
            </a:r>
            <a:r>
              <a:rPr lang="en-US" altLang="zh-TW" sz="1800" b="1" dirty="0" err="1"/>
              <a:t>Yonyu’s</a:t>
            </a:r>
            <a:r>
              <a:rPr lang="en-US" altLang="zh-TW" sz="1800" b="1" dirty="0"/>
              <a:t> history.</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22</a:t>
            </a:fld>
            <a:endParaRPr lang="zh-TW"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6 Key Corporate Practices</a:t>
            </a:r>
            <a:endParaRPr lang="zh-TW" altLang="en-US" dirty="0"/>
          </a:p>
        </p:txBody>
      </p:sp>
      <p:sp>
        <p:nvSpPr>
          <p:cNvPr id="3" name="內容版面配置區 2"/>
          <p:cNvSpPr>
            <a:spLocks noGrp="1"/>
          </p:cNvSpPr>
          <p:nvPr>
            <p:ph idx="1"/>
          </p:nvPr>
        </p:nvSpPr>
        <p:spPr>
          <a:xfrm>
            <a:off x="457200" y="1600200"/>
            <a:ext cx="8229600" cy="4637111"/>
          </a:xfrm>
        </p:spPr>
        <p:txBody>
          <a:bodyPr>
            <a:noAutofit/>
          </a:bodyPr>
          <a:lstStyle/>
          <a:p>
            <a:pPr marL="457200" indent="-457200">
              <a:lnSpc>
                <a:spcPct val="120000"/>
              </a:lnSpc>
              <a:buFont typeface="+mj-lt"/>
              <a:buAutoNum type="arabicPeriod" startAt="3"/>
            </a:pPr>
            <a:r>
              <a:rPr lang="en-US" altLang="zh-TW" sz="2000" b="1" u="sng" dirty="0">
                <a:solidFill>
                  <a:srgbClr val="C00000"/>
                </a:solidFill>
              </a:rPr>
              <a:t>Lean Management</a:t>
            </a:r>
            <a:r>
              <a:rPr lang="zh-TW" altLang="en-US" sz="2000" b="1" dirty="0"/>
              <a:t>：</a:t>
            </a:r>
            <a:r>
              <a:rPr lang="en-US" altLang="zh-TW" sz="2000" b="1" dirty="0"/>
              <a:t>Improve quality and efficiency and create benefits through effective managing.</a:t>
            </a:r>
          </a:p>
          <a:p>
            <a:pPr marL="1025525" lvl="1" indent="-625475">
              <a:lnSpc>
                <a:spcPct val="120000"/>
              </a:lnSpc>
              <a:buFont typeface="+mj-lt"/>
              <a:buAutoNum type="alphaUcPeriod"/>
            </a:pPr>
            <a:r>
              <a:rPr lang="en-US" altLang="zh-TW" sz="1800" b="1" dirty="0"/>
              <a:t>Accelerate the automation of key process, JIT one stop service production mode, improve inventory turnover efficiency to meet urgent delivery demands oversea.</a:t>
            </a:r>
          </a:p>
          <a:p>
            <a:pPr marL="1025525" lvl="1" indent="-625475">
              <a:lnSpc>
                <a:spcPct val="120000"/>
              </a:lnSpc>
              <a:buFont typeface="+mj-lt"/>
              <a:buAutoNum type="alphaUcPeriod"/>
            </a:pPr>
            <a:r>
              <a:rPr lang="en-US" altLang="zh-TW" sz="1800" b="1" dirty="0"/>
              <a:t>Reshape the corporate structure and improve overall business performance through target/cost management and TPM.</a:t>
            </a:r>
          </a:p>
          <a:p>
            <a:pPr marL="1025525" lvl="1" indent="-625475">
              <a:lnSpc>
                <a:spcPct val="120000"/>
              </a:lnSpc>
              <a:buFont typeface="+mj-lt"/>
              <a:buAutoNum type="alphaUcPeriod"/>
            </a:pPr>
            <a:r>
              <a:rPr lang="en-US" altLang="zh-TW" sz="1800" b="1" dirty="0"/>
              <a:t>Application of the PLM (product lifecycle management) system and data management will help increase the efficiency of customer service and reduce production costs.</a:t>
            </a:r>
          </a:p>
          <a:p>
            <a:pPr marL="1025525" lvl="1" indent="-625475">
              <a:lnSpc>
                <a:spcPct val="120000"/>
              </a:lnSpc>
              <a:buFont typeface="+mj-lt"/>
              <a:buAutoNum type="alphaUcPeriod"/>
            </a:pPr>
            <a:r>
              <a:rPr lang="en-US" altLang="zh-TW" sz="1800" b="1" dirty="0"/>
              <a:t>Improving the efficiency of cost, quality, service, response, intelligent production with the newly implemented corporate ERP system.</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23</a:t>
            </a:fld>
            <a:endParaRPr lang="zh-TW"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6 Key Corporate Practices</a:t>
            </a:r>
            <a:endParaRPr lang="zh-TW" altLang="en-US" dirty="0"/>
          </a:p>
        </p:txBody>
      </p:sp>
      <p:sp>
        <p:nvSpPr>
          <p:cNvPr id="3" name="內容版面配置區 2"/>
          <p:cNvSpPr>
            <a:spLocks noGrp="1"/>
          </p:cNvSpPr>
          <p:nvPr>
            <p:ph idx="1"/>
          </p:nvPr>
        </p:nvSpPr>
        <p:spPr>
          <a:xfrm>
            <a:off x="457200" y="1600200"/>
            <a:ext cx="8229600" cy="4637111"/>
          </a:xfrm>
        </p:spPr>
        <p:txBody>
          <a:bodyPr>
            <a:normAutofit/>
          </a:bodyPr>
          <a:lstStyle/>
          <a:p>
            <a:pPr marL="457200" indent="-457200">
              <a:buFont typeface="+mj-lt"/>
              <a:buAutoNum type="arabicPeriod" startAt="4"/>
            </a:pPr>
            <a:r>
              <a:rPr lang="en-US" altLang="zh-TW" sz="2000" b="1" u="sng" dirty="0">
                <a:solidFill>
                  <a:srgbClr val="C00000"/>
                </a:solidFill>
              </a:rPr>
              <a:t>Carbon Reduction</a:t>
            </a:r>
            <a:r>
              <a:rPr lang="zh-TW" altLang="en-US" sz="2000" b="1" dirty="0"/>
              <a:t>：</a:t>
            </a:r>
            <a:r>
              <a:rPr lang="en-US" altLang="zh-TW" sz="2000" b="1" dirty="0"/>
              <a:t>Uphold environmental and social responsibility, green business management.</a:t>
            </a:r>
          </a:p>
          <a:p>
            <a:pPr marL="1025525" lvl="1" indent="-625475">
              <a:buFont typeface="+mj-lt"/>
              <a:buAutoNum type="alphaUcPeriod"/>
            </a:pPr>
            <a:r>
              <a:rPr lang="en-US" altLang="zh-TW" sz="1800" b="1" dirty="0"/>
              <a:t>Consistently improve the performance of carbon emission and carbon footprint reduction, with the water resource management implemented together, increase the efficiency of the consumption of each energy resource . </a:t>
            </a:r>
          </a:p>
          <a:p>
            <a:pPr marL="1025525" lvl="1" indent="-625475">
              <a:buFont typeface="+mj-lt"/>
              <a:buAutoNum type="alphaUcPeriod"/>
            </a:pPr>
            <a:r>
              <a:rPr lang="en-US" altLang="zh-TW" sz="1800" b="1" dirty="0"/>
              <a:t>Replace the old, energy intensive machine with new, low power consumption ones for better energy management.</a:t>
            </a:r>
            <a:endParaRPr lang="zh-TW" altLang="en-US" sz="1800" b="1" dirty="0"/>
          </a:p>
          <a:p>
            <a:pPr marL="1025525" lvl="1" indent="-625475">
              <a:buFont typeface="+mj-lt"/>
              <a:buAutoNum type="alphaUcPeriod"/>
            </a:pPr>
            <a:r>
              <a:rPr lang="en-US" altLang="zh-TW" sz="1800" b="1" dirty="0"/>
              <a:t>Installing the system of solar energy generating in the factory; introducing the green energy gradually.</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24</a:t>
            </a:fld>
            <a:endParaRPr lang="zh-TW"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6 Key Corporate Practices</a:t>
            </a:r>
            <a:endParaRPr lang="zh-TW" altLang="en-US" dirty="0"/>
          </a:p>
        </p:txBody>
      </p:sp>
      <p:sp>
        <p:nvSpPr>
          <p:cNvPr id="3" name="內容版面配置區 2"/>
          <p:cNvSpPr>
            <a:spLocks noGrp="1"/>
          </p:cNvSpPr>
          <p:nvPr>
            <p:ph idx="1"/>
          </p:nvPr>
        </p:nvSpPr>
        <p:spPr>
          <a:xfrm>
            <a:off x="457200" y="1600200"/>
            <a:ext cx="8229600" cy="4637111"/>
          </a:xfrm>
        </p:spPr>
        <p:txBody>
          <a:bodyPr>
            <a:noAutofit/>
          </a:bodyPr>
          <a:lstStyle/>
          <a:p>
            <a:pPr>
              <a:lnSpc>
                <a:spcPct val="100000"/>
              </a:lnSpc>
              <a:buFont typeface="+mj-lt"/>
              <a:buAutoNum type="arabicPeriod" startAt="5"/>
            </a:pPr>
            <a:r>
              <a:rPr lang="en-US" altLang="zh-TW" sz="1800" b="1" u="sng" dirty="0">
                <a:solidFill>
                  <a:srgbClr val="C00000"/>
                </a:solidFill>
              </a:rPr>
              <a:t>Ecological </a:t>
            </a:r>
            <a:r>
              <a:rPr lang="en-US" altLang="zh-TW" sz="1800" b="1" u="sng" dirty="0" err="1">
                <a:solidFill>
                  <a:srgbClr val="C00000"/>
                </a:solidFill>
              </a:rPr>
              <a:t>Sustainbility</a:t>
            </a:r>
            <a:r>
              <a:rPr lang="zh-TW" altLang="en-US" sz="1800" b="1" dirty="0"/>
              <a:t>：</a:t>
            </a:r>
            <a:r>
              <a:rPr lang="en-US" altLang="zh-TW" sz="1800" b="1" dirty="0">
                <a:solidFill>
                  <a:schemeClr val="tx2">
                    <a:lumMod val="75000"/>
                  </a:schemeClr>
                </a:solidFill>
              </a:rPr>
              <a:t>Display </a:t>
            </a:r>
            <a:r>
              <a:rPr lang="en-US" altLang="zh-TW" sz="1800" b="1" dirty="0" err="1">
                <a:solidFill>
                  <a:schemeClr val="tx2">
                    <a:lumMod val="75000"/>
                  </a:schemeClr>
                </a:solidFill>
              </a:rPr>
              <a:t>Yonyu’s</a:t>
            </a:r>
            <a:r>
              <a:rPr lang="en-US" altLang="zh-TW" sz="1800" b="1" dirty="0">
                <a:solidFill>
                  <a:schemeClr val="tx2">
                    <a:lumMod val="75000"/>
                  </a:schemeClr>
                </a:solidFill>
              </a:rPr>
              <a:t> core competency to combine the company’s sustainable growth with environmental responsibility to meet the global trend of ESG. </a:t>
            </a:r>
          </a:p>
          <a:p>
            <a:pPr marL="1025525" lvl="1" indent="-625475">
              <a:lnSpc>
                <a:spcPct val="100000"/>
              </a:lnSpc>
              <a:buFont typeface="+mj-lt"/>
              <a:buAutoNum type="alphaUcPeriod"/>
            </a:pPr>
            <a:r>
              <a:rPr lang="en-US" altLang="zh-TW" sz="1600" b="1" dirty="0"/>
              <a:t>Green Marketing – Keep </a:t>
            </a:r>
            <a:r>
              <a:rPr lang="en-US" altLang="zh-TW" sz="1600" b="1" dirty="0">
                <a:solidFill>
                  <a:schemeClr val="tx2">
                    <a:lumMod val="75000"/>
                  </a:schemeClr>
                </a:solidFill>
              </a:rPr>
              <a:t>sharing </a:t>
            </a:r>
            <a:r>
              <a:rPr lang="en-US" altLang="zh-TW" sz="1600" b="1" dirty="0" err="1">
                <a:solidFill>
                  <a:schemeClr val="tx2">
                    <a:lumMod val="75000"/>
                  </a:schemeClr>
                </a:solidFill>
              </a:rPr>
              <a:t>Yonyu’s</a:t>
            </a:r>
            <a:r>
              <a:rPr lang="en-US" altLang="zh-TW" sz="1600" b="1" dirty="0">
                <a:solidFill>
                  <a:schemeClr val="tx2">
                    <a:lumMod val="75000"/>
                  </a:schemeClr>
                </a:solidFill>
              </a:rPr>
              <a:t> innovation results with customers, such as the development of Bio-based materials, PCR composite materials, carbon-reduction composite materials, weight-reducing bottle, and alternative materials. Some of such products have been mass produced and  delivered to the customers.</a:t>
            </a:r>
          </a:p>
          <a:p>
            <a:pPr marL="1025525" lvl="1" indent="-625475">
              <a:lnSpc>
                <a:spcPct val="100000"/>
              </a:lnSpc>
              <a:buFont typeface="+mj-lt"/>
              <a:buAutoNum type="alphaUcPeriod"/>
            </a:pPr>
            <a:r>
              <a:rPr lang="en-US" altLang="zh-TW" sz="1600" b="1" dirty="0">
                <a:solidFill>
                  <a:schemeClr val="tx2">
                    <a:lumMod val="75000"/>
                  </a:schemeClr>
                </a:solidFill>
              </a:rPr>
              <a:t>ESG Added-Value – By developing the product differentiation </a:t>
            </a:r>
            <a:r>
              <a:rPr lang="en-US" altLang="zh-TW" sz="1600" b="1" dirty="0"/>
              <a:t>in the environmental-protection area, fight for the recognition of the clients with close ideas. With ESG as the premise ahead, improve the management on environmental responsibility, corporate benefits, and social responsibility.</a:t>
            </a:r>
          </a:p>
          <a:p>
            <a:pPr marL="1025525" lvl="1" indent="-625475">
              <a:lnSpc>
                <a:spcPct val="100000"/>
              </a:lnSpc>
              <a:buFont typeface="+mj-lt"/>
              <a:buAutoNum type="alphaUcPeriod"/>
            </a:pPr>
            <a:r>
              <a:rPr lang="en-US" altLang="zh-TW" sz="1600" b="1" dirty="0"/>
              <a:t>Green Material – Keep developing the quality of Nano carbon fiber and expand the application</a:t>
            </a:r>
            <a:r>
              <a:rPr lang="zh-TW" altLang="en-US" sz="1600" b="1" dirty="0"/>
              <a:t> </a:t>
            </a:r>
            <a:r>
              <a:rPr lang="en-US" altLang="zh-TW" sz="1600" b="1" dirty="0"/>
              <a:t>of  various lithium battery</a:t>
            </a:r>
            <a:r>
              <a:rPr lang="zh-TW" altLang="en-US" sz="1600" b="1" dirty="0"/>
              <a:t> </a:t>
            </a:r>
            <a:r>
              <a:rPr lang="en-US" altLang="zh-TW" sz="1600" b="1" dirty="0"/>
              <a:t>to re-create a eco-friendly living surrounding.</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25</a:t>
            </a:fld>
            <a:endParaRPr lang="zh-TW"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6 Key Corporate Practices</a:t>
            </a:r>
            <a:endParaRPr lang="zh-TW" altLang="en-US" dirty="0"/>
          </a:p>
        </p:txBody>
      </p:sp>
      <p:sp>
        <p:nvSpPr>
          <p:cNvPr id="3" name="內容版面配置區 2"/>
          <p:cNvSpPr>
            <a:spLocks noGrp="1"/>
          </p:cNvSpPr>
          <p:nvPr>
            <p:ph idx="1"/>
          </p:nvPr>
        </p:nvSpPr>
        <p:spPr>
          <a:xfrm>
            <a:off x="457200" y="1600200"/>
            <a:ext cx="8229600" cy="4637111"/>
          </a:xfrm>
        </p:spPr>
        <p:txBody>
          <a:bodyPr>
            <a:normAutofit/>
          </a:bodyPr>
          <a:lstStyle/>
          <a:p>
            <a:pPr marL="457200" indent="-457200">
              <a:lnSpc>
                <a:spcPct val="120000"/>
              </a:lnSpc>
              <a:buFont typeface="+mj-lt"/>
              <a:buAutoNum type="arabicPeriod" startAt="6"/>
            </a:pPr>
            <a:r>
              <a:rPr lang="en-US" altLang="zh-TW" sz="2000" b="1" u="sng" dirty="0">
                <a:solidFill>
                  <a:srgbClr val="C00000"/>
                </a:solidFill>
              </a:rPr>
              <a:t> Healthy Life</a:t>
            </a:r>
            <a:r>
              <a:rPr lang="zh-TW" altLang="en-US" sz="2000" b="1" dirty="0">
                <a:solidFill>
                  <a:srgbClr val="C00000"/>
                </a:solidFill>
              </a:rPr>
              <a:t>：</a:t>
            </a:r>
            <a:r>
              <a:rPr lang="en-US" altLang="zh-TW" sz="2000" b="1" dirty="0"/>
              <a:t>Integrate the group resources. Focus on medical and high-end health care marketing opportunities. </a:t>
            </a:r>
            <a:endParaRPr lang="en-US" altLang="zh-TW" sz="2000" b="1" dirty="0">
              <a:solidFill>
                <a:srgbClr val="FF0000"/>
              </a:solidFill>
            </a:endParaRPr>
          </a:p>
          <a:p>
            <a:pPr marL="1025525" lvl="1" indent="-625475">
              <a:lnSpc>
                <a:spcPct val="120000"/>
              </a:lnSpc>
              <a:buFont typeface="+mj-lt"/>
              <a:buAutoNum type="alphaUcPeriod"/>
            </a:pPr>
            <a:r>
              <a:rPr lang="en-US" altLang="zh-TW" sz="1800" b="1" dirty="0"/>
              <a:t>Connect to the market in Beauty Industry – </a:t>
            </a:r>
          </a:p>
          <a:p>
            <a:pPr marL="800100" lvl="2" indent="0">
              <a:lnSpc>
                <a:spcPct val="120000"/>
              </a:lnSpc>
              <a:buNone/>
            </a:pPr>
            <a:r>
              <a:rPr lang="en-US" altLang="zh-TW" sz="1800" b="1" dirty="0">
                <a:solidFill>
                  <a:schemeClr val="tx2">
                    <a:lumMod val="75000"/>
                  </a:schemeClr>
                </a:solidFill>
              </a:rPr>
              <a:t>Establish skincare e-commerce system and building up self-own brand.</a:t>
            </a:r>
            <a:r>
              <a:rPr lang="en-US" altLang="zh-TW" sz="1800" b="1" dirty="0"/>
              <a:t> Focus on costumer interaction with</a:t>
            </a:r>
            <a:r>
              <a:rPr lang="en-US" altLang="zh-TW" sz="1800" b="1" dirty="0">
                <a:solidFill>
                  <a:schemeClr val="tx2">
                    <a:lumMod val="75000"/>
                  </a:schemeClr>
                </a:solidFill>
              </a:rPr>
              <a:t> development of skin test devices.</a:t>
            </a:r>
            <a:r>
              <a:rPr lang="en-US" altLang="zh-TW" sz="1800" b="1" dirty="0"/>
              <a:t> And manage marketing service for the salon brand.</a:t>
            </a:r>
          </a:p>
          <a:p>
            <a:pPr marL="1025525" lvl="1" indent="-625475">
              <a:lnSpc>
                <a:spcPct val="120000"/>
              </a:lnSpc>
              <a:buFont typeface="+mj-lt"/>
              <a:buAutoNum type="alphaUcPeriod"/>
            </a:pPr>
            <a:r>
              <a:rPr lang="en-US" altLang="zh-TW" sz="1800" b="1" dirty="0"/>
              <a:t>Bio-Tech Business Opportunity – </a:t>
            </a:r>
          </a:p>
          <a:p>
            <a:pPr marL="800100" lvl="2" indent="0">
              <a:lnSpc>
                <a:spcPct val="120000"/>
              </a:lnSpc>
              <a:buNone/>
            </a:pPr>
            <a:r>
              <a:rPr lang="en-US" altLang="zh-TW" sz="1800" b="1" dirty="0"/>
              <a:t>Improve productivity and production efficiency for GMP </a:t>
            </a:r>
            <a:r>
              <a:rPr lang="en-US" altLang="zh-TW" sz="1800" b="1" dirty="0">
                <a:solidFill>
                  <a:schemeClr val="tx2">
                    <a:lumMod val="75000"/>
                  </a:schemeClr>
                </a:solidFill>
              </a:rPr>
              <a:t>packaging plant and try to open up the market of animal vaccine and </a:t>
            </a:r>
            <a:r>
              <a:rPr lang="en-US" altLang="zh-TW" sz="1800" b="1" dirty="0"/>
              <a:t>biochemical testing</a:t>
            </a:r>
            <a:r>
              <a:rPr lang="en-US" altLang="zh-TW" sz="1800" b="1" dirty="0">
                <a:solidFill>
                  <a:schemeClr val="tx2">
                    <a:lumMod val="75000"/>
                  </a:schemeClr>
                </a:solidFill>
              </a:rPr>
              <a:t> packaging. Work with customers on development of pharmaceutical packaging for daily use. </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26</a:t>
            </a:fld>
            <a:endParaRPr lang="zh-TW"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One Stop Service</a:t>
            </a:r>
            <a:endParaRPr lang="zh-TW" altLang="en-US" dirty="0"/>
          </a:p>
        </p:txBody>
      </p:sp>
      <p:sp>
        <p:nvSpPr>
          <p:cNvPr id="17" name="投影片編號版面配置區 16"/>
          <p:cNvSpPr>
            <a:spLocks noGrp="1"/>
          </p:cNvSpPr>
          <p:nvPr>
            <p:ph type="sldNum" sz="quarter" idx="12"/>
          </p:nvPr>
        </p:nvSpPr>
        <p:spPr/>
        <p:txBody>
          <a:bodyPr/>
          <a:lstStyle/>
          <a:p>
            <a:fld id="{73DA0BB7-265A-403C-9275-D587AB510EDC}" type="slidenum">
              <a:rPr lang="zh-TW" altLang="en-US" smtClean="0"/>
              <a:pPr/>
              <a:t>27</a:t>
            </a:fld>
            <a:endParaRPr lang="zh-TW" altLang="en-US"/>
          </a:p>
        </p:txBody>
      </p:sp>
      <p:pic>
        <p:nvPicPr>
          <p:cNvPr id="6" name="Picture 2"/>
          <p:cNvPicPr>
            <a:picLocks noGrp="1" noChangeAspect="1" noChangeArrowheads="1"/>
          </p:cNvPicPr>
          <p:nvPr>
            <p:ph idx="1"/>
          </p:nvPr>
        </p:nvPicPr>
        <p:blipFill>
          <a:blip r:embed="rId2" cstate="print"/>
          <a:srcRect l="6625" t="16463" r="4978" b="11382"/>
          <a:stretch>
            <a:fillRect/>
          </a:stretch>
        </p:blipFill>
        <p:spPr bwMode="auto">
          <a:xfrm>
            <a:off x="714348" y="1928802"/>
            <a:ext cx="7786742" cy="3429023"/>
          </a:xfrm>
          <a:prstGeom prst="rect">
            <a:avLst/>
          </a:prstGeom>
          <a:noFill/>
          <a:ln w="9525">
            <a:noFill/>
            <a:miter lim="800000"/>
            <a:headEnd/>
            <a:tailEnd/>
          </a:ln>
          <a:effectLst/>
        </p:spPr>
      </p:pic>
      <p:sp>
        <p:nvSpPr>
          <p:cNvPr id="7" name="文字方塊 6"/>
          <p:cNvSpPr txBox="1"/>
          <p:nvPr/>
        </p:nvSpPr>
        <p:spPr>
          <a:xfrm>
            <a:off x="323528" y="1340768"/>
            <a:ext cx="2808312" cy="646331"/>
          </a:xfrm>
          <a:prstGeom prst="rect">
            <a:avLst/>
          </a:prstGeom>
          <a:noFill/>
        </p:spPr>
        <p:txBody>
          <a:bodyPr wrap="square" rtlCol="0">
            <a:spAutoFit/>
          </a:bodyPr>
          <a:lstStyle/>
          <a:p>
            <a:pPr algn="ctr"/>
            <a:r>
              <a:rPr lang="en-US" altLang="zh-TW" b="1" dirty="0" err="1">
                <a:latin typeface="標楷體" pitchFamily="65" charset="-120"/>
                <a:ea typeface="標楷體" pitchFamily="65" charset="-120"/>
              </a:rPr>
              <a:t>Masterbatch</a:t>
            </a:r>
            <a:r>
              <a:rPr lang="en-US" altLang="zh-TW" b="1" dirty="0">
                <a:latin typeface="標楷體" pitchFamily="65" charset="-120"/>
                <a:ea typeface="標楷體" pitchFamily="65" charset="-120"/>
              </a:rPr>
              <a:t> Develop and Sales</a:t>
            </a:r>
            <a:endParaRPr lang="zh-TW" altLang="en-US" b="1" dirty="0">
              <a:latin typeface="標楷體" pitchFamily="65" charset="-120"/>
              <a:ea typeface="標楷體" pitchFamily="65" charset="-120"/>
            </a:endParaRPr>
          </a:p>
        </p:txBody>
      </p:sp>
      <p:sp>
        <p:nvSpPr>
          <p:cNvPr id="8" name="文字方塊 7"/>
          <p:cNvSpPr txBox="1"/>
          <p:nvPr/>
        </p:nvSpPr>
        <p:spPr>
          <a:xfrm>
            <a:off x="539552" y="5445224"/>
            <a:ext cx="2304256" cy="646331"/>
          </a:xfrm>
          <a:prstGeom prst="rect">
            <a:avLst/>
          </a:prstGeom>
          <a:noFill/>
        </p:spPr>
        <p:txBody>
          <a:bodyPr wrap="square" rtlCol="0">
            <a:spAutoFit/>
          </a:bodyPr>
          <a:lstStyle/>
          <a:p>
            <a:pPr algn="ctr"/>
            <a:r>
              <a:rPr lang="en-US" altLang="zh-TW" b="1" dirty="0">
                <a:latin typeface="標楷體" pitchFamily="65" charset="-120"/>
                <a:ea typeface="標楷體" pitchFamily="65" charset="-120"/>
              </a:rPr>
              <a:t>Mold Design / development</a:t>
            </a:r>
            <a:endParaRPr lang="zh-TW" altLang="en-US" b="1" dirty="0">
              <a:latin typeface="標楷體" pitchFamily="65" charset="-120"/>
              <a:ea typeface="標楷體" pitchFamily="65" charset="-120"/>
            </a:endParaRPr>
          </a:p>
        </p:txBody>
      </p:sp>
      <p:sp>
        <p:nvSpPr>
          <p:cNvPr id="9" name="文字方塊 8"/>
          <p:cNvSpPr txBox="1"/>
          <p:nvPr/>
        </p:nvSpPr>
        <p:spPr>
          <a:xfrm>
            <a:off x="3419872" y="1340768"/>
            <a:ext cx="2304256" cy="646331"/>
          </a:xfrm>
          <a:prstGeom prst="rect">
            <a:avLst/>
          </a:prstGeom>
          <a:noFill/>
        </p:spPr>
        <p:txBody>
          <a:bodyPr wrap="square" rtlCol="0">
            <a:spAutoFit/>
          </a:bodyPr>
          <a:lstStyle/>
          <a:p>
            <a:pPr algn="ctr"/>
            <a:r>
              <a:rPr lang="en-US" altLang="zh-TW" b="1" dirty="0">
                <a:latin typeface="標楷體" pitchFamily="65" charset="-120"/>
                <a:ea typeface="標楷體" pitchFamily="65" charset="-120"/>
              </a:rPr>
              <a:t>Decorative Applications</a:t>
            </a:r>
            <a:endParaRPr lang="zh-TW" altLang="en-US" b="1" dirty="0">
              <a:latin typeface="標楷體" pitchFamily="65" charset="-120"/>
              <a:ea typeface="標楷體" pitchFamily="65" charset="-120"/>
            </a:endParaRPr>
          </a:p>
        </p:txBody>
      </p:sp>
      <p:sp>
        <p:nvSpPr>
          <p:cNvPr id="10" name="文字方塊 9"/>
          <p:cNvSpPr txBox="1"/>
          <p:nvPr/>
        </p:nvSpPr>
        <p:spPr>
          <a:xfrm>
            <a:off x="3491880" y="5445224"/>
            <a:ext cx="2304256" cy="646331"/>
          </a:xfrm>
          <a:prstGeom prst="rect">
            <a:avLst/>
          </a:prstGeom>
          <a:noFill/>
        </p:spPr>
        <p:txBody>
          <a:bodyPr wrap="square" rtlCol="0">
            <a:spAutoFit/>
          </a:bodyPr>
          <a:lstStyle/>
          <a:p>
            <a:pPr algn="ctr"/>
            <a:r>
              <a:rPr lang="en-US" altLang="zh-TW" b="1" dirty="0">
                <a:latin typeface="標楷體" pitchFamily="65" charset="-120"/>
                <a:ea typeface="標楷體" pitchFamily="65" charset="-120"/>
              </a:rPr>
              <a:t>Plastic Molding process</a:t>
            </a:r>
            <a:endParaRPr lang="zh-TW" altLang="en-US" b="1" dirty="0">
              <a:latin typeface="標楷體" pitchFamily="65" charset="-120"/>
              <a:ea typeface="標楷體" pitchFamily="65" charset="-120"/>
            </a:endParaRPr>
          </a:p>
        </p:txBody>
      </p:sp>
      <p:sp>
        <p:nvSpPr>
          <p:cNvPr id="11" name="文字方塊 10"/>
          <p:cNvSpPr txBox="1"/>
          <p:nvPr/>
        </p:nvSpPr>
        <p:spPr>
          <a:xfrm>
            <a:off x="6156176" y="1340768"/>
            <a:ext cx="2304256" cy="646331"/>
          </a:xfrm>
          <a:prstGeom prst="rect">
            <a:avLst/>
          </a:prstGeom>
          <a:noFill/>
        </p:spPr>
        <p:txBody>
          <a:bodyPr wrap="square" rtlCol="0">
            <a:spAutoFit/>
          </a:bodyPr>
          <a:lstStyle/>
          <a:p>
            <a:pPr algn="ctr"/>
            <a:r>
              <a:rPr lang="en-US" altLang="zh-TW" b="1" dirty="0">
                <a:latin typeface="標楷體" pitchFamily="65" charset="-120"/>
                <a:ea typeface="標楷體" pitchFamily="65" charset="-120"/>
              </a:rPr>
              <a:t>Automated Assembling</a:t>
            </a:r>
            <a:endParaRPr lang="zh-TW" altLang="en-US" b="1" dirty="0">
              <a:latin typeface="標楷體" pitchFamily="65" charset="-120"/>
              <a:ea typeface="標楷體" pitchFamily="65" charset="-120"/>
            </a:endParaRPr>
          </a:p>
        </p:txBody>
      </p:sp>
      <p:sp>
        <p:nvSpPr>
          <p:cNvPr id="12" name="文字方塊 11"/>
          <p:cNvSpPr txBox="1"/>
          <p:nvPr/>
        </p:nvSpPr>
        <p:spPr>
          <a:xfrm>
            <a:off x="5940152" y="5445224"/>
            <a:ext cx="2880320" cy="646331"/>
          </a:xfrm>
          <a:prstGeom prst="rect">
            <a:avLst/>
          </a:prstGeom>
          <a:noFill/>
        </p:spPr>
        <p:txBody>
          <a:bodyPr wrap="square" rtlCol="0">
            <a:spAutoFit/>
          </a:bodyPr>
          <a:lstStyle/>
          <a:p>
            <a:pPr algn="ctr"/>
            <a:r>
              <a:rPr lang="en-US" altLang="zh-TW" b="1" dirty="0">
                <a:latin typeface="標楷體" pitchFamily="65" charset="-120"/>
                <a:ea typeface="標楷體" pitchFamily="65" charset="-120"/>
              </a:rPr>
              <a:t>Cosmetic Formulation Development and Filling</a:t>
            </a:r>
            <a:endParaRPr lang="zh-TW" altLang="en-US" b="1" dirty="0">
              <a:latin typeface="標楷體" pitchFamily="65" charset="-120"/>
              <a:ea typeface="標楷體" pitchFamily="65" charset="-120"/>
            </a:endParaRPr>
          </a:p>
        </p:txBody>
      </p:sp>
    </p:spTree>
    <p:extLst>
      <p:ext uri="{BB962C8B-B14F-4D97-AF65-F5344CB8AC3E}">
        <p14:creationId xmlns:p14="http://schemas.microsoft.com/office/powerpoint/2010/main" val="36653292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General Disclaimer</a:t>
            </a:r>
            <a:endParaRPr lang="zh-TW" altLang="en-US" dirty="0"/>
          </a:p>
        </p:txBody>
      </p:sp>
      <p:sp>
        <p:nvSpPr>
          <p:cNvPr id="5" name="內容版面配置區 4"/>
          <p:cNvSpPr>
            <a:spLocks noGrp="1"/>
          </p:cNvSpPr>
          <p:nvPr>
            <p:ph idx="1"/>
          </p:nvPr>
        </p:nvSpPr>
        <p:spPr>
          <a:xfrm>
            <a:off x="457200" y="1600200"/>
            <a:ext cx="8229600" cy="4925144"/>
          </a:xfrm>
        </p:spPr>
        <p:txBody>
          <a:bodyPr>
            <a:normAutofit fontScale="85000" lnSpcReduction="20000"/>
          </a:bodyPr>
          <a:lstStyle/>
          <a:p>
            <a:pPr>
              <a:lnSpc>
                <a:spcPct val="100000"/>
              </a:lnSpc>
            </a:pPr>
            <a:r>
              <a:rPr lang="en-US" altLang="zh-TW" sz="2400" b="1" dirty="0"/>
              <a:t>The company does not provide financial forecasting. All of the financial, business and Q&amp;A statements provided in the presentation are expectations solely based on the current operational status and may differ from actual results in the future. The company, stakeholders, and representatives are not responsible for any loss that is caused relevant to the above presentation information.</a:t>
            </a:r>
          </a:p>
          <a:p>
            <a:pPr>
              <a:lnSpc>
                <a:spcPct val="100000"/>
              </a:lnSpc>
            </a:pPr>
            <a:endParaRPr lang="en-US" altLang="zh-TW" sz="2400" b="1" dirty="0"/>
          </a:p>
          <a:p>
            <a:pPr>
              <a:lnSpc>
                <a:spcPct val="100000"/>
              </a:lnSpc>
            </a:pPr>
            <a:r>
              <a:rPr lang="en-US" altLang="zh-TW" sz="2400" b="1" dirty="0"/>
              <a:t>With the exception of court order, the company is not obligated to update any new information or remind anyone of any corrected statements that may or may not be generated from future unknown events.</a:t>
            </a:r>
          </a:p>
          <a:p>
            <a:pPr>
              <a:lnSpc>
                <a:spcPct val="100000"/>
              </a:lnSpc>
            </a:pPr>
            <a:endParaRPr lang="en-US" altLang="zh-TW" sz="2400" b="1" dirty="0"/>
          </a:p>
          <a:p>
            <a:pPr>
              <a:lnSpc>
                <a:spcPct val="100000"/>
              </a:lnSpc>
            </a:pPr>
            <a:r>
              <a:rPr lang="en-US" altLang="zh-TW" sz="2400" b="1" dirty="0"/>
              <a:t>The presentation provides a vision for future operations and should be a reference only. Please also refer to official public reports and other authorized statements.</a:t>
            </a:r>
            <a:endParaRPr lang="zh-TW" altLang="en-US" sz="24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28</a:t>
            </a:fld>
            <a:endParaRPr lang="zh-TW" altLang="en-US"/>
          </a:p>
        </p:txBody>
      </p:sp>
    </p:spTree>
    <p:extLst>
      <p:ext uri="{BB962C8B-B14F-4D97-AF65-F5344CB8AC3E}">
        <p14:creationId xmlns:p14="http://schemas.microsoft.com/office/powerpoint/2010/main" val="2019013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5220072" y="0"/>
            <a:ext cx="3923928"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標題 6"/>
          <p:cNvSpPr>
            <a:spLocks noGrp="1"/>
          </p:cNvSpPr>
          <p:nvPr>
            <p:ph type="title"/>
          </p:nvPr>
        </p:nvSpPr>
        <p:spPr>
          <a:xfrm>
            <a:off x="457200" y="274638"/>
            <a:ext cx="8229600" cy="1570186"/>
          </a:xfrm>
        </p:spPr>
        <p:txBody>
          <a:bodyPr>
            <a:noAutofit/>
          </a:bodyPr>
          <a:lstStyle/>
          <a:p>
            <a:r>
              <a:rPr lang="zh-TW" altLang="en-US" sz="3600" dirty="0">
                <a:latin typeface="Arial" pitchFamily="34" charset="0"/>
              </a:rPr>
              <a:t>永裕塑膠工業股份有限公司</a:t>
            </a:r>
            <a:r>
              <a:rPr lang="en-US" altLang="zh-TW" sz="3600" dirty="0">
                <a:latin typeface="Arial" pitchFamily="34" charset="0"/>
              </a:rPr>
              <a:t/>
            </a:r>
            <a:br>
              <a:rPr lang="en-US" altLang="zh-TW" sz="3600" dirty="0">
                <a:latin typeface="Arial" pitchFamily="34" charset="0"/>
              </a:rPr>
            </a:br>
            <a:r>
              <a:rPr lang="en-US" altLang="zh-TW" sz="3600" dirty="0">
                <a:latin typeface="Arial" pitchFamily="34" charset="0"/>
              </a:rPr>
              <a:t> </a:t>
            </a:r>
            <a:r>
              <a:rPr lang="en-US" altLang="zh-TW" sz="3200" dirty="0">
                <a:latin typeface="Arial" pitchFamily="34" charset="0"/>
              </a:rPr>
              <a:t>YONYU PLASTICS CO.,LTD.</a:t>
            </a:r>
            <a:br>
              <a:rPr lang="en-US" altLang="zh-TW" sz="3200" dirty="0">
                <a:latin typeface="Arial" pitchFamily="34" charset="0"/>
              </a:rPr>
            </a:br>
            <a:r>
              <a:rPr lang="en-US" altLang="zh-TW" sz="3200" dirty="0"/>
              <a:t>Stock Code</a:t>
            </a:r>
            <a:r>
              <a:rPr lang="zh-TW" altLang="en-US" sz="3200" dirty="0"/>
              <a:t>：</a:t>
            </a:r>
            <a:r>
              <a:rPr lang="en-US" altLang="zh-TW" sz="3200" dirty="0"/>
              <a:t>1323</a:t>
            </a:r>
            <a:endParaRPr lang="zh-TW" altLang="en-US" sz="3200" dirty="0">
              <a:latin typeface="Arial" pitchFamily="34" charset="0"/>
            </a:endParaRPr>
          </a:p>
        </p:txBody>
      </p:sp>
      <p:pic>
        <p:nvPicPr>
          <p:cNvPr id="14" name="內容版面配置區 13" descr="產品圖檔2.jpg"/>
          <p:cNvPicPr>
            <a:picLocks noGrp="1" noChangeAspect="1"/>
          </p:cNvPicPr>
          <p:nvPr>
            <p:ph sz="half" idx="1"/>
          </p:nvPr>
        </p:nvPicPr>
        <p:blipFill>
          <a:blip r:embed="rId3" cstate="print"/>
          <a:stretch>
            <a:fillRect/>
          </a:stretch>
        </p:blipFill>
        <p:spPr>
          <a:xfrm>
            <a:off x="95364" y="2276872"/>
            <a:ext cx="4342532" cy="2880320"/>
          </a:xfrm>
        </p:spPr>
      </p:pic>
      <p:sp>
        <p:nvSpPr>
          <p:cNvPr id="12" name="內容版面配置區 11"/>
          <p:cNvSpPr>
            <a:spLocks noGrp="1"/>
          </p:cNvSpPr>
          <p:nvPr>
            <p:ph sz="half" idx="2"/>
          </p:nvPr>
        </p:nvSpPr>
        <p:spPr>
          <a:xfrm>
            <a:off x="4499992" y="2636911"/>
            <a:ext cx="4186808" cy="1872209"/>
          </a:xfrm>
        </p:spPr>
        <p:txBody>
          <a:bodyPr>
            <a:normAutofit/>
          </a:bodyPr>
          <a:lstStyle/>
          <a:p>
            <a:pPr algn="ctr">
              <a:buNone/>
            </a:pPr>
            <a:r>
              <a:rPr lang="en-US" altLang="zh-TW" sz="4000" dirty="0">
                <a:effectLst>
                  <a:outerShdw blurRad="50800" dist="38100" dir="2700000" algn="tl" rotWithShape="0">
                    <a:prstClr val="black">
                      <a:alpha val="40000"/>
                    </a:prstClr>
                  </a:outerShdw>
                </a:effectLst>
              </a:rPr>
              <a:t>Thank You</a:t>
            </a:r>
          </a:p>
          <a:p>
            <a:pPr algn="ctr">
              <a:buNone/>
            </a:pPr>
            <a:r>
              <a:rPr lang="en-US" altLang="zh-TW" sz="4000" dirty="0">
                <a:effectLst>
                  <a:outerShdw blurRad="50800" dist="38100" dir="2700000" algn="tl" rotWithShape="0">
                    <a:prstClr val="black">
                      <a:alpha val="40000"/>
                    </a:prstClr>
                  </a:outerShdw>
                </a:effectLst>
              </a:rPr>
              <a:t>Q&amp;A</a:t>
            </a:r>
          </a:p>
          <a:p>
            <a:pPr algn="ctr">
              <a:buNone/>
            </a:pPr>
            <a:endParaRPr lang="zh-TW" altLang="en-US" sz="4000" dirty="0">
              <a:effectLst>
                <a:outerShdw blurRad="50800" dist="38100" dir="2700000" algn="tl" rotWithShape="0">
                  <a:prstClr val="black">
                    <a:alpha val="40000"/>
                  </a:prstClr>
                </a:outerShdw>
              </a:effectLst>
            </a:endParaRPr>
          </a:p>
        </p:txBody>
      </p:sp>
      <p:sp>
        <p:nvSpPr>
          <p:cNvPr id="8" name="副標題 7"/>
          <p:cNvSpPr txBox="1">
            <a:spLocks/>
          </p:cNvSpPr>
          <p:nvPr/>
        </p:nvSpPr>
        <p:spPr>
          <a:xfrm>
            <a:off x="1547664" y="5229200"/>
            <a:ext cx="6400800" cy="720080"/>
          </a:xfrm>
          <a:prstGeom prst="rect">
            <a:avLst/>
          </a:prstGeom>
        </p:spPr>
        <p:txBody>
          <a:bodyPr vert="horz" lIns="91440" tIns="45720" rIns="91440" bIns="45720" rtlCol="0">
            <a:normAutofit fontScale="85000" lnSpcReduction="20000"/>
          </a:bodyPr>
          <a:lstStyle/>
          <a:p>
            <a:pPr lvl="0" algn="ctr">
              <a:spcBef>
                <a:spcPct val="20000"/>
              </a:spcBef>
            </a:pPr>
            <a:r>
              <a:rPr lang="en-US" altLang="zh-TW" sz="28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Creative Innovation</a:t>
            </a:r>
            <a:r>
              <a:rPr lang="zh-TW" altLang="en-US" sz="28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a:t>
            </a:r>
            <a:r>
              <a:rPr lang="en-US" altLang="zh-TW" sz="28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Pursue Excellence</a:t>
            </a:r>
            <a:r>
              <a:rPr lang="zh-TW" altLang="en-US" sz="28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a:t>
            </a:r>
            <a:r>
              <a:rPr lang="en-US" altLang="zh-TW" sz="28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Improving Life</a:t>
            </a:r>
          </a:p>
        </p:txBody>
      </p:sp>
      <p:graphicFrame>
        <p:nvGraphicFramePr>
          <p:cNvPr id="17411" name="圖片 220"/>
          <p:cNvGraphicFramePr>
            <a:graphicFrameLocks noChangeAspect="1"/>
          </p:cNvGraphicFramePr>
          <p:nvPr/>
        </p:nvGraphicFramePr>
        <p:xfrm>
          <a:off x="900113" y="404813"/>
          <a:ext cx="914400" cy="868362"/>
        </p:xfrm>
        <a:graphic>
          <a:graphicData uri="http://schemas.openxmlformats.org/presentationml/2006/ole">
            <mc:AlternateContent xmlns:mc="http://schemas.openxmlformats.org/markup-compatibility/2006">
              <mc:Choice xmlns:v="urn:schemas-microsoft-com:vml" Requires="v">
                <p:oleObj spid="_x0000_s3076" name="Document" r:id="rId4" imgW="980946" imgH="932805" progId="Word.Document.8">
                  <p:embed/>
                </p:oleObj>
              </mc:Choice>
              <mc:Fallback>
                <p:oleObj name="Document" r:id="rId4" imgW="980946" imgH="932805"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113" y="404813"/>
                        <a:ext cx="914400" cy="868362"/>
                      </a:xfrm>
                      <a:prstGeom prst="rect">
                        <a:avLst/>
                      </a:prstGeom>
                      <a:solidFill>
                        <a:srgbClr val="FFFFFF"/>
                      </a:solidFill>
                      <a:ln>
                        <a:noFill/>
                      </a:ln>
                      <a:extLst>
                        <a:ext uri="{91240B29-F687-4F45-9708-019B960494DF}">
                          <a14:hiddenLine xmlns:a14="http://schemas.microsoft.com/office/drawing/2010/main" w="1">
                            <a:solidFill>
                              <a:srgbClr val="000000"/>
                            </a:solidFill>
                            <a:miter lim="800000"/>
                            <a:headEnd/>
                            <a:tailEnd/>
                          </a14:hiddenLine>
                        </a:ext>
                      </a:extLst>
                    </p:spPr>
                  </p:pic>
                </p:oleObj>
              </mc:Fallback>
            </mc:AlternateContent>
          </a:graphicData>
        </a:graphic>
      </p:graphicFrame>
      <p:sp>
        <p:nvSpPr>
          <p:cNvPr id="9" name="投影片編號版面配置區 8"/>
          <p:cNvSpPr>
            <a:spLocks noGrp="1"/>
          </p:cNvSpPr>
          <p:nvPr>
            <p:ph type="sldNum" sz="quarter" idx="12"/>
          </p:nvPr>
        </p:nvSpPr>
        <p:spPr/>
        <p:txBody>
          <a:bodyPr/>
          <a:lstStyle/>
          <a:p>
            <a:fld id="{73DA0BB7-265A-403C-9275-D587AB510EDC}" type="slidenum">
              <a:rPr lang="zh-TW" altLang="en-US" smtClean="0"/>
              <a:pPr/>
              <a:t>29</a:t>
            </a:fld>
            <a:endParaRPr lang="zh-TW" altLang="en-US"/>
          </a:p>
        </p:txBody>
      </p:sp>
    </p:spTree>
    <p:extLst>
      <p:ext uri="{BB962C8B-B14F-4D97-AF65-F5344CB8AC3E}">
        <p14:creationId xmlns:p14="http://schemas.microsoft.com/office/powerpoint/2010/main" val="1749147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8"/>
          <p:cNvSpPr>
            <a:spLocks noGrp="1"/>
          </p:cNvSpPr>
          <p:nvPr>
            <p:ph type="title"/>
          </p:nvPr>
        </p:nvSpPr>
        <p:spPr>
          <a:xfrm>
            <a:off x="457200" y="2492896"/>
            <a:ext cx="8229600" cy="1143000"/>
          </a:xfrm>
        </p:spPr>
        <p:txBody>
          <a:bodyPr/>
          <a:lstStyle/>
          <a:p>
            <a:r>
              <a:rPr lang="en-US" altLang="zh-TW" dirty="0"/>
              <a:t>Company Overview</a:t>
            </a:r>
            <a:endParaRPr lang="zh-TW" altLang="en-US" dirty="0"/>
          </a:p>
        </p:txBody>
      </p:sp>
      <p:sp>
        <p:nvSpPr>
          <p:cNvPr id="10" name="內容版面配置區 9"/>
          <p:cNvSpPr>
            <a:spLocks noGrp="1"/>
          </p:cNvSpPr>
          <p:nvPr>
            <p:ph idx="1"/>
          </p:nvPr>
        </p:nvSpPr>
        <p:spPr>
          <a:xfrm>
            <a:off x="457200" y="4005064"/>
            <a:ext cx="8229600" cy="2121099"/>
          </a:xfrm>
        </p:spPr>
        <p:txBody>
          <a:bodyPr/>
          <a:lstStyle/>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a:t>
            </a:fld>
            <a:endParaRPr lang="zh-TW"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dirty="0"/>
              <a:t>Company Information</a:t>
            </a:r>
            <a:endParaRPr lang="zh-TW" altLang="en-US" dirty="0">
              <a:latin typeface="標楷體" pitchFamily="65" charset="-120"/>
              <a:ea typeface="標楷體" pitchFamily="65" charset="-120"/>
            </a:endParaRPr>
          </a:p>
        </p:txBody>
      </p:sp>
      <p:pic>
        <p:nvPicPr>
          <p:cNvPr id="10" name="內容版面配置區 13" descr="產品圖檔2.jpg"/>
          <p:cNvPicPr>
            <a:picLocks noGrp="1" noChangeAspect="1"/>
          </p:cNvPicPr>
          <p:nvPr>
            <p:ph sz="half" idx="1"/>
          </p:nvPr>
        </p:nvPicPr>
        <p:blipFill>
          <a:blip r:embed="rId2" cstate="print"/>
          <a:stretch>
            <a:fillRect/>
          </a:stretch>
        </p:blipFill>
        <p:spPr>
          <a:xfrm>
            <a:off x="457200" y="2570148"/>
            <a:ext cx="3898900" cy="2586067"/>
          </a:xfrm>
          <a:prstGeom prst="roundRect">
            <a:avLst/>
          </a:prstGeom>
        </p:spPr>
      </p:pic>
      <p:pic>
        <p:nvPicPr>
          <p:cNvPr id="11" name="Picture 4" descr="\\fs-01\Works\TEMP(資料將會不定期刪除)\1.網站照片\網站照片\P3 化妝品包材\DSC_2360.jpg"/>
          <p:cNvPicPr>
            <a:picLocks noChangeAspect="1" noChangeArrowheads="1"/>
          </p:cNvPicPr>
          <p:nvPr/>
        </p:nvPicPr>
        <p:blipFill>
          <a:blip r:embed="rId3" cstate="print"/>
          <a:srcRect/>
          <a:stretch>
            <a:fillRect/>
          </a:stretch>
        </p:blipFill>
        <p:spPr bwMode="auto">
          <a:xfrm>
            <a:off x="179512" y="2780928"/>
            <a:ext cx="3499887" cy="2318675"/>
          </a:xfrm>
          <a:prstGeom prst="roundRect">
            <a:avLst/>
          </a:prstGeom>
          <a:noFill/>
        </p:spPr>
      </p:pic>
      <p:sp>
        <p:nvSpPr>
          <p:cNvPr id="6" name="投影片編號版面配置區 5"/>
          <p:cNvSpPr>
            <a:spLocks noGrp="1"/>
          </p:cNvSpPr>
          <p:nvPr>
            <p:ph type="sldNum" sz="quarter" idx="12"/>
          </p:nvPr>
        </p:nvSpPr>
        <p:spPr/>
        <p:txBody>
          <a:bodyPr/>
          <a:lstStyle/>
          <a:p>
            <a:fld id="{73DA0BB7-265A-403C-9275-D587AB510EDC}" type="slidenum">
              <a:rPr lang="zh-TW" altLang="en-US" smtClean="0"/>
              <a:pPr/>
              <a:t>4</a:t>
            </a:fld>
            <a:endParaRPr lang="zh-TW" altLang="en-US"/>
          </a:p>
        </p:txBody>
      </p:sp>
      <p:graphicFrame>
        <p:nvGraphicFramePr>
          <p:cNvPr id="7" name="內容版面配置區 8"/>
          <p:cNvGraphicFramePr>
            <a:graphicFrameLocks/>
          </p:cNvGraphicFramePr>
          <p:nvPr>
            <p:extLst>
              <p:ext uri="{D42A27DB-BD31-4B8C-83A1-F6EECF244321}">
                <p14:modId xmlns:p14="http://schemas.microsoft.com/office/powerpoint/2010/main" val="57907681"/>
              </p:ext>
            </p:extLst>
          </p:nvPr>
        </p:nvGraphicFramePr>
        <p:xfrm>
          <a:off x="3635896" y="1412776"/>
          <a:ext cx="5467926" cy="5365211"/>
        </p:xfrm>
        <a:graphic>
          <a:graphicData uri="http://schemas.openxmlformats.org/drawingml/2006/table">
            <a:tbl>
              <a:tblPr firstRow="1" bandRow="1">
                <a:tableStyleId>{5C22544A-7EE6-4342-B048-85BDC9FD1C3A}</a:tableStyleId>
              </a:tblPr>
              <a:tblGrid>
                <a:gridCol w="1534983">
                  <a:extLst>
                    <a:ext uri="{9D8B030D-6E8A-4147-A177-3AD203B41FA5}">
                      <a16:colId xmlns:a16="http://schemas.microsoft.com/office/drawing/2014/main" xmlns="" val="20000"/>
                    </a:ext>
                  </a:extLst>
                </a:gridCol>
                <a:gridCol w="3932943">
                  <a:extLst>
                    <a:ext uri="{9D8B030D-6E8A-4147-A177-3AD203B41FA5}">
                      <a16:colId xmlns:a16="http://schemas.microsoft.com/office/drawing/2014/main" xmlns="" val="20001"/>
                    </a:ext>
                  </a:extLst>
                </a:gridCol>
              </a:tblGrid>
              <a:tr h="575931">
                <a:tc>
                  <a:txBody>
                    <a:bodyPr/>
                    <a:lstStyle/>
                    <a:p>
                      <a:pPr algn="ctr" fontAlgn="ctr"/>
                      <a:r>
                        <a:rPr lang="en-US" altLang="zh-TW" sz="1600" b="1" i="0" u="none" strike="noStrike" dirty="0">
                          <a:latin typeface="Arial" pitchFamily="34" charset="0"/>
                          <a:ea typeface="標楷體" pitchFamily="65" charset="-120"/>
                          <a:cs typeface="Arial" pitchFamily="34" charset="0"/>
                        </a:rPr>
                        <a:t>Company Established</a:t>
                      </a:r>
                      <a:endParaRPr lang="zh-TW" altLang="en-US" sz="1600" b="1" i="0" u="none" strike="noStrike" dirty="0">
                        <a:latin typeface="Arial" pitchFamily="34" charset="0"/>
                        <a:ea typeface="標楷體" pitchFamily="65" charset="-120"/>
                        <a:cs typeface="Arial" pitchFamily="34" charset="0"/>
                      </a:endParaRPr>
                    </a:p>
                  </a:txBody>
                  <a:tcPr marL="0" marR="0" marT="0" marB="0" anchor="ctr"/>
                </a:tc>
                <a:tc>
                  <a:txBody>
                    <a:bodyPr/>
                    <a:lstStyle/>
                    <a:p>
                      <a:pPr algn="ctr" fontAlgn="ctr"/>
                      <a:r>
                        <a:rPr lang="en-US" altLang="zh-TW" sz="1600" b="1" i="0" u="none" strike="noStrike" dirty="0">
                          <a:latin typeface="Arial" pitchFamily="34" charset="0"/>
                          <a:ea typeface="標楷體" pitchFamily="65" charset="-120"/>
                          <a:cs typeface="Arial" pitchFamily="34" charset="0"/>
                        </a:rPr>
                        <a:t>1964.05</a:t>
                      </a:r>
                    </a:p>
                  </a:txBody>
                  <a:tcPr marL="0" marR="0" marT="0" marB="0" anchor="ctr"/>
                </a:tc>
                <a:extLst>
                  <a:ext uri="{0D108BD9-81ED-4DB2-BD59-A6C34878D82A}">
                    <a16:rowId xmlns:a16="http://schemas.microsoft.com/office/drawing/2014/main" xmlns="" val="10000"/>
                  </a:ext>
                </a:extLst>
              </a:tr>
              <a:tr h="480104">
                <a:tc>
                  <a:txBody>
                    <a:bodyPr/>
                    <a:lstStyle/>
                    <a:p>
                      <a:pPr algn="ctr" fontAlgn="ctr"/>
                      <a:r>
                        <a:rPr lang="en-US" altLang="zh-TW" sz="1400" b="1" i="0" u="none" strike="noStrike" dirty="0">
                          <a:latin typeface="Arial" pitchFamily="34" charset="0"/>
                          <a:ea typeface="標楷體" pitchFamily="65" charset="-120"/>
                          <a:cs typeface="Arial" pitchFamily="34" charset="0"/>
                        </a:rPr>
                        <a:t>Capital</a:t>
                      </a:r>
                      <a:endParaRPr lang="zh-TW" altLang="en-US" sz="1400" b="1" i="0" u="none" strike="noStrike" dirty="0">
                        <a:latin typeface="Arial" pitchFamily="34" charset="0"/>
                        <a:ea typeface="標楷體" pitchFamily="65" charset="-120"/>
                        <a:cs typeface="Arial" pitchFamily="34" charset="0"/>
                      </a:endParaRPr>
                    </a:p>
                  </a:txBody>
                  <a:tcPr marL="0" marR="0" marT="0" marB="0" anchor="ctr"/>
                </a:tc>
                <a:tc>
                  <a:txBody>
                    <a:bodyPr/>
                    <a:lstStyle/>
                    <a:p>
                      <a:pPr algn="ctr" fontAlgn="ctr"/>
                      <a:r>
                        <a:rPr lang="en-US" altLang="zh-TW" sz="1400" b="1" i="0" u="none" strike="noStrike" dirty="0">
                          <a:latin typeface="Arial" pitchFamily="34" charset="0"/>
                          <a:ea typeface="標楷體" pitchFamily="65" charset="-120"/>
                          <a:cs typeface="Arial" pitchFamily="34" charset="0"/>
                        </a:rPr>
                        <a:t>NTD$ 913 Million</a:t>
                      </a:r>
                      <a:endParaRPr lang="zh-TW" altLang="en-US" sz="1400" b="1" i="0" u="none" strike="noStrike" dirty="0">
                        <a:latin typeface="Arial" pitchFamily="34" charset="0"/>
                        <a:ea typeface="標楷體" pitchFamily="65" charset="-120"/>
                        <a:cs typeface="Arial" pitchFamily="34" charset="0"/>
                      </a:endParaRPr>
                    </a:p>
                  </a:txBody>
                  <a:tcPr marL="0" marR="0" marT="0" marB="0" anchor="ctr"/>
                </a:tc>
                <a:extLst>
                  <a:ext uri="{0D108BD9-81ED-4DB2-BD59-A6C34878D82A}">
                    <a16:rowId xmlns:a16="http://schemas.microsoft.com/office/drawing/2014/main" xmlns="" val="10001"/>
                  </a:ext>
                </a:extLst>
              </a:tr>
              <a:tr h="480104">
                <a:tc>
                  <a:txBody>
                    <a:bodyPr/>
                    <a:lstStyle/>
                    <a:p>
                      <a:pPr algn="ctr" fontAlgn="ctr"/>
                      <a:r>
                        <a:rPr lang="en-US" altLang="zh-TW" sz="1400" b="1" i="0" u="none" strike="noStrike" dirty="0">
                          <a:latin typeface="Arial" pitchFamily="34" charset="0"/>
                          <a:ea typeface="標楷體" pitchFamily="65" charset="-120"/>
                          <a:cs typeface="Arial" pitchFamily="34" charset="0"/>
                        </a:rPr>
                        <a:t>President</a:t>
                      </a:r>
                      <a:endParaRPr lang="zh-TW" altLang="en-US" sz="1400" b="1" i="0" u="none" strike="noStrike" dirty="0">
                        <a:latin typeface="Arial" pitchFamily="34" charset="0"/>
                        <a:ea typeface="標楷體" pitchFamily="65" charset="-120"/>
                        <a:cs typeface="Arial" pitchFamily="34" charset="0"/>
                      </a:endParaRPr>
                    </a:p>
                  </a:txBody>
                  <a:tcPr marL="0" marR="0" marT="0" marB="0" anchor="ctr"/>
                </a:tc>
                <a:tc>
                  <a:txBody>
                    <a:bodyPr/>
                    <a:lstStyle/>
                    <a:p>
                      <a:pPr algn="ctr" fontAlgn="ctr"/>
                      <a:r>
                        <a:rPr lang="en-US" altLang="zh-TW" sz="1400" b="1" i="0" u="none" strike="noStrike" dirty="0">
                          <a:latin typeface="Arial" pitchFamily="34" charset="0"/>
                          <a:ea typeface="標楷體" pitchFamily="65" charset="-120"/>
                          <a:cs typeface="Arial" pitchFamily="34" charset="0"/>
                        </a:rPr>
                        <a:t>Mr. William</a:t>
                      </a:r>
                      <a:r>
                        <a:rPr lang="en-US" altLang="zh-TW" sz="1400" b="1" i="0" u="none" strike="noStrike" baseline="0" dirty="0">
                          <a:latin typeface="Arial" pitchFamily="34" charset="0"/>
                          <a:ea typeface="標楷體" pitchFamily="65" charset="-120"/>
                          <a:cs typeface="Arial" pitchFamily="34" charset="0"/>
                        </a:rPr>
                        <a:t> Wang</a:t>
                      </a:r>
                      <a:endParaRPr lang="zh-TW" altLang="en-US" sz="1400" b="1" i="0" u="none" strike="noStrike" dirty="0">
                        <a:latin typeface="Arial" pitchFamily="34" charset="0"/>
                        <a:ea typeface="標楷體" pitchFamily="65" charset="-120"/>
                        <a:cs typeface="Arial" pitchFamily="34" charset="0"/>
                      </a:endParaRPr>
                    </a:p>
                  </a:txBody>
                  <a:tcPr marL="0" marR="0" marT="0" marB="0" anchor="ctr"/>
                </a:tc>
                <a:extLst>
                  <a:ext uri="{0D108BD9-81ED-4DB2-BD59-A6C34878D82A}">
                    <a16:rowId xmlns:a16="http://schemas.microsoft.com/office/drawing/2014/main" xmlns="" val="10002"/>
                  </a:ext>
                </a:extLst>
              </a:tr>
              <a:tr h="480104">
                <a:tc>
                  <a:txBody>
                    <a:bodyPr/>
                    <a:lstStyle/>
                    <a:p>
                      <a:pPr algn="ctr" fontAlgn="ctr"/>
                      <a:r>
                        <a:rPr lang="en-US" altLang="zh-TW" sz="1400" b="1" i="0" u="none" strike="noStrike" dirty="0">
                          <a:latin typeface="Arial" pitchFamily="34" charset="0"/>
                          <a:ea typeface="標楷體" pitchFamily="65" charset="-120"/>
                          <a:cs typeface="Arial" pitchFamily="34" charset="0"/>
                        </a:rPr>
                        <a:t>Date</a:t>
                      </a:r>
                      <a:r>
                        <a:rPr lang="en-US" altLang="zh-TW" sz="1400" b="1" i="0" u="none" strike="noStrike" baseline="0" dirty="0">
                          <a:latin typeface="Arial" pitchFamily="34" charset="0"/>
                          <a:ea typeface="標楷體" pitchFamily="65" charset="-120"/>
                          <a:cs typeface="Arial" pitchFamily="34" charset="0"/>
                        </a:rPr>
                        <a:t> of IPO</a:t>
                      </a:r>
                      <a:r>
                        <a:rPr lang="en-US" altLang="zh-TW" sz="1400" b="1" i="0" u="none" strike="noStrike" dirty="0">
                          <a:latin typeface="Arial" pitchFamily="34" charset="0"/>
                          <a:ea typeface="標楷體" pitchFamily="65" charset="-120"/>
                          <a:cs typeface="Arial" pitchFamily="34" charset="0"/>
                        </a:rPr>
                        <a:t> / </a:t>
                      </a:r>
                    </a:p>
                    <a:p>
                      <a:pPr algn="ctr" fontAlgn="ctr"/>
                      <a:r>
                        <a:rPr lang="en-US" altLang="zh-TW" sz="1400" b="1" i="0" u="none" strike="noStrike" dirty="0">
                          <a:latin typeface="Arial" pitchFamily="34" charset="0"/>
                          <a:ea typeface="標楷體" pitchFamily="65" charset="-120"/>
                          <a:cs typeface="Arial" pitchFamily="34" charset="0"/>
                        </a:rPr>
                        <a:t>Stock</a:t>
                      </a:r>
                      <a:r>
                        <a:rPr lang="en-US" altLang="zh-TW" sz="1400" b="1" i="0" u="none" strike="noStrike" baseline="0" dirty="0">
                          <a:latin typeface="Arial" pitchFamily="34" charset="0"/>
                          <a:ea typeface="標楷體" pitchFamily="65" charset="-120"/>
                          <a:cs typeface="Arial" pitchFamily="34" charset="0"/>
                        </a:rPr>
                        <a:t> Code</a:t>
                      </a:r>
                      <a:endParaRPr lang="zh-TW" altLang="en-US" sz="1400" b="1" i="0" u="none" strike="noStrike" dirty="0">
                        <a:latin typeface="Arial" pitchFamily="34" charset="0"/>
                        <a:ea typeface="標楷體" pitchFamily="65" charset="-120"/>
                        <a:cs typeface="Arial" pitchFamily="34" charset="0"/>
                      </a:endParaRPr>
                    </a:p>
                  </a:txBody>
                  <a:tcPr marL="0" marR="0" marT="0" marB="0" anchor="ctr"/>
                </a:tc>
                <a:tc>
                  <a:txBody>
                    <a:bodyPr/>
                    <a:lstStyle/>
                    <a:p>
                      <a:pPr algn="ctr" fontAlgn="ctr"/>
                      <a:r>
                        <a:rPr lang="en-US" altLang="zh-TW" sz="1400" b="1" i="0" u="none" strike="noStrike" dirty="0">
                          <a:latin typeface="Arial" pitchFamily="34" charset="0"/>
                          <a:ea typeface="標楷體" pitchFamily="65" charset="-120"/>
                          <a:cs typeface="Arial" pitchFamily="34" charset="0"/>
                        </a:rPr>
                        <a:t>1996.07.17 / 1323</a:t>
                      </a:r>
                    </a:p>
                  </a:txBody>
                  <a:tcPr marL="0" marR="0" marT="0" marB="0" anchor="ctr"/>
                </a:tc>
                <a:extLst>
                  <a:ext uri="{0D108BD9-81ED-4DB2-BD59-A6C34878D82A}">
                    <a16:rowId xmlns:a16="http://schemas.microsoft.com/office/drawing/2014/main" xmlns="" val="10003"/>
                  </a:ext>
                </a:extLst>
              </a:tr>
              <a:tr h="918987">
                <a:tc>
                  <a:txBody>
                    <a:bodyPr/>
                    <a:lstStyle/>
                    <a:p>
                      <a:pPr algn="ctr" fontAlgn="ctr"/>
                      <a:r>
                        <a:rPr lang="en-US" altLang="zh-TW" sz="1400" b="1" i="0" u="none" strike="noStrike" dirty="0">
                          <a:latin typeface="Arial" pitchFamily="34" charset="0"/>
                          <a:ea typeface="標楷體" pitchFamily="65" charset="-120"/>
                          <a:cs typeface="Arial" pitchFamily="34" charset="0"/>
                        </a:rPr>
                        <a:t>Factory</a:t>
                      </a:r>
                      <a:r>
                        <a:rPr lang="en-US" altLang="zh-TW" sz="1400" b="1" i="0" u="none" strike="noStrike" baseline="0" dirty="0">
                          <a:latin typeface="Arial" pitchFamily="34" charset="0"/>
                          <a:ea typeface="標楷體" pitchFamily="65" charset="-120"/>
                          <a:cs typeface="Arial" pitchFamily="34" charset="0"/>
                        </a:rPr>
                        <a:t> </a:t>
                      </a:r>
                    </a:p>
                    <a:p>
                      <a:pPr algn="ctr" fontAlgn="ctr"/>
                      <a:r>
                        <a:rPr lang="en-US" altLang="zh-TW" sz="1400" b="1" i="0" u="none" strike="noStrike" baseline="0" dirty="0">
                          <a:latin typeface="Arial" pitchFamily="34" charset="0"/>
                          <a:ea typeface="標楷體" pitchFamily="65" charset="-120"/>
                          <a:cs typeface="Arial" pitchFamily="34" charset="0"/>
                        </a:rPr>
                        <a:t>Locations</a:t>
                      </a:r>
                      <a:endParaRPr lang="zh-TW" altLang="en-US" sz="1400" b="1" i="0" u="none" strike="noStrike" dirty="0">
                        <a:latin typeface="Arial" pitchFamily="34" charset="0"/>
                        <a:ea typeface="標楷體" pitchFamily="65" charset="-120"/>
                        <a:cs typeface="Arial" pitchFamily="34" charset="0"/>
                      </a:endParaRPr>
                    </a:p>
                  </a:txBody>
                  <a:tcPr marL="0" marR="0" marT="0" marB="0" anchor="ctr"/>
                </a:tc>
                <a:tc>
                  <a:txBody>
                    <a:bodyPr/>
                    <a:lstStyle/>
                    <a:p>
                      <a:pPr algn="l" fontAlgn="ctr"/>
                      <a:r>
                        <a:rPr lang="en-US" altLang="zh-TW" sz="1400" b="1" i="0" u="none" strike="noStrike" dirty="0">
                          <a:latin typeface="Arial" pitchFamily="34" charset="0"/>
                          <a:ea typeface="標楷體" pitchFamily="65" charset="-120"/>
                          <a:cs typeface="Arial" pitchFamily="34" charset="0"/>
                        </a:rPr>
                        <a:t>- </a:t>
                      </a:r>
                      <a:r>
                        <a:rPr lang="en-US" altLang="zh-TW" sz="1400" b="1" i="0" u="none" strike="noStrike" dirty="0" err="1">
                          <a:latin typeface="Arial" pitchFamily="34" charset="0"/>
                          <a:ea typeface="標楷體" pitchFamily="65" charset="-120"/>
                          <a:cs typeface="Arial" pitchFamily="34" charset="0"/>
                        </a:rPr>
                        <a:t>Rende</a:t>
                      </a:r>
                      <a:r>
                        <a:rPr lang="en-US" altLang="zh-TW" sz="1400" b="1" i="0" u="none" strike="noStrike" dirty="0">
                          <a:latin typeface="Arial" pitchFamily="34" charset="0"/>
                          <a:ea typeface="標楷體" pitchFamily="65" charset="-120"/>
                          <a:cs typeface="Arial" pitchFamily="34" charset="0"/>
                        </a:rPr>
                        <a:t> </a:t>
                      </a:r>
                      <a:r>
                        <a:rPr lang="en-US" altLang="zh-TW" sz="1400" b="1" i="0" u="none" strike="noStrike" dirty="0">
                          <a:solidFill>
                            <a:schemeClr val="tx1"/>
                          </a:solidFill>
                          <a:latin typeface="Arial" pitchFamily="34" charset="0"/>
                          <a:ea typeface="標楷體" pitchFamily="65" charset="-120"/>
                          <a:cs typeface="Arial" pitchFamily="34" charset="0"/>
                        </a:rPr>
                        <a:t>District</a:t>
                      </a:r>
                      <a:r>
                        <a:rPr lang="en-US" altLang="zh-TW" sz="1400" b="1" i="0" u="none" strike="noStrike" baseline="0" dirty="0">
                          <a:solidFill>
                            <a:schemeClr val="tx1"/>
                          </a:solidFill>
                          <a:latin typeface="Arial" pitchFamily="34" charset="0"/>
                          <a:ea typeface="標楷體" pitchFamily="65" charset="-120"/>
                          <a:cs typeface="Arial" pitchFamily="34" charset="0"/>
                        </a:rPr>
                        <a:t>, </a:t>
                      </a:r>
                      <a:r>
                        <a:rPr lang="en-US" altLang="zh-TW" sz="1400" b="1" i="0" u="none" strike="noStrike" dirty="0">
                          <a:solidFill>
                            <a:schemeClr val="tx1"/>
                          </a:solidFill>
                          <a:latin typeface="Arial" pitchFamily="34" charset="0"/>
                          <a:ea typeface="標楷體" pitchFamily="65" charset="-120"/>
                          <a:cs typeface="Arial" pitchFamily="34" charset="0"/>
                        </a:rPr>
                        <a:t>Tainan </a:t>
                      </a:r>
                      <a:r>
                        <a:rPr lang="en-US" altLang="zh-TW" sz="1400" b="1" i="0" u="none" strike="noStrike" baseline="0" dirty="0">
                          <a:solidFill>
                            <a:schemeClr val="tx1"/>
                          </a:solidFill>
                          <a:latin typeface="Arial" pitchFamily="34" charset="0"/>
                          <a:ea typeface="標楷體" pitchFamily="65" charset="-120"/>
                          <a:cs typeface="Arial" pitchFamily="34" charset="0"/>
                        </a:rPr>
                        <a:t>(24,900 square feet) </a:t>
                      </a:r>
                      <a:endParaRPr lang="en-US" altLang="zh-TW" sz="1400" b="1" i="0" u="none" strike="noStrike" dirty="0">
                        <a:solidFill>
                          <a:schemeClr val="tx1"/>
                        </a:solidFill>
                        <a:latin typeface="Arial" pitchFamily="34" charset="0"/>
                        <a:ea typeface="標楷體" pitchFamily="65" charset="-120"/>
                        <a:cs typeface="Arial" pitchFamily="34" charset="0"/>
                      </a:endParaRPr>
                    </a:p>
                    <a:p>
                      <a:pPr algn="l" fontAlgn="ctr"/>
                      <a:r>
                        <a:rPr lang="en-US" altLang="zh-TW" sz="1400" b="1" i="0" u="none" strike="noStrike" dirty="0">
                          <a:solidFill>
                            <a:schemeClr val="tx1"/>
                          </a:solidFill>
                          <a:latin typeface="Arial" pitchFamily="34" charset="0"/>
                          <a:ea typeface="標楷體" pitchFamily="65" charset="-120"/>
                          <a:cs typeface="Arial" pitchFamily="34" charset="0"/>
                        </a:rPr>
                        <a:t>- </a:t>
                      </a:r>
                      <a:r>
                        <a:rPr lang="en-US" altLang="zh-TW" sz="1400" b="1" i="0" u="none" strike="noStrike" baseline="0" dirty="0" err="1">
                          <a:solidFill>
                            <a:schemeClr val="tx1"/>
                          </a:solidFill>
                          <a:latin typeface="Arial" pitchFamily="34" charset="0"/>
                          <a:ea typeface="標楷體" pitchFamily="65" charset="-120"/>
                          <a:cs typeface="Arial" pitchFamily="34" charset="0"/>
                        </a:rPr>
                        <a:t>Minhang</a:t>
                      </a:r>
                      <a:r>
                        <a:rPr lang="en-US" altLang="zh-TW" sz="1400" b="1" i="0" u="none" strike="noStrike" baseline="0" dirty="0">
                          <a:solidFill>
                            <a:schemeClr val="tx1"/>
                          </a:solidFill>
                          <a:latin typeface="Arial" pitchFamily="34" charset="0"/>
                          <a:ea typeface="標楷體" pitchFamily="65" charset="-120"/>
                          <a:cs typeface="Arial" pitchFamily="34" charset="0"/>
                        </a:rPr>
                        <a:t> District,</a:t>
                      </a:r>
                      <a:r>
                        <a:rPr lang="en-US" altLang="zh-TW" sz="1400" b="1" i="0" u="none" strike="noStrike" dirty="0">
                          <a:solidFill>
                            <a:schemeClr val="tx1"/>
                          </a:solidFill>
                          <a:latin typeface="Arial" pitchFamily="34" charset="0"/>
                          <a:ea typeface="標楷體" pitchFamily="65" charset="-120"/>
                          <a:cs typeface="Arial" pitchFamily="34" charset="0"/>
                        </a:rPr>
                        <a:t> Shanghai</a:t>
                      </a:r>
                      <a:r>
                        <a:rPr lang="en-US" altLang="zh-TW" sz="1400" b="1" i="0" u="none" strike="noStrike" baseline="0" dirty="0">
                          <a:solidFill>
                            <a:schemeClr val="tx1"/>
                          </a:solidFill>
                          <a:latin typeface="Arial" pitchFamily="34" charset="0"/>
                          <a:ea typeface="標楷體" pitchFamily="65" charset="-120"/>
                          <a:cs typeface="Arial" pitchFamily="34" charset="0"/>
                        </a:rPr>
                        <a:t>  (33,210 square feet)</a:t>
                      </a:r>
                      <a:endParaRPr lang="en-US" altLang="zh-TW" sz="1400" b="1" i="0" u="none" strike="noStrike" dirty="0">
                        <a:solidFill>
                          <a:schemeClr val="tx1"/>
                        </a:solidFill>
                        <a:latin typeface="Arial" pitchFamily="34" charset="0"/>
                        <a:ea typeface="標楷體" pitchFamily="65" charset="-120"/>
                        <a:cs typeface="Arial" pitchFamily="34" charset="0"/>
                      </a:endParaRPr>
                    </a:p>
                    <a:p>
                      <a:pPr algn="l" fontAlgn="ctr"/>
                      <a:r>
                        <a:rPr lang="en-US" altLang="zh-TW" sz="1400" b="1" i="0" u="none" strike="noStrike" dirty="0">
                          <a:solidFill>
                            <a:schemeClr val="tx1"/>
                          </a:solidFill>
                          <a:latin typeface="Arial" pitchFamily="34" charset="0"/>
                          <a:ea typeface="標楷體" pitchFamily="65" charset="-120"/>
                          <a:cs typeface="Arial" pitchFamily="34" charset="0"/>
                        </a:rPr>
                        <a:t>- </a:t>
                      </a:r>
                      <a:r>
                        <a:rPr lang="en-US" altLang="zh-TW" sz="1400" b="1" i="0" u="none" strike="noStrike" dirty="0" err="1">
                          <a:solidFill>
                            <a:schemeClr val="tx1"/>
                          </a:solidFill>
                          <a:latin typeface="Arial" pitchFamily="34" charset="0"/>
                          <a:ea typeface="標楷體" pitchFamily="65" charset="-120"/>
                          <a:cs typeface="Arial" pitchFamily="34" charset="0"/>
                        </a:rPr>
                        <a:t>Jiashan</a:t>
                      </a:r>
                      <a:r>
                        <a:rPr lang="en-US" altLang="zh-TW" sz="1400" b="1" i="0" u="none" strike="noStrike" dirty="0">
                          <a:solidFill>
                            <a:schemeClr val="tx1"/>
                          </a:solidFill>
                          <a:latin typeface="Arial" pitchFamily="34" charset="0"/>
                          <a:ea typeface="標楷體" pitchFamily="65" charset="-120"/>
                          <a:cs typeface="Arial" pitchFamily="34" charset="0"/>
                        </a:rPr>
                        <a:t> Xian, Zhejiang (40,030 </a:t>
                      </a:r>
                      <a:r>
                        <a:rPr lang="en-US" altLang="zh-TW" sz="1400" b="1" i="0" u="none" strike="noStrike" baseline="0" dirty="0">
                          <a:solidFill>
                            <a:schemeClr val="tx1"/>
                          </a:solidFill>
                          <a:latin typeface="Arial" pitchFamily="34" charset="0"/>
                          <a:ea typeface="標楷體" pitchFamily="65" charset="-120"/>
                          <a:cs typeface="Arial" pitchFamily="34" charset="0"/>
                        </a:rPr>
                        <a:t>square feet</a:t>
                      </a:r>
                      <a:r>
                        <a:rPr lang="en-US" altLang="zh-TW" sz="1400" b="1" i="0" u="none" strike="noStrike" dirty="0">
                          <a:solidFill>
                            <a:schemeClr val="tx1"/>
                          </a:solidFill>
                          <a:latin typeface="Arial" pitchFamily="34" charset="0"/>
                          <a:ea typeface="標楷體" pitchFamily="65" charset="-120"/>
                          <a:cs typeface="Arial" pitchFamily="34" charset="0"/>
                        </a:rPr>
                        <a:t>)(</a:t>
                      </a:r>
                      <a:r>
                        <a:rPr lang="en-US" altLang="zh-TW" sz="1400" b="1" i="0" u="none" strike="noStrike" kern="1200" dirty="0">
                          <a:solidFill>
                            <a:schemeClr val="tx1"/>
                          </a:solidFill>
                          <a:latin typeface="Arial" pitchFamily="34" charset="0"/>
                          <a:ea typeface="標楷體" pitchFamily="65" charset="-120"/>
                          <a:cs typeface="Arial" pitchFamily="34" charset="0"/>
                        </a:rPr>
                        <a:t>Estimate to go into </a:t>
                      </a:r>
                      <a:r>
                        <a:rPr lang="en-US" altLang="zh-TW" sz="1400" b="1" i="0" u="none" strike="noStrike" baseline="0" dirty="0">
                          <a:solidFill>
                            <a:schemeClr val="tx1"/>
                          </a:solidFill>
                          <a:latin typeface="Arial" pitchFamily="34" charset="0"/>
                          <a:ea typeface="標楷體" pitchFamily="65" charset="-120"/>
                          <a:cs typeface="Arial" pitchFamily="34" charset="0"/>
                        </a:rPr>
                        <a:t>official </a:t>
                      </a:r>
                      <a:r>
                        <a:rPr lang="en-US" altLang="zh-TW" sz="1400" b="1" i="0" u="none" strike="noStrike" kern="1200" dirty="0">
                          <a:solidFill>
                            <a:schemeClr val="tx1"/>
                          </a:solidFill>
                          <a:latin typeface="Arial" pitchFamily="34" charset="0"/>
                          <a:ea typeface="標楷體" pitchFamily="65" charset="-120"/>
                          <a:cs typeface="Arial" pitchFamily="34" charset="0"/>
                        </a:rPr>
                        <a:t>operation </a:t>
                      </a:r>
                      <a:r>
                        <a:rPr lang="en-US" altLang="zh-TW" sz="1400" b="1" i="0" u="none" strike="noStrike" baseline="0" dirty="0">
                          <a:solidFill>
                            <a:schemeClr val="tx1"/>
                          </a:solidFill>
                          <a:latin typeface="Arial" pitchFamily="34" charset="0"/>
                          <a:ea typeface="標楷體" pitchFamily="65" charset="-120"/>
                          <a:cs typeface="Arial" pitchFamily="34" charset="0"/>
                        </a:rPr>
                        <a:t>in the 2023 Q1)</a:t>
                      </a:r>
                      <a:endParaRPr lang="en-US" altLang="zh-TW" sz="1400" b="1" i="0" u="none" strike="noStrike" dirty="0">
                        <a:solidFill>
                          <a:schemeClr val="tx1"/>
                        </a:solidFill>
                        <a:latin typeface="Arial" pitchFamily="34" charset="0"/>
                        <a:ea typeface="標楷體" pitchFamily="65" charset="-120"/>
                        <a:cs typeface="Arial" pitchFamily="34" charset="0"/>
                      </a:endParaRPr>
                    </a:p>
                  </a:txBody>
                  <a:tcPr marL="0" marR="0" marT="0" marB="0" anchor="ctr"/>
                </a:tc>
                <a:extLst>
                  <a:ext uri="{0D108BD9-81ED-4DB2-BD59-A6C34878D82A}">
                    <a16:rowId xmlns:a16="http://schemas.microsoft.com/office/drawing/2014/main" xmlns="" val="10004"/>
                  </a:ext>
                </a:extLst>
              </a:tr>
              <a:tr h="353218">
                <a:tc rowSpan="4">
                  <a:txBody>
                    <a:bodyPr/>
                    <a:lstStyle/>
                    <a:p>
                      <a:pPr algn="ctr" fontAlgn="ctr"/>
                      <a:r>
                        <a:rPr lang="en-US" altLang="zh-TW" sz="1400" b="1" i="0" u="none" strike="noStrike" dirty="0">
                          <a:latin typeface="Arial" pitchFamily="34" charset="0"/>
                          <a:ea typeface="標楷體" pitchFamily="65" charset="-120"/>
                          <a:cs typeface="Arial" pitchFamily="34" charset="0"/>
                        </a:rPr>
                        <a:t>Main products /</a:t>
                      </a:r>
                    </a:p>
                    <a:p>
                      <a:pPr algn="ctr" fontAlgn="ctr"/>
                      <a:r>
                        <a:rPr lang="en-US" altLang="zh-TW" sz="1400" b="1" i="0" u="none" strike="noStrike" dirty="0">
                          <a:latin typeface="Arial" pitchFamily="34" charset="0"/>
                          <a:ea typeface="標楷體" pitchFamily="65" charset="-120"/>
                          <a:cs typeface="Arial" pitchFamily="34" charset="0"/>
                        </a:rPr>
                        <a:t>Revenue percentage /</a:t>
                      </a:r>
                      <a:r>
                        <a:rPr lang="zh-TW" altLang="en-US" sz="1400" b="1" i="0" u="none" strike="noStrike" baseline="0" dirty="0">
                          <a:latin typeface="Arial" pitchFamily="34" charset="0"/>
                          <a:ea typeface="標楷體" pitchFamily="65" charset="-120"/>
                          <a:cs typeface="Arial" pitchFamily="34" charset="0"/>
                        </a:rPr>
                        <a:t> </a:t>
                      </a:r>
                      <a:r>
                        <a:rPr lang="en-US" altLang="zh-TW" sz="1400" b="1" i="0" u="none" strike="noStrike" baseline="0" dirty="0">
                          <a:latin typeface="Arial" pitchFamily="34" charset="0"/>
                          <a:ea typeface="標楷體" pitchFamily="65" charset="-120"/>
                          <a:cs typeface="Arial" pitchFamily="34" charset="0"/>
                        </a:rPr>
                        <a:t>Product application</a:t>
                      </a:r>
                      <a:endParaRPr lang="zh-TW" altLang="en-US" sz="1400" b="1" i="0" u="none" strike="noStrike" dirty="0">
                        <a:latin typeface="Arial" pitchFamily="34" charset="0"/>
                        <a:ea typeface="標楷體" pitchFamily="65" charset="-120"/>
                        <a:cs typeface="Arial" pitchFamily="34" charset="0"/>
                      </a:endParaRPr>
                    </a:p>
                  </a:txBody>
                  <a:tcPr marL="0" marR="0" marT="0" marB="0" anchor="ctr"/>
                </a:tc>
                <a:tc>
                  <a:txBody>
                    <a:bodyPr/>
                    <a:lstStyle/>
                    <a:p>
                      <a:pPr algn="l" fontAlgn="t"/>
                      <a:r>
                        <a:rPr lang="en-US" altLang="zh-TW" sz="1400" b="1" i="0" u="none" strike="noStrike" dirty="0">
                          <a:latin typeface="Arial" pitchFamily="34" charset="0"/>
                          <a:ea typeface="標楷體" pitchFamily="65" charset="-120"/>
                          <a:cs typeface="Arial" pitchFamily="34" charset="0"/>
                        </a:rPr>
                        <a:t>1. Plastic</a:t>
                      </a:r>
                      <a:r>
                        <a:rPr lang="en-US" altLang="zh-TW" sz="1400" b="1" i="0" u="none" strike="noStrike" baseline="0" dirty="0">
                          <a:latin typeface="Arial" pitchFamily="34" charset="0"/>
                          <a:ea typeface="標楷體" pitchFamily="65" charset="-120"/>
                          <a:cs typeface="Arial" pitchFamily="34" charset="0"/>
                        </a:rPr>
                        <a:t> Bottle: Taiwan 29% / Shanghai</a:t>
                      </a:r>
                      <a:r>
                        <a:rPr lang="en-US" altLang="zh-TW" sz="1400" b="1" i="0" u="none" strike="noStrike" dirty="0">
                          <a:latin typeface="Arial" pitchFamily="34" charset="0"/>
                          <a:ea typeface="標楷體" pitchFamily="65" charset="-120"/>
                          <a:cs typeface="Arial" pitchFamily="34" charset="0"/>
                        </a:rPr>
                        <a:t> 67% </a:t>
                      </a:r>
                    </a:p>
                  </a:txBody>
                  <a:tcPr marL="0" marR="0" marT="0" marB="0" anchor="ctr"/>
                </a:tc>
                <a:extLst>
                  <a:ext uri="{0D108BD9-81ED-4DB2-BD59-A6C34878D82A}">
                    <a16:rowId xmlns:a16="http://schemas.microsoft.com/office/drawing/2014/main" xmlns="" val="10005"/>
                  </a:ext>
                </a:extLst>
              </a:tr>
              <a:tr h="353218">
                <a:tc vMerge="1">
                  <a:txBody>
                    <a:bodyPr/>
                    <a:lstStyle/>
                    <a:p>
                      <a:endParaRPr lang="zh-TW" altLang="en-US"/>
                    </a:p>
                  </a:txBody>
                  <a:tcPr/>
                </a:tc>
                <a:tc>
                  <a:txBody>
                    <a:bodyPr/>
                    <a:lstStyle/>
                    <a:p>
                      <a:pPr algn="l" fontAlgn="t"/>
                      <a:r>
                        <a:rPr lang="en-US" altLang="zh-TW" sz="1400" b="1" i="0" u="none" strike="noStrike" dirty="0">
                          <a:latin typeface="Arial" pitchFamily="34" charset="0"/>
                          <a:ea typeface="標楷體" pitchFamily="65" charset="-120"/>
                          <a:cs typeface="Arial" pitchFamily="34" charset="0"/>
                        </a:rPr>
                        <a:t>2. Plastic Cap</a:t>
                      </a:r>
                      <a:r>
                        <a:rPr lang="en-US" altLang="zh-TW" sz="1400" b="1" i="0" u="none" strike="noStrike" baseline="0" dirty="0">
                          <a:latin typeface="Arial" pitchFamily="34" charset="0"/>
                          <a:ea typeface="標楷體" pitchFamily="65" charset="-120"/>
                          <a:cs typeface="Arial" pitchFamily="34" charset="0"/>
                        </a:rPr>
                        <a:t>: Taiwan 36% / Shanghai</a:t>
                      </a:r>
                      <a:r>
                        <a:rPr lang="en-US" altLang="zh-TW" sz="1400" b="1" i="0" u="none" strike="noStrike" dirty="0">
                          <a:latin typeface="Arial" pitchFamily="34" charset="0"/>
                          <a:ea typeface="標楷體" pitchFamily="65" charset="-120"/>
                          <a:cs typeface="Arial" pitchFamily="34" charset="0"/>
                        </a:rPr>
                        <a:t> 25% </a:t>
                      </a:r>
                    </a:p>
                  </a:txBody>
                  <a:tcPr marL="0" marR="0" marT="0" marB="0" anchor="ctr"/>
                </a:tc>
                <a:extLst>
                  <a:ext uri="{0D108BD9-81ED-4DB2-BD59-A6C34878D82A}">
                    <a16:rowId xmlns:a16="http://schemas.microsoft.com/office/drawing/2014/main" xmlns="" val="10006"/>
                  </a:ext>
                </a:extLst>
              </a:tr>
              <a:tr h="353218">
                <a:tc vMerge="1">
                  <a:txBody>
                    <a:bodyPr/>
                    <a:lstStyle/>
                    <a:p>
                      <a:endParaRPr lang="zh-TW" altLang="en-US"/>
                    </a:p>
                  </a:txBody>
                  <a:tcPr/>
                </a:tc>
                <a:tc>
                  <a:txBody>
                    <a:bodyPr/>
                    <a:lstStyle/>
                    <a:p>
                      <a:pPr algn="l" fontAlgn="t"/>
                      <a:r>
                        <a:rPr lang="en-US" altLang="zh-TW" sz="1400" b="1" i="0" u="none" strike="noStrike" dirty="0">
                          <a:latin typeface="Arial" pitchFamily="34" charset="0"/>
                          <a:ea typeface="標楷體" pitchFamily="65" charset="-120"/>
                          <a:cs typeface="Arial" pitchFamily="34" charset="0"/>
                        </a:rPr>
                        <a:t>3. Plastic</a:t>
                      </a:r>
                      <a:r>
                        <a:rPr lang="en-US" altLang="zh-TW" sz="1400" b="1" i="0" u="none" strike="noStrike" baseline="0" dirty="0">
                          <a:latin typeface="Arial" pitchFamily="34" charset="0"/>
                          <a:ea typeface="標楷體" pitchFamily="65" charset="-120"/>
                          <a:cs typeface="Arial" pitchFamily="34" charset="0"/>
                        </a:rPr>
                        <a:t> Tube</a:t>
                      </a:r>
                      <a:r>
                        <a:rPr lang="zh-TW" altLang="en-US" sz="1400" b="1" i="0" u="none" strike="noStrike" dirty="0">
                          <a:latin typeface="Arial" pitchFamily="34" charset="0"/>
                          <a:ea typeface="標楷體" pitchFamily="65" charset="-120"/>
                          <a:cs typeface="Arial" pitchFamily="34" charset="0"/>
                        </a:rPr>
                        <a:t> </a:t>
                      </a:r>
                      <a:r>
                        <a:rPr lang="en-US" altLang="zh-TW" sz="1400" b="1" i="0" u="none" strike="noStrike" baseline="0" dirty="0">
                          <a:latin typeface="Arial" pitchFamily="34" charset="0"/>
                          <a:ea typeface="標楷體" pitchFamily="65" charset="-120"/>
                          <a:cs typeface="Arial" pitchFamily="34" charset="0"/>
                        </a:rPr>
                        <a:t>: Taiwan 22% / Shanghai</a:t>
                      </a:r>
                      <a:r>
                        <a:rPr lang="en-US" altLang="zh-TW" sz="1400" b="1" i="0" u="none" strike="noStrike" dirty="0">
                          <a:latin typeface="Arial" pitchFamily="34" charset="0"/>
                          <a:ea typeface="標楷體" pitchFamily="65" charset="-120"/>
                          <a:cs typeface="Arial" pitchFamily="34" charset="0"/>
                        </a:rPr>
                        <a:t> 4% </a:t>
                      </a:r>
                    </a:p>
                  </a:txBody>
                  <a:tcPr marL="0" marR="0" marT="0" marB="0" anchor="ctr"/>
                </a:tc>
                <a:extLst>
                  <a:ext uri="{0D108BD9-81ED-4DB2-BD59-A6C34878D82A}">
                    <a16:rowId xmlns:a16="http://schemas.microsoft.com/office/drawing/2014/main" xmlns="" val="10007"/>
                  </a:ext>
                </a:extLst>
              </a:tr>
              <a:tr h="577150">
                <a:tc vMerge="1">
                  <a:txBody>
                    <a:bodyPr/>
                    <a:lstStyle/>
                    <a:p>
                      <a:endParaRPr lang="zh-TW" altLang="en-US"/>
                    </a:p>
                  </a:txBody>
                  <a:tcPr/>
                </a:tc>
                <a:tc>
                  <a:txBody>
                    <a:bodyPr/>
                    <a:lstStyle/>
                    <a:p>
                      <a:pPr algn="l" fontAlgn="t"/>
                      <a:r>
                        <a:rPr lang="en-US" altLang="zh-TW" sz="1400" b="1" i="0" u="none" strike="noStrike" dirty="0">
                          <a:latin typeface="Arial" pitchFamily="34" charset="0"/>
                          <a:ea typeface="標楷體" pitchFamily="65" charset="-120"/>
                          <a:cs typeface="Arial" pitchFamily="34" charset="0"/>
                        </a:rPr>
                        <a:t>Cosmetics, Household goods, Medicines and other Container Packaging.</a:t>
                      </a:r>
                      <a:endParaRPr lang="zh-TW" altLang="en-US" sz="1400" b="1" i="0" u="none" strike="noStrike" dirty="0">
                        <a:latin typeface="Arial" pitchFamily="34" charset="0"/>
                        <a:ea typeface="標楷體" pitchFamily="65" charset="-120"/>
                        <a:cs typeface="Arial" pitchFamily="34" charset="0"/>
                      </a:endParaRPr>
                    </a:p>
                  </a:txBody>
                  <a:tcPr marL="0" marR="0" marT="0" marB="0" anchor="ctr"/>
                </a:tc>
                <a:extLst>
                  <a:ext uri="{0D108BD9-81ED-4DB2-BD59-A6C34878D82A}">
                    <a16:rowId xmlns:a16="http://schemas.microsoft.com/office/drawing/2014/main" xmlns="" val="10008"/>
                  </a:ext>
                </a:extLst>
              </a:tr>
              <a:tr h="432004">
                <a:tc>
                  <a:txBody>
                    <a:bodyPr/>
                    <a:lstStyle/>
                    <a:p>
                      <a:pPr algn="ctr" fontAlgn="ctr"/>
                      <a:r>
                        <a:rPr lang="en-US" altLang="zh-TW" sz="1400" b="1" i="0" u="none" strike="noStrike" dirty="0">
                          <a:latin typeface="Arial" pitchFamily="34" charset="0"/>
                          <a:ea typeface="標楷體" pitchFamily="65" charset="-120"/>
                          <a:cs typeface="Arial" pitchFamily="34" charset="0"/>
                        </a:rPr>
                        <a:t>Total</a:t>
                      </a:r>
                      <a:r>
                        <a:rPr lang="en-US" altLang="zh-TW" sz="1400" b="1" i="0" u="none" strike="noStrike" baseline="0" dirty="0">
                          <a:latin typeface="Arial" pitchFamily="34" charset="0"/>
                          <a:ea typeface="標楷體" pitchFamily="65" charset="-120"/>
                          <a:cs typeface="Arial" pitchFamily="34" charset="0"/>
                        </a:rPr>
                        <a:t> </a:t>
                      </a:r>
                      <a:r>
                        <a:rPr lang="en-US" altLang="zh-TW" sz="1400" b="1" i="0" u="none" strike="noStrike" dirty="0">
                          <a:latin typeface="Arial" pitchFamily="34" charset="0"/>
                          <a:ea typeface="標楷體" pitchFamily="65" charset="-120"/>
                          <a:cs typeface="Arial" pitchFamily="34" charset="0"/>
                        </a:rPr>
                        <a:t>Employees</a:t>
                      </a:r>
                      <a:endParaRPr lang="zh-TW" altLang="en-US" sz="1400" b="1" i="0" u="none" strike="noStrike" dirty="0">
                        <a:latin typeface="Arial" pitchFamily="34" charset="0"/>
                        <a:ea typeface="標楷體" pitchFamily="65" charset="-120"/>
                        <a:cs typeface="Arial" pitchFamily="34" charset="0"/>
                      </a:endParaRPr>
                    </a:p>
                  </a:txBody>
                  <a:tcPr marL="0" marR="0" marT="0" marB="0" anchor="ctr"/>
                </a:tc>
                <a:tc>
                  <a:txBody>
                    <a:bodyPr/>
                    <a:lstStyle/>
                    <a:p>
                      <a:pPr algn="ctr" fontAlgn="ctr"/>
                      <a:r>
                        <a:rPr lang="en-US" altLang="zh-TW" sz="1400" b="1" i="0" u="none" strike="noStrike" dirty="0">
                          <a:latin typeface="Arial" pitchFamily="34" charset="0"/>
                          <a:ea typeface="標楷體" pitchFamily="65" charset="-120"/>
                          <a:cs typeface="Arial" pitchFamily="34" charset="0"/>
                        </a:rPr>
                        <a:t>Taiwan</a:t>
                      </a:r>
                      <a:r>
                        <a:rPr lang="zh-TW" altLang="en-US" sz="1400" b="1" i="0" u="none" strike="noStrike" dirty="0">
                          <a:latin typeface="Arial" pitchFamily="34" charset="0"/>
                          <a:ea typeface="標楷體" pitchFamily="65" charset="-120"/>
                          <a:cs typeface="Arial" pitchFamily="34" charset="0"/>
                        </a:rPr>
                        <a:t> </a:t>
                      </a:r>
                      <a:r>
                        <a:rPr lang="en-US" altLang="zh-TW" sz="1400" b="1" i="0" u="none" strike="noStrike" dirty="0">
                          <a:latin typeface="Arial" pitchFamily="34" charset="0"/>
                          <a:ea typeface="標楷體" pitchFamily="65" charset="-120"/>
                          <a:cs typeface="Arial" pitchFamily="34" charset="0"/>
                        </a:rPr>
                        <a:t>868;</a:t>
                      </a:r>
                      <a:r>
                        <a:rPr lang="en-US" altLang="zh-TW" sz="1400" b="1" i="0" u="none" strike="noStrike" baseline="0" dirty="0">
                          <a:latin typeface="Arial" pitchFamily="34" charset="0"/>
                          <a:ea typeface="標楷體" pitchFamily="65" charset="-120"/>
                          <a:cs typeface="Arial" pitchFamily="34" charset="0"/>
                        </a:rPr>
                        <a:t> Shanghai 499</a:t>
                      </a:r>
                      <a:endParaRPr lang="zh-TW" altLang="en-US" sz="1400" b="1" i="0" u="none" strike="noStrike" dirty="0">
                        <a:latin typeface="Arial" pitchFamily="34" charset="0"/>
                        <a:ea typeface="標楷體" pitchFamily="65" charset="-120"/>
                        <a:cs typeface="Arial" pitchFamily="34" charset="0"/>
                      </a:endParaRPr>
                    </a:p>
                  </a:txBody>
                  <a:tcPr marL="0" marR="0" marT="0" marB="0" anchor="ctr"/>
                </a:tc>
                <a:extLst>
                  <a:ext uri="{0D108BD9-81ED-4DB2-BD59-A6C34878D82A}">
                    <a16:rowId xmlns:a16="http://schemas.microsoft.com/office/drawing/2014/main" xmlns="" val="10009"/>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Corporate Organizational Chart</a:t>
            </a:r>
            <a:endParaRPr lang="zh-TW" altLang="en-US" dirty="0">
              <a:latin typeface="標楷體" pitchFamily="65" charset="-120"/>
              <a:ea typeface="標楷體" pitchFamily="65" charset="-120"/>
            </a:endParaRPr>
          </a:p>
        </p:txBody>
      </p:sp>
      <p:pic>
        <p:nvPicPr>
          <p:cNvPr id="23554" name="Picture 2" descr="\\fs-01\Works\TEMP(資料將會不定期刪除)\1.網站照片\網站照片\P2 個人清潔用品包材\DSC_2350.jpg"/>
          <p:cNvPicPr>
            <a:picLocks noGrp="1" noChangeAspect="1" noChangeArrowheads="1"/>
          </p:cNvPicPr>
          <p:nvPr>
            <p:ph sz="half" idx="1"/>
          </p:nvPr>
        </p:nvPicPr>
        <p:blipFill>
          <a:blip r:embed="rId2" cstate="print"/>
          <a:srcRect/>
          <a:stretch>
            <a:fillRect/>
          </a:stretch>
        </p:blipFill>
        <p:spPr bwMode="auto">
          <a:xfrm>
            <a:off x="395536" y="4077072"/>
            <a:ext cx="3604960" cy="2393918"/>
          </a:xfrm>
          <a:prstGeom prst="roundRect">
            <a:avLst/>
          </a:prstGeom>
          <a:noFill/>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5</a:t>
            </a:fld>
            <a:endParaRPr lang="zh-TW" altLang="en-US" dirty="0"/>
          </a:p>
        </p:txBody>
      </p:sp>
      <p:grpSp>
        <p:nvGrpSpPr>
          <p:cNvPr id="7" name="群組 2"/>
          <p:cNvGrpSpPr/>
          <p:nvPr/>
        </p:nvGrpSpPr>
        <p:grpSpPr>
          <a:xfrm>
            <a:off x="2627784" y="1637796"/>
            <a:ext cx="6194472" cy="3576367"/>
            <a:chOff x="0" y="0"/>
            <a:chExt cx="5514976" cy="2933700"/>
          </a:xfrm>
        </p:grpSpPr>
        <p:sp>
          <p:nvSpPr>
            <p:cNvPr id="8" name="Text Box 14"/>
            <p:cNvSpPr txBox="1">
              <a:spLocks noChangeArrowheads="1"/>
            </p:cNvSpPr>
            <p:nvPr/>
          </p:nvSpPr>
          <p:spPr bwMode="auto">
            <a:xfrm>
              <a:off x="714375" y="0"/>
              <a:ext cx="561975" cy="304800"/>
            </a:xfrm>
            <a:prstGeom prst="rect">
              <a:avLst/>
            </a:prstGeom>
            <a:solidFill>
              <a:srgbClr val="FFFFFF"/>
            </a:solidFill>
            <a:ln w="9525">
              <a:noFill/>
              <a:miter lim="800000"/>
              <a:headEnd/>
              <a:tailEnd/>
            </a:ln>
          </p:spPr>
          <p:txBody>
            <a:bodyPr wrap="square" lIns="91440" tIns="45720" rIns="91440" bIns="4572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zh-TW" sz="1000" b="0" i="0" u="none" strike="noStrike" baseline="0">
                  <a:solidFill>
                    <a:srgbClr val="000000"/>
                  </a:solidFill>
                  <a:latin typeface="新細明體"/>
                  <a:ea typeface="新細明體"/>
                </a:rPr>
                <a:t>1.31%</a:t>
              </a:r>
            </a:p>
            <a:p>
              <a:pPr algn="l" rtl="0">
                <a:defRPr sz="1000"/>
              </a:pPr>
              <a:endParaRPr lang="en-US" altLang="zh-TW" sz="1000" b="0" i="0" u="none" strike="noStrike" baseline="0">
                <a:solidFill>
                  <a:srgbClr val="000000"/>
                </a:solidFill>
                <a:latin typeface="新細明體"/>
                <a:ea typeface="新細明體"/>
              </a:endParaRPr>
            </a:p>
          </p:txBody>
        </p:sp>
        <p:sp>
          <p:nvSpPr>
            <p:cNvPr id="9" name="Text Box 15"/>
            <p:cNvSpPr txBox="1">
              <a:spLocks noChangeArrowheads="1"/>
            </p:cNvSpPr>
            <p:nvPr/>
          </p:nvSpPr>
          <p:spPr bwMode="auto">
            <a:xfrm>
              <a:off x="2914650" y="1809750"/>
              <a:ext cx="647700" cy="304800"/>
            </a:xfrm>
            <a:prstGeom prst="rect">
              <a:avLst/>
            </a:prstGeom>
            <a:solidFill>
              <a:srgbClr val="FFFFFF"/>
            </a:solidFill>
            <a:ln w="9525">
              <a:noFill/>
              <a:miter lim="800000"/>
              <a:headEnd/>
              <a:tailEnd/>
            </a:ln>
          </p:spPr>
          <p:txBody>
            <a:bodyPr wrap="square" lIns="91440" tIns="45720" rIns="91440" bIns="4572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zh-TW" sz="1000" b="0" i="0" u="none" strike="noStrike" baseline="0">
                  <a:solidFill>
                    <a:srgbClr val="000000"/>
                  </a:solidFill>
                  <a:latin typeface="新細明體"/>
                  <a:ea typeface="新細明體"/>
                </a:rPr>
                <a:t>100.00%</a:t>
              </a:r>
            </a:p>
            <a:p>
              <a:pPr algn="l" rtl="0">
                <a:defRPr sz="1000"/>
              </a:pPr>
              <a:endParaRPr lang="en-US" altLang="zh-TW" sz="1000" b="0" i="0" u="none" strike="noStrike" baseline="0">
                <a:solidFill>
                  <a:srgbClr val="000000"/>
                </a:solidFill>
                <a:latin typeface="新細明體"/>
                <a:ea typeface="新細明體"/>
              </a:endParaRPr>
            </a:p>
          </p:txBody>
        </p:sp>
        <p:sp>
          <p:nvSpPr>
            <p:cNvPr id="10" name="Rectangle 10"/>
            <p:cNvSpPr>
              <a:spLocks noChangeArrowheads="1"/>
            </p:cNvSpPr>
            <p:nvPr/>
          </p:nvSpPr>
          <p:spPr bwMode="auto">
            <a:xfrm>
              <a:off x="1219200" y="85725"/>
              <a:ext cx="4086225" cy="419100"/>
            </a:xfrm>
            <a:prstGeom prst="rect">
              <a:avLst/>
            </a:prstGeom>
            <a:solidFill>
              <a:srgbClr val="FFFFFF"/>
            </a:solidFill>
            <a:ln w="9525">
              <a:solidFill>
                <a:srgbClr val="000000"/>
              </a:solidFill>
              <a:miter lim="800000"/>
              <a:headEnd/>
              <a:tailEnd/>
            </a:ln>
          </p:spPr>
          <p:txBody>
            <a:bodyPr wrap="square" lIns="91440" tIns="45720" rIns="91440" bIns="4572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0">
                <a:defRPr sz="1000"/>
              </a:pPr>
              <a:r>
                <a:rPr lang="en-US" altLang="zh-TW" sz="1400" dirty="0">
                  <a:solidFill>
                    <a:srgbClr val="000000"/>
                  </a:solidFill>
                  <a:latin typeface="Arial" pitchFamily="34" charset="0"/>
                  <a:ea typeface="標楷體" pitchFamily="65" charset="-120"/>
                  <a:cs typeface="Arial" pitchFamily="34" charset="0"/>
                </a:rPr>
                <a:t>YONYU PLASTICS CO., LTD.</a:t>
              </a:r>
              <a:endParaRPr lang="zh-TW" altLang="en-US" sz="1400" b="0" i="0" u="none" strike="noStrike" baseline="0" dirty="0">
                <a:solidFill>
                  <a:srgbClr val="000000"/>
                </a:solidFill>
                <a:latin typeface="Arial" pitchFamily="34" charset="0"/>
                <a:ea typeface="標楷體" pitchFamily="65" charset="-120"/>
                <a:cs typeface="Arial" pitchFamily="34" charset="0"/>
              </a:endParaRPr>
            </a:p>
            <a:p>
              <a:pPr algn="ctr" rtl="0">
                <a:defRPr sz="1000"/>
              </a:pPr>
              <a:endParaRPr lang="zh-TW" altLang="en-US" sz="1400" b="0" i="0" u="none" strike="noStrike" baseline="0" dirty="0">
                <a:solidFill>
                  <a:srgbClr val="000000"/>
                </a:solidFill>
                <a:latin typeface="Arial" pitchFamily="34" charset="0"/>
                <a:ea typeface="標楷體" pitchFamily="65" charset="-120"/>
                <a:cs typeface="Arial" pitchFamily="34" charset="0"/>
              </a:endParaRPr>
            </a:p>
            <a:p>
              <a:pPr algn="ctr" rtl="0">
                <a:defRPr sz="1000"/>
              </a:pPr>
              <a:endParaRPr lang="zh-TW" altLang="en-US" sz="1400" b="0" i="0" u="none" strike="noStrike" baseline="0" dirty="0">
                <a:solidFill>
                  <a:srgbClr val="000000"/>
                </a:solidFill>
                <a:latin typeface="Arial" pitchFamily="34" charset="0"/>
                <a:ea typeface="標楷體" pitchFamily="65" charset="-120"/>
                <a:cs typeface="Arial" pitchFamily="34" charset="0"/>
              </a:endParaRPr>
            </a:p>
          </p:txBody>
        </p:sp>
        <p:sp>
          <p:nvSpPr>
            <p:cNvPr id="11" name="Rectangle 11"/>
            <p:cNvSpPr>
              <a:spLocks noChangeArrowheads="1"/>
            </p:cNvSpPr>
            <p:nvPr/>
          </p:nvSpPr>
          <p:spPr bwMode="auto">
            <a:xfrm>
              <a:off x="0" y="1028700"/>
              <a:ext cx="1133475" cy="619125"/>
            </a:xfrm>
            <a:prstGeom prst="rect">
              <a:avLst/>
            </a:prstGeom>
            <a:solidFill>
              <a:srgbClr val="FFFFFF"/>
            </a:solidFill>
            <a:ln w="9525">
              <a:solidFill>
                <a:srgbClr val="000000"/>
              </a:solidFill>
              <a:miter lim="800000"/>
              <a:headEnd/>
              <a:tailEnd/>
            </a:ln>
          </p:spPr>
          <p:txBody>
            <a:bodyPr wrap="square" lIns="91440" tIns="45720" rIns="91440" bIns="4572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zh-TW" sz="900" b="0" i="0" u="none" strike="noStrike" baseline="0" dirty="0">
                  <a:solidFill>
                    <a:srgbClr val="000000"/>
                  </a:solidFill>
                  <a:latin typeface="Arial" pitchFamily="34" charset="0"/>
                  <a:ea typeface="標楷體" pitchFamily="65" charset="-120"/>
                  <a:cs typeface="Arial" pitchFamily="34" charset="0"/>
                </a:rPr>
                <a:t>YONYU CABLE ACCESSORRIES</a:t>
              </a:r>
              <a:endParaRPr lang="zh-TW" altLang="en-US" sz="900" b="0" i="0" u="none" strike="noStrike" baseline="0" dirty="0">
                <a:solidFill>
                  <a:srgbClr val="000000"/>
                </a:solidFill>
                <a:latin typeface="Arial" pitchFamily="34" charset="0"/>
                <a:ea typeface="標楷體" pitchFamily="65" charset="-120"/>
                <a:cs typeface="Arial" pitchFamily="34" charset="0"/>
              </a:endParaRPr>
            </a:p>
            <a:p>
              <a:pPr algn="l" rtl="0">
                <a:defRPr sz="1000"/>
              </a:pPr>
              <a:endParaRPr lang="zh-TW" altLang="en-US" sz="1200" b="0" i="0" u="none" strike="noStrike" baseline="0" dirty="0">
                <a:solidFill>
                  <a:srgbClr val="000000"/>
                </a:solidFill>
                <a:latin typeface="Arial" pitchFamily="34" charset="0"/>
                <a:ea typeface="標楷體" pitchFamily="65" charset="-120"/>
                <a:cs typeface="Arial" pitchFamily="34" charset="0"/>
              </a:endParaRPr>
            </a:p>
          </p:txBody>
        </p:sp>
        <p:sp>
          <p:nvSpPr>
            <p:cNvPr id="12" name="Rectangle 12"/>
            <p:cNvSpPr>
              <a:spLocks noChangeArrowheads="1"/>
            </p:cNvSpPr>
            <p:nvPr/>
          </p:nvSpPr>
          <p:spPr bwMode="auto">
            <a:xfrm>
              <a:off x="1181100" y="1028701"/>
              <a:ext cx="1123950" cy="762000"/>
            </a:xfrm>
            <a:prstGeom prst="rect">
              <a:avLst/>
            </a:prstGeom>
            <a:solidFill>
              <a:srgbClr val="FFFFFF"/>
            </a:solidFill>
            <a:ln w="9525">
              <a:solidFill>
                <a:srgbClr val="000000"/>
              </a:solidFill>
              <a:miter lim="800000"/>
              <a:headEnd/>
              <a:tailEnd/>
            </a:ln>
          </p:spPr>
          <p:txBody>
            <a:bodyPr wrap="square" lIns="91440" tIns="45720" rIns="91440" bIns="4572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zh-TW" sz="900" b="0" i="0" u="none" strike="noStrike" baseline="0" dirty="0">
                  <a:solidFill>
                    <a:srgbClr val="000000"/>
                  </a:solidFill>
                  <a:latin typeface="Arial" pitchFamily="34" charset="0"/>
                  <a:ea typeface="標楷體" pitchFamily="65" charset="-120"/>
                  <a:cs typeface="Arial" pitchFamily="34" charset="0"/>
                </a:rPr>
                <a:t>YONYU APPLIED TECHNOLOGY</a:t>
              </a:r>
              <a:r>
                <a:rPr lang="en-US" altLang="zh-TW" sz="900" b="0" i="0" u="none" strike="noStrike" dirty="0">
                  <a:solidFill>
                    <a:srgbClr val="000000"/>
                  </a:solidFill>
                  <a:latin typeface="Arial" pitchFamily="34" charset="0"/>
                  <a:ea typeface="標楷體" pitchFamily="65" charset="-120"/>
                  <a:cs typeface="Arial" pitchFamily="34" charset="0"/>
                </a:rPr>
                <a:t> MATERIAL</a:t>
              </a:r>
              <a:endParaRPr lang="zh-TW" altLang="en-US" sz="900" b="0" i="0" u="none" strike="noStrike" baseline="0" dirty="0">
                <a:solidFill>
                  <a:srgbClr val="000000"/>
                </a:solidFill>
                <a:latin typeface="Arial" pitchFamily="34" charset="0"/>
                <a:ea typeface="標楷體" pitchFamily="65" charset="-120"/>
                <a:cs typeface="Arial" pitchFamily="34" charset="0"/>
              </a:endParaRPr>
            </a:p>
            <a:p>
              <a:pPr algn="l" rtl="0">
                <a:defRPr sz="1000"/>
              </a:pPr>
              <a:endParaRPr lang="zh-TW" altLang="en-US" sz="1200" b="0" i="0" u="none" strike="noStrike" baseline="0" dirty="0">
                <a:solidFill>
                  <a:srgbClr val="000000"/>
                </a:solidFill>
                <a:latin typeface="Arial" pitchFamily="34" charset="0"/>
                <a:ea typeface="標楷體" pitchFamily="65" charset="-120"/>
                <a:cs typeface="Arial" pitchFamily="34" charset="0"/>
              </a:endParaRPr>
            </a:p>
          </p:txBody>
        </p:sp>
        <p:sp>
          <p:nvSpPr>
            <p:cNvPr id="13" name="Rectangle 13"/>
            <p:cNvSpPr>
              <a:spLocks noChangeArrowheads="1"/>
            </p:cNvSpPr>
            <p:nvPr/>
          </p:nvSpPr>
          <p:spPr bwMode="auto">
            <a:xfrm>
              <a:off x="2371724" y="1028700"/>
              <a:ext cx="1012651" cy="619125"/>
            </a:xfrm>
            <a:prstGeom prst="rect">
              <a:avLst/>
            </a:prstGeom>
            <a:solidFill>
              <a:srgbClr val="FFFFFF"/>
            </a:solidFill>
            <a:ln w="9525">
              <a:solidFill>
                <a:srgbClr val="000000"/>
              </a:solidFill>
              <a:miter lim="800000"/>
              <a:headEnd/>
              <a:tailEnd/>
            </a:ln>
          </p:spPr>
          <p:txBody>
            <a:bodyPr wrap="square" lIns="91440" tIns="45720" rIns="91440" bIns="4572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zh-TW" sz="1200" b="0" i="0" u="none" strike="noStrike" baseline="0" dirty="0">
                  <a:solidFill>
                    <a:srgbClr val="000000"/>
                  </a:solidFill>
                  <a:latin typeface="Arial" pitchFamily="34" charset="0"/>
                  <a:ea typeface="標楷體" pitchFamily="65" charset="-120"/>
                  <a:cs typeface="Arial" pitchFamily="34" charset="0"/>
                </a:rPr>
                <a:t>YONYU CO.,</a:t>
              </a:r>
            </a:p>
            <a:p>
              <a:pPr algn="l" rtl="0">
                <a:defRPr sz="1000"/>
              </a:pPr>
              <a:r>
                <a:rPr lang="en-US" altLang="zh-TW" sz="1200" b="0" i="0" u="none" strike="noStrike" baseline="0" dirty="0">
                  <a:solidFill>
                    <a:srgbClr val="000000"/>
                  </a:solidFill>
                  <a:latin typeface="Arial" pitchFamily="34" charset="0"/>
                  <a:ea typeface="標楷體" pitchFamily="65" charset="-120"/>
                  <a:cs typeface="Arial" pitchFamily="34" charset="0"/>
                </a:rPr>
                <a:t>LTD (BVI)</a:t>
              </a:r>
            </a:p>
            <a:p>
              <a:pPr algn="l" rtl="0">
                <a:defRPr sz="1000"/>
              </a:pPr>
              <a:endParaRPr lang="en-US" altLang="zh-TW" sz="1200" b="0" i="0" u="none" strike="noStrike" baseline="0" dirty="0">
                <a:solidFill>
                  <a:srgbClr val="000000"/>
                </a:solidFill>
                <a:latin typeface="Arial" pitchFamily="34" charset="0"/>
                <a:ea typeface="標楷體" pitchFamily="65" charset="-120"/>
                <a:cs typeface="Arial" pitchFamily="34" charset="0"/>
              </a:endParaRPr>
            </a:p>
          </p:txBody>
        </p:sp>
        <p:sp>
          <p:nvSpPr>
            <p:cNvPr id="14" name="Rectangle 15"/>
            <p:cNvSpPr>
              <a:spLocks noChangeArrowheads="1"/>
            </p:cNvSpPr>
            <p:nvPr/>
          </p:nvSpPr>
          <p:spPr bwMode="auto">
            <a:xfrm>
              <a:off x="1523999" y="2390775"/>
              <a:ext cx="1133475" cy="523875"/>
            </a:xfrm>
            <a:prstGeom prst="rect">
              <a:avLst/>
            </a:prstGeom>
            <a:solidFill>
              <a:srgbClr val="FFFFFF"/>
            </a:solidFill>
            <a:ln w="9525">
              <a:solidFill>
                <a:srgbClr val="000000"/>
              </a:solidFill>
              <a:miter lim="800000"/>
              <a:headEnd/>
              <a:tailEnd/>
            </a:ln>
          </p:spPr>
          <p:txBody>
            <a:bodyPr wrap="square" lIns="91440" tIns="45720" rIns="91440" bIns="4572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zh-TW" sz="1200" b="0" i="0" u="none" strike="noStrike" baseline="0" dirty="0">
                  <a:solidFill>
                    <a:srgbClr val="000000"/>
                  </a:solidFill>
                  <a:latin typeface="Arial" pitchFamily="34" charset="0"/>
                  <a:ea typeface="標楷體" pitchFamily="65" charset="-120"/>
                  <a:cs typeface="Arial" pitchFamily="34" charset="0"/>
                </a:rPr>
                <a:t>YONYU PLASTICS SHANGHAI</a:t>
              </a:r>
              <a:endParaRPr lang="zh-TW" altLang="en-US" sz="1200" b="0" i="0" u="none" strike="noStrike" baseline="0" dirty="0">
                <a:solidFill>
                  <a:srgbClr val="000000"/>
                </a:solidFill>
                <a:latin typeface="Arial" pitchFamily="34" charset="0"/>
                <a:ea typeface="標楷體" pitchFamily="65" charset="-120"/>
                <a:cs typeface="Arial" pitchFamily="34" charset="0"/>
              </a:endParaRPr>
            </a:p>
            <a:p>
              <a:pPr algn="l" rtl="0">
                <a:defRPr sz="1000"/>
              </a:pPr>
              <a:endParaRPr lang="zh-TW" altLang="en-US" sz="1200" b="0" i="0" u="none" strike="noStrike" baseline="0" dirty="0">
                <a:solidFill>
                  <a:srgbClr val="000000"/>
                </a:solidFill>
                <a:latin typeface="Arial" pitchFamily="34" charset="0"/>
                <a:ea typeface="標楷體" pitchFamily="65" charset="-120"/>
                <a:cs typeface="Arial" pitchFamily="34" charset="0"/>
              </a:endParaRPr>
            </a:p>
            <a:p>
              <a:pPr algn="l" rtl="0">
                <a:defRPr sz="1000"/>
              </a:pPr>
              <a:endParaRPr lang="zh-TW" altLang="en-US" sz="1200" b="0" i="0" u="none" strike="noStrike" baseline="0" dirty="0">
                <a:solidFill>
                  <a:srgbClr val="000000"/>
                </a:solidFill>
                <a:latin typeface="Arial" pitchFamily="34" charset="0"/>
                <a:ea typeface="標楷體" pitchFamily="65" charset="-120"/>
                <a:cs typeface="Arial" pitchFamily="34" charset="0"/>
              </a:endParaRPr>
            </a:p>
          </p:txBody>
        </p:sp>
        <p:sp>
          <p:nvSpPr>
            <p:cNvPr id="15" name="Line 7"/>
            <p:cNvSpPr>
              <a:spLocks noChangeShapeType="1"/>
            </p:cNvSpPr>
            <p:nvPr/>
          </p:nvSpPr>
          <p:spPr bwMode="auto">
            <a:xfrm flipH="1">
              <a:off x="2762250" y="504825"/>
              <a:ext cx="0" cy="495300"/>
            </a:xfrm>
            <a:prstGeom prst="line">
              <a:avLst/>
            </a:prstGeom>
            <a:noFill/>
            <a:ln w="6350">
              <a:solidFill>
                <a:srgbClr val="000000"/>
              </a:solidFill>
              <a:round/>
              <a:headEnd/>
              <a:tailEnd type="triangle" w="med" len="med"/>
            </a:ln>
          </p:spPr>
          <p:txBody>
            <a:bodyPr/>
            <a:lstStyle/>
            <a:p>
              <a:endParaRPr lang="zh-TW" altLang="en-US"/>
            </a:p>
          </p:txBody>
        </p:sp>
        <p:sp>
          <p:nvSpPr>
            <p:cNvPr id="16" name="Line 9"/>
            <p:cNvSpPr>
              <a:spLocks noChangeShapeType="1"/>
            </p:cNvSpPr>
            <p:nvPr/>
          </p:nvSpPr>
          <p:spPr bwMode="auto">
            <a:xfrm>
              <a:off x="1704975" y="504825"/>
              <a:ext cx="0" cy="514350"/>
            </a:xfrm>
            <a:prstGeom prst="line">
              <a:avLst/>
            </a:prstGeom>
            <a:noFill/>
            <a:ln w="6350">
              <a:solidFill>
                <a:srgbClr val="000000"/>
              </a:solidFill>
              <a:round/>
              <a:headEnd/>
              <a:tailEnd type="triangle" w="med" len="med"/>
            </a:ln>
          </p:spPr>
          <p:txBody>
            <a:bodyPr/>
            <a:lstStyle/>
            <a:p>
              <a:endParaRPr lang="zh-TW" altLang="en-US"/>
            </a:p>
          </p:txBody>
        </p:sp>
        <p:sp>
          <p:nvSpPr>
            <p:cNvPr id="17" name="Line 10"/>
            <p:cNvSpPr>
              <a:spLocks noChangeShapeType="1"/>
            </p:cNvSpPr>
            <p:nvPr/>
          </p:nvSpPr>
          <p:spPr bwMode="auto">
            <a:xfrm flipH="1">
              <a:off x="657225" y="247650"/>
              <a:ext cx="0" cy="771525"/>
            </a:xfrm>
            <a:prstGeom prst="line">
              <a:avLst/>
            </a:prstGeom>
            <a:noFill/>
            <a:ln w="6350">
              <a:solidFill>
                <a:srgbClr val="000000"/>
              </a:solidFill>
              <a:round/>
              <a:headEnd/>
              <a:tailEnd type="triangle" w="med" len="med"/>
            </a:ln>
          </p:spPr>
          <p:txBody>
            <a:bodyPr/>
            <a:lstStyle/>
            <a:p>
              <a:endParaRPr lang="zh-TW" altLang="en-US"/>
            </a:p>
          </p:txBody>
        </p:sp>
        <p:sp>
          <p:nvSpPr>
            <p:cNvPr id="18" name="Text Box 12"/>
            <p:cNvSpPr txBox="1">
              <a:spLocks noChangeArrowheads="1"/>
            </p:cNvSpPr>
            <p:nvPr/>
          </p:nvSpPr>
          <p:spPr bwMode="auto">
            <a:xfrm>
              <a:off x="2809875" y="619125"/>
              <a:ext cx="628650" cy="304800"/>
            </a:xfrm>
            <a:prstGeom prst="rect">
              <a:avLst/>
            </a:prstGeom>
            <a:noFill/>
            <a:ln w="9525">
              <a:noFill/>
              <a:miter lim="800000"/>
              <a:headEnd/>
              <a:tailEnd/>
            </a:ln>
          </p:spPr>
          <p:txBody>
            <a:bodyPr wrap="square" lIns="91440" tIns="45720" rIns="91440" bIns="4572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zh-TW" sz="1000" b="0" i="0" u="none" strike="noStrike" baseline="0">
                  <a:solidFill>
                    <a:srgbClr val="000000"/>
                  </a:solidFill>
                  <a:latin typeface="新細明體"/>
                  <a:ea typeface="新細明體"/>
                </a:rPr>
                <a:t>100.00%</a:t>
              </a:r>
            </a:p>
            <a:p>
              <a:pPr algn="l" rtl="0">
                <a:defRPr sz="1000"/>
              </a:pPr>
              <a:endParaRPr lang="en-US" altLang="zh-TW" sz="1000" b="0" i="0" u="none" strike="noStrike" baseline="0">
                <a:solidFill>
                  <a:srgbClr val="000000"/>
                </a:solidFill>
                <a:latin typeface="新細明體"/>
                <a:ea typeface="新細明體"/>
              </a:endParaRPr>
            </a:p>
          </p:txBody>
        </p:sp>
        <p:sp>
          <p:nvSpPr>
            <p:cNvPr id="19" name="Text Box 13"/>
            <p:cNvSpPr txBox="1">
              <a:spLocks noChangeArrowheads="1"/>
            </p:cNvSpPr>
            <p:nvPr/>
          </p:nvSpPr>
          <p:spPr bwMode="auto">
            <a:xfrm>
              <a:off x="1752600" y="638175"/>
              <a:ext cx="685800" cy="333375"/>
            </a:xfrm>
            <a:prstGeom prst="rect">
              <a:avLst/>
            </a:prstGeom>
            <a:solidFill>
              <a:srgbClr val="FFFFFF"/>
            </a:solidFill>
            <a:ln w="9525">
              <a:noFill/>
              <a:miter lim="800000"/>
              <a:headEnd/>
              <a:tailEnd/>
            </a:ln>
          </p:spPr>
          <p:txBody>
            <a:bodyPr wrap="square" lIns="91440" tIns="45720" rIns="91440" bIns="4572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zh-TW" sz="1000" b="0" i="0" u="none" strike="noStrike" baseline="0">
                  <a:solidFill>
                    <a:srgbClr val="000000"/>
                  </a:solidFill>
                  <a:latin typeface="新細明體"/>
                  <a:ea typeface="新細明體"/>
                </a:rPr>
                <a:t>100.00%</a:t>
              </a:r>
              <a:endParaRPr lang="en-US" altLang="zh-TW" sz="1200" b="0" i="0" u="none" strike="noStrike" baseline="0">
                <a:solidFill>
                  <a:srgbClr val="000000"/>
                </a:solidFill>
                <a:latin typeface="Times New Roman"/>
                <a:cs typeface="Times New Roman"/>
              </a:endParaRPr>
            </a:p>
            <a:p>
              <a:pPr algn="l" rtl="0">
                <a:defRPr sz="1000"/>
              </a:pPr>
              <a:endParaRPr lang="en-US" altLang="zh-TW" sz="1200" b="0" i="0" u="none" strike="noStrike" baseline="0">
                <a:solidFill>
                  <a:srgbClr val="000000"/>
                </a:solidFill>
                <a:latin typeface="Times New Roman"/>
                <a:cs typeface="Times New Roman"/>
              </a:endParaRPr>
            </a:p>
          </p:txBody>
        </p:sp>
        <p:sp>
          <p:nvSpPr>
            <p:cNvPr id="20" name="Text Box 14"/>
            <p:cNvSpPr txBox="1">
              <a:spLocks noChangeArrowheads="1"/>
            </p:cNvSpPr>
            <p:nvPr/>
          </p:nvSpPr>
          <p:spPr bwMode="auto">
            <a:xfrm>
              <a:off x="704850" y="619125"/>
              <a:ext cx="561975" cy="304800"/>
            </a:xfrm>
            <a:prstGeom prst="rect">
              <a:avLst/>
            </a:prstGeom>
            <a:solidFill>
              <a:srgbClr val="FFFFFF"/>
            </a:solidFill>
            <a:ln w="9525">
              <a:noFill/>
              <a:miter lim="800000"/>
              <a:headEnd/>
              <a:tailEnd/>
            </a:ln>
          </p:spPr>
          <p:txBody>
            <a:bodyPr wrap="square" lIns="91440" tIns="45720" rIns="91440" bIns="4572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zh-TW" sz="1000" b="0" i="0" u="none" strike="noStrike" baseline="0">
                  <a:solidFill>
                    <a:srgbClr val="000000"/>
                  </a:solidFill>
                  <a:latin typeface="新細明體"/>
                  <a:ea typeface="新細明體"/>
                </a:rPr>
                <a:t>32.59%</a:t>
              </a:r>
            </a:p>
            <a:p>
              <a:pPr algn="l" rtl="0">
                <a:defRPr sz="1000"/>
              </a:pPr>
              <a:endParaRPr lang="en-US" altLang="zh-TW" sz="1000" b="0" i="0" u="none" strike="noStrike" baseline="0">
                <a:solidFill>
                  <a:srgbClr val="000000"/>
                </a:solidFill>
                <a:latin typeface="新細明體"/>
                <a:ea typeface="新細明體"/>
              </a:endParaRPr>
            </a:p>
          </p:txBody>
        </p:sp>
        <p:sp>
          <p:nvSpPr>
            <p:cNvPr id="21" name="Text Box 15"/>
            <p:cNvSpPr txBox="1">
              <a:spLocks noChangeArrowheads="1"/>
            </p:cNvSpPr>
            <p:nvPr/>
          </p:nvSpPr>
          <p:spPr bwMode="auto">
            <a:xfrm>
              <a:off x="2105025" y="1809750"/>
              <a:ext cx="647700" cy="304800"/>
            </a:xfrm>
            <a:prstGeom prst="rect">
              <a:avLst/>
            </a:prstGeom>
            <a:solidFill>
              <a:srgbClr val="FFFFFF"/>
            </a:solidFill>
            <a:ln w="9525">
              <a:noFill/>
              <a:miter lim="800000"/>
              <a:headEnd/>
              <a:tailEnd/>
            </a:ln>
          </p:spPr>
          <p:txBody>
            <a:bodyPr wrap="square" lIns="91440" tIns="45720" rIns="91440" bIns="4572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zh-TW" sz="1000" b="0" i="0" u="none" strike="noStrike" baseline="0">
                  <a:solidFill>
                    <a:srgbClr val="000000"/>
                  </a:solidFill>
                  <a:latin typeface="新細明體"/>
                  <a:ea typeface="新細明體"/>
                </a:rPr>
                <a:t>100.00%</a:t>
              </a:r>
            </a:p>
            <a:p>
              <a:pPr algn="l" rtl="0">
                <a:defRPr sz="1000"/>
              </a:pPr>
              <a:endParaRPr lang="en-US" altLang="zh-TW" sz="1000" b="0" i="0" u="none" strike="noStrike" baseline="0">
                <a:solidFill>
                  <a:srgbClr val="000000"/>
                </a:solidFill>
                <a:latin typeface="新細明體"/>
                <a:ea typeface="新細明體"/>
              </a:endParaRPr>
            </a:p>
          </p:txBody>
        </p:sp>
        <p:sp>
          <p:nvSpPr>
            <p:cNvPr id="22" name="Line 16"/>
            <p:cNvSpPr>
              <a:spLocks noChangeShapeType="1"/>
            </p:cNvSpPr>
            <p:nvPr/>
          </p:nvSpPr>
          <p:spPr bwMode="auto">
            <a:xfrm>
              <a:off x="4819650" y="504825"/>
              <a:ext cx="0" cy="542925"/>
            </a:xfrm>
            <a:prstGeom prst="line">
              <a:avLst/>
            </a:prstGeom>
            <a:noFill/>
            <a:ln w="6350">
              <a:solidFill>
                <a:srgbClr val="000000"/>
              </a:solidFill>
              <a:round/>
              <a:headEnd/>
              <a:tailEnd type="triangle" w="med" len="med"/>
            </a:ln>
          </p:spPr>
          <p:txBody>
            <a:bodyPr/>
            <a:lstStyle/>
            <a:p>
              <a:endParaRPr lang="zh-TW" altLang="en-US"/>
            </a:p>
          </p:txBody>
        </p:sp>
        <p:sp>
          <p:nvSpPr>
            <p:cNvPr id="23" name="Rectangle 25"/>
            <p:cNvSpPr>
              <a:spLocks noChangeArrowheads="1"/>
            </p:cNvSpPr>
            <p:nvPr/>
          </p:nvSpPr>
          <p:spPr bwMode="auto">
            <a:xfrm>
              <a:off x="4457700" y="1047750"/>
              <a:ext cx="1057276" cy="704850"/>
            </a:xfrm>
            <a:prstGeom prst="rect">
              <a:avLst/>
            </a:prstGeom>
            <a:solidFill>
              <a:srgbClr val="FFFFFF"/>
            </a:solidFill>
            <a:ln w="9525">
              <a:solidFill>
                <a:srgbClr val="000000"/>
              </a:solidFill>
              <a:miter lim="800000"/>
              <a:headEnd/>
              <a:tailEnd/>
            </a:ln>
          </p:spPr>
          <p:txBody>
            <a:bodyPr wrap="square" lIns="91440" tIns="45720" rIns="91440" bIns="4572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zh-TW" sz="1200" b="0" i="0" u="none" strike="noStrike" baseline="0" dirty="0">
                  <a:solidFill>
                    <a:srgbClr val="000000"/>
                  </a:solidFill>
                  <a:latin typeface="Arial" pitchFamily="34" charset="0"/>
                  <a:ea typeface="標楷體" pitchFamily="65" charset="-120"/>
                  <a:cs typeface="Arial" pitchFamily="34" charset="0"/>
                </a:rPr>
                <a:t>WELLMAX BEAUTY LABS</a:t>
              </a:r>
              <a:endParaRPr lang="zh-TW" altLang="en-US" sz="1200" b="0" i="0" u="none" strike="noStrike" baseline="0" dirty="0">
                <a:solidFill>
                  <a:srgbClr val="000000"/>
                </a:solidFill>
                <a:latin typeface="Arial" pitchFamily="34" charset="0"/>
                <a:ea typeface="標楷體" pitchFamily="65" charset="-120"/>
                <a:cs typeface="Arial" pitchFamily="34" charset="0"/>
              </a:endParaRPr>
            </a:p>
            <a:p>
              <a:pPr algn="l" rtl="0">
                <a:defRPr sz="1000"/>
              </a:pPr>
              <a:endParaRPr lang="zh-TW" altLang="en-US" sz="1200" b="0" i="0" u="none" strike="noStrike" baseline="0" dirty="0">
                <a:solidFill>
                  <a:srgbClr val="000000"/>
                </a:solidFill>
                <a:latin typeface="Arial" pitchFamily="34" charset="0"/>
                <a:ea typeface="標楷體" pitchFamily="65" charset="-120"/>
                <a:cs typeface="Arial" pitchFamily="34" charset="0"/>
              </a:endParaRPr>
            </a:p>
          </p:txBody>
        </p:sp>
        <p:sp>
          <p:nvSpPr>
            <p:cNvPr id="24" name="Text Box 18"/>
            <p:cNvSpPr txBox="1">
              <a:spLocks noChangeArrowheads="1"/>
            </p:cNvSpPr>
            <p:nvPr/>
          </p:nvSpPr>
          <p:spPr bwMode="auto">
            <a:xfrm>
              <a:off x="4876800" y="619125"/>
              <a:ext cx="619125" cy="352425"/>
            </a:xfrm>
            <a:prstGeom prst="rect">
              <a:avLst/>
            </a:prstGeom>
            <a:solidFill>
              <a:srgbClr val="FFFFFF"/>
            </a:solidFill>
            <a:ln w="9525">
              <a:noFill/>
              <a:miter lim="800000"/>
              <a:headEnd/>
              <a:tailEnd/>
            </a:ln>
          </p:spPr>
          <p:txBody>
            <a:bodyPr wrap="square" lIns="91440" tIns="45720" rIns="91440" bIns="4572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zh-TW" sz="1000" b="0" i="0" u="none" strike="noStrike" baseline="0">
                  <a:solidFill>
                    <a:srgbClr val="000000"/>
                  </a:solidFill>
                  <a:latin typeface="新細明體"/>
                  <a:ea typeface="新細明體"/>
                </a:rPr>
                <a:t>100.00%</a:t>
              </a:r>
              <a:endParaRPr lang="en-US" altLang="zh-TW" sz="1000" b="0" i="0" u="none" strike="noStrike" baseline="0">
                <a:solidFill>
                  <a:srgbClr val="000000"/>
                </a:solidFill>
                <a:latin typeface="Times New Roman"/>
                <a:cs typeface="Times New Roman"/>
              </a:endParaRPr>
            </a:p>
            <a:p>
              <a:pPr algn="l" rtl="0">
                <a:defRPr sz="1000"/>
              </a:pPr>
              <a:endParaRPr lang="en-US" altLang="zh-TW" sz="1000" b="0" i="0" u="none" strike="noStrike" baseline="0">
                <a:solidFill>
                  <a:srgbClr val="000000"/>
                </a:solidFill>
                <a:latin typeface="Times New Roman"/>
                <a:cs typeface="Times New Roman"/>
              </a:endParaRPr>
            </a:p>
          </p:txBody>
        </p:sp>
        <p:sp>
          <p:nvSpPr>
            <p:cNvPr id="25" name="Line 19"/>
            <p:cNvSpPr>
              <a:spLocks noChangeShapeType="1"/>
            </p:cNvSpPr>
            <p:nvPr/>
          </p:nvSpPr>
          <p:spPr bwMode="auto">
            <a:xfrm flipV="1">
              <a:off x="657225" y="247650"/>
              <a:ext cx="561975" cy="0"/>
            </a:xfrm>
            <a:prstGeom prst="line">
              <a:avLst/>
            </a:prstGeom>
            <a:noFill/>
            <a:ln w="6350">
              <a:solidFill>
                <a:srgbClr val="000000"/>
              </a:solidFill>
              <a:round/>
              <a:headEnd/>
              <a:tailEnd type="triangle" w="med" len="med"/>
            </a:ln>
          </p:spPr>
          <p:txBody>
            <a:bodyPr/>
            <a:lstStyle/>
            <a:p>
              <a:endParaRPr lang="zh-TW" altLang="en-US"/>
            </a:p>
          </p:txBody>
        </p:sp>
        <p:sp>
          <p:nvSpPr>
            <p:cNvPr id="26" name="Line 20"/>
            <p:cNvSpPr>
              <a:spLocks noChangeShapeType="1"/>
            </p:cNvSpPr>
            <p:nvPr/>
          </p:nvSpPr>
          <p:spPr bwMode="auto">
            <a:xfrm>
              <a:off x="4819650" y="1762125"/>
              <a:ext cx="0" cy="600075"/>
            </a:xfrm>
            <a:prstGeom prst="line">
              <a:avLst/>
            </a:prstGeom>
            <a:noFill/>
            <a:ln w="6350">
              <a:solidFill>
                <a:srgbClr val="000000"/>
              </a:solidFill>
              <a:round/>
              <a:headEnd/>
              <a:tailEnd type="triangle" w="med" len="med"/>
            </a:ln>
          </p:spPr>
          <p:txBody>
            <a:bodyPr/>
            <a:lstStyle/>
            <a:p>
              <a:endParaRPr lang="zh-TW" altLang="en-US"/>
            </a:p>
          </p:txBody>
        </p:sp>
        <p:sp>
          <p:nvSpPr>
            <p:cNvPr id="27" name="Rectangle 29"/>
            <p:cNvSpPr>
              <a:spLocks noChangeArrowheads="1"/>
            </p:cNvSpPr>
            <p:nvPr/>
          </p:nvSpPr>
          <p:spPr bwMode="auto">
            <a:xfrm>
              <a:off x="4219572" y="2371725"/>
              <a:ext cx="1285878" cy="561975"/>
            </a:xfrm>
            <a:prstGeom prst="rect">
              <a:avLst/>
            </a:prstGeom>
            <a:solidFill>
              <a:srgbClr val="FFFFFF"/>
            </a:solidFill>
            <a:ln w="9525">
              <a:solidFill>
                <a:srgbClr val="000000"/>
              </a:solidFill>
              <a:miter lim="800000"/>
              <a:headEnd/>
              <a:tailEnd/>
            </a:ln>
          </p:spPr>
          <p:txBody>
            <a:bodyPr wrap="square" lIns="91440" tIns="45720" rIns="91440" bIns="4572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zh-TW" sz="1200" b="0" i="0" u="none" strike="noStrike" baseline="0" dirty="0">
                  <a:solidFill>
                    <a:srgbClr val="000000"/>
                  </a:solidFill>
                  <a:latin typeface="Arial" pitchFamily="34" charset="0"/>
                  <a:ea typeface="標楷體" pitchFamily="65" charset="-120"/>
                  <a:cs typeface="Arial" pitchFamily="34" charset="0"/>
                </a:rPr>
                <a:t>WECHANGE INTERNATIONAL CO., LTD</a:t>
              </a:r>
              <a:endParaRPr lang="zh-TW" altLang="en-US" sz="1200" b="0" i="0" u="none" strike="noStrike" baseline="0" dirty="0">
                <a:solidFill>
                  <a:srgbClr val="000000"/>
                </a:solidFill>
                <a:latin typeface="Arial" pitchFamily="34" charset="0"/>
                <a:ea typeface="標楷體" pitchFamily="65" charset="-120"/>
                <a:cs typeface="Arial" pitchFamily="34" charset="0"/>
              </a:endParaRPr>
            </a:p>
            <a:p>
              <a:pPr algn="l" rtl="0">
                <a:defRPr sz="1000"/>
              </a:pPr>
              <a:endParaRPr lang="zh-TW" altLang="en-US" sz="1200" b="0" i="0" u="none" strike="noStrike" baseline="0" dirty="0">
                <a:solidFill>
                  <a:srgbClr val="000000"/>
                </a:solidFill>
                <a:latin typeface="Arial" pitchFamily="34" charset="0"/>
                <a:ea typeface="標楷體" pitchFamily="65" charset="-120"/>
                <a:cs typeface="Arial" pitchFamily="34" charset="0"/>
              </a:endParaRPr>
            </a:p>
          </p:txBody>
        </p:sp>
        <p:sp>
          <p:nvSpPr>
            <p:cNvPr id="28" name="Text Box 22"/>
            <p:cNvSpPr txBox="1">
              <a:spLocks noChangeArrowheads="1"/>
            </p:cNvSpPr>
            <p:nvPr/>
          </p:nvSpPr>
          <p:spPr bwMode="auto">
            <a:xfrm>
              <a:off x="4876800" y="1933575"/>
              <a:ext cx="619125" cy="352425"/>
            </a:xfrm>
            <a:prstGeom prst="rect">
              <a:avLst/>
            </a:prstGeom>
            <a:solidFill>
              <a:srgbClr val="FFFFFF"/>
            </a:solidFill>
            <a:ln w="9525">
              <a:noFill/>
              <a:miter lim="800000"/>
              <a:headEnd/>
              <a:tailEnd/>
            </a:ln>
          </p:spPr>
          <p:txBody>
            <a:bodyPr wrap="square" lIns="91440" tIns="45720" rIns="91440" bIns="4572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zh-TW" sz="1000" b="0" i="0" u="none" strike="noStrike" baseline="0">
                  <a:solidFill>
                    <a:srgbClr val="000000"/>
                  </a:solidFill>
                  <a:latin typeface="新細明體"/>
                  <a:ea typeface="新細明體"/>
                </a:rPr>
                <a:t>100.00%</a:t>
              </a:r>
              <a:endParaRPr lang="en-US" altLang="zh-TW" sz="1000" b="0" i="0" u="none" strike="noStrike" baseline="0">
                <a:solidFill>
                  <a:srgbClr val="000000"/>
                </a:solidFill>
                <a:latin typeface="Times New Roman"/>
                <a:cs typeface="Times New Roman"/>
              </a:endParaRPr>
            </a:p>
            <a:p>
              <a:pPr algn="l" rtl="0">
                <a:defRPr sz="1000"/>
              </a:pPr>
              <a:endParaRPr lang="en-US" altLang="zh-TW" sz="1000" b="0" i="0" u="none" strike="noStrike" baseline="0">
                <a:solidFill>
                  <a:srgbClr val="000000"/>
                </a:solidFill>
                <a:latin typeface="Times New Roman"/>
                <a:cs typeface="Times New Roman"/>
              </a:endParaRPr>
            </a:p>
          </p:txBody>
        </p:sp>
        <p:cxnSp>
          <p:nvCxnSpPr>
            <p:cNvPr id="29" name="肘形接點 27"/>
            <p:cNvCxnSpPr>
              <a:stCxn id="13" idx="2"/>
              <a:endCxn id="14" idx="0"/>
            </p:cNvCxnSpPr>
            <p:nvPr/>
          </p:nvCxnSpPr>
          <p:spPr>
            <a:xfrm rot="5400000">
              <a:off x="2112919" y="1625644"/>
              <a:ext cx="742949" cy="787313"/>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33"/>
            <p:cNvSpPr>
              <a:spLocks noChangeArrowheads="1"/>
            </p:cNvSpPr>
            <p:nvPr/>
          </p:nvSpPr>
          <p:spPr bwMode="auto">
            <a:xfrm>
              <a:off x="2933699" y="2390775"/>
              <a:ext cx="1133475" cy="523875"/>
            </a:xfrm>
            <a:prstGeom prst="rect">
              <a:avLst/>
            </a:prstGeom>
            <a:solidFill>
              <a:srgbClr val="FFFFFF"/>
            </a:solidFill>
            <a:ln w="9525">
              <a:solidFill>
                <a:srgbClr val="000000"/>
              </a:solidFill>
              <a:miter lim="800000"/>
              <a:headEnd/>
              <a:tailEnd/>
            </a:ln>
          </p:spPr>
          <p:txBody>
            <a:bodyPr wrap="square" lIns="91440" tIns="45720" rIns="91440" bIns="4572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zh-TW" sz="1200" b="0" i="0" u="none" strike="noStrike" baseline="0" dirty="0">
                  <a:solidFill>
                    <a:srgbClr val="000000"/>
                  </a:solidFill>
                  <a:latin typeface="Arial" pitchFamily="34" charset="0"/>
                  <a:ea typeface="標楷體" pitchFamily="65" charset="-120"/>
                  <a:cs typeface="Arial" pitchFamily="34" charset="0"/>
                </a:rPr>
                <a:t>YONYU PLASTICS HUADONG</a:t>
              </a:r>
              <a:endParaRPr lang="zh-TW" altLang="en-US" sz="1200" b="0" i="0" u="none" strike="noStrike" baseline="0" dirty="0">
                <a:solidFill>
                  <a:srgbClr val="000000"/>
                </a:solidFill>
                <a:latin typeface="Arial" pitchFamily="34" charset="0"/>
                <a:ea typeface="標楷體" pitchFamily="65" charset="-120"/>
                <a:cs typeface="Arial" pitchFamily="34" charset="0"/>
              </a:endParaRPr>
            </a:p>
            <a:p>
              <a:pPr algn="l" rtl="0">
                <a:defRPr sz="1000"/>
              </a:pPr>
              <a:endParaRPr lang="zh-TW" altLang="en-US" sz="1200" b="0" i="0" u="none" strike="noStrike" baseline="0" dirty="0">
                <a:solidFill>
                  <a:srgbClr val="000000"/>
                </a:solidFill>
                <a:latin typeface="Arial" pitchFamily="34" charset="0"/>
                <a:ea typeface="標楷體" pitchFamily="65" charset="-120"/>
                <a:cs typeface="Arial" pitchFamily="34" charset="0"/>
              </a:endParaRPr>
            </a:p>
            <a:p>
              <a:pPr algn="l" rtl="0">
                <a:defRPr sz="1000"/>
              </a:pPr>
              <a:endParaRPr lang="zh-TW" altLang="en-US" sz="1200" b="0" i="0" u="none" strike="noStrike" baseline="0" dirty="0">
                <a:solidFill>
                  <a:srgbClr val="000000"/>
                </a:solidFill>
                <a:latin typeface="Arial" pitchFamily="34" charset="0"/>
                <a:ea typeface="標楷體" pitchFamily="65" charset="-120"/>
                <a:cs typeface="Arial" pitchFamily="34" charset="0"/>
              </a:endParaRPr>
            </a:p>
          </p:txBody>
        </p:sp>
        <p:cxnSp>
          <p:nvCxnSpPr>
            <p:cNvPr id="31" name="肘形接點 29"/>
            <p:cNvCxnSpPr>
              <a:stCxn id="13" idx="2"/>
              <a:endCxn id="30" idx="0"/>
            </p:cNvCxnSpPr>
            <p:nvPr/>
          </p:nvCxnSpPr>
          <p:spPr>
            <a:xfrm rot="16200000" flipH="1">
              <a:off x="2817768" y="1708106"/>
              <a:ext cx="742949" cy="622387"/>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23028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8"/>
          <p:cNvSpPr>
            <a:spLocks noGrp="1"/>
          </p:cNvSpPr>
          <p:nvPr>
            <p:ph type="title"/>
          </p:nvPr>
        </p:nvSpPr>
        <p:spPr>
          <a:xfrm>
            <a:off x="457200" y="2492896"/>
            <a:ext cx="8229600" cy="1143000"/>
          </a:xfrm>
        </p:spPr>
        <p:txBody>
          <a:bodyPr/>
          <a:lstStyle/>
          <a:p>
            <a:r>
              <a:rPr lang="en-US" altLang="zh-TW" dirty="0"/>
              <a:t>Operational Overview</a:t>
            </a:r>
            <a:endParaRPr lang="zh-TW" altLang="en-US" dirty="0"/>
          </a:p>
        </p:txBody>
      </p:sp>
      <p:sp>
        <p:nvSpPr>
          <p:cNvPr id="10" name="內容版面配置區 9"/>
          <p:cNvSpPr>
            <a:spLocks noGrp="1"/>
          </p:cNvSpPr>
          <p:nvPr>
            <p:ph idx="1"/>
          </p:nvPr>
        </p:nvSpPr>
        <p:spPr>
          <a:xfrm>
            <a:off x="457200" y="4005064"/>
            <a:ext cx="8229600" cy="2121099"/>
          </a:xfrm>
        </p:spPr>
        <p:txBody>
          <a:bodyPr/>
          <a:lstStyle/>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6</a:t>
            </a:fld>
            <a:endParaRPr lang="zh-TW"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341784"/>
            <a:ext cx="8229600" cy="1143000"/>
          </a:xfrm>
        </p:spPr>
        <p:txBody>
          <a:bodyPr>
            <a:noAutofit/>
          </a:bodyPr>
          <a:lstStyle/>
          <a:p>
            <a:r>
              <a:rPr lang="en-US" altLang="zh-TW" sz="2800" dirty="0"/>
              <a:t>Operations Overview Report ~ </a:t>
            </a:r>
            <a:br>
              <a:rPr lang="en-US" altLang="zh-TW" sz="2800" dirty="0"/>
            </a:br>
            <a:r>
              <a:rPr lang="en-US" altLang="zh-TW" sz="2800" dirty="0"/>
              <a:t>Consolidated Sales</a:t>
            </a:r>
            <a:endParaRPr lang="zh-TW" altLang="en-US" sz="2800" dirty="0"/>
          </a:p>
        </p:txBody>
      </p:sp>
      <p:sp>
        <p:nvSpPr>
          <p:cNvPr id="12" name="投影片編號版面配置區 11"/>
          <p:cNvSpPr>
            <a:spLocks noGrp="1"/>
          </p:cNvSpPr>
          <p:nvPr>
            <p:ph type="sldNum" sz="quarter" idx="12"/>
          </p:nvPr>
        </p:nvSpPr>
        <p:spPr/>
        <p:txBody>
          <a:bodyPr/>
          <a:lstStyle/>
          <a:p>
            <a:fld id="{73DA0BB7-265A-403C-9275-D587AB510EDC}" type="slidenum">
              <a:rPr lang="zh-TW" altLang="en-US" smtClean="0"/>
              <a:pPr/>
              <a:t>7</a:t>
            </a:fld>
            <a:endParaRPr lang="zh-TW" altLang="en-US"/>
          </a:p>
        </p:txBody>
      </p:sp>
      <p:graphicFrame>
        <p:nvGraphicFramePr>
          <p:cNvPr id="14" name="圖表 13" descr="Sales by Entity 2020" title="Sales by Entity 2020"/>
          <p:cNvGraphicFramePr>
            <a:graphicFrameLocks/>
          </p:cNvGraphicFramePr>
          <p:nvPr>
            <p:extLst>
              <p:ext uri="{D42A27DB-BD31-4B8C-83A1-F6EECF244321}">
                <p14:modId xmlns:p14="http://schemas.microsoft.com/office/powerpoint/2010/main" val="3383197683"/>
              </p:ext>
            </p:extLst>
          </p:nvPr>
        </p:nvGraphicFramePr>
        <p:xfrm>
          <a:off x="0" y="1340768"/>
          <a:ext cx="4355976" cy="29349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圖表 14"/>
          <p:cNvGraphicFramePr>
            <a:graphicFrameLocks/>
          </p:cNvGraphicFramePr>
          <p:nvPr>
            <p:extLst>
              <p:ext uri="{D42A27DB-BD31-4B8C-83A1-F6EECF244321}">
                <p14:modId xmlns:p14="http://schemas.microsoft.com/office/powerpoint/2010/main" val="3305966423"/>
              </p:ext>
            </p:extLst>
          </p:nvPr>
        </p:nvGraphicFramePr>
        <p:xfrm>
          <a:off x="4572000" y="1340768"/>
          <a:ext cx="4320480" cy="28803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表格 2"/>
          <p:cNvGraphicFramePr>
            <a:graphicFrameLocks noGrp="1"/>
          </p:cNvGraphicFramePr>
          <p:nvPr>
            <p:extLst>
              <p:ext uri="{D42A27DB-BD31-4B8C-83A1-F6EECF244321}">
                <p14:modId xmlns:p14="http://schemas.microsoft.com/office/powerpoint/2010/main" val="3650680230"/>
              </p:ext>
            </p:extLst>
          </p:nvPr>
        </p:nvGraphicFramePr>
        <p:xfrm>
          <a:off x="323527" y="3969530"/>
          <a:ext cx="8064897" cy="2741388"/>
        </p:xfrm>
        <a:graphic>
          <a:graphicData uri="http://schemas.openxmlformats.org/drawingml/2006/table">
            <a:tbl>
              <a:tblPr>
                <a:tableStyleId>{5C22544A-7EE6-4342-B048-85BDC9FD1C3A}</a:tableStyleId>
              </a:tblPr>
              <a:tblGrid>
                <a:gridCol w="2592289">
                  <a:extLst>
                    <a:ext uri="{9D8B030D-6E8A-4147-A177-3AD203B41FA5}">
                      <a16:colId xmlns:a16="http://schemas.microsoft.com/office/drawing/2014/main" xmlns="" val="20000"/>
                    </a:ext>
                  </a:extLst>
                </a:gridCol>
                <a:gridCol w="1440160">
                  <a:extLst>
                    <a:ext uri="{9D8B030D-6E8A-4147-A177-3AD203B41FA5}">
                      <a16:colId xmlns:a16="http://schemas.microsoft.com/office/drawing/2014/main" xmlns="" val="20001"/>
                    </a:ext>
                  </a:extLst>
                </a:gridCol>
                <a:gridCol w="439178">
                  <a:extLst>
                    <a:ext uri="{9D8B030D-6E8A-4147-A177-3AD203B41FA5}">
                      <a16:colId xmlns:a16="http://schemas.microsoft.com/office/drawing/2014/main" xmlns="" val="20002"/>
                    </a:ext>
                  </a:extLst>
                </a:gridCol>
                <a:gridCol w="784958">
                  <a:extLst>
                    <a:ext uri="{9D8B030D-6E8A-4147-A177-3AD203B41FA5}">
                      <a16:colId xmlns:a16="http://schemas.microsoft.com/office/drawing/2014/main" xmlns="" val="20003"/>
                    </a:ext>
                  </a:extLst>
                </a:gridCol>
                <a:gridCol w="1512168">
                  <a:extLst>
                    <a:ext uri="{9D8B030D-6E8A-4147-A177-3AD203B41FA5}">
                      <a16:colId xmlns:a16="http://schemas.microsoft.com/office/drawing/2014/main" xmlns="" val="20004"/>
                    </a:ext>
                  </a:extLst>
                </a:gridCol>
                <a:gridCol w="1296144">
                  <a:extLst>
                    <a:ext uri="{9D8B030D-6E8A-4147-A177-3AD203B41FA5}">
                      <a16:colId xmlns:a16="http://schemas.microsoft.com/office/drawing/2014/main" xmlns="" val="20005"/>
                    </a:ext>
                  </a:extLst>
                </a:gridCol>
              </a:tblGrid>
              <a:tr h="253436">
                <a:tc gridSpan="6">
                  <a:txBody>
                    <a:bodyPr/>
                    <a:lstStyle/>
                    <a:p>
                      <a:pPr algn="ctr" rtl="0" fontAlgn="ctr"/>
                      <a:r>
                        <a:rPr lang="en-US" sz="2400" b="1" u="none" strike="noStrike" dirty="0">
                          <a:effectLst/>
                          <a:latin typeface="Arial" panose="020B0604020202020204" pitchFamily="34" charset="0"/>
                          <a:cs typeface="Arial" panose="020B0604020202020204" pitchFamily="34" charset="0"/>
                        </a:rPr>
                        <a:t>Consolidated Overall Sales</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0"/>
                  </a:ext>
                </a:extLst>
              </a:tr>
              <a:tr h="226027">
                <a:tc>
                  <a:txBody>
                    <a:bodyPr/>
                    <a:lstStyle/>
                    <a:p>
                      <a:pPr algn="l" fontAlgn="ctr"/>
                      <a:r>
                        <a:rPr lang="zh-TW" altLang="en-US" sz="1400" b="1" u="none" strike="noStrike" dirty="0">
                          <a:effectLst/>
                        </a:rPr>
                        <a:t>　</a:t>
                      </a:r>
                      <a:endParaRPr lang="zh-TW" altLang="en-US" sz="1400" b="1" i="0" u="none" strike="noStrike" dirty="0">
                        <a:solidFill>
                          <a:srgbClr val="000000"/>
                        </a:solidFill>
                        <a:effectLst/>
                        <a:latin typeface="Arial"/>
                      </a:endParaRPr>
                    </a:p>
                  </a:txBody>
                  <a:tcPr marL="7506" marR="7506" marT="7506"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ctr"/>
                      <a:r>
                        <a:rPr lang="zh-TW" altLang="en-US" sz="1600" b="1" u="none" strike="noStrike" dirty="0">
                          <a:effectLst/>
                          <a:latin typeface="Arial" panose="020B0604020202020204" pitchFamily="34" charset="0"/>
                          <a:cs typeface="Arial" panose="020B0604020202020204" pitchFamily="34" charset="0"/>
                        </a:rPr>
                        <a:t>　</a:t>
                      </a:r>
                      <a:endParaRPr lang="zh-TW" altLang="en-US"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a:p>
                  </a:txBody>
                  <a:tcPr/>
                </a:tc>
                <a:tc>
                  <a:txBody>
                    <a:bodyPr/>
                    <a:lstStyle/>
                    <a:p>
                      <a:pPr algn="l" fontAlgn="ctr"/>
                      <a:r>
                        <a:rPr lang="zh-TW" altLang="en-US" sz="1600" b="1" u="none" strike="noStrike" dirty="0">
                          <a:effectLst/>
                          <a:latin typeface="Arial" panose="020B0604020202020204" pitchFamily="34" charset="0"/>
                          <a:cs typeface="Arial" panose="020B0604020202020204" pitchFamily="34" charset="0"/>
                        </a:rPr>
                        <a:t>　</a:t>
                      </a:r>
                      <a:endParaRPr lang="zh-TW" altLang="en-US"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r" rtl="0" fontAlgn="ctr"/>
                      <a:r>
                        <a:rPr lang="en-US" sz="1400" b="1" u="none" strike="noStrike" dirty="0">
                          <a:effectLst/>
                          <a:latin typeface="Arial" panose="020B0604020202020204" pitchFamily="34" charset="0"/>
                          <a:cs typeface="Arial" panose="020B0604020202020204" pitchFamily="34" charset="0"/>
                        </a:rPr>
                        <a:t>Unit: Thousand NTD$</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a:p>
                  </a:txBody>
                  <a:tcPr/>
                </a:tc>
                <a:extLst>
                  <a:ext uri="{0D108BD9-81ED-4DB2-BD59-A6C34878D82A}">
                    <a16:rowId xmlns:a16="http://schemas.microsoft.com/office/drawing/2014/main" xmlns="" val="10001"/>
                  </a:ext>
                </a:extLst>
              </a:tr>
              <a:tr h="226027">
                <a:tc rowSpan="2">
                  <a:txBody>
                    <a:bodyPr/>
                    <a:lstStyle/>
                    <a:p>
                      <a:pPr algn="l" rtl="0" fontAlgn="ctr"/>
                      <a:r>
                        <a:rPr lang="zh-TW" altLang="en-US" sz="1300" b="1" u="none" strike="noStrike" dirty="0">
                          <a:effectLst/>
                        </a:rPr>
                        <a:t>　</a:t>
                      </a:r>
                      <a:endParaRPr lang="zh-TW" altLang="en-US" sz="1300" b="1" i="0" u="none" strike="noStrike" dirty="0">
                        <a:solidFill>
                          <a:srgbClr val="000000"/>
                        </a:solidFill>
                        <a:effectLst/>
                        <a:latin typeface="Arial"/>
                      </a:endParaRPr>
                    </a:p>
                    <a:p>
                      <a:pPr algn="l" rtl="0" fontAlgn="ctr"/>
                      <a:r>
                        <a:rPr lang="zh-TW" altLang="en-US" sz="1300" b="1" u="none" strike="noStrike" dirty="0">
                          <a:effectLst/>
                        </a:rPr>
                        <a:t>　</a:t>
                      </a:r>
                      <a:endParaRPr lang="zh-TW" altLang="en-US" sz="1300" b="1" i="0" u="none" strike="noStrike" dirty="0">
                        <a:solidFill>
                          <a:srgbClr val="000000"/>
                        </a:solidFill>
                        <a:effectLst/>
                        <a:latin typeface="Arial"/>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algn="ctr" rtl="0" fontAlgn="ctr"/>
                      <a:r>
                        <a:rPr lang="en-US" altLang="zh-TW" sz="1600" b="1" u="none" strike="noStrike" dirty="0">
                          <a:effectLst/>
                          <a:latin typeface="Arial" panose="020B0604020202020204" pitchFamily="34" charset="0"/>
                          <a:cs typeface="Arial" panose="020B0604020202020204" pitchFamily="34" charset="0"/>
                        </a:rPr>
                        <a:t>2021</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gridSpan="2">
                  <a:txBody>
                    <a:bodyPr/>
                    <a:lstStyle/>
                    <a:p>
                      <a:pPr algn="ctr" rtl="0" fontAlgn="ctr"/>
                      <a:r>
                        <a:rPr lang="en-US" altLang="zh-TW" sz="1600" b="1" u="none" strike="noStrike" dirty="0">
                          <a:effectLst/>
                          <a:latin typeface="Arial" panose="020B0604020202020204" pitchFamily="34" charset="0"/>
                          <a:cs typeface="Arial" panose="020B0604020202020204" pitchFamily="34" charset="0"/>
                        </a:rPr>
                        <a:t>2020</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ltLang="en-US"/>
                    </a:p>
                  </a:txBody>
                  <a:tcPr/>
                </a:tc>
                <a:extLst>
                  <a:ext uri="{0D108BD9-81ED-4DB2-BD59-A6C34878D82A}">
                    <a16:rowId xmlns:a16="http://schemas.microsoft.com/office/drawing/2014/main" xmlns="" val="10002"/>
                  </a:ext>
                </a:extLst>
              </a:tr>
              <a:tr h="445304">
                <a:tc vMerge="1">
                  <a:txBody>
                    <a:bodyPr/>
                    <a:lstStyle/>
                    <a:p>
                      <a:pPr algn="l" rtl="0" fontAlgn="ctr"/>
                      <a:endParaRPr lang="zh-TW" altLang="en-US" sz="1300" b="1" i="0" u="none" strike="noStrike" dirty="0">
                        <a:solidFill>
                          <a:srgbClr val="000000"/>
                        </a:solidFill>
                        <a:effectLst/>
                        <a:latin typeface="Arial"/>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600" b="1" u="none" strike="noStrike" dirty="0">
                          <a:effectLst/>
                          <a:latin typeface="Arial" panose="020B0604020202020204" pitchFamily="34" charset="0"/>
                          <a:cs typeface="Arial" panose="020B0604020202020204" pitchFamily="34" charset="0"/>
                        </a:rPr>
                        <a:t>Sales Amount</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rtl="0" fontAlgn="ctr"/>
                      <a:r>
                        <a:rPr lang="en-US" sz="1600" b="1" u="none" strike="noStrike" dirty="0">
                          <a:effectLst/>
                          <a:latin typeface="Arial" panose="020B0604020202020204" pitchFamily="34" charset="0"/>
                          <a:cs typeface="Arial" panose="020B0604020202020204" pitchFamily="34" charset="0"/>
                        </a:rPr>
                        <a:t>Percentage</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ltLang="en-US"/>
                    </a:p>
                  </a:txBody>
                  <a:tcPr/>
                </a:tc>
                <a:tc>
                  <a:txBody>
                    <a:bodyPr/>
                    <a:lstStyle/>
                    <a:p>
                      <a:pPr algn="ctr" rtl="0" fontAlgn="ctr"/>
                      <a:r>
                        <a:rPr lang="en-US" sz="1600" b="1" u="none" strike="noStrike" dirty="0">
                          <a:effectLst/>
                          <a:latin typeface="Arial" panose="020B0604020202020204" pitchFamily="34" charset="0"/>
                          <a:cs typeface="Arial" panose="020B0604020202020204" pitchFamily="34" charset="0"/>
                        </a:rPr>
                        <a:t>Sales Amount</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600" b="1" u="none" strike="noStrike">
                          <a:effectLst/>
                          <a:latin typeface="Arial" panose="020B0604020202020204" pitchFamily="34" charset="0"/>
                          <a:cs typeface="Arial" panose="020B0604020202020204" pitchFamily="34" charset="0"/>
                        </a:rPr>
                        <a:t>Percentage</a:t>
                      </a:r>
                      <a:endParaRPr lang="en-US" sz="1600" b="1" i="0" u="none" strike="noStrike">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r h="226027">
                <a:tc>
                  <a:txBody>
                    <a:bodyPr/>
                    <a:lstStyle/>
                    <a:p>
                      <a:pPr algn="l" rtl="0" fontAlgn="ctr"/>
                      <a:r>
                        <a:rPr lang="en-US" sz="1600" b="1" u="none" strike="noStrike" dirty="0" err="1">
                          <a:effectLst/>
                          <a:latin typeface="Arial" panose="020B0604020202020204" pitchFamily="34" charset="0"/>
                          <a:cs typeface="Arial" panose="020B0604020202020204" pitchFamily="34" charset="0"/>
                        </a:rPr>
                        <a:t>Yonyu</a:t>
                      </a:r>
                      <a:r>
                        <a:rPr lang="en-US" sz="1600" b="1" u="none" strike="noStrike" dirty="0">
                          <a:effectLst/>
                          <a:latin typeface="Arial" panose="020B0604020202020204" pitchFamily="34" charset="0"/>
                          <a:cs typeface="Arial" panose="020B0604020202020204" pitchFamily="34" charset="0"/>
                        </a:rPr>
                        <a:t> Plastics Taiwan</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ctr"/>
                      <a:r>
                        <a:rPr lang="en-US" altLang="zh-TW" sz="1600" b="1" u="none" strike="noStrike">
                          <a:effectLst/>
                          <a:latin typeface="Arial" panose="020B0604020202020204" pitchFamily="34" charset="0"/>
                          <a:cs typeface="Arial" panose="020B0604020202020204" pitchFamily="34" charset="0"/>
                        </a:rPr>
                        <a:t>1,659,345</a:t>
                      </a:r>
                      <a:endParaRPr lang="en-US" altLang="zh-TW" sz="1600" b="1" i="0" u="none" strike="noStrike">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43.69%</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ltLang="en-US"/>
                    </a:p>
                  </a:txBody>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1,507,403</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44.25%</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r h="261476">
                <a:tc>
                  <a:txBody>
                    <a:bodyPr/>
                    <a:lstStyle/>
                    <a:p>
                      <a:pPr algn="l" rtl="0" fontAlgn="ctr"/>
                      <a:r>
                        <a:rPr lang="en-US" sz="1600" b="1" u="none" strike="noStrike" dirty="0" err="1">
                          <a:effectLst/>
                          <a:latin typeface="Arial" panose="020B0604020202020204" pitchFamily="34" charset="0"/>
                          <a:cs typeface="Arial" panose="020B0604020202020204" pitchFamily="34" charset="0"/>
                        </a:rPr>
                        <a:t>Yonyu</a:t>
                      </a:r>
                      <a:r>
                        <a:rPr lang="en-US" sz="1600" b="1" u="none" strike="noStrike" dirty="0">
                          <a:effectLst/>
                          <a:latin typeface="Arial" panose="020B0604020202020204" pitchFamily="34" charset="0"/>
                          <a:cs typeface="Arial" panose="020B0604020202020204" pitchFamily="34" charset="0"/>
                        </a:rPr>
                        <a:t> Plastics Shanghai</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1,255,209</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33.05%</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ltLang="en-US"/>
                    </a:p>
                  </a:txBody>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1,200,790</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35.25%</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5"/>
                  </a:ext>
                </a:extLst>
              </a:tr>
              <a:tr h="261476">
                <a:tc>
                  <a:txBody>
                    <a:bodyPr/>
                    <a:lstStyle/>
                    <a:p>
                      <a:pPr algn="l" rtl="0" fontAlgn="ctr"/>
                      <a:r>
                        <a:rPr lang="en-US" sz="1600" b="1" u="none" strike="noStrike" dirty="0" err="1">
                          <a:effectLst/>
                          <a:latin typeface="Arial" panose="020B0604020202020204" pitchFamily="34" charset="0"/>
                          <a:cs typeface="Arial" panose="020B0604020202020204" pitchFamily="34" charset="0"/>
                        </a:rPr>
                        <a:t>Yonyu</a:t>
                      </a:r>
                      <a:r>
                        <a:rPr lang="en-US" sz="1600" b="1" u="none" strike="noStrike" dirty="0">
                          <a:effectLst/>
                          <a:latin typeface="Arial" panose="020B0604020202020204" pitchFamily="34" charset="0"/>
                          <a:cs typeface="Arial" panose="020B0604020202020204" pitchFamily="34" charset="0"/>
                        </a:rPr>
                        <a:t> Cable Accessories</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ctr"/>
                      <a:r>
                        <a:rPr lang="en-US" altLang="zh-TW" sz="1600" b="1" u="none" strike="noStrike">
                          <a:effectLst/>
                          <a:latin typeface="Arial" panose="020B0604020202020204" pitchFamily="34" charset="0"/>
                          <a:cs typeface="Arial" panose="020B0604020202020204" pitchFamily="34" charset="0"/>
                        </a:rPr>
                        <a:t>863,515</a:t>
                      </a:r>
                      <a:endParaRPr lang="en-US" altLang="zh-TW" sz="1600" b="1" i="0" u="none" strike="noStrike">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22.74%</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ltLang="en-US"/>
                    </a:p>
                  </a:txBody>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697,449</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20.47%</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6"/>
                  </a:ext>
                </a:extLst>
              </a:tr>
              <a:tr h="226027">
                <a:tc>
                  <a:txBody>
                    <a:bodyPr/>
                    <a:lstStyle/>
                    <a:p>
                      <a:pPr algn="l" rtl="0" fontAlgn="ctr"/>
                      <a:r>
                        <a:rPr lang="en-US" sz="1600" b="1" u="none" strike="noStrike" dirty="0">
                          <a:effectLst/>
                          <a:latin typeface="Arial" panose="020B0604020202020204" pitchFamily="34" charset="0"/>
                          <a:cs typeface="Arial" panose="020B0604020202020204" pitchFamily="34" charset="0"/>
                        </a:rPr>
                        <a:t>Others</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ctr"/>
                      <a:r>
                        <a:rPr lang="en-US" altLang="zh-TW" sz="1600" b="1" u="none" strike="noStrike">
                          <a:effectLst/>
                          <a:latin typeface="Arial" panose="020B0604020202020204" pitchFamily="34" charset="0"/>
                          <a:cs typeface="Arial" panose="020B0604020202020204" pitchFamily="34" charset="0"/>
                        </a:rPr>
                        <a:t>19,521 </a:t>
                      </a:r>
                      <a:endParaRPr lang="en-US" altLang="zh-TW" sz="1600" b="1" i="0" u="none" strike="noStrike">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0.51%</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ltLang="en-US"/>
                    </a:p>
                  </a:txBody>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890</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0.03%</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r h="394482">
                <a:tc>
                  <a:txBody>
                    <a:bodyPr/>
                    <a:lstStyle/>
                    <a:p>
                      <a:pPr algn="l" rtl="0" fontAlgn="ctr"/>
                      <a:r>
                        <a:rPr lang="en-US" sz="1600" b="1" u="none" strike="noStrike" dirty="0">
                          <a:effectLst/>
                          <a:latin typeface="Arial" panose="020B0604020202020204" pitchFamily="34" charset="0"/>
                          <a:cs typeface="Arial" panose="020B0604020202020204" pitchFamily="34" charset="0"/>
                        </a:rPr>
                        <a:t>Total Amount</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ctr"/>
                      <a:r>
                        <a:rPr lang="en-US" altLang="zh-TW" sz="1600" b="1" u="none" strike="noStrike">
                          <a:effectLst/>
                          <a:latin typeface="Arial" panose="020B0604020202020204" pitchFamily="34" charset="0"/>
                          <a:cs typeface="Arial" panose="020B0604020202020204" pitchFamily="34" charset="0"/>
                        </a:rPr>
                        <a:t>3,797,590</a:t>
                      </a:r>
                      <a:endParaRPr lang="en-US" altLang="zh-TW" sz="1600" b="1" i="0" u="none" strike="noStrike">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100.00%</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ltLang="en-US"/>
                    </a:p>
                  </a:txBody>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3,406,532</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100.00%</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7506" marR="7506" marT="7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8"/>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341784"/>
            <a:ext cx="8229600" cy="1143000"/>
          </a:xfrm>
        </p:spPr>
        <p:txBody>
          <a:bodyPr>
            <a:normAutofit/>
          </a:bodyPr>
          <a:lstStyle/>
          <a:p>
            <a:r>
              <a:rPr lang="en-US" altLang="zh-TW" sz="2800" dirty="0"/>
              <a:t>Operations Overview Report ~ </a:t>
            </a:r>
            <a:br>
              <a:rPr lang="en-US" altLang="zh-TW" sz="2800" dirty="0"/>
            </a:br>
            <a:r>
              <a:rPr lang="en-US" altLang="zh-TW" sz="2800" dirty="0"/>
              <a:t>Product Distribution</a:t>
            </a:r>
            <a:endParaRPr lang="zh-TW" altLang="en-US" sz="2800" dirty="0"/>
          </a:p>
        </p:txBody>
      </p:sp>
      <p:sp>
        <p:nvSpPr>
          <p:cNvPr id="3" name="內容版面配置區 2"/>
          <p:cNvSpPr>
            <a:spLocks noGrp="1"/>
          </p:cNvSpPr>
          <p:nvPr>
            <p:ph idx="1"/>
          </p:nvPr>
        </p:nvSpPr>
        <p:spPr/>
        <p:txBody>
          <a:bodyPr/>
          <a:lstStyle/>
          <a:p>
            <a:endParaRPr lang="en-US" altLang="zh-TW" dirty="0"/>
          </a:p>
          <a:p>
            <a:endParaRPr lang="en-US" altLang="zh-TW" dirty="0"/>
          </a:p>
          <a:p>
            <a:endParaRPr lang="en-US" altLang="zh-TW" dirty="0"/>
          </a:p>
          <a:p>
            <a:endParaRPr lang="en-US" altLang="zh-TW" dirty="0"/>
          </a:p>
          <a:p>
            <a:endParaRPr lang="en-US" altLang="zh-TW" dirty="0"/>
          </a:p>
          <a:p>
            <a:endParaRPr lang="zh-TW" altLang="en-US" dirty="0"/>
          </a:p>
        </p:txBody>
      </p:sp>
      <p:sp>
        <p:nvSpPr>
          <p:cNvPr id="8" name="投影片編號版面配置區 7"/>
          <p:cNvSpPr>
            <a:spLocks noGrp="1"/>
          </p:cNvSpPr>
          <p:nvPr>
            <p:ph type="sldNum" sz="quarter" idx="12"/>
          </p:nvPr>
        </p:nvSpPr>
        <p:spPr/>
        <p:txBody>
          <a:bodyPr/>
          <a:lstStyle/>
          <a:p>
            <a:fld id="{73DA0BB7-265A-403C-9275-D587AB510EDC}" type="slidenum">
              <a:rPr lang="zh-TW" altLang="en-US" smtClean="0"/>
              <a:pPr/>
              <a:t>8</a:t>
            </a:fld>
            <a:endParaRPr lang="zh-TW" altLang="en-US"/>
          </a:p>
        </p:txBody>
      </p:sp>
      <p:graphicFrame>
        <p:nvGraphicFramePr>
          <p:cNvPr id="11" name="圖表 10"/>
          <p:cNvGraphicFramePr>
            <a:graphicFrameLocks/>
          </p:cNvGraphicFramePr>
          <p:nvPr>
            <p:extLst>
              <p:ext uri="{D42A27DB-BD31-4B8C-83A1-F6EECF244321}">
                <p14:modId xmlns:p14="http://schemas.microsoft.com/office/powerpoint/2010/main" val="972381938"/>
              </p:ext>
            </p:extLst>
          </p:nvPr>
        </p:nvGraphicFramePr>
        <p:xfrm>
          <a:off x="107504" y="1340768"/>
          <a:ext cx="4167867" cy="305344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圖表 12"/>
          <p:cNvGraphicFramePr>
            <a:graphicFrameLocks/>
          </p:cNvGraphicFramePr>
          <p:nvPr>
            <p:extLst>
              <p:ext uri="{D42A27DB-BD31-4B8C-83A1-F6EECF244321}">
                <p14:modId xmlns:p14="http://schemas.microsoft.com/office/powerpoint/2010/main" val="3817869709"/>
              </p:ext>
            </p:extLst>
          </p:nvPr>
        </p:nvGraphicFramePr>
        <p:xfrm>
          <a:off x="4427984" y="1340768"/>
          <a:ext cx="4533900" cy="305344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表格 3"/>
          <p:cNvGraphicFramePr>
            <a:graphicFrameLocks noGrp="1"/>
          </p:cNvGraphicFramePr>
          <p:nvPr>
            <p:extLst>
              <p:ext uri="{D42A27DB-BD31-4B8C-83A1-F6EECF244321}">
                <p14:modId xmlns:p14="http://schemas.microsoft.com/office/powerpoint/2010/main" val="3425467318"/>
              </p:ext>
            </p:extLst>
          </p:nvPr>
        </p:nvGraphicFramePr>
        <p:xfrm>
          <a:off x="721692" y="4103271"/>
          <a:ext cx="7378700" cy="2607617"/>
        </p:xfrm>
        <a:graphic>
          <a:graphicData uri="http://schemas.openxmlformats.org/drawingml/2006/table">
            <a:tbl>
              <a:tblPr>
                <a:tableStyleId>{5C22544A-7EE6-4342-B048-85BDC9FD1C3A}</a:tableStyleId>
              </a:tblPr>
              <a:tblGrid>
                <a:gridCol w="1626675">
                  <a:extLst>
                    <a:ext uri="{9D8B030D-6E8A-4147-A177-3AD203B41FA5}">
                      <a16:colId xmlns:a16="http://schemas.microsoft.com/office/drawing/2014/main" xmlns="" val="20000"/>
                    </a:ext>
                  </a:extLst>
                </a:gridCol>
                <a:gridCol w="1588624">
                  <a:extLst>
                    <a:ext uri="{9D8B030D-6E8A-4147-A177-3AD203B41FA5}">
                      <a16:colId xmlns:a16="http://schemas.microsoft.com/office/drawing/2014/main" xmlns="" val="20001"/>
                    </a:ext>
                  </a:extLst>
                </a:gridCol>
                <a:gridCol w="1369832">
                  <a:extLst>
                    <a:ext uri="{9D8B030D-6E8A-4147-A177-3AD203B41FA5}">
                      <a16:colId xmlns:a16="http://schemas.microsoft.com/office/drawing/2014/main" xmlns="" val="20002"/>
                    </a:ext>
                  </a:extLst>
                </a:gridCol>
                <a:gridCol w="1588624">
                  <a:extLst>
                    <a:ext uri="{9D8B030D-6E8A-4147-A177-3AD203B41FA5}">
                      <a16:colId xmlns:a16="http://schemas.microsoft.com/office/drawing/2014/main" xmlns="" val="20003"/>
                    </a:ext>
                  </a:extLst>
                </a:gridCol>
                <a:gridCol w="1204945">
                  <a:extLst>
                    <a:ext uri="{9D8B030D-6E8A-4147-A177-3AD203B41FA5}">
                      <a16:colId xmlns:a16="http://schemas.microsoft.com/office/drawing/2014/main" xmlns="" val="20004"/>
                    </a:ext>
                  </a:extLst>
                </a:gridCol>
              </a:tblGrid>
              <a:tr h="316039">
                <a:tc gridSpan="5">
                  <a:txBody>
                    <a:bodyPr/>
                    <a:lstStyle/>
                    <a:p>
                      <a:pPr algn="ctr" fontAlgn="ctr"/>
                      <a:r>
                        <a:rPr lang="en-US" sz="2400" b="1" u="none" strike="noStrike" dirty="0">
                          <a:effectLst/>
                          <a:latin typeface="Arial" panose="020B0604020202020204" pitchFamily="34" charset="0"/>
                          <a:cs typeface="Arial" panose="020B0604020202020204" pitchFamily="34" charset="0"/>
                        </a:rPr>
                        <a:t>Consolidated Overall Products</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0"/>
                  </a:ext>
                </a:extLst>
              </a:tr>
              <a:tr h="213366">
                <a:tc gridSpan="5">
                  <a:txBody>
                    <a:bodyPr/>
                    <a:lstStyle/>
                    <a:p>
                      <a:pPr algn="r" fontAlgn="ctr"/>
                      <a:r>
                        <a:rPr lang="en-US" sz="1400" b="1" u="none" strike="noStrike" dirty="0">
                          <a:effectLst/>
                          <a:latin typeface="Arial" panose="020B0604020202020204" pitchFamily="34" charset="0"/>
                          <a:cs typeface="Arial" panose="020B0604020202020204" pitchFamily="34" charset="0"/>
                        </a:rPr>
                        <a:t>Unit: Thousand NTD$</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ctr"/>
                      <a:endParaRPr lang="zh-TW" altLang="en-US" sz="12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fontAlgn="ctr"/>
                      <a:endParaRPr lang="zh-TW" altLang="en-US" sz="1200" b="0" i="0" u="none" strike="noStrike">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r" fontAlgn="ctr"/>
                      <a:endParaRPr lang="en-US" sz="1600" b="1" i="0" u="none" strike="noStrike">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TW" altLang="en-US"/>
                    </a:p>
                  </a:txBody>
                  <a:tcPr/>
                </a:tc>
                <a:extLst>
                  <a:ext uri="{0D108BD9-81ED-4DB2-BD59-A6C34878D82A}">
                    <a16:rowId xmlns:a16="http://schemas.microsoft.com/office/drawing/2014/main" xmlns="" val="10001"/>
                  </a:ext>
                </a:extLst>
              </a:tr>
              <a:tr h="213366">
                <a:tc rowSpan="2">
                  <a:txBody>
                    <a:bodyPr/>
                    <a:lstStyle/>
                    <a:p>
                      <a:pPr algn="l" rtl="0" fontAlgn="ctr"/>
                      <a:r>
                        <a:rPr lang="zh-TW" altLang="en-US" sz="1600" b="1" u="none" strike="noStrike" dirty="0">
                          <a:effectLst/>
                          <a:latin typeface="Arial" panose="020B0604020202020204" pitchFamily="34" charset="0"/>
                          <a:cs typeface="Arial" panose="020B0604020202020204" pitchFamily="34" charset="0"/>
                        </a:rPr>
                        <a:t>　</a:t>
                      </a:r>
                      <a:endParaRPr lang="zh-TW" altLang="en-US" sz="1600" b="1" i="0" u="none" strike="noStrike" dirty="0">
                        <a:solidFill>
                          <a:srgbClr val="000000"/>
                        </a:solidFill>
                        <a:effectLst/>
                        <a:latin typeface="Arial" panose="020B0604020202020204" pitchFamily="34" charset="0"/>
                        <a:cs typeface="Arial" panose="020B0604020202020204" pitchFamily="34" charset="0"/>
                      </a:endParaRPr>
                    </a:p>
                    <a:p>
                      <a:pPr algn="l" rtl="0" fontAlgn="ctr"/>
                      <a:r>
                        <a:rPr lang="zh-TW" altLang="en-US" sz="1600" b="1" u="none" strike="noStrike" dirty="0">
                          <a:effectLst/>
                          <a:latin typeface="Arial" panose="020B0604020202020204" pitchFamily="34" charset="0"/>
                          <a:cs typeface="Arial" panose="020B0604020202020204" pitchFamily="34" charset="0"/>
                        </a:rPr>
                        <a:t>　</a:t>
                      </a:r>
                      <a:endParaRPr lang="zh-TW" altLang="en-US"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rtl="0" fontAlgn="ctr"/>
                      <a:r>
                        <a:rPr lang="en-US" altLang="zh-TW" sz="1600" b="1" u="none" strike="noStrike" dirty="0">
                          <a:effectLst/>
                          <a:latin typeface="Arial" panose="020B0604020202020204" pitchFamily="34" charset="0"/>
                          <a:cs typeface="Arial" panose="020B0604020202020204" pitchFamily="34" charset="0"/>
                        </a:rPr>
                        <a:t>2021</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TW" altLang="en-US"/>
                    </a:p>
                  </a:txBody>
                  <a:tcPr/>
                </a:tc>
                <a:tc gridSpan="2">
                  <a:txBody>
                    <a:bodyPr/>
                    <a:lstStyle/>
                    <a:p>
                      <a:pPr algn="ctr" rtl="0" fontAlgn="ctr"/>
                      <a:r>
                        <a:rPr lang="en-US" altLang="zh-TW" sz="1600" b="1" u="none" strike="noStrike">
                          <a:effectLst/>
                          <a:latin typeface="Arial" panose="020B0604020202020204" pitchFamily="34" charset="0"/>
                          <a:cs typeface="Arial" panose="020B0604020202020204" pitchFamily="34" charset="0"/>
                        </a:rPr>
                        <a:t>2020</a:t>
                      </a:r>
                      <a:endParaRPr lang="en-US" altLang="zh-TW" sz="16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TW" altLang="en-US"/>
                    </a:p>
                  </a:txBody>
                  <a:tcPr/>
                </a:tc>
                <a:extLst>
                  <a:ext uri="{0D108BD9-81ED-4DB2-BD59-A6C34878D82A}">
                    <a16:rowId xmlns:a16="http://schemas.microsoft.com/office/drawing/2014/main" xmlns="" val="10002"/>
                  </a:ext>
                </a:extLst>
              </a:tr>
              <a:tr h="371311">
                <a:tc vMerge="1">
                  <a:txBody>
                    <a:bodyPr/>
                    <a:lstStyle/>
                    <a:p>
                      <a:pPr algn="l" rtl="0" fontAlgn="ctr"/>
                      <a:endParaRPr lang="zh-TW" altLang="en-US" sz="16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600" b="1" u="none" strike="noStrike" dirty="0">
                          <a:effectLst/>
                          <a:latin typeface="Arial" panose="020B0604020202020204" pitchFamily="34" charset="0"/>
                          <a:cs typeface="Arial" panose="020B0604020202020204" pitchFamily="34" charset="0"/>
                        </a:rPr>
                        <a:t>Sales Amount</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600" b="1" u="none" strike="noStrike" dirty="0">
                          <a:effectLst/>
                          <a:latin typeface="Arial" panose="020B0604020202020204" pitchFamily="34" charset="0"/>
                          <a:cs typeface="Arial" panose="020B0604020202020204" pitchFamily="34" charset="0"/>
                        </a:rPr>
                        <a:t>Percentage</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600" b="1" u="none" strike="noStrike" dirty="0">
                          <a:effectLst/>
                          <a:latin typeface="Arial" panose="020B0604020202020204" pitchFamily="34" charset="0"/>
                          <a:cs typeface="Arial" panose="020B0604020202020204" pitchFamily="34" charset="0"/>
                        </a:rPr>
                        <a:t>Sales Amount</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600" b="1" u="none" strike="noStrike">
                          <a:effectLst/>
                          <a:latin typeface="Arial" panose="020B0604020202020204" pitchFamily="34" charset="0"/>
                          <a:cs typeface="Arial" panose="020B0604020202020204" pitchFamily="34" charset="0"/>
                        </a:rPr>
                        <a:t>Percentage</a:t>
                      </a:r>
                      <a:endParaRPr lang="en-US" sz="16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213366">
                <a:tc>
                  <a:txBody>
                    <a:bodyPr/>
                    <a:lstStyle/>
                    <a:p>
                      <a:pPr algn="l" rtl="0" fontAlgn="ctr"/>
                      <a:r>
                        <a:rPr lang="en-US" sz="1600" b="1" u="none" strike="noStrike">
                          <a:effectLst/>
                          <a:latin typeface="Arial" panose="020B0604020202020204" pitchFamily="34" charset="0"/>
                          <a:cs typeface="Arial" panose="020B0604020202020204" pitchFamily="34" charset="0"/>
                        </a:rPr>
                        <a:t>Plastic Bottles</a:t>
                      </a:r>
                      <a:endParaRPr lang="en-US" sz="16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a:effectLst/>
                          <a:latin typeface="Arial" panose="020B0604020202020204" pitchFamily="34" charset="0"/>
                          <a:cs typeface="Arial" panose="020B0604020202020204" pitchFamily="34" charset="0"/>
                        </a:rPr>
                        <a:t>1,395,068</a:t>
                      </a:r>
                      <a:endParaRPr lang="en-US" altLang="zh-TW" sz="16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36.74%</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1,256,361</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a:effectLst/>
                          <a:latin typeface="Arial" panose="020B0604020202020204" pitchFamily="34" charset="0"/>
                          <a:cs typeface="Arial" panose="020B0604020202020204" pitchFamily="34" charset="0"/>
                        </a:rPr>
                        <a:t>36.88%</a:t>
                      </a:r>
                      <a:endParaRPr lang="en-US" altLang="zh-TW" sz="16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216598">
                <a:tc>
                  <a:txBody>
                    <a:bodyPr/>
                    <a:lstStyle/>
                    <a:p>
                      <a:pPr algn="l" rtl="0" fontAlgn="ctr"/>
                      <a:r>
                        <a:rPr lang="en-US" sz="1600" b="1" u="none" strike="noStrike">
                          <a:effectLst/>
                          <a:latin typeface="Arial" panose="020B0604020202020204" pitchFamily="34" charset="0"/>
                          <a:cs typeface="Arial" panose="020B0604020202020204" pitchFamily="34" charset="0"/>
                        </a:rPr>
                        <a:t>Injection Parts</a:t>
                      </a:r>
                      <a:endParaRPr lang="en-US" sz="16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1,602,194</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a:effectLst/>
                          <a:latin typeface="Arial" panose="020B0604020202020204" pitchFamily="34" charset="0"/>
                          <a:cs typeface="Arial" panose="020B0604020202020204" pitchFamily="34" charset="0"/>
                        </a:rPr>
                        <a:t>42.19%</a:t>
                      </a:r>
                      <a:endParaRPr lang="en-US" altLang="zh-TW" sz="16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1,368,470</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a:effectLst/>
                          <a:latin typeface="Arial" panose="020B0604020202020204" pitchFamily="34" charset="0"/>
                          <a:cs typeface="Arial" panose="020B0604020202020204" pitchFamily="34" charset="0"/>
                        </a:rPr>
                        <a:t>40.17%</a:t>
                      </a:r>
                      <a:endParaRPr lang="en-US" altLang="zh-TW" sz="16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247541">
                <a:tc>
                  <a:txBody>
                    <a:bodyPr/>
                    <a:lstStyle/>
                    <a:p>
                      <a:pPr algn="l" rtl="0" fontAlgn="ctr"/>
                      <a:r>
                        <a:rPr lang="en-US" sz="1600" b="1" u="none" strike="noStrike" dirty="0">
                          <a:effectLst/>
                          <a:latin typeface="Arial" panose="020B0604020202020204" pitchFamily="34" charset="0"/>
                          <a:cs typeface="Arial" panose="020B0604020202020204" pitchFamily="34" charset="0"/>
                        </a:rPr>
                        <a:t>Plastic Tubes</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457,697</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a:effectLst/>
                          <a:latin typeface="Arial" panose="020B0604020202020204" pitchFamily="34" charset="0"/>
                          <a:cs typeface="Arial" panose="020B0604020202020204" pitchFamily="34" charset="0"/>
                        </a:rPr>
                        <a:t>12.05%</a:t>
                      </a:r>
                      <a:endParaRPr lang="en-US" altLang="zh-TW" sz="16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427,390</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12.55%</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6"/>
                  </a:ext>
                </a:extLst>
              </a:tr>
              <a:tr h="213366">
                <a:tc>
                  <a:txBody>
                    <a:bodyPr/>
                    <a:lstStyle/>
                    <a:p>
                      <a:pPr algn="l" rtl="0" fontAlgn="ctr"/>
                      <a:r>
                        <a:rPr lang="en-US" sz="1600" b="1" u="none" strike="noStrike">
                          <a:effectLst/>
                          <a:latin typeface="Arial" panose="020B0604020202020204" pitchFamily="34" charset="0"/>
                          <a:cs typeface="Arial" panose="020B0604020202020204" pitchFamily="34" charset="0"/>
                        </a:rPr>
                        <a:t>Others</a:t>
                      </a:r>
                      <a:endParaRPr lang="en-US" sz="16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a:effectLst/>
                          <a:latin typeface="Arial" panose="020B0604020202020204" pitchFamily="34" charset="0"/>
                          <a:cs typeface="Arial" panose="020B0604020202020204" pitchFamily="34" charset="0"/>
                        </a:rPr>
                        <a:t>342,631</a:t>
                      </a:r>
                      <a:endParaRPr lang="en-US" altLang="zh-TW" sz="16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a:effectLst/>
                          <a:latin typeface="Arial" panose="020B0604020202020204" pitchFamily="34" charset="0"/>
                          <a:cs typeface="Arial" panose="020B0604020202020204" pitchFamily="34" charset="0"/>
                        </a:rPr>
                        <a:t>9.02%</a:t>
                      </a:r>
                      <a:endParaRPr lang="en-US" altLang="zh-TW" sz="16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354,311</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10.40%</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7"/>
                  </a:ext>
                </a:extLst>
              </a:tr>
              <a:tr h="371311">
                <a:tc>
                  <a:txBody>
                    <a:bodyPr/>
                    <a:lstStyle/>
                    <a:p>
                      <a:pPr algn="l" rtl="0" fontAlgn="ctr"/>
                      <a:r>
                        <a:rPr lang="en-US" sz="1600" b="1" u="none" strike="noStrike" dirty="0">
                          <a:effectLst/>
                          <a:latin typeface="Arial" panose="020B0604020202020204" pitchFamily="34" charset="0"/>
                          <a:cs typeface="Arial" panose="020B0604020202020204" pitchFamily="34" charset="0"/>
                        </a:rPr>
                        <a:t>Total Amount</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a:effectLst/>
                          <a:latin typeface="Arial" panose="020B0604020202020204" pitchFamily="34" charset="0"/>
                          <a:cs typeface="Arial" panose="020B0604020202020204" pitchFamily="34" charset="0"/>
                        </a:rPr>
                        <a:t>3,797,590</a:t>
                      </a:r>
                      <a:endParaRPr lang="en-US" altLang="zh-TW" sz="16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a:effectLst/>
                          <a:latin typeface="Arial" panose="020B0604020202020204" pitchFamily="34" charset="0"/>
                          <a:cs typeface="Arial" panose="020B0604020202020204" pitchFamily="34" charset="0"/>
                        </a:rPr>
                        <a:t>100.00%</a:t>
                      </a:r>
                      <a:endParaRPr lang="en-US" altLang="zh-TW" sz="16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3,406,532</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en-US" altLang="zh-TW" sz="1600" b="1" u="none" strike="noStrike" dirty="0">
                          <a:effectLst/>
                          <a:latin typeface="Arial" panose="020B0604020202020204" pitchFamily="34" charset="0"/>
                          <a:cs typeface="Arial" panose="020B0604020202020204" pitchFamily="34" charset="0"/>
                        </a:rPr>
                        <a:t>100.00%</a:t>
                      </a:r>
                      <a:endParaRPr lang="en-US" altLang="zh-TW"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8"/>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2800" dirty="0"/>
              <a:t>Operations Overview Report ~ </a:t>
            </a:r>
            <a:br>
              <a:rPr lang="en-US" altLang="zh-TW" sz="2800" dirty="0"/>
            </a:br>
            <a:r>
              <a:rPr lang="en-US" altLang="zh-TW" sz="2800" dirty="0"/>
              <a:t>Region Distribution</a:t>
            </a:r>
            <a:endParaRPr lang="zh-TW" altLang="en-US" sz="2800" dirty="0"/>
          </a:p>
        </p:txBody>
      </p:sp>
      <p:sp>
        <p:nvSpPr>
          <p:cNvPr id="8" name="投影片編號版面配置區 7"/>
          <p:cNvSpPr>
            <a:spLocks noGrp="1"/>
          </p:cNvSpPr>
          <p:nvPr>
            <p:ph type="sldNum" sz="quarter" idx="12"/>
          </p:nvPr>
        </p:nvSpPr>
        <p:spPr/>
        <p:txBody>
          <a:bodyPr/>
          <a:lstStyle/>
          <a:p>
            <a:fld id="{73DA0BB7-265A-403C-9275-D587AB510EDC}" type="slidenum">
              <a:rPr lang="zh-TW" altLang="en-US" smtClean="0"/>
              <a:pPr/>
              <a:t>9</a:t>
            </a:fld>
            <a:endParaRPr lang="zh-TW" altLang="en-US"/>
          </a:p>
        </p:txBody>
      </p:sp>
      <p:graphicFrame>
        <p:nvGraphicFramePr>
          <p:cNvPr id="11" name="圖表 10"/>
          <p:cNvGraphicFramePr>
            <a:graphicFrameLocks/>
          </p:cNvGraphicFramePr>
          <p:nvPr>
            <p:extLst>
              <p:ext uri="{D42A27DB-BD31-4B8C-83A1-F6EECF244321}">
                <p14:modId xmlns:p14="http://schemas.microsoft.com/office/powerpoint/2010/main" val="2794318940"/>
              </p:ext>
            </p:extLst>
          </p:nvPr>
        </p:nvGraphicFramePr>
        <p:xfrm>
          <a:off x="251520" y="1268760"/>
          <a:ext cx="4263950" cy="30876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圖表 11"/>
          <p:cNvGraphicFramePr>
            <a:graphicFrameLocks/>
          </p:cNvGraphicFramePr>
          <p:nvPr>
            <p:extLst>
              <p:ext uri="{D42A27DB-BD31-4B8C-83A1-F6EECF244321}">
                <p14:modId xmlns:p14="http://schemas.microsoft.com/office/powerpoint/2010/main" val="1719930217"/>
              </p:ext>
            </p:extLst>
          </p:nvPr>
        </p:nvGraphicFramePr>
        <p:xfrm>
          <a:off x="4572000" y="1268760"/>
          <a:ext cx="4248472" cy="308614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表格 4"/>
          <p:cNvGraphicFramePr>
            <a:graphicFrameLocks noGrp="1"/>
          </p:cNvGraphicFramePr>
          <p:nvPr>
            <p:extLst>
              <p:ext uri="{D42A27DB-BD31-4B8C-83A1-F6EECF244321}">
                <p14:modId xmlns:p14="http://schemas.microsoft.com/office/powerpoint/2010/main" val="1980911127"/>
              </p:ext>
            </p:extLst>
          </p:nvPr>
        </p:nvGraphicFramePr>
        <p:xfrm>
          <a:off x="865708" y="4127326"/>
          <a:ext cx="7378700" cy="2686050"/>
        </p:xfrm>
        <a:graphic>
          <a:graphicData uri="http://schemas.openxmlformats.org/drawingml/2006/table">
            <a:tbl>
              <a:tblPr/>
              <a:tblGrid>
                <a:gridCol w="1626675">
                  <a:extLst>
                    <a:ext uri="{9D8B030D-6E8A-4147-A177-3AD203B41FA5}">
                      <a16:colId xmlns:a16="http://schemas.microsoft.com/office/drawing/2014/main" xmlns="" val="20000"/>
                    </a:ext>
                  </a:extLst>
                </a:gridCol>
                <a:gridCol w="1588624">
                  <a:extLst>
                    <a:ext uri="{9D8B030D-6E8A-4147-A177-3AD203B41FA5}">
                      <a16:colId xmlns:a16="http://schemas.microsoft.com/office/drawing/2014/main" xmlns="" val="20001"/>
                    </a:ext>
                  </a:extLst>
                </a:gridCol>
                <a:gridCol w="1369832">
                  <a:extLst>
                    <a:ext uri="{9D8B030D-6E8A-4147-A177-3AD203B41FA5}">
                      <a16:colId xmlns:a16="http://schemas.microsoft.com/office/drawing/2014/main" xmlns="" val="20002"/>
                    </a:ext>
                  </a:extLst>
                </a:gridCol>
                <a:gridCol w="1588624">
                  <a:extLst>
                    <a:ext uri="{9D8B030D-6E8A-4147-A177-3AD203B41FA5}">
                      <a16:colId xmlns:a16="http://schemas.microsoft.com/office/drawing/2014/main" xmlns="" val="20003"/>
                    </a:ext>
                  </a:extLst>
                </a:gridCol>
                <a:gridCol w="1204945">
                  <a:extLst>
                    <a:ext uri="{9D8B030D-6E8A-4147-A177-3AD203B41FA5}">
                      <a16:colId xmlns:a16="http://schemas.microsoft.com/office/drawing/2014/main" xmlns="" val="20004"/>
                    </a:ext>
                  </a:extLst>
                </a:gridCol>
              </a:tblGrid>
              <a:tr h="365590">
                <a:tc gridSpan="5">
                  <a:txBody>
                    <a:bodyPr/>
                    <a:lstStyle/>
                    <a:p>
                      <a:pPr algn="ctr" rtl="0" fontAlgn="ctr"/>
                      <a:r>
                        <a:rPr lang="en-US" sz="2400" b="1" i="0" u="none" strike="noStrike" dirty="0">
                          <a:solidFill>
                            <a:srgbClr val="000000"/>
                          </a:solidFill>
                          <a:effectLst/>
                          <a:latin typeface="Arial"/>
                        </a:rPr>
                        <a:t>Consolidated Overall Regions</a:t>
                      </a:r>
                    </a:p>
                  </a:txBody>
                  <a:tcPr marL="9525" marR="9525" marT="9525" marB="0" anchor="ctr">
                    <a:lnL>
                      <a:noFill/>
                    </a:lnL>
                    <a:lnR>
                      <a:noFill/>
                    </a:lnR>
                    <a:lnT>
                      <a:noFill/>
                    </a:lnT>
                    <a:lnB>
                      <a:noFill/>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0"/>
                  </a:ext>
                </a:extLst>
              </a:tr>
              <a:tr h="273519">
                <a:tc>
                  <a:txBody>
                    <a:bodyPr/>
                    <a:lstStyle/>
                    <a:p>
                      <a:pPr algn="l" fontAlgn="ctr"/>
                      <a:endParaRPr lang="zh-TW" altLang="en-US" sz="1800" b="0" i="0" u="none" strike="noStrike">
                        <a:solidFill>
                          <a:srgbClr val="000000"/>
                        </a:solidFill>
                        <a:effectLst/>
                        <a:latin typeface="Arial"/>
                      </a:endParaRP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800" b="0" i="0" u="none" strike="noStrike">
                        <a:solidFill>
                          <a:srgbClr val="000000"/>
                        </a:solidFill>
                        <a:effectLst/>
                        <a:latin typeface="Arial"/>
                      </a:endParaRP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800" b="0" i="0" u="none" strike="noStrike">
                        <a:solidFill>
                          <a:srgbClr val="000000"/>
                        </a:solidFill>
                        <a:effectLst/>
                        <a:latin typeface="Arial"/>
                      </a:endParaRP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gridSpan="2">
                  <a:txBody>
                    <a:bodyPr/>
                    <a:lstStyle/>
                    <a:p>
                      <a:pPr algn="r" rtl="0" fontAlgn="ctr"/>
                      <a:r>
                        <a:rPr lang="en-US" sz="1400" b="1" i="0" u="none" strike="noStrike" dirty="0">
                          <a:solidFill>
                            <a:srgbClr val="000000"/>
                          </a:solidFill>
                          <a:effectLst/>
                          <a:latin typeface="Arial"/>
                        </a:rPr>
                        <a:t>Unit: Thousand NTD$</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xmlns="" val="10001"/>
                  </a:ext>
                </a:extLst>
              </a:tr>
              <a:tr h="244147">
                <a:tc rowSpan="2">
                  <a:txBody>
                    <a:bodyPr/>
                    <a:lstStyle/>
                    <a:p>
                      <a:pPr algn="l" rtl="0" fontAlgn="ctr"/>
                      <a:r>
                        <a:rPr lang="zh-TW" altLang="en-US" sz="1600" b="1" i="0" u="none" strike="noStrike" dirty="0">
                          <a:solidFill>
                            <a:srgbClr val="000000"/>
                          </a:solidFill>
                          <a:effectLst/>
                          <a:latin typeface="Arial"/>
                        </a:rPr>
                        <a:t>　</a:t>
                      </a:r>
                    </a:p>
                    <a:p>
                      <a:pPr algn="l" rtl="0" fontAlgn="ctr"/>
                      <a:r>
                        <a:rPr lang="zh-TW" altLang="en-US" sz="1600" b="1" i="0" u="none" strike="noStrike" dirty="0">
                          <a:solidFill>
                            <a:srgbClr val="000000"/>
                          </a:solidFill>
                          <a:effectLst/>
                          <a:latin typeface="Arial"/>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ctr"/>
                      <a:r>
                        <a:rPr lang="en-US" altLang="zh-TW" sz="1600" b="1" i="0" u="none" strike="noStrike">
                          <a:solidFill>
                            <a:srgbClr val="000000"/>
                          </a:solidFill>
                          <a:effectLst/>
                          <a:latin typeface="Arial"/>
                        </a:rPr>
                        <a:t>2021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ctr" rtl="0" fontAlgn="ctr"/>
                      <a:r>
                        <a:rPr lang="en-US" altLang="zh-TW" sz="1600" b="1" i="0" u="none" strike="noStrike">
                          <a:solidFill>
                            <a:srgbClr val="000000"/>
                          </a:solidFill>
                          <a:effectLst/>
                          <a:latin typeface="Arial"/>
                        </a:rPr>
                        <a:t>2020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xmlns="" val="10002"/>
                  </a:ext>
                </a:extLst>
              </a:tr>
              <a:tr h="244147">
                <a:tc vMerge="1">
                  <a:txBody>
                    <a:bodyPr/>
                    <a:lstStyle/>
                    <a:p>
                      <a:pPr algn="l" rtl="0" fontAlgn="ctr"/>
                      <a:endParaRPr lang="zh-TW" altLang="en-US" sz="1600" b="1" i="0" u="none" strike="noStrike">
                        <a:solidFill>
                          <a:srgbClr val="000000"/>
                        </a:solidFill>
                        <a:effectLst/>
                        <a:latin typeface="Arial"/>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1" i="0" u="none" strike="noStrike">
                          <a:solidFill>
                            <a:srgbClr val="000000"/>
                          </a:solidFill>
                          <a:effectLst/>
                          <a:latin typeface="Arial"/>
                        </a:rPr>
                        <a:t>Sales Amount</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1" i="0" u="none" strike="noStrike">
                          <a:solidFill>
                            <a:srgbClr val="000000"/>
                          </a:solidFill>
                          <a:effectLst/>
                          <a:latin typeface="Arial"/>
                        </a:rPr>
                        <a:t>Percentage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1" i="0" u="none" strike="noStrike">
                          <a:solidFill>
                            <a:srgbClr val="000000"/>
                          </a:solidFill>
                          <a:effectLst/>
                          <a:latin typeface="Arial"/>
                        </a:rPr>
                        <a:t>Sales Amount</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1" i="0" u="none" strike="noStrike">
                          <a:solidFill>
                            <a:srgbClr val="000000"/>
                          </a:solidFill>
                          <a:effectLst/>
                          <a:latin typeface="Arial"/>
                        </a:rPr>
                        <a:t>Percentage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244147">
                <a:tc>
                  <a:txBody>
                    <a:bodyPr/>
                    <a:lstStyle/>
                    <a:p>
                      <a:pPr algn="l" rtl="0" fontAlgn="ctr"/>
                      <a:r>
                        <a:rPr lang="en-US" sz="1600" b="1" i="0" u="none" strike="noStrike">
                          <a:solidFill>
                            <a:srgbClr val="000000"/>
                          </a:solidFill>
                          <a:effectLst/>
                          <a:latin typeface="Arial"/>
                        </a:rPr>
                        <a:t>Taiwan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725,513</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19.10%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728,532</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21.39%</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244147">
                <a:tc>
                  <a:txBody>
                    <a:bodyPr/>
                    <a:lstStyle/>
                    <a:p>
                      <a:pPr algn="l" rtl="0" fontAlgn="ctr"/>
                      <a:r>
                        <a:rPr lang="en-US" sz="1600" b="1" i="0" u="none" strike="noStrike">
                          <a:solidFill>
                            <a:srgbClr val="000000"/>
                          </a:solidFill>
                          <a:effectLst/>
                          <a:latin typeface="Arial"/>
                        </a:rPr>
                        <a:t>China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1,173,674</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30.91%</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1,025,477</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30.10%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244147">
                <a:tc>
                  <a:txBody>
                    <a:bodyPr/>
                    <a:lstStyle/>
                    <a:p>
                      <a:pPr algn="l" rtl="0" fontAlgn="ctr"/>
                      <a:r>
                        <a:rPr lang="en-US" sz="1600" b="1" i="0" u="none" strike="noStrike">
                          <a:solidFill>
                            <a:srgbClr val="000000"/>
                          </a:solidFill>
                          <a:effectLst/>
                          <a:latin typeface="Arial"/>
                        </a:rPr>
                        <a:t>US / Europe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796,584</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20.98%</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651,056</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19.11%</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244147">
                <a:tc>
                  <a:txBody>
                    <a:bodyPr/>
                    <a:lstStyle/>
                    <a:p>
                      <a:pPr algn="l" rtl="0" fontAlgn="ctr"/>
                      <a:r>
                        <a:rPr lang="en-US" sz="1600" b="1" i="0" u="none" strike="noStrike">
                          <a:solidFill>
                            <a:srgbClr val="000000"/>
                          </a:solidFill>
                          <a:effectLst/>
                          <a:latin typeface="Arial"/>
                        </a:rPr>
                        <a:t>Japan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759,248</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19.99%</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663,259</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19.47%</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244147">
                <a:tc>
                  <a:txBody>
                    <a:bodyPr/>
                    <a:lstStyle/>
                    <a:p>
                      <a:pPr algn="l" rtl="0" fontAlgn="ctr"/>
                      <a:r>
                        <a:rPr lang="en-US" sz="1600" b="1" i="0" u="none" strike="noStrike">
                          <a:solidFill>
                            <a:srgbClr val="000000"/>
                          </a:solidFill>
                          <a:effectLst/>
                          <a:latin typeface="Arial"/>
                        </a:rPr>
                        <a:t>Others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342,571</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9.02%</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338,209</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9.93%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244147">
                <a:tc>
                  <a:txBody>
                    <a:bodyPr/>
                    <a:lstStyle/>
                    <a:p>
                      <a:pPr algn="l" rtl="0" fontAlgn="ctr"/>
                      <a:r>
                        <a:rPr lang="en-US" sz="1600" b="1" i="0" u="none" strike="noStrike">
                          <a:solidFill>
                            <a:srgbClr val="000000"/>
                          </a:solidFill>
                          <a:effectLst/>
                          <a:latin typeface="Arial"/>
                        </a:rPr>
                        <a:t>Total Amount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3,797,590</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100.00%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a:rPr>
                        <a:t>3,406,532</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dirty="0">
                          <a:solidFill>
                            <a:srgbClr val="000000"/>
                          </a:solidFill>
                          <a:effectLst/>
                          <a:latin typeface="Arial"/>
                        </a:rPr>
                        <a:t>100.00%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bl>
          </a:graphicData>
        </a:graphic>
      </p:graphicFrame>
    </p:spTree>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5050</TotalTime>
  <Words>1971</Words>
  <Application>Microsoft Office PowerPoint</Application>
  <PresentationFormat>如螢幕大小 (4:3)</PresentationFormat>
  <Paragraphs>519</Paragraphs>
  <Slides>29</Slides>
  <Notes>0</Notes>
  <HiddenSlides>0</HiddenSlides>
  <MMClips>0</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29</vt:i4>
      </vt:variant>
    </vt:vector>
  </HeadingPairs>
  <TitlesOfParts>
    <vt:vector size="31" baseType="lpstr">
      <vt:lpstr>Office 佈景主題</vt:lpstr>
      <vt:lpstr>Document</vt:lpstr>
      <vt:lpstr>永裕塑膠工業股份有限公司  YONYU PLASTICS CO.,LTD. 股票代號：1323</vt:lpstr>
      <vt:lpstr>Company Presentation</vt:lpstr>
      <vt:lpstr>Company Overview</vt:lpstr>
      <vt:lpstr>Company Information</vt:lpstr>
      <vt:lpstr>Corporate Organizational Chart</vt:lpstr>
      <vt:lpstr>Operational Overview</vt:lpstr>
      <vt:lpstr>Operations Overview Report ~  Consolidated Sales</vt:lpstr>
      <vt:lpstr>Operations Overview Report ~  Product Distribution</vt:lpstr>
      <vt:lpstr>Operations Overview Report ~  Region Distribution</vt:lpstr>
      <vt:lpstr>Financial Summaries</vt:lpstr>
      <vt:lpstr>Statement of Comprehensive Income (Quarterly)</vt:lpstr>
      <vt:lpstr>Statement of Comprehensive Income (Yearly)</vt:lpstr>
      <vt:lpstr>Financial Review (Consolidated Basis)</vt:lpstr>
      <vt:lpstr>Dividend Payout</vt:lpstr>
      <vt:lpstr>A look into the Future</vt:lpstr>
      <vt:lpstr>Production and Marketing</vt:lpstr>
      <vt:lpstr>Production and Marketing</vt:lpstr>
      <vt:lpstr>Production and Marketing</vt:lpstr>
      <vt:lpstr>Future Plans</vt:lpstr>
      <vt:lpstr>Future Plans</vt:lpstr>
      <vt:lpstr>6 Key Corporate Practices</vt:lpstr>
      <vt:lpstr>6 Key Corporate Practices</vt:lpstr>
      <vt:lpstr>6 Key Corporate Practices</vt:lpstr>
      <vt:lpstr>6 Key Corporate Practices</vt:lpstr>
      <vt:lpstr>6 Key Corporate Practices</vt:lpstr>
      <vt:lpstr>6 Key Corporate Practices</vt:lpstr>
      <vt:lpstr>One Stop Service</vt:lpstr>
      <vt:lpstr>General Disclaimer</vt:lpstr>
      <vt:lpstr>永裕塑膠工業股份有限公司  YONYU PLASTICS CO.,LTD. Stock Code：1323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郭錦添</dc:creator>
  <cp:lastModifiedBy>謝慶祥</cp:lastModifiedBy>
  <cp:revision>298</cp:revision>
  <dcterms:modified xsi:type="dcterms:W3CDTF">2022-11-11T01:49:03Z</dcterms:modified>
</cp:coreProperties>
</file>