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6" r:id="rId2"/>
    <p:sldId id="257" r:id="rId3"/>
    <p:sldId id="262" r:id="rId4"/>
    <p:sldId id="263" r:id="rId5"/>
    <p:sldId id="264" r:id="rId6"/>
    <p:sldId id="266" r:id="rId7"/>
    <p:sldId id="265" r:id="rId8"/>
    <p:sldId id="267" r:id="rId9"/>
    <p:sldId id="268" r:id="rId10"/>
    <p:sldId id="270" r:id="rId11"/>
    <p:sldId id="269" r:id="rId12"/>
    <p:sldId id="271" r:id="rId13"/>
    <p:sldId id="272" r:id="rId14"/>
    <p:sldId id="273" r:id="rId15"/>
    <p:sldId id="275" r:id="rId16"/>
    <p:sldId id="274" r:id="rId17"/>
    <p:sldId id="286" r:id="rId18"/>
    <p:sldId id="280" r:id="rId19"/>
    <p:sldId id="276" r:id="rId20"/>
    <p:sldId id="287" r:id="rId21"/>
    <p:sldId id="277" r:id="rId22"/>
    <p:sldId id="281" r:id="rId23"/>
    <p:sldId id="282" r:id="rId24"/>
    <p:sldId id="283" r:id="rId25"/>
    <p:sldId id="284" r:id="rId26"/>
    <p:sldId id="285" r:id="rId27"/>
    <p:sldId id="288" r:id="rId28"/>
    <p:sldId id="289" r:id="rId29"/>
    <p:sldId id="279" r:id="rId30"/>
    <p:sldId id="258" r:id="rId31"/>
    <p:sldId id="261" r:id="rId32"/>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0000FF"/>
    <a:srgbClr val="00FF00"/>
    <a:srgbClr val="FF00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19" autoAdjust="0"/>
    <p:restoredTop sz="94661" autoAdjust="0"/>
  </p:normalViewPr>
  <p:slideViewPr>
    <p:cSldViewPr>
      <p:cViewPr varScale="1">
        <p:scale>
          <a:sx n="118" d="100"/>
          <a:sy n="118" d="100"/>
        </p:scale>
        <p:origin x="-145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9" d="100"/>
          <a:sy n="69" d="100"/>
        </p:scale>
        <p:origin x="-2838"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fs-01\Files\FILE\H00\&#36001;&#21209;\41&#20854;&#20182;&#26371;&#35696;&#12289;&#22577;&#21578;\02&#27861;&#35498;&#26371;\20231120\&#27704;&#35029;&#27861;&#20154;&#35498;&#26126;&#26371;&#31777;&#22577;&#24213;&#31295;20231120.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s-01\Files\FILE\H00\&#36001;&#21209;\41&#20854;&#20182;&#26371;&#35696;&#12289;&#22577;&#21578;\02&#27861;&#35498;&#26371;\20231120\&#27704;&#35029;&#27861;&#20154;&#35498;&#26126;&#26371;&#31777;&#22577;&#24213;&#31295;20231120.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fs-01\Files\FILE\H00\&#36001;&#21209;\41&#20854;&#20182;&#26371;&#35696;&#12289;&#22577;&#21578;\02&#27861;&#35498;&#26371;\20231120\&#27704;&#35029;&#27861;&#20154;&#35498;&#26126;&#26371;&#31777;&#22577;&#24213;&#31295;202311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Arial" pitchFamily="34" charset="0"/>
                <a:ea typeface="標楷體" pitchFamily="65" charset="-120"/>
                <a:cs typeface="Arial" pitchFamily="34" charset="0"/>
              </a:defRPr>
            </a:pPr>
            <a:r>
              <a:rPr lang="zh-TW" altLang="zh-TW" sz="1800" b="1" i="0" baseline="0" dirty="0"/>
              <a:t>合併個體銷售</a:t>
            </a:r>
            <a:r>
              <a:rPr lang="en-US" altLang="zh-TW" sz="1800" b="1" i="0" baseline="0" dirty="0"/>
              <a:t>2022</a:t>
            </a:r>
            <a:r>
              <a:rPr lang="zh-TW" altLang="zh-TW" sz="1800" b="1" i="0" baseline="0" dirty="0" smtClean="0"/>
              <a:t>年度</a:t>
            </a:r>
            <a:endParaRPr lang="zh-TW" altLang="en-US" dirty="0">
              <a:latin typeface="Arial" pitchFamily="34" charset="0"/>
              <a:ea typeface="標楷體" pitchFamily="65" charset="-120"/>
              <a:cs typeface="Arial" pitchFamily="34" charset="0"/>
            </a:endParaRPr>
          </a:p>
        </c:rich>
      </c:tx>
      <c:layout/>
      <c:overlay val="0"/>
    </c:title>
    <c:autoTitleDeleted val="0"/>
    <c:plotArea>
      <c:layout/>
      <c:pieChart>
        <c:varyColors val="1"/>
        <c:ser>
          <c:idx val="0"/>
          <c:order val="0"/>
          <c:dPt>
            <c:idx val="0"/>
            <c:bubble3D val="0"/>
            <c:spPr>
              <a:solidFill>
                <a:schemeClr val="accent1">
                  <a:lumMod val="60000"/>
                  <a:lumOff val="40000"/>
                </a:schemeClr>
              </a:solidFill>
            </c:spPr>
          </c:dPt>
          <c:dPt>
            <c:idx val="1"/>
            <c:bubble3D val="0"/>
            <c:spPr>
              <a:solidFill>
                <a:schemeClr val="accent2">
                  <a:lumMod val="60000"/>
                  <a:lumOff val="40000"/>
                </a:schemeClr>
              </a:solidFill>
            </c:spPr>
          </c:dPt>
          <c:dPt>
            <c:idx val="2"/>
            <c:bubble3D val="0"/>
            <c:spPr>
              <a:solidFill>
                <a:schemeClr val="accent3">
                  <a:lumMod val="60000"/>
                  <a:lumOff val="40000"/>
                </a:schemeClr>
              </a:solidFill>
            </c:spPr>
          </c:dPt>
          <c:dPt>
            <c:idx val="3"/>
            <c:bubble3D val="0"/>
            <c:spPr>
              <a:solidFill>
                <a:schemeClr val="accent4">
                  <a:lumMod val="60000"/>
                  <a:lumOff val="40000"/>
                </a:schemeClr>
              </a:solidFill>
            </c:spPr>
          </c:dPt>
          <c:dLbls>
            <c:dLbl>
              <c:idx val="3"/>
              <c:layout>
                <c:manualLayout>
                  <c:x val="3.275371828521491E-3"/>
                  <c:y val="0.13377187226596668"/>
                </c:manualLayout>
              </c:layout>
              <c:dLblPos val="bestFit"/>
              <c:showLegendKey val="0"/>
              <c:showVal val="1"/>
              <c:showCatName val="0"/>
              <c:showSerName val="0"/>
              <c:showPercent val="0"/>
              <c:showBubbleSize val="0"/>
            </c:dLbl>
            <c:txPr>
              <a:bodyPr/>
              <a:lstStyle/>
              <a:p>
                <a:pPr>
                  <a:defRPr sz="1600" b="0"/>
                </a:pPr>
                <a:endParaRPr lang="zh-TW"/>
              </a:p>
            </c:txPr>
            <c:dLblPos val="ctr"/>
            <c:showLegendKey val="0"/>
            <c:showVal val="1"/>
            <c:showCatName val="0"/>
            <c:showSerName val="0"/>
            <c:showPercent val="0"/>
            <c:showBubbleSize val="0"/>
            <c:showLeaderLines val="1"/>
          </c:dLbls>
          <c:cat>
            <c:strRef>
              <c:f>'營運概況~合併個體'!$G$22:$G$25</c:f>
              <c:strCache>
                <c:ptCount val="4"/>
                <c:pt idx="0">
                  <c:v>台灣永裕</c:v>
                </c:pt>
                <c:pt idx="1">
                  <c:v>上海永裕</c:v>
                </c:pt>
                <c:pt idx="2">
                  <c:v>精奕公司</c:v>
                </c:pt>
                <c:pt idx="3">
                  <c:v>其他</c:v>
                </c:pt>
              </c:strCache>
            </c:strRef>
          </c:cat>
          <c:val>
            <c:numRef>
              <c:f>'營運概況~合併個體'!$I$22:$I$25</c:f>
              <c:numCache>
                <c:formatCode>0.00%</c:formatCode>
                <c:ptCount val="4"/>
                <c:pt idx="0">
                  <c:v>0.4260652103291217</c:v>
                </c:pt>
                <c:pt idx="1">
                  <c:v>0.29885025001459076</c:v>
                </c:pt>
                <c:pt idx="2">
                  <c:v>0.26817372756124713</c:v>
                </c:pt>
                <c:pt idx="3">
                  <c:v>6.9108120950404552E-3</c:v>
                </c:pt>
              </c:numCache>
            </c:numRef>
          </c:val>
        </c:ser>
        <c:dLbls>
          <c:showLegendKey val="0"/>
          <c:showVal val="1"/>
          <c:showCatName val="0"/>
          <c:showSerName val="0"/>
          <c:showPercent val="0"/>
          <c:showBubbleSize val="0"/>
          <c:showLeaderLines val="1"/>
        </c:dLbls>
        <c:firstSliceAng val="0"/>
      </c:pieChart>
    </c:plotArea>
    <c:legend>
      <c:legendPos val="r"/>
      <c:layout/>
      <c:overlay val="0"/>
      <c:txPr>
        <a:bodyPr/>
        <a:lstStyle/>
        <a:p>
          <a:pPr>
            <a:defRPr sz="1400" b="1">
              <a:latin typeface="標楷體" pitchFamily="65" charset="-120"/>
              <a:ea typeface="標楷體" pitchFamily="65" charset="-120"/>
            </a:defRPr>
          </a:pPr>
          <a:endParaRPr lang="zh-TW"/>
        </a:p>
      </c:txPr>
    </c:legend>
    <c:plotVisOnly val="1"/>
    <c:dispBlanksAs val="gap"/>
    <c:showDLblsOverMax val="0"/>
  </c:chart>
  <c:spPr>
    <a:noFill/>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zh-TW"/>
              <a:t>產品別銷售</a:t>
            </a:r>
            <a:r>
              <a:rPr lang="en-US"/>
              <a:t>2022</a:t>
            </a:r>
            <a:r>
              <a:rPr lang="zh-TW"/>
              <a:t>年度</a:t>
            </a:r>
          </a:p>
        </c:rich>
      </c:tx>
      <c:layout>
        <c:manualLayout>
          <c:xMode val="edge"/>
          <c:yMode val="edge"/>
          <c:x val="0.20238156877174351"/>
          <c:y val="2.4696023389273174E-2"/>
        </c:manualLayout>
      </c:layout>
      <c:overlay val="0"/>
    </c:title>
    <c:autoTitleDeleted val="0"/>
    <c:plotArea>
      <c:layout/>
      <c:pieChart>
        <c:varyColors val="1"/>
        <c:ser>
          <c:idx val="0"/>
          <c:order val="0"/>
          <c:dPt>
            <c:idx val="0"/>
            <c:bubble3D val="0"/>
            <c:spPr>
              <a:solidFill>
                <a:schemeClr val="accent1">
                  <a:lumMod val="60000"/>
                  <a:lumOff val="40000"/>
                </a:schemeClr>
              </a:solidFill>
            </c:spPr>
          </c:dPt>
          <c:dPt>
            <c:idx val="1"/>
            <c:bubble3D val="0"/>
            <c:spPr>
              <a:solidFill>
                <a:schemeClr val="accent2">
                  <a:lumMod val="60000"/>
                  <a:lumOff val="40000"/>
                </a:schemeClr>
              </a:solidFill>
            </c:spPr>
          </c:dPt>
          <c:dPt>
            <c:idx val="2"/>
            <c:bubble3D val="0"/>
            <c:spPr>
              <a:solidFill>
                <a:schemeClr val="accent3">
                  <a:lumMod val="60000"/>
                  <a:lumOff val="40000"/>
                </a:schemeClr>
              </a:solidFill>
            </c:spPr>
          </c:dPt>
          <c:dPt>
            <c:idx val="3"/>
            <c:bubble3D val="0"/>
            <c:spPr>
              <a:solidFill>
                <a:schemeClr val="accent4">
                  <a:lumMod val="60000"/>
                  <a:lumOff val="40000"/>
                </a:schemeClr>
              </a:solidFill>
            </c:spPr>
          </c:dPt>
          <c:dLbls>
            <c:txPr>
              <a:bodyPr/>
              <a:lstStyle/>
              <a:p>
                <a:pPr>
                  <a:defRPr sz="1400"/>
                </a:pPr>
                <a:endParaRPr lang="zh-TW"/>
              </a:p>
            </c:txPr>
            <c:dLblPos val="ctr"/>
            <c:showLegendKey val="0"/>
            <c:showVal val="1"/>
            <c:showCatName val="0"/>
            <c:showSerName val="0"/>
            <c:showPercent val="0"/>
            <c:showBubbleSize val="0"/>
            <c:showLeaderLines val="1"/>
          </c:dLbls>
          <c:cat>
            <c:strRef>
              <c:f>'營運概況~產品類別'!$G$22:$G$25</c:f>
              <c:strCache>
                <c:ptCount val="4"/>
                <c:pt idx="0">
                  <c:v>瓶器</c:v>
                </c:pt>
                <c:pt idx="1">
                  <c:v>射出件</c:v>
                </c:pt>
                <c:pt idx="2">
                  <c:v>軟管類</c:v>
                </c:pt>
                <c:pt idx="3">
                  <c:v>其他</c:v>
                </c:pt>
              </c:strCache>
            </c:strRef>
          </c:cat>
          <c:val>
            <c:numRef>
              <c:f>'營運概況~產品類別'!$I$22:$I$25</c:f>
              <c:numCache>
                <c:formatCode>0.00%</c:formatCode>
                <c:ptCount val="4"/>
                <c:pt idx="0">
                  <c:v>0.34445141277459257</c:v>
                </c:pt>
                <c:pt idx="1">
                  <c:v>0.42997346415160126</c:v>
                </c:pt>
                <c:pt idx="2">
                  <c:v>0.13105746526173143</c:v>
                </c:pt>
                <c:pt idx="3">
                  <c:v>9.4517657812074704E-2</c:v>
                </c:pt>
              </c:numCache>
            </c:numRef>
          </c:val>
        </c:ser>
        <c:dLbls>
          <c:showLegendKey val="0"/>
          <c:showVal val="1"/>
          <c:showCatName val="0"/>
          <c:showSerName val="0"/>
          <c:showPercent val="0"/>
          <c:showBubbleSize val="0"/>
          <c:showLeaderLines val="1"/>
        </c:dLbls>
        <c:firstSliceAng val="0"/>
      </c:pieChart>
    </c:plotArea>
    <c:legend>
      <c:legendPos val="r"/>
      <c:layout/>
      <c:overlay val="0"/>
      <c:txPr>
        <a:bodyPr/>
        <a:lstStyle/>
        <a:p>
          <a:pPr>
            <a:defRPr sz="1400" b="1"/>
          </a:pPr>
          <a:endParaRPr lang="zh-TW"/>
        </a:p>
      </c:txPr>
    </c:legend>
    <c:plotVisOnly val="1"/>
    <c:dispBlanksAs val="gap"/>
    <c:showDLblsOverMax val="0"/>
  </c:chart>
  <c:spPr>
    <a:noFill/>
    <a:ln>
      <a:noFill/>
    </a:ln>
  </c:spPr>
  <c:txPr>
    <a:bodyPr/>
    <a:lstStyle/>
    <a:p>
      <a:pPr>
        <a:defRPr>
          <a:latin typeface="Arial" pitchFamily="34" charset="0"/>
          <a:ea typeface="標楷體" pitchFamily="65" charset="-120"/>
          <a:cs typeface="Arial" pitchFamily="34" charset="0"/>
        </a:defRPr>
      </a:pPr>
      <a:endParaRPr lang="zh-TW"/>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zh-TW"/>
              <a:t>市場分佈</a:t>
            </a:r>
            <a:r>
              <a:rPr lang="en-US"/>
              <a:t>2022</a:t>
            </a:r>
            <a:r>
              <a:rPr lang="zh-TW"/>
              <a:t>年度</a:t>
            </a:r>
          </a:p>
        </c:rich>
      </c:tx>
      <c:layout/>
      <c:overlay val="0"/>
    </c:title>
    <c:autoTitleDeleted val="0"/>
    <c:plotArea>
      <c:layout/>
      <c:pieChart>
        <c:varyColors val="1"/>
        <c:ser>
          <c:idx val="0"/>
          <c:order val="0"/>
          <c:dPt>
            <c:idx val="0"/>
            <c:bubble3D val="0"/>
            <c:spPr>
              <a:solidFill>
                <a:schemeClr val="accent1">
                  <a:lumMod val="60000"/>
                  <a:lumOff val="40000"/>
                </a:schemeClr>
              </a:solidFill>
            </c:spPr>
          </c:dPt>
          <c:dPt>
            <c:idx val="1"/>
            <c:bubble3D val="0"/>
            <c:spPr>
              <a:solidFill>
                <a:schemeClr val="accent2">
                  <a:lumMod val="60000"/>
                  <a:lumOff val="40000"/>
                </a:schemeClr>
              </a:solidFill>
            </c:spPr>
          </c:dPt>
          <c:dPt>
            <c:idx val="2"/>
            <c:bubble3D val="0"/>
            <c:spPr>
              <a:solidFill>
                <a:schemeClr val="accent3">
                  <a:lumMod val="60000"/>
                  <a:lumOff val="40000"/>
                </a:schemeClr>
              </a:solidFill>
            </c:spPr>
          </c:dPt>
          <c:dPt>
            <c:idx val="3"/>
            <c:bubble3D val="0"/>
            <c:spPr>
              <a:solidFill>
                <a:schemeClr val="accent4">
                  <a:lumMod val="60000"/>
                  <a:lumOff val="40000"/>
                </a:schemeClr>
              </a:solidFill>
            </c:spPr>
          </c:dPt>
          <c:dPt>
            <c:idx val="4"/>
            <c:bubble3D val="0"/>
            <c:spPr>
              <a:solidFill>
                <a:schemeClr val="accent5">
                  <a:lumMod val="60000"/>
                  <a:lumOff val="40000"/>
                </a:schemeClr>
              </a:solidFill>
            </c:spPr>
          </c:dPt>
          <c:dLbls>
            <c:txPr>
              <a:bodyPr/>
              <a:lstStyle/>
              <a:p>
                <a:pPr>
                  <a:defRPr sz="1400"/>
                </a:pPr>
                <a:endParaRPr lang="zh-TW"/>
              </a:p>
            </c:txPr>
            <c:dLblPos val="ctr"/>
            <c:showLegendKey val="0"/>
            <c:showVal val="1"/>
            <c:showCatName val="0"/>
            <c:showSerName val="0"/>
            <c:showPercent val="0"/>
            <c:showBubbleSize val="0"/>
            <c:showLeaderLines val="1"/>
          </c:dLbls>
          <c:cat>
            <c:strRef>
              <c:f>'營運概況~市場分佈'!$G$22:$G$26</c:f>
              <c:strCache>
                <c:ptCount val="5"/>
                <c:pt idx="0">
                  <c:v>台灣</c:v>
                </c:pt>
                <c:pt idx="1">
                  <c:v>中國</c:v>
                </c:pt>
                <c:pt idx="2">
                  <c:v>歐美</c:v>
                </c:pt>
                <c:pt idx="3">
                  <c:v>日本</c:v>
                </c:pt>
                <c:pt idx="4">
                  <c:v>其他</c:v>
                </c:pt>
              </c:strCache>
            </c:strRef>
          </c:cat>
          <c:val>
            <c:numRef>
              <c:f>'營運概況~市場分佈'!$I$22:$I$26</c:f>
              <c:numCache>
                <c:formatCode>0.00%</c:formatCode>
                <c:ptCount val="5"/>
                <c:pt idx="0">
                  <c:v>0.20402752279152889</c:v>
                </c:pt>
                <c:pt idx="1">
                  <c:v>0.26686469204486429</c:v>
                </c:pt>
                <c:pt idx="2">
                  <c:v>0.232715974204112</c:v>
                </c:pt>
                <c:pt idx="3">
                  <c:v>0.2019102004833731</c:v>
                </c:pt>
                <c:pt idx="4">
                  <c:v>9.4481610476121691E-2</c:v>
                </c:pt>
              </c:numCache>
            </c:numRef>
          </c:val>
        </c:ser>
        <c:dLbls>
          <c:showLegendKey val="0"/>
          <c:showVal val="1"/>
          <c:showCatName val="0"/>
          <c:showSerName val="0"/>
          <c:showPercent val="0"/>
          <c:showBubbleSize val="0"/>
          <c:showLeaderLines val="1"/>
        </c:dLbls>
        <c:firstSliceAng val="0"/>
      </c:pieChart>
    </c:plotArea>
    <c:legend>
      <c:legendPos val="r"/>
      <c:layout/>
      <c:overlay val="0"/>
      <c:txPr>
        <a:bodyPr/>
        <a:lstStyle/>
        <a:p>
          <a:pPr>
            <a:defRPr sz="1400" b="1"/>
          </a:pPr>
          <a:endParaRPr lang="zh-TW"/>
        </a:p>
      </c:txPr>
    </c:legend>
    <c:plotVisOnly val="1"/>
    <c:dispBlanksAs val="gap"/>
    <c:showDLblsOverMax val="0"/>
  </c:chart>
  <c:spPr>
    <a:noFill/>
    <a:ln>
      <a:noFill/>
    </a:ln>
  </c:spPr>
  <c:txPr>
    <a:bodyPr/>
    <a:lstStyle/>
    <a:p>
      <a:pPr>
        <a:defRPr>
          <a:latin typeface="Arial" pitchFamily="34" charset="0"/>
          <a:ea typeface="標楷體" pitchFamily="65" charset="-120"/>
          <a:cs typeface="Arial" pitchFamily="34" charset="0"/>
        </a:defRPr>
      </a:pPr>
      <a:endParaRPr lang="zh-TW"/>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B9CE67-ABDF-4E2B-B869-17604EE0D069}"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zh-TW" altLang="en-US"/>
        </a:p>
      </dgm:t>
    </dgm:pt>
    <dgm:pt modelId="{565C27A9-4B2B-46B3-9429-7E999D69FFFE}">
      <dgm:prSet phldrT="[文字]"/>
      <dgm:spPr>
        <a:scene3d>
          <a:camera prst="orthographicFront"/>
          <a:lightRig rig="threePt" dir="t"/>
        </a:scene3d>
        <a:sp3d>
          <a:bevelT/>
        </a:sp3d>
      </dgm:spPr>
      <dgm:t>
        <a:bodyPr/>
        <a:lstStyle/>
        <a:p>
          <a:r>
            <a:rPr lang="zh-TW" altLang="en-US" b="1"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公司簡介</a:t>
          </a:r>
          <a:endParaRPr lang="zh-TW" altLang="en-US" b="1"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gm:t>
    </dgm:pt>
    <dgm:pt modelId="{C01337AF-FC89-4378-9FAE-412215AFB869}" type="parTrans" cxnId="{00A0A7B6-8BCD-4E74-9CD2-351EAF7C7E14}">
      <dgm:prSet/>
      <dgm:spPr/>
      <dgm:t>
        <a:bodyPr/>
        <a:lstStyle/>
        <a:p>
          <a:endParaRPr lang="zh-TW" altLang="en-US" b="1">
            <a:latin typeface="Arial" pitchFamily="34" charset="0"/>
            <a:ea typeface="標楷體" pitchFamily="65" charset="-120"/>
            <a:cs typeface="Arial" pitchFamily="34" charset="0"/>
          </a:endParaRPr>
        </a:p>
      </dgm:t>
    </dgm:pt>
    <dgm:pt modelId="{63FEB11E-80CD-4F48-81F0-6CC2C466A6A4}" type="sibTrans" cxnId="{00A0A7B6-8BCD-4E74-9CD2-351EAF7C7E14}">
      <dgm:prSet/>
      <dgm:spPr>
        <a:scene3d>
          <a:camera prst="orthographicFront"/>
          <a:lightRig rig="threePt" dir="t"/>
        </a:scene3d>
        <a:sp3d>
          <a:bevelT/>
        </a:sp3d>
      </dgm:spPr>
      <dgm:t>
        <a:bodyPr/>
        <a:lstStyle/>
        <a:p>
          <a:endParaRPr lang="zh-TW" altLang="en-US" b="1">
            <a:latin typeface="Arial" pitchFamily="34" charset="0"/>
            <a:ea typeface="標楷體" pitchFamily="65" charset="-120"/>
            <a:cs typeface="Arial" pitchFamily="34" charset="0"/>
          </a:endParaRPr>
        </a:p>
      </dgm:t>
    </dgm:pt>
    <dgm:pt modelId="{CC29C635-2ABF-4B64-9952-BA6EEF350BDF}">
      <dgm:prSet phldrT="[文字]"/>
      <dgm:spPr>
        <a:scene3d>
          <a:camera prst="orthographicFront"/>
          <a:lightRig rig="threePt" dir="t"/>
        </a:scene3d>
        <a:sp3d>
          <a:bevelT/>
        </a:sp3d>
      </dgm:spPr>
      <dgm:t>
        <a:bodyPr/>
        <a:lstStyle/>
        <a:p>
          <a:r>
            <a:rPr lang="zh-TW" altLang="en-US" b="1"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營運暨財務概況</a:t>
          </a:r>
          <a:endParaRPr lang="zh-TW" altLang="en-US" b="1"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gm:t>
    </dgm:pt>
    <dgm:pt modelId="{B396DE68-A2F9-425C-B9CE-F43AC2F0A55B}" type="parTrans" cxnId="{4A6F6EE1-652A-429D-9A26-54A48AF5F620}">
      <dgm:prSet/>
      <dgm:spPr/>
      <dgm:t>
        <a:bodyPr/>
        <a:lstStyle/>
        <a:p>
          <a:endParaRPr lang="zh-TW" altLang="en-US" b="1">
            <a:latin typeface="Arial" pitchFamily="34" charset="0"/>
            <a:ea typeface="標楷體" pitchFamily="65" charset="-120"/>
            <a:cs typeface="Arial" pitchFamily="34" charset="0"/>
          </a:endParaRPr>
        </a:p>
      </dgm:t>
    </dgm:pt>
    <dgm:pt modelId="{B6EB0A6E-2704-4BC5-8DCB-A300201E3CD8}" type="sibTrans" cxnId="{4A6F6EE1-652A-429D-9A26-54A48AF5F620}">
      <dgm:prSet/>
      <dgm:spPr>
        <a:scene3d>
          <a:camera prst="orthographicFront"/>
          <a:lightRig rig="threePt" dir="t"/>
        </a:scene3d>
        <a:sp3d>
          <a:bevelT/>
        </a:sp3d>
      </dgm:spPr>
      <dgm:t>
        <a:bodyPr/>
        <a:lstStyle/>
        <a:p>
          <a:endParaRPr lang="zh-TW" altLang="en-US" b="1">
            <a:latin typeface="Arial" pitchFamily="34" charset="0"/>
            <a:ea typeface="標楷體" pitchFamily="65" charset="-120"/>
            <a:cs typeface="Arial" pitchFamily="34" charset="0"/>
          </a:endParaRPr>
        </a:p>
      </dgm:t>
    </dgm:pt>
    <dgm:pt modelId="{886427B3-A1A7-4954-8AEC-8FCA2FC54B5C}">
      <dgm:prSet phldrT="[文字]"/>
      <dgm:spPr>
        <a:scene3d>
          <a:camera prst="orthographicFront"/>
          <a:lightRig rig="threePt" dir="t"/>
        </a:scene3d>
        <a:sp3d>
          <a:bevelT/>
        </a:sp3d>
      </dgm:spPr>
      <dgm:t>
        <a:bodyPr/>
        <a:lstStyle/>
        <a:p>
          <a:r>
            <a:rPr lang="zh-TW" altLang="en-US" b="1"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未來展望</a:t>
          </a:r>
          <a:endParaRPr lang="zh-TW" altLang="en-US" b="1"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gm:t>
    </dgm:pt>
    <dgm:pt modelId="{D660D854-744E-4A7C-8543-C11F29A39D40}" type="parTrans" cxnId="{8B43BDB0-3D34-4A06-B15D-8293B6615C8E}">
      <dgm:prSet/>
      <dgm:spPr/>
      <dgm:t>
        <a:bodyPr/>
        <a:lstStyle/>
        <a:p>
          <a:endParaRPr lang="zh-TW" altLang="en-US" b="1">
            <a:latin typeface="Arial" pitchFamily="34" charset="0"/>
            <a:ea typeface="標楷體" pitchFamily="65" charset="-120"/>
            <a:cs typeface="Arial" pitchFamily="34" charset="0"/>
          </a:endParaRPr>
        </a:p>
      </dgm:t>
    </dgm:pt>
    <dgm:pt modelId="{D31AF266-1941-43EA-8C91-4F984D706520}" type="sibTrans" cxnId="{8B43BDB0-3D34-4A06-B15D-8293B6615C8E}">
      <dgm:prSet/>
      <dgm:spPr>
        <a:scene3d>
          <a:camera prst="orthographicFront"/>
          <a:lightRig rig="threePt" dir="t"/>
        </a:scene3d>
        <a:sp3d>
          <a:bevelT/>
        </a:sp3d>
      </dgm:spPr>
      <dgm:t>
        <a:bodyPr/>
        <a:lstStyle/>
        <a:p>
          <a:endParaRPr lang="zh-TW" altLang="en-US" b="1">
            <a:latin typeface="Arial" pitchFamily="34" charset="0"/>
            <a:ea typeface="標楷體" pitchFamily="65" charset="-120"/>
            <a:cs typeface="Arial" pitchFamily="34" charset="0"/>
          </a:endParaRPr>
        </a:p>
      </dgm:t>
    </dgm:pt>
    <dgm:pt modelId="{F7214B95-6E41-4672-BAC5-2BE96A2981DD}">
      <dgm:prSet phldrT="[文字]"/>
      <dgm:spPr>
        <a:scene3d>
          <a:camera prst="orthographicFront"/>
          <a:lightRig rig="threePt" dir="t"/>
        </a:scene3d>
        <a:sp3d>
          <a:bevelT/>
        </a:sp3d>
      </dgm:spPr>
      <dgm:t>
        <a:bodyPr/>
        <a:lstStyle/>
        <a:p>
          <a:r>
            <a:rPr lang="en-US" altLang="en-US" b="1"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Q&amp;A</a:t>
          </a:r>
          <a:endParaRPr lang="zh-TW" altLang="en-US" b="1"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gm:t>
    </dgm:pt>
    <dgm:pt modelId="{9C644343-12AA-47D5-B589-6CD74E5A3F57}" type="parTrans" cxnId="{535A456E-66F2-419E-9170-9CBE9469380C}">
      <dgm:prSet/>
      <dgm:spPr/>
      <dgm:t>
        <a:bodyPr/>
        <a:lstStyle/>
        <a:p>
          <a:endParaRPr lang="zh-TW" altLang="en-US" b="1">
            <a:latin typeface="Arial" pitchFamily="34" charset="0"/>
            <a:ea typeface="標楷體" pitchFamily="65" charset="-120"/>
            <a:cs typeface="Arial" pitchFamily="34" charset="0"/>
          </a:endParaRPr>
        </a:p>
      </dgm:t>
    </dgm:pt>
    <dgm:pt modelId="{50B899E4-1D24-489C-9866-BDD116CBF601}" type="sibTrans" cxnId="{535A456E-66F2-419E-9170-9CBE9469380C}">
      <dgm:prSet/>
      <dgm:spPr/>
      <dgm:t>
        <a:bodyPr/>
        <a:lstStyle/>
        <a:p>
          <a:endParaRPr lang="zh-TW" altLang="en-US" b="1">
            <a:latin typeface="Arial" pitchFamily="34" charset="0"/>
            <a:ea typeface="標楷體" pitchFamily="65" charset="-120"/>
            <a:cs typeface="Arial" pitchFamily="34" charset="0"/>
          </a:endParaRPr>
        </a:p>
      </dgm:t>
    </dgm:pt>
    <dgm:pt modelId="{C524E157-0A6D-4FF5-9838-1C3A0B8DFAA2}" type="pres">
      <dgm:prSet presAssocID="{FFB9CE67-ABDF-4E2B-B869-17604EE0D069}" presName="outerComposite" presStyleCnt="0">
        <dgm:presLayoutVars>
          <dgm:chMax val="5"/>
          <dgm:dir/>
          <dgm:resizeHandles val="exact"/>
        </dgm:presLayoutVars>
      </dgm:prSet>
      <dgm:spPr/>
      <dgm:t>
        <a:bodyPr/>
        <a:lstStyle/>
        <a:p>
          <a:endParaRPr lang="zh-TW" altLang="en-US"/>
        </a:p>
      </dgm:t>
    </dgm:pt>
    <dgm:pt modelId="{F3BE336C-144F-401F-8FA9-9A27D4951307}" type="pres">
      <dgm:prSet presAssocID="{FFB9CE67-ABDF-4E2B-B869-17604EE0D069}" presName="dummyMaxCanvas" presStyleCnt="0">
        <dgm:presLayoutVars/>
      </dgm:prSet>
      <dgm:spPr>
        <a:scene3d>
          <a:camera prst="orthographicFront"/>
          <a:lightRig rig="threePt" dir="t"/>
        </a:scene3d>
        <a:sp3d>
          <a:bevelT/>
        </a:sp3d>
      </dgm:spPr>
      <dgm:t>
        <a:bodyPr/>
        <a:lstStyle/>
        <a:p>
          <a:endParaRPr lang="zh-TW" altLang="en-US"/>
        </a:p>
      </dgm:t>
    </dgm:pt>
    <dgm:pt modelId="{A11BFB63-50BF-4A01-830C-AE5F05D3D7B3}" type="pres">
      <dgm:prSet presAssocID="{FFB9CE67-ABDF-4E2B-B869-17604EE0D069}" presName="FourNodes_1" presStyleLbl="node1" presStyleIdx="0" presStyleCnt="4">
        <dgm:presLayoutVars>
          <dgm:bulletEnabled val="1"/>
        </dgm:presLayoutVars>
      </dgm:prSet>
      <dgm:spPr/>
      <dgm:t>
        <a:bodyPr/>
        <a:lstStyle/>
        <a:p>
          <a:endParaRPr lang="zh-TW" altLang="en-US"/>
        </a:p>
      </dgm:t>
    </dgm:pt>
    <dgm:pt modelId="{A7E0EBB9-01F6-42AC-9D0F-499D9D4DE465}" type="pres">
      <dgm:prSet presAssocID="{FFB9CE67-ABDF-4E2B-B869-17604EE0D069}" presName="FourNodes_2" presStyleLbl="node1" presStyleIdx="1" presStyleCnt="4">
        <dgm:presLayoutVars>
          <dgm:bulletEnabled val="1"/>
        </dgm:presLayoutVars>
      </dgm:prSet>
      <dgm:spPr/>
      <dgm:t>
        <a:bodyPr/>
        <a:lstStyle/>
        <a:p>
          <a:endParaRPr lang="zh-TW" altLang="en-US"/>
        </a:p>
      </dgm:t>
    </dgm:pt>
    <dgm:pt modelId="{C44BF162-25F3-494E-A84E-EFA219CEB75D}" type="pres">
      <dgm:prSet presAssocID="{FFB9CE67-ABDF-4E2B-B869-17604EE0D069}" presName="FourNodes_3" presStyleLbl="node1" presStyleIdx="2" presStyleCnt="4">
        <dgm:presLayoutVars>
          <dgm:bulletEnabled val="1"/>
        </dgm:presLayoutVars>
      </dgm:prSet>
      <dgm:spPr/>
      <dgm:t>
        <a:bodyPr/>
        <a:lstStyle/>
        <a:p>
          <a:endParaRPr lang="zh-TW" altLang="en-US"/>
        </a:p>
      </dgm:t>
    </dgm:pt>
    <dgm:pt modelId="{22B08574-7DF8-4D37-932F-4541134B25D1}" type="pres">
      <dgm:prSet presAssocID="{FFB9CE67-ABDF-4E2B-B869-17604EE0D069}" presName="FourNodes_4" presStyleLbl="node1" presStyleIdx="3" presStyleCnt="4">
        <dgm:presLayoutVars>
          <dgm:bulletEnabled val="1"/>
        </dgm:presLayoutVars>
      </dgm:prSet>
      <dgm:spPr/>
      <dgm:t>
        <a:bodyPr/>
        <a:lstStyle/>
        <a:p>
          <a:endParaRPr lang="zh-TW" altLang="en-US"/>
        </a:p>
      </dgm:t>
    </dgm:pt>
    <dgm:pt modelId="{2112910C-9F96-4C79-9852-A6A1BB9B90CE}" type="pres">
      <dgm:prSet presAssocID="{FFB9CE67-ABDF-4E2B-B869-17604EE0D069}" presName="FourConn_1-2" presStyleLbl="fgAccFollowNode1" presStyleIdx="0" presStyleCnt="3">
        <dgm:presLayoutVars>
          <dgm:bulletEnabled val="1"/>
        </dgm:presLayoutVars>
      </dgm:prSet>
      <dgm:spPr/>
      <dgm:t>
        <a:bodyPr/>
        <a:lstStyle/>
        <a:p>
          <a:endParaRPr lang="zh-TW" altLang="en-US"/>
        </a:p>
      </dgm:t>
    </dgm:pt>
    <dgm:pt modelId="{043855DA-671F-4CB2-A398-A5A68C406E0E}" type="pres">
      <dgm:prSet presAssocID="{FFB9CE67-ABDF-4E2B-B869-17604EE0D069}" presName="FourConn_2-3" presStyleLbl="fgAccFollowNode1" presStyleIdx="1" presStyleCnt="3">
        <dgm:presLayoutVars>
          <dgm:bulletEnabled val="1"/>
        </dgm:presLayoutVars>
      </dgm:prSet>
      <dgm:spPr/>
      <dgm:t>
        <a:bodyPr/>
        <a:lstStyle/>
        <a:p>
          <a:endParaRPr lang="zh-TW" altLang="en-US"/>
        </a:p>
      </dgm:t>
    </dgm:pt>
    <dgm:pt modelId="{6BC62F93-6A6A-4632-8A84-FE2CEE999FE9}" type="pres">
      <dgm:prSet presAssocID="{FFB9CE67-ABDF-4E2B-B869-17604EE0D069}" presName="FourConn_3-4" presStyleLbl="fgAccFollowNode1" presStyleIdx="2" presStyleCnt="3">
        <dgm:presLayoutVars>
          <dgm:bulletEnabled val="1"/>
        </dgm:presLayoutVars>
      </dgm:prSet>
      <dgm:spPr/>
      <dgm:t>
        <a:bodyPr/>
        <a:lstStyle/>
        <a:p>
          <a:endParaRPr lang="zh-TW" altLang="en-US"/>
        </a:p>
      </dgm:t>
    </dgm:pt>
    <dgm:pt modelId="{9DAF29B3-3D1E-4CDB-A086-97E5069F8FA1}" type="pres">
      <dgm:prSet presAssocID="{FFB9CE67-ABDF-4E2B-B869-17604EE0D069}" presName="FourNodes_1_text" presStyleLbl="node1" presStyleIdx="3" presStyleCnt="4">
        <dgm:presLayoutVars>
          <dgm:bulletEnabled val="1"/>
        </dgm:presLayoutVars>
      </dgm:prSet>
      <dgm:spPr/>
      <dgm:t>
        <a:bodyPr/>
        <a:lstStyle/>
        <a:p>
          <a:endParaRPr lang="zh-TW" altLang="en-US"/>
        </a:p>
      </dgm:t>
    </dgm:pt>
    <dgm:pt modelId="{F85E5692-5CF1-49A4-A96E-5B7FCE822384}" type="pres">
      <dgm:prSet presAssocID="{FFB9CE67-ABDF-4E2B-B869-17604EE0D069}" presName="FourNodes_2_text" presStyleLbl="node1" presStyleIdx="3" presStyleCnt="4">
        <dgm:presLayoutVars>
          <dgm:bulletEnabled val="1"/>
        </dgm:presLayoutVars>
      </dgm:prSet>
      <dgm:spPr/>
      <dgm:t>
        <a:bodyPr/>
        <a:lstStyle/>
        <a:p>
          <a:endParaRPr lang="zh-TW" altLang="en-US"/>
        </a:p>
      </dgm:t>
    </dgm:pt>
    <dgm:pt modelId="{5D8B76D2-62D0-46DD-975C-8EC153D2B150}" type="pres">
      <dgm:prSet presAssocID="{FFB9CE67-ABDF-4E2B-B869-17604EE0D069}" presName="FourNodes_3_text" presStyleLbl="node1" presStyleIdx="3" presStyleCnt="4">
        <dgm:presLayoutVars>
          <dgm:bulletEnabled val="1"/>
        </dgm:presLayoutVars>
      </dgm:prSet>
      <dgm:spPr/>
      <dgm:t>
        <a:bodyPr/>
        <a:lstStyle/>
        <a:p>
          <a:endParaRPr lang="zh-TW" altLang="en-US"/>
        </a:p>
      </dgm:t>
    </dgm:pt>
    <dgm:pt modelId="{28DEEA76-79A7-4999-B6F1-3DD2F1F04174}" type="pres">
      <dgm:prSet presAssocID="{FFB9CE67-ABDF-4E2B-B869-17604EE0D069}" presName="FourNodes_4_text" presStyleLbl="node1" presStyleIdx="3" presStyleCnt="4">
        <dgm:presLayoutVars>
          <dgm:bulletEnabled val="1"/>
        </dgm:presLayoutVars>
      </dgm:prSet>
      <dgm:spPr/>
      <dgm:t>
        <a:bodyPr/>
        <a:lstStyle/>
        <a:p>
          <a:endParaRPr lang="zh-TW" altLang="en-US"/>
        </a:p>
      </dgm:t>
    </dgm:pt>
  </dgm:ptLst>
  <dgm:cxnLst>
    <dgm:cxn modelId="{F430292C-46B1-4BB0-9134-72B9FFAE0950}" type="presOf" srcId="{FFB9CE67-ABDF-4E2B-B869-17604EE0D069}" destId="{C524E157-0A6D-4FF5-9838-1C3A0B8DFAA2}" srcOrd="0" destOrd="0" presId="urn:microsoft.com/office/officeart/2005/8/layout/vProcess5"/>
    <dgm:cxn modelId="{36FD0CB9-57F3-4C0B-8451-0F297E927EF9}" type="presOf" srcId="{886427B3-A1A7-4954-8AEC-8FCA2FC54B5C}" destId="{5D8B76D2-62D0-46DD-975C-8EC153D2B150}" srcOrd="1" destOrd="0" presId="urn:microsoft.com/office/officeart/2005/8/layout/vProcess5"/>
    <dgm:cxn modelId="{535A456E-66F2-419E-9170-9CBE9469380C}" srcId="{FFB9CE67-ABDF-4E2B-B869-17604EE0D069}" destId="{F7214B95-6E41-4672-BAC5-2BE96A2981DD}" srcOrd="3" destOrd="0" parTransId="{9C644343-12AA-47D5-B589-6CD74E5A3F57}" sibTransId="{50B899E4-1D24-489C-9866-BDD116CBF601}"/>
    <dgm:cxn modelId="{7DD0DA8F-354E-4090-9EDD-5090C668468E}" type="presOf" srcId="{B6EB0A6E-2704-4BC5-8DCB-A300201E3CD8}" destId="{043855DA-671F-4CB2-A398-A5A68C406E0E}" srcOrd="0" destOrd="0" presId="urn:microsoft.com/office/officeart/2005/8/layout/vProcess5"/>
    <dgm:cxn modelId="{BAD2A3AB-C8DF-426E-8848-858D7923DD73}" type="presOf" srcId="{CC29C635-2ABF-4B64-9952-BA6EEF350BDF}" destId="{A7E0EBB9-01F6-42AC-9D0F-499D9D4DE465}" srcOrd="0" destOrd="0" presId="urn:microsoft.com/office/officeart/2005/8/layout/vProcess5"/>
    <dgm:cxn modelId="{E9ADCFE0-9C6F-4994-A836-EB943CAAF001}" type="presOf" srcId="{565C27A9-4B2B-46B3-9429-7E999D69FFFE}" destId="{A11BFB63-50BF-4A01-830C-AE5F05D3D7B3}" srcOrd="0" destOrd="0" presId="urn:microsoft.com/office/officeart/2005/8/layout/vProcess5"/>
    <dgm:cxn modelId="{ACBDD49B-7DF2-410F-9206-77D98E7EF7C7}" type="presOf" srcId="{63FEB11E-80CD-4F48-81F0-6CC2C466A6A4}" destId="{2112910C-9F96-4C79-9852-A6A1BB9B90CE}" srcOrd="0" destOrd="0" presId="urn:microsoft.com/office/officeart/2005/8/layout/vProcess5"/>
    <dgm:cxn modelId="{00A0A7B6-8BCD-4E74-9CD2-351EAF7C7E14}" srcId="{FFB9CE67-ABDF-4E2B-B869-17604EE0D069}" destId="{565C27A9-4B2B-46B3-9429-7E999D69FFFE}" srcOrd="0" destOrd="0" parTransId="{C01337AF-FC89-4378-9FAE-412215AFB869}" sibTransId="{63FEB11E-80CD-4F48-81F0-6CC2C466A6A4}"/>
    <dgm:cxn modelId="{B801DB23-8928-4290-AFAD-72EF9CBB4A1C}" type="presOf" srcId="{886427B3-A1A7-4954-8AEC-8FCA2FC54B5C}" destId="{C44BF162-25F3-494E-A84E-EFA219CEB75D}" srcOrd="0" destOrd="0" presId="urn:microsoft.com/office/officeart/2005/8/layout/vProcess5"/>
    <dgm:cxn modelId="{666F5967-D0EC-45AE-B4A8-9A4914D0C313}" type="presOf" srcId="{CC29C635-2ABF-4B64-9952-BA6EEF350BDF}" destId="{F85E5692-5CF1-49A4-A96E-5B7FCE822384}" srcOrd="1" destOrd="0" presId="urn:microsoft.com/office/officeart/2005/8/layout/vProcess5"/>
    <dgm:cxn modelId="{5B470966-054B-4667-A2EB-C5E315309E5B}" type="presOf" srcId="{F7214B95-6E41-4672-BAC5-2BE96A2981DD}" destId="{28DEEA76-79A7-4999-B6F1-3DD2F1F04174}" srcOrd="1" destOrd="0" presId="urn:microsoft.com/office/officeart/2005/8/layout/vProcess5"/>
    <dgm:cxn modelId="{8B43BDB0-3D34-4A06-B15D-8293B6615C8E}" srcId="{FFB9CE67-ABDF-4E2B-B869-17604EE0D069}" destId="{886427B3-A1A7-4954-8AEC-8FCA2FC54B5C}" srcOrd="2" destOrd="0" parTransId="{D660D854-744E-4A7C-8543-C11F29A39D40}" sibTransId="{D31AF266-1941-43EA-8C91-4F984D706520}"/>
    <dgm:cxn modelId="{4A6F6EE1-652A-429D-9A26-54A48AF5F620}" srcId="{FFB9CE67-ABDF-4E2B-B869-17604EE0D069}" destId="{CC29C635-2ABF-4B64-9952-BA6EEF350BDF}" srcOrd="1" destOrd="0" parTransId="{B396DE68-A2F9-425C-B9CE-F43AC2F0A55B}" sibTransId="{B6EB0A6E-2704-4BC5-8DCB-A300201E3CD8}"/>
    <dgm:cxn modelId="{797D25BD-9CD4-4AE2-B688-02A4D0E639EC}" type="presOf" srcId="{D31AF266-1941-43EA-8C91-4F984D706520}" destId="{6BC62F93-6A6A-4632-8A84-FE2CEE999FE9}" srcOrd="0" destOrd="0" presId="urn:microsoft.com/office/officeart/2005/8/layout/vProcess5"/>
    <dgm:cxn modelId="{227A76E6-6A81-4149-98B4-F5B2ED4E4DF4}" type="presOf" srcId="{F7214B95-6E41-4672-BAC5-2BE96A2981DD}" destId="{22B08574-7DF8-4D37-932F-4541134B25D1}" srcOrd="0" destOrd="0" presId="urn:microsoft.com/office/officeart/2005/8/layout/vProcess5"/>
    <dgm:cxn modelId="{737DBE9A-1364-4F61-89E5-09E813983DDC}" type="presOf" srcId="{565C27A9-4B2B-46B3-9429-7E999D69FFFE}" destId="{9DAF29B3-3D1E-4CDB-A086-97E5069F8FA1}" srcOrd="1" destOrd="0" presId="urn:microsoft.com/office/officeart/2005/8/layout/vProcess5"/>
    <dgm:cxn modelId="{1FCC1F39-4E2A-43D5-AE58-9336B1B3A73F}" type="presParOf" srcId="{C524E157-0A6D-4FF5-9838-1C3A0B8DFAA2}" destId="{F3BE336C-144F-401F-8FA9-9A27D4951307}" srcOrd="0" destOrd="0" presId="urn:microsoft.com/office/officeart/2005/8/layout/vProcess5"/>
    <dgm:cxn modelId="{63871F43-2AB1-4F37-901E-96929B1BA43E}" type="presParOf" srcId="{C524E157-0A6D-4FF5-9838-1C3A0B8DFAA2}" destId="{A11BFB63-50BF-4A01-830C-AE5F05D3D7B3}" srcOrd="1" destOrd="0" presId="urn:microsoft.com/office/officeart/2005/8/layout/vProcess5"/>
    <dgm:cxn modelId="{786A4778-51D9-4E20-96B1-E23EE4D4E615}" type="presParOf" srcId="{C524E157-0A6D-4FF5-9838-1C3A0B8DFAA2}" destId="{A7E0EBB9-01F6-42AC-9D0F-499D9D4DE465}" srcOrd="2" destOrd="0" presId="urn:microsoft.com/office/officeart/2005/8/layout/vProcess5"/>
    <dgm:cxn modelId="{79FE58C1-4743-470F-9187-D9212C5AB068}" type="presParOf" srcId="{C524E157-0A6D-4FF5-9838-1C3A0B8DFAA2}" destId="{C44BF162-25F3-494E-A84E-EFA219CEB75D}" srcOrd="3" destOrd="0" presId="urn:microsoft.com/office/officeart/2005/8/layout/vProcess5"/>
    <dgm:cxn modelId="{BF8B7F1D-8A87-49B2-9649-6B6DA6EECF32}" type="presParOf" srcId="{C524E157-0A6D-4FF5-9838-1C3A0B8DFAA2}" destId="{22B08574-7DF8-4D37-932F-4541134B25D1}" srcOrd="4" destOrd="0" presId="urn:microsoft.com/office/officeart/2005/8/layout/vProcess5"/>
    <dgm:cxn modelId="{533E710C-3480-4628-BCD9-62CBC8215686}" type="presParOf" srcId="{C524E157-0A6D-4FF5-9838-1C3A0B8DFAA2}" destId="{2112910C-9F96-4C79-9852-A6A1BB9B90CE}" srcOrd="5" destOrd="0" presId="urn:microsoft.com/office/officeart/2005/8/layout/vProcess5"/>
    <dgm:cxn modelId="{78B2CFE7-B1A6-467A-82D6-5553D5A89357}" type="presParOf" srcId="{C524E157-0A6D-4FF5-9838-1C3A0B8DFAA2}" destId="{043855DA-671F-4CB2-A398-A5A68C406E0E}" srcOrd="6" destOrd="0" presId="urn:microsoft.com/office/officeart/2005/8/layout/vProcess5"/>
    <dgm:cxn modelId="{795E100B-9787-439C-96DF-7454EBCC44C9}" type="presParOf" srcId="{C524E157-0A6D-4FF5-9838-1C3A0B8DFAA2}" destId="{6BC62F93-6A6A-4632-8A84-FE2CEE999FE9}" srcOrd="7" destOrd="0" presId="urn:microsoft.com/office/officeart/2005/8/layout/vProcess5"/>
    <dgm:cxn modelId="{1B164AF8-69F2-440A-AC08-30A692092210}" type="presParOf" srcId="{C524E157-0A6D-4FF5-9838-1C3A0B8DFAA2}" destId="{9DAF29B3-3D1E-4CDB-A086-97E5069F8FA1}" srcOrd="8" destOrd="0" presId="urn:microsoft.com/office/officeart/2005/8/layout/vProcess5"/>
    <dgm:cxn modelId="{9C286FD7-CA46-4F77-A50A-B40F47291102}" type="presParOf" srcId="{C524E157-0A6D-4FF5-9838-1C3A0B8DFAA2}" destId="{F85E5692-5CF1-49A4-A96E-5B7FCE822384}" srcOrd="9" destOrd="0" presId="urn:microsoft.com/office/officeart/2005/8/layout/vProcess5"/>
    <dgm:cxn modelId="{628DF857-6EBE-4BAD-A9D5-9E85EE1AE461}" type="presParOf" srcId="{C524E157-0A6D-4FF5-9838-1C3A0B8DFAA2}" destId="{5D8B76D2-62D0-46DD-975C-8EC153D2B150}" srcOrd="10" destOrd="0" presId="urn:microsoft.com/office/officeart/2005/8/layout/vProcess5"/>
    <dgm:cxn modelId="{3369E309-1A70-409B-97C6-41C2E9099CCA}" type="presParOf" srcId="{C524E157-0A6D-4FF5-9838-1C3A0B8DFAA2}" destId="{28DEEA76-79A7-4999-B6F1-3DD2F1F04174}" srcOrd="11" destOrd="0" presId="urn:microsoft.com/office/officeart/2005/8/layout/vProcess5"/>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1BFB63-50BF-4A01-830C-AE5F05D3D7B3}">
      <dsp:nvSpPr>
        <dsp:cNvPr id="0" name=""/>
        <dsp:cNvSpPr/>
      </dsp:nvSpPr>
      <dsp:spPr>
        <a:xfrm>
          <a:off x="0" y="0"/>
          <a:ext cx="3395424"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en-US" sz="2400" b="1" kern="1200"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公司簡介</a:t>
          </a:r>
          <a:endParaRPr lang="zh-TW" altLang="en-US" sz="2400" b="1" kern="12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sp:txBody>
      <dsp:txXfrm>
        <a:off x="29163" y="29163"/>
        <a:ext cx="2236836" cy="937385"/>
      </dsp:txXfrm>
    </dsp:sp>
    <dsp:sp modelId="{A7E0EBB9-01F6-42AC-9D0F-499D9D4DE465}">
      <dsp:nvSpPr>
        <dsp:cNvPr id="0" name=""/>
        <dsp:cNvSpPr/>
      </dsp:nvSpPr>
      <dsp:spPr>
        <a:xfrm>
          <a:off x="284366" y="1176750"/>
          <a:ext cx="3395424" cy="995711"/>
        </a:xfrm>
        <a:prstGeom prst="roundRect">
          <a:avLst>
            <a:gd name="adj" fmla="val 1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en-US" sz="2400" b="1" kern="1200"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營運暨財務概況</a:t>
          </a:r>
          <a:endParaRPr lang="zh-TW" altLang="en-US" sz="2400" b="1" kern="12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sp:txBody>
      <dsp:txXfrm>
        <a:off x="313529" y="1205913"/>
        <a:ext cx="2405518" cy="937385"/>
      </dsp:txXfrm>
    </dsp:sp>
    <dsp:sp modelId="{C44BF162-25F3-494E-A84E-EFA219CEB75D}">
      <dsp:nvSpPr>
        <dsp:cNvPr id="0" name=""/>
        <dsp:cNvSpPr/>
      </dsp:nvSpPr>
      <dsp:spPr>
        <a:xfrm>
          <a:off x="564489" y="2353500"/>
          <a:ext cx="3395424" cy="995711"/>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zh-TW" altLang="en-US" sz="2400" b="1" kern="1200"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未來展望</a:t>
          </a:r>
          <a:endParaRPr lang="zh-TW" altLang="en-US" sz="2400" b="1" kern="12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sp:txBody>
      <dsp:txXfrm>
        <a:off x="593652" y="2382663"/>
        <a:ext cx="2409762" cy="937385"/>
      </dsp:txXfrm>
    </dsp:sp>
    <dsp:sp modelId="{22B08574-7DF8-4D37-932F-4541134B25D1}">
      <dsp:nvSpPr>
        <dsp:cNvPr id="0" name=""/>
        <dsp:cNvSpPr/>
      </dsp:nvSpPr>
      <dsp:spPr>
        <a:xfrm>
          <a:off x="848855" y="3530251"/>
          <a:ext cx="3395424" cy="99571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altLang="en-US" sz="2400" b="1" kern="1200"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Q&amp;A</a:t>
          </a:r>
          <a:endParaRPr lang="zh-TW" altLang="en-US" sz="2400" b="1" kern="1200" dirty="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dsp:txBody>
      <dsp:txXfrm>
        <a:off x="878018" y="3559414"/>
        <a:ext cx="2405518" cy="937385"/>
      </dsp:txXfrm>
    </dsp:sp>
    <dsp:sp modelId="{2112910C-9F96-4C79-9852-A6A1BB9B90CE}">
      <dsp:nvSpPr>
        <dsp:cNvPr id="0" name=""/>
        <dsp:cNvSpPr/>
      </dsp:nvSpPr>
      <dsp:spPr>
        <a:xfrm>
          <a:off x="2748211"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zh-TW" altLang="en-US" sz="3100" b="1" kern="1200">
            <a:latin typeface="Arial" pitchFamily="34" charset="0"/>
            <a:ea typeface="標楷體" pitchFamily="65" charset="-120"/>
            <a:cs typeface="Arial" pitchFamily="34" charset="0"/>
          </a:endParaRPr>
        </a:p>
      </dsp:txBody>
      <dsp:txXfrm>
        <a:off x="2893834" y="762624"/>
        <a:ext cx="355966" cy="487027"/>
      </dsp:txXfrm>
    </dsp:sp>
    <dsp:sp modelId="{043855DA-671F-4CB2-A398-A5A68C406E0E}">
      <dsp:nvSpPr>
        <dsp:cNvPr id="0" name=""/>
        <dsp:cNvSpPr/>
      </dsp:nvSpPr>
      <dsp:spPr>
        <a:xfrm>
          <a:off x="3032578" y="1939375"/>
          <a:ext cx="647212" cy="647212"/>
        </a:xfrm>
        <a:prstGeom prst="downArrow">
          <a:avLst>
            <a:gd name="adj1" fmla="val 55000"/>
            <a:gd name="adj2" fmla="val 45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zh-TW" altLang="en-US" sz="3100" b="1" kern="1200">
            <a:latin typeface="Arial" pitchFamily="34" charset="0"/>
            <a:ea typeface="標楷體" pitchFamily="65" charset="-120"/>
            <a:cs typeface="Arial" pitchFamily="34" charset="0"/>
          </a:endParaRPr>
        </a:p>
      </dsp:txBody>
      <dsp:txXfrm>
        <a:off x="3178201" y="1939375"/>
        <a:ext cx="355966" cy="487027"/>
      </dsp:txXfrm>
    </dsp:sp>
    <dsp:sp modelId="{6BC62F93-6A6A-4632-8A84-FE2CEE999FE9}">
      <dsp:nvSpPr>
        <dsp:cNvPr id="0" name=""/>
        <dsp:cNvSpPr/>
      </dsp:nvSpPr>
      <dsp:spPr>
        <a:xfrm>
          <a:off x="3312700" y="3116125"/>
          <a:ext cx="647212" cy="64721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zh-TW" altLang="en-US" sz="3100" b="1" kern="1200">
            <a:latin typeface="Arial" pitchFamily="34" charset="0"/>
            <a:ea typeface="標楷體" pitchFamily="65" charset="-120"/>
            <a:cs typeface="Arial" pitchFamily="34" charset="0"/>
          </a:endParaRPr>
        </a:p>
      </dsp:txBody>
      <dsp:txXfrm>
        <a:off x="3458323" y="3116125"/>
        <a:ext cx="355966" cy="48702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243E6C7-94A9-4E2A-9571-26D17E740EAB}" type="datetimeFigureOut">
              <a:rPr lang="zh-TW" altLang="en-US" smtClean="0"/>
              <a:pPr/>
              <a:t>2023/11/14</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8EE9030-DE6E-42B8-80F6-FD858F4AE01B}" type="slidenum">
              <a:rPr lang="zh-TW" altLang="en-US" smtClean="0"/>
              <a:pPr/>
              <a:t>‹#›</a:t>
            </a:fld>
            <a:endParaRPr lang="zh-TW" altLang="en-US"/>
          </a:p>
        </p:txBody>
      </p:sp>
    </p:spTree>
    <p:extLst>
      <p:ext uri="{BB962C8B-B14F-4D97-AF65-F5344CB8AC3E}">
        <p14:creationId xmlns:p14="http://schemas.microsoft.com/office/powerpoint/2010/main" val="41095567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5BD266-C8E6-4629-B623-0310EA0B78A0}" type="datetimeFigureOut">
              <a:rPr lang="zh-TW" altLang="en-US" smtClean="0"/>
              <a:pPr/>
              <a:t>2023/11/14</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600D8C-AA07-4CF4-9D83-F8E3B0446995}" type="slidenum">
              <a:rPr lang="zh-TW" altLang="en-US" smtClean="0"/>
              <a:pPr/>
              <a:t>‹#›</a:t>
            </a:fld>
            <a:endParaRPr lang="zh-TW" altLang="en-US"/>
          </a:p>
        </p:txBody>
      </p:sp>
    </p:spTree>
    <p:extLst>
      <p:ext uri="{BB962C8B-B14F-4D97-AF65-F5344CB8AC3E}">
        <p14:creationId xmlns:p14="http://schemas.microsoft.com/office/powerpoint/2010/main" val="2091168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65A8BE5B-6FAF-408A-82CB-7EDBC500D1D1}" type="datetime1">
              <a:rPr lang="zh-TW" altLang="en-US" smtClean="0"/>
              <a:pPr/>
              <a:t>2023/11/14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7" name="矩形 6"/>
          <p:cNvSpPr/>
          <p:nvPr userDrawn="1"/>
        </p:nvSpPr>
        <p:spPr>
          <a:xfrm>
            <a:off x="5292080" y="0"/>
            <a:ext cx="3851920" cy="5486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A4296ACD-4B77-4EB2-A68A-139399D83B23}" type="datetime1">
              <a:rPr lang="zh-TW" altLang="en-US" smtClean="0"/>
              <a:pPr/>
              <a:t>2023/11/14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13C4D2C2-4ECD-4C34-AD8A-04DC425F7E38}" type="datetime1">
              <a:rPr lang="zh-TW" altLang="en-US" smtClean="0"/>
              <a:pPr/>
              <a:t>2023/11/14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lumMod val="50000"/>
                  </a:schemeClr>
                </a:solidFill>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a:lnSpc>
                <a:spcPts val="3000"/>
              </a:lnSpc>
              <a:defRPr>
                <a:solidFill>
                  <a:srgbClr val="002060"/>
                </a:solidFill>
              </a:defRPr>
            </a:lvl1pPr>
            <a:lvl2pPr>
              <a:lnSpc>
                <a:spcPts val="3000"/>
              </a:lnSpc>
              <a:defRPr>
                <a:solidFill>
                  <a:srgbClr val="002060"/>
                </a:solidFill>
              </a:defRPr>
            </a:lvl2pPr>
            <a:lvl3pPr>
              <a:lnSpc>
                <a:spcPts val="3000"/>
              </a:lnSpc>
              <a:defRPr>
                <a:solidFill>
                  <a:srgbClr val="002060"/>
                </a:solidFill>
              </a:defRPr>
            </a:lvl3pPr>
            <a:lvl4pPr>
              <a:lnSpc>
                <a:spcPts val="3000"/>
              </a:lnSpc>
              <a:defRPr>
                <a:solidFill>
                  <a:srgbClr val="002060"/>
                </a:solidFill>
              </a:defRPr>
            </a:lvl4pPr>
            <a:lvl5pPr>
              <a:lnSpc>
                <a:spcPts val="3000"/>
              </a:lnSpc>
              <a:defRPr>
                <a:solidFill>
                  <a:srgbClr val="002060"/>
                </a:solidFill>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10"/>
          </p:nvPr>
        </p:nvSpPr>
        <p:spPr/>
        <p:txBody>
          <a:bodyPr/>
          <a:lstStyle/>
          <a:p>
            <a:fld id="{A6AB464B-BC41-4422-A98A-13D8488A1841}" type="datetime1">
              <a:rPr lang="zh-TW" altLang="en-US" smtClean="0"/>
              <a:pPr/>
              <a:t>2023/11/14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0"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91522E0B-5FB2-47A4-B142-595C3A9D54A2}" type="datetime1">
              <a:rPr lang="zh-TW" altLang="en-US" smtClean="0"/>
              <a:pPr/>
              <a:t>2023/11/14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0">
                <a:latin typeface="標楷體" pitchFamily="65" charset="-120"/>
                <a:ea typeface="標楷體" pitchFamily="65" charset="-120"/>
              </a:defRPr>
            </a:lvl1pPr>
          </a:lstStyle>
          <a:p>
            <a:r>
              <a:rPr lang="zh-TW" altLang="en-US" dirty="0" smtClean="0"/>
              <a:t>按一下以編輯母片標題樣式</a:t>
            </a:r>
            <a:endParaRPr lang="zh-TW" altLang="en-US" dirty="0"/>
          </a:p>
        </p:txBody>
      </p:sp>
      <p:sp>
        <p:nvSpPr>
          <p:cNvPr id="3" name="內容版面配置區 2"/>
          <p:cNvSpPr>
            <a:spLocks noGrp="1"/>
          </p:cNvSpPr>
          <p:nvPr>
            <p:ph sz="half" idx="1"/>
          </p:nvPr>
        </p:nvSpPr>
        <p:spPr>
          <a:xfrm>
            <a:off x="457200" y="1600200"/>
            <a:ext cx="3898776" cy="4525963"/>
          </a:xfrm>
        </p:spPr>
        <p:txBody>
          <a:bodyPr/>
          <a:lstStyle>
            <a:lvl1pPr>
              <a:defRPr sz="2800" b="0">
                <a:solidFill>
                  <a:srgbClr val="002060"/>
                </a:solidFill>
              </a:defRPr>
            </a:lvl1pPr>
            <a:lvl2pPr>
              <a:defRPr sz="2400" b="0">
                <a:solidFill>
                  <a:srgbClr val="002060"/>
                </a:solidFill>
              </a:defRPr>
            </a:lvl2pPr>
            <a:lvl3pPr>
              <a:defRPr sz="2000" b="0">
                <a:solidFill>
                  <a:srgbClr val="002060"/>
                </a:solidFill>
              </a:defRPr>
            </a:lvl3pPr>
            <a:lvl4pPr>
              <a:defRPr sz="1800" b="0">
                <a:solidFill>
                  <a:srgbClr val="002060"/>
                </a:solidFill>
              </a:defRPr>
            </a:lvl4pPr>
            <a:lvl5pPr>
              <a:defRPr sz="1800" b="0">
                <a:solidFill>
                  <a:srgbClr val="002060"/>
                </a:solidFill>
              </a:defRPr>
            </a:lvl5pPr>
            <a:lvl6pPr>
              <a:defRPr sz="1800"/>
            </a:lvl6pPr>
            <a:lvl7pPr>
              <a:defRPr sz="1800"/>
            </a:lvl7pPr>
            <a:lvl8pPr>
              <a:defRPr sz="1800"/>
            </a:lvl8pPr>
            <a:lvl9pPr>
              <a:defRPr sz="18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內容版面配置區 3"/>
          <p:cNvSpPr>
            <a:spLocks noGrp="1"/>
          </p:cNvSpPr>
          <p:nvPr>
            <p:ph sz="half" idx="2"/>
          </p:nvPr>
        </p:nvSpPr>
        <p:spPr>
          <a:xfrm>
            <a:off x="4788024" y="1600200"/>
            <a:ext cx="3898776" cy="4525963"/>
          </a:xfrm>
        </p:spPr>
        <p:txBody>
          <a:bodyPr/>
          <a:lstStyle>
            <a:lvl1pPr>
              <a:defRPr sz="2800" b="0">
                <a:solidFill>
                  <a:srgbClr val="002060"/>
                </a:solidFill>
              </a:defRPr>
            </a:lvl1pPr>
            <a:lvl2pPr>
              <a:defRPr sz="2400" b="0">
                <a:solidFill>
                  <a:srgbClr val="002060"/>
                </a:solidFill>
              </a:defRPr>
            </a:lvl2pPr>
            <a:lvl3pPr>
              <a:defRPr sz="2000" b="0">
                <a:solidFill>
                  <a:srgbClr val="002060"/>
                </a:solidFill>
              </a:defRPr>
            </a:lvl3pPr>
            <a:lvl4pPr>
              <a:defRPr sz="1800" b="0">
                <a:solidFill>
                  <a:srgbClr val="002060"/>
                </a:solidFill>
              </a:defRPr>
            </a:lvl4pPr>
            <a:lvl5pPr>
              <a:defRPr sz="1800" b="0">
                <a:solidFill>
                  <a:srgbClr val="002060"/>
                </a:solidFill>
              </a:defRPr>
            </a:lvl5pPr>
            <a:lvl6pPr>
              <a:defRPr sz="1800"/>
            </a:lvl6pPr>
            <a:lvl7pPr>
              <a:defRPr sz="1800"/>
            </a:lvl7pPr>
            <a:lvl8pPr>
              <a:defRPr sz="1800"/>
            </a:lvl8pPr>
            <a:lvl9pPr>
              <a:defRPr sz="18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日期版面配置區 4"/>
          <p:cNvSpPr>
            <a:spLocks noGrp="1"/>
          </p:cNvSpPr>
          <p:nvPr>
            <p:ph type="dt" sz="half" idx="10"/>
          </p:nvPr>
        </p:nvSpPr>
        <p:spPr/>
        <p:txBody>
          <a:bodyPr/>
          <a:lstStyle/>
          <a:p>
            <a:fld id="{57733DCE-2006-4C59-A0CA-1F95E57D9A39}" type="datetime1">
              <a:rPr lang="zh-TW" altLang="en-US" smtClean="0"/>
              <a:pPr/>
              <a:t>2023/11/14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3898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smtClean="0"/>
              <a:t>按一下以編輯母片文字樣式</a:t>
            </a:r>
          </a:p>
        </p:txBody>
      </p:sp>
      <p:sp>
        <p:nvSpPr>
          <p:cNvPr id="4" name="內容版面配置區 3"/>
          <p:cNvSpPr>
            <a:spLocks noGrp="1"/>
          </p:cNvSpPr>
          <p:nvPr>
            <p:ph sz="half" idx="2"/>
          </p:nvPr>
        </p:nvSpPr>
        <p:spPr>
          <a:xfrm>
            <a:off x="457200" y="2174875"/>
            <a:ext cx="3898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文字版面配置區 4"/>
          <p:cNvSpPr>
            <a:spLocks noGrp="1"/>
          </p:cNvSpPr>
          <p:nvPr>
            <p:ph type="body" sz="quarter" idx="3"/>
          </p:nvPr>
        </p:nvSpPr>
        <p:spPr>
          <a:xfrm>
            <a:off x="4788023" y="1535113"/>
            <a:ext cx="389877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788023" y="2174875"/>
            <a:ext cx="389877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7" name="日期版面配置區 6"/>
          <p:cNvSpPr>
            <a:spLocks noGrp="1"/>
          </p:cNvSpPr>
          <p:nvPr>
            <p:ph type="dt" sz="half" idx="10"/>
          </p:nvPr>
        </p:nvSpPr>
        <p:spPr/>
        <p:txBody>
          <a:bodyPr/>
          <a:lstStyle/>
          <a:p>
            <a:fld id="{161D769A-4C54-45E0-9BE0-1F990D7EAD3F}" type="datetime1">
              <a:rPr lang="zh-TW" altLang="en-US" smtClean="0"/>
              <a:pPr/>
              <a:t>2023/11/14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94299456-D96F-4A17-BC7E-B0E9F84B8FE6}" type="datetime1">
              <a:rPr lang="zh-TW" altLang="en-US" smtClean="0"/>
              <a:pPr/>
              <a:t>2023/11/14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9C1BF9C-B75B-4B5A-9E57-21F79D39D538}" type="datetime1">
              <a:rPr lang="zh-TW" altLang="en-US" smtClean="0"/>
              <a:pPr/>
              <a:t>2023/11/14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9D6367F-96E0-4EB6-80E3-7DDC62C26CF7}" type="datetime1">
              <a:rPr lang="zh-TW" altLang="en-US" smtClean="0"/>
              <a:pPr/>
              <a:t>2023/11/14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F946C832-20B2-4E48-99B5-9D12FAADD634}" type="datetime1">
              <a:rPr lang="zh-TW" altLang="en-US" smtClean="0"/>
              <a:pPr/>
              <a:t>2023/11/14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Microsoft_Word_97_-_2003___1.doc"/></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F72202-A9E6-4116-B0CA-3151F40A27E1}" type="datetime1">
              <a:rPr lang="zh-TW" altLang="en-US" smtClean="0"/>
              <a:pPr/>
              <a:t>2023/11/14</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pPr/>
              <a:t>‹#›</a:t>
            </a:fld>
            <a:endParaRPr lang="zh-TW" altLang="en-US"/>
          </a:p>
        </p:txBody>
      </p:sp>
      <p:graphicFrame>
        <p:nvGraphicFramePr>
          <p:cNvPr id="1026" name="圖片 220"/>
          <p:cNvGraphicFramePr>
            <a:graphicFrameLocks noChangeAspect="1"/>
          </p:cNvGraphicFramePr>
          <p:nvPr/>
        </p:nvGraphicFramePr>
        <p:xfrm>
          <a:off x="5724128" y="98503"/>
          <a:ext cx="491615" cy="445938"/>
        </p:xfrm>
        <a:graphic>
          <a:graphicData uri="http://schemas.openxmlformats.org/presentationml/2006/ole">
            <mc:AlternateContent xmlns:mc="http://schemas.openxmlformats.org/markup-compatibility/2006">
              <mc:Choice xmlns:v="urn:schemas-microsoft-com:vml" Requires="v">
                <p:oleObj spid="_x0000_s1062" name="Document" r:id="rId14" imgW="980946" imgH="932805" progId="Word.Document.8">
                  <p:embed/>
                </p:oleObj>
              </mc:Choice>
              <mc:Fallback>
                <p:oleObj name="Document" r:id="rId14" imgW="980946" imgH="932805" progId="Word.Document.8">
                  <p:embed/>
                  <p:pic>
                    <p:nvPicPr>
                      <p:cNvPr id="0" name="Picture 1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724128" y="98503"/>
                        <a:ext cx="491615" cy="445938"/>
                      </a:xfrm>
                      <a:prstGeom prst="rect">
                        <a:avLst/>
                      </a:prstGeom>
                      <a:solidFill>
                        <a:srgbClr val="FFFFFF"/>
                      </a:solidFill>
                      <a:ln>
                        <a:noFill/>
                      </a:ln>
                      <a:extLst>
                        <a:ext uri="{91240B29-F687-4F45-9708-019B960494DF}">
                          <a14:hiddenLine xmlns:a14="http://schemas.microsoft.com/office/drawing/2010/main" w="1">
                            <a:solidFill>
                              <a:srgbClr val="000000"/>
                            </a:solidFill>
                            <a:miter lim="800000"/>
                            <a:headEnd/>
                            <a:tailEnd/>
                          </a14:hiddenLine>
                        </a:ext>
                      </a:extLst>
                    </p:spPr>
                  </p:pic>
                </p:oleObj>
              </mc:Fallback>
            </mc:AlternateContent>
          </a:graphicData>
        </a:graphic>
      </p:graphicFrame>
      <p:sp>
        <p:nvSpPr>
          <p:cNvPr id="8" name="文字方塊 7"/>
          <p:cNvSpPr txBox="1"/>
          <p:nvPr userDrawn="1"/>
        </p:nvSpPr>
        <p:spPr>
          <a:xfrm>
            <a:off x="6156176" y="36858"/>
            <a:ext cx="2987824" cy="584775"/>
          </a:xfrm>
          <a:prstGeom prst="rect">
            <a:avLst/>
          </a:prstGeom>
          <a:noFill/>
        </p:spPr>
        <p:txBody>
          <a:bodyPr wrap="square" rtlCol="0">
            <a:spAutoFit/>
          </a:bodyPr>
          <a:lstStyle/>
          <a:p>
            <a:r>
              <a:rPr lang="zh-TW" altLang="en-US" sz="1600" b="0" dirty="0" smtClean="0">
                <a:latin typeface="Arial" pitchFamily="34" charset="0"/>
                <a:ea typeface="標楷體" pitchFamily="65" charset="-120"/>
                <a:cs typeface="Arial" pitchFamily="34" charset="0"/>
              </a:rPr>
              <a:t>永裕塑膠工業股份有限公司</a:t>
            </a:r>
            <a:endParaRPr lang="en-US" altLang="zh-TW" sz="1600" b="0" dirty="0" smtClean="0">
              <a:latin typeface="Arial" pitchFamily="34" charset="0"/>
              <a:ea typeface="標楷體" pitchFamily="65" charset="-120"/>
              <a:cs typeface="Arial" pitchFamily="34" charset="0"/>
            </a:endParaRPr>
          </a:p>
          <a:p>
            <a:r>
              <a:rPr lang="en-US" altLang="zh-TW" sz="1600" b="0" dirty="0" smtClean="0">
                <a:latin typeface="Arial" pitchFamily="34" charset="0"/>
                <a:ea typeface="標楷體" pitchFamily="65" charset="-120"/>
                <a:cs typeface="Arial" pitchFamily="34" charset="0"/>
              </a:rPr>
              <a:t> YONYU PLASTICS CO.,LTD.</a:t>
            </a:r>
            <a:endParaRPr lang="zh-TW" altLang="en-US" sz="1600" b="0" dirty="0">
              <a:latin typeface="Arial" pitchFamily="34" charset="0"/>
              <a:ea typeface="標楷體" pitchFamily="65" charset="-12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b="0" kern="1200">
          <a:solidFill>
            <a:schemeClr val="accent3">
              <a:lumMod val="50000"/>
            </a:schemeClr>
          </a:solidFill>
          <a:effectLst>
            <a:outerShdw blurRad="50800" dist="38100" dir="2700000" algn="tl" rotWithShape="0">
              <a:prstClr val="black">
                <a:alpha val="40000"/>
              </a:prstClr>
            </a:outerShdw>
          </a:effectLst>
          <a:latin typeface="Arial" pitchFamily="34" charset="0"/>
          <a:ea typeface="標楷體" pitchFamily="65" charset="-120"/>
          <a:cs typeface="Arial" pitchFamily="34" charset="0"/>
        </a:defRPr>
      </a:lvl1pPr>
    </p:titleStyle>
    <p:bodyStyle>
      <a:lvl1pPr marL="342900" indent="-342900" algn="l" defTabSz="914400" rtl="0" eaLnBrk="1" latinLnBrk="0" hangingPunct="1">
        <a:lnSpc>
          <a:spcPts val="3000"/>
        </a:lnSpc>
        <a:spcBef>
          <a:spcPts val="600"/>
        </a:spcBef>
        <a:spcAft>
          <a:spcPts val="600"/>
        </a:spcAft>
        <a:buFont typeface="Arial" pitchFamily="34" charset="0"/>
        <a:buChar char="•"/>
        <a:defRPr sz="2800" b="0" kern="1200">
          <a:solidFill>
            <a:srgbClr val="002060"/>
          </a:solidFill>
          <a:latin typeface="Arial" pitchFamily="34" charset="0"/>
          <a:ea typeface="標楷體" pitchFamily="65" charset="-120"/>
          <a:cs typeface="Arial" pitchFamily="34" charset="0"/>
        </a:defRPr>
      </a:lvl1pPr>
      <a:lvl2pPr marL="742950" indent="-285750" algn="l" defTabSz="914400" rtl="0" eaLnBrk="1" latinLnBrk="0" hangingPunct="1">
        <a:lnSpc>
          <a:spcPts val="3000"/>
        </a:lnSpc>
        <a:spcBef>
          <a:spcPts val="600"/>
        </a:spcBef>
        <a:spcAft>
          <a:spcPts val="600"/>
        </a:spcAft>
        <a:buFont typeface="Arial" pitchFamily="34" charset="0"/>
        <a:buChar char="–"/>
        <a:defRPr sz="2800" b="0" kern="1200">
          <a:solidFill>
            <a:srgbClr val="002060"/>
          </a:solidFill>
          <a:latin typeface="Arial" pitchFamily="34" charset="0"/>
          <a:ea typeface="標楷體" pitchFamily="65" charset="-120"/>
          <a:cs typeface="Arial" pitchFamily="34" charset="0"/>
        </a:defRPr>
      </a:lvl2pPr>
      <a:lvl3pPr marL="1143000" indent="-228600" algn="l" defTabSz="914400" rtl="0" eaLnBrk="1" latinLnBrk="0" hangingPunct="1">
        <a:lnSpc>
          <a:spcPts val="3000"/>
        </a:lnSpc>
        <a:spcBef>
          <a:spcPts val="600"/>
        </a:spcBef>
        <a:spcAft>
          <a:spcPts val="600"/>
        </a:spcAft>
        <a:buFont typeface="Arial" pitchFamily="34" charset="0"/>
        <a:buChar char="•"/>
        <a:defRPr sz="2400" b="0" kern="1200">
          <a:solidFill>
            <a:srgbClr val="002060"/>
          </a:solidFill>
          <a:latin typeface="Arial" pitchFamily="34" charset="0"/>
          <a:ea typeface="標楷體" pitchFamily="65" charset="-120"/>
          <a:cs typeface="Arial" pitchFamily="34" charset="0"/>
        </a:defRPr>
      </a:lvl3pPr>
      <a:lvl4pPr marL="1600200" indent="-228600" algn="l" defTabSz="914400" rtl="0" eaLnBrk="1" latinLnBrk="0" hangingPunct="1">
        <a:lnSpc>
          <a:spcPts val="3000"/>
        </a:lnSpc>
        <a:spcBef>
          <a:spcPts val="600"/>
        </a:spcBef>
        <a:spcAft>
          <a:spcPts val="600"/>
        </a:spcAft>
        <a:buFont typeface="Arial" pitchFamily="34" charset="0"/>
        <a:buChar char="–"/>
        <a:defRPr sz="2000" b="0" kern="1200">
          <a:solidFill>
            <a:srgbClr val="002060"/>
          </a:solidFill>
          <a:latin typeface="Arial" pitchFamily="34" charset="0"/>
          <a:ea typeface="標楷體" pitchFamily="65" charset="-120"/>
          <a:cs typeface="Arial" pitchFamily="34" charset="0"/>
        </a:defRPr>
      </a:lvl4pPr>
      <a:lvl5pPr marL="2057400" indent="-228600" algn="l" defTabSz="914400" rtl="0" eaLnBrk="1" latinLnBrk="0" hangingPunct="1">
        <a:lnSpc>
          <a:spcPts val="3000"/>
        </a:lnSpc>
        <a:spcBef>
          <a:spcPts val="600"/>
        </a:spcBef>
        <a:spcAft>
          <a:spcPts val="600"/>
        </a:spcAft>
        <a:buFont typeface="Arial" pitchFamily="34" charset="0"/>
        <a:buChar char="»"/>
        <a:defRPr sz="2000" b="0" kern="1200">
          <a:solidFill>
            <a:srgbClr val="002060"/>
          </a:solidFill>
          <a:latin typeface="Arial" pitchFamily="34" charset="0"/>
          <a:ea typeface="標楷體" pitchFamily="65" charset="-12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Microsoft_Word_97_-_2003___2.doc"/><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3.jpe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file:///\\fs-01\Files\FILE\H00\&#36001;&#21209;\41&#20854;&#20182;&#26371;&#35696;&#12289;&#22577;&#21578;\02&#27861;&#35498;&#26371;\20231120\&#27704;&#35029;&#27861;&#20154;&#35498;&#26126;&#26371;&#31777;&#22577;&#24213;&#31295;20231120.xlsx!&#32929;&#21033;&#20998;&#27966;!%5b&#27704;&#35029;&#27861;&#20154;&#35498;&#26126;&#26371;&#31777;&#22577;&#24213;&#31295;20231120.xlsx%5d&#32929;&#21033;&#20998;&#27966;%20&#22294;&#34920;%203" TargetMode="External"/><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vmlDrawing" Target="../drawings/vmlDrawing7.vml"/><Relationship Id="rId5" Type="http://schemas.openxmlformats.org/officeDocument/2006/relationships/image" Target="../media/image2.emf"/><Relationship Id="rId4" Type="http://schemas.openxmlformats.org/officeDocument/2006/relationships/oleObject" Target="../embeddings/Microsoft_Word_97_-_2003___3.doc"/></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file:///\\fs-01\users\HCH6252\&#35613;&#24950;&#31077;\01&#27704;&#35029;\51&#26371;&#35696;\06&#27861;&#35498;&#26371;\2022\&#27704;&#35029;&#27861;&#20154;&#35498;&#26126;&#26371;&#24213;&#31295;20221114V1.xlsx!&#29151;&#36939;&#27010;&#27841;~&#21512;&#20341;&#20491;&#39636;!%5b&#27704;&#35029;&#27861;&#20154;&#35498;&#26126;&#26371;&#24213;&#31295;20221114V1.xlsx%5d&#29151;&#36939;&#27010;&#27841;~&#21512;&#20341;&#20491;&#39636;%20&#22294;&#34920;%203" TargetMode="External"/><Relationship Id="rId7" Type="http://schemas.openxmlformats.org/officeDocument/2006/relationships/image" Target="../media/image9.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file:///\\fs-01\Files\FILE\H00\&#36001;&#21209;\41&#20854;&#20182;&#26371;&#35696;&#12289;&#22577;&#21578;\02&#27861;&#35498;&#26371;\20231120\&#27704;&#35029;&#27861;&#20154;&#35498;&#26126;&#26371;&#31777;&#22577;&#24213;&#31295;20231120.xlsx!&#29151;&#36939;&#27010;&#27841;~&#21512;&#20341;&#20491;&#39636;!R18C7:R26C11" TargetMode="External"/><Relationship Id="rId5" Type="http://schemas.openxmlformats.org/officeDocument/2006/relationships/chart" Target="../charts/chart1.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oleObject" Target="file:///\\fs-01\users\HCH6252\&#35613;&#24950;&#31077;\01&#27704;&#35029;\51&#26371;&#35696;\06&#27861;&#35498;&#26371;\2022\&#27704;&#35029;&#27861;&#20154;&#35498;&#26126;&#26371;&#24213;&#31295;20221114V1.xlsx!&#29151;&#36939;&#27010;&#27841;~&#29986;&#21697;&#39006;&#21029;!%5b&#27704;&#35029;&#27861;&#20154;&#35498;&#26126;&#26371;&#24213;&#31295;20221114V1.xlsx%5d&#29151;&#36939;&#27010;&#27841;~&#29986;&#21697;&#39006;&#21029;%20&#22294;&#34920;%203" TargetMode="External"/><Relationship Id="rId7" Type="http://schemas.openxmlformats.org/officeDocument/2006/relationships/image" Target="../media/image11.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file:///\\fs-01\Files\FILE\H00\&#36001;&#21209;\41&#20854;&#20182;&#26371;&#35696;&#12289;&#22577;&#21578;\02&#27861;&#35498;&#26371;\20231120\&#27704;&#35029;&#27861;&#20154;&#35498;&#26126;&#26371;&#31777;&#22577;&#24213;&#31295;20231120.xlsx!&#29151;&#36939;&#27010;&#27841;~&#29986;&#21697;&#39006;&#21029;!R18C7:R26C11" TargetMode="External"/><Relationship Id="rId5" Type="http://schemas.openxmlformats.org/officeDocument/2006/relationships/chart" Target="../charts/chart2.xml"/><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3" Type="http://schemas.openxmlformats.org/officeDocument/2006/relationships/oleObject" Target="file:///\\fs-01\users\HCH6252\&#35613;&#24950;&#31077;\01&#27704;&#35029;\51&#26371;&#35696;\06&#27861;&#35498;&#26371;\2022\&#27704;&#35029;&#27861;&#20154;&#35498;&#26126;&#26371;&#24213;&#31295;20221114V1.xlsx!&#29151;&#36939;&#27010;&#27841;~&#24066;&#22580;&#20998;&#20296;!%5b&#27704;&#35029;&#27861;&#20154;&#35498;&#26126;&#26371;&#24213;&#31295;20221114V1.xlsx%5d&#29151;&#36939;&#27010;&#27841;~&#24066;&#22580;&#20998;&#20296;%20&#22294;&#34920;%202" TargetMode="External"/><Relationship Id="rId7" Type="http://schemas.openxmlformats.org/officeDocument/2006/relationships/chart" Target="../charts/chart3.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3.emf"/><Relationship Id="rId5" Type="http://schemas.openxmlformats.org/officeDocument/2006/relationships/oleObject" Target="file:///\\fs-01\Files\FILE\H00\&#36001;&#21209;\41&#20854;&#20182;&#26371;&#35696;&#12289;&#22577;&#21578;\02&#27861;&#35498;&#26371;\20231120\&#27704;&#35029;&#27861;&#20154;&#35498;&#26126;&#26371;&#31777;&#22577;&#24213;&#31295;20231120.xlsx!&#29151;&#36939;&#27010;&#27841;~&#24066;&#22580;&#20998;&#20296;!R18C7:R27C11" TargetMode="External"/><Relationship Id="rId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5220072" y="0"/>
            <a:ext cx="3923928"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內容版面配置區 11"/>
          <p:cNvSpPr>
            <a:spLocks noGrp="1"/>
          </p:cNvSpPr>
          <p:nvPr>
            <p:ph sz="half" idx="2"/>
          </p:nvPr>
        </p:nvSpPr>
        <p:spPr>
          <a:xfrm>
            <a:off x="4860032" y="1928802"/>
            <a:ext cx="3826768" cy="4137323"/>
          </a:xfrm>
        </p:spPr>
        <p:txBody>
          <a:bodyPr/>
          <a:lstStyle/>
          <a:p>
            <a:r>
              <a:rPr lang="zh-TW" altLang="en-US" dirty="0" smtClean="0"/>
              <a:t>線上法人說明會</a:t>
            </a:r>
            <a:endParaRPr lang="en-US" altLang="zh-TW" dirty="0" smtClean="0"/>
          </a:p>
          <a:p>
            <a:endParaRPr lang="zh-TW" altLang="en-US" dirty="0"/>
          </a:p>
        </p:txBody>
      </p:sp>
      <p:graphicFrame>
        <p:nvGraphicFramePr>
          <p:cNvPr id="9" name="表格 8"/>
          <p:cNvGraphicFramePr>
            <a:graphicFrameLocks noGrp="1"/>
          </p:cNvGraphicFramePr>
          <p:nvPr/>
        </p:nvGraphicFramePr>
        <p:xfrm>
          <a:off x="4714876" y="2428868"/>
          <a:ext cx="4152924" cy="2621280"/>
        </p:xfrm>
        <a:graphic>
          <a:graphicData uri="http://schemas.openxmlformats.org/drawingml/2006/table">
            <a:tbl>
              <a:tblPr firstRow="1" bandRow="1">
                <a:tableStyleId>{073A0DAA-6AF3-43AB-8588-CEC1D06C72B9}</a:tableStyleId>
              </a:tblPr>
              <a:tblGrid>
                <a:gridCol w="1643074"/>
                <a:gridCol w="2509850"/>
              </a:tblGrid>
              <a:tr h="370840">
                <a:tc>
                  <a:txBody>
                    <a:bodyPr/>
                    <a:lstStyle/>
                    <a:p>
                      <a:pPr algn="ctr"/>
                      <a:r>
                        <a:rPr lang="zh-TW" altLang="en-US" sz="2000" b="1" dirty="0" smtClean="0">
                          <a:solidFill>
                            <a:schemeClr val="tx1"/>
                          </a:solidFill>
                          <a:latin typeface="Arial" pitchFamily="34" charset="0"/>
                          <a:ea typeface="標楷體" pitchFamily="65" charset="-120"/>
                          <a:cs typeface="Arial" pitchFamily="34" charset="0"/>
                        </a:rPr>
                        <a:t>時間</a:t>
                      </a:r>
                      <a:endParaRPr lang="zh-TW" altLang="en-US" sz="2000" b="1" dirty="0">
                        <a:solidFill>
                          <a:schemeClr val="tx1"/>
                        </a:solidFill>
                        <a:latin typeface="Arial" pitchFamily="34" charset="0"/>
                        <a:ea typeface="標楷體" pitchFamily="65" charset="-120"/>
                        <a:cs typeface="Arial"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2000" b="1" dirty="0" smtClean="0">
                          <a:solidFill>
                            <a:schemeClr val="tx1"/>
                          </a:solidFill>
                          <a:latin typeface="Arial" pitchFamily="34" charset="0"/>
                          <a:ea typeface="標楷體" pitchFamily="65" charset="-120"/>
                          <a:cs typeface="Arial" pitchFamily="34" charset="0"/>
                        </a:rPr>
                        <a:t>議程</a:t>
                      </a:r>
                      <a:endParaRPr lang="zh-TW" altLang="en-US" sz="2000" b="1" dirty="0">
                        <a:solidFill>
                          <a:schemeClr val="tx1"/>
                        </a:solidFill>
                        <a:latin typeface="Arial" pitchFamily="34" charset="0"/>
                        <a:ea typeface="標楷體" pitchFamily="65" charset="-120"/>
                        <a:cs typeface="Arial"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a:r>
                        <a:rPr lang="en-US" altLang="zh-TW" sz="2000" b="1" dirty="0" smtClean="0">
                          <a:solidFill>
                            <a:schemeClr val="tx1"/>
                          </a:solidFill>
                          <a:latin typeface="Arial" pitchFamily="34" charset="0"/>
                          <a:ea typeface="標楷體" pitchFamily="65" charset="-120"/>
                          <a:cs typeface="Arial" pitchFamily="34" charset="0"/>
                        </a:rPr>
                        <a:t>14:15~14:30</a:t>
                      </a:r>
                      <a:endParaRPr lang="zh-TW" altLang="en-US" sz="2000" b="1" dirty="0">
                        <a:solidFill>
                          <a:schemeClr val="tx1"/>
                        </a:solidFill>
                        <a:latin typeface="Arial" pitchFamily="34" charset="0"/>
                        <a:ea typeface="標楷體" pitchFamily="65" charset="-120"/>
                        <a:cs typeface="Arial" pitchFamily="34" charset="0"/>
                      </a:endParaRPr>
                    </a:p>
                  </a:txBody>
                  <a:tcPr anchor="ctr">
                    <a:lnT w="12700" cap="flat" cmpd="sng" algn="ctr">
                      <a:solidFill>
                        <a:schemeClr val="tx1"/>
                      </a:solidFill>
                      <a:prstDash val="solid"/>
                      <a:round/>
                      <a:headEnd type="none" w="med" len="med"/>
                      <a:tailEnd type="none" w="med" len="med"/>
                    </a:lnT>
                    <a:noFill/>
                  </a:tcPr>
                </a:tc>
                <a:tc>
                  <a:txBody>
                    <a:bodyPr/>
                    <a:lstStyle/>
                    <a:p>
                      <a:pPr algn="ctr"/>
                      <a:r>
                        <a:rPr lang="zh-TW" altLang="en-US" sz="2000" b="1" dirty="0" smtClean="0">
                          <a:solidFill>
                            <a:schemeClr val="tx1"/>
                          </a:solidFill>
                          <a:latin typeface="Arial" pitchFamily="34" charset="0"/>
                          <a:ea typeface="標楷體" pitchFamily="65" charset="-120"/>
                          <a:cs typeface="Arial" pitchFamily="34" charset="0"/>
                        </a:rPr>
                        <a:t>網路報到</a:t>
                      </a:r>
                      <a:endParaRPr lang="zh-TW" altLang="en-US" sz="2000" b="1" dirty="0">
                        <a:solidFill>
                          <a:schemeClr val="tx1"/>
                        </a:solidFill>
                        <a:latin typeface="Arial" pitchFamily="34" charset="0"/>
                        <a:ea typeface="標楷體" pitchFamily="65" charset="-120"/>
                        <a:cs typeface="Arial" pitchFamily="34" charset="0"/>
                      </a:endParaRPr>
                    </a:p>
                  </a:txBody>
                  <a:tcPr anchor="ctr">
                    <a:lnT w="12700" cap="flat" cmpd="sng" algn="ctr">
                      <a:solidFill>
                        <a:schemeClr val="tx1"/>
                      </a:solidFill>
                      <a:prstDash val="solid"/>
                      <a:round/>
                      <a:headEnd type="none" w="med" len="med"/>
                      <a:tailEnd type="none" w="med" len="med"/>
                    </a:lnT>
                    <a:noFill/>
                  </a:tcPr>
                </a:tc>
              </a:tr>
              <a:tr h="370840">
                <a:tc>
                  <a:txBody>
                    <a:bodyPr/>
                    <a:lstStyle/>
                    <a:p>
                      <a:pPr algn="ct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tc>
                  <a:txBody>
                    <a:bodyPr/>
                    <a:lstStyle/>
                    <a:p>
                      <a:pPr algn="ct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tr>
              <a:tr h="370840">
                <a:tc>
                  <a:txBody>
                    <a:bodyPr/>
                    <a:lstStyle/>
                    <a:p>
                      <a:pPr algn="ctr"/>
                      <a:r>
                        <a:rPr lang="en-US" altLang="zh-TW" sz="2000" b="1" dirty="0" smtClean="0">
                          <a:solidFill>
                            <a:schemeClr val="tx1"/>
                          </a:solidFill>
                          <a:latin typeface="Arial" pitchFamily="34" charset="0"/>
                          <a:ea typeface="標楷體" pitchFamily="65" charset="-120"/>
                          <a:cs typeface="Arial" pitchFamily="34" charset="0"/>
                        </a:rPr>
                        <a:t>14:30~14:50</a:t>
                      </a: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tc>
                  <a:txBody>
                    <a:bodyPr/>
                    <a:lstStyle/>
                    <a:p>
                      <a:pPr algn="ctr"/>
                      <a:r>
                        <a:rPr lang="zh-TW" altLang="en-US" sz="2000" b="1" dirty="0" smtClean="0">
                          <a:solidFill>
                            <a:schemeClr val="tx1"/>
                          </a:solidFill>
                          <a:latin typeface="Arial" pitchFamily="34" charset="0"/>
                          <a:ea typeface="標楷體" pitchFamily="65" charset="-120"/>
                          <a:cs typeface="Arial" pitchFamily="34" charset="0"/>
                        </a:rPr>
                        <a:t>公司營運說明</a:t>
                      </a: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tr>
              <a:tr h="370840">
                <a:tc>
                  <a:txBody>
                    <a:bodyPr/>
                    <a:lstStyle/>
                    <a:p>
                      <a:pPr algn="ct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tc>
                  <a:txBody>
                    <a:bodyPr/>
                    <a:lstStyle/>
                    <a:p>
                      <a:pPr algn="ct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tr>
              <a:tr h="370840">
                <a:tc>
                  <a:txBody>
                    <a:bodyPr/>
                    <a:lstStyle/>
                    <a:p>
                      <a:pPr algn="ctr"/>
                      <a:r>
                        <a:rPr lang="en-US" altLang="zh-TW" sz="2000" b="1" dirty="0" smtClean="0">
                          <a:solidFill>
                            <a:schemeClr val="tx1"/>
                          </a:solidFill>
                          <a:latin typeface="Arial" pitchFamily="34" charset="0"/>
                          <a:ea typeface="標楷體" pitchFamily="65" charset="-120"/>
                          <a:cs typeface="Arial" pitchFamily="34" charset="0"/>
                        </a:rPr>
                        <a:t>14:50~15:30</a:t>
                      </a:r>
                      <a:endParaRPr lang="zh-TW" altLang="en-US" sz="2000" b="1" dirty="0">
                        <a:solidFill>
                          <a:schemeClr val="tx1"/>
                        </a:solidFill>
                        <a:latin typeface="Arial" pitchFamily="34" charset="0"/>
                        <a:ea typeface="標楷體" pitchFamily="65" charset="-120"/>
                        <a:cs typeface="Arial" pitchFamily="34" charset="0"/>
                      </a:endParaRPr>
                    </a:p>
                  </a:txBody>
                  <a:tcPr anchor="ctr">
                    <a:noFill/>
                  </a:tcPr>
                </a:tc>
                <a:tc>
                  <a:txBody>
                    <a:bodyPr/>
                    <a:lstStyle/>
                    <a:p>
                      <a:pPr algn="ctr"/>
                      <a:r>
                        <a:rPr lang="en-US" altLang="zh-TW" sz="2000" b="1" dirty="0" smtClean="0">
                          <a:solidFill>
                            <a:schemeClr val="tx1"/>
                          </a:solidFill>
                          <a:latin typeface="Arial" pitchFamily="34" charset="0"/>
                          <a:ea typeface="標楷體" pitchFamily="65" charset="-120"/>
                          <a:cs typeface="Arial" pitchFamily="34" charset="0"/>
                        </a:rPr>
                        <a:t>Q&amp;A</a:t>
                      </a:r>
                    </a:p>
                    <a:p>
                      <a:pPr algn="ctr"/>
                      <a:r>
                        <a:rPr lang="en-US" altLang="zh-TW" sz="1600" b="1" dirty="0" smtClean="0">
                          <a:solidFill>
                            <a:schemeClr val="tx1"/>
                          </a:solidFill>
                          <a:latin typeface="Arial" pitchFamily="34" charset="0"/>
                          <a:ea typeface="標楷體" pitchFamily="65" charset="-120"/>
                          <a:cs typeface="Arial" pitchFamily="34" charset="0"/>
                        </a:rPr>
                        <a:t>(</a:t>
                      </a:r>
                      <a:r>
                        <a:rPr lang="zh-TW" altLang="en-US" sz="1600" b="1" dirty="0" smtClean="0">
                          <a:solidFill>
                            <a:schemeClr val="tx1"/>
                          </a:solidFill>
                          <a:latin typeface="Arial" pitchFamily="34" charset="0"/>
                          <a:ea typeface="標楷體" pitchFamily="65" charset="-120"/>
                          <a:cs typeface="Arial" pitchFamily="34" charset="0"/>
                        </a:rPr>
                        <a:t>與會者可於線上進行提問</a:t>
                      </a:r>
                      <a:r>
                        <a:rPr lang="en-US" altLang="zh-TW" sz="1600" b="1" dirty="0" smtClean="0">
                          <a:solidFill>
                            <a:schemeClr val="tx1"/>
                          </a:solidFill>
                          <a:latin typeface="Arial" pitchFamily="34" charset="0"/>
                          <a:ea typeface="標楷體" pitchFamily="65" charset="-120"/>
                          <a:cs typeface="Arial" pitchFamily="34" charset="0"/>
                        </a:rPr>
                        <a:t>) </a:t>
                      </a:r>
                      <a:endParaRPr lang="zh-TW" altLang="en-US" sz="1600" b="1" dirty="0">
                        <a:solidFill>
                          <a:schemeClr val="tx1"/>
                        </a:solidFill>
                        <a:latin typeface="Arial" pitchFamily="34" charset="0"/>
                        <a:ea typeface="標楷體" pitchFamily="65" charset="-120"/>
                        <a:cs typeface="Arial" pitchFamily="34" charset="0"/>
                      </a:endParaRPr>
                    </a:p>
                  </a:txBody>
                  <a:tcPr anchor="ctr">
                    <a:noFill/>
                  </a:tcPr>
                </a:tc>
              </a:tr>
            </a:tbl>
          </a:graphicData>
        </a:graphic>
      </p:graphicFrame>
      <p:sp>
        <p:nvSpPr>
          <p:cNvPr id="10" name="副標題 7"/>
          <p:cNvSpPr txBox="1">
            <a:spLocks/>
          </p:cNvSpPr>
          <p:nvPr/>
        </p:nvSpPr>
        <p:spPr>
          <a:xfrm>
            <a:off x="1547664" y="5633864"/>
            <a:ext cx="6400800" cy="576064"/>
          </a:xfrm>
          <a:prstGeom prst="rect">
            <a:avLst/>
          </a:prstGeom>
        </p:spPr>
        <p:txBody>
          <a:bodyPr vert="horz" lIns="91440" tIns="45720" rIns="91440" bIns="45720" rtlCol="0">
            <a:normAutofit/>
          </a:bodyPr>
          <a:lstStyle/>
          <a:p>
            <a:pPr lvl="0" algn="ctr">
              <a:spcBef>
                <a:spcPct val="20000"/>
              </a:spcBef>
            </a:pPr>
            <a:r>
              <a:rPr lang="en-US" altLang="zh-TW" sz="2400"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2023</a:t>
            </a:r>
            <a:r>
              <a:rPr lang="zh-TW" altLang="en-US" sz="2400"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年</a:t>
            </a:r>
            <a:r>
              <a:rPr lang="en-US" altLang="zh-TW" sz="2400"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11</a:t>
            </a:r>
            <a:r>
              <a:rPr lang="zh-TW" altLang="en-US" sz="2400"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月</a:t>
            </a:r>
            <a:r>
              <a:rPr lang="en-US" altLang="zh-TW" sz="2400"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20</a:t>
            </a:r>
            <a:r>
              <a:rPr lang="zh-TW" altLang="en-US" sz="2400"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日</a:t>
            </a:r>
            <a:endParaRPr lang="zh-TW" altLang="en-US" sz="2400"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endParaRPr>
          </a:p>
        </p:txBody>
      </p:sp>
      <p:sp>
        <p:nvSpPr>
          <p:cNvPr id="17" name="標題 6"/>
          <p:cNvSpPr>
            <a:spLocks noGrp="1"/>
          </p:cNvSpPr>
          <p:nvPr>
            <p:ph type="title"/>
          </p:nvPr>
        </p:nvSpPr>
        <p:spPr>
          <a:xfrm>
            <a:off x="457200" y="274638"/>
            <a:ext cx="8229600" cy="1570186"/>
          </a:xfrm>
        </p:spPr>
        <p:txBody>
          <a:bodyPr>
            <a:noAutofit/>
          </a:bodyPr>
          <a:lstStyle/>
          <a:p>
            <a:r>
              <a:rPr lang="zh-TW" altLang="en-US" sz="3600" dirty="0" smtClean="0">
                <a:latin typeface="Arial" pitchFamily="34" charset="0"/>
              </a:rPr>
              <a:t>永裕塑膠工業股份有限公司</a:t>
            </a:r>
            <a:r>
              <a:rPr lang="en-US" altLang="zh-TW" sz="3600" dirty="0" smtClean="0">
                <a:latin typeface="Arial" pitchFamily="34" charset="0"/>
              </a:rPr>
              <a:t/>
            </a:r>
            <a:br>
              <a:rPr lang="en-US" altLang="zh-TW" sz="3600" dirty="0" smtClean="0">
                <a:latin typeface="Arial" pitchFamily="34" charset="0"/>
              </a:rPr>
            </a:br>
            <a:r>
              <a:rPr lang="en-US" altLang="zh-TW" sz="3600" dirty="0" smtClean="0">
                <a:latin typeface="Arial" pitchFamily="34" charset="0"/>
              </a:rPr>
              <a:t> </a:t>
            </a:r>
            <a:r>
              <a:rPr lang="en-US" altLang="zh-TW" sz="3200" dirty="0" smtClean="0">
                <a:latin typeface="Arial" pitchFamily="34" charset="0"/>
              </a:rPr>
              <a:t>YONYU PLASTICS CO.,LTD.</a:t>
            </a:r>
            <a:br>
              <a:rPr lang="en-US" altLang="zh-TW" sz="3200" dirty="0" smtClean="0">
                <a:latin typeface="Arial" pitchFamily="34" charset="0"/>
              </a:rPr>
            </a:br>
            <a:r>
              <a:rPr lang="zh-TW" altLang="en-US" sz="3200" dirty="0" smtClean="0">
                <a:latin typeface="Arial" pitchFamily="34" charset="0"/>
              </a:rPr>
              <a:t>股票代號：</a:t>
            </a:r>
            <a:r>
              <a:rPr lang="en-US" altLang="zh-TW" sz="3200" dirty="0" smtClean="0">
                <a:latin typeface="Arial" pitchFamily="34" charset="0"/>
              </a:rPr>
              <a:t>1323</a:t>
            </a:r>
            <a:endParaRPr lang="zh-TW" altLang="en-US" sz="3200" dirty="0">
              <a:latin typeface="Arial" pitchFamily="34" charset="0"/>
            </a:endParaRPr>
          </a:p>
        </p:txBody>
      </p:sp>
      <p:graphicFrame>
        <p:nvGraphicFramePr>
          <p:cNvPr id="2051" name="圖片 220"/>
          <p:cNvGraphicFramePr>
            <a:graphicFrameLocks noChangeAspect="1"/>
          </p:cNvGraphicFramePr>
          <p:nvPr/>
        </p:nvGraphicFramePr>
        <p:xfrm>
          <a:off x="899592" y="404813"/>
          <a:ext cx="914400" cy="868362"/>
        </p:xfrm>
        <a:graphic>
          <a:graphicData uri="http://schemas.openxmlformats.org/presentationml/2006/ole">
            <mc:AlternateContent xmlns:mc="http://schemas.openxmlformats.org/markup-compatibility/2006">
              <mc:Choice xmlns:v="urn:schemas-microsoft-com:vml" Requires="v">
                <p:oleObj spid="_x0000_s2087" name="Document" r:id="rId3" imgW="980946" imgH="932805" progId="Word.Document.8">
                  <p:embed/>
                </p:oleObj>
              </mc:Choice>
              <mc:Fallback>
                <p:oleObj name="Document" r:id="rId3" imgW="980946" imgH="932805" progId="Word.Document.8">
                  <p:embed/>
                  <p:pic>
                    <p:nvPicPr>
                      <p:cNvPr id="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404813"/>
                        <a:ext cx="914400" cy="868362"/>
                      </a:xfrm>
                      <a:prstGeom prst="rect">
                        <a:avLst/>
                      </a:prstGeom>
                      <a:solidFill>
                        <a:srgbClr val="FFFFFF"/>
                      </a:solidFill>
                      <a:ln>
                        <a:noFill/>
                      </a:ln>
                      <a:extLst>
                        <a:ext uri="{91240B29-F687-4F45-9708-019B960494DF}">
                          <a14:hiddenLine xmlns:a14="http://schemas.microsoft.com/office/drawing/2010/main" w="1">
                            <a:solidFill>
                              <a:srgbClr val="000000"/>
                            </a:solidFill>
                            <a:miter lim="800000"/>
                            <a:headEnd/>
                            <a:tailEnd/>
                          </a14:hiddenLine>
                        </a:ext>
                      </a:extLst>
                    </p:spPr>
                  </p:pic>
                </p:oleObj>
              </mc:Fallback>
            </mc:AlternateContent>
          </a:graphicData>
        </a:graphic>
      </p:graphicFrame>
      <p:sp>
        <p:nvSpPr>
          <p:cNvPr id="19" name="副標題 7"/>
          <p:cNvSpPr txBox="1">
            <a:spLocks/>
          </p:cNvSpPr>
          <p:nvPr/>
        </p:nvSpPr>
        <p:spPr>
          <a:xfrm>
            <a:off x="1547664" y="6137920"/>
            <a:ext cx="6400800" cy="720080"/>
          </a:xfrm>
          <a:prstGeom prst="rect">
            <a:avLst/>
          </a:prstGeom>
        </p:spPr>
        <p:txBody>
          <a:bodyPr vert="horz" lIns="91440" tIns="45720" rIns="91440" bIns="45720" rtlCol="0">
            <a:normAutofit/>
          </a:bodyPr>
          <a:lstStyle/>
          <a:p>
            <a:pPr lvl="0" algn="ctr">
              <a:spcBef>
                <a:spcPct val="20000"/>
              </a:spcBef>
            </a:pPr>
            <a:r>
              <a:rPr lang="zh-TW" altLang="en-US" sz="2800"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創新開發、追求卓越、美化生活</a:t>
            </a:r>
            <a:endParaRPr kumimoji="0" lang="en-US" altLang="zh-TW" sz="2800" b="0" i="0" u="none" strike="noStrike" kern="1200" cap="none" spc="0" normalizeH="0" baseline="0" noProof="0" dirty="0" smtClean="0">
              <a:effectLst>
                <a:outerShdw blurRad="50800" dist="38100" dir="2700000" algn="tl" rotWithShape="0">
                  <a:prstClr val="black">
                    <a:alpha val="40000"/>
                  </a:prstClr>
                </a:outerShdw>
              </a:effectLst>
              <a:uLnTx/>
              <a:uFillTx/>
              <a:latin typeface="Arial" pitchFamily="34" charset="0"/>
              <a:ea typeface="標楷體" pitchFamily="65" charset="-120"/>
              <a:cs typeface="Arial" pitchFamily="34" charset="0"/>
            </a:endParaRPr>
          </a:p>
        </p:txBody>
      </p:sp>
      <p:pic>
        <p:nvPicPr>
          <p:cNvPr id="16" name="內容版面配置區 13" descr="產品圖檔2.jpg"/>
          <p:cNvPicPr>
            <a:picLocks noGrp="1" noChangeAspect="1"/>
          </p:cNvPicPr>
          <p:nvPr>
            <p:ph sz="half" idx="1"/>
          </p:nvPr>
        </p:nvPicPr>
        <p:blipFill>
          <a:blip r:embed="rId5" cstate="print"/>
          <a:stretch>
            <a:fillRect/>
          </a:stretch>
        </p:blipFill>
        <p:spPr>
          <a:xfrm>
            <a:off x="130037" y="2276872"/>
            <a:ext cx="4585979" cy="3041794"/>
          </a:xfrm>
          <a:prstGeom prst="roundRect">
            <a:avLst/>
          </a:prstGeom>
        </p:spPr>
      </p:pic>
      <p:sp>
        <p:nvSpPr>
          <p:cNvPr id="11" name="投影片編號版面配置區 10"/>
          <p:cNvSpPr>
            <a:spLocks noGrp="1"/>
          </p:cNvSpPr>
          <p:nvPr>
            <p:ph type="sldNum" sz="quarter" idx="12"/>
          </p:nvPr>
        </p:nvSpPr>
        <p:spPr/>
        <p:txBody>
          <a:bodyPr/>
          <a:lstStyle/>
          <a:p>
            <a:fld id="{73DA0BB7-265A-403C-9275-D587AB510EDC}" type="slidenum">
              <a:rPr lang="zh-TW" altLang="en-US" smtClean="0"/>
              <a:pPr/>
              <a:t>1</a:t>
            </a:fld>
            <a:endParaRPr lang="zh-TW"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a:xfrm>
            <a:off x="457200" y="2492896"/>
            <a:ext cx="8229600" cy="1143000"/>
          </a:xfrm>
        </p:spPr>
        <p:txBody>
          <a:bodyPr/>
          <a:lstStyle/>
          <a:p>
            <a:r>
              <a:rPr lang="zh-TW" altLang="en-US" dirty="0" smtClean="0"/>
              <a:t>財務概況</a:t>
            </a:r>
            <a:endParaRPr lang="zh-TW" altLang="en-US" dirty="0"/>
          </a:p>
        </p:txBody>
      </p:sp>
      <p:sp>
        <p:nvSpPr>
          <p:cNvPr id="10" name="內容版面配置區 9"/>
          <p:cNvSpPr>
            <a:spLocks noGrp="1"/>
          </p:cNvSpPr>
          <p:nvPr>
            <p:ph idx="1"/>
          </p:nvPr>
        </p:nvSpPr>
        <p:spPr>
          <a:xfrm>
            <a:off x="457200" y="4005064"/>
            <a:ext cx="8229600" cy="2121099"/>
          </a:xfrm>
        </p:spPr>
        <p:txBody>
          <a:bodyPr/>
          <a:lstStyle/>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10</a:t>
            </a:fld>
            <a:endParaRPr lang="zh-TW"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332656"/>
            <a:ext cx="8229600" cy="1143000"/>
          </a:xfrm>
        </p:spPr>
        <p:txBody>
          <a:bodyPr/>
          <a:lstStyle/>
          <a:p>
            <a:pPr fontAlgn="ctr"/>
            <a:r>
              <a:rPr lang="zh-TW" altLang="en-US" dirty="0" smtClean="0">
                <a:latin typeface="Arial" pitchFamily="34" charset="0"/>
                <a:ea typeface="標楷體" pitchFamily="65" charset="-120"/>
              </a:rPr>
              <a:t>合併綜合損益表</a:t>
            </a:r>
            <a:r>
              <a:rPr lang="en-US" altLang="zh-TW" dirty="0" smtClean="0"/>
              <a:t>(</a:t>
            </a:r>
            <a:r>
              <a:rPr lang="zh-TW" altLang="en-US" dirty="0" smtClean="0">
                <a:latin typeface="Arial" pitchFamily="34" charset="0"/>
                <a:ea typeface="標楷體" pitchFamily="65" charset="-120"/>
              </a:rPr>
              <a:t>季度</a:t>
            </a:r>
            <a:r>
              <a:rPr lang="en-US" altLang="zh-TW" dirty="0" smtClean="0"/>
              <a:t>)</a:t>
            </a:r>
            <a:endParaRPr lang="en-US" altLang="zh-TW" dirty="0">
              <a:latin typeface="Arial" pitchFamily="34" charset="0"/>
              <a:ea typeface="標楷體" pitchFamily="65" charset="-120"/>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284526759"/>
              </p:ext>
            </p:extLst>
          </p:nvPr>
        </p:nvGraphicFramePr>
        <p:xfrm>
          <a:off x="285720" y="1628797"/>
          <a:ext cx="8482864" cy="4905163"/>
        </p:xfrm>
        <a:graphic>
          <a:graphicData uri="http://schemas.openxmlformats.org/drawingml/2006/table">
            <a:tbl>
              <a:tblPr firstRow="1" bandRow="1">
                <a:tableStyleId>{5C22544A-7EE6-4342-B048-85BDC9FD1C3A}</a:tableStyleId>
              </a:tblPr>
              <a:tblGrid>
                <a:gridCol w="1154882"/>
                <a:gridCol w="1154882"/>
                <a:gridCol w="1028850"/>
                <a:gridCol w="1028850"/>
                <a:gridCol w="1028850"/>
                <a:gridCol w="1028850"/>
                <a:gridCol w="1028850"/>
                <a:gridCol w="1028850"/>
              </a:tblGrid>
              <a:tr h="376974">
                <a:tc>
                  <a:txBody>
                    <a:bodyPr/>
                    <a:lstStyle/>
                    <a:p>
                      <a:pPr algn="l" fontAlgn="ctr"/>
                      <a:r>
                        <a:rPr lang="zh-TW" altLang="en-US" sz="1800" b="1" i="0" u="none" strike="noStrike" dirty="0">
                          <a:latin typeface="Arial" pitchFamily="34" charset="0"/>
                          <a:ea typeface="標楷體" pitchFamily="65" charset="-120"/>
                          <a:cs typeface="Arial" pitchFamily="34" charset="0"/>
                        </a:rPr>
                        <a:t>項目</a:t>
                      </a:r>
                    </a:p>
                  </a:txBody>
                  <a:tcPr marL="0" marR="0" marT="0" marB="0" anchor="ctr"/>
                </a:tc>
                <a:tc>
                  <a:txBody>
                    <a:bodyPr/>
                    <a:lstStyle/>
                    <a:p>
                      <a:pPr algn="ctr" fontAlgn="ctr"/>
                      <a:r>
                        <a:rPr lang="en-US" sz="1800" b="1" i="0" u="none" strike="noStrike">
                          <a:effectLst/>
                          <a:latin typeface="Arial"/>
                        </a:rPr>
                        <a:t>2023Q3</a:t>
                      </a:r>
                    </a:p>
                  </a:txBody>
                  <a:tcPr marL="0" marR="0" marT="0" marB="0" anchor="ctr"/>
                </a:tc>
                <a:tc>
                  <a:txBody>
                    <a:bodyPr/>
                    <a:lstStyle/>
                    <a:p>
                      <a:pPr algn="ctr" fontAlgn="ctr"/>
                      <a:r>
                        <a:rPr lang="en-US" sz="1800" b="1" i="0" u="none" strike="noStrike">
                          <a:effectLst/>
                          <a:latin typeface="Arial"/>
                        </a:rPr>
                        <a:t>2023Q2</a:t>
                      </a:r>
                    </a:p>
                  </a:txBody>
                  <a:tcPr marL="0" marR="0" marT="0" marB="0" anchor="ctr"/>
                </a:tc>
                <a:tc>
                  <a:txBody>
                    <a:bodyPr/>
                    <a:lstStyle/>
                    <a:p>
                      <a:pPr algn="ctr" fontAlgn="ctr"/>
                      <a:r>
                        <a:rPr lang="en-US" sz="1800" b="1" i="0" u="none" strike="noStrike">
                          <a:effectLst/>
                          <a:latin typeface="Arial"/>
                        </a:rPr>
                        <a:t>2023Q1</a:t>
                      </a:r>
                    </a:p>
                  </a:txBody>
                  <a:tcPr marL="0" marR="0" marT="0" marB="0" anchor="ctr"/>
                </a:tc>
                <a:tc>
                  <a:txBody>
                    <a:bodyPr/>
                    <a:lstStyle/>
                    <a:p>
                      <a:pPr algn="ctr" fontAlgn="ctr"/>
                      <a:r>
                        <a:rPr lang="en-US" sz="1800" b="1" i="0" u="none" strike="noStrike">
                          <a:effectLst/>
                          <a:latin typeface="Arial"/>
                        </a:rPr>
                        <a:t>2022Q4</a:t>
                      </a:r>
                    </a:p>
                  </a:txBody>
                  <a:tcPr marL="0" marR="0" marT="0" marB="0" anchor="ctr"/>
                </a:tc>
                <a:tc>
                  <a:txBody>
                    <a:bodyPr/>
                    <a:lstStyle/>
                    <a:p>
                      <a:pPr algn="ctr" fontAlgn="ctr"/>
                      <a:r>
                        <a:rPr lang="en-US" sz="1800" b="1" i="0" u="none" strike="noStrike">
                          <a:effectLst/>
                          <a:latin typeface="Arial"/>
                        </a:rPr>
                        <a:t>2022Q3</a:t>
                      </a:r>
                    </a:p>
                  </a:txBody>
                  <a:tcPr marL="0" marR="0" marT="0" marB="0" anchor="ctr"/>
                </a:tc>
                <a:tc>
                  <a:txBody>
                    <a:bodyPr/>
                    <a:lstStyle/>
                    <a:p>
                      <a:pPr algn="ctr" fontAlgn="ctr"/>
                      <a:r>
                        <a:rPr lang="en-US" sz="1800" b="1" i="0" u="none" strike="noStrike">
                          <a:effectLst/>
                          <a:latin typeface="Arial"/>
                        </a:rPr>
                        <a:t>2022Q2</a:t>
                      </a:r>
                    </a:p>
                  </a:txBody>
                  <a:tcPr marL="0" marR="0" marT="0" marB="0" anchor="ctr"/>
                </a:tc>
                <a:tc>
                  <a:txBody>
                    <a:bodyPr/>
                    <a:lstStyle/>
                    <a:p>
                      <a:pPr algn="ctr" fontAlgn="ctr"/>
                      <a:r>
                        <a:rPr lang="en-US" sz="1800" b="1" i="0" u="none" strike="noStrike">
                          <a:effectLst/>
                          <a:latin typeface="Arial"/>
                        </a:rPr>
                        <a:t>2022Q1</a:t>
                      </a:r>
                    </a:p>
                  </a:txBody>
                  <a:tcPr marL="0" marR="0" marT="0" marB="0" anchor="ctr"/>
                </a:tc>
              </a:tr>
              <a:tr h="415117">
                <a:tc>
                  <a:txBody>
                    <a:bodyPr/>
                    <a:lstStyle/>
                    <a:p>
                      <a:pPr algn="l" fontAlgn="ctr"/>
                      <a:r>
                        <a:rPr lang="zh-TW" altLang="en-US" sz="1800" b="0" i="0" u="none" strike="noStrike">
                          <a:latin typeface="Arial" pitchFamily="34" charset="0"/>
                          <a:ea typeface="標楷體" pitchFamily="65" charset="-120"/>
                          <a:cs typeface="Arial" pitchFamily="34" charset="0"/>
                        </a:rPr>
                        <a:t>銷貨收入</a:t>
                      </a:r>
                    </a:p>
                  </a:txBody>
                  <a:tcPr marL="0" marR="0" marT="0" marB="0" anchor="ctr"/>
                </a:tc>
                <a:tc>
                  <a:txBody>
                    <a:bodyPr/>
                    <a:lstStyle/>
                    <a:p>
                      <a:pPr algn="r" fontAlgn="ctr"/>
                      <a:r>
                        <a:rPr lang="en-US" altLang="zh-TW" sz="1500" b="0" i="0" u="none" strike="noStrike">
                          <a:effectLst/>
                          <a:latin typeface="Arial"/>
                        </a:rPr>
                        <a:t>857,105 </a:t>
                      </a:r>
                    </a:p>
                  </a:txBody>
                  <a:tcPr marL="0" marR="0" marT="0" marB="0" anchor="ctr"/>
                </a:tc>
                <a:tc>
                  <a:txBody>
                    <a:bodyPr/>
                    <a:lstStyle/>
                    <a:p>
                      <a:pPr algn="r" fontAlgn="ctr"/>
                      <a:r>
                        <a:rPr lang="en-US" altLang="zh-TW" sz="1500" b="0" i="0" u="none" strike="noStrike">
                          <a:effectLst/>
                          <a:latin typeface="Arial"/>
                        </a:rPr>
                        <a:t>846,863 </a:t>
                      </a:r>
                    </a:p>
                  </a:txBody>
                  <a:tcPr marL="0" marR="0" marT="0" marB="0" anchor="ctr"/>
                </a:tc>
                <a:tc>
                  <a:txBody>
                    <a:bodyPr/>
                    <a:lstStyle/>
                    <a:p>
                      <a:pPr algn="r" fontAlgn="ctr"/>
                      <a:r>
                        <a:rPr lang="en-US" altLang="zh-TW" sz="1500" b="0" i="0" u="none" strike="noStrike">
                          <a:effectLst/>
                          <a:latin typeface="Arial"/>
                        </a:rPr>
                        <a:t>800,127 </a:t>
                      </a:r>
                    </a:p>
                  </a:txBody>
                  <a:tcPr marL="0" marR="0" marT="0" marB="0" anchor="ctr"/>
                </a:tc>
                <a:tc>
                  <a:txBody>
                    <a:bodyPr/>
                    <a:lstStyle/>
                    <a:p>
                      <a:pPr algn="r" fontAlgn="ctr"/>
                      <a:r>
                        <a:rPr lang="en-US" altLang="zh-TW" sz="1500" b="0" i="0" u="none" strike="noStrike">
                          <a:effectLst/>
                          <a:latin typeface="Arial"/>
                        </a:rPr>
                        <a:t>898,993 </a:t>
                      </a:r>
                    </a:p>
                  </a:txBody>
                  <a:tcPr marL="0" marR="0" marT="0" marB="0" anchor="ctr"/>
                </a:tc>
                <a:tc>
                  <a:txBody>
                    <a:bodyPr/>
                    <a:lstStyle/>
                    <a:p>
                      <a:pPr algn="r" fontAlgn="ctr"/>
                      <a:r>
                        <a:rPr lang="en-US" altLang="zh-TW" sz="1500" b="0" i="0" u="none" strike="noStrike">
                          <a:effectLst/>
                          <a:latin typeface="Arial"/>
                        </a:rPr>
                        <a:t>964,512 </a:t>
                      </a:r>
                    </a:p>
                  </a:txBody>
                  <a:tcPr marL="0" marR="0" marT="0" marB="0" anchor="ctr"/>
                </a:tc>
                <a:tc>
                  <a:txBody>
                    <a:bodyPr/>
                    <a:lstStyle/>
                    <a:p>
                      <a:pPr algn="r" fontAlgn="ctr"/>
                      <a:r>
                        <a:rPr lang="en-US" altLang="zh-TW" sz="1500" b="0" i="0" u="none" strike="noStrike">
                          <a:effectLst/>
                          <a:latin typeface="Arial"/>
                        </a:rPr>
                        <a:t>896,161 </a:t>
                      </a:r>
                    </a:p>
                  </a:txBody>
                  <a:tcPr marL="0" marR="0" marT="0" marB="0" anchor="ctr"/>
                </a:tc>
                <a:tc>
                  <a:txBody>
                    <a:bodyPr/>
                    <a:lstStyle/>
                    <a:p>
                      <a:pPr algn="r" fontAlgn="ctr"/>
                      <a:r>
                        <a:rPr lang="en-US" altLang="zh-TW" sz="1500" b="0" i="0" u="none" strike="noStrike">
                          <a:effectLst/>
                          <a:latin typeface="Arial"/>
                        </a:rPr>
                        <a:t>992,715 </a:t>
                      </a:r>
                    </a:p>
                  </a:txBody>
                  <a:tcPr marL="0" marR="0" marT="0" marB="0" anchor="ctr"/>
                </a:tc>
              </a:tr>
              <a:tr h="376974">
                <a:tc>
                  <a:txBody>
                    <a:bodyPr/>
                    <a:lstStyle/>
                    <a:p>
                      <a:pPr algn="l" fontAlgn="ctr"/>
                      <a:r>
                        <a:rPr lang="zh-TW" altLang="en-US" sz="1800" b="0" i="0" u="none" strike="noStrike">
                          <a:latin typeface="Arial" pitchFamily="34" charset="0"/>
                          <a:ea typeface="標楷體" pitchFamily="65" charset="-120"/>
                          <a:cs typeface="Arial" pitchFamily="34" charset="0"/>
                        </a:rPr>
                        <a:t>銷貨毛利</a:t>
                      </a:r>
                    </a:p>
                  </a:txBody>
                  <a:tcPr marL="0" marR="0" marT="0" marB="0" anchor="ctr"/>
                </a:tc>
                <a:tc>
                  <a:txBody>
                    <a:bodyPr/>
                    <a:lstStyle/>
                    <a:p>
                      <a:pPr algn="r" fontAlgn="ctr"/>
                      <a:r>
                        <a:rPr lang="en-US" altLang="zh-TW" sz="1500" b="0" i="0" u="none" strike="noStrike">
                          <a:effectLst/>
                          <a:latin typeface="Arial"/>
                        </a:rPr>
                        <a:t>153,690 </a:t>
                      </a:r>
                    </a:p>
                  </a:txBody>
                  <a:tcPr marL="0" marR="0" marT="0" marB="0" anchor="ctr"/>
                </a:tc>
                <a:tc>
                  <a:txBody>
                    <a:bodyPr/>
                    <a:lstStyle/>
                    <a:p>
                      <a:pPr algn="r" fontAlgn="ctr"/>
                      <a:r>
                        <a:rPr lang="en-US" altLang="zh-TW" sz="1500" b="0" i="0" u="none" strike="noStrike">
                          <a:effectLst/>
                          <a:latin typeface="Arial"/>
                        </a:rPr>
                        <a:t>171,200 </a:t>
                      </a:r>
                    </a:p>
                  </a:txBody>
                  <a:tcPr marL="0" marR="0" marT="0" marB="0" anchor="ctr"/>
                </a:tc>
                <a:tc>
                  <a:txBody>
                    <a:bodyPr/>
                    <a:lstStyle/>
                    <a:p>
                      <a:pPr algn="r" fontAlgn="ctr"/>
                      <a:r>
                        <a:rPr lang="en-US" altLang="zh-TW" sz="1500" b="0" i="0" u="none" strike="noStrike">
                          <a:effectLst/>
                          <a:latin typeface="Arial"/>
                        </a:rPr>
                        <a:t>150,845 </a:t>
                      </a:r>
                    </a:p>
                  </a:txBody>
                  <a:tcPr marL="0" marR="0" marT="0" marB="0" anchor="ctr"/>
                </a:tc>
                <a:tc>
                  <a:txBody>
                    <a:bodyPr/>
                    <a:lstStyle/>
                    <a:p>
                      <a:pPr algn="r" fontAlgn="ctr"/>
                      <a:r>
                        <a:rPr lang="en-US" altLang="zh-TW" sz="1500" b="0" i="0" u="none" strike="noStrike">
                          <a:effectLst/>
                          <a:latin typeface="Arial"/>
                        </a:rPr>
                        <a:t>171,551 </a:t>
                      </a:r>
                    </a:p>
                  </a:txBody>
                  <a:tcPr marL="0" marR="0" marT="0" marB="0" anchor="ctr"/>
                </a:tc>
                <a:tc>
                  <a:txBody>
                    <a:bodyPr/>
                    <a:lstStyle/>
                    <a:p>
                      <a:pPr algn="r" fontAlgn="ctr"/>
                      <a:r>
                        <a:rPr lang="en-US" altLang="zh-TW" sz="1500" b="0" i="0" u="none" strike="noStrike">
                          <a:effectLst/>
                          <a:latin typeface="Arial"/>
                        </a:rPr>
                        <a:t>224,864 </a:t>
                      </a:r>
                    </a:p>
                  </a:txBody>
                  <a:tcPr marL="0" marR="0" marT="0" marB="0" anchor="ctr"/>
                </a:tc>
                <a:tc>
                  <a:txBody>
                    <a:bodyPr/>
                    <a:lstStyle/>
                    <a:p>
                      <a:pPr algn="r" fontAlgn="ctr"/>
                      <a:r>
                        <a:rPr lang="en-US" altLang="zh-TW" sz="1500" b="0" i="0" u="none" strike="noStrike">
                          <a:effectLst/>
                          <a:latin typeface="Arial"/>
                        </a:rPr>
                        <a:t>189,071 </a:t>
                      </a:r>
                    </a:p>
                  </a:txBody>
                  <a:tcPr marL="0" marR="0" marT="0" marB="0" anchor="ctr"/>
                </a:tc>
                <a:tc>
                  <a:txBody>
                    <a:bodyPr/>
                    <a:lstStyle/>
                    <a:p>
                      <a:pPr algn="r" fontAlgn="ctr"/>
                      <a:r>
                        <a:rPr lang="en-US" altLang="zh-TW" sz="1500" b="0" i="0" u="none" strike="noStrike">
                          <a:effectLst/>
                          <a:latin typeface="Arial"/>
                        </a:rPr>
                        <a:t>218,596 </a:t>
                      </a:r>
                    </a:p>
                  </a:txBody>
                  <a:tcPr marL="0" marR="0" marT="0" marB="0" anchor="ctr"/>
                </a:tc>
              </a:tr>
              <a:tr h="376974">
                <a:tc>
                  <a:txBody>
                    <a:bodyPr/>
                    <a:lstStyle/>
                    <a:p>
                      <a:pPr algn="l" fontAlgn="ctr"/>
                      <a:r>
                        <a:rPr lang="zh-TW" altLang="en-US" sz="1800" b="1" i="0" u="none" strike="noStrike">
                          <a:latin typeface="Arial" pitchFamily="34" charset="0"/>
                          <a:ea typeface="標楷體" pitchFamily="65" charset="-120"/>
                          <a:cs typeface="Arial" pitchFamily="34" charset="0"/>
                        </a:rPr>
                        <a:t>毛利率</a:t>
                      </a:r>
                    </a:p>
                  </a:txBody>
                  <a:tcPr marL="0" marR="0" marT="0" marB="0" anchor="ctr"/>
                </a:tc>
                <a:tc>
                  <a:txBody>
                    <a:bodyPr/>
                    <a:lstStyle/>
                    <a:p>
                      <a:pPr algn="r" fontAlgn="ctr"/>
                      <a:r>
                        <a:rPr lang="en-US" altLang="zh-TW" sz="1800" b="1" i="0" u="none" strike="noStrike">
                          <a:effectLst/>
                          <a:latin typeface="Arial"/>
                        </a:rPr>
                        <a:t>17.93%</a:t>
                      </a:r>
                    </a:p>
                  </a:txBody>
                  <a:tcPr marL="0" marR="0" marT="0" marB="0" anchor="ctr"/>
                </a:tc>
                <a:tc>
                  <a:txBody>
                    <a:bodyPr/>
                    <a:lstStyle/>
                    <a:p>
                      <a:pPr algn="r" fontAlgn="ctr"/>
                      <a:r>
                        <a:rPr lang="en-US" altLang="zh-TW" sz="1800" b="1" i="0" u="none" strike="noStrike">
                          <a:effectLst/>
                          <a:latin typeface="Arial"/>
                        </a:rPr>
                        <a:t>20.22%</a:t>
                      </a:r>
                    </a:p>
                  </a:txBody>
                  <a:tcPr marL="0" marR="0" marT="0" marB="0" anchor="ctr"/>
                </a:tc>
                <a:tc>
                  <a:txBody>
                    <a:bodyPr/>
                    <a:lstStyle/>
                    <a:p>
                      <a:pPr algn="r" fontAlgn="ctr"/>
                      <a:r>
                        <a:rPr lang="en-US" altLang="zh-TW" sz="1800" b="1" i="0" u="none" strike="noStrike">
                          <a:effectLst/>
                          <a:latin typeface="Arial"/>
                        </a:rPr>
                        <a:t>18.85%</a:t>
                      </a:r>
                    </a:p>
                  </a:txBody>
                  <a:tcPr marL="0" marR="0" marT="0" marB="0" anchor="ctr"/>
                </a:tc>
                <a:tc>
                  <a:txBody>
                    <a:bodyPr/>
                    <a:lstStyle/>
                    <a:p>
                      <a:pPr algn="r" fontAlgn="ctr"/>
                      <a:r>
                        <a:rPr lang="en-US" altLang="zh-TW" sz="1800" b="1" i="0" u="none" strike="noStrike">
                          <a:effectLst/>
                          <a:latin typeface="Arial"/>
                        </a:rPr>
                        <a:t>19.08%</a:t>
                      </a:r>
                    </a:p>
                  </a:txBody>
                  <a:tcPr marL="0" marR="0" marT="0" marB="0" anchor="ctr"/>
                </a:tc>
                <a:tc>
                  <a:txBody>
                    <a:bodyPr/>
                    <a:lstStyle/>
                    <a:p>
                      <a:pPr algn="r" fontAlgn="ctr"/>
                      <a:r>
                        <a:rPr lang="en-US" altLang="zh-TW" sz="1800" b="1" i="0" u="none" strike="noStrike">
                          <a:effectLst/>
                          <a:latin typeface="Arial"/>
                        </a:rPr>
                        <a:t>23.31%</a:t>
                      </a:r>
                    </a:p>
                  </a:txBody>
                  <a:tcPr marL="0" marR="0" marT="0" marB="0" anchor="ctr"/>
                </a:tc>
                <a:tc>
                  <a:txBody>
                    <a:bodyPr/>
                    <a:lstStyle/>
                    <a:p>
                      <a:pPr algn="r" fontAlgn="ctr"/>
                      <a:r>
                        <a:rPr lang="en-US" altLang="zh-TW" sz="1800" b="1" i="0" u="none" strike="noStrike">
                          <a:effectLst/>
                          <a:latin typeface="Arial"/>
                        </a:rPr>
                        <a:t>21.10%</a:t>
                      </a:r>
                    </a:p>
                  </a:txBody>
                  <a:tcPr marL="0" marR="0" marT="0" marB="0" anchor="ctr"/>
                </a:tc>
                <a:tc>
                  <a:txBody>
                    <a:bodyPr/>
                    <a:lstStyle/>
                    <a:p>
                      <a:pPr algn="r" fontAlgn="ctr"/>
                      <a:r>
                        <a:rPr lang="en-US" altLang="zh-TW" sz="1800" b="1" i="0" u="none" strike="noStrike">
                          <a:effectLst/>
                          <a:latin typeface="Arial"/>
                        </a:rPr>
                        <a:t>22.02%</a:t>
                      </a:r>
                    </a:p>
                  </a:txBody>
                  <a:tcPr marL="0" marR="0" marT="0" marB="0" anchor="ctr"/>
                </a:tc>
              </a:tr>
              <a:tr h="376974">
                <a:tc>
                  <a:txBody>
                    <a:bodyPr/>
                    <a:lstStyle/>
                    <a:p>
                      <a:pPr algn="l" fontAlgn="ctr"/>
                      <a:r>
                        <a:rPr lang="zh-TW" altLang="en-US" sz="1800" b="0" i="0" u="none" strike="noStrike">
                          <a:latin typeface="Arial" pitchFamily="34" charset="0"/>
                          <a:ea typeface="標楷體" pitchFamily="65" charset="-120"/>
                          <a:cs typeface="Arial" pitchFamily="34" charset="0"/>
                        </a:rPr>
                        <a:t>營業費用</a:t>
                      </a:r>
                    </a:p>
                  </a:txBody>
                  <a:tcPr marL="0" marR="0" marT="0" marB="0" anchor="ctr"/>
                </a:tc>
                <a:tc>
                  <a:txBody>
                    <a:bodyPr/>
                    <a:lstStyle/>
                    <a:p>
                      <a:pPr algn="r" fontAlgn="ctr"/>
                      <a:r>
                        <a:rPr lang="en-US" altLang="zh-TW" sz="1500" b="0" i="0" u="none" strike="noStrike">
                          <a:effectLst/>
                          <a:latin typeface="Arial"/>
                        </a:rPr>
                        <a:t>107,045 </a:t>
                      </a:r>
                    </a:p>
                  </a:txBody>
                  <a:tcPr marL="0" marR="0" marT="0" marB="0" anchor="ctr"/>
                </a:tc>
                <a:tc>
                  <a:txBody>
                    <a:bodyPr/>
                    <a:lstStyle/>
                    <a:p>
                      <a:pPr algn="r" fontAlgn="ctr"/>
                      <a:r>
                        <a:rPr lang="en-US" altLang="zh-TW" sz="1500" b="0" i="0" u="none" strike="noStrike">
                          <a:effectLst/>
                          <a:latin typeface="Arial"/>
                        </a:rPr>
                        <a:t>111,457 </a:t>
                      </a:r>
                    </a:p>
                  </a:txBody>
                  <a:tcPr marL="0" marR="0" marT="0" marB="0" anchor="ctr"/>
                </a:tc>
                <a:tc>
                  <a:txBody>
                    <a:bodyPr/>
                    <a:lstStyle/>
                    <a:p>
                      <a:pPr algn="r" fontAlgn="ctr"/>
                      <a:r>
                        <a:rPr lang="en-US" altLang="zh-TW" sz="1500" b="0" i="0" u="none" strike="noStrike">
                          <a:effectLst/>
                          <a:latin typeface="Arial"/>
                        </a:rPr>
                        <a:t>102,885 </a:t>
                      </a:r>
                    </a:p>
                  </a:txBody>
                  <a:tcPr marL="0" marR="0" marT="0" marB="0" anchor="ctr"/>
                </a:tc>
                <a:tc>
                  <a:txBody>
                    <a:bodyPr/>
                    <a:lstStyle/>
                    <a:p>
                      <a:pPr algn="r" fontAlgn="ctr"/>
                      <a:r>
                        <a:rPr lang="en-US" altLang="zh-TW" sz="1500" b="0" i="0" u="none" strike="noStrike">
                          <a:effectLst/>
                          <a:latin typeface="Arial"/>
                        </a:rPr>
                        <a:t>115,967 </a:t>
                      </a:r>
                    </a:p>
                  </a:txBody>
                  <a:tcPr marL="0" marR="0" marT="0" marB="0" anchor="ctr"/>
                </a:tc>
                <a:tc>
                  <a:txBody>
                    <a:bodyPr/>
                    <a:lstStyle/>
                    <a:p>
                      <a:pPr algn="r" fontAlgn="ctr"/>
                      <a:r>
                        <a:rPr lang="en-US" altLang="zh-TW" sz="1500" b="0" i="0" u="none" strike="noStrike">
                          <a:effectLst/>
                          <a:latin typeface="Arial"/>
                        </a:rPr>
                        <a:t>137,033 </a:t>
                      </a:r>
                    </a:p>
                  </a:txBody>
                  <a:tcPr marL="0" marR="0" marT="0" marB="0" anchor="ctr"/>
                </a:tc>
                <a:tc>
                  <a:txBody>
                    <a:bodyPr/>
                    <a:lstStyle/>
                    <a:p>
                      <a:pPr algn="r" fontAlgn="ctr"/>
                      <a:r>
                        <a:rPr lang="en-US" altLang="zh-TW" sz="1500" b="0" i="0" u="none" strike="noStrike">
                          <a:effectLst/>
                          <a:latin typeface="Arial"/>
                        </a:rPr>
                        <a:t>117,848 </a:t>
                      </a:r>
                    </a:p>
                  </a:txBody>
                  <a:tcPr marL="0" marR="0" marT="0" marB="0" anchor="ctr"/>
                </a:tc>
                <a:tc>
                  <a:txBody>
                    <a:bodyPr/>
                    <a:lstStyle/>
                    <a:p>
                      <a:pPr algn="r" fontAlgn="ctr"/>
                      <a:r>
                        <a:rPr lang="en-US" altLang="zh-TW" sz="1500" b="0" i="0" u="none" strike="noStrike">
                          <a:effectLst/>
                          <a:latin typeface="Arial"/>
                        </a:rPr>
                        <a:t>120,230 </a:t>
                      </a:r>
                    </a:p>
                  </a:txBody>
                  <a:tcPr marL="0" marR="0" marT="0" marB="0" anchor="ctr"/>
                </a:tc>
              </a:tr>
              <a:tr h="376974">
                <a:tc>
                  <a:txBody>
                    <a:bodyPr/>
                    <a:lstStyle/>
                    <a:p>
                      <a:pPr algn="l" fontAlgn="ctr"/>
                      <a:r>
                        <a:rPr lang="zh-TW" altLang="en-US" sz="1800" b="0" i="0" u="none" strike="noStrike">
                          <a:latin typeface="Arial" pitchFamily="34" charset="0"/>
                          <a:ea typeface="標楷體" pitchFamily="65" charset="-120"/>
                          <a:cs typeface="Arial" pitchFamily="34" charset="0"/>
                        </a:rPr>
                        <a:t>營業淨利</a:t>
                      </a:r>
                    </a:p>
                  </a:txBody>
                  <a:tcPr marL="0" marR="0" marT="0" marB="0" anchor="ctr"/>
                </a:tc>
                <a:tc>
                  <a:txBody>
                    <a:bodyPr/>
                    <a:lstStyle/>
                    <a:p>
                      <a:pPr algn="r" fontAlgn="ctr"/>
                      <a:r>
                        <a:rPr lang="en-US" altLang="zh-TW" sz="1500" b="0" i="0" u="none" strike="noStrike">
                          <a:effectLst/>
                          <a:latin typeface="Arial"/>
                        </a:rPr>
                        <a:t>46,645 </a:t>
                      </a:r>
                    </a:p>
                  </a:txBody>
                  <a:tcPr marL="0" marR="0" marT="0" marB="0" anchor="ctr"/>
                </a:tc>
                <a:tc>
                  <a:txBody>
                    <a:bodyPr/>
                    <a:lstStyle/>
                    <a:p>
                      <a:pPr algn="r" fontAlgn="ctr"/>
                      <a:r>
                        <a:rPr lang="en-US" altLang="zh-TW" sz="1500" b="0" i="0" u="none" strike="noStrike">
                          <a:effectLst/>
                          <a:latin typeface="Arial"/>
                        </a:rPr>
                        <a:t>59,743 </a:t>
                      </a:r>
                    </a:p>
                  </a:txBody>
                  <a:tcPr marL="0" marR="0" marT="0" marB="0" anchor="ctr"/>
                </a:tc>
                <a:tc>
                  <a:txBody>
                    <a:bodyPr/>
                    <a:lstStyle/>
                    <a:p>
                      <a:pPr algn="r" fontAlgn="ctr"/>
                      <a:r>
                        <a:rPr lang="en-US" altLang="zh-TW" sz="1500" b="0" i="0" u="none" strike="noStrike">
                          <a:effectLst/>
                          <a:latin typeface="Arial"/>
                        </a:rPr>
                        <a:t>47,960 </a:t>
                      </a:r>
                    </a:p>
                  </a:txBody>
                  <a:tcPr marL="0" marR="0" marT="0" marB="0" anchor="ctr"/>
                </a:tc>
                <a:tc>
                  <a:txBody>
                    <a:bodyPr/>
                    <a:lstStyle/>
                    <a:p>
                      <a:pPr algn="r" fontAlgn="ctr"/>
                      <a:r>
                        <a:rPr lang="en-US" altLang="zh-TW" sz="1500" b="0" i="0" u="none" strike="noStrike">
                          <a:effectLst/>
                          <a:latin typeface="Arial"/>
                        </a:rPr>
                        <a:t>55,584 </a:t>
                      </a:r>
                    </a:p>
                  </a:txBody>
                  <a:tcPr marL="0" marR="0" marT="0" marB="0" anchor="ctr"/>
                </a:tc>
                <a:tc>
                  <a:txBody>
                    <a:bodyPr/>
                    <a:lstStyle/>
                    <a:p>
                      <a:pPr algn="r" fontAlgn="ctr"/>
                      <a:r>
                        <a:rPr lang="en-US" altLang="zh-TW" sz="1500" b="0" i="0" u="none" strike="noStrike">
                          <a:effectLst/>
                          <a:latin typeface="Arial"/>
                        </a:rPr>
                        <a:t>87,831 </a:t>
                      </a:r>
                    </a:p>
                  </a:txBody>
                  <a:tcPr marL="0" marR="0" marT="0" marB="0" anchor="ctr"/>
                </a:tc>
                <a:tc>
                  <a:txBody>
                    <a:bodyPr/>
                    <a:lstStyle/>
                    <a:p>
                      <a:pPr algn="r" fontAlgn="ctr"/>
                      <a:r>
                        <a:rPr lang="en-US" altLang="zh-TW" sz="1500" b="0" i="0" u="none" strike="noStrike">
                          <a:effectLst/>
                          <a:latin typeface="Arial"/>
                        </a:rPr>
                        <a:t>71,223 </a:t>
                      </a:r>
                    </a:p>
                  </a:txBody>
                  <a:tcPr marL="0" marR="0" marT="0" marB="0" anchor="ctr"/>
                </a:tc>
                <a:tc>
                  <a:txBody>
                    <a:bodyPr/>
                    <a:lstStyle/>
                    <a:p>
                      <a:pPr algn="r" fontAlgn="ctr"/>
                      <a:r>
                        <a:rPr lang="en-US" altLang="zh-TW" sz="1500" b="0" i="0" u="none" strike="noStrike">
                          <a:effectLst/>
                          <a:latin typeface="Arial"/>
                        </a:rPr>
                        <a:t>98,366 </a:t>
                      </a:r>
                    </a:p>
                  </a:txBody>
                  <a:tcPr marL="0" marR="0" marT="0" marB="0" anchor="ctr"/>
                </a:tc>
              </a:tr>
              <a:tr h="376974">
                <a:tc>
                  <a:txBody>
                    <a:bodyPr/>
                    <a:lstStyle/>
                    <a:p>
                      <a:pPr algn="l" fontAlgn="ctr"/>
                      <a:r>
                        <a:rPr lang="zh-TW" altLang="en-US" sz="1800" b="0" i="0" u="none" strike="noStrike">
                          <a:latin typeface="Arial" pitchFamily="34" charset="0"/>
                          <a:ea typeface="標楷體" pitchFamily="65" charset="-120"/>
                          <a:cs typeface="Arial" pitchFamily="34" charset="0"/>
                        </a:rPr>
                        <a:t>營業外收</a:t>
                      </a:r>
                      <a:r>
                        <a:rPr lang="en-US" altLang="zh-TW" sz="1800" b="0" i="0" u="none" strike="noStrike">
                          <a:latin typeface="Arial" pitchFamily="34" charset="0"/>
                          <a:ea typeface="標楷體" pitchFamily="65" charset="-120"/>
                          <a:cs typeface="Arial" pitchFamily="34" charset="0"/>
                        </a:rPr>
                        <a:t>(</a:t>
                      </a:r>
                      <a:r>
                        <a:rPr lang="zh-TW" altLang="en-US" sz="1800" b="0" i="0" u="none" strike="noStrike">
                          <a:latin typeface="Arial" pitchFamily="34" charset="0"/>
                          <a:ea typeface="標楷體" pitchFamily="65" charset="-120"/>
                          <a:cs typeface="Arial" pitchFamily="34" charset="0"/>
                        </a:rPr>
                        <a:t>支</a:t>
                      </a:r>
                      <a:r>
                        <a:rPr lang="en-US" altLang="zh-TW" sz="1800" b="0" i="0" u="none" strike="noStrike">
                          <a:latin typeface="Arial" pitchFamily="34" charset="0"/>
                          <a:ea typeface="標楷體" pitchFamily="65" charset="-120"/>
                          <a:cs typeface="Arial" pitchFamily="34" charset="0"/>
                        </a:rPr>
                        <a:t>)</a:t>
                      </a:r>
                    </a:p>
                  </a:txBody>
                  <a:tcPr marL="0" marR="0" marT="0" marB="0" anchor="ctr"/>
                </a:tc>
                <a:tc>
                  <a:txBody>
                    <a:bodyPr/>
                    <a:lstStyle/>
                    <a:p>
                      <a:pPr algn="r" fontAlgn="ctr"/>
                      <a:r>
                        <a:rPr lang="en-US" altLang="zh-TW" sz="1500" b="0" i="0" u="none" strike="noStrike">
                          <a:effectLst/>
                          <a:latin typeface="Arial"/>
                        </a:rPr>
                        <a:t>13,410 </a:t>
                      </a:r>
                    </a:p>
                  </a:txBody>
                  <a:tcPr marL="0" marR="0" marT="0" marB="0" anchor="ctr"/>
                </a:tc>
                <a:tc>
                  <a:txBody>
                    <a:bodyPr/>
                    <a:lstStyle/>
                    <a:p>
                      <a:pPr algn="r" fontAlgn="ctr"/>
                      <a:r>
                        <a:rPr lang="en-US" altLang="zh-TW" sz="1500" b="0" i="0" u="none" strike="noStrike">
                          <a:effectLst/>
                          <a:latin typeface="Arial"/>
                        </a:rPr>
                        <a:t>(5,377)</a:t>
                      </a:r>
                    </a:p>
                  </a:txBody>
                  <a:tcPr marL="0" marR="0" marT="0" marB="0" anchor="ctr"/>
                </a:tc>
                <a:tc>
                  <a:txBody>
                    <a:bodyPr/>
                    <a:lstStyle/>
                    <a:p>
                      <a:pPr algn="r" fontAlgn="ctr"/>
                      <a:r>
                        <a:rPr lang="en-US" altLang="zh-TW" sz="1500" b="0" i="0" u="none" strike="noStrike">
                          <a:effectLst/>
                          <a:latin typeface="Arial"/>
                        </a:rPr>
                        <a:t>(142)</a:t>
                      </a:r>
                    </a:p>
                  </a:txBody>
                  <a:tcPr marL="0" marR="0" marT="0" marB="0" anchor="ctr"/>
                </a:tc>
                <a:tc>
                  <a:txBody>
                    <a:bodyPr/>
                    <a:lstStyle/>
                    <a:p>
                      <a:pPr algn="r" fontAlgn="ctr"/>
                      <a:r>
                        <a:rPr lang="en-US" altLang="zh-TW" sz="1500" b="0" i="0" u="none" strike="noStrike">
                          <a:effectLst/>
                          <a:latin typeface="Arial"/>
                        </a:rPr>
                        <a:t>16,392 </a:t>
                      </a:r>
                    </a:p>
                  </a:txBody>
                  <a:tcPr marL="0" marR="0" marT="0" marB="0" anchor="ctr"/>
                </a:tc>
                <a:tc>
                  <a:txBody>
                    <a:bodyPr/>
                    <a:lstStyle/>
                    <a:p>
                      <a:pPr algn="r" fontAlgn="ctr"/>
                      <a:r>
                        <a:rPr lang="en-US" altLang="zh-TW" sz="1500" b="0" i="0" u="none" strike="noStrike">
                          <a:effectLst/>
                          <a:latin typeface="Arial"/>
                        </a:rPr>
                        <a:t>14,124 </a:t>
                      </a:r>
                    </a:p>
                  </a:txBody>
                  <a:tcPr marL="0" marR="0" marT="0" marB="0" anchor="ctr"/>
                </a:tc>
                <a:tc>
                  <a:txBody>
                    <a:bodyPr/>
                    <a:lstStyle/>
                    <a:p>
                      <a:pPr algn="r" fontAlgn="ctr"/>
                      <a:r>
                        <a:rPr lang="en-US" altLang="zh-TW" sz="1500" b="0" i="0" u="none" strike="noStrike">
                          <a:effectLst/>
                          <a:latin typeface="Arial"/>
                        </a:rPr>
                        <a:t>(5,676)</a:t>
                      </a:r>
                    </a:p>
                  </a:txBody>
                  <a:tcPr marL="0" marR="0" marT="0" marB="0" anchor="ctr"/>
                </a:tc>
                <a:tc>
                  <a:txBody>
                    <a:bodyPr/>
                    <a:lstStyle/>
                    <a:p>
                      <a:pPr algn="r" fontAlgn="ctr"/>
                      <a:r>
                        <a:rPr lang="en-US" altLang="zh-TW" sz="1500" b="0" i="0" u="none" strike="noStrike">
                          <a:effectLst/>
                          <a:latin typeface="Arial"/>
                        </a:rPr>
                        <a:t>11,334 </a:t>
                      </a:r>
                    </a:p>
                  </a:txBody>
                  <a:tcPr marL="0" marR="0" marT="0" marB="0" anchor="ctr"/>
                </a:tc>
              </a:tr>
              <a:tr h="376974">
                <a:tc>
                  <a:txBody>
                    <a:bodyPr/>
                    <a:lstStyle/>
                    <a:p>
                      <a:pPr algn="l" fontAlgn="ctr"/>
                      <a:r>
                        <a:rPr lang="zh-TW" altLang="en-US" sz="1800" b="0" i="0" u="none" strike="noStrike">
                          <a:latin typeface="Arial" pitchFamily="34" charset="0"/>
                          <a:ea typeface="標楷體" pitchFamily="65" charset="-120"/>
                          <a:cs typeface="Arial" pitchFamily="34" charset="0"/>
                        </a:rPr>
                        <a:t>稅前淨利</a:t>
                      </a:r>
                    </a:p>
                  </a:txBody>
                  <a:tcPr marL="0" marR="0" marT="0" marB="0" anchor="ctr"/>
                </a:tc>
                <a:tc>
                  <a:txBody>
                    <a:bodyPr/>
                    <a:lstStyle/>
                    <a:p>
                      <a:pPr algn="r" fontAlgn="ctr"/>
                      <a:r>
                        <a:rPr lang="en-US" altLang="zh-TW" sz="1500" b="0" i="0" u="none" strike="noStrike">
                          <a:effectLst/>
                          <a:latin typeface="Arial"/>
                        </a:rPr>
                        <a:t>60,055 </a:t>
                      </a:r>
                    </a:p>
                  </a:txBody>
                  <a:tcPr marL="0" marR="0" marT="0" marB="0" anchor="ctr"/>
                </a:tc>
                <a:tc>
                  <a:txBody>
                    <a:bodyPr/>
                    <a:lstStyle/>
                    <a:p>
                      <a:pPr algn="r" fontAlgn="ctr"/>
                      <a:r>
                        <a:rPr lang="en-US" altLang="zh-TW" sz="1500" b="0" i="0" u="none" strike="noStrike">
                          <a:effectLst/>
                          <a:latin typeface="Arial"/>
                        </a:rPr>
                        <a:t>54,366 </a:t>
                      </a:r>
                    </a:p>
                  </a:txBody>
                  <a:tcPr marL="0" marR="0" marT="0" marB="0" anchor="ctr"/>
                </a:tc>
                <a:tc>
                  <a:txBody>
                    <a:bodyPr/>
                    <a:lstStyle/>
                    <a:p>
                      <a:pPr algn="r" fontAlgn="ctr"/>
                      <a:r>
                        <a:rPr lang="en-US" altLang="zh-TW" sz="1500" b="0" i="0" u="none" strike="noStrike">
                          <a:effectLst/>
                          <a:latin typeface="Arial"/>
                        </a:rPr>
                        <a:t>47,818 </a:t>
                      </a:r>
                    </a:p>
                  </a:txBody>
                  <a:tcPr marL="0" marR="0" marT="0" marB="0" anchor="ctr"/>
                </a:tc>
                <a:tc>
                  <a:txBody>
                    <a:bodyPr/>
                    <a:lstStyle/>
                    <a:p>
                      <a:pPr algn="r" fontAlgn="ctr"/>
                      <a:r>
                        <a:rPr lang="en-US" altLang="zh-TW" sz="1500" b="0" i="0" u="none" strike="noStrike">
                          <a:effectLst/>
                          <a:latin typeface="Arial"/>
                        </a:rPr>
                        <a:t>71,976 </a:t>
                      </a:r>
                    </a:p>
                  </a:txBody>
                  <a:tcPr marL="0" marR="0" marT="0" marB="0" anchor="ctr"/>
                </a:tc>
                <a:tc>
                  <a:txBody>
                    <a:bodyPr/>
                    <a:lstStyle/>
                    <a:p>
                      <a:pPr algn="r" fontAlgn="ctr"/>
                      <a:r>
                        <a:rPr lang="en-US" altLang="zh-TW" sz="1500" b="0" i="0" u="none" strike="noStrike">
                          <a:effectLst/>
                          <a:latin typeface="Arial"/>
                        </a:rPr>
                        <a:t>101,955 </a:t>
                      </a:r>
                    </a:p>
                  </a:txBody>
                  <a:tcPr marL="0" marR="0" marT="0" marB="0" anchor="ctr"/>
                </a:tc>
                <a:tc>
                  <a:txBody>
                    <a:bodyPr/>
                    <a:lstStyle/>
                    <a:p>
                      <a:pPr algn="r" fontAlgn="ctr"/>
                      <a:r>
                        <a:rPr lang="en-US" altLang="zh-TW" sz="1500" b="0" i="0" u="none" strike="noStrike">
                          <a:effectLst/>
                          <a:latin typeface="Arial"/>
                        </a:rPr>
                        <a:t>65,547 </a:t>
                      </a:r>
                    </a:p>
                  </a:txBody>
                  <a:tcPr marL="0" marR="0" marT="0" marB="0" anchor="ctr"/>
                </a:tc>
                <a:tc>
                  <a:txBody>
                    <a:bodyPr/>
                    <a:lstStyle/>
                    <a:p>
                      <a:pPr algn="r" fontAlgn="ctr"/>
                      <a:r>
                        <a:rPr lang="en-US" altLang="zh-TW" sz="1500" b="0" i="0" u="none" strike="noStrike">
                          <a:effectLst/>
                          <a:latin typeface="Arial"/>
                        </a:rPr>
                        <a:t>109,700 </a:t>
                      </a:r>
                    </a:p>
                  </a:txBody>
                  <a:tcPr marL="0" marR="0" marT="0" marB="0" anchor="ctr"/>
                </a:tc>
              </a:tr>
              <a:tr h="376974">
                <a:tc>
                  <a:txBody>
                    <a:bodyPr/>
                    <a:lstStyle/>
                    <a:p>
                      <a:pPr algn="l" fontAlgn="ctr"/>
                      <a:r>
                        <a:rPr lang="zh-TW" altLang="en-US" sz="1800" b="0" i="0" u="none" strike="noStrike">
                          <a:latin typeface="Arial" pitchFamily="34" charset="0"/>
                          <a:ea typeface="標楷體" pitchFamily="65" charset="-120"/>
                          <a:cs typeface="Arial" pitchFamily="34" charset="0"/>
                        </a:rPr>
                        <a:t>稅後淨利</a:t>
                      </a:r>
                    </a:p>
                  </a:txBody>
                  <a:tcPr marL="0" marR="0" marT="0" marB="0" anchor="ctr"/>
                </a:tc>
                <a:tc>
                  <a:txBody>
                    <a:bodyPr/>
                    <a:lstStyle/>
                    <a:p>
                      <a:pPr algn="r" fontAlgn="ctr"/>
                      <a:r>
                        <a:rPr lang="en-US" altLang="zh-TW" sz="1500" b="0" i="0" u="none" strike="noStrike">
                          <a:effectLst/>
                          <a:latin typeface="Arial"/>
                        </a:rPr>
                        <a:t>41,365 </a:t>
                      </a:r>
                    </a:p>
                  </a:txBody>
                  <a:tcPr marL="0" marR="0" marT="0" marB="0" anchor="ctr"/>
                </a:tc>
                <a:tc>
                  <a:txBody>
                    <a:bodyPr/>
                    <a:lstStyle/>
                    <a:p>
                      <a:pPr algn="r" fontAlgn="ctr"/>
                      <a:r>
                        <a:rPr lang="en-US" altLang="zh-TW" sz="1500" b="0" i="0" u="none" strike="noStrike">
                          <a:effectLst/>
                          <a:latin typeface="Arial"/>
                        </a:rPr>
                        <a:t>44,717 </a:t>
                      </a:r>
                    </a:p>
                  </a:txBody>
                  <a:tcPr marL="0" marR="0" marT="0" marB="0" anchor="ctr"/>
                </a:tc>
                <a:tc>
                  <a:txBody>
                    <a:bodyPr/>
                    <a:lstStyle/>
                    <a:p>
                      <a:pPr algn="r" fontAlgn="ctr"/>
                      <a:r>
                        <a:rPr lang="en-US" altLang="zh-TW" sz="1500" b="0" i="0" u="none" strike="noStrike">
                          <a:effectLst/>
                          <a:latin typeface="Arial"/>
                        </a:rPr>
                        <a:t>43,663 </a:t>
                      </a:r>
                    </a:p>
                  </a:txBody>
                  <a:tcPr marL="0" marR="0" marT="0" marB="0" anchor="ctr"/>
                </a:tc>
                <a:tc>
                  <a:txBody>
                    <a:bodyPr/>
                    <a:lstStyle/>
                    <a:p>
                      <a:pPr algn="r" fontAlgn="ctr"/>
                      <a:r>
                        <a:rPr lang="en-US" altLang="zh-TW" sz="1500" b="0" i="0" u="none" strike="noStrike">
                          <a:effectLst/>
                          <a:latin typeface="Arial"/>
                        </a:rPr>
                        <a:t>81,180 </a:t>
                      </a:r>
                    </a:p>
                  </a:txBody>
                  <a:tcPr marL="0" marR="0" marT="0" marB="0" anchor="ctr"/>
                </a:tc>
                <a:tc>
                  <a:txBody>
                    <a:bodyPr/>
                    <a:lstStyle/>
                    <a:p>
                      <a:pPr algn="r" fontAlgn="ctr"/>
                      <a:r>
                        <a:rPr lang="en-US" altLang="zh-TW" sz="1500" b="0" i="0" u="none" strike="noStrike">
                          <a:effectLst/>
                          <a:latin typeface="Arial"/>
                        </a:rPr>
                        <a:t>76,105 </a:t>
                      </a:r>
                    </a:p>
                  </a:txBody>
                  <a:tcPr marL="0" marR="0" marT="0" marB="0" anchor="ctr"/>
                </a:tc>
                <a:tc>
                  <a:txBody>
                    <a:bodyPr/>
                    <a:lstStyle/>
                    <a:p>
                      <a:pPr algn="r" fontAlgn="ctr"/>
                      <a:r>
                        <a:rPr lang="en-US" altLang="zh-TW" sz="1500" b="0" i="0" u="none" strike="noStrike">
                          <a:effectLst/>
                          <a:latin typeface="Arial"/>
                        </a:rPr>
                        <a:t>48,161 </a:t>
                      </a:r>
                    </a:p>
                  </a:txBody>
                  <a:tcPr marL="0" marR="0" marT="0" marB="0" anchor="ctr"/>
                </a:tc>
                <a:tc>
                  <a:txBody>
                    <a:bodyPr/>
                    <a:lstStyle/>
                    <a:p>
                      <a:pPr algn="r" fontAlgn="ctr"/>
                      <a:r>
                        <a:rPr lang="en-US" altLang="zh-TW" sz="1500" b="0" i="0" u="none" strike="noStrike">
                          <a:effectLst/>
                          <a:latin typeface="Arial"/>
                        </a:rPr>
                        <a:t>85,664 </a:t>
                      </a:r>
                    </a:p>
                  </a:txBody>
                  <a:tcPr marL="0" marR="0" marT="0" marB="0" anchor="ctr"/>
                </a:tc>
              </a:tr>
              <a:tr h="376974">
                <a:tc>
                  <a:txBody>
                    <a:bodyPr/>
                    <a:lstStyle/>
                    <a:p>
                      <a:pPr algn="l" fontAlgn="ctr"/>
                      <a:r>
                        <a:rPr lang="zh-TW" altLang="en-US" sz="1800" b="0" i="0" u="none" strike="noStrike">
                          <a:latin typeface="Arial" pitchFamily="34" charset="0"/>
                          <a:ea typeface="標楷體" pitchFamily="65" charset="-120"/>
                          <a:cs typeface="Arial" pitchFamily="34" charset="0"/>
                        </a:rPr>
                        <a:t>淨利歸屬於：</a:t>
                      </a:r>
                    </a:p>
                  </a:txBody>
                  <a:tcPr marL="0" marR="0" marT="0" marB="0" anchor="ctr"/>
                </a:tc>
                <a:tc>
                  <a:txBody>
                    <a:bodyPr/>
                    <a:lstStyle/>
                    <a:p>
                      <a:pPr algn="ctr" fontAlgn="t"/>
                      <a:r>
                        <a:rPr lang="zh-TW" altLang="en-US" sz="1200" b="0" i="0" u="none" strike="noStrike">
                          <a:effectLst/>
                          <a:latin typeface="Arial"/>
                        </a:rPr>
                        <a:t>　</a:t>
                      </a:r>
                    </a:p>
                  </a:txBody>
                  <a:tcPr marL="0" marR="0" marT="0" marB="0"/>
                </a:tc>
                <a:tc>
                  <a:txBody>
                    <a:bodyPr/>
                    <a:lstStyle/>
                    <a:p>
                      <a:pPr algn="ctr" fontAlgn="t"/>
                      <a:r>
                        <a:rPr lang="zh-TW" altLang="en-US" sz="1200" b="0" i="0" u="none" strike="noStrike">
                          <a:effectLst/>
                          <a:latin typeface="Arial"/>
                        </a:rPr>
                        <a:t>　</a:t>
                      </a:r>
                    </a:p>
                  </a:txBody>
                  <a:tcPr marL="0" marR="0" marT="0" marB="0"/>
                </a:tc>
                <a:tc>
                  <a:txBody>
                    <a:bodyPr/>
                    <a:lstStyle/>
                    <a:p>
                      <a:pPr algn="ctr" fontAlgn="t"/>
                      <a:endParaRPr lang="zh-TW" altLang="en-US" sz="1200" b="0" i="0" u="none" strike="noStrike">
                        <a:effectLst/>
                        <a:latin typeface="Arial"/>
                      </a:endParaRPr>
                    </a:p>
                  </a:txBody>
                  <a:tcPr marL="0" marR="0" marT="0" marB="0"/>
                </a:tc>
                <a:tc>
                  <a:txBody>
                    <a:bodyPr/>
                    <a:lstStyle/>
                    <a:p>
                      <a:pPr algn="ctr" fontAlgn="t"/>
                      <a:r>
                        <a:rPr lang="zh-TW" altLang="en-US" sz="1200" b="0" i="0" u="none" strike="noStrike">
                          <a:effectLst/>
                          <a:latin typeface="Arial"/>
                        </a:rPr>
                        <a:t>　</a:t>
                      </a:r>
                    </a:p>
                  </a:txBody>
                  <a:tcPr marL="0" marR="0" marT="0" marB="0"/>
                </a:tc>
                <a:tc>
                  <a:txBody>
                    <a:bodyPr/>
                    <a:lstStyle/>
                    <a:p>
                      <a:pPr algn="ctr" fontAlgn="t"/>
                      <a:r>
                        <a:rPr lang="zh-TW" altLang="en-US" sz="1200" b="0" i="0" u="none" strike="noStrike">
                          <a:effectLst/>
                          <a:latin typeface="Arial"/>
                        </a:rPr>
                        <a:t>　</a:t>
                      </a:r>
                    </a:p>
                  </a:txBody>
                  <a:tcPr marL="0" marR="0" marT="0" marB="0"/>
                </a:tc>
                <a:tc>
                  <a:txBody>
                    <a:bodyPr/>
                    <a:lstStyle/>
                    <a:p>
                      <a:pPr algn="ctr" fontAlgn="t"/>
                      <a:r>
                        <a:rPr lang="zh-TW" altLang="en-US" sz="1200" b="0" i="0" u="none" strike="noStrike">
                          <a:effectLst/>
                          <a:latin typeface="Arial"/>
                        </a:rPr>
                        <a:t>　</a:t>
                      </a:r>
                    </a:p>
                  </a:txBody>
                  <a:tcPr marL="0" marR="0" marT="0" marB="0"/>
                </a:tc>
                <a:tc>
                  <a:txBody>
                    <a:bodyPr/>
                    <a:lstStyle/>
                    <a:p>
                      <a:pPr algn="ctr" fontAlgn="t"/>
                      <a:endParaRPr lang="zh-TW" altLang="en-US" sz="1200" b="0" i="0" u="none" strike="noStrike">
                        <a:effectLst/>
                        <a:latin typeface="Arial"/>
                      </a:endParaRPr>
                    </a:p>
                  </a:txBody>
                  <a:tcPr marL="0" marR="0" marT="0" marB="0"/>
                </a:tc>
              </a:tr>
              <a:tr h="376974">
                <a:tc>
                  <a:txBody>
                    <a:bodyPr/>
                    <a:lstStyle/>
                    <a:p>
                      <a:pPr algn="l" fontAlgn="ctr"/>
                      <a:r>
                        <a:rPr lang="zh-TW" altLang="en-US" sz="1800" b="0" i="0" u="none" strike="noStrike">
                          <a:latin typeface="Arial" pitchFamily="34" charset="0"/>
                          <a:ea typeface="標楷體" pitchFamily="65" charset="-120"/>
                          <a:cs typeface="Arial" pitchFamily="34" charset="0"/>
                        </a:rPr>
                        <a:t>本公司業主</a:t>
                      </a:r>
                    </a:p>
                  </a:txBody>
                  <a:tcPr marL="0" marR="0" marT="0" marB="0" anchor="ctr"/>
                </a:tc>
                <a:tc>
                  <a:txBody>
                    <a:bodyPr/>
                    <a:lstStyle/>
                    <a:p>
                      <a:pPr algn="r" fontAlgn="t"/>
                      <a:r>
                        <a:rPr lang="en-US" altLang="zh-TW" sz="1600" b="0" i="0" u="none" strike="noStrike">
                          <a:effectLst/>
                          <a:latin typeface="Arial"/>
                        </a:rPr>
                        <a:t>17,338 </a:t>
                      </a:r>
                    </a:p>
                  </a:txBody>
                  <a:tcPr marL="0" marR="0" marT="0" marB="0"/>
                </a:tc>
                <a:tc>
                  <a:txBody>
                    <a:bodyPr/>
                    <a:lstStyle/>
                    <a:p>
                      <a:pPr algn="r" fontAlgn="t"/>
                      <a:r>
                        <a:rPr lang="en-US" altLang="zh-TW" sz="1600" b="0" i="0" u="none" strike="noStrike">
                          <a:effectLst/>
                          <a:latin typeface="Arial"/>
                        </a:rPr>
                        <a:t>20,165 </a:t>
                      </a:r>
                    </a:p>
                  </a:txBody>
                  <a:tcPr marL="0" marR="0" marT="0" marB="0"/>
                </a:tc>
                <a:tc>
                  <a:txBody>
                    <a:bodyPr/>
                    <a:lstStyle/>
                    <a:p>
                      <a:pPr algn="r" fontAlgn="t"/>
                      <a:r>
                        <a:rPr lang="en-US" altLang="zh-TW" sz="1600" b="0" i="0" u="none" strike="noStrike">
                          <a:effectLst/>
                          <a:latin typeface="Arial"/>
                        </a:rPr>
                        <a:t>26,944 </a:t>
                      </a:r>
                    </a:p>
                  </a:txBody>
                  <a:tcPr marL="0" marR="0" marT="0" marB="0"/>
                </a:tc>
                <a:tc>
                  <a:txBody>
                    <a:bodyPr/>
                    <a:lstStyle/>
                    <a:p>
                      <a:pPr algn="r" fontAlgn="t"/>
                      <a:r>
                        <a:rPr lang="en-US" altLang="zh-TW" sz="1600" b="0" i="0" u="none" strike="noStrike">
                          <a:effectLst/>
                          <a:latin typeface="Arial"/>
                        </a:rPr>
                        <a:t>59,695 </a:t>
                      </a:r>
                    </a:p>
                  </a:txBody>
                  <a:tcPr marL="0" marR="0" marT="0" marB="0"/>
                </a:tc>
                <a:tc>
                  <a:txBody>
                    <a:bodyPr/>
                    <a:lstStyle/>
                    <a:p>
                      <a:pPr algn="r" fontAlgn="t"/>
                      <a:r>
                        <a:rPr lang="en-US" altLang="zh-TW" sz="1600" b="0" i="0" u="none" strike="noStrike">
                          <a:effectLst/>
                          <a:latin typeface="Arial"/>
                        </a:rPr>
                        <a:t>49,650 </a:t>
                      </a:r>
                    </a:p>
                  </a:txBody>
                  <a:tcPr marL="0" marR="0" marT="0" marB="0"/>
                </a:tc>
                <a:tc>
                  <a:txBody>
                    <a:bodyPr/>
                    <a:lstStyle/>
                    <a:p>
                      <a:pPr algn="r" fontAlgn="t"/>
                      <a:r>
                        <a:rPr lang="en-US" altLang="zh-TW" sz="1600" b="0" i="0" u="none" strike="noStrike">
                          <a:effectLst/>
                          <a:latin typeface="Arial"/>
                        </a:rPr>
                        <a:t>19,090 </a:t>
                      </a:r>
                    </a:p>
                  </a:txBody>
                  <a:tcPr marL="0" marR="0" marT="0" marB="0"/>
                </a:tc>
                <a:tc>
                  <a:txBody>
                    <a:bodyPr/>
                    <a:lstStyle/>
                    <a:p>
                      <a:pPr algn="r" fontAlgn="t"/>
                      <a:r>
                        <a:rPr lang="en-US" altLang="zh-TW" sz="1600" b="0" i="0" u="none" strike="noStrike">
                          <a:effectLst/>
                          <a:latin typeface="Arial"/>
                        </a:rPr>
                        <a:t>58,109 </a:t>
                      </a:r>
                    </a:p>
                  </a:txBody>
                  <a:tcPr marL="0" marR="0" marT="0" marB="0"/>
                </a:tc>
              </a:tr>
              <a:tr h="376974">
                <a:tc>
                  <a:txBody>
                    <a:bodyPr/>
                    <a:lstStyle/>
                    <a:p>
                      <a:pPr algn="l" fontAlgn="ctr"/>
                      <a:r>
                        <a:rPr lang="zh-TW" altLang="en-US" sz="1800" b="1" i="0" u="none" strike="noStrike">
                          <a:latin typeface="Arial" pitchFamily="34" charset="0"/>
                          <a:ea typeface="標楷體" pitchFamily="65" charset="-120"/>
                          <a:cs typeface="Arial" pitchFamily="34" charset="0"/>
                        </a:rPr>
                        <a:t>每股盈餘</a:t>
                      </a:r>
                      <a:r>
                        <a:rPr lang="en-US" altLang="zh-TW" sz="1800" b="1" i="0" u="none" strike="noStrike">
                          <a:latin typeface="Arial" pitchFamily="34" charset="0"/>
                          <a:ea typeface="標楷體" pitchFamily="65" charset="-120"/>
                          <a:cs typeface="Arial" pitchFamily="34" charset="0"/>
                        </a:rPr>
                        <a:t>(</a:t>
                      </a:r>
                      <a:r>
                        <a:rPr lang="zh-TW" altLang="en-US" sz="1800" b="1" i="0" u="none" strike="noStrike">
                          <a:latin typeface="Arial" pitchFamily="34" charset="0"/>
                          <a:ea typeface="標楷體" pitchFamily="65" charset="-120"/>
                          <a:cs typeface="Arial" pitchFamily="34" charset="0"/>
                        </a:rPr>
                        <a:t>元</a:t>
                      </a:r>
                      <a:r>
                        <a:rPr lang="en-US" altLang="zh-TW" sz="1800" b="1" i="0" u="none" strike="noStrike">
                          <a:latin typeface="Arial" pitchFamily="34" charset="0"/>
                          <a:ea typeface="標楷體" pitchFamily="65" charset="-120"/>
                          <a:cs typeface="Arial" pitchFamily="34" charset="0"/>
                        </a:rPr>
                        <a:t>)</a:t>
                      </a:r>
                    </a:p>
                  </a:txBody>
                  <a:tcPr marL="0" marR="0" marT="0" marB="0" anchor="ctr"/>
                </a:tc>
                <a:tc>
                  <a:txBody>
                    <a:bodyPr/>
                    <a:lstStyle/>
                    <a:p>
                      <a:pPr algn="r" fontAlgn="ctr"/>
                      <a:r>
                        <a:rPr lang="en-US" altLang="zh-TW" sz="1800" b="1" i="0" u="none" strike="noStrike">
                          <a:effectLst/>
                          <a:latin typeface="Arial"/>
                        </a:rPr>
                        <a:t>0.19</a:t>
                      </a:r>
                    </a:p>
                  </a:txBody>
                  <a:tcPr marL="0" marR="0" marT="0" marB="0" anchor="ctr"/>
                </a:tc>
                <a:tc>
                  <a:txBody>
                    <a:bodyPr/>
                    <a:lstStyle/>
                    <a:p>
                      <a:pPr algn="r" fontAlgn="ctr"/>
                      <a:r>
                        <a:rPr lang="en-US" altLang="zh-TW" sz="1800" b="1" i="0" u="none" strike="noStrike">
                          <a:effectLst/>
                          <a:latin typeface="Arial"/>
                        </a:rPr>
                        <a:t>0.22</a:t>
                      </a:r>
                    </a:p>
                  </a:txBody>
                  <a:tcPr marL="0" marR="0" marT="0" marB="0" anchor="ctr"/>
                </a:tc>
                <a:tc>
                  <a:txBody>
                    <a:bodyPr/>
                    <a:lstStyle/>
                    <a:p>
                      <a:pPr algn="r" fontAlgn="ctr"/>
                      <a:r>
                        <a:rPr lang="en-US" altLang="zh-TW" sz="1800" b="1" i="0" u="none" strike="noStrike">
                          <a:effectLst/>
                          <a:latin typeface="Arial"/>
                        </a:rPr>
                        <a:t>0.30 </a:t>
                      </a:r>
                    </a:p>
                  </a:txBody>
                  <a:tcPr marL="0" marR="0" marT="0" marB="0" anchor="ctr"/>
                </a:tc>
                <a:tc>
                  <a:txBody>
                    <a:bodyPr/>
                    <a:lstStyle/>
                    <a:p>
                      <a:pPr algn="r" fontAlgn="ctr"/>
                      <a:r>
                        <a:rPr lang="en-US" altLang="zh-TW" sz="1800" b="1" i="0" u="none" strike="noStrike">
                          <a:effectLst/>
                          <a:latin typeface="Arial"/>
                        </a:rPr>
                        <a:t>0.65 </a:t>
                      </a:r>
                    </a:p>
                  </a:txBody>
                  <a:tcPr marL="0" marR="0" marT="0" marB="0" anchor="ctr"/>
                </a:tc>
                <a:tc>
                  <a:txBody>
                    <a:bodyPr/>
                    <a:lstStyle/>
                    <a:p>
                      <a:pPr algn="r" fontAlgn="ctr"/>
                      <a:r>
                        <a:rPr lang="en-US" altLang="zh-TW" sz="1800" b="1" i="0" u="none" strike="noStrike">
                          <a:effectLst/>
                          <a:latin typeface="Arial"/>
                        </a:rPr>
                        <a:t>0.55</a:t>
                      </a:r>
                    </a:p>
                  </a:txBody>
                  <a:tcPr marL="0" marR="0" marT="0" marB="0" anchor="ctr"/>
                </a:tc>
                <a:tc>
                  <a:txBody>
                    <a:bodyPr/>
                    <a:lstStyle/>
                    <a:p>
                      <a:pPr algn="r" fontAlgn="ctr"/>
                      <a:r>
                        <a:rPr lang="en-US" altLang="zh-TW" sz="1800" b="1" i="0" u="none" strike="noStrike">
                          <a:effectLst/>
                          <a:latin typeface="Arial"/>
                        </a:rPr>
                        <a:t>0.21</a:t>
                      </a:r>
                    </a:p>
                  </a:txBody>
                  <a:tcPr marL="0" marR="0" marT="0" marB="0" anchor="ctr"/>
                </a:tc>
                <a:tc>
                  <a:txBody>
                    <a:bodyPr/>
                    <a:lstStyle/>
                    <a:p>
                      <a:pPr algn="r" fontAlgn="ctr"/>
                      <a:r>
                        <a:rPr lang="en-US" altLang="zh-TW" sz="1800" b="1" i="0" u="none" strike="noStrike" dirty="0">
                          <a:effectLst/>
                          <a:latin typeface="Arial"/>
                        </a:rPr>
                        <a:t>0.64</a:t>
                      </a:r>
                    </a:p>
                  </a:txBody>
                  <a:tcPr marL="0" marR="0" marT="0" marB="0" anchor="ctr"/>
                </a:tc>
              </a:tr>
            </a:tbl>
          </a:graphicData>
        </a:graphic>
      </p:graphicFrame>
      <p:sp>
        <p:nvSpPr>
          <p:cNvPr id="5" name="文字方塊 4"/>
          <p:cNvSpPr txBox="1"/>
          <p:nvPr/>
        </p:nvSpPr>
        <p:spPr>
          <a:xfrm>
            <a:off x="7236296" y="1340768"/>
            <a:ext cx="1483098" cy="338554"/>
          </a:xfrm>
          <a:prstGeom prst="rect">
            <a:avLst/>
          </a:prstGeom>
          <a:noFill/>
        </p:spPr>
        <p:txBody>
          <a:bodyPr wrap="none" rtlCol="0">
            <a:spAutoFit/>
          </a:bodyPr>
          <a:lstStyle/>
          <a:p>
            <a:pPr algn="r"/>
            <a:r>
              <a:rPr lang="zh-TW" altLang="en-US" sz="1600" b="1" dirty="0" smtClean="0">
                <a:latin typeface="Arial" pitchFamily="34" charset="0"/>
                <a:ea typeface="標楷體" pitchFamily="65" charset="-120"/>
                <a:cs typeface="Arial" pitchFamily="34" charset="0"/>
              </a:rPr>
              <a:t>單位：</a:t>
            </a:r>
            <a:r>
              <a:rPr lang="en-US" altLang="zh-TW" sz="1600" b="1" dirty="0" smtClean="0">
                <a:latin typeface="Arial" pitchFamily="34" charset="0"/>
                <a:ea typeface="標楷體" pitchFamily="65" charset="-120"/>
                <a:cs typeface="Arial" pitchFamily="34" charset="0"/>
              </a:rPr>
              <a:t>NT</a:t>
            </a:r>
            <a:r>
              <a:rPr lang="zh-TW" altLang="en-US" sz="1600" b="1" dirty="0" smtClean="0">
                <a:latin typeface="Arial" pitchFamily="34" charset="0"/>
                <a:ea typeface="標楷體" pitchFamily="65" charset="-120"/>
                <a:cs typeface="Arial" pitchFamily="34" charset="0"/>
              </a:rPr>
              <a:t>仟元</a:t>
            </a:r>
            <a:endParaRPr lang="zh-TW" altLang="en-US" sz="1600" b="1" dirty="0">
              <a:latin typeface="Arial" pitchFamily="34" charset="0"/>
              <a:ea typeface="標楷體" pitchFamily="65" charset="-120"/>
              <a:cs typeface="Arial" pitchFamily="34" charset="0"/>
            </a:endParaRPr>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11</a:t>
            </a:fld>
            <a:endParaRPr lang="zh-TW"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合併綜合損益表</a:t>
            </a:r>
            <a:r>
              <a:rPr lang="en-US" altLang="zh-TW" dirty="0" smtClean="0"/>
              <a:t>(</a:t>
            </a:r>
            <a:r>
              <a:rPr lang="zh-TW" altLang="en-US" dirty="0" smtClean="0"/>
              <a:t>年度</a:t>
            </a:r>
            <a:r>
              <a:rPr lang="en-US" altLang="zh-TW" dirty="0" smtClean="0"/>
              <a:t>)</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2144244536"/>
              </p:ext>
            </p:extLst>
          </p:nvPr>
        </p:nvGraphicFramePr>
        <p:xfrm>
          <a:off x="467544" y="1628800"/>
          <a:ext cx="8229600" cy="4644808"/>
        </p:xfrm>
        <a:graphic>
          <a:graphicData uri="http://schemas.openxmlformats.org/drawingml/2006/table">
            <a:tbl>
              <a:tblPr firstRow="1" bandRow="1">
                <a:tableStyleId>{5C22544A-7EE6-4342-B048-85BDC9FD1C3A}</a:tableStyleId>
              </a:tblPr>
              <a:tblGrid>
                <a:gridCol w="1371600"/>
                <a:gridCol w="1371600"/>
                <a:gridCol w="1371600"/>
                <a:gridCol w="1371600"/>
                <a:gridCol w="1371600"/>
                <a:gridCol w="1371600"/>
              </a:tblGrid>
              <a:tr h="411660">
                <a:tc>
                  <a:txBody>
                    <a:bodyPr/>
                    <a:lstStyle/>
                    <a:p>
                      <a:pPr algn="l" fontAlgn="ctr"/>
                      <a:r>
                        <a:rPr lang="zh-TW" altLang="en-US" sz="1800" b="1" i="0" u="none" strike="noStrike" dirty="0">
                          <a:latin typeface="Arial" pitchFamily="34" charset="0"/>
                          <a:ea typeface="標楷體" pitchFamily="65" charset="-120"/>
                          <a:cs typeface="Arial" pitchFamily="34" charset="0"/>
                        </a:rPr>
                        <a:t>項目</a:t>
                      </a:r>
                    </a:p>
                  </a:txBody>
                  <a:tcPr marL="0" marR="0" marT="0" marB="0" anchor="ctr"/>
                </a:tc>
                <a:tc>
                  <a:txBody>
                    <a:bodyPr/>
                    <a:lstStyle/>
                    <a:p>
                      <a:pPr algn="ctr" fontAlgn="ctr"/>
                      <a:r>
                        <a:rPr lang="en-US" altLang="zh-TW" sz="1800" b="1" i="0" u="none" strike="noStrike">
                          <a:effectLst/>
                          <a:latin typeface="Arial"/>
                        </a:rPr>
                        <a:t>2023</a:t>
                      </a:r>
                      <a:r>
                        <a:rPr lang="zh-TW" altLang="en-US" sz="1800" b="1" i="0" u="none" strike="noStrike">
                          <a:effectLst/>
                          <a:latin typeface="細明體"/>
                        </a:rPr>
                        <a:t>前三季</a:t>
                      </a:r>
                      <a:endParaRPr lang="zh-TW" altLang="en-US" sz="1800" b="1" i="0" u="none" strike="noStrike">
                        <a:effectLst/>
                        <a:latin typeface="Arial"/>
                      </a:endParaRPr>
                    </a:p>
                  </a:txBody>
                  <a:tcPr marL="0" marR="0" marT="0" marB="0" anchor="ctr"/>
                </a:tc>
                <a:tc>
                  <a:txBody>
                    <a:bodyPr/>
                    <a:lstStyle/>
                    <a:p>
                      <a:pPr algn="ctr" fontAlgn="ctr"/>
                      <a:r>
                        <a:rPr lang="en-US" altLang="zh-TW" sz="1800" b="1" i="0" u="none" strike="noStrike" dirty="0">
                          <a:solidFill>
                            <a:srgbClr val="00FFFF"/>
                          </a:solidFill>
                          <a:effectLst/>
                          <a:latin typeface="Arial"/>
                        </a:rPr>
                        <a:t>2022</a:t>
                      </a:r>
                      <a:r>
                        <a:rPr lang="zh-TW" altLang="en-US" sz="1800" b="1" i="0" u="none" strike="noStrike" dirty="0">
                          <a:solidFill>
                            <a:srgbClr val="00FFFF"/>
                          </a:solidFill>
                          <a:effectLst/>
                          <a:latin typeface="標楷體"/>
                        </a:rPr>
                        <a:t>年度</a:t>
                      </a:r>
                      <a:endParaRPr lang="zh-TW" altLang="en-US" sz="1800" b="1" i="0" u="none" strike="noStrike" dirty="0">
                        <a:solidFill>
                          <a:srgbClr val="00FFFF"/>
                        </a:solidFill>
                        <a:effectLst/>
                        <a:latin typeface="Arial"/>
                      </a:endParaRPr>
                    </a:p>
                  </a:txBody>
                  <a:tcPr marL="0" marR="0" marT="0" marB="0" anchor="ctr"/>
                </a:tc>
                <a:tc>
                  <a:txBody>
                    <a:bodyPr/>
                    <a:lstStyle/>
                    <a:p>
                      <a:pPr algn="ctr" fontAlgn="ctr"/>
                      <a:r>
                        <a:rPr lang="en-US" altLang="zh-TW" sz="1800" b="1" i="0" u="none" strike="noStrike">
                          <a:effectLst/>
                          <a:latin typeface="Arial"/>
                        </a:rPr>
                        <a:t>2022</a:t>
                      </a:r>
                      <a:r>
                        <a:rPr lang="zh-TW" altLang="en-US" sz="1800" b="1" i="0" u="none" strike="noStrike">
                          <a:effectLst/>
                          <a:latin typeface="細明體"/>
                        </a:rPr>
                        <a:t>前三季</a:t>
                      </a:r>
                      <a:endParaRPr lang="zh-TW" altLang="en-US" sz="1800" b="1" i="0" u="none" strike="noStrike">
                        <a:effectLst/>
                        <a:latin typeface="Arial"/>
                      </a:endParaRPr>
                    </a:p>
                  </a:txBody>
                  <a:tcPr marL="0" marR="0" marT="0" marB="0" anchor="ctr"/>
                </a:tc>
                <a:tc>
                  <a:txBody>
                    <a:bodyPr/>
                    <a:lstStyle/>
                    <a:p>
                      <a:pPr algn="ctr" fontAlgn="ctr"/>
                      <a:r>
                        <a:rPr lang="en-US" altLang="zh-TW" sz="1800" b="1" i="0" u="none" strike="noStrike" dirty="0">
                          <a:solidFill>
                            <a:srgbClr val="00FFFF"/>
                          </a:solidFill>
                          <a:effectLst/>
                          <a:latin typeface="Arial"/>
                        </a:rPr>
                        <a:t>2021</a:t>
                      </a:r>
                      <a:r>
                        <a:rPr lang="zh-TW" altLang="en-US" sz="1800" b="1" i="0" u="none" strike="noStrike" dirty="0">
                          <a:solidFill>
                            <a:srgbClr val="00FFFF"/>
                          </a:solidFill>
                          <a:effectLst/>
                          <a:latin typeface="標楷體"/>
                        </a:rPr>
                        <a:t>年度</a:t>
                      </a:r>
                      <a:endParaRPr lang="zh-TW" altLang="en-US" sz="1800" b="1" i="0" u="none" strike="noStrike" dirty="0">
                        <a:solidFill>
                          <a:srgbClr val="00FFFF"/>
                        </a:solidFill>
                        <a:effectLst/>
                        <a:latin typeface="Arial"/>
                      </a:endParaRPr>
                    </a:p>
                  </a:txBody>
                  <a:tcPr marL="0" marR="0" marT="0" marB="0" anchor="ctr"/>
                </a:tc>
                <a:tc>
                  <a:txBody>
                    <a:bodyPr/>
                    <a:lstStyle/>
                    <a:p>
                      <a:pPr algn="ctr" fontAlgn="ctr"/>
                      <a:r>
                        <a:rPr lang="en-US" altLang="zh-TW" sz="1800" b="1" i="0" u="none" strike="noStrike" dirty="0">
                          <a:solidFill>
                            <a:srgbClr val="00FFFF"/>
                          </a:solidFill>
                          <a:effectLst/>
                          <a:latin typeface="Arial"/>
                        </a:rPr>
                        <a:t>2020</a:t>
                      </a:r>
                      <a:r>
                        <a:rPr lang="zh-TW" altLang="en-US" sz="1800" b="1" i="0" u="none" strike="noStrike" dirty="0">
                          <a:solidFill>
                            <a:srgbClr val="00FFFF"/>
                          </a:solidFill>
                          <a:effectLst/>
                          <a:latin typeface="標楷體"/>
                        </a:rPr>
                        <a:t>年度</a:t>
                      </a:r>
                      <a:endParaRPr lang="zh-TW" altLang="en-US" sz="1800" b="1" i="0" u="none" strike="noStrike" dirty="0">
                        <a:solidFill>
                          <a:srgbClr val="00FFFF"/>
                        </a:solidFill>
                        <a:effectLst/>
                        <a:latin typeface="Arial"/>
                      </a:endParaRPr>
                    </a:p>
                  </a:txBody>
                  <a:tcPr marL="0" marR="0" marT="0" marB="0" anchor="ctr"/>
                </a:tc>
              </a:tr>
              <a:tr h="380428">
                <a:tc>
                  <a:txBody>
                    <a:bodyPr/>
                    <a:lstStyle/>
                    <a:p>
                      <a:pPr algn="l" fontAlgn="ctr"/>
                      <a:r>
                        <a:rPr lang="zh-TW" altLang="en-US" sz="1800" b="0" i="0" u="none" strike="noStrike">
                          <a:latin typeface="Arial" pitchFamily="34" charset="0"/>
                          <a:ea typeface="標楷體" pitchFamily="65" charset="-120"/>
                          <a:cs typeface="Arial" pitchFamily="34" charset="0"/>
                        </a:rPr>
                        <a:t>銷貨收入</a:t>
                      </a:r>
                    </a:p>
                  </a:txBody>
                  <a:tcPr marL="0" marR="0" marT="0" marB="0" anchor="ctr"/>
                </a:tc>
                <a:tc>
                  <a:txBody>
                    <a:bodyPr/>
                    <a:lstStyle/>
                    <a:p>
                      <a:pPr algn="r" fontAlgn="ctr"/>
                      <a:r>
                        <a:rPr lang="en-US" altLang="zh-TW" sz="1600" b="0" i="0" u="none" strike="noStrike">
                          <a:effectLst/>
                          <a:latin typeface="Arial"/>
                        </a:rPr>
                        <a:t>2,504,095 </a:t>
                      </a:r>
                    </a:p>
                  </a:txBody>
                  <a:tcPr marL="0" marR="0" marT="0" marB="0" anchor="ctr"/>
                </a:tc>
                <a:tc>
                  <a:txBody>
                    <a:bodyPr/>
                    <a:lstStyle/>
                    <a:p>
                      <a:pPr algn="r" fontAlgn="ctr"/>
                      <a:r>
                        <a:rPr lang="en-US" altLang="zh-TW" sz="1600" b="0" i="0" u="none" strike="noStrike">
                          <a:solidFill>
                            <a:srgbClr val="0000FF"/>
                          </a:solidFill>
                          <a:effectLst/>
                          <a:latin typeface="Arial"/>
                        </a:rPr>
                        <a:t>3,752,381 </a:t>
                      </a:r>
                    </a:p>
                  </a:txBody>
                  <a:tcPr marL="0" marR="0" marT="0" marB="0" anchor="ctr"/>
                </a:tc>
                <a:tc>
                  <a:txBody>
                    <a:bodyPr/>
                    <a:lstStyle/>
                    <a:p>
                      <a:pPr algn="r" fontAlgn="ctr"/>
                      <a:r>
                        <a:rPr lang="en-US" altLang="zh-TW" sz="1600" b="0" i="0" u="none" strike="noStrike">
                          <a:effectLst/>
                          <a:latin typeface="Arial"/>
                        </a:rPr>
                        <a:t>2,853,388 </a:t>
                      </a:r>
                    </a:p>
                  </a:txBody>
                  <a:tcPr marL="0" marR="0" marT="0" marB="0" anchor="ctr"/>
                </a:tc>
                <a:tc>
                  <a:txBody>
                    <a:bodyPr/>
                    <a:lstStyle/>
                    <a:p>
                      <a:pPr algn="r" fontAlgn="ctr"/>
                      <a:r>
                        <a:rPr lang="en-US" altLang="zh-TW" sz="1600" b="0" i="0" u="none" strike="noStrike">
                          <a:solidFill>
                            <a:srgbClr val="0000FF"/>
                          </a:solidFill>
                          <a:effectLst/>
                          <a:latin typeface="Arial"/>
                        </a:rPr>
                        <a:t>3,797,590 </a:t>
                      </a:r>
                    </a:p>
                  </a:txBody>
                  <a:tcPr marL="0" marR="0" marT="0" marB="0" anchor="ctr"/>
                </a:tc>
                <a:tc>
                  <a:txBody>
                    <a:bodyPr/>
                    <a:lstStyle/>
                    <a:p>
                      <a:pPr algn="r" fontAlgn="ctr"/>
                      <a:r>
                        <a:rPr lang="en-US" altLang="zh-TW" sz="1600" b="0" i="0" u="none" strike="noStrike">
                          <a:solidFill>
                            <a:srgbClr val="0000FF"/>
                          </a:solidFill>
                          <a:effectLst/>
                          <a:latin typeface="Arial"/>
                        </a:rPr>
                        <a:t>3,406,532 </a:t>
                      </a:r>
                    </a:p>
                  </a:txBody>
                  <a:tcPr marL="0" marR="0" marT="0" marB="0" anchor="ctr"/>
                </a:tc>
              </a:tr>
              <a:tr h="385272">
                <a:tc>
                  <a:txBody>
                    <a:bodyPr/>
                    <a:lstStyle/>
                    <a:p>
                      <a:pPr algn="l" fontAlgn="ctr"/>
                      <a:r>
                        <a:rPr lang="zh-TW" altLang="en-US" sz="1800" b="0" i="0" u="none" strike="noStrike">
                          <a:latin typeface="Arial" pitchFamily="34" charset="0"/>
                          <a:ea typeface="標楷體" pitchFamily="65" charset="-120"/>
                          <a:cs typeface="Arial" pitchFamily="34" charset="0"/>
                        </a:rPr>
                        <a:t>銷貨毛利</a:t>
                      </a:r>
                    </a:p>
                  </a:txBody>
                  <a:tcPr marL="0" marR="0" marT="0" marB="0" anchor="ctr"/>
                </a:tc>
                <a:tc>
                  <a:txBody>
                    <a:bodyPr/>
                    <a:lstStyle/>
                    <a:p>
                      <a:pPr algn="r" fontAlgn="ctr"/>
                      <a:r>
                        <a:rPr lang="en-US" altLang="zh-TW" sz="1600" b="0" i="0" u="none" strike="noStrike">
                          <a:effectLst/>
                          <a:latin typeface="Arial"/>
                        </a:rPr>
                        <a:t>475,735 </a:t>
                      </a:r>
                    </a:p>
                  </a:txBody>
                  <a:tcPr marL="0" marR="0" marT="0" marB="0" anchor="ctr"/>
                </a:tc>
                <a:tc>
                  <a:txBody>
                    <a:bodyPr/>
                    <a:lstStyle/>
                    <a:p>
                      <a:pPr algn="r" fontAlgn="ctr"/>
                      <a:r>
                        <a:rPr lang="en-US" altLang="zh-TW" sz="1600" b="0" i="0" u="none" strike="noStrike">
                          <a:effectLst/>
                          <a:latin typeface="Arial"/>
                        </a:rPr>
                        <a:t>804,082 </a:t>
                      </a:r>
                    </a:p>
                  </a:txBody>
                  <a:tcPr marL="0" marR="0" marT="0" marB="0" anchor="ctr"/>
                </a:tc>
                <a:tc>
                  <a:txBody>
                    <a:bodyPr/>
                    <a:lstStyle/>
                    <a:p>
                      <a:pPr algn="r" fontAlgn="ctr"/>
                      <a:r>
                        <a:rPr lang="en-US" altLang="zh-TW" sz="1600" b="0" i="0" u="none" strike="noStrike">
                          <a:effectLst/>
                          <a:latin typeface="Arial"/>
                        </a:rPr>
                        <a:t>632,531 </a:t>
                      </a:r>
                    </a:p>
                  </a:txBody>
                  <a:tcPr marL="0" marR="0" marT="0" marB="0" anchor="ctr"/>
                </a:tc>
                <a:tc>
                  <a:txBody>
                    <a:bodyPr/>
                    <a:lstStyle/>
                    <a:p>
                      <a:pPr algn="r" fontAlgn="ctr"/>
                      <a:r>
                        <a:rPr lang="en-US" altLang="zh-TW" sz="1600" b="0" i="0" u="none" strike="noStrike">
                          <a:effectLst/>
                          <a:latin typeface="Arial"/>
                        </a:rPr>
                        <a:t>914,170 </a:t>
                      </a:r>
                    </a:p>
                  </a:txBody>
                  <a:tcPr marL="0" marR="0" marT="0" marB="0" anchor="ctr"/>
                </a:tc>
                <a:tc>
                  <a:txBody>
                    <a:bodyPr/>
                    <a:lstStyle/>
                    <a:p>
                      <a:pPr algn="r" fontAlgn="ctr"/>
                      <a:r>
                        <a:rPr lang="en-US" altLang="zh-TW" sz="1600" b="0" i="0" u="none" strike="noStrike">
                          <a:effectLst/>
                          <a:latin typeface="Arial"/>
                        </a:rPr>
                        <a:t>860,781 </a:t>
                      </a:r>
                    </a:p>
                  </a:txBody>
                  <a:tcPr marL="0" marR="0" marT="0" marB="0" anchor="ctr"/>
                </a:tc>
              </a:tr>
              <a:tr h="385272">
                <a:tc>
                  <a:txBody>
                    <a:bodyPr/>
                    <a:lstStyle/>
                    <a:p>
                      <a:pPr algn="l" fontAlgn="ctr"/>
                      <a:r>
                        <a:rPr lang="zh-TW" altLang="en-US" sz="1800" b="1" i="0" u="none" strike="noStrike">
                          <a:latin typeface="Arial" pitchFamily="34" charset="0"/>
                          <a:ea typeface="標楷體" pitchFamily="65" charset="-120"/>
                          <a:cs typeface="Arial" pitchFamily="34" charset="0"/>
                        </a:rPr>
                        <a:t>毛利率</a:t>
                      </a:r>
                    </a:p>
                  </a:txBody>
                  <a:tcPr marL="0" marR="0" marT="0" marB="0" anchor="ctr"/>
                </a:tc>
                <a:tc>
                  <a:txBody>
                    <a:bodyPr/>
                    <a:lstStyle/>
                    <a:p>
                      <a:pPr algn="r" fontAlgn="ctr"/>
                      <a:r>
                        <a:rPr lang="en-US" altLang="zh-TW" sz="1800" b="1" i="0" u="none" strike="noStrike">
                          <a:effectLst/>
                          <a:latin typeface="Arial"/>
                        </a:rPr>
                        <a:t>19.00%</a:t>
                      </a:r>
                    </a:p>
                  </a:txBody>
                  <a:tcPr marL="0" marR="0" marT="0" marB="0" anchor="ctr"/>
                </a:tc>
                <a:tc>
                  <a:txBody>
                    <a:bodyPr/>
                    <a:lstStyle/>
                    <a:p>
                      <a:pPr algn="r" fontAlgn="ctr"/>
                      <a:r>
                        <a:rPr lang="en-US" altLang="zh-TW" sz="1800" b="1" i="0" u="none" strike="noStrike">
                          <a:effectLst/>
                          <a:latin typeface="Arial"/>
                        </a:rPr>
                        <a:t>21.43%</a:t>
                      </a:r>
                    </a:p>
                  </a:txBody>
                  <a:tcPr marL="0" marR="0" marT="0" marB="0" anchor="ctr"/>
                </a:tc>
                <a:tc>
                  <a:txBody>
                    <a:bodyPr/>
                    <a:lstStyle/>
                    <a:p>
                      <a:pPr algn="r" fontAlgn="ctr"/>
                      <a:r>
                        <a:rPr lang="en-US" altLang="zh-TW" sz="1800" b="1" i="0" u="none" strike="noStrike">
                          <a:effectLst/>
                          <a:latin typeface="Arial"/>
                        </a:rPr>
                        <a:t>22.17%</a:t>
                      </a:r>
                    </a:p>
                  </a:txBody>
                  <a:tcPr marL="0" marR="0" marT="0" marB="0" anchor="ctr"/>
                </a:tc>
                <a:tc>
                  <a:txBody>
                    <a:bodyPr/>
                    <a:lstStyle/>
                    <a:p>
                      <a:pPr algn="r" fontAlgn="ctr"/>
                      <a:r>
                        <a:rPr lang="en-US" altLang="zh-TW" sz="1800" b="1" i="0" u="none" strike="noStrike">
                          <a:effectLst/>
                          <a:latin typeface="Arial"/>
                        </a:rPr>
                        <a:t>24.07%</a:t>
                      </a:r>
                    </a:p>
                  </a:txBody>
                  <a:tcPr marL="0" marR="0" marT="0" marB="0" anchor="ctr"/>
                </a:tc>
                <a:tc>
                  <a:txBody>
                    <a:bodyPr/>
                    <a:lstStyle/>
                    <a:p>
                      <a:pPr algn="r" fontAlgn="ctr"/>
                      <a:r>
                        <a:rPr lang="en-US" altLang="zh-TW" sz="1800" b="1" i="0" u="none" strike="noStrike">
                          <a:effectLst/>
                          <a:latin typeface="Arial"/>
                        </a:rPr>
                        <a:t>25.27%</a:t>
                      </a:r>
                    </a:p>
                  </a:txBody>
                  <a:tcPr marL="0" marR="0" marT="0" marB="0" anchor="ctr"/>
                </a:tc>
              </a:tr>
              <a:tr h="385272">
                <a:tc>
                  <a:txBody>
                    <a:bodyPr/>
                    <a:lstStyle/>
                    <a:p>
                      <a:pPr algn="l" fontAlgn="ctr"/>
                      <a:r>
                        <a:rPr lang="zh-TW" altLang="en-US" sz="1800" b="0" i="0" u="none" strike="noStrike">
                          <a:latin typeface="Arial" pitchFamily="34" charset="0"/>
                          <a:ea typeface="標楷體" pitchFamily="65" charset="-120"/>
                          <a:cs typeface="Arial" pitchFamily="34" charset="0"/>
                        </a:rPr>
                        <a:t>營業費用</a:t>
                      </a:r>
                    </a:p>
                  </a:txBody>
                  <a:tcPr marL="0" marR="0" marT="0" marB="0" anchor="ctr"/>
                </a:tc>
                <a:tc>
                  <a:txBody>
                    <a:bodyPr/>
                    <a:lstStyle/>
                    <a:p>
                      <a:pPr algn="r" fontAlgn="ctr"/>
                      <a:r>
                        <a:rPr lang="en-US" altLang="zh-TW" sz="1600" b="0" i="0" u="none" strike="noStrike">
                          <a:effectLst/>
                          <a:latin typeface="Arial"/>
                        </a:rPr>
                        <a:t>321,387 </a:t>
                      </a:r>
                    </a:p>
                  </a:txBody>
                  <a:tcPr marL="0" marR="0" marT="0" marB="0" anchor="ctr"/>
                </a:tc>
                <a:tc>
                  <a:txBody>
                    <a:bodyPr/>
                    <a:lstStyle/>
                    <a:p>
                      <a:pPr algn="r" fontAlgn="ctr"/>
                      <a:r>
                        <a:rPr lang="en-US" altLang="zh-TW" sz="1600" b="0" i="0" u="none" strike="noStrike">
                          <a:effectLst/>
                          <a:latin typeface="Arial"/>
                        </a:rPr>
                        <a:t>491,078 </a:t>
                      </a:r>
                    </a:p>
                  </a:txBody>
                  <a:tcPr marL="0" marR="0" marT="0" marB="0" anchor="ctr"/>
                </a:tc>
                <a:tc>
                  <a:txBody>
                    <a:bodyPr/>
                    <a:lstStyle/>
                    <a:p>
                      <a:pPr algn="r" fontAlgn="ctr"/>
                      <a:r>
                        <a:rPr lang="en-US" altLang="zh-TW" sz="1600" b="0" i="0" u="none" strike="noStrike">
                          <a:effectLst/>
                          <a:latin typeface="Arial"/>
                        </a:rPr>
                        <a:t>375,111 </a:t>
                      </a:r>
                    </a:p>
                  </a:txBody>
                  <a:tcPr marL="0" marR="0" marT="0" marB="0" anchor="ctr"/>
                </a:tc>
                <a:tc>
                  <a:txBody>
                    <a:bodyPr/>
                    <a:lstStyle/>
                    <a:p>
                      <a:pPr algn="r" fontAlgn="ctr"/>
                      <a:r>
                        <a:rPr lang="en-US" altLang="zh-TW" sz="1600" b="0" i="0" u="none" strike="noStrike">
                          <a:effectLst/>
                          <a:latin typeface="Arial"/>
                        </a:rPr>
                        <a:t>473,460 </a:t>
                      </a:r>
                    </a:p>
                  </a:txBody>
                  <a:tcPr marL="0" marR="0" marT="0" marB="0" anchor="ctr"/>
                </a:tc>
                <a:tc>
                  <a:txBody>
                    <a:bodyPr/>
                    <a:lstStyle/>
                    <a:p>
                      <a:pPr algn="r" fontAlgn="ctr"/>
                      <a:r>
                        <a:rPr lang="en-US" altLang="zh-TW" sz="1600" b="0" i="0" u="none" strike="noStrike">
                          <a:effectLst/>
                          <a:latin typeface="Arial"/>
                        </a:rPr>
                        <a:t>398,898 </a:t>
                      </a:r>
                    </a:p>
                  </a:txBody>
                  <a:tcPr marL="0" marR="0" marT="0" marB="0" anchor="ctr"/>
                </a:tc>
              </a:tr>
              <a:tr h="385272">
                <a:tc>
                  <a:txBody>
                    <a:bodyPr/>
                    <a:lstStyle/>
                    <a:p>
                      <a:pPr algn="l" fontAlgn="ctr"/>
                      <a:r>
                        <a:rPr lang="zh-TW" altLang="en-US" sz="1800" b="0" i="0" u="none" strike="noStrike">
                          <a:latin typeface="Arial" pitchFamily="34" charset="0"/>
                          <a:ea typeface="標楷體" pitchFamily="65" charset="-120"/>
                          <a:cs typeface="Arial" pitchFamily="34" charset="0"/>
                        </a:rPr>
                        <a:t>營業淨利</a:t>
                      </a:r>
                    </a:p>
                  </a:txBody>
                  <a:tcPr marL="0" marR="0" marT="0" marB="0" anchor="ctr"/>
                </a:tc>
                <a:tc>
                  <a:txBody>
                    <a:bodyPr/>
                    <a:lstStyle/>
                    <a:p>
                      <a:pPr algn="r" fontAlgn="ctr"/>
                      <a:r>
                        <a:rPr lang="en-US" altLang="zh-TW" sz="1600" b="0" i="0" u="none" strike="noStrike">
                          <a:effectLst/>
                          <a:latin typeface="Arial"/>
                        </a:rPr>
                        <a:t>154,348 </a:t>
                      </a:r>
                    </a:p>
                  </a:txBody>
                  <a:tcPr marL="0" marR="0" marT="0" marB="0" anchor="ctr"/>
                </a:tc>
                <a:tc>
                  <a:txBody>
                    <a:bodyPr/>
                    <a:lstStyle/>
                    <a:p>
                      <a:pPr algn="r" fontAlgn="ctr"/>
                      <a:r>
                        <a:rPr lang="en-US" altLang="zh-TW" sz="1600" b="0" i="0" u="none" strike="noStrike">
                          <a:effectLst/>
                          <a:latin typeface="Arial"/>
                        </a:rPr>
                        <a:t>313,004 </a:t>
                      </a:r>
                    </a:p>
                  </a:txBody>
                  <a:tcPr marL="0" marR="0" marT="0" marB="0" anchor="ctr"/>
                </a:tc>
                <a:tc>
                  <a:txBody>
                    <a:bodyPr/>
                    <a:lstStyle/>
                    <a:p>
                      <a:pPr algn="r" fontAlgn="ctr"/>
                      <a:r>
                        <a:rPr lang="en-US" altLang="zh-TW" sz="1600" b="0" i="0" u="none" strike="noStrike">
                          <a:effectLst/>
                          <a:latin typeface="Arial"/>
                        </a:rPr>
                        <a:t>257,420 </a:t>
                      </a:r>
                    </a:p>
                  </a:txBody>
                  <a:tcPr marL="0" marR="0" marT="0" marB="0" anchor="ctr"/>
                </a:tc>
                <a:tc>
                  <a:txBody>
                    <a:bodyPr/>
                    <a:lstStyle/>
                    <a:p>
                      <a:pPr algn="r" fontAlgn="ctr"/>
                      <a:r>
                        <a:rPr lang="en-US" altLang="zh-TW" sz="1600" b="0" i="0" u="none" strike="noStrike">
                          <a:effectLst/>
                          <a:latin typeface="Arial"/>
                        </a:rPr>
                        <a:t>440,710 </a:t>
                      </a:r>
                    </a:p>
                  </a:txBody>
                  <a:tcPr marL="0" marR="0" marT="0" marB="0" anchor="ctr"/>
                </a:tc>
                <a:tc>
                  <a:txBody>
                    <a:bodyPr/>
                    <a:lstStyle/>
                    <a:p>
                      <a:pPr algn="r" fontAlgn="ctr"/>
                      <a:r>
                        <a:rPr lang="en-US" altLang="zh-TW" sz="1600" b="0" i="0" u="none" strike="noStrike">
                          <a:effectLst/>
                          <a:latin typeface="Arial"/>
                        </a:rPr>
                        <a:t>461,883 </a:t>
                      </a:r>
                    </a:p>
                  </a:txBody>
                  <a:tcPr marL="0" marR="0" marT="0" marB="0" anchor="ctr"/>
                </a:tc>
              </a:tr>
              <a:tr h="385272">
                <a:tc>
                  <a:txBody>
                    <a:bodyPr/>
                    <a:lstStyle/>
                    <a:p>
                      <a:pPr algn="l" fontAlgn="ctr"/>
                      <a:r>
                        <a:rPr lang="zh-TW" altLang="en-US" sz="1800" b="0" i="0" u="none" strike="noStrike">
                          <a:latin typeface="Arial" pitchFamily="34" charset="0"/>
                          <a:ea typeface="標楷體" pitchFamily="65" charset="-120"/>
                          <a:cs typeface="Arial" pitchFamily="34" charset="0"/>
                        </a:rPr>
                        <a:t>營業外收</a:t>
                      </a:r>
                      <a:r>
                        <a:rPr lang="en-US" altLang="zh-TW" sz="1800" b="0" i="0" u="none" strike="noStrike">
                          <a:latin typeface="Arial" pitchFamily="34" charset="0"/>
                          <a:ea typeface="標楷體" pitchFamily="65" charset="-120"/>
                          <a:cs typeface="Arial" pitchFamily="34" charset="0"/>
                        </a:rPr>
                        <a:t>(</a:t>
                      </a:r>
                      <a:r>
                        <a:rPr lang="zh-TW" altLang="en-US" sz="1800" b="0" i="0" u="none" strike="noStrike">
                          <a:latin typeface="Arial" pitchFamily="34" charset="0"/>
                          <a:ea typeface="標楷體" pitchFamily="65" charset="-120"/>
                          <a:cs typeface="Arial" pitchFamily="34" charset="0"/>
                        </a:rPr>
                        <a:t>支</a:t>
                      </a:r>
                      <a:r>
                        <a:rPr lang="en-US" altLang="zh-TW" sz="1800" b="0" i="0" u="none" strike="noStrike">
                          <a:latin typeface="Arial" pitchFamily="34" charset="0"/>
                          <a:ea typeface="標楷體" pitchFamily="65" charset="-120"/>
                          <a:cs typeface="Arial" pitchFamily="34" charset="0"/>
                        </a:rPr>
                        <a:t>)</a:t>
                      </a:r>
                    </a:p>
                  </a:txBody>
                  <a:tcPr marL="0" marR="0" marT="0" marB="0" anchor="ctr"/>
                </a:tc>
                <a:tc>
                  <a:txBody>
                    <a:bodyPr/>
                    <a:lstStyle/>
                    <a:p>
                      <a:pPr algn="r" fontAlgn="ctr"/>
                      <a:r>
                        <a:rPr lang="en-US" altLang="zh-TW" sz="1600" b="0" i="0" u="none" strike="noStrike">
                          <a:effectLst/>
                          <a:latin typeface="Arial"/>
                        </a:rPr>
                        <a:t>7,891 </a:t>
                      </a:r>
                    </a:p>
                  </a:txBody>
                  <a:tcPr marL="0" marR="0" marT="0" marB="0" anchor="ctr"/>
                </a:tc>
                <a:tc>
                  <a:txBody>
                    <a:bodyPr/>
                    <a:lstStyle/>
                    <a:p>
                      <a:pPr algn="r" fontAlgn="ctr"/>
                      <a:r>
                        <a:rPr lang="en-US" altLang="zh-TW" sz="1600" b="0" i="0" u="none" strike="noStrike">
                          <a:effectLst/>
                          <a:latin typeface="Arial"/>
                        </a:rPr>
                        <a:t>36,174 </a:t>
                      </a:r>
                    </a:p>
                  </a:txBody>
                  <a:tcPr marL="0" marR="0" marT="0" marB="0" anchor="ctr"/>
                </a:tc>
                <a:tc>
                  <a:txBody>
                    <a:bodyPr/>
                    <a:lstStyle/>
                    <a:p>
                      <a:pPr algn="r" fontAlgn="ctr"/>
                      <a:r>
                        <a:rPr lang="en-US" altLang="zh-TW" sz="1600" b="0" i="0" u="none" strike="noStrike">
                          <a:effectLst/>
                          <a:latin typeface="Arial"/>
                        </a:rPr>
                        <a:t>19,782 </a:t>
                      </a:r>
                    </a:p>
                  </a:txBody>
                  <a:tcPr marL="0" marR="0" marT="0" marB="0" anchor="ctr"/>
                </a:tc>
                <a:tc>
                  <a:txBody>
                    <a:bodyPr/>
                    <a:lstStyle/>
                    <a:p>
                      <a:pPr algn="r" fontAlgn="ctr"/>
                      <a:r>
                        <a:rPr lang="en-US" altLang="zh-TW" sz="1600" b="0" i="0" u="none" strike="noStrike">
                          <a:effectLst/>
                          <a:latin typeface="Arial"/>
                        </a:rPr>
                        <a:t>(4,680)</a:t>
                      </a:r>
                    </a:p>
                  </a:txBody>
                  <a:tcPr marL="0" marR="0" marT="0" marB="0" anchor="ctr"/>
                </a:tc>
                <a:tc>
                  <a:txBody>
                    <a:bodyPr/>
                    <a:lstStyle/>
                    <a:p>
                      <a:pPr algn="r" fontAlgn="ctr"/>
                      <a:r>
                        <a:rPr lang="en-US" altLang="zh-TW" sz="1600" b="0" i="0" u="none" strike="noStrike">
                          <a:effectLst/>
                          <a:latin typeface="Arial"/>
                        </a:rPr>
                        <a:t>11,645 </a:t>
                      </a:r>
                    </a:p>
                  </a:txBody>
                  <a:tcPr marL="0" marR="0" marT="0" marB="0" anchor="ctr"/>
                </a:tc>
              </a:tr>
              <a:tr h="385272">
                <a:tc>
                  <a:txBody>
                    <a:bodyPr/>
                    <a:lstStyle/>
                    <a:p>
                      <a:pPr algn="l" fontAlgn="ctr"/>
                      <a:r>
                        <a:rPr lang="zh-TW" altLang="en-US" sz="1800" b="0" i="0" u="none" strike="noStrike">
                          <a:latin typeface="Arial" pitchFamily="34" charset="0"/>
                          <a:ea typeface="標楷體" pitchFamily="65" charset="-120"/>
                          <a:cs typeface="Arial" pitchFamily="34" charset="0"/>
                        </a:rPr>
                        <a:t>稅前淨利</a:t>
                      </a:r>
                    </a:p>
                  </a:txBody>
                  <a:tcPr marL="0" marR="0" marT="0" marB="0" anchor="ctr"/>
                </a:tc>
                <a:tc>
                  <a:txBody>
                    <a:bodyPr/>
                    <a:lstStyle/>
                    <a:p>
                      <a:pPr algn="r" fontAlgn="ctr"/>
                      <a:r>
                        <a:rPr lang="en-US" altLang="zh-TW" sz="1600" b="0" i="0" u="none" strike="noStrike">
                          <a:effectLst/>
                          <a:latin typeface="Arial"/>
                        </a:rPr>
                        <a:t>162,239 </a:t>
                      </a:r>
                    </a:p>
                  </a:txBody>
                  <a:tcPr marL="0" marR="0" marT="0" marB="0" anchor="ctr"/>
                </a:tc>
                <a:tc>
                  <a:txBody>
                    <a:bodyPr/>
                    <a:lstStyle/>
                    <a:p>
                      <a:pPr algn="r" fontAlgn="ctr"/>
                      <a:r>
                        <a:rPr lang="en-US" altLang="zh-TW" sz="1600" b="0" i="0" u="none" strike="noStrike">
                          <a:effectLst/>
                          <a:latin typeface="Arial"/>
                        </a:rPr>
                        <a:t>349,178 </a:t>
                      </a:r>
                    </a:p>
                  </a:txBody>
                  <a:tcPr marL="0" marR="0" marT="0" marB="0" anchor="ctr"/>
                </a:tc>
                <a:tc>
                  <a:txBody>
                    <a:bodyPr/>
                    <a:lstStyle/>
                    <a:p>
                      <a:pPr algn="r" fontAlgn="ctr"/>
                      <a:r>
                        <a:rPr lang="en-US" altLang="zh-TW" sz="1600" b="0" i="0" u="none" strike="noStrike">
                          <a:effectLst/>
                          <a:latin typeface="Arial"/>
                        </a:rPr>
                        <a:t>277,202 </a:t>
                      </a:r>
                    </a:p>
                  </a:txBody>
                  <a:tcPr marL="0" marR="0" marT="0" marB="0" anchor="ctr"/>
                </a:tc>
                <a:tc>
                  <a:txBody>
                    <a:bodyPr/>
                    <a:lstStyle/>
                    <a:p>
                      <a:pPr algn="r" fontAlgn="ctr"/>
                      <a:r>
                        <a:rPr lang="en-US" altLang="zh-TW" sz="1600" b="0" i="0" u="none" strike="noStrike">
                          <a:effectLst/>
                          <a:latin typeface="Arial"/>
                        </a:rPr>
                        <a:t>436,030 </a:t>
                      </a:r>
                    </a:p>
                  </a:txBody>
                  <a:tcPr marL="0" marR="0" marT="0" marB="0" anchor="ctr"/>
                </a:tc>
                <a:tc>
                  <a:txBody>
                    <a:bodyPr/>
                    <a:lstStyle/>
                    <a:p>
                      <a:pPr algn="r" fontAlgn="ctr"/>
                      <a:r>
                        <a:rPr lang="en-US" altLang="zh-TW" sz="1600" b="0" i="0" u="none" strike="noStrike">
                          <a:effectLst/>
                          <a:latin typeface="Arial"/>
                        </a:rPr>
                        <a:t>473,528 </a:t>
                      </a:r>
                    </a:p>
                  </a:txBody>
                  <a:tcPr marL="0" marR="0" marT="0" marB="0" anchor="ctr"/>
                </a:tc>
              </a:tr>
              <a:tr h="385272">
                <a:tc>
                  <a:txBody>
                    <a:bodyPr/>
                    <a:lstStyle/>
                    <a:p>
                      <a:pPr algn="l" fontAlgn="ctr"/>
                      <a:r>
                        <a:rPr lang="zh-TW" altLang="en-US" sz="1800" b="0" i="0" u="none" strike="noStrike">
                          <a:latin typeface="Arial" pitchFamily="34" charset="0"/>
                          <a:ea typeface="標楷體" pitchFamily="65" charset="-120"/>
                          <a:cs typeface="Arial" pitchFamily="34" charset="0"/>
                        </a:rPr>
                        <a:t>稅後淨利</a:t>
                      </a:r>
                    </a:p>
                  </a:txBody>
                  <a:tcPr marL="0" marR="0" marT="0" marB="0" anchor="ctr"/>
                </a:tc>
                <a:tc>
                  <a:txBody>
                    <a:bodyPr/>
                    <a:lstStyle/>
                    <a:p>
                      <a:pPr algn="r" fontAlgn="ctr"/>
                      <a:r>
                        <a:rPr lang="en-US" altLang="zh-TW" sz="1600" b="0" i="0" u="none" strike="noStrike">
                          <a:effectLst/>
                          <a:latin typeface="Arial"/>
                        </a:rPr>
                        <a:t>129,745 </a:t>
                      </a:r>
                    </a:p>
                  </a:txBody>
                  <a:tcPr marL="0" marR="0" marT="0" marB="0" anchor="ctr"/>
                </a:tc>
                <a:tc>
                  <a:txBody>
                    <a:bodyPr/>
                    <a:lstStyle/>
                    <a:p>
                      <a:pPr algn="r" fontAlgn="ctr"/>
                      <a:r>
                        <a:rPr lang="en-US" altLang="zh-TW" sz="1600" b="0" i="0" u="none" strike="noStrike">
                          <a:effectLst/>
                          <a:latin typeface="Arial"/>
                        </a:rPr>
                        <a:t>291,110 </a:t>
                      </a:r>
                    </a:p>
                  </a:txBody>
                  <a:tcPr marL="0" marR="0" marT="0" marB="0" anchor="ctr"/>
                </a:tc>
                <a:tc>
                  <a:txBody>
                    <a:bodyPr/>
                    <a:lstStyle/>
                    <a:p>
                      <a:pPr algn="r" fontAlgn="ctr"/>
                      <a:r>
                        <a:rPr lang="en-US" altLang="zh-TW" sz="1600" b="0" i="0" u="none" strike="noStrike">
                          <a:effectLst/>
                          <a:latin typeface="Arial"/>
                        </a:rPr>
                        <a:t>209,930 </a:t>
                      </a:r>
                    </a:p>
                  </a:txBody>
                  <a:tcPr marL="0" marR="0" marT="0" marB="0" anchor="ctr"/>
                </a:tc>
                <a:tc>
                  <a:txBody>
                    <a:bodyPr/>
                    <a:lstStyle/>
                    <a:p>
                      <a:pPr algn="r" fontAlgn="ctr"/>
                      <a:r>
                        <a:rPr lang="en-US" altLang="zh-TW" sz="1600" b="0" i="0" u="none" strike="noStrike">
                          <a:effectLst/>
                          <a:latin typeface="Arial"/>
                        </a:rPr>
                        <a:t>342,977 </a:t>
                      </a:r>
                    </a:p>
                  </a:txBody>
                  <a:tcPr marL="0" marR="0" marT="0" marB="0" anchor="ctr"/>
                </a:tc>
                <a:tc>
                  <a:txBody>
                    <a:bodyPr/>
                    <a:lstStyle/>
                    <a:p>
                      <a:pPr algn="r" fontAlgn="ctr"/>
                      <a:r>
                        <a:rPr lang="en-US" altLang="zh-TW" sz="1600" b="0" i="0" u="none" strike="noStrike">
                          <a:effectLst/>
                          <a:latin typeface="Arial"/>
                        </a:rPr>
                        <a:t>353,094 </a:t>
                      </a:r>
                    </a:p>
                  </a:txBody>
                  <a:tcPr marL="0" marR="0" marT="0" marB="0" anchor="ctr"/>
                </a:tc>
              </a:tr>
              <a:tr h="385272">
                <a:tc>
                  <a:txBody>
                    <a:bodyPr/>
                    <a:lstStyle/>
                    <a:p>
                      <a:pPr algn="l" fontAlgn="ctr"/>
                      <a:r>
                        <a:rPr lang="zh-TW" altLang="en-US" sz="1800" b="0" i="0" u="none" strike="noStrike">
                          <a:latin typeface="Arial" pitchFamily="34" charset="0"/>
                          <a:ea typeface="標楷體" pitchFamily="65" charset="-120"/>
                          <a:cs typeface="Arial" pitchFamily="34" charset="0"/>
                        </a:rPr>
                        <a:t>淨利歸屬於：</a:t>
                      </a:r>
                    </a:p>
                  </a:txBody>
                  <a:tcPr marL="0" marR="0" marT="0" marB="0" anchor="ctr"/>
                </a:tc>
                <a:tc>
                  <a:txBody>
                    <a:bodyPr/>
                    <a:lstStyle/>
                    <a:p>
                      <a:pPr algn="ctr" fontAlgn="t"/>
                      <a:r>
                        <a:rPr lang="zh-TW" altLang="en-US" sz="1200" b="0" i="0" u="none" strike="noStrike">
                          <a:effectLst/>
                          <a:latin typeface="Arial"/>
                        </a:rPr>
                        <a:t>　</a:t>
                      </a:r>
                    </a:p>
                  </a:txBody>
                  <a:tcPr marL="0" marR="0" marT="0" marB="0"/>
                </a:tc>
                <a:tc>
                  <a:txBody>
                    <a:bodyPr/>
                    <a:lstStyle/>
                    <a:p>
                      <a:pPr algn="ctr" fontAlgn="t"/>
                      <a:endParaRPr lang="zh-TW" altLang="en-US" sz="1200" b="0" i="0" u="none" strike="noStrike">
                        <a:effectLst/>
                        <a:latin typeface="Arial"/>
                      </a:endParaRPr>
                    </a:p>
                  </a:txBody>
                  <a:tcPr marL="0" marR="0" marT="0" marB="0"/>
                </a:tc>
                <a:tc>
                  <a:txBody>
                    <a:bodyPr/>
                    <a:lstStyle/>
                    <a:p>
                      <a:pPr algn="ctr" fontAlgn="t"/>
                      <a:r>
                        <a:rPr lang="zh-TW" altLang="en-US" sz="1200" b="0" i="0" u="none" strike="noStrike">
                          <a:effectLst/>
                          <a:latin typeface="Arial"/>
                        </a:rPr>
                        <a:t>　</a:t>
                      </a:r>
                    </a:p>
                  </a:txBody>
                  <a:tcPr marL="0" marR="0" marT="0" marB="0"/>
                </a:tc>
                <a:tc>
                  <a:txBody>
                    <a:bodyPr/>
                    <a:lstStyle/>
                    <a:p>
                      <a:pPr algn="ctr" fontAlgn="t"/>
                      <a:endParaRPr lang="zh-TW" altLang="en-US" sz="1200" b="0" i="0" u="none" strike="noStrike">
                        <a:effectLst/>
                        <a:latin typeface="Arial"/>
                      </a:endParaRPr>
                    </a:p>
                  </a:txBody>
                  <a:tcPr marL="0" marR="0" marT="0" marB="0"/>
                </a:tc>
                <a:tc>
                  <a:txBody>
                    <a:bodyPr/>
                    <a:lstStyle/>
                    <a:p>
                      <a:pPr algn="ctr" fontAlgn="t"/>
                      <a:r>
                        <a:rPr lang="zh-TW" altLang="en-US" sz="1200" b="0" i="0" u="none" strike="noStrike">
                          <a:effectLst/>
                          <a:latin typeface="Arial"/>
                        </a:rPr>
                        <a:t>　</a:t>
                      </a:r>
                    </a:p>
                  </a:txBody>
                  <a:tcPr marL="0" marR="0" marT="0" marB="0"/>
                </a:tc>
              </a:tr>
              <a:tr h="385272">
                <a:tc>
                  <a:txBody>
                    <a:bodyPr/>
                    <a:lstStyle/>
                    <a:p>
                      <a:pPr algn="l" fontAlgn="ctr"/>
                      <a:r>
                        <a:rPr lang="zh-TW" altLang="en-US" sz="1800" b="0" i="0" u="none" strike="noStrike">
                          <a:latin typeface="Arial" pitchFamily="34" charset="0"/>
                          <a:ea typeface="標楷體" pitchFamily="65" charset="-120"/>
                          <a:cs typeface="Arial" pitchFamily="34" charset="0"/>
                        </a:rPr>
                        <a:t>本公司業主</a:t>
                      </a:r>
                    </a:p>
                  </a:txBody>
                  <a:tcPr marL="0" marR="0" marT="0" marB="0" anchor="ctr"/>
                </a:tc>
                <a:tc>
                  <a:txBody>
                    <a:bodyPr/>
                    <a:lstStyle/>
                    <a:p>
                      <a:pPr algn="r" fontAlgn="t"/>
                      <a:r>
                        <a:rPr lang="en-US" altLang="zh-TW" sz="1600" b="0" i="0" u="none" strike="noStrike">
                          <a:effectLst/>
                          <a:latin typeface="Arial"/>
                        </a:rPr>
                        <a:t>64,447 </a:t>
                      </a:r>
                    </a:p>
                  </a:txBody>
                  <a:tcPr marL="0" marR="0" marT="0" marB="0"/>
                </a:tc>
                <a:tc>
                  <a:txBody>
                    <a:bodyPr/>
                    <a:lstStyle/>
                    <a:p>
                      <a:pPr algn="r" fontAlgn="t"/>
                      <a:r>
                        <a:rPr lang="en-US" altLang="zh-TW" sz="1600" b="0" i="0" u="none" strike="noStrike">
                          <a:effectLst/>
                          <a:latin typeface="Arial"/>
                        </a:rPr>
                        <a:t>186,544 </a:t>
                      </a:r>
                    </a:p>
                  </a:txBody>
                  <a:tcPr marL="0" marR="0" marT="0" marB="0"/>
                </a:tc>
                <a:tc>
                  <a:txBody>
                    <a:bodyPr/>
                    <a:lstStyle/>
                    <a:p>
                      <a:pPr algn="r" fontAlgn="t"/>
                      <a:r>
                        <a:rPr lang="en-US" altLang="zh-TW" sz="1600" b="0" i="0" u="none" strike="noStrike">
                          <a:effectLst/>
                          <a:latin typeface="Arial"/>
                        </a:rPr>
                        <a:t>126,849 </a:t>
                      </a:r>
                    </a:p>
                  </a:txBody>
                  <a:tcPr marL="0" marR="0" marT="0" marB="0"/>
                </a:tc>
                <a:tc>
                  <a:txBody>
                    <a:bodyPr/>
                    <a:lstStyle/>
                    <a:p>
                      <a:pPr algn="r" fontAlgn="t"/>
                      <a:r>
                        <a:rPr lang="en-US" altLang="zh-TW" sz="1600" b="0" i="0" u="none" strike="noStrike">
                          <a:effectLst/>
                          <a:latin typeface="Arial"/>
                        </a:rPr>
                        <a:t>276,295 </a:t>
                      </a:r>
                    </a:p>
                  </a:txBody>
                  <a:tcPr marL="0" marR="0" marT="0" marB="0"/>
                </a:tc>
                <a:tc>
                  <a:txBody>
                    <a:bodyPr/>
                    <a:lstStyle/>
                    <a:p>
                      <a:pPr algn="r" fontAlgn="t"/>
                      <a:r>
                        <a:rPr lang="en-US" altLang="zh-TW" sz="1600" b="0" i="0" u="none" strike="noStrike">
                          <a:effectLst/>
                          <a:latin typeface="Arial"/>
                        </a:rPr>
                        <a:t>290,567 </a:t>
                      </a:r>
                    </a:p>
                  </a:txBody>
                  <a:tcPr marL="0" marR="0" marT="0" marB="0"/>
                </a:tc>
              </a:tr>
              <a:tr h="385272">
                <a:tc>
                  <a:txBody>
                    <a:bodyPr/>
                    <a:lstStyle/>
                    <a:p>
                      <a:pPr algn="l" fontAlgn="ctr"/>
                      <a:r>
                        <a:rPr lang="zh-TW" altLang="en-US" sz="1800" b="1" i="0" u="none" strike="noStrike">
                          <a:latin typeface="Arial" pitchFamily="34" charset="0"/>
                          <a:ea typeface="標楷體" pitchFamily="65" charset="-120"/>
                          <a:cs typeface="Arial" pitchFamily="34" charset="0"/>
                        </a:rPr>
                        <a:t>每股盈餘</a:t>
                      </a:r>
                      <a:r>
                        <a:rPr lang="en-US" altLang="zh-TW" sz="1800" b="1" i="0" u="none" strike="noStrike">
                          <a:latin typeface="Arial" pitchFamily="34" charset="0"/>
                          <a:ea typeface="標楷體" pitchFamily="65" charset="-120"/>
                          <a:cs typeface="Arial" pitchFamily="34" charset="0"/>
                        </a:rPr>
                        <a:t>(</a:t>
                      </a:r>
                      <a:r>
                        <a:rPr lang="zh-TW" altLang="en-US" sz="1800" b="1" i="0" u="none" strike="noStrike">
                          <a:latin typeface="Arial" pitchFamily="34" charset="0"/>
                          <a:ea typeface="標楷體" pitchFamily="65" charset="-120"/>
                          <a:cs typeface="Arial" pitchFamily="34" charset="0"/>
                        </a:rPr>
                        <a:t>元</a:t>
                      </a:r>
                      <a:r>
                        <a:rPr lang="en-US" altLang="zh-TW" sz="1800" b="1" i="0" u="none" strike="noStrike">
                          <a:latin typeface="Arial" pitchFamily="34" charset="0"/>
                          <a:ea typeface="標楷體" pitchFamily="65" charset="-120"/>
                          <a:cs typeface="Arial" pitchFamily="34" charset="0"/>
                        </a:rPr>
                        <a:t>)</a:t>
                      </a:r>
                    </a:p>
                  </a:txBody>
                  <a:tcPr marL="0" marR="0" marT="0" marB="0" anchor="ctr"/>
                </a:tc>
                <a:tc>
                  <a:txBody>
                    <a:bodyPr/>
                    <a:lstStyle/>
                    <a:p>
                      <a:pPr algn="r" fontAlgn="ctr"/>
                      <a:r>
                        <a:rPr lang="en-US" altLang="zh-TW" sz="1800" b="1" i="0" u="none" strike="noStrike">
                          <a:effectLst/>
                          <a:latin typeface="Arial"/>
                        </a:rPr>
                        <a:t>0.71 </a:t>
                      </a:r>
                    </a:p>
                  </a:txBody>
                  <a:tcPr marL="0" marR="0" marT="0" marB="0" anchor="ctr"/>
                </a:tc>
                <a:tc>
                  <a:txBody>
                    <a:bodyPr/>
                    <a:lstStyle/>
                    <a:p>
                      <a:pPr algn="r" fontAlgn="ctr"/>
                      <a:r>
                        <a:rPr lang="en-US" altLang="zh-TW" sz="1800" b="1" i="0" u="none" strike="noStrike">
                          <a:solidFill>
                            <a:srgbClr val="0000FF"/>
                          </a:solidFill>
                          <a:effectLst/>
                          <a:latin typeface="Arial"/>
                        </a:rPr>
                        <a:t>2.05 </a:t>
                      </a:r>
                    </a:p>
                  </a:txBody>
                  <a:tcPr marL="0" marR="0" marT="0" marB="0" anchor="ctr"/>
                </a:tc>
                <a:tc>
                  <a:txBody>
                    <a:bodyPr/>
                    <a:lstStyle/>
                    <a:p>
                      <a:pPr algn="r" fontAlgn="ctr"/>
                      <a:r>
                        <a:rPr lang="en-US" altLang="zh-TW" sz="1800" b="1" i="0" u="none" strike="noStrike">
                          <a:effectLst/>
                          <a:latin typeface="Arial"/>
                        </a:rPr>
                        <a:t>1.40 </a:t>
                      </a:r>
                    </a:p>
                  </a:txBody>
                  <a:tcPr marL="0" marR="0" marT="0" marB="0" anchor="ctr"/>
                </a:tc>
                <a:tc>
                  <a:txBody>
                    <a:bodyPr/>
                    <a:lstStyle/>
                    <a:p>
                      <a:pPr algn="r" fontAlgn="ctr"/>
                      <a:r>
                        <a:rPr lang="en-US" altLang="zh-TW" sz="1800" b="1" i="0" u="none" strike="noStrike">
                          <a:solidFill>
                            <a:srgbClr val="0000FF"/>
                          </a:solidFill>
                          <a:effectLst/>
                          <a:latin typeface="Arial"/>
                        </a:rPr>
                        <a:t>3.04 </a:t>
                      </a:r>
                    </a:p>
                  </a:txBody>
                  <a:tcPr marL="0" marR="0" marT="0" marB="0" anchor="ctr"/>
                </a:tc>
                <a:tc>
                  <a:txBody>
                    <a:bodyPr/>
                    <a:lstStyle/>
                    <a:p>
                      <a:pPr algn="r" fontAlgn="ctr"/>
                      <a:r>
                        <a:rPr lang="en-US" altLang="zh-TW" sz="1800" b="1" i="0" u="none" strike="noStrike" dirty="0">
                          <a:solidFill>
                            <a:srgbClr val="0000FF"/>
                          </a:solidFill>
                          <a:effectLst/>
                          <a:latin typeface="Arial"/>
                        </a:rPr>
                        <a:t>3.20 </a:t>
                      </a:r>
                    </a:p>
                  </a:txBody>
                  <a:tcPr marL="0" marR="0" marT="0" marB="0" anchor="ctr"/>
                </a:tc>
              </a:tr>
            </a:tbl>
          </a:graphicData>
        </a:graphic>
      </p:graphicFrame>
      <p:sp>
        <p:nvSpPr>
          <p:cNvPr id="5" name="文字方塊 4"/>
          <p:cNvSpPr txBox="1"/>
          <p:nvPr/>
        </p:nvSpPr>
        <p:spPr>
          <a:xfrm>
            <a:off x="7236296" y="1340768"/>
            <a:ext cx="1483098" cy="338554"/>
          </a:xfrm>
          <a:prstGeom prst="rect">
            <a:avLst/>
          </a:prstGeom>
          <a:noFill/>
        </p:spPr>
        <p:txBody>
          <a:bodyPr wrap="none" rtlCol="0">
            <a:spAutoFit/>
          </a:bodyPr>
          <a:lstStyle/>
          <a:p>
            <a:pPr algn="r"/>
            <a:r>
              <a:rPr lang="zh-TW" altLang="en-US" sz="1600" b="1" dirty="0" smtClean="0">
                <a:latin typeface="Arial" pitchFamily="34" charset="0"/>
                <a:ea typeface="標楷體" pitchFamily="65" charset="-120"/>
                <a:cs typeface="Arial" pitchFamily="34" charset="0"/>
              </a:rPr>
              <a:t>單位：</a:t>
            </a:r>
            <a:r>
              <a:rPr lang="en-US" altLang="zh-TW" sz="1600" b="1" dirty="0" smtClean="0">
                <a:latin typeface="Arial" pitchFamily="34" charset="0"/>
                <a:ea typeface="標楷體" pitchFamily="65" charset="-120"/>
                <a:cs typeface="Arial" pitchFamily="34" charset="0"/>
              </a:rPr>
              <a:t>NT</a:t>
            </a:r>
            <a:r>
              <a:rPr lang="zh-TW" altLang="en-US" sz="1600" b="1" dirty="0" smtClean="0">
                <a:latin typeface="Arial" pitchFamily="34" charset="0"/>
                <a:ea typeface="標楷體" pitchFamily="65" charset="-120"/>
                <a:cs typeface="Arial" pitchFamily="34" charset="0"/>
              </a:rPr>
              <a:t>仟元</a:t>
            </a:r>
            <a:endParaRPr lang="zh-TW" altLang="en-US" sz="1600" b="1" dirty="0">
              <a:latin typeface="Arial" pitchFamily="34" charset="0"/>
              <a:ea typeface="標楷體" pitchFamily="65" charset="-120"/>
              <a:cs typeface="Arial" pitchFamily="34" charset="0"/>
            </a:endParaRPr>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12</a:t>
            </a:fld>
            <a:endParaRPr lang="zh-TW"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fontAlgn="ctr"/>
            <a:r>
              <a:rPr lang="zh-TW" altLang="en-US" dirty="0" smtClean="0">
                <a:latin typeface="Arial" pitchFamily="34" charset="0"/>
              </a:rPr>
              <a:t>合併財務狀況</a:t>
            </a:r>
            <a:endParaRPr lang="zh-TW" altLang="en-US" dirty="0">
              <a:latin typeface="Arial" pitchFamily="34" charset="0"/>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61537278"/>
              </p:ext>
            </p:extLst>
          </p:nvPr>
        </p:nvGraphicFramePr>
        <p:xfrm>
          <a:off x="457200" y="1628799"/>
          <a:ext cx="8229600" cy="2667889"/>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381127">
                <a:tc>
                  <a:txBody>
                    <a:bodyPr/>
                    <a:lstStyle/>
                    <a:p>
                      <a:pPr algn="l" fontAlgn="ctr"/>
                      <a:r>
                        <a:rPr lang="zh-TW" altLang="en-US" sz="1800" b="1" i="0" u="none" strike="noStrike" dirty="0">
                          <a:latin typeface="Arial" pitchFamily="34" charset="0"/>
                          <a:ea typeface="標楷體" pitchFamily="65" charset="-120"/>
                          <a:cs typeface="Arial" pitchFamily="34" charset="0"/>
                        </a:rPr>
                        <a:t>項目</a:t>
                      </a:r>
                    </a:p>
                  </a:txBody>
                  <a:tcPr marL="0" marR="0" marT="0" marB="0" anchor="ctr"/>
                </a:tc>
                <a:tc>
                  <a:txBody>
                    <a:bodyPr/>
                    <a:lstStyle/>
                    <a:p>
                      <a:pPr algn="ctr" fontAlgn="ctr"/>
                      <a:r>
                        <a:rPr lang="en-US" altLang="zh-TW" sz="1800" b="1" i="0" u="none" strike="noStrike">
                          <a:effectLst/>
                          <a:latin typeface="Arial"/>
                        </a:rPr>
                        <a:t>2023/9/30</a:t>
                      </a:r>
                    </a:p>
                  </a:txBody>
                  <a:tcPr marL="0" marR="0" marT="0" marB="0" anchor="ctr"/>
                </a:tc>
                <a:tc>
                  <a:txBody>
                    <a:bodyPr/>
                    <a:lstStyle/>
                    <a:p>
                      <a:pPr algn="ctr" fontAlgn="ctr"/>
                      <a:r>
                        <a:rPr lang="en-US" altLang="zh-TW" sz="1800" b="1" i="0" u="none" strike="noStrike">
                          <a:effectLst/>
                          <a:latin typeface="Arial"/>
                        </a:rPr>
                        <a:t>2022/12/31</a:t>
                      </a:r>
                    </a:p>
                  </a:txBody>
                  <a:tcPr marL="0" marR="0" marT="0" marB="0" anchor="ctr"/>
                </a:tc>
                <a:tc>
                  <a:txBody>
                    <a:bodyPr/>
                    <a:lstStyle/>
                    <a:p>
                      <a:pPr algn="ctr" fontAlgn="ctr"/>
                      <a:r>
                        <a:rPr lang="en-US" altLang="zh-TW" sz="1800" b="1" i="0" u="none" strike="noStrike">
                          <a:effectLst/>
                          <a:latin typeface="Arial"/>
                        </a:rPr>
                        <a:t>2021/12/31</a:t>
                      </a:r>
                    </a:p>
                  </a:txBody>
                  <a:tcPr marL="0" marR="0" marT="0" marB="0" anchor="ctr"/>
                </a:tc>
                <a:tc>
                  <a:txBody>
                    <a:bodyPr/>
                    <a:lstStyle/>
                    <a:p>
                      <a:pPr algn="ctr" fontAlgn="ctr"/>
                      <a:r>
                        <a:rPr lang="en-US" altLang="zh-TW" sz="1800" b="1" i="0" u="none" strike="noStrike">
                          <a:effectLst/>
                          <a:latin typeface="Arial"/>
                        </a:rPr>
                        <a:t>2020/12/31</a:t>
                      </a:r>
                    </a:p>
                  </a:txBody>
                  <a:tcPr marL="0" marR="0" marT="0" marB="0" anchor="ctr"/>
                </a:tc>
              </a:tr>
              <a:tr h="381127">
                <a:tc>
                  <a:txBody>
                    <a:bodyPr/>
                    <a:lstStyle/>
                    <a:p>
                      <a:pPr algn="l" fontAlgn="ctr"/>
                      <a:r>
                        <a:rPr lang="zh-TW" altLang="en-US" sz="1800" b="0" i="0" u="none" strike="noStrike">
                          <a:latin typeface="Arial" pitchFamily="34" charset="0"/>
                          <a:ea typeface="標楷體" pitchFamily="65" charset="-120"/>
                          <a:cs typeface="Arial" pitchFamily="34" charset="0"/>
                        </a:rPr>
                        <a:t>總負債</a:t>
                      </a:r>
                    </a:p>
                  </a:txBody>
                  <a:tcPr marL="0" marR="0" marT="0" marB="0" anchor="ctr"/>
                </a:tc>
                <a:tc>
                  <a:txBody>
                    <a:bodyPr/>
                    <a:lstStyle/>
                    <a:p>
                      <a:pPr algn="r" fontAlgn="ctr"/>
                      <a:r>
                        <a:rPr lang="en-US" altLang="zh-TW" sz="1800" b="0" i="0" u="none" strike="noStrike">
                          <a:effectLst/>
                          <a:latin typeface="Arial"/>
                        </a:rPr>
                        <a:t>2,617,430 </a:t>
                      </a:r>
                    </a:p>
                  </a:txBody>
                  <a:tcPr marL="0" marR="0" marT="0" marB="0" anchor="ctr"/>
                </a:tc>
                <a:tc>
                  <a:txBody>
                    <a:bodyPr/>
                    <a:lstStyle/>
                    <a:p>
                      <a:pPr algn="r" fontAlgn="ctr"/>
                      <a:r>
                        <a:rPr lang="en-US" altLang="zh-TW" sz="1800" b="0" i="0" u="none" strike="noStrike">
                          <a:effectLst/>
                          <a:latin typeface="Arial"/>
                        </a:rPr>
                        <a:t>2,708,925 </a:t>
                      </a:r>
                    </a:p>
                  </a:txBody>
                  <a:tcPr marL="0" marR="0" marT="0" marB="0" anchor="ctr"/>
                </a:tc>
                <a:tc>
                  <a:txBody>
                    <a:bodyPr/>
                    <a:lstStyle/>
                    <a:p>
                      <a:pPr algn="r" fontAlgn="ctr"/>
                      <a:r>
                        <a:rPr lang="en-US" altLang="zh-TW" sz="1800" b="0" i="0" u="none" strike="noStrike">
                          <a:effectLst/>
                          <a:latin typeface="Arial"/>
                        </a:rPr>
                        <a:t>3,001,749 </a:t>
                      </a:r>
                    </a:p>
                  </a:txBody>
                  <a:tcPr marL="0" marR="0" marT="0" marB="0" anchor="ctr"/>
                </a:tc>
                <a:tc>
                  <a:txBody>
                    <a:bodyPr/>
                    <a:lstStyle/>
                    <a:p>
                      <a:pPr algn="r" fontAlgn="ctr"/>
                      <a:r>
                        <a:rPr lang="en-US" altLang="zh-TW" sz="1800" b="0" i="0" u="none" strike="noStrike">
                          <a:effectLst/>
                          <a:latin typeface="Arial"/>
                        </a:rPr>
                        <a:t>2,892,010 </a:t>
                      </a:r>
                    </a:p>
                  </a:txBody>
                  <a:tcPr marL="0" marR="0" marT="0" marB="0" anchor="ctr"/>
                </a:tc>
              </a:tr>
              <a:tr h="381127">
                <a:tc>
                  <a:txBody>
                    <a:bodyPr/>
                    <a:lstStyle/>
                    <a:p>
                      <a:pPr algn="l" fontAlgn="ctr"/>
                      <a:r>
                        <a:rPr lang="zh-TW" altLang="en-US" sz="1800" b="0" i="0" u="none" strike="noStrike">
                          <a:latin typeface="Arial" pitchFamily="34" charset="0"/>
                          <a:ea typeface="標楷體" pitchFamily="65" charset="-120"/>
                          <a:cs typeface="Arial" pitchFamily="34" charset="0"/>
                        </a:rPr>
                        <a:t>總資產</a:t>
                      </a:r>
                    </a:p>
                  </a:txBody>
                  <a:tcPr marL="0" marR="0" marT="0" marB="0" anchor="ctr"/>
                </a:tc>
                <a:tc>
                  <a:txBody>
                    <a:bodyPr/>
                    <a:lstStyle/>
                    <a:p>
                      <a:pPr algn="r" fontAlgn="ctr"/>
                      <a:r>
                        <a:rPr lang="en-US" altLang="zh-TW" sz="1800" b="0" i="0" u="none" strike="noStrike">
                          <a:effectLst/>
                          <a:latin typeface="Arial"/>
                        </a:rPr>
                        <a:t>5,541,778 </a:t>
                      </a:r>
                    </a:p>
                  </a:txBody>
                  <a:tcPr marL="0" marR="0" marT="0" marB="0" anchor="ctr"/>
                </a:tc>
                <a:tc>
                  <a:txBody>
                    <a:bodyPr/>
                    <a:lstStyle/>
                    <a:p>
                      <a:pPr algn="r" fontAlgn="ctr"/>
                      <a:r>
                        <a:rPr lang="en-US" altLang="zh-TW" sz="1800" b="0" i="0" u="none" strike="noStrike">
                          <a:effectLst/>
                          <a:latin typeface="Arial"/>
                        </a:rPr>
                        <a:t>5,617,303 </a:t>
                      </a:r>
                    </a:p>
                  </a:txBody>
                  <a:tcPr marL="0" marR="0" marT="0" marB="0" anchor="ctr"/>
                </a:tc>
                <a:tc>
                  <a:txBody>
                    <a:bodyPr/>
                    <a:lstStyle/>
                    <a:p>
                      <a:pPr algn="r" fontAlgn="ctr"/>
                      <a:r>
                        <a:rPr lang="en-US" altLang="zh-TW" sz="1800" b="0" i="0" u="none" strike="noStrike">
                          <a:effectLst/>
                          <a:latin typeface="Arial"/>
                        </a:rPr>
                        <a:t>5,728,613 </a:t>
                      </a:r>
                    </a:p>
                  </a:txBody>
                  <a:tcPr marL="0" marR="0" marT="0" marB="0" anchor="ctr"/>
                </a:tc>
                <a:tc>
                  <a:txBody>
                    <a:bodyPr/>
                    <a:lstStyle/>
                    <a:p>
                      <a:pPr algn="r" fontAlgn="ctr"/>
                      <a:r>
                        <a:rPr lang="en-US" altLang="zh-TW" sz="1800" b="0" i="0" u="none" strike="noStrike">
                          <a:effectLst/>
                          <a:latin typeface="Arial"/>
                        </a:rPr>
                        <a:t>5,473,347 </a:t>
                      </a:r>
                    </a:p>
                  </a:txBody>
                  <a:tcPr marL="0" marR="0" marT="0" marB="0" anchor="ctr"/>
                </a:tc>
              </a:tr>
              <a:tr h="381127">
                <a:tc>
                  <a:txBody>
                    <a:bodyPr/>
                    <a:lstStyle/>
                    <a:p>
                      <a:pPr algn="l" fontAlgn="ctr"/>
                      <a:r>
                        <a:rPr lang="zh-TW" altLang="en-US" sz="1800" b="1" i="0" u="none" strike="noStrike">
                          <a:latin typeface="Arial" pitchFamily="34" charset="0"/>
                          <a:ea typeface="標楷體" pitchFamily="65" charset="-120"/>
                          <a:cs typeface="Arial" pitchFamily="34" charset="0"/>
                        </a:rPr>
                        <a:t>負債比率</a:t>
                      </a:r>
                    </a:p>
                  </a:txBody>
                  <a:tcPr marL="0" marR="0" marT="0" marB="0" anchor="ctr"/>
                </a:tc>
                <a:tc>
                  <a:txBody>
                    <a:bodyPr/>
                    <a:lstStyle/>
                    <a:p>
                      <a:pPr algn="r" fontAlgn="ctr"/>
                      <a:r>
                        <a:rPr lang="en-US" altLang="zh-TW" sz="2000" b="1" i="0" u="none" strike="noStrike">
                          <a:effectLst/>
                          <a:latin typeface="Arial"/>
                        </a:rPr>
                        <a:t>47.23%</a:t>
                      </a:r>
                    </a:p>
                  </a:txBody>
                  <a:tcPr marL="0" marR="0" marT="0" marB="0" anchor="ctr"/>
                </a:tc>
                <a:tc>
                  <a:txBody>
                    <a:bodyPr/>
                    <a:lstStyle/>
                    <a:p>
                      <a:pPr algn="r" fontAlgn="ctr"/>
                      <a:r>
                        <a:rPr lang="en-US" altLang="zh-TW" sz="2000" b="1" i="0" u="none" strike="noStrike">
                          <a:effectLst/>
                          <a:latin typeface="Arial"/>
                        </a:rPr>
                        <a:t>48.22%</a:t>
                      </a:r>
                    </a:p>
                  </a:txBody>
                  <a:tcPr marL="0" marR="0" marT="0" marB="0" anchor="ctr"/>
                </a:tc>
                <a:tc>
                  <a:txBody>
                    <a:bodyPr/>
                    <a:lstStyle/>
                    <a:p>
                      <a:pPr algn="r" fontAlgn="ctr"/>
                      <a:r>
                        <a:rPr lang="en-US" altLang="zh-TW" sz="2000" b="1" i="0" u="none" strike="noStrike">
                          <a:effectLst/>
                          <a:latin typeface="Arial"/>
                        </a:rPr>
                        <a:t>52.40%</a:t>
                      </a:r>
                    </a:p>
                  </a:txBody>
                  <a:tcPr marL="0" marR="0" marT="0" marB="0" anchor="ctr"/>
                </a:tc>
                <a:tc>
                  <a:txBody>
                    <a:bodyPr/>
                    <a:lstStyle/>
                    <a:p>
                      <a:pPr algn="r" fontAlgn="ctr"/>
                      <a:r>
                        <a:rPr lang="en-US" altLang="zh-TW" sz="2000" b="1" i="0" u="none" strike="noStrike">
                          <a:effectLst/>
                          <a:latin typeface="Arial"/>
                        </a:rPr>
                        <a:t>52.84%</a:t>
                      </a:r>
                    </a:p>
                  </a:txBody>
                  <a:tcPr marL="0" marR="0" marT="0" marB="0" anchor="ctr"/>
                </a:tc>
              </a:tr>
              <a:tr h="381127">
                <a:tc>
                  <a:txBody>
                    <a:bodyPr/>
                    <a:lstStyle/>
                    <a:p>
                      <a:pPr algn="l" fontAlgn="ctr"/>
                      <a:r>
                        <a:rPr lang="zh-TW" altLang="en-US" sz="1800" b="0" i="0" u="none" strike="noStrike">
                          <a:latin typeface="Arial" pitchFamily="34" charset="0"/>
                          <a:ea typeface="標楷體" pitchFamily="65" charset="-120"/>
                          <a:cs typeface="Arial" pitchFamily="34" charset="0"/>
                        </a:rPr>
                        <a:t>總權益</a:t>
                      </a:r>
                    </a:p>
                  </a:txBody>
                  <a:tcPr marL="0" marR="0" marT="0" marB="0" anchor="ctr"/>
                </a:tc>
                <a:tc>
                  <a:txBody>
                    <a:bodyPr/>
                    <a:lstStyle/>
                    <a:p>
                      <a:pPr algn="r" fontAlgn="ctr"/>
                      <a:r>
                        <a:rPr lang="en-US" altLang="zh-TW" sz="1800" b="0" i="0" u="none" strike="noStrike">
                          <a:effectLst/>
                          <a:latin typeface="Arial"/>
                        </a:rPr>
                        <a:t>2,445,656 </a:t>
                      </a:r>
                    </a:p>
                  </a:txBody>
                  <a:tcPr marL="0" marR="0" marT="0" marB="0" anchor="ctr"/>
                </a:tc>
                <a:tc>
                  <a:txBody>
                    <a:bodyPr/>
                    <a:lstStyle/>
                    <a:p>
                      <a:pPr algn="r" fontAlgn="ctr"/>
                      <a:r>
                        <a:rPr lang="en-US" altLang="zh-TW" sz="1800" b="0" i="0" u="none" strike="noStrike">
                          <a:effectLst/>
                          <a:latin typeface="Arial"/>
                        </a:rPr>
                        <a:t>2,434,693 </a:t>
                      </a:r>
                    </a:p>
                  </a:txBody>
                  <a:tcPr marL="0" marR="0" marT="0" marB="0" anchor="ctr"/>
                </a:tc>
                <a:tc>
                  <a:txBody>
                    <a:bodyPr/>
                    <a:lstStyle/>
                    <a:p>
                      <a:pPr algn="r" fontAlgn="ctr"/>
                      <a:r>
                        <a:rPr lang="en-US" altLang="zh-TW" sz="1800" b="0" i="0" u="none" strike="noStrike">
                          <a:effectLst/>
                          <a:latin typeface="Arial"/>
                        </a:rPr>
                        <a:t>2,319,999 </a:t>
                      </a:r>
                    </a:p>
                  </a:txBody>
                  <a:tcPr marL="0" marR="0" marT="0" marB="0" anchor="ctr"/>
                </a:tc>
                <a:tc>
                  <a:txBody>
                    <a:bodyPr/>
                    <a:lstStyle/>
                    <a:p>
                      <a:pPr algn="r" fontAlgn="ctr"/>
                      <a:r>
                        <a:rPr lang="en-US" altLang="zh-TW" sz="1800" b="0" i="0" u="none" strike="noStrike">
                          <a:effectLst/>
                          <a:latin typeface="Arial"/>
                        </a:rPr>
                        <a:t>2,207,100 </a:t>
                      </a:r>
                    </a:p>
                  </a:txBody>
                  <a:tcPr marL="0" marR="0" marT="0" marB="0" anchor="ctr"/>
                </a:tc>
              </a:tr>
              <a:tr h="381127">
                <a:tc>
                  <a:txBody>
                    <a:bodyPr/>
                    <a:lstStyle/>
                    <a:p>
                      <a:pPr algn="l" fontAlgn="ctr"/>
                      <a:r>
                        <a:rPr lang="zh-TW" altLang="en-US" sz="1800" b="0" i="0" u="none" strike="noStrike">
                          <a:latin typeface="Arial" pitchFamily="34" charset="0"/>
                          <a:ea typeface="標楷體" pitchFamily="65" charset="-120"/>
                          <a:cs typeface="Arial" pitchFamily="34" charset="0"/>
                        </a:rPr>
                        <a:t>股數</a:t>
                      </a:r>
                      <a:r>
                        <a:rPr lang="en-US" altLang="zh-TW" sz="1800" b="0" i="0" u="none" strike="noStrike">
                          <a:latin typeface="Arial" pitchFamily="34" charset="0"/>
                          <a:ea typeface="標楷體" pitchFamily="65" charset="-120"/>
                          <a:cs typeface="Arial" pitchFamily="34" charset="0"/>
                        </a:rPr>
                        <a:t>(</a:t>
                      </a:r>
                      <a:r>
                        <a:rPr lang="zh-TW" altLang="en-US" sz="1800" b="0" i="0" u="none" strike="noStrike">
                          <a:latin typeface="Arial" pitchFamily="34" charset="0"/>
                          <a:ea typeface="標楷體" pitchFamily="65" charset="-120"/>
                          <a:cs typeface="Arial" pitchFamily="34" charset="0"/>
                        </a:rPr>
                        <a:t>股</a:t>
                      </a:r>
                      <a:r>
                        <a:rPr lang="en-US" altLang="zh-TW" sz="1800" b="0" i="0" u="none" strike="noStrike">
                          <a:latin typeface="Arial" pitchFamily="34" charset="0"/>
                          <a:ea typeface="標楷體" pitchFamily="65" charset="-120"/>
                          <a:cs typeface="Arial" pitchFamily="34" charset="0"/>
                        </a:rPr>
                        <a:t>)</a:t>
                      </a:r>
                    </a:p>
                  </a:txBody>
                  <a:tcPr marL="0" marR="0" marT="0" marB="0" anchor="ctr"/>
                </a:tc>
                <a:tc>
                  <a:txBody>
                    <a:bodyPr/>
                    <a:lstStyle/>
                    <a:p>
                      <a:pPr algn="r" fontAlgn="ctr"/>
                      <a:r>
                        <a:rPr lang="en-US" altLang="zh-TW" sz="1800" b="0" i="0" u="none" strike="noStrike">
                          <a:effectLst/>
                          <a:latin typeface="Arial"/>
                        </a:rPr>
                        <a:t>91,274,554 </a:t>
                      </a:r>
                    </a:p>
                  </a:txBody>
                  <a:tcPr marL="0" marR="0" marT="0" marB="0" anchor="ctr"/>
                </a:tc>
                <a:tc>
                  <a:txBody>
                    <a:bodyPr/>
                    <a:lstStyle/>
                    <a:p>
                      <a:pPr algn="r" fontAlgn="ctr"/>
                      <a:r>
                        <a:rPr lang="en-US" altLang="zh-TW" sz="1800" b="0" i="0" u="none" strike="noStrike">
                          <a:effectLst/>
                          <a:latin typeface="Arial"/>
                        </a:rPr>
                        <a:t>91,274,554 </a:t>
                      </a:r>
                    </a:p>
                  </a:txBody>
                  <a:tcPr marL="0" marR="0" marT="0" marB="0" anchor="ctr"/>
                </a:tc>
                <a:tc>
                  <a:txBody>
                    <a:bodyPr/>
                    <a:lstStyle/>
                    <a:p>
                      <a:pPr algn="r" fontAlgn="ctr"/>
                      <a:r>
                        <a:rPr lang="en-US" altLang="zh-TW" sz="1800" b="0" i="0" u="none" strike="noStrike">
                          <a:effectLst/>
                          <a:latin typeface="Arial"/>
                        </a:rPr>
                        <a:t>91,274,554 </a:t>
                      </a:r>
                    </a:p>
                  </a:txBody>
                  <a:tcPr marL="0" marR="0" marT="0" marB="0" anchor="ctr"/>
                </a:tc>
                <a:tc>
                  <a:txBody>
                    <a:bodyPr/>
                    <a:lstStyle/>
                    <a:p>
                      <a:pPr algn="r" fontAlgn="ctr"/>
                      <a:r>
                        <a:rPr lang="en-US" altLang="zh-TW" sz="1800" b="0" i="0" u="none" strike="noStrike">
                          <a:effectLst/>
                          <a:latin typeface="Arial"/>
                        </a:rPr>
                        <a:t>91,274,554 </a:t>
                      </a:r>
                    </a:p>
                  </a:txBody>
                  <a:tcPr marL="0" marR="0" marT="0" marB="0" anchor="ctr"/>
                </a:tc>
              </a:tr>
              <a:tr h="381127">
                <a:tc>
                  <a:txBody>
                    <a:bodyPr/>
                    <a:lstStyle/>
                    <a:p>
                      <a:pPr algn="l" fontAlgn="ctr"/>
                      <a:r>
                        <a:rPr lang="zh-TW" altLang="en-US" sz="1800" b="1" i="0" u="none" strike="noStrike">
                          <a:latin typeface="Arial" pitchFamily="34" charset="0"/>
                          <a:ea typeface="標楷體" pitchFamily="65" charset="-120"/>
                          <a:cs typeface="Arial" pitchFamily="34" charset="0"/>
                        </a:rPr>
                        <a:t>每股淨值</a:t>
                      </a:r>
                      <a:r>
                        <a:rPr lang="en-US" altLang="zh-TW" sz="1800" b="1" i="0" u="none" strike="noStrike">
                          <a:latin typeface="Arial" pitchFamily="34" charset="0"/>
                          <a:ea typeface="標楷體" pitchFamily="65" charset="-120"/>
                          <a:cs typeface="Arial" pitchFamily="34" charset="0"/>
                        </a:rPr>
                        <a:t>(</a:t>
                      </a:r>
                      <a:r>
                        <a:rPr lang="zh-TW" altLang="en-US" sz="1800" b="1" i="0" u="none" strike="noStrike">
                          <a:latin typeface="Arial" pitchFamily="34" charset="0"/>
                          <a:ea typeface="標楷體" pitchFamily="65" charset="-120"/>
                          <a:cs typeface="Arial" pitchFamily="34" charset="0"/>
                        </a:rPr>
                        <a:t>元</a:t>
                      </a:r>
                      <a:r>
                        <a:rPr lang="en-US" altLang="zh-TW" sz="1800" b="1" i="0" u="none" strike="noStrike">
                          <a:latin typeface="Arial" pitchFamily="34" charset="0"/>
                          <a:ea typeface="標楷體" pitchFamily="65" charset="-120"/>
                          <a:cs typeface="Arial" pitchFamily="34" charset="0"/>
                        </a:rPr>
                        <a:t>)</a:t>
                      </a:r>
                    </a:p>
                  </a:txBody>
                  <a:tcPr marL="0" marR="0" marT="0" marB="0" anchor="ctr"/>
                </a:tc>
                <a:tc>
                  <a:txBody>
                    <a:bodyPr/>
                    <a:lstStyle/>
                    <a:p>
                      <a:pPr algn="r" fontAlgn="ctr"/>
                      <a:r>
                        <a:rPr lang="en-US" altLang="zh-TW" sz="2000" b="1" i="0" u="none" strike="noStrike">
                          <a:effectLst/>
                          <a:latin typeface="Arial"/>
                        </a:rPr>
                        <a:t>26.79 </a:t>
                      </a:r>
                    </a:p>
                  </a:txBody>
                  <a:tcPr marL="0" marR="0" marT="0" marB="0" anchor="ctr"/>
                </a:tc>
                <a:tc>
                  <a:txBody>
                    <a:bodyPr/>
                    <a:lstStyle/>
                    <a:p>
                      <a:pPr algn="r" fontAlgn="ctr"/>
                      <a:r>
                        <a:rPr lang="en-US" altLang="zh-TW" sz="2000" b="1" i="0" u="none" strike="noStrike">
                          <a:effectLst/>
                          <a:latin typeface="Arial"/>
                        </a:rPr>
                        <a:t>26.67 </a:t>
                      </a:r>
                    </a:p>
                  </a:txBody>
                  <a:tcPr marL="0" marR="0" marT="0" marB="0" anchor="ctr"/>
                </a:tc>
                <a:tc>
                  <a:txBody>
                    <a:bodyPr/>
                    <a:lstStyle/>
                    <a:p>
                      <a:pPr algn="r" fontAlgn="ctr"/>
                      <a:r>
                        <a:rPr lang="en-US" altLang="zh-TW" sz="2000" b="1" i="0" u="none" strike="noStrike">
                          <a:effectLst/>
                          <a:latin typeface="Arial"/>
                        </a:rPr>
                        <a:t>25.42 </a:t>
                      </a:r>
                    </a:p>
                  </a:txBody>
                  <a:tcPr marL="0" marR="0" marT="0" marB="0" anchor="ctr"/>
                </a:tc>
                <a:tc>
                  <a:txBody>
                    <a:bodyPr/>
                    <a:lstStyle/>
                    <a:p>
                      <a:pPr algn="r" fontAlgn="ctr"/>
                      <a:r>
                        <a:rPr lang="en-US" altLang="zh-TW" sz="2000" b="1" i="0" u="none" strike="noStrike" dirty="0">
                          <a:effectLst/>
                          <a:latin typeface="Arial"/>
                        </a:rPr>
                        <a:t>24.18 </a:t>
                      </a:r>
                    </a:p>
                  </a:txBody>
                  <a:tcPr marL="0" marR="0" marT="0" marB="0" anchor="ctr"/>
                </a:tc>
              </a:tr>
            </a:tbl>
          </a:graphicData>
        </a:graphic>
      </p:graphicFrame>
      <p:sp>
        <p:nvSpPr>
          <p:cNvPr id="5" name="文字方塊 4"/>
          <p:cNvSpPr txBox="1"/>
          <p:nvPr/>
        </p:nvSpPr>
        <p:spPr>
          <a:xfrm>
            <a:off x="7236296" y="1340768"/>
            <a:ext cx="1483098" cy="338554"/>
          </a:xfrm>
          <a:prstGeom prst="rect">
            <a:avLst/>
          </a:prstGeom>
          <a:noFill/>
        </p:spPr>
        <p:txBody>
          <a:bodyPr wrap="none" rtlCol="0">
            <a:spAutoFit/>
          </a:bodyPr>
          <a:lstStyle/>
          <a:p>
            <a:pPr algn="r"/>
            <a:r>
              <a:rPr lang="zh-TW" altLang="en-US" sz="1600" b="1" dirty="0" smtClean="0">
                <a:latin typeface="Arial" pitchFamily="34" charset="0"/>
                <a:ea typeface="標楷體" pitchFamily="65" charset="-120"/>
                <a:cs typeface="Arial" pitchFamily="34" charset="0"/>
              </a:rPr>
              <a:t>單位：</a:t>
            </a:r>
            <a:r>
              <a:rPr lang="en-US" altLang="zh-TW" sz="1600" b="1" dirty="0" smtClean="0">
                <a:latin typeface="Arial" pitchFamily="34" charset="0"/>
                <a:ea typeface="標楷體" pitchFamily="65" charset="-120"/>
                <a:cs typeface="Arial" pitchFamily="34" charset="0"/>
              </a:rPr>
              <a:t>NT</a:t>
            </a:r>
            <a:r>
              <a:rPr lang="zh-TW" altLang="en-US" sz="1600" b="1" dirty="0" smtClean="0">
                <a:latin typeface="Arial" pitchFamily="34" charset="0"/>
                <a:ea typeface="標楷體" pitchFamily="65" charset="-120"/>
                <a:cs typeface="Arial" pitchFamily="34" charset="0"/>
              </a:rPr>
              <a:t>仟元</a:t>
            </a:r>
            <a:endParaRPr lang="zh-TW" altLang="en-US" sz="1600" b="1" dirty="0">
              <a:latin typeface="Arial" pitchFamily="34" charset="0"/>
              <a:ea typeface="標楷體" pitchFamily="65" charset="-120"/>
              <a:cs typeface="Arial" pitchFamily="34" charset="0"/>
            </a:endParaRPr>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13</a:t>
            </a:fld>
            <a:endParaRPr lang="zh-TW"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股利分派</a:t>
            </a:r>
            <a:endParaRPr lang="zh-TW" altLang="en-US" dirty="0"/>
          </a:p>
        </p:txBody>
      </p:sp>
      <p:graphicFrame>
        <p:nvGraphicFramePr>
          <p:cNvPr id="8" name="表格 7"/>
          <p:cNvGraphicFramePr>
            <a:graphicFrameLocks noGrp="1"/>
          </p:cNvGraphicFramePr>
          <p:nvPr>
            <p:extLst>
              <p:ext uri="{D42A27DB-BD31-4B8C-83A1-F6EECF244321}">
                <p14:modId xmlns:p14="http://schemas.microsoft.com/office/powerpoint/2010/main" val="1980316313"/>
              </p:ext>
            </p:extLst>
          </p:nvPr>
        </p:nvGraphicFramePr>
        <p:xfrm>
          <a:off x="467544" y="5301208"/>
          <a:ext cx="8280920" cy="797560"/>
        </p:xfrm>
        <a:graphic>
          <a:graphicData uri="http://schemas.openxmlformats.org/drawingml/2006/table">
            <a:tbl>
              <a:tblPr bandRow="1">
                <a:tableStyleId>{5C22544A-7EE6-4342-B048-85BDC9FD1C3A}</a:tableStyleId>
              </a:tblPr>
              <a:tblGrid>
                <a:gridCol w="1035115"/>
                <a:gridCol w="1035115"/>
                <a:gridCol w="1035115"/>
                <a:gridCol w="1035115"/>
                <a:gridCol w="1035115"/>
                <a:gridCol w="1035115"/>
                <a:gridCol w="1035115"/>
                <a:gridCol w="1035115"/>
              </a:tblGrid>
              <a:tr h="370840">
                <a:tc>
                  <a:txBody>
                    <a:bodyPr/>
                    <a:lstStyle/>
                    <a:p>
                      <a:pPr algn="ctr" fontAlgn="t"/>
                      <a:r>
                        <a:rPr lang="zh-TW" altLang="en-US" sz="1400" b="1" i="0" u="none" strike="noStrike" dirty="0">
                          <a:latin typeface="Arial" pitchFamily="34" charset="0"/>
                          <a:ea typeface="標楷體" pitchFamily="65" charset="-120"/>
                          <a:cs typeface="Arial" pitchFamily="34" charset="0"/>
                        </a:rPr>
                        <a:t>股利配發</a:t>
                      </a:r>
                      <a:r>
                        <a:rPr lang="zh-TW" altLang="en-US" sz="1400" b="1" i="0" u="none" strike="noStrike" dirty="0" smtClean="0">
                          <a:latin typeface="Arial" pitchFamily="34" charset="0"/>
                          <a:ea typeface="標楷體" pitchFamily="65" charset="-120"/>
                          <a:cs typeface="Arial" pitchFamily="34" charset="0"/>
                        </a:rPr>
                        <a:t>率</a:t>
                      </a:r>
                      <a:endParaRPr lang="en-US" sz="1400" b="1" i="0" u="none" strike="noStrike" dirty="0">
                        <a:latin typeface="Arial" pitchFamily="34" charset="0"/>
                        <a:ea typeface="標楷體" pitchFamily="65" charset="-120"/>
                        <a:cs typeface="Arial" pitchFamily="34" charset="0"/>
                      </a:endParaRPr>
                    </a:p>
                  </a:txBody>
                  <a:tcPr marL="0" marR="0" marT="0" marB="0" anchor="ctr"/>
                </a:tc>
                <a:tc>
                  <a:txBody>
                    <a:bodyPr/>
                    <a:lstStyle/>
                    <a:p>
                      <a:pPr algn="ctr" fontAlgn="t"/>
                      <a:r>
                        <a:rPr lang="en-US" altLang="zh-TW" sz="1800" b="1" i="0" u="none" strike="noStrike">
                          <a:effectLst/>
                          <a:latin typeface="Arial"/>
                        </a:rPr>
                        <a:t>54%</a:t>
                      </a:r>
                    </a:p>
                  </a:txBody>
                  <a:tcPr marL="0" marR="0" marT="0" marB="0" anchor="ctr"/>
                </a:tc>
                <a:tc>
                  <a:txBody>
                    <a:bodyPr/>
                    <a:lstStyle/>
                    <a:p>
                      <a:pPr algn="ctr" fontAlgn="t"/>
                      <a:r>
                        <a:rPr lang="en-US" altLang="zh-TW" sz="1800" b="1" i="0" u="none" strike="noStrike">
                          <a:effectLst/>
                          <a:latin typeface="Arial"/>
                        </a:rPr>
                        <a:t>53%</a:t>
                      </a:r>
                    </a:p>
                  </a:txBody>
                  <a:tcPr marL="0" marR="0" marT="0" marB="0" anchor="ctr"/>
                </a:tc>
                <a:tc>
                  <a:txBody>
                    <a:bodyPr/>
                    <a:lstStyle/>
                    <a:p>
                      <a:pPr algn="ctr" fontAlgn="t"/>
                      <a:r>
                        <a:rPr lang="en-US" altLang="zh-TW" sz="1800" b="1" i="0" u="none" strike="noStrike">
                          <a:effectLst/>
                          <a:latin typeface="Arial"/>
                        </a:rPr>
                        <a:t>50%</a:t>
                      </a:r>
                    </a:p>
                  </a:txBody>
                  <a:tcPr marL="0" marR="0" marT="0" marB="0" anchor="ctr"/>
                </a:tc>
                <a:tc>
                  <a:txBody>
                    <a:bodyPr/>
                    <a:lstStyle/>
                    <a:p>
                      <a:pPr algn="ctr" fontAlgn="t"/>
                      <a:r>
                        <a:rPr lang="en-US" altLang="zh-TW" sz="1800" b="1" i="0" u="none" strike="noStrike">
                          <a:effectLst/>
                          <a:latin typeface="Arial"/>
                        </a:rPr>
                        <a:t>50%</a:t>
                      </a:r>
                    </a:p>
                  </a:txBody>
                  <a:tcPr marL="0" marR="0" marT="0" marB="0" anchor="ctr"/>
                </a:tc>
                <a:tc>
                  <a:txBody>
                    <a:bodyPr/>
                    <a:lstStyle/>
                    <a:p>
                      <a:pPr algn="ctr" fontAlgn="t"/>
                      <a:r>
                        <a:rPr lang="en-US" altLang="zh-TW" sz="1800" b="1" i="0" u="none" strike="noStrike">
                          <a:effectLst/>
                          <a:latin typeface="Arial"/>
                        </a:rPr>
                        <a:t>54%</a:t>
                      </a:r>
                    </a:p>
                  </a:txBody>
                  <a:tcPr marL="0" marR="0" marT="0" marB="0" anchor="ctr"/>
                </a:tc>
                <a:tc>
                  <a:txBody>
                    <a:bodyPr/>
                    <a:lstStyle/>
                    <a:p>
                      <a:pPr algn="ctr" fontAlgn="t"/>
                      <a:r>
                        <a:rPr lang="en-US" altLang="zh-TW" sz="1800" b="1" i="0" u="none" strike="noStrike">
                          <a:effectLst/>
                          <a:latin typeface="Arial"/>
                        </a:rPr>
                        <a:t>47%</a:t>
                      </a:r>
                    </a:p>
                  </a:txBody>
                  <a:tcPr marL="0" marR="0" marT="0" marB="0" anchor="ctr"/>
                </a:tc>
                <a:tc>
                  <a:txBody>
                    <a:bodyPr/>
                    <a:lstStyle/>
                    <a:p>
                      <a:pPr algn="ctr" fontAlgn="t"/>
                      <a:r>
                        <a:rPr lang="en-US" altLang="zh-TW" sz="1800" b="1" i="0" u="none" strike="noStrike" dirty="0">
                          <a:effectLst/>
                          <a:latin typeface="Arial"/>
                        </a:rPr>
                        <a:t>58%</a:t>
                      </a:r>
                    </a:p>
                  </a:txBody>
                  <a:tcPr marL="0" marR="0" marT="0" marB="0" anchor="ctr"/>
                </a:tc>
              </a:tr>
              <a:tr h="370840">
                <a:tc>
                  <a:txBody>
                    <a:bodyPr/>
                    <a:lstStyle/>
                    <a:p>
                      <a:pPr algn="ctr" fontAlgn="t"/>
                      <a:r>
                        <a:rPr lang="zh-TW" altLang="en-US" sz="1400" b="1" i="0" u="none" strike="noStrike" dirty="0" smtClean="0">
                          <a:latin typeface="Arial" pitchFamily="34" charset="0"/>
                          <a:ea typeface="標楷體" pitchFamily="65" charset="-120"/>
                          <a:cs typeface="Arial" pitchFamily="34" charset="0"/>
                        </a:rPr>
                        <a:t>現金股利</a:t>
                      </a:r>
                      <a:endParaRPr lang="en-US" altLang="zh-TW" sz="1400" b="1" i="0" u="none" strike="noStrike" dirty="0" smtClean="0">
                        <a:latin typeface="Arial" pitchFamily="34" charset="0"/>
                        <a:ea typeface="標楷體" pitchFamily="65" charset="-120"/>
                        <a:cs typeface="Arial" pitchFamily="34" charset="0"/>
                      </a:endParaRPr>
                    </a:p>
                    <a:p>
                      <a:pPr algn="ctr" fontAlgn="t"/>
                      <a:r>
                        <a:rPr lang="zh-TW" altLang="en-US" sz="1400" b="1" i="0" u="none" strike="noStrike" dirty="0" smtClean="0">
                          <a:latin typeface="Arial" pitchFamily="34" charset="0"/>
                          <a:ea typeface="標楷體" pitchFamily="65" charset="-120"/>
                          <a:cs typeface="Arial" pitchFamily="34" charset="0"/>
                        </a:rPr>
                        <a:t>配發率</a:t>
                      </a:r>
                      <a:endParaRPr lang="en-US" sz="1400" b="1" i="0" u="none" strike="noStrike" dirty="0">
                        <a:latin typeface="Arial" pitchFamily="34" charset="0"/>
                        <a:ea typeface="標楷體" pitchFamily="65" charset="-120"/>
                        <a:cs typeface="Arial" pitchFamily="34" charset="0"/>
                      </a:endParaRPr>
                    </a:p>
                  </a:txBody>
                  <a:tcPr marL="0" marR="0" marT="0" marB="0" anchor="ctr"/>
                </a:tc>
                <a:tc>
                  <a:txBody>
                    <a:bodyPr/>
                    <a:lstStyle/>
                    <a:p>
                      <a:pPr algn="ctr" fontAlgn="t"/>
                      <a:r>
                        <a:rPr lang="en-US" altLang="zh-TW" sz="1800" b="1" i="0" u="none" strike="noStrike">
                          <a:effectLst/>
                          <a:latin typeface="Arial"/>
                        </a:rPr>
                        <a:t>54%</a:t>
                      </a:r>
                    </a:p>
                  </a:txBody>
                  <a:tcPr marL="0" marR="0" marT="0" marB="0" anchor="ctr"/>
                </a:tc>
                <a:tc>
                  <a:txBody>
                    <a:bodyPr/>
                    <a:lstStyle/>
                    <a:p>
                      <a:pPr algn="ctr" fontAlgn="t"/>
                      <a:r>
                        <a:rPr lang="en-US" altLang="zh-TW" sz="1800" b="1" i="0" u="none" strike="noStrike">
                          <a:effectLst/>
                          <a:latin typeface="Arial"/>
                        </a:rPr>
                        <a:t>53%</a:t>
                      </a:r>
                    </a:p>
                  </a:txBody>
                  <a:tcPr marL="0" marR="0" marT="0" marB="0" anchor="ctr"/>
                </a:tc>
                <a:tc>
                  <a:txBody>
                    <a:bodyPr/>
                    <a:lstStyle/>
                    <a:p>
                      <a:pPr algn="ctr" fontAlgn="t"/>
                      <a:r>
                        <a:rPr lang="en-US" altLang="zh-TW" sz="1800" b="1" i="0" u="none" strike="noStrike">
                          <a:effectLst/>
                          <a:latin typeface="Arial"/>
                        </a:rPr>
                        <a:t>50%</a:t>
                      </a:r>
                    </a:p>
                  </a:txBody>
                  <a:tcPr marL="0" marR="0" marT="0" marB="0" anchor="ctr"/>
                </a:tc>
                <a:tc>
                  <a:txBody>
                    <a:bodyPr/>
                    <a:lstStyle/>
                    <a:p>
                      <a:pPr algn="ctr" fontAlgn="t"/>
                      <a:r>
                        <a:rPr lang="en-US" altLang="zh-TW" sz="1800" b="1" i="0" u="none" strike="noStrike">
                          <a:effectLst/>
                          <a:latin typeface="Arial"/>
                        </a:rPr>
                        <a:t>50%</a:t>
                      </a:r>
                    </a:p>
                  </a:txBody>
                  <a:tcPr marL="0" marR="0" marT="0" marB="0" anchor="ctr"/>
                </a:tc>
                <a:tc>
                  <a:txBody>
                    <a:bodyPr/>
                    <a:lstStyle/>
                    <a:p>
                      <a:pPr algn="ctr" fontAlgn="t"/>
                      <a:r>
                        <a:rPr lang="en-US" altLang="zh-TW" sz="1800" b="1" i="0" u="none" strike="noStrike">
                          <a:effectLst/>
                          <a:latin typeface="Arial"/>
                        </a:rPr>
                        <a:t>54%</a:t>
                      </a:r>
                    </a:p>
                  </a:txBody>
                  <a:tcPr marL="0" marR="0" marT="0" marB="0" anchor="ctr"/>
                </a:tc>
                <a:tc>
                  <a:txBody>
                    <a:bodyPr/>
                    <a:lstStyle/>
                    <a:p>
                      <a:pPr algn="ctr" fontAlgn="t"/>
                      <a:r>
                        <a:rPr lang="en-US" altLang="zh-TW" sz="1800" b="1" i="0" u="none" strike="noStrike">
                          <a:effectLst/>
                          <a:latin typeface="Arial"/>
                        </a:rPr>
                        <a:t>47%</a:t>
                      </a:r>
                    </a:p>
                  </a:txBody>
                  <a:tcPr marL="0" marR="0" marT="0" marB="0" anchor="ctr"/>
                </a:tc>
                <a:tc>
                  <a:txBody>
                    <a:bodyPr/>
                    <a:lstStyle/>
                    <a:p>
                      <a:pPr algn="ctr" fontAlgn="t"/>
                      <a:r>
                        <a:rPr lang="en-US" altLang="zh-TW" sz="1800" b="1" i="0" u="none" strike="noStrike" dirty="0">
                          <a:effectLst/>
                          <a:latin typeface="Arial"/>
                        </a:rPr>
                        <a:t>58%</a:t>
                      </a:r>
                    </a:p>
                  </a:txBody>
                  <a:tcPr marL="0" marR="0" marT="0" marB="0" anchor="ctr"/>
                </a:tc>
              </a:tr>
            </a:tbl>
          </a:graphicData>
        </a:graphic>
      </p:graphicFrame>
      <p:sp>
        <p:nvSpPr>
          <p:cNvPr id="9" name="文字方塊 8"/>
          <p:cNvSpPr txBox="1"/>
          <p:nvPr/>
        </p:nvSpPr>
        <p:spPr>
          <a:xfrm>
            <a:off x="6732240" y="1268760"/>
            <a:ext cx="1688283" cy="338554"/>
          </a:xfrm>
          <a:prstGeom prst="rect">
            <a:avLst/>
          </a:prstGeom>
          <a:noFill/>
        </p:spPr>
        <p:txBody>
          <a:bodyPr wrap="none" rtlCol="0">
            <a:spAutoFit/>
          </a:bodyPr>
          <a:lstStyle/>
          <a:p>
            <a:pPr algn="r"/>
            <a:r>
              <a:rPr lang="zh-TW" altLang="en-US" sz="1600" b="1" dirty="0" smtClean="0">
                <a:latin typeface="Arial" pitchFamily="34" charset="0"/>
                <a:ea typeface="標楷體" pitchFamily="65" charset="-120"/>
                <a:cs typeface="Arial" pitchFamily="34" charset="0"/>
              </a:rPr>
              <a:t>單位：每股</a:t>
            </a:r>
            <a:r>
              <a:rPr lang="en-US" altLang="zh-TW" sz="1600" b="1" dirty="0" smtClean="0">
                <a:latin typeface="Arial" pitchFamily="34" charset="0"/>
                <a:ea typeface="標楷體" pitchFamily="65" charset="-120"/>
                <a:cs typeface="Arial" pitchFamily="34" charset="0"/>
              </a:rPr>
              <a:t>NT</a:t>
            </a:r>
            <a:r>
              <a:rPr lang="zh-TW" altLang="en-US" sz="1600" b="1" dirty="0" smtClean="0">
                <a:latin typeface="Arial" pitchFamily="34" charset="0"/>
                <a:ea typeface="標楷體" pitchFamily="65" charset="-120"/>
                <a:cs typeface="Arial" pitchFamily="34" charset="0"/>
              </a:rPr>
              <a:t>元</a:t>
            </a:r>
            <a:endParaRPr lang="zh-TW" altLang="en-US" sz="1600" b="1" dirty="0">
              <a:latin typeface="Arial" pitchFamily="34" charset="0"/>
              <a:ea typeface="標楷體" pitchFamily="65" charset="-120"/>
              <a:cs typeface="Arial" pitchFamily="34" charset="0"/>
            </a:endParaRPr>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14</a:t>
            </a:fld>
            <a:endParaRPr lang="zh-TW" altLang="en-US"/>
          </a:p>
        </p:txBody>
      </p:sp>
      <p:graphicFrame>
        <p:nvGraphicFramePr>
          <p:cNvPr id="3" name="物件 2"/>
          <p:cNvGraphicFramePr>
            <a:graphicFrameLocks noChangeAspect="1"/>
          </p:cNvGraphicFramePr>
          <p:nvPr>
            <p:extLst>
              <p:ext uri="{D42A27DB-BD31-4B8C-83A1-F6EECF244321}">
                <p14:modId xmlns:p14="http://schemas.microsoft.com/office/powerpoint/2010/main" val="1912005699"/>
              </p:ext>
            </p:extLst>
          </p:nvPr>
        </p:nvGraphicFramePr>
        <p:xfrm>
          <a:off x="0" y="1507590"/>
          <a:ext cx="8855575" cy="3721610"/>
        </p:xfrm>
        <a:graphic>
          <a:graphicData uri="http://schemas.openxmlformats.org/presentationml/2006/ole">
            <mc:AlternateContent xmlns:mc="http://schemas.openxmlformats.org/markup-compatibility/2006">
              <mc:Choice xmlns:v="urn:schemas-microsoft-com:vml" Requires="v">
                <p:oleObj spid="_x0000_s37928" name="工作表" r:id="rId3" imgW="8182057" imgH="3438450" progId="Excel.Sheet.12">
                  <p:link updateAutomatic="1"/>
                </p:oleObj>
              </mc:Choice>
              <mc:Fallback>
                <p:oleObj name="工作表" r:id="rId3" imgW="8182057" imgH="3438450" progId="Excel.Sheet.12">
                  <p:link updateAutomatic="1"/>
                  <p:pic>
                    <p:nvPicPr>
                      <p:cNvPr id="0" name=""/>
                      <p:cNvPicPr/>
                      <p:nvPr/>
                    </p:nvPicPr>
                    <p:blipFill>
                      <a:blip r:embed="rId4"/>
                      <a:stretch>
                        <a:fillRect/>
                      </a:stretch>
                    </p:blipFill>
                    <p:spPr>
                      <a:xfrm>
                        <a:off x="0" y="1507590"/>
                        <a:ext cx="8855575" cy="3721610"/>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a:xfrm>
            <a:off x="457200" y="2492896"/>
            <a:ext cx="8229600" cy="1143000"/>
          </a:xfrm>
        </p:spPr>
        <p:txBody>
          <a:bodyPr/>
          <a:lstStyle/>
          <a:p>
            <a:r>
              <a:rPr lang="zh-TW" altLang="en-US" dirty="0" smtClean="0"/>
              <a:t>未來展望</a:t>
            </a:r>
            <a:endParaRPr lang="zh-TW" altLang="en-US" dirty="0"/>
          </a:p>
        </p:txBody>
      </p:sp>
      <p:sp>
        <p:nvSpPr>
          <p:cNvPr id="10" name="內容版面配置區 9"/>
          <p:cNvSpPr>
            <a:spLocks noGrp="1"/>
          </p:cNvSpPr>
          <p:nvPr>
            <p:ph idx="1"/>
          </p:nvPr>
        </p:nvSpPr>
        <p:spPr>
          <a:xfrm>
            <a:off x="457200" y="4005064"/>
            <a:ext cx="8229600" cy="2121099"/>
          </a:xfrm>
        </p:spPr>
        <p:txBody>
          <a:bodyPr/>
          <a:lstStyle/>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15</a:t>
            </a:fld>
            <a:endParaRPr lang="zh-TW" alt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重要產銷政策</a:t>
            </a:r>
            <a:endParaRPr lang="zh-TW" altLang="en-US" dirty="0"/>
          </a:p>
        </p:txBody>
      </p:sp>
      <p:sp>
        <p:nvSpPr>
          <p:cNvPr id="3" name="內容版面配置區 2"/>
          <p:cNvSpPr>
            <a:spLocks noGrp="1"/>
          </p:cNvSpPr>
          <p:nvPr>
            <p:ph idx="1"/>
          </p:nvPr>
        </p:nvSpPr>
        <p:spPr/>
        <p:txBody>
          <a:bodyPr>
            <a:noAutofit/>
          </a:bodyPr>
          <a:lstStyle/>
          <a:p>
            <a:pPr>
              <a:buNone/>
            </a:pPr>
            <a:r>
              <a:rPr lang="zh-TW" altLang="en-US" sz="2400" b="1" dirty="0" smtClean="0">
                <a:solidFill>
                  <a:srgbClr val="C00000"/>
                </a:solidFill>
              </a:rPr>
              <a:t>生產政策：</a:t>
            </a:r>
            <a:endParaRPr lang="en-US" altLang="zh-TW" sz="2400" b="1" dirty="0" smtClean="0">
              <a:solidFill>
                <a:srgbClr val="C00000"/>
              </a:solidFill>
            </a:endParaRPr>
          </a:p>
          <a:p>
            <a:pPr marL="715963" lvl="1" indent="-258763">
              <a:buNone/>
            </a:pPr>
            <a:r>
              <a:rPr lang="en-US" altLang="zh-TW" sz="2400" b="1" dirty="0"/>
              <a:t>1</a:t>
            </a:r>
            <a:r>
              <a:rPr lang="en-US" altLang="zh-TW" sz="2400" b="1" dirty="0" smtClean="0"/>
              <a:t>.</a:t>
            </a:r>
            <a:r>
              <a:rPr lang="zh-TW" altLang="en-US" sz="2400" b="1" dirty="0"/>
              <a:t>自動化線上檢測及自動化包裝設備建置，降低人力成本，活用倉儲週轉。</a:t>
            </a:r>
            <a:endParaRPr lang="en-US" altLang="zh-TW" sz="2400" b="1" dirty="0" smtClean="0"/>
          </a:p>
          <a:p>
            <a:pPr marL="715963" lvl="1" indent="-258763">
              <a:buNone/>
            </a:pPr>
            <a:r>
              <a:rPr lang="en-US" altLang="zh-TW" sz="2400" b="1" dirty="0" smtClean="0"/>
              <a:t>2.</a:t>
            </a:r>
            <a:r>
              <a:rPr lang="zh-TW" altLang="en-US" sz="2400" b="1" dirty="0"/>
              <a:t>持續強化兩岸碳減排</a:t>
            </a:r>
            <a:r>
              <a:rPr lang="en-US" altLang="zh-TW" sz="2400" b="1" dirty="0"/>
              <a:t>/</a:t>
            </a:r>
            <a:r>
              <a:rPr lang="zh-TW" altLang="en-US" sz="2400" b="1" dirty="0"/>
              <a:t>水資源有效管理，並定期召開節能節水會議</a:t>
            </a:r>
            <a:r>
              <a:rPr lang="zh-TW" altLang="en-US" sz="2400" b="1" dirty="0" smtClean="0"/>
              <a:t>。</a:t>
            </a:r>
            <a:endParaRPr lang="en-US" altLang="zh-TW" sz="2400" b="1" dirty="0" smtClean="0"/>
          </a:p>
          <a:p>
            <a:pPr marL="715963" lvl="1" indent="-258763">
              <a:buNone/>
            </a:pPr>
            <a:r>
              <a:rPr lang="en-US" altLang="zh-TW" sz="2400" b="1" dirty="0" smtClean="0"/>
              <a:t>3.</a:t>
            </a:r>
            <a:r>
              <a:rPr lang="zh-TW" altLang="en-US" sz="2400" b="1" dirty="0"/>
              <a:t>持續推動</a:t>
            </a:r>
            <a:r>
              <a:rPr lang="en-US" altLang="zh-TW" sz="2400" b="1" dirty="0"/>
              <a:t>TPM</a:t>
            </a:r>
            <a:r>
              <a:rPr lang="zh-TW" altLang="en-US" sz="2400" b="1" dirty="0"/>
              <a:t>，節能減碳更精進能源管理及避免灰塵附著管控，進而降低成本</a:t>
            </a:r>
            <a:r>
              <a:rPr lang="zh-TW" altLang="en-US" sz="2400" b="1" dirty="0" smtClean="0"/>
              <a:t>。</a:t>
            </a:r>
            <a:endParaRPr lang="en-US" altLang="zh-TW" sz="2400" b="1" dirty="0" smtClean="0"/>
          </a:p>
          <a:p>
            <a:pPr marL="715963" lvl="1" indent="-258763">
              <a:buNone/>
            </a:pPr>
            <a:r>
              <a:rPr lang="en-US" altLang="zh-TW" sz="2400" b="1" dirty="0" smtClean="0"/>
              <a:t>4.</a:t>
            </a:r>
            <a:r>
              <a:rPr lang="zh-TW" altLang="en-US" sz="2400" b="1" dirty="0"/>
              <a:t>以關燈生產、全自動製程作規劃，興建永裕塑膠有限公司廠房，拓展中國包材市場。</a:t>
            </a:r>
            <a:endParaRPr lang="en-US" altLang="zh-TW" sz="2400" b="1" dirty="0" smtClean="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16</a:t>
            </a:fld>
            <a:endParaRPr lang="zh-TW" alt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重要產銷政策</a:t>
            </a:r>
            <a:endParaRPr lang="zh-TW" altLang="en-US" dirty="0"/>
          </a:p>
        </p:txBody>
      </p:sp>
      <p:sp>
        <p:nvSpPr>
          <p:cNvPr id="3" name="內容版面配置區 2"/>
          <p:cNvSpPr>
            <a:spLocks noGrp="1"/>
          </p:cNvSpPr>
          <p:nvPr>
            <p:ph idx="1"/>
          </p:nvPr>
        </p:nvSpPr>
        <p:spPr/>
        <p:txBody>
          <a:bodyPr>
            <a:noAutofit/>
          </a:bodyPr>
          <a:lstStyle/>
          <a:p>
            <a:pPr>
              <a:buNone/>
            </a:pPr>
            <a:r>
              <a:rPr lang="zh-TW" altLang="en-US" sz="2400" b="1" dirty="0" smtClean="0">
                <a:solidFill>
                  <a:srgbClr val="C00000"/>
                </a:solidFill>
              </a:rPr>
              <a:t>生產政策：</a:t>
            </a:r>
            <a:endParaRPr lang="en-US" altLang="zh-TW" sz="2400" b="1" dirty="0" smtClean="0">
              <a:solidFill>
                <a:srgbClr val="C00000"/>
              </a:solidFill>
            </a:endParaRPr>
          </a:p>
          <a:p>
            <a:pPr marL="715963" lvl="1" indent="-258763">
              <a:buNone/>
            </a:pPr>
            <a:r>
              <a:rPr lang="en-US" altLang="zh-TW" sz="2400" b="1" dirty="0"/>
              <a:t>5</a:t>
            </a:r>
            <a:r>
              <a:rPr lang="en-US" altLang="zh-TW" sz="2400" b="1" dirty="0" smtClean="0"/>
              <a:t>.</a:t>
            </a:r>
            <a:r>
              <a:rPr lang="zh-TW" altLang="en-US" sz="2400" b="1" dirty="0"/>
              <a:t>開發有機類環保塑材，兼具減塑及有利塑膠分解，以因應國際環保規範；因應</a:t>
            </a:r>
            <a:r>
              <a:rPr lang="en-US" altLang="zh-TW" sz="2400" b="1" dirty="0"/>
              <a:t>2025</a:t>
            </a:r>
            <a:r>
              <a:rPr lang="zh-TW" altLang="en-US" sz="2400" b="1" dirty="0"/>
              <a:t>年環保新規範，新品開發已完備，</a:t>
            </a:r>
            <a:r>
              <a:rPr lang="en-US" altLang="zh-TW" sz="2400" b="1" dirty="0"/>
              <a:t>2021</a:t>
            </a:r>
            <a:r>
              <a:rPr lang="zh-TW" altLang="en-US" sz="2400" b="1" dirty="0"/>
              <a:t>年開始大批量生產。</a:t>
            </a:r>
            <a:endParaRPr lang="en-US" altLang="zh-TW" sz="2400" b="1" dirty="0" smtClean="0"/>
          </a:p>
          <a:p>
            <a:pPr marL="715963" lvl="1" indent="-258763">
              <a:buNone/>
            </a:pPr>
            <a:r>
              <a:rPr lang="en-US" altLang="zh-TW" sz="2400" b="1" dirty="0" smtClean="0"/>
              <a:t>6.</a:t>
            </a:r>
            <a:r>
              <a:rPr lang="zh-TW" altLang="en-US" sz="2400" b="1" dirty="0"/>
              <a:t>配合環保包材大量生產，導入相關周邊設備，強化生產效率</a:t>
            </a:r>
            <a:r>
              <a:rPr lang="zh-TW" altLang="en-US" sz="2400" b="1" dirty="0" smtClean="0"/>
              <a:t>。</a:t>
            </a:r>
            <a:endParaRPr lang="en-US" altLang="zh-TW" sz="2400" b="1" dirty="0" smtClean="0"/>
          </a:p>
          <a:p>
            <a:pPr marL="715963" lvl="1" indent="-258763">
              <a:buNone/>
            </a:pPr>
            <a:r>
              <a:rPr lang="en-US" altLang="zh-TW" sz="2400" b="1" dirty="0" smtClean="0"/>
              <a:t>7.</a:t>
            </a:r>
            <a:r>
              <a:rPr lang="zh-TW" altLang="en-US" sz="2400" b="1" dirty="0"/>
              <a:t>束帶自動化製程再強化，朝提升產量及精簡人力作努力。</a:t>
            </a:r>
            <a:endParaRPr lang="en-US" altLang="zh-TW" sz="24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17</a:t>
            </a:fld>
            <a:endParaRPr lang="zh-TW" alt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重要產銷政策</a:t>
            </a:r>
            <a:endParaRPr lang="zh-TW" altLang="en-US" dirty="0"/>
          </a:p>
        </p:txBody>
      </p:sp>
      <p:sp>
        <p:nvSpPr>
          <p:cNvPr id="3" name="內容版面配置區 2"/>
          <p:cNvSpPr>
            <a:spLocks noGrp="1"/>
          </p:cNvSpPr>
          <p:nvPr>
            <p:ph idx="1"/>
          </p:nvPr>
        </p:nvSpPr>
        <p:spPr>
          <a:xfrm>
            <a:off x="457200" y="1600200"/>
            <a:ext cx="8229600" cy="4925144"/>
          </a:xfrm>
        </p:spPr>
        <p:txBody>
          <a:bodyPr>
            <a:normAutofit/>
          </a:bodyPr>
          <a:lstStyle/>
          <a:p>
            <a:pPr marL="342900" lvl="1" indent="-342900">
              <a:buNone/>
            </a:pPr>
            <a:r>
              <a:rPr lang="zh-TW" altLang="en-US" b="1" dirty="0" smtClean="0">
                <a:solidFill>
                  <a:srgbClr val="C00000"/>
                </a:solidFill>
              </a:rPr>
              <a:t>銷售政策：</a:t>
            </a:r>
            <a:endParaRPr lang="en-US" altLang="zh-TW" b="1" dirty="0" smtClean="0">
              <a:solidFill>
                <a:srgbClr val="C00000"/>
              </a:solidFill>
            </a:endParaRPr>
          </a:p>
          <a:p>
            <a:pPr lvl="1">
              <a:buNone/>
            </a:pPr>
            <a:r>
              <a:rPr lang="en-US" altLang="zh-TW" b="1" dirty="0"/>
              <a:t>1</a:t>
            </a:r>
            <a:r>
              <a:rPr lang="en-US" altLang="zh-TW" b="1" dirty="0" smtClean="0"/>
              <a:t>.</a:t>
            </a:r>
            <a:r>
              <a:rPr lang="zh-TW" altLang="en-US" b="1" dirty="0"/>
              <a:t>投入高端藥包材市場開發及國外認證</a:t>
            </a:r>
            <a:r>
              <a:rPr lang="zh-TW" altLang="en-US" b="1" dirty="0" smtClean="0"/>
              <a:t>。</a:t>
            </a:r>
            <a:endParaRPr lang="en-US" altLang="zh-TW" b="1" dirty="0" smtClean="0"/>
          </a:p>
          <a:p>
            <a:pPr lvl="1">
              <a:buNone/>
            </a:pPr>
            <a:r>
              <a:rPr lang="en-US" altLang="zh-TW" b="1" dirty="0" smtClean="0"/>
              <a:t>2.</a:t>
            </a:r>
            <a:r>
              <a:rPr lang="zh-TW" altLang="en-US" b="1" dirty="0"/>
              <a:t>持續拓展高檔化妝品包材市場開發</a:t>
            </a:r>
            <a:r>
              <a:rPr lang="zh-TW" altLang="en-US" b="1" dirty="0" smtClean="0"/>
              <a:t>。</a:t>
            </a:r>
            <a:endParaRPr lang="en-US" altLang="zh-TW" b="1" dirty="0" smtClean="0"/>
          </a:p>
          <a:p>
            <a:pPr lvl="1">
              <a:buNone/>
            </a:pPr>
            <a:r>
              <a:rPr lang="en-US" altLang="zh-TW" b="1" dirty="0" smtClean="0"/>
              <a:t>3.</a:t>
            </a:r>
            <a:r>
              <a:rPr lang="zh-TW" altLang="en-US" b="1" dirty="0"/>
              <a:t>膚質檢測載具之開發，於電子通路市場行銷產品</a:t>
            </a:r>
            <a:r>
              <a:rPr lang="zh-TW" altLang="en-US" b="1" dirty="0" smtClean="0"/>
              <a:t>。</a:t>
            </a:r>
            <a:endParaRPr lang="en-US" altLang="zh-TW" b="1" dirty="0" smtClean="0"/>
          </a:p>
          <a:p>
            <a:pPr lvl="1">
              <a:buNone/>
            </a:pPr>
            <a:r>
              <a:rPr lang="en-US" altLang="zh-TW" b="1" dirty="0" smtClean="0"/>
              <a:t>4.</a:t>
            </a:r>
            <a:r>
              <a:rPr lang="zh-TW" altLang="en-US" b="1" dirty="0"/>
              <a:t>加強奈米碳纖之應用面行銷，滿足電動車電池及深耕導電機能衣纖維市場</a:t>
            </a:r>
            <a:r>
              <a:rPr lang="zh-TW" altLang="en-US" b="1" dirty="0" smtClean="0"/>
              <a:t>。</a:t>
            </a:r>
            <a:endParaRPr lang="en-US" altLang="zh-TW" b="1" dirty="0" smtClean="0"/>
          </a:p>
          <a:p>
            <a:pPr lvl="1">
              <a:buNone/>
            </a:pPr>
            <a:r>
              <a:rPr lang="en-US" altLang="zh-TW" b="1" dirty="0" smtClean="0"/>
              <a:t>5.</a:t>
            </a:r>
            <a:r>
              <a:rPr lang="zh-TW" altLang="en-US" b="1" dirty="0"/>
              <a:t>積極行銷高端色母事業</a:t>
            </a:r>
            <a:r>
              <a:rPr lang="zh-TW" altLang="en-US" b="1" dirty="0" smtClean="0"/>
              <a:t>。</a:t>
            </a:r>
            <a:endParaRPr lang="en-US" altLang="zh-TW" b="1" dirty="0" smtClean="0"/>
          </a:p>
          <a:p>
            <a:pPr lvl="1">
              <a:buNone/>
            </a:pPr>
            <a:r>
              <a:rPr lang="en-US" altLang="zh-TW" b="1" dirty="0" smtClean="0"/>
              <a:t>6.</a:t>
            </a:r>
            <a:r>
              <a:rPr lang="zh-TW" altLang="en-US" b="1" dirty="0"/>
              <a:t>經營日本</a:t>
            </a:r>
            <a:r>
              <a:rPr lang="en-US" altLang="zh-TW" b="1" dirty="0" err="1"/>
              <a:t>Arimino</a:t>
            </a:r>
            <a:r>
              <a:rPr lang="zh-TW" altLang="en-US" b="1" dirty="0"/>
              <a:t>在台行銷服務。</a:t>
            </a:r>
            <a:endParaRPr lang="en-US" altLang="zh-TW" b="1" dirty="0" smtClean="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18</a:t>
            </a:fld>
            <a:endParaRPr lang="zh-TW" alt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未來發展策略</a:t>
            </a:r>
            <a:endParaRPr lang="zh-TW" altLang="en-US" dirty="0"/>
          </a:p>
        </p:txBody>
      </p:sp>
      <p:sp>
        <p:nvSpPr>
          <p:cNvPr id="3" name="內容版面配置區 2"/>
          <p:cNvSpPr>
            <a:spLocks noGrp="1"/>
          </p:cNvSpPr>
          <p:nvPr>
            <p:ph idx="1"/>
          </p:nvPr>
        </p:nvSpPr>
        <p:spPr/>
        <p:txBody>
          <a:bodyPr>
            <a:normAutofit/>
          </a:bodyPr>
          <a:lstStyle/>
          <a:p>
            <a:pPr>
              <a:buNone/>
            </a:pPr>
            <a:r>
              <a:rPr lang="en-US" altLang="zh-TW" sz="2400" b="1" dirty="0"/>
              <a:t>1</a:t>
            </a:r>
            <a:r>
              <a:rPr lang="en-US" altLang="zh-TW" sz="2400" b="1" dirty="0" smtClean="0"/>
              <a:t>.</a:t>
            </a:r>
            <a:r>
              <a:rPr lang="zh-TW" altLang="en-US" sz="2400" b="1" dirty="0"/>
              <a:t>複合性多層產品開發，加強二次加工新製程之創新及專利申請</a:t>
            </a:r>
            <a:r>
              <a:rPr lang="zh-TW" altLang="en-US" sz="2400" b="1" dirty="0" smtClean="0"/>
              <a:t>。</a:t>
            </a:r>
            <a:endParaRPr lang="en-US" altLang="zh-TW" sz="2400" b="1" dirty="0" smtClean="0"/>
          </a:p>
          <a:p>
            <a:pPr>
              <a:buNone/>
            </a:pPr>
            <a:r>
              <a:rPr lang="en-US" altLang="zh-TW" sz="2400" b="1" dirty="0" smtClean="0"/>
              <a:t>2</a:t>
            </a:r>
            <a:r>
              <a:rPr lang="en-US" altLang="zh-TW" sz="2400" b="1" dirty="0"/>
              <a:t>. GMP</a:t>
            </a:r>
            <a:r>
              <a:rPr lang="zh-TW" altLang="en-US" sz="2400" b="1" dirty="0"/>
              <a:t>級之醫藥及保養品包材之研發</a:t>
            </a:r>
            <a:r>
              <a:rPr lang="zh-TW" altLang="en-US" sz="2400" b="1" dirty="0" smtClean="0"/>
              <a:t>。</a:t>
            </a:r>
            <a:endParaRPr lang="en-US" altLang="zh-TW" sz="2400" b="1" dirty="0" smtClean="0"/>
          </a:p>
          <a:p>
            <a:pPr>
              <a:buNone/>
            </a:pPr>
            <a:r>
              <a:rPr lang="en-US" altLang="zh-TW" sz="2400" b="1" dirty="0" smtClean="0"/>
              <a:t>3.</a:t>
            </a:r>
            <a:r>
              <a:rPr lang="zh-TW" altLang="en-US" sz="2400" b="1" dirty="0"/>
              <a:t>天然萃取液之標準生產模式建立，朝向植物化妝品之開發目標</a:t>
            </a:r>
            <a:r>
              <a:rPr lang="zh-TW" altLang="en-US" sz="2400" b="1" dirty="0" smtClean="0"/>
              <a:t>。</a:t>
            </a:r>
            <a:endParaRPr lang="en-US" altLang="zh-TW" sz="2400" b="1" dirty="0" smtClean="0"/>
          </a:p>
          <a:p>
            <a:pPr>
              <a:buNone/>
            </a:pPr>
            <a:r>
              <a:rPr lang="en-US" altLang="zh-TW" sz="2400" b="1" dirty="0" smtClean="0"/>
              <a:t>4.</a:t>
            </a:r>
            <a:r>
              <a:rPr lang="zh-TW" altLang="en-US" sz="2400" b="1" dirty="0"/>
              <a:t>外銷客戶開發，擴大營業額與產品運用廣度</a:t>
            </a:r>
            <a:r>
              <a:rPr lang="zh-TW" altLang="en-US" sz="2400" b="1" dirty="0" smtClean="0"/>
              <a:t>。</a:t>
            </a:r>
            <a:endParaRPr lang="en-US" altLang="zh-TW" sz="2400" b="1" dirty="0" smtClean="0"/>
          </a:p>
          <a:p>
            <a:pPr>
              <a:buNone/>
            </a:pPr>
            <a:r>
              <a:rPr lang="en-US" altLang="zh-TW" sz="2400" b="1" dirty="0" smtClean="0"/>
              <a:t>5.</a:t>
            </a:r>
            <a:r>
              <a:rPr lang="zh-TW" altLang="en-US" sz="2400" b="1" dirty="0"/>
              <a:t>經營人才之培育</a:t>
            </a:r>
            <a:r>
              <a:rPr lang="zh-TW" altLang="en-US" sz="2400" b="1" dirty="0" smtClean="0"/>
              <a:t>計畫。</a:t>
            </a:r>
            <a:endParaRPr lang="en-US" altLang="zh-TW" sz="2400" b="1" dirty="0" smtClean="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19</a:t>
            </a:fld>
            <a:endParaRPr lang="zh-TW"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簡報大綱</a:t>
            </a:r>
            <a:endParaRPr lang="zh-TW" altLang="en-US" dirty="0"/>
          </a:p>
        </p:txBody>
      </p:sp>
      <p:graphicFrame>
        <p:nvGraphicFramePr>
          <p:cNvPr id="6" name="內容版面配置區 3"/>
          <p:cNvGraphicFramePr>
            <a:graphicFrameLocks noGrp="1"/>
          </p:cNvGraphicFramePr>
          <p:nvPr>
            <p:ph sz="half" idx="2"/>
          </p:nvPr>
        </p:nvGraphicFramePr>
        <p:xfrm>
          <a:off x="4648200" y="1600200"/>
          <a:ext cx="424428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內容版面配置區 7" descr="產品圖檔1.jpg"/>
          <p:cNvPicPr>
            <a:picLocks noGrp="1" noChangeAspect="1"/>
          </p:cNvPicPr>
          <p:nvPr>
            <p:ph sz="half" idx="1"/>
          </p:nvPr>
        </p:nvPicPr>
        <p:blipFill>
          <a:blip r:embed="rId7" cstate="print"/>
          <a:stretch>
            <a:fillRect/>
          </a:stretch>
        </p:blipFill>
        <p:spPr>
          <a:xfrm>
            <a:off x="63921" y="2420888"/>
            <a:ext cx="4442223" cy="2808312"/>
          </a:xfrm>
          <a:prstGeom prst="roundRect">
            <a:avLst/>
          </a:prstGeom>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2</a:t>
            </a:fld>
            <a:endParaRPr lang="zh-TW"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未來發展策略</a:t>
            </a:r>
            <a:endParaRPr lang="zh-TW" altLang="en-US" dirty="0"/>
          </a:p>
        </p:txBody>
      </p:sp>
      <p:sp>
        <p:nvSpPr>
          <p:cNvPr id="3" name="內容版面配置區 2"/>
          <p:cNvSpPr>
            <a:spLocks noGrp="1"/>
          </p:cNvSpPr>
          <p:nvPr>
            <p:ph idx="1"/>
          </p:nvPr>
        </p:nvSpPr>
        <p:spPr/>
        <p:txBody>
          <a:bodyPr>
            <a:normAutofit/>
          </a:bodyPr>
          <a:lstStyle/>
          <a:p>
            <a:pPr>
              <a:buNone/>
            </a:pPr>
            <a:r>
              <a:rPr lang="en-US" altLang="zh-TW" sz="2400" b="1" dirty="0"/>
              <a:t>6</a:t>
            </a:r>
            <a:r>
              <a:rPr lang="en-US" altLang="zh-TW" sz="2400" b="1" dirty="0" smtClean="0"/>
              <a:t>.</a:t>
            </a:r>
            <a:r>
              <a:rPr lang="zh-TW" altLang="en-US" sz="2400" b="1" dirty="0"/>
              <a:t>膚質檢測載具之研發並與威瑪產品作結合。</a:t>
            </a:r>
            <a:r>
              <a:rPr lang="en-US" altLang="zh-TW" sz="2400" b="1" dirty="0" smtClean="0"/>
              <a:t>7</a:t>
            </a:r>
            <a:r>
              <a:rPr lang="en-US" altLang="zh-TW" sz="2400" b="1" dirty="0"/>
              <a:t>.</a:t>
            </a:r>
            <a:r>
              <a:rPr lang="zh-TW" altLang="en-US" sz="2400" b="1" dirty="0"/>
              <a:t>擴展醫療、娛樂業種客戶包材商機</a:t>
            </a:r>
            <a:r>
              <a:rPr lang="zh-TW" altLang="en-US" sz="2400" b="1" dirty="0" smtClean="0"/>
              <a:t>。</a:t>
            </a:r>
            <a:endParaRPr lang="en-US" altLang="zh-TW" sz="2400" b="1" dirty="0" smtClean="0"/>
          </a:p>
          <a:p>
            <a:pPr>
              <a:buNone/>
            </a:pPr>
            <a:r>
              <a:rPr lang="en-US" altLang="zh-TW" sz="2400" b="1" dirty="0" smtClean="0"/>
              <a:t>7.</a:t>
            </a:r>
            <a:r>
              <a:rPr lang="zh-TW" altLang="en-US" sz="2400" b="1" dirty="0"/>
              <a:t>擴展醫療、娛樂業種客戶包材商機。</a:t>
            </a:r>
            <a:endParaRPr lang="en-US" altLang="zh-TW" sz="2400" b="1" dirty="0"/>
          </a:p>
          <a:p>
            <a:pPr>
              <a:buNone/>
            </a:pPr>
            <a:r>
              <a:rPr lang="en-US" altLang="zh-TW" sz="2400" b="1" dirty="0"/>
              <a:t>8</a:t>
            </a:r>
            <a:r>
              <a:rPr lang="en-US" altLang="zh-TW" sz="2400" b="1" dirty="0" smtClean="0"/>
              <a:t>.</a:t>
            </a:r>
            <a:r>
              <a:rPr lang="zh-TW" altLang="en-US" sz="2400" b="1" dirty="0"/>
              <a:t>高單價組裝件開發</a:t>
            </a:r>
            <a:r>
              <a:rPr lang="zh-TW" altLang="en-US" sz="2400" b="1" dirty="0" smtClean="0"/>
              <a:t>。</a:t>
            </a:r>
            <a:endParaRPr lang="en-US" altLang="zh-TW" sz="2400" b="1" dirty="0" smtClean="0"/>
          </a:p>
          <a:p>
            <a:pPr>
              <a:buNone/>
            </a:pPr>
            <a:r>
              <a:rPr lang="en-US" altLang="zh-TW" sz="2400" b="1" dirty="0" smtClean="0"/>
              <a:t>9.</a:t>
            </a:r>
            <a:r>
              <a:rPr lang="zh-TW" altLang="en-US" sz="2400" b="1" dirty="0"/>
              <a:t>生化檢測包材開發。</a:t>
            </a:r>
            <a:endParaRPr lang="en-US" altLang="zh-TW" sz="2400" b="1" dirty="0" smtClean="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20</a:t>
            </a:fld>
            <a:endParaRPr lang="zh-TW" altLang="en-US"/>
          </a:p>
        </p:txBody>
      </p:sp>
    </p:spTree>
    <p:extLst>
      <p:ext uri="{BB962C8B-B14F-4D97-AF65-F5344CB8AC3E}">
        <p14:creationId xmlns:p14="http://schemas.microsoft.com/office/powerpoint/2010/main" val="3495497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六大經營方向 發揮營運綜效</a:t>
            </a:r>
            <a:endParaRPr lang="zh-TW" altLang="en-US" dirty="0"/>
          </a:p>
        </p:txBody>
      </p:sp>
      <p:sp>
        <p:nvSpPr>
          <p:cNvPr id="3" name="內容版面配置區 2"/>
          <p:cNvSpPr>
            <a:spLocks noGrp="1"/>
          </p:cNvSpPr>
          <p:nvPr>
            <p:ph idx="1"/>
          </p:nvPr>
        </p:nvSpPr>
        <p:spPr>
          <a:xfrm>
            <a:off x="457200" y="1600200"/>
            <a:ext cx="8229600" cy="4637111"/>
          </a:xfrm>
        </p:spPr>
        <p:txBody>
          <a:bodyPr>
            <a:normAutofit/>
          </a:bodyPr>
          <a:lstStyle/>
          <a:p>
            <a:pPr>
              <a:buNone/>
            </a:pPr>
            <a:r>
              <a:rPr lang="en-US" altLang="zh-TW" sz="2400" b="1" dirty="0">
                <a:solidFill>
                  <a:srgbClr val="C00000"/>
                </a:solidFill>
              </a:rPr>
              <a:t>1.</a:t>
            </a:r>
            <a:r>
              <a:rPr lang="zh-TW" altLang="en-US" sz="2400" b="1" u="sng" dirty="0">
                <a:solidFill>
                  <a:srgbClr val="C00000"/>
                </a:solidFill>
              </a:rPr>
              <a:t>創新興利</a:t>
            </a:r>
            <a:r>
              <a:rPr lang="zh-TW" altLang="en-US" sz="2400" b="1" dirty="0">
                <a:solidFill>
                  <a:srgbClr val="C00000"/>
                </a:solidFill>
              </a:rPr>
              <a:t>：</a:t>
            </a:r>
            <a:r>
              <a:rPr lang="zh-TW" altLang="en-US" sz="2400" b="1" dirty="0"/>
              <a:t>發揮永裕於塑膠原料色母及材料研究之</a:t>
            </a:r>
            <a:r>
              <a:rPr lang="zh-TW" altLang="en-US" sz="2400" b="1" dirty="0" smtClean="0"/>
              <a:t>專長</a:t>
            </a:r>
            <a:endParaRPr lang="en-US" altLang="zh-TW" sz="2400" b="1" dirty="0" smtClean="0">
              <a:solidFill>
                <a:srgbClr val="C00000"/>
              </a:solidFill>
            </a:endParaRPr>
          </a:p>
          <a:p>
            <a:pPr>
              <a:buNone/>
            </a:pPr>
            <a:r>
              <a:rPr lang="en-US" altLang="zh-TW" sz="2400" b="1" dirty="0" smtClean="0"/>
              <a:t>(1).</a:t>
            </a:r>
            <a:r>
              <a:rPr lang="zh-TW" altLang="en-US" sz="2400" b="1" dirty="0" smtClean="0"/>
              <a:t>創新開發各項新穎高品質的化妝品、家庭用品、藥品、疫苗、病毒檢測等之包材容器，協助客戶拓展商機，共享創新利益；</a:t>
            </a:r>
            <a:endParaRPr lang="en-US" altLang="zh-TW" sz="2400" b="1" dirty="0" smtClean="0"/>
          </a:p>
          <a:p>
            <a:pPr>
              <a:buNone/>
            </a:pPr>
            <a:r>
              <a:rPr lang="en-US" altLang="zh-TW" sz="2400" b="1" dirty="0" smtClean="0"/>
              <a:t>(</a:t>
            </a:r>
            <a:r>
              <a:rPr lang="en-US" altLang="zh-TW" sz="2400" b="1" dirty="0"/>
              <a:t>2).</a:t>
            </a:r>
            <a:r>
              <a:rPr lang="zh-TW" altLang="en-US" sz="2400" b="1" dirty="0"/>
              <a:t>不斷精進二次加工的技術力，奠立和客戶長遠發展關係的基礎</a:t>
            </a:r>
            <a:r>
              <a:rPr lang="zh-TW" altLang="en-US" sz="2400" b="1" dirty="0" smtClean="0"/>
              <a:t>；</a:t>
            </a:r>
            <a:endParaRPr lang="en-US" altLang="zh-TW" sz="2400" b="1" dirty="0" smtClean="0"/>
          </a:p>
          <a:p>
            <a:pPr>
              <a:buNone/>
            </a:pPr>
            <a:r>
              <a:rPr lang="en-US" altLang="zh-TW" sz="2400" b="1" dirty="0"/>
              <a:t>(3).</a:t>
            </a:r>
            <a:r>
              <a:rPr lang="zh-TW" altLang="en-US" sz="2400" b="1" dirty="0"/>
              <a:t>以多元化創新技術來驅動並強化成長力度，藉此提升高端及高附加價值產品之佔比。</a:t>
            </a:r>
            <a:endParaRPr lang="en-US" altLang="zh-TW" sz="2400" b="1" dirty="0" smtClean="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21</a:t>
            </a:fld>
            <a:endParaRPr lang="zh-TW" alt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六大經營方向 發揮營運綜效</a:t>
            </a:r>
            <a:endParaRPr lang="zh-TW" altLang="en-US" dirty="0"/>
          </a:p>
        </p:txBody>
      </p:sp>
      <p:sp>
        <p:nvSpPr>
          <p:cNvPr id="3" name="內容版面配置區 2"/>
          <p:cNvSpPr>
            <a:spLocks noGrp="1"/>
          </p:cNvSpPr>
          <p:nvPr>
            <p:ph idx="1"/>
          </p:nvPr>
        </p:nvSpPr>
        <p:spPr>
          <a:xfrm>
            <a:off x="457200" y="1600200"/>
            <a:ext cx="8229600" cy="4637111"/>
          </a:xfrm>
        </p:spPr>
        <p:txBody>
          <a:bodyPr>
            <a:normAutofit/>
          </a:bodyPr>
          <a:lstStyle/>
          <a:p>
            <a:pPr>
              <a:buNone/>
            </a:pPr>
            <a:r>
              <a:rPr lang="en-US" altLang="zh-TW" sz="2400" b="1" dirty="0" smtClean="0">
                <a:solidFill>
                  <a:srgbClr val="C00000"/>
                </a:solidFill>
              </a:rPr>
              <a:t>2</a:t>
            </a:r>
            <a:r>
              <a:rPr lang="en-US" altLang="zh-TW" sz="2400" b="1" dirty="0" smtClean="0">
                <a:solidFill>
                  <a:srgbClr val="C00000"/>
                </a:solidFill>
              </a:rPr>
              <a:t>.</a:t>
            </a:r>
            <a:r>
              <a:rPr lang="zh-TW" altLang="en-US" sz="2400" b="1" u="sng" dirty="0">
                <a:solidFill>
                  <a:srgbClr val="C00000"/>
                </a:solidFill>
              </a:rPr>
              <a:t>服務超群</a:t>
            </a:r>
            <a:r>
              <a:rPr lang="zh-TW" altLang="en-US" sz="2400" b="1" dirty="0"/>
              <a:t>：整合塑膠色母</a:t>
            </a:r>
            <a:r>
              <a:rPr lang="en-US" altLang="zh-TW" sz="2400" b="1" dirty="0"/>
              <a:t>/</a:t>
            </a:r>
            <a:r>
              <a:rPr lang="zh-TW" altLang="en-US" sz="2400" b="1" dirty="0"/>
              <a:t>模具</a:t>
            </a:r>
            <a:r>
              <a:rPr lang="en-US" altLang="zh-TW" sz="2400" b="1" dirty="0"/>
              <a:t>/</a:t>
            </a:r>
            <a:r>
              <a:rPr lang="zh-TW" altLang="en-US" sz="2400" b="1" dirty="0"/>
              <a:t>成形</a:t>
            </a:r>
            <a:r>
              <a:rPr lang="en-US" altLang="zh-TW" sz="2400" b="1" dirty="0"/>
              <a:t>/</a:t>
            </a:r>
            <a:r>
              <a:rPr lang="zh-TW" altLang="en-US" sz="2400" b="1" dirty="0"/>
              <a:t>二次加工</a:t>
            </a:r>
            <a:r>
              <a:rPr lang="en-US" altLang="zh-TW" sz="2400" b="1" dirty="0"/>
              <a:t>/</a:t>
            </a:r>
            <a:r>
              <a:rPr lang="zh-TW" altLang="en-US" sz="2400" b="1" dirty="0"/>
              <a:t>委託充填等一條龍生產</a:t>
            </a:r>
            <a:r>
              <a:rPr lang="zh-TW" altLang="en-US" sz="2400" b="1" dirty="0" smtClean="0"/>
              <a:t>技術</a:t>
            </a:r>
            <a:endParaRPr lang="en-US" altLang="zh-TW" sz="2400" b="1" dirty="0" smtClean="0"/>
          </a:p>
          <a:p>
            <a:pPr>
              <a:buNone/>
            </a:pPr>
            <a:r>
              <a:rPr lang="en-US" altLang="zh-TW" sz="2400" b="1" dirty="0"/>
              <a:t>(1).</a:t>
            </a:r>
            <a:r>
              <a:rPr lang="zh-TW" altLang="en-US" sz="2400" b="1" dirty="0"/>
              <a:t>研發創新製程以提升包材的質感、特殊色系、便利機能</a:t>
            </a:r>
            <a:r>
              <a:rPr lang="zh-TW" altLang="en-US" sz="2400" b="1" dirty="0" smtClean="0"/>
              <a:t>；</a:t>
            </a:r>
            <a:endParaRPr lang="en-US" altLang="zh-TW" sz="2400" b="1" dirty="0" smtClean="0"/>
          </a:p>
          <a:p>
            <a:pPr>
              <a:buNone/>
            </a:pPr>
            <a:r>
              <a:rPr lang="en-US" altLang="zh-TW" sz="2400" b="1" dirty="0" smtClean="0"/>
              <a:t>(</a:t>
            </a:r>
            <a:r>
              <a:rPr lang="en-US" altLang="zh-TW" sz="2400" b="1" dirty="0"/>
              <a:t>2).</a:t>
            </a:r>
            <a:r>
              <a:rPr lang="zh-TW" altLang="en-US" sz="2400" b="1" dirty="0"/>
              <a:t>提升連線生產效益，持續深耕高質化產品的推展</a:t>
            </a:r>
            <a:r>
              <a:rPr lang="zh-TW" altLang="en-US" sz="2400" b="1" dirty="0" smtClean="0"/>
              <a:t>；</a:t>
            </a:r>
            <a:endParaRPr lang="en-US" altLang="zh-TW" sz="2400" b="1" dirty="0" smtClean="0"/>
          </a:p>
          <a:p>
            <a:pPr>
              <a:buNone/>
            </a:pPr>
            <a:r>
              <a:rPr lang="en-US" altLang="zh-TW" sz="2400" b="1" dirty="0"/>
              <a:t>(3).</a:t>
            </a:r>
            <a:r>
              <a:rPr lang="zh-TW" altLang="en-US" sz="2400" b="1" dirty="0"/>
              <a:t>浙江嘉善建造新的生產基地</a:t>
            </a:r>
            <a:r>
              <a:rPr lang="en-US" altLang="zh-TW" sz="2400" b="1" dirty="0"/>
              <a:t>—</a:t>
            </a:r>
            <a:r>
              <a:rPr lang="zh-TW" altLang="en-US" sz="2400" b="1" dirty="0"/>
              <a:t>華東永裕，由於受限疫情、相關審批、認證作業耗時，預計將延緩至</a:t>
            </a:r>
            <a:r>
              <a:rPr lang="en-US" altLang="zh-TW" sz="2400" b="1" dirty="0"/>
              <a:t>2024</a:t>
            </a:r>
            <a:r>
              <a:rPr lang="zh-TW" altLang="en-US" sz="2400" b="1" dirty="0"/>
              <a:t>下半年投產，期望可以再開創永裕發展的新里程。</a:t>
            </a:r>
            <a:endParaRPr lang="zh-TW" altLang="en-US" sz="2400" b="1" dirty="0" smtClean="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22</a:t>
            </a:fld>
            <a:endParaRPr lang="zh-TW"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六大經營方向 發揮營運綜效</a:t>
            </a:r>
            <a:endParaRPr lang="zh-TW" altLang="en-US" dirty="0"/>
          </a:p>
        </p:txBody>
      </p:sp>
      <p:sp>
        <p:nvSpPr>
          <p:cNvPr id="3" name="內容版面配置區 2"/>
          <p:cNvSpPr>
            <a:spLocks noGrp="1"/>
          </p:cNvSpPr>
          <p:nvPr>
            <p:ph idx="1"/>
          </p:nvPr>
        </p:nvSpPr>
        <p:spPr>
          <a:xfrm>
            <a:off x="457200" y="1600200"/>
            <a:ext cx="8229600" cy="4637111"/>
          </a:xfrm>
        </p:spPr>
        <p:txBody>
          <a:bodyPr>
            <a:noAutofit/>
          </a:bodyPr>
          <a:lstStyle/>
          <a:p>
            <a:pPr>
              <a:buNone/>
            </a:pPr>
            <a:r>
              <a:rPr lang="en-US" altLang="zh-TW" sz="2400" b="1" dirty="0" smtClean="0">
                <a:solidFill>
                  <a:srgbClr val="C00000"/>
                </a:solidFill>
              </a:rPr>
              <a:t>3</a:t>
            </a:r>
            <a:r>
              <a:rPr lang="en-US" altLang="zh-TW" sz="2400" b="1" dirty="0" smtClean="0">
                <a:solidFill>
                  <a:srgbClr val="C00000"/>
                </a:solidFill>
              </a:rPr>
              <a:t>.</a:t>
            </a:r>
            <a:r>
              <a:rPr lang="zh-TW" altLang="en-US" sz="2400" b="1" u="sng" dirty="0">
                <a:solidFill>
                  <a:srgbClr val="C00000"/>
                </a:solidFill>
              </a:rPr>
              <a:t>管理升級</a:t>
            </a:r>
            <a:r>
              <a:rPr lang="zh-TW" altLang="en-US" sz="2400" b="1" dirty="0"/>
              <a:t>：透過提升自動化及有效率的管理，提質增效，創造</a:t>
            </a:r>
            <a:r>
              <a:rPr lang="zh-TW" altLang="en-US" sz="2400" b="1" dirty="0" smtClean="0"/>
              <a:t>利潤</a:t>
            </a:r>
            <a:endParaRPr lang="en-US" altLang="zh-TW" sz="2400" b="1" dirty="0" smtClean="0"/>
          </a:p>
          <a:p>
            <a:pPr>
              <a:buNone/>
            </a:pPr>
            <a:r>
              <a:rPr lang="en-US" altLang="zh-TW" sz="2400" b="1" dirty="0"/>
              <a:t>(1).</a:t>
            </a:r>
            <a:r>
              <a:rPr lang="zh-TW" altLang="en-US" sz="2400" b="1" dirty="0"/>
              <a:t>持續朝建置自動化工廠目標邁進，以提升生產效率、降低人力成本，並提升庫存的周轉效率，縮短海外出貨時間，快速回應客戶的需求；</a:t>
            </a:r>
            <a:endParaRPr lang="en-US" altLang="zh-TW" sz="2400" b="1" dirty="0" smtClean="0"/>
          </a:p>
          <a:p>
            <a:pPr>
              <a:buNone/>
            </a:pPr>
            <a:r>
              <a:rPr lang="en-US" altLang="zh-TW" sz="2400" b="1" dirty="0"/>
              <a:t>(2).</a:t>
            </a:r>
            <a:r>
              <a:rPr lang="zh-TW" altLang="en-US" sz="2400" b="1" dirty="0"/>
              <a:t>其他提質增效的精實管理活動</a:t>
            </a:r>
            <a:r>
              <a:rPr lang="zh-TW" altLang="en-US" sz="2400" b="1" dirty="0" smtClean="0"/>
              <a:t>如下：</a:t>
            </a:r>
            <a:endParaRPr lang="en-US" altLang="zh-TW" sz="2400" b="1" dirty="0" smtClean="0"/>
          </a:p>
          <a:p>
            <a:pPr>
              <a:buNone/>
            </a:pPr>
            <a:r>
              <a:rPr lang="en-US" altLang="zh-TW" sz="2400" b="1" dirty="0" smtClean="0"/>
              <a:t>  1.KPI</a:t>
            </a:r>
            <a:r>
              <a:rPr lang="zh-TW" altLang="en-US" sz="2400" b="1" dirty="0"/>
              <a:t>：繼續強力落實推動關鍵績效指標</a:t>
            </a:r>
            <a:r>
              <a:rPr lang="en-US" altLang="zh-TW" sz="2400" b="1" dirty="0"/>
              <a:t>(KPI)</a:t>
            </a:r>
            <a:r>
              <a:rPr lang="zh-TW" altLang="en-US" sz="2400" b="1" dirty="0"/>
              <a:t>的目標管理</a:t>
            </a:r>
            <a:r>
              <a:rPr lang="zh-TW" altLang="en-US" sz="2400" b="1" dirty="0" smtClean="0"/>
              <a:t>；</a:t>
            </a:r>
            <a:endParaRPr lang="en-US" altLang="zh-TW" sz="2400" b="1" dirty="0" smtClean="0"/>
          </a:p>
          <a:p>
            <a:pPr>
              <a:buNone/>
            </a:pPr>
            <a:r>
              <a:rPr lang="en-US" altLang="zh-TW" sz="2400" b="1" dirty="0"/>
              <a:t> </a:t>
            </a:r>
            <a:r>
              <a:rPr lang="en-US" altLang="zh-TW" sz="2400" b="1" dirty="0"/>
              <a:t> 2.TPM</a:t>
            </a:r>
            <a:r>
              <a:rPr lang="zh-TW" altLang="en-US" sz="2400" b="1" dirty="0"/>
              <a:t>：持續透過全員生產管理</a:t>
            </a:r>
            <a:r>
              <a:rPr lang="en-US" altLang="zh-TW" sz="2400" b="1" dirty="0"/>
              <a:t>(TPM)</a:t>
            </a:r>
            <a:r>
              <a:rPr lang="zh-TW" altLang="en-US" sz="2400" b="1" dirty="0"/>
              <a:t>來優化人、機的效率，進而改善公司的體質，提升經營績效，強化品質</a:t>
            </a:r>
            <a:r>
              <a:rPr lang="zh-TW" altLang="en-US" sz="2400" b="1" dirty="0" smtClean="0"/>
              <a:t>；</a:t>
            </a:r>
            <a:endParaRPr lang="en-US" altLang="zh-TW" sz="2400" b="1" dirty="0" smtClean="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23</a:t>
            </a:fld>
            <a:endParaRPr lang="zh-TW" alt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六大經營方向 發揮營運綜效</a:t>
            </a:r>
            <a:endParaRPr lang="zh-TW" altLang="en-US" dirty="0"/>
          </a:p>
        </p:txBody>
      </p:sp>
      <p:sp>
        <p:nvSpPr>
          <p:cNvPr id="3" name="內容版面配置區 2"/>
          <p:cNvSpPr>
            <a:spLocks noGrp="1"/>
          </p:cNvSpPr>
          <p:nvPr>
            <p:ph idx="1"/>
          </p:nvPr>
        </p:nvSpPr>
        <p:spPr>
          <a:xfrm>
            <a:off x="457200" y="1600200"/>
            <a:ext cx="8229600" cy="4637111"/>
          </a:xfrm>
        </p:spPr>
        <p:txBody>
          <a:bodyPr>
            <a:normAutofit/>
          </a:bodyPr>
          <a:lstStyle/>
          <a:p>
            <a:pPr>
              <a:buNone/>
            </a:pPr>
            <a:r>
              <a:rPr lang="en-US" altLang="zh-TW" sz="2400" b="1" dirty="0" smtClean="0">
                <a:solidFill>
                  <a:srgbClr val="C00000"/>
                </a:solidFill>
              </a:rPr>
              <a:t>  </a:t>
            </a:r>
            <a:r>
              <a:rPr lang="en-US" altLang="zh-TW" sz="2400" b="1" dirty="0"/>
              <a:t>3.OPL</a:t>
            </a:r>
            <a:r>
              <a:rPr lang="zh-TW" altLang="en-US" sz="2400" b="1" dirty="0"/>
              <a:t>：並推展單一重點學習</a:t>
            </a:r>
            <a:r>
              <a:rPr lang="en-US" altLang="zh-TW" sz="2400" b="1" dirty="0"/>
              <a:t>(OPL)</a:t>
            </a:r>
            <a:r>
              <a:rPr lang="zh-TW" altLang="en-US" sz="2400" b="1" dirty="0"/>
              <a:t>將生產技術、技能、作業方式等知識、經驗以簡潔易懂、圖示方式，製成教材上傳至</a:t>
            </a:r>
            <a:r>
              <a:rPr lang="en-US" altLang="zh-TW" sz="2400" b="1" dirty="0"/>
              <a:t>PLM</a:t>
            </a:r>
            <a:r>
              <a:rPr lang="zh-TW" altLang="en-US" sz="2400" b="1" dirty="0"/>
              <a:t>系統便於知識傳承和推廣；</a:t>
            </a:r>
            <a:endParaRPr lang="en-US" altLang="zh-TW" sz="2400" b="1" dirty="0"/>
          </a:p>
          <a:p>
            <a:pPr>
              <a:buNone/>
            </a:pPr>
            <a:r>
              <a:rPr lang="en-US" altLang="zh-TW" sz="2400" b="1" dirty="0"/>
              <a:t>  4.PLM</a:t>
            </a:r>
            <a:r>
              <a:rPr lang="zh-TW" altLang="en-US" sz="2400" b="1" dirty="0"/>
              <a:t>：藉由</a:t>
            </a:r>
            <a:r>
              <a:rPr lang="en-US" altLang="zh-TW" sz="2400" b="1" dirty="0"/>
              <a:t>PLM(</a:t>
            </a:r>
            <a:r>
              <a:rPr lang="zh-TW" altLang="en-US" sz="2400" b="1" dirty="0"/>
              <a:t>產品生命周期管理</a:t>
            </a:r>
            <a:r>
              <a:rPr lang="en-US" altLang="zh-TW" sz="2400" b="1" dirty="0"/>
              <a:t>)</a:t>
            </a:r>
            <a:r>
              <a:rPr lang="zh-TW" altLang="en-US" sz="2400" b="1" dirty="0"/>
              <a:t>系統再廣範應用，予以彙整、分析產品設計與開發的數據，藉由透過數據化的知識管理，以提升服務客戶的效率、降低開發與生產成本並提高生產效率</a:t>
            </a:r>
            <a:r>
              <a:rPr lang="zh-TW" altLang="en-US" sz="2400" b="1" dirty="0" smtClean="0"/>
              <a:t>；</a:t>
            </a:r>
            <a:endParaRPr lang="en-US" altLang="zh-TW" sz="2400" b="1" dirty="0" smtClean="0"/>
          </a:p>
          <a:p>
            <a:pPr>
              <a:buNone/>
            </a:pPr>
            <a:r>
              <a:rPr lang="en-US" altLang="zh-TW" sz="2400" b="1" dirty="0"/>
              <a:t> </a:t>
            </a:r>
            <a:r>
              <a:rPr lang="en-US" altLang="zh-TW" sz="2400" b="1" dirty="0"/>
              <a:t> 5.ERP</a:t>
            </a:r>
            <a:r>
              <a:rPr lang="zh-TW" altLang="en-US" sz="2400" b="1" dirty="0"/>
              <a:t>：藉由更換</a:t>
            </a:r>
            <a:r>
              <a:rPr lang="en-US" altLang="zh-TW" sz="2400" b="1" dirty="0"/>
              <a:t>ERP</a:t>
            </a:r>
            <a:r>
              <a:rPr lang="zh-TW" altLang="en-US" sz="2400" b="1" dirty="0"/>
              <a:t>系統，從「根本」重新思考企業流程再造，以便在成本、品質、服務、速度、智能製造和集團化整合等項目獲得再精進的管理效益。</a:t>
            </a:r>
            <a:endParaRPr lang="en-US" altLang="zh-TW" sz="2400" b="1" dirty="0" smtClean="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24</a:t>
            </a:fld>
            <a:endParaRPr lang="zh-TW" alt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六大經營方向 發揮營運綜效</a:t>
            </a:r>
            <a:endParaRPr lang="zh-TW" altLang="en-US" dirty="0"/>
          </a:p>
        </p:txBody>
      </p:sp>
      <p:sp>
        <p:nvSpPr>
          <p:cNvPr id="3" name="內容版面配置區 2"/>
          <p:cNvSpPr>
            <a:spLocks noGrp="1"/>
          </p:cNvSpPr>
          <p:nvPr>
            <p:ph idx="1"/>
          </p:nvPr>
        </p:nvSpPr>
        <p:spPr>
          <a:xfrm>
            <a:off x="457200" y="1600200"/>
            <a:ext cx="8229600" cy="4637111"/>
          </a:xfrm>
        </p:spPr>
        <p:txBody>
          <a:bodyPr>
            <a:noAutofit/>
          </a:bodyPr>
          <a:lstStyle/>
          <a:p>
            <a:pPr>
              <a:buNone/>
            </a:pPr>
            <a:r>
              <a:rPr lang="en-US" altLang="zh-TW" sz="2400" b="1" dirty="0">
                <a:solidFill>
                  <a:srgbClr val="C00000"/>
                </a:solidFill>
              </a:rPr>
              <a:t>4.</a:t>
            </a:r>
            <a:r>
              <a:rPr lang="zh-TW" altLang="en-US" sz="2400" b="1" u="sng" dirty="0">
                <a:solidFill>
                  <a:srgbClr val="C00000"/>
                </a:solidFill>
              </a:rPr>
              <a:t>減碳</a:t>
            </a:r>
            <a:r>
              <a:rPr lang="zh-TW" altLang="en-US" sz="2400" b="1" u="sng" dirty="0" smtClean="0">
                <a:solidFill>
                  <a:srgbClr val="C00000"/>
                </a:solidFill>
              </a:rPr>
              <a:t>環保</a:t>
            </a:r>
            <a:r>
              <a:rPr lang="zh-TW" altLang="en-US" sz="2400" b="1" dirty="0" smtClean="0"/>
              <a:t>：</a:t>
            </a:r>
            <a:r>
              <a:rPr lang="zh-TW" altLang="en-US" sz="2400" b="1" dirty="0"/>
              <a:t>發揮核心競爭力，將永續成長和生態責任結合，持續推展綠色</a:t>
            </a:r>
            <a:r>
              <a:rPr lang="zh-TW" altLang="en-US" sz="2400" b="1" dirty="0" smtClean="0"/>
              <a:t>經營管理</a:t>
            </a:r>
            <a:endParaRPr lang="en-US" altLang="zh-TW" sz="2400" b="1" dirty="0" smtClean="0"/>
          </a:p>
          <a:p>
            <a:pPr>
              <a:buNone/>
            </a:pPr>
            <a:r>
              <a:rPr lang="en-US" altLang="zh-TW" sz="2400" b="1" dirty="0" smtClean="0"/>
              <a:t>(</a:t>
            </a:r>
            <a:r>
              <a:rPr lang="en-US" altLang="zh-TW" sz="2400" b="1" dirty="0"/>
              <a:t>1).</a:t>
            </a:r>
            <a:r>
              <a:rPr lang="zh-TW" altLang="en-US" sz="2400" b="1" dirty="0"/>
              <a:t>循環材料：達到減廢、減碳、高值化應用效益並進行產品碳足跡盤查；</a:t>
            </a:r>
            <a:endParaRPr lang="en-US" altLang="zh-TW" sz="2400" b="1" dirty="0" smtClean="0"/>
          </a:p>
          <a:p>
            <a:pPr marL="363538" indent="-363538">
              <a:buNone/>
            </a:pPr>
            <a:r>
              <a:rPr lang="en-US" altLang="zh-TW" sz="2400" b="1" dirty="0" smtClean="0"/>
              <a:t>(</a:t>
            </a:r>
            <a:r>
              <a:rPr lang="en-US" altLang="zh-TW" sz="2400" b="1" dirty="0"/>
              <a:t>2).</a:t>
            </a:r>
            <a:r>
              <a:rPr lang="zh-TW" altLang="en-US" sz="2400" b="1" dirty="0"/>
              <a:t>減碳製程：提升生產效能、降低損耗</a:t>
            </a:r>
            <a:r>
              <a:rPr lang="zh-TW" altLang="en-US" sz="2400" b="1" dirty="0" smtClean="0"/>
              <a:t>；</a:t>
            </a:r>
            <a:endParaRPr lang="en-US" altLang="zh-TW" sz="2400" b="1" dirty="0" smtClean="0"/>
          </a:p>
          <a:p>
            <a:pPr marL="363538" indent="-363538">
              <a:buNone/>
            </a:pPr>
            <a:r>
              <a:rPr lang="en-US" altLang="zh-TW" sz="2400" b="1" dirty="0" smtClean="0"/>
              <a:t>(</a:t>
            </a:r>
            <a:r>
              <a:rPr lang="en-US" altLang="zh-TW" sz="2400" b="1" dirty="0"/>
              <a:t>3).</a:t>
            </a:r>
            <a:r>
              <a:rPr lang="zh-TW" altLang="en-US" sz="2400" b="1" dirty="0"/>
              <a:t>碳管理：能耗分析、異常通報、節能對策</a:t>
            </a:r>
            <a:r>
              <a:rPr lang="zh-TW" altLang="en-US" sz="2400" b="1" dirty="0" smtClean="0"/>
              <a:t>。</a:t>
            </a:r>
            <a:endParaRPr lang="en-US" altLang="zh-TW" sz="2400" b="1" dirty="0" smtClean="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25</a:t>
            </a:fld>
            <a:endParaRPr lang="zh-TW" alt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六大經營方向 發揮營運綜效</a:t>
            </a:r>
            <a:endParaRPr lang="zh-TW" altLang="en-US" dirty="0"/>
          </a:p>
        </p:txBody>
      </p:sp>
      <p:sp>
        <p:nvSpPr>
          <p:cNvPr id="3" name="內容版面配置區 2"/>
          <p:cNvSpPr>
            <a:spLocks noGrp="1"/>
          </p:cNvSpPr>
          <p:nvPr>
            <p:ph idx="1"/>
          </p:nvPr>
        </p:nvSpPr>
        <p:spPr>
          <a:xfrm>
            <a:off x="457200" y="1600200"/>
            <a:ext cx="8229600" cy="4637111"/>
          </a:xfrm>
        </p:spPr>
        <p:txBody>
          <a:bodyPr>
            <a:normAutofit/>
          </a:bodyPr>
          <a:lstStyle/>
          <a:p>
            <a:pPr marL="363538" indent="-363538">
              <a:buNone/>
            </a:pPr>
            <a:r>
              <a:rPr lang="en-US" altLang="zh-TW" sz="2400" b="1" dirty="0">
                <a:solidFill>
                  <a:srgbClr val="C00000"/>
                </a:solidFill>
              </a:rPr>
              <a:t>5.</a:t>
            </a:r>
            <a:r>
              <a:rPr lang="zh-TW" altLang="en-US" sz="2400" b="1" u="sng" dirty="0">
                <a:solidFill>
                  <a:srgbClr val="C00000"/>
                </a:solidFill>
              </a:rPr>
              <a:t>綠色行銷</a:t>
            </a:r>
            <a:r>
              <a:rPr lang="zh-TW" altLang="en-US" sz="2400" b="1" dirty="0"/>
              <a:t>：研發創新環保材料，創造永續經營的競爭優勢，以</a:t>
            </a:r>
            <a:r>
              <a:rPr lang="zh-TW" altLang="en-US" sz="2400" b="1" dirty="0" smtClean="0"/>
              <a:t>符合</a:t>
            </a:r>
            <a:r>
              <a:rPr lang="en-US" altLang="zh-TW" sz="2400" b="1" dirty="0"/>
              <a:t>ESG</a:t>
            </a:r>
            <a:r>
              <a:rPr lang="zh-TW" altLang="en-US" sz="2400" b="1" dirty="0"/>
              <a:t>的世界潮流要求</a:t>
            </a:r>
            <a:endParaRPr lang="en-US" altLang="zh-TW" sz="2400" b="1" dirty="0"/>
          </a:p>
          <a:p>
            <a:pPr marL="363538" indent="-363538">
              <a:buNone/>
            </a:pPr>
            <a:r>
              <a:rPr lang="en-US" altLang="zh-TW" sz="2400" b="1" dirty="0" smtClean="0"/>
              <a:t>(</a:t>
            </a:r>
            <a:r>
              <a:rPr lang="en-US" altLang="zh-TW" sz="2400" b="1" dirty="0"/>
              <a:t>1).</a:t>
            </a:r>
            <a:r>
              <a:rPr lang="zh-TW" altLang="en-US" sz="2400" b="1" dirty="0"/>
              <a:t>環保材料：提升材料研發創新的競爭優勢，持續地對</a:t>
            </a:r>
            <a:r>
              <a:rPr lang="en-US" altLang="zh-TW" sz="2400" b="1" dirty="0"/>
              <a:t>Bio</a:t>
            </a:r>
            <a:r>
              <a:rPr lang="zh-TW" altLang="en-US" sz="2400" b="1" dirty="0"/>
              <a:t>生質塑料、</a:t>
            </a:r>
            <a:r>
              <a:rPr lang="en-US" altLang="zh-TW" sz="2400" b="1" dirty="0"/>
              <a:t>PCR</a:t>
            </a:r>
            <a:r>
              <a:rPr lang="zh-TW" altLang="en-US" sz="2400" b="1" dirty="0"/>
              <a:t>改質複合材料、減碳複合材料的開發、替代料、減重瓶等低碳產品之研發成果行銷予客戶並已陸續出貨中</a:t>
            </a:r>
            <a:r>
              <a:rPr lang="zh-TW" altLang="en-US" sz="2400" b="1" dirty="0" smtClean="0"/>
              <a:t>；</a:t>
            </a:r>
            <a:endParaRPr lang="en-US" altLang="zh-TW" sz="2400" b="1" dirty="0" smtClean="0"/>
          </a:p>
          <a:p>
            <a:pPr marL="363538" indent="-363538">
              <a:buNone/>
            </a:pPr>
            <a:r>
              <a:rPr lang="en-US" altLang="zh-TW" sz="2400" b="1" dirty="0" smtClean="0"/>
              <a:t>(</a:t>
            </a:r>
            <a:r>
              <a:rPr lang="en-US" altLang="zh-TW" sz="2400" b="1" dirty="0"/>
              <a:t>2).ESG</a:t>
            </a:r>
            <a:r>
              <a:rPr lang="zh-TW" altLang="en-US" sz="2400" b="1" dirty="0"/>
              <a:t>加值：藉由開發在環境保護方面可以有差別化的產品，能爭取有環保理念的客戶認同，期望在兼顧環境責任、企業盈利及社會責任之中，以環保為本，強化公司治理，作好</a:t>
            </a:r>
            <a:r>
              <a:rPr lang="zh-TW" altLang="en-US" sz="2400" b="1" dirty="0" smtClean="0"/>
              <a:t>企業</a:t>
            </a:r>
            <a:r>
              <a:rPr lang="en-US" altLang="zh-TW" sz="2400" b="1" dirty="0"/>
              <a:t>ESG</a:t>
            </a:r>
            <a:r>
              <a:rPr lang="zh-TW" altLang="en-US" sz="2400" b="1" dirty="0"/>
              <a:t>，創造永續經營的競爭優勢</a:t>
            </a:r>
            <a:r>
              <a:rPr lang="zh-TW" altLang="en-US" sz="2400" b="1" dirty="0" smtClean="0"/>
              <a:t>；</a:t>
            </a:r>
            <a:endParaRPr lang="en-US" altLang="zh-TW" sz="24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26</a:t>
            </a:fld>
            <a:endParaRPr lang="zh-TW" alt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六大經營方向 發揮營運綜效</a:t>
            </a:r>
            <a:endParaRPr lang="zh-TW" altLang="en-US" dirty="0"/>
          </a:p>
        </p:txBody>
      </p:sp>
      <p:sp>
        <p:nvSpPr>
          <p:cNvPr id="3" name="內容版面配置區 2"/>
          <p:cNvSpPr>
            <a:spLocks noGrp="1"/>
          </p:cNvSpPr>
          <p:nvPr>
            <p:ph idx="1"/>
          </p:nvPr>
        </p:nvSpPr>
        <p:spPr>
          <a:xfrm>
            <a:off x="457200" y="1600200"/>
            <a:ext cx="8229600" cy="4637111"/>
          </a:xfrm>
        </p:spPr>
        <p:txBody>
          <a:bodyPr>
            <a:normAutofit/>
          </a:bodyPr>
          <a:lstStyle/>
          <a:p>
            <a:pPr marL="363538" indent="-363538">
              <a:buNone/>
            </a:pPr>
            <a:r>
              <a:rPr lang="en-US" altLang="zh-TW" sz="2400" b="1" dirty="0" smtClean="0"/>
              <a:t>(</a:t>
            </a:r>
            <a:r>
              <a:rPr lang="en-US" altLang="zh-TW" sz="2400" b="1" dirty="0"/>
              <a:t>3).</a:t>
            </a:r>
            <a:r>
              <a:rPr lang="zh-TW" altLang="en-US" sz="2400" b="1" dirty="0"/>
              <a:t>綠色材料：持續精進奈米碳纖材料的質量，拓展各式鋰電池的運用，再造友善生活環境</a:t>
            </a:r>
            <a:r>
              <a:rPr lang="zh-TW" altLang="en-US" sz="2400" b="1" dirty="0"/>
              <a:t>；</a:t>
            </a:r>
            <a:endParaRPr lang="en-US" altLang="zh-TW" sz="2400" b="1" dirty="0"/>
          </a:p>
          <a:p>
            <a:pPr marL="363538" indent="-363538">
              <a:buNone/>
            </a:pPr>
            <a:r>
              <a:rPr lang="en-US" altLang="zh-TW" sz="2400" b="1" dirty="0">
                <a:solidFill>
                  <a:srgbClr val="C00000"/>
                </a:solidFill>
              </a:rPr>
              <a:t>6.</a:t>
            </a:r>
            <a:r>
              <a:rPr lang="zh-TW" altLang="en-US" sz="2400" b="1" u="sng" dirty="0">
                <a:solidFill>
                  <a:srgbClr val="C00000"/>
                </a:solidFill>
              </a:rPr>
              <a:t>生技商機</a:t>
            </a:r>
            <a:r>
              <a:rPr lang="zh-TW" altLang="en-US" sz="2400" b="1" dirty="0"/>
              <a:t>：整合集團資源，一條龍服務，抓緊美容保養商機以注入高端生技包材的行銷</a:t>
            </a:r>
            <a:r>
              <a:rPr lang="zh-TW" altLang="en-US" sz="2400" b="1" dirty="0" smtClean="0"/>
              <a:t>能量</a:t>
            </a:r>
            <a:endParaRPr lang="en-US" altLang="zh-TW" sz="2400" b="1" dirty="0" smtClean="0"/>
          </a:p>
          <a:p>
            <a:pPr marL="363538" indent="-363538">
              <a:buNone/>
            </a:pPr>
            <a:r>
              <a:rPr lang="en-US" altLang="zh-TW" sz="2400" b="1" dirty="0" smtClean="0"/>
              <a:t>(</a:t>
            </a:r>
            <a:r>
              <a:rPr lang="en-US" altLang="zh-TW" sz="2400" b="1" dirty="0"/>
              <a:t>1).</a:t>
            </a:r>
            <a:r>
              <a:rPr lang="zh-TW" altLang="en-US" sz="2400" b="1" dirty="0"/>
              <a:t>搭上美麗經濟：為能抓緊美容、保養的商機，持續整合集團現有資源，搭配膚質檢測載具之研發使用並透過構建的膚質保養產品之電子商務行銷平台，推展高端保養專用包材及各類劑型充填業務量，並代理沙龍品牌行銷，進而創造業績動能</a:t>
            </a:r>
            <a:r>
              <a:rPr lang="zh-TW" altLang="en-US" sz="2400" b="1" dirty="0" smtClean="0"/>
              <a:t>；</a:t>
            </a:r>
            <a:endParaRPr lang="en-US" altLang="zh-TW" sz="2400" b="1" dirty="0" smtClean="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27</a:t>
            </a:fld>
            <a:endParaRPr lang="zh-TW" altLang="en-US"/>
          </a:p>
        </p:txBody>
      </p:sp>
    </p:spTree>
    <p:extLst>
      <p:ext uri="{BB962C8B-B14F-4D97-AF65-F5344CB8AC3E}">
        <p14:creationId xmlns:p14="http://schemas.microsoft.com/office/powerpoint/2010/main" val="2088653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六大經營方向 發揮營運綜效</a:t>
            </a:r>
            <a:endParaRPr lang="zh-TW" altLang="en-US" dirty="0"/>
          </a:p>
        </p:txBody>
      </p:sp>
      <p:sp>
        <p:nvSpPr>
          <p:cNvPr id="3" name="內容版面配置區 2"/>
          <p:cNvSpPr>
            <a:spLocks noGrp="1"/>
          </p:cNvSpPr>
          <p:nvPr>
            <p:ph idx="1"/>
          </p:nvPr>
        </p:nvSpPr>
        <p:spPr>
          <a:xfrm>
            <a:off x="457200" y="1600200"/>
            <a:ext cx="8229600" cy="4637111"/>
          </a:xfrm>
        </p:spPr>
        <p:txBody>
          <a:bodyPr>
            <a:normAutofit/>
          </a:bodyPr>
          <a:lstStyle/>
          <a:p>
            <a:pPr marL="363538" indent="-363538">
              <a:buNone/>
            </a:pPr>
            <a:r>
              <a:rPr lang="en-US" altLang="zh-TW" sz="2400" b="1" dirty="0" smtClean="0"/>
              <a:t>(</a:t>
            </a:r>
            <a:r>
              <a:rPr lang="en-US" altLang="zh-TW" sz="2400" b="1" dirty="0"/>
              <a:t>2).</a:t>
            </a:r>
            <a:r>
              <a:rPr lang="zh-TW" altLang="en-US" sz="2400" b="1" dirty="0"/>
              <a:t>拓展生技商機：在中國大陸市場除了擴大現行滴眼劑容器產線，再延伸開拓動物疫苗容器市場，並配合客戶需求導入含藥級日化容器；憑藉優良研發、生產技術，跨入高端生技包材的供應鏈。</a:t>
            </a:r>
            <a:endParaRPr lang="en-US" altLang="zh-TW" sz="24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28</a:t>
            </a:fld>
            <a:endParaRPr lang="zh-TW" altLang="en-US"/>
          </a:p>
        </p:txBody>
      </p:sp>
    </p:spTree>
    <p:extLst>
      <p:ext uri="{BB962C8B-B14F-4D97-AF65-F5344CB8AC3E}">
        <p14:creationId xmlns:p14="http://schemas.microsoft.com/office/powerpoint/2010/main" val="285912418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一條龍</a:t>
            </a:r>
            <a:r>
              <a:rPr lang="zh-TW" altLang="en-US" dirty="0" smtClean="0"/>
              <a:t>式服務提供</a:t>
            </a:r>
            <a:endParaRPr lang="zh-TW" altLang="en-US" dirty="0"/>
          </a:p>
        </p:txBody>
      </p:sp>
      <p:sp>
        <p:nvSpPr>
          <p:cNvPr id="17" name="投影片編號版面配置區 16"/>
          <p:cNvSpPr>
            <a:spLocks noGrp="1"/>
          </p:cNvSpPr>
          <p:nvPr>
            <p:ph type="sldNum" sz="quarter" idx="12"/>
          </p:nvPr>
        </p:nvSpPr>
        <p:spPr/>
        <p:txBody>
          <a:bodyPr/>
          <a:lstStyle/>
          <a:p>
            <a:fld id="{73DA0BB7-265A-403C-9275-D587AB510EDC}" type="slidenum">
              <a:rPr lang="zh-TW" altLang="en-US" smtClean="0"/>
              <a:pPr/>
              <a:t>29</a:t>
            </a:fld>
            <a:endParaRPr lang="zh-TW" altLang="en-US"/>
          </a:p>
        </p:txBody>
      </p:sp>
      <p:pic>
        <p:nvPicPr>
          <p:cNvPr id="39937" name="Picture 1"/>
          <p:cNvPicPr>
            <a:picLocks noGrp="1" noChangeAspect="1" noChangeArrowheads="1"/>
          </p:cNvPicPr>
          <p:nvPr>
            <p:ph idx="1"/>
          </p:nvPr>
        </p:nvPicPr>
        <p:blipFill>
          <a:blip r:embed="rId2" cstate="print"/>
          <a:srcRect l="11219" t="19724" r="13208" b="10272"/>
          <a:stretch>
            <a:fillRect/>
          </a:stretch>
        </p:blipFill>
        <p:spPr bwMode="auto">
          <a:xfrm>
            <a:off x="323528" y="1340768"/>
            <a:ext cx="8333289" cy="48245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a:xfrm>
            <a:off x="457200" y="2492896"/>
            <a:ext cx="8229600" cy="1143000"/>
          </a:xfrm>
        </p:spPr>
        <p:txBody>
          <a:bodyPr/>
          <a:lstStyle/>
          <a:p>
            <a:r>
              <a:rPr lang="zh-TW" altLang="en-US" dirty="0" smtClean="0"/>
              <a:t>公司簡介</a:t>
            </a:r>
            <a:endParaRPr lang="zh-TW" altLang="en-US" dirty="0"/>
          </a:p>
        </p:txBody>
      </p:sp>
      <p:sp>
        <p:nvSpPr>
          <p:cNvPr id="10" name="內容版面配置區 9"/>
          <p:cNvSpPr>
            <a:spLocks noGrp="1"/>
          </p:cNvSpPr>
          <p:nvPr>
            <p:ph idx="1"/>
          </p:nvPr>
        </p:nvSpPr>
        <p:spPr>
          <a:xfrm>
            <a:off x="457200" y="4005064"/>
            <a:ext cx="8229600" cy="2121099"/>
          </a:xfrm>
        </p:spPr>
        <p:txBody>
          <a:bodyPr/>
          <a:lstStyle/>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a:t>
            </a:fld>
            <a:endParaRPr lang="zh-TW" alt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免責聲明</a:t>
            </a:r>
            <a:endParaRPr lang="zh-TW" altLang="en-US" dirty="0"/>
          </a:p>
        </p:txBody>
      </p:sp>
      <p:sp>
        <p:nvSpPr>
          <p:cNvPr id="5" name="內容版面配置區 4"/>
          <p:cNvSpPr>
            <a:spLocks noGrp="1"/>
          </p:cNvSpPr>
          <p:nvPr>
            <p:ph idx="1"/>
          </p:nvPr>
        </p:nvSpPr>
        <p:spPr>
          <a:xfrm>
            <a:off x="457200" y="1600200"/>
            <a:ext cx="8229600" cy="4925144"/>
          </a:xfrm>
        </p:spPr>
        <p:txBody>
          <a:bodyPr>
            <a:normAutofit/>
          </a:bodyPr>
          <a:lstStyle/>
          <a:p>
            <a:r>
              <a:rPr lang="zh-TW" altLang="en-US" sz="2400" b="1" dirty="0"/>
              <a:t>本公司並未發佈財務預測，於簡報所作相關財務上、業務上及</a:t>
            </a:r>
            <a:r>
              <a:rPr lang="en-US" altLang="zh-TW" sz="2400" b="1" dirty="0"/>
              <a:t>Q&amp;A</a:t>
            </a:r>
            <a:r>
              <a:rPr lang="zh-TW" altLang="en-US" sz="2400" b="1" dirty="0"/>
              <a:t>之說明等陳述，係基於對營運現況的預期，可能與未來實際經營結果存有差異。故本公司、關係人、代表對使用上述相關陳述的資訊所引發之損失，不予負責</a:t>
            </a:r>
            <a:r>
              <a:rPr lang="zh-TW" altLang="en-US" sz="2400" b="1" dirty="0" smtClean="0"/>
              <a:t>。</a:t>
            </a:r>
            <a:endParaRPr lang="en-US" altLang="zh-TW" sz="2400" b="1" dirty="0" smtClean="0"/>
          </a:p>
          <a:p>
            <a:r>
              <a:rPr lang="zh-TW" altLang="en-US" sz="2400" b="1" dirty="0"/>
              <a:t>除法令要求外，本公司並無責任義務因應新資訊的產生或未來事件的發生，主動即時更新或提醒修正上述相關陳述的資訊</a:t>
            </a:r>
            <a:r>
              <a:rPr lang="zh-TW" altLang="en-US" sz="2400" b="1" dirty="0" smtClean="0"/>
              <a:t>。</a:t>
            </a:r>
            <a:endParaRPr lang="en-US" altLang="zh-TW" sz="2400" b="1" dirty="0" smtClean="0"/>
          </a:p>
          <a:p>
            <a:r>
              <a:rPr lang="zh-TW" altLang="en-US" sz="2400" b="1" dirty="0"/>
              <a:t>本簡報中對未來的展望，係反應本公司迄今對未來營運的看法，閱讀簡報之同時，應參考本公司向主管機關所申報公開的各項訊息。</a:t>
            </a:r>
            <a:endParaRPr lang="zh-TW" altLang="en-US" sz="2400" b="1"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30</a:t>
            </a:fld>
            <a:endParaRPr lang="zh-TW" alt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5220072" y="0"/>
            <a:ext cx="3923928"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標題 6"/>
          <p:cNvSpPr>
            <a:spLocks noGrp="1"/>
          </p:cNvSpPr>
          <p:nvPr>
            <p:ph type="title"/>
          </p:nvPr>
        </p:nvSpPr>
        <p:spPr>
          <a:xfrm>
            <a:off x="457200" y="274638"/>
            <a:ext cx="8229600" cy="1570186"/>
          </a:xfrm>
        </p:spPr>
        <p:txBody>
          <a:bodyPr>
            <a:noAutofit/>
          </a:bodyPr>
          <a:lstStyle/>
          <a:p>
            <a:r>
              <a:rPr lang="zh-TW" altLang="en-US" sz="3600" dirty="0" smtClean="0">
                <a:latin typeface="Arial" pitchFamily="34" charset="0"/>
              </a:rPr>
              <a:t>永裕塑膠工業股份有限公司</a:t>
            </a:r>
            <a:r>
              <a:rPr lang="en-US" altLang="zh-TW" sz="3600" dirty="0" smtClean="0">
                <a:latin typeface="Arial" pitchFamily="34" charset="0"/>
              </a:rPr>
              <a:t/>
            </a:r>
            <a:br>
              <a:rPr lang="en-US" altLang="zh-TW" sz="3600" dirty="0" smtClean="0">
                <a:latin typeface="Arial" pitchFamily="34" charset="0"/>
              </a:rPr>
            </a:br>
            <a:r>
              <a:rPr lang="en-US" altLang="zh-TW" sz="3600" dirty="0" smtClean="0">
                <a:latin typeface="Arial" pitchFamily="34" charset="0"/>
              </a:rPr>
              <a:t> </a:t>
            </a:r>
            <a:r>
              <a:rPr lang="en-US" altLang="zh-TW" sz="3200" dirty="0" smtClean="0">
                <a:latin typeface="Arial" pitchFamily="34" charset="0"/>
              </a:rPr>
              <a:t>YONYU PLASTICS CO.,LTD.</a:t>
            </a:r>
            <a:br>
              <a:rPr lang="en-US" altLang="zh-TW" sz="3200" dirty="0" smtClean="0">
                <a:latin typeface="Arial" pitchFamily="34" charset="0"/>
              </a:rPr>
            </a:br>
            <a:r>
              <a:rPr lang="zh-TW" altLang="en-US" sz="3200" dirty="0" smtClean="0">
                <a:latin typeface="Arial" pitchFamily="34" charset="0"/>
              </a:rPr>
              <a:t>股票代號：</a:t>
            </a:r>
            <a:r>
              <a:rPr lang="en-US" altLang="zh-TW" sz="3200" dirty="0" smtClean="0">
                <a:latin typeface="Arial" pitchFamily="34" charset="0"/>
              </a:rPr>
              <a:t>1323</a:t>
            </a:r>
            <a:endParaRPr lang="zh-TW" altLang="en-US" sz="3200" dirty="0">
              <a:latin typeface="Arial" pitchFamily="34" charset="0"/>
            </a:endParaRPr>
          </a:p>
        </p:txBody>
      </p:sp>
      <p:pic>
        <p:nvPicPr>
          <p:cNvPr id="14" name="內容版面配置區 13" descr="產品圖檔2.jpg"/>
          <p:cNvPicPr>
            <a:picLocks noGrp="1" noChangeAspect="1"/>
          </p:cNvPicPr>
          <p:nvPr>
            <p:ph sz="half" idx="1"/>
          </p:nvPr>
        </p:nvPicPr>
        <p:blipFill>
          <a:blip r:embed="rId3" cstate="print"/>
          <a:stretch>
            <a:fillRect/>
          </a:stretch>
        </p:blipFill>
        <p:spPr>
          <a:xfrm>
            <a:off x="95364" y="2276872"/>
            <a:ext cx="4342532" cy="2880320"/>
          </a:xfrm>
        </p:spPr>
      </p:pic>
      <p:sp>
        <p:nvSpPr>
          <p:cNvPr id="12" name="內容版面配置區 11"/>
          <p:cNvSpPr>
            <a:spLocks noGrp="1"/>
          </p:cNvSpPr>
          <p:nvPr>
            <p:ph sz="half" idx="2"/>
          </p:nvPr>
        </p:nvSpPr>
        <p:spPr>
          <a:xfrm>
            <a:off x="4499992" y="2636911"/>
            <a:ext cx="4186808" cy="1872209"/>
          </a:xfrm>
        </p:spPr>
        <p:txBody>
          <a:bodyPr>
            <a:normAutofit/>
          </a:bodyPr>
          <a:lstStyle/>
          <a:p>
            <a:pPr algn="ctr">
              <a:buNone/>
            </a:pPr>
            <a:r>
              <a:rPr lang="zh-TW" altLang="en-US" sz="4000" dirty="0" smtClean="0">
                <a:effectLst>
                  <a:outerShdw blurRad="50800" dist="38100" dir="2700000" algn="tl" rotWithShape="0">
                    <a:prstClr val="black">
                      <a:alpha val="40000"/>
                    </a:prstClr>
                  </a:outerShdw>
                </a:effectLst>
              </a:rPr>
              <a:t>感謝指教</a:t>
            </a:r>
            <a:endParaRPr lang="en-US" altLang="zh-TW" sz="4000" dirty="0" smtClean="0">
              <a:effectLst>
                <a:outerShdw blurRad="50800" dist="38100" dir="2700000" algn="tl" rotWithShape="0">
                  <a:prstClr val="black">
                    <a:alpha val="40000"/>
                  </a:prstClr>
                </a:outerShdw>
              </a:effectLst>
            </a:endParaRPr>
          </a:p>
          <a:p>
            <a:pPr algn="ctr">
              <a:buNone/>
            </a:pPr>
            <a:r>
              <a:rPr lang="en-US" altLang="zh-TW" sz="4000" dirty="0" smtClean="0">
                <a:effectLst>
                  <a:outerShdw blurRad="50800" dist="38100" dir="2700000" algn="tl" rotWithShape="0">
                    <a:prstClr val="black">
                      <a:alpha val="40000"/>
                    </a:prstClr>
                  </a:outerShdw>
                </a:effectLst>
              </a:rPr>
              <a:t>Q&amp;A</a:t>
            </a:r>
          </a:p>
          <a:p>
            <a:pPr algn="ctr">
              <a:buNone/>
            </a:pPr>
            <a:endParaRPr lang="zh-TW" altLang="en-US" sz="4000" dirty="0">
              <a:effectLst>
                <a:outerShdw blurRad="50800" dist="38100" dir="2700000" algn="tl" rotWithShape="0">
                  <a:prstClr val="black">
                    <a:alpha val="40000"/>
                  </a:prstClr>
                </a:outerShdw>
              </a:effectLst>
            </a:endParaRPr>
          </a:p>
        </p:txBody>
      </p:sp>
      <p:sp>
        <p:nvSpPr>
          <p:cNvPr id="8" name="副標題 7"/>
          <p:cNvSpPr txBox="1">
            <a:spLocks/>
          </p:cNvSpPr>
          <p:nvPr/>
        </p:nvSpPr>
        <p:spPr>
          <a:xfrm>
            <a:off x="1547664" y="5229200"/>
            <a:ext cx="6400800" cy="720080"/>
          </a:xfrm>
          <a:prstGeom prst="rect">
            <a:avLst/>
          </a:prstGeom>
        </p:spPr>
        <p:txBody>
          <a:bodyPr vert="horz" lIns="91440" tIns="45720" rIns="91440" bIns="45720" rtlCol="0">
            <a:normAutofit/>
          </a:bodyPr>
          <a:lstStyle/>
          <a:p>
            <a:pPr lvl="0" algn="ctr">
              <a:spcBef>
                <a:spcPct val="20000"/>
              </a:spcBef>
            </a:pPr>
            <a:r>
              <a:rPr lang="zh-TW" altLang="en-US" sz="2800" dirty="0" smtClean="0">
                <a:effectLst>
                  <a:outerShdw blurRad="50800" dist="38100" dir="2700000" algn="tl" rotWithShape="0">
                    <a:prstClr val="black">
                      <a:alpha val="40000"/>
                    </a:prstClr>
                  </a:outerShdw>
                </a:effectLst>
                <a:latin typeface="Arial" pitchFamily="34" charset="0"/>
                <a:ea typeface="標楷體" pitchFamily="65" charset="-120"/>
                <a:cs typeface="Arial" pitchFamily="34" charset="0"/>
              </a:rPr>
              <a:t>創新開發、追求卓越、美化生活</a:t>
            </a:r>
            <a:endParaRPr kumimoji="0" lang="en-US" altLang="zh-TW" sz="2800" b="0" i="0" u="none" strike="noStrike" kern="1200" cap="none" spc="0" normalizeH="0" baseline="0" noProof="0" dirty="0" smtClean="0">
              <a:effectLst>
                <a:outerShdw blurRad="50800" dist="38100" dir="2700000" algn="tl" rotWithShape="0">
                  <a:prstClr val="black">
                    <a:alpha val="40000"/>
                  </a:prstClr>
                </a:outerShdw>
              </a:effectLst>
              <a:uLnTx/>
              <a:uFillTx/>
              <a:latin typeface="Arial" pitchFamily="34" charset="0"/>
              <a:ea typeface="標楷體" pitchFamily="65" charset="-120"/>
              <a:cs typeface="Arial" pitchFamily="34" charset="0"/>
            </a:endParaRPr>
          </a:p>
        </p:txBody>
      </p:sp>
      <p:graphicFrame>
        <p:nvGraphicFramePr>
          <p:cNvPr id="17411" name="圖片 220"/>
          <p:cNvGraphicFramePr>
            <a:graphicFrameLocks noChangeAspect="1"/>
          </p:cNvGraphicFramePr>
          <p:nvPr/>
        </p:nvGraphicFramePr>
        <p:xfrm>
          <a:off x="900113" y="404813"/>
          <a:ext cx="914400" cy="868362"/>
        </p:xfrm>
        <a:graphic>
          <a:graphicData uri="http://schemas.openxmlformats.org/presentationml/2006/ole">
            <mc:AlternateContent xmlns:mc="http://schemas.openxmlformats.org/markup-compatibility/2006">
              <mc:Choice xmlns:v="urn:schemas-microsoft-com:vml" Requires="v">
                <p:oleObj spid="_x0000_s17447" name="Document" r:id="rId4" imgW="980946" imgH="932805" progId="Word.Document.8">
                  <p:embed/>
                </p:oleObj>
              </mc:Choice>
              <mc:Fallback>
                <p:oleObj name="Document" r:id="rId4" imgW="980946" imgH="932805" progId="Word.Document.8">
                  <p:embed/>
                  <p:pic>
                    <p:nvPicPr>
                      <p:cNvPr id="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404813"/>
                        <a:ext cx="914400" cy="868362"/>
                      </a:xfrm>
                      <a:prstGeom prst="rect">
                        <a:avLst/>
                      </a:prstGeom>
                      <a:solidFill>
                        <a:srgbClr val="FFFFFF"/>
                      </a:solidFill>
                      <a:ln>
                        <a:noFill/>
                      </a:ln>
                      <a:extLst>
                        <a:ext uri="{91240B29-F687-4F45-9708-019B960494DF}">
                          <a14:hiddenLine xmlns:a14="http://schemas.microsoft.com/office/drawing/2010/main" w="1">
                            <a:solidFill>
                              <a:srgbClr val="000000"/>
                            </a:solidFill>
                            <a:miter lim="800000"/>
                            <a:headEnd/>
                            <a:tailEnd/>
                          </a14:hiddenLine>
                        </a:ext>
                      </a:extLst>
                    </p:spPr>
                  </p:pic>
                </p:oleObj>
              </mc:Fallback>
            </mc:AlternateContent>
          </a:graphicData>
        </a:graphic>
      </p:graphicFrame>
      <p:sp>
        <p:nvSpPr>
          <p:cNvPr id="9" name="投影片編號版面配置區 8"/>
          <p:cNvSpPr>
            <a:spLocks noGrp="1"/>
          </p:cNvSpPr>
          <p:nvPr>
            <p:ph type="sldNum" sz="quarter" idx="12"/>
          </p:nvPr>
        </p:nvSpPr>
        <p:spPr/>
        <p:txBody>
          <a:bodyPr/>
          <a:lstStyle/>
          <a:p>
            <a:fld id="{73DA0BB7-265A-403C-9275-D587AB510EDC}" type="slidenum">
              <a:rPr lang="zh-TW" altLang="en-US" smtClean="0"/>
              <a:pPr/>
              <a:t>31</a:t>
            </a:fld>
            <a:endParaRPr lang="zh-TW"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latin typeface="標楷體" pitchFamily="65" charset="-120"/>
                <a:ea typeface="標楷體" pitchFamily="65" charset="-120"/>
              </a:rPr>
              <a:t>公司簡介 </a:t>
            </a:r>
            <a:r>
              <a:rPr lang="en-US" altLang="zh-TW" dirty="0" smtClean="0">
                <a:latin typeface="標楷體" pitchFamily="65" charset="-120"/>
                <a:ea typeface="標楷體" pitchFamily="65" charset="-120"/>
              </a:rPr>
              <a:t>~ </a:t>
            </a:r>
            <a:r>
              <a:rPr lang="zh-TW" altLang="en-US" dirty="0" smtClean="0">
                <a:latin typeface="標楷體" pitchFamily="65" charset="-120"/>
                <a:ea typeface="標楷體" pitchFamily="65" charset="-120"/>
              </a:rPr>
              <a:t>基本資料</a:t>
            </a:r>
            <a:endParaRPr lang="zh-TW" altLang="en-US" dirty="0">
              <a:latin typeface="標楷體" pitchFamily="65" charset="-120"/>
              <a:ea typeface="標楷體" pitchFamily="65" charset="-120"/>
            </a:endParaRPr>
          </a:p>
        </p:txBody>
      </p:sp>
      <p:graphicFrame>
        <p:nvGraphicFramePr>
          <p:cNvPr id="9" name="內容版面配置區 8"/>
          <p:cNvGraphicFramePr>
            <a:graphicFrameLocks noGrp="1"/>
          </p:cNvGraphicFramePr>
          <p:nvPr>
            <p:ph sz="half" idx="2"/>
            <p:extLst>
              <p:ext uri="{D42A27DB-BD31-4B8C-83A1-F6EECF244321}">
                <p14:modId xmlns:p14="http://schemas.microsoft.com/office/powerpoint/2010/main" val="407184296"/>
              </p:ext>
            </p:extLst>
          </p:nvPr>
        </p:nvGraphicFramePr>
        <p:xfrm>
          <a:off x="4427984" y="1285858"/>
          <a:ext cx="4536504" cy="5004038"/>
        </p:xfrm>
        <a:graphic>
          <a:graphicData uri="http://schemas.openxmlformats.org/drawingml/2006/table">
            <a:tbl>
              <a:tblPr firstRow="1" bandRow="1">
                <a:tableStyleId>{5C22544A-7EE6-4342-B048-85BDC9FD1C3A}</a:tableStyleId>
              </a:tblPr>
              <a:tblGrid>
                <a:gridCol w="1584176"/>
                <a:gridCol w="2952328"/>
              </a:tblGrid>
              <a:tr h="575931">
                <a:tc>
                  <a:txBody>
                    <a:bodyPr/>
                    <a:lstStyle/>
                    <a:p>
                      <a:pPr algn="ctr" fontAlgn="ctr"/>
                      <a:r>
                        <a:rPr lang="zh-TW" altLang="en-US" sz="1600" b="1" i="0" u="none" strike="noStrike" dirty="0">
                          <a:latin typeface="Arial" pitchFamily="34" charset="0"/>
                          <a:ea typeface="標楷體" pitchFamily="65" charset="-120"/>
                          <a:cs typeface="Arial" pitchFamily="34" charset="0"/>
                        </a:rPr>
                        <a:t>公司成立時間</a:t>
                      </a:r>
                    </a:p>
                  </a:txBody>
                  <a:tcPr marL="0" marR="0" marT="0" marB="0" anchor="ctr"/>
                </a:tc>
                <a:tc>
                  <a:txBody>
                    <a:bodyPr/>
                    <a:lstStyle/>
                    <a:p>
                      <a:pPr algn="ctr" fontAlgn="ctr"/>
                      <a:r>
                        <a:rPr lang="en-US" altLang="zh-TW" sz="1600" b="1" i="0" u="none" strike="noStrike" dirty="0">
                          <a:latin typeface="Arial" pitchFamily="34" charset="0"/>
                          <a:ea typeface="標楷體" pitchFamily="65" charset="-120"/>
                          <a:cs typeface="Arial" pitchFamily="34" charset="0"/>
                        </a:rPr>
                        <a:t>1964.05</a:t>
                      </a:r>
                    </a:p>
                  </a:txBody>
                  <a:tcPr marL="0" marR="0" marT="0" marB="0" anchor="ctr"/>
                </a:tc>
              </a:tr>
              <a:tr h="480104">
                <a:tc>
                  <a:txBody>
                    <a:bodyPr/>
                    <a:lstStyle/>
                    <a:p>
                      <a:pPr algn="ctr" fontAlgn="ctr"/>
                      <a:r>
                        <a:rPr lang="zh-TW" altLang="en-US" sz="1400" b="1" i="0" u="none" strike="noStrike" dirty="0">
                          <a:latin typeface="Arial" pitchFamily="34" charset="0"/>
                          <a:ea typeface="標楷體" pitchFamily="65" charset="-120"/>
                          <a:cs typeface="Arial" pitchFamily="34" charset="0"/>
                        </a:rPr>
                        <a:t>實收資本額</a:t>
                      </a:r>
                    </a:p>
                  </a:txBody>
                  <a:tcPr marL="0" marR="0" marT="0" marB="0" anchor="ctr"/>
                </a:tc>
                <a:tc>
                  <a:txBody>
                    <a:bodyPr/>
                    <a:lstStyle/>
                    <a:p>
                      <a:pPr algn="ctr" fontAlgn="ctr"/>
                      <a:r>
                        <a:rPr lang="zh-TW" altLang="en-US" sz="1400" b="1" i="0" u="none" strike="noStrike" dirty="0">
                          <a:latin typeface="Arial" pitchFamily="34" charset="0"/>
                          <a:ea typeface="標楷體" pitchFamily="65" charset="-120"/>
                          <a:cs typeface="Arial" pitchFamily="34" charset="0"/>
                        </a:rPr>
                        <a:t>新台幣</a:t>
                      </a:r>
                      <a:r>
                        <a:rPr lang="en-US" altLang="zh-TW" sz="1400" b="1" i="0" u="none" strike="noStrike" dirty="0">
                          <a:latin typeface="Arial" pitchFamily="34" charset="0"/>
                          <a:ea typeface="標楷體" pitchFamily="65" charset="-120"/>
                          <a:cs typeface="Arial" pitchFamily="34" charset="0"/>
                        </a:rPr>
                        <a:t>9.13</a:t>
                      </a:r>
                      <a:r>
                        <a:rPr lang="zh-TW" altLang="en-US" sz="1400" b="1" i="0" u="none" strike="noStrike" dirty="0">
                          <a:latin typeface="Arial" pitchFamily="34" charset="0"/>
                          <a:ea typeface="標楷體" pitchFamily="65" charset="-120"/>
                          <a:cs typeface="Arial" pitchFamily="34" charset="0"/>
                        </a:rPr>
                        <a:t>億元</a:t>
                      </a:r>
                    </a:p>
                  </a:txBody>
                  <a:tcPr marL="0" marR="0" marT="0" marB="0" anchor="ctr"/>
                </a:tc>
              </a:tr>
              <a:tr h="480104">
                <a:tc>
                  <a:txBody>
                    <a:bodyPr/>
                    <a:lstStyle/>
                    <a:p>
                      <a:pPr algn="ctr" fontAlgn="ctr"/>
                      <a:r>
                        <a:rPr lang="zh-TW" altLang="en-US" sz="1400" b="1" i="0" u="none" strike="noStrike" dirty="0">
                          <a:latin typeface="Arial" pitchFamily="34" charset="0"/>
                          <a:ea typeface="標楷體" pitchFamily="65" charset="-120"/>
                          <a:cs typeface="Arial" pitchFamily="34" charset="0"/>
                        </a:rPr>
                        <a:t>董事長</a:t>
                      </a:r>
                    </a:p>
                  </a:txBody>
                  <a:tcPr marL="0" marR="0" marT="0" marB="0" anchor="ctr"/>
                </a:tc>
                <a:tc>
                  <a:txBody>
                    <a:bodyPr/>
                    <a:lstStyle/>
                    <a:p>
                      <a:pPr algn="ctr" fontAlgn="ctr"/>
                      <a:r>
                        <a:rPr lang="zh-TW" altLang="en-US" sz="1400" b="1" i="0" u="none" strike="noStrike" dirty="0">
                          <a:latin typeface="Arial" pitchFamily="34" charset="0"/>
                          <a:ea typeface="標楷體" pitchFamily="65" charset="-120"/>
                          <a:cs typeface="Arial" pitchFamily="34" charset="0"/>
                        </a:rPr>
                        <a:t>王威程先生</a:t>
                      </a:r>
                    </a:p>
                  </a:txBody>
                  <a:tcPr marL="0" marR="0" marT="0" marB="0" anchor="ctr"/>
                </a:tc>
              </a:tr>
              <a:tr h="480104">
                <a:tc>
                  <a:txBody>
                    <a:bodyPr/>
                    <a:lstStyle/>
                    <a:p>
                      <a:pPr algn="ctr" fontAlgn="ctr"/>
                      <a:r>
                        <a:rPr lang="zh-TW" altLang="en-US" sz="1400" b="1" i="0" u="none" strike="noStrike" dirty="0">
                          <a:latin typeface="Arial" pitchFamily="34" charset="0"/>
                          <a:ea typeface="標楷體" pitchFamily="65" charset="-120"/>
                          <a:cs typeface="Arial" pitchFamily="34" charset="0"/>
                        </a:rPr>
                        <a:t>上市時間</a:t>
                      </a:r>
                      <a:r>
                        <a:rPr lang="en-US" altLang="zh-TW" sz="1400" b="1" i="0" u="none" strike="noStrike" dirty="0">
                          <a:latin typeface="Arial" pitchFamily="34" charset="0"/>
                          <a:ea typeface="標楷體" pitchFamily="65" charset="-120"/>
                          <a:cs typeface="Arial" pitchFamily="34" charset="0"/>
                        </a:rPr>
                        <a:t>/</a:t>
                      </a:r>
                      <a:r>
                        <a:rPr lang="zh-TW" altLang="en-US" sz="1400" b="1" i="0" u="none" strike="noStrike" dirty="0">
                          <a:latin typeface="Arial" pitchFamily="34" charset="0"/>
                          <a:ea typeface="標楷體" pitchFamily="65" charset="-120"/>
                          <a:cs typeface="Arial" pitchFamily="34" charset="0"/>
                        </a:rPr>
                        <a:t>股票代號</a:t>
                      </a:r>
                    </a:p>
                  </a:txBody>
                  <a:tcPr marL="0" marR="0" marT="0" marB="0" anchor="ctr"/>
                </a:tc>
                <a:tc>
                  <a:txBody>
                    <a:bodyPr/>
                    <a:lstStyle/>
                    <a:p>
                      <a:pPr algn="ctr" fontAlgn="ctr"/>
                      <a:r>
                        <a:rPr lang="en-US" altLang="zh-TW" sz="1400" b="1" i="0" u="none" strike="noStrike" dirty="0">
                          <a:latin typeface="Arial" pitchFamily="34" charset="0"/>
                          <a:ea typeface="標楷體" pitchFamily="65" charset="-120"/>
                          <a:cs typeface="Arial" pitchFamily="34" charset="0"/>
                        </a:rPr>
                        <a:t>1996.07.17 / 1323</a:t>
                      </a:r>
                    </a:p>
                  </a:txBody>
                  <a:tcPr marL="0" marR="0" marT="0" marB="0" anchor="ctr"/>
                </a:tc>
              </a:tr>
              <a:tr h="918987">
                <a:tc>
                  <a:txBody>
                    <a:bodyPr/>
                    <a:lstStyle/>
                    <a:p>
                      <a:pPr algn="ctr" fontAlgn="ctr"/>
                      <a:r>
                        <a:rPr lang="zh-TW" altLang="en-US" sz="1400" b="1" i="0" u="none" strike="noStrike" dirty="0">
                          <a:latin typeface="Arial" pitchFamily="34" charset="0"/>
                          <a:ea typeface="標楷體" pitchFamily="65" charset="-120"/>
                          <a:cs typeface="Arial" pitchFamily="34" charset="0"/>
                        </a:rPr>
                        <a:t>生產據點</a:t>
                      </a:r>
                    </a:p>
                  </a:txBody>
                  <a:tcPr marL="0" marR="0" marT="0" marB="0" anchor="ctr"/>
                </a:tc>
                <a:tc>
                  <a:txBody>
                    <a:bodyPr/>
                    <a:lstStyle/>
                    <a:p>
                      <a:pPr algn="l" fontAlgn="ctr"/>
                      <a:r>
                        <a:rPr lang="zh-TW" altLang="en-US" sz="1400" b="1" i="0" u="none" strike="noStrike" dirty="0">
                          <a:latin typeface="Arial" pitchFamily="34" charset="0"/>
                          <a:ea typeface="標楷體" pitchFamily="65" charset="-120"/>
                          <a:cs typeface="Arial" pitchFamily="34" charset="0"/>
                        </a:rPr>
                        <a:t>台南仁德區</a:t>
                      </a:r>
                      <a:r>
                        <a:rPr lang="en-US" altLang="zh-TW" sz="1400" b="1" i="0" u="none" strike="noStrike" dirty="0">
                          <a:latin typeface="Arial" pitchFamily="34" charset="0"/>
                          <a:ea typeface="標楷體" pitchFamily="65" charset="-120"/>
                          <a:cs typeface="Arial" pitchFamily="34" charset="0"/>
                        </a:rPr>
                        <a:t>(7,534</a:t>
                      </a:r>
                      <a:r>
                        <a:rPr lang="zh-TW" altLang="en-US" sz="1400" b="1" i="0" u="none" strike="noStrike" dirty="0">
                          <a:latin typeface="Arial" pitchFamily="34" charset="0"/>
                          <a:ea typeface="標楷體" pitchFamily="65" charset="-120"/>
                          <a:cs typeface="Arial" pitchFamily="34" charset="0"/>
                        </a:rPr>
                        <a:t>坪</a:t>
                      </a:r>
                      <a:r>
                        <a:rPr lang="en-US" altLang="zh-TW" sz="1400" b="1" i="0" u="none" strike="noStrike" dirty="0" smtClean="0">
                          <a:latin typeface="Arial" pitchFamily="34" charset="0"/>
                          <a:ea typeface="標楷體" pitchFamily="65" charset="-120"/>
                          <a:cs typeface="Arial" pitchFamily="34" charset="0"/>
                        </a:rPr>
                        <a:t>)</a:t>
                      </a:r>
                      <a:endParaRPr lang="en-US" altLang="zh-TW" sz="1400" b="1" i="0" u="none" strike="noStrike" dirty="0">
                        <a:latin typeface="Arial" pitchFamily="34" charset="0"/>
                        <a:ea typeface="標楷體" pitchFamily="65" charset="-120"/>
                        <a:cs typeface="Arial" pitchFamily="34" charset="0"/>
                      </a:endParaRPr>
                    </a:p>
                    <a:p>
                      <a:pPr algn="l" fontAlgn="ctr"/>
                      <a:r>
                        <a:rPr lang="zh-TW" altLang="en-US" sz="1400" b="1" i="0" u="none" strike="noStrike" dirty="0" smtClean="0">
                          <a:latin typeface="Arial" pitchFamily="34" charset="0"/>
                          <a:ea typeface="標楷體" pitchFamily="65" charset="-120"/>
                          <a:cs typeface="Arial" pitchFamily="34" charset="0"/>
                        </a:rPr>
                        <a:t>上海</a:t>
                      </a:r>
                      <a:r>
                        <a:rPr lang="zh-TW" altLang="en-US" sz="1400" b="1" i="0" u="none" strike="noStrike" dirty="0">
                          <a:latin typeface="Arial" pitchFamily="34" charset="0"/>
                          <a:ea typeface="標楷體" pitchFamily="65" charset="-120"/>
                          <a:cs typeface="Arial" pitchFamily="34" charset="0"/>
                        </a:rPr>
                        <a:t>閔行區</a:t>
                      </a:r>
                      <a:r>
                        <a:rPr lang="en-US" altLang="zh-TW" sz="1400" b="1" i="0" u="none" strike="noStrike" dirty="0">
                          <a:latin typeface="Arial" pitchFamily="34" charset="0"/>
                          <a:ea typeface="標楷體" pitchFamily="65" charset="-120"/>
                          <a:cs typeface="Arial" pitchFamily="34" charset="0"/>
                        </a:rPr>
                        <a:t>(</a:t>
                      </a:r>
                      <a:r>
                        <a:rPr lang="en-US" altLang="zh-TW" sz="1400" b="1" i="0" u="none" strike="noStrike" dirty="0" smtClean="0">
                          <a:latin typeface="Arial" pitchFamily="34" charset="0"/>
                          <a:ea typeface="標楷體" pitchFamily="65" charset="-120"/>
                          <a:cs typeface="Arial" pitchFamily="34" charset="0"/>
                        </a:rPr>
                        <a:t>10,046</a:t>
                      </a:r>
                      <a:r>
                        <a:rPr lang="zh-TW" altLang="en-US" sz="1400" b="1" i="0" u="none" strike="noStrike" dirty="0" smtClean="0">
                          <a:latin typeface="Arial" pitchFamily="34" charset="0"/>
                          <a:ea typeface="標楷體" pitchFamily="65" charset="-120"/>
                          <a:cs typeface="Arial" pitchFamily="34" charset="0"/>
                        </a:rPr>
                        <a:t>坪</a:t>
                      </a:r>
                      <a:r>
                        <a:rPr lang="en-US" altLang="zh-TW" sz="1400" b="1" i="0" u="none" strike="noStrike" dirty="0" smtClean="0">
                          <a:latin typeface="Arial" pitchFamily="34" charset="0"/>
                          <a:ea typeface="標楷體" pitchFamily="65" charset="-120"/>
                          <a:cs typeface="Arial" pitchFamily="34" charset="0"/>
                        </a:rPr>
                        <a:t>)</a:t>
                      </a:r>
                    </a:p>
                    <a:p>
                      <a:pPr algn="l" fontAlgn="ctr"/>
                      <a:r>
                        <a:rPr lang="zh-TW" altLang="en-US" sz="1400" b="1" i="0" u="none" strike="noStrike" dirty="0" smtClean="0">
                          <a:latin typeface="Arial" pitchFamily="34" charset="0"/>
                          <a:ea typeface="標楷體" pitchFamily="65" charset="-120"/>
                          <a:cs typeface="Arial" pitchFamily="34" charset="0"/>
                        </a:rPr>
                        <a:t>浙江嘉善縣</a:t>
                      </a:r>
                      <a:r>
                        <a:rPr lang="en-US" altLang="zh-TW" sz="1400" b="1" i="0" u="none" strike="noStrike" dirty="0" smtClean="0">
                          <a:latin typeface="Arial" pitchFamily="34" charset="0"/>
                          <a:ea typeface="標楷體" pitchFamily="65" charset="-120"/>
                          <a:cs typeface="Arial" pitchFamily="34" charset="0"/>
                        </a:rPr>
                        <a:t>(12,110</a:t>
                      </a:r>
                      <a:r>
                        <a:rPr lang="zh-TW" altLang="en-US" sz="1400" b="1" i="0" u="none" strike="noStrike" dirty="0" smtClean="0">
                          <a:latin typeface="Arial" pitchFamily="34" charset="0"/>
                          <a:ea typeface="標楷體" pitchFamily="65" charset="-120"/>
                          <a:cs typeface="Arial" pitchFamily="34" charset="0"/>
                        </a:rPr>
                        <a:t>坪</a:t>
                      </a:r>
                      <a:r>
                        <a:rPr lang="en-US" altLang="zh-TW" sz="1400" b="1" i="0" u="none" strike="noStrike" dirty="0" smtClean="0">
                          <a:latin typeface="Arial" pitchFamily="34" charset="0"/>
                          <a:ea typeface="標楷體" pitchFamily="65" charset="-120"/>
                          <a:cs typeface="Arial" pitchFamily="34" charset="0"/>
                        </a:rPr>
                        <a:t>(</a:t>
                      </a:r>
                      <a:r>
                        <a:rPr lang="zh-TW" altLang="en-US" sz="1400" b="1" i="0" u="none" strike="noStrike" dirty="0" smtClean="0">
                          <a:latin typeface="Arial" pitchFamily="34" charset="0"/>
                          <a:ea typeface="標楷體" pitchFamily="65" charset="-120"/>
                          <a:cs typeface="Arial" pitchFamily="34" charset="0"/>
                        </a:rPr>
                        <a:t>預計</a:t>
                      </a:r>
                      <a:r>
                        <a:rPr lang="en-US" altLang="zh-TW" sz="1400" b="1" i="0" u="none" strike="noStrike" dirty="0" smtClean="0">
                          <a:latin typeface="Arial" pitchFamily="34" charset="0"/>
                          <a:ea typeface="標楷體" pitchFamily="65" charset="-120"/>
                          <a:cs typeface="Arial" pitchFamily="34" charset="0"/>
                        </a:rPr>
                        <a:t>2024</a:t>
                      </a:r>
                      <a:r>
                        <a:rPr lang="zh-TW" altLang="en-US" sz="1400" b="1" i="0" u="none" strike="noStrike" dirty="0" smtClean="0">
                          <a:latin typeface="Arial" pitchFamily="34" charset="0"/>
                          <a:ea typeface="標楷體" pitchFamily="65" charset="-120"/>
                          <a:cs typeface="Arial" pitchFamily="34" charset="0"/>
                        </a:rPr>
                        <a:t>年下半年投</a:t>
                      </a:r>
                      <a:r>
                        <a:rPr lang="zh-TW" altLang="en-US" sz="1400" b="1" i="0" u="none" strike="noStrike" dirty="0" smtClean="0">
                          <a:latin typeface="Arial" pitchFamily="34" charset="0"/>
                          <a:ea typeface="標楷體" pitchFamily="65" charset="-120"/>
                          <a:cs typeface="Arial" pitchFamily="34" charset="0"/>
                        </a:rPr>
                        <a:t>產</a:t>
                      </a:r>
                      <a:r>
                        <a:rPr lang="en-US" altLang="zh-TW" sz="1400" b="1" i="0" u="none" strike="noStrike" dirty="0" smtClean="0">
                          <a:latin typeface="Arial" pitchFamily="34" charset="0"/>
                          <a:ea typeface="標楷體" pitchFamily="65" charset="-120"/>
                          <a:cs typeface="Arial" pitchFamily="34" charset="0"/>
                        </a:rPr>
                        <a:t>)</a:t>
                      </a:r>
                      <a:endParaRPr lang="en-US" altLang="zh-TW" sz="1400" b="1" i="0" u="none" strike="noStrike" dirty="0">
                        <a:latin typeface="Arial" pitchFamily="34" charset="0"/>
                        <a:ea typeface="標楷體" pitchFamily="65" charset="-120"/>
                        <a:cs typeface="Arial" pitchFamily="34" charset="0"/>
                      </a:endParaRPr>
                    </a:p>
                  </a:txBody>
                  <a:tcPr marL="0" marR="0" marT="0" marB="0" anchor="ctr"/>
                </a:tc>
              </a:tr>
              <a:tr h="353218">
                <a:tc rowSpan="4">
                  <a:txBody>
                    <a:bodyPr/>
                    <a:lstStyle/>
                    <a:p>
                      <a:pPr algn="ctr" fontAlgn="ctr"/>
                      <a:r>
                        <a:rPr lang="zh-TW" altLang="en-US" sz="1400" b="1" i="0" u="none" strike="noStrike" dirty="0">
                          <a:latin typeface="Arial" pitchFamily="34" charset="0"/>
                          <a:ea typeface="標楷體" pitchFamily="65" charset="-120"/>
                          <a:cs typeface="Arial" pitchFamily="34" charset="0"/>
                        </a:rPr>
                        <a:t>主要產品</a:t>
                      </a:r>
                      <a:r>
                        <a:rPr lang="en-US" altLang="zh-TW" sz="1400" b="1" i="0" u="none" strike="noStrike" dirty="0" smtClean="0">
                          <a:latin typeface="Arial" pitchFamily="34" charset="0"/>
                          <a:ea typeface="標楷體" pitchFamily="65" charset="-120"/>
                          <a:cs typeface="Arial" pitchFamily="34" charset="0"/>
                        </a:rPr>
                        <a:t>/</a:t>
                      </a:r>
                    </a:p>
                    <a:p>
                      <a:pPr algn="ctr" fontAlgn="ctr"/>
                      <a:r>
                        <a:rPr lang="zh-TW" altLang="en-US" sz="1400" b="1" i="0" u="none" strike="noStrike" dirty="0" smtClean="0">
                          <a:latin typeface="Arial" pitchFamily="34" charset="0"/>
                          <a:ea typeface="標楷體" pitchFamily="65" charset="-120"/>
                          <a:cs typeface="Arial" pitchFamily="34" charset="0"/>
                        </a:rPr>
                        <a:t>營</a:t>
                      </a:r>
                      <a:r>
                        <a:rPr lang="zh-TW" altLang="en-US" sz="1400" b="1" i="0" u="none" strike="noStrike" dirty="0">
                          <a:latin typeface="Arial" pitchFamily="34" charset="0"/>
                          <a:ea typeface="標楷體" pitchFamily="65" charset="-120"/>
                          <a:cs typeface="Arial" pitchFamily="34" charset="0"/>
                        </a:rPr>
                        <a:t>收佔比</a:t>
                      </a:r>
                      <a:r>
                        <a:rPr lang="en-US" altLang="zh-TW" sz="1400" b="1" i="0" u="none" strike="noStrike" dirty="0" smtClean="0">
                          <a:latin typeface="Arial" pitchFamily="34" charset="0"/>
                          <a:ea typeface="標楷體" pitchFamily="65" charset="-120"/>
                          <a:cs typeface="Arial" pitchFamily="34" charset="0"/>
                        </a:rPr>
                        <a:t>/</a:t>
                      </a:r>
                    </a:p>
                    <a:p>
                      <a:pPr algn="ctr" fontAlgn="ctr"/>
                      <a:r>
                        <a:rPr lang="zh-TW" altLang="en-US" sz="1400" b="1" i="0" u="none" strike="noStrike" dirty="0" smtClean="0">
                          <a:latin typeface="Arial" pitchFamily="34" charset="0"/>
                          <a:ea typeface="標楷體" pitchFamily="65" charset="-120"/>
                          <a:cs typeface="Arial" pitchFamily="34" charset="0"/>
                        </a:rPr>
                        <a:t>用途</a:t>
                      </a:r>
                      <a:endParaRPr lang="zh-TW" altLang="en-US" sz="1400" b="1" i="0" u="none" strike="noStrike" dirty="0">
                        <a:latin typeface="Arial" pitchFamily="34" charset="0"/>
                        <a:ea typeface="標楷體" pitchFamily="65" charset="-120"/>
                        <a:cs typeface="Arial" pitchFamily="34" charset="0"/>
                      </a:endParaRPr>
                    </a:p>
                  </a:txBody>
                  <a:tcPr marL="0" marR="0" marT="0" marB="0" anchor="ctr"/>
                </a:tc>
                <a:tc>
                  <a:txBody>
                    <a:bodyPr/>
                    <a:lstStyle/>
                    <a:p>
                      <a:pPr algn="l" fontAlgn="t"/>
                      <a:r>
                        <a:rPr lang="en-US" altLang="zh-TW" sz="1400" b="1" i="0" u="none" strike="noStrike" dirty="0" smtClean="0">
                          <a:latin typeface="Arial" pitchFamily="34" charset="0"/>
                          <a:ea typeface="標楷體" pitchFamily="65" charset="-120"/>
                          <a:cs typeface="Arial" pitchFamily="34" charset="0"/>
                        </a:rPr>
                        <a:t>1.</a:t>
                      </a:r>
                      <a:r>
                        <a:rPr lang="zh-TW" altLang="en-US" sz="1400" b="1" i="0" u="none" strike="noStrike" dirty="0" smtClean="0">
                          <a:latin typeface="Arial" pitchFamily="34" charset="0"/>
                          <a:ea typeface="標楷體" pitchFamily="65" charset="-120"/>
                          <a:cs typeface="Arial" pitchFamily="34" charset="0"/>
                        </a:rPr>
                        <a:t>瓶器 </a:t>
                      </a:r>
                      <a:r>
                        <a:rPr lang="en-US" altLang="zh-TW" sz="1400" b="1" i="0" u="none" strike="noStrike" dirty="0" smtClean="0">
                          <a:latin typeface="Arial" pitchFamily="34" charset="0"/>
                          <a:ea typeface="標楷體" pitchFamily="65" charset="-120"/>
                          <a:cs typeface="Arial" pitchFamily="34" charset="0"/>
                        </a:rPr>
                        <a:t>:</a:t>
                      </a:r>
                      <a:r>
                        <a:rPr lang="zh-TW" altLang="en-US" sz="1400" b="1" i="0" u="none" strike="noStrike" dirty="0" smtClean="0">
                          <a:latin typeface="Arial" pitchFamily="34" charset="0"/>
                          <a:ea typeface="標楷體" pitchFamily="65" charset="-120"/>
                          <a:cs typeface="Arial" pitchFamily="34" charset="0"/>
                        </a:rPr>
                        <a:t>台灣</a:t>
                      </a:r>
                      <a:r>
                        <a:rPr lang="en-US" altLang="zh-TW" sz="1400" b="1" i="0" u="none" strike="noStrike" dirty="0" smtClean="0">
                          <a:latin typeface="Arial" pitchFamily="34" charset="0"/>
                          <a:ea typeface="標楷體" pitchFamily="65" charset="-120"/>
                          <a:cs typeface="Arial" pitchFamily="34" charset="0"/>
                        </a:rPr>
                        <a:t>31%</a:t>
                      </a:r>
                      <a:r>
                        <a:rPr lang="zh-TW" altLang="en-US" sz="1400" b="1" i="0" u="none" strike="noStrike" dirty="0" smtClean="0">
                          <a:latin typeface="Arial" pitchFamily="34" charset="0"/>
                          <a:ea typeface="標楷體" pitchFamily="65" charset="-120"/>
                          <a:cs typeface="Arial" pitchFamily="34" charset="0"/>
                        </a:rPr>
                        <a:t>、上海</a:t>
                      </a:r>
                      <a:r>
                        <a:rPr lang="en-US" altLang="zh-TW" sz="1400" b="1" i="0" u="none" strike="noStrike" dirty="0" smtClean="0">
                          <a:latin typeface="Arial" pitchFamily="34" charset="0"/>
                          <a:ea typeface="標楷體" pitchFamily="65" charset="-120"/>
                          <a:cs typeface="Arial" pitchFamily="34" charset="0"/>
                        </a:rPr>
                        <a:t>65%</a:t>
                      </a:r>
                      <a:endParaRPr lang="en-US" altLang="zh-TW" sz="1400" b="1" i="0" u="none" strike="noStrike" dirty="0">
                        <a:latin typeface="Arial" pitchFamily="34" charset="0"/>
                        <a:ea typeface="標楷體" pitchFamily="65" charset="-120"/>
                        <a:cs typeface="Arial" pitchFamily="34" charset="0"/>
                      </a:endParaRPr>
                    </a:p>
                  </a:txBody>
                  <a:tcPr marL="0" marR="0" marT="0" marB="0" anchor="ctr"/>
                </a:tc>
              </a:tr>
              <a:tr h="353218">
                <a:tc vMerge="1">
                  <a:txBody>
                    <a:bodyPr/>
                    <a:lstStyle/>
                    <a:p>
                      <a:endParaRPr lang="zh-TW" altLang="en-US"/>
                    </a:p>
                  </a:txBody>
                  <a:tcPr/>
                </a:tc>
                <a:tc>
                  <a:txBody>
                    <a:bodyPr/>
                    <a:lstStyle/>
                    <a:p>
                      <a:pPr algn="l" fontAlgn="t"/>
                      <a:r>
                        <a:rPr lang="en-US" altLang="zh-TW" sz="1400" b="1" i="0" u="none" strike="noStrike" dirty="0" smtClean="0">
                          <a:latin typeface="Arial" pitchFamily="34" charset="0"/>
                          <a:ea typeface="標楷體" pitchFamily="65" charset="-120"/>
                          <a:cs typeface="Arial" pitchFamily="34" charset="0"/>
                        </a:rPr>
                        <a:t>2.</a:t>
                      </a:r>
                      <a:r>
                        <a:rPr lang="zh-TW" altLang="en-US" sz="1400" b="1" i="0" u="none" strike="noStrike" dirty="0" smtClean="0">
                          <a:latin typeface="Arial" pitchFamily="34" charset="0"/>
                          <a:ea typeface="標楷體" pitchFamily="65" charset="-120"/>
                          <a:cs typeface="Arial" pitchFamily="34" charset="0"/>
                        </a:rPr>
                        <a:t>射出件</a:t>
                      </a:r>
                      <a:r>
                        <a:rPr lang="en-US" altLang="zh-TW" sz="1400" b="1" i="0" u="none" strike="noStrike" dirty="0" smtClean="0">
                          <a:latin typeface="Arial" pitchFamily="34" charset="0"/>
                          <a:ea typeface="標楷體" pitchFamily="65" charset="-120"/>
                          <a:cs typeface="Arial" pitchFamily="34" charset="0"/>
                        </a:rPr>
                        <a:t>:</a:t>
                      </a:r>
                      <a:r>
                        <a:rPr lang="zh-TW" altLang="en-US" sz="1400" b="1" i="0" u="none" strike="noStrike" dirty="0" smtClean="0">
                          <a:latin typeface="Arial" pitchFamily="34" charset="0"/>
                          <a:ea typeface="標楷體" pitchFamily="65" charset="-120"/>
                          <a:cs typeface="Arial" pitchFamily="34" charset="0"/>
                        </a:rPr>
                        <a:t>台灣</a:t>
                      </a:r>
                      <a:r>
                        <a:rPr lang="en-US" altLang="zh-TW" sz="1400" b="1" i="0" u="none" strike="noStrike" dirty="0" smtClean="0">
                          <a:latin typeface="Arial" pitchFamily="34" charset="0"/>
                          <a:ea typeface="標楷體" pitchFamily="65" charset="-120"/>
                          <a:cs typeface="Arial" pitchFamily="34" charset="0"/>
                        </a:rPr>
                        <a:t>33%</a:t>
                      </a:r>
                      <a:r>
                        <a:rPr lang="zh-TW" altLang="en-US" sz="1400" b="1" i="0" u="none" strike="noStrike" dirty="0" smtClean="0">
                          <a:latin typeface="Arial" pitchFamily="34" charset="0"/>
                          <a:ea typeface="標楷體" pitchFamily="65" charset="-120"/>
                          <a:cs typeface="Arial" pitchFamily="34" charset="0"/>
                        </a:rPr>
                        <a:t>、上海</a:t>
                      </a:r>
                      <a:r>
                        <a:rPr lang="en-US" altLang="zh-TW" sz="1400" b="1" i="0" u="none" strike="noStrike" dirty="0" smtClean="0">
                          <a:latin typeface="Arial" pitchFamily="34" charset="0"/>
                          <a:ea typeface="標楷體" pitchFamily="65" charset="-120"/>
                          <a:cs typeface="Arial" pitchFamily="34" charset="0"/>
                        </a:rPr>
                        <a:t>26%</a:t>
                      </a:r>
                      <a:endParaRPr lang="en-US" altLang="zh-TW" sz="1400" b="1" i="0" u="none" strike="noStrike" dirty="0">
                        <a:latin typeface="Arial" pitchFamily="34" charset="0"/>
                        <a:ea typeface="標楷體" pitchFamily="65" charset="-120"/>
                        <a:cs typeface="Arial" pitchFamily="34" charset="0"/>
                      </a:endParaRPr>
                    </a:p>
                  </a:txBody>
                  <a:tcPr marL="0" marR="0" marT="0" marB="0" anchor="ctr"/>
                </a:tc>
              </a:tr>
              <a:tr h="353218">
                <a:tc vMerge="1">
                  <a:txBody>
                    <a:bodyPr/>
                    <a:lstStyle/>
                    <a:p>
                      <a:endParaRPr lang="zh-TW" altLang="en-US"/>
                    </a:p>
                  </a:txBody>
                  <a:tcPr/>
                </a:tc>
                <a:tc>
                  <a:txBody>
                    <a:bodyPr/>
                    <a:lstStyle/>
                    <a:p>
                      <a:pPr algn="l" fontAlgn="t"/>
                      <a:r>
                        <a:rPr lang="en-US" altLang="zh-TW" sz="1400" b="1" i="0" u="none" strike="noStrike" dirty="0" smtClean="0">
                          <a:latin typeface="Arial" pitchFamily="34" charset="0"/>
                          <a:ea typeface="標楷體" pitchFamily="65" charset="-120"/>
                          <a:cs typeface="Arial" pitchFamily="34" charset="0"/>
                        </a:rPr>
                        <a:t>3.</a:t>
                      </a:r>
                      <a:r>
                        <a:rPr lang="zh-TW" altLang="en-US" sz="1400" b="1" i="0" u="none" strike="noStrike" dirty="0" smtClean="0">
                          <a:latin typeface="Arial" pitchFamily="34" charset="0"/>
                          <a:ea typeface="標楷體" pitchFamily="65" charset="-120"/>
                          <a:cs typeface="Arial" pitchFamily="34" charset="0"/>
                        </a:rPr>
                        <a:t>軟管類</a:t>
                      </a:r>
                      <a:r>
                        <a:rPr lang="en-US" altLang="zh-TW" sz="1400" b="1" i="0" u="none" strike="noStrike" dirty="0" smtClean="0">
                          <a:latin typeface="Arial" pitchFamily="34" charset="0"/>
                          <a:ea typeface="標楷體" pitchFamily="65" charset="-120"/>
                          <a:cs typeface="Arial" pitchFamily="34" charset="0"/>
                        </a:rPr>
                        <a:t>:</a:t>
                      </a:r>
                      <a:r>
                        <a:rPr lang="zh-TW" altLang="en-US" sz="1400" b="1" i="0" u="none" strike="noStrike" dirty="0" smtClean="0">
                          <a:latin typeface="Arial" pitchFamily="34" charset="0"/>
                          <a:ea typeface="標楷體" pitchFamily="65" charset="-120"/>
                          <a:cs typeface="Arial" pitchFamily="34" charset="0"/>
                        </a:rPr>
                        <a:t>台灣</a:t>
                      </a:r>
                      <a:r>
                        <a:rPr lang="en-US" altLang="zh-TW" sz="1400" b="1" i="0" u="none" strike="noStrike" dirty="0" smtClean="0">
                          <a:latin typeface="Arial" pitchFamily="34" charset="0"/>
                          <a:ea typeface="標楷體" pitchFamily="65" charset="-120"/>
                          <a:cs typeface="Arial" pitchFamily="34" charset="0"/>
                        </a:rPr>
                        <a:t>25%</a:t>
                      </a:r>
                      <a:r>
                        <a:rPr lang="zh-TW" altLang="en-US" sz="1400" b="1" i="0" u="none" strike="noStrike" dirty="0" smtClean="0">
                          <a:latin typeface="Arial" pitchFamily="34" charset="0"/>
                          <a:ea typeface="標楷體" pitchFamily="65" charset="-120"/>
                          <a:cs typeface="Arial" pitchFamily="34" charset="0"/>
                        </a:rPr>
                        <a:t>、上海</a:t>
                      </a:r>
                      <a:r>
                        <a:rPr lang="en-US" altLang="zh-TW" sz="1400" b="1" i="0" u="none" strike="noStrike" dirty="0" smtClean="0">
                          <a:latin typeface="Arial" pitchFamily="34" charset="0"/>
                          <a:ea typeface="標楷體" pitchFamily="65" charset="-120"/>
                          <a:cs typeface="Arial" pitchFamily="34" charset="0"/>
                        </a:rPr>
                        <a:t>3%</a:t>
                      </a:r>
                      <a:endParaRPr lang="en-US" altLang="zh-TW" sz="1400" b="1" i="0" u="none" strike="noStrike" dirty="0">
                        <a:latin typeface="Arial" pitchFamily="34" charset="0"/>
                        <a:ea typeface="標楷體" pitchFamily="65" charset="-120"/>
                        <a:cs typeface="Arial" pitchFamily="34" charset="0"/>
                      </a:endParaRPr>
                    </a:p>
                  </a:txBody>
                  <a:tcPr marL="0" marR="0" marT="0" marB="0" anchor="ctr"/>
                </a:tc>
              </a:tr>
              <a:tr h="577150">
                <a:tc vMerge="1">
                  <a:txBody>
                    <a:bodyPr/>
                    <a:lstStyle/>
                    <a:p>
                      <a:endParaRPr lang="zh-TW" altLang="en-US"/>
                    </a:p>
                  </a:txBody>
                  <a:tcPr/>
                </a:tc>
                <a:tc>
                  <a:txBody>
                    <a:bodyPr/>
                    <a:lstStyle/>
                    <a:p>
                      <a:pPr algn="l" fontAlgn="t"/>
                      <a:r>
                        <a:rPr lang="zh-TW" altLang="en-US" sz="1400" b="1" i="0" u="none" strike="noStrike" dirty="0" smtClean="0">
                          <a:latin typeface="Arial" pitchFamily="34" charset="0"/>
                          <a:ea typeface="標楷體" pitchFamily="65" charset="-120"/>
                          <a:cs typeface="Arial" pitchFamily="34" charset="0"/>
                        </a:rPr>
                        <a:t>用於化妝品、家庭用品、藥品等之包材容器。</a:t>
                      </a:r>
                      <a:endParaRPr lang="zh-TW" altLang="en-US" sz="1400" b="1" i="0" u="none" strike="noStrike" dirty="0">
                        <a:latin typeface="Arial" pitchFamily="34" charset="0"/>
                        <a:ea typeface="標楷體" pitchFamily="65" charset="-120"/>
                        <a:cs typeface="Arial" pitchFamily="34" charset="0"/>
                      </a:endParaRPr>
                    </a:p>
                  </a:txBody>
                  <a:tcPr marL="0" marR="0" marT="0" marB="0" anchor="ctr"/>
                </a:tc>
              </a:tr>
              <a:tr h="432004">
                <a:tc>
                  <a:txBody>
                    <a:bodyPr/>
                    <a:lstStyle/>
                    <a:p>
                      <a:pPr algn="ctr" fontAlgn="ctr"/>
                      <a:r>
                        <a:rPr lang="zh-TW" altLang="en-US" sz="1400" b="1" i="0" u="none" strike="noStrike" dirty="0">
                          <a:latin typeface="Arial" pitchFamily="34" charset="0"/>
                          <a:ea typeface="標楷體" pitchFamily="65" charset="-120"/>
                          <a:cs typeface="Arial" pitchFamily="34" charset="0"/>
                        </a:rPr>
                        <a:t>集團員工人數</a:t>
                      </a:r>
                    </a:p>
                  </a:txBody>
                  <a:tcPr marL="0" marR="0" marT="0" marB="0" anchor="ctr"/>
                </a:tc>
                <a:tc>
                  <a:txBody>
                    <a:bodyPr/>
                    <a:lstStyle/>
                    <a:p>
                      <a:pPr algn="ctr" fontAlgn="ctr"/>
                      <a:r>
                        <a:rPr lang="zh-TW" altLang="en-US" sz="1400" b="1" i="0" u="none" strike="noStrike" dirty="0" smtClean="0">
                          <a:latin typeface="Arial" pitchFamily="34" charset="0"/>
                          <a:ea typeface="標楷體" pitchFamily="65" charset="-120"/>
                          <a:cs typeface="Arial" pitchFamily="34" charset="0"/>
                        </a:rPr>
                        <a:t>台灣</a:t>
                      </a:r>
                      <a:r>
                        <a:rPr lang="en-US" altLang="zh-TW" sz="1400" b="1" i="0" u="none" strike="noStrike" dirty="0" smtClean="0">
                          <a:latin typeface="Arial" pitchFamily="34" charset="0"/>
                          <a:ea typeface="標楷體" pitchFamily="65" charset="-120"/>
                          <a:cs typeface="Arial" pitchFamily="34" charset="0"/>
                        </a:rPr>
                        <a:t>861</a:t>
                      </a:r>
                      <a:r>
                        <a:rPr lang="zh-TW" altLang="en-US" sz="1400" b="1" i="0" u="none" strike="noStrike" dirty="0" smtClean="0">
                          <a:latin typeface="Arial" pitchFamily="34" charset="0"/>
                          <a:ea typeface="標楷體" pitchFamily="65" charset="-120"/>
                          <a:cs typeface="Arial" pitchFamily="34" charset="0"/>
                        </a:rPr>
                        <a:t>人、上海</a:t>
                      </a:r>
                      <a:r>
                        <a:rPr lang="en-US" altLang="zh-TW" sz="1400" b="1" i="0" u="none" strike="noStrike" dirty="0" smtClean="0">
                          <a:latin typeface="Arial" pitchFamily="34" charset="0"/>
                          <a:ea typeface="標楷體" pitchFamily="65" charset="-120"/>
                          <a:cs typeface="Arial" pitchFamily="34" charset="0"/>
                        </a:rPr>
                        <a:t>536</a:t>
                      </a:r>
                      <a:r>
                        <a:rPr lang="zh-TW" altLang="en-US" sz="1400" b="1" i="0" u="none" strike="noStrike" dirty="0" smtClean="0">
                          <a:latin typeface="Arial" pitchFamily="34" charset="0"/>
                          <a:ea typeface="標楷體" pitchFamily="65" charset="-120"/>
                          <a:cs typeface="Arial" pitchFamily="34" charset="0"/>
                        </a:rPr>
                        <a:t>人</a:t>
                      </a:r>
                      <a:endParaRPr lang="zh-TW" altLang="en-US" sz="1400" b="1" i="0" u="none" strike="noStrike" dirty="0">
                        <a:latin typeface="Arial" pitchFamily="34" charset="0"/>
                        <a:ea typeface="標楷體" pitchFamily="65" charset="-120"/>
                        <a:cs typeface="Arial" pitchFamily="34" charset="0"/>
                      </a:endParaRPr>
                    </a:p>
                  </a:txBody>
                  <a:tcPr marL="0" marR="0" marT="0" marB="0" anchor="ctr"/>
                </a:tc>
              </a:tr>
            </a:tbl>
          </a:graphicData>
        </a:graphic>
      </p:graphicFrame>
      <p:pic>
        <p:nvPicPr>
          <p:cNvPr id="10" name="內容版面配置區 13" descr="產品圖檔2.jpg"/>
          <p:cNvPicPr>
            <a:picLocks noGrp="1" noChangeAspect="1"/>
          </p:cNvPicPr>
          <p:nvPr>
            <p:ph sz="half" idx="1"/>
          </p:nvPr>
        </p:nvPicPr>
        <p:blipFill>
          <a:blip r:embed="rId2" cstate="print"/>
          <a:stretch>
            <a:fillRect/>
          </a:stretch>
        </p:blipFill>
        <p:spPr>
          <a:xfrm>
            <a:off x="457200" y="2570148"/>
            <a:ext cx="3898900" cy="2586067"/>
          </a:xfrm>
          <a:prstGeom prst="roundRect">
            <a:avLst/>
          </a:prstGeom>
        </p:spPr>
      </p:pic>
      <p:pic>
        <p:nvPicPr>
          <p:cNvPr id="11" name="Picture 4" descr="\\fs-01\Works\TEMP(資料將會不定期刪除)\1.網站照片\網站照片\P3 化妝品包材\DSC_2360.jpg"/>
          <p:cNvPicPr>
            <a:picLocks noChangeAspect="1" noChangeArrowheads="1"/>
          </p:cNvPicPr>
          <p:nvPr/>
        </p:nvPicPr>
        <p:blipFill>
          <a:blip r:embed="rId3" cstate="print"/>
          <a:srcRect/>
          <a:stretch>
            <a:fillRect/>
          </a:stretch>
        </p:blipFill>
        <p:spPr bwMode="auto">
          <a:xfrm>
            <a:off x="95250" y="2204864"/>
            <a:ext cx="4260726" cy="2822731"/>
          </a:xfrm>
          <a:prstGeom prst="roundRect">
            <a:avLst/>
          </a:prstGeom>
          <a:noFill/>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4</a:t>
            </a:fld>
            <a:endParaRPr lang="zh-TW"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公司簡介 </a:t>
            </a:r>
            <a:r>
              <a:rPr lang="en-US" altLang="zh-TW" dirty="0" smtClean="0">
                <a:latin typeface="標楷體" pitchFamily="65" charset="-120"/>
                <a:ea typeface="標楷體" pitchFamily="65" charset="-120"/>
              </a:rPr>
              <a:t>~ </a:t>
            </a:r>
            <a:r>
              <a:rPr lang="zh-TW" altLang="en-US" dirty="0" smtClean="0">
                <a:latin typeface="標楷體" pitchFamily="65" charset="-120"/>
                <a:ea typeface="標楷體" pitchFamily="65" charset="-120"/>
              </a:rPr>
              <a:t>關係企業組織圖</a:t>
            </a:r>
            <a:endParaRPr lang="zh-TW" altLang="en-US" dirty="0">
              <a:latin typeface="標楷體" pitchFamily="65" charset="-120"/>
              <a:ea typeface="標楷體" pitchFamily="65" charset="-120"/>
            </a:endParaRPr>
          </a:p>
        </p:txBody>
      </p:sp>
      <p:pic>
        <p:nvPicPr>
          <p:cNvPr id="23554" name="Picture 2" descr="\\fs-01\Works\TEMP(資料將會不定期刪除)\1.網站照片\網站照片\P2 個人清潔用品包材\DSC_2350.jpg"/>
          <p:cNvPicPr>
            <a:picLocks noGrp="1" noChangeAspect="1" noChangeArrowheads="1"/>
          </p:cNvPicPr>
          <p:nvPr>
            <p:ph sz="half" idx="1"/>
          </p:nvPr>
        </p:nvPicPr>
        <p:blipFill>
          <a:blip r:embed="rId2" cstate="print"/>
          <a:srcRect/>
          <a:stretch>
            <a:fillRect/>
          </a:stretch>
        </p:blipFill>
        <p:spPr bwMode="auto">
          <a:xfrm>
            <a:off x="395536" y="3929066"/>
            <a:ext cx="3604960" cy="2393918"/>
          </a:xfrm>
          <a:prstGeom prst="roundRect">
            <a:avLst/>
          </a:prstGeom>
          <a:noFill/>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5</a:t>
            </a:fld>
            <a:endParaRPr lang="zh-TW" altLang="en-US"/>
          </a:p>
        </p:txBody>
      </p:sp>
      <p:sp>
        <p:nvSpPr>
          <p:cNvPr id="37" name="內容版面配置區 36"/>
          <p:cNvSpPr>
            <a:spLocks noGrp="1"/>
          </p:cNvSpPr>
          <p:nvPr>
            <p:ph sz="half" idx="2"/>
          </p:nvPr>
        </p:nvSpPr>
        <p:spPr/>
        <p:txBody>
          <a:bodyPr/>
          <a:lstStyle/>
          <a:p>
            <a:endParaRPr lang="zh-TW" altLang="en-US"/>
          </a:p>
        </p:txBody>
      </p:sp>
      <p:pic>
        <p:nvPicPr>
          <p:cNvPr id="56326" name="Picture 6"/>
          <p:cNvPicPr>
            <a:picLocks noChangeAspect="1" noChangeArrowheads="1"/>
          </p:cNvPicPr>
          <p:nvPr/>
        </p:nvPicPr>
        <p:blipFill>
          <a:blip r:embed="rId3" cstate="print"/>
          <a:srcRect/>
          <a:stretch>
            <a:fillRect/>
          </a:stretch>
        </p:blipFill>
        <p:spPr bwMode="auto">
          <a:xfrm>
            <a:off x="2316352" y="1500174"/>
            <a:ext cx="6486566" cy="35004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a:xfrm>
            <a:off x="457200" y="2492896"/>
            <a:ext cx="8229600" cy="1143000"/>
          </a:xfrm>
        </p:spPr>
        <p:txBody>
          <a:bodyPr/>
          <a:lstStyle/>
          <a:p>
            <a:r>
              <a:rPr lang="zh-TW" altLang="en-US" smtClean="0"/>
              <a:t>營運概況</a:t>
            </a:r>
            <a:endParaRPr lang="zh-TW" altLang="en-US" dirty="0"/>
          </a:p>
        </p:txBody>
      </p:sp>
      <p:sp>
        <p:nvSpPr>
          <p:cNvPr id="10" name="內容版面配置區 9"/>
          <p:cNvSpPr>
            <a:spLocks noGrp="1"/>
          </p:cNvSpPr>
          <p:nvPr>
            <p:ph idx="1"/>
          </p:nvPr>
        </p:nvSpPr>
        <p:spPr>
          <a:xfrm>
            <a:off x="457200" y="4005064"/>
            <a:ext cx="8229600" cy="2121099"/>
          </a:xfrm>
        </p:spPr>
        <p:txBody>
          <a:bodyPr/>
          <a:lstStyle/>
          <a:p>
            <a:endParaRPr lang="zh-TW" altLang="en-US" dirty="0"/>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6</a:t>
            </a:fld>
            <a:endParaRPr lang="zh-TW"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營運概況 </a:t>
            </a:r>
            <a:r>
              <a:rPr lang="en-US" altLang="zh-TW" dirty="0" smtClean="0"/>
              <a:t>~ </a:t>
            </a:r>
            <a:r>
              <a:rPr lang="zh-TW" altLang="en-US" dirty="0" smtClean="0"/>
              <a:t>合併個體</a:t>
            </a:r>
            <a:endParaRPr lang="zh-TW" altLang="en-US" dirty="0"/>
          </a:p>
        </p:txBody>
      </p:sp>
      <p:sp>
        <p:nvSpPr>
          <p:cNvPr id="11" name="文字方塊 10"/>
          <p:cNvSpPr txBox="1"/>
          <p:nvPr/>
        </p:nvSpPr>
        <p:spPr>
          <a:xfrm>
            <a:off x="1043608" y="6381328"/>
            <a:ext cx="7120602" cy="307777"/>
          </a:xfrm>
          <a:prstGeom prst="rect">
            <a:avLst/>
          </a:prstGeom>
          <a:noFill/>
        </p:spPr>
        <p:txBody>
          <a:bodyPr wrap="square" rtlCol="0">
            <a:spAutoFit/>
          </a:bodyPr>
          <a:lstStyle/>
          <a:p>
            <a:r>
              <a:rPr lang="zh-TW" altLang="en-US" sz="1400" b="1" dirty="0" smtClean="0">
                <a:latin typeface="標楷體" pitchFamily="65" charset="-120"/>
                <a:ea typeface="標楷體" pitchFamily="65" charset="-120"/>
              </a:rPr>
              <a:t>註：採用國際財務報導準則之合併財務資料，關係人間之銷售於合併時全數予以消除。</a:t>
            </a:r>
            <a:endParaRPr lang="zh-TW" altLang="en-US" sz="1400" b="1" dirty="0">
              <a:latin typeface="標楷體" pitchFamily="65" charset="-120"/>
              <a:ea typeface="標楷體" pitchFamily="65" charset="-120"/>
            </a:endParaRPr>
          </a:p>
        </p:txBody>
      </p:sp>
      <p:sp>
        <p:nvSpPr>
          <p:cNvPr id="12" name="投影片編號版面配置區 11"/>
          <p:cNvSpPr>
            <a:spLocks noGrp="1"/>
          </p:cNvSpPr>
          <p:nvPr>
            <p:ph type="sldNum" sz="quarter" idx="12"/>
          </p:nvPr>
        </p:nvSpPr>
        <p:spPr/>
        <p:txBody>
          <a:bodyPr/>
          <a:lstStyle/>
          <a:p>
            <a:fld id="{73DA0BB7-265A-403C-9275-D587AB510EDC}" type="slidenum">
              <a:rPr lang="zh-TW" altLang="en-US" smtClean="0"/>
              <a:pPr/>
              <a:t>7</a:t>
            </a:fld>
            <a:endParaRPr lang="zh-TW" altLang="en-US"/>
          </a:p>
        </p:txBody>
      </p:sp>
      <p:graphicFrame>
        <p:nvGraphicFramePr>
          <p:cNvPr id="10" name="物件 9"/>
          <p:cNvGraphicFramePr>
            <a:graphicFrameLocks noChangeAspect="1"/>
          </p:cNvGraphicFramePr>
          <p:nvPr>
            <p:extLst>
              <p:ext uri="{D42A27DB-BD31-4B8C-83A1-F6EECF244321}">
                <p14:modId xmlns:p14="http://schemas.microsoft.com/office/powerpoint/2010/main" val="3925264787"/>
              </p:ext>
            </p:extLst>
          </p:nvPr>
        </p:nvGraphicFramePr>
        <p:xfrm>
          <a:off x="3851920" y="1052736"/>
          <a:ext cx="4953000" cy="3114675"/>
        </p:xfrm>
        <a:graphic>
          <a:graphicData uri="http://schemas.openxmlformats.org/presentationml/2006/ole">
            <mc:AlternateContent xmlns:mc="http://schemas.openxmlformats.org/markup-compatibility/2006">
              <mc:Choice xmlns:v="urn:schemas-microsoft-com:vml" Requires="v">
                <p:oleObj spid="_x0000_s22650" name="工作表" r:id="rId3" imgW="4952887" imgH="3114720" progId="Excel.Sheet.12">
                  <p:link updateAutomatic="1"/>
                </p:oleObj>
              </mc:Choice>
              <mc:Fallback>
                <p:oleObj name="工作表" r:id="rId3" imgW="4952887" imgH="3114720" progId="Excel.Sheet.12">
                  <p:link updateAutomatic="1"/>
                  <p:pic>
                    <p:nvPicPr>
                      <p:cNvPr id="0" name=""/>
                      <p:cNvPicPr/>
                      <p:nvPr/>
                    </p:nvPicPr>
                    <p:blipFill>
                      <a:blip r:embed="rId4"/>
                      <a:stretch>
                        <a:fillRect/>
                      </a:stretch>
                    </p:blipFill>
                    <p:spPr>
                      <a:xfrm>
                        <a:off x="3851920" y="1052736"/>
                        <a:ext cx="4953000" cy="3114675"/>
                      </a:xfrm>
                      <a:prstGeom prst="rect">
                        <a:avLst/>
                      </a:prstGeom>
                    </p:spPr>
                  </p:pic>
                </p:oleObj>
              </mc:Fallback>
            </mc:AlternateContent>
          </a:graphicData>
        </a:graphic>
      </p:graphicFrame>
      <p:graphicFrame>
        <p:nvGraphicFramePr>
          <p:cNvPr id="9" name="圖表 8"/>
          <p:cNvGraphicFramePr>
            <a:graphicFrameLocks/>
          </p:cNvGraphicFramePr>
          <p:nvPr>
            <p:extLst>
              <p:ext uri="{D42A27DB-BD31-4B8C-83A1-F6EECF244321}">
                <p14:modId xmlns:p14="http://schemas.microsoft.com/office/powerpoint/2010/main" val="413879330"/>
              </p:ext>
            </p:extLst>
          </p:nvPr>
        </p:nvGraphicFramePr>
        <p:xfrm>
          <a:off x="323528" y="1052736"/>
          <a:ext cx="4280381" cy="309018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 name="物件 3"/>
          <p:cNvGraphicFramePr>
            <a:graphicFrameLocks noChangeAspect="1"/>
          </p:cNvGraphicFramePr>
          <p:nvPr>
            <p:extLst>
              <p:ext uri="{D42A27DB-BD31-4B8C-83A1-F6EECF244321}">
                <p14:modId xmlns:p14="http://schemas.microsoft.com/office/powerpoint/2010/main" val="4223327303"/>
              </p:ext>
            </p:extLst>
          </p:nvPr>
        </p:nvGraphicFramePr>
        <p:xfrm>
          <a:off x="1187624" y="4005064"/>
          <a:ext cx="6509525" cy="2448272"/>
        </p:xfrm>
        <a:graphic>
          <a:graphicData uri="http://schemas.openxmlformats.org/presentationml/2006/ole">
            <mc:AlternateContent xmlns:mc="http://schemas.openxmlformats.org/markup-compatibility/2006">
              <mc:Choice xmlns:v="urn:schemas-microsoft-com:vml" Requires="v">
                <p:oleObj spid="_x0000_s22651" name="工作表" r:id="rId6" imgW="6458068" imgH="2428920" progId="Excel.Sheet.12">
                  <p:link updateAutomatic="1"/>
                </p:oleObj>
              </mc:Choice>
              <mc:Fallback>
                <p:oleObj name="工作表" r:id="rId6" imgW="6458068" imgH="2428920" progId="Excel.Sheet.12">
                  <p:link updateAutomatic="1"/>
                  <p:pic>
                    <p:nvPicPr>
                      <p:cNvPr id="0" name=""/>
                      <p:cNvPicPr/>
                      <p:nvPr/>
                    </p:nvPicPr>
                    <p:blipFill>
                      <a:blip r:embed="rId7"/>
                      <a:stretch>
                        <a:fillRect/>
                      </a:stretch>
                    </p:blipFill>
                    <p:spPr>
                      <a:xfrm>
                        <a:off x="1187624" y="4005064"/>
                        <a:ext cx="6509525" cy="2448272"/>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營運概況 </a:t>
            </a:r>
            <a:r>
              <a:rPr lang="en-US" altLang="zh-TW" dirty="0" smtClean="0"/>
              <a:t>~ </a:t>
            </a:r>
            <a:r>
              <a:rPr lang="zh-TW" altLang="en-US" dirty="0" smtClean="0"/>
              <a:t>產品類別</a:t>
            </a:r>
            <a:endParaRPr lang="zh-TW" altLang="en-US" dirty="0"/>
          </a:p>
        </p:txBody>
      </p:sp>
      <p:sp>
        <p:nvSpPr>
          <p:cNvPr id="3" name="內容版面配置區 2"/>
          <p:cNvSpPr>
            <a:spLocks noGrp="1"/>
          </p:cNvSpPr>
          <p:nvPr>
            <p:ph idx="1"/>
          </p:nvPr>
        </p:nvSpPr>
        <p:spPr/>
        <p:txBody>
          <a:bodyPr/>
          <a:lstStyle/>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zh-TW" altLang="en-US" dirty="0"/>
          </a:p>
        </p:txBody>
      </p:sp>
      <p:sp>
        <p:nvSpPr>
          <p:cNvPr id="10" name="文字方塊 9"/>
          <p:cNvSpPr txBox="1"/>
          <p:nvPr/>
        </p:nvSpPr>
        <p:spPr>
          <a:xfrm>
            <a:off x="899592" y="6381328"/>
            <a:ext cx="7336626" cy="307777"/>
          </a:xfrm>
          <a:prstGeom prst="rect">
            <a:avLst/>
          </a:prstGeom>
          <a:noFill/>
        </p:spPr>
        <p:txBody>
          <a:bodyPr wrap="square" rtlCol="0">
            <a:spAutoFit/>
          </a:bodyPr>
          <a:lstStyle/>
          <a:p>
            <a:r>
              <a:rPr lang="zh-TW" altLang="en-US" sz="1400" b="1" dirty="0" smtClean="0">
                <a:latin typeface="標楷體" pitchFamily="65" charset="-120"/>
                <a:ea typeface="標楷體" pitchFamily="65" charset="-120"/>
              </a:rPr>
              <a:t>註：採用國際財務報導準則之合併財務資料，關係人間之銷售於合併時全數予以消除。</a:t>
            </a:r>
            <a:endParaRPr lang="zh-TW" altLang="en-US" sz="1400" b="1" dirty="0">
              <a:latin typeface="標楷體" pitchFamily="65" charset="-120"/>
              <a:ea typeface="標楷體" pitchFamily="65" charset="-120"/>
            </a:endParaRPr>
          </a:p>
        </p:txBody>
      </p:sp>
      <p:sp>
        <p:nvSpPr>
          <p:cNvPr id="8" name="投影片編號版面配置區 7"/>
          <p:cNvSpPr>
            <a:spLocks noGrp="1"/>
          </p:cNvSpPr>
          <p:nvPr>
            <p:ph type="sldNum" sz="quarter" idx="12"/>
          </p:nvPr>
        </p:nvSpPr>
        <p:spPr/>
        <p:txBody>
          <a:bodyPr/>
          <a:lstStyle/>
          <a:p>
            <a:fld id="{73DA0BB7-265A-403C-9275-D587AB510EDC}" type="slidenum">
              <a:rPr lang="zh-TW" altLang="en-US" smtClean="0"/>
              <a:pPr/>
              <a:t>8</a:t>
            </a:fld>
            <a:endParaRPr lang="zh-TW" altLang="en-US"/>
          </a:p>
        </p:txBody>
      </p:sp>
      <p:graphicFrame>
        <p:nvGraphicFramePr>
          <p:cNvPr id="7" name="物件 6"/>
          <p:cNvGraphicFramePr>
            <a:graphicFrameLocks noChangeAspect="1"/>
          </p:cNvGraphicFramePr>
          <p:nvPr>
            <p:extLst>
              <p:ext uri="{D42A27DB-BD31-4B8C-83A1-F6EECF244321}">
                <p14:modId xmlns:p14="http://schemas.microsoft.com/office/powerpoint/2010/main" val="3385498583"/>
              </p:ext>
            </p:extLst>
          </p:nvPr>
        </p:nvGraphicFramePr>
        <p:xfrm>
          <a:off x="4716016" y="1106488"/>
          <a:ext cx="3876675" cy="3076575"/>
        </p:xfrm>
        <a:graphic>
          <a:graphicData uri="http://schemas.openxmlformats.org/presentationml/2006/ole">
            <mc:AlternateContent xmlns:mc="http://schemas.openxmlformats.org/markup-compatibility/2006">
              <mc:Choice xmlns:v="urn:schemas-microsoft-com:vml" Requires="v">
                <p:oleObj spid="_x0000_s26749" name="工作表" r:id="rId3" imgW="3876678" imgH="3076650" progId="Excel.Sheet.12">
                  <p:link updateAutomatic="1"/>
                </p:oleObj>
              </mc:Choice>
              <mc:Fallback>
                <p:oleObj name="工作表" r:id="rId3" imgW="3876678" imgH="3076650" progId="Excel.Sheet.12">
                  <p:link updateAutomatic="1"/>
                  <p:pic>
                    <p:nvPicPr>
                      <p:cNvPr id="0" name=""/>
                      <p:cNvPicPr/>
                      <p:nvPr/>
                    </p:nvPicPr>
                    <p:blipFill>
                      <a:blip r:embed="rId4"/>
                      <a:stretch>
                        <a:fillRect/>
                      </a:stretch>
                    </p:blipFill>
                    <p:spPr>
                      <a:xfrm>
                        <a:off x="4716016" y="1106488"/>
                        <a:ext cx="3876675" cy="3076575"/>
                      </a:xfrm>
                      <a:prstGeom prst="rect">
                        <a:avLst/>
                      </a:prstGeom>
                    </p:spPr>
                  </p:pic>
                </p:oleObj>
              </mc:Fallback>
            </mc:AlternateContent>
          </a:graphicData>
        </a:graphic>
      </p:graphicFrame>
      <p:graphicFrame>
        <p:nvGraphicFramePr>
          <p:cNvPr id="11" name="圖表 10"/>
          <p:cNvGraphicFramePr>
            <a:graphicFrameLocks/>
          </p:cNvGraphicFramePr>
          <p:nvPr>
            <p:extLst>
              <p:ext uri="{D42A27DB-BD31-4B8C-83A1-F6EECF244321}">
                <p14:modId xmlns:p14="http://schemas.microsoft.com/office/powerpoint/2010/main" val="2502565632"/>
              </p:ext>
            </p:extLst>
          </p:nvPr>
        </p:nvGraphicFramePr>
        <p:xfrm>
          <a:off x="693952" y="1124744"/>
          <a:ext cx="3873953" cy="305441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 name="物件 3"/>
          <p:cNvGraphicFramePr>
            <a:graphicFrameLocks noChangeAspect="1"/>
          </p:cNvGraphicFramePr>
          <p:nvPr>
            <p:extLst>
              <p:ext uri="{D42A27DB-BD31-4B8C-83A1-F6EECF244321}">
                <p14:modId xmlns:p14="http://schemas.microsoft.com/office/powerpoint/2010/main" val="1480095666"/>
              </p:ext>
            </p:extLst>
          </p:nvPr>
        </p:nvGraphicFramePr>
        <p:xfrm>
          <a:off x="971600" y="3952453"/>
          <a:ext cx="6972300" cy="2428875"/>
        </p:xfrm>
        <a:graphic>
          <a:graphicData uri="http://schemas.openxmlformats.org/presentationml/2006/ole">
            <mc:AlternateContent xmlns:mc="http://schemas.openxmlformats.org/markup-compatibility/2006">
              <mc:Choice xmlns:v="urn:schemas-microsoft-com:vml" Requires="v">
                <p:oleObj spid="_x0000_s26750" name="工作表" r:id="rId6" imgW="6972401" imgH="2428920" progId="Excel.Sheet.12">
                  <p:link updateAutomatic="1"/>
                </p:oleObj>
              </mc:Choice>
              <mc:Fallback>
                <p:oleObj name="工作表" r:id="rId6" imgW="6972401" imgH="2428920" progId="Excel.Sheet.12">
                  <p:link updateAutomatic="1"/>
                  <p:pic>
                    <p:nvPicPr>
                      <p:cNvPr id="0" name=""/>
                      <p:cNvPicPr/>
                      <p:nvPr/>
                    </p:nvPicPr>
                    <p:blipFill>
                      <a:blip r:embed="rId7"/>
                      <a:stretch>
                        <a:fillRect/>
                      </a:stretch>
                    </p:blipFill>
                    <p:spPr>
                      <a:xfrm>
                        <a:off x="971600" y="3952453"/>
                        <a:ext cx="6972300" cy="2428875"/>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營運概況 </a:t>
            </a:r>
            <a:r>
              <a:rPr lang="en-US" altLang="zh-TW" dirty="0" smtClean="0"/>
              <a:t>~ </a:t>
            </a:r>
            <a:r>
              <a:rPr lang="zh-TW" altLang="en-US" dirty="0" smtClean="0"/>
              <a:t>市場分佈</a:t>
            </a:r>
            <a:endParaRPr lang="zh-TW" altLang="en-US" dirty="0"/>
          </a:p>
        </p:txBody>
      </p:sp>
      <p:sp>
        <p:nvSpPr>
          <p:cNvPr id="7" name="文字方塊 6"/>
          <p:cNvSpPr txBox="1"/>
          <p:nvPr/>
        </p:nvSpPr>
        <p:spPr>
          <a:xfrm>
            <a:off x="1187624" y="6381328"/>
            <a:ext cx="6976586" cy="307777"/>
          </a:xfrm>
          <a:prstGeom prst="rect">
            <a:avLst/>
          </a:prstGeom>
          <a:noFill/>
        </p:spPr>
        <p:txBody>
          <a:bodyPr wrap="square" rtlCol="0">
            <a:spAutoFit/>
          </a:bodyPr>
          <a:lstStyle/>
          <a:p>
            <a:r>
              <a:rPr lang="zh-TW" altLang="en-US" sz="1400" b="1" dirty="0" smtClean="0">
                <a:latin typeface="標楷體" pitchFamily="65" charset="-120"/>
                <a:ea typeface="標楷體" pitchFamily="65" charset="-120"/>
              </a:rPr>
              <a:t>註：採用國際財務報導準則之合併財務資料，關係人間之銷售於合併時全數予以消除。</a:t>
            </a:r>
            <a:endParaRPr lang="zh-TW" altLang="en-US" sz="1400" b="1" dirty="0">
              <a:latin typeface="標楷體" pitchFamily="65" charset="-120"/>
              <a:ea typeface="標楷體" pitchFamily="65" charset="-120"/>
            </a:endParaRPr>
          </a:p>
        </p:txBody>
      </p:sp>
      <p:sp>
        <p:nvSpPr>
          <p:cNvPr id="8" name="投影片編號版面配置區 7"/>
          <p:cNvSpPr>
            <a:spLocks noGrp="1"/>
          </p:cNvSpPr>
          <p:nvPr>
            <p:ph type="sldNum" sz="quarter" idx="12"/>
          </p:nvPr>
        </p:nvSpPr>
        <p:spPr/>
        <p:txBody>
          <a:bodyPr/>
          <a:lstStyle/>
          <a:p>
            <a:fld id="{73DA0BB7-265A-403C-9275-D587AB510EDC}" type="slidenum">
              <a:rPr lang="zh-TW" altLang="en-US" smtClean="0"/>
              <a:pPr/>
              <a:t>9</a:t>
            </a:fld>
            <a:endParaRPr lang="zh-TW" altLang="en-US"/>
          </a:p>
        </p:txBody>
      </p:sp>
      <p:graphicFrame>
        <p:nvGraphicFramePr>
          <p:cNvPr id="9" name="物件 8"/>
          <p:cNvGraphicFramePr>
            <a:graphicFrameLocks noChangeAspect="1"/>
          </p:cNvGraphicFramePr>
          <p:nvPr>
            <p:extLst>
              <p:ext uri="{D42A27DB-BD31-4B8C-83A1-F6EECF244321}">
                <p14:modId xmlns:p14="http://schemas.microsoft.com/office/powerpoint/2010/main" val="3913556164"/>
              </p:ext>
            </p:extLst>
          </p:nvPr>
        </p:nvGraphicFramePr>
        <p:xfrm>
          <a:off x="4788024" y="1042988"/>
          <a:ext cx="3771900" cy="3124200"/>
        </p:xfrm>
        <a:graphic>
          <a:graphicData uri="http://schemas.openxmlformats.org/presentationml/2006/ole">
            <mc:AlternateContent xmlns:mc="http://schemas.openxmlformats.org/markup-compatibility/2006">
              <mc:Choice xmlns:v="urn:schemas-microsoft-com:vml" Requires="v">
                <p:oleObj spid="_x0000_s27767" name="工作表" r:id="rId3" imgW="3771866" imgH="3124170" progId="Excel.Sheet.12">
                  <p:link updateAutomatic="1"/>
                </p:oleObj>
              </mc:Choice>
              <mc:Fallback>
                <p:oleObj name="工作表" r:id="rId3" imgW="3771866" imgH="3124170" progId="Excel.Sheet.12">
                  <p:link updateAutomatic="1"/>
                  <p:pic>
                    <p:nvPicPr>
                      <p:cNvPr id="0" name=""/>
                      <p:cNvPicPr/>
                      <p:nvPr/>
                    </p:nvPicPr>
                    <p:blipFill>
                      <a:blip r:embed="rId4"/>
                      <a:stretch>
                        <a:fillRect/>
                      </a:stretch>
                    </p:blipFill>
                    <p:spPr>
                      <a:xfrm>
                        <a:off x="4788024" y="1042988"/>
                        <a:ext cx="3771900" cy="3124200"/>
                      </a:xfrm>
                      <a:prstGeom prst="rect">
                        <a:avLst/>
                      </a:prstGeom>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1116327388"/>
              </p:ext>
            </p:extLst>
          </p:nvPr>
        </p:nvGraphicFramePr>
        <p:xfrm>
          <a:off x="1331640" y="3685753"/>
          <a:ext cx="6429375" cy="2695575"/>
        </p:xfrm>
        <a:graphic>
          <a:graphicData uri="http://schemas.openxmlformats.org/presentationml/2006/ole">
            <mc:AlternateContent xmlns:mc="http://schemas.openxmlformats.org/markup-compatibility/2006">
              <mc:Choice xmlns:v="urn:schemas-microsoft-com:vml" Requires="v">
                <p:oleObj spid="_x0000_s27768" name="工作表" r:id="rId5" imgW="6429434" imgH="2695680" progId="Excel.Sheet.12">
                  <p:link updateAutomatic="1"/>
                </p:oleObj>
              </mc:Choice>
              <mc:Fallback>
                <p:oleObj name="工作表" r:id="rId5" imgW="6429434" imgH="2695680" progId="Excel.Sheet.12">
                  <p:link updateAutomatic="1"/>
                  <p:pic>
                    <p:nvPicPr>
                      <p:cNvPr id="0" name=""/>
                      <p:cNvPicPr/>
                      <p:nvPr/>
                    </p:nvPicPr>
                    <p:blipFill>
                      <a:blip r:embed="rId6"/>
                      <a:stretch>
                        <a:fillRect/>
                      </a:stretch>
                    </p:blipFill>
                    <p:spPr>
                      <a:xfrm>
                        <a:off x="1331640" y="3685753"/>
                        <a:ext cx="6429375" cy="2695575"/>
                      </a:xfrm>
                      <a:prstGeom prst="rect">
                        <a:avLst/>
                      </a:prstGeom>
                    </p:spPr>
                  </p:pic>
                </p:oleObj>
              </mc:Fallback>
            </mc:AlternateContent>
          </a:graphicData>
        </a:graphic>
      </p:graphicFrame>
      <p:graphicFrame>
        <p:nvGraphicFramePr>
          <p:cNvPr id="12" name="圖表 11"/>
          <p:cNvGraphicFramePr>
            <a:graphicFrameLocks/>
          </p:cNvGraphicFramePr>
          <p:nvPr>
            <p:extLst>
              <p:ext uri="{D42A27DB-BD31-4B8C-83A1-F6EECF244321}">
                <p14:modId xmlns:p14="http://schemas.microsoft.com/office/powerpoint/2010/main" val="2443745331"/>
              </p:ext>
            </p:extLst>
          </p:nvPr>
        </p:nvGraphicFramePr>
        <p:xfrm>
          <a:off x="539552" y="1052736"/>
          <a:ext cx="3769179" cy="3116036"/>
        </p:xfrm>
        <a:graphic>
          <a:graphicData uri="http://schemas.openxmlformats.org/drawingml/2006/chart">
            <c:chart xmlns:c="http://schemas.openxmlformats.org/drawingml/2006/chart" xmlns:r="http://schemas.openxmlformats.org/officeDocument/2006/relationships" r:id="rId7"/>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4657</TotalTime>
  <Words>2202</Words>
  <Application>Microsoft Office PowerPoint</Application>
  <PresentationFormat>如螢幕大小 (4:3)</PresentationFormat>
  <Paragraphs>388</Paragraphs>
  <Slides>31</Slides>
  <Notes>0</Notes>
  <HiddenSlides>0</HiddenSlides>
  <MMClips>0</MMClips>
  <ScaleCrop>false</ScaleCrop>
  <HeadingPairs>
    <vt:vector size="8" baseType="variant">
      <vt:variant>
        <vt:lpstr>佈景主題</vt:lpstr>
      </vt:variant>
      <vt:variant>
        <vt:i4>1</vt:i4>
      </vt:variant>
      <vt:variant>
        <vt:lpstr>連結</vt:lpstr>
      </vt:variant>
      <vt:variant>
        <vt:i4>7</vt:i4>
      </vt:variant>
      <vt:variant>
        <vt:lpstr>內嵌 OLE 伺服程式</vt:lpstr>
      </vt:variant>
      <vt:variant>
        <vt:i4>1</vt:i4>
      </vt:variant>
      <vt:variant>
        <vt:lpstr>投影片標題</vt:lpstr>
      </vt:variant>
      <vt:variant>
        <vt:i4>31</vt:i4>
      </vt:variant>
    </vt:vector>
  </HeadingPairs>
  <TitlesOfParts>
    <vt:vector size="40" baseType="lpstr">
      <vt:lpstr>Office 佈景主題</vt:lpstr>
      <vt:lpstr>\\fs-01\users\HCH6252\謝慶祥\01永裕\51會議\06法說會\2022\永裕法人說明會底稿20221114V1.xlsx!營運概況~合併個體![永裕法人說明會底稿20221114V1.xlsx]營運概況~合併個體 圖表 3</vt:lpstr>
      <vt:lpstr>\\fs-01\users\HCH6252\謝慶祥\01永裕\51會議\06法說會\2022\永裕法人說明會底稿20221114V1.xlsx!營運概況~產品類別![永裕法人說明會底稿20221114V1.xlsx]營運概況~產品類別 圖表 3</vt:lpstr>
      <vt:lpstr>\\fs-01\users\HCH6252\謝慶祥\01永裕\51會議\06法說會\2022\永裕法人說明會底稿20221114V1.xlsx!營運概況~市場分佈![永裕法人說明會底稿20221114V1.xlsx]營運概況~市場分佈 圖表 2</vt:lpstr>
      <vt:lpstr>\\fs-01\Files\FILE\H00\財務\41其他會議、報告\02法說會\20231120\永裕法人說明會簡報底稿20231120.xlsx!營運概況~合併個體!R18C7:R26C11</vt:lpstr>
      <vt:lpstr>\\fs-01\Files\FILE\H00\財務\41其他會議、報告\02法說會\20231120\永裕法人說明會簡報底稿20231120.xlsx!營運概況~產品類別!R18C7:R26C11</vt:lpstr>
      <vt:lpstr>\\fs-01\Files\FILE\H00\財務\41其他會議、報告\02法說會\20231120\永裕法人說明會簡報底稿20231120.xlsx!營運概況~市場分佈!R18C7:R27C11</vt:lpstr>
      <vt:lpstr>\\fs-01\Files\FILE\H00\財務\41其他會議、報告\02法說會\20231120\永裕法人說明會簡報底稿20231120.xlsx!股利分派![永裕法人說明會簡報底稿20231120.xlsx]股利分派 圖表 3</vt:lpstr>
      <vt:lpstr>Document</vt:lpstr>
      <vt:lpstr>永裕塑膠工業股份有限公司  YONYU PLASTICS CO.,LTD. 股票代號：1323</vt:lpstr>
      <vt:lpstr>簡報大綱</vt:lpstr>
      <vt:lpstr>公司簡介</vt:lpstr>
      <vt:lpstr>公司簡介 ~ 基本資料</vt:lpstr>
      <vt:lpstr>公司簡介 ~ 關係企業組織圖</vt:lpstr>
      <vt:lpstr>營運概況</vt:lpstr>
      <vt:lpstr>營運概況 ~ 合併個體</vt:lpstr>
      <vt:lpstr>營運概況 ~ 產品類別</vt:lpstr>
      <vt:lpstr>營運概況 ~ 市場分佈</vt:lpstr>
      <vt:lpstr>財務概況</vt:lpstr>
      <vt:lpstr>合併綜合損益表(季度)</vt:lpstr>
      <vt:lpstr>合併綜合損益表(年度)</vt:lpstr>
      <vt:lpstr>合併財務狀況</vt:lpstr>
      <vt:lpstr>股利分派</vt:lpstr>
      <vt:lpstr>未來展望</vt:lpstr>
      <vt:lpstr>重要產銷政策</vt:lpstr>
      <vt:lpstr>重要產銷政策</vt:lpstr>
      <vt:lpstr>重要產銷政策</vt:lpstr>
      <vt:lpstr>未來發展策略</vt:lpstr>
      <vt:lpstr>未來發展策略</vt:lpstr>
      <vt:lpstr>六大經營方向 發揮營運綜效</vt:lpstr>
      <vt:lpstr>六大經營方向 發揮營運綜效</vt:lpstr>
      <vt:lpstr>六大經營方向 發揮營運綜效</vt:lpstr>
      <vt:lpstr>六大經營方向 發揮營運綜效</vt:lpstr>
      <vt:lpstr>六大經營方向 發揮營運綜效</vt:lpstr>
      <vt:lpstr>六大經營方向 發揮營運綜效</vt:lpstr>
      <vt:lpstr>六大經營方向 發揮營運綜效</vt:lpstr>
      <vt:lpstr>六大經營方向 發揮營運綜效</vt:lpstr>
      <vt:lpstr>一條龍式服務提供</vt:lpstr>
      <vt:lpstr>免責聲明</vt:lpstr>
      <vt:lpstr>永裕塑膠工業股份有限公司  YONYU PLASTICS CO.,LTD. 股票代號：1323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郭錦添</dc:creator>
  <cp:lastModifiedBy>謝慶祥</cp:lastModifiedBy>
  <cp:revision>257</cp:revision>
  <dcterms:modified xsi:type="dcterms:W3CDTF">2023-11-14T02:54:52Z</dcterms:modified>
</cp:coreProperties>
</file>