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11" r:id="rId2"/>
    <p:sldId id="290" r:id="rId3"/>
    <p:sldId id="306" r:id="rId4"/>
    <p:sldId id="307" r:id="rId5"/>
    <p:sldId id="315" r:id="rId6"/>
    <p:sldId id="318" r:id="rId7"/>
    <p:sldId id="319" r:id="rId8"/>
    <p:sldId id="286" r:id="rId9"/>
    <p:sldId id="313" r:id="rId10"/>
    <p:sldId id="288" r:id="rId11"/>
    <p:sldId id="289" r:id="rId12"/>
    <p:sldId id="326" r:id="rId13"/>
    <p:sldId id="323" r:id="rId14"/>
    <p:sldId id="291" r:id="rId15"/>
    <p:sldId id="292" r:id="rId16"/>
    <p:sldId id="324" r:id="rId17"/>
    <p:sldId id="325" r:id="rId18"/>
    <p:sldId id="304" r:id="rId19"/>
    <p:sldId id="305" r:id="rId20"/>
    <p:sldId id="293" r:id="rId21"/>
  </p:sldIdLst>
  <p:sldSz cx="9144000" cy="6858000" type="screen4x3"/>
  <p:notesSz cx="6807200" cy="9939338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1000" b="1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000" b="1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000" b="1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000" b="1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000" b="1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b="1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b="1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b="1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b="1" kern="1200">
        <a:solidFill>
          <a:schemeClr val="bg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  <a:srgbClr val="FF3300"/>
    <a:srgbClr val="C11529"/>
    <a:srgbClr val="E71D36"/>
    <a:srgbClr val="33CCFF"/>
    <a:srgbClr val="FF6600"/>
    <a:srgbClr val="D65700"/>
    <a:srgbClr val="66FFFF"/>
    <a:srgbClr val="800000"/>
    <a:srgbClr val="FF9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9" autoAdjust="0"/>
    <p:restoredTop sz="94660"/>
  </p:normalViewPr>
  <p:slideViewPr>
    <p:cSldViewPr snapToGrid="0">
      <p:cViewPr varScale="1">
        <p:scale>
          <a:sx n="60" d="100"/>
          <a:sy n="60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8" d="100"/>
          <a:sy n="68" d="100"/>
        </p:scale>
        <p:origin x="-3336" y="-114"/>
      </p:cViewPr>
      <p:guideLst>
        <p:guide orient="horz" pos="3131"/>
        <p:guide pos="2144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&#27963;&#38913;&#31807;1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D:\&#20844;&#21209;&#29992;\&#33891;&#20107;&#26371;\2019Q2&#33891;&#20107;&#26371;\201808&#27861;&#35498;&#26371;.xlsx" TargetMode="External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D:\&#20844;&#21209;&#29992;\&#33891;&#20107;&#26371;\2019Q2&#33891;&#20107;&#26371;\201808&#27861;&#35498;&#26371;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5"/>
      <c:hPercent val="60"/>
      <c:rotY val="130"/>
      <c:depthPercent val="100"/>
      <c:rAngAx val="0"/>
      <c:perspective val="30"/>
    </c:view3D>
    <c:floor>
      <c:thickness val="0"/>
    </c:floor>
    <c:sideWall>
      <c:thickness val="0"/>
      <c:spPr>
        <a:noFill/>
      </c:spPr>
    </c:sideWall>
    <c:backWall>
      <c:thickness val="0"/>
      <c:spPr>
        <a:noFill/>
      </c:spPr>
    </c:backWall>
    <c:plotArea>
      <c:layout/>
      <c:pie3DChart>
        <c:varyColors val="1"/>
        <c:ser>
          <c:idx val="1"/>
          <c:order val="1"/>
          <c:spPr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Pt>
            <c:idx val="0"/>
            <c:bubble3D val="0"/>
            <c:spPr>
              <a:solidFill>
                <a:srgbClr val="F33FD9"/>
              </a:solidFill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D69-45FC-9F02-31ABAA5E36BE}"/>
              </c:ext>
            </c:extLst>
          </c:dPt>
          <c:dPt>
            <c:idx val="1"/>
            <c:bubble3D val="0"/>
            <c:spPr>
              <a:solidFill>
                <a:srgbClr val="C4E646"/>
              </a:solidFill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D69-45FC-9F02-31ABAA5E36BE}"/>
              </c:ext>
            </c:extLst>
          </c:dPt>
          <c:dPt>
            <c:idx val="2"/>
            <c:bubble3D val="0"/>
            <c:spPr>
              <a:solidFill>
                <a:srgbClr val="F7DB35"/>
              </a:solidFill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D69-45FC-9F02-31ABAA5E36BE}"/>
              </c:ext>
            </c:extLst>
          </c:dPt>
          <c:val>
            <c:numRef>
              <c:f>工作表1!$A$2:$C$2</c:f>
              <c:numCache>
                <c:formatCode>0%</c:formatCode>
                <c:ptCount val="3"/>
                <c:pt idx="0">
                  <c:v>0.56999999999999995</c:v>
                </c:pt>
                <c:pt idx="1">
                  <c:v>0.26</c:v>
                </c:pt>
                <c:pt idx="2">
                  <c:v>0.17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9D69-45FC-9F02-31ABAA5E36BE}"/>
            </c:ext>
          </c:extLst>
        </c:ser>
        <c:ser>
          <c:idx val="0"/>
          <c:order val="0"/>
          <c:spPr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Pt>
            <c:idx val="0"/>
            <c:bubble3D val="0"/>
            <c:spPr>
              <a:solidFill>
                <a:srgbClr val="F33FD9"/>
              </a:solidFill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9D69-45FC-9F02-31ABAA5E36BE}"/>
              </c:ext>
            </c:extLst>
          </c:dPt>
          <c:dPt>
            <c:idx val="1"/>
            <c:bubble3D val="0"/>
            <c:spPr>
              <a:solidFill>
                <a:srgbClr val="C4E646"/>
              </a:solidFill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9D69-45FC-9F02-31ABAA5E36BE}"/>
              </c:ext>
            </c:extLst>
          </c:dPt>
          <c:dPt>
            <c:idx val="2"/>
            <c:bubble3D val="0"/>
            <c:spPr>
              <a:solidFill>
                <a:srgbClr val="F7DB35"/>
              </a:solidFill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9D69-45FC-9F02-31ABAA5E36BE}"/>
              </c:ext>
            </c:extLst>
          </c:dPt>
          <c:val>
            <c:numRef>
              <c:f>工作表1!$A$2:$C$2</c:f>
              <c:numCache>
                <c:formatCode>0%</c:formatCode>
                <c:ptCount val="3"/>
                <c:pt idx="0">
                  <c:v>0.56999999999999995</c:v>
                </c:pt>
                <c:pt idx="1">
                  <c:v>0.26</c:v>
                </c:pt>
                <c:pt idx="2">
                  <c:v>0.17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9D69-45FC-9F02-31ABAA5E36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effectLst/>
      </c:spPr>
    </c:plotArea>
    <c:plotVisOnly val="1"/>
    <c:dispBlanksAs val="gap"/>
    <c:showDLblsOverMax val="0"/>
  </c:chart>
  <c:spPr>
    <a:noFill/>
    <a:ln>
      <a:noFill/>
    </a:ln>
    <a:scene3d>
      <a:camera prst="orthographicFront"/>
      <a:lightRig rig="threePt" dir="t"/>
    </a:scene3d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hPercent val="60"/>
      <c:rotY val="110"/>
      <c:depthPercent val="100"/>
      <c:rAngAx val="0"/>
      <c:perspective val="30"/>
    </c:view3D>
    <c:floor>
      <c:thickness val="0"/>
    </c:floor>
    <c:sideWall>
      <c:thickness val="0"/>
      <c:spPr>
        <a:noFill/>
      </c:spPr>
    </c:sideWall>
    <c:backWall>
      <c:thickness val="0"/>
      <c:spPr>
        <a:noFill/>
      </c:spPr>
    </c:backWall>
    <c:plotArea>
      <c:layout/>
      <c:pie3DChart>
        <c:varyColors val="1"/>
        <c:ser>
          <c:idx val="1"/>
          <c:order val="1"/>
          <c:spPr>
            <a:gradFill>
              <a:gsLst>
                <a:gs pos="0">
                  <a:srgbClr val="F33FD9"/>
                </a:gs>
                <a:gs pos="100000">
                  <a:srgbClr val="FFFFFF"/>
                </a:gs>
              </a:gsLst>
              <a:lin ang="2700000" scaled="1"/>
            </a:gradFill>
            <a:ln w="9525"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Pt>
            <c:idx val="0"/>
            <c:bubble3D val="0"/>
            <c:spPr>
              <a:gradFill flip="none" rotWithShape="1">
                <a:gsLst>
                  <a:gs pos="15000">
                    <a:srgbClr val="2EC4B6"/>
                  </a:gs>
                  <a:gs pos="100000">
                    <a:srgbClr val="FFFFFF"/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D7B-4FF0-B3B8-41384CB65539}"/>
              </c:ext>
            </c:extLst>
          </c:dPt>
          <c:dPt>
            <c:idx val="1"/>
            <c:bubble3D val="0"/>
            <c:spPr>
              <a:gradFill flip="none" rotWithShape="1">
                <a:gsLst>
                  <a:gs pos="15000">
                    <a:srgbClr val="E71D36"/>
                  </a:gs>
                  <a:gs pos="100000">
                    <a:srgbClr val="FFFFFF"/>
                  </a:gs>
                </a:gsLst>
                <a:lin ang="2700000" scaled="1"/>
                <a:tileRect/>
              </a:gra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D7B-4FF0-B3B8-41384CB65539}"/>
              </c:ext>
            </c:extLst>
          </c:dPt>
          <c:dPt>
            <c:idx val="2"/>
            <c:bubble3D val="0"/>
            <c:spPr>
              <a:gradFill>
                <a:gsLst>
                  <a:gs pos="15000">
                    <a:srgbClr val="FF9F1C"/>
                  </a:gs>
                  <a:gs pos="100000">
                    <a:srgbClr val="FFFFFF"/>
                  </a:gs>
                </a:gsLst>
                <a:lin ang="2700000" scaled="1"/>
              </a:gra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D7B-4FF0-B3B8-41384CB65539}"/>
              </c:ext>
            </c:extLst>
          </c:dPt>
          <c:val>
            <c:numRef>
              <c:f>工作表1!$A$2:$C$2</c:f>
              <c:numCache>
                <c:formatCode>0%</c:formatCode>
                <c:ptCount val="3"/>
                <c:pt idx="0">
                  <c:v>0.56999999999999995</c:v>
                </c:pt>
                <c:pt idx="1">
                  <c:v>0.26</c:v>
                </c:pt>
                <c:pt idx="2">
                  <c:v>0.17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D7B-4FF0-B3B8-41384CB65539}"/>
            </c:ext>
          </c:extLst>
        </c:ser>
        <c:ser>
          <c:idx val="0"/>
          <c:order val="0"/>
          <c:spPr>
            <a:effectLst>
              <a:outerShdw blurRad="76200" dist="12700" dir="8100000" sy="-23000" kx="800400" algn="br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  <a:bevelB w="165100" prst="coolSlant"/>
            </a:sp3d>
          </c:spPr>
          <c:dPt>
            <c:idx val="0"/>
            <c:bubble3D val="0"/>
            <c:spPr>
              <a:solidFill>
                <a:srgbClr val="F33FD9"/>
              </a:solidFill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FD7B-4FF0-B3B8-41384CB65539}"/>
              </c:ext>
            </c:extLst>
          </c:dPt>
          <c:dPt>
            <c:idx val="1"/>
            <c:bubble3D val="0"/>
            <c:spPr>
              <a:solidFill>
                <a:srgbClr val="C4E646"/>
              </a:solidFill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FD7B-4FF0-B3B8-41384CB65539}"/>
              </c:ext>
            </c:extLst>
          </c:dPt>
          <c:dPt>
            <c:idx val="2"/>
            <c:bubble3D val="0"/>
            <c:spPr>
              <a:solidFill>
                <a:srgbClr val="F7DB35"/>
              </a:solidFill>
              <a:effectLst>
                <a:outerShdw blurRad="76200" dist="12700" dir="8100000" sy="-23000" kx="8004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65100" prst="coolSlant"/>
                <a:bevelB w="165100" prst="coolSlant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FD7B-4FF0-B3B8-41384CB65539}"/>
              </c:ext>
            </c:extLst>
          </c:dPt>
          <c:val>
            <c:numRef>
              <c:f>工作表1!$A$2:$C$2</c:f>
              <c:numCache>
                <c:formatCode>0%</c:formatCode>
                <c:ptCount val="3"/>
                <c:pt idx="0">
                  <c:v>0.56999999999999995</c:v>
                </c:pt>
                <c:pt idx="1">
                  <c:v>0.26</c:v>
                </c:pt>
                <c:pt idx="2">
                  <c:v>0.17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FD7B-4FF0-B3B8-41384CB655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effectLst/>
      </c:spPr>
    </c:plotArea>
    <c:plotVisOnly val="1"/>
    <c:dispBlanksAs val="gap"/>
    <c:showDLblsOverMax val="0"/>
  </c:chart>
  <c:spPr>
    <a:noFill/>
    <a:ln>
      <a:noFill/>
    </a:ln>
    <a:scene3d>
      <a:camera prst="orthographicFront"/>
      <a:lightRig rig="threePt" dir="t"/>
    </a:scene3d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2EC4B6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45D-467C-9761-EFD16A6ABE81}"/>
              </c:ext>
            </c:extLst>
          </c:dPt>
          <c:dPt>
            <c:idx val="1"/>
            <c:bubble3D val="0"/>
            <c:spPr>
              <a:solidFill>
                <a:srgbClr val="B9D51F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45D-467C-9761-EFD16A6ABE81}"/>
              </c:ext>
            </c:extLst>
          </c:dPt>
          <c:dPt>
            <c:idx val="2"/>
            <c:bubble3D val="0"/>
            <c:spPr>
              <a:solidFill>
                <a:srgbClr val="E71D36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45D-467C-9761-EFD16A6ABE81}"/>
              </c:ext>
            </c:extLst>
          </c:dPt>
          <c:dPt>
            <c:idx val="3"/>
            <c:bubble3D val="0"/>
            <c:spPr>
              <a:solidFill>
                <a:srgbClr val="D65700"/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45D-467C-9761-EFD16A6ABE81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16.600000000000001</c:v>
                </c:pt>
                <c:pt idx="1">
                  <c:v>16.600000000000001</c:v>
                </c:pt>
                <c:pt idx="2">
                  <c:v>16.600000000000001</c:v>
                </c:pt>
                <c:pt idx="3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D45D-467C-9761-EFD16A6ABE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7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txPr>
        <a:bodyPr/>
        <a:lstStyle/>
        <a:p>
          <a:pPr>
            <a:defRPr sz="2000"/>
          </a:pPr>
          <a:endParaRPr lang="zh-TW"/>
        </a:p>
      </c:tx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工作表2!$A$2</c:f>
              <c:strCache>
                <c:ptCount val="1"/>
                <c:pt idx="0">
                  <c:v>總收入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cat>
            <c:numRef>
              <c:f>工作表2!$C$1:$G$1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工作表2!$C$2:$G$2</c:f>
              <c:numCache>
                <c:formatCode>#,##0</c:formatCode>
                <c:ptCount val="5"/>
                <c:pt idx="0">
                  <c:v>44350</c:v>
                </c:pt>
                <c:pt idx="1">
                  <c:v>36971</c:v>
                </c:pt>
                <c:pt idx="2">
                  <c:v>34435</c:v>
                </c:pt>
                <c:pt idx="3">
                  <c:v>36537</c:v>
                </c:pt>
                <c:pt idx="4">
                  <c:v>42494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F63-4728-A29D-38E0480643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76668928"/>
        <c:axId val="75895296"/>
        <c:axId val="0"/>
      </c:bar3DChart>
      <c:catAx>
        <c:axId val="76668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75895296"/>
        <c:crosses val="autoZero"/>
        <c:auto val="1"/>
        <c:lblAlgn val="ctr"/>
        <c:lblOffset val="100"/>
        <c:noMultiLvlLbl val="0"/>
      </c:catAx>
      <c:valAx>
        <c:axId val="7589529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none"/>
        <c:minorTickMark val="none"/>
        <c:tickLblPos val="nextTo"/>
        <c:crossAx val="76668928"/>
        <c:crosses val="autoZero"/>
        <c:crossBetween val="between"/>
        <c:majorUnit val="20000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500">
          <a:latin typeface="微軟正黑體" pitchFamily="34" charset="-120"/>
          <a:ea typeface="微軟正黑體" pitchFamily="34" charset="-120"/>
        </a:defRPr>
      </a:pPr>
      <a:endParaRPr lang="zh-TW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>
        <c:manualLayout>
          <c:xMode val="edge"/>
          <c:yMode val="edge"/>
          <c:x val="0.42556871235548355"/>
          <c:y val="2.1776406035665295E-2"/>
        </c:manualLayout>
      </c:layout>
      <c:overlay val="0"/>
      <c:txPr>
        <a:bodyPr/>
        <a:lstStyle/>
        <a:p>
          <a:pPr>
            <a:defRPr sz="2000"/>
          </a:pPr>
          <a:endParaRPr lang="zh-TW"/>
        </a:p>
      </c:tx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工作表2!$A$3</c:f>
              <c:strCache>
                <c:ptCount val="1"/>
                <c:pt idx="0">
                  <c:v>母公司淨利</c:v>
                </c:pt>
              </c:strCache>
            </c:strRef>
          </c:tx>
          <c:spPr>
            <a:solidFill>
              <a:srgbClr val="FF9999"/>
            </a:solidFill>
            <a:ln>
              <a:solidFill>
                <a:srgbClr val="FFCCCC"/>
              </a:solidFill>
            </a:ln>
            <a:scene3d>
              <a:camera prst="orthographicFront"/>
              <a:lightRig rig="threePt" dir="t"/>
            </a:scene3d>
            <a:sp3d prstMaterial="metal">
              <a:bevelT/>
            </a:sp3d>
          </c:spPr>
          <c:invertIfNegative val="0"/>
          <c:cat>
            <c:numRef>
              <c:f>工作表2!$C$1:$G$1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工作表2!$C$3:$G$3</c:f>
              <c:numCache>
                <c:formatCode>General</c:formatCode>
                <c:ptCount val="5"/>
                <c:pt idx="0" formatCode="#,##0">
                  <c:v>1365</c:v>
                </c:pt>
                <c:pt idx="1">
                  <c:v>749</c:v>
                </c:pt>
                <c:pt idx="2">
                  <c:v>748</c:v>
                </c:pt>
                <c:pt idx="3">
                  <c:v>965</c:v>
                </c:pt>
                <c:pt idx="4" formatCode="_-* #,##0_-;\-* #,##0_-;_-* &quot;-&quot;??_-;_-@_-">
                  <c:v>2458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1D3-4352-B3E5-D2DCD88591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76669440"/>
        <c:axId val="75891840"/>
        <c:axId val="0"/>
      </c:bar3DChart>
      <c:catAx>
        <c:axId val="76669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75891840"/>
        <c:crosses val="autoZero"/>
        <c:auto val="1"/>
        <c:lblAlgn val="ctr"/>
        <c:lblOffset val="100"/>
        <c:noMultiLvlLbl val="0"/>
      </c:catAx>
      <c:valAx>
        <c:axId val="75891840"/>
        <c:scaling>
          <c:orientation val="minMax"/>
          <c:max val="3000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1"/>
        <c:majorTickMark val="none"/>
        <c:minorTickMark val="none"/>
        <c:tickLblPos val="nextTo"/>
        <c:crossAx val="7666944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500">
          <a:latin typeface="微軟正黑體" pitchFamily="34" charset="-120"/>
          <a:ea typeface="微軟正黑體" pitchFamily="34" charset="-120"/>
        </a:defRPr>
      </a:pPr>
      <a:endParaRPr lang="zh-TW"/>
    </a:p>
  </c:txPr>
  <c:externalData r:id="rId2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2" Type="http://schemas.microsoft.com/office/2007/relationships/hdphoto" Target="../media/hdphoto3.wdp"/><Relationship Id="rId1" Type="http://schemas.openxmlformats.org/officeDocument/2006/relationships/image" Target="../media/image7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image" Target="../media/image31.jpeg"/></Relationships>
</file>

<file path=ppt/diagrams/_rels/drawing1.xml.rels><?xml version="1.0" encoding="UTF-8" standalone="yes"?>
<Relationships xmlns="http://schemas.openxmlformats.org/package/2006/relationships"><Relationship Id="rId2" Type="http://schemas.microsoft.com/office/2007/relationships/hdphoto" Target="../media/hdphoto3.wdp"/><Relationship Id="rId1" Type="http://schemas.openxmlformats.org/officeDocument/2006/relationships/image" Target="../media/image7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image" Target="../media/image3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2518FA-B9AC-4B5E-A9F5-A813D87CEEDF}" type="doc">
      <dgm:prSet loTypeId="urn:microsoft.com/office/officeart/2008/layout/AlternatingPictureCircles" loCatId="picture" qsTypeId="urn:microsoft.com/office/officeart/2005/8/quickstyle/simple1" qsCatId="simple" csTypeId="urn:microsoft.com/office/officeart/2005/8/colors/accent1_2" csCatId="accent1" phldr="1"/>
      <dgm:spPr/>
    </dgm:pt>
    <dgm:pt modelId="{5697B7F5-0752-464C-BBE2-828D911A9C80}">
      <dgm:prSet phldrT="[文字]" custT="1"/>
      <dgm:spPr/>
      <dgm:t>
        <a:bodyPr/>
        <a:lstStyle/>
        <a:p>
          <a:r>
            <a:rPr lang="zh-TW" altLang="en-US" sz="1600" b="1" dirty="0" smtClean="0">
              <a:solidFill>
                <a:srgbClr val="8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rPr>
            <a:t>生產寶特瓶、瓶胚及聚酯膠片，成功整合上下游產業，提升酯粒附加價值</a:t>
          </a:r>
          <a:endParaRPr lang="zh-TW" altLang="en-US" sz="1600" b="1" dirty="0">
            <a:solidFill>
              <a:srgbClr val="800000"/>
            </a:solidFill>
          </a:endParaRPr>
        </a:p>
      </dgm:t>
    </dgm:pt>
    <dgm:pt modelId="{4C177C4A-4334-46C3-94B1-A0B4528E7239}" type="parTrans" cxnId="{3DC78169-6CFF-4199-AA7B-5C1EC4AA5AED}">
      <dgm:prSet/>
      <dgm:spPr/>
      <dgm:t>
        <a:bodyPr/>
        <a:lstStyle/>
        <a:p>
          <a:endParaRPr lang="zh-TW" altLang="en-US"/>
        </a:p>
      </dgm:t>
    </dgm:pt>
    <dgm:pt modelId="{227EC517-7EEA-4CE1-A371-285D9586CCC7}" type="sibTrans" cxnId="{3DC78169-6CFF-4199-AA7B-5C1EC4AA5AED}">
      <dgm:prSet/>
      <dgm:spPr/>
      <dgm:t>
        <a:bodyPr/>
        <a:lstStyle/>
        <a:p>
          <a:endParaRPr lang="zh-TW" altLang="en-US"/>
        </a:p>
      </dgm:t>
    </dgm:pt>
    <dgm:pt modelId="{1EC5AC6B-75EB-462B-A97A-1B6250DD3754}" type="pres">
      <dgm:prSet presAssocID="{312518FA-B9AC-4B5E-A9F5-A813D87CEEDF}" presName="Name0" presStyleCnt="0">
        <dgm:presLayoutVars>
          <dgm:chMax/>
          <dgm:chPref/>
          <dgm:dir/>
        </dgm:presLayoutVars>
      </dgm:prSet>
      <dgm:spPr/>
    </dgm:pt>
    <dgm:pt modelId="{C90F3613-55CC-4EAA-9D0F-EFE9D554AFE8}" type="pres">
      <dgm:prSet presAssocID="{5697B7F5-0752-464C-BBE2-828D911A9C80}" presName="composite" presStyleCnt="0"/>
      <dgm:spPr/>
    </dgm:pt>
    <dgm:pt modelId="{478C45F1-82D3-4E1E-9EEC-0B996B849A72}" type="pres">
      <dgm:prSet presAssocID="{5697B7F5-0752-464C-BBE2-828D911A9C80}" presName="Accent" presStyleLbl="alignNode1" presStyleIdx="0" presStyleCnt="1">
        <dgm:presLayoutVars>
          <dgm:chMax val="0"/>
          <dgm:chPref val="0"/>
        </dgm:presLayoutVars>
      </dgm:prSet>
      <dgm:spPr/>
    </dgm:pt>
    <dgm:pt modelId="{874296E6-DFC3-4664-987E-92C6AEB6C9F1}" type="pres">
      <dgm:prSet presAssocID="{5697B7F5-0752-464C-BBE2-828D911A9C80}" presName="Image" presStyleLbl="bgImgPlace1" presStyleIdx="0" presStyleCnt="1">
        <dgm:presLayoutVars>
          <dgm:chMax val="0"/>
          <dgm:chPref val="0"/>
          <dgm:bulletEnabled val="1"/>
        </dgm:presLayoutVars>
      </dgm:prSet>
      <dgm:spPr>
        <a:blipFill rotWithShape="1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  <dgm:extLst>
        <a:ext uri="{E40237B7-FDA0-4F09-8148-C483321AD2D9}">
          <dgm14:cNvPr xmlns:dgm14="http://schemas.microsoft.com/office/drawing/2010/diagram" id="0" name="" descr="shinpak_pro_1"/>
        </a:ext>
      </dgm:extLst>
    </dgm:pt>
    <dgm:pt modelId="{E7F61DAE-F0CD-4B5B-8556-CC713082D58E}" type="pres">
      <dgm:prSet presAssocID="{5697B7F5-0752-464C-BBE2-828D911A9C80}" presName="Parent" presStyleLbl="fgAccFollowNode1" presStyleIdx="0" presStyleCnt="1" custScaleX="107764" custLinFactNeighborX="-22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600707D-4701-4638-BD71-FCEBDF5DF191}" type="pres">
      <dgm:prSet presAssocID="{5697B7F5-0752-464C-BBE2-828D911A9C80}" presName="Space" presStyleCnt="0">
        <dgm:presLayoutVars>
          <dgm:chMax val="0"/>
          <dgm:chPref val="0"/>
        </dgm:presLayoutVars>
      </dgm:prSet>
      <dgm:spPr/>
    </dgm:pt>
  </dgm:ptLst>
  <dgm:cxnLst>
    <dgm:cxn modelId="{3DC78169-6CFF-4199-AA7B-5C1EC4AA5AED}" srcId="{312518FA-B9AC-4B5E-A9F5-A813D87CEEDF}" destId="{5697B7F5-0752-464C-BBE2-828D911A9C80}" srcOrd="0" destOrd="0" parTransId="{4C177C4A-4334-46C3-94B1-A0B4528E7239}" sibTransId="{227EC517-7EEA-4CE1-A371-285D9586CCC7}"/>
    <dgm:cxn modelId="{DD7F0C00-B1DB-4596-9ED1-81C0A4F0CC5D}" type="presOf" srcId="{5697B7F5-0752-464C-BBE2-828D911A9C80}" destId="{E7F61DAE-F0CD-4B5B-8556-CC713082D58E}" srcOrd="0" destOrd="0" presId="urn:microsoft.com/office/officeart/2008/layout/AlternatingPictureCircles"/>
    <dgm:cxn modelId="{EB308336-5723-44ED-A5D3-CE9AFC873331}" type="presOf" srcId="{312518FA-B9AC-4B5E-A9F5-A813D87CEEDF}" destId="{1EC5AC6B-75EB-462B-A97A-1B6250DD3754}" srcOrd="0" destOrd="0" presId="urn:microsoft.com/office/officeart/2008/layout/AlternatingPictureCircles"/>
    <dgm:cxn modelId="{E7B89499-979A-4440-B1DD-283A42F5807E}" type="presParOf" srcId="{1EC5AC6B-75EB-462B-A97A-1B6250DD3754}" destId="{C90F3613-55CC-4EAA-9D0F-EFE9D554AFE8}" srcOrd="0" destOrd="0" presId="urn:microsoft.com/office/officeart/2008/layout/AlternatingPictureCircles"/>
    <dgm:cxn modelId="{BABC665B-EE2C-40B5-876E-81C8FA588FF5}" type="presParOf" srcId="{C90F3613-55CC-4EAA-9D0F-EFE9D554AFE8}" destId="{478C45F1-82D3-4E1E-9EEC-0B996B849A72}" srcOrd="0" destOrd="0" presId="urn:microsoft.com/office/officeart/2008/layout/AlternatingPictureCircles"/>
    <dgm:cxn modelId="{23E21137-F0AE-49D0-9113-6A68FBA24925}" type="presParOf" srcId="{C90F3613-55CC-4EAA-9D0F-EFE9D554AFE8}" destId="{874296E6-DFC3-4664-987E-92C6AEB6C9F1}" srcOrd="1" destOrd="0" presId="urn:microsoft.com/office/officeart/2008/layout/AlternatingPictureCircles"/>
    <dgm:cxn modelId="{1A14C949-CE30-4148-8FA2-F29DF75DB759}" type="presParOf" srcId="{C90F3613-55CC-4EAA-9D0F-EFE9D554AFE8}" destId="{E7F61DAE-F0CD-4B5B-8556-CC713082D58E}" srcOrd="2" destOrd="0" presId="urn:microsoft.com/office/officeart/2008/layout/AlternatingPictureCircles"/>
    <dgm:cxn modelId="{A4A76163-A5B1-4211-8C4E-218CF278F690}" type="presParOf" srcId="{C90F3613-55CC-4EAA-9D0F-EFE9D554AFE8}" destId="{A600707D-4701-4638-BD71-FCEBDF5DF191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09D54A-712A-4125-BE9A-99CC383278B4}" type="doc">
      <dgm:prSet loTypeId="urn:microsoft.com/office/officeart/2005/8/layout/vList3" loCatId="picture" qsTypeId="urn:microsoft.com/office/officeart/2005/8/quickstyle/simple1" qsCatId="simple" csTypeId="urn:microsoft.com/office/officeart/2005/8/colors/colorful2" csCatId="colorful" phldr="1"/>
      <dgm:spPr/>
    </dgm:pt>
    <dgm:pt modelId="{8DC0E068-7C02-48BD-A342-E4399E0E327C}">
      <dgm:prSet phldrT="[文字]" custT="1"/>
      <dgm:spPr>
        <a:solidFill>
          <a:srgbClr val="00B0F0"/>
        </a:solidFill>
      </dgm:spPr>
      <dgm:t>
        <a:bodyPr/>
        <a:lstStyle/>
        <a:p>
          <a:pPr algn="l"/>
          <a:r>
            <a:rPr lang="zh-TW" altLang="en-US" sz="3200" b="1" dirty="0" smtClean="0">
              <a:solidFill>
                <a:srgbClr val="080808"/>
              </a:solidFill>
              <a:latin typeface="微軟正黑體" pitchFamily="34" charset="-120"/>
              <a:ea typeface="微軟正黑體" pitchFamily="34" charset="-120"/>
            </a:rPr>
            <a:t>重視人文</a:t>
          </a:r>
          <a:endParaRPr lang="zh-TW" altLang="en-US" sz="3200" b="1" dirty="0">
            <a:solidFill>
              <a:srgbClr val="080808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1868B18F-7C40-4D3B-9E53-965FEA3CD21D}" type="parTrans" cxnId="{7CF8AE4B-0749-49F6-A925-73B487E49EE6}">
      <dgm:prSet/>
      <dgm:spPr/>
      <dgm:t>
        <a:bodyPr/>
        <a:lstStyle/>
        <a:p>
          <a:endParaRPr lang="zh-TW" altLang="en-US"/>
        </a:p>
      </dgm:t>
    </dgm:pt>
    <dgm:pt modelId="{10F4B3C6-FDD1-459E-A7AA-0C98B5620CAA}" type="sibTrans" cxnId="{7CF8AE4B-0749-49F6-A925-73B487E49EE6}">
      <dgm:prSet/>
      <dgm:spPr/>
      <dgm:t>
        <a:bodyPr/>
        <a:lstStyle/>
        <a:p>
          <a:endParaRPr lang="zh-TW" altLang="en-US"/>
        </a:p>
      </dgm:t>
    </dgm:pt>
    <dgm:pt modelId="{A3D38421-5011-4840-8FCE-38D2C2CC27C0}">
      <dgm:prSet phldrT="[文字]" custT="1"/>
      <dgm:spPr/>
      <dgm:t>
        <a:bodyPr/>
        <a:lstStyle/>
        <a:p>
          <a:pPr algn="l"/>
          <a:r>
            <a:rPr lang="zh-TW" altLang="en-US" sz="2800" b="1" dirty="0" smtClean="0">
              <a:solidFill>
                <a:srgbClr val="080808"/>
              </a:solidFill>
              <a:latin typeface="微軟正黑體" pitchFamily="34" charset="-120"/>
              <a:ea typeface="微軟正黑體" pitchFamily="34" charset="-120"/>
            </a:rPr>
            <a:t>關注市場</a:t>
          </a:r>
          <a:endParaRPr lang="zh-TW" altLang="en-US" sz="2800" b="1" dirty="0">
            <a:solidFill>
              <a:srgbClr val="080808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3A9F0BBC-F0B8-4E79-8AEF-B69CC2F5BCE2}" type="parTrans" cxnId="{93F4B111-0E01-4961-A339-56D119AA5DDC}">
      <dgm:prSet/>
      <dgm:spPr/>
      <dgm:t>
        <a:bodyPr/>
        <a:lstStyle/>
        <a:p>
          <a:endParaRPr lang="zh-TW" altLang="en-US"/>
        </a:p>
      </dgm:t>
    </dgm:pt>
    <dgm:pt modelId="{B3DEE6CC-C31C-41E0-8B70-D1558D3BAE25}" type="sibTrans" cxnId="{93F4B111-0E01-4961-A339-56D119AA5DDC}">
      <dgm:prSet/>
      <dgm:spPr/>
      <dgm:t>
        <a:bodyPr/>
        <a:lstStyle/>
        <a:p>
          <a:endParaRPr lang="zh-TW" altLang="en-US"/>
        </a:p>
      </dgm:t>
    </dgm:pt>
    <dgm:pt modelId="{327323C6-3F2B-47BD-B13C-967648BA090D}">
      <dgm:prSet phldrT="[文字]" custT="1"/>
      <dgm:spPr>
        <a:solidFill>
          <a:srgbClr val="FF6600"/>
        </a:solidFill>
      </dgm:spPr>
      <dgm:t>
        <a:bodyPr/>
        <a:lstStyle/>
        <a:p>
          <a:pPr algn="l"/>
          <a:r>
            <a:rPr lang="zh-TW" altLang="en-US" sz="2800" b="1" dirty="0" smtClean="0">
              <a:solidFill>
                <a:srgbClr val="080808"/>
              </a:solidFill>
              <a:latin typeface="微軟正黑體" pitchFamily="34" charset="-120"/>
              <a:ea typeface="微軟正黑體" pitchFamily="34" charset="-120"/>
            </a:rPr>
            <a:t>友善環境</a:t>
          </a:r>
          <a:endParaRPr lang="zh-TW" altLang="en-US" sz="2800" b="1" dirty="0">
            <a:solidFill>
              <a:srgbClr val="080808"/>
            </a:solidFill>
            <a:latin typeface="微軟正黑體" pitchFamily="34" charset="-120"/>
            <a:ea typeface="微軟正黑體" pitchFamily="34" charset="-120"/>
          </a:endParaRPr>
        </a:p>
      </dgm:t>
    </dgm:pt>
    <dgm:pt modelId="{B04AE63B-2252-4A68-9628-72D38A7DB930}" type="parTrans" cxnId="{E380A515-8937-4944-8CFA-586B2D609A9C}">
      <dgm:prSet/>
      <dgm:spPr/>
      <dgm:t>
        <a:bodyPr/>
        <a:lstStyle/>
        <a:p>
          <a:endParaRPr lang="zh-TW" altLang="en-US"/>
        </a:p>
      </dgm:t>
    </dgm:pt>
    <dgm:pt modelId="{C20C950B-6455-44C8-AB86-DB50A748DCE4}" type="sibTrans" cxnId="{E380A515-8937-4944-8CFA-586B2D609A9C}">
      <dgm:prSet/>
      <dgm:spPr/>
      <dgm:t>
        <a:bodyPr/>
        <a:lstStyle/>
        <a:p>
          <a:endParaRPr lang="zh-TW" altLang="en-US"/>
        </a:p>
      </dgm:t>
    </dgm:pt>
    <dgm:pt modelId="{CD48008A-5D86-4986-8EE9-913B5B57AE4B}" type="pres">
      <dgm:prSet presAssocID="{BC09D54A-712A-4125-BE9A-99CC383278B4}" presName="linearFlow" presStyleCnt="0">
        <dgm:presLayoutVars>
          <dgm:dir/>
          <dgm:resizeHandles val="exact"/>
        </dgm:presLayoutVars>
      </dgm:prSet>
      <dgm:spPr/>
    </dgm:pt>
    <dgm:pt modelId="{FA0EF5DC-84D1-46B6-8DBE-5F28FD3474E0}" type="pres">
      <dgm:prSet presAssocID="{8DC0E068-7C02-48BD-A342-E4399E0E327C}" presName="composite" presStyleCnt="0"/>
      <dgm:spPr/>
    </dgm:pt>
    <dgm:pt modelId="{14BDB6BB-C8E1-44F1-9BEF-B664D7E58DAD}" type="pres">
      <dgm:prSet presAssocID="{8DC0E068-7C02-48BD-A342-E4399E0E327C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8DFCE39E-B82E-4C3A-837D-4E4B65332495}" type="pres">
      <dgm:prSet presAssocID="{8DC0E068-7C02-48BD-A342-E4399E0E327C}" presName="txShp" presStyleLbl="node1" presStyleIdx="0" presStyleCnt="3" custScaleY="72174" custLinFactNeighborX="-154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B55F13A-9CD5-4145-89C9-9ED150BD3F36}" type="pres">
      <dgm:prSet presAssocID="{10F4B3C6-FDD1-459E-A7AA-0C98B5620CAA}" presName="spacing" presStyleCnt="0"/>
      <dgm:spPr/>
    </dgm:pt>
    <dgm:pt modelId="{97945DC7-E45B-4563-B171-98F9248FC98C}" type="pres">
      <dgm:prSet presAssocID="{A3D38421-5011-4840-8FCE-38D2C2CC27C0}" presName="composite" presStyleCnt="0"/>
      <dgm:spPr/>
    </dgm:pt>
    <dgm:pt modelId="{71A73289-B886-422F-B5BA-AF09D036348C}" type="pres">
      <dgm:prSet presAssocID="{A3D38421-5011-4840-8FCE-38D2C2CC27C0}" presName="imgShp" presStyleLbl="fgImgPlace1" presStyleIdx="1" presStyleCnt="3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028" t="-454" r="-136028" b="454"/>
          </a:stretch>
        </a:blipFill>
      </dgm:spPr>
    </dgm:pt>
    <dgm:pt modelId="{BAAAEE9B-A892-4154-BFBC-AE44BA830979}" type="pres">
      <dgm:prSet presAssocID="{A3D38421-5011-4840-8FCE-38D2C2CC27C0}" presName="txShp" presStyleLbl="node1" presStyleIdx="1" presStyleCnt="3" custScaleY="72174" custLinFactNeighborX="-154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EAF9760-FEC8-4DC5-A794-7BB08DE616C7}" type="pres">
      <dgm:prSet presAssocID="{B3DEE6CC-C31C-41E0-8B70-D1558D3BAE25}" presName="spacing" presStyleCnt="0"/>
      <dgm:spPr/>
    </dgm:pt>
    <dgm:pt modelId="{BD0C749B-B27E-4A42-99BA-0C7F3D71622D}" type="pres">
      <dgm:prSet presAssocID="{327323C6-3F2B-47BD-B13C-967648BA090D}" presName="composite" presStyleCnt="0"/>
      <dgm:spPr/>
    </dgm:pt>
    <dgm:pt modelId="{F55D9393-2F55-43D8-91F6-B7AF4F3A19A0}" type="pres">
      <dgm:prSet presAssocID="{327323C6-3F2B-47BD-B13C-967648BA090D}" presName="imgShp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492E2930-07CA-445D-90EE-9BC282A6B901}" type="pres">
      <dgm:prSet presAssocID="{327323C6-3F2B-47BD-B13C-967648BA090D}" presName="txShp" presStyleLbl="node1" presStyleIdx="2" presStyleCnt="3" custScaleY="72174" custLinFactNeighborX="-154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1EB259B8-F593-423A-88E0-DF68EB670AAC}" type="presOf" srcId="{A3D38421-5011-4840-8FCE-38D2C2CC27C0}" destId="{BAAAEE9B-A892-4154-BFBC-AE44BA830979}" srcOrd="0" destOrd="0" presId="urn:microsoft.com/office/officeart/2005/8/layout/vList3"/>
    <dgm:cxn modelId="{30319367-9248-41BF-9624-5EB8ED7B2C34}" type="presOf" srcId="{BC09D54A-712A-4125-BE9A-99CC383278B4}" destId="{CD48008A-5D86-4986-8EE9-913B5B57AE4B}" srcOrd="0" destOrd="0" presId="urn:microsoft.com/office/officeart/2005/8/layout/vList3"/>
    <dgm:cxn modelId="{E380A515-8937-4944-8CFA-586B2D609A9C}" srcId="{BC09D54A-712A-4125-BE9A-99CC383278B4}" destId="{327323C6-3F2B-47BD-B13C-967648BA090D}" srcOrd="2" destOrd="0" parTransId="{B04AE63B-2252-4A68-9628-72D38A7DB930}" sibTransId="{C20C950B-6455-44C8-AB86-DB50A748DCE4}"/>
    <dgm:cxn modelId="{93F4B111-0E01-4961-A339-56D119AA5DDC}" srcId="{BC09D54A-712A-4125-BE9A-99CC383278B4}" destId="{A3D38421-5011-4840-8FCE-38D2C2CC27C0}" srcOrd="1" destOrd="0" parTransId="{3A9F0BBC-F0B8-4E79-8AEF-B69CC2F5BCE2}" sibTransId="{B3DEE6CC-C31C-41E0-8B70-D1558D3BAE25}"/>
    <dgm:cxn modelId="{7CF8AE4B-0749-49F6-A925-73B487E49EE6}" srcId="{BC09D54A-712A-4125-BE9A-99CC383278B4}" destId="{8DC0E068-7C02-48BD-A342-E4399E0E327C}" srcOrd="0" destOrd="0" parTransId="{1868B18F-7C40-4D3B-9E53-965FEA3CD21D}" sibTransId="{10F4B3C6-FDD1-459E-A7AA-0C98B5620CAA}"/>
    <dgm:cxn modelId="{32DFB7A2-6BB1-4750-AC56-99E8478FDDBA}" type="presOf" srcId="{327323C6-3F2B-47BD-B13C-967648BA090D}" destId="{492E2930-07CA-445D-90EE-9BC282A6B901}" srcOrd="0" destOrd="0" presId="urn:microsoft.com/office/officeart/2005/8/layout/vList3"/>
    <dgm:cxn modelId="{C56A6D6F-FDDA-4578-A29A-019B10AC20B6}" type="presOf" srcId="{8DC0E068-7C02-48BD-A342-E4399E0E327C}" destId="{8DFCE39E-B82E-4C3A-837D-4E4B65332495}" srcOrd="0" destOrd="0" presId="urn:microsoft.com/office/officeart/2005/8/layout/vList3"/>
    <dgm:cxn modelId="{C6D0109F-FDED-4862-B9F1-2CAEDB7147D6}" type="presParOf" srcId="{CD48008A-5D86-4986-8EE9-913B5B57AE4B}" destId="{FA0EF5DC-84D1-46B6-8DBE-5F28FD3474E0}" srcOrd="0" destOrd="0" presId="urn:microsoft.com/office/officeart/2005/8/layout/vList3"/>
    <dgm:cxn modelId="{E65D220F-1334-4A3C-B01E-45C10B55C644}" type="presParOf" srcId="{FA0EF5DC-84D1-46B6-8DBE-5F28FD3474E0}" destId="{14BDB6BB-C8E1-44F1-9BEF-B664D7E58DAD}" srcOrd="0" destOrd="0" presId="urn:microsoft.com/office/officeart/2005/8/layout/vList3"/>
    <dgm:cxn modelId="{F554779E-BCC3-41D1-B41C-77C923D453DF}" type="presParOf" srcId="{FA0EF5DC-84D1-46B6-8DBE-5F28FD3474E0}" destId="{8DFCE39E-B82E-4C3A-837D-4E4B65332495}" srcOrd="1" destOrd="0" presId="urn:microsoft.com/office/officeart/2005/8/layout/vList3"/>
    <dgm:cxn modelId="{C2E2C193-E086-417B-9A9E-8F8B8CE11327}" type="presParOf" srcId="{CD48008A-5D86-4986-8EE9-913B5B57AE4B}" destId="{1B55F13A-9CD5-4145-89C9-9ED150BD3F36}" srcOrd="1" destOrd="0" presId="urn:microsoft.com/office/officeart/2005/8/layout/vList3"/>
    <dgm:cxn modelId="{2D89A474-1FE8-4A11-AF7B-63920C2BAD28}" type="presParOf" srcId="{CD48008A-5D86-4986-8EE9-913B5B57AE4B}" destId="{97945DC7-E45B-4563-B171-98F9248FC98C}" srcOrd="2" destOrd="0" presId="urn:microsoft.com/office/officeart/2005/8/layout/vList3"/>
    <dgm:cxn modelId="{4C1BECBB-9B9B-4979-85FA-2E1B2403974E}" type="presParOf" srcId="{97945DC7-E45B-4563-B171-98F9248FC98C}" destId="{71A73289-B886-422F-B5BA-AF09D036348C}" srcOrd="0" destOrd="0" presId="urn:microsoft.com/office/officeart/2005/8/layout/vList3"/>
    <dgm:cxn modelId="{FF949A33-825A-4BBA-9577-98E13600E9E9}" type="presParOf" srcId="{97945DC7-E45B-4563-B171-98F9248FC98C}" destId="{BAAAEE9B-A892-4154-BFBC-AE44BA830979}" srcOrd="1" destOrd="0" presId="urn:microsoft.com/office/officeart/2005/8/layout/vList3"/>
    <dgm:cxn modelId="{8C3976CA-6A87-4304-B373-F1AB79ECB58C}" type="presParOf" srcId="{CD48008A-5D86-4986-8EE9-913B5B57AE4B}" destId="{FEAF9760-FEC8-4DC5-A794-7BB08DE616C7}" srcOrd="3" destOrd="0" presId="urn:microsoft.com/office/officeart/2005/8/layout/vList3"/>
    <dgm:cxn modelId="{BF779B82-57DD-485A-B8B4-FE49B4681552}" type="presParOf" srcId="{CD48008A-5D86-4986-8EE9-913B5B57AE4B}" destId="{BD0C749B-B27E-4A42-99BA-0C7F3D71622D}" srcOrd="4" destOrd="0" presId="urn:microsoft.com/office/officeart/2005/8/layout/vList3"/>
    <dgm:cxn modelId="{B45687BB-B75B-4E1C-8175-B39FA2E5880D}" type="presParOf" srcId="{BD0C749B-B27E-4A42-99BA-0C7F3D71622D}" destId="{F55D9393-2F55-43D8-91F6-B7AF4F3A19A0}" srcOrd="0" destOrd="0" presId="urn:microsoft.com/office/officeart/2005/8/layout/vList3"/>
    <dgm:cxn modelId="{704B9901-8903-4E46-AACD-551C48A1BA41}" type="presParOf" srcId="{BD0C749B-B27E-4A42-99BA-0C7F3D71622D}" destId="{492E2930-07CA-445D-90EE-9BC282A6B90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4D9BF5-1868-465B-BFF3-98C7B17A2DD0}" type="doc">
      <dgm:prSet loTypeId="urn:microsoft.com/office/officeart/2008/layout/PictureStrips" loCatId="list" qsTypeId="urn:microsoft.com/office/officeart/2009/2/quickstyle/3d8" qsCatId="3D" csTypeId="urn:microsoft.com/office/officeart/2005/8/colors/accent1_2" csCatId="accent1" phldr="1"/>
      <dgm:spPr>
        <a:scene3d>
          <a:camera prst="perspectiveHeroicExtremeRightFacing" fov="4800000" zoom="82000">
            <a:rot lat="21594000" lon="19500000" rev="0"/>
          </a:camera>
          <a:lightRig rig="morning" dir="t">
            <a:rot lat="0" lon="0" rev="20400000"/>
          </a:lightRig>
        </a:scene3d>
      </dgm:spPr>
      <dgm:t>
        <a:bodyPr/>
        <a:lstStyle/>
        <a:p>
          <a:endParaRPr lang="zh-CN" altLang="en-US"/>
        </a:p>
      </dgm:t>
    </dgm:pt>
    <dgm:pt modelId="{DD4E1E00-7C8F-4ACD-973C-D85E7B94C061}">
      <dgm:prSet phldrT="[文字]" custT="1"/>
      <dgm:spPr>
        <a:solidFill>
          <a:srgbClr val="FFC000">
            <a:alpha val="90000"/>
          </a:srgbClr>
        </a:solidFill>
        <a:sp3d extrusionH="190500" prstMaterial="matte">
          <a:bevelT w="120650" h="38100"/>
          <a:bevelB w="120650" h="57150" prst="relaxedInset"/>
          <a:contourClr>
            <a:schemeClr val="bg1"/>
          </a:contourClr>
        </a:sp3d>
      </dgm:spPr>
      <dgm:t>
        <a:bodyPr/>
        <a:lstStyle/>
        <a:p>
          <a:pPr algn="l"/>
          <a:r>
            <a:rPr lang="zh-TW" altLang="en-US" sz="26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  永續成長</a:t>
          </a:r>
          <a:endParaRPr lang="zh-CN" altLang="en-US" sz="26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E2AC319-526C-4926-A30C-6EEA194604E7}" type="sibTrans" cxnId="{9512750D-B2FB-47A5-A056-DBFC6681C273}">
      <dgm:prSet/>
      <dgm:spPr/>
      <dgm:t>
        <a:bodyPr/>
        <a:lstStyle/>
        <a:p>
          <a:endParaRPr lang="zh-CN" altLang="en-US" sz="2400"/>
        </a:p>
      </dgm:t>
    </dgm:pt>
    <dgm:pt modelId="{6828BA41-D439-448F-A1EE-09D41D109E6C}" type="parTrans" cxnId="{9512750D-B2FB-47A5-A056-DBFC6681C273}">
      <dgm:prSet/>
      <dgm:spPr/>
      <dgm:t>
        <a:bodyPr/>
        <a:lstStyle/>
        <a:p>
          <a:endParaRPr lang="zh-CN" altLang="en-US" sz="2400"/>
        </a:p>
      </dgm:t>
    </dgm:pt>
    <dgm:pt modelId="{F8317A98-EB6D-4CD5-B8A3-45554D9D428E}" type="pres">
      <dgm:prSet presAssocID="{CD4D9BF5-1868-465B-BFF3-98C7B17A2DD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50C9CC3-2A92-4B29-AD38-FFED53EC766B}" type="pres">
      <dgm:prSet presAssocID="{DD4E1E00-7C8F-4ACD-973C-D85E7B94C061}" presName="composite" presStyleCnt="0"/>
      <dgm:spPr/>
    </dgm:pt>
    <dgm:pt modelId="{60D6FDFC-7B9B-4771-B345-F7013E4EA88B}" type="pres">
      <dgm:prSet presAssocID="{DD4E1E00-7C8F-4ACD-973C-D85E7B94C061}" presName="rect1" presStyleLbl="trAlignAcc1" presStyleIdx="0" presStyleCnt="1" custScaleX="114952" custScaleY="114952" custLinFactNeighborX="5191" custLinFactNeighborY="182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51E0693-DA92-4506-81E8-29EB4D02AE86}" type="pres">
      <dgm:prSet presAssocID="{DD4E1E00-7C8F-4ACD-973C-D85E7B94C061}" presName="rect2" presStyleLbl="fgImgPlace1" presStyleIdx="0" presStyleCnt="1" custScaleX="7427" custScaleY="4951"/>
      <dgm:spPr/>
    </dgm:pt>
  </dgm:ptLst>
  <dgm:cxnLst>
    <dgm:cxn modelId="{9512750D-B2FB-47A5-A056-DBFC6681C273}" srcId="{CD4D9BF5-1868-465B-BFF3-98C7B17A2DD0}" destId="{DD4E1E00-7C8F-4ACD-973C-D85E7B94C061}" srcOrd="0" destOrd="0" parTransId="{6828BA41-D439-448F-A1EE-09D41D109E6C}" sibTransId="{7E2AC319-526C-4926-A30C-6EEA194604E7}"/>
    <dgm:cxn modelId="{5A066E93-3AFF-4CF6-A698-34CC861324C5}" type="presOf" srcId="{DD4E1E00-7C8F-4ACD-973C-D85E7B94C061}" destId="{60D6FDFC-7B9B-4771-B345-F7013E4EA88B}" srcOrd="0" destOrd="0" presId="urn:microsoft.com/office/officeart/2008/layout/PictureStrips"/>
    <dgm:cxn modelId="{0539988A-B541-453A-8582-93B98403FBE7}" type="presOf" srcId="{CD4D9BF5-1868-465B-BFF3-98C7B17A2DD0}" destId="{F8317A98-EB6D-4CD5-B8A3-45554D9D428E}" srcOrd="0" destOrd="0" presId="urn:microsoft.com/office/officeart/2008/layout/PictureStrips"/>
    <dgm:cxn modelId="{0951BCDC-58D7-4B45-9A89-D6D6BF2D52D5}" type="presParOf" srcId="{F8317A98-EB6D-4CD5-B8A3-45554D9D428E}" destId="{650C9CC3-2A92-4B29-AD38-FFED53EC766B}" srcOrd="0" destOrd="0" presId="urn:microsoft.com/office/officeart/2008/layout/PictureStrips"/>
    <dgm:cxn modelId="{F988F5B4-D26E-46E0-9B30-319C3C3640F4}" type="presParOf" srcId="{650C9CC3-2A92-4B29-AD38-FFED53EC766B}" destId="{60D6FDFC-7B9B-4771-B345-F7013E4EA88B}" srcOrd="0" destOrd="0" presId="urn:microsoft.com/office/officeart/2008/layout/PictureStrips"/>
    <dgm:cxn modelId="{806090C5-83A4-4840-8E95-FF192C30D2D4}" type="presParOf" srcId="{650C9CC3-2A92-4B29-AD38-FFED53EC766B}" destId="{D51E0693-DA92-4506-81E8-29EB4D02AE86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4D9BF5-1868-465B-BFF3-98C7B17A2DD0}" type="doc">
      <dgm:prSet loTypeId="urn:microsoft.com/office/officeart/2008/layout/PictureStrips" loCatId="list" qsTypeId="urn:microsoft.com/office/officeart/2009/2/quickstyle/3d8" qsCatId="3D" csTypeId="urn:microsoft.com/office/officeart/2005/8/colors/accent1_2" csCatId="accent1" phldr="1"/>
      <dgm:spPr>
        <a:scene3d>
          <a:camera prst="perspectiveHeroicExtremeRightFacing" fov="4800000" zoom="82000">
            <a:rot lat="21594000" lon="21594000" rev="0"/>
          </a:camera>
          <a:lightRig rig="morning" dir="t">
            <a:rot lat="0" lon="0" rev="20400000"/>
          </a:lightRig>
        </a:scene3d>
      </dgm:spPr>
      <dgm:t>
        <a:bodyPr/>
        <a:lstStyle/>
        <a:p>
          <a:endParaRPr lang="zh-CN" altLang="en-US"/>
        </a:p>
      </dgm:t>
    </dgm:pt>
    <dgm:pt modelId="{DD4E1E00-7C8F-4ACD-973C-D85E7B94C061}">
      <dgm:prSet phldrT="[文字]" custT="1"/>
      <dgm:spPr>
        <a:solidFill>
          <a:srgbClr val="00B050">
            <a:alpha val="90000"/>
          </a:srgbClr>
        </a:solidFill>
        <a:sp3d extrusionH="190500" prstMaterial="matte">
          <a:bevelT w="120650" h="38100"/>
          <a:bevelB w="120650" h="57150" prst="relaxedInset"/>
          <a:contourClr>
            <a:schemeClr val="bg1"/>
          </a:contourClr>
        </a:sp3d>
      </dgm:spPr>
      <dgm:t>
        <a:bodyPr/>
        <a:lstStyle/>
        <a:p>
          <a:pPr algn="l"/>
          <a:r>
            <a:rPr lang="zh-TW" altLang="en-US" sz="26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   環保綠能</a:t>
          </a:r>
          <a:endParaRPr lang="zh-CN" altLang="en-US" sz="26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E2AC319-526C-4926-A30C-6EEA194604E7}" type="sibTrans" cxnId="{9512750D-B2FB-47A5-A056-DBFC6681C273}">
      <dgm:prSet/>
      <dgm:spPr/>
      <dgm:t>
        <a:bodyPr/>
        <a:lstStyle/>
        <a:p>
          <a:endParaRPr lang="zh-CN" altLang="en-US"/>
        </a:p>
      </dgm:t>
    </dgm:pt>
    <dgm:pt modelId="{6828BA41-D439-448F-A1EE-09D41D109E6C}" type="parTrans" cxnId="{9512750D-B2FB-47A5-A056-DBFC6681C273}">
      <dgm:prSet/>
      <dgm:spPr/>
      <dgm:t>
        <a:bodyPr/>
        <a:lstStyle/>
        <a:p>
          <a:endParaRPr lang="zh-CN" altLang="en-US"/>
        </a:p>
      </dgm:t>
    </dgm:pt>
    <dgm:pt modelId="{F8317A98-EB6D-4CD5-B8A3-45554D9D428E}" type="pres">
      <dgm:prSet presAssocID="{CD4D9BF5-1868-465B-BFF3-98C7B17A2DD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50C9CC3-2A92-4B29-AD38-FFED53EC766B}" type="pres">
      <dgm:prSet presAssocID="{DD4E1E00-7C8F-4ACD-973C-D85E7B94C061}" presName="composite" presStyleCnt="0"/>
      <dgm:spPr/>
    </dgm:pt>
    <dgm:pt modelId="{60D6FDFC-7B9B-4771-B345-F7013E4EA88B}" type="pres">
      <dgm:prSet presAssocID="{DD4E1E00-7C8F-4ACD-973C-D85E7B94C061}" presName="rect1" presStyleLbl="trAlignAcc1" presStyleIdx="0" presStyleCnt="1" custScaleX="119786" custScaleY="114952" custLinFactNeighborX="1393" custLinFactNeighborY="225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51E0693-DA92-4506-81E8-29EB4D02AE86}" type="pres">
      <dgm:prSet presAssocID="{DD4E1E00-7C8F-4ACD-973C-D85E7B94C061}" presName="rect2" presStyleLbl="fgImgPlace1" presStyleIdx="0" presStyleCnt="1" custScaleX="7427" custScaleY="4951"/>
      <dgm:spPr/>
    </dgm:pt>
  </dgm:ptLst>
  <dgm:cxnLst>
    <dgm:cxn modelId="{9512750D-B2FB-47A5-A056-DBFC6681C273}" srcId="{CD4D9BF5-1868-465B-BFF3-98C7B17A2DD0}" destId="{DD4E1E00-7C8F-4ACD-973C-D85E7B94C061}" srcOrd="0" destOrd="0" parTransId="{6828BA41-D439-448F-A1EE-09D41D109E6C}" sibTransId="{7E2AC319-526C-4926-A30C-6EEA194604E7}"/>
    <dgm:cxn modelId="{04BC4FA7-0A4E-422A-B98D-6369DFD08361}" type="presOf" srcId="{DD4E1E00-7C8F-4ACD-973C-D85E7B94C061}" destId="{60D6FDFC-7B9B-4771-B345-F7013E4EA88B}" srcOrd="0" destOrd="0" presId="urn:microsoft.com/office/officeart/2008/layout/PictureStrips"/>
    <dgm:cxn modelId="{BB9CF587-9023-4873-B105-E5C83323F5FB}" type="presOf" srcId="{CD4D9BF5-1868-465B-BFF3-98C7B17A2DD0}" destId="{F8317A98-EB6D-4CD5-B8A3-45554D9D428E}" srcOrd="0" destOrd="0" presId="urn:microsoft.com/office/officeart/2008/layout/PictureStrips"/>
    <dgm:cxn modelId="{24508AA9-BEAC-4C69-A384-864BD5D23CE2}" type="presParOf" srcId="{F8317A98-EB6D-4CD5-B8A3-45554D9D428E}" destId="{650C9CC3-2A92-4B29-AD38-FFED53EC766B}" srcOrd="0" destOrd="0" presId="urn:microsoft.com/office/officeart/2008/layout/PictureStrips"/>
    <dgm:cxn modelId="{67109C7E-587B-416D-A9E6-9AE1E279DC02}" type="presParOf" srcId="{650C9CC3-2A92-4B29-AD38-FFED53EC766B}" destId="{60D6FDFC-7B9B-4771-B345-F7013E4EA88B}" srcOrd="0" destOrd="0" presId="urn:microsoft.com/office/officeart/2008/layout/PictureStrips"/>
    <dgm:cxn modelId="{3FE3C45E-6334-4889-8384-8D164921B3F5}" type="presParOf" srcId="{650C9CC3-2A92-4B29-AD38-FFED53EC766B}" destId="{D51E0693-DA92-4506-81E8-29EB4D02AE86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4D9BF5-1868-465B-BFF3-98C7B17A2DD0}" type="doc">
      <dgm:prSet loTypeId="urn:microsoft.com/office/officeart/2008/layout/PictureStrips" loCatId="list" qsTypeId="urn:microsoft.com/office/officeart/2009/2/quickstyle/3d8" qsCatId="3D" csTypeId="urn:microsoft.com/office/officeart/2005/8/colors/accent1_2" csCatId="accent1" phldr="1"/>
      <dgm:spPr>
        <a:scene3d>
          <a:camera prst="perspectiveHeroicExtremeRightFacing" fov="4800000" zoom="82000">
            <a:rot lat="21594357" lon="1800000" rev="21597940"/>
          </a:camera>
          <a:lightRig rig="morning" dir="t">
            <a:rot lat="0" lon="0" rev="20400000"/>
          </a:lightRig>
        </a:scene3d>
      </dgm:spPr>
      <dgm:t>
        <a:bodyPr/>
        <a:lstStyle/>
        <a:p>
          <a:endParaRPr lang="zh-CN" altLang="en-US"/>
        </a:p>
      </dgm:t>
    </dgm:pt>
    <dgm:pt modelId="{DD4E1E00-7C8F-4ACD-973C-D85E7B94C061}">
      <dgm:prSet phldrT="[文字]" custT="1"/>
      <dgm:spPr>
        <a:solidFill>
          <a:srgbClr val="FF7C80">
            <a:alpha val="89804"/>
          </a:srgbClr>
        </a:solidFill>
        <a:sp3d extrusionH="190500" prstMaterial="matte">
          <a:bevelT w="120650" h="38100"/>
          <a:bevelB w="120650" h="57150" prst="relaxedInset"/>
          <a:contourClr>
            <a:schemeClr val="bg1"/>
          </a:contourClr>
        </a:sp3d>
      </dgm:spPr>
      <dgm:t>
        <a:bodyPr/>
        <a:lstStyle/>
        <a:p>
          <a:pPr algn="ctr"/>
          <a:r>
            <a:rPr lang="zh-TW" altLang="en-US" sz="26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誠心關懷</a:t>
          </a:r>
          <a:endParaRPr lang="zh-CN" altLang="en-US" sz="2600" dirty="0">
            <a:solidFill>
              <a:srgbClr val="00206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E2AC319-526C-4926-A30C-6EEA194604E7}" type="sibTrans" cxnId="{9512750D-B2FB-47A5-A056-DBFC6681C273}">
      <dgm:prSet/>
      <dgm:spPr/>
      <dgm:t>
        <a:bodyPr/>
        <a:lstStyle/>
        <a:p>
          <a:endParaRPr lang="zh-CN" altLang="en-US"/>
        </a:p>
      </dgm:t>
    </dgm:pt>
    <dgm:pt modelId="{6828BA41-D439-448F-A1EE-09D41D109E6C}" type="parTrans" cxnId="{9512750D-B2FB-47A5-A056-DBFC6681C273}">
      <dgm:prSet/>
      <dgm:spPr/>
      <dgm:t>
        <a:bodyPr/>
        <a:lstStyle/>
        <a:p>
          <a:endParaRPr lang="zh-CN" altLang="en-US"/>
        </a:p>
      </dgm:t>
    </dgm:pt>
    <dgm:pt modelId="{F8317A98-EB6D-4CD5-B8A3-45554D9D428E}" type="pres">
      <dgm:prSet presAssocID="{CD4D9BF5-1868-465B-BFF3-98C7B17A2DD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650C9CC3-2A92-4B29-AD38-FFED53EC766B}" type="pres">
      <dgm:prSet presAssocID="{DD4E1E00-7C8F-4ACD-973C-D85E7B94C061}" presName="composite" presStyleCnt="0"/>
      <dgm:spPr/>
    </dgm:pt>
    <dgm:pt modelId="{60D6FDFC-7B9B-4771-B345-F7013E4EA88B}" type="pres">
      <dgm:prSet presAssocID="{DD4E1E00-7C8F-4ACD-973C-D85E7B94C061}" presName="rect1" presStyleLbl="trAlignAcc1" presStyleIdx="0" presStyleCnt="1" custScaleX="114952" custScaleY="114952" custLinFactNeighborX="389" custLinFactNeighborY="-5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51E0693-DA92-4506-81E8-29EB4D02AE86}" type="pres">
      <dgm:prSet presAssocID="{DD4E1E00-7C8F-4ACD-973C-D85E7B94C061}" presName="rect2" presStyleLbl="fgImgPlace1" presStyleIdx="0" presStyleCnt="1" custScaleX="7427" custScaleY="4951"/>
      <dgm:spPr/>
    </dgm:pt>
  </dgm:ptLst>
  <dgm:cxnLst>
    <dgm:cxn modelId="{95A7A249-1A0F-4F2B-A760-AB57FDACF211}" type="presOf" srcId="{DD4E1E00-7C8F-4ACD-973C-D85E7B94C061}" destId="{60D6FDFC-7B9B-4771-B345-F7013E4EA88B}" srcOrd="0" destOrd="0" presId="urn:microsoft.com/office/officeart/2008/layout/PictureStrips"/>
    <dgm:cxn modelId="{A7EBB279-A4E1-4786-9FD5-4A2CC3E41C55}" type="presOf" srcId="{CD4D9BF5-1868-465B-BFF3-98C7B17A2DD0}" destId="{F8317A98-EB6D-4CD5-B8A3-45554D9D428E}" srcOrd="0" destOrd="0" presId="urn:microsoft.com/office/officeart/2008/layout/PictureStrips"/>
    <dgm:cxn modelId="{9512750D-B2FB-47A5-A056-DBFC6681C273}" srcId="{CD4D9BF5-1868-465B-BFF3-98C7B17A2DD0}" destId="{DD4E1E00-7C8F-4ACD-973C-D85E7B94C061}" srcOrd="0" destOrd="0" parTransId="{6828BA41-D439-448F-A1EE-09D41D109E6C}" sibTransId="{7E2AC319-526C-4926-A30C-6EEA194604E7}"/>
    <dgm:cxn modelId="{67F8BA76-5330-461D-8449-E1E2ED632C72}" type="presParOf" srcId="{F8317A98-EB6D-4CD5-B8A3-45554D9D428E}" destId="{650C9CC3-2A92-4B29-AD38-FFED53EC766B}" srcOrd="0" destOrd="0" presId="urn:microsoft.com/office/officeart/2008/layout/PictureStrips"/>
    <dgm:cxn modelId="{89280EEA-A696-4DBB-ADDE-F725A7F12509}" type="presParOf" srcId="{650C9CC3-2A92-4B29-AD38-FFED53EC766B}" destId="{60D6FDFC-7B9B-4771-B345-F7013E4EA88B}" srcOrd="0" destOrd="0" presId="urn:microsoft.com/office/officeart/2008/layout/PictureStrips"/>
    <dgm:cxn modelId="{1E168754-7467-401C-8D61-068CA67AD99B}" type="presParOf" srcId="{650C9CC3-2A92-4B29-AD38-FFED53EC766B}" destId="{D51E0693-DA92-4506-81E8-29EB4D02AE86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8C45F1-82D3-4E1E-9EEC-0B996B849A72}">
      <dsp:nvSpPr>
        <dsp:cNvPr id="0" name=""/>
        <dsp:cNvSpPr/>
      </dsp:nvSpPr>
      <dsp:spPr>
        <a:xfrm>
          <a:off x="2939576" y="183183"/>
          <a:ext cx="3013590" cy="3013458"/>
        </a:xfrm>
        <a:prstGeom prst="donut">
          <a:avLst>
            <a:gd name="adj" fmla="val 1101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4296E6-DFC3-4664-987E-92C6AEB6C9F1}">
      <dsp:nvSpPr>
        <dsp:cNvPr id="0" name=""/>
        <dsp:cNvSpPr/>
      </dsp:nvSpPr>
      <dsp:spPr>
        <a:xfrm>
          <a:off x="983" y="288650"/>
          <a:ext cx="3706424" cy="2802393"/>
        </a:xfrm>
        <a:prstGeom prst="rect">
          <a:avLst/>
        </a:prstGeom>
        <a:blipFill rotWithShape="1">
          <a:blip xmlns:r="http://schemas.openxmlformats.org/officeDocument/2006/relationships"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F61DAE-F0CD-4B5B-8556-CC713082D58E}">
      <dsp:nvSpPr>
        <dsp:cNvPr id="0" name=""/>
        <dsp:cNvSpPr/>
      </dsp:nvSpPr>
      <dsp:spPr>
        <a:xfrm>
          <a:off x="3126838" y="514649"/>
          <a:ext cx="2533011" cy="2350414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solidFill>
                <a:srgbClr val="8000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rPr>
            <a:t>生產寶特瓶、瓶胚及聚酯膠片，成功整合上下游產業，提升酯粒附加價值</a:t>
          </a:r>
          <a:endParaRPr lang="zh-TW" altLang="en-US" sz="1600" b="1" kern="1200" dirty="0">
            <a:solidFill>
              <a:srgbClr val="800000"/>
            </a:solidFill>
          </a:endParaRPr>
        </a:p>
      </dsp:txBody>
      <dsp:txXfrm>
        <a:off x="3497789" y="858859"/>
        <a:ext cx="1791109" cy="16619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FCE39E-B82E-4C3A-837D-4E4B65332495}">
      <dsp:nvSpPr>
        <dsp:cNvPr id="0" name=""/>
        <dsp:cNvSpPr/>
      </dsp:nvSpPr>
      <dsp:spPr>
        <a:xfrm rot="10800000">
          <a:off x="1404527" y="210847"/>
          <a:ext cx="4351382" cy="1084596"/>
        </a:xfrm>
        <a:prstGeom prst="homePlat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2672" tIns="121920" rIns="227584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 smtClean="0">
              <a:solidFill>
                <a:srgbClr val="080808"/>
              </a:solidFill>
              <a:latin typeface="微軟正黑體" pitchFamily="34" charset="-120"/>
              <a:ea typeface="微軟正黑體" pitchFamily="34" charset="-120"/>
            </a:rPr>
            <a:t>重視人文</a:t>
          </a:r>
          <a:endParaRPr lang="zh-TW" altLang="en-US" sz="3200" b="1" kern="1200" dirty="0">
            <a:solidFill>
              <a:srgbClr val="080808"/>
            </a:solidFill>
            <a:latin typeface="微軟正黑體" pitchFamily="34" charset="-120"/>
            <a:ea typeface="微軟正黑體" pitchFamily="34" charset="-120"/>
          </a:endParaRPr>
        </a:p>
      </dsp:txBody>
      <dsp:txXfrm rot="10800000">
        <a:off x="1675676" y="210847"/>
        <a:ext cx="4080233" cy="1084596"/>
      </dsp:txXfrm>
    </dsp:sp>
    <dsp:sp modelId="{14BDB6BB-C8E1-44F1-9BEF-B664D7E58DAD}">
      <dsp:nvSpPr>
        <dsp:cNvPr id="0" name=""/>
        <dsp:cNvSpPr/>
      </dsp:nvSpPr>
      <dsp:spPr>
        <a:xfrm>
          <a:off x="720336" y="1769"/>
          <a:ext cx="1502753" cy="150275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AAEE9B-A892-4154-BFBC-AE44BA830979}">
      <dsp:nvSpPr>
        <dsp:cNvPr id="0" name=""/>
        <dsp:cNvSpPr/>
      </dsp:nvSpPr>
      <dsp:spPr>
        <a:xfrm rot="10800000">
          <a:off x="1404527" y="2162184"/>
          <a:ext cx="4351382" cy="1084596"/>
        </a:xfrm>
        <a:prstGeom prst="homePlate">
          <a:avLst/>
        </a:prstGeom>
        <a:solidFill>
          <a:schemeClr val="accent2">
            <a:hueOff val="-6661558"/>
            <a:satOff val="-34520"/>
            <a:lumOff val="3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2672" tIns="106680" rIns="199136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rgbClr val="080808"/>
              </a:solidFill>
              <a:latin typeface="微軟正黑體" pitchFamily="34" charset="-120"/>
              <a:ea typeface="微軟正黑體" pitchFamily="34" charset="-120"/>
            </a:rPr>
            <a:t>關注市場</a:t>
          </a:r>
          <a:endParaRPr lang="zh-TW" altLang="en-US" sz="2800" b="1" kern="1200" dirty="0">
            <a:solidFill>
              <a:srgbClr val="080808"/>
            </a:solidFill>
            <a:latin typeface="微軟正黑體" pitchFamily="34" charset="-120"/>
            <a:ea typeface="微軟正黑體" pitchFamily="34" charset="-120"/>
          </a:endParaRPr>
        </a:p>
      </dsp:txBody>
      <dsp:txXfrm rot="10800000">
        <a:off x="1675676" y="2162184"/>
        <a:ext cx="4080233" cy="1084596"/>
      </dsp:txXfrm>
    </dsp:sp>
    <dsp:sp modelId="{71A73289-B886-422F-B5BA-AF09D036348C}">
      <dsp:nvSpPr>
        <dsp:cNvPr id="0" name=""/>
        <dsp:cNvSpPr/>
      </dsp:nvSpPr>
      <dsp:spPr>
        <a:xfrm>
          <a:off x="720336" y="1953105"/>
          <a:ext cx="1502753" cy="1502753"/>
        </a:xfrm>
        <a:prstGeom prst="ellipse">
          <a:avLst/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2028" t="-454" r="-136028" b="454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2E2930-07CA-445D-90EE-9BC282A6B901}">
      <dsp:nvSpPr>
        <dsp:cNvPr id="0" name=""/>
        <dsp:cNvSpPr/>
      </dsp:nvSpPr>
      <dsp:spPr>
        <a:xfrm rot="10800000">
          <a:off x="1404527" y="4113520"/>
          <a:ext cx="4351382" cy="1084596"/>
        </a:xfrm>
        <a:prstGeom prst="homePlate">
          <a:avLst/>
        </a:prstGeom>
        <a:solidFill>
          <a:srgbClr val="FF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2672" tIns="106680" rIns="199136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solidFill>
                <a:srgbClr val="080808"/>
              </a:solidFill>
              <a:latin typeface="微軟正黑體" pitchFamily="34" charset="-120"/>
              <a:ea typeface="微軟正黑體" pitchFamily="34" charset="-120"/>
            </a:rPr>
            <a:t>友善環境</a:t>
          </a:r>
          <a:endParaRPr lang="zh-TW" altLang="en-US" sz="2800" b="1" kern="1200" dirty="0">
            <a:solidFill>
              <a:srgbClr val="080808"/>
            </a:solidFill>
            <a:latin typeface="微軟正黑體" pitchFamily="34" charset="-120"/>
            <a:ea typeface="微軟正黑體" pitchFamily="34" charset="-120"/>
          </a:endParaRPr>
        </a:p>
      </dsp:txBody>
      <dsp:txXfrm rot="10800000">
        <a:off x="1675676" y="4113520"/>
        <a:ext cx="4080233" cy="1084596"/>
      </dsp:txXfrm>
    </dsp:sp>
    <dsp:sp modelId="{F55D9393-2F55-43D8-91F6-B7AF4F3A19A0}">
      <dsp:nvSpPr>
        <dsp:cNvPr id="0" name=""/>
        <dsp:cNvSpPr/>
      </dsp:nvSpPr>
      <dsp:spPr>
        <a:xfrm>
          <a:off x="720336" y="3904442"/>
          <a:ext cx="1502753" cy="1502753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3BB5D-F3C7-4A78-B0EB-7FFB56711967}" type="datetimeFigureOut">
              <a:rPr lang="zh-TW" altLang="en-US" smtClean="0"/>
              <a:t>2019/8/13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6CA58-14F5-4966-8055-F979FBD5039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19118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787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838" y="0"/>
            <a:ext cx="2949787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65700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720" y="4721186"/>
            <a:ext cx="5445760" cy="4472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/>
              <a:t>Click to 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646"/>
            <a:ext cx="2949787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838" y="9440646"/>
            <a:ext cx="2949787" cy="496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EDC94BA-4CA7-451E-A6A8-ACFE9D8A8DD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348262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6F364659-104D-41DC-9131-20C478C5051A}" type="slidenum">
              <a:rPr lang="en-GB" altLang="en-US" sz="1200" b="0">
                <a:solidFill>
                  <a:schemeClr val="tx1"/>
                </a:solidFill>
              </a:rPr>
              <a:pPr/>
              <a:t>1</a:t>
            </a:fld>
            <a:endParaRPr lang="en-GB" alt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148622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6F364659-104D-41DC-9131-20C478C5051A}" type="slidenum">
              <a:rPr lang="en-GB" altLang="en-US" sz="1200" b="0">
                <a:solidFill>
                  <a:schemeClr val="tx1"/>
                </a:solidFill>
              </a:rPr>
              <a:pPr/>
              <a:t>14</a:t>
            </a:fld>
            <a:endParaRPr lang="en-GB" alt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945676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6F364659-104D-41DC-9131-20C478C5051A}" type="slidenum">
              <a:rPr lang="en-GB" altLang="en-US" sz="1200" b="0">
                <a:solidFill>
                  <a:schemeClr val="tx1"/>
                </a:solidFill>
              </a:rPr>
              <a:pPr/>
              <a:t>15</a:t>
            </a:fld>
            <a:endParaRPr lang="en-GB" alt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685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6F364659-104D-41DC-9131-20C478C5051A}" type="slidenum">
              <a:rPr lang="en-GB" altLang="en-US" sz="1200" b="0">
                <a:solidFill>
                  <a:srgbClr val="000000"/>
                </a:solidFill>
              </a:rPr>
              <a:pPr/>
              <a:t>16</a:t>
            </a:fld>
            <a:endParaRPr lang="en-GB" altLang="en-US" sz="1200" b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25332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6F364659-104D-41DC-9131-20C478C5051A}" type="slidenum">
              <a:rPr lang="en-GB" altLang="en-US" sz="1200" b="0">
                <a:solidFill>
                  <a:srgbClr val="000000"/>
                </a:solidFill>
              </a:rPr>
              <a:pPr/>
              <a:t>17</a:t>
            </a:fld>
            <a:endParaRPr lang="en-GB" altLang="en-US" sz="1200" b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70612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6F364659-104D-41DC-9131-20C478C5051A}" type="slidenum">
              <a:rPr lang="en-GB" altLang="en-US" sz="1200" b="0">
                <a:solidFill>
                  <a:srgbClr val="000000"/>
                </a:solidFill>
              </a:rPr>
              <a:pPr/>
              <a:t>18</a:t>
            </a:fld>
            <a:endParaRPr lang="en-GB" altLang="en-US" sz="1200" b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676665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6F364659-104D-41DC-9131-20C478C5051A}" type="slidenum">
              <a:rPr lang="en-GB" altLang="en-US" sz="1200" b="0">
                <a:solidFill>
                  <a:srgbClr val="000000"/>
                </a:solidFill>
              </a:rPr>
              <a:pPr/>
              <a:t>19</a:t>
            </a:fld>
            <a:endParaRPr lang="en-GB" altLang="en-US" sz="1200" b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82967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6F364659-104D-41DC-9131-20C478C5051A}" type="slidenum">
              <a:rPr lang="en-GB" altLang="en-US" sz="1200" b="0">
                <a:solidFill>
                  <a:schemeClr val="tx1"/>
                </a:solidFill>
              </a:rPr>
              <a:pPr/>
              <a:t>20</a:t>
            </a:fld>
            <a:endParaRPr lang="en-GB" alt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42797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6F364659-104D-41DC-9131-20C478C5051A}" type="slidenum">
              <a:rPr lang="en-GB" altLang="en-US" sz="1200" b="0">
                <a:solidFill>
                  <a:schemeClr val="tx1"/>
                </a:solidFill>
              </a:rPr>
              <a:pPr/>
              <a:t>2</a:t>
            </a:fld>
            <a:endParaRPr lang="en-GB" alt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8137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6F364659-104D-41DC-9131-20C478C5051A}" type="slidenum">
              <a:rPr lang="en-GB" altLang="en-US" sz="1200" b="0">
                <a:solidFill>
                  <a:srgbClr val="000000"/>
                </a:solidFill>
              </a:rPr>
              <a:pPr/>
              <a:t>3</a:t>
            </a:fld>
            <a:endParaRPr lang="en-GB" altLang="en-US" sz="1200" b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66070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6F364659-104D-41DC-9131-20C478C5051A}" type="slidenum">
              <a:rPr lang="en-GB" altLang="en-US" sz="1200" b="0">
                <a:solidFill>
                  <a:srgbClr val="000000"/>
                </a:solidFill>
              </a:rPr>
              <a:pPr/>
              <a:t>4</a:t>
            </a:fld>
            <a:endParaRPr lang="en-GB" altLang="en-US" sz="1200" b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925700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6F364659-104D-41DC-9131-20C478C5051A}" type="slidenum">
              <a:rPr lang="en-GB" altLang="en-US" sz="1200" b="0">
                <a:solidFill>
                  <a:srgbClr val="000000"/>
                </a:solidFill>
              </a:rPr>
              <a:pPr/>
              <a:t>5</a:t>
            </a:fld>
            <a:endParaRPr lang="en-GB" altLang="en-US" sz="1200" b="0">
              <a:solidFill>
                <a:srgbClr val="000000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86025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6F364659-104D-41DC-9131-20C478C5051A}" type="slidenum">
              <a:rPr lang="en-GB" altLang="en-US" sz="1200" b="0">
                <a:solidFill>
                  <a:schemeClr val="tx1"/>
                </a:solidFill>
              </a:rPr>
              <a:pPr/>
              <a:t>8</a:t>
            </a:fld>
            <a:endParaRPr lang="en-GB" alt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54572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6F364659-104D-41DC-9131-20C478C5051A}" type="slidenum">
              <a:rPr lang="en-GB" altLang="en-US" sz="1200" b="0">
                <a:solidFill>
                  <a:schemeClr val="tx1"/>
                </a:solidFill>
              </a:rPr>
              <a:pPr/>
              <a:t>9</a:t>
            </a:fld>
            <a:endParaRPr lang="en-GB" alt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90224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6F364659-104D-41DC-9131-20C478C5051A}" type="slidenum">
              <a:rPr lang="en-GB" altLang="en-US" sz="1200" b="0">
                <a:solidFill>
                  <a:schemeClr val="tx1"/>
                </a:solidFill>
              </a:rPr>
              <a:pPr/>
              <a:t>10</a:t>
            </a:fld>
            <a:endParaRPr lang="en-GB" alt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446055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fld id="{6F364659-104D-41DC-9131-20C478C5051A}" type="slidenum">
              <a:rPr lang="en-GB" altLang="en-US" sz="1200" b="0">
                <a:solidFill>
                  <a:schemeClr val="tx1"/>
                </a:solidFill>
              </a:rPr>
              <a:pPr/>
              <a:t>11</a:t>
            </a:fld>
            <a:endParaRPr lang="en-GB" altLang="en-US" sz="1200" b="0">
              <a:solidFill>
                <a:schemeClr val="tx1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9827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73138" y="3134643"/>
            <a:ext cx="7312025" cy="1074737"/>
          </a:xfrm>
          <a:solidFill>
            <a:schemeClr val="bg1"/>
          </a:solidFill>
        </p:spPr>
        <p:txBody>
          <a:bodyPr/>
          <a:lstStyle>
            <a:lvl1pPr algn="ctr">
              <a:defRPr sz="4000">
                <a:solidFill>
                  <a:srgbClr val="003399"/>
                </a:solidFill>
              </a:defRPr>
            </a:lvl1pPr>
          </a:lstStyle>
          <a:p>
            <a:pPr lvl="0"/>
            <a:r>
              <a:rPr lang="en-US" altLang="en-US" noProof="0" dirty="0"/>
              <a:t>Click to edit Master title style</a:t>
            </a:r>
          </a:p>
        </p:txBody>
      </p:sp>
      <p:sp>
        <p:nvSpPr>
          <p:cNvPr id="5" name="圓角矩形 4"/>
          <p:cNvSpPr/>
          <p:nvPr userDrawn="1"/>
        </p:nvSpPr>
        <p:spPr bwMode="auto">
          <a:xfrm>
            <a:off x="199696" y="189183"/>
            <a:ext cx="5400000" cy="28800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0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50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38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07275" y="327025"/>
            <a:ext cx="1736725" cy="52498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7100" y="327025"/>
            <a:ext cx="5057775" cy="52498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44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7100" y="327025"/>
            <a:ext cx="6946900" cy="10175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798763" y="1538288"/>
            <a:ext cx="6165850" cy="403860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27524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7100" y="327025"/>
            <a:ext cx="6946900" cy="10175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798763" y="1538288"/>
            <a:ext cx="3006725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57888" y="1538288"/>
            <a:ext cx="3006725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55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85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58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98763" y="1538288"/>
            <a:ext cx="3006725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57888" y="1538288"/>
            <a:ext cx="3006725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8357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52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08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826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36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595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98763" y="1538288"/>
            <a:ext cx="616585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/>
              <a:t>Click to edit Master text styles</a:t>
            </a:r>
          </a:p>
          <a:p>
            <a:pPr lvl="1"/>
            <a:r>
              <a:rPr lang="fr-FR" altLang="en-US"/>
              <a:t>Second level</a:t>
            </a:r>
          </a:p>
          <a:p>
            <a:pPr lvl="2"/>
            <a:r>
              <a:rPr lang="fr-FR" altLang="en-US"/>
              <a:t>Third level</a:t>
            </a:r>
          </a:p>
          <a:p>
            <a:pPr lvl="3"/>
            <a:r>
              <a:rPr lang="fr-FR" altLang="en-US"/>
              <a:t>Fourth level</a:t>
            </a:r>
          </a:p>
          <a:p>
            <a:pPr lvl="4"/>
            <a:r>
              <a:rPr lang="fr-FR" altLang="en-US"/>
              <a:t>Fifth level</a:t>
            </a: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96360" y="263965"/>
            <a:ext cx="6747640" cy="1017588"/>
          </a:xfrm>
          <a:prstGeom prst="rect">
            <a:avLst/>
          </a:prstGeom>
          <a:solidFill>
            <a:srgbClr val="000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dirty="0"/>
              <a:t>Click to edit Master title style</a:t>
            </a:r>
          </a:p>
        </p:txBody>
      </p:sp>
      <p:pic>
        <p:nvPicPr>
          <p:cNvPr id="1026" name="Picture 2" descr="C:\Users\wwn\AppData\Local\Microsoft\Windows\Temporary Internet Files\Content.Outlook\R8DZBKWW\新纖50_LOGO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230299"/>
            <a:ext cx="2037806" cy="111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rtl="0" eaLnBrk="0" fontAlgn="base" hangingPunct="0">
        <a:spcBef>
          <a:spcPct val="50000"/>
        </a:spcBef>
        <a:spcAft>
          <a:spcPct val="0"/>
        </a:spcAft>
        <a:defRPr sz="28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5000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5000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5000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5000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5pPr>
      <a:lvl6pPr marL="457200" algn="l" rtl="0" fontAlgn="base">
        <a:spcBef>
          <a:spcPct val="5000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6pPr>
      <a:lvl7pPr marL="914400" algn="l" rtl="0" fontAlgn="base">
        <a:spcBef>
          <a:spcPct val="5000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7pPr>
      <a:lvl8pPr marL="1371600" algn="l" rtl="0" fontAlgn="base">
        <a:spcBef>
          <a:spcPct val="5000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8pPr>
      <a:lvl9pPr marL="1828800" algn="l" rtl="0" fontAlgn="base">
        <a:spcBef>
          <a:spcPct val="50000"/>
        </a:spcBef>
        <a:spcAft>
          <a:spcPct val="0"/>
        </a:spcAft>
        <a:defRPr sz="2800" b="1">
          <a:solidFill>
            <a:schemeClr val="bg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SzPct val="150000"/>
        <a:buChar char="•"/>
        <a:defRPr sz="2400" kern="1200">
          <a:solidFill>
            <a:srgbClr val="0033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SzPct val="150000"/>
        <a:buChar char="•"/>
        <a:defRPr sz="2000" kern="1200">
          <a:solidFill>
            <a:srgbClr val="00339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SzPct val="150000"/>
        <a:buChar char="•"/>
        <a:defRPr kern="1200">
          <a:solidFill>
            <a:srgbClr val="00339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Char char="–"/>
        <a:defRPr sz="1600" kern="1200">
          <a:solidFill>
            <a:srgbClr val="00339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CC00"/>
        </a:buClr>
        <a:buChar char="»"/>
        <a:defRPr sz="1600" kern="1200">
          <a:solidFill>
            <a:srgbClr val="00339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18.jpeg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3.wdp"/><Relationship Id="rId11" Type="http://schemas.microsoft.com/office/2007/relationships/hdphoto" Target="../media/hdphoto15.wdp"/><Relationship Id="rId5" Type="http://schemas.openxmlformats.org/officeDocument/2006/relationships/image" Target="../media/image19.png"/><Relationship Id="rId10" Type="http://schemas.openxmlformats.org/officeDocument/2006/relationships/image" Target="../media/image22.jpeg"/><Relationship Id="rId4" Type="http://schemas.microsoft.com/office/2007/relationships/hdphoto" Target="../media/hdphoto12.wdp"/><Relationship Id="rId9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microsoft.com/office/2007/relationships/hdphoto" Target="../media/hdphoto16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diagramLayout" Target="../diagrams/layout2.xml"/><Relationship Id="rId7" Type="http://schemas.openxmlformats.org/officeDocument/2006/relationships/image" Target="../media/image3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diagramData" Target="../diagrams/data5.xml"/><Relationship Id="rId18" Type="http://schemas.openxmlformats.org/officeDocument/2006/relationships/image" Target="../media/image45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17" Type="http://schemas.microsoft.com/office/2007/relationships/diagramDrawing" Target="../diagrams/drawing5.xml"/><Relationship Id="rId2" Type="http://schemas.openxmlformats.org/officeDocument/2006/relationships/notesSlide" Target="../notesSlides/notesSlide12.xml"/><Relationship Id="rId16" Type="http://schemas.openxmlformats.org/officeDocument/2006/relationships/diagramColors" Target="../diagrams/colors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openxmlformats.org/officeDocument/2006/relationships/diagramLayout" Target="../diagrams/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12" Type="http://schemas.microsoft.com/office/2007/relationships/hdphoto" Target="../media/hdphoto6.wdp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0.png"/><Relationship Id="rId5" Type="http://schemas.openxmlformats.org/officeDocument/2006/relationships/diagramColors" Target="../diagrams/colors1.xml"/><Relationship Id="rId10" Type="http://schemas.microsoft.com/office/2007/relationships/hdphoto" Target="../media/hdphoto5.wdp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7.png"/><Relationship Id="rId3" Type="http://schemas.openxmlformats.org/officeDocument/2006/relationships/image" Target="../media/image11.png"/><Relationship Id="rId7" Type="http://schemas.microsoft.com/office/2007/relationships/hdphoto" Target="../media/hdphoto8.wdp"/><Relationship Id="rId12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microsoft.com/office/2007/relationships/hdphoto" Target="../media/hdphoto10.wdp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microsoft.com/office/2007/relationships/hdphoto" Target="../media/hdphoto7.wdp"/><Relationship Id="rId9" Type="http://schemas.microsoft.com/office/2007/relationships/hdphoto" Target="../media/hdphoto9.wdp"/><Relationship Id="rId14" Type="http://schemas.microsoft.com/office/2007/relationships/hdphoto" Target="../media/hdphoto1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10">
          <a:fgClr>
            <a:srgbClr val="FF9F1C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="" xmlns:a16="http://schemas.microsoft.com/office/drawing/2014/main" id="{E021C21A-EE0F-4ECA-8C78-474AC5F4850C}"/>
              </a:ext>
            </a:extLst>
          </p:cNvPr>
          <p:cNvSpPr/>
          <p:nvPr/>
        </p:nvSpPr>
        <p:spPr bwMode="auto">
          <a:xfrm>
            <a:off x="0" y="1410944"/>
            <a:ext cx="9144000" cy="24297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539750" y="2084333"/>
            <a:ext cx="8208963" cy="532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FD7FC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6" name="Rectangle 4">
            <a:extLst>
              <a:ext uri="{FF2B5EF4-FFF2-40B4-BE49-F238E27FC236}">
                <a16:creationId xmlns="" xmlns:a16="http://schemas.microsoft.com/office/drawing/2014/main" id="{B0909E58-329E-47E4-A1F5-E4CD559DA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668" y="3383060"/>
            <a:ext cx="5174332" cy="159089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5000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457200" algn="l" rtl="0" fontAlgn="base">
              <a:spcBef>
                <a:spcPct val="5000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914400" algn="l" rtl="0" fontAlgn="base">
              <a:spcBef>
                <a:spcPct val="5000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1371600" algn="l" rtl="0" fontAlgn="base">
              <a:spcBef>
                <a:spcPct val="5000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1828800" algn="l" rtl="0" fontAlgn="base">
              <a:spcBef>
                <a:spcPct val="5000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r>
              <a:rPr lang="zh-TW" altLang="en-US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新光合成纖維股份有限公司</a:t>
            </a:r>
            <a:r>
              <a:rPr lang="en-US" altLang="zh-TW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en-US" altLang="zh-TW" dirty="0">
                <a:solidFill>
                  <a:srgbClr val="2EC4B6"/>
                </a:solidFill>
                <a:latin typeface="微軟正黑體" pitchFamily="34" charset="-120"/>
                <a:ea typeface="微軟正黑體" pitchFamily="34" charset="-120"/>
              </a:rPr>
              <a:t>2019</a:t>
            </a:r>
            <a:r>
              <a:rPr lang="zh-TW" altLang="en-US" dirty="0" smtClean="0">
                <a:solidFill>
                  <a:srgbClr val="2EC4B6"/>
                </a:solidFill>
                <a:latin typeface="微軟正黑體" pitchFamily="34" charset="-120"/>
                <a:ea typeface="微軟正黑體" pitchFamily="34" charset="-120"/>
              </a:rPr>
              <a:t>年法人</a:t>
            </a:r>
            <a:r>
              <a:rPr lang="zh-TW" altLang="en-US" dirty="0">
                <a:solidFill>
                  <a:srgbClr val="2EC4B6"/>
                </a:solidFill>
                <a:latin typeface="微軟正黑體" pitchFamily="34" charset="-120"/>
                <a:ea typeface="微軟正黑體" pitchFamily="34" charset="-120"/>
              </a:rPr>
              <a:t>說明會</a:t>
            </a:r>
            <a:endParaRPr lang="en-US" altLang="en-US" dirty="0">
              <a:solidFill>
                <a:srgbClr val="2EC4B6"/>
              </a:solidFill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="" xmlns:a16="http://schemas.microsoft.com/office/drawing/2014/main" id="{C9F2E72C-441E-4452-A886-C481C3AD1E69}"/>
              </a:ext>
            </a:extLst>
          </p:cNvPr>
          <p:cNvSpPr txBox="1"/>
          <p:nvPr/>
        </p:nvSpPr>
        <p:spPr>
          <a:xfrm>
            <a:off x="6667655" y="6218237"/>
            <a:ext cx="2196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0" dirty="0">
                <a:solidFill>
                  <a:srgbClr val="D65700"/>
                </a:solidFill>
                <a:latin typeface="微軟正黑體" pitchFamily="34" charset="-120"/>
                <a:ea typeface="微軟正黑體" pitchFamily="34" charset="-120"/>
              </a:rPr>
              <a:t>2019</a:t>
            </a:r>
            <a:r>
              <a:rPr lang="zh-TW" altLang="en-US" sz="2000" b="0" dirty="0">
                <a:solidFill>
                  <a:srgbClr val="D65700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000" b="0" dirty="0">
                <a:solidFill>
                  <a:srgbClr val="D65700"/>
                </a:solidFill>
                <a:latin typeface="微軟正黑體" pitchFamily="34" charset="-120"/>
                <a:ea typeface="微軟正黑體" pitchFamily="34" charset="-120"/>
              </a:rPr>
              <a:t>08</a:t>
            </a:r>
            <a:r>
              <a:rPr lang="zh-TW" altLang="en-US" sz="2000" b="0" dirty="0">
                <a:solidFill>
                  <a:srgbClr val="D65700"/>
                </a:solidFill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2000" b="0" dirty="0">
                <a:solidFill>
                  <a:srgbClr val="D65700"/>
                </a:solidFill>
                <a:latin typeface="微軟正黑體" pitchFamily="34" charset="-120"/>
                <a:ea typeface="微軟正黑體" pitchFamily="34" charset="-120"/>
              </a:rPr>
              <a:t>15</a:t>
            </a:r>
            <a:r>
              <a:rPr lang="zh-TW" altLang="en-US" sz="2000" b="0" dirty="0">
                <a:solidFill>
                  <a:srgbClr val="D65700"/>
                </a:solidFill>
                <a:latin typeface="微軟正黑體" pitchFamily="34" charset="-120"/>
                <a:ea typeface="微軟正黑體" pitchFamily="34" charset="-120"/>
              </a:rPr>
              <a:t>日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0" y="1659524"/>
            <a:ext cx="4732238" cy="1892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54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2520176" y="248968"/>
            <a:ext cx="6623823" cy="1017588"/>
          </a:xfrm>
          <a:gradFill flip="none" rotWithShape="1">
            <a:gsLst>
              <a:gs pos="100000">
                <a:srgbClr val="E71D36"/>
              </a:gs>
              <a:gs pos="14000">
                <a:srgbClr val="99CC00">
                  <a:tint val="44500"/>
                  <a:satMod val="160000"/>
                  <a:lumMod val="30000"/>
                  <a:lumOff val="70000"/>
                  <a:alpha val="30000"/>
                </a:srgbClr>
              </a:gs>
              <a:gs pos="100000">
                <a:srgbClr val="99CC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無改質</a:t>
            </a:r>
            <a:r>
              <a:rPr lang="en-US" altLang="zh-TW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PBT</a:t>
            </a:r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產品目標市場</a:t>
            </a:r>
            <a:endParaRPr lang="en-US" altLang="en-US" sz="360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9" name="Picture 2" descr="「optical fibers」的圖片搜尋結果">
            <a:extLst>
              <a:ext uri="{FF2B5EF4-FFF2-40B4-BE49-F238E27FC236}">
                <a16:creationId xmlns="" xmlns:a16="http://schemas.microsoft.com/office/drawing/2014/main" id="{76735A52-2C59-4580-870A-2BFC474C1E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19" r="18619"/>
          <a:stretch/>
        </p:blipFill>
        <p:spPr bwMode="auto">
          <a:xfrm>
            <a:off x="2021" y="1397403"/>
            <a:ext cx="1828800" cy="1967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" name="Group 3">
            <a:extLst>
              <a:ext uri="{FF2B5EF4-FFF2-40B4-BE49-F238E27FC236}">
                <a16:creationId xmlns="" xmlns:a16="http://schemas.microsoft.com/office/drawing/2014/main" id="{DB852BE3-6CDB-4018-B772-44C10B4C848F}"/>
              </a:ext>
            </a:extLst>
          </p:cNvPr>
          <p:cNvGrpSpPr/>
          <p:nvPr/>
        </p:nvGrpSpPr>
        <p:grpSpPr>
          <a:xfrm>
            <a:off x="0" y="3367730"/>
            <a:ext cx="1829060" cy="1981479"/>
            <a:chOff x="-2417" y="1485653"/>
            <a:chExt cx="1829060" cy="1486109"/>
          </a:xfrm>
          <a:solidFill>
            <a:srgbClr val="011627"/>
          </a:solidFill>
        </p:grpSpPr>
        <p:sp>
          <p:nvSpPr>
            <p:cNvPr id="41" name="Rectangle 24">
              <a:extLst>
                <a:ext uri="{FF2B5EF4-FFF2-40B4-BE49-F238E27FC236}">
                  <a16:creationId xmlns="" xmlns:a16="http://schemas.microsoft.com/office/drawing/2014/main" id="{F7BE8BDD-FA1B-46EA-8FDE-C9F890989DD2}"/>
                </a:ext>
              </a:extLst>
            </p:cNvPr>
            <p:cNvSpPr/>
            <p:nvPr/>
          </p:nvSpPr>
          <p:spPr>
            <a:xfrm>
              <a:off x="-2417" y="1485653"/>
              <a:ext cx="1829060" cy="14861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2" name="Title 13">
              <a:extLst>
                <a:ext uri="{FF2B5EF4-FFF2-40B4-BE49-F238E27FC236}">
                  <a16:creationId xmlns="" xmlns:a16="http://schemas.microsoft.com/office/drawing/2014/main" id="{38DFAF7C-A697-4089-8569-4EA919339D44}"/>
                </a:ext>
              </a:extLst>
            </p:cNvPr>
            <p:cNvSpPr txBox="1">
              <a:spLocks/>
            </p:cNvSpPr>
            <p:nvPr/>
          </p:nvSpPr>
          <p:spPr>
            <a:xfrm>
              <a:off x="24345" y="2009920"/>
              <a:ext cx="1768395" cy="437575"/>
            </a:xfrm>
            <a:prstGeom prst="rect">
              <a:avLst/>
            </a:prstGeom>
            <a:grpFill/>
          </p:spPr>
          <p:txBody>
            <a:bodyPr vert="horz" lIns="91440" tIns="45720" rIns="91440" bIns="45720" rtlCol="0" anchor="ctr">
              <a:noAutofit/>
              <a:scene3d>
                <a:camera prst="orthographicFront"/>
                <a:lightRig rig="threePt" dir="t"/>
              </a:scene3d>
              <a:sp3d extrusionH="57150">
                <a:bevelT w="38100" h="38100" prst="angle"/>
              </a:sp3d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200" b="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Source Sans Pro Light" pitchFamily="34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60958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2400" b="1" spc="-150" dirty="0">
                  <a:solidFill>
                    <a:srgbClr val="FF6600"/>
                  </a:solidFill>
                  <a:latin typeface="微軟正黑體" pitchFamily="34" charset="-120"/>
                  <a:ea typeface="微軟正黑體" pitchFamily="34" charset="-120"/>
                  <a:cs typeface="+mn-cs"/>
                </a:rPr>
                <a:t>光纖級酯粒</a:t>
              </a:r>
            </a:p>
          </p:txBody>
        </p:sp>
      </p:grpSp>
      <p:sp>
        <p:nvSpPr>
          <p:cNvPr id="43" name="Rectangle 41">
            <a:extLst>
              <a:ext uri="{FF2B5EF4-FFF2-40B4-BE49-F238E27FC236}">
                <a16:creationId xmlns="" xmlns:a16="http://schemas.microsoft.com/office/drawing/2014/main" id="{51A41FF9-EC1A-4FA9-A447-B48A8E7CFB81}"/>
              </a:ext>
            </a:extLst>
          </p:cNvPr>
          <p:cNvSpPr/>
          <p:nvPr/>
        </p:nvSpPr>
        <p:spPr>
          <a:xfrm>
            <a:off x="1830822" y="1397402"/>
            <a:ext cx="1829060" cy="1981479"/>
          </a:xfrm>
          <a:prstGeom prst="rect">
            <a:avLst/>
          </a:prstGeom>
          <a:solidFill>
            <a:srgbClr val="0116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Content Placeholder 2">
            <a:extLst>
              <a:ext uri="{FF2B5EF4-FFF2-40B4-BE49-F238E27FC236}">
                <a16:creationId xmlns="" xmlns:a16="http://schemas.microsoft.com/office/drawing/2014/main" id="{0F0E0EF0-4B89-4682-ABC4-13550FD2368E}"/>
              </a:ext>
            </a:extLst>
          </p:cNvPr>
          <p:cNvSpPr txBox="1">
            <a:spLocks/>
          </p:cNvSpPr>
          <p:nvPr/>
        </p:nvSpPr>
        <p:spPr>
          <a:xfrm>
            <a:off x="2055378" y="1950126"/>
            <a:ext cx="1338829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>
            <a:defPPr>
              <a:defRPr lang="fr-FR"/>
            </a:defPPr>
            <a:lvl1pPr marL="0" marR="0" lvl="0" indent="0" defTabSz="609585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000" i="0" u="none" strike="noStrike" cap="none" spc="-150" normalizeH="0" baseline="0">
                <a:ln>
                  <a:noFill/>
                </a:ln>
                <a:solidFill>
                  <a:srgbClr val="E71D36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2400" b="0" dirty="0">
                <a:solidFill>
                  <a:prstClr val="white"/>
                </a:solidFill>
              </a:rPr>
              <a:t>易加工</a:t>
            </a:r>
            <a:r>
              <a:rPr lang="en-US" altLang="zh-TW" sz="2400" b="0" dirty="0">
                <a:solidFill>
                  <a:prstClr val="white"/>
                </a:solidFill>
              </a:rPr>
              <a:t> </a:t>
            </a:r>
          </a:p>
          <a:p>
            <a:pPr algn="ctr"/>
            <a:r>
              <a:rPr lang="zh-TW" altLang="en-US" sz="2400" b="0" dirty="0">
                <a:solidFill>
                  <a:prstClr val="white"/>
                </a:solidFill>
              </a:rPr>
              <a:t>快速結晶</a:t>
            </a:r>
          </a:p>
        </p:txBody>
      </p:sp>
      <p:pic>
        <p:nvPicPr>
          <p:cNvPr id="45" name="Picture 5">
            <a:extLst>
              <a:ext uri="{FF2B5EF4-FFF2-40B4-BE49-F238E27FC236}">
                <a16:creationId xmlns="" xmlns:a16="http://schemas.microsoft.com/office/drawing/2014/main" id="{0CD009A8-C787-4BC5-B1A6-E236245583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180" l="0" r="100000">
                        <a14:foregroundMark x1="55814" y1="31557" x2="55814" y2="31557"/>
                        <a14:foregroundMark x1="55814" y1="14754" x2="55814" y2="14754"/>
                        <a14:foregroundMark x1="47287" y1="25410" x2="47287" y2="25410"/>
                        <a14:backgroundMark x1="33333" y1="65984" x2="33333" y2="65984"/>
                        <a14:backgroundMark x1="71705" y1="29918" x2="71705" y2="29918"/>
                        <a14:backgroundMark x1="47287" y1="77869" x2="47287" y2="778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5197" t="-1240" r="-1" b="-1"/>
          <a:stretch/>
        </p:blipFill>
        <p:spPr bwMode="auto">
          <a:xfrm rot="2841059">
            <a:off x="1866788" y="3194357"/>
            <a:ext cx="1695995" cy="1540587"/>
          </a:xfrm>
          <a:prstGeom prst="snip2SameRect">
            <a:avLst>
              <a:gd name="adj1" fmla="val 16667"/>
              <a:gd name="adj2" fmla="val 2909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">
            <a:extLst>
              <a:ext uri="{FF2B5EF4-FFF2-40B4-BE49-F238E27FC236}">
                <a16:creationId xmlns="" xmlns:a16="http://schemas.microsoft.com/office/drawing/2014/main" id="{F81112BA-FC47-4713-A80A-C141856B94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91331" y1="30357" x2="91331" y2="303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06" r="15705"/>
          <a:stretch/>
        </p:blipFill>
        <p:spPr bwMode="auto">
          <a:xfrm>
            <a:off x="1830653" y="4472683"/>
            <a:ext cx="1832508" cy="865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3">
            <a:extLst>
              <a:ext uri="{FF2B5EF4-FFF2-40B4-BE49-F238E27FC236}">
                <a16:creationId xmlns="" xmlns:a16="http://schemas.microsoft.com/office/drawing/2014/main" id="{0233184A-1E82-491F-AB3D-F97D4F322A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0" t="25258" r="53664"/>
          <a:stretch/>
        </p:blipFill>
        <p:spPr bwMode="auto">
          <a:xfrm>
            <a:off x="3658122" y="1401691"/>
            <a:ext cx="1827761" cy="1981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8" name="Group 10">
            <a:extLst>
              <a:ext uri="{FF2B5EF4-FFF2-40B4-BE49-F238E27FC236}">
                <a16:creationId xmlns="" xmlns:a16="http://schemas.microsoft.com/office/drawing/2014/main" id="{85A5CABF-98FE-4133-83CB-FE069BBEF9C4}"/>
              </a:ext>
            </a:extLst>
          </p:cNvPr>
          <p:cNvGrpSpPr/>
          <p:nvPr/>
        </p:nvGrpSpPr>
        <p:grpSpPr>
          <a:xfrm>
            <a:off x="3652056" y="3378881"/>
            <a:ext cx="1829060" cy="1981479"/>
            <a:chOff x="3658122" y="1485653"/>
            <a:chExt cx="1829060" cy="1486109"/>
          </a:xfrm>
          <a:solidFill>
            <a:srgbClr val="011627"/>
          </a:solidFill>
        </p:grpSpPr>
        <p:sp>
          <p:nvSpPr>
            <p:cNvPr id="49" name="Rectangle 26">
              <a:extLst>
                <a:ext uri="{FF2B5EF4-FFF2-40B4-BE49-F238E27FC236}">
                  <a16:creationId xmlns="" xmlns:a16="http://schemas.microsoft.com/office/drawing/2014/main" id="{6F0FA76A-8A4C-4B3E-8D76-5A0BEDEA45D1}"/>
                </a:ext>
              </a:extLst>
            </p:cNvPr>
            <p:cNvSpPr/>
            <p:nvPr/>
          </p:nvSpPr>
          <p:spPr>
            <a:xfrm>
              <a:off x="3658122" y="1485653"/>
              <a:ext cx="1829060" cy="148610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0" name="Content Placeholder 2">
              <a:extLst>
                <a:ext uri="{FF2B5EF4-FFF2-40B4-BE49-F238E27FC236}">
                  <a16:creationId xmlns="" xmlns:a16="http://schemas.microsoft.com/office/drawing/2014/main" id="{37C9E715-9A17-4DE9-8890-69B9CA2DD072}"/>
                </a:ext>
              </a:extLst>
            </p:cNvPr>
            <p:cNvSpPr txBox="1">
              <a:spLocks/>
            </p:cNvSpPr>
            <p:nvPr/>
          </p:nvSpPr>
          <p:spPr>
            <a:xfrm>
              <a:off x="3749627" y="2194378"/>
              <a:ext cx="1686469" cy="323366"/>
            </a:xfrm>
            <a:prstGeom prst="rect">
              <a:avLst/>
            </a:prstGeom>
            <a:grpFill/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endPara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1" name="矩形 50">
            <a:extLst>
              <a:ext uri="{FF2B5EF4-FFF2-40B4-BE49-F238E27FC236}">
                <a16:creationId xmlns="" xmlns:a16="http://schemas.microsoft.com/office/drawing/2014/main" id="{12A9FBD1-6376-46C4-AC7B-478AA4988241}"/>
              </a:ext>
            </a:extLst>
          </p:cNvPr>
          <p:cNvSpPr/>
          <p:nvPr/>
        </p:nvSpPr>
        <p:spPr>
          <a:xfrm>
            <a:off x="3979286" y="4169565"/>
            <a:ext cx="1338828" cy="461665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lvl="0" algn="ctr" defTabSz="609585">
              <a:defRPr/>
            </a:pPr>
            <a:r>
              <a:rPr lang="zh-TW" altLang="en-US" sz="2400" b="0" spc="-15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rPr>
              <a:t>低吸濕性</a:t>
            </a:r>
          </a:p>
        </p:txBody>
      </p:sp>
      <p:sp>
        <p:nvSpPr>
          <p:cNvPr id="52" name="Rectangle 8">
            <a:extLst>
              <a:ext uri="{FF2B5EF4-FFF2-40B4-BE49-F238E27FC236}">
                <a16:creationId xmlns="" xmlns:a16="http://schemas.microsoft.com/office/drawing/2014/main" id="{9A7A559E-A82A-4BB8-AE69-549B09678313}"/>
              </a:ext>
            </a:extLst>
          </p:cNvPr>
          <p:cNvSpPr/>
          <p:nvPr/>
        </p:nvSpPr>
        <p:spPr>
          <a:xfrm>
            <a:off x="5481117" y="1408882"/>
            <a:ext cx="1829060" cy="1981479"/>
          </a:xfrm>
          <a:prstGeom prst="rect">
            <a:avLst/>
          </a:prstGeom>
          <a:solidFill>
            <a:srgbClr val="0116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C11529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3" name="Picture 2" descr="Solid Tapered Yellow PBT/PET">
            <a:extLst>
              <a:ext uri="{FF2B5EF4-FFF2-40B4-BE49-F238E27FC236}">
                <a16:creationId xmlns="" xmlns:a16="http://schemas.microsoft.com/office/drawing/2014/main" id="{99438F05-BF1B-4DBA-978E-6EC9795543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53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70" t="-321" r="30457" b="13973"/>
          <a:stretch/>
        </p:blipFill>
        <p:spPr bwMode="auto">
          <a:xfrm>
            <a:off x="5486112" y="3374317"/>
            <a:ext cx="1817680" cy="198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Content Placeholder 2">
            <a:extLst>
              <a:ext uri="{FF2B5EF4-FFF2-40B4-BE49-F238E27FC236}">
                <a16:creationId xmlns="" xmlns:a16="http://schemas.microsoft.com/office/drawing/2014/main" id="{4DBBBAEA-B846-4E78-8D8F-C0EA90E8B910}"/>
              </a:ext>
            </a:extLst>
          </p:cNvPr>
          <p:cNvSpPr txBox="1">
            <a:spLocks/>
          </p:cNvSpPr>
          <p:nvPr/>
        </p:nvSpPr>
        <p:spPr>
          <a:xfrm>
            <a:off x="5587661" y="1929495"/>
            <a:ext cx="1614581" cy="862309"/>
          </a:xfrm>
          <a:prstGeom prst="rect">
            <a:avLst/>
          </a:prstGeom>
        </p:spPr>
        <p:txBody>
          <a:bodyPr vert="horz" lIns="91440" tIns="45720" rIns="91440" bIns="45720" rtlCol="0"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2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5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defTabSz="609585" eaLnBrk="0" hangingPunct="0">
              <a:spcBef>
                <a:spcPct val="0"/>
              </a:spcBef>
              <a:buNone/>
              <a:defRPr/>
            </a:pPr>
            <a:r>
              <a:rPr lang="zh-TW" altLang="en-US" sz="2400" b="0" spc="-15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rPr>
              <a:t>生物可分解</a:t>
            </a:r>
            <a:endParaRPr lang="en-US" altLang="zh-TW" sz="2400" b="0" spc="-150" dirty="0">
              <a:solidFill>
                <a:prstClr val="white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lvl="0" indent="0" algn="ctr" defTabSz="609585" eaLnBrk="0" hangingPunct="0">
              <a:spcBef>
                <a:spcPct val="0"/>
              </a:spcBef>
              <a:buNone/>
              <a:defRPr/>
            </a:pPr>
            <a:r>
              <a:rPr lang="zh-TW" altLang="en-US" sz="2400" b="0" spc="-15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rPr>
              <a:t>生質原料</a:t>
            </a:r>
          </a:p>
        </p:txBody>
      </p:sp>
      <p:sp>
        <p:nvSpPr>
          <p:cNvPr id="55" name="Rectangle 29">
            <a:extLst>
              <a:ext uri="{FF2B5EF4-FFF2-40B4-BE49-F238E27FC236}">
                <a16:creationId xmlns="" xmlns:a16="http://schemas.microsoft.com/office/drawing/2014/main" id="{49E5A921-5749-4EB3-A601-2DCB31A937D9}"/>
              </a:ext>
            </a:extLst>
          </p:cNvPr>
          <p:cNvSpPr/>
          <p:nvPr/>
        </p:nvSpPr>
        <p:spPr>
          <a:xfrm>
            <a:off x="7314940" y="3369924"/>
            <a:ext cx="1829060" cy="1981480"/>
          </a:xfrm>
          <a:prstGeom prst="rect">
            <a:avLst/>
          </a:prstGeom>
          <a:solidFill>
            <a:srgbClr val="0116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6" name="Title 13">
            <a:extLst>
              <a:ext uri="{FF2B5EF4-FFF2-40B4-BE49-F238E27FC236}">
                <a16:creationId xmlns="" xmlns:a16="http://schemas.microsoft.com/office/drawing/2014/main" id="{0860586B-7B80-45E9-AF13-91A4259EAD3A}"/>
              </a:ext>
            </a:extLst>
          </p:cNvPr>
          <p:cNvSpPr txBox="1">
            <a:spLocks/>
          </p:cNvSpPr>
          <p:nvPr/>
        </p:nvSpPr>
        <p:spPr>
          <a:xfrm>
            <a:off x="7314943" y="4038075"/>
            <a:ext cx="1829057" cy="655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Source Sans Pro Light" pitchFamily="34" charset="0"/>
                <a:ea typeface="+mj-ea"/>
                <a:cs typeface="+mj-cs"/>
              </a:defRPr>
            </a:lvl1pPr>
          </a:lstStyle>
          <a:p>
            <a:pPr lvl="0" algn="ctr" defTabSz="609585" eaLnBrk="0" hangingPunct="0">
              <a:defRPr/>
            </a:pPr>
            <a:r>
              <a:rPr lang="zh-TW" altLang="en-US" sz="2400" b="1" spc="-150" dirty="0">
                <a:solidFill>
                  <a:srgbClr val="92D050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生質材料</a:t>
            </a:r>
            <a:endParaRPr lang="en-US" altLang="zh-TW" sz="2400" b="1" spc="-150" dirty="0">
              <a:solidFill>
                <a:srgbClr val="92D050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  <a:p>
            <a:pPr lvl="0" algn="ctr" defTabSz="609585" eaLnBrk="0" hangingPunct="0">
              <a:defRPr/>
            </a:pPr>
            <a:r>
              <a:rPr lang="zh-TW" altLang="en-US" sz="2400" b="1" spc="-150" dirty="0">
                <a:solidFill>
                  <a:srgbClr val="92D050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綠能級酯粒</a:t>
            </a:r>
          </a:p>
        </p:txBody>
      </p:sp>
      <p:pic>
        <p:nvPicPr>
          <p:cNvPr id="57" name="Picture 3">
            <a:extLst>
              <a:ext uri="{FF2B5EF4-FFF2-40B4-BE49-F238E27FC236}">
                <a16:creationId xmlns="" xmlns:a16="http://schemas.microsoft.com/office/drawing/2014/main" id="{55EDD959-687D-4A9D-9F2B-E99B6A6606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00" t="-552" r="20760" b="4341"/>
          <a:stretch/>
        </p:blipFill>
        <p:spPr bwMode="auto">
          <a:xfrm>
            <a:off x="7305124" y="1388440"/>
            <a:ext cx="1838877" cy="198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文字方塊 57">
            <a:extLst>
              <a:ext uri="{FF2B5EF4-FFF2-40B4-BE49-F238E27FC236}">
                <a16:creationId xmlns="" xmlns:a16="http://schemas.microsoft.com/office/drawing/2014/main" id="{3931D1C9-E364-4984-98A6-46FD871633C2}"/>
              </a:ext>
            </a:extLst>
          </p:cNvPr>
          <p:cNvSpPr txBox="1"/>
          <p:nvPr/>
        </p:nvSpPr>
        <p:spPr>
          <a:xfrm>
            <a:off x="327877" y="554422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2000" dirty="0"/>
              <a:t>光纖</a:t>
            </a:r>
          </a:p>
        </p:txBody>
      </p:sp>
      <p:sp>
        <p:nvSpPr>
          <p:cNvPr id="59" name="文字方塊 58">
            <a:extLst>
              <a:ext uri="{FF2B5EF4-FFF2-40B4-BE49-F238E27FC236}">
                <a16:creationId xmlns="" xmlns:a16="http://schemas.microsoft.com/office/drawing/2014/main" id="{4BE03B43-628D-470C-80B7-5A067AC4ACA4}"/>
              </a:ext>
            </a:extLst>
          </p:cNvPr>
          <p:cNvSpPr txBox="1"/>
          <p:nvPr/>
        </p:nvSpPr>
        <p:spPr>
          <a:xfrm>
            <a:off x="7844750" y="5544220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2000" dirty="0" smtClean="0">
                <a:solidFill>
                  <a:schemeClr val="bg1">
                    <a:lumMod val="50000"/>
                  </a:schemeClr>
                </a:solidFill>
              </a:rPr>
              <a:t>餐具</a:t>
            </a:r>
            <a:endParaRPr lang="zh-TW" altLang="zh-TW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1" name="文字方塊 60">
            <a:extLst>
              <a:ext uri="{FF2B5EF4-FFF2-40B4-BE49-F238E27FC236}">
                <a16:creationId xmlns="" xmlns:a16="http://schemas.microsoft.com/office/drawing/2014/main" id="{5A698615-CD78-4720-B31C-61A7D9935474}"/>
              </a:ext>
            </a:extLst>
          </p:cNvPr>
          <p:cNvSpPr txBox="1"/>
          <p:nvPr/>
        </p:nvSpPr>
        <p:spPr>
          <a:xfrm>
            <a:off x="6062909" y="5954606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2000" dirty="0"/>
              <a:t>牙刷毛</a:t>
            </a:r>
          </a:p>
        </p:txBody>
      </p:sp>
      <p:sp>
        <p:nvSpPr>
          <p:cNvPr id="62" name="文字方塊 61">
            <a:extLst>
              <a:ext uri="{FF2B5EF4-FFF2-40B4-BE49-F238E27FC236}">
                <a16:creationId xmlns="" xmlns:a16="http://schemas.microsoft.com/office/drawing/2014/main" id="{94B8D985-7D80-4D6F-9A32-BF2D4D7FD08C}"/>
              </a:ext>
            </a:extLst>
          </p:cNvPr>
          <p:cNvSpPr txBox="1"/>
          <p:nvPr/>
        </p:nvSpPr>
        <p:spPr>
          <a:xfrm>
            <a:off x="3786925" y="5544220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400" b="0" i="0" u="none" strike="noStrike" cap="none" spc="0" normalizeH="0" baseline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2000" dirty="0" smtClean="0">
                <a:solidFill>
                  <a:schemeClr val="accent3">
                    <a:lumMod val="50000"/>
                  </a:schemeClr>
                </a:solidFill>
              </a:rPr>
              <a:t>纖維</a:t>
            </a:r>
            <a:r>
              <a:rPr lang="zh-TW" altLang="en-US" sz="2000" dirty="0"/>
              <a:t>防水</a:t>
            </a:r>
            <a:r>
              <a:rPr lang="zh-TW" altLang="en-US" sz="2000" dirty="0" smtClean="0"/>
              <a:t>膜</a:t>
            </a:r>
            <a:endParaRPr lang="zh-TW" altLang="zh-TW" sz="2000" dirty="0"/>
          </a:p>
        </p:txBody>
      </p:sp>
      <p:sp>
        <p:nvSpPr>
          <p:cNvPr id="65" name="文字方塊 64">
            <a:extLst>
              <a:ext uri="{FF2B5EF4-FFF2-40B4-BE49-F238E27FC236}">
                <a16:creationId xmlns="" xmlns:a16="http://schemas.microsoft.com/office/drawing/2014/main" id="{EAE64715-71BC-470D-AF17-E9F914BB3535}"/>
              </a:ext>
            </a:extLst>
          </p:cNvPr>
          <p:cNvSpPr txBox="1"/>
          <p:nvPr/>
        </p:nvSpPr>
        <p:spPr>
          <a:xfrm>
            <a:off x="2398093" y="6006885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2000" dirty="0">
                <a:solidFill>
                  <a:schemeClr val="accent3">
                    <a:lumMod val="50000"/>
                  </a:schemeClr>
                </a:solidFill>
              </a:rPr>
              <a:t>扣帶</a:t>
            </a:r>
            <a:endParaRPr lang="zh-TW" altLang="zh-TW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23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2520176" y="248968"/>
            <a:ext cx="6623823" cy="1017588"/>
          </a:xfrm>
          <a:gradFill flip="none" rotWithShape="1">
            <a:gsLst>
              <a:gs pos="100000">
                <a:srgbClr val="E71D36"/>
              </a:gs>
              <a:gs pos="14000">
                <a:srgbClr val="99CC00">
                  <a:tint val="44500"/>
                  <a:satMod val="160000"/>
                  <a:lumMod val="30000"/>
                  <a:lumOff val="70000"/>
                  <a:alpha val="30000"/>
                </a:srgbClr>
              </a:gs>
              <a:gs pos="100000">
                <a:srgbClr val="99CC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改質</a:t>
            </a:r>
            <a:r>
              <a:rPr lang="en-US" altLang="zh-TW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PBT</a:t>
            </a:r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產品目標市場</a:t>
            </a:r>
            <a:endParaRPr lang="en-US" altLang="en-US" sz="360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813332" y="1957748"/>
            <a:ext cx="2275209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>
            <a:defPPr>
              <a:defRPr lang="fr-FR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000" i="0" u="none" strike="noStrike" cap="none" spc="0" normalizeH="0" baseline="0">
                <a:ln>
                  <a:noFill/>
                </a:ln>
                <a:solidFill>
                  <a:srgbClr val="C11529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>
                <a:solidFill>
                  <a:srgbClr val="C00000"/>
                </a:solidFill>
              </a:rPr>
              <a:t>汽車連接器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3214305" y="1542684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>
            <a:defPPr>
              <a:defRPr lang="fr-FR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000" i="0" u="none" strike="noStrike" cap="none" spc="0" normalizeH="0" baseline="0">
                <a:ln>
                  <a:noFill/>
                </a:ln>
                <a:solidFill>
                  <a:srgbClr val="2EC4B6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>
                <a:solidFill>
                  <a:srgbClr val="002060"/>
                </a:solidFill>
                <a:latin typeface="微軟正黑體" pitchFamily="34" charset="-120"/>
              </a:rPr>
              <a:t>電子級風扇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4960410" y="2167507"/>
            <a:ext cx="1067138" cy="40011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>
            <a:defPPr>
              <a:defRPr lang="fr-FR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000" i="0" u="none" strike="noStrike" cap="none" spc="0" normalizeH="0" baseline="0">
                <a:ln>
                  <a:noFill/>
                </a:ln>
                <a:solidFill>
                  <a:srgbClr val="C11529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>
                <a:solidFill>
                  <a:srgbClr val="C00000"/>
                </a:solidFill>
              </a:rPr>
              <a:t>風扇架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6403442" y="1767397"/>
            <a:ext cx="1467068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>
            <a:defPPr>
              <a:defRPr lang="fr-FR"/>
            </a:defPPr>
            <a:lvl1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 kumimoji="0" sz="2000" i="0" u="none" strike="noStrike" cap="none" spc="0" normalizeH="0" baseline="0">
                <a:ln>
                  <a:noFill/>
                </a:ln>
                <a:solidFill>
                  <a:srgbClr val="2EC4B6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>
                <a:solidFill>
                  <a:srgbClr val="002060"/>
                </a:solidFill>
                <a:latin typeface="微軟正黑體" pitchFamily="34" charset="-120"/>
              </a:rPr>
              <a:t>電子連接器</a:t>
            </a:r>
          </a:p>
        </p:txBody>
      </p:sp>
      <p:grpSp>
        <p:nvGrpSpPr>
          <p:cNvPr id="8" name="群組 7">
            <a:extLst>
              <a:ext uri="{FF2B5EF4-FFF2-40B4-BE49-F238E27FC236}">
                <a16:creationId xmlns="" xmlns:a16="http://schemas.microsoft.com/office/drawing/2014/main" id="{59D2AC4D-EC99-46DC-9ACD-A27E1DD92FA6}"/>
              </a:ext>
            </a:extLst>
          </p:cNvPr>
          <p:cNvGrpSpPr/>
          <p:nvPr/>
        </p:nvGrpSpPr>
        <p:grpSpPr>
          <a:xfrm>
            <a:off x="0" y="2894563"/>
            <a:ext cx="9162106" cy="3963437"/>
            <a:chOff x="0" y="2894563"/>
            <a:chExt cx="9162106" cy="3963437"/>
          </a:xfrm>
        </p:grpSpPr>
        <p:sp>
          <p:nvSpPr>
            <p:cNvPr id="4" name="矩形 3">
              <a:extLst>
                <a:ext uri="{FF2B5EF4-FFF2-40B4-BE49-F238E27FC236}">
                  <a16:creationId xmlns="" xmlns:a16="http://schemas.microsoft.com/office/drawing/2014/main" id="{DCCCA3BF-FB19-4D50-B0E9-3110D072E44F}"/>
                </a:ext>
              </a:extLst>
            </p:cNvPr>
            <p:cNvSpPr/>
            <p:nvPr/>
          </p:nvSpPr>
          <p:spPr bwMode="auto">
            <a:xfrm>
              <a:off x="0" y="2894563"/>
              <a:ext cx="9162106" cy="3963437"/>
            </a:xfrm>
            <a:prstGeom prst="rect">
              <a:avLst/>
            </a:prstGeom>
            <a:solidFill>
              <a:srgbClr val="011627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0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0" name="Picture 6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665" t="-519" r="-136" b="519"/>
            <a:stretch/>
          </p:blipFill>
          <p:spPr bwMode="auto">
            <a:xfrm>
              <a:off x="3030" y="2896519"/>
              <a:ext cx="1829750" cy="1980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24"/>
            <p:cNvSpPr/>
            <p:nvPr/>
          </p:nvSpPr>
          <p:spPr>
            <a:xfrm>
              <a:off x="825193" y="4875433"/>
              <a:ext cx="184731" cy="400110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 extrusionH="57150">
                <a:bevelT w="38100" h="38100" prst="angle"/>
              </a:sp3d>
            </a:bodyPr>
            <a:lstStyle/>
            <a:p>
              <a:pPr algn="ctr" defTabSz="609585"/>
              <a:endParaRPr lang="en-US" sz="2000" spc="-15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Title 13"/>
            <p:cNvSpPr txBox="1">
              <a:spLocks/>
            </p:cNvSpPr>
            <p:nvPr/>
          </p:nvSpPr>
          <p:spPr>
            <a:xfrm>
              <a:off x="241139" y="5666813"/>
              <a:ext cx="1370888" cy="400110"/>
            </a:xfrm>
            <a:prstGeom prst="rect">
              <a:avLst/>
            </a:prstGeom>
            <a:noFill/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 extrusionH="57150">
                <a:bevelT w="38100" h="38100" prst="angle"/>
              </a:sp3d>
            </a:bodyPr>
            <a:lstStyle>
              <a:defPPr>
                <a:defRPr lang="fr-FR"/>
              </a:defPPr>
              <a:lvl1pPr marL="0" marR="0" lvl="0" indent="0" algn="ctr" defTabSz="609585" latinLnBrk="0">
                <a:lnSpc>
                  <a:spcPct val="100000"/>
                </a:lnSpc>
                <a:buClrTx/>
                <a:buSzTx/>
                <a:buFontTx/>
                <a:buNone/>
                <a:tabLst/>
                <a:defRPr kumimoji="0" sz="2000" i="0" u="none" strike="noStrike" cap="none" spc="-150" normalizeH="0" baseline="0">
                  <a:ln>
                    <a:solidFill>
                      <a:schemeClr val="bg1"/>
                    </a:solidFill>
                  </a:ln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</a:defRPr>
              </a:lvl1pPr>
              <a:lvl2pPr marL="742950" indent="-285750" defTabSz="91440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2pPr>
              <a:lvl3pPr marL="1143000" indent="-228600" defTabSz="91440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3pPr>
              <a:lvl4pPr marL="1600200" indent="-228600" defTabSz="91440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4pPr>
              <a:lvl5pPr marL="2057400" indent="-228600" defTabSz="91440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zh-TW" altLang="en-US" dirty="0">
                  <a:ln>
                    <a:noFill/>
                  </a:ln>
                  <a:solidFill>
                    <a:srgbClr val="FF6600"/>
                  </a:solidFill>
                </a:rPr>
                <a:t>玻纖強化級</a:t>
              </a:r>
            </a:p>
          </p:txBody>
        </p:sp>
        <p:sp>
          <p:nvSpPr>
            <p:cNvPr id="15" name="Content Placeholder 2"/>
            <p:cNvSpPr txBox="1">
              <a:spLocks/>
            </p:cNvSpPr>
            <p:nvPr/>
          </p:nvSpPr>
          <p:spPr>
            <a:xfrm>
              <a:off x="825193" y="5689792"/>
              <a:ext cx="184731" cy="400110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 extrusionH="57150">
                <a:bevelT w="38100" h="38100" prst="angle"/>
              </a:sp3d>
            </a:bodyPr>
            <a:lstStyle>
              <a:defPPr>
                <a:defRPr lang="fr-FR"/>
              </a:defPPr>
              <a:lvl1pPr marL="0" marR="0" lvl="0" indent="0" algn="ctr" defTabSz="609585" latinLnBrk="0">
                <a:lnSpc>
                  <a:spcPct val="100000"/>
                </a:lnSpc>
                <a:buClrTx/>
                <a:buSzTx/>
                <a:buFontTx/>
                <a:buNone/>
                <a:tabLst/>
                <a:defRPr kumimoji="0" sz="2000" i="0" u="none" strike="noStrike" cap="none" spc="-150" normalizeH="0" baseline="0">
                  <a:ln>
                    <a:solidFill>
                      <a:schemeClr val="bg1"/>
                    </a:solidFill>
                  </a:ln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</a:defRPr>
              </a:lvl1pPr>
              <a:lvl2pPr marL="742950" indent="-285750" defTabSz="91440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2pPr>
              <a:lvl3pPr marL="1143000" indent="-228600" defTabSz="91440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3pPr>
              <a:lvl4pPr marL="1600200" indent="-228600" defTabSz="91440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4pPr>
              <a:lvl5pPr marL="2057400" indent="-228600" defTabSz="91440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endParaRPr lang="zh-TW" altLang="en-US" dirty="0"/>
            </a:p>
          </p:txBody>
        </p:sp>
        <p:pic>
          <p:nvPicPr>
            <p:cNvPr id="20" name="Picture 1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967"/>
            <a:stretch/>
          </p:blipFill>
          <p:spPr bwMode="auto">
            <a:xfrm>
              <a:off x="1832780" y="4875432"/>
              <a:ext cx="1828371" cy="1981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" t="-91" r="76192" b="7244"/>
            <a:stretch/>
          </p:blipFill>
          <p:spPr bwMode="auto">
            <a:xfrm>
              <a:off x="3641799" y="2894563"/>
              <a:ext cx="1852180" cy="19808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Content Placeholder 2"/>
            <p:cNvSpPr txBox="1">
              <a:spLocks/>
            </p:cNvSpPr>
            <p:nvPr/>
          </p:nvSpPr>
          <p:spPr>
            <a:xfrm>
              <a:off x="3978150" y="5028461"/>
              <a:ext cx="1178528" cy="1631216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 extrusionH="57150">
                <a:bevelT w="38100" h="38100" prst="angle"/>
              </a:sp3d>
            </a:bodyPr>
            <a:lstStyle>
              <a:defPPr>
                <a:defRPr lang="fr-FR"/>
              </a:defPPr>
              <a:lvl1pPr marL="0" marR="0" lvl="0" indent="0" algn="ctr" defTabSz="609585" latinLnBrk="0">
                <a:lnSpc>
                  <a:spcPct val="100000"/>
                </a:lnSpc>
                <a:buClrTx/>
                <a:buSzTx/>
                <a:buFontTx/>
                <a:buNone/>
                <a:tabLst/>
                <a:defRPr kumimoji="0" sz="2000" i="0" u="none" strike="noStrike" cap="none" spc="-150" normalizeH="0" baseline="0">
                  <a:ln>
                    <a:solidFill>
                      <a:schemeClr val="bg1"/>
                    </a:solidFill>
                  </a:ln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</a:defRPr>
              </a:lvl1pPr>
              <a:lvl2pPr marL="742950" indent="-285750" defTabSz="91440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2pPr>
              <a:lvl3pPr marL="1143000" indent="-228600" defTabSz="91440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3pPr>
              <a:lvl4pPr marL="1600200" indent="-228600" defTabSz="91440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4pPr>
              <a:lvl5pPr marL="2057400" indent="-228600" defTabSz="91440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zh-TW" altLang="en-US" b="0" dirty="0">
                  <a:ln>
                    <a:noFill/>
                  </a:ln>
                  <a:solidFill>
                    <a:prstClr val="white"/>
                  </a:solidFill>
                </a:rPr>
                <a:t>阻燃級</a:t>
              </a:r>
              <a:endParaRPr lang="en-US" altLang="zh-TW" b="0" dirty="0">
                <a:ln>
                  <a:noFill/>
                </a:ln>
                <a:solidFill>
                  <a:prstClr val="white"/>
                </a:solidFill>
              </a:endParaRPr>
            </a:p>
            <a:p>
              <a:r>
                <a:rPr lang="zh-TW" altLang="en-US" b="0" dirty="0">
                  <a:ln>
                    <a:noFill/>
                  </a:ln>
                  <a:solidFill>
                    <a:prstClr val="white"/>
                  </a:solidFill>
                </a:rPr>
                <a:t>阻燃性</a:t>
              </a:r>
              <a:endParaRPr lang="en-US" altLang="zh-TW" b="0" dirty="0">
                <a:ln>
                  <a:noFill/>
                </a:ln>
                <a:solidFill>
                  <a:prstClr val="white"/>
                </a:solidFill>
              </a:endParaRPr>
            </a:p>
            <a:p>
              <a:r>
                <a:rPr lang="zh-TW" altLang="en-US" b="0" dirty="0">
                  <a:ln>
                    <a:noFill/>
                  </a:ln>
                  <a:solidFill>
                    <a:prstClr val="white"/>
                  </a:solidFill>
                </a:rPr>
                <a:t>電絕緣性</a:t>
              </a:r>
              <a:r>
                <a:rPr lang="en-US" altLang="zh-TW" b="0" dirty="0">
                  <a:ln>
                    <a:noFill/>
                  </a:ln>
                  <a:solidFill>
                    <a:prstClr val="white"/>
                  </a:solidFill>
                </a:rPr>
                <a:t> </a:t>
              </a:r>
            </a:p>
            <a:p>
              <a:r>
                <a:rPr lang="zh-TW" altLang="en-US" b="0" dirty="0">
                  <a:ln>
                    <a:noFill/>
                  </a:ln>
                  <a:solidFill>
                    <a:prstClr val="white"/>
                  </a:solidFill>
                </a:rPr>
                <a:t>高強度</a:t>
              </a:r>
              <a:endParaRPr lang="en-US" altLang="zh-TW" b="0" dirty="0">
                <a:ln>
                  <a:noFill/>
                </a:ln>
                <a:solidFill>
                  <a:prstClr val="white"/>
                </a:solidFill>
              </a:endParaRPr>
            </a:p>
            <a:p>
              <a:r>
                <a:rPr lang="zh-TW" altLang="en-US" b="0" dirty="0">
                  <a:ln>
                    <a:noFill/>
                  </a:ln>
                  <a:solidFill>
                    <a:prstClr val="white"/>
                  </a:solidFill>
                </a:rPr>
                <a:t>耐用性</a:t>
              </a:r>
            </a:p>
          </p:txBody>
        </p:sp>
        <p:sp>
          <p:nvSpPr>
            <p:cNvPr id="30" name="Title 13"/>
            <p:cNvSpPr txBox="1">
              <a:spLocks/>
            </p:cNvSpPr>
            <p:nvPr/>
          </p:nvSpPr>
          <p:spPr>
            <a:xfrm>
              <a:off x="5945248" y="3678237"/>
              <a:ext cx="896399" cy="707886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 extrusionH="57150">
                <a:bevelT w="38100" h="38100" prst="angle"/>
              </a:sp3d>
            </a:bodyPr>
            <a:lstStyle>
              <a:defPPr>
                <a:defRPr lang="fr-FR"/>
              </a:defPPr>
              <a:lvl1pPr marL="0" marR="0" lvl="0" indent="0" algn="ctr" defTabSz="609585" latinLnBrk="0">
                <a:lnSpc>
                  <a:spcPct val="100000"/>
                </a:lnSpc>
                <a:buClrTx/>
                <a:buSzTx/>
                <a:buFontTx/>
                <a:buNone/>
                <a:tabLst/>
                <a:defRPr kumimoji="0" sz="2000" i="0" u="none" strike="noStrike" cap="none" spc="-150" normalizeH="0" baseline="0">
                  <a:ln>
                    <a:solidFill>
                      <a:schemeClr val="bg1"/>
                    </a:solidFill>
                  </a:ln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</a:defRPr>
              </a:lvl1pPr>
              <a:lvl2pPr marL="742950" indent="-285750" defTabSz="91440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2pPr>
              <a:lvl3pPr marL="1143000" indent="-228600" defTabSz="91440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3pPr>
              <a:lvl4pPr marL="1600200" indent="-228600" defTabSz="91440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4pPr>
              <a:lvl5pPr marL="2057400" indent="-228600" defTabSz="91440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zh-TW" altLang="en-US" dirty="0">
                  <a:ln>
                    <a:noFill/>
                  </a:ln>
                  <a:solidFill>
                    <a:srgbClr val="FF6600"/>
                  </a:solidFill>
                </a:rPr>
                <a:t>機能型</a:t>
              </a:r>
              <a:endParaRPr lang="en-US" altLang="zh-TW" dirty="0">
                <a:ln>
                  <a:noFill/>
                </a:ln>
                <a:solidFill>
                  <a:srgbClr val="FF6600"/>
                </a:solidFill>
              </a:endParaRPr>
            </a:p>
            <a:p>
              <a:r>
                <a:rPr lang="zh-TW" altLang="en-US" dirty="0">
                  <a:ln>
                    <a:noFill/>
                  </a:ln>
                  <a:solidFill>
                    <a:srgbClr val="FF6600"/>
                  </a:solidFill>
                </a:rPr>
                <a:t>色母粒</a:t>
              </a:r>
            </a:p>
          </p:txBody>
        </p:sp>
        <p:sp>
          <p:nvSpPr>
            <p:cNvPr id="32" name="Content Placeholder 2"/>
            <p:cNvSpPr txBox="1">
              <a:spLocks/>
            </p:cNvSpPr>
            <p:nvPr/>
          </p:nvSpPr>
          <p:spPr>
            <a:xfrm>
              <a:off x="7187415" y="3502795"/>
              <a:ext cx="1845377" cy="1015663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 extrusionH="57150">
                <a:bevelT w="38100" h="38100" prst="angle"/>
              </a:sp3d>
            </a:bodyPr>
            <a:lstStyle>
              <a:defPPr>
                <a:defRPr lang="fr-FR"/>
              </a:defPPr>
              <a:lvl1pPr marL="0" marR="0" lvl="0" indent="0" algn="ctr" defTabSz="609585" latinLnBrk="0">
                <a:lnSpc>
                  <a:spcPct val="100000"/>
                </a:lnSpc>
                <a:buClrTx/>
                <a:buSzTx/>
                <a:buFontTx/>
                <a:buNone/>
                <a:tabLst/>
                <a:defRPr kumimoji="0" sz="2000" i="0" u="none" strike="noStrike" cap="none" spc="-150" normalizeH="0" baseline="0">
                  <a:ln>
                    <a:solidFill>
                      <a:schemeClr val="bg1"/>
                    </a:solidFill>
                  </a:ln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</a:defRPr>
              </a:lvl1pPr>
              <a:lvl2pPr marL="742950" indent="-285750" defTabSz="91440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2pPr>
              <a:lvl3pPr marL="1143000" indent="-228600" defTabSz="91440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3pPr>
              <a:lvl4pPr marL="1600200" indent="-228600" defTabSz="91440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4pPr>
              <a:lvl5pPr marL="2057400" indent="-228600" defTabSz="91440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zh-TW" altLang="en-US" b="0" dirty="0">
                  <a:ln>
                    <a:noFill/>
                  </a:ln>
                  <a:solidFill>
                    <a:prstClr val="white"/>
                  </a:solidFill>
                </a:rPr>
                <a:t>易加工</a:t>
              </a:r>
              <a:endParaRPr lang="en-US" altLang="zh-TW" b="0" dirty="0">
                <a:ln>
                  <a:noFill/>
                </a:ln>
                <a:solidFill>
                  <a:prstClr val="white"/>
                </a:solidFill>
              </a:endParaRPr>
            </a:p>
            <a:p>
              <a:r>
                <a:rPr lang="zh-TW" altLang="en-US" b="0" dirty="0">
                  <a:ln>
                    <a:noFill/>
                  </a:ln>
                  <a:solidFill>
                    <a:prstClr val="white"/>
                  </a:solidFill>
                </a:rPr>
                <a:t>提高外觀</a:t>
              </a:r>
              <a:endParaRPr lang="en-US" altLang="zh-TW" b="0" dirty="0">
                <a:ln>
                  <a:noFill/>
                </a:ln>
                <a:solidFill>
                  <a:prstClr val="white"/>
                </a:solidFill>
              </a:endParaRPr>
            </a:p>
            <a:p>
              <a:r>
                <a:rPr lang="zh-TW" altLang="en-US" b="0" dirty="0">
                  <a:ln>
                    <a:noFill/>
                  </a:ln>
                  <a:solidFill>
                    <a:prstClr val="white"/>
                  </a:solidFill>
                </a:rPr>
                <a:t>增強產品機能性</a:t>
              </a:r>
            </a:p>
          </p:txBody>
        </p:sp>
        <p:pic>
          <p:nvPicPr>
            <p:cNvPr id="33" name="Picture 2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2" b="18945"/>
            <a:stretch/>
          </p:blipFill>
          <p:spPr bwMode="auto">
            <a:xfrm>
              <a:off x="5490211" y="4876519"/>
              <a:ext cx="3671895" cy="1972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Content Placeholder 2"/>
            <p:cNvSpPr txBox="1">
              <a:spLocks/>
            </p:cNvSpPr>
            <p:nvPr/>
          </p:nvSpPr>
          <p:spPr>
            <a:xfrm>
              <a:off x="2061522" y="2983833"/>
              <a:ext cx="1370888" cy="1631216"/>
            </a:xfrm>
            <a:prstGeom prst="rect">
              <a:avLst/>
            </a:prstGeom>
          </p:spPr>
          <p:txBody>
            <a:bodyPr wrap="none">
              <a:spAutoFit/>
              <a:scene3d>
                <a:camera prst="orthographicFront"/>
                <a:lightRig rig="threePt" dir="t"/>
              </a:scene3d>
              <a:sp3d extrusionH="57150">
                <a:bevelT w="38100" h="38100" prst="angle"/>
              </a:sp3d>
            </a:bodyPr>
            <a:lstStyle>
              <a:defPPr>
                <a:defRPr lang="fr-FR"/>
              </a:defPPr>
              <a:lvl1pPr marL="0" marR="0" lvl="0" indent="0" algn="ctr" defTabSz="609585" latinLnBrk="0">
                <a:lnSpc>
                  <a:spcPct val="100000"/>
                </a:lnSpc>
                <a:buClrTx/>
                <a:buSzTx/>
                <a:buFontTx/>
                <a:buNone/>
                <a:tabLst/>
                <a:defRPr kumimoji="0" sz="2000" i="0" u="none" strike="noStrike" cap="none" spc="-150" normalizeH="0" baseline="0">
                  <a:ln>
                    <a:solidFill>
                      <a:schemeClr val="bg1"/>
                    </a:solidFill>
                  </a:ln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</a:defRPr>
              </a:lvl1pPr>
              <a:lvl2pPr marL="742950" indent="-285750" defTabSz="91440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2pPr>
              <a:lvl3pPr marL="1143000" indent="-228600" defTabSz="91440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3pPr>
              <a:lvl4pPr marL="1600200" indent="-228600" defTabSz="91440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4pPr>
              <a:lvl5pPr marL="2057400" indent="-228600" defTabSz="91440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>
                  <a:solidFill>
                    <a:schemeClr val="bg1">
                      <a:lumMod val="65000"/>
                    </a:schemeClr>
                  </a:solidFill>
                  <a:latin typeface="+mn-lt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zh-TW" altLang="en-US" dirty="0">
                  <a:ln>
                    <a:noFill/>
                  </a:ln>
                  <a:solidFill>
                    <a:srgbClr val="FF6600"/>
                  </a:solidFill>
                </a:rPr>
                <a:t>尺寸安定性</a:t>
              </a:r>
              <a:endParaRPr lang="en-US" altLang="zh-TW" dirty="0">
                <a:ln>
                  <a:noFill/>
                </a:ln>
                <a:solidFill>
                  <a:srgbClr val="FF6600"/>
                </a:solidFill>
              </a:endParaRPr>
            </a:p>
            <a:p>
              <a:r>
                <a:rPr lang="zh-TW" altLang="en-US" b="0" dirty="0">
                  <a:ln>
                    <a:noFill/>
                  </a:ln>
                  <a:solidFill>
                    <a:prstClr val="white"/>
                  </a:solidFill>
                </a:rPr>
                <a:t>耐衝擊</a:t>
              </a:r>
              <a:endParaRPr lang="en-US" altLang="zh-TW" b="0" dirty="0">
                <a:ln>
                  <a:noFill/>
                </a:ln>
                <a:solidFill>
                  <a:prstClr val="white"/>
                </a:solidFill>
              </a:endParaRPr>
            </a:p>
            <a:p>
              <a:r>
                <a:rPr lang="zh-TW" altLang="en-US" b="0" dirty="0">
                  <a:ln>
                    <a:noFill/>
                  </a:ln>
                  <a:solidFill>
                    <a:prstClr val="white"/>
                  </a:solidFill>
                </a:rPr>
                <a:t>耐磨刮</a:t>
              </a:r>
              <a:endParaRPr lang="en-US" altLang="zh-TW" b="0" dirty="0">
                <a:ln>
                  <a:noFill/>
                </a:ln>
                <a:solidFill>
                  <a:prstClr val="white"/>
                </a:solidFill>
              </a:endParaRPr>
            </a:p>
            <a:p>
              <a:r>
                <a:rPr lang="zh-TW" altLang="en-US" b="0" dirty="0">
                  <a:ln>
                    <a:noFill/>
                  </a:ln>
                  <a:solidFill>
                    <a:prstClr val="white"/>
                  </a:solidFill>
                </a:rPr>
                <a:t>高強度</a:t>
              </a:r>
              <a:endParaRPr lang="en-US" altLang="zh-TW" b="0" dirty="0">
                <a:ln>
                  <a:noFill/>
                </a:ln>
                <a:solidFill>
                  <a:prstClr val="white"/>
                </a:solidFill>
              </a:endParaRPr>
            </a:p>
            <a:p>
              <a:r>
                <a:rPr lang="zh-TW" altLang="en-US" b="0" dirty="0">
                  <a:ln>
                    <a:noFill/>
                  </a:ln>
                  <a:solidFill>
                    <a:prstClr val="white"/>
                  </a:solidFill>
                </a:rPr>
                <a:t>耐候性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955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343337"/>
            <a:ext cx="9157252" cy="251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群組 25"/>
          <p:cNvGrpSpPr/>
          <p:nvPr/>
        </p:nvGrpSpPr>
        <p:grpSpPr>
          <a:xfrm>
            <a:off x="1367808" y="1388469"/>
            <a:ext cx="6408384" cy="2496078"/>
            <a:chOff x="1403648" y="1522693"/>
            <a:chExt cx="6408384" cy="2496078"/>
          </a:xfrm>
        </p:grpSpPr>
        <p:sp>
          <p:nvSpPr>
            <p:cNvPr id="16" name="文字方塊 15"/>
            <p:cNvSpPr txBox="1"/>
            <p:nvPr/>
          </p:nvSpPr>
          <p:spPr>
            <a:xfrm>
              <a:off x="1403648" y="1522693"/>
              <a:ext cx="295200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拆除支架更輕鬆</a:t>
              </a:r>
              <a:endPara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支架一拆就掉，讓你可以方便卸除，完全不會破壞到模型本體</a:t>
              </a:r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1403648" y="2401032"/>
              <a:ext cx="295200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應用範圍更寬廣</a:t>
              </a:r>
              <a:endPara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可以做成相關的遮光罩使用，不會因反光影響攝影品質</a:t>
              </a:r>
            </a:p>
          </p:txBody>
        </p:sp>
        <p:sp>
          <p:nvSpPr>
            <p:cNvPr id="18" name="文字方塊 17"/>
            <p:cNvSpPr txBox="1"/>
            <p:nvPr/>
          </p:nvSpPr>
          <p:spPr>
            <a:xfrm>
              <a:off x="1403648" y="3341663"/>
              <a:ext cx="295200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各種機種都是用</a:t>
              </a:r>
              <a:endPara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完美相容於每一種機型，還能支援你用</a:t>
              </a:r>
              <a:r>
                <a:rPr kumimoji="0" lang="en-US" altLang="zh-TW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UP</a:t>
              </a:r>
              <a:r>
                <a:rPr kumimoji="0" lang="zh-TW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機型盡情創作</a:t>
              </a:r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4860032" y="1522693"/>
              <a:ext cx="295200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細節質感效果好</a:t>
              </a:r>
              <a:endPara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大幅降低反光，賦予作品霧面質地，讓細節看起來更加精緻</a:t>
              </a:r>
            </a:p>
          </p:txBody>
        </p:sp>
        <p:sp>
          <p:nvSpPr>
            <p:cNvPr id="20" name="文字方塊 19"/>
            <p:cNvSpPr txBox="1"/>
            <p:nvPr/>
          </p:nvSpPr>
          <p:spPr>
            <a:xfrm>
              <a:off x="4860032" y="2401032"/>
              <a:ext cx="295200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提高韌性不斷線</a:t>
              </a:r>
              <a:endPara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提高材料韌性，讓線材不易脆斷，可以確保列印大品質順暢不中斷</a:t>
              </a:r>
            </a:p>
          </p:txBody>
        </p:sp>
        <p:sp>
          <p:nvSpPr>
            <p:cNvPr id="21" name="文字方塊 20"/>
            <p:cNvSpPr txBox="1"/>
            <p:nvPr/>
          </p:nvSpPr>
          <p:spPr>
            <a:xfrm>
              <a:off x="4860032" y="3341663"/>
              <a:ext cx="2952000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不易牽絲好清理</a:t>
              </a:r>
              <a:endParaRPr kumimoji="0" lang="en-US" altLang="zh-TW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rPr>
                <a:t>列印過程不易牽絲，讓你列印後無需再花大把時間清理絲線</a:t>
              </a:r>
            </a:p>
          </p:txBody>
        </p:sp>
        <p:cxnSp>
          <p:nvCxnSpPr>
            <p:cNvPr id="22" name="直線接點 21"/>
            <p:cNvCxnSpPr/>
            <p:nvPr/>
          </p:nvCxnSpPr>
          <p:spPr>
            <a:xfrm flipV="1">
              <a:off x="1781648" y="2290579"/>
              <a:ext cx="2196000" cy="0"/>
            </a:xfrm>
            <a:prstGeom prst="line">
              <a:avLst/>
            </a:prstGeom>
            <a:noFill/>
            <a:ln w="9525" cap="flat" cmpd="sng" algn="ctr">
              <a:solidFill>
                <a:srgbClr val="FF6600"/>
              </a:solidFill>
              <a:prstDash val="solid"/>
            </a:ln>
            <a:effectLst/>
          </p:spPr>
        </p:cxnSp>
        <p:cxnSp>
          <p:nvCxnSpPr>
            <p:cNvPr id="23" name="直線接點 22"/>
            <p:cNvCxnSpPr/>
            <p:nvPr/>
          </p:nvCxnSpPr>
          <p:spPr>
            <a:xfrm flipV="1">
              <a:off x="1781648" y="3226683"/>
              <a:ext cx="2196000" cy="0"/>
            </a:xfrm>
            <a:prstGeom prst="line">
              <a:avLst/>
            </a:prstGeom>
            <a:noFill/>
            <a:ln w="9525" cap="flat" cmpd="sng" algn="ctr">
              <a:solidFill>
                <a:srgbClr val="FF6600"/>
              </a:solidFill>
              <a:prstDash val="solid"/>
            </a:ln>
            <a:effectLst/>
          </p:spPr>
        </p:cxnSp>
        <p:cxnSp>
          <p:nvCxnSpPr>
            <p:cNvPr id="24" name="直線接點 23"/>
            <p:cNvCxnSpPr/>
            <p:nvPr/>
          </p:nvCxnSpPr>
          <p:spPr>
            <a:xfrm flipV="1">
              <a:off x="5238032" y="2290579"/>
              <a:ext cx="2196000" cy="0"/>
            </a:xfrm>
            <a:prstGeom prst="line">
              <a:avLst/>
            </a:prstGeom>
            <a:noFill/>
            <a:ln w="9525" cap="flat" cmpd="sng" algn="ctr">
              <a:solidFill>
                <a:srgbClr val="FF6600"/>
              </a:solidFill>
              <a:prstDash val="solid"/>
            </a:ln>
            <a:effectLst/>
          </p:spPr>
        </p:cxnSp>
        <p:cxnSp>
          <p:nvCxnSpPr>
            <p:cNvPr id="25" name="直線接點 24"/>
            <p:cNvCxnSpPr/>
            <p:nvPr/>
          </p:nvCxnSpPr>
          <p:spPr>
            <a:xfrm flipV="1">
              <a:off x="5238032" y="3226683"/>
              <a:ext cx="2196000" cy="0"/>
            </a:xfrm>
            <a:prstGeom prst="line">
              <a:avLst/>
            </a:prstGeom>
            <a:noFill/>
            <a:ln w="9525" cap="flat" cmpd="sng" algn="ctr">
              <a:solidFill>
                <a:srgbClr val="FF6600"/>
              </a:solidFill>
              <a:prstDash val="solid"/>
            </a:ln>
            <a:effectLst/>
          </p:spPr>
        </p:cxnSp>
      </p:grp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396360" y="263965"/>
            <a:ext cx="6747640" cy="1017588"/>
          </a:xfrm>
          <a:gradFill flip="none" rotWithShape="1">
            <a:gsLst>
              <a:gs pos="100000">
                <a:srgbClr val="E71D36"/>
              </a:gs>
              <a:gs pos="14000">
                <a:srgbClr val="99CC00">
                  <a:tint val="44500"/>
                  <a:satMod val="160000"/>
                  <a:lumMod val="30000"/>
                  <a:lumOff val="70000"/>
                  <a:alpha val="30000"/>
                </a:srgbClr>
              </a:gs>
              <a:gs pos="100000">
                <a:srgbClr val="99CC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r" eaLnBrk="1" hangingPunct="1"/>
            <a:r>
              <a:rPr lang="en-US" altLang="zh-TW" sz="3600" dirty="0" err="1" smtClean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SpiderMaker</a:t>
            </a:r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dirty="0" smtClean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3600" dirty="0" smtClean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600" dirty="0" smtClean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用</a:t>
            </a:r>
            <a:r>
              <a:rPr lang="en-US" altLang="zh-TW" sz="3600" dirty="0" smtClean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3D</a:t>
            </a:r>
            <a:r>
              <a:rPr lang="zh-TW" altLang="en-US" sz="3600" dirty="0" smtClean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列印打造精彩世界</a:t>
            </a:r>
            <a:r>
              <a:rPr lang="en-US" altLang="zh-TW" sz="3600" dirty="0" smtClean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!</a:t>
            </a:r>
            <a:endParaRPr lang="zh-TW" altLang="en-US" sz="360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000" b="90000" l="3500" r="95500">
                        <a14:foregroundMark x1="48000" y1="33333" x2="48000" y2="33333"/>
                        <a14:foregroundMark x1="39000" y1="35000" x2="39000" y2="35000"/>
                        <a14:foregroundMark x1="59000" y1="36667" x2="59000" y2="36667"/>
                        <a14:foregroundMark x1="66000" y1="28333" x2="66000" y2="28333"/>
                        <a14:foregroundMark x1="76500" y1="29167" x2="76500" y2="29167"/>
                        <a14:foregroundMark x1="83500" y1="30000" x2="83500" y2="30000"/>
                        <a14:foregroundMark x1="15500" y1="37500" x2="15500" y2="37500"/>
                        <a14:foregroundMark x1="20500" y1="40000" x2="20500" y2="40000"/>
                        <a14:foregroundMark x1="20500" y1="53333" x2="20500" y2="53333"/>
                        <a14:foregroundMark x1="21500" y1="32500" x2="21500" y2="32500"/>
                        <a14:foregroundMark x1="51500" y1="32500" x2="51500" y2="32500"/>
                        <a14:foregroundMark x1="68500" y1="36667" x2="68500" y2="36667"/>
                        <a14:foregroundMark x1="86500" y1="32500" x2="86500" y2="32500"/>
                        <a14:foregroundMark x1="85500" y1="57500" x2="85500" y2="57500"/>
                        <a14:foregroundMark x1="84000" y1="55000" x2="84000" y2="55000"/>
                        <a14:foregroundMark x1="89500" y1="61667" x2="89500" y2="61667"/>
                        <a14:foregroundMark x1="76500" y1="61667" x2="76500" y2="61667"/>
                        <a14:foregroundMark x1="68500" y1="58333" x2="68500" y2="58333"/>
                        <a14:foregroundMark x1="64500" y1="61667" x2="64500" y2="61667"/>
                        <a14:foregroundMark x1="58500" y1="66667" x2="58500" y2="66667"/>
                        <a14:foregroundMark x1="48500" y1="63333" x2="48500" y2="63333"/>
                        <a14:foregroundMark x1="46000" y1="60000" x2="46000" y2="60000"/>
                        <a14:foregroundMark x1="44000" y1="67500" x2="44000" y2="67500"/>
                        <a14:foregroundMark x1="40500" y1="56667" x2="40500" y2="5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53392"/>
            <a:ext cx="1174345" cy="70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 bwMode="auto">
          <a:xfrm>
            <a:off x="79513" y="4537978"/>
            <a:ext cx="3564120" cy="880844"/>
          </a:xfrm>
          <a:prstGeom prst="rect">
            <a:avLst/>
          </a:prstGeom>
          <a:solidFill>
            <a:srgbClr val="00B0F0">
              <a:alpha val="1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2400" b="1" i="0" u="none" strike="noStrike" cap="none" normalizeH="0" baseline="0" dirty="0" smtClean="0">
                <a:ln>
                  <a:noFill/>
                </a:ln>
                <a:solidFill>
                  <a:srgbClr val="080808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特選色彩，</a:t>
            </a:r>
            <a:endParaRPr kumimoji="0" lang="en-US" altLang="zh-TW" sz="2400" b="1" i="0" u="none" strike="noStrike" cap="none" normalizeH="0" baseline="0" dirty="0" smtClean="0">
              <a:ln>
                <a:noFill/>
              </a:ln>
              <a:solidFill>
                <a:srgbClr val="080808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2400" dirty="0" smtClean="0">
                <a:solidFill>
                  <a:srgbClr val="08080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領你跨越視覺極限</a:t>
            </a:r>
            <a:endParaRPr kumimoji="0" lang="zh-TW" altLang="en-US" sz="2400" b="1" i="0" u="none" strike="noStrike" cap="none" normalizeH="0" baseline="0" dirty="0" smtClean="0">
              <a:ln>
                <a:noFill/>
              </a:ln>
              <a:solidFill>
                <a:srgbClr val="080808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348" y="4343337"/>
            <a:ext cx="4737652" cy="226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951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100000">
                <a:srgbClr val="E71D36"/>
              </a:gs>
              <a:gs pos="14000">
                <a:srgbClr val="99CC00">
                  <a:tint val="44500"/>
                  <a:satMod val="160000"/>
                  <a:lumMod val="30000"/>
                  <a:lumOff val="70000"/>
                  <a:alpha val="30000"/>
                </a:srgbClr>
              </a:gs>
              <a:gs pos="100000">
                <a:srgbClr val="99CC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zh-TW" altLang="en-US" sz="3600" dirty="0" smtClean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化纖產品綠色</a:t>
            </a:r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使命</a:t>
            </a:r>
            <a:b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sz="360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grpSp>
        <p:nvGrpSpPr>
          <p:cNvPr id="29" name="群組 28"/>
          <p:cNvGrpSpPr/>
          <p:nvPr/>
        </p:nvGrpSpPr>
        <p:grpSpPr>
          <a:xfrm>
            <a:off x="0" y="1342239"/>
            <a:ext cx="6543433" cy="5408965"/>
            <a:chOff x="2164339" y="1381923"/>
            <a:chExt cx="6543433" cy="5408965"/>
          </a:xfrm>
        </p:grpSpPr>
        <p:graphicFrame>
          <p:nvGraphicFramePr>
            <p:cNvPr id="25" name="資料庫圖表 24"/>
            <p:cNvGraphicFramePr/>
            <p:nvPr>
              <p:extLst>
                <p:ext uri="{D42A27DB-BD31-4B8C-83A1-F6EECF244321}">
                  <p14:modId xmlns:p14="http://schemas.microsoft.com/office/powerpoint/2010/main" val="3889354795"/>
                </p:ext>
              </p:extLst>
            </p:nvPr>
          </p:nvGraphicFramePr>
          <p:xfrm>
            <a:off x="2164339" y="1381923"/>
            <a:ext cx="6543433" cy="540896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26" name="文字方塊 25"/>
            <p:cNvSpPr txBox="1"/>
            <p:nvPr/>
          </p:nvSpPr>
          <p:spPr>
            <a:xfrm>
              <a:off x="4410578" y="2340528"/>
              <a:ext cx="29546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lvl="1"/>
              <a:r>
                <a:rPr lang="zh-TW" altLang="en-US" sz="1800" dirty="0">
                  <a:latin typeface="微軟正黑體" pitchFamily="34" charset="-120"/>
                  <a:ea typeface="微軟正黑體" pitchFamily="34" charset="-120"/>
                </a:rPr>
                <a:t>重視</a:t>
              </a:r>
              <a:r>
                <a:rPr lang="zh-TW" altLang="en-US" sz="1800" dirty="0" smtClean="0">
                  <a:latin typeface="微軟正黑體" pitchFamily="34" charset="-120"/>
                  <a:ea typeface="微軟正黑體" pitchFamily="34" charset="-120"/>
                </a:rPr>
                <a:t>人權、專業及人文素養</a:t>
              </a:r>
              <a:endParaRPr lang="en-US" altLang="zh-TW" sz="1800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4410578" y="4296561"/>
              <a:ext cx="31854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lvl="1"/>
              <a:r>
                <a:rPr lang="zh-TW" altLang="en-US" sz="1800" dirty="0">
                  <a:latin typeface="微軟正黑體" pitchFamily="34" charset="-120"/>
                  <a:ea typeface="微軟正黑體" pitchFamily="34" charset="-120"/>
                </a:rPr>
                <a:t>符合客戶需求及永續解決方案</a:t>
              </a:r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4454801" y="6269371"/>
              <a:ext cx="2031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lvl="1" algn="ctr"/>
              <a:r>
                <a:rPr lang="zh-TW" altLang="en-US" sz="1800" dirty="0">
                  <a:latin typeface="微軟正黑體" pitchFamily="34" charset="-120"/>
                  <a:ea typeface="微軟正黑體" pitchFamily="34" charset="-120"/>
                </a:rPr>
                <a:t>資源回收</a:t>
              </a:r>
              <a:r>
                <a:rPr lang="zh-TW" altLang="en-US" sz="1800" dirty="0" smtClean="0">
                  <a:latin typeface="微軟正黑體" pitchFamily="34" charset="-120"/>
                  <a:ea typeface="微軟正黑體" pitchFamily="34" charset="-120"/>
                </a:rPr>
                <a:t>與</a:t>
              </a:r>
              <a:r>
                <a:rPr lang="zh-TW" altLang="en-US" sz="1800" dirty="0">
                  <a:latin typeface="微軟正黑體" pitchFamily="34" charset="-120"/>
                  <a:ea typeface="微軟正黑體" pitchFamily="34" charset="-120"/>
                </a:rPr>
                <a:t>零</a:t>
              </a:r>
              <a:r>
                <a:rPr lang="zh-TW" altLang="en-US" sz="1800" dirty="0" smtClean="0">
                  <a:latin typeface="微軟正黑體" pitchFamily="34" charset="-120"/>
                  <a:ea typeface="微軟正黑體" pitchFamily="34" charset="-120"/>
                </a:rPr>
                <a:t>廢料</a:t>
              </a:r>
              <a:endParaRPr lang="zh-TW" altLang="en-US" sz="1800" dirty="0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6628564" y="1282274"/>
            <a:ext cx="2515436" cy="5574484"/>
            <a:chOff x="6628564" y="1282274"/>
            <a:chExt cx="2515436" cy="5574484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8564" y="1282274"/>
              <a:ext cx="2515433" cy="55744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" name="對角線條紋 30"/>
            <p:cNvSpPr/>
            <p:nvPr/>
          </p:nvSpPr>
          <p:spPr bwMode="auto">
            <a:xfrm>
              <a:off x="6628565" y="1282274"/>
              <a:ext cx="2515435" cy="5574484"/>
            </a:xfrm>
            <a:prstGeom prst="diagStripe">
              <a:avLst>
                <a:gd name="adj" fmla="val 98156"/>
              </a:avLst>
            </a:prstGeom>
            <a:solidFill>
              <a:schemeClr val="bg1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000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" name="標題 1"/>
          <p:cNvSpPr txBox="1">
            <a:spLocks/>
          </p:cNvSpPr>
          <p:nvPr/>
        </p:nvSpPr>
        <p:spPr>
          <a:xfrm>
            <a:off x="7248084" y="748716"/>
            <a:ext cx="1895913" cy="5335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en-US" altLang="zh-TW" sz="1800" i="1" dirty="0" smtClean="0">
                <a:solidFill>
                  <a:srgbClr val="080808"/>
                </a:solidFill>
                <a:latin typeface="Bookman Old Style" pitchFamily="18" charset="0"/>
              </a:rPr>
              <a:t>S</a:t>
            </a:r>
            <a:r>
              <a:rPr lang="en-US" altLang="zh-TW" sz="1400" i="1" dirty="0" smtClean="0">
                <a:solidFill>
                  <a:srgbClr val="080808"/>
                </a:solidFill>
                <a:latin typeface="Bookman Old Style" pitchFamily="18" charset="0"/>
              </a:rPr>
              <a:t>ustainability</a:t>
            </a:r>
            <a:endParaRPr lang="zh-TW" altLang="en-US" sz="1400" i="1" dirty="0">
              <a:solidFill>
                <a:srgbClr val="080808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41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2520176" y="248968"/>
            <a:ext cx="6623823" cy="1017588"/>
          </a:xfrm>
          <a:gradFill flip="none" rotWithShape="1">
            <a:gsLst>
              <a:gs pos="100000">
                <a:srgbClr val="E71D36"/>
              </a:gs>
              <a:gs pos="14000">
                <a:srgbClr val="99CC00">
                  <a:tint val="44500"/>
                  <a:satMod val="160000"/>
                  <a:lumMod val="30000"/>
                  <a:lumOff val="70000"/>
                  <a:alpha val="30000"/>
                </a:srgbClr>
              </a:gs>
              <a:gs pos="100000">
                <a:srgbClr val="99CC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長纖加工絲</a:t>
            </a:r>
            <a:endParaRPr lang="en-US" altLang="en-US" sz="360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3E97CE0A-A39E-424F-8491-7BF618E91D23" descr="FC75E5B6-5381-4EDB-8A6D-BF70B55DD144@shinko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466379"/>
            <a:ext cx="30861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612E6288-7685-479B-8815-951F675127DC" descr="045EE899-4C9B-47E7-A3D3-32BB128D372A@shinko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75" y="3332697"/>
            <a:ext cx="3193526" cy="31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D7FC59D0-4BC7-4C5F-8E0A-38F9B092317B" descr="25DA6CAB-3C39-4B6D-A4B4-0EEE2137F0DE@shinko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9094" y="1372841"/>
            <a:ext cx="3204790" cy="3204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241" y="1614014"/>
            <a:ext cx="5606573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5520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2520176" y="248968"/>
            <a:ext cx="6623823" cy="1017588"/>
          </a:xfrm>
          <a:gradFill flip="none" rotWithShape="1">
            <a:gsLst>
              <a:gs pos="100000">
                <a:srgbClr val="E71D36"/>
              </a:gs>
              <a:gs pos="14000">
                <a:srgbClr val="99CC00">
                  <a:tint val="44500"/>
                  <a:satMod val="160000"/>
                  <a:lumMod val="30000"/>
                  <a:lumOff val="70000"/>
                  <a:alpha val="30000"/>
                </a:srgbClr>
              </a:gs>
              <a:gs pos="100000">
                <a:srgbClr val="99CC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工業用紗</a:t>
            </a:r>
            <a:endParaRPr lang="en-US" altLang="en-US" sz="360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56984" y="3336170"/>
            <a:ext cx="22248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CN" sz="20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高強力原抽色紗</a:t>
            </a:r>
            <a:endParaRPr lang="zh-TW" altLang="en-US" sz="20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549439" y="3325019"/>
            <a:ext cx="1980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zh-CN" sz="20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高強力低收縮紗</a:t>
            </a:r>
            <a:endParaRPr lang="zh-TW" altLang="en-US" sz="2000" b="1" dirty="0">
              <a:latin typeface="Bookman Old Style" panose="02050604050505020204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801119" y="3313868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zh-CN" sz="20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高強力疏水紗</a:t>
            </a:r>
            <a:endParaRPr lang="zh-TW" altLang="en-US" sz="2000" b="1" dirty="0">
              <a:solidFill>
                <a:srgbClr val="33CC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01947" y="6018951"/>
            <a:ext cx="19515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CN" sz="20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高強力耐磨紗</a:t>
            </a:r>
            <a:endParaRPr lang="zh-TW" altLang="en-US" sz="20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840798" y="6007800"/>
            <a:ext cx="14670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CN" sz="20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高</a:t>
            </a:r>
            <a:r>
              <a:rPr lang="zh-TW" altLang="en-US" sz="20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磨</a:t>
            </a:r>
            <a:r>
              <a:rPr lang="zh-TW" altLang="zh-CN" sz="20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低縮紗</a:t>
            </a:r>
            <a:endParaRPr lang="zh-TW" altLang="en-US" sz="20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780471" y="6007624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zh-CN" sz="20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高強力阻燃紗</a:t>
            </a:r>
            <a:endParaRPr lang="zh-TW" altLang="en-US" sz="20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8" name="Picture 3">
            <a:extLst>
              <a:ext uri="{FF2B5EF4-FFF2-40B4-BE49-F238E27FC236}">
                <a16:creationId xmlns="" xmlns:a16="http://schemas.microsoft.com/office/drawing/2014/main" id="{10EEAD22-5137-41CC-A167-E1DC6228B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86" y="1615383"/>
            <a:ext cx="2576013" cy="1703033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7">
            <a:extLst>
              <a:ext uri="{FF2B5EF4-FFF2-40B4-BE49-F238E27FC236}">
                <a16:creationId xmlns="" xmlns:a16="http://schemas.microsoft.com/office/drawing/2014/main" id="{AE9E8626-D826-4E93-9493-231025121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985" y="1599521"/>
            <a:ext cx="2620377" cy="1717415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="" xmlns:a16="http://schemas.microsoft.com/office/drawing/2014/main" id="{801F2425-CCBE-41DB-8484-F20304C68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631" y="1593678"/>
            <a:ext cx="2650655" cy="1712107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>
            <a:extLst>
              <a:ext uri="{FF2B5EF4-FFF2-40B4-BE49-F238E27FC236}">
                <a16:creationId xmlns="" xmlns:a16="http://schemas.microsoft.com/office/drawing/2014/main" id="{DC8D707A-534B-4708-B8E0-C12C95F36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053" y="4277378"/>
            <a:ext cx="2569764" cy="1735134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>
            <a:extLst>
              <a:ext uri="{FF2B5EF4-FFF2-40B4-BE49-F238E27FC236}">
                <a16:creationId xmlns="" xmlns:a16="http://schemas.microsoft.com/office/drawing/2014/main" id="{A250E882-EED8-4302-BEC9-C8555DD17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250653"/>
            <a:ext cx="2620377" cy="1754043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>
            <a:extLst>
              <a:ext uri="{FF2B5EF4-FFF2-40B4-BE49-F238E27FC236}">
                <a16:creationId xmlns="" xmlns:a16="http://schemas.microsoft.com/office/drawing/2014/main" id="{0B419168-86A5-4812-831A-432E545D4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630" y="4287073"/>
            <a:ext cx="2650655" cy="1712107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562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539750" y="1268413"/>
            <a:ext cx="8208963" cy="532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FD7FC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2520176" y="248968"/>
            <a:ext cx="6623823" cy="1017588"/>
          </a:xfrm>
          <a:gradFill flip="none" rotWithShape="1">
            <a:gsLst>
              <a:gs pos="100000">
                <a:srgbClr val="E71D36"/>
              </a:gs>
              <a:gs pos="14000">
                <a:srgbClr val="99CC00">
                  <a:tint val="44500"/>
                  <a:satMod val="160000"/>
                  <a:lumMod val="30000"/>
                  <a:lumOff val="70000"/>
                  <a:alpha val="30000"/>
                </a:srgbClr>
              </a:gs>
              <a:gs pos="100000">
                <a:srgbClr val="99CC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未來展望</a:t>
            </a:r>
            <a:endParaRPr lang="en-US" altLang="en-US" sz="360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24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2091234"/>
              </p:ext>
            </p:extLst>
          </p:nvPr>
        </p:nvGraphicFramePr>
        <p:xfrm>
          <a:off x="565784" y="1422683"/>
          <a:ext cx="2880000" cy="9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5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6713866"/>
              </p:ext>
            </p:extLst>
          </p:nvPr>
        </p:nvGraphicFramePr>
        <p:xfrm>
          <a:off x="3143895" y="1450876"/>
          <a:ext cx="2880000" cy="863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6" name="內容版面配置區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5743130"/>
              </p:ext>
            </p:extLst>
          </p:nvPr>
        </p:nvGraphicFramePr>
        <p:xfrm>
          <a:off x="5775713" y="1416206"/>
          <a:ext cx="2880000" cy="9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37" name="Picture 2" descr="\\tpeflownew\copd-svr\新纖50AI檔\定案版\新纖五環_單RGB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689" y="2871627"/>
            <a:ext cx="7463786" cy="3171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9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4" grpId="0">
        <p:bldAsOne/>
      </p:bldGraphic>
      <p:bldGraphic spid="25" grpId="0">
        <p:bldAsOne/>
      </p:bldGraphic>
      <p:bldGraphic spid="26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539750" y="1268413"/>
            <a:ext cx="8208963" cy="532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FD7FC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2520176" y="248968"/>
            <a:ext cx="6623823" cy="1017588"/>
          </a:xfrm>
          <a:gradFill flip="none" rotWithShape="1">
            <a:gsLst>
              <a:gs pos="100000">
                <a:srgbClr val="E71D36"/>
              </a:gs>
              <a:gs pos="14000">
                <a:srgbClr val="99CC00">
                  <a:tint val="44500"/>
                  <a:satMod val="160000"/>
                  <a:lumMod val="30000"/>
                  <a:lumOff val="70000"/>
                  <a:alpha val="30000"/>
                </a:srgbClr>
              </a:gs>
              <a:gs pos="100000">
                <a:srgbClr val="99CC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產業智慧化最終目標</a:t>
            </a:r>
            <a:endParaRPr lang="en-US" altLang="en-US" sz="360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401445" y="2074127"/>
            <a:ext cx="2868112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altLang="zh-TW" sz="3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1</a:t>
            </a:r>
            <a:r>
              <a:rPr lang="zh-TW" altLang="en-US" sz="3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、智慧生產</a:t>
            </a:r>
            <a:endParaRPr lang="en-US" altLang="zh-TW" sz="3000" dirty="0" smtClean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altLang="zh-TW" sz="3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2</a:t>
            </a:r>
            <a:r>
              <a:rPr lang="zh-TW" altLang="en-US" sz="3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、彈性決策</a:t>
            </a:r>
            <a:endParaRPr lang="en-US" altLang="zh-TW" sz="3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altLang="zh-TW" sz="3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3</a:t>
            </a:r>
            <a:r>
              <a:rPr lang="zh-TW" altLang="en-US" sz="3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、製程可視化</a:t>
            </a:r>
            <a:endParaRPr lang="en-US" altLang="zh-TW" sz="3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altLang="zh-TW" sz="3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4</a:t>
            </a:r>
            <a:r>
              <a:rPr lang="zh-TW" altLang="en-US" sz="3000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、預知保養</a:t>
            </a:r>
            <a:endParaRPr lang="en-US" altLang="zh-TW" sz="3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altLang="zh-TW" sz="3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5</a:t>
            </a:r>
            <a:r>
              <a:rPr lang="zh-TW" altLang="en-US" sz="3000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、循環經濟</a:t>
            </a:r>
            <a:endParaRPr lang="zh-TW" altLang="en-US" sz="3000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863993" y="3440286"/>
            <a:ext cx="37498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3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智慧</a:t>
            </a:r>
            <a:r>
              <a:rPr lang="zh-TW" altLang="en-US" sz="3600" dirty="0">
                <a:solidFill>
                  <a:schemeClr val="tx1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決策</a:t>
            </a:r>
          </a:p>
          <a:p>
            <a:pPr algn="ctr">
              <a:lnSpc>
                <a:spcPct val="150000"/>
              </a:lnSpc>
            </a:pPr>
            <a:r>
              <a:rPr lang="zh-TW" altLang="en-US" sz="3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智慧管理</a:t>
            </a:r>
            <a:endParaRPr lang="en-US" altLang="zh-TW" sz="3600" dirty="0" smtClean="0">
              <a:solidFill>
                <a:schemeClr val="tx1">
                  <a:lumMod val="60000"/>
                  <a:lumOff val="4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36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智慧製造</a:t>
            </a:r>
            <a:endParaRPr lang="en-US" altLang="zh-TW" sz="3600" dirty="0" smtClean="0">
              <a:solidFill>
                <a:schemeClr val="tx1">
                  <a:lumMod val="60000"/>
                  <a:lumOff val="4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endParaRPr>
          </a:p>
        </p:txBody>
      </p:sp>
      <p:sp>
        <p:nvSpPr>
          <p:cNvPr id="3" name="弧形箭號 (下彎) 2"/>
          <p:cNvSpPr/>
          <p:nvPr/>
        </p:nvSpPr>
        <p:spPr bwMode="auto">
          <a:xfrm>
            <a:off x="3185031" y="1356232"/>
            <a:ext cx="3707548" cy="998925"/>
          </a:xfrm>
          <a:prstGeom prst="curvedDownArrow">
            <a:avLst/>
          </a:prstGeom>
          <a:gradFill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0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向下箭號 5"/>
          <p:cNvSpPr/>
          <p:nvPr/>
        </p:nvSpPr>
        <p:spPr bwMode="auto">
          <a:xfrm>
            <a:off x="6185647" y="2977563"/>
            <a:ext cx="1106501" cy="422622"/>
          </a:xfrm>
          <a:prstGeom prst="down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0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009724" y="2084877"/>
            <a:ext cx="3243196" cy="8215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3600" dirty="0" err="1" smtClean="0">
                <a:solidFill>
                  <a:srgbClr val="FF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BigData</a:t>
            </a:r>
            <a:r>
              <a:rPr lang="zh-TW" altLang="en-US" sz="3600" dirty="0" smtClean="0">
                <a:solidFill>
                  <a:srgbClr val="FF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 </a:t>
            </a:r>
            <a:r>
              <a:rPr lang="en-US" altLang="zh-TW" sz="3600" dirty="0" smtClean="0">
                <a:solidFill>
                  <a:srgbClr val="FF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+</a:t>
            </a:r>
            <a:r>
              <a:rPr lang="zh-TW" altLang="en-US" sz="3600" dirty="0" smtClean="0">
                <a:solidFill>
                  <a:srgbClr val="FF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 </a:t>
            </a:r>
            <a:r>
              <a:rPr lang="en-US" altLang="zh-TW" sz="3600" dirty="0" err="1" smtClean="0">
                <a:solidFill>
                  <a:srgbClr val="FF33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IoT</a:t>
            </a:r>
            <a:endParaRPr lang="en-US" altLang="zh-TW" sz="3600" dirty="0">
              <a:solidFill>
                <a:srgbClr val="FF330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15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539750" y="1268413"/>
            <a:ext cx="8208963" cy="532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FD7FC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2520176" y="248968"/>
            <a:ext cx="6623823" cy="1017588"/>
          </a:xfrm>
          <a:gradFill flip="none" rotWithShape="1">
            <a:gsLst>
              <a:gs pos="100000">
                <a:srgbClr val="E71D36"/>
              </a:gs>
              <a:gs pos="14000">
                <a:srgbClr val="99CC00">
                  <a:tint val="44500"/>
                  <a:satMod val="160000"/>
                  <a:lumMod val="30000"/>
                  <a:lumOff val="70000"/>
                  <a:alpha val="30000"/>
                </a:srgbClr>
              </a:gs>
              <a:gs pos="100000">
                <a:srgbClr val="99CC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近五年合併財務資料</a:t>
            </a:r>
            <a:endParaRPr lang="en-US" altLang="en-US" sz="360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387324"/>
              </p:ext>
            </p:extLst>
          </p:nvPr>
        </p:nvGraphicFramePr>
        <p:xfrm>
          <a:off x="223024" y="1863918"/>
          <a:ext cx="8741783" cy="1944216"/>
        </p:xfrm>
        <a:graphic>
          <a:graphicData uri="http://schemas.openxmlformats.org/drawingml/2006/table">
            <a:tbl>
              <a:tblPr/>
              <a:tblGrid>
                <a:gridCol w="21125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258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258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2583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2583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2583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86054">
                <a:tc>
                  <a:txBody>
                    <a:bodyPr/>
                    <a:lstStyle/>
                    <a:p>
                      <a:pPr algn="l" fontAlgn="ctr"/>
                      <a:endParaRPr lang="zh-TW" altLang="en-US" sz="20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2014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605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總收入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44,350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36,971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34,435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36,537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42,494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6054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母公司淨利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1,365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749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748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965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2,458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6054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純益率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4.14%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2.24%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2.84%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3.15%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6.88%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169298"/>
              </p:ext>
            </p:extLst>
          </p:nvPr>
        </p:nvGraphicFramePr>
        <p:xfrm>
          <a:off x="212650" y="1738848"/>
          <a:ext cx="2084502" cy="283845"/>
        </p:xfrm>
        <a:graphic>
          <a:graphicData uri="http://schemas.openxmlformats.org/drawingml/2006/table">
            <a:tbl>
              <a:tblPr/>
              <a:tblGrid>
                <a:gridCol w="20845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單位：新台幣百萬元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圖表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7036007"/>
              </p:ext>
            </p:extLst>
          </p:nvPr>
        </p:nvGraphicFramePr>
        <p:xfrm>
          <a:off x="-309382" y="3753650"/>
          <a:ext cx="5266685" cy="29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圖表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1544709"/>
              </p:ext>
            </p:extLst>
          </p:nvPr>
        </p:nvGraphicFramePr>
        <p:xfrm>
          <a:off x="4028154" y="3753650"/>
          <a:ext cx="5289449" cy="29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6951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539750" y="1268413"/>
            <a:ext cx="8208963" cy="532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FD7FC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2520176" y="248968"/>
            <a:ext cx="6623823" cy="1017588"/>
          </a:xfrm>
          <a:gradFill flip="none" rotWithShape="1">
            <a:gsLst>
              <a:gs pos="100000">
                <a:srgbClr val="E71D36"/>
              </a:gs>
              <a:gs pos="14000">
                <a:srgbClr val="99CC00">
                  <a:tint val="44500"/>
                  <a:satMod val="160000"/>
                  <a:lumMod val="30000"/>
                  <a:lumOff val="70000"/>
                  <a:alpha val="30000"/>
                </a:srgbClr>
              </a:gs>
              <a:gs pos="100000">
                <a:srgbClr val="99CC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en-US" altLang="zh-TW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2019</a:t>
            </a:r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年、</a:t>
            </a:r>
            <a:r>
              <a:rPr lang="en-US" altLang="zh-TW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2018</a:t>
            </a:r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H1</a:t>
            </a:r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財務比較</a:t>
            </a:r>
            <a:endParaRPr lang="en-US" altLang="en-US" sz="360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501499"/>
              </p:ext>
            </p:extLst>
          </p:nvPr>
        </p:nvGraphicFramePr>
        <p:xfrm>
          <a:off x="467544" y="1916836"/>
          <a:ext cx="8185802" cy="4104450"/>
        </p:xfrm>
        <a:graphic>
          <a:graphicData uri="http://schemas.openxmlformats.org/drawingml/2006/table">
            <a:tbl>
              <a:tblPr/>
              <a:tblGrid>
                <a:gridCol w="220303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814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0066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0066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10445">
                <a:tc>
                  <a:txBody>
                    <a:bodyPr/>
                    <a:lstStyle/>
                    <a:p>
                      <a:pPr algn="l" fontAlgn="ctr"/>
                      <a:endParaRPr lang="zh-TW" altLang="en-US" sz="2400" b="0" i="0" u="none" strike="noStrike" dirty="0"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2019</a:t>
                      </a:r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H1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2018</a:t>
                      </a:r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H1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+/- %</a:t>
                      </a:r>
                      <a:endParaRPr lang="en-US" sz="2000" b="1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044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總資產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altLang="zh-TW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148,171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147,170</a:t>
                      </a:r>
                      <a:endParaRPr lang="zh-TW" altLang="en-US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0.68%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044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總負債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altLang="zh-TW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111,197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110,873</a:t>
                      </a:r>
                      <a:endParaRPr lang="zh-TW" altLang="en-US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0.29%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1044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淨值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          </a:t>
                      </a:r>
                      <a:r>
                        <a:rPr lang="en-US" altLang="zh-TW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36,974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36,297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1.87%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1044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總收入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          </a:t>
                      </a:r>
                      <a:r>
                        <a:rPr lang="en-US" altLang="zh-TW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20,149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20,522</a:t>
                      </a:r>
                      <a:endParaRPr lang="zh-TW" altLang="en-US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-1.8%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1044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稅後損益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            </a:t>
                      </a:r>
                      <a:r>
                        <a:rPr lang="en-US" altLang="zh-TW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1,056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1,301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-18.8%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1044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歸屬：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zh-TW" altLang="en-US" sz="2000" b="0" i="0" u="none" strike="noStrike" kern="1200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zh-TW" altLang="en-US" sz="2000" b="0" i="0" u="none" strike="noStrike" kern="1200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1044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母公司業主</a:t>
                      </a:r>
                    </a:p>
                  </a:txBody>
                  <a:tcPr marL="14287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               </a:t>
                      </a:r>
                      <a:r>
                        <a:rPr lang="en-US" altLang="zh-TW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847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1,109</a:t>
                      </a:r>
                      <a:endParaRPr lang="zh-TW" altLang="en-US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-23.6%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1044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非控制股權</a:t>
                      </a:r>
                    </a:p>
                  </a:txBody>
                  <a:tcPr marL="14287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               </a:t>
                      </a:r>
                      <a:r>
                        <a:rPr lang="en-US" altLang="zh-TW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209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192</a:t>
                      </a:r>
                      <a:endParaRPr lang="zh-TW" altLang="en-US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8.9%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1044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1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每股盈餘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              </a:t>
                      </a:r>
                      <a:r>
                        <a:rPr lang="en-US" altLang="zh-TW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0.52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0.69</a:t>
                      </a:r>
                      <a:endParaRPr lang="zh-TW" altLang="en-US" sz="2000" b="0" i="0" u="none" strike="noStrike" dirty="0">
                        <a:solidFill>
                          <a:srgbClr val="00206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20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-24.6%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406873"/>
              </p:ext>
            </p:extLst>
          </p:nvPr>
        </p:nvGraphicFramePr>
        <p:xfrm>
          <a:off x="439389" y="1727697"/>
          <a:ext cx="2084502" cy="283845"/>
        </p:xfrm>
        <a:graphic>
          <a:graphicData uri="http://schemas.openxmlformats.org/drawingml/2006/table">
            <a:tbl>
              <a:tblPr/>
              <a:tblGrid>
                <a:gridCol w="20845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23812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206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Times New Roman" panose="02020603050405020304" pitchFamily="18" charset="0"/>
                        </a:rPr>
                        <a:t>單位：新台幣百萬元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515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539750" y="1268413"/>
            <a:ext cx="8208963" cy="532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FD7FC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2520176" y="248968"/>
            <a:ext cx="6623823" cy="1017588"/>
          </a:xfrm>
          <a:gradFill flip="none" rotWithShape="1">
            <a:gsLst>
              <a:gs pos="100000">
                <a:srgbClr val="E71D36"/>
              </a:gs>
              <a:gs pos="14000">
                <a:srgbClr val="99CC00">
                  <a:tint val="44500"/>
                  <a:satMod val="160000"/>
                  <a:lumMod val="30000"/>
                  <a:lumOff val="70000"/>
                  <a:alpha val="30000"/>
                </a:srgbClr>
              </a:gs>
              <a:gs pos="100000">
                <a:srgbClr val="99CC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r" eaLnBrk="1" hangingPunct="1"/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免責聲明</a:t>
            </a:r>
            <a:endParaRPr lang="en-US" altLang="en-US" sz="360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401444" y="2074127"/>
            <a:ext cx="834726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本公司並未發佈財務預測，但本簡報所作有關本公司業務面、財務面及</a:t>
            </a:r>
            <a:r>
              <a:rPr lang="en-US" altLang="zh-TW" sz="2000" b="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Q&amp;A</a:t>
            </a:r>
            <a:r>
              <a:rPr lang="zh-TW" altLang="en-US" sz="2000" b="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之說明，若涉及本公司對未來公司經營與產業發展上之見解，可能與未來實際結果存有差距。此差距其造成之原因可能包括市場需求變化、價格波動、競爭行為、國際經濟狀況、匯率波動、上下游供應鏈等其他各種本公司所不能掌握之風險因素。</a:t>
            </a:r>
          </a:p>
          <a:p>
            <a:endParaRPr lang="zh-TW" altLang="en-US" sz="2000" b="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000" b="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本簡報中對未來的展望，反應本公司迄今對未來之觀點。當這些觀點有任何改變或調整時，本公司並不負調整或更新之責。</a:t>
            </a:r>
          </a:p>
          <a:p>
            <a:endParaRPr lang="zh-TW" altLang="en-US" sz="2000" b="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7282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539750" y="1268413"/>
            <a:ext cx="8208963" cy="532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FD7FC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2520176" y="248968"/>
            <a:ext cx="6623823" cy="1017588"/>
          </a:xfrm>
          <a:gradFill flip="none" rotWithShape="1">
            <a:gsLst>
              <a:gs pos="100000">
                <a:srgbClr val="E71D36"/>
              </a:gs>
              <a:gs pos="14000">
                <a:srgbClr val="99CC00">
                  <a:tint val="44500"/>
                  <a:satMod val="160000"/>
                  <a:lumMod val="30000"/>
                  <a:lumOff val="70000"/>
                  <a:alpha val="30000"/>
                </a:srgbClr>
              </a:gs>
              <a:gs pos="100000">
                <a:srgbClr val="99CC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endParaRPr lang="en-US" altLang="en-US" sz="360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401444" y="3178076"/>
            <a:ext cx="834726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Q&amp;A</a:t>
            </a:r>
            <a:endParaRPr lang="zh-TW" altLang="en-US" sz="50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2133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539750" y="1486781"/>
            <a:ext cx="8208963" cy="532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FD7FC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2520176" y="248968"/>
            <a:ext cx="6623823" cy="1017588"/>
          </a:xfrm>
          <a:gradFill flip="none" rotWithShape="1">
            <a:gsLst>
              <a:gs pos="100000">
                <a:srgbClr val="E71D36"/>
              </a:gs>
              <a:gs pos="14000">
                <a:srgbClr val="99CC00">
                  <a:tint val="44500"/>
                  <a:satMod val="160000"/>
                  <a:lumMod val="30000"/>
                  <a:lumOff val="70000"/>
                  <a:alpha val="30000"/>
                </a:srgbClr>
              </a:gs>
              <a:gs pos="100000">
                <a:srgbClr val="99CC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zh-TW" altLang="en-US" sz="3600" dirty="0" smtClean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新纖三大</a:t>
            </a:r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生產事業</a:t>
            </a:r>
            <a:endParaRPr lang="en-US" altLang="en-US" sz="360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" name="群組 4"/>
          <p:cNvGrpSpPr>
            <a:grpSpLocks noChangeAspect="1"/>
          </p:cNvGrpSpPr>
          <p:nvPr/>
        </p:nvGrpSpPr>
        <p:grpSpPr>
          <a:xfrm>
            <a:off x="1752468" y="2404873"/>
            <a:ext cx="5454002" cy="3780000"/>
            <a:chOff x="971600" y="548680"/>
            <a:chExt cx="7272808" cy="5040560"/>
          </a:xfrm>
        </p:grpSpPr>
        <p:graphicFrame>
          <p:nvGraphicFramePr>
            <p:cNvPr id="6" name="圖表 5"/>
            <p:cNvGraphicFramePr>
              <a:graphicFrameLocks/>
            </p:cNvGraphicFramePr>
            <p:nvPr/>
          </p:nvGraphicFramePr>
          <p:xfrm>
            <a:off x="1000525" y="548680"/>
            <a:ext cx="7243883" cy="503423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7" name="圖表 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206197504"/>
                </p:ext>
              </p:extLst>
            </p:nvPr>
          </p:nvGraphicFramePr>
          <p:xfrm>
            <a:off x="971600" y="555008"/>
            <a:ext cx="7243883" cy="503423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pSp>
          <p:nvGrpSpPr>
            <p:cNvPr id="9" name="群組 8"/>
            <p:cNvGrpSpPr/>
            <p:nvPr/>
          </p:nvGrpSpPr>
          <p:grpSpPr>
            <a:xfrm>
              <a:off x="2880000" y="1800000"/>
              <a:ext cx="3422687" cy="1717908"/>
              <a:chOff x="2999849" y="1797820"/>
              <a:chExt cx="3422687" cy="1717908"/>
            </a:xfrm>
          </p:grpSpPr>
          <p:sp>
            <p:nvSpPr>
              <p:cNvPr id="12" name="橢圓 11"/>
              <p:cNvSpPr/>
              <p:nvPr/>
            </p:nvSpPr>
            <p:spPr>
              <a:xfrm>
                <a:off x="2999849" y="1797820"/>
                <a:ext cx="3422687" cy="1717908"/>
              </a:xfrm>
              <a:prstGeom prst="ellipse">
                <a:avLst/>
              </a:prstGeom>
              <a:gradFill>
                <a:gsLst>
                  <a:gs pos="50000">
                    <a:schemeClr val="bg2"/>
                  </a:gs>
                  <a:gs pos="0">
                    <a:schemeClr val="accent4"/>
                  </a:gs>
                  <a:gs pos="100000">
                    <a:schemeClr val="accent4"/>
                  </a:gs>
                </a:gsLst>
                <a:lin ang="27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" name="橢圓 10"/>
              <p:cNvSpPr/>
              <p:nvPr/>
            </p:nvSpPr>
            <p:spPr>
              <a:xfrm>
                <a:off x="3103173" y="2405062"/>
                <a:ext cx="3198523" cy="1110666"/>
              </a:xfrm>
              <a:custGeom>
                <a:avLst/>
                <a:gdLst/>
                <a:ahLst/>
                <a:cxnLst/>
                <a:rect l="l" t="t" r="r" b="b"/>
                <a:pathLst>
                  <a:path w="2018758" h="605212">
                    <a:moveTo>
                      <a:pt x="1014907" y="0"/>
                    </a:moveTo>
                    <a:cubicBezTo>
                      <a:pt x="1470863" y="0"/>
                      <a:pt x="1860832" y="122425"/>
                      <a:pt x="2018758" y="296061"/>
                    </a:cubicBezTo>
                    <a:cubicBezTo>
                      <a:pt x="1868995" y="476666"/>
                      <a:pt x="1471066" y="605212"/>
                      <a:pt x="1003851" y="605212"/>
                    </a:cubicBezTo>
                    <a:cubicBezTo>
                      <a:pt x="547896" y="605212"/>
                      <a:pt x="157927" y="482787"/>
                      <a:pt x="0" y="309151"/>
                    </a:cubicBezTo>
                    <a:cubicBezTo>
                      <a:pt x="149764" y="128546"/>
                      <a:pt x="547693" y="0"/>
                      <a:pt x="101490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0" name="Oval 76"/>
            <p:cNvSpPr>
              <a:spLocks noChangeArrowheads="1"/>
            </p:cNvSpPr>
            <p:nvPr/>
          </p:nvSpPr>
          <p:spPr bwMode="auto">
            <a:xfrm>
              <a:off x="2880000" y="1814400"/>
              <a:ext cx="3422687" cy="1717200"/>
            </a:xfrm>
            <a:prstGeom prst="ellipse">
              <a:avLst/>
            </a:prstGeom>
            <a:gradFill rotWithShape="1">
              <a:gsLst>
                <a:gs pos="0">
                  <a:srgbClr val="2EC4B6">
                    <a:alpha val="80000"/>
                  </a:srgbClr>
                </a:gs>
                <a:gs pos="50000">
                  <a:srgbClr val="E71D36">
                    <a:alpha val="80000"/>
                  </a:srgbClr>
                </a:gs>
                <a:gs pos="100000">
                  <a:srgbClr val="FF9F1C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9pPr>
            </a:lstStyle>
            <a:p>
              <a:pPr algn="ctr" eaLnBrk="1" latinLnBrk="1" hangingPunct="1"/>
              <a:endParaRPr lang="zh-CN" altLang="en-US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Oval 77"/>
            <p:cNvSpPr>
              <a:spLocks noChangeArrowheads="1"/>
            </p:cNvSpPr>
            <p:nvPr/>
          </p:nvSpPr>
          <p:spPr bwMode="auto">
            <a:xfrm>
              <a:off x="3071066" y="2088000"/>
              <a:ext cx="3023038" cy="145782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50000">
                  <a:schemeClr val="bg1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5pPr>
              <a:lvl6pPr marL="25146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6pPr>
              <a:lvl7pPr marL="29718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7pPr>
              <a:lvl8pPr marL="34290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8pPr>
              <a:lvl9pPr marL="3886200" indent="-228600" eaLnBrk="0" fontAlgn="base" latinLnBrk="1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Gulim" pitchFamily="34" charset="-127"/>
                  <a:ea typeface="Gulim" pitchFamily="34" charset="-127"/>
                </a:defRPr>
              </a:lvl9pPr>
            </a:lstStyle>
            <a:p>
              <a:pPr algn="ctr" eaLnBrk="1" latinLnBrk="1" hangingPunct="1"/>
              <a:endParaRPr lang="zh-CN" altLang="en-US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4" name="Text Box 80"/>
          <p:cNvSpPr txBox="1">
            <a:spLocks noChangeArrowheads="1"/>
          </p:cNvSpPr>
          <p:nvPr/>
        </p:nvSpPr>
        <p:spPr bwMode="auto">
          <a:xfrm>
            <a:off x="3805620" y="3762613"/>
            <a:ext cx="1347699" cy="646331"/>
          </a:xfrm>
          <a:prstGeom prst="rect">
            <a:avLst/>
          </a:prstGeom>
          <a:noFill/>
          <a:ln>
            <a:noFill/>
          </a:ln>
          <a:effectLst/>
          <a:scene3d>
            <a:camera prst="perspectiveRelaxed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7067A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latinLnBrk="1" hangingPunct="1">
              <a:spcBef>
                <a:spcPct val="0"/>
              </a:spcBef>
              <a:buFontTx/>
              <a:buNone/>
            </a:pPr>
            <a:r>
              <a:rPr lang="en-US" altLang="zh-TW" sz="3600" dirty="0">
                <a:solidFill>
                  <a:srgbClr val="0116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2018</a:t>
            </a:r>
          </a:p>
        </p:txBody>
      </p:sp>
      <p:sp>
        <p:nvSpPr>
          <p:cNvPr id="15" name="Text Box 77"/>
          <p:cNvSpPr txBox="1">
            <a:spLocks noChangeArrowheads="1"/>
          </p:cNvSpPr>
          <p:nvPr/>
        </p:nvSpPr>
        <p:spPr bwMode="auto">
          <a:xfrm>
            <a:off x="4135168" y="2881720"/>
            <a:ext cx="720070" cy="400110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rgbClr val="000000">
                <a:alpha val="75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7067A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latinLnBrk="1" hangingPunct="1">
              <a:spcBef>
                <a:spcPct val="0"/>
              </a:spcBef>
              <a:buFontTx/>
              <a:buNone/>
            </a:pPr>
            <a:r>
              <a:rPr lang="en-US" altLang="zh-TW" sz="2000" dirty="0">
                <a:ln w="3175">
                  <a:solidFill>
                    <a:srgbClr val="FFFFFF">
                      <a:lumMod val="85000"/>
                    </a:srgbClr>
                  </a:solidFill>
                </a:ln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26</a:t>
            </a:r>
            <a:r>
              <a:rPr lang="en-US" altLang="ko-KR" sz="2000" dirty="0">
                <a:ln w="3175">
                  <a:solidFill>
                    <a:srgbClr val="FFFFFF">
                      <a:lumMod val="85000"/>
                    </a:srgbClr>
                  </a:solidFill>
                </a:ln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%</a:t>
            </a:r>
          </a:p>
        </p:txBody>
      </p:sp>
      <p:sp>
        <p:nvSpPr>
          <p:cNvPr id="16" name="Text Box 78"/>
          <p:cNvSpPr txBox="1">
            <a:spLocks noChangeArrowheads="1"/>
          </p:cNvSpPr>
          <p:nvPr/>
        </p:nvSpPr>
        <p:spPr bwMode="auto">
          <a:xfrm>
            <a:off x="2576027" y="4142368"/>
            <a:ext cx="720070" cy="400110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rgbClr val="000000">
                <a:alpha val="75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7067A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latinLnBrk="1" hangingPunct="1">
              <a:spcBef>
                <a:spcPct val="0"/>
              </a:spcBef>
              <a:buFontTx/>
              <a:buNone/>
            </a:pPr>
            <a:r>
              <a:rPr lang="en-US" altLang="ko-KR" sz="2000" dirty="0">
                <a:ln w="3175">
                  <a:solidFill>
                    <a:srgbClr val="FFFFFF">
                      <a:lumMod val="85000"/>
                    </a:srgbClr>
                  </a:solidFill>
                </a:ln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58%</a:t>
            </a:r>
          </a:p>
        </p:txBody>
      </p:sp>
      <p:sp>
        <p:nvSpPr>
          <p:cNvPr id="17" name="Text Box 76"/>
          <p:cNvSpPr txBox="1">
            <a:spLocks noChangeArrowheads="1"/>
          </p:cNvSpPr>
          <p:nvPr/>
        </p:nvSpPr>
        <p:spPr bwMode="auto">
          <a:xfrm>
            <a:off x="5850886" y="3530368"/>
            <a:ext cx="720070" cy="400110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rgbClr val="000000">
                <a:alpha val="75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7067A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latinLnBrk="1" hangingPunct="1">
              <a:spcBef>
                <a:spcPct val="0"/>
              </a:spcBef>
              <a:buFontTx/>
              <a:buNone/>
            </a:pPr>
            <a:r>
              <a:rPr lang="en-US" altLang="zh-TW" sz="2000" dirty="0">
                <a:ln w="3175">
                  <a:solidFill>
                    <a:srgbClr val="FFFFFF">
                      <a:lumMod val="85000"/>
                    </a:srgbClr>
                  </a:solidFill>
                </a:ln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16</a:t>
            </a:r>
            <a:r>
              <a:rPr lang="en-US" altLang="ko-KR" sz="2000" dirty="0">
                <a:ln w="3175">
                  <a:solidFill>
                    <a:srgbClr val="FFFFFF">
                      <a:lumMod val="85000"/>
                    </a:srgbClr>
                  </a:solidFill>
                </a:ln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rPr>
              <a:t>%</a:t>
            </a:r>
          </a:p>
        </p:txBody>
      </p:sp>
      <p:sp>
        <p:nvSpPr>
          <p:cNvPr id="18" name="Rectangle 84"/>
          <p:cNvSpPr>
            <a:spLocks noChangeArrowheads="1"/>
          </p:cNvSpPr>
          <p:nvPr/>
        </p:nvSpPr>
        <p:spPr bwMode="auto">
          <a:xfrm>
            <a:off x="3703983" y="2077899"/>
            <a:ext cx="15338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0" lang="zh-TW" altLang="en-US" sz="2400" dirty="0">
                <a:solidFill>
                  <a:srgbClr val="C11529"/>
                </a:solidFill>
                <a:latin typeface="微軟正黑體" pitchFamily="34" charset="-120"/>
                <a:ea typeface="微軟正黑體" pitchFamily="34" charset="-120"/>
              </a:rPr>
              <a:t>化纖事業</a:t>
            </a:r>
            <a:endParaRPr lang="en-US" altLang="ko-KR" sz="2400" dirty="0">
              <a:solidFill>
                <a:srgbClr val="C1152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25" name="直線單箭頭接點 24"/>
          <p:cNvCxnSpPr/>
          <p:nvPr/>
        </p:nvCxnSpPr>
        <p:spPr bwMode="auto">
          <a:xfrm>
            <a:off x="4422170" y="2456122"/>
            <a:ext cx="0" cy="425109"/>
          </a:xfrm>
          <a:prstGeom prst="straightConnector1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" name="Rectangle 89"/>
          <p:cNvSpPr>
            <a:spLocks noChangeArrowheads="1"/>
          </p:cNvSpPr>
          <p:nvPr/>
        </p:nvSpPr>
        <p:spPr bwMode="auto">
          <a:xfrm>
            <a:off x="5019596" y="1486781"/>
            <a:ext cx="40319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>
                <a:solidFill>
                  <a:srgbClr val="0116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主要企業</a:t>
            </a:r>
            <a:r>
              <a:rPr lang="zh-TW" altLang="en-US" sz="1800" b="0" dirty="0" smtClean="0">
                <a:solidFill>
                  <a:srgbClr val="0116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1800" b="0" dirty="0" smtClean="0">
              <a:solidFill>
                <a:srgbClr val="01162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b="0" dirty="0" smtClean="0">
                <a:solidFill>
                  <a:srgbClr val="0116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新光</a:t>
            </a:r>
            <a:r>
              <a:rPr lang="zh-TW" altLang="en-US" sz="1800" b="0" dirty="0">
                <a:solidFill>
                  <a:srgbClr val="0116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合纖、邦新工業、杭州華春化纖</a:t>
            </a:r>
          </a:p>
        </p:txBody>
      </p:sp>
      <p:sp>
        <p:nvSpPr>
          <p:cNvPr id="33" name="Rectangle 92"/>
          <p:cNvSpPr>
            <a:spLocks noChangeArrowheads="1"/>
          </p:cNvSpPr>
          <p:nvPr/>
        </p:nvSpPr>
        <p:spPr bwMode="auto">
          <a:xfrm>
            <a:off x="5019596" y="2077899"/>
            <a:ext cx="3911306" cy="92333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>
                <a:solidFill>
                  <a:srgbClr val="0116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主要產品</a:t>
            </a:r>
            <a:r>
              <a:rPr lang="zh-TW" altLang="en-US" sz="1800" b="0" dirty="0" smtClean="0">
                <a:solidFill>
                  <a:srgbClr val="0116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1800" b="0" dirty="0" smtClean="0">
              <a:solidFill>
                <a:srgbClr val="01162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b="0" dirty="0" smtClean="0">
                <a:solidFill>
                  <a:srgbClr val="0116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聚酯</a:t>
            </a:r>
            <a:r>
              <a:rPr lang="zh-TW" altLang="en-US" sz="1800" b="0" dirty="0">
                <a:solidFill>
                  <a:srgbClr val="0116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粒、聚酯原絲、工業用絲、加工絲、聚酯棉、彈性纖維</a:t>
            </a:r>
          </a:p>
        </p:txBody>
      </p:sp>
      <p:sp>
        <p:nvSpPr>
          <p:cNvPr id="34" name="Rectangle 85"/>
          <p:cNvSpPr>
            <a:spLocks noChangeArrowheads="1"/>
          </p:cNvSpPr>
          <p:nvPr/>
        </p:nvSpPr>
        <p:spPr bwMode="auto">
          <a:xfrm>
            <a:off x="337251" y="3536271"/>
            <a:ext cx="14157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lang="zh-TW" altLang="en-US" sz="2400" dirty="0">
                <a:solidFill>
                  <a:schemeClr val="tx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塑膠事業</a:t>
            </a:r>
          </a:p>
        </p:txBody>
      </p:sp>
      <p:sp>
        <p:nvSpPr>
          <p:cNvPr id="35" name="Rectangle 87"/>
          <p:cNvSpPr>
            <a:spLocks noChangeArrowheads="1"/>
          </p:cNvSpPr>
          <p:nvPr/>
        </p:nvSpPr>
        <p:spPr bwMode="auto">
          <a:xfrm>
            <a:off x="7332941" y="3536271"/>
            <a:ext cx="14157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lang="zh-TW" altLang="en-US" sz="2400" dirty="0">
                <a:solidFill>
                  <a:srgbClr val="D65700"/>
                </a:solidFill>
                <a:latin typeface="微軟正黑體" pitchFamily="34" charset="-120"/>
                <a:ea typeface="微軟正黑體" pitchFamily="34" charset="-120"/>
              </a:rPr>
              <a:t>光電事業</a:t>
            </a:r>
            <a:endParaRPr lang="ko-KR" altLang="en-US" sz="2400" dirty="0">
              <a:solidFill>
                <a:srgbClr val="D65700"/>
              </a:solidFill>
              <a:latin typeface="微軟正黑體" pitchFamily="34" charset="-120"/>
              <a:ea typeface="標楷體" pitchFamily="65" charset="-120"/>
            </a:endParaRPr>
          </a:p>
        </p:txBody>
      </p:sp>
      <p:cxnSp>
        <p:nvCxnSpPr>
          <p:cNvPr id="36" name="直線單箭頭接點 35"/>
          <p:cNvCxnSpPr/>
          <p:nvPr/>
        </p:nvCxnSpPr>
        <p:spPr bwMode="auto">
          <a:xfrm flipH="1" flipV="1">
            <a:off x="6829685" y="3788195"/>
            <a:ext cx="521538" cy="0"/>
          </a:xfrm>
          <a:prstGeom prst="straightConnector1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Rectangle 90"/>
          <p:cNvSpPr>
            <a:spLocks noChangeArrowheads="1"/>
          </p:cNvSpPr>
          <p:nvPr/>
        </p:nvSpPr>
        <p:spPr bwMode="auto">
          <a:xfrm>
            <a:off x="6877050" y="3934706"/>
            <a:ext cx="208756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>
                <a:solidFill>
                  <a:srgbClr val="0116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主要企業</a:t>
            </a:r>
            <a:r>
              <a:rPr lang="zh-TW" altLang="en-US" sz="1800" b="0" dirty="0" smtClean="0">
                <a:solidFill>
                  <a:srgbClr val="0116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1800" b="0" dirty="0" smtClean="0">
              <a:solidFill>
                <a:srgbClr val="01162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b="0" dirty="0" smtClean="0">
                <a:solidFill>
                  <a:srgbClr val="0116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</a:t>
            </a:r>
            <a:r>
              <a:rPr lang="zh-TW" altLang="en-US" sz="1800" b="0" dirty="0">
                <a:solidFill>
                  <a:srgbClr val="0116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科光電、友輝光電、達輝光電、新輝光電</a:t>
            </a:r>
          </a:p>
        </p:txBody>
      </p:sp>
      <p:sp>
        <p:nvSpPr>
          <p:cNvPr id="39" name="Rectangle 91"/>
          <p:cNvSpPr>
            <a:spLocks noChangeArrowheads="1"/>
          </p:cNvSpPr>
          <p:nvPr/>
        </p:nvSpPr>
        <p:spPr bwMode="auto">
          <a:xfrm>
            <a:off x="6855157" y="5176398"/>
            <a:ext cx="228917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主要產品</a:t>
            </a:r>
            <a:r>
              <a:rPr lang="zh-TW" altLang="en-US" sz="1800" b="0" dirty="0" smtClean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endParaRPr lang="en-US" altLang="zh-TW" sz="1800" b="0" dirty="0" smtClean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b="0" dirty="0" smtClean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聚酯</a:t>
            </a:r>
            <a:r>
              <a:rPr lang="zh-TW" altLang="en-US" sz="1800" b="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薄膜、光學薄膜、離型膜、增光膜、</a:t>
            </a:r>
            <a:r>
              <a:rPr lang="en-US" altLang="zh-TW" sz="1800" b="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TAC</a:t>
            </a:r>
            <a:r>
              <a:rPr lang="zh-TW" altLang="en-US" sz="1800" b="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膜、</a:t>
            </a:r>
            <a:r>
              <a:rPr lang="en-US" altLang="zh-TW" sz="1800" b="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ITO</a:t>
            </a:r>
            <a:r>
              <a:rPr lang="zh-TW" altLang="en-US" sz="1800" b="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膜</a:t>
            </a:r>
          </a:p>
        </p:txBody>
      </p:sp>
      <p:cxnSp>
        <p:nvCxnSpPr>
          <p:cNvPr id="40" name="直線單箭頭接點 39"/>
          <p:cNvCxnSpPr/>
          <p:nvPr/>
        </p:nvCxnSpPr>
        <p:spPr bwMode="auto">
          <a:xfrm flipH="1" flipV="1">
            <a:off x="1640651" y="3808217"/>
            <a:ext cx="521538" cy="0"/>
          </a:xfrm>
          <a:prstGeom prst="straightConnector1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" name="Rectangle 93"/>
          <p:cNvSpPr>
            <a:spLocks noChangeArrowheads="1"/>
          </p:cNvSpPr>
          <p:nvPr/>
        </p:nvSpPr>
        <p:spPr bwMode="auto">
          <a:xfrm>
            <a:off x="37862" y="3976069"/>
            <a:ext cx="201455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>
                <a:solidFill>
                  <a:srgbClr val="0116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主要企業</a:t>
            </a:r>
            <a:r>
              <a:rPr lang="zh-TW" altLang="en-US" sz="1800" b="0" dirty="0" smtClean="0">
                <a:solidFill>
                  <a:srgbClr val="0116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en-US" altLang="zh-TW" sz="1800" b="0" dirty="0" smtClean="0">
              <a:solidFill>
                <a:srgbClr val="011627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b="0" dirty="0" smtClean="0">
                <a:solidFill>
                  <a:srgbClr val="0116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新光</a:t>
            </a:r>
            <a:r>
              <a:rPr lang="zh-TW" altLang="en-US" sz="1800" b="0" dirty="0">
                <a:solidFill>
                  <a:srgbClr val="0116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合纖、杭州新光工業、泰國泰新工業</a:t>
            </a:r>
          </a:p>
        </p:txBody>
      </p:sp>
      <p:sp>
        <p:nvSpPr>
          <p:cNvPr id="45" name="Rectangle 94"/>
          <p:cNvSpPr>
            <a:spLocks noChangeArrowheads="1"/>
          </p:cNvSpPr>
          <p:nvPr/>
        </p:nvSpPr>
        <p:spPr bwMode="auto">
          <a:xfrm>
            <a:off x="37944" y="5127024"/>
            <a:ext cx="232886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主要產品</a:t>
            </a:r>
            <a:r>
              <a:rPr lang="zh-TW" altLang="en-US" sz="1800" b="0" dirty="0" smtClean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endParaRPr lang="en-US" altLang="zh-TW" sz="1800" b="0" dirty="0" smtClean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b="0" dirty="0" smtClean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固</a:t>
            </a:r>
            <a:r>
              <a:rPr lang="zh-TW" altLang="en-US" sz="1800" b="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聚酯粒、工程塑膠、膠片、寶特瓶（胚）</a:t>
            </a:r>
            <a:endParaRPr lang="en-US" altLang="zh-TW" sz="1800" b="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8901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539750" y="1254765"/>
            <a:ext cx="8208963" cy="5329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7FD7FC">
                    <a:alpha val="5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742950" indent="-28575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2pPr>
            <a:lvl3pPr marL="11430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3pPr>
            <a:lvl4pPr marL="16002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4pPr>
            <a:lvl5pPr marL="2057400" indent="-228600" algn="r"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bg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2520176" y="248968"/>
            <a:ext cx="6623823" cy="1017588"/>
          </a:xfrm>
          <a:gradFill flip="none" rotWithShape="1">
            <a:gsLst>
              <a:gs pos="100000">
                <a:srgbClr val="E71D36"/>
              </a:gs>
              <a:gs pos="14000">
                <a:srgbClr val="99CC00">
                  <a:tint val="44500"/>
                  <a:satMod val="160000"/>
                  <a:lumMod val="30000"/>
                  <a:lumOff val="70000"/>
                  <a:alpha val="30000"/>
                </a:srgbClr>
              </a:gs>
              <a:gs pos="100000">
                <a:srgbClr val="99CC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營運競爭優勢</a:t>
            </a:r>
            <a:endParaRPr lang="en-US" altLang="en-US" sz="360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AutoShape 9"/>
          <p:cNvSpPr>
            <a:spLocks noChangeArrowheads="1"/>
          </p:cNvSpPr>
          <p:nvPr/>
        </p:nvSpPr>
        <p:spPr bwMode="auto">
          <a:xfrm>
            <a:off x="2313893" y="1749897"/>
            <a:ext cx="4617802" cy="4617143"/>
          </a:xfrm>
          <a:custGeom>
            <a:avLst/>
            <a:gdLst>
              <a:gd name="G0" fmla="+- 1065 0 0"/>
              <a:gd name="G1" fmla="+- 21600 0 1065"/>
              <a:gd name="G2" fmla="+- 21600 0 106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065" y="10800"/>
                </a:moveTo>
                <a:cubicBezTo>
                  <a:pt x="1065" y="16176"/>
                  <a:pt x="5424" y="20535"/>
                  <a:pt x="10800" y="20535"/>
                </a:cubicBezTo>
                <a:cubicBezTo>
                  <a:pt x="16176" y="20535"/>
                  <a:pt x="20535" y="16176"/>
                  <a:pt x="20535" y="10800"/>
                </a:cubicBezTo>
                <a:cubicBezTo>
                  <a:pt x="20535" y="5424"/>
                  <a:pt x="16176" y="1065"/>
                  <a:pt x="10800" y="1065"/>
                </a:cubicBezTo>
                <a:cubicBezTo>
                  <a:pt x="5424" y="1065"/>
                  <a:pt x="1065" y="5424"/>
                  <a:pt x="1065" y="10800"/>
                </a:cubicBezTo>
                <a:close/>
              </a:path>
            </a:pathLst>
          </a:custGeom>
          <a:gradFill rotWithShape="1">
            <a:gsLst>
              <a:gs pos="0">
                <a:srgbClr val="D1D1D1"/>
              </a:gs>
              <a:gs pos="50000">
                <a:srgbClr val="D1D1D1">
                  <a:gamma/>
                  <a:shade val="46275"/>
                  <a:invGamma/>
                </a:srgbClr>
              </a:gs>
              <a:gs pos="100000">
                <a:srgbClr val="D1D1D1"/>
              </a:gs>
            </a:gsLst>
            <a:lin ang="2700000" scaled="1"/>
          </a:gra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D1D1D1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folHlink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flatTx/>
          </a:bodyPr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3975253" y="1083692"/>
            <a:ext cx="1432691" cy="1462919"/>
            <a:chOff x="1956530" y="3205887"/>
            <a:chExt cx="1432691" cy="1462919"/>
          </a:xfrm>
        </p:grpSpPr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1956530" y="3205887"/>
              <a:ext cx="1432691" cy="1462919"/>
            </a:xfrm>
            <a:prstGeom prst="ellipse">
              <a:avLst/>
            </a:prstGeom>
            <a:gradFill rotWithShape="0">
              <a:gsLst>
                <a:gs pos="0">
                  <a:srgbClr val="FFE4C9"/>
                </a:gs>
                <a:gs pos="100000">
                  <a:srgbClr val="FF9F1C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flat">
              <a:bevelT w="1079500" h="317500"/>
              <a:bevelB w="279400" h="190500"/>
            </a:sp3d>
            <a:extLs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 eaLnBrk="1" hangingPunct="1"/>
              <a:endParaRPr lang="zh-CN" altLang="zh-CN" sz="1800" b="0">
                <a:solidFill>
                  <a:srgbClr val="000080"/>
                </a:solidFill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2066988" y="3604500"/>
              <a:ext cx="1239615" cy="646331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 prstMaterial="flat">
              <a:bevelT w="1079500" h="317500"/>
              <a:bevelB w="279400" h="190500"/>
            </a:sp3d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800" dirty="0">
                  <a:solidFill>
                    <a:srgbClr val="011627"/>
                  </a:solidFill>
                  <a:latin typeface="微軟正黑體" pitchFamily="34" charset="-120"/>
                  <a:ea typeface="微軟正黑體" pitchFamily="34" charset="-120"/>
                </a:rPr>
                <a:t>品牌結合</a:t>
              </a:r>
              <a:endParaRPr lang="en-US" altLang="zh-TW" sz="18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algn="ctr"/>
              <a:r>
                <a:rPr lang="zh-TW" altLang="en-US" sz="1800" dirty="0">
                  <a:solidFill>
                    <a:srgbClr val="011627"/>
                  </a:solidFill>
                  <a:latin typeface="微軟正黑體" pitchFamily="34" charset="-120"/>
                  <a:ea typeface="微軟正黑體" pitchFamily="34" charset="-120"/>
                </a:rPr>
                <a:t>協同開發</a:t>
              </a:r>
              <a:endParaRPr lang="zh-CN" altLang="zh-CN" sz="18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1837116" y="3209957"/>
            <a:ext cx="1432691" cy="1462919"/>
            <a:chOff x="1956530" y="3205887"/>
            <a:chExt cx="1432691" cy="1462919"/>
          </a:xfrm>
        </p:grpSpPr>
        <p:sp>
          <p:nvSpPr>
            <p:cNvPr id="12" name="Oval 12"/>
            <p:cNvSpPr>
              <a:spLocks noChangeArrowheads="1"/>
            </p:cNvSpPr>
            <p:nvPr/>
          </p:nvSpPr>
          <p:spPr bwMode="auto">
            <a:xfrm>
              <a:off x="1956530" y="3205887"/>
              <a:ext cx="1432691" cy="1462919"/>
            </a:xfrm>
            <a:prstGeom prst="ellipse">
              <a:avLst/>
            </a:prstGeom>
            <a:gradFill rotWithShape="0">
              <a:gsLst>
                <a:gs pos="0">
                  <a:srgbClr val="ECD9FF"/>
                </a:gs>
                <a:gs pos="100000">
                  <a:srgbClr val="ECD9FF">
                    <a:gamma/>
                    <a:shade val="45882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flat">
              <a:bevelT w="1079500" h="317500"/>
              <a:bevelB w="279400" h="190500"/>
            </a:sp3d>
            <a:extLs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 eaLnBrk="1" hangingPunct="1"/>
              <a:endParaRPr lang="zh-CN" altLang="zh-CN" sz="1800" b="0">
                <a:solidFill>
                  <a:srgbClr val="000080"/>
                </a:solidFill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2053345" y="3604500"/>
              <a:ext cx="1271900" cy="646331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 prstMaterial="flat">
              <a:bevelT w="1079500" h="317500"/>
              <a:bevelB w="279400" h="190500"/>
            </a:sp3d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800" dirty="0">
                  <a:solidFill>
                    <a:srgbClr val="011627"/>
                  </a:solidFill>
                  <a:latin typeface="微軟正黑體" pitchFamily="34" charset="-120"/>
                  <a:ea typeface="微軟正黑體" pitchFamily="34" charset="-120"/>
                </a:rPr>
                <a:t>一貫化</a:t>
              </a:r>
              <a:endParaRPr lang="en-US" altLang="zh-TW" sz="18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algn="ctr"/>
              <a:r>
                <a:rPr lang="zh-TW" altLang="en-US" sz="1800" dirty="0">
                  <a:solidFill>
                    <a:srgbClr val="011627"/>
                  </a:solidFill>
                  <a:latin typeface="微軟正黑體" pitchFamily="34" charset="-120"/>
                  <a:ea typeface="微軟正黑體" pitchFamily="34" charset="-120"/>
                </a:rPr>
                <a:t>研發創新</a:t>
              </a:r>
              <a:endParaRPr lang="zh-CN" altLang="zh-CN" sz="18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3454242" y="3095716"/>
            <a:ext cx="2501466" cy="1871306"/>
            <a:chOff x="6630498" y="4348857"/>
            <a:chExt cx="2544891" cy="1898101"/>
          </a:xfrm>
        </p:grpSpPr>
        <p:sp>
          <p:nvSpPr>
            <p:cNvPr id="15" name="矩形 14"/>
            <p:cNvSpPr/>
            <p:nvPr/>
          </p:nvSpPr>
          <p:spPr>
            <a:xfrm rot="18939049">
              <a:off x="6889935" y="4348857"/>
              <a:ext cx="1856508" cy="1898101"/>
            </a:xfrm>
            <a:prstGeom prst="rect">
              <a:avLst/>
            </a:prstGeom>
            <a:gradFill>
              <a:gsLst>
                <a:gs pos="0">
                  <a:srgbClr val="C4F4DC"/>
                </a:gs>
                <a:gs pos="50000">
                  <a:srgbClr val="92D050"/>
                </a:gs>
                <a:gs pos="100000">
                  <a:srgbClr val="479747"/>
                </a:gs>
              </a:gsLst>
              <a:lin ang="5400000" scaled="0"/>
            </a:gradFill>
            <a:ln>
              <a:noFill/>
            </a:ln>
            <a:effectLst/>
            <a:scene3d>
              <a:camera prst="orthographicFront">
                <a:rot lat="0" lon="900000" rev="0"/>
              </a:camera>
              <a:lightRig rig="balanced" dir="t"/>
            </a:scene3d>
            <a:sp3d extrusionH="127000" prstMaterial="matte">
              <a:bevelT w="419100" h="317500"/>
              <a:bevelB w="419100" h="190500"/>
              <a:extrusionClr>
                <a:srgbClr val="7BAFBD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FFFF"/>
                </a:solidFill>
              </a:endParaRPr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6630498" y="4845241"/>
              <a:ext cx="2544891" cy="905332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/>
              <a:lightRig rig="threePt" dir="t"/>
            </a:scene3d>
            <a:sp3d extrusionH="31750"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zh-TW" altLang="en-US" sz="2600" dirty="0" smtClean="0">
                  <a:solidFill>
                    <a:srgbClr val="011627"/>
                  </a:solidFill>
                  <a:latin typeface="微軟正黑體" pitchFamily="34" charset="-120"/>
                  <a:ea typeface="微軟正黑體" pitchFamily="34" charset="-120"/>
                </a:rPr>
                <a:t>環保綠能</a:t>
              </a:r>
              <a:endParaRPr lang="en-US" altLang="zh-TW" sz="2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algn="ctr"/>
              <a:r>
                <a:rPr lang="zh-TW" altLang="en-US" sz="2600" dirty="0">
                  <a:solidFill>
                    <a:srgbClr val="011627"/>
                  </a:solidFill>
                  <a:latin typeface="微軟正黑體" pitchFamily="34" charset="-120"/>
                  <a:ea typeface="微軟正黑體" pitchFamily="34" charset="-120"/>
                </a:rPr>
                <a:t>無毒生產</a:t>
              </a:r>
              <a:endParaRPr lang="en-US" altLang="zh-TW" sz="2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6119041" y="3280451"/>
            <a:ext cx="1473635" cy="1462919"/>
            <a:chOff x="1956530" y="3205887"/>
            <a:chExt cx="1473635" cy="1462919"/>
          </a:xfrm>
        </p:grpSpPr>
        <p:sp>
          <p:nvSpPr>
            <p:cNvPr id="18" name="Oval 12"/>
            <p:cNvSpPr>
              <a:spLocks noChangeArrowheads="1"/>
            </p:cNvSpPr>
            <p:nvPr/>
          </p:nvSpPr>
          <p:spPr bwMode="auto">
            <a:xfrm>
              <a:off x="1956530" y="3205887"/>
              <a:ext cx="1432691" cy="1462919"/>
            </a:xfrm>
            <a:prstGeom prst="ellipse">
              <a:avLst/>
            </a:prstGeom>
            <a:gradFill rotWithShape="0">
              <a:gsLst>
                <a:gs pos="0">
                  <a:srgbClr val="FDDBFA"/>
                </a:gs>
                <a:gs pos="100000">
                  <a:srgbClr val="E71D3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flat">
              <a:bevelT w="1079500" h="317500"/>
              <a:bevelB w="279400" h="190500"/>
            </a:sp3d>
            <a:extLs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 eaLnBrk="1" hangingPunct="1"/>
              <a:endParaRPr lang="zh-CN" altLang="zh-CN" sz="1800" b="0">
                <a:solidFill>
                  <a:srgbClr val="000080"/>
                </a:solidFill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026049" y="3604500"/>
              <a:ext cx="1404116" cy="646331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 prstMaterial="flat">
              <a:bevelT w="1079500" h="317500"/>
              <a:bevelB w="279400" h="190500"/>
            </a:sp3d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800" dirty="0">
                  <a:solidFill>
                    <a:srgbClr val="011627"/>
                  </a:solidFill>
                  <a:latin typeface="微軟正黑體" pitchFamily="34" charset="-120"/>
                  <a:ea typeface="微軟正黑體" pitchFamily="34" charset="-120"/>
                </a:rPr>
                <a:t>產品齊全</a:t>
              </a:r>
              <a:endParaRPr lang="en-US" altLang="zh-TW" sz="18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algn="ctr"/>
              <a:r>
                <a:rPr lang="zh-TW" altLang="en-US" sz="1800" dirty="0">
                  <a:solidFill>
                    <a:srgbClr val="011627"/>
                  </a:solidFill>
                  <a:latin typeface="微軟正黑體" pitchFamily="34" charset="-120"/>
                  <a:ea typeface="微軟正黑體" pitchFamily="34" charset="-120"/>
                </a:rPr>
                <a:t>全方位服務</a:t>
              </a:r>
              <a:endParaRPr lang="zh-CN" altLang="zh-CN" sz="18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0" name="群組 19"/>
          <p:cNvGrpSpPr/>
          <p:nvPr/>
        </p:nvGrpSpPr>
        <p:grpSpPr>
          <a:xfrm>
            <a:off x="3988630" y="5382360"/>
            <a:ext cx="1432691" cy="1462919"/>
            <a:chOff x="1956530" y="3205887"/>
            <a:chExt cx="1432691" cy="1462919"/>
          </a:xfrm>
        </p:grpSpPr>
        <p:sp>
          <p:nvSpPr>
            <p:cNvPr id="21" name="Oval 12"/>
            <p:cNvSpPr>
              <a:spLocks noChangeArrowheads="1"/>
            </p:cNvSpPr>
            <p:nvPr/>
          </p:nvSpPr>
          <p:spPr bwMode="auto">
            <a:xfrm>
              <a:off x="1956530" y="3205887"/>
              <a:ext cx="1432691" cy="1462919"/>
            </a:xfrm>
            <a:prstGeom prst="ellipse">
              <a:avLst/>
            </a:prstGeom>
            <a:gradFill rotWithShape="0">
              <a:gsLst>
                <a:gs pos="0">
                  <a:srgbClr val="BAF4E8"/>
                </a:gs>
                <a:gs pos="100000">
                  <a:srgbClr val="2EC4B6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flat">
              <a:bevelT w="1079500" h="317500"/>
              <a:bevelB w="279400" h="190500"/>
            </a:sp3d>
            <a:extLs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 eaLnBrk="1" hangingPunct="1"/>
              <a:endParaRPr lang="zh-CN" altLang="zh-CN" sz="1800" b="0">
                <a:solidFill>
                  <a:srgbClr val="000080"/>
                </a:solidFill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2058334" y="3618148"/>
              <a:ext cx="1239615" cy="646331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 prstMaterial="flat">
              <a:bevelT w="1079500" h="317500"/>
              <a:bevelB w="279400" h="190500"/>
            </a:sp3d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800" dirty="0">
                  <a:solidFill>
                    <a:srgbClr val="011627"/>
                  </a:solidFill>
                  <a:latin typeface="微軟正黑體" pitchFamily="34" charset="-120"/>
                  <a:ea typeface="微軟正黑體" pitchFamily="34" charset="-120"/>
                </a:rPr>
                <a:t>產業鏈</a:t>
              </a:r>
              <a:endParaRPr lang="en-US" altLang="zh-TW" sz="18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pPr algn="ctr"/>
              <a:r>
                <a:rPr lang="zh-TW" altLang="en-US" sz="1800" dirty="0">
                  <a:solidFill>
                    <a:srgbClr val="011627"/>
                  </a:solidFill>
                  <a:latin typeface="微軟正黑體" pitchFamily="34" charset="-120"/>
                  <a:ea typeface="微軟正黑體" pitchFamily="34" charset="-120"/>
                </a:rPr>
                <a:t>垂直整合</a:t>
              </a:r>
              <a:endParaRPr lang="zh-CN" altLang="zh-CN" sz="18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208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9FEA063B-8EB4-4AA2-9A56-73BACD11B14C}"/>
              </a:ext>
            </a:extLst>
          </p:cNvPr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100000">
                <a:srgbClr val="E71D36"/>
              </a:gs>
              <a:gs pos="14000">
                <a:srgbClr val="99CC00">
                  <a:tint val="44500"/>
                  <a:satMod val="160000"/>
                  <a:lumMod val="30000"/>
                  <a:lumOff val="70000"/>
                  <a:alpha val="30000"/>
                </a:srgbClr>
              </a:gs>
              <a:gs pos="100000">
                <a:srgbClr val="99CC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聚酯粒</a:t>
            </a:r>
            <a:endParaRPr lang="zh-TW" altLang="en-US" sz="360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grpSp>
        <p:nvGrpSpPr>
          <p:cNvPr id="23" name="群組 22">
            <a:extLst>
              <a:ext uri="{FF2B5EF4-FFF2-40B4-BE49-F238E27FC236}">
                <a16:creationId xmlns="" xmlns:a16="http://schemas.microsoft.com/office/drawing/2014/main" id="{BF382138-DEA1-4479-BD59-A42E08AEA6F4}"/>
              </a:ext>
            </a:extLst>
          </p:cNvPr>
          <p:cNvGrpSpPr/>
          <p:nvPr/>
        </p:nvGrpSpPr>
        <p:grpSpPr>
          <a:xfrm>
            <a:off x="107504" y="1516304"/>
            <a:ext cx="8784976" cy="5260816"/>
            <a:chOff x="53752" y="926267"/>
            <a:chExt cx="8784976" cy="5260816"/>
          </a:xfrm>
        </p:grpSpPr>
        <p:grpSp>
          <p:nvGrpSpPr>
            <p:cNvPr id="24" name="群組 23">
              <a:extLst>
                <a:ext uri="{FF2B5EF4-FFF2-40B4-BE49-F238E27FC236}">
                  <a16:creationId xmlns="" xmlns:a16="http://schemas.microsoft.com/office/drawing/2014/main" id="{4D720F8F-0A39-4163-B3EF-FB3091CEA0B1}"/>
                </a:ext>
              </a:extLst>
            </p:cNvPr>
            <p:cNvGrpSpPr/>
            <p:nvPr/>
          </p:nvGrpSpPr>
          <p:grpSpPr>
            <a:xfrm>
              <a:off x="53752" y="1083251"/>
              <a:ext cx="8784976" cy="5103832"/>
              <a:chOff x="53752" y="1996610"/>
              <a:chExt cx="8784976" cy="5103832"/>
            </a:xfrm>
          </p:grpSpPr>
          <p:grpSp>
            <p:nvGrpSpPr>
              <p:cNvPr id="30" name="群組 29">
                <a:extLst>
                  <a:ext uri="{FF2B5EF4-FFF2-40B4-BE49-F238E27FC236}">
                    <a16:creationId xmlns="" xmlns:a16="http://schemas.microsoft.com/office/drawing/2014/main" id="{0B40E8BA-D100-487E-A772-A532DADA4720}"/>
                  </a:ext>
                </a:extLst>
              </p:cNvPr>
              <p:cNvGrpSpPr/>
              <p:nvPr/>
            </p:nvGrpSpPr>
            <p:grpSpPr>
              <a:xfrm>
                <a:off x="53752" y="1996610"/>
                <a:ext cx="8784976" cy="5103832"/>
                <a:chOff x="53752" y="1996610"/>
                <a:chExt cx="8784976" cy="5103832"/>
              </a:xfrm>
            </p:grpSpPr>
            <p:cxnSp>
              <p:nvCxnSpPr>
                <p:cNvPr id="33" name="Straight Connector 1">
                  <a:extLst>
                    <a:ext uri="{FF2B5EF4-FFF2-40B4-BE49-F238E27FC236}">
                      <a16:creationId xmlns="" xmlns:a16="http://schemas.microsoft.com/office/drawing/2014/main" id="{A04FE758-E6C9-43AA-858E-DA8193100108}"/>
                    </a:ext>
                  </a:extLst>
                </p:cNvPr>
                <p:cNvCxnSpPr/>
                <p:nvPr/>
              </p:nvCxnSpPr>
              <p:spPr>
                <a:xfrm>
                  <a:off x="2626145" y="4270351"/>
                  <a:ext cx="726655" cy="0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Straight Connector 2">
                  <a:extLst>
                    <a:ext uri="{FF2B5EF4-FFF2-40B4-BE49-F238E27FC236}">
                      <a16:creationId xmlns="" xmlns:a16="http://schemas.microsoft.com/office/drawing/2014/main" id="{86ED7A27-55C8-44E1-872B-A12AAA5A2AE6}"/>
                    </a:ext>
                  </a:extLst>
                </p:cNvPr>
                <p:cNvCxnSpPr/>
                <p:nvPr/>
              </p:nvCxnSpPr>
              <p:spPr>
                <a:xfrm flipV="1">
                  <a:off x="3187159" y="5104628"/>
                  <a:ext cx="630163" cy="761848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Straight Connector 3">
                  <a:extLst>
                    <a:ext uri="{FF2B5EF4-FFF2-40B4-BE49-F238E27FC236}">
                      <a16:creationId xmlns="" xmlns:a16="http://schemas.microsoft.com/office/drawing/2014/main" id="{101E4B20-A763-432E-AF60-E5A991A0DBEB}"/>
                    </a:ext>
                  </a:extLst>
                </p:cNvPr>
                <p:cNvCxnSpPr/>
                <p:nvPr/>
              </p:nvCxnSpPr>
              <p:spPr>
                <a:xfrm>
                  <a:off x="2902296" y="2227113"/>
                  <a:ext cx="828000" cy="858803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Freeform 5">
                  <a:extLst>
                    <a:ext uri="{FF2B5EF4-FFF2-40B4-BE49-F238E27FC236}">
                      <a16:creationId xmlns="" xmlns:a16="http://schemas.microsoft.com/office/drawing/2014/main" id="{A868B061-B472-4D3A-828A-A20C141723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76600" y="3387292"/>
                  <a:ext cx="1219200" cy="1402079"/>
                </a:xfrm>
                <a:custGeom>
                  <a:avLst/>
                  <a:gdLst>
                    <a:gd name="T0" fmla="*/ 0 w 600"/>
                    <a:gd name="T1" fmla="*/ 690 h 690"/>
                    <a:gd name="T2" fmla="*/ 600 w 600"/>
                    <a:gd name="T3" fmla="*/ 368 h 690"/>
                    <a:gd name="T4" fmla="*/ 2 w 600"/>
                    <a:gd name="T5" fmla="*/ 0 h 690"/>
                    <a:gd name="T6" fmla="*/ 0 w 600"/>
                    <a:gd name="T7" fmla="*/ 690 h 6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00" h="690">
                      <a:moveTo>
                        <a:pt x="0" y="690"/>
                      </a:moveTo>
                      <a:lnTo>
                        <a:pt x="600" y="368"/>
                      </a:lnTo>
                      <a:lnTo>
                        <a:pt x="2" y="0"/>
                      </a:lnTo>
                      <a:lnTo>
                        <a:pt x="0" y="690"/>
                      </a:lnTo>
                      <a:close/>
                    </a:path>
                  </a:pathLst>
                </a:custGeom>
                <a:solidFill>
                  <a:srgbClr val="4BACC6"/>
                </a:solidFill>
                <a:ln w="3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7" name="Freeform 6">
                  <a:extLst>
                    <a:ext uri="{FF2B5EF4-FFF2-40B4-BE49-F238E27FC236}">
                      <a16:creationId xmlns="" xmlns:a16="http://schemas.microsoft.com/office/drawing/2014/main" id="{88233425-3903-4941-A807-3BD8AAFC57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95800" y="3387292"/>
                  <a:ext cx="1219200" cy="1402079"/>
                </a:xfrm>
                <a:custGeom>
                  <a:avLst/>
                  <a:gdLst>
                    <a:gd name="T0" fmla="*/ 600 w 600"/>
                    <a:gd name="T1" fmla="*/ 690 h 690"/>
                    <a:gd name="T2" fmla="*/ 0 w 600"/>
                    <a:gd name="T3" fmla="*/ 368 h 690"/>
                    <a:gd name="T4" fmla="*/ 597 w 600"/>
                    <a:gd name="T5" fmla="*/ 0 h 690"/>
                    <a:gd name="T6" fmla="*/ 600 w 600"/>
                    <a:gd name="T7" fmla="*/ 690 h 6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00" h="690">
                      <a:moveTo>
                        <a:pt x="600" y="690"/>
                      </a:moveTo>
                      <a:lnTo>
                        <a:pt x="0" y="368"/>
                      </a:lnTo>
                      <a:lnTo>
                        <a:pt x="597" y="0"/>
                      </a:lnTo>
                      <a:lnTo>
                        <a:pt x="600" y="690"/>
                      </a:lnTo>
                      <a:close/>
                    </a:path>
                  </a:pathLst>
                </a:custGeom>
                <a:solidFill>
                  <a:srgbClr val="0E7FB7"/>
                </a:solidFill>
                <a:ln w="3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8" name="Freeform 7">
                  <a:extLst>
                    <a:ext uri="{FF2B5EF4-FFF2-40B4-BE49-F238E27FC236}">
                      <a16:creationId xmlns="" xmlns:a16="http://schemas.microsoft.com/office/drawing/2014/main" id="{8038D1F7-9C40-4792-97E6-7AA982737F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95800" y="2712668"/>
                  <a:ext cx="1213104" cy="1422399"/>
                </a:xfrm>
                <a:custGeom>
                  <a:avLst/>
                  <a:gdLst>
                    <a:gd name="T0" fmla="*/ 597 w 597"/>
                    <a:gd name="T1" fmla="*/ 332 h 700"/>
                    <a:gd name="T2" fmla="*/ 0 w 597"/>
                    <a:gd name="T3" fmla="*/ 700 h 700"/>
                    <a:gd name="T4" fmla="*/ 0 w 597"/>
                    <a:gd name="T5" fmla="*/ 0 h 700"/>
                    <a:gd name="T6" fmla="*/ 597 w 597"/>
                    <a:gd name="T7" fmla="*/ 332 h 7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7" h="700">
                      <a:moveTo>
                        <a:pt x="597" y="332"/>
                      </a:moveTo>
                      <a:lnTo>
                        <a:pt x="0" y="700"/>
                      </a:lnTo>
                      <a:lnTo>
                        <a:pt x="0" y="0"/>
                      </a:lnTo>
                      <a:lnTo>
                        <a:pt x="597" y="332"/>
                      </a:lnTo>
                      <a:close/>
                    </a:path>
                  </a:pathLst>
                </a:custGeom>
                <a:solidFill>
                  <a:srgbClr val="FF6600"/>
                </a:solidFill>
                <a:ln w="3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39" name="Freeform 8">
                  <a:extLst>
                    <a:ext uri="{FF2B5EF4-FFF2-40B4-BE49-F238E27FC236}">
                      <a16:creationId xmlns="" xmlns:a16="http://schemas.microsoft.com/office/drawing/2014/main" id="{81A23B38-EAD3-481B-B810-AF6044F595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80664" y="2712668"/>
                  <a:ext cx="1215136" cy="1422399"/>
                </a:xfrm>
                <a:custGeom>
                  <a:avLst/>
                  <a:gdLst>
                    <a:gd name="T0" fmla="*/ 0 w 598"/>
                    <a:gd name="T1" fmla="*/ 332 h 700"/>
                    <a:gd name="T2" fmla="*/ 598 w 598"/>
                    <a:gd name="T3" fmla="*/ 700 h 700"/>
                    <a:gd name="T4" fmla="*/ 597 w 598"/>
                    <a:gd name="T5" fmla="*/ 0 h 700"/>
                    <a:gd name="T6" fmla="*/ 0 w 598"/>
                    <a:gd name="T7" fmla="*/ 332 h 7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98" h="700">
                      <a:moveTo>
                        <a:pt x="0" y="332"/>
                      </a:moveTo>
                      <a:lnTo>
                        <a:pt x="598" y="700"/>
                      </a:lnTo>
                      <a:lnTo>
                        <a:pt x="597" y="0"/>
                      </a:lnTo>
                      <a:lnTo>
                        <a:pt x="0" y="332"/>
                      </a:lnTo>
                      <a:close/>
                    </a:path>
                  </a:pathLst>
                </a:custGeom>
                <a:solidFill>
                  <a:srgbClr val="0E7FB7"/>
                </a:solidFill>
                <a:ln w="3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0" name="Freeform 9">
                  <a:extLst>
                    <a:ext uri="{FF2B5EF4-FFF2-40B4-BE49-F238E27FC236}">
                      <a16:creationId xmlns="" xmlns:a16="http://schemas.microsoft.com/office/drawing/2014/main" id="{EEF0C917-4C30-499A-9620-EF7806D1E8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95800" y="4133035"/>
                  <a:ext cx="1219200" cy="1426463"/>
                </a:xfrm>
                <a:custGeom>
                  <a:avLst/>
                  <a:gdLst>
                    <a:gd name="T0" fmla="*/ 600 w 600"/>
                    <a:gd name="T1" fmla="*/ 323 h 702"/>
                    <a:gd name="T2" fmla="*/ 0 w 600"/>
                    <a:gd name="T3" fmla="*/ 702 h 702"/>
                    <a:gd name="T4" fmla="*/ 0 w 600"/>
                    <a:gd name="T5" fmla="*/ 0 h 702"/>
                    <a:gd name="T6" fmla="*/ 600 w 600"/>
                    <a:gd name="T7" fmla="*/ 323 h 7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00" h="702">
                      <a:moveTo>
                        <a:pt x="600" y="323"/>
                      </a:moveTo>
                      <a:lnTo>
                        <a:pt x="0" y="702"/>
                      </a:lnTo>
                      <a:lnTo>
                        <a:pt x="0" y="0"/>
                      </a:lnTo>
                      <a:lnTo>
                        <a:pt x="600" y="323"/>
                      </a:lnTo>
                      <a:close/>
                    </a:path>
                  </a:pathLst>
                </a:custGeom>
                <a:solidFill>
                  <a:srgbClr val="4BACC6"/>
                </a:solidFill>
                <a:ln w="3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1" name="Freeform 10">
                  <a:extLst>
                    <a:ext uri="{FF2B5EF4-FFF2-40B4-BE49-F238E27FC236}">
                      <a16:creationId xmlns="" xmlns:a16="http://schemas.microsoft.com/office/drawing/2014/main" id="{1378B908-355E-4610-9006-122E77EF15D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76600" y="4133035"/>
                  <a:ext cx="1219200" cy="1426463"/>
                </a:xfrm>
                <a:custGeom>
                  <a:avLst/>
                  <a:gdLst>
                    <a:gd name="T0" fmla="*/ 0 w 600"/>
                    <a:gd name="T1" fmla="*/ 323 h 702"/>
                    <a:gd name="T2" fmla="*/ 600 w 600"/>
                    <a:gd name="T3" fmla="*/ 702 h 702"/>
                    <a:gd name="T4" fmla="*/ 599 w 600"/>
                    <a:gd name="T5" fmla="*/ 0 h 702"/>
                    <a:gd name="T6" fmla="*/ 0 w 600"/>
                    <a:gd name="T7" fmla="*/ 323 h 7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00" h="702">
                      <a:moveTo>
                        <a:pt x="0" y="323"/>
                      </a:moveTo>
                      <a:lnTo>
                        <a:pt x="600" y="702"/>
                      </a:lnTo>
                      <a:lnTo>
                        <a:pt x="599" y="0"/>
                      </a:lnTo>
                      <a:lnTo>
                        <a:pt x="0" y="323"/>
                      </a:lnTo>
                      <a:close/>
                    </a:path>
                  </a:pathLst>
                </a:custGeom>
                <a:solidFill>
                  <a:srgbClr val="0E7FB7"/>
                </a:solidFill>
                <a:ln w="3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2" name="Freeform 11">
                  <a:extLst>
                    <a:ext uri="{FF2B5EF4-FFF2-40B4-BE49-F238E27FC236}">
                      <a16:creationId xmlns="" xmlns:a16="http://schemas.microsoft.com/office/drawing/2014/main" id="{CAD86AF2-5086-4872-BF92-F6A4851FB1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02023" y="3834331"/>
                  <a:ext cx="493776" cy="562864"/>
                </a:xfrm>
                <a:custGeom>
                  <a:avLst/>
                  <a:gdLst>
                    <a:gd name="T0" fmla="*/ 0 w 243"/>
                    <a:gd name="T1" fmla="*/ 277 h 277"/>
                    <a:gd name="T2" fmla="*/ 243 w 243"/>
                    <a:gd name="T3" fmla="*/ 148 h 277"/>
                    <a:gd name="T4" fmla="*/ 2 w 243"/>
                    <a:gd name="T5" fmla="*/ 0 h 277"/>
                    <a:gd name="T6" fmla="*/ 0 w 243"/>
                    <a:gd name="T7" fmla="*/ 277 h 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3" h="277">
                      <a:moveTo>
                        <a:pt x="0" y="277"/>
                      </a:moveTo>
                      <a:lnTo>
                        <a:pt x="243" y="148"/>
                      </a:lnTo>
                      <a:lnTo>
                        <a:pt x="2" y="0"/>
                      </a:lnTo>
                      <a:lnTo>
                        <a:pt x="0" y="277"/>
                      </a:lnTo>
                      <a:close/>
                    </a:path>
                  </a:pathLst>
                </a:custGeom>
                <a:solidFill>
                  <a:srgbClr val="45C1A4"/>
                </a:solidFill>
                <a:ln w="3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3" name="Freeform 12">
                  <a:extLst>
                    <a:ext uri="{FF2B5EF4-FFF2-40B4-BE49-F238E27FC236}">
                      <a16:creationId xmlns="" xmlns:a16="http://schemas.microsoft.com/office/drawing/2014/main" id="{B9C48007-65EE-4A84-B43F-2759D934CF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95800" y="3834331"/>
                  <a:ext cx="491744" cy="562864"/>
                </a:xfrm>
                <a:custGeom>
                  <a:avLst/>
                  <a:gdLst>
                    <a:gd name="T0" fmla="*/ 242 w 242"/>
                    <a:gd name="T1" fmla="*/ 277 h 277"/>
                    <a:gd name="T2" fmla="*/ 0 w 242"/>
                    <a:gd name="T3" fmla="*/ 148 h 277"/>
                    <a:gd name="T4" fmla="*/ 241 w 242"/>
                    <a:gd name="T5" fmla="*/ 0 h 277"/>
                    <a:gd name="T6" fmla="*/ 242 w 242"/>
                    <a:gd name="T7" fmla="*/ 277 h 2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2" h="277">
                      <a:moveTo>
                        <a:pt x="242" y="277"/>
                      </a:moveTo>
                      <a:lnTo>
                        <a:pt x="0" y="148"/>
                      </a:lnTo>
                      <a:lnTo>
                        <a:pt x="241" y="0"/>
                      </a:lnTo>
                      <a:lnTo>
                        <a:pt x="242" y="277"/>
                      </a:lnTo>
                      <a:close/>
                    </a:path>
                  </a:pathLst>
                </a:custGeom>
                <a:solidFill>
                  <a:srgbClr val="45C1A4"/>
                </a:solidFill>
                <a:ln w="3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4" name="Freeform 13">
                  <a:extLst>
                    <a:ext uri="{FF2B5EF4-FFF2-40B4-BE49-F238E27FC236}">
                      <a16:creationId xmlns="" xmlns:a16="http://schemas.microsoft.com/office/drawing/2014/main" id="{E1675631-BA99-4B88-9F98-8BD2C5B1C4F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95800" y="3562044"/>
                  <a:ext cx="489712" cy="573024"/>
                </a:xfrm>
                <a:custGeom>
                  <a:avLst/>
                  <a:gdLst>
                    <a:gd name="T0" fmla="*/ 241 w 241"/>
                    <a:gd name="T1" fmla="*/ 134 h 282"/>
                    <a:gd name="T2" fmla="*/ 0 w 241"/>
                    <a:gd name="T3" fmla="*/ 282 h 282"/>
                    <a:gd name="T4" fmla="*/ 0 w 241"/>
                    <a:gd name="T5" fmla="*/ 0 h 282"/>
                    <a:gd name="T6" fmla="*/ 241 w 241"/>
                    <a:gd name="T7" fmla="*/ 134 h 2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1" h="282">
                      <a:moveTo>
                        <a:pt x="241" y="134"/>
                      </a:moveTo>
                      <a:lnTo>
                        <a:pt x="0" y="282"/>
                      </a:lnTo>
                      <a:lnTo>
                        <a:pt x="0" y="0"/>
                      </a:lnTo>
                      <a:lnTo>
                        <a:pt x="241" y="134"/>
                      </a:lnTo>
                      <a:close/>
                    </a:path>
                  </a:pathLst>
                </a:custGeom>
                <a:solidFill>
                  <a:srgbClr val="45C1A4"/>
                </a:solidFill>
                <a:ln w="3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5" name="Freeform 14">
                  <a:extLst>
                    <a:ext uri="{FF2B5EF4-FFF2-40B4-BE49-F238E27FC236}">
                      <a16:creationId xmlns="" xmlns:a16="http://schemas.microsoft.com/office/drawing/2014/main" id="{31764499-98D3-42E2-815E-0BB8A802A7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06087" y="3562044"/>
                  <a:ext cx="489712" cy="573024"/>
                </a:xfrm>
                <a:custGeom>
                  <a:avLst/>
                  <a:gdLst>
                    <a:gd name="T0" fmla="*/ 0 w 241"/>
                    <a:gd name="T1" fmla="*/ 134 h 282"/>
                    <a:gd name="T2" fmla="*/ 241 w 241"/>
                    <a:gd name="T3" fmla="*/ 282 h 282"/>
                    <a:gd name="T4" fmla="*/ 240 w 241"/>
                    <a:gd name="T5" fmla="*/ 0 h 282"/>
                    <a:gd name="T6" fmla="*/ 0 w 241"/>
                    <a:gd name="T7" fmla="*/ 134 h 2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1" h="282">
                      <a:moveTo>
                        <a:pt x="0" y="134"/>
                      </a:moveTo>
                      <a:lnTo>
                        <a:pt x="241" y="282"/>
                      </a:lnTo>
                      <a:lnTo>
                        <a:pt x="240" y="0"/>
                      </a:lnTo>
                      <a:lnTo>
                        <a:pt x="0" y="134"/>
                      </a:lnTo>
                      <a:close/>
                    </a:path>
                  </a:pathLst>
                </a:custGeom>
                <a:solidFill>
                  <a:srgbClr val="45C1A4"/>
                </a:solidFill>
                <a:ln w="3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6" name="Freeform 15">
                  <a:extLst>
                    <a:ext uri="{FF2B5EF4-FFF2-40B4-BE49-F238E27FC236}">
                      <a16:creationId xmlns="" xmlns:a16="http://schemas.microsoft.com/office/drawing/2014/main" id="{1E63D40B-6AEF-4D65-90EE-D37CBBDDD8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87333" y="4126600"/>
                  <a:ext cx="491744" cy="573024"/>
                </a:xfrm>
                <a:custGeom>
                  <a:avLst/>
                  <a:gdLst>
                    <a:gd name="T0" fmla="*/ 242 w 242"/>
                    <a:gd name="T1" fmla="*/ 129 h 282"/>
                    <a:gd name="T2" fmla="*/ 0 w 242"/>
                    <a:gd name="T3" fmla="*/ 282 h 282"/>
                    <a:gd name="T4" fmla="*/ 0 w 242"/>
                    <a:gd name="T5" fmla="*/ 0 h 282"/>
                    <a:gd name="T6" fmla="*/ 242 w 242"/>
                    <a:gd name="T7" fmla="*/ 129 h 2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2" h="282">
                      <a:moveTo>
                        <a:pt x="242" y="129"/>
                      </a:moveTo>
                      <a:lnTo>
                        <a:pt x="0" y="282"/>
                      </a:lnTo>
                      <a:lnTo>
                        <a:pt x="0" y="0"/>
                      </a:lnTo>
                      <a:lnTo>
                        <a:pt x="242" y="129"/>
                      </a:lnTo>
                      <a:close/>
                    </a:path>
                  </a:pathLst>
                </a:custGeom>
                <a:solidFill>
                  <a:srgbClr val="45C1A4"/>
                </a:solidFill>
                <a:ln w="3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7" name="Freeform 16">
                  <a:extLst>
                    <a:ext uri="{FF2B5EF4-FFF2-40B4-BE49-F238E27FC236}">
                      <a16:creationId xmlns="" xmlns:a16="http://schemas.microsoft.com/office/drawing/2014/main" id="{AD7F1AF0-4FB8-4DAA-A9B2-82FCC1EDDA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93556" y="4135067"/>
                  <a:ext cx="493776" cy="573024"/>
                </a:xfrm>
                <a:custGeom>
                  <a:avLst/>
                  <a:gdLst>
                    <a:gd name="T0" fmla="*/ 0 w 243"/>
                    <a:gd name="T1" fmla="*/ 129 h 282"/>
                    <a:gd name="T2" fmla="*/ 243 w 243"/>
                    <a:gd name="T3" fmla="*/ 282 h 282"/>
                    <a:gd name="T4" fmla="*/ 242 w 243"/>
                    <a:gd name="T5" fmla="*/ 0 h 282"/>
                    <a:gd name="T6" fmla="*/ 0 w 243"/>
                    <a:gd name="T7" fmla="*/ 129 h 2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43" h="282">
                      <a:moveTo>
                        <a:pt x="0" y="129"/>
                      </a:moveTo>
                      <a:lnTo>
                        <a:pt x="243" y="282"/>
                      </a:lnTo>
                      <a:lnTo>
                        <a:pt x="242" y="0"/>
                      </a:lnTo>
                      <a:lnTo>
                        <a:pt x="0" y="129"/>
                      </a:lnTo>
                      <a:close/>
                    </a:path>
                  </a:pathLst>
                </a:custGeom>
                <a:solidFill>
                  <a:srgbClr val="45C1A4"/>
                </a:solidFill>
                <a:ln w="3" cap="flat">
                  <a:noFill/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8" name="Rectangle 13">
                  <a:extLst>
                    <a:ext uri="{FF2B5EF4-FFF2-40B4-BE49-F238E27FC236}">
                      <a16:creationId xmlns="" xmlns:a16="http://schemas.microsoft.com/office/drawing/2014/main" id="{F952DA8B-C961-4C7D-9E26-1ECE11AEC0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32021" y="4159641"/>
                  <a:ext cx="1800" cy="18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49" name="Text Box 10">
                  <a:extLst>
                    <a:ext uri="{FF2B5EF4-FFF2-40B4-BE49-F238E27FC236}">
                      <a16:creationId xmlns="" xmlns:a16="http://schemas.microsoft.com/office/drawing/2014/main" id="{EC3A1604-822E-4C28-94A3-3104F898CB9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995261" y="1996610"/>
                  <a:ext cx="1843467" cy="9951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45720" tIns="22860" rIns="45720" bIns="22860">
                  <a:spAutoFit/>
                </a:bodyPr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2000" b="1" i="0" u="none" strike="noStrike" kern="1200" cap="none" spc="300" normalizeH="0" baseline="0" noProof="0" dirty="0">
                      <a:ln>
                        <a:noFill/>
                      </a:ln>
                      <a:solidFill>
                        <a:srgbClr val="011627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薄膜級酯粒</a:t>
                  </a:r>
                  <a:endParaRPr kumimoji="0" lang="en-US" altLang="zh-TW" sz="2000" b="1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011627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0" marR="0" lvl="0" indent="0" algn="just" defTabSz="609585" rtl="0" eaLnBrk="1" fontAlgn="auto" latinLnBrk="0" hangingPunct="1">
                    <a:lnSpc>
                      <a:spcPts val="25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高透明度</a:t>
                  </a:r>
                  <a:endPara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0" marR="0" lvl="0" indent="0" algn="just" defTabSz="609585" rtl="0" eaLnBrk="1" fontAlgn="auto" latinLnBrk="0" hangingPunct="1">
                    <a:lnSpc>
                      <a:spcPts val="25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尺寸安定</a:t>
                  </a:r>
                  <a:endPara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0" name="Oval 41">
                  <a:extLst>
                    <a:ext uri="{FF2B5EF4-FFF2-40B4-BE49-F238E27FC236}">
                      <a16:creationId xmlns="" xmlns:a16="http://schemas.microsoft.com/office/drawing/2014/main" id="{6F297263-4C6A-41D3-9995-6EF5F01D296D}"/>
                    </a:ext>
                  </a:extLst>
                </p:cNvPr>
                <p:cNvSpPr/>
                <p:nvPr/>
              </p:nvSpPr>
              <p:spPr>
                <a:xfrm>
                  <a:off x="6635697" y="2096964"/>
                  <a:ext cx="258815" cy="260300"/>
                </a:xfrm>
                <a:prstGeom prst="ellipse">
                  <a:avLst/>
                </a:prstGeom>
                <a:solidFill>
                  <a:srgbClr val="FF6600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8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cxnSp>
              <p:nvCxnSpPr>
                <p:cNvPr id="51" name="Straight Arrow Connector 42">
                  <a:extLst>
                    <a:ext uri="{FF2B5EF4-FFF2-40B4-BE49-F238E27FC236}">
                      <a16:creationId xmlns="" xmlns:a16="http://schemas.microsoft.com/office/drawing/2014/main" id="{C0E10848-9010-443F-B507-72BA631747C7}"/>
                    </a:ext>
                  </a:extLst>
                </p:cNvPr>
                <p:cNvCxnSpPr/>
                <p:nvPr/>
              </p:nvCxnSpPr>
              <p:spPr>
                <a:xfrm flipV="1">
                  <a:off x="6472070" y="4018351"/>
                  <a:ext cx="206418" cy="252000"/>
                </a:xfrm>
                <a:prstGeom prst="straightConnector1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43">
                  <a:extLst>
                    <a:ext uri="{FF2B5EF4-FFF2-40B4-BE49-F238E27FC236}">
                      <a16:creationId xmlns="" xmlns:a16="http://schemas.microsoft.com/office/drawing/2014/main" id="{ABD57EE1-F147-4560-B958-B70D9D70E8B9}"/>
                    </a:ext>
                  </a:extLst>
                </p:cNvPr>
                <p:cNvCxnSpPr/>
                <p:nvPr/>
              </p:nvCxnSpPr>
              <p:spPr>
                <a:xfrm flipH="1">
                  <a:off x="5735825" y="4270351"/>
                  <a:ext cx="736245" cy="0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Text Box 10">
                  <a:extLst>
                    <a:ext uri="{FF2B5EF4-FFF2-40B4-BE49-F238E27FC236}">
                      <a16:creationId xmlns="" xmlns:a16="http://schemas.microsoft.com/office/drawing/2014/main" id="{5F8F7B64-5884-4C0E-9076-24FECB99D111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020357" y="3636273"/>
                  <a:ext cx="1656099" cy="13142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45720" tIns="22860" rIns="45720" bIns="22860">
                  <a:spAutoFit/>
                </a:bodyPr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2000" b="1" i="0" u="none" strike="noStrike" kern="1200" cap="none" spc="300" normalizeH="0" baseline="0" noProof="0" dirty="0">
                      <a:ln>
                        <a:noFill/>
                      </a:ln>
                      <a:solidFill>
                        <a:srgbClr val="011627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固聚酯粒</a:t>
                  </a:r>
                  <a:endParaRPr kumimoji="0" lang="zh-CN" altLang="en-US" sz="2000" b="1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011627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0" marR="0" lvl="0" indent="0" algn="l" defTabSz="914400" rtl="0" eaLnBrk="1" fontAlgn="auto" latinLnBrk="0" hangingPunct="1">
                    <a:lnSpc>
                      <a:spcPct val="13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無菌充填級</a:t>
                  </a:r>
                  <a:endPara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0" marR="0" lvl="0" indent="0" algn="l" defTabSz="914400" rtl="0" eaLnBrk="1" fontAlgn="auto" latinLnBrk="0" hangingPunct="1">
                    <a:lnSpc>
                      <a:spcPct val="13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耐熱瓶級</a:t>
                  </a:r>
                  <a:endPara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0" marR="0" lvl="0" indent="0" algn="l" defTabSz="914400" rtl="0" eaLnBrk="1" fontAlgn="auto" latinLnBrk="0" hangingPunct="1">
                    <a:lnSpc>
                      <a:spcPct val="13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低</a:t>
                  </a:r>
                  <a:r>
                    <a:rPr kumimoji="0" lang="en-US" altLang="zh-TW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AA</a:t>
                  </a:r>
                  <a:r>
                    <a:rPr kumimoji="0" lang="zh-TW" alt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水瓶級</a:t>
                  </a:r>
                </a:p>
              </p:txBody>
            </p:sp>
            <p:sp>
              <p:nvSpPr>
                <p:cNvPr id="54" name="Oval 45">
                  <a:extLst>
                    <a:ext uri="{FF2B5EF4-FFF2-40B4-BE49-F238E27FC236}">
                      <a16:creationId xmlns="" xmlns:a16="http://schemas.microsoft.com/office/drawing/2014/main" id="{E83119F1-E8CD-467C-B8CE-2842E31936B0}"/>
                    </a:ext>
                  </a:extLst>
                </p:cNvPr>
                <p:cNvSpPr/>
                <p:nvPr/>
              </p:nvSpPr>
              <p:spPr>
                <a:xfrm>
                  <a:off x="6635697" y="3775500"/>
                  <a:ext cx="258815" cy="260300"/>
                </a:xfrm>
                <a:prstGeom prst="ellipse">
                  <a:avLst/>
                </a:prstGeom>
                <a:solidFill>
                  <a:srgbClr val="0E7FB7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8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5" name="Text Box 10">
                  <a:extLst>
                    <a:ext uri="{FF2B5EF4-FFF2-40B4-BE49-F238E27FC236}">
                      <a16:creationId xmlns="" xmlns:a16="http://schemas.microsoft.com/office/drawing/2014/main" id="{1571ECF1-8B4F-4690-82C5-28BF4DF8649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003039" y="5668466"/>
                  <a:ext cx="1835689" cy="920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45720" tIns="22860" rIns="45720" bIns="22860">
                  <a:spAutoFit/>
                </a:bodyPr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2000" b="1" i="0" u="none" strike="noStrike" kern="1200" cap="none" spc="300" normalizeH="0" baseline="0" noProof="0" dirty="0">
                      <a:ln>
                        <a:noFill/>
                      </a:ln>
                      <a:solidFill>
                        <a:srgbClr val="011627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綠能級酯粒</a:t>
                  </a:r>
                  <a:endParaRPr kumimoji="0" lang="en-US" altLang="zh-TW" sz="2000" b="1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011627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低重金屬</a:t>
                  </a:r>
                  <a:endPara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0" marR="0" lvl="0" indent="0" algn="l" defTabSz="914400" rtl="0" eaLnBrk="1" fontAlgn="auto" latinLnBrk="0" hangingPunct="1">
                    <a:lnSpc>
                      <a:spcPct val="13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環保節能</a:t>
                  </a:r>
                </a:p>
              </p:txBody>
            </p:sp>
            <p:sp>
              <p:nvSpPr>
                <p:cNvPr id="56" name="Oval 47">
                  <a:extLst>
                    <a:ext uri="{FF2B5EF4-FFF2-40B4-BE49-F238E27FC236}">
                      <a16:creationId xmlns="" xmlns:a16="http://schemas.microsoft.com/office/drawing/2014/main" id="{1D4F8B62-0B4C-4447-A298-B5566CB15EB1}"/>
                    </a:ext>
                  </a:extLst>
                </p:cNvPr>
                <p:cNvSpPr/>
                <p:nvPr/>
              </p:nvSpPr>
              <p:spPr>
                <a:xfrm>
                  <a:off x="6635697" y="5710511"/>
                  <a:ext cx="258815" cy="260300"/>
                </a:xfrm>
                <a:prstGeom prst="ellipse">
                  <a:avLst/>
                </a:prstGeom>
                <a:solidFill>
                  <a:srgbClr val="4BACC6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8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7" name="Text Box 10">
                  <a:extLst>
                    <a:ext uri="{FF2B5EF4-FFF2-40B4-BE49-F238E27FC236}">
                      <a16:creationId xmlns="" xmlns:a16="http://schemas.microsoft.com/office/drawing/2014/main" id="{DA2ABCF0-AB65-491A-A588-D1F19483606E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7504" y="2038103"/>
                  <a:ext cx="1975587" cy="35394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45720" tIns="22860" rIns="45720" bIns="22860">
                  <a:spAutoFit/>
                </a:bodyPr>
                <a:lstStyle/>
                <a:p>
                  <a:pPr marL="0" marR="0" lvl="0" indent="0" algn="r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2000" b="1" i="0" u="none" strike="noStrike" kern="1200" cap="none" spc="300" normalizeH="0" baseline="0" noProof="0" dirty="0">
                      <a:ln>
                        <a:noFill/>
                      </a:ln>
                      <a:solidFill>
                        <a:srgbClr val="011627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聚酯瓶</a:t>
                  </a:r>
                  <a:r>
                    <a:rPr kumimoji="0" lang="en-US" altLang="zh-TW" sz="2000" b="1" i="0" u="none" strike="noStrike" kern="1200" cap="none" spc="300" normalizeH="0" baseline="0" noProof="0" dirty="0">
                      <a:ln>
                        <a:noFill/>
                      </a:ln>
                      <a:solidFill>
                        <a:srgbClr val="011627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(</a:t>
                  </a:r>
                  <a:r>
                    <a:rPr kumimoji="0" lang="zh-TW" altLang="en-US" sz="2000" b="1" i="0" u="none" strike="noStrike" kern="1200" cap="none" spc="300" normalizeH="0" baseline="0" noProof="0" dirty="0">
                      <a:ln>
                        <a:noFill/>
                      </a:ln>
                      <a:solidFill>
                        <a:srgbClr val="011627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胚</a:t>
                  </a:r>
                  <a:r>
                    <a:rPr kumimoji="0" lang="en-US" altLang="zh-TW" sz="2000" b="1" i="0" u="none" strike="noStrike" kern="1200" cap="none" spc="300" normalizeH="0" baseline="0" noProof="0" dirty="0">
                      <a:ln>
                        <a:noFill/>
                      </a:ln>
                      <a:solidFill>
                        <a:srgbClr val="011627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)</a:t>
                  </a:r>
                </a:p>
              </p:txBody>
            </p:sp>
            <p:sp>
              <p:nvSpPr>
                <p:cNvPr id="58" name="Oval 49">
                  <a:extLst>
                    <a:ext uri="{FF2B5EF4-FFF2-40B4-BE49-F238E27FC236}">
                      <a16:creationId xmlns="" xmlns:a16="http://schemas.microsoft.com/office/drawing/2014/main" id="{C01C0B7B-BD0F-4786-B32E-750907D72E17}"/>
                    </a:ext>
                  </a:extLst>
                </p:cNvPr>
                <p:cNvSpPr/>
                <p:nvPr/>
              </p:nvSpPr>
              <p:spPr>
                <a:xfrm>
                  <a:off x="2083989" y="2139474"/>
                  <a:ext cx="258815" cy="260300"/>
                </a:xfrm>
                <a:prstGeom prst="ellipse">
                  <a:avLst/>
                </a:prstGeom>
                <a:solidFill>
                  <a:srgbClr val="0E7FB7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8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59" name="Text Box 10">
                  <a:extLst>
                    <a:ext uri="{FF2B5EF4-FFF2-40B4-BE49-F238E27FC236}">
                      <a16:creationId xmlns="" xmlns:a16="http://schemas.microsoft.com/office/drawing/2014/main" id="{3D9453BA-DADD-439E-9FC8-AADE3599853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07504" y="3644058"/>
                  <a:ext cx="1900977" cy="13142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45720" tIns="22860" rIns="45720" bIns="22860">
                  <a:spAutoFit/>
                </a:bodyPr>
                <a:lstStyle/>
                <a:p>
                  <a:pPr marL="0" marR="0" lvl="0" indent="0" algn="r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2000" b="1" i="0" u="none" strike="noStrike" kern="1200" cap="none" spc="300" normalizeH="0" baseline="0" noProof="0" dirty="0">
                      <a:ln>
                        <a:noFill/>
                      </a:ln>
                      <a:solidFill>
                        <a:srgbClr val="011627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聚酯膠片</a:t>
                  </a:r>
                  <a:endParaRPr kumimoji="0" lang="en-US" altLang="zh-CN" sz="2000" b="1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011627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457200" marR="0" lvl="1" indent="0" algn="r" defTabSz="914400" rtl="0" eaLnBrk="1" fontAlgn="auto" latinLnBrk="0" hangingPunct="1">
                    <a:lnSpc>
                      <a:spcPct val="13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食品級</a:t>
                  </a:r>
                  <a:endPara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457200" marR="0" lvl="1" indent="0" algn="r" defTabSz="914400" rtl="0" eaLnBrk="1" fontAlgn="auto" latinLnBrk="0" hangingPunct="1">
                    <a:lnSpc>
                      <a:spcPct val="13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電子級</a:t>
                  </a:r>
                  <a:r>
                    <a:rPr kumimoji="0" lang="en-US" altLang="zh-TW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</a:t>
                  </a:r>
                  <a:endPara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457200" marR="0" lvl="1" indent="0" algn="r" defTabSz="914400" rtl="0" eaLnBrk="1" fontAlgn="auto" latinLnBrk="0" hangingPunct="1">
                    <a:lnSpc>
                      <a:spcPct val="13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CPET</a:t>
                  </a:r>
                </a:p>
              </p:txBody>
            </p:sp>
            <p:sp>
              <p:nvSpPr>
                <p:cNvPr id="60" name="Oval 51">
                  <a:extLst>
                    <a:ext uri="{FF2B5EF4-FFF2-40B4-BE49-F238E27FC236}">
                      <a16:creationId xmlns="" xmlns:a16="http://schemas.microsoft.com/office/drawing/2014/main" id="{CCAA5FE3-848E-4418-A917-31FA5A9FDA74}"/>
                    </a:ext>
                  </a:extLst>
                </p:cNvPr>
                <p:cNvSpPr/>
                <p:nvPr/>
              </p:nvSpPr>
              <p:spPr>
                <a:xfrm>
                  <a:off x="2083989" y="3795009"/>
                  <a:ext cx="258815" cy="260300"/>
                </a:xfrm>
                <a:prstGeom prst="ellipse">
                  <a:avLst/>
                </a:prstGeom>
                <a:solidFill>
                  <a:srgbClr val="4BACC6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8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1" name="Text Box 10">
                  <a:extLst>
                    <a:ext uri="{FF2B5EF4-FFF2-40B4-BE49-F238E27FC236}">
                      <a16:creationId xmlns="" xmlns:a16="http://schemas.microsoft.com/office/drawing/2014/main" id="{29E06703-7753-4FDD-9A16-4DE30BB32B0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3752" y="5638503"/>
                  <a:ext cx="2007633" cy="146193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45720" tIns="22860" rIns="45720" bIns="22860">
                  <a:spAutoFit/>
                </a:bodyPr>
                <a:lstStyle/>
                <a:p>
                  <a:pPr marL="0" marR="0" lvl="0" indent="0" algn="r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2000" b="1" i="0" u="none" strike="noStrike" kern="1200" cap="none" spc="300" normalizeH="0" baseline="0" noProof="0" dirty="0">
                      <a:ln>
                        <a:noFill/>
                      </a:ln>
                      <a:solidFill>
                        <a:srgbClr val="011627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改質酯粒</a:t>
                  </a:r>
                  <a:endParaRPr kumimoji="0" lang="en-US" altLang="zh-CN" sz="2000" b="1" i="0" u="none" strike="noStrike" kern="1200" cap="none" spc="300" normalizeH="0" baseline="0" noProof="0" dirty="0">
                    <a:ln>
                      <a:noFill/>
                    </a:ln>
                    <a:solidFill>
                      <a:srgbClr val="011627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0" marR="0" lvl="0" indent="0" algn="r" defTabSz="609585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低熔點</a:t>
                  </a:r>
                  <a:endPara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0" marR="0" lvl="0" indent="0" algn="r" defTabSz="609585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耐高溫</a:t>
                  </a:r>
                  <a:endPara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pPr marL="0" marR="0" lvl="0" indent="0" algn="r" defTabSz="609585" rtl="0" eaLnBrk="1" fontAlgn="auto" latinLnBrk="0" hangingPunct="1">
                    <a:lnSpc>
                      <a:spcPct val="15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TW" alt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高透明</a:t>
                  </a:r>
                  <a:r>
                    <a:rPr kumimoji="0" lang="en-US" altLang="zh-TW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  </a:t>
                  </a:r>
                  <a:endPara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62" name="Oval 53">
                  <a:extLst>
                    <a:ext uri="{FF2B5EF4-FFF2-40B4-BE49-F238E27FC236}">
                      <a16:creationId xmlns="" xmlns:a16="http://schemas.microsoft.com/office/drawing/2014/main" id="{918D859B-3B34-40F9-9DE5-F1E2F1D4AD0F}"/>
                    </a:ext>
                  </a:extLst>
                </p:cNvPr>
                <p:cNvSpPr/>
                <p:nvPr/>
              </p:nvSpPr>
              <p:spPr>
                <a:xfrm>
                  <a:off x="2083989" y="5710511"/>
                  <a:ext cx="258815" cy="260300"/>
                </a:xfrm>
                <a:prstGeom prst="ellipse">
                  <a:avLst/>
                </a:prstGeom>
                <a:solidFill>
                  <a:srgbClr val="0E7FB7"/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w="152400" h="50800" prst="softRound"/>
                </a:sp3d>
              </p:spPr>
              <p:style>
                <a:lnRef idx="2">
                  <a:schemeClr val="accent5">
                    <a:shade val="50000"/>
                  </a:schemeClr>
                </a:lnRef>
                <a:fillRef idx="1">
                  <a:schemeClr val="accent5"/>
                </a:fillRef>
                <a:effectRef idx="0">
                  <a:schemeClr val="accent5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8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cxnSp>
              <p:nvCxnSpPr>
                <p:cNvPr id="63" name="Straight Arrow Connector 56">
                  <a:extLst>
                    <a:ext uri="{FF2B5EF4-FFF2-40B4-BE49-F238E27FC236}">
                      <a16:creationId xmlns="" xmlns:a16="http://schemas.microsoft.com/office/drawing/2014/main" id="{6DCC1838-8A4B-4574-A395-7E6E82C69263}"/>
                    </a:ext>
                  </a:extLst>
                </p:cNvPr>
                <p:cNvCxnSpPr/>
                <p:nvPr/>
              </p:nvCxnSpPr>
              <p:spPr>
                <a:xfrm>
                  <a:off x="6012160" y="2227114"/>
                  <a:ext cx="603926" cy="8491"/>
                </a:xfrm>
                <a:prstGeom prst="straightConnector1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57">
                  <a:extLst>
                    <a:ext uri="{FF2B5EF4-FFF2-40B4-BE49-F238E27FC236}">
                      <a16:creationId xmlns="" xmlns:a16="http://schemas.microsoft.com/office/drawing/2014/main" id="{943852EA-457E-4146-8550-857CF7A8D74F}"/>
                    </a:ext>
                  </a:extLst>
                </p:cNvPr>
                <p:cNvCxnSpPr/>
                <p:nvPr/>
              </p:nvCxnSpPr>
              <p:spPr>
                <a:xfrm flipH="1">
                  <a:off x="5174494" y="2231894"/>
                  <a:ext cx="837666" cy="861774"/>
                </a:xfrm>
                <a:prstGeom prst="line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Arrow Connector 58">
                  <a:extLst>
                    <a:ext uri="{FF2B5EF4-FFF2-40B4-BE49-F238E27FC236}">
                      <a16:creationId xmlns="" xmlns:a16="http://schemas.microsoft.com/office/drawing/2014/main" id="{B62A0FB4-06BD-43CB-86E4-8E077B6E37FC}"/>
                    </a:ext>
                  </a:extLst>
                </p:cNvPr>
                <p:cNvCxnSpPr>
                  <a:endCxn id="60" idx="5"/>
                </p:cNvCxnSpPr>
                <p:nvPr/>
              </p:nvCxnSpPr>
              <p:spPr>
                <a:xfrm flipH="1" flipV="1">
                  <a:off x="2304901" y="4017189"/>
                  <a:ext cx="322883" cy="253162"/>
                </a:xfrm>
                <a:prstGeom prst="straightConnector1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Arrow Connector 59">
                  <a:extLst>
                    <a:ext uri="{FF2B5EF4-FFF2-40B4-BE49-F238E27FC236}">
                      <a16:creationId xmlns="" xmlns:a16="http://schemas.microsoft.com/office/drawing/2014/main" id="{67CBE598-B4B2-4D81-B1E9-81F7B321DF60}"/>
                    </a:ext>
                  </a:extLst>
                </p:cNvPr>
                <p:cNvCxnSpPr/>
                <p:nvPr/>
              </p:nvCxnSpPr>
              <p:spPr>
                <a:xfrm flipH="1" flipV="1">
                  <a:off x="2371300" y="5859159"/>
                  <a:ext cx="815859" cy="7317"/>
                </a:xfrm>
                <a:prstGeom prst="straightConnector1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Arrow Connector 60">
                  <a:extLst>
                    <a:ext uri="{FF2B5EF4-FFF2-40B4-BE49-F238E27FC236}">
                      <a16:creationId xmlns="" xmlns:a16="http://schemas.microsoft.com/office/drawing/2014/main" id="{0DE60531-4864-44E9-AC4F-E6BEBB7D3832}"/>
                    </a:ext>
                  </a:extLst>
                </p:cNvPr>
                <p:cNvCxnSpPr/>
                <p:nvPr/>
              </p:nvCxnSpPr>
              <p:spPr>
                <a:xfrm flipH="1">
                  <a:off x="2351271" y="2227114"/>
                  <a:ext cx="549749" cy="8491"/>
                </a:xfrm>
                <a:prstGeom prst="straightConnector1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8" name="文字方塊 67">
                  <a:extLst>
                    <a:ext uri="{FF2B5EF4-FFF2-40B4-BE49-F238E27FC236}">
                      <a16:creationId xmlns="" xmlns:a16="http://schemas.microsoft.com/office/drawing/2014/main" id="{21A014D5-9F60-4FEB-A7EF-5EB5C56653E3}"/>
                    </a:ext>
                  </a:extLst>
                </p:cNvPr>
                <p:cNvSpPr txBox="1"/>
                <p:nvPr/>
              </p:nvSpPr>
              <p:spPr>
                <a:xfrm>
                  <a:off x="4050004" y="3848556"/>
                  <a:ext cx="1000595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TW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P E T</a:t>
                  </a:r>
                  <a:endParaRPr kumimoji="0" lang="zh-TW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</p:grpSp>
          <p:cxnSp>
            <p:nvCxnSpPr>
              <p:cNvPr id="31" name="Straight Connector 57">
                <a:extLst>
                  <a:ext uri="{FF2B5EF4-FFF2-40B4-BE49-F238E27FC236}">
                    <a16:creationId xmlns="" xmlns:a16="http://schemas.microsoft.com/office/drawing/2014/main" id="{820CE994-9A76-4025-9B40-3F8D796BC67B}"/>
                  </a:ext>
                </a:extLst>
              </p:cNvPr>
              <p:cNvCxnSpPr/>
              <p:nvPr/>
            </p:nvCxnSpPr>
            <p:spPr>
              <a:xfrm>
                <a:off x="5076056" y="5206455"/>
                <a:ext cx="638944" cy="634206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56">
                <a:extLst>
                  <a:ext uri="{FF2B5EF4-FFF2-40B4-BE49-F238E27FC236}">
                    <a16:creationId xmlns="" xmlns:a16="http://schemas.microsoft.com/office/drawing/2014/main" id="{C1742AA2-4B75-4410-92F2-8B186A3E7905}"/>
                  </a:ext>
                </a:extLst>
              </p:cNvPr>
              <p:cNvCxnSpPr/>
              <p:nvPr/>
            </p:nvCxnSpPr>
            <p:spPr>
              <a:xfrm>
                <a:off x="5715000" y="5854527"/>
                <a:ext cx="828000" cy="0"/>
              </a:xfrm>
              <a:prstGeom prst="straightConnector1">
                <a:avLst/>
              </a:prstGeom>
              <a:ln>
                <a:solidFill>
                  <a:schemeClr val="bg1">
                    <a:lumMod val="6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文字方塊 24">
              <a:extLst>
                <a:ext uri="{FF2B5EF4-FFF2-40B4-BE49-F238E27FC236}">
                  <a16:creationId xmlns="" xmlns:a16="http://schemas.microsoft.com/office/drawing/2014/main" id="{7271569F-3955-4571-A428-E51218932B03}"/>
                </a:ext>
              </a:extLst>
            </p:cNvPr>
            <p:cNvSpPr txBox="1"/>
            <p:nvPr/>
          </p:nvSpPr>
          <p:spPr>
            <a:xfrm>
              <a:off x="2358008" y="926267"/>
              <a:ext cx="9846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固聚</a:t>
              </a:r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="" xmlns:a16="http://schemas.microsoft.com/office/drawing/2014/main" id="{B3FA4D83-F195-4E21-A772-67F104AC6F85}"/>
                </a:ext>
              </a:extLst>
            </p:cNvPr>
            <p:cNvSpPr txBox="1"/>
            <p:nvPr/>
          </p:nvSpPr>
          <p:spPr>
            <a:xfrm>
              <a:off x="2358008" y="2941898"/>
              <a:ext cx="9846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固聚</a:t>
              </a:r>
              <a:endPara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="" xmlns:a16="http://schemas.microsoft.com/office/drawing/2014/main" id="{5DA894CB-D221-43D9-BFBC-D62AD362C802}"/>
                </a:ext>
              </a:extLst>
            </p:cNvPr>
            <p:cNvSpPr txBox="1"/>
            <p:nvPr/>
          </p:nvSpPr>
          <p:spPr>
            <a:xfrm>
              <a:off x="2358008" y="4958715"/>
              <a:ext cx="9846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固聚</a:t>
              </a: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="" xmlns:a16="http://schemas.microsoft.com/office/drawing/2014/main" id="{EBA0E766-1403-4163-86B3-C50351A3455A}"/>
                </a:ext>
              </a:extLst>
            </p:cNvPr>
            <p:cNvSpPr txBox="1"/>
            <p:nvPr/>
          </p:nvSpPr>
          <p:spPr>
            <a:xfrm>
              <a:off x="5724128" y="2948339"/>
              <a:ext cx="9846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固聚</a:t>
              </a:r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="" xmlns:a16="http://schemas.microsoft.com/office/drawing/2014/main" id="{ED692EE5-1FA1-41FE-9772-7543B0AEFCEA}"/>
                </a:ext>
              </a:extLst>
            </p:cNvPr>
            <p:cNvSpPr txBox="1"/>
            <p:nvPr/>
          </p:nvSpPr>
          <p:spPr>
            <a:xfrm>
              <a:off x="5742384" y="4958715"/>
              <a:ext cx="9846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固聚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230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100000">
                <a:srgbClr val="E71D36"/>
              </a:gs>
              <a:gs pos="14000">
                <a:srgbClr val="99CC00">
                  <a:tint val="44500"/>
                  <a:satMod val="160000"/>
                  <a:lumMod val="30000"/>
                  <a:lumOff val="70000"/>
                  <a:alpha val="30000"/>
                </a:srgbClr>
              </a:gs>
              <a:gs pos="100000">
                <a:srgbClr val="99CC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不同的產品  一樣的目標</a:t>
            </a:r>
            <a:b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sz="360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4" name="Picture 7" descr="pet_pro_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888" t="8642" r="3893" b="4319"/>
          <a:stretch/>
        </p:blipFill>
        <p:spPr bwMode="auto">
          <a:xfrm>
            <a:off x="5791200" y="1275127"/>
            <a:ext cx="3352800" cy="558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1"/>
          <p:cNvSpPr/>
          <p:nvPr/>
        </p:nvSpPr>
        <p:spPr>
          <a:xfrm>
            <a:off x="5794000" y="1275127"/>
            <a:ext cx="3352800" cy="5620845"/>
          </a:xfrm>
          <a:prstGeom prst="rect">
            <a:avLst/>
          </a:prstGeom>
          <a:solidFill>
            <a:srgbClr val="FF9F1C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156176" y="3429000"/>
            <a:ext cx="2539024" cy="3093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tIns="22860" rIns="45720" bIns="22860">
            <a:spAutoFit/>
          </a:bodyPr>
          <a:lstStyle/>
          <a:p>
            <a:pPr marL="0" marR="0" lvl="0" indent="0" algn="just" defTabSz="1088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以新光合纖的材料工程，我們對各種薄膜級、瓶級酯粒開發其適切特性</a:t>
            </a:r>
            <a:r>
              <a:rPr kumimoji="0" lang="en-US" altLang="zh-TW" sz="180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:</a:t>
            </a:r>
          </a:p>
          <a:p>
            <a:pPr marL="285750" marR="0" lvl="0" indent="-285750" algn="l" defTabSz="1088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低熔點</a:t>
            </a:r>
            <a:endParaRPr kumimoji="0" lang="en-US" altLang="zh-TW" sz="1800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endParaRPr>
          </a:p>
          <a:p>
            <a:pPr marL="285750" marR="0" lvl="0" indent="-285750" algn="l" defTabSz="1088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耐高溫</a:t>
            </a:r>
            <a:endParaRPr kumimoji="0" lang="en-US" altLang="zh-TW" sz="1800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endParaRPr>
          </a:p>
          <a:p>
            <a:pPr marL="285750" marR="0" lvl="0" indent="-285750" algn="l" defTabSz="1088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低結晶度</a:t>
            </a:r>
            <a:endParaRPr kumimoji="0" lang="en-US" altLang="zh-TW" sz="1800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endParaRPr>
          </a:p>
          <a:p>
            <a:pPr marL="285750" marR="0" lvl="0" indent="-285750" algn="l" defTabSz="1088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高透明度</a:t>
            </a:r>
            <a:endParaRPr kumimoji="0" lang="en-US" altLang="zh-TW" sz="1800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endParaRPr>
          </a:p>
          <a:p>
            <a:pPr marL="285750" marR="0" lvl="0" indent="-285750" algn="l" defTabSz="1088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高尺寸安定度</a:t>
            </a:r>
            <a:endParaRPr kumimoji="0" lang="en-US" altLang="zh-TW" sz="1800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endParaRPr>
          </a:p>
          <a:p>
            <a:pPr marL="285750" marR="0" lvl="0" indent="-285750" algn="l" defTabSz="1088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環保節能</a:t>
            </a:r>
            <a:endParaRPr kumimoji="0" lang="en-US" altLang="zh-TW" sz="1800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endParaRPr>
          </a:p>
          <a:p>
            <a:pPr marL="285750" marR="0" lvl="0" indent="-285750" algn="l" defTabSz="1088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低重金屬含量</a:t>
            </a:r>
            <a:endParaRPr kumimoji="0" lang="en-US" altLang="zh-TW" sz="1800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endParaRPr>
          </a:p>
          <a:p>
            <a:pPr marL="285750" marR="0" lvl="0" indent="-285750" algn="l" defTabSz="1088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TW" alt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低</a:t>
            </a:r>
            <a:r>
              <a:rPr kumimoji="0" lang="en-US" altLang="zh-TW" sz="180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AA</a:t>
            </a:r>
            <a:r>
              <a:rPr kumimoji="0" lang="zh-TW" alt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含量</a:t>
            </a:r>
            <a:endParaRPr kumimoji="0" lang="en-US" altLang="zh-TW" sz="1800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6272164" y="1359015"/>
            <a:ext cx="1039728" cy="994948"/>
            <a:chOff x="6145632" y="776468"/>
            <a:chExt cx="1260000" cy="1260000"/>
          </a:xfrm>
          <a:solidFill>
            <a:srgbClr val="011627"/>
          </a:solidFill>
        </p:grpSpPr>
        <p:sp>
          <p:nvSpPr>
            <p:cNvPr id="8" name="Rounded Rectangle 2"/>
            <p:cNvSpPr/>
            <p:nvPr/>
          </p:nvSpPr>
          <p:spPr>
            <a:xfrm>
              <a:off x="6145632" y="776468"/>
              <a:ext cx="1260000" cy="1260000"/>
            </a:xfrm>
            <a:prstGeom prst="roundRect">
              <a:avLst>
                <a:gd name="adj" fmla="val 8667"/>
              </a:avLst>
            </a:prstGeom>
            <a:grp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6280017" y="1136171"/>
              <a:ext cx="995456" cy="54059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dist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-1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易加工</a:t>
              </a:r>
              <a:endParaRPr kumimoji="0" lang="zh-CN" altLang="en-US" sz="18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7411625" y="1359017"/>
            <a:ext cx="1039728" cy="994948"/>
            <a:chOff x="7436440" y="760512"/>
            <a:chExt cx="1260000" cy="1260000"/>
          </a:xfrm>
          <a:solidFill>
            <a:srgbClr val="011627"/>
          </a:solidFill>
        </p:grpSpPr>
        <p:sp>
          <p:nvSpPr>
            <p:cNvPr id="11" name="Rounded Rectangle 3"/>
            <p:cNvSpPr/>
            <p:nvPr/>
          </p:nvSpPr>
          <p:spPr>
            <a:xfrm>
              <a:off x="7436440" y="760512"/>
              <a:ext cx="1260000" cy="1260000"/>
            </a:xfrm>
            <a:prstGeom prst="roundRect">
              <a:avLst>
                <a:gd name="adj" fmla="val 8667"/>
              </a:avLst>
            </a:prstGeom>
            <a:grp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7656709" y="1205845"/>
              <a:ext cx="819455" cy="369332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-1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高性能</a:t>
              </a:r>
              <a:endParaRPr kumimoji="0" lang="zh-CN" altLang="en-US" sz="18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7411628" y="2413283"/>
            <a:ext cx="1039728" cy="994948"/>
            <a:chOff x="7452320" y="2056742"/>
            <a:chExt cx="1260000" cy="1260000"/>
          </a:xfrm>
          <a:solidFill>
            <a:srgbClr val="011627"/>
          </a:solidFill>
        </p:grpSpPr>
        <p:sp>
          <p:nvSpPr>
            <p:cNvPr id="14" name="Rounded Rectangle 5"/>
            <p:cNvSpPr/>
            <p:nvPr/>
          </p:nvSpPr>
          <p:spPr>
            <a:xfrm>
              <a:off x="7452320" y="2056742"/>
              <a:ext cx="1260000" cy="1260000"/>
            </a:xfrm>
            <a:prstGeom prst="roundRect">
              <a:avLst>
                <a:gd name="adj" fmla="val 8667"/>
              </a:avLst>
            </a:prstGeom>
            <a:grp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5" name="Picture 14" descr="ãpet recycleãçåçæå°çµæ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9039"/>
            <a:stretch/>
          </p:blipFill>
          <p:spPr bwMode="auto">
            <a:xfrm>
              <a:off x="7755359" y="2355000"/>
              <a:ext cx="653923" cy="678982"/>
            </a:xfrm>
            <a:prstGeom prst="rect">
              <a:avLst/>
            </a:prstGeom>
            <a:grpFill/>
          </p:spPr>
        </p:pic>
      </p:grpSp>
      <p:grpSp>
        <p:nvGrpSpPr>
          <p:cNvPr id="16" name="群組 15"/>
          <p:cNvGrpSpPr/>
          <p:nvPr/>
        </p:nvGrpSpPr>
        <p:grpSpPr>
          <a:xfrm>
            <a:off x="6273909" y="2413281"/>
            <a:ext cx="1039728" cy="994948"/>
            <a:chOff x="6156176" y="2056742"/>
            <a:chExt cx="1260000" cy="1260000"/>
          </a:xfrm>
          <a:solidFill>
            <a:srgbClr val="011627"/>
          </a:solidFill>
        </p:grpSpPr>
        <p:sp>
          <p:nvSpPr>
            <p:cNvPr id="17" name="Rounded Rectangle 4"/>
            <p:cNvSpPr/>
            <p:nvPr/>
          </p:nvSpPr>
          <p:spPr>
            <a:xfrm>
              <a:off x="6156176" y="2056742"/>
              <a:ext cx="1260000" cy="1260000"/>
            </a:xfrm>
            <a:prstGeom prst="roundRect">
              <a:avLst>
                <a:gd name="adj" fmla="val 8667"/>
              </a:avLst>
            </a:prstGeom>
            <a:grp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6417548" y="2221473"/>
              <a:ext cx="733028" cy="94603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0" marR="0" lvl="0" indent="0" algn="dist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-1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安全</a:t>
              </a:r>
              <a:endParaRPr kumimoji="0" lang="en-US" altLang="zh-TW" sz="18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marR="0" lvl="0" indent="0" algn="dist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-1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衛生</a:t>
              </a:r>
              <a:endParaRPr kumimoji="0" lang="en-US" altLang="zh-TW" sz="1800" b="0" i="0" u="none" strike="noStrike" kern="1200" cap="none" spc="-15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19" name="Picture 2" descr="ãpet bottleãçåçæå°çµæ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30" y="2067310"/>
            <a:ext cx="5018742" cy="2486543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08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gradFill flip="none" rotWithShape="1">
            <a:gsLst>
              <a:gs pos="100000">
                <a:srgbClr val="E71D36"/>
              </a:gs>
              <a:gs pos="14000">
                <a:srgbClr val="99CC00">
                  <a:tint val="44500"/>
                  <a:satMod val="160000"/>
                  <a:lumMod val="30000"/>
                  <a:lumOff val="70000"/>
                  <a:alpha val="30000"/>
                </a:srgbClr>
              </a:gs>
              <a:gs pos="100000">
                <a:srgbClr val="99CC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泛亞</a:t>
            </a:r>
            <a:r>
              <a:rPr lang="zh-TW" altLang="en-US" sz="3600" dirty="0" smtClean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聚酯</a:t>
            </a:r>
            <a:r>
              <a:rPr lang="en-US" altLang="zh-TW" sz="3600" dirty="0" smtClean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3600" dirty="0" smtClean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股</a:t>
            </a:r>
            <a:r>
              <a:rPr lang="en-US" altLang="zh-TW" sz="3600" dirty="0" smtClean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3600" dirty="0" smtClean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公司</a:t>
            </a:r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sz="360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graphicFrame>
        <p:nvGraphicFramePr>
          <p:cNvPr id="33" name="資料庫圖表 32"/>
          <p:cNvGraphicFramePr/>
          <p:nvPr>
            <p:extLst>
              <p:ext uri="{D42A27DB-BD31-4B8C-83A1-F6EECF244321}">
                <p14:modId xmlns:p14="http://schemas.microsoft.com/office/powerpoint/2010/main" val="2052727836"/>
              </p:ext>
            </p:extLst>
          </p:nvPr>
        </p:nvGraphicFramePr>
        <p:xfrm>
          <a:off x="1595698" y="1217341"/>
          <a:ext cx="5954150" cy="3379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9" name="群組 18"/>
          <p:cNvGrpSpPr/>
          <p:nvPr/>
        </p:nvGrpSpPr>
        <p:grpSpPr>
          <a:xfrm>
            <a:off x="827584" y="4555005"/>
            <a:ext cx="2088232" cy="1853481"/>
            <a:chOff x="1619672" y="4136443"/>
            <a:chExt cx="2088232" cy="1853481"/>
          </a:xfrm>
        </p:grpSpPr>
        <p:sp>
          <p:nvSpPr>
            <p:cNvPr id="20" name="Text Box 10"/>
            <p:cNvSpPr txBox="1">
              <a:spLocks noChangeArrowheads="1"/>
            </p:cNvSpPr>
            <p:nvPr/>
          </p:nvSpPr>
          <p:spPr bwMode="auto">
            <a:xfrm>
              <a:off x="1619672" y="5174316"/>
              <a:ext cx="2088232" cy="8156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5720" tIns="22860" rIns="45720" bIns="22860">
              <a:spAutoFit/>
            </a:bodyPr>
            <a:lstStyle/>
            <a:p>
              <a:pPr marL="0" marR="0" lvl="0" indent="0" algn="ctr" defTabSz="1088232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11627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itchFamily="34" charset="0"/>
                </a:rPr>
                <a:t>聚酯瓶</a:t>
              </a:r>
              <a:endPara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01162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endParaRPr>
            </a:p>
            <a:p>
              <a:pPr marL="0" marR="0" lvl="0" indent="0" algn="ctr" defTabSz="10882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itchFamily="34" charset="0"/>
                </a:rPr>
                <a:t>國內主要飲料廠供應商</a:t>
              </a:r>
              <a:endPara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endParaRPr>
            </a:p>
          </p:txBody>
        </p:sp>
        <p:grpSp>
          <p:nvGrpSpPr>
            <p:cNvPr id="21" name="群組 20"/>
            <p:cNvGrpSpPr/>
            <p:nvPr/>
          </p:nvGrpSpPr>
          <p:grpSpPr>
            <a:xfrm>
              <a:off x="2149820" y="4136443"/>
              <a:ext cx="1027935" cy="1033833"/>
              <a:chOff x="2319928" y="4140483"/>
              <a:chExt cx="1027935" cy="1033833"/>
            </a:xfrm>
          </p:grpSpPr>
          <p:sp>
            <p:nvSpPr>
              <p:cNvPr id="22" name="Oval 4"/>
              <p:cNvSpPr/>
              <p:nvPr/>
            </p:nvSpPr>
            <p:spPr>
              <a:xfrm>
                <a:off x="2319928" y="4140483"/>
                <a:ext cx="1027935" cy="1033833"/>
              </a:xfrm>
              <a:prstGeom prst="ellipse">
                <a:avLst/>
              </a:prstGeom>
              <a:solidFill>
                <a:srgbClr val="F79646">
                  <a:lumMod val="75000"/>
                </a:srgb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+mn-cs"/>
                </a:endParaRPr>
              </a:p>
            </p:txBody>
          </p:sp>
          <p:pic>
            <p:nvPicPr>
              <p:cNvPr id="23" name="Picture 12" descr="ãPET BOTTLE flat iconãçåçæå°çµæ"/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clrChange>
                  <a:clrFrom>
                    <a:srgbClr val="1B1B1B"/>
                  </a:clrFrom>
                  <a:clrTo>
                    <a:srgbClr val="1B1B1B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6376" b="88591" l="67647" r="83007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993" t="5992" r="15096" b="11002"/>
              <a:stretch/>
            </p:blipFill>
            <p:spPr bwMode="auto">
              <a:xfrm>
                <a:off x="2658401" y="4282314"/>
                <a:ext cx="350987" cy="7501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24" name="群組 23"/>
          <p:cNvGrpSpPr/>
          <p:nvPr/>
        </p:nvGrpSpPr>
        <p:grpSpPr>
          <a:xfrm>
            <a:off x="5887275" y="4555005"/>
            <a:ext cx="2592288" cy="2107654"/>
            <a:chOff x="5375879" y="4184140"/>
            <a:chExt cx="2592288" cy="2107654"/>
          </a:xfrm>
        </p:grpSpPr>
        <p:sp>
          <p:nvSpPr>
            <p:cNvPr id="25" name="Oval 6"/>
            <p:cNvSpPr/>
            <p:nvPr/>
          </p:nvSpPr>
          <p:spPr>
            <a:xfrm>
              <a:off x="6179760" y="4184140"/>
              <a:ext cx="984527" cy="990176"/>
            </a:xfrm>
            <a:prstGeom prst="ellipse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26" name="Text Box 10"/>
            <p:cNvSpPr txBox="1">
              <a:spLocks noChangeArrowheads="1"/>
            </p:cNvSpPr>
            <p:nvPr/>
          </p:nvSpPr>
          <p:spPr bwMode="auto">
            <a:xfrm>
              <a:off x="5375879" y="5260743"/>
              <a:ext cx="2592288" cy="10310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5720" tIns="22860" rIns="45720" bIns="22860">
              <a:spAutoFit/>
            </a:bodyPr>
            <a:lstStyle/>
            <a:p>
              <a:pPr marL="0" marR="0" lvl="0" indent="0" algn="ctr" defTabSz="1088232" rtl="0" eaLnBrk="1" fontAlgn="auto" latinLnBrk="0" hangingPunct="1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11627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itchFamily="34" charset="0"/>
                </a:rPr>
                <a:t>聚酯膠片</a:t>
              </a:r>
            </a:p>
            <a:p>
              <a:pPr marL="0" marR="0" lvl="0" indent="0" algn="ctr" defTabSz="10882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itchFamily="34" charset="0"/>
                </a:rPr>
                <a:t>電子級及醫療級應用</a:t>
              </a:r>
              <a:endPara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endParaRPr>
            </a:p>
            <a:p>
              <a:pPr marL="0" marR="0" lvl="0" indent="0" algn="ctr" defTabSz="108823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itchFamily="34" charset="0"/>
                </a:rPr>
                <a:t>擺脫食品包裝之低價競爭</a:t>
              </a:r>
            </a:p>
          </p:txBody>
        </p:sp>
        <p:pic>
          <p:nvPicPr>
            <p:cNvPr id="27" name="Picture 2" descr="ãplastic sheet iconãçåçæå°çµæ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3298" b="69868" l="20608" r="74988">
                          <a14:foregroundMark x1="31538" y1="31071" x2="31538" y2="31071"/>
                          <a14:foregroundMark x1="38462" y1="47500" x2="38462" y2="47500"/>
                        </a14:backgroundRemoval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10" t="17477" r="18215" b="24311"/>
            <a:stretch/>
          </p:blipFill>
          <p:spPr bwMode="auto">
            <a:xfrm>
              <a:off x="6281671" y="4365184"/>
              <a:ext cx="780704" cy="7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群組 27"/>
          <p:cNvGrpSpPr/>
          <p:nvPr/>
        </p:nvGrpSpPr>
        <p:grpSpPr>
          <a:xfrm>
            <a:off x="4049838" y="4579132"/>
            <a:ext cx="1027935" cy="1033833"/>
            <a:chOff x="3939375" y="3995399"/>
            <a:chExt cx="1027935" cy="1033833"/>
          </a:xfrm>
        </p:grpSpPr>
        <p:sp>
          <p:nvSpPr>
            <p:cNvPr id="29" name="Oval 4"/>
            <p:cNvSpPr/>
            <p:nvPr/>
          </p:nvSpPr>
          <p:spPr>
            <a:xfrm>
              <a:off x="3939375" y="3995399"/>
              <a:ext cx="1027935" cy="1033833"/>
            </a:xfrm>
            <a:prstGeom prst="ellipse">
              <a:avLst/>
            </a:prstGeom>
            <a:solidFill>
              <a:srgbClr val="F79646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pic>
          <p:nvPicPr>
            <p:cNvPr id="30" name="Picture 6"/>
            <p:cNvPicPr>
              <a:picLocks noChangeAspect="1" noChangeArrowheads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637" t="23656" r="35217" b="23656"/>
            <a:stretch/>
          </p:blipFill>
          <p:spPr bwMode="auto">
            <a:xfrm>
              <a:off x="4198588" y="4111326"/>
              <a:ext cx="509509" cy="801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3518623" y="5601032"/>
            <a:ext cx="2088232" cy="81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tIns="22860" rIns="45720" bIns="22860">
            <a:spAutoFit/>
          </a:bodyPr>
          <a:lstStyle/>
          <a:p>
            <a:pPr marL="0" marR="0" lvl="0" indent="0" algn="ctr" defTabSz="1088232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11627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聚酯瓶胚</a:t>
            </a:r>
            <a:endParaRPr kumimoji="0" lang="en-US" altLang="zh-TW" sz="1800" b="1" i="0" u="none" strike="noStrike" kern="1200" cap="none" spc="0" normalizeH="0" baseline="0" noProof="0" dirty="0">
              <a:ln>
                <a:noFill/>
              </a:ln>
              <a:solidFill>
                <a:srgbClr val="011627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endParaRPr>
          </a:p>
          <a:p>
            <a:pPr marL="0" marR="0" lvl="0" indent="0" algn="ctr" defTabSz="10882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rPr>
              <a:t>國內主要飲料廠供應商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Open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69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圓角矩形 33"/>
          <p:cNvSpPr/>
          <p:nvPr/>
        </p:nvSpPr>
        <p:spPr>
          <a:xfrm>
            <a:off x="1057013" y="1726545"/>
            <a:ext cx="2604050" cy="5037183"/>
          </a:xfrm>
          <a:prstGeom prst="roundRect">
            <a:avLst>
              <a:gd name="adj" fmla="val 10176"/>
            </a:avLst>
          </a:prstGeom>
          <a:solidFill>
            <a:srgbClr val="F79646">
              <a:lumMod val="20000"/>
              <a:lumOff val="80000"/>
              <a:alpha val="8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/>
              <a:cs typeface="+mn-cs"/>
            </a:endParaRPr>
          </a:p>
        </p:txBody>
      </p:sp>
      <p:sp>
        <p:nvSpPr>
          <p:cNvPr id="36" name="文字方塊 35"/>
          <p:cNvSpPr txBox="1"/>
          <p:nvPr/>
        </p:nvSpPr>
        <p:spPr>
          <a:xfrm flipH="1">
            <a:off x="1824335" y="1513844"/>
            <a:ext cx="1019072" cy="408623"/>
          </a:xfrm>
          <a:prstGeom prst="roundRect">
            <a:avLst/>
          </a:prstGeom>
          <a:gradFill flip="none" rotWithShape="1">
            <a:gsLst>
              <a:gs pos="0">
                <a:srgbClr val="E71D36"/>
              </a:gs>
              <a:gs pos="50000">
                <a:srgbClr val="800000"/>
              </a:gs>
              <a:gs pos="100000">
                <a:srgbClr val="C11529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 wrap="square" rtlCol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icrosoft Tai Le" panose="020B0502040204020203" pitchFamily="34" charset="0"/>
              </a:rPr>
              <a:t>改質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2520176" y="248968"/>
            <a:ext cx="6623823" cy="1017588"/>
          </a:xfrm>
          <a:gradFill flip="none" rotWithShape="1">
            <a:gsLst>
              <a:gs pos="100000">
                <a:srgbClr val="E71D36"/>
              </a:gs>
              <a:gs pos="14000">
                <a:srgbClr val="99CC00">
                  <a:tint val="44500"/>
                  <a:satMod val="160000"/>
                  <a:lumMod val="30000"/>
                  <a:lumOff val="70000"/>
                  <a:alpha val="30000"/>
                </a:srgbClr>
              </a:gs>
              <a:gs pos="100000">
                <a:srgbClr val="99CC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en-US" altLang="zh-TW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PBT</a:t>
            </a:r>
            <a:r>
              <a:rPr lang="zh-TW" altLang="en-US" sz="3600" dirty="0">
                <a:solidFill>
                  <a:srgbClr val="011627"/>
                </a:solidFill>
                <a:latin typeface="微軟正黑體" pitchFamily="34" charset="-120"/>
                <a:ea typeface="微軟正黑體" pitchFamily="34" charset="-120"/>
              </a:rPr>
              <a:t> 酯粒</a:t>
            </a:r>
            <a:endParaRPr lang="en-US" altLang="en-US" sz="3600" dirty="0">
              <a:solidFill>
                <a:srgbClr val="011627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143552" y="1768491"/>
            <a:ext cx="8892944" cy="4828494"/>
            <a:chOff x="-44108" y="1204178"/>
            <a:chExt cx="8892944" cy="4828494"/>
          </a:xfrm>
        </p:grpSpPr>
        <p:graphicFrame>
          <p:nvGraphicFramePr>
            <p:cNvPr id="6" name="Chart 2"/>
            <p:cNvGraphicFramePr/>
            <p:nvPr>
              <p:extLst>
                <p:ext uri="{D42A27DB-BD31-4B8C-83A1-F6EECF244321}">
                  <p14:modId xmlns:p14="http://schemas.microsoft.com/office/powerpoint/2010/main" val="2413806760"/>
                </p:ext>
              </p:extLst>
            </p:nvPr>
          </p:nvGraphicFramePr>
          <p:xfrm>
            <a:off x="2667000" y="2540000"/>
            <a:ext cx="3581400" cy="23876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7" name="Straight Arrow Connector 47"/>
            <p:cNvCxnSpPr>
              <a:stCxn id="24" idx="2"/>
            </p:cNvCxnSpPr>
            <p:nvPr/>
          </p:nvCxnSpPr>
          <p:spPr>
            <a:xfrm flipH="1">
              <a:off x="2584140" y="3685487"/>
              <a:ext cx="311460" cy="0"/>
            </a:xfrm>
            <a:prstGeom prst="straightConnector1">
              <a:avLst/>
            </a:prstGeom>
            <a:ln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3"/>
            <p:cNvSpPr/>
            <p:nvPr/>
          </p:nvSpPr>
          <p:spPr>
            <a:xfrm>
              <a:off x="3124200" y="2387600"/>
              <a:ext cx="2667000" cy="2667000"/>
            </a:xfrm>
            <a:prstGeom prst="ellipse">
              <a:avLst/>
            </a:prstGeom>
            <a:noFill/>
            <a:ln w="254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-44108" y="1439231"/>
              <a:ext cx="2792503" cy="353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5720" tIns="22860" rIns="45720" bIns="22860">
              <a:spAutoFit/>
            </a:bodyPr>
            <a:lstStyle/>
            <a:p>
              <a:pPr algn="r" defTabSz="1088232"/>
              <a:r>
                <a:rPr lang="zh-TW" altLang="en-US" sz="2000" dirty="0">
                  <a:solidFill>
                    <a:srgbClr val="8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Tai Le" panose="020B0502040204020203" pitchFamily="34" charset="0"/>
                </a:rPr>
                <a:t>玻纖強化級</a:t>
              </a:r>
              <a:endParaRPr lang="en-US" sz="2000" dirty="0">
                <a:solidFill>
                  <a:srgbClr val="8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Tai Le" panose="020B0502040204020203" pitchFamily="34" charset="0"/>
              </a:endParaRPr>
            </a:p>
          </p:txBody>
        </p:sp>
        <p:sp>
          <p:nvSpPr>
            <p:cNvPr id="11" name="Oval 9"/>
            <p:cNvSpPr/>
            <p:nvPr/>
          </p:nvSpPr>
          <p:spPr>
            <a:xfrm>
              <a:off x="2854009" y="1317385"/>
              <a:ext cx="594227" cy="597637"/>
            </a:xfrm>
            <a:prstGeom prst="ellipse">
              <a:avLst/>
            </a:prstGeom>
            <a:solidFill>
              <a:srgbClr val="D65700"/>
            </a:solidFill>
            <a:ln w="28575">
              <a:noFill/>
            </a:ln>
            <a:scene3d>
              <a:camera prst="orthographicFront"/>
              <a:lightRig rig="threePt" dir="t"/>
            </a:scene3d>
            <a:sp3d>
              <a:bevelT/>
              <a:bevelB prst="angle"/>
            </a:sp3d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80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Oval 15"/>
            <p:cNvSpPr/>
            <p:nvPr/>
          </p:nvSpPr>
          <p:spPr>
            <a:xfrm>
              <a:off x="5464460" y="5435035"/>
              <a:ext cx="594227" cy="597637"/>
            </a:xfrm>
            <a:prstGeom prst="ellipse">
              <a:avLst/>
            </a:prstGeom>
            <a:solidFill>
              <a:srgbClr val="E71D36"/>
            </a:solidFill>
            <a:ln w="28575">
              <a:noFill/>
            </a:ln>
            <a:scene3d>
              <a:camera prst="orthographicFront"/>
              <a:lightRig rig="threePt" dir="t"/>
            </a:scene3d>
            <a:sp3d>
              <a:bevelT/>
              <a:bevelB prst="angle"/>
            </a:sp3d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80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Text Box 10"/>
            <p:cNvSpPr txBox="1">
              <a:spLocks noChangeArrowheads="1"/>
            </p:cNvSpPr>
            <p:nvPr/>
          </p:nvSpPr>
          <p:spPr bwMode="auto">
            <a:xfrm>
              <a:off x="6156176" y="1204178"/>
              <a:ext cx="2692660" cy="566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5720" tIns="22860" rIns="45720" bIns="22860">
              <a:spAutoFit/>
            </a:bodyPr>
            <a:lstStyle/>
            <a:p>
              <a:pPr defTabSz="1088232">
                <a:lnSpc>
                  <a:spcPct val="200000"/>
                </a:lnSpc>
              </a:pPr>
              <a:r>
                <a:rPr lang="zh-TW" altLang="en-US" sz="20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itchFamily="34" charset="0"/>
                </a:rPr>
                <a:t>彈性體酯粒</a:t>
              </a:r>
            </a:p>
          </p:txBody>
        </p:sp>
        <p:sp>
          <p:nvSpPr>
            <p:cNvPr id="14" name="Oval 17"/>
            <p:cNvSpPr/>
            <p:nvPr/>
          </p:nvSpPr>
          <p:spPr>
            <a:xfrm>
              <a:off x="5515751" y="1300026"/>
              <a:ext cx="594227" cy="597637"/>
            </a:xfrm>
            <a:prstGeom prst="ellipse">
              <a:avLst/>
            </a:prstGeom>
            <a:solidFill>
              <a:srgbClr val="2EC4B6"/>
            </a:solidFill>
            <a:ln w="28575">
              <a:noFill/>
            </a:ln>
            <a:scene3d>
              <a:camera prst="orthographicFront"/>
              <a:lightRig rig="threePt" dir="t"/>
            </a:scene3d>
            <a:sp3d>
              <a:bevelT/>
              <a:bevelB prst="angle"/>
            </a:sp3d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80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6863676" y="3520883"/>
              <a:ext cx="1892424" cy="600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5720" tIns="22860" rIns="45720" bIns="22860">
              <a:spAutoFit/>
            </a:bodyPr>
            <a:lstStyle/>
            <a:p>
              <a:pPr defTabSz="1088232"/>
              <a:r>
                <a:rPr lang="zh-TW" altLang="en-US" sz="2000" b="1" dirty="0">
                  <a:solidFill>
                    <a:srgbClr val="008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itchFamily="34" charset="0"/>
                </a:rPr>
                <a:t>綠能級酯粒</a:t>
              </a:r>
              <a:endParaRPr lang="en-US" altLang="zh-TW" sz="2000" dirty="0">
                <a:solidFill>
                  <a:srgbClr val="008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endParaRPr>
            </a:p>
            <a:p>
              <a:pPr defTabSz="1088232"/>
              <a:r>
                <a:rPr lang="zh-TW" altLang="en-US" sz="1600" b="0" dirty="0">
                  <a:solidFill>
                    <a:prstClr val="white">
                      <a:lumMod val="65000"/>
                    </a:prstClr>
                  </a:solidFill>
                  <a:latin typeface="微軟正黑體" pitchFamily="34" charset="-120"/>
                  <a:ea typeface="微軟正黑體" pitchFamily="34" charset="-120"/>
                  <a:cs typeface="Open Sans" pitchFamily="34" charset="0"/>
                </a:rPr>
                <a:t>生質材料</a:t>
              </a:r>
            </a:p>
          </p:txBody>
        </p:sp>
        <p:sp>
          <p:nvSpPr>
            <p:cNvPr id="16" name="Oval 22"/>
            <p:cNvSpPr/>
            <p:nvPr/>
          </p:nvSpPr>
          <p:spPr>
            <a:xfrm>
              <a:off x="6256548" y="3418811"/>
              <a:ext cx="594227" cy="597637"/>
            </a:xfrm>
            <a:prstGeom prst="ellipse">
              <a:avLst/>
            </a:prstGeom>
            <a:solidFill>
              <a:srgbClr val="B9D51F"/>
            </a:solidFill>
            <a:ln w="28575">
              <a:noFill/>
            </a:ln>
            <a:scene3d>
              <a:camera prst="orthographicFront"/>
              <a:lightRig rig="threePt" dir="t"/>
            </a:scene3d>
            <a:sp3d>
              <a:bevelT/>
              <a:bevelB prst="angle"/>
            </a:sp3d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80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Oval 4"/>
            <p:cNvSpPr/>
            <p:nvPr/>
          </p:nvSpPr>
          <p:spPr>
            <a:xfrm>
              <a:off x="3639108" y="2288256"/>
              <a:ext cx="457200" cy="457200"/>
            </a:xfrm>
            <a:prstGeom prst="ellipse">
              <a:avLst/>
            </a:prstGeom>
            <a:solidFill>
              <a:srgbClr val="D657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  <a:bevelB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Text Box 10"/>
            <p:cNvSpPr txBox="1">
              <a:spLocks noChangeArrowheads="1"/>
            </p:cNvSpPr>
            <p:nvPr/>
          </p:nvSpPr>
          <p:spPr bwMode="auto">
            <a:xfrm>
              <a:off x="3774410" y="3284184"/>
              <a:ext cx="1366580" cy="9079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5720" tIns="22860" rIns="45720" bIns="22860">
              <a:spAutoFit/>
            </a:bodyPr>
            <a:lstStyle/>
            <a:p>
              <a:pPr algn="ctr" defTabSz="1088232"/>
              <a:r>
                <a:rPr lang="en-US" altLang="zh-TW" sz="2800" dirty="0">
                  <a:solidFill>
                    <a:schemeClr val="accent4"/>
                  </a:solidFill>
                  <a:latin typeface="微軟正黑體" pitchFamily="34" charset="-120"/>
                  <a:ea typeface="微軟正黑體" pitchFamily="34" charset="-120"/>
                  <a:cs typeface="Open Sans" pitchFamily="34" charset="0"/>
                </a:rPr>
                <a:t>PBT</a:t>
              </a:r>
            </a:p>
            <a:p>
              <a:pPr algn="ctr" defTabSz="1088232"/>
              <a:r>
                <a:rPr lang="zh-TW" altLang="en-US" sz="2800" dirty="0">
                  <a:solidFill>
                    <a:schemeClr val="accent4"/>
                  </a:solidFill>
                  <a:latin typeface="微軟正黑體" pitchFamily="34" charset="-120"/>
                  <a:ea typeface="微軟正黑體" pitchFamily="34" charset="-120"/>
                  <a:cs typeface="Open Sans" pitchFamily="34" charset="0"/>
                </a:rPr>
                <a:t>酯粒</a:t>
              </a:r>
              <a:endParaRPr lang="en-US" sz="2800" dirty="0">
                <a:solidFill>
                  <a:schemeClr val="accent4"/>
                </a:solidFill>
                <a:latin typeface="微軟正黑體" pitchFamily="34" charset="-120"/>
                <a:ea typeface="微軟正黑體" pitchFamily="34" charset="-120"/>
                <a:cs typeface="Open Sans" pitchFamily="34" charset="0"/>
              </a:endParaRPr>
            </a:p>
          </p:txBody>
        </p:sp>
        <p:cxnSp>
          <p:nvCxnSpPr>
            <p:cNvPr id="19" name="Straight Arrow Connector 47"/>
            <p:cNvCxnSpPr>
              <a:stCxn id="17" idx="1"/>
              <a:endCxn id="11" idx="5"/>
            </p:cNvCxnSpPr>
            <p:nvPr/>
          </p:nvCxnSpPr>
          <p:spPr>
            <a:xfrm flipH="1" flipV="1">
              <a:off x="3361213" y="1827500"/>
              <a:ext cx="344850" cy="527711"/>
            </a:xfrm>
            <a:prstGeom prst="straightConnector1">
              <a:avLst/>
            </a:prstGeom>
            <a:ln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48"/>
            <p:cNvCxnSpPr>
              <a:endCxn id="14" idx="3"/>
            </p:cNvCxnSpPr>
            <p:nvPr/>
          </p:nvCxnSpPr>
          <p:spPr>
            <a:xfrm flipV="1">
              <a:off x="5004048" y="1810141"/>
              <a:ext cx="598726" cy="1015636"/>
            </a:xfrm>
            <a:prstGeom prst="straightConnector1">
              <a:avLst/>
            </a:prstGeom>
            <a:ln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49"/>
            <p:cNvCxnSpPr/>
            <p:nvPr/>
          </p:nvCxnSpPr>
          <p:spPr>
            <a:xfrm>
              <a:off x="5515751" y="3721099"/>
              <a:ext cx="756000" cy="0"/>
            </a:xfrm>
            <a:prstGeom prst="straightConnector1">
              <a:avLst/>
            </a:prstGeom>
            <a:ln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50"/>
            <p:cNvCxnSpPr>
              <a:endCxn id="12" idx="1"/>
            </p:cNvCxnSpPr>
            <p:nvPr/>
          </p:nvCxnSpPr>
          <p:spPr>
            <a:xfrm>
              <a:off x="4952757" y="4592512"/>
              <a:ext cx="598726" cy="930045"/>
            </a:xfrm>
            <a:prstGeom prst="straightConnector1">
              <a:avLst/>
            </a:prstGeom>
            <a:ln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9"/>
            <p:cNvSpPr/>
            <p:nvPr/>
          </p:nvSpPr>
          <p:spPr>
            <a:xfrm>
              <a:off x="2008076" y="3386667"/>
              <a:ext cx="594227" cy="597637"/>
            </a:xfrm>
            <a:prstGeom prst="ellipse">
              <a:avLst/>
            </a:prstGeom>
            <a:solidFill>
              <a:srgbClr val="D65700"/>
            </a:solidFill>
            <a:ln w="28575">
              <a:noFill/>
            </a:ln>
            <a:scene3d>
              <a:camera prst="orthographicFront"/>
              <a:lightRig rig="threePt" dir="t"/>
            </a:scene3d>
            <a:sp3d>
              <a:bevelT/>
              <a:bevelB prst="angle"/>
            </a:sp3d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80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val 4"/>
            <p:cNvSpPr/>
            <p:nvPr/>
          </p:nvSpPr>
          <p:spPr>
            <a:xfrm>
              <a:off x="2895600" y="3456887"/>
              <a:ext cx="457200" cy="457200"/>
            </a:xfrm>
            <a:prstGeom prst="ellipse">
              <a:avLst/>
            </a:prstGeom>
            <a:solidFill>
              <a:srgbClr val="D657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  <a:bevelB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Oval 9"/>
            <p:cNvSpPr/>
            <p:nvPr/>
          </p:nvSpPr>
          <p:spPr>
            <a:xfrm>
              <a:off x="2854009" y="5435035"/>
              <a:ext cx="594227" cy="597637"/>
            </a:xfrm>
            <a:prstGeom prst="ellipse">
              <a:avLst/>
            </a:prstGeom>
            <a:solidFill>
              <a:srgbClr val="D65700"/>
            </a:solidFill>
            <a:ln w="28575">
              <a:noFill/>
            </a:ln>
            <a:scene3d>
              <a:camera prst="orthographicFront"/>
              <a:lightRig rig="threePt" dir="t"/>
            </a:scene3d>
            <a:sp3d>
              <a:bevelT/>
              <a:bevelB prst="angle"/>
            </a:sp3d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80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Oval 4"/>
            <p:cNvSpPr/>
            <p:nvPr/>
          </p:nvSpPr>
          <p:spPr>
            <a:xfrm>
              <a:off x="3592252" y="4711376"/>
              <a:ext cx="457200" cy="457200"/>
            </a:xfrm>
            <a:prstGeom prst="ellipse">
              <a:avLst/>
            </a:prstGeom>
            <a:solidFill>
              <a:srgbClr val="D657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  <a:bevelB w="101600" prst="ribl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7" name="Straight Arrow Connector 47"/>
            <p:cNvCxnSpPr>
              <a:stCxn id="26" idx="3"/>
              <a:endCxn id="25" idx="7"/>
            </p:cNvCxnSpPr>
            <p:nvPr/>
          </p:nvCxnSpPr>
          <p:spPr>
            <a:xfrm flipH="1">
              <a:off x="3361213" y="5101621"/>
              <a:ext cx="297994" cy="420936"/>
            </a:xfrm>
            <a:prstGeom prst="straightConnector1">
              <a:avLst/>
            </a:prstGeom>
            <a:ln>
              <a:solidFill>
                <a:schemeClr val="bg1">
                  <a:lumMod val="6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 Box 10"/>
            <p:cNvSpPr txBox="1">
              <a:spLocks noChangeArrowheads="1"/>
            </p:cNvSpPr>
            <p:nvPr/>
          </p:nvSpPr>
          <p:spPr bwMode="auto">
            <a:xfrm>
              <a:off x="639924" y="3508513"/>
              <a:ext cx="1224136" cy="353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5720" tIns="22860" rIns="45720" bIns="22860">
              <a:spAutoFit/>
            </a:bodyPr>
            <a:lstStyle/>
            <a:p>
              <a:pPr algn="r" defTabSz="1088232"/>
              <a:r>
                <a:rPr lang="zh-TW" altLang="en-US" sz="2000" dirty="0">
                  <a:solidFill>
                    <a:srgbClr val="8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Tai Le" panose="020B0502040204020203" pitchFamily="34" charset="0"/>
                </a:rPr>
                <a:t>阻燃級</a:t>
              </a:r>
              <a:endParaRPr lang="en-US" sz="2000" dirty="0">
                <a:solidFill>
                  <a:srgbClr val="8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Tai Le" panose="020B0502040204020203" pitchFamily="34" charset="0"/>
              </a:endParaRPr>
            </a:p>
          </p:txBody>
        </p:sp>
        <p:sp>
          <p:nvSpPr>
            <p:cNvPr id="29" name="Text Box 10"/>
            <p:cNvSpPr txBox="1">
              <a:spLocks noChangeArrowheads="1"/>
            </p:cNvSpPr>
            <p:nvPr/>
          </p:nvSpPr>
          <p:spPr bwMode="auto">
            <a:xfrm>
              <a:off x="338959" y="5556881"/>
              <a:ext cx="2448272" cy="353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5720" tIns="22860" rIns="45720" bIns="22860">
              <a:spAutoFit/>
            </a:bodyPr>
            <a:lstStyle/>
            <a:p>
              <a:pPr algn="r" defTabSz="1088232"/>
              <a:r>
                <a:rPr lang="zh-TW" altLang="en-US" sz="2000" dirty="0">
                  <a:solidFill>
                    <a:srgbClr val="8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Microsoft Tai Le" panose="020B0502040204020203" pitchFamily="34" charset="0"/>
                </a:rPr>
                <a:t>機能型色母粒</a:t>
              </a:r>
              <a:endParaRPr lang="en-US" sz="2000" dirty="0">
                <a:solidFill>
                  <a:srgbClr val="8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Tai Le" panose="020B0502040204020203" pitchFamily="34" charset="0"/>
              </a:endParaRPr>
            </a:p>
          </p:txBody>
        </p:sp>
        <p:sp>
          <p:nvSpPr>
            <p:cNvPr id="30" name="Text Box 10"/>
            <p:cNvSpPr txBox="1">
              <a:spLocks noChangeArrowheads="1"/>
            </p:cNvSpPr>
            <p:nvPr/>
          </p:nvSpPr>
          <p:spPr bwMode="auto">
            <a:xfrm>
              <a:off x="6110218" y="5387980"/>
              <a:ext cx="2664296" cy="566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45720" tIns="22860" rIns="45720" bIns="22860">
              <a:spAutoFit/>
            </a:bodyPr>
            <a:lstStyle/>
            <a:p>
              <a:pPr defTabSz="1088232">
                <a:lnSpc>
                  <a:spcPct val="200000"/>
                </a:lnSpc>
              </a:pPr>
              <a:r>
                <a:rPr lang="zh-TW" altLang="en-US" sz="2000" b="1" dirty="0">
                  <a:solidFill>
                    <a:srgbClr val="C11529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itchFamily="34" charset="0"/>
                </a:rPr>
                <a:t>光纖級酯粒</a:t>
              </a:r>
              <a:endParaRPr lang="en-US" altLang="zh-TW" sz="2000" b="1" dirty="0">
                <a:solidFill>
                  <a:srgbClr val="C1152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6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2520176" y="248968"/>
            <a:ext cx="6623823" cy="1017588"/>
          </a:xfrm>
          <a:gradFill flip="none" rotWithShape="1">
            <a:gsLst>
              <a:gs pos="100000">
                <a:srgbClr val="E71D36"/>
              </a:gs>
              <a:gs pos="14000">
                <a:srgbClr val="99CC00">
                  <a:tint val="44500"/>
                  <a:satMod val="160000"/>
                  <a:lumMod val="30000"/>
                  <a:lumOff val="70000"/>
                  <a:alpha val="30000"/>
                </a:srgbClr>
              </a:gs>
              <a:gs pos="100000">
                <a:srgbClr val="99CC0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 eaLnBrk="1" hangingPunct="1"/>
            <a:r>
              <a:rPr lang="zh-TW" altLang="en-US" sz="3600" dirty="0">
                <a:solidFill>
                  <a:srgbClr val="01162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彈性體酯粒</a:t>
            </a:r>
          </a:p>
        </p:txBody>
      </p:sp>
      <p:pic>
        <p:nvPicPr>
          <p:cNvPr id="31" name="Picture 15">
            <a:extLst>
              <a:ext uri="{FF2B5EF4-FFF2-40B4-BE49-F238E27FC236}">
                <a16:creationId xmlns="" xmlns:a16="http://schemas.microsoft.com/office/drawing/2014/main" id="{419BB318-F6D2-4A71-9BED-DCE5FA72C5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09" t="4" r="42601"/>
          <a:stretch/>
        </p:blipFill>
        <p:spPr bwMode="auto">
          <a:xfrm>
            <a:off x="5930537" y="4330361"/>
            <a:ext cx="3094667" cy="1942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5">
            <a:extLst>
              <a:ext uri="{FF2B5EF4-FFF2-40B4-BE49-F238E27FC236}">
                <a16:creationId xmlns="" xmlns:a16="http://schemas.microsoft.com/office/drawing/2014/main" id="{76A59BC5-B161-4051-9FD4-93E6506ADF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9655" b="100000" l="31545" r="51455">
                        <a14:backgroundMark x1="33455" y1="91724" x2="33455" y2="91724"/>
                        <a14:backgroundMark x1="32818" y1="87931" x2="32818" y2="87931"/>
                        <a14:backgroundMark x1="34818" y1="97241" x2="34818" y2="97241"/>
                        <a14:backgroundMark x1="32727" y1="87586" x2="32727" y2="87586"/>
                        <a14:backgroundMark x1="45909" y1="57586" x2="45909" y2="57586"/>
                        <a14:backgroundMark x1="46091" y1="63103" x2="46091" y2="63103"/>
                        <a14:backgroundMark x1="45455" y1="56207" x2="45455" y2="56207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09" t="4" r="42601"/>
          <a:stretch/>
        </p:blipFill>
        <p:spPr bwMode="auto">
          <a:xfrm>
            <a:off x="5930537" y="4330288"/>
            <a:ext cx="3094667" cy="1942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文字方塊 35">
            <a:extLst>
              <a:ext uri="{FF2B5EF4-FFF2-40B4-BE49-F238E27FC236}">
                <a16:creationId xmlns="" xmlns:a16="http://schemas.microsoft.com/office/drawing/2014/main" id="{E32CE0E6-B087-4D02-918B-C09F681E3F3C}"/>
              </a:ext>
            </a:extLst>
          </p:cNvPr>
          <p:cNvSpPr txBox="1"/>
          <p:nvPr/>
        </p:nvSpPr>
        <p:spPr>
          <a:xfrm>
            <a:off x="5003123" y="909407"/>
            <a:ext cx="41408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icrosoft Tai Le" panose="020B0502040204020203" pitchFamily="34" charset="0"/>
              </a:rPr>
              <a:t>可回收   易加工   高彈性   高耐化性</a:t>
            </a:r>
            <a:r>
              <a:rPr kumimoji="0" lang="en-US" altLang="zh-TW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icrosoft Tai Le" panose="020B0502040204020203" pitchFamily="34" charset="0"/>
              </a:rPr>
              <a:t> </a:t>
            </a:r>
            <a:r>
              <a:rPr kumimoji="0" lang="zh-TW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icrosoft Tai Le" panose="020B0502040204020203" pitchFamily="34" charset="0"/>
              </a:rPr>
              <a:t>  耐疲勞</a:t>
            </a:r>
            <a:endParaRPr kumimoji="0" lang="en-US" altLang="zh-TW" sz="16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icrosoft Tai Le" panose="020B0502040204020203" pitchFamily="34" charset="0"/>
            </a:endParaRPr>
          </a:p>
        </p:txBody>
      </p:sp>
      <p:sp>
        <p:nvSpPr>
          <p:cNvPr id="39" name="文字方塊 38">
            <a:extLst>
              <a:ext uri="{FF2B5EF4-FFF2-40B4-BE49-F238E27FC236}">
                <a16:creationId xmlns="" xmlns:a16="http://schemas.microsoft.com/office/drawing/2014/main" id="{19A1A84E-53C1-4B36-A60A-AADC522FE90D}"/>
              </a:ext>
            </a:extLst>
          </p:cNvPr>
          <p:cNvSpPr txBox="1"/>
          <p:nvPr/>
        </p:nvSpPr>
        <p:spPr>
          <a:xfrm>
            <a:off x="6932022" y="3405936"/>
            <a:ext cx="1091696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fr-FR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中底及鞋面</a:t>
            </a:r>
          </a:p>
        </p:txBody>
      </p:sp>
      <p:pic>
        <p:nvPicPr>
          <p:cNvPr id="40" name="Picture 2" descr="ãé¢åèãçåçæå°çµæ">
            <a:extLst>
              <a:ext uri="{FF2B5EF4-FFF2-40B4-BE49-F238E27FC236}">
                <a16:creationId xmlns="" xmlns:a16="http://schemas.microsoft.com/office/drawing/2014/main" id="{968C013D-4492-4A9C-BECF-D18A95B8BD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4222" r="99667">
                        <a14:foregroundMark x1="41556" y1="62000" x2="41556" y2="62000"/>
                        <a14:foregroundMark x1="51222" y1="51167" x2="51222" y2="51167"/>
                        <a14:foregroundMark x1="30556" y1="59667" x2="30556" y2="59667"/>
                        <a14:backgroundMark x1="43333" y1="39667" x2="43333" y2="39667"/>
                        <a14:backgroundMark x1="44667" y1="42500" x2="44667" y2="42500"/>
                        <a14:backgroundMark x1="46556" y1="43167" x2="46556" y2="43167"/>
                        <a14:backgroundMark x1="48333" y1="44167" x2="48333" y2="44167"/>
                      </a14:backgroundRemoval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09" t="15223" r="5068" b="7079"/>
          <a:stretch/>
        </p:blipFill>
        <p:spPr bwMode="auto">
          <a:xfrm>
            <a:off x="2873491" y="1531383"/>
            <a:ext cx="3146017" cy="180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文字方塊 40">
            <a:extLst>
              <a:ext uri="{FF2B5EF4-FFF2-40B4-BE49-F238E27FC236}">
                <a16:creationId xmlns="" xmlns:a16="http://schemas.microsoft.com/office/drawing/2014/main" id="{24446BF2-6F4B-4F20-A7C9-C888C94B99C0}"/>
              </a:ext>
            </a:extLst>
          </p:cNvPr>
          <p:cNvSpPr txBox="1"/>
          <p:nvPr/>
        </p:nvSpPr>
        <p:spPr>
          <a:xfrm>
            <a:off x="4084862" y="3394184"/>
            <a:ext cx="723275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fr-FR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離型膜</a:t>
            </a:r>
          </a:p>
        </p:txBody>
      </p:sp>
      <p:pic>
        <p:nvPicPr>
          <p:cNvPr id="42" name="Picture 2" descr="https://www.yadea.com.cn/images/g5/sec8-battery.png">
            <a:extLst>
              <a:ext uri="{FF2B5EF4-FFF2-40B4-BE49-F238E27FC236}">
                <a16:creationId xmlns="" xmlns:a16="http://schemas.microsoft.com/office/drawing/2014/main" id="{2078AC34-3C25-4B13-BFD7-86655C9304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048" b="71945" l="30486" r="70504">
                        <a14:foregroundMark x1="57104" y1="20826" x2="57104" y2="20826"/>
                      </a14:backgroundRemoval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190" t="11678" r="29743" b="27536"/>
          <a:stretch/>
        </p:blipFill>
        <p:spPr bwMode="auto">
          <a:xfrm>
            <a:off x="526575" y="1628306"/>
            <a:ext cx="1896365" cy="147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矩形 42">
            <a:extLst>
              <a:ext uri="{FF2B5EF4-FFF2-40B4-BE49-F238E27FC236}">
                <a16:creationId xmlns="" xmlns:a16="http://schemas.microsoft.com/office/drawing/2014/main" id="{46B8BB30-8493-490C-B982-18AD7B878F70}"/>
              </a:ext>
            </a:extLst>
          </p:cNvPr>
          <p:cNvSpPr/>
          <p:nvPr/>
        </p:nvSpPr>
        <p:spPr>
          <a:xfrm>
            <a:off x="1551010" y="2220214"/>
            <a:ext cx="323633" cy="21602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4" name="圖片 43" descr="C:\Users\smh\Desktop\3D列印\20180329_110640_HDR.jpg">
            <a:extLst>
              <a:ext uri="{FF2B5EF4-FFF2-40B4-BE49-F238E27FC236}">
                <a16:creationId xmlns="" xmlns:a16="http://schemas.microsoft.com/office/drawing/2014/main" id="{5D600ED2-6113-4248-A9F4-A324F51D7D87}"/>
              </a:ext>
            </a:extLst>
          </p:cNvPr>
          <p:cNvPicPr/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66" r="1443"/>
          <a:stretch/>
        </p:blipFill>
        <p:spPr bwMode="auto">
          <a:xfrm>
            <a:off x="3169130" y="4330361"/>
            <a:ext cx="2554739" cy="1942867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5" name="文字方塊 44">
            <a:extLst>
              <a:ext uri="{FF2B5EF4-FFF2-40B4-BE49-F238E27FC236}">
                <a16:creationId xmlns="" xmlns:a16="http://schemas.microsoft.com/office/drawing/2014/main" id="{8B8E4FF1-13A1-498D-BBBA-11E288D0CDA6}"/>
              </a:ext>
            </a:extLst>
          </p:cNvPr>
          <p:cNvSpPr txBox="1"/>
          <p:nvPr/>
        </p:nvSpPr>
        <p:spPr>
          <a:xfrm>
            <a:off x="3905325" y="6418520"/>
            <a:ext cx="1082348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fr-FR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免充氣輪胎</a:t>
            </a:r>
          </a:p>
        </p:txBody>
      </p:sp>
      <p:sp>
        <p:nvSpPr>
          <p:cNvPr id="46" name="文字方塊 45">
            <a:extLst>
              <a:ext uri="{FF2B5EF4-FFF2-40B4-BE49-F238E27FC236}">
                <a16:creationId xmlns="" xmlns:a16="http://schemas.microsoft.com/office/drawing/2014/main" id="{63FB81D5-171C-41C0-AFF7-22F0921B1BBC}"/>
              </a:ext>
            </a:extLst>
          </p:cNvPr>
          <p:cNvSpPr txBox="1"/>
          <p:nvPr/>
        </p:nvSpPr>
        <p:spPr>
          <a:xfrm>
            <a:off x="1023352" y="6418520"/>
            <a:ext cx="902811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fr-FR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防震墊片</a:t>
            </a:r>
          </a:p>
        </p:txBody>
      </p:sp>
      <p:sp>
        <p:nvSpPr>
          <p:cNvPr id="47" name="文字方塊 46">
            <a:extLst>
              <a:ext uri="{FF2B5EF4-FFF2-40B4-BE49-F238E27FC236}">
                <a16:creationId xmlns="" xmlns:a16="http://schemas.microsoft.com/office/drawing/2014/main" id="{5AC20188-DB9A-4982-8CE3-738C4130A9EA}"/>
              </a:ext>
            </a:extLst>
          </p:cNvPr>
          <p:cNvSpPr txBox="1"/>
          <p:nvPr/>
        </p:nvSpPr>
        <p:spPr>
          <a:xfrm>
            <a:off x="6846928" y="6418520"/>
            <a:ext cx="1261884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fr-FR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傳動軸防塵套</a:t>
            </a:r>
          </a:p>
        </p:txBody>
      </p:sp>
      <p:pic>
        <p:nvPicPr>
          <p:cNvPr id="48" name="Picture 14" descr="ç¸éåç">
            <a:extLst>
              <a:ext uri="{FF2B5EF4-FFF2-40B4-BE49-F238E27FC236}">
                <a16:creationId xmlns="" xmlns:a16="http://schemas.microsoft.com/office/drawing/2014/main" id="{F9DBBFCC-1325-44A2-82CF-370646577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30361"/>
            <a:ext cx="2590490" cy="194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文字方塊 48">
            <a:extLst>
              <a:ext uri="{FF2B5EF4-FFF2-40B4-BE49-F238E27FC236}">
                <a16:creationId xmlns="" xmlns:a16="http://schemas.microsoft.com/office/drawing/2014/main" id="{EE04D922-15AF-4C25-A420-24EE228D6FB6}"/>
              </a:ext>
            </a:extLst>
          </p:cNvPr>
          <p:cNvSpPr txBox="1"/>
          <p:nvPr/>
        </p:nvSpPr>
        <p:spPr>
          <a:xfrm>
            <a:off x="754047" y="3394184"/>
            <a:ext cx="1441420" cy="307777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fr-FR"/>
            </a:defPPr>
            <a:lvl1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鋰電池外殼組件</a:t>
            </a:r>
          </a:p>
        </p:txBody>
      </p:sp>
      <p:pic>
        <p:nvPicPr>
          <p:cNvPr id="19" name="Picture 20" descr="相關圖片">
            <a:extLst>
              <a:ext uri="{FF2B5EF4-FFF2-40B4-BE49-F238E27FC236}">
                <a16:creationId xmlns="" xmlns:a16="http://schemas.microsoft.com/office/drawing/2014/main" id="{6F5DC1DC-20C2-4FB9-9D63-5A1E3F6F0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6730">
            <a:off x="6558495" y="1514098"/>
            <a:ext cx="1838750" cy="18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1045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B4D7EB"/>
      </a:accent1>
      <a:accent2>
        <a:srgbClr val="183883"/>
      </a:accent2>
      <a:accent3>
        <a:srgbClr val="FFFFFF"/>
      </a:accent3>
      <a:accent4>
        <a:srgbClr val="00006C"/>
      </a:accent4>
      <a:accent5>
        <a:srgbClr val="D6E8F3"/>
      </a:accent5>
      <a:accent6>
        <a:srgbClr val="153276"/>
      </a:accent6>
      <a:hlink>
        <a:srgbClr val="365B91"/>
      </a:hlink>
      <a:folHlink>
        <a:srgbClr val="97C6E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en-US" sz="1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2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en-US" sz="10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183883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132E6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183883"/>
        </a:dk1>
        <a:lt1>
          <a:srgbClr val="FFFFFF"/>
        </a:lt1>
        <a:dk2>
          <a:srgbClr val="000000"/>
        </a:dk2>
        <a:lt2>
          <a:srgbClr val="808080"/>
        </a:lt2>
        <a:accent1>
          <a:srgbClr val="D4E3F7"/>
        </a:accent1>
        <a:accent2>
          <a:srgbClr val="333399"/>
        </a:accent2>
        <a:accent3>
          <a:srgbClr val="FFFFFF"/>
        </a:accent3>
        <a:accent4>
          <a:srgbClr val="132E6F"/>
        </a:accent4>
        <a:accent5>
          <a:srgbClr val="E6EFFA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183883"/>
        </a:dk1>
        <a:lt1>
          <a:srgbClr val="FFFFFF"/>
        </a:lt1>
        <a:dk2>
          <a:srgbClr val="183883"/>
        </a:dk2>
        <a:lt2>
          <a:srgbClr val="808080"/>
        </a:lt2>
        <a:accent1>
          <a:srgbClr val="D4E3F7"/>
        </a:accent1>
        <a:accent2>
          <a:srgbClr val="333399"/>
        </a:accent2>
        <a:accent3>
          <a:srgbClr val="FFFFFF"/>
        </a:accent3>
        <a:accent4>
          <a:srgbClr val="132E6F"/>
        </a:accent4>
        <a:accent5>
          <a:srgbClr val="E6EFFA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183883"/>
        </a:dk1>
        <a:lt1>
          <a:srgbClr val="FFFFFF"/>
        </a:lt1>
        <a:dk2>
          <a:srgbClr val="183883"/>
        </a:dk2>
        <a:lt2>
          <a:srgbClr val="808080"/>
        </a:lt2>
        <a:accent1>
          <a:srgbClr val="D4E3F7"/>
        </a:accent1>
        <a:accent2>
          <a:srgbClr val="0067AF"/>
        </a:accent2>
        <a:accent3>
          <a:srgbClr val="FFFFFF"/>
        </a:accent3>
        <a:accent4>
          <a:srgbClr val="132E6F"/>
        </a:accent4>
        <a:accent5>
          <a:srgbClr val="E6EFFA"/>
        </a:accent5>
        <a:accent6>
          <a:srgbClr val="005D9E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80"/>
    </a:dk1>
    <a:lt1>
      <a:srgbClr val="FFFFFF"/>
    </a:lt1>
    <a:dk2>
      <a:srgbClr val="FFFFFF"/>
    </a:dk2>
    <a:lt2>
      <a:srgbClr val="808080"/>
    </a:lt2>
    <a:accent1>
      <a:srgbClr val="B4D7EB"/>
    </a:accent1>
    <a:accent2>
      <a:srgbClr val="183883"/>
    </a:accent2>
    <a:accent3>
      <a:srgbClr val="FFFFFF"/>
    </a:accent3>
    <a:accent4>
      <a:srgbClr val="00006C"/>
    </a:accent4>
    <a:accent5>
      <a:srgbClr val="D6E8F3"/>
    </a:accent5>
    <a:accent6>
      <a:srgbClr val="153276"/>
    </a:accent6>
    <a:hlink>
      <a:srgbClr val="365B91"/>
    </a:hlink>
    <a:folHlink>
      <a:srgbClr val="97C6E4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">
    <a:dk1>
      <a:srgbClr val="000080"/>
    </a:dk1>
    <a:lt1>
      <a:srgbClr val="FFFFFF"/>
    </a:lt1>
    <a:dk2>
      <a:srgbClr val="FFFFFF"/>
    </a:dk2>
    <a:lt2>
      <a:srgbClr val="808080"/>
    </a:lt2>
    <a:accent1>
      <a:srgbClr val="B4D7EB"/>
    </a:accent1>
    <a:accent2>
      <a:srgbClr val="183883"/>
    </a:accent2>
    <a:accent3>
      <a:srgbClr val="FFFFFF"/>
    </a:accent3>
    <a:accent4>
      <a:srgbClr val="00006C"/>
    </a:accent4>
    <a:accent5>
      <a:srgbClr val="D6E8F3"/>
    </a:accent5>
    <a:accent6>
      <a:srgbClr val="153276"/>
    </a:accent6>
    <a:hlink>
      <a:srgbClr val="365B91"/>
    </a:hlink>
    <a:folHlink>
      <a:srgbClr val="97C6E4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">
    <a:dk1>
      <a:srgbClr val="000080"/>
    </a:dk1>
    <a:lt1>
      <a:srgbClr val="FFFFFF"/>
    </a:lt1>
    <a:dk2>
      <a:srgbClr val="FFFFFF"/>
    </a:dk2>
    <a:lt2>
      <a:srgbClr val="808080"/>
    </a:lt2>
    <a:accent1>
      <a:srgbClr val="B4D7EB"/>
    </a:accent1>
    <a:accent2>
      <a:srgbClr val="183883"/>
    </a:accent2>
    <a:accent3>
      <a:srgbClr val="FFFFFF"/>
    </a:accent3>
    <a:accent4>
      <a:srgbClr val="00006C"/>
    </a:accent4>
    <a:accent5>
      <a:srgbClr val="D6E8F3"/>
    </a:accent5>
    <a:accent6>
      <a:srgbClr val="153276"/>
    </a:accent6>
    <a:hlink>
      <a:srgbClr val="365B91"/>
    </a:hlink>
    <a:folHlink>
      <a:srgbClr val="97C6E4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">
    <a:dk1>
      <a:srgbClr val="000080"/>
    </a:dk1>
    <a:lt1>
      <a:srgbClr val="FFFFFF"/>
    </a:lt1>
    <a:dk2>
      <a:srgbClr val="FFFFFF"/>
    </a:dk2>
    <a:lt2>
      <a:srgbClr val="808080"/>
    </a:lt2>
    <a:accent1>
      <a:srgbClr val="B4D7EB"/>
    </a:accent1>
    <a:accent2>
      <a:srgbClr val="183883"/>
    </a:accent2>
    <a:accent3>
      <a:srgbClr val="FFFFFF"/>
    </a:accent3>
    <a:accent4>
      <a:srgbClr val="00006C"/>
    </a:accent4>
    <a:accent5>
      <a:srgbClr val="D6E8F3"/>
    </a:accent5>
    <a:accent6>
      <a:srgbClr val="153276"/>
    </a:accent6>
    <a:hlink>
      <a:srgbClr val="365B91"/>
    </a:hlink>
    <a:folHlink>
      <a:srgbClr val="97C6E4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2146</TotalTime>
  <Words>1037</Words>
  <Application>Microsoft Office PowerPoint</Application>
  <PresentationFormat>如螢幕大小 (4:3)</PresentationFormat>
  <Paragraphs>267</Paragraphs>
  <Slides>20</Slides>
  <Notes>16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Default Design</vt:lpstr>
      <vt:lpstr>PowerPoint 簡報</vt:lpstr>
      <vt:lpstr>免責聲明</vt:lpstr>
      <vt:lpstr>新纖三大生產事業</vt:lpstr>
      <vt:lpstr>營運競爭優勢</vt:lpstr>
      <vt:lpstr>聚酯粒</vt:lpstr>
      <vt:lpstr>不同的產品  一樣的目標 </vt:lpstr>
      <vt:lpstr>泛亞聚酯(股)公司 </vt:lpstr>
      <vt:lpstr>PBT 酯粒</vt:lpstr>
      <vt:lpstr>彈性體酯粒</vt:lpstr>
      <vt:lpstr>無改質PBT產品目標市場</vt:lpstr>
      <vt:lpstr>改質PBT產品目標市場</vt:lpstr>
      <vt:lpstr>SpiderMaker  用3D列印打造精彩世界!</vt:lpstr>
      <vt:lpstr>化纖產品綠色使命 </vt:lpstr>
      <vt:lpstr>長纖加工絲</vt:lpstr>
      <vt:lpstr>工業用紗</vt:lpstr>
      <vt:lpstr>未來展望</vt:lpstr>
      <vt:lpstr>產業智慧化最終目標</vt:lpstr>
      <vt:lpstr>近五年合併財務資料</vt:lpstr>
      <vt:lpstr>2019年、2018年H1財務比較</vt:lpstr>
      <vt:lpstr>PowerPoint 簡報</vt:lpstr>
    </vt:vector>
  </TitlesOfParts>
  <Company>Presentation Magazine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Bubbles Template</dc:title>
  <dc:creator>Presentation Magazine</dc:creator>
  <cp:lastModifiedBy>何浩寧</cp:lastModifiedBy>
  <cp:revision>372</cp:revision>
  <cp:lastPrinted>2018-08-10T01:55:18Z</cp:lastPrinted>
  <dcterms:created xsi:type="dcterms:W3CDTF">2005-02-28T14:06:28Z</dcterms:created>
  <dcterms:modified xsi:type="dcterms:W3CDTF">2019-08-13T09:30:39Z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hecked by">
    <vt:lpwstr>Presentation Helper</vt:lpwstr>
  </property>
</Properties>
</file>