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  <p:sldMasterId id="2147483660" r:id="rId2"/>
    <p:sldMasterId id="2147483672" r:id="rId3"/>
  </p:sldMasterIdLst>
  <p:notesMasterIdLst>
    <p:notesMasterId r:id="rId26"/>
  </p:notesMasterIdLst>
  <p:handoutMasterIdLst>
    <p:handoutMasterId r:id="rId27"/>
  </p:handoutMasterIdLst>
  <p:sldIdLst>
    <p:sldId id="256" r:id="rId4"/>
    <p:sldId id="260" r:id="rId5"/>
    <p:sldId id="290" r:id="rId6"/>
    <p:sldId id="293" r:id="rId7"/>
    <p:sldId id="268" r:id="rId8"/>
    <p:sldId id="270" r:id="rId9"/>
    <p:sldId id="271" r:id="rId10"/>
    <p:sldId id="272" r:id="rId11"/>
    <p:sldId id="273" r:id="rId12"/>
    <p:sldId id="289" r:id="rId13"/>
    <p:sldId id="277" r:id="rId14"/>
    <p:sldId id="278" r:id="rId15"/>
    <p:sldId id="294" r:id="rId16"/>
    <p:sldId id="295" r:id="rId17"/>
    <p:sldId id="296" r:id="rId18"/>
    <p:sldId id="297" r:id="rId19"/>
    <p:sldId id="280" r:id="rId20"/>
    <p:sldId id="284" r:id="rId21"/>
    <p:sldId id="298" r:id="rId22"/>
    <p:sldId id="286" r:id="rId23"/>
    <p:sldId id="287" r:id="rId24"/>
    <p:sldId id="288" r:id="rId25"/>
  </p:sldIdLst>
  <p:sldSz cx="9144000" cy="6858000" type="screen4x3"/>
  <p:notesSz cx="6807200" cy="99393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預設章節" id="{8F1BDA14-8876-4033-807D-7482437CC7D9}">
          <p14:sldIdLst>
            <p14:sldId id="256"/>
            <p14:sldId id="260"/>
            <p14:sldId id="290"/>
            <p14:sldId id="293"/>
            <p14:sldId id="268"/>
            <p14:sldId id="270"/>
            <p14:sldId id="271"/>
            <p14:sldId id="272"/>
            <p14:sldId id="273"/>
            <p14:sldId id="289"/>
            <p14:sldId id="277"/>
            <p14:sldId id="278"/>
            <p14:sldId id="294"/>
            <p14:sldId id="295"/>
            <p14:sldId id="296"/>
            <p14:sldId id="297"/>
            <p14:sldId id="280"/>
            <p14:sldId id="284"/>
            <p14:sldId id="298"/>
            <p14:sldId id="286"/>
            <p14:sldId id="287"/>
            <p14:sldId id="288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757"/>
    <a:srgbClr val="FEB9B4"/>
    <a:srgbClr val="F8F8F8"/>
    <a:srgbClr val="FF7979"/>
    <a:srgbClr val="FFC5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556" autoAdjust="0"/>
    <p:restoredTop sz="97455" autoAdjust="0"/>
  </p:normalViewPr>
  <p:slideViewPr>
    <p:cSldViewPr>
      <p:cViewPr>
        <p:scale>
          <a:sx n="75" d="100"/>
          <a:sy n="75" d="100"/>
        </p:scale>
        <p:origin x="-1398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Microsoft_Excel____1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___2.xlsx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lang="zh-TW" sz="2400" b="1" kern="12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r>
              <a:rPr lang="zh-TW" sz="2400" b="1" kern="12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新纖集團減碳趨勢</a:t>
            </a:r>
          </a:p>
        </c:rich>
      </c:tx>
      <c:layout>
        <c:manualLayout>
          <c:xMode val="edge"/>
          <c:yMode val="edge"/>
          <c:x val="0.3061525417591513"/>
          <c:y val="0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22898209267072026"/>
          <c:y val="0.17694434934763587"/>
          <c:w val="0.66685325258875017"/>
          <c:h val="0.58797790901137359"/>
        </c:manualLayout>
      </c:layout>
      <c:lineChart>
        <c:grouping val="standard"/>
        <c:varyColors val="0"/>
        <c:ser>
          <c:idx val="0"/>
          <c:order val="0"/>
          <c:tx>
            <c:strRef>
              <c:f>彙總!$P$39</c:f>
              <c:strCache>
                <c:ptCount val="1"/>
                <c:pt idx="0">
                  <c:v>合計</c:v>
                </c:pt>
              </c:strCache>
            </c:strRef>
          </c:tx>
          <c:spPr>
            <a:ln w="15875" cap="rnd" cmpd="sng" algn="ctr">
              <a:solidFill>
                <a:srgbClr val="FFC000"/>
              </a:solidFill>
              <a:round/>
            </a:ln>
            <a:effectLst>
              <a:softEdge rad="0"/>
            </a:effectLst>
          </c:spPr>
          <c:marker>
            <c:symbol val="none"/>
          </c:marker>
          <c:cat>
            <c:numRef>
              <c:f>彙總!$T$33:$Z$33</c:f>
              <c:numCache>
                <c:formatCode>General</c:formatCode>
                <c:ptCount val="7"/>
                <c:pt idx="0">
                  <c:v>2021</c:v>
                </c:pt>
                <c:pt idx="1">
                  <c:v>2025</c:v>
                </c:pt>
                <c:pt idx="2">
                  <c:v>2030</c:v>
                </c:pt>
                <c:pt idx="4">
                  <c:v>2040</c:v>
                </c:pt>
                <c:pt idx="6">
                  <c:v>2050</c:v>
                </c:pt>
              </c:numCache>
            </c:numRef>
          </c:cat>
          <c:val>
            <c:numRef>
              <c:f>彙總!$T$39:$Z$39</c:f>
              <c:numCache>
                <c:formatCode>0</c:formatCode>
                <c:ptCount val="7"/>
                <c:pt idx="0" formatCode="_-* #,##0_-;\-* #,##0_-;_-* &quot;-&quot;??_-;_-@_-">
                  <c:v>499870.82828000002</c:v>
                </c:pt>
                <c:pt idx="1">
                  <c:v>460082.16800939006</c:v>
                </c:pt>
                <c:pt idx="2">
                  <c:v>385875.36026594002</c:v>
                </c:pt>
                <c:pt idx="3">
                  <c:v>288406.30669285497</c:v>
                </c:pt>
                <c:pt idx="4">
                  <c:v>192937.38013297002</c:v>
                </c:pt>
                <c:pt idx="5">
                  <c:v>95868.890066485008</c:v>
                </c:pt>
                <c:pt idx="6">
                  <c:v>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392C-44C9-B56E-209DC2B1D6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dk1">
                  <a:lumMod val="35000"/>
                  <a:lumOff val="65000"/>
                  <a:alpha val="33000"/>
                </a:schemeClr>
              </a:solidFill>
              <a:round/>
            </a:ln>
            <a:effectLst/>
          </c:spPr>
        </c:dropLines>
        <c:marker val="1"/>
        <c:smooth val="0"/>
        <c:axId val="238895616"/>
        <c:axId val="197011136"/>
      </c:lineChart>
      <c:catAx>
        <c:axId val="238895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TW" altLang="en-US" sz="1600" b="1" kern="120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endParaRPr lang="zh-TW"/>
          </a:p>
        </c:txPr>
        <c:crossAx val="197011136"/>
        <c:crosses val="autoZero"/>
        <c:auto val="1"/>
        <c:lblAlgn val="ctr"/>
        <c:lblOffset val="100"/>
        <c:noMultiLvlLbl val="0"/>
      </c:catAx>
      <c:valAx>
        <c:axId val="197011136"/>
        <c:scaling>
          <c:orientation val="minMax"/>
          <c:max val="600000"/>
        </c:scaling>
        <c:delete val="0"/>
        <c:axPos val="l"/>
        <c:title>
          <c:tx>
            <c:rich>
              <a:bodyPr rot="0" spcFirstLastPara="1" vertOverflow="ellipsis" vert="eaVert" wrap="square" anchor="ctr" anchorCtr="1"/>
              <a:lstStyle/>
              <a:p>
                <a:pPr algn="ctr">
                  <a:defRPr lang="zh-TW" sz="1600" b="1" i="0" u="none" strike="noStrike" kern="1200" baseline="0" dirty="0">
                    <a:solidFill>
                      <a:srgbClr val="00206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pPr>
                <a:r>
                  <a:rPr lang="zh-TW" sz="1600" b="1" i="0" u="none" strike="noStrike" kern="1200" baseline="0" dirty="0">
                    <a:solidFill>
                      <a:srgbClr val="00206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rPr>
                  <a:t>總碳排量</a:t>
                </a:r>
                <a:r>
                  <a:rPr lang="en-US" sz="1600" b="1" i="0" u="none" strike="noStrike" kern="1200" baseline="0" dirty="0">
                    <a:solidFill>
                      <a:srgbClr val="00206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rPr>
                  <a:t>(</a:t>
                </a:r>
                <a:r>
                  <a:rPr lang="zh-TW" sz="1600" b="1" i="0" u="none" strike="noStrike" kern="1200" baseline="0" dirty="0">
                    <a:solidFill>
                      <a:srgbClr val="00206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rPr>
                  <a:t>噸</a:t>
                </a:r>
                <a:r>
                  <a:rPr lang="en-US" sz="1600" b="1" i="0" u="none" strike="noStrike" kern="1200" baseline="0" dirty="0">
                    <a:solidFill>
                      <a:srgbClr val="00206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rPr>
                  <a:t>/</a:t>
                </a:r>
                <a:r>
                  <a:rPr lang="zh-TW" sz="1600" b="1" i="0" u="none" strike="noStrike" kern="1200" baseline="0" dirty="0">
                    <a:solidFill>
                      <a:srgbClr val="00206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rPr>
                  <a:t>年</a:t>
                </a:r>
                <a:r>
                  <a:rPr lang="en-US" sz="1600" b="1" i="0" u="none" strike="noStrike" kern="1200" baseline="0" dirty="0">
                    <a:solidFill>
                      <a:srgbClr val="00206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rPr>
                  <a:t>)</a:t>
                </a:r>
                <a:endParaRPr lang="zh-TW" sz="1600" b="1" i="0" u="none" strike="noStrike" kern="1200" baseline="0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endParaRP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_-* #,##0_-;\-* #,##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zh-TW" altLang="en-US" sz="1600" b="1" i="0" u="none" strike="noStrike" kern="1200" baseline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endParaRPr lang="zh-TW"/>
          </a:p>
        </c:txPr>
        <c:crossAx val="238895616"/>
        <c:crosses val="autoZero"/>
        <c:crossBetween val="between"/>
      </c:valAx>
      <c:spPr>
        <a:gradFill>
          <a:gsLst>
            <a:gs pos="100000">
              <a:schemeClr val="lt1">
                <a:lumMod val="95000"/>
              </a:schemeClr>
            </a:gs>
            <a:gs pos="0">
              <a:schemeClr val="lt1"/>
            </a:gs>
          </a:gsLst>
          <a:lin ang="5400000" scaled="0"/>
        </a:gradFill>
        <a:ln>
          <a:noFill/>
        </a:ln>
        <a:effectLst/>
      </c:spPr>
    </c:plotArea>
    <c:plotVisOnly val="1"/>
    <c:dispBlanksAs val="gap"/>
    <c:showDLblsOverMax val="0"/>
  </c:chart>
  <c:spPr>
    <a:solidFill>
      <a:schemeClr val="lt1"/>
    </a:solidFill>
    <a:ln>
      <a:noFill/>
    </a:ln>
    <a:effectLst/>
  </c:spPr>
  <c:txPr>
    <a:bodyPr/>
    <a:lstStyle/>
    <a:p>
      <a:pPr>
        <a:defRPr/>
      </a:pPr>
      <a:endParaRPr lang="zh-TW"/>
    </a:p>
  </c:txPr>
  <c:externalData r:id="rId2">
    <c:autoUpdate val="0"/>
  </c:externalData>
  <c:userShapes r:id="rId3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營收!$A$12</c:f>
              <c:strCache>
                <c:ptCount val="1"/>
                <c:pt idx="0">
                  <c:v>2021營收(百萬元)</c:v>
                </c:pt>
              </c:strCache>
            </c:strRef>
          </c:tx>
          <c:spPr>
            <a:ln w="44450">
              <a:solidFill>
                <a:schemeClr val="accent2"/>
              </a:solidFill>
            </a:ln>
          </c:spPr>
          <c:marker>
            <c:symbol val="circle"/>
            <c:size val="10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marker>
          <c:dPt>
            <c:idx val="0"/>
            <c:bubble3D val="0"/>
            <c:spPr>
              <a:ln w="44450">
                <a:solidFill>
                  <a:schemeClr val="accent2"/>
                </a:solidFill>
              </a:ln>
            </c:spPr>
          </c:dPt>
          <c:cat>
            <c:numRef>
              <c:f>營收!$B$10:$M$10</c:f>
              <c:numCache>
                <c:formatCode>General</c:formatCode>
                <c:ptCount val="1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</c:numCache>
            </c:numRef>
          </c:cat>
          <c:val>
            <c:numRef>
              <c:f>營收!$B$12:$M$12</c:f>
              <c:numCache>
                <c:formatCode>0</c:formatCode>
                <c:ptCount val="12"/>
                <c:pt idx="0">
                  <c:v>3145.2968174600001</c:v>
                </c:pt>
                <c:pt idx="1">
                  <c:v>2695.9071348199996</c:v>
                </c:pt>
                <c:pt idx="2">
                  <c:v>4214.0767009685605</c:v>
                </c:pt>
                <c:pt idx="3">
                  <c:v>3774.4061089719121</c:v>
                </c:pt>
                <c:pt idx="4">
                  <c:v>3697.0339830399998</c:v>
                </c:pt>
                <c:pt idx="5">
                  <c:v>3597.8698310700001</c:v>
                </c:pt>
                <c:pt idx="6">
                  <c:v>3661.4364160600003</c:v>
                </c:pt>
                <c:pt idx="7">
                  <c:v>4049</c:v>
                </c:pt>
                <c:pt idx="8">
                  <c:v>3734</c:v>
                </c:pt>
                <c:pt idx="9">
                  <c:v>4001</c:v>
                </c:pt>
                <c:pt idx="10">
                  <c:v>3936</c:v>
                </c:pt>
                <c:pt idx="11">
                  <c:v>3705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營收!$A$13</c:f>
              <c:strCache>
                <c:ptCount val="1"/>
                <c:pt idx="0">
                  <c:v>2022營收(百萬元)</c:v>
                </c:pt>
              </c:strCache>
            </c:strRef>
          </c:tx>
          <c:spPr>
            <a:ln w="44450">
              <a:solidFill>
                <a:srgbClr val="C00000"/>
              </a:solidFill>
            </a:ln>
          </c:spPr>
          <c:marker>
            <c:symbol val="circle"/>
            <c:size val="10"/>
            <c:spPr>
              <a:solidFill>
                <a:srgbClr val="C00000"/>
              </a:solidFill>
              <a:ln>
                <a:solidFill>
                  <a:srgbClr val="C00000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marker>
          <c:cat>
            <c:numRef>
              <c:f>營收!$B$10:$M$10</c:f>
              <c:numCache>
                <c:formatCode>General</c:formatCode>
                <c:ptCount val="1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</c:numCache>
            </c:numRef>
          </c:cat>
          <c:val>
            <c:numRef>
              <c:f>營收!$B$13:$M$13</c:f>
              <c:numCache>
                <c:formatCode>0</c:formatCode>
                <c:ptCount val="12"/>
                <c:pt idx="0">
                  <c:v>4121</c:v>
                </c:pt>
                <c:pt idx="1">
                  <c:v>3673</c:v>
                </c:pt>
                <c:pt idx="2">
                  <c:v>4598</c:v>
                </c:pt>
                <c:pt idx="3">
                  <c:v>4214</c:v>
                </c:pt>
                <c:pt idx="4">
                  <c:v>4034</c:v>
                </c:pt>
                <c:pt idx="5">
                  <c:v>3930</c:v>
                </c:pt>
                <c:pt idx="6">
                  <c:v>4072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40794112"/>
        <c:axId val="197016320"/>
      </c:lineChart>
      <c:catAx>
        <c:axId val="240794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97016320"/>
        <c:crosses val="autoZero"/>
        <c:auto val="1"/>
        <c:lblAlgn val="ctr"/>
        <c:lblOffset val="100"/>
        <c:noMultiLvlLbl val="0"/>
      </c:catAx>
      <c:valAx>
        <c:axId val="197016320"/>
        <c:scaling>
          <c:orientation val="minMax"/>
          <c:max val="5500"/>
          <c:min val="2000"/>
        </c:scaling>
        <c:delete val="0"/>
        <c:axPos val="l"/>
        <c:majorGridlines/>
        <c:numFmt formatCode="#,##0_);[Red]\(#,##0\)" sourceLinked="0"/>
        <c:majorTickMark val="none"/>
        <c:minorTickMark val="none"/>
        <c:tickLblPos val="nextTo"/>
        <c:spPr>
          <a:ln w="9525">
            <a:noFill/>
          </a:ln>
        </c:spPr>
        <c:crossAx val="240794112"/>
        <c:crosses val="autoZero"/>
        <c:crossBetween val="between"/>
        <c:majorUnit val="500"/>
      </c:valAx>
      <c:spPr>
        <a:ln>
          <a:solidFill>
            <a:schemeClr val="accent1"/>
          </a:solidFill>
        </a:ln>
      </c:spPr>
    </c:plotArea>
    <c:legend>
      <c:legendPos val="b"/>
      <c:layout/>
      <c:overlay val="0"/>
    </c:legend>
    <c:plotVisOnly val="1"/>
    <c:dispBlanksAs val="gap"/>
    <c:showDLblsOverMax val="0"/>
  </c:chart>
  <c:txPr>
    <a:bodyPr/>
    <a:lstStyle/>
    <a:p>
      <a:pPr>
        <a:defRPr lang="zh-TW" altLang="en-US" sz="2000" b="1" kern="1200">
          <a:solidFill>
            <a:srgbClr val="002060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pPr>
      <a:endParaRPr lang="zh-TW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txPr>
        <a:bodyPr/>
        <a:lstStyle/>
        <a:p>
          <a:pPr>
            <a:defRPr sz="2000"/>
          </a:pPr>
          <a:endParaRPr lang="zh-TW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工作表1!$A$2</c:f>
              <c:strCache>
                <c:ptCount val="1"/>
                <c:pt idx="0">
                  <c:v>總收入</c:v>
                </c:pt>
              </c:strCache>
            </c:strRef>
          </c:tx>
          <c:spPr>
            <a:solidFill>
              <a:srgbClr val="C0000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cat>
            <c:numRef>
              <c:f>工作表1!$C$1:$G$1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工作表1!$C$2:$G$2</c:f>
              <c:numCache>
                <c:formatCode>#,##0</c:formatCode>
                <c:ptCount val="5"/>
                <c:pt idx="0">
                  <c:v>36537</c:v>
                </c:pt>
                <c:pt idx="1">
                  <c:v>42494</c:v>
                </c:pt>
                <c:pt idx="2">
                  <c:v>34791</c:v>
                </c:pt>
                <c:pt idx="3">
                  <c:v>32129</c:v>
                </c:pt>
                <c:pt idx="4">
                  <c:v>44155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1049088"/>
        <c:axId val="240151360"/>
      </c:barChart>
      <c:catAx>
        <c:axId val="2410490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240151360"/>
        <c:crosses val="autoZero"/>
        <c:auto val="1"/>
        <c:lblAlgn val="ctr"/>
        <c:lblOffset val="100"/>
        <c:noMultiLvlLbl val="0"/>
      </c:catAx>
      <c:valAx>
        <c:axId val="240151360"/>
        <c:scaling>
          <c:orientation val="minMax"/>
          <c:max val="60000"/>
        </c:scaling>
        <c:delete val="0"/>
        <c:axPos val="l"/>
        <c:majorGridlines>
          <c:spPr>
            <a:ln>
              <a:noFill/>
            </a:ln>
          </c:spPr>
        </c:majorGridlines>
        <c:numFmt formatCode="#,##0" sourceLinked="1"/>
        <c:majorTickMark val="none"/>
        <c:minorTickMark val="none"/>
        <c:tickLblPos val="nextTo"/>
        <c:crossAx val="241049088"/>
        <c:crosses val="autoZero"/>
        <c:crossBetween val="between"/>
        <c:majorUnit val="20000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txPr>
    <a:bodyPr/>
    <a:lstStyle/>
    <a:p>
      <a:pPr>
        <a:defRPr sz="1550">
          <a:latin typeface="微軟正黑體" panose="020B0604030504040204" pitchFamily="34" charset="-120"/>
          <a:ea typeface="微軟正黑體" panose="020B0604030504040204" pitchFamily="34" charset="-120"/>
        </a:defRPr>
      </a:pPr>
      <a:endParaRPr lang="zh-TW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44626322051712541"/>
          <c:y val="2.6131687242798355E-2"/>
        </c:manualLayout>
      </c:layout>
      <c:overlay val="0"/>
      <c:txPr>
        <a:bodyPr/>
        <a:lstStyle/>
        <a:p>
          <a:pPr>
            <a:defRPr sz="2000"/>
          </a:pPr>
          <a:endParaRPr lang="zh-TW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工作表1!$A$3</c:f>
              <c:strCache>
                <c:ptCount val="1"/>
                <c:pt idx="0">
                  <c:v>母公司淨利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cat>
            <c:numRef>
              <c:f>工作表1!$C$1:$G$1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工作表1!$C$3:$G$3</c:f>
              <c:numCache>
                <c:formatCode>#,##0</c:formatCode>
                <c:ptCount val="5"/>
                <c:pt idx="0" formatCode="General">
                  <c:v>965</c:v>
                </c:pt>
                <c:pt idx="1">
                  <c:v>2458</c:v>
                </c:pt>
                <c:pt idx="2">
                  <c:v>1793</c:v>
                </c:pt>
                <c:pt idx="3" formatCode="_-* #,##0_-;\-* #,##0_-;_-* &quot;-&quot;??_-;_-@_-">
                  <c:v>2884</c:v>
                </c:pt>
                <c:pt idx="4" formatCode="_-* #,##0_-;\-* #,##0_-;_-* &quot;-&quot;??_-;_-@_-">
                  <c:v>3888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1123328"/>
        <c:axId val="240153088"/>
      </c:barChart>
      <c:catAx>
        <c:axId val="241123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240153088"/>
        <c:crosses val="autoZero"/>
        <c:auto val="1"/>
        <c:lblAlgn val="ctr"/>
        <c:lblOffset val="100"/>
        <c:noMultiLvlLbl val="0"/>
      </c:catAx>
      <c:valAx>
        <c:axId val="240153088"/>
        <c:scaling>
          <c:orientation val="minMax"/>
          <c:max val="5500"/>
          <c:min val="0"/>
        </c:scaling>
        <c:delete val="0"/>
        <c:axPos val="l"/>
        <c:majorGridlines>
          <c:spPr>
            <a:ln>
              <a:noFill/>
            </a:ln>
          </c:spPr>
        </c:majorGridlines>
        <c:numFmt formatCode="#,##0_);[Red]\(#,##0\)" sourceLinked="0"/>
        <c:majorTickMark val="none"/>
        <c:minorTickMark val="none"/>
        <c:tickLblPos val="nextTo"/>
        <c:crossAx val="241123328"/>
        <c:crosses val="autoZero"/>
        <c:crossBetween val="between"/>
        <c:majorUnit val="1500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txPr>
    <a:bodyPr/>
    <a:lstStyle/>
    <a:p>
      <a:pPr>
        <a:defRPr sz="1550">
          <a:latin typeface="微軟正黑體" panose="020B0604030504040204" pitchFamily="34" charset="-120"/>
          <a:ea typeface="微軟正黑體" panose="020B0604030504040204" pitchFamily="34" charset="-120"/>
        </a:defRPr>
      </a:pPr>
      <a:endParaRPr lang="zh-TW"/>
    </a:p>
  </c:txPr>
  <c:externalData r:id="rId1">
    <c:autoUpdate val="0"/>
  </c:externalData>
</c:chartSpac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image" Target="../media/image55.png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image" Target="../media/image55.png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74E1377-62D8-4293-B762-2A40F3928A2F}" type="doc">
      <dgm:prSet loTypeId="urn:microsoft.com/office/officeart/2005/8/layout/pList1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zh-TW" altLang="en-US"/>
        </a:p>
      </dgm:t>
    </dgm:pt>
    <dgm:pt modelId="{2098AC05-F4C2-4409-BDEC-7378F9B62559}">
      <dgm:prSet custT="1"/>
      <dgm:spPr>
        <a:xfrm>
          <a:off x="499200" y="1525330"/>
          <a:ext cx="2208491" cy="819350"/>
        </a:xfrm>
        <a:noFill/>
        <a:ln>
          <a:noFill/>
        </a:ln>
        <a:effectLst/>
      </dgm:spPr>
      <dgm:t>
        <a:bodyPr anchor="t"/>
        <a:lstStyle/>
        <a:p>
          <a:pPr algn="l" rtl="0">
            <a:lnSpc>
              <a:spcPts val="2200"/>
            </a:lnSpc>
            <a:spcAft>
              <a:spcPts val="0"/>
            </a:spcAft>
          </a:pPr>
          <a:r>
            <a:rPr lang="en-US" altLang="zh-TW" sz="1800" b="1" kern="1200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rPr>
            <a:t>   1.</a:t>
          </a:r>
          <a:r>
            <a:rPr lang="zh-TW" altLang="en-US" sz="1800" b="1" kern="1200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rPr>
            <a:t> 推動</a:t>
          </a:r>
          <a:r>
            <a:rPr lang="en-US" altLang="en-US" sz="1800" b="1" kern="1200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rPr>
            <a:t>ESG</a:t>
          </a:r>
        </a:p>
        <a:p>
          <a:pPr algn="l" rtl="0">
            <a:lnSpc>
              <a:spcPts val="2200"/>
            </a:lnSpc>
            <a:spcAft>
              <a:spcPts val="0"/>
            </a:spcAft>
          </a:pPr>
          <a:r>
            <a:rPr lang="zh-TW" altLang="en-US" sz="1800" b="1" kern="1200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rPr>
            <a:t>  永續經營、環境共榮</a:t>
          </a:r>
          <a:endParaRPr lang="zh-TW" altLang="en-US" sz="18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微軟正黑體" panose="020B0604030504040204" pitchFamily="34" charset="-120"/>
            <a:ea typeface="微軟正黑體" panose="020B0604030504040204" pitchFamily="34" charset="-120"/>
            <a:cs typeface="+mn-cs"/>
          </a:endParaRPr>
        </a:p>
      </dgm:t>
    </dgm:pt>
    <dgm:pt modelId="{3F84E871-9C83-44B2-8DD9-B1B290EBC7BA}" type="parTrans" cxnId="{5D99EEDB-AAA8-4F9D-A4C1-C8659D19C1DA}">
      <dgm:prSet/>
      <dgm:spPr/>
      <dgm:t>
        <a:bodyPr/>
        <a:lstStyle/>
        <a:p>
          <a:endParaRPr lang="zh-TW" altLang="en-US"/>
        </a:p>
      </dgm:t>
    </dgm:pt>
    <dgm:pt modelId="{140E64EA-E8C9-4BC0-A054-59983EBEE851}" type="sibTrans" cxnId="{5D99EEDB-AAA8-4F9D-A4C1-C8659D19C1DA}">
      <dgm:prSet/>
      <dgm:spPr/>
      <dgm:t>
        <a:bodyPr/>
        <a:lstStyle/>
        <a:p>
          <a:endParaRPr lang="zh-TW" altLang="en-US"/>
        </a:p>
      </dgm:t>
    </dgm:pt>
    <dgm:pt modelId="{599B9A9A-83DE-4A47-A0B9-AA3E0031B333}">
      <dgm:prSet custT="1"/>
      <dgm:spPr>
        <a:xfrm>
          <a:off x="2928633" y="1525330"/>
          <a:ext cx="2208491" cy="819350"/>
        </a:xfrm>
        <a:noFill/>
        <a:ln>
          <a:noFill/>
        </a:ln>
        <a:effectLst/>
      </dgm:spPr>
      <dgm:t>
        <a:bodyPr anchor="t"/>
        <a:lstStyle/>
        <a:p>
          <a:pPr algn="l" rtl="0">
            <a:lnSpc>
              <a:spcPts val="2200"/>
            </a:lnSpc>
            <a:spcAft>
              <a:spcPts val="0"/>
            </a:spcAft>
          </a:pPr>
          <a:r>
            <a:rPr lang="en-US" altLang="zh-TW" sz="1800" b="1" kern="1200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rPr>
            <a:t>  2.</a:t>
          </a:r>
          <a:r>
            <a:rPr lang="zh-TW" altLang="en-US" sz="1800" b="1" kern="1200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rPr>
            <a:t> 智慧生產</a:t>
          </a:r>
          <a:endParaRPr lang="en-US" altLang="zh-TW" sz="1800" b="1" kern="1200" dirty="0" smtClean="0">
            <a:solidFill>
              <a:srgbClr val="002060"/>
            </a:solidFill>
            <a:latin typeface="微軟正黑體" panose="020B0604030504040204" pitchFamily="34" charset="-120"/>
            <a:ea typeface="微軟正黑體" panose="020B0604030504040204" pitchFamily="34" charset="-120"/>
            <a:cs typeface="+mn-cs"/>
          </a:endParaRPr>
        </a:p>
        <a:p>
          <a:pPr algn="l" rtl="0">
            <a:lnSpc>
              <a:spcPts val="2200"/>
            </a:lnSpc>
            <a:spcAft>
              <a:spcPts val="0"/>
            </a:spcAft>
          </a:pPr>
          <a:r>
            <a:rPr lang="zh-TW" altLang="en-US" sz="1800" b="1" kern="1200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rPr>
            <a:t>      數位轉型</a:t>
          </a:r>
          <a:endParaRPr lang="zh-TW" altLang="en-US" sz="18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微軟正黑體" panose="020B0604030504040204" pitchFamily="34" charset="-120"/>
            <a:ea typeface="微軟正黑體" panose="020B0604030504040204" pitchFamily="34" charset="-120"/>
            <a:cs typeface="+mn-cs"/>
          </a:endParaRPr>
        </a:p>
      </dgm:t>
    </dgm:pt>
    <dgm:pt modelId="{2BBF75E7-5406-4538-9E54-DDD4F27D937F}" type="parTrans" cxnId="{55D07CD9-2F5C-46C0-8F27-2522CDF0AC80}">
      <dgm:prSet/>
      <dgm:spPr/>
      <dgm:t>
        <a:bodyPr/>
        <a:lstStyle/>
        <a:p>
          <a:endParaRPr lang="zh-TW" altLang="en-US"/>
        </a:p>
      </dgm:t>
    </dgm:pt>
    <dgm:pt modelId="{84490E60-6151-4A2F-B234-5F058A1BF070}" type="sibTrans" cxnId="{55D07CD9-2F5C-46C0-8F27-2522CDF0AC80}">
      <dgm:prSet/>
      <dgm:spPr/>
      <dgm:t>
        <a:bodyPr/>
        <a:lstStyle/>
        <a:p>
          <a:endParaRPr lang="zh-TW" altLang="en-US"/>
        </a:p>
      </dgm:t>
    </dgm:pt>
    <dgm:pt modelId="{5CF476B5-0DA7-43E6-868D-D57E0A587492}">
      <dgm:prSet custT="1"/>
      <dgm:spPr>
        <a:xfrm>
          <a:off x="5358066" y="1525330"/>
          <a:ext cx="2208491" cy="819350"/>
        </a:xfrm>
        <a:noFill/>
        <a:ln>
          <a:noFill/>
        </a:ln>
        <a:effectLst/>
      </dgm:spPr>
      <dgm:t>
        <a:bodyPr anchor="t"/>
        <a:lstStyle/>
        <a:p>
          <a:pPr algn="l" rtl="0">
            <a:lnSpc>
              <a:spcPts val="2200"/>
            </a:lnSpc>
            <a:spcAft>
              <a:spcPts val="0"/>
            </a:spcAft>
          </a:pPr>
          <a:r>
            <a:rPr lang="en-US" altLang="zh-TW" sz="1800" b="1" kern="1200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rPr>
            <a:t>3.</a:t>
          </a:r>
          <a:r>
            <a:rPr lang="zh-TW" altLang="en-US" sz="1800" b="1" kern="1200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rPr>
            <a:t> 強化研發能力</a:t>
          </a:r>
          <a:endParaRPr lang="en-US" altLang="zh-TW" sz="1800" b="1" kern="1200" dirty="0" smtClean="0">
            <a:solidFill>
              <a:srgbClr val="002060"/>
            </a:solidFill>
            <a:latin typeface="微軟正黑體" panose="020B0604030504040204" pitchFamily="34" charset="-120"/>
            <a:ea typeface="微軟正黑體" panose="020B0604030504040204" pitchFamily="34" charset="-120"/>
            <a:cs typeface="+mn-cs"/>
          </a:endParaRPr>
        </a:p>
        <a:p>
          <a:pPr algn="l" rtl="0">
            <a:lnSpc>
              <a:spcPts val="2200"/>
            </a:lnSpc>
            <a:spcAft>
              <a:spcPts val="0"/>
            </a:spcAft>
          </a:pPr>
          <a:r>
            <a:rPr lang="zh-TW" altLang="en-US" sz="1800" b="1" kern="1200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rPr>
            <a:t>    增加專利數量</a:t>
          </a:r>
          <a:endParaRPr lang="zh-TW" altLang="en-US" sz="18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微軟正黑體" panose="020B0604030504040204" pitchFamily="34" charset="-120"/>
            <a:ea typeface="微軟正黑體" panose="020B0604030504040204" pitchFamily="34" charset="-120"/>
            <a:cs typeface="+mn-cs"/>
          </a:endParaRPr>
        </a:p>
      </dgm:t>
    </dgm:pt>
    <dgm:pt modelId="{E14EA73B-DBA9-4D6C-855D-A2D4623420C7}" type="parTrans" cxnId="{F73043AE-D625-4755-8ECA-1A6EE7709DC9}">
      <dgm:prSet/>
      <dgm:spPr/>
      <dgm:t>
        <a:bodyPr/>
        <a:lstStyle/>
        <a:p>
          <a:endParaRPr lang="zh-TW" altLang="en-US"/>
        </a:p>
      </dgm:t>
    </dgm:pt>
    <dgm:pt modelId="{F5200493-C2E3-4AD2-B2DB-726CAFD81F17}" type="sibTrans" cxnId="{F73043AE-D625-4755-8ECA-1A6EE7709DC9}">
      <dgm:prSet/>
      <dgm:spPr/>
      <dgm:t>
        <a:bodyPr/>
        <a:lstStyle/>
        <a:p>
          <a:endParaRPr lang="zh-TW" altLang="en-US"/>
        </a:p>
      </dgm:t>
    </dgm:pt>
    <dgm:pt modelId="{64AB79BE-1F25-4715-A000-9876668DA883}">
      <dgm:prSet custT="1"/>
      <dgm:spPr>
        <a:xfrm>
          <a:off x="387362" y="4087180"/>
          <a:ext cx="2208491" cy="819350"/>
        </a:xfrm>
        <a:noFill/>
        <a:ln>
          <a:noFill/>
        </a:ln>
        <a:effectLst/>
      </dgm:spPr>
      <dgm:t>
        <a:bodyPr anchor="t"/>
        <a:lstStyle/>
        <a:p>
          <a:pPr algn="l" rtl="0">
            <a:lnSpc>
              <a:spcPts val="2200"/>
            </a:lnSpc>
            <a:spcAft>
              <a:spcPts val="0"/>
            </a:spcAft>
          </a:pPr>
          <a:r>
            <a:rPr lang="en-US" altLang="zh-TW" sz="1800" b="1" kern="1200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rPr>
            <a:t>  4.</a:t>
          </a:r>
          <a:r>
            <a:rPr lang="zh-TW" altLang="en-US" sz="1800" b="1" kern="1200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rPr>
            <a:t> 擴大生產規模</a:t>
          </a:r>
          <a:endParaRPr lang="en-US" altLang="zh-TW" sz="1800" b="1" kern="1200" dirty="0" smtClean="0">
            <a:solidFill>
              <a:srgbClr val="002060"/>
            </a:solidFill>
            <a:latin typeface="微軟正黑體" panose="020B0604030504040204" pitchFamily="34" charset="-120"/>
            <a:ea typeface="微軟正黑體" panose="020B0604030504040204" pitchFamily="34" charset="-120"/>
            <a:cs typeface="+mn-cs"/>
          </a:endParaRPr>
        </a:p>
        <a:p>
          <a:pPr algn="l" rtl="0">
            <a:lnSpc>
              <a:spcPts val="2200"/>
            </a:lnSpc>
            <a:spcAft>
              <a:spcPts val="0"/>
            </a:spcAft>
          </a:pPr>
          <a:r>
            <a:rPr lang="zh-TW" altLang="en-US" sz="1800" b="1" kern="1200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rPr>
            <a:t>      增加海外據點</a:t>
          </a:r>
          <a:endParaRPr lang="zh-TW" altLang="en-US" sz="18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微軟正黑體" panose="020B0604030504040204" pitchFamily="34" charset="-120"/>
            <a:ea typeface="微軟正黑體" panose="020B0604030504040204" pitchFamily="34" charset="-120"/>
            <a:cs typeface="+mn-cs"/>
          </a:endParaRPr>
        </a:p>
      </dgm:t>
    </dgm:pt>
    <dgm:pt modelId="{5A3D59EE-BFD6-4E91-AD90-31F5D90189FD}" type="parTrans" cxnId="{A6C0FFFB-6724-419F-9063-E9791FA04DA7}">
      <dgm:prSet/>
      <dgm:spPr/>
      <dgm:t>
        <a:bodyPr/>
        <a:lstStyle/>
        <a:p>
          <a:endParaRPr lang="zh-TW" altLang="en-US"/>
        </a:p>
      </dgm:t>
    </dgm:pt>
    <dgm:pt modelId="{18D1F02F-F0AC-4930-A051-298C69A42D8E}" type="sibTrans" cxnId="{A6C0FFFB-6724-419F-9063-E9791FA04DA7}">
      <dgm:prSet/>
      <dgm:spPr/>
      <dgm:t>
        <a:bodyPr/>
        <a:lstStyle/>
        <a:p>
          <a:endParaRPr lang="zh-TW" altLang="en-US"/>
        </a:p>
      </dgm:t>
    </dgm:pt>
    <dgm:pt modelId="{9BDCE1A6-D8DF-4094-B87C-7169BE883ED4}">
      <dgm:prSet custT="1"/>
      <dgm:spPr>
        <a:xfrm>
          <a:off x="2816795" y="4087180"/>
          <a:ext cx="2208491" cy="819350"/>
        </a:xfrm>
        <a:noFill/>
        <a:ln>
          <a:noFill/>
        </a:ln>
        <a:effectLst/>
      </dgm:spPr>
      <dgm:t>
        <a:bodyPr anchor="t"/>
        <a:lstStyle/>
        <a:p>
          <a:pPr rtl="0">
            <a:lnSpc>
              <a:spcPts val="2200"/>
            </a:lnSpc>
            <a:spcAft>
              <a:spcPts val="0"/>
            </a:spcAft>
          </a:pPr>
          <a:r>
            <a:rPr lang="en-US" altLang="zh-TW" sz="1800" b="1" kern="1200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rPr>
            <a:t>5.</a:t>
          </a:r>
          <a:r>
            <a:rPr lang="zh-TW" altLang="en-US" sz="1800" b="1" kern="1200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rPr>
            <a:t> 綠電＋淨零</a:t>
          </a:r>
          <a:endParaRPr lang="en-US" altLang="zh-TW" sz="1800" b="1" kern="1200" dirty="0" smtClean="0">
            <a:solidFill>
              <a:srgbClr val="002060"/>
            </a:solidFill>
            <a:latin typeface="微軟正黑體" panose="020B0604030504040204" pitchFamily="34" charset="-120"/>
            <a:ea typeface="微軟正黑體" panose="020B0604030504040204" pitchFamily="34" charset="-120"/>
            <a:cs typeface="+mn-cs"/>
          </a:endParaRPr>
        </a:p>
        <a:p>
          <a:pPr rtl="0">
            <a:lnSpc>
              <a:spcPts val="2200"/>
            </a:lnSpc>
            <a:spcAft>
              <a:spcPts val="0"/>
            </a:spcAft>
          </a:pPr>
          <a:r>
            <a:rPr lang="zh-TW" altLang="en-US" sz="1800" b="1" kern="1200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rPr>
            <a:t>    ＋循環經濟</a:t>
          </a:r>
        </a:p>
      </dgm:t>
    </dgm:pt>
    <dgm:pt modelId="{A4363248-F53A-4802-9150-C6C59C7A3B23}" type="parTrans" cxnId="{65C74AB0-1B44-4CCC-B22E-F9D96B2F9F63}">
      <dgm:prSet/>
      <dgm:spPr/>
      <dgm:t>
        <a:bodyPr/>
        <a:lstStyle/>
        <a:p>
          <a:endParaRPr lang="zh-TW" altLang="en-US"/>
        </a:p>
      </dgm:t>
    </dgm:pt>
    <dgm:pt modelId="{0FAA8E35-B3CA-41E0-969D-248CCD27A5F3}" type="sibTrans" cxnId="{65C74AB0-1B44-4CCC-B22E-F9D96B2F9F63}">
      <dgm:prSet/>
      <dgm:spPr/>
      <dgm:t>
        <a:bodyPr/>
        <a:lstStyle/>
        <a:p>
          <a:endParaRPr lang="zh-TW" altLang="en-US"/>
        </a:p>
      </dgm:t>
    </dgm:pt>
    <dgm:pt modelId="{0B9777DF-7EA5-4EB3-B670-469C2B456BC5}">
      <dgm:prSet custT="1"/>
      <dgm:spPr>
        <a:xfrm>
          <a:off x="5246228" y="4087180"/>
          <a:ext cx="2432167" cy="819350"/>
        </a:xfrm>
        <a:noFill/>
        <a:ln>
          <a:noFill/>
        </a:ln>
        <a:effectLst/>
      </dgm:spPr>
      <dgm:t>
        <a:bodyPr anchor="t"/>
        <a:lstStyle/>
        <a:p>
          <a:pPr algn="l" rtl="0">
            <a:lnSpc>
              <a:spcPts val="2200"/>
            </a:lnSpc>
            <a:spcAft>
              <a:spcPts val="0"/>
            </a:spcAft>
          </a:pPr>
          <a:r>
            <a:rPr lang="zh-TW" altLang="en-US" sz="1800" b="1" kern="1200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rPr>
            <a:t> </a:t>
          </a:r>
          <a:r>
            <a:rPr lang="en-US" altLang="zh-TW" sz="1800" b="1" kern="1200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rPr>
            <a:t>6.</a:t>
          </a:r>
          <a:r>
            <a:rPr lang="zh-TW" sz="1800" b="1" kern="1200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rPr>
            <a:t>多元人力</a:t>
          </a:r>
          <a:r>
            <a:rPr lang="en-US" sz="1800" b="1" kern="1200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rPr>
            <a:t>+</a:t>
          </a:r>
          <a:r>
            <a:rPr lang="zh-TW" sz="1800" b="1" kern="1200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rPr>
            <a:t>強化培訓</a:t>
          </a:r>
          <a:endParaRPr lang="en-US" altLang="zh-TW" sz="1800" b="1" kern="1200" dirty="0" smtClean="0">
            <a:solidFill>
              <a:srgbClr val="002060"/>
            </a:solidFill>
            <a:latin typeface="微軟正黑體" panose="020B0604030504040204" pitchFamily="34" charset="-120"/>
            <a:ea typeface="微軟正黑體" panose="020B0604030504040204" pitchFamily="34" charset="-120"/>
            <a:cs typeface="+mn-cs"/>
          </a:endParaRPr>
        </a:p>
        <a:p>
          <a:pPr algn="l" rtl="0">
            <a:lnSpc>
              <a:spcPts val="2200"/>
            </a:lnSpc>
            <a:spcAft>
              <a:spcPts val="0"/>
            </a:spcAft>
          </a:pPr>
          <a:r>
            <a:rPr lang="en-US" sz="1800" b="1" kern="1200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rPr>
            <a:t>(</a:t>
          </a:r>
          <a:r>
            <a:rPr lang="zh-TW" sz="1800" b="1" kern="1200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rPr>
            <a:t>虛實整合</a:t>
          </a:r>
          <a:r>
            <a:rPr lang="en-US" sz="1800" b="1" kern="1200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rPr>
            <a:t>)+</a:t>
          </a:r>
          <a:r>
            <a:rPr lang="zh-TW" sz="1800" b="1" kern="1200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rPr>
            <a:t>制度優化</a:t>
          </a:r>
          <a:endParaRPr lang="zh-TW" altLang="en-US" sz="18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新細明體"/>
            <a:cs typeface="+mn-cs"/>
          </a:endParaRPr>
        </a:p>
      </dgm:t>
    </dgm:pt>
    <dgm:pt modelId="{6E25984C-0EE2-476A-905A-640BEF418D08}" type="sibTrans" cxnId="{643A7A3F-EBEC-4FB8-BC97-78F570B7911B}">
      <dgm:prSet/>
      <dgm:spPr/>
      <dgm:t>
        <a:bodyPr/>
        <a:lstStyle/>
        <a:p>
          <a:endParaRPr lang="zh-TW" altLang="en-US"/>
        </a:p>
      </dgm:t>
    </dgm:pt>
    <dgm:pt modelId="{72AA0296-6D42-4301-B21C-1FA375A3CA49}" type="parTrans" cxnId="{643A7A3F-EBEC-4FB8-BC97-78F570B7911B}">
      <dgm:prSet/>
      <dgm:spPr/>
      <dgm:t>
        <a:bodyPr/>
        <a:lstStyle/>
        <a:p>
          <a:endParaRPr lang="zh-TW" altLang="en-US"/>
        </a:p>
      </dgm:t>
    </dgm:pt>
    <dgm:pt modelId="{4E54CC52-A523-4837-89DA-776EFBF52E62}" type="pres">
      <dgm:prSet presAssocID="{E74E1377-62D8-4293-B762-2A40F3928A2F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83206EBE-304D-4405-9DD1-F45836A4082E}" type="pres">
      <dgm:prSet presAssocID="{2098AC05-F4C2-4409-BDEC-7378F9B62559}" presName="compNode" presStyleCnt="0"/>
      <dgm:spPr/>
    </dgm:pt>
    <dgm:pt modelId="{EB8AE9D7-3E01-4901-9598-4DA8889F9502}" type="pres">
      <dgm:prSet presAssocID="{2098AC05-F4C2-4409-BDEC-7378F9B62559}" presName="pictRect" presStyleLbl="node1" presStyleIdx="0" presStyleCnt="6" custScaleX="98920" custLinFactNeighborX="-10175"/>
      <dgm:spPr>
        <a:xfrm>
          <a:off x="499200" y="3680"/>
          <a:ext cx="2208491" cy="1521650"/>
        </a:xfrm>
        <a:prstGeom prst="round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6350" cap="flat" cmpd="sng" algn="ctr">
          <a:solidFill>
            <a:schemeClr val="tx2"/>
          </a:solidFill>
          <a:prstDash val="solid"/>
          <a:miter lim="800000"/>
        </a:ln>
        <a:effectLst/>
      </dgm:spPr>
      <dgm:t>
        <a:bodyPr/>
        <a:lstStyle/>
        <a:p>
          <a:endParaRPr lang="zh-TW" altLang="en-US"/>
        </a:p>
      </dgm:t>
    </dgm:pt>
    <dgm:pt modelId="{35D268AD-F162-4700-8659-2711D77CDF6E}" type="pres">
      <dgm:prSet presAssocID="{2098AC05-F4C2-4409-BDEC-7378F9B62559}" presName="textRect" presStyleLbl="revTx" presStyleIdx="0" presStyleCnt="6" custScaleX="115486" custLinFactNeighborX="-3099" custLinFactNeighborY="4354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zh-TW" altLang="en-US"/>
        </a:p>
      </dgm:t>
    </dgm:pt>
    <dgm:pt modelId="{28802C28-D95B-4A88-A7A0-F1FECB3673A4}" type="pres">
      <dgm:prSet presAssocID="{140E64EA-E8C9-4BC0-A054-59983EBEE851}" presName="sibTrans" presStyleLbl="sibTrans2D1" presStyleIdx="0" presStyleCnt="0"/>
      <dgm:spPr/>
      <dgm:t>
        <a:bodyPr/>
        <a:lstStyle/>
        <a:p>
          <a:endParaRPr lang="zh-TW" altLang="en-US"/>
        </a:p>
      </dgm:t>
    </dgm:pt>
    <dgm:pt modelId="{400B0651-0587-4024-AFF0-9D06DBC72A48}" type="pres">
      <dgm:prSet presAssocID="{599B9A9A-83DE-4A47-A0B9-AA3E0031B333}" presName="compNode" presStyleCnt="0"/>
      <dgm:spPr/>
    </dgm:pt>
    <dgm:pt modelId="{2C43FE02-202E-4F25-947F-2352EB435A02}" type="pres">
      <dgm:prSet presAssocID="{599B9A9A-83DE-4A47-A0B9-AA3E0031B333}" presName="pictRect" presStyleLbl="node1" presStyleIdx="1" presStyleCnt="6" custScaleX="100989" custScaleY="101606" custLinFactNeighborX="-7530" custLinFactNeighborY="-115"/>
      <dgm:spPr>
        <a:xfrm>
          <a:off x="2928633" y="3680"/>
          <a:ext cx="2208491" cy="1521650"/>
        </a:xfrm>
        <a:prstGeom prst="round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accent1"/>
          </a:solidFill>
          <a:prstDash val="solid"/>
          <a:miter lim="800000"/>
        </a:ln>
        <a:effectLst/>
      </dgm:spPr>
      <dgm:t>
        <a:bodyPr/>
        <a:lstStyle/>
        <a:p>
          <a:endParaRPr lang="zh-TW" altLang="en-US"/>
        </a:p>
      </dgm:t>
    </dgm:pt>
    <dgm:pt modelId="{0B5C4759-9831-4DDC-9857-619C53B94AA8}" type="pres">
      <dgm:prSet presAssocID="{599B9A9A-83DE-4A47-A0B9-AA3E0031B333}" presName="textRect" presStyleLbl="revTx" presStyleIdx="1" presStyleCnt="6" custLinFactNeighborX="-5485" custLinFactNeighborY="2152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zh-TW" altLang="en-US"/>
        </a:p>
      </dgm:t>
    </dgm:pt>
    <dgm:pt modelId="{1E50D61C-222E-479E-8050-2D16E5013A91}" type="pres">
      <dgm:prSet presAssocID="{84490E60-6151-4A2F-B234-5F058A1BF070}" presName="sibTrans" presStyleLbl="sibTrans2D1" presStyleIdx="0" presStyleCnt="0"/>
      <dgm:spPr/>
      <dgm:t>
        <a:bodyPr/>
        <a:lstStyle/>
        <a:p>
          <a:endParaRPr lang="zh-TW" altLang="en-US"/>
        </a:p>
      </dgm:t>
    </dgm:pt>
    <dgm:pt modelId="{DC5CB7F1-B96B-4336-B097-46E4A9F7D664}" type="pres">
      <dgm:prSet presAssocID="{5CF476B5-0DA7-43E6-868D-D57E0A587492}" presName="compNode" presStyleCnt="0"/>
      <dgm:spPr/>
    </dgm:pt>
    <dgm:pt modelId="{5C5269C0-8000-495C-B822-A2927FFAB46D}" type="pres">
      <dgm:prSet presAssocID="{5CF476B5-0DA7-43E6-868D-D57E0A587492}" presName="pictRect" presStyleLbl="node1" presStyleIdx="2" presStyleCnt="6" custScaleX="100217" custLinFactNeighborX="-2126"/>
      <dgm:spPr>
        <a:xfrm>
          <a:off x="5358066" y="3680"/>
          <a:ext cx="2208491" cy="1521650"/>
        </a:xfrm>
        <a:prstGeom prst="round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accent1"/>
          </a:solidFill>
          <a:prstDash val="solid"/>
          <a:miter lim="800000"/>
        </a:ln>
        <a:effectLst/>
      </dgm:spPr>
      <dgm:t>
        <a:bodyPr/>
        <a:lstStyle/>
        <a:p>
          <a:endParaRPr lang="zh-TW" altLang="en-US"/>
        </a:p>
      </dgm:t>
    </dgm:pt>
    <dgm:pt modelId="{9F82F2D1-BB74-4523-A3AA-3CD270699307}" type="pres">
      <dgm:prSet presAssocID="{5CF476B5-0DA7-43E6-868D-D57E0A587492}" presName="textRect" presStyleLbl="revTx" presStyleIdx="2" presStyleCnt="6" custScaleX="91511" custLinFactNeighborY="2202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zh-TW" altLang="en-US"/>
        </a:p>
      </dgm:t>
    </dgm:pt>
    <dgm:pt modelId="{8863C0C0-4CAA-483F-8083-D4DAA158766A}" type="pres">
      <dgm:prSet presAssocID="{F5200493-C2E3-4AD2-B2DB-726CAFD81F17}" presName="sibTrans" presStyleLbl="sibTrans2D1" presStyleIdx="0" presStyleCnt="0"/>
      <dgm:spPr/>
      <dgm:t>
        <a:bodyPr/>
        <a:lstStyle/>
        <a:p>
          <a:endParaRPr lang="zh-TW" altLang="en-US"/>
        </a:p>
      </dgm:t>
    </dgm:pt>
    <dgm:pt modelId="{C826D314-300D-4901-AF8B-459AA4AB1DD7}" type="pres">
      <dgm:prSet presAssocID="{64AB79BE-1F25-4715-A000-9876668DA883}" presName="compNode" presStyleCnt="0"/>
      <dgm:spPr/>
    </dgm:pt>
    <dgm:pt modelId="{470BB8C9-E313-4BC8-AAAB-3148A1601E10}" type="pres">
      <dgm:prSet presAssocID="{64AB79BE-1F25-4715-A000-9876668DA883}" presName="pictRect" presStyleLbl="node1" presStyleIdx="3" presStyleCnt="6" custLinFactNeighborX="-2623" custLinFactNeighborY="-3380"/>
      <dgm:spPr>
        <a:xfrm>
          <a:off x="329433" y="2523121"/>
          <a:ext cx="2208491" cy="1521650"/>
        </a:xfrm>
        <a:prstGeom prst="roundRect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solidFill>
            <a:schemeClr val="accent1">
              <a:lumMod val="75000"/>
            </a:schemeClr>
          </a:solidFill>
          <a:prstDash val="solid"/>
          <a:miter lim="800000"/>
        </a:ln>
        <a:effectLst/>
      </dgm:spPr>
      <dgm:t>
        <a:bodyPr/>
        <a:lstStyle/>
        <a:p>
          <a:endParaRPr lang="zh-TW" altLang="en-US"/>
        </a:p>
      </dgm:t>
    </dgm:pt>
    <dgm:pt modelId="{A2BE7DA5-AD0D-44AB-97CD-27315EE0727B}" type="pres">
      <dgm:prSet presAssocID="{64AB79BE-1F25-4715-A000-9876668DA883}" presName="textRect" presStyleLbl="revTx" presStyleIdx="3" presStyleCnt="6" custLinFactNeighborX="-6117" custLinFactNeighborY="389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zh-TW" altLang="en-US"/>
        </a:p>
      </dgm:t>
    </dgm:pt>
    <dgm:pt modelId="{F836BF39-1E69-456A-A54C-06BAA416A762}" type="pres">
      <dgm:prSet presAssocID="{18D1F02F-F0AC-4930-A051-298C69A42D8E}" presName="sibTrans" presStyleLbl="sibTrans2D1" presStyleIdx="0" presStyleCnt="0"/>
      <dgm:spPr/>
      <dgm:t>
        <a:bodyPr/>
        <a:lstStyle/>
        <a:p>
          <a:endParaRPr lang="zh-TW" altLang="en-US"/>
        </a:p>
      </dgm:t>
    </dgm:pt>
    <dgm:pt modelId="{F1731F65-3657-4F0F-8D58-B4D4FBA72FAD}" type="pres">
      <dgm:prSet presAssocID="{9BDCE1A6-D8DF-4094-B87C-7169BE883ED4}" presName="compNode" presStyleCnt="0"/>
      <dgm:spPr/>
    </dgm:pt>
    <dgm:pt modelId="{C6186E81-0709-4CF5-8BF8-49D0C121787E}" type="pres">
      <dgm:prSet presAssocID="{9BDCE1A6-D8DF-4094-B87C-7169BE883ED4}" presName="pictRect" presStyleLbl="node1" presStyleIdx="4" presStyleCnt="6" custLinFactNeighborX="8289" custLinFactNeighborY="-4009"/>
      <dgm:spPr>
        <a:xfrm>
          <a:off x="2816795" y="2565530"/>
          <a:ext cx="2208491" cy="1521650"/>
        </a:xfrm>
        <a:prstGeom prst="roundRect">
          <a:avLst/>
        </a:prstGeom>
        <a:blipFill rotWithShape="1">
          <a:blip xmlns:r="http://schemas.openxmlformats.org/officeDocument/2006/relationships" r:embed="rId5"/>
          <a:stretch>
            <a:fillRect/>
          </a:stretch>
        </a:blipFill>
        <a:ln w="6350" cap="flat" cmpd="sng" algn="ctr">
          <a:solidFill>
            <a:schemeClr val="accent1"/>
          </a:solidFill>
          <a:prstDash val="solid"/>
          <a:miter lim="800000"/>
        </a:ln>
        <a:effectLst/>
      </dgm:spPr>
      <dgm:t>
        <a:bodyPr/>
        <a:lstStyle/>
        <a:p>
          <a:endParaRPr lang="zh-TW" altLang="en-US"/>
        </a:p>
      </dgm:t>
    </dgm:pt>
    <dgm:pt modelId="{28299AFC-1747-4E2C-8EAC-431B00EF63F0}" type="pres">
      <dgm:prSet presAssocID="{9BDCE1A6-D8DF-4094-B87C-7169BE883ED4}" presName="textRect" presStyleLbl="revTx" presStyleIdx="4" presStyleCnt="6" custLinFactNeighborY="1101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zh-TW" altLang="en-US"/>
        </a:p>
      </dgm:t>
    </dgm:pt>
    <dgm:pt modelId="{D2C4AC2E-A620-4530-911F-6B2ADA1BDA85}" type="pres">
      <dgm:prSet presAssocID="{0FAA8E35-B3CA-41E0-969D-248CCD27A5F3}" presName="sibTrans" presStyleLbl="sibTrans2D1" presStyleIdx="0" presStyleCnt="0"/>
      <dgm:spPr/>
      <dgm:t>
        <a:bodyPr/>
        <a:lstStyle/>
        <a:p>
          <a:endParaRPr lang="zh-TW" altLang="en-US"/>
        </a:p>
      </dgm:t>
    </dgm:pt>
    <dgm:pt modelId="{EF5CFF7A-882C-4829-91F7-DC8DB4559233}" type="pres">
      <dgm:prSet presAssocID="{0B9777DF-7EA5-4EB3-B670-469C2B456BC5}" presName="compNode" presStyleCnt="0"/>
      <dgm:spPr/>
    </dgm:pt>
    <dgm:pt modelId="{A6D60E5C-6036-47B2-9E48-777A44821807}" type="pres">
      <dgm:prSet presAssocID="{0B9777DF-7EA5-4EB3-B670-469C2B456BC5}" presName="pictRect" presStyleLbl="node1" presStyleIdx="5" presStyleCnt="6" custLinFactNeighborX="6090" custLinFactNeighborY="-3249"/>
      <dgm:spPr>
        <a:xfrm>
          <a:off x="5358066" y="2565530"/>
          <a:ext cx="2208491" cy="1521650"/>
        </a:xfrm>
        <a:prstGeom prst="roundRect">
          <a:avLst/>
        </a:prstGeom>
        <a:blipFill rotWithShape="1">
          <a:blip xmlns:r="http://schemas.openxmlformats.org/officeDocument/2006/relationships" r:embed="rId6"/>
          <a:stretch>
            <a:fillRect/>
          </a:stretch>
        </a:blipFill>
        <a:ln w="12700" cap="flat" cmpd="sng" algn="ctr">
          <a:solidFill>
            <a:schemeClr val="accent1"/>
          </a:solidFill>
          <a:prstDash val="solid"/>
          <a:miter lim="800000"/>
        </a:ln>
        <a:effectLst/>
      </dgm:spPr>
      <dgm:t>
        <a:bodyPr/>
        <a:lstStyle/>
        <a:p>
          <a:endParaRPr lang="zh-TW" altLang="en-US"/>
        </a:p>
      </dgm:t>
    </dgm:pt>
    <dgm:pt modelId="{799A13C0-9F43-4350-8C2A-F7D8DF977BCE}" type="pres">
      <dgm:prSet presAssocID="{0B9777DF-7EA5-4EB3-B670-469C2B456BC5}" presName="textRect" presStyleLbl="revTx" presStyleIdx="5" presStyleCnt="6" custScaleX="116578" custLinFactNeighborX="8007" custLinFactNeighborY="392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zh-TW" altLang="en-US"/>
        </a:p>
      </dgm:t>
    </dgm:pt>
  </dgm:ptLst>
  <dgm:cxnLst>
    <dgm:cxn modelId="{15685105-6BA6-4152-977F-9E606A0D0BB0}" type="presOf" srcId="{599B9A9A-83DE-4A47-A0B9-AA3E0031B333}" destId="{0B5C4759-9831-4DDC-9857-619C53B94AA8}" srcOrd="0" destOrd="0" presId="urn:microsoft.com/office/officeart/2005/8/layout/pList1"/>
    <dgm:cxn modelId="{0FA822F2-1234-4407-80FE-01CF1AA4F94C}" type="presOf" srcId="{18D1F02F-F0AC-4930-A051-298C69A42D8E}" destId="{F836BF39-1E69-456A-A54C-06BAA416A762}" srcOrd="0" destOrd="0" presId="urn:microsoft.com/office/officeart/2005/8/layout/pList1"/>
    <dgm:cxn modelId="{DFB12F84-DAAB-4405-B12E-D97CD458D1AC}" type="presOf" srcId="{84490E60-6151-4A2F-B234-5F058A1BF070}" destId="{1E50D61C-222E-479E-8050-2D16E5013A91}" srcOrd="0" destOrd="0" presId="urn:microsoft.com/office/officeart/2005/8/layout/pList1"/>
    <dgm:cxn modelId="{ED218F10-30E2-4E5D-AD47-DFBA5F8B019E}" type="presOf" srcId="{5CF476B5-0DA7-43E6-868D-D57E0A587492}" destId="{9F82F2D1-BB74-4523-A3AA-3CD270699307}" srcOrd="0" destOrd="0" presId="urn:microsoft.com/office/officeart/2005/8/layout/pList1"/>
    <dgm:cxn modelId="{A6C0FFFB-6724-419F-9063-E9791FA04DA7}" srcId="{E74E1377-62D8-4293-B762-2A40F3928A2F}" destId="{64AB79BE-1F25-4715-A000-9876668DA883}" srcOrd="3" destOrd="0" parTransId="{5A3D59EE-BFD6-4E91-AD90-31F5D90189FD}" sibTransId="{18D1F02F-F0AC-4930-A051-298C69A42D8E}"/>
    <dgm:cxn modelId="{643A7A3F-EBEC-4FB8-BC97-78F570B7911B}" srcId="{E74E1377-62D8-4293-B762-2A40F3928A2F}" destId="{0B9777DF-7EA5-4EB3-B670-469C2B456BC5}" srcOrd="5" destOrd="0" parTransId="{72AA0296-6D42-4301-B21C-1FA375A3CA49}" sibTransId="{6E25984C-0EE2-476A-905A-640BEF418D08}"/>
    <dgm:cxn modelId="{81643444-4D3E-42CD-9AD4-674C2142F3E9}" type="presOf" srcId="{F5200493-C2E3-4AD2-B2DB-726CAFD81F17}" destId="{8863C0C0-4CAA-483F-8083-D4DAA158766A}" srcOrd="0" destOrd="0" presId="urn:microsoft.com/office/officeart/2005/8/layout/pList1"/>
    <dgm:cxn modelId="{65C74AB0-1B44-4CCC-B22E-F9D96B2F9F63}" srcId="{E74E1377-62D8-4293-B762-2A40F3928A2F}" destId="{9BDCE1A6-D8DF-4094-B87C-7169BE883ED4}" srcOrd="4" destOrd="0" parTransId="{A4363248-F53A-4802-9150-C6C59C7A3B23}" sibTransId="{0FAA8E35-B3CA-41E0-969D-248CCD27A5F3}"/>
    <dgm:cxn modelId="{961CBA6E-B35D-4A08-8BFB-64AF304FA0A0}" type="presOf" srcId="{E74E1377-62D8-4293-B762-2A40F3928A2F}" destId="{4E54CC52-A523-4837-89DA-776EFBF52E62}" srcOrd="0" destOrd="0" presId="urn:microsoft.com/office/officeart/2005/8/layout/pList1"/>
    <dgm:cxn modelId="{A76740A3-BF69-449B-AAC3-F4E5323A8FFF}" type="presOf" srcId="{0B9777DF-7EA5-4EB3-B670-469C2B456BC5}" destId="{799A13C0-9F43-4350-8C2A-F7D8DF977BCE}" srcOrd="0" destOrd="0" presId="urn:microsoft.com/office/officeart/2005/8/layout/pList1"/>
    <dgm:cxn modelId="{5D99EEDB-AAA8-4F9D-A4C1-C8659D19C1DA}" srcId="{E74E1377-62D8-4293-B762-2A40F3928A2F}" destId="{2098AC05-F4C2-4409-BDEC-7378F9B62559}" srcOrd="0" destOrd="0" parTransId="{3F84E871-9C83-44B2-8DD9-B1B290EBC7BA}" sibTransId="{140E64EA-E8C9-4BC0-A054-59983EBEE851}"/>
    <dgm:cxn modelId="{F008FB1A-93BE-4805-ABF2-6840BB8E0277}" type="presOf" srcId="{2098AC05-F4C2-4409-BDEC-7378F9B62559}" destId="{35D268AD-F162-4700-8659-2711D77CDF6E}" srcOrd="0" destOrd="0" presId="urn:microsoft.com/office/officeart/2005/8/layout/pList1"/>
    <dgm:cxn modelId="{06D07EF3-C710-4843-AA95-CE5524B98D77}" type="presOf" srcId="{140E64EA-E8C9-4BC0-A054-59983EBEE851}" destId="{28802C28-D95B-4A88-A7A0-F1FECB3673A4}" srcOrd="0" destOrd="0" presId="urn:microsoft.com/office/officeart/2005/8/layout/pList1"/>
    <dgm:cxn modelId="{7FE421C8-F8D8-4D50-8826-85654004C3B1}" type="presOf" srcId="{0FAA8E35-B3CA-41E0-969D-248CCD27A5F3}" destId="{D2C4AC2E-A620-4530-911F-6B2ADA1BDA85}" srcOrd="0" destOrd="0" presId="urn:microsoft.com/office/officeart/2005/8/layout/pList1"/>
    <dgm:cxn modelId="{F73043AE-D625-4755-8ECA-1A6EE7709DC9}" srcId="{E74E1377-62D8-4293-B762-2A40F3928A2F}" destId="{5CF476B5-0DA7-43E6-868D-D57E0A587492}" srcOrd="2" destOrd="0" parTransId="{E14EA73B-DBA9-4D6C-855D-A2D4623420C7}" sibTransId="{F5200493-C2E3-4AD2-B2DB-726CAFD81F17}"/>
    <dgm:cxn modelId="{1457753C-479C-4376-8577-B1A4A4A33B13}" type="presOf" srcId="{64AB79BE-1F25-4715-A000-9876668DA883}" destId="{A2BE7DA5-AD0D-44AB-97CD-27315EE0727B}" srcOrd="0" destOrd="0" presId="urn:microsoft.com/office/officeart/2005/8/layout/pList1"/>
    <dgm:cxn modelId="{8A3D8CEA-DB20-4BB7-86EF-1F8C8CDFFA29}" type="presOf" srcId="{9BDCE1A6-D8DF-4094-B87C-7169BE883ED4}" destId="{28299AFC-1747-4E2C-8EAC-431B00EF63F0}" srcOrd="0" destOrd="0" presId="urn:microsoft.com/office/officeart/2005/8/layout/pList1"/>
    <dgm:cxn modelId="{55D07CD9-2F5C-46C0-8F27-2522CDF0AC80}" srcId="{E74E1377-62D8-4293-B762-2A40F3928A2F}" destId="{599B9A9A-83DE-4A47-A0B9-AA3E0031B333}" srcOrd="1" destOrd="0" parTransId="{2BBF75E7-5406-4538-9E54-DDD4F27D937F}" sibTransId="{84490E60-6151-4A2F-B234-5F058A1BF070}"/>
    <dgm:cxn modelId="{F9659CB2-6CD6-4F87-98AC-0C7184B17B21}" type="presParOf" srcId="{4E54CC52-A523-4837-89DA-776EFBF52E62}" destId="{83206EBE-304D-4405-9DD1-F45836A4082E}" srcOrd="0" destOrd="0" presId="urn:microsoft.com/office/officeart/2005/8/layout/pList1"/>
    <dgm:cxn modelId="{D7E3F15F-E287-496C-B026-0BC98F2DBBE1}" type="presParOf" srcId="{83206EBE-304D-4405-9DD1-F45836A4082E}" destId="{EB8AE9D7-3E01-4901-9598-4DA8889F9502}" srcOrd="0" destOrd="0" presId="urn:microsoft.com/office/officeart/2005/8/layout/pList1"/>
    <dgm:cxn modelId="{4AC4498F-B8B7-48C8-8566-5123248073AB}" type="presParOf" srcId="{83206EBE-304D-4405-9DD1-F45836A4082E}" destId="{35D268AD-F162-4700-8659-2711D77CDF6E}" srcOrd="1" destOrd="0" presId="urn:microsoft.com/office/officeart/2005/8/layout/pList1"/>
    <dgm:cxn modelId="{4B3755D6-9F54-4D7B-A126-CB0334F4401C}" type="presParOf" srcId="{4E54CC52-A523-4837-89DA-776EFBF52E62}" destId="{28802C28-D95B-4A88-A7A0-F1FECB3673A4}" srcOrd="1" destOrd="0" presId="urn:microsoft.com/office/officeart/2005/8/layout/pList1"/>
    <dgm:cxn modelId="{89794A2D-CB37-4DAE-82F2-0DBACD338F0D}" type="presParOf" srcId="{4E54CC52-A523-4837-89DA-776EFBF52E62}" destId="{400B0651-0587-4024-AFF0-9D06DBC72A48}" srcOrd="2" destOrd="0" presId="urn:microsoft.com/office/officeart/2005/8/layout/pList1"/>
    <dgm:cxn modelId="{94B00668-9146-48D2-B109-072BD541D6E5}" type="presParOf" srcId="{400B0651-0587-4024-AFF0-9D06DBC72A48}" destId="{2C43FE02-202E-4F25-947F-2352EB435A02}" srcOrd="0" destOrd="0" presId="urn:microsoft.com/office/officeart/2005/8/layout/pList1"/>
    <dgm:cxn modelId="{E682D74D-5EF1-4AF7-81B2-A6F35F9631C8}" type="presParOf" srcId="{400B0651-0587-4024-AFF0-9D06DBC72A48}" destId="{0B5C4759-9831-4DDC-9857-619C53B94AA8}" srcOrd="1" destOrd="0" presId="urn:microsoft.com/office/officeart/2005/8/layout/pList1"/>
    <dgm:cxn modelId="{6D869E61-9393-4735-88A9-B3343894A89A}" type="presParOf" srcId="{4E54CC52-A523-4837-89DA-776EFBF52E62}" destId="{1E50D61C-222E-479E-8050-2D16E5013A91}" srcOrd="3" destOrd="0" presId="urn:microsoft.com/office/officeart/2005/8/layout/pList1"/>
    <dgm:cxn modelId="{19FA611E-FDD0-42C1-84A7-72499128E768}" type="presParOf" srcId="{4E54CC52-A523-4837-89DA-776EFBF52E62}" destId="{DC5CB7F1-B96B-4336-B097-46E4A9F7D664}" srcOrd="4" destOrd="0" presId="urn:microsoft.com/office/officeart/2005/8/layout/pList1"/>
    <dgm:cxn modelId="{68B79A5F-7AA0-4DDB-A622-81815368C706}" type="presParOf" srcId="{DC5CB7F1-B96B-4336-B097-46E4A9F7D664}" destId="{5C5269C0-8000-495C-B822-A2927FFAB46D}" srcOrd="0" destOrd="0" presId="urn:microsoft.com/office/officeart/2005/8/layout/pList1"/>
    <dgm:cxn modelId="{2D6BD31B-FCF4-4025-A1B5-61036FB0B6A6}" type="presParOf" srcId="{DC5CB7F1-B96B-4336-B097-46E4A9F7D664}" destId="{9F82F2D1-BB74-4523-A3AA-3CD270699307}" srcOrd="1" destOrd="0" presId="urn:microsoft.com/office/officeart/2005/8/layout/pList1"/>
    <dgm:cxn modelId="{74108A13-5668-49AF-81AE-B08FEC73A6B9}" type="presParOf" srcId="{4E54CC52-A523-4837-89DA-776EFBF52E62}" destId="{8863C0C0-4CAA-483F-8083-D4DAA158766A}" srcOrd="5" destOrd="0" presId="urn:microsoft.com/office/officeart/2005/8/layout/pList1"/>
    <dgm:cxn modelId="{E8753975-8D6E-4640-908E-2ECB7F8E938E}" type="presParOf" srcId="{4E54CC52-A523-4837-89DA-776EFBF52E62}" destId="{C826D314-300D-4901-AF8B-459AA4AB1DD7}" srcOrd="6" destOrd="0" presId="urn:microsoft.com/office/officeart/2005/8/layout/pList1"/>
    <dgm:cxn modelId="{F78B3D83-DDB3-408C-8238-31CC20BE4115}" type="presParOf" srcId="{C826D314-300D-4901-AF8B-459AA4AB1DD7}" destId="{470BB8C9-E313-4BC8-AAAB-3148A1601E10}" srcOrd="0" destOrd="0" presId="urn:microsoft.com/office/officeart/2005/8/layout/pList1"/>
    <dgm:cxn modelId="{BC1449CB-34F8-4449-BA4A-3A226A1B80B9}" type="presParOf" srcId="{C826D314-300D-4901-AF8B-459AA4AB1DD7}" destId="{A2BE7DA5-AD0D-44AB-97CD-27315EE0727B}" srcOrd="1" destOrd="0" presId="urn:microsoft.com/office/officeart/2005/8/layout/pList1"/>
    <dgm:cxn modelId="{0AC7C09D-653E-48DB-AA57-BFB2D9932BFE}" type="presParOf" srcId="{4E54CC52-A523-4837-89DA-776EFBF52E62}" destId="{F836BF39-1E69-456A-A54C-06BAA416A762}" srcOrd="7" destOrd="0" presId="urn:microsoft.com/office/officeart/2005/8/layout/pList1"/>
    <dgm:cxn modelId="{6AD17B5A-A266-4799-8BC3-AA32E502792B}" type="presParOf" srcId="{4E54CC52-A523-4837-89DA-776EFBF52E62}" destId="{F1731F65-3657-4F0F-8D58-B4D4FBA72FAD}" srcOrd="8" destOrd="0" presId="urn:microsoft.com/office/officeart/2005/8/layout/pList1"/>
    <dgm:cxn modelId="{F290CCC2-354E-448B-A05D-D96799826AFE}" type="presParOf" srcId="{F1731F65-3657-4F0F-8D58-B4D4FBA72FAD}" destId="{C6186E81-0709-4CF5-8BF8-49D0C121787E}" srcOrd="0" destOrd="0" presId="urn:microsoft.com/office/officeart/2005/8/layout/pList1"/>
    <dgm:cxn modelId="{7C165345-236C-4F15-A54E-A1D1DDF6D9EF}" type="presParOf" srcId="{F1731F65-3657-4F0F-8D58-B4D4FBA72FAD}" destId="{28299AFC-1747-4E2C-8EAC-431B00EF63F0}" srcOrd="1" destOrd="0" presId="urn:microsoft.com/office/officeart/2005/8/layout/pList1"/>
    <dgm:cxn modelId="{F74F3CBD-9350-4B7E-A445-CDD3BD382FFA}" type="presParOf" srcId="{4E54CC52-A523-4837-89DA-776EFBF52E62}" destId="{D2C4AC2E-A620-4530-911F-6B2ADA1BDA85}" srcOrd="9" destOrd="0" presId="urn:microsoft.com/office/officeart/2005/8/layout/pList1"/>
    <dgm:cxn modelId="{9A8D24B5-B74E-4B87-BF07-8A852946CEAE}" type="presParOf" srcId="{4E54CC52-A523-4837-89DA-776EFBF52E62}" destId="{EF5CFF7A-882C-4829-91F7-DC8DB4559233}" srcOrd="10" destOrd="0" presId="urn:microsoft.com/office/officeart/2005/8/layout/pList1"/>
    <dgm:cxn modelId="{BEFD70B6-E583-462F-A377-9F147441EAE0}" type="presParOf" srcId="{EF5CFF7A-882C-4829-91F7-DC8DB4559233}" destId="{A6D60E5C-6036-47B2-9E48-777A44821807}" srcOrd="0" destOrd="0" presId="urn:microsoft.com/office/officeart/2005/8/layout/pList1"/>
    <dgm:cxn modelId="{FA61AFBE-4DEB-43E0-8EEA-0490332F80CF}" type="presParOf" srcId="{EF5CFF7A-882C-4829-91F7-DC8DB4559233}" destId="{799A13C0-9F43-4350-8C2A-F7D8DF977BCE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8AE9D7-3E01-4901-9598-4DA8889F9502}">
      <dsp:nvSpPr>
        <dsp:cNvPr id="0" name=""/>
        <dsp:cNvSpPr/>
      </dsp:nvSpPr>
      <dsp:spPr>
        <a:xfrm>
          <a:off x="501449" y="8123"/>
          <a:ext cx="2258948" cy="1573408"/>
        </a:xfrm>
        <a:prstGeom prst="round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6350" cap="flat" cmpd="sng" algn="ctr">
          <a:solidFill>
            <a:schemeClr val="tx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D268AD-F162-4700-8659-2711D77CDF6E}">
      <dsp:nvSpPr>
        <dsp:cNvPr id="0" name=""/>
        <dsp:cNvSpPr/>
      </dsp:nvSpPr>
      <dsp:spPr>
        <a:xfrm>
          <a:off x="473885" y="1618420"/>
          <a:ext cx="2637251" cy="8472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0" numCol="1" spcCol="1270" anchor="t" anchorCtr="0">
          <a:noAutofit/>
        </a:bodyPr>
        <a:lstStyle/>
        <a:p>
          <a:pPr lvl="0" algn="l" defTabSz="800100" rtl="0">
            <a:lnSpc>
              <a:spcPts val="2200"/>
            </a:lnSpc>
            <a:spcBef>
              <a:spcPct val="0"/>
            </a:spcBef>
            <a:spcAft>
              <a:spcPts val="0"/>
            </a:spcAft>
          </a:pPr>
          <a:r>
            <a:rPr lang="en-US" altLang="zh-TW" sz="1800" b="1" kern="1200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rPr>
            <a:t>   1.</a:t>
          </a:r>
          <a:r>
            <a:rPr lang="zh-TW" altLang="en-US" sz="1800" b="1" kern="1200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rPr>
            <a:t> 推動</a:t>
          </a:r>
          <a:r>
            <a:rPr lang="en-US" altLang="en-US" sz="1800" b="1" kern="1200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rPr>
            <a:t>ESG</a:t>
          </a:r>
        </a:p>
        <a:p>
          <a:pPr lvl="0" algn="l" defTabSz="800100" rtl="0">
            <a:lnSpc>
              <a:spcPts val="2200"/>
            </a:lnSpc>
            <a:spcBef>
              <a:spcPct val="0"/>
            </a:spcBef>
            <a:spcAft>
              <a:spcPts val="0"/>
            </a:spcAft>
          </a:pPr>
          <a:r>
            <a:rPr lang="zh-TW" altLang="en-US" sz="1800" b="1" kern="1200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rPr>
            <a:t>  永續經營、環境共榮</a:t>
          </a:r>
          <a:endParaRPr lang="zh-TW" altLang="en-US" sz="18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微軟正黑體" panose="020B0604030504040204" pitchFamily="34" charset="-120"/>
            <a:ea typeface="微軟正黑體" panose="020B0604030504040204" pitchFamily="34" charset="-120"/>
            <a:cs typeface="+mn-cs"/>
          </a:endParaRPr>
        </a:p>
      </dsp:txBody>
      <dsp:txXfrm>
        <a:off x="473885" y="1618420"/>
        <a:ext cx="2637251" cy="847219"/>
      </dsp:txXfrm>
    </dsp:sp>
    <dsp:sp modelId="{2C43FE02-202E-4F25-947F-2352EB435A02}">
      <dsp:nvSpPr>
        <dsp:cNvPr id="0" name=""/>
        <dsp:cNvSpPr/>
      </dsp:nvSpPr>
      <dsp:spPr>
        <a:xfrm>
          <a:off x="3238407" y="0"/>
          <a:ext cx="2306196" cy="1598677"/>
        </a:xfrm>
        <a:prstGeom prst="round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5C4759-9831-4DDC-9857-619C53B94AA8}">
      <dsp:nvSpPr>
        <dsp:cNvPr id="0" name=""/>
        <dsp:cNvSpPr/>
      </dsp:nvSpPr>
      <dsp:spPr>
        <a:xfrm>
          <a:off x="3296399" y="1606081"/>
          <a:ext cx="2283611" cy="8472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0" numCol="1" spcCol="1270" anchor="t" anchorCtr="0">
          <a:noAutofit/>
        </a:bodyPr>
        <a:lstStyle/>
        <a:p>
          <a:pPr lvl="0" algn="l" defTabSz="800100" rtl="0">
            <a:lnSpc>
              <a:spcPts val="2200"/>
            </a:lnSpc>
            <a:spcBef>
              <a:spcPct val="0"/>
            </a:spcBef>
            <a:spcAft>
              <a:spcPts val="0"/>
            </a:spcAft>
          </a:pPr>
          <a:r>
            <a:rPr lang="en-US" altLang="zh-TW" sz="1800" b="1" kern="1200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rPr>
            <a:t>  2.</a:t>
          </a:r>
          <a:r>
            <a:rPr lang="zh-TW" altLang="en-US" sz="1800" b="1" kern="1200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rPr>
            <a:t> 智慧生產</a:t>
          </a:r>
          <a:endParaRPr lang="en-US" altLang="zh-TW" sz="1800" b="1" kern="1200" dirty="0" smtClean="0">
            <a:solidFill>
              <a:srgbClr val="002060"/>
            </a:solidFill>
            <a:latin typeface="微軟正黑體" panose="020B0604030504040204" pitchFamily="34" charset="-120"/>
            <a:ea typeface="微軟正黑體" panose="020B0604030504040204" pitchFamily="34" charset="-120"/>
            <a:cs typeface="+mn-cs"/>
          </a:endParaRPr>
        </a:p>
        <a:p>
          <a:pPr lvl="0" algn="l" defTabSz="800100" rtl="0">
            <a:lnSpc>
              <a:spcPts val="2200"/>
            </a:lnSpc>
            <a:spcBef>
              <a:spcPct val="0"/>
            </a:spcBef>
            <a:spcAft>
              <a:spcPts val="0"/>
            </a:spcAft>
          </a:pPr>
          <a:r>
            <a:rPr lang="zh-TW" altLang="en-US" sz="1800" b="1" kern="1200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rPr>
            <a:t>      數位轉型</a:t>
          </a:r>
          <a:endParaRPr lang="zh-TW" altLang="en-US" sz="18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微軟正黑體" panose="020B0604030504040204" pitchFamily="34" charset="-120"/>
            <a:ea typeface="微軟正黑體" panose="020B0604030504040204" pitchFamily="34" charset="-120"/>
            <a:cs typeface="+mn-cs"/>
          </a:endParaRPr>
        </a:p>
      </dsp:txBody>
      <dsp:txXfrm>
        <a:off x="3296399" y="1606081"/>
        <a:ext cx="2283611" cy="847219"/>
      </dsp:txXfrm>
    </dsp:sp>
    <dsp:sp modelId="{5C5269C0-8000-495C-B822-A2927FFAB46D}">
      <dsp:nvSpPr>
        <dsp:cNvPr id="0" name=""/>
        <dsp:cNvSpPr/>
      </dsp:nvSpPr>
      <dsp:spPr>
        <a:xfrm>
          <a:off x="5896467" y="8123"/>
          <a:ext cx="2288566" cy="1573408"/>
        </a:xfrm>
        <a:prstGeom prst="round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82F2D1-BB74-4523-A3AA-3CD270699307}">
      <dsp:nvSpPr>
        <dsp:cNvPr id="0" name=""/>
        <dsp:cNvSpPr/>
      </dsp:nvSpPr>
      <dsp:spPr>
        <a:xfrm>
          <a:off x="6044422" y="1600187"/>
          <a:ext cx="2089755" cy="8472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0" numCol="1" spcCol="1270" anchor="t" anchorCtr="0">
          <a:noAutofit/>
        </a:bodyPr>
        <a:lstStyle/>
        <a:p>
          <a:pPr lvl="0" algn="l" defTabSz="800100" rtl="0">
            <a:lnSpc>
              <a:spcPts val="2200"/>
            </a:lnSpc>
            <a:spcBef>
              <a:spcPct val="0"/>
            </a:spcBef>
            <a:spcAft>
              <a:spcPts val="0"/>
            </a:spcAft>
          </a:pPr>
          <a:r>
            <a:rPr lang="en-US" altLang="zh-TW" sz="1800" b="1" kern="1200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rPr>
            <a:t>3.</a:t>
          </a:r>
          <a:r>
            <a:rPr lang="zh-TW" altLang="en-US" sz="1800" b="1" kern="1200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rPr>
            <a:t> 強化研發能力</a:t>
          </a:r>
          <a:endParaRPr lang="en-US" altLang="zh-TW" sz="1800" b="1" kern="1200" dirty="0" smtClean="0">
            <a:solidFill>
              <a:srgbClr val="002060"/>
            </a:solidFill>
            <a:latin typeface="微軟正黑體" panose="020B0604030504040204" pitchFamily="34" charset="-120"/>
            <a:ea typeface="微軟正黑體" panose="020B0604030504040204" pitchFamily="34" charset="-120"/>
            <a:cs typeface="+mn-cs"/>
          </a:endParaRPr>
        </a:p>
        <a:p>
          <a:pPr lvl="0" algn="l" defTabSz="800100" rtl="0">
            <a:lnSpc>
              <a:spcPts val="2200"/>
            </a:lnSpc>
            <a:spcBef>
              <a:spcPct val="0"/>
            </a:spcBef>
            <a:spcAft>
              <a:spcPts val="0"/>
            </a:spcAft>
          </a:pPr>
          <a:r>
            <a:rPr lang="zh-TW" altLang="en-US" sz="1800" b="1" kern="1200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rPr>
            <a:t>    增加專利數量</a:t>
          </a:r>
          <a:endParaRPr lang="zh-TW" altLang="en-US" sz="18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微軟正黑體" panose="020B0604030504040204" pitchFamily="34" charset="-120"/>
            <a:ea typeface="微軟正黑體" panose="020B0604030504040204" pitchFamily="34" charset="-120"/>
            <a:cs typeface="+mn-cs"/>
          </a:endParaRPr>
        </a:p>
      </dsp:txBody>
      <dsp:txXfrm>
        <a:off x="6044422" y="1600187"/>
        <a:ext cx="2089755" cy="847219"/>
      </dsp:txXfrm>
    </dsp:sp>
    <dsp:sp modelId="{470BB8C9-E313-4BC8-AAAB-3148A1601E10}">
      <dsp:nvSpPr>
        <dsp:cNvPr id="0" name=""/>
        <dsp:cNvSpPr/>
      </dsp:nvSpPr>
      <dsp:spPr>
        <a:xfrm>
          <a:off x="486057" y="2610249"/>
          <a:ext cx="2283611" cy="1573408"/>
        </a:xfrm>
        <a:prstGeom prst="roundRect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solidFill>
            <a:schemeClr val="accent1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BE7DA5-AD0D-44AB-97CD-27315EE0727B}">
      <dsp:nvSpPr>
        <dsp:cNvPr id="0" name=""/>
        <dsp:cNvSpPr/>
      </dsp:nvSpPr>
      <dsp:spPr>
        <a:xfrm>
          <a:off x="406268" y="4238645"/>
          <a:ext cx="2283611" cy="8472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0" numCol="1" spcCol="1270" anchor="t" anchorCtr="0">
          <a:noAutofit/>
        </a:bodyPr>
        <a:lstStyle/>
        <a:p>
          <a:pPr lvl="0" algn="l" defTabSz="800100" rtl="0">
            <a:lnSpc>
              <a:spcPts val="2200"/>
            </a:lnSpc>
            <a:spcBef>
              <a:spcPct val="0"/>
            </a:spcBef>
            <a:spcAft>
              <a:spcPts val="0"/>
            </a:spcAft>
          </a:pPr>
          <a:r>
            <a:rPr lang="en-US" altLang="zh-TW" sz="1800" b="1" kern="1200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rPr>
            <a:t>  4.</a:t>
          </a:r>
          <a:r>
            <a:rPr lang="zh-TW" altLang="en-US" sz="1800" b="1" kern="1200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rPr>
            <a:t> 擴大生產規模</a:t>
          </a:r>
          <a:endParaRPr lang="en-US" altLang="zh-TW" sz="1800" b="1" kern="1200" dirty="0" smtClean="0">
            <a:solidFill>
              <a:srgbClr val="002060"/>
            </a:solidFill>
            <a:latin typeface="微軟正黑體" panose="020B0604030504040204" pitchFamily="34" charset="-120"/>
            <a:ea typeface="微軟正黑體" panose="020B0604030504040204" pitchFamily="34" charset="-120"/>
            <a:cs typeface="+mn-cs"/>
          </a:endParaRPr>
        </a:p>
        <a:p>
          <a:pPr lvl="0" algn="l" defTabSz="800100" rtl="0">
            <a:lnSpc>
              <a:spcPts val="2200"/>
            </a:lnSpc>
            <a:spcBef>
              <a:spcPct val="0"/>
            </a:spcBef>
            <a:spcAft>
              <a:spcPts val="0"/>
            </a:spcAft>
          </a:pPr>
          <a:r>
            <a:rPr lang="zh-TW" altLang="en-US" sz="1800" b="1" kern="1200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rPr>
            <a:t>      增加海外據點</a:t>
          </a:r>
          <a:endParaRPr lang="zh-TW" altLang="en-US" sz="18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微軟正黑體" panose="020B0604030504040204" pitchFamily="34" charset="-120"/>
            <a:ea typeface="微軟正黑體" panose="020B0604030504040204" pitchFamily="34" charset="-120"/>
            <a:cs typeface="+mn-cs"/>
          </a:endParaRPr>
        </a:p>
      </dsp:txBody>
      <dsp:txXfrm>
        <a:off x="406268" y="4238645"/>
        <a:ext cx="2283611" cy="847219"/>
      </dsp:txXfrm>
    </dsp:sp>
    <dsp:sp modelId="{C6186E81-0709-4CF5-8BF8-49D0C121787E}">
      <dsp:nvSpPr>
        <dsp:cNvPr id="0" name=""/>
        <dsp:cNvSpPr/>
      </dsp:nvSpPr>
      <dsp:spPr>
        <a:xfrm>
          <a:off x="3247313" y="2600352"/>
          <a:ext cx="2283611" cy="1573408"/>
        </a:xfrm>
        <a:prstGeom prst="roundRect">
          <a:avLst/>
        </a:prstGeom>
        <a:blipFill rotWithShape="1">
          <a:blip xmlns:r="http://schemas.openxmlformats.org/officeDocument/2006/relationships" r:embed="rId5"/>
          <a:stretch>
            <a:fillRect/>
          </a:stretch>
        </a:blipFill>
        <a:ln w="635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299AFC-1747-4E2C-8EAC-431B00EF63F0}">
      <dsp:nvSpPr>
        <dsp:cNvPr id="0" name=""/>
        <dsp:cNvSpPr/>
      </dsp:nvSpPr>
      <dsp:spPr>
        <a:xfrm>
          <a:off x="3058025" y="4238645"/>
          <a:ext cx="2283611" cy="8472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0" numCol="1" spcCol="1270" anchor="t" anchorCtr="0">
          <a:noAutofit/>
        </a:bodyPr>
        <a:lstStyle/>
        <a:p>
          <a:pPr lvl="0" algn="ctr" defTabSz="800100" rtl="0">
            <a:lnSpc>
              <a:spcPts val="2200"/>
            </a:lnSpc>
            <a:spcBef>
              <a:spcPct val="0"/>
            </a:spcBef>
            <a:spcAft>
              <a:spcPts val="0"/>
            </a:spcAft>
          </a:pPr>
          <a:r>
            <a:rPr lang="en-US" altLang="zh-TW" sz="1800" b="1" kern="1200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rPr>
            <a:t>5.</a:t>
          </a:r>
          <a:r>
            <a:rPr lang="zh-TW" altLang="en-US" sz="1800" b="1" kern="1200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rPr>
            <a:t> 綠電＋淨零</a:t>
          </a:r>
          <a:endParaRPr lang="en-US" altLang="zh-TW" sz="1800" b="1" kern="1200" dirty="0" smtClean="0">
            <a:solidFill>
              <a:srgbClr val="002060"/>
            </a:solidFill>
            <a:latin typeface="微軟正黑體" panose="020B0604030504040204" pitchFamily="34" charset="-120"/>
            <a:ea typeface="微軟正黑體" panose="020B0604030504040204" pitchFamily="34" charset="-120"/>
            <a:cs typeface="+mn-cs"/>
          </a:endParaRPr>
        </a:p>
        <a:p>
          <a:pPr lvl="0" algn="ctr" defTabSz="800100" rtl="0">
            <a:lnSpc>
              <a:spcPts val="2200"/>
            </a:lnSpc>
            <a:spcBef>
              <a:spcPct val="0"/>
            </a:spcBef>
            <a:spcAft>
              <a:spcPts val="0"/>
            </a:spcAft>
          </a:pPr>
          <a:r>
            <a:rPr lang="zh-TW" altLang="en-US" sz="1800" b="1" kern="1200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rPr>
            <a:t>    ＋循環經濟</a:t>
          </a:r>
        </a:p>
      </dsp:txBody>
      <dsp:txXfrm>
        <a:off x="3058025" y="4238645"/>
        <a:ext cx="2283611" cy="847219"/>
      </dsp:txXfrm>
    </dsp:sp>
    <dsp:sp modelId="{A6D60E5C-6036-47B2-9E48-777A44821807}">
      <dsp:nvSpPr>
        <dsp:cNvPr id="0" name=""/>
        <dsp:cNvSpPr/>
      </dsp:nvSpPr>
      <dsp:spPr>
        <a:xfrm>
          <a:off x="5898454" y="2612310"/>
          <a:ext cx="2283611" cy="1573408"/>
        </a:xfrm>
        <a:prstGeom prst="roundRect">
          <a:avLst/>
        </a:prstGeom>
        <a:blipFill rotWithShape="1">
          <a:blip xmlns:r="http://schemas.openxmlformats.org/officeDocument/2006/relationships" r:embed="rId6"/>
          <a:stretch>
            <a:fillRect/>
          </a:stretch>
        </a:blip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9A13C0-9F43-4350-8C2A-F7D8DF977BCE}">
      <dsp:nvSpPr>
        <dsp:cNvPr id="0" name=""/>
        <dsp:cNvSpPr/>
      </dsp:nvSpPr>
      <dsp:spPr>
        <a:xfrm>
          <a:off x="5752942" y="4238645"/>
          <a:ext cx="2662188" cy="8472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0" numCol="1" spcCol="1270" anchor="t" anchorCtr="0">
          <a:noAutofit/>
        </a:bodyPr>
        <a:lstStyle/>
        <a:p>
          <a:pPr lvl="0" algn="l" defTabSz="800100" rtl="0">
            <a:lnSpc>
              <a:spcPts val="2200"/>
            </a:lnSpc>
            <a:spcBef>
              <a:spcPct val="0"/>
            </a:spcBef>
            <a:spcAft>
              <a:spcPts val="0"/>
            </a:spcAft>
          </a:pPr>
          <a:r>
            <a:rPr lang="zh-TW" altLang="en-US" sz="1800" b="1" kern="1200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rPr>
            <a:t> </a:t>
          </a:r>
          <a:r>
            <a:rPr lang="en-US" altLang="zh-TW" sz="1800" b="1" kern="1200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rPr>
            <a:t>6.</a:t>
          </a:r>
          <a:r>
            <a:rPr lang="zh-TW" sz="1800" b="1" kern="1200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rPr>
            <a:t>多元人力</a:t>
          </a:r>
          <a:r>
            <a:rPr lang="en-US" sz="1800" b="1" kern="1200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rPr>
            <a:t>+</a:t>
          </a:r>
          <a:r>
            <a:rPr lang="zh-TW" sz="1800" b="1" kern="1200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rPr>
            <a:t>強化培訓</a:t>
          </a:r>
          <a:endParaRPr lang="en-US" altLang="zh-TW" sz="1800" b="1" kern="1200" dirty="0" smtClean="0">
            <a:solidFill>
              <a:srgbClr val="002060"/>
            </a:solidFill>
            <a:latin typeface="微軟正黑體" panose="020B0604030504040204" pitchFamily="34" charset="-120"/>
            <a:ea typeface="微軟正黑體" panose="020B0604030504040204" pitchFamily="34" charset="-120"/>
            <a:cs typeface="+mn-cs"/>
          </a:endParaRPr>
        </a:p>
        <a:p>
          <a:pPr lvl="0" algn="l" defTabSz="800100" rtl="0">
            <a:lnSpc>
              <a:spcPts val="2200"/>
            </a:lnSpc>
            <a:spcBef>
              <a:spcPct val="0"/>
            </a:spcBef>
            <a:spcAft>
              <a:spcPts val="0"/>
            </a:spcAft>
          </a:pPr>
          <a:r>
            <a:rPr lang="en-US" sz="1800" b="1" kern="1200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rPr>
            <a:t>(</a:t>
          </a:r>
          <a:r>
            <a:rPr lang="zh-TW" sz="1800" b="1" kern="1200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rPr>
            <a:t>虛實整合</a:t>
          </a:r>
          <a:r>
            <a:rPr lang="en-US" sz="1800" b="1" kern="1200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rPr>
            <a:t>)+</a:t>
          </a:r>
          <a:r>
            <a:rPr lang="zh-TW" sz="1800" b="1" kern="1200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rPr>
            <a:t>制度優化</a:t>
          </a:r>
          <a:endParaRPr lang="zh-TW" altLang="en-US" sz="18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新細明體"/>
            <a:cs typeface="+mn-cs"/>
          </a:endParaRPr>
        </a:p>
      </dsp:txBody>
      <dsp:txXfrm>
        <a:off x="5752942" y="4238645"/>
        <a:ext cx="2662188" cy="8472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0.2275</cdr:x>
      <cdr:y>0.1151</cdr:y>
    </cdr:from>
    <cdr:to>
      <cdr:x>0.384</cdr:x>
      <cdr:y>0.25394</cdr:y>
    </cdr:to>
    <cdr:sp macro="" textlink="">
      <cdr:nvSpPr>
        <cdr:cNvPr id="5" name="文字方塊 10"/>
        <cdr:cNvSpPr txBox="1"/>
      </cdr:nvSpPr>
      <cdr:spPr>
        <a:xfrm xmlns:a="http://schemas.openxmlformats.org/drawingml/2006/main">
          <a:off x="1514151" y="489553"/>
          <a:ext cx="1041626" cy="59052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zh-TW" altLang="en-US" sz="13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基準年</a:t>
          </a:r>
          <a:r>
            <a:rPr lang="en-US" altLang="zh-TW" sz="1300" b="1" dirty="0" smtClean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2021</a:t>
          </a:r>
          <a:endParaRPr lang="en-US" altLang="zh-TW" sz="1300" b="1" dirty="0" smtClean="0">
            <a:solidFill>
              <a:srgbClr val="FF0000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altLang="zh-TW" smtClean="0"/>
              <a:t>0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5838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180235-C0BD-41F1-A104-B474511B6A40}" type="datetimeFigureOut">
              <a:rPr lang="zh-TW" altLang="en-US" smtClean="0"/>
              <a:t>2022/8/30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5838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9DB3AA-7764-4740-BDC6-82B40F37CB6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6309734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altLang="zh-TW" smtClean="0"/>
              <a:t>0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59C31E-BB5E-4F47-8FD5-1E4E2F6F0845}" type="datetimeFigureOut">
              <a:rPr lang="zh-TW" altLang="en-US" smtClean="0"/>
              <a:t>2022/8/30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0720" y="4721186"/>
            <a:ext cx="5445760" cy="447270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5838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38EABD-A69E-42CF-B6C7-CE666F7435B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9543285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38EABD-A69E-42CF-B6C7-CE666F7435BC}" type="slidenum">
              <a:rPr lang="zh-TW" altLang="en-US" smtClean="0"/>
              <a:t>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09374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A38EABD-A69E-42CF-B6C7-CE666F7435BC}" type="slidenum">
              <a:rPr lang="zh-TW" altLang="en-US" smtClean="0">
                <a:solidFill>
                  <a:prstClr val="black"/>
                </a:solidFill>
              </a:rPr>
              <a:pPr/>
              <a:t>3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02914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A38EABD-A69E-42CF-B6C7-CE666F7435BC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502914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742950" indent="-28575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1143000" indent="-22860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600200" indent="-22860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2057400" indent="-22860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fld id="{6F364659-104D-41DC-9131-20C478C5051A}" type="slidenum">
              <a:rPr lang="en-GB" altLang="en-US" sz="1200" b="0">
                <a:solidFill>
                  <a:prstClr val="black"/>
                </a:solidFill>
              </a:rPr>
              <a:pPr/>
              <a:t>18</a:t>
            </a:fld>
            <a:endParaRPr lang="en-GB" altLang="en-US" sz="1200" b="0">
              <a:solidFill>
                <a:prstClr val="black"/>
              </a:solidFill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16770111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0AD21-E5E7-4105-91EC-872CC0E71EDD}" type="datetime1">
              <a:rPr lang="zh-TW" altLang="en-US" smtClean="0"/>
              <a:t>2022/8/30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101010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A073-0F0D-424B-875D-A3CDE2C259F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502987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1C264-C1A3-4E94-A88E-006C003FD6EA}" type="datetime1">
              <a:rPr lang="zh-TW" altLang="en-US" smtClean="0"/>
              <a:t>2022/8/30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101010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A073-0F0D-424B-875D-A3CDE2C259F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313373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74ED4-B585-4104-9D4E-03DD94CD26A7}" type="datetime1">
              <a:rPr lang="zh-TW" altLang="en-US" smtClean="0"/>
              <a:t>2022/8/30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101010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A073-0F0D-424B-875D-A3CDE2C259F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698113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FE80C-372C-425D-9750-6FF16269E6BB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2022/8/30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90C7-3E5D-4C41-A11B-07178FC93040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19190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FE80C-372C-425D-9750-6FF16269E6BB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2022/8/30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90C7-3E5D-4C41-A11B-07178FC93040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0124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FE80C-372C-425D-9750-6FF16269E6BB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2022/8/30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90C7-3E5D-4C41-A11B-07178FC93040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5897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FE80C-372C-425D-9750-6FF16269E6BB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2022/8/30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90C7-3E5D-4C41-A11B-07178FC93040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88283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FE80C-372C-425D-9750-6FF16269E6BB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2022/8/30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90C7-3E5D-4C41-A11B-07178FC93040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75579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FE80C-372C-425D-9750-6FF16269E6BB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2022/8/30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90C7-3E5D-4C41-A11B-07178FC93040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76781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FE80C-372C-425D-9750-6FF16269E6BB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2022/8/30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90C7-3E5D-4C41-A11B-07178FC93040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59297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FE80C-372C-425D-9750-6FF16269E6BB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2022/8/30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90C7-3E5D-4C41-A11B-07178FC93040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1611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4403E-49D5-4991-8204-823EEEDA573D}" type="datetime1">
              <a:rPr lang="zh-TW" altLang="en-US" smtClean="0"/>
              <a:t>2022/8/30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101010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A073-0F0D-424B-875D-A3CDE2C259F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664005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FE80C-372C-425D-9750-6FF16269E6BB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2022/8/30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90C7-3E5D-4C41-A11B-07178FC93040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785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FE80C-372C-425D-9750-6FF16269E6BB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2022/8/30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90C7-3E5D-4C41-A11B-07178FC93040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26150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FE80C-372C-425D-9750-6FF16269E6BB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2022/8/30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90C7-3E5D-4C41-A11B-07178FC93040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911672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新纖50_LOGO.jpg"/>
          <p:cNvPicPr>
            <a:picLocks noChangeAspect="1"/>
          </p:cNvPicPr>
          <p:nvPr userDrawn="1"/>
        </p:nvPicPr>
        <p:blipFill>
          <a:blip r:embed="rId2" cstate="print">
            <a:lum bright="60000" contrast="-71000"/>
          </a:blip>
          <a:stretch>
            <a:fillRect/>
          </a:stretch>
        </p:blipFill>
        <p:spPr>
          <a:xfrm>
            <a:off x="1366983" y="2099074"/>
            <a:ext cx="6317384" cy="2805422"/>
          </a:xfrm>
          <a:prstGeom prst="rect">
            <a:avLst/>
          </a:prstGeom>
        </p:spPr>
      </p:pic>
      <p:sp>
        <p:nvSpPr>
          <p:cNvPr id="8197" name="Rectangle 5"/>
          <p:cNvSpPr>
            <a:spLocks noGrp="1" noChangeArrowheads="1"/>
          </p:cNvSpPr>
          <p:nvPr>
            <p:ph type="ctrTitle"/>
          </p:nvPr>
        </p:nvSpPr>
        <p:spPr>
          <a:xfrm>
            <a:off x="973138" y="3134643"/>
            <a:ext cx="7312025" cy="1074737"/>
          </a:xfrm>
          <a:solidFill>
            <a:schemeClr val="bg1"/>
          </a:solidFill>
        </p:spPr>
        <p:txBody>
          <a:bodyPr/>
          <a:lstStyle>
            <a:lvl1pPr algn="ctr">
              <a:defRPr sz="4000">
                <a:solidFill>
                  <a:srgbClr val="003399"/>
                </a:solidFill>
              </a:defRPr>
            </a:lvl1pPr>
          </a:lstStyle>
          <a:p>
            <a:pPr lvl="0"/>
            <a:r>
              <a:rPr lang="en-US" altLang="en-US" noProof="0" dirty="0" smtClean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857087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941112" y="649489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36988C7D-573D-4628-8E9B-2EA8F79B7265}" type="slidenum">
              <a:rPr lang="zh-TW" altLang="en-US" b="1" smtClean="0">
                <a:solidFill>
                  <a:srgbClr val="000080">
                    <a:tint val="75000"/>
                  </a:srgbClr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TW" altLang="en-US" b="1">
              <a:solidFill>
                <a:srgbClr val="00008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6601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517906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98763" y="1538288"/>
            <a:ext cx="3006725" cy="4038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57888" y="1538288"/>
            <a:ext cx="3006725" cy="4038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11827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7315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21316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35213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98EB8-31F9-4B22-8549-4B6BD09DE484}" type="datetime1">
              <a:rPr lang="zh-TW" altLang="en-US" smtClean="0"/>
              <a:t>2022/8/30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101010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A073-0F0D-424B-875D-A3CDE2C259F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5293529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0602393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7613470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204407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07275" y="327025"/>
            <a:ext cx="1736725" cy="52498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97100" y="327025"/>
            <a:ext cx="5057775" cy="52498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102416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7100" y="327025"/>
            <a:ext cx="6946900" cy="10175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2798763" y="1538288"/>
            <a:ext cx="6165850" cy="4038600"/>
          </a:xfrm>
        </p:spPr>
        <p:txBody>
          <a:bodyPr/>
          <a:lstStyle/>
          <a:p>
            <a:pPr lvl="0"/>
            <a:endParaRPr lang="en-GB" noProof="0" smtClean="0"/>
          </a:p>
        </p:txBody>
      </p:sp>
    </p:spTree>
    <p:extLst>
      <p:ext uri="{BB962C8B-B14F-4D97-AF65-F5344CB8AC3E}">
        <p14:creationId xmlns:p14="http://schemas.microsoft.com/office/powerpoint/2010/main" val="334051623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7100" y="327025"/>
            <a:ext cx="6946900" cy="10175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2798763" y="1538288"/>
            <a:ext cx="3006725" cy="4038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57888" y="1538288"/>
            <a:ext cx="3006725" cy="4038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42898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C2BB8-A4D5-40FE-A74B-3DEBC4F795A9}" type="datetime1">
              <a:rPr lang="zh-TW" altLang="en-US" smtClean="0"/>
              <a:t>2022/8/30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101010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A073-0F0D-424B-875D-A3CDE2C259F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527225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AE72A-B48A-41F4-80F1-8348B0CA0734}" type="datetime1">
              <a:rPr lang="zh-TW" altLang="en-US" smtClean="0"/>
              <a:t>2022/8/30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101010</a:t>
            </a:r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A073-0F0D-424B-875D-A3CDE2C259F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561311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86AE9-203A-483D-A6A7-B1F95229102A}" type="datetime1">
              <a:rPr lang="zh-TW" altLang="en-US" smtClean="0"/>
              <a:t>2022/8/30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101010</a:t>
            </a: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A073-0F0D-424B-875D-A3CDE2C259F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317565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0D7A7-BA67-4C67-903E-29021259EB1B}" type="datetime1">
              <a:rPr lang="zh-TW" altLang="en-US" smtClean="0"/>
              <a:t>2022/8/30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101010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A073-0F0D-424B-875D-A3CDE2C259F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38106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2D3C3-BE18-43F1-98D6-DA1820C7659D}" type="datetime1">
              <a:rPr lang="zh-TW" altLang="en-US" smtClean="0"/>
              <a:t>2022/8/30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101010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A073-0F0D-424B-875D-A3CDE2C259F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735511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70847-8ABE-4BD5-9B1C-8DDB389A173F}" type="datetime1">
              <a:rPr lang="zh-TW" altLang="en-US" smtClean="0"/>
              <a:t>2022/8/30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101010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A073-0F0D-424B-875D-A3CDE2C259F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821422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2F92EC-C880-43B0-910B-1EFD6C58C2AB}" type="datetime1">
              <a:rPr lang="zh-TW" altLang="en-US" smtClean="0"/>
              <a:t>2022/8/30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TW" smtClean="0"/>
              <a:t>101010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71A073-0F0D-424B-875D-A3CDE2C259F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02806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1FE80C-372C-425D-9750-6FF16269E6BB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2022/8/30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E290C7-3E5D-4C41-A11B-07178FC93040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8703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798763" y="1538288"/>
            <a:ext cx="6165850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 smtClean="0"/>
              <a:t>Click to edit Master text styles</a:t>
            </a:r>
          </a:p>
          <a:p>
            <a:pPr lvl="1"/>
            <a:r>
              <a:rPr lang="fr-FR" altLang="en-US" smtClean="0"/>
              <a:t>Second level</a:t>
            </a:r>
          </a:p>
          <a:p>
            <a:pPr lvl="2"/>
            <a:r>
              <a:rPr lang="fr-FR" altLang="en-US" smtClean="0"/>
              <a:t>Third level</a:t>
            </a:r>
          </a:p>
          <a:p>
            <a:pPr lvl="3"/>
            <a:r>
              <a:rPr lang="fr-FR" altLang="en-US" smtClean="0"/>
              <a:t>Fourth level</a:t>
            </a:r>
          </a:p>
          <a:p>
            <a:pPr lvl="4"/>
            <a:r>
              <a:rPr lang="fr-FR" altLang="en-US" smtClean="0"/>
              <a:t>Fifth level</a:t>
            </a:r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396360" y="97717"/>
            <a:ext cx="6747640" cy="1017588"/>
          </a:xfrm>
          <a:prstGeom prst="rect">
            <a:avLst/>
          </a:prstGeom>
          <a:solidFill>
            <a:srgbClr val="000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 dirty="0" smtClean="0"/>
              <a:t>Click to edit Master title style</a:t>
            </a:r>
          </a:p>
        </p:txBody>
      </p:sp>
      <p:pic>
        <p:nvPicPr>
          <p:cNvPr id="5" name="圖片 4" descr="新纖50_LOGO.jpg"/>
          <p:cNvPicPr>
            <a:picLocks noChangeAspect="1"/>
          </p:cNvPicPr>
          <p:nvPr userDrawn="1"/>
        </p:nvPicPr>
        <p:blipFill>
          <a:blip r:embed="rId15" cstate="print">
            <a:lum bright="50000" contrast="-45000"/>
          </a:blip>
          <a:stretch>
            <a:fillRect/>
          </a:stretch>
        </p:blipFill>
        <p:spPr>
          <a:xfrm>
            <a:off x="128463" y="286185"/>
            <a:ext cx="2391167" cy="10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61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50000"/>
        </a:spcBef>
        <a:spcAft>
          <a:spcPct val="0"/>
        </a:spcAft>
        <a:defRPr sz="2800" b="1" kern="12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50000"/>
        </a:spcBef>
        <a:spcAft>
          <a:spcPct val="0"/>
        </a:spcAft>
        <a:defRPr sz="2800" b="1">
          <a:solidFill>
            <a:schemeClr val="bg1"/>
          </a:solidFill>
          <a:latin typeface="Arial" panose="020B0604020202020204" pitchFamily="34" charset="0"/>
        </a:defRPr>
      </a:lvl2pPr>
      <a:lvl3pPr algn="l" rtl="0" eaLnBrk="0" fontAlgn="base" hangingPunct="0">
        <a:spcBef>
          <a:spcPct val="50000"/>
        </a:spcBef>
        <a:spcAft>
          <a:spcPct val="0"/>
        </a:spcAft>
        <a:defRPr sz="2800" b="1">
          <a:solidFill>
            <a:schemeClr val="bg1"/>
          </a:solidFill>
          <a:latin typeface="Arial" panose="020B0604020202020204" pitchFamily="34" charset="0"/>
        </a:defRPr>
      </a:lvl3pPr>
      <a:lvl4pPr algn="l" rtl="0" eaLnBrk="0" fontAlgn="base" hangingPunct="0">
        <a:spcBef>
          <a:spcPct val="50000"/>
        </a:spcBef>
        <a:spcAft>
          <a:spcPct val="0"/>
        </a:spcAft>
        <a:defRPr sz="2800" b="1">
          <a:solidFill>
            <a:schemeClr val="bg1"/>
          </a:solidFill>
          <a:latin typeface="Arial" panose="020B0604020202020204" pitchFamily="34" charset="0"/>
        </a:defRPr>
      </a:lvl4pPr>
      <a:lvl5pPr algn="l" rtl="0" eaLnBrk="0" fontAlgn="base" hangingPunct="0">
        <a:spcBef>
          <a:spcPct val="50000"/>
        </a:spcBef>
        <a:spcAft>
          <a:spcPct val="0"/>
        </a:spcAft>
        <a:defRPr sz="2800" b="1">
          <a:solidFill>
            <a:schemeClr val="bg1"/>
          </a:solidFill>
          <a:latin typeface="Arial" panose="020B0604020202020204" pitchFamily="34" charset="0"/>
        </a:defRPr>
      </a:lvl5pPr>
      <a:lvl6pPr marL="457200" algn="l" rtl="0" fontAlgn="base">
        <a:spcBef>
          <a:spcPct val="50000"/>
        </a:spcBef>
        <a:spcAft>
          <a:spcPct val="0"/>
        </a:spcAft>
        <a:defRPr sz="2800" b="1">
          <a:solidFill>
            <a:schemeClr val="bg1"/>
          </a:solidFill>
          <a:latin typeface="Arial" panose="020B0604020202020204" pitchFamily="34" charset="0"/>
        </a:defRPr>
      </a:lvl6pPr>
      <a:lvl7pPr marL="914400" algn="l" rtl="0" fontAlgn="base">
        <a:spcBef>
          <a:spcPct val="50000"/>
        </a:spcBef>
        <a:spcAft>
          <a:spcPct val="0"/>
        </a:spcAft>
        <a:defRPr sz="2800" b="1">
          <a:solidFill>
            <a:schemeClr val="bg1"/>
          </a:solidFill>
          <a:latin typeface="Arial" panose="020B0604020202020204" pitchFamily="34" charset="0"/>
        </a:defRPr>
      </a:lvl7pPr>
      <a:lvl8pPr marL="1371600" algn="l" rtl="0" fontAlgn="base">
        <a:spcBef>
          <a:spcPct val="50000"/>
        </a:spcBef>
        <a:spcAft>
          <a:spcPct val="0"/>
        </a:spcAft>
        <a:defRPr sz="2800" b="1">
          <a:solidFill>
            <a:schemeClr val="bg1"/>
          </a:solidFill>
          <a:latin typeface="Arial" panose="020B0604020202020204" pitchFamily="34" charset="0"/>
        </a:defRPr>
      </a:lvl8pPr>
      <a:lvl9pPr marL="1828800" algn="l" rtl="0" fontAlgn="base">
        <a:spcBef>
          <a:spcPct val="50000"/>
        </a:spcBef>
        <a:spcAft>
          <a:spcPct val="0"/>
        </a:spcAft>
        <a:defRPr sz="2800" b="1">
          <a:solidFill>
            <a:schemeClr val="bg1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99CC00"/>
        </a:buClr>
        <a:buSzPct val="150000"/>
        <a:buChar char="•"/>
        <a:defRPr sz="2400" kern="1200">
          <a:solidFill>
            <a:srgbClr val="003399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99CC00"/>
        </a:buClr>
        <a:buSzPct val="150000"/>
        <a:buChar char="•"/>
        <a:defRPr sz="2000" kern="1200">
          <a:solidFill>
            <a:srgbClr val="003399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99CC00"/>
        </a:buClr>
        <a:buSzPct val="150000"/>
        <a:buChar char="•"/>
        <a:defRPr kern="1200">
          <a:solidFill>
            <a:srgbClr val="003399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99CC00"/>
        </a:buClr>
        <a:buChar char="–"/>
        <a:defRPr sz="1600" kern="1200">
          <a:solidFill>
            <a:srgbClr val="003399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99CC00"/>
        </a:buClr>
        <a:buChar char="»"/>
        <a:defRPr sz="1600" kern="1200">
          <a:solidFill>
            <a:srgbClr val="003399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emf"/><Relationship Id="rId3" Type="http://schemas.microsoft.com/office/2007/relationships/hdphoto" Target="../media/hdphoto1.wdp"/><Relationship Id="rId7" Type="http://schemas.openxmlformats.org/officeDocument/2006/relationships/image" Target="../media/image3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32.emf"/><Relationship Id="rId9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microsoft.com/office/2007/relationships/hdphoto" Target="../media/hdphoto1.wdp"/><Relationship Id="rId7" Type="http://schemas.openxmlformats.org/officeDocument/2006/relationships/image" Target="../media/image4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Relationship Id="rId9" Type="http://schemas.openxmlformats.org/officeDocument/2006/relationships/image" Target="../media/image44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microsoft.com/office/2007/relationships/hdphoto" Target="../media/hdphoto1.wdp"/><Relationship Id="rId7" Type="http://schemas.openxmlformats.org/officeDocument/2006/relationships/image" Target="../media/image4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Relationship Id="rId9" Type="http://schemas.openxmlformats.org/officeDocument/2006/relationships/image" Target="../media/image50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microsoft.com/office/2007/relationships/hdphoto" Target="../media/hdphoto1.wdp"/><Relationship Id="rId7" Type="http://schemas.microsoft.com/office/2007/relationships/hdphoto" Target="../media/hdphoto8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2.png"/><Relationship Id="rId11" Type="http://schemas.microsoft.com/office/2007/relationships/hdphoto" Target="../media/hdphoto10.wdp"/><Relationship Id="rId5" Type="http://schemas.microsoft.com/office/2007/relationships/hdphoto" Target="../media/hdphoto7.wdp"/><Relationship Id="rId10" Type="http://schemas.openxmlformats.org/officeDocument/2006/relationships/image" Target="../media/image54.png"/><Relationship Id="rId4" Type="http://schemas.openxmlformats.org/officeDocument/2006/relationships/image" Target="../media/image51.png"/><Relationship Id="rId9" Type="http://schemas.microsoft.com/office/2007/relationships/hdphoto" Target="../media/hdphoto9.wdp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1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microsoft.com/office/2007/relationships/hdphoto" Target="../media/hdphoto1.wdp"/><Relationship Id="rId7" Type="http://schemas.openxmlformats.org/officeDocument/2006/relationships/diagramColors" Target="../diagrams/colors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Relationship Id="rId4" Type="http://schemas.openxmlformats.org/officeDocument/2006/relationships/chart" Target="../charts/chart4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1.pn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microsoft.com/office/2007/relationships/hdphoto" Target="../media/hdphoto3.wdp"/><Relationship Id="rId11" Type="http://schemas.openxmlformats.org/officeDocument/2006/relationships/image" Target="../media/image10.jpeg"/><Relationship Id="rId5" Type="http://schemas.openxmlformats.org/officeDocument/2006/relationships/image" Target="../media/image7.png"/><Relationship Id="rId10" Type="http://schemas.microsoft.com/office/2007/relationships/hdphoto" Target="../media/hdphoto5.wdp"/><Relationship Id="rId4" Type="http://schemas.microsoft.com/office/2007/relationships/hdphoto" Target="../media/hdphoto1.wdp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microsoft.com/office/2007/relationships/hdphoto" Target="../media/hdphoto1.wdp"/><Relationship Id="rId7" Type="http://schemas.microsoft.com/office/2007/relationships/hdphoto" Target="../media/hdphoto6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microsoft.com/office/2007/relationships/hdphoto" Target="../media/hdphoto1.wdp"/><Relationship Id="rId7" Type="http://schemas.openxmlformats.org/officeDocument/2006/relationships/image" Target="../media/image1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microsoft.com/office/2007/relationships/hdphoto" Target="../media/hdphoto1.wdp"/><Relationship Id="rId7" Type="http://schemas.openxmlformats.org/officeDocument/2006/relationships/image" Target="../media/image2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jpe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2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0000"/>
            </a:gs>
            <a:gs pos="50000">
              <a:srgbClr val="FF5757"/>
            </a:gs>
            <a:gs pos="100000">
              <a:srgbClr val="FFC5C5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395536" y="2780928"/>
            <a:ext cx="8280920" cy="1470025"/>
          </a:xfrm>
        </p:spPr>
        <p:txBody>
          <a:bodyPr>
            <a:no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r>
              <a:rPr lang="zh-TW" altLang="en-US" sz="50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新光合成纖維股份有限公司</a:t>
            </a:r>
            <a:br>
              <a:rPr lang="zh-TW" altLang="en-US" sz="50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sz="50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2022</a:t>
            </a:r>
            <a:r>
              <a:rPr lang="zh-TW" altLang="en-US" sz="50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年法人說明會</a:t>
            </a:r>
            <a:endParaRPr lang="zh-TW" altLang="en-US" sz="50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Marker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114243"/>
            <a:ext cx="2448272" cy="980369"/>
          </a:xfrm>
          <a:prstGeom prst="rect">
            <a:avLst/>
          </a:prstGeom>
        </p:spPr>
      </p:pic>
      <p:sp>
        <p:nvSpPr>
          <p:cNvPr id="5" name="副標題 4">
            <a:extLst>
              <a:ext uri="{FF2B5EF4-FFF2-40B4-BE49-F238E27FC236}">
                <a16:creationId xmlns="" xmlns:a16="http://schemas.microsoft.com/office/drawing/2014/main" id="{4755CBD7-7F9C-4033-8682-EC4C981DF4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12160" y="6021288"/>
            <a:ext cx="2835264" cy="432048"/>
          </a:xfrm>
        </p:spPr>
        <p:txBody>
          <a:bodyPr>
            <a:normAutofit fontScale="40000" lnSpcReduction="20000"/>
          </a:bodyPr>
          <a:lstStyle/>
          <a:p>
            <a:pPr>
              <a:spcBef>
                <a:spcPct val="0"/>
              </a:spcBef>
            </a:pPr>
            <a:r>
              <a:rPr lang="en-US" altLang="zh-TW" sz="5900" b="1" spc="150" dirty="0" smtClean="0">
                <a:ln w="11430"/>
                <a:solidFill>
                  <a:schemeClr val="bg1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  <a:cs typeface="+mj-cs"/>
              </a:rPr>
              <a:t>2022</a:t>
            </a:r>
            <a:r>
              <a:rPr lang="zh-TW" altLang="en-US" sz="5900" b="1" spc="150" dirty="0" smtClean="0">
                <a:ln w="11430"/>
                <a:solidFill>
                  <a:schemeClr val="bg1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  <a:cs typeface="+mj-cs"/>
              </a:rPr>
              <a:t>年</a:t>
            </a:r>
            <a:r>
              <a:rPr lang="en-US" altLang="zh-TW" sz="5900" b="1" spc="150" dirty="0" smtClean="0">
                <a:ln w="11430"/>
                <a:solidFill>
                  <a:schemeClr val="bg1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  <a:cs typeface="+mj-cs"/>
              </a:rPr>
              <a:t>08</a:t>
            </a:r>
            <a:r>
              <a:rPr lang="zh-TW" altLang="en-US" sz="5900" b="1" spc="150" dirty="0" smtClean="0">
                <a:ln w="11430"/>
                <a:solidFill>
                  <a:schemeClr val="bg1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  <a:cs typeface="+mj-cs"/>
              </a:rPr>
              <a:t>月</a:t>
            </a:r>
            <a:r>
              <a:rPr lang="en-US" altLang="zh-TW" sz="5900" b="1" spc="150" dirty="0" smtClean="0">
                <a:ln w="11430"/>
                <a:solidFill>
                  <a:schemeClr val="bg1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  <a:cs typeface="+mj-cs"/>
              </a:rPr>
              <a:t>30</a:t>
            </a:r>
            <a:r>
              <a:rPr lang="zh-TW" altLang="en-US" sz="5900" b="1" spc="150" dirty="0" smtClean="0">
                <a:ln w="11430"/>
                <a:solidFill>
                  <a:schemeClr val="bg1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  <a:cs typeface="+mj-cs"/>
              </a:rPr>
              <a:t>日</a:t>
            </a:r>
          </a:p>
        </p:txBody>
      </p:sp>
    </p:spTree>
    <p:extLst>
      <p:ext uri="{BB962C8B-B14F-4D97-AF65-F5344CB8AC3E}">
        <p14:creationId xmlns:p14="http://schemas.microsoft.com/office/powerpoint/2010/main" val="1630880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07505" y="135997"/>
            <a:ext cx="8928991" cy="1143000"/>
          </a:xfrm>
          <a:prstGeom prst="rect">
            <a:avLst/>
          </a:prstGeom>
          <a:gradFill flip="none" rotWithShape="0">
            <a:gsLst>
              <a:gs pos="100000">
                <a:srgbClr val="FF0000">
                  <a:alpha val="50000"/>
                </a:srgbClr>
              </a:gs>
              <a:gs pos="0">
                <a:schemeClr val="bg1">
                  <a:alpha val="0"/>
                </a:schemeClr>
              </a:gs>
              <a:gs pos="100000">
                <a:srgbClr val="FF0000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zh-TW" sz="3600" b="1" dirty="0" err="1" smtClean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微軟正黑體" pitchFamily="34" charset="-120"/>
                <a:ea typeface="微軟正黑體" pitchFamily="34" charset="-120"/>
              </a:rPr>
              <a:t>永續材料</a:t>
            </a:r>
            <a:endParaRPr lang="en-US" altLang="zh-TW" sz="3600" b="1" dirty="0" smtClean="0">
              <a:ln>
                <a:solidFill>
                  <a:prstClr val="white"/>
                </a:solidFill>
              </a:ln>
              <a:solidFill>
                <a:prstClr val="white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arker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114243"/>
            <a:ext cx="2448272" cy="980369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54498" y="1772816"/>
            <a:ext cx="46481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u"/>
            </a:pPr>
            <a:r>
              <a:rPr lang="zh-TW" altLang="en-US" sz="2400" b="1" dirty="0" smtClean="0">
                <a:solidFill>
                  <a:schemeClr val="tx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回收聚酯</a:t>
            </a:r>
            <a:r>
              <a:rPr lang="en-US" altLang="zh-TW" sz="2400" b="1" dirty="0" smtClean="0">
                <a:solidFill>
                  <a:schemeClr val="tx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- </a:t>
            </a:r>
            <a:r>
              <a:rPr lang="en-US" altLang="zh-TW" sz="2400" b="1" dirty="0">
                <a:solidFill>
                  <a:schemeClr val="tx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PET, PBT, PP, </a:t>
            </a:r>
            <a:r>
              <a:rPr lang="en-US" altLang="zh-TW" sz="2400" b="1" dirty="0" smtClean="0">
                <a:solidFill>
                  <a:schemeClr val="tx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TPEE</a:t>
            </a:r>
            <a:endParaRPr lang="zh-TW" altLang="zh-TW" sz="2400" b="1" dirty="0">
              <a:solidFill>
                <a:schemeClr val="tx2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4642766" y="1772815"/>
            <a:ext cx="41376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Wingdings" panose="05000000000000000000" pitchFamily="2" charset="2"/>
              <a:buChar char="u"/>
            </a:pPr>
            <a:r>
              <a:rPr lang="zh-TW" altLang="en-US" sz="2400" b="1" dirty="0">
                <a:solidFill>
                  <a:schemeClr val="tx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生</a:t>
            </a:r>
            <a:r>
              <a:rPr lang="zh-TW" altLang="en-US" sz="2400" b="1" dirty="0" smtClean="0">
                <a:solidFill>
                  <a:schemeClr val="tx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質材料</a:t>
            </a:r>
            <a:r>
              <a:rPr lang="en-US" altLang="zh-TW" sz="2400" b="1" dirty="0" smtClean="0">
                <a:solidFill>
                  <a:schemeClr val="tx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- PET, PBT, TPEE</a:t>
            </a:r>
            <a:endParaRPr lang="zh-TW" altLang="zh-TW" sz="2400" b="1" dirty="0">
              <a:solidFill>
                <a:schemeClr val="tx2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07505" y="2761174"/>
            <a:ext cx="43701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Wingdings" panose="05000000000000000000" pitchFamily="2" charset="2"/>
              <a:buChar char="u"/>
            </a:pPr>
            <a:r>
              <a:rPr lang="zh-TW" altLang="en-US" sz="2400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生物可分解聚酯</a:t>
            </a:r>
            <a:r>
              <a:rPr lang="en-US" altLang="zh-TW" sz="2400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- PBAT, PBS</a:t>
            </a:r>
            <a:endParaRPr lang="zh-TW" altLang="zh-TW" sz="2400" b="1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4642766" y="2761174"/>
            <a:ext cx="29931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Wingdings" panose="05000000000000000000" pitchFamily="2" charset="2"/>
              <a:buChar char="u"/>
            </a:pPr>
            <a:r>
              <a:rPr lang="zh-TW" altLang="en-US" sz="2400" b="1" dirty="0" smtClean="0">
                <a:solidFill>
                  <a:schemeClr val="tx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來自碳捕捉之原料</a:t>
            </a:r>
            <a:endParaRPr lang="zh-TW" altLang="zh-TW" sz="2400" b="1" dirty="0">
              <a:solidFill>
                <a:schemeClr val="tx2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6" name="群組 5"/>
          <p:cNvGrpSpPr/>
          <p:nvPr/>
        </p:nvGrpSpPr>
        <p:grpSpPr>
          <a:xfrm>
            <a:off x="107505" y="3889958"/>
            <a:ext cx="8778153" cy="2603278"/>
            <a:chOff x="274721" y="3889958"/>
            <a:chExt cx="8778153" cy="2603278"/>
          </a:xfrm>
        </p:grpSpPr>
        <p:grpSp>
          <p:nvGrpSpPr>
            <p:cNvPr id="2" name="群組 1"/>
            <p:cNvGrpSpPr/>
            <p:nvPr/>
          </p:nvGrpSpPr>
          <p:grpSpPr>
            <a:xfrm>
              <a:off x="274721" y="3889958"/>
              <a:ext cx="5170236" cy="2131612"/>
              <a:chOff x="274721" y="3889958"/>
              <a:chExt cx="5170236" cy="2131612"/>
            </a:xfrm>
          </p:grpSpPr>
          <p:pic>
            <p:nvPicPr>
              <p:cNvPr id="10" name="Picture 2" descr="什麼是SDGs永續發展城市？為何台灣愈來愈多縣市在做SDGs？ - 未來城市＠天下- 進步城市的新想像">
                <a:extLst>
                  <a:ext uri="{FF2B5EF4-FFF2-40B4-BE49-F238E27FC236}">
                    <a16:creationId xmlns:a16="http://schemas.microsoft.com/office/drawing/2014/main" xmlns="" id="{0EE9FC10-B861-98E3-101E-3C9782B0A85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4721" y="3889958"/>
                <a:ext cx="3344617" cy="213161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5" name="Picture 2" descr="什麼是SDGs永續發展城市？為何台灣愈來愈多縣市在做SDGs？ - 未來城市＠天下- 進步城市的新想像">
                <a:extLst>
                  <a:ext uri="{FF2B5EF4-FFF2-40B4-BE49-F238E27FC236}">
                    <a16:creationId xmlns:a16="http://schemas.microsoft.com/office/drawing/2014/main" xmlns="" id="{91EE1129-629E-FFC8-6326-BD085334F09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2996" t="47464" r="1689" b="28157"/>
              <a:stretch/>
            </p:blipFill>
            <p:spPr bwMode="auto">
              <a:xfrm>
                <a:off x="3994244" y="4282925"/>
                <a:ext cx="1450713" cy="1471817"/>
              </a:xfrm>
              <a:prstGeom prst="rect">
                <a:avLst/>
              </a:prstGeom>
              <a:noFill/>
              <a:ln w="57150">
                <a:noFill/>
                <a:prstDash val="sysDash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6" name="矩形 15"/>
              <p:cNvSpPr/>
              <p:nvPr/>
            </p:nvSpPr>
            <p:spPr>
              <a:xfrm>
                <a:off x="3043667" y="4955764"/>
                <a:ext cx="563273" cy="531628"/>
              </a:xfrm>
              <a:prstGeom prst="rect">
                <a:avLst/>
              </a:prstGeom>
              <a:noFill/>
              <a:ln w="28575" cap="flat" cmpd="sng" algn="ctr">
                <a:solidFill>
                  <a:srgbClr val="FF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新細明體"/>
                  <a:cs typeface="+mn-cs"/>
                </a:endParaRPr>
              </a:p>
            </p:txBody>
          </p:sp>
          <p:cxnSp>
            <p:nvCxnSpPr>
              <p:cNvPr id="19" name="直線箭頭接點 29">
                <a:extLst>
                  <a:ext uri="{FF2B5EF4-FFF2-40B4-BE49-F238E27FC236}">
                    <a16:creationId xmlns:a16="http://schemas.microsoft.com/office/drawing/2014/main" xmlns="" id="{358EAAE5-1546-A9E0-BB9D-EC07AFFE44C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97651" y="5112488"/>
                <a:ext cx="588071" cy="0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0" name="文字方塊 19">
              <a:extLst>
                <a:ext uri="{FF2B5EF4-FFF2-40B4-BE49-F238E27FC236}">
                  <a16:creationId xmlns:a16="http://schemas.microsoft.com/office/drawing/2014/main" xmlns="" id="{B44C43B1-A86E-B4A2-5D5E-048302D1A275}"/>
                </a:ext>
              </a:extLst>
            </p:cNvPr>
            <p:cNvSpPr txBox="1"/>
            <p:nvPr/>
          </p:nvSpPr>
          <p:spPr>
            <a:xfrm>
              <a:off x="5444957" y="4246467"/>
              <a:ext cx="3607917" cy="2246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 algn="just">
                <a:buFont typeface="Arial" panose="020B0604020202020204" pitchFamily="34" charset="0"/>
                <a:buChar char="•"/>
              </a:pPr>
              <a:r>
                <a:rPr lang="zh-TW" altLang="en-US" sz="2000" b="1" dirty="0">
                  <a:solidFill>
                    <a:schemeClr val="tx2">
                      <a:lumMod val="75000"/>
                    </a:schemeClr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其中</a:t>
              </a:r>
              <a:r>
                <a:rPr lang="en-US" altLang="zh-TW" sz="2000" b="1" dirty="0">
                  <a:solidFill>
                    <a:schemeClr val="tx2">
                      <a:lumMod val="75000"/>
                    </a:schemeClr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SDGs</a:t>
              </a:r>
              <a:r>
                <a:rPr lang="zh-TW" altLang="en-US" sz="2000" b="1" dirty="0">
                  <a:solidFill>
                    <a:schemeClr val="tx2">
                      <a:lumMod val="75000"/>
                    </a:schemeClr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第</a:t>
              </a:r>
              <a:r>
                <a:rPr lang="en-US" altLang="zh-TW" sz="2000" b="1" dirty="0">
                  <a:solidFill>
                    <a:schemeClr val="tx2">
                      <a:lumMod val="75000"/>
                    </a:schemeClr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12</a:t>
              </a:r>
              <a:r>
                <a:rPr lang="zh-TW" altLang="en-US" sz="2000" b="1" dirty="0">
                  <a:solidFill>
                    <a:schemeClr val="tx2">
                      <a:lumMod val="75000"/>
                    </a:schemeClr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項目標為</a:t>
              </a:r>
              <a:endParaRPr lang="en-US" altLang="zh-TW" sz="2000" b="1" dirty="0">
                <a:solidFill>
                  <a:schemeClr val="tx2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  <a:p>
              <a:pPr algn="just"/>
              <a:r>
                <a:rPr lang="en-US" altLang="zh-TW" sz="2000" b="1" dirty="0">
                  <a:solidFill>
                    <a:srgbClr val="002060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    </a:t>
              </a:r>
              <a:r>
                <a:rPr lang="zh-TW" altLang="en-US" sz="2000" b="1" dirty="0">
                  <a:solidFill>
                    <a:srgbClr val="002060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「</a:t>
              </a:r>
              <a:r>
                <a:rPr lang="zh-TW" altLang="en-US" sz="2000" b="1" dirty="0">
                  <a:solidFill>
                    <a:srgbClr val="00B050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責任消費與生產</a:t>
              </a:r>
              <a:r>
                <a:rPr lang="zh-TW" altLang="en-US" sz="2000" b="1" dirty="0" smtClean="0">
                  <a:solidFill>
                    <a:srgbClr val="002060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」</a:t>
              </a:r>
              <a:endParaRPr lang="en-US" altLang="zh-TW" sz="2000" b="1" dirty="0" smtClean="0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  <a:p>
              <a:pPr algn="just"/>
              <a:r>
                <a:rPr lang="zh-TW" altLang="en-US" sz="2000" dirty="0">
                  <a:solidFill>
                    <a:srgbClr val="00B050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     促進綠色經濟，確保永續</a:t>
              </a:r>
              <a:endParaRPr lang="en-US" altLang="zh-TW" sz="2000" dirty="0">
                <a:solidFill>
                  <a:srgbClr val="00B05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  <a:p>
              <a:pPr algn="just"/>
              <a:r>
                <a:rPr lang="en-US" altLang="zh-TW" sz="2000" dirty="0">
                  <a:solidFill>
                    <a:srgbClr val="00B050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     </a:t>
              </a:r>
              <a:r>
                <a:rPr lang="zh-TW" altLang="en-US" sz="2000" dirty="0">
                  <a:solidFill>
                    <a:srgbClr val="00B050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消費及生產模式</a:t>
              </a:r>
              <a:endParaRPr lang="en-US" altLang="zh-TW" sz="2000" dirty="0">
                <a:solidFill>
                  <a:srgbClr val="00B05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  <a:p>
              <a:pPr marL="285750" indent="-285750" algn="just">
                <a:buFont typeface="Arial" panose="020B0604020202020204" pitchFamily="34" charset="0"/>
                <a:buChar char="•"/>
              </a:pPr>
              <a:r>
                <a:rPr lang="zh-TW" altLang="en-US" sz="2000" b="1" dirty="0">
                  <a:solidFill>
                    <a:srgbClr val="002060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透過預防、減量、回收與再使用</a:t>
              </a:r>
              <a:r>
                <a:rPr lang="zh-TW" altLang="en-US" sz="2000" b="1" dirty="0" smtClean="0">
                  <a:solidFill>
                    <a:srgbClr val="002060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，減少</a:t>
              </a:r>
              <a:r>
                <a:rPr lang="zh-TW" altLang="en-US" sz="2000" b="1" dirty="0">
                  <a:solidFill>
                    <a:srgbClr val="002060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廢棄物產生，以達到地球永續發展</a:t>
              </a:r>
            </a:p>
          </p:txBody>
        </p:sp>
      </p:grp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A073-0F0D-424B-875D-A3CDE2C259F7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93876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07505" y="135997"/>
            <a:ext cx="8928991" cy="1143000"/>
          </a:xfrm>
          <a:prstGeom prst="rect">
            <a:avLst/>
          </a:prstGeom>
          <a:gradFill flip="none" rotWithShape="0">
            <a:gsLst>
              <a:gs pos="100000">
                <a:srgbClr val="FF0000">
                  <a:alpha val="50000"/>
                </a:srgbClr>
              </a:gs>
              <a:gs pos="0">
                <a:schemeClr val="bg1">
                  <a:alpha val="0"/>
                </a:schemeClr>
              </a:gs>
              <a:gs pos="100000">
                <a:srgbClr val="FF0000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zh-TW" altLang="en-US" sz="3600" b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長</a:t>
            </a:r>
            <a:r>
              <a:rPr lang="zh-TW" altLang="en-US" sz="3600" b="1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纖維材料 </a:t>
            </a:r>
            <a:endParaRPr lang="en-US" altLang="en-US" sz="3600" b="1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arker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114243"/>
            <a:ext cx="2448272" cy="980369"/>
          </a:xfrm>
          <a:prstGeom prst="rect">
            <a:avLst/>
          </a:prstGeom>
        </p:spPr>
      </p:pic>
      <p:grpSp>
        <p:nvGrpSpPr>
          <p:cNvPr id="28" name="群組 27"/>
          <p:cNvGrpSpPr/>
          <p:nvPr/>
        </p:nvGrpSpPr>
        <p:grpSpPr>
          <a:xfrm>
            <a:off x="107505" y="1417762"/>
            <a:ext cx="9036494" cy="5444340"/>
            <a:chOff x="238586" y="1525010"/>
            <a:chExt cx="8765885" cy="5187882"/>
          </a:xfrm>
        </p:grpSpPr>
        <p:pic>
          <p:nvPicPr>
            <p:cNvPr id="11" name="Picture 2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80" t="10411" r="5379"/>
            <a:stretch/>
          </p:blipFill>
          <p:spPr bwMode="auto">
            <a:xfrm>
              <a:off x="238586" y="1525010"/>
              <a:ext cx="8573139" cy="48310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2" name="Picture 4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48590" y="2719174"/>
              <a:ext cx="1868936" cy="1960421"/>
            </a:xfrm>
            <a:prstGeom prst="ellips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3" name="Picture 5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06535" y="4398934"/>
              <a:ext cx="553045" cy="1611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4" name="文字方塊 13"/>
            <p:cNvSpPr txBox="1"/>
            <p:nvPr/>
          </p:nvSpPr>
          <p:spPr>
            <a:xfrm>
              <a:off x="298529" y="2621795"/>
              <a:ext cx="2765733" cy="167168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zh-TW" altLang="en-US" sz="1600" b="1" dirty="0">
                  <a:solidFill>
                    <a:srgbClr val="8B2FC3"/>
                  </a:solidFill>
                  <a:latin typeface="微軟正黑體" pitchFamily="34" charset="-120"/>
                  <a:ea typeface="微軟正黑體" pitchFamily="34" charset="-120"/>
                </a:rPr>
                <a:t>永</a:t>
              </a:r>
              <a:r>
                <a:rPr lang="zh-TW" altLang="en-US" sz="1600" b="1" dirty="0" smtClean="0">
                  <a:solidFill>
                    <a:srgbClr val="8B2FC3"/>
                  </a:solidFill>
                  <a:latin typeface="微軟正黑體" pitchFamily="34" charset="-120"/>
                  <a:ea typeface="微軟正黑體" pitchFamily="34" charset="-120"/>
                </a:rPr>
                <a:t>續</a:t>
              </a:r>
              <a:r>
                <a:rPr lang="en-US" altLang="zh-TW" sz="1600" b="1" dirty="0" smtClean="0">
                  <a:solidFill>
                    <a:srgbClr val="8B2FC3"/>
                  </a:solidFill>
                  <a:latin typeface="微軟正黑體" pitchFamily="34" charset="-120"/>
                  <a:ea typeface="微軟正黑體" pitchFamily="34" charset="-120"/>
                </a:rPr>
                <a:t>, </a:t>
              </a:r>
              <a:r>
                <a:rPr lang="zh-TW" altLang="en-US" sz="1600" b="1" dirty="0" smtClean="0">
                  <a:solidFill>
                    <a:srgbClr val="8B2FC3"/>
                  </a:solidFill>
                  <a:latin typeface="微軟正黑體" pitchFamily="34" charset="-120"/>
                  <a:ea typeface="微軟正黑體" pitchFamily="34" charset="-120"/>
                </a:rPr>
                <a:t>綠色</a:t>
              </a:r>
              <a:r>
                <a:rPr lang="en-US" altLang="zh-TW" sz="1600" b="1" dirty="0" smtClean="0">
                  <a:solidFill>
                    <a:srgbClr val="8B2FC3"/>
                  </a:solidFill>
                  <a:latin typeface="微軟正黑體" pitchFamily="34" charset="-120"/>
                  <a:ea typeface="微軟正黑體" pitchFamily="34" charset="-120"/>
                </a:rPr>
                <a:t>,</a:t>
              </a:r>
              <a:r>
                <a:rPr lang="zh-TW" altLang="en-US" sz="1600" b="1" dirty="0" smtClean="0">
                  <a:solidFill>
                    <a:srgbClr val="8B2FC3"/>
                  </a:solidFill>
                  <a:latin typeface="微軟正黑體" pitchFamily="34" charset="-120"/>
                  <a:ea typeface="微軟正黑體" pitchFamily="34" charset="-120"/>
                </a:rPr>
                <a:t> 環保</a:t>
              </a:r>
              <a:endParaRPr lang="en-US" altLang="zh-TW" sz="1600" b="1" dirty="0" smtClean="0">
                <a:solidFill>
                  <a:srgbClr val="8B2FC3"/>
                </a:solidFill>
                <a:latin typeface="微軟正黑體" pitchFamily="34" charset="-120"/>
                <a:ea typeface="微軟正黑體" pitchFamily="34" charset="-120"/>
              </a:endParaRPr>
            </a:p>
            <a:p>
              <a:endParaRPr lang="en-US" altLang="zh-TW" sz="1200" b="1" dirty="0" smtClean="0">
                <a:latin typeface="標楷體" pitchFamily="65" charset="-120"/>
                <a:ea typeface="標楷體" pitchFamily="65" charset="-120"/>
              </a:endParaRPr>
            </a:p>
            <a:p>
              <a:r>
                <a:rPr lang="zh-TW" altLang="en-US" sz="1600" b="1" dirty="0">
                  <a:solidFill>
                    <a:srgbClr val="002060"/>
                  </a:solidFill>
                  <a:latin typeface="微軟正黑體" pitchFamily="34" charset="-120"/>
                  <a:ea typeface="微軟正黑體" pitchFamily="34" charset="-120"/>
                </a:rPr>
                <a:t>環保回收聚酯纖維</a:t>
              </a:r>
              <a:endParaRPr lang="en-US" altLang="zh-TW" sz="16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endParaRPr>
            </a:p>
            <a:p>
              <a:r>
                <a:rPr lang="zh-TW" altLang="en-US" sz="1600" b="1" dirty="0" smtClean="0">
                  <a:solidFill>
                    <a:srgbClr val="002060"/>
                  </a:solidFill>
                  <a:latin typeface="微軟正黑體" pitchFamily="34" charset="-120"/>
                  <a:ea typeface="微軟正黑體" pitchFamily="34" charset="-120"/>
                </a:rPr>
                <a:t>環保原抽色紗</a:t>
              </a:r>
              <a:endParaRPr lang="en-US" altLang="zh-TW" sz="16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endParaRPr>
            </a:p>
            <a:p>
              <a:r>
                <a:rPr lang="zh-TW" altLang="en-US" sz="1600" b="1" dirty="0" smtClean="0">
                  <a:solidFill>
                    <a:srgbClr val="002060"/>
                  </a:solidFill>
                  <a:latin typeface="微軟正黑體" pitchFamily="34" charset="-120"/>
                  <a:ea typeface="微軟正黑體" pitchFamily="34" charset="-120"/>
                </a:rPr>
                <a:t>生質聚酯纖維</a:t>
              </a:r>
              <a:endParaRPr lang="en-US" altLang="zh-TW" sz="16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endParaRPr>
            </a:p>
            <a:p>
              <a:r>
                <a:rPr lang="zh-TW" altLang="en-US" sz="1600" b="1" dirty="0">
                  <a:solidFill>
                    <a:srgbClr val="002060"/>
                  </a:solidFill>
                  <a:latin typeface="微軟正黑體" pitchFamily="34" charset="-120"/>
                  <a:ea typeface="微軟正黑體" pitchFamily="34" charset="-120"/>
                </a:rPr>
                <a:t>生物可</a:t>
              </a:r>
              <a:r>
                <a:rPr lang="zh-TW" altLang="en-US" sz="1600" b="1" dirty="0" smtClean="0">
                  <a:solidFill>
                    <a:srgbClr val="002060"/>
                  </a:solidFill>
                  <a:latin typeface="微軟正黑體" pitchFamily="34" charset="-120"/>
                  <a:ea typeface="微軟正黑體" pitchFamily="34" charset="-120"/>
                </a:rPr>
                <a:t>分解</a:t>
              </a:r>
              <a:r>
                <a:rPr lang="zh-TW" altLang="en-US" sz="1600" b="1" dirty="0">
                  <a:solidFill>
                    <a:srgbClr val="002060"/>
                  </a:solidFill>
                  <a:latin typeface="微軟正黑體" pitchFamily="34" charset="-120"/>
                  <a:ea typeface="微軟正黑體" pitchFamily="34" charset="-120"/>
                </a:rPr>
                <a:t>聚酯纖維</a:t>
              </a:r>
              <a:endParaRPr lang="en-US" altLang="zh-TW" sz="1600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endParaRPr>
            </a:p>
            <a:p>
              <a:r>
                <a:rPr lang="zh-TW" altLang="en-US" sz="1600" b="1" dirty="0" smtClean="0">
                  <a:solidFill>
                    <a:srgbClr val="002060"/>
                  </a:solidFill>
                  <a:latin typeface="微軟正黑體" pitchFamily="34" charset="-120"/>
                  <a:ea typeface="微軟正黑體" pitchFamily="34" charset="-120"/>
                </a:rPr>
                <a:t>低溫</a:t>
              </a:r>
              <a:r>
                <a:rPr lang="zh-TW" altLang="en-US" sz="1600" b="1" dirty="0">
                  <a:solidFill>
                    <a:srgbClr val="002060"/>
                  </a:solidFill>
                  <a:latin typeface="微軟正黑體" pitchFamily="34" charset="-120"/>
                  <a:ea typeface="微軟正黑體" pitchFamily="34" charset="-120"/>
                </a:rPr>
                <a:t>可</a:t>
              </a:r>
              <a:r>
                <a:rPr lang="zh-TW" altLang="en-US" sz="1600" b="1" dirty="0" smtClean="0">
                  <a:solidFill>
                    <a:srgbClr val="002060"/>
                  </a:solidFill>
                  <a:latin typeface="微軟正黑體" pitchFamily="34" charset="-120"/>
                  <a:ea typeface="微軟正黑體" pitchFamily="34" charset="-120"/>
                </a:rPr>
                <a:t>染聚酯纖維</a:t>
              </a:r>
              <a:endParaRPr lang="en-US" altLang="zh-TW" sz="1600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5" name="文字方塊 14"/>
            <p:cNvSpPr txBox="1"/>
            <p:nvPr/>
          </p:nvSpPr>
          <p:spPr>
            <a:xfrm>
              <a:off x="6385528" y="2643774"/>
              <a:ext cx="2618943" cy="137841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zh-TW" altLang="en-US" sz="1600" b="1" dirty="0" smtClean="0">
                  <a:solidFill>
                    <a:srgbClr val="8B2FC3"/>
                  </a:solidFill>
                  <a:latin typeface="微軟正黑體" pitchFamily="34" charset="-120"/>
                  <a:ea typeface="微軟正黑體" pitchFamily="34" charset="-120"/>
                </a:rPr>
                <a:t>成長</a:t>
              </a:r>
              <a:r>
                <a:rPr lang="en-US" altLang="zh-TW" sz="1600" b="1" dirty="0" smtClean="0">
                  <a:solidFill>
                    <a:srgbClr val="8B2FC3"/>
                  </a:solidFill>
                  <a:latin typeface="微軟正黑體" pitchFamily="34" charset="-120"/>
                  <a:ea typeface="微軟正黑體" pitchFamily="34" charset="-120"/>
                </a:rPr>
                <a:t>, </a:t>
              </a:r>
              <a:r>
                <a:rPr lang="zh-TW" altLang="en-US" sz="1600" b="1" dirty="0" smtClean="0">
                  <a:solidFill>
                    <a:srgbClr val="8B2FC3"/>
                  </a:solidFill>
                  <a:latin typeface="微軟正黑體" pitchFamily="34" charset="-120"/>
                  <a:ea typeface="微軟正黑體" pitchFamily="34" charset="-120"/>
                </a:rPr>
                <a:t>擴充</a:t>
              </a:r>
              <a:r>
                <a:rPr lang="en-US" altLang="zh-TW" sz="1600" b="1" dirty="0" smtClean="0">
                  <a:solidFill>
                    <a:srgbClr val="8B2FC3"/>
                  </a:solidFill>
                  <a:latin typeface="微軟正黑體" pitchFamily="34" charset="-120"/>
                  <a:ea typeface="微軟正黑體" pitchFamily="34" charset="-120"/>
                </a:rPr>
                <a:t>, </a:t>
              </a:r>
              <a:r>
                <a:rPr lang="zh-TW" altLang="en-US" sz="1600" b="1" dirty="0">
                  <a:solidFill>
                    <a:srgbClr val="8B2FC3"/>
                  </a:solidFill>
                  <a:latin typeface="微軟正黑體" pitchFamily="34" charset="-120"/>
                  <a:ea typeface="微軟正黑體" pitchFamily="34" charset="-120"/>
                </a:rPr>
                <a:t>符合客戶需求</a:t>
              </a:r>
              <a:endParaRPr lang="en-US" altLang="zh-TW" sz="1600" b="1" dirty="0" smtClean="0">
                <a:solidFill>
                  <a:srgbClr val="8B2FC3"/>
                </a:solidFill>
                <a:latin typeface="微軟正黑體" pitchFamily="34" charset="-120"/>
                <a:ea typeface="微軟正黑體" pitchFamily="34" charset="-120"/>
              </a:endParaRPr>
            </a:p>
            <a:p>
              <a:endParaRPr lang="en-US" altLang="zh-TW" sz="1600" b="1" dirty="0" smtClean="0">
                <a:solidFill>
                  <a:schemeClr val="tx1"/>
                </a:solidFill>
              </a:endParaRPr>
            </a:p>
            <a:p>
              <a:r>
                <a:rPr lang="zh-TW" altLang="en-US" sz="1600" b="1" dirty="0">
                  <a:solidFill>
                    <a:srgbClr val="002060"/>
                  </a:solidFill>
                  <a:latin typeface="微軟正黑體" pitchFamily="34" charset="-120"/>
                  <a:ea typeface="微軟正黑體" pitchFamily="34" charset="-120"/>
                </a:rPr>
                <a:t>持續關注與深耕越南產能</a:t>
              </a:r>
              <a:endParaRPr lang="en-US" altLang="zh-TW" sz="16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endParaRPr>
            </a:p>
            <a:p>
              <a:r>
                <a:rPr lang="zh-TW" altLang="en-US" sz="1600" b="1" dirty="0" smtClean="0">
                  <a:solidFill>
                    <a:srgbClr val="002060"/>
                  </a:solidFill>
                  <a:latin typeface="微軟正黑體" pitchFamily="34" charset="-120"/>
                  <a:ea typeface="微軟正黑體" pitchFamily="34" charset="-120"/>
                </a:rPr>
                <a:t>持續增加台灣環保回收產能</a:t>
              </a:r>
              <a:endParaRPr lang="en-US" altLang="zh-TW" sz="16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endParaRPr>
            </a:p>
            <a:p>
              <a:endParaRPr lang="en-US" altLang="zh-TW" sz="1200" b="1" dirty="0" smtClean="0">
                <a:solidFill>
                  <a:schemeClr val="tx1"/>
                </a:solidFill>
                <a:ea typeface="Microsoft YaHei" pitchFamily="34" charset="-122"/>
              </a:endParaRPr>
            </a:p>
            <a:p>
              <a:endParaRPr lang="zh-TW" altLang="en-US" sz="1200" b="1" dirty="0">
                <a:solidFill>
                  <a:schemeClr val="tx1"/>
                </a:solidFill>
              </a:endParaRPr>
            </a:p>
          </p:txBody>
        </p:sp>
        <p:sp>
          <p:nvSpPr>
            <p:cNvPr id="16" name="文字方塊 15"/>
            <p:cNvSpPr txBox="1"/>
            <p:nvPr/>
          </p:nvSpPr>
          <p:spPr>
            <a:xfrm>
              <a:off x="292691" y="5158515"/>
              <a:ext cx="2449548" cy="155437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zh-TW" altLang="en-US" sz="1600" b="1" dirty="0" smtClean="0">
                  <a:solidFill>
                    <a:srgbClr val="8B2FC3"/>
                  </a:solidFill>
                  <a:latin typeface="微軟正黑體" pitchFamily="34" charset="-120"/>
                  <a:ea typeface="微軟正黑體" pitchFamily="34" charset="-120"/>
                </a:rPr>
                <a:t>創新與研發</a:t>
              </a:r>
              <a:endParaRPr lang="en-US" altLang="zh-TW" sz="1600" b="1" dirty="0" smtClean="0">
                <a:solidFill>
                  <a:srgbClr val="8B2FC3"/>
                </a:solidFill>
                <a:latin typeface="微軟正黑體" pitchFamily="34" charset="-120"/>
                <a:ea typeface="微軟正黑體" pitchFamily="34" charset="-120"/>
              </a:endParaRPr>
            </a:p>
            <a:p>
              <a:endParaRPr lang="en-US" altLang="zh-TW" sz="12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endParaRPr>
            </a:p>
            <a:p>
              <a:r>
                <a:rPr lang="zh-TW" altLang="en-US" sz="1600" b="1" dirty="0">
                  <a:solidFill>
                    <a:srgbClr val="002060"/>
                  </a:solidFill>
                  <a:latin typeface="微軟正黑體" pitchFamily="34" charset="-120"/>
                  <a:ea typeface="微軟正黑體" pitchFamily="34" charset="-120"/>
                </a:rPr>
                <a:t>布料回收再製纖維技術</a:t>
              </a:r>
              <a:endParaRPr lang="en-US" altLang="zh-TW" sz="16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endParaRPr>
            </a:p>
            <a:p>
              <a:r>
                <a:rPr lang="zh-TW" altLang="en-US" sz="1600" b="1" dirty="0">
                  <a:solidFill>
                    <a:srgbClr val="002060"/>
                  </a:solidFill>
                  <a:latin typeface="微軟正黑體" pitchFamily="34" charset="-120"/>
                  <a:ea typeface="微軟正黑體" pitchFamily="34" charset="-120"/>
                </a:rPr>
                <a:t>碳</a:t>
              </a:r>
              <a:r>
                <a:rPr lang="zh-TW" altLang="en-US" sz="1600" b="1" dirty="0" smtClean="0">
                  <a:solidFill>
                    <a:srgbClr val="002060"/>
                  </a:solidFill>
                  <a:latin typeface="微軟正黑體" pitchFamily="34" charset="-120"/>
                  <a:ea typeface="微軟正黑體" pitchFamily="34" charset="-120"/>
                </a:rPr>
                <a:t>捕捉生產聚酯纖維技術</a:t>
              </a:r>
              <a:endParaRPr lang="en-US" altLang="zh-TW" sz="16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endParaRPr>
            </a:p>
            <a:p>
              <a:r>
                <a:rPr lang="en-US" altLang="zh-TW" sz="1600" b="1" dirty="0" smtClean="0">
                  <a:solidFill>
                    <a:srgbClr val="002060"/>
                  </a:solidFill>
                  <a:latin typeface="微軟正黑體" pitchFamily="34" charset="-120"/>
                  <a:ea typeface="微軟正黑體" pitchFamily="34" charset="-120"/>
                </a:rPr>
                <a:t>TPEE</a:t>
              </a:r>
              <a:r>
                <a:rPr lang="zh-TW" altLang="en-US" sz="1600" b="1" dirty="0" smtClean="0">
                  <a:solidFill>
                    <a:srgbClr val="002060"/>
                  </a:solidFill>
                  <a:latin typeface="微軟正黑體" pitchFamily="34" charset="-120"/>
                  <a:ea typeface="微軟正黑體" pitchFamily="34" charset="-120"/>
                </a:rPr>
                <a:t>纖維</a:t>
              </a:r>
              <a:r>
                <a:rPr lang="en-US" altLang="zh-TW" sz="1600" b="1" dirty="0" smtClean="0">
                  <a:solidFill>
                    <a:srgbClr val="002060"/>
                  </a:solidFill>
                  <a:latin typeface="微軟正黑體" pitchFamily="34" charset="-120"/>
                  <a:ea typeface="微軟正黑體" pitchFamily="34" charset="-120"/>
                </a:rPr>
                <a:t> </a:t>
              </a:r>
              <a:r>
                <a:rPr lang="zh-TW" altLang="en-US" sz="1600" b="1" dirty="0" smtClean="0">
                  <a:solidFill>
                    <a:srgbClr val="002060"/>
                  </a:solidFill>
                  <a:latin typeface="微軟正黑體" pitchFamily="34" charset="-120"/>
                  <a:ea typeface="微軟正黑體" pitchFamily="34" charset="-120"/>
                </a:rPr>
                <a:t>生產技術</a:t>
              </a:r>
              <a:endParaRPr lang="en-US" altLang="zh-TW" sz="1600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endParaRPr>
            </a:p>
            <a:p>
              <a:endParaRPr lang="en-US" altLang="zh-TW" sz="12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endParaRPr>
            </a:p>
            <a:p>
              <a:endParaRPr lang="zh-TW" altLang="en-US" sz="1200" b="1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7" name="文字方塊 16"/>
            <p:cNvSpPr txBox="1"/>
            <p:nvPr/>
          </p:nvSpPr>
          <p:spPr>
            <a:xfrm>
              <a:off x="6409655" y="5153648"/>
              <a:ext cx="2490532" cy="96782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zh-TW" altLang="en-US" sz="1600" b="1" dirty="0" smtClean="0">
                  <a:solidFill>
                    <a:srgbClr val="8B2FC3"/>
                  </a:solidFill>
                  <a:latin typeface="微軟正黑體" pitchFamily="34" charset="-120"/>
                  <a:ea typeface="微軟正黑體" pitchFamily="34" charset="-120"/>
                </a:rPr>
                <a:t>關注市場</a:t>
              </a:r>
              <a:r>
                <a:rPr lang="en-US" altLang="zh-TW" sz="1600" b="1" dirty="0" smtClean="0">
                  <a:solidFill>
                    <a:srgbClr val="8B2FC3"/>
                  </a:solidFill>
                  <a:latin typeface="微軟正黑體" pitchFamily="34" charset="-120"/>
                  <a:ea typeface="微軟正黑體" pitchFamily="34" charset="-120"/>
                </a:rPr>
                <a:t>, </a:t>
              </a:r>
              <a:r>
                <a:rPr lang="zh-TW" altLang="en-US" sz="1600" b="1" dirty="0" smtClean="0">
                  <a:solidFill>
                    <a:srgbClr val="8B2FC3"/>
                  </a:solidFill>
                  <a:latin typeface="微軟正黑體" pitchFamily="34" charset="-120"/>
                  <a:ea typeface="微軟正黑體" pitchFamily="34" charset="-120"/>
                </a:rPr>
                <a:t>品牌</a:t>
              </a:r>
              <a:endParaRPr lang="en-US" altLang="zh-TW" sz="1600" b="1" dirty="0">
                <a:solidFill>
                  <a:srgbClr val="8B2FC3"/>
                </a:solidFill>
                <a:latin typeface="微軟正黑體" pitchFamily="34" charset="-120"/>
                <a:ea typeface="微軟正黑體" pitchFamily="34" charset="-120"/>
              </a:endParaRPr>
            </a:p>
            <a:p>
              <a:endParaRPr lang="en-US" altLang="zh-TW" sz="12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endParaRPr>
            </a:p>
            <a:p>
              <a:r>
                <a:rPr lang="zh-TW" altLang="en-US" sz="1600" b="1" dirty="0" smtClean="0">
                  <a:solidFill>
                    <a:srgbClr val="002060"/>
                  </a:solidFill>
                  <a:latin typeface="微軟正黑體" pitchFamily="34" charset="-120"/>
                  <a:ea typeface="微軟正黑體" pitchFamily="34" charset="-120"/>
                </a:rPr>
                <a:t>越南產能擴充計畫</a:t>
              </a:r>
              <a:endParaRPr lang="en-US" altLang="zh-TW" sz="16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endParaRPr>
            </a:p>
            <a:p>
              <a:r>
                <a:rPr lang="zh-TW" altLang="en-US" sz="1600" b="1" dirty="0" smtClean="0">
                  <a:solidFill>
                    <a:srgbClr val="002060"/>
                  </a:solidFill>
                  <a:latin typeface="微軟正黑體" pitchFamily="34" charset="-120"/>
                  <a:ea typeface="微軟正黑體" pitchFamily="34" charset="-120"/>
                </a:rPr>
                <a:t>加速與下游與品牌商合作</a:t>
              </a:r>
              <a:endParaRPr lang="zh-TW" altLang="en-US" sz="1600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pic>
          <p:nvPicPr>
            <p:cNvPr id="18" name="Picture 5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87556" y="2527390"/>
              <a:ext cx="629153" cy="4593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9" name="Picture 3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54076" y="2986784"/>
              <a:ext cx="762633" cy="5271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" name="Picture 2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47574" y="3591996"/>
              <a:ext cx="777539" cy="5597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1" name="Picture 10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87556" y="4232471"/>
              <a:ext cx="753413" cy="5488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A073-0F0D-424B-875D-A3CDE2C259F7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43362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07505" y="135997"/>
            <a:ext cx="8928991" cy="1143000"/>
          </a:xfrm>
          <a:prstGeom prst="rect">
            <a:avLst/>
          </a:prstGeom>
          <a:gradFill flip="none" rotWithShape="0">
            <a:gsLst>
              <a:gs pos="100000">
                <a:srgbClr val="FF0000">
                  <a:alpha val="50000"/>
                </a:srgbClr>
              </a:gs>
              <a:gs pos="0">
                <a:schemeClr val="bg1">
                  <a:alpha val="0"/>
                </a:schemeClr>
              </a:gs>
              <a:gs pos="100000">
                <a:srgbClr val="FF0000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zh-TW" altLang="en-US" sz="3600" b="1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工業用紗</a:t>
            </a:r>
            <a:endParaRPr lang="en-US" altLang="en-US" sz="3600" b="1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arker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114243"/>
            <a:ext cx="2448272" cy="980369"/>
          </a:xfrm>
          <a:prstGeom prst="rect">
            <a:avLst/>
          </a:prstGeom>
        </p:spPr>
      </p:pic>
      <p:pic>
        <p:nvPicPr>
          <p:cNvPr id="6" name="Picture 3">
            <a:extLst>
              <a:ext uri="{FF2B5EF4-FFF2-40B4-BE49-F238E27FC236}">
                <a16:creationId xmlns="" xmlns:a16="http://schemas.microsoft.com/office/drawing/2014/main" id="{10EEAD22-5137-41CC-A167-E1DC6228B5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86" y="1615383"/>
            <a:ext cx="2576013" cy="1703033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="" xmlns:a16="http://schemas.microsoft.com/office/drawing/2014/main" id="{801F2425-CCBE-41DB-8484-F20304C683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8631" y="1593678"/>
            <a:ext cx="2650655" cy="1712107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>
            <a:extLst>
              <a:ext uri="{FF2B5EF4-FFF2-40B4-BE49-F238E27FC236}">
                <a16:creationId xmlns="" xmlns:a16="http://schemas.microsoft.com/office/drawing/2014/main" id="{0B419168-86A5-4812-831A-432E545D4B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6917" y="3927668"/>
            <a:ext cx="2650655" cy="1712107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矩形 10"/>
          <p:cNvSpPr/>
          <p:nvPr/>
        </p:nvSpPr>
        <p:spPr>
          <a:xfrm>
            <a:off x="356984" y="3336170"/>
            <a:ext cx="222488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TW" altLang="zh-CN" sz="2000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高強力原抽色紗</a:t>
            </a:r>
            <a:endParaRPr lang="zh-TW" altLang="en-US" sz="2000" b="1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3549439" y="3325019"/>
            <a:ext cx="198002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TW" altLang="en-US" sz="2000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鞋用工程網布紗</a:t>
            </a:r>
            <a:endParaRPr lang="zh-TW" altLang="en-US" sz="2000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6801119" y="3313868"/>
            <a:ext cx="172354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TW" altLang="zh-CN" sz="2000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高強力疏水紗</a:t>
            </a:r>
            <a:endParaRPr lang="zh-TW" altLang="en-US" sz="20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3832639" y="5657416"/>
            <a:ext cx="17235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TW" altLang="en-US" sz="2000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環保高</a:t>
            </a:r>
            <a:r>
              <a:rPr lang="zh-TW" altLang="en-US" sz="20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強力絲</a:t>
            </a:r>
            <a:r>
              <a:rPr lang="en-US" altLang="zh-TW" sz="20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20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sz="20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en-US" altLang="zh-TW" sz="2000" b="1" dirty="0" err="1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RecoTex</a:t>
            </a:r>
            <a:r>
              <a:rPr lang="en-US" altLang="zh-TW" sz="20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  <a:endParaRPr lang="zh-TW" altLang="en-US" sz="2000" b="1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6780469" y="5661805"/>
            <a:ext cx="172354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TW" altLang="zh-CN" sz="2000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高強力阻燃紗</a:t>
            </a:r>
            <a:endParaRPr lang="zh-TW" altLang="en-US" sz="2000" b="1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7" name="圖片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7367" y="3927668"/>
            <a:ext cx="2700000" cy="1736301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A073-0F0D-424B-875D-A3CDE2C259F7}" type="slidenum">
              <a:rPr lang="zh-TW" altLang="en-US" smtClean="0"/>
              <a:t>11</a:t>
            </a:fld>
            <a:endParaRPr lang="zh-TW" altLang="en-US"/>
          </a:p>
        </p:txBody>
      </p:sp>
      <p:pic>
        <p:nvPicPr>
          <p:cNvPr id="18" name="圖片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4048" y="1615383"/>
            <a:ext cx="2546637" cy="169775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grpSp>
        <p:nvGrpSpPr>
          <p:cNvPr id="19" name="群組 18"/>
          <p:cNvGrpSpPr/>
          <p:nvPr/>
        </p:nvGrpSpPr>
        <p:grpSpPr>
          <a:xfrm>
            <a:off x="225036" y="3937148"/>
            <a:ext cx="2675136" cy="1726821"/>
            <a:chOff x="225036" y="3937148"/>
            <a:chExt cx="2675136" cy="172682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20" name="圖片 19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5036" y="3937148"/>
              <a:ext cx="2675136" cy="1726821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</p:pic>
        <p:sp>
          <p:nvSpPr>
            <p:cNvPr id="21" name="橢圓 20"/>
            <p:cNvSpPr/>
            <p:nvPr/>
          </p:nvSpPr>
          <p:spPr>
            <a:xfrm>
              <a:off x="2014367" y="4509121"/>
              <a:ext cx="775631" cy="137300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4" name="矩形 23"/>
          <p:cNvSpPr/>
          <p:nvPr/>
        </p:nvSpPr>
        <p:spPr>
          <a:xfrm>
            <a:off x="356984" y="5733256"/>
            <a:ext cx="24096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TW" altLang="en-US" sz="2000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輪胎簾</a:t>
            </a:r>
            <a:r>
              <a:rPr lang="zh-TW" altLang="en-US" sz="20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子布紗</a:t>
            </a:r>
            <a:endParaRPr lang="zh-TW" altLang="en-US" sz="2000" b="1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17077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07505" y="135997"/>
            <a:ext cx="8928991" cy="1143000"/>
          </a:xfrm>
          <a:gradFill flip="none" rotWithShape="0">
            <a:gsLst>
              <a:gs pos="100000">
                <a:srgbClr val="FF0000">
                  <a:alpha val="50000"/>
                </a:srgbClr>
              </a:gs>
              <a:gs pos="0">
                <a:schemeClr val="bg1">
                  <a:alpha val="0"/>
                </a:schemeClr>
              </a:gs>
              <a:gs pos="100000">
                <a:srgbClr val="FF0000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r"/>
            <a:r>
              <a:rPr lang="zh-TW" altLang="en-US" sz="3600" b="1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新纖集團三大經營方針</a:t>
            </a:r>
            <a:endParaRPr lang="en-US" altLang="en-US" sz="3600" b="1" dirty="0" smtClean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arker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114243"/>
            <a:ext cx="2448272" cy="980369"/>
          </a:xfrm>
          <a:prstGeom prst="rect">
            <a:avLst/>
          </a:prstGeom>
        </p:spPr>
      </p:pic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0" y="6768000"/>
            <a:ext cx="9144000" cy="108000"/>
          </a:xfrm>
          <a:prstGeom prst="rect">
            <a:avLst/>
          </a:prstGeom>
          <a:gradFill flip="none" rotWithShape="0">
            <a:gsLst>
              <a:gs pos="100000">
                <a:schemeClr val="bg1">
                  <a:alpha val="0"/>
                </a:schemeClr>
              </a:gs>
              <a:gs pos="0">
                <a:srgbClr val="FF0000">
                  <a:alpha val="70000"/>
                </a:srgbClr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en-US" altLang="en-US" sz="3600" b="1" dirty="0" smtClean="0">
              <a:ln>
                <a:solidFill>
                  <a:prstClr val="white"/>
                </a:solidFill>
              </a:ln>
              <a:solidFill>
                <a:prstClr val="white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57" y="1760080"/>
            <a:ext cx="2336166" cy="576000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7752" y="1760080"/>
            <a:ext cx="2336160" cy="576000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6140" y="1760080"/>
            <a:ext cx="2336160" cy="576000"/>
          </a:xfrm>
          <a:prstGeom prst="rect">
            <a:avLst/>
          </a:prstGeom>
        </p:spPr>
      </p:pic>
      <p:pic>
        <p:nvPicPr>
          <p:cNvPr id="20" name="圖片 19"/>
          <p:cNvPicPr>
            <a:picLocks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640" y="2996952"/>
            <a:ext cx="2520000" cy="2880319"/>
          </a:xfrm>
          <a:prstGeom prst="rect">
            <a:avLst/>
          </a:prstGeom>
          <a:ln w="25400">
            <a:solidFill>
              <a:schemeClr val="bg1">
                <a:lumMod val="85000"/>
              </a:schemeClr>
            </a:solidFill>
          </a:ln>
        </p:spPr>
      </p:pic>
      <p:pic>
        <p:nvPicPr>
          <p:cNvPr id="21" name="圖片 20"/>
          <p:cNvPicPr>
            <a:picLocks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4080" y="2996952"/>
            <a:ext cx="2520280" cy="2880319"/>
          </a:xfrm>
          <a:prstGeom prst="rect">
            <a:avLst/>
          </a:prstGeom>
          <a:ln w="25400">
            <a:solidFill>
              <a:schemeClr val="bg1">
                <a:lumMod val="85000"/>
              </a:schemeClr>
            </a:solidFill>
          </a:ln>
        </p:spPr>
      </p:pic>
      <p:pic>
        <p:nvPicPr>
          <p:cNvPr id="22" name="圖片 21"/>
          <p:cNvPicPr>
            <a:picLocks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8320" y="2996952"/>
            <a:ext cx="2520000" cy="2880320"/>
          </a:xfrm>
          <a:prstGeom prst="rect">
            <a:avLst/>
          </a:prstGeom>
          <a:ln w="25400">
            <a:solidFill>
              <a:schemeClr val="bg1">
                <a:lumMod val="85000"/>
              </a:schemeClr>
            </a:solidFill>
          </a:ln>
        </p:spPr>
      </p:pic>
      <p:sp>
        <p:nvSpPr>
          <p:cNvPr id="23" name="Rectangle 3"/>
          <p:cNvSpPr txBox="1">
            <a:spLocks noChangeArrowheads="1"/>
          </p:cNvSpPr>
          <p:nvPr/>
        </p:nvSpPr>
        <p:spPr>
          <a:xfrm>
            <a:off x="476021" y="2327280"/>
            <a:ext cx="2340000" cy="21600"/>
          </a:xfrm>
          <a:prstGeom prst="rect">
            <a:avLst/>
          </a:prstGeom>
          <a:solidFill>
            <a:srgbClr val="FF6699">
              <a:alpha val="40000"/>
            </a:srgbClr>
          </a:solidFill>
          <a:ln w="9525" cap="flat" cmpd="sng" algn="ctr">
            <a:noFill/>
            <a:prstDash val="soli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en-US" altLang="en-US" sz="3600" b="1" dirty="0" smtClean="0">
              <a:ln>
                <a:solidFill>
                  <a:prstClr val="white"/>
                </a:solidFill>
              </a:ln>
              <a:solidFill>
                <a:prstClr val="white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4" name="Rectangle 3"/>
          <p:cNvSpPr txBox="1">
            <a:spLocks noChangeArrowheads="1"/>
          </p:cNvSpPr>
          <p:nvPr/>
        </p:nvSpPr>
        <p:spPr>
          <a:xfrm>
            <a:off x="3353912" y="2327280"/>
            <a:ext cx="2340000" cy="21600"/>
          </a:xfrm>
          <a:prstGeom prst="rect">
            <a:avLst/>
          </a:prstGeom>
          <a:solidFill>
            <a:srgbClr val="FF6699">
              <a:alpha val="40000"/>
            </a:srgbClr>
          </a:solidFill>
          <a:ln w="9525" cap="flat" cmpd="sng" algn="ctr">
            <a:noFill/>
            <a:prstDash val="soli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en-US" altLang="en-US" sz="3600" b="1" dirty="0" smtClean="0">
              <a:ln>
                <a:solidFill>
                  <a:prstClr val="white"/>
                </a:solidFill>
              </a:ln>
              <a:solidFill>
                <a:prstClr val="white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>
          <a:xfrm>
            <a:off x="6292300" y="2327280"/>
            <a:ext cx="2340000" cy="21600"/>
          </a:xfrm>
          <a:prstGeom prst="rect">
            <a:avLst/>
          </a:prstGeom>
          <a:solidFill>
            <a:srgbClr val="FF6699">
              <a:alpha val="40000"/>
            </a:srgbClr>
          </a:solidFill>
          <a:ln w="9525" cap="flat" cmpd="sng" algn="ctr">
            <a:noFill/>
            <a:prstDash val="soli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en-US" altLang="en-US" sz="3600" b="1" dirty="0" smtClean="0">
              <a:ln>
                <a:solidFill>
                  <a:prstClr val="white"/>
                </a:solidFill>
              </a:ln>
              <a:solidFill>
                <a:prstClr val="white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A073-0F0D-424B-875D-A3CDE2C259F7}" type="slidenum">
              <a:rPr lang="zh-TW" altLang="en-US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34087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07505" y="135997"/>
            <a:ext cx="8928991" cy="1143000"/>
          </a:xfrm>
          <a:gradFill flip="none" rotWithShape="0">
            <a:gsLst>
              <a:gs pos="100000">
                <a:srgbClr val="FF0000">
                  <a:alpha val="50000"/>
                </a:srgbClr>
              </a:gs>
              <a:gs pos="0">
                <a:schemeClr val="bg1">
                  <a:alpha val="0"/>
                </a:schemeClr>
              </a:gs>
              <a:gs pos="100000">
                <a:srgbClr val="FF0000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r"/>
            <a:r>
              <a:rPr lang="zh-TW" altLang="en-US" sz="3600" b="1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如何達到淨零排放目標</a:t>
            </a:r>
            <a:endParaRPr lang="en-US" altLang="en-US" sz="3600" b="1" dirty="0" smtClean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arker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114243"/>
            <a:ext cx="2448272" cy="980369"/>
          </a:xfrm>
          <a:prstGeom prst="rect">
            <a:avLst/>
          </a:prstGeom>
        </p:spPr>
      </p:pic>
      <p:grpSp>
        <p:nvGrpSpPr>
          <p:cNvPr id="8" name="群組 7"/>
          <p:cNvGrpSpPr/>
          <p:nvPr/>
        </p:nvGrpSpPr>
        <p:grpSpPr>
          <a:xfrm>
            <a:off x="565389" y="5518475"/>
            <a:ext cx="8296117" cy="907941"/>
            <a:chOff x="905763" y="4876331"/>
            <a:chExt cx="8296117" cy="907941"/>
          </a:xfrm>
        </p:grpSpPr>
        <p:sp>
          <p:nvSpPr>
            <p:cNvPr id="9" name="文字方塊 8"/>
            <p:cNvSpPr txBox="1"/>
            <p:nvPr/>
          </p:nvSpPr>
          <p:spPr>
            <a:xfrm>
              <a:off x="2974569" y="4876331"/>
              <a:ext cx="6227311" cy="90794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zh-TW" altLang="en-US" sz="2400" b="1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其他減碳新技術</a:t>
              </a:r>
              <a:r>
                <a:rPr lang="en-US" altLang="zh-TW" sz="2400" b="1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---</a:t>
              </a:r>
              <a:r>
                <a:rPr lang="zh-TW" altLang="en-US" sz="2400" b="1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發展氫能</a:t>
              </a:r>
              <a:r>
                <a:rPr lang="zh-TW" altLang="en-US" sz="2400" b="1" dirty="0" smtClean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，</a:t>
              </a:r>
              <a:r>
                <a:rPr lang="zh-TW" altLang="en-US" sz="2400" b="1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碳捕捉與</a:t>
              </a:r>
              <a:endParaRPr lang="en-US" altLang="zh-TW" sz="24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>
                <a:spcBef>
                  <a:spcPts val="600"/>
                </a:spcBef>
              </a:pPr>
              <a:r>
                <a:rPr lang="zh-TW" altLang="en-US" sz="2400" b="1" dirty="0" smtClean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碳封存技術</a:t>
              </a:r>
              <a:endParaRPr lang="zh-TW" altLang="en-US" sz="24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grpSp>
          <p:nvGrpSpPr>
            <p:cNvPr id="10" name="群組 9"/>
            <p:cNvGrpSpPr/>
            <p:nvPr/>
          </p:nvGrpSpPr>
          <p:grpSpPr>
            <a:xfrm>
              <a:off x="905763" y="4953056"/>
              <a:ext cx="2048401" cy="642112"/>
              <a:chOff x="940183" y="5045259"/>
              <a:chExt cx="2048401" cy="642112"/>
            </a:xfrm>
          </p:grpSpPr>
          <p:grpSp>
            <p:nvGrpSpPr>
              <p:cNvPr id="11" name="群組 10"/>
              <p:cNvGrpSpPr/>
              <p:nvPr/>
            </p:nvGrpSpPr>
            <p:grpSpPr>
              <a:xfrm>
                <a:off x="940183" y="5045259"/>
                <a:ext cx="2048401" cy="642112"/>
                <a:chOff x="908735" y="2517437"/>
                <a:chExt cx="2048401" cy="642112"/>
              </a:xfrm>
            </p:grpSpPr>
            <p:sp>
              <p:nvSpPr>
                <p:cNvPr id="13" name="橢圓 12"/>
                <p:cNvSpPr/>
                <p:nvPr/>
              </p:nvSpPr>
              <p:spPr>
                <a:xfrm>
                  <a:off x="908735" y="2517437"/>
                  <a:ext cx="654252" cy="642112"/>
                </a:xfrm>
                <a:prstGeom prst="ellipse">
                  <a:avLst/>
                </a:prstGeom>
                <a:solidFill>
                  <a:srgbClr val="00B0F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fr-FR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000" b="1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000" b="1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000" b="1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000" b="1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000" b="1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000" b="1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000" b="1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000" b="1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000" b="1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TW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5" name="矩形 14"/>
                <p:cNvSpPr/>
                <p:nvPr/>
              </p:nvSpPr>
              <p:spPr>
                <a:xfrm>
                  <a:off x="1582452" y="2583485"/>
                  <a:ext cx="1374684" cy="553998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>
                  <a:defPPr>
                    <a:defRPr lang="fr-FR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000" b="1" kern="120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000" b="1" kern="120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000" b="1" kern="120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000" b="1" kern="120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000" b="1" kern="120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000" b="1" kern="120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000" b="1" kern="120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000" b="1" kern="120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000" b="1" kern="120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+mn-cs"/>
                    </a:defRPr>
                  </a:lvl9pPr>
                </a:lstStyle>
                <a:p>
                  <a:pPr eaLnBrk="1" hangingPunct="1"/>
                  <a:r>
                    <a:rPr lang="zh-TW" altLang="en-US" sz="3000" dirty="0">
                      <a:solidFill>
                        <a:srgbClr val="00206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新技術</a:t>
                  </a:r>
                </a:p>
              </p:txBody>
            </p:sp>
          </p:grpSp>
          <p:pic>
            <p:nvPicPr>
              <p:cNvPr id="12" name="Picture 14" descr="碳捕获技术净二氧化碳足迹开发策略. 捕捉蝴蝶的矢量图插图向量例证- 插画包括有进程, 气体: 218712105"/>
              <p:cNvPicPr>
                <a:picLocks noChangeAspect="1" noChangeArrowheads="1"/>
              </p:cNvPicPr>
              <p:nvPr/>
            </p:nvPicPr>
            <p:blipFill rotWithShape="1">
              <a:blip r:embed="rId4" cstate="print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5093" b="60340" l="625" r="63125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58" t="7720" r="35663" b="37917"/>
              <a:stretch/>
            </p:blipFill>
            <p:spPr bwMode="auto">
              <a:xfrm>
                <a:off x="1014079" y="5173570"/>
                <a:ext cx="522175" cy="36978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16" name="矩形 15"/>
          <p:cNvSpPr/>
          <p:nvPr/>
        </p:nvSpPr>
        <p:spPr>
          <a:xfrm>
            <a:off x="1332062" y="1577461"/>
            <a:ext cx="6984353" cy="584775"/>
          </a:xfrm>
          <a:prstGeom prst="rect">
            <a:avLst/>
          </a:prstGeom>
          <a:solidFill>
            <a:srgbClr val="FEB9B4"/>
          </a:solidFill>
        </p:spPr>
        <p:txBody>
          <a:bodyPr wrap="square">
            <a:spAutoFit/>
          </a:bodyPr>
          <a:lstStyle/>
          <a:p>
            <a:pPr lvl="0" algn="ctr"/>
            <a:r>
              <a:rPr lang="en-US" altLang="zh-TW" sz="3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2050</a:t>
            </a:r>
            <a:r>
              <a:rPr lang="zh-TW" altLang="en-US" sz="3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年淨</a:t>
            </a:r>
            <a:r>
              <a:rPr lang="zh-TW" altLang="en-US" sz="32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零排放不是</a:t>
            </a:r>
            <a:r>
              <a:rPr lang="zh-TW" altLang="en-US" sz="3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單一解決方案</a:t>
            </a:r>
            <a:endParaRPr lang="en-US" altLang="zh-TW" sz="32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7" name="群組 16"/>
          <p:cNvGrpSpPr/>
          <p:nvPr/>
        </p:nvGrpSpPr>
        <p:grpSpPr>
          <a:xfrm>
            <a:off x="552686" y="2386341"/>
            <a:ext cx="8263134" cy="830997"/>
            <a:chOff x="908735" y="2445487"/>
            <a:chExt cx="8514323" cy="830997"/>
          </a:xfrm>
        </p:grpSpPr>
        <p:grpSp>
          <p:nvGrpSpPr>
            <p:cNvPr id="18" name="群組 17"/>
            <p:cNvGrpSpPr/>
            <p:nvPr/>
          </p:nvGrpSpPr>
          <p:grpSpPr>
            <a:xfrm>
              <a:off x="908735" y="2552041"/>
              <a:ext cx="1714827" cy="648072"/>
              <a:chOff x="908735" y="2552041"/>
              <a:chExt cx="1714827" cy="648072"/>
            </a:xfrm>
          </p:grpSpPr>
          <p:grpSp>
            <p:nvGrpSpPr>
              <p:cNvPr id="20" name="群組 19"/>
              <p:cNvGrpSpPr/>
              <p:nvPr/>
            </p:nvGrpSpPr>
            <p:grpSpPr>
              <a:xfrm>
                <a:off x="908735" y="2552041"/>
                <a:ext cx="654252" cy="648072"/>
                <a:chOff x="1280874" y="3082696"/>
                <a:chExt cx="583700" cy="594217"/>
              </a:xfrm>
            </p:grpSpPr>
            <p:sp>
              <p:nvSpPr>
                <p:cNvPr id="23" name="橢圓 22"/>
                <p:cNvSpPr/>
                <p:nvPr/>
              </p:nvSpPr>
              <p:spPr>
                <a:xfrm>
                  <a:off x="1280874" y="3088161"/>
                  <a:ext cx="583700" cy="588752"/>
                </a:xfrm>
                <a:prstGeom prst="ellipse">
                  <a:avLst/>
                </a:prstGeom>
                <a:solidFill>
                  <a:srgbClr val="FFC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solidFill>
                      <a:schemeClr val="tx1"/>
                    </a:solidFill>
                  </a:endParaRPr>
                </a:p>
              </p:txBody>
            </p:sp>
            <p:pic>
              <p:nvPicPr>
                <p:cNvPr id="24" name="Picture 2" descr="化石燃料的燃烧插画-化石燃料的燃烧手绘-化石燃料的燃烧卡通图-摄图新视界"/>
                <p:cNvPicPr>
                  <a:picLocks noChangeAspect="1" noChangeArrowheads="1"/>
                </p:cNvPicPr>
                <p:nvPr/>
              </p:nvPicPr>
              <p:blipFill>
                <a:blip r:embed="rId6" cstate="print">
                  <a:extLst>
                    <a:ext uri="{BEBA8EAE-BF5A-486C-A8C5-ECC9F3942E4B}">
                      <a14:imgProps xmlns:a14="http://schemas.microsoft.com/office/drawing/2010/main">
                        <a14:imgLayer r:embed="rId7">
                          <a14:imgEffect>
                            <a14:backgroundRemoval t="10000" b="92000" l="10000" r="94333">
                              <a14:foregroundMark x1="14000" y1="81000" x2="23333" y2="83000"/>
                              <a14:foregroundMark x1="37667" y1="83000" x2="39667" y2="92333"/>
                              <a14:foregroundMark x1="83333" y1="82000" x2="94333" y2="82000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308931" y="3082696"/>
                  <a:ext cx="555643" cy="55564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22" name="矩形 21"/>
              <p:cNvSpPr/>
              <p:nvPr/>
            </p:nvSpPr>
            <p:spPr>
              <a:xfrm>
                <a:off x="1640451" y="2624050"/>
                <a:ext cx="983111" cy="5539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zh-TW" altLang="en-US" sz="3000" b="1" dirty="0">
                    <a:solidFill>
                      <a:srgbClr val="00206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燃料</a:t>
                </a:r>
              </a:p>
            </p:txBody>
          </p:sp>
        </p:grpSp>
        <p:sp>
          <p:nvSpPr>
            <p:cNvPr id="19" name="矩形 18"/>
            <p:cNvSpPr/>
            <p:nvPr/>
          </p:nvSpPr>
          <p:spPr>
            <a:xfrm>
              <a:off x="3028002" y="2445487"/>
              <a:ext cx="6395056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zh-TW" altLang="en-US" sz="2400" b="1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低碳能源轉型 </a:t>
              </a:r>
              <a:r>
                <a:rPr lang="en-US" altLang="zh-TW" sz="2400" b="1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---</a:t>
              </a:r>
              <a:r>
                <a:rPr lang="zh-TW" altLang="en-US" sz="2400" b="1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燃煤替換為天然氣，推動</a:t>
              </a:r>
              <a:endParaRPr lang="en-US" altLang="zh-TW" sz="24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lvl="0"/>
              <a:r>
                <a:rPr lang="zh-TW" altLang="en-US" sz="2400" b="1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生質燃料</a:t>
              </a:r>
              <a:endParaRPr lang="en-US" altLang="zh-TW" sz="24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25" name="群組 24"/>
          <p:cNvGrpSpPr/>
          <p:nvPr/>
        </p:nvGrpSpPr>
        <p:grpSpPr>
          <a:xfrm>
            <a:off x="469424" y="3450274"/>
            <a:ext cx="8353609" cy="830997"/>
            <a:chOff x="810522" y="3204364"/>
            <a:chExt cx="8419985" cy="830997"/>
          </a:xfrm>
        </p:grpSpPr>
        <p:grpSp>
          <p:nvGrpSpPr>
            <p:cNvPr id="26" name="群組 25"/>
            <p:cNvGrpSpPr/>
            <p:nvPr/>
          </p:nvGrpSpPr>
          <p:grpSpPr>
            <a:xfrm>
              <a:off x="810522" y="3333066"/>
              <a:ext cx="1782617" cy="642112"/>
              <a:chOff x="727074" y="3279096"/>
              <a:chExt cx="1782617" cy="642112"/>
            </a:xfrm>
          </p:grpSpPr>
          <p:grpSp>
            <p:nvGrpSpPr>
              <p:cNvPr id="28" name="群組 27"/>
              <p:cNvGrpSpPr/>
              <p:nvPr/>
            </p:nvGrpSpPr>
            <p:grpSpPr>
              <a:xfrm>
                <a:off x="823801" y="3279096"/>
                <a:ext cx="1685890" cy="642112"/>
                <a:chOff x="908735" y="2568991"/>
                <a:chExt cx="1685890" cy="642112"/>
              </a:xfrm>
            </p:grpSpPr>
            <p:sp>
              <p:nvSpPr>
                <p:cNvPr id="30" name="橢圓 29"/>
                <p:cNvSpPr/>
                <p:nvPr/>
              </p:nvSpPr>
              <p:spPr>
                <a:xfrm>
                  <a:off x="908735" y="2568991"/>
                  <a:ext cx="654252" cy="642112"/>
                </a:xfrm>
                <a:prstGeom prst="ellipse">
                  <a:avLst/>
                </a:prstGeom>
                <a:solidFill>
                  <a:srgbClr val="BDD2F2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2" name="矩形 31"/>
                <p:cNvSpPr/>
                <p:nvPr/>
              </p:nvSpPr>
              <p:spPr>
                <a:xfrm>
                  <a:off x="1632937" y="2585097"/>
                  <a:ext cx="961688" cy="553998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zh-TW" altLang="en-US" sz="3000" b="1" dirty="0">
                      <a:solidFill>
                        <a:srgbClr val="00206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製程</a:t>
                  </a:r>
                </a:p>
              </p:txBody>
            </p:sp>
          </p:grpSp>
          <p:pic>
            <p:nvPicPr>
              <p:cNvPr id="29" name="Picture 6" descr="制造业图标-0个制造业图标icon图标批量下载-PNG,EPS,PSD,ICO,SVG格式-寻图标"/>
              <p:cNvPicPr>
                <a:picLocks noChangeAspect="1" noChangeArrowheads="1"/>
              </p:cNvPicPr>
              <p:nvPr/>
            </p:nvPicPr>
            <p:blipFill rotWithShape="1">
              <a:blip r:embed="rId8" cstate="print"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backgroundRemoval t="71454" b="94149" l="3167" r="31167">
                            <a14:foregroundMark x1="14667" y1="74645" x2="20667" y2="87589"/>
                            <a14:foregroundMark x1="10667" y1="84397" x2="21667" y2="73582"/>
                            <a14:foregroundMark x1="17833" y1="90426" x2="25167" y2="88652"/>
                            <a14:foregroundMark x1="6000" y1="79255" x2="24167" y2="92553"/>
                            <a14:foregroundMark x1="8667" y1="88830" x2="21500" y2="71986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70583" r="67995" b="5158"/>
              <a:stretch/>
            </p:blipFill>
            <p:spPr bwMode="auto">
              <a:xfrm>
                <a:off x="727074" y="3323394"/>
                <a:ext cx="799775" cy="56982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27" name="矩形 26"/>
            <p:cNvSpPr/>
            <p:nvPr/>
          </p:nvSpPr>
          <p:spPr>
            <a:xfrm>
              <a:off x="2992494" y="3204364"/>
              <a:ext cx="6238013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TW" altLang="en-US" sz="2400" b="1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製程節能減</a:t>
              </a:r>
              <a:r>
                <a:rPr lang="zh-TW" altLang="en-US" sz="2400" b="1" dirty="0" smtClean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碳</a:t>
              </a:r>
              <a:r>
                <a:rPr lang="en-US" altLang="zh-TW" sz="2400" b="1" dirty="0" smtClean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---</a:t>
              </a:r>
              <a:r>
                <a:rPr lang="zh-TW" altLang="en-US" sz="2400" b="1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提升能源使用效率，透過改變製程與原料減少碳排</a:t>
              </a:r>
              <a:r>
                <a:rPr lang="zh-TW" altLang="en-US" sz="2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</a:t>
              </a:r>
              <a:endPara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33" name="群組 32"/>
          <p:cNvGrpSpPr/>
          <p:nvPr/>
        </p:nvGrpSpPr>
        <p:grpSpPr>
          <a:xfrm>
            <a:off x="540565" y="4519406"/>
            <a:ext cx="8121698" cy="830997"/>
            <a:chOff x="905763" y="4035361"/>
            <a:chExt cx="8121698" cy="830997"/>
          </a:xfrm>
        </p:grpSpPr>
        <p:grpSp>
          <p:nvGrpSpPr>
            <p:cNvPr id="34" name="群組 33"/>
            <p:cNvGrpSpPr/>
            <p:nvPr/>
          </p:nvGrpSpPr>
          <p:grpSpPr>
            <a:xfrm>
              <a:off x="905763" y="4097083"/>
              <a:ext cx="1667994" cy="653406"/>
              <a:chOff x="864782" y="4081825"/>
              <a:chExt cx="1667994" cy="653406"/>
            </a:xfrm>
          </p:grpSpPr>
          <p:grpSp>
            <p:nvGrpSpPr>
              <p:cNvPr id="36" name="群組 35"/>
              <p:cNvGrpSpPr/>
              <p:nvPr/>
            </p:nvGrpSpPr>
            <p:grpSpPr>
              <a:xfrm>
                <a:off x="864782" y="4081825"/>
                <a:ext cx="1667994" cy="642112"/>
                <a:chOff x="908735" y="2502012"/>
                <a:chExt cx="1667994" cy="642112"/>
              </a:xfrm>
            </p:grpSpPr>
            <p:sp>
              <p:nvSpPr>
                <p:cNvPr id="38" name="橢圓 37"/>
                <p:cNvSpPr/>
                <p:nvPr/>
              </p:nvSpPr>
              <p:spPr>
                <a:xfrm>
                  <a:off x="908735" y="2502012"/>
                  <a:ext cx="654252" cy="642112"/>
                </a:xfrm>
                <a:prstGeom prst="ellipse">
                  <a:avLst/>
                </a:prstGeom>
                <a:solidFill>
                  <a:schemeClr val="accent2">
                    <a:lumMod val="40000"/>
                    <a:lumOff val="6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fr-FR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000" b="1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000" b="1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000" b="1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000" b="1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000" b="1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000" b="1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000" b="1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000" b="1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000" b="1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TW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0" name="矩形 39"/>
                <p:cNvSpPr/>
                <p:nvPr/>
              </p:nvSpPr>
              <p:spPr>
                <a:xfrm>
                  <a:off x="1622622" y="2524078"/>
                  <a:ext cx="954107" cy="553998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>
                  <a:defPPr>
                    <a:defRPr lang="fr-FR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000" b="1" kern="120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000" b="1" kern="120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000" b="1" kern="120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000" b="1" kern="120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000" b="1" kern="120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000" b="1" kern="120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000" b="1" kern="120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000" b="1" kern="120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000" b="1" kern="120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+mn-cs"/>
                    </a:defRPr>
                  </a:lvl9pPr>
                </a:lstStyle>
                <a:p>
                  <a:pPr eaLnBrk="1" hangingPunct="1"/>
                  <a:r>
                    <a:rPr lang="zh-TW" altLang="en-US" sz="3000" dirty="0">
                      <a:solidFill>
                        <a:srgbClr val="00206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綠電</a:t>
                  </a:r>
                </a:p>
              </p:txBody>
            </p:sp>
          </p:grpSp>
          <p:pic>
            <p:nvPicPr>
              <p:cNvPr id="37" name="Picture 12" descr="奇異果新能源KiWi New Energy"/>
              <p:cNvPicPr>
                <a:picLocks noChangeAspect="1" noChangeArrowheads="1"/>
              </p:cNvPicPr>
              <p:nvPr/>
            </p:nvPicPr>
            <p:blipFill>
              <a:blip r:embed="rId10" cstate="print">
                <a:extLst>
                  <a:ext uri="{BEBA8EAE-BF5A-486C-A8C5-ECC9F3942E4B}">
                    <a14:imgProps xmlns:a14="http://schemas.microsoft.com/office/drawing/2010/main">
                      <a14:imgLayer r:embed="rId11">
                        <a14:imgEffect>
                          <a14:backgroundRemoval t="0" b="97826" l="3653" r="96347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08735" y="4091156"/>
                <a:ext cx="613271" cy="64407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35" name="矩形 34"/>
            <p:cNvSpPr/>
            <p:nvPr/>
          </p:nvSpPr>
          <p:spPr>
            <a:xfrm>
              <a:off x="2992184" y="4035361"/>
              <a:ext cx="6035277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zh-TW" altLang="en-US" sz="2400" b="1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提高再生能源使用比例</a:t>
              </a:r>
              <a:r>
                <a:rPr lang="en-US" altLang="zh-TW" sz="2400" b="1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---</a:t>
              </a:r>
              <a:r>
                <a:rPr lang="zh-TW" altLang="en-US" sz="2400" b="1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發展綠</a:t>
              </a:r>
              <a:r>
                <a:rPr lang="zh-TW" altLang="en-US" sz="2400" b="1" dirty="0" smtClean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電</a:t>
              </a:r>
              <a:endParaRPr lang="en-US" altLang="zh-TW" sz="24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lvl="0"/>
              <a:r>
                <a:rPr lang="en-US" altLang="zh-TW" sz="2400" b="1" dirty="0" smtClean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</a:t>
              </a:r>
              <a:r>
                <a:rPr lang="zh-TW" altLang="en-US" sz="2400" b="1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建置太陽能及風力電廠</a:t>
              </a:r>
              <a:r>
                <a:rPr lang="en-US" altLang="zh-TW" sz="2400" b="1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)</a:t>
              </a:r>
              <a:endParaRPr lang="zh-TW" altLang="en-US" sz="24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A073-0F0D-424B-875D-A3CDE2C259F7}" type="slidenum">
              <a:rPr lang="zh-TW" altLang="en-US" smtClean="0"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14544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07505" y="135997"/>
            <a:ext cx="8928991" cy="1143000"/>
          </a:xfrm>
          <a:gradFill flip="none" rotWithShape="0">
            <a:gsLst>
              <a:gs pos="100000">
                <a:srgbClr val="FF0000">
                  <a:alpha val="50000"/>
                </a:srgbClr>
              </a:gs>
              <a:gs pos="0">
                <a:schemeClr val="bg1">
                  <a:alpha val="0"/>
                </a:schemeClr>
              </a:gs>
              <a:gs pos="100000">
                <a:srgbClr val="FF0000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r"/>
            <a:r>
              <a:rPr lang="zh-TW" altLang="en-US" sz="3600" b="1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減碳路徑規劃</a:t>
            </a:r>
            <a:endParaRPr lang="en-US" altLang="en-US" sz="3600" b="1" dirty="0" smtClean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arker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114243"/>
            <a:ext cx="2448272" cy="980369"/>
          </a:xfrm>
          <a:prstGeom prst="rect">
            <a:avLst/>
          </a:prstGeom>
        </p:spPr>
      </p:pic>
      <p:grpSp>
        <p:nvGrpSpPr>
          <p:cNvPr id="7" name="群組 6"/>
          <p:cNvGrpSpPr/>
          <p:nvPr/>
        </p:nvGrpSpPr>
        <p:grpSpPr>
          <a:xfrm>
            <a:off x="0" y="1790618"/>
            <a:ext cx="7418144" cy="4253356"/>
            <a:chOff x="0" y="2102995"/>
            <a:chExt cx="7418144" cy="4253356"/>
          </a:xfrm>
        </p:grpSpPr>
        <p:graphicFrame>
          <p:nvGraphicFramePr>
            <p:cNvPr id="8" name="圖表 7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569446601"/>
                </p:ext>
              </p:extLst>
            </p:nvPr>
          </p:nvGraphicFramePr>
          <p:xfrm>
            <a:off x="0" y="2102995"/>
            <a:ext cx="6655607" cy="425335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cxnSp>
          <p:nvCxnSpPr>
            <p:cNvPr id="9" name="直線接點 8"/>
            <p:cNvCxnSpPr/>
            <p:nvPr/>
          </p:nvCxnSpPr>
          <p:spPr>
            <a:xfrm>
              <a:off x="1824846" y="3273638"/>
              <a:ext cx="3808231" cy="10371"/>
            </a:xfrm>
            <a:prstGeom prst="line">
              <a:avLst/>
            </a:prstGeom>
            <a:ln w="25400">
              <a:prstDash val="sysDot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0" name="直線單箭頭接點 9"/>
            <p:cNvCxnSpPr/>
            <p:nvPr/>
          </p:nvCxnSpPr>
          <p:spPr>
            <a:xfrm>
              <a:off x="2459148" y="3247432"/>
              <a:ext cx="0" cy="22718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線單箭頭接點 10"/>
            <p:cNvCxnSpPr/>
            <p:nvPr/>
          </p:nvCxnSpPr>
          <p:spPr>
            <a:xfrm>
              <a:off x="3103927" y="3273636"/>
              <a:ext cx="3630" cy="48133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文字方塊 10"/>
            <p:cNvSpPr txBox="1"/>
            <p:nvPr/>
          </p:nvSpPr>
          <p:spPr>
            <a:xfrm>
              <a:off x="2325829" y="2800969"/>
              <a:ext cx="959043" cy="382105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TW" sz="1300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2025</a:t>
              </a:r>
              <a:r>
                <a:rPr lang="zh-TW" altLang="en-US" sz="1300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年</a:t>
              </a:r>
              <a:endParaRPr lang="en-US" altLang="zh-TW" sz="13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en-US" altLang="zh-TW" sz="1300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-7%</a:t>
              </a:r>
              <a:endParaRPr lang="zh-TW" altLang="en-US" sz="13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3" name="文字方塊 10"/>
            <p:cNvSpPr txBox="1"/>
            <p:nvPr/>
          </p:nvSpPr>
          <p:spPr>
            <a:xfrm>
              <a:off x="3018493" y="2800970"/>
              <a:ext cx="959043" cy="382105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TW" sz="1300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2030</a:t>
              </a:r>
              <a:r>
                <a:rPr lang="zh-TW" altLang="en-US" sz="1300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年</a:t>
              </a:r>
              <a:endParaRPr lang="en-US" altLang="zh-TW" sz="13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en-US" altLang="zh-TW" sz="1300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-22%</a:t>
              </a:r>
              <a:endParaRPr lang="zh-TW" altLang="en-US" sz="13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4" name="文字方塊 10"/>
            <p:cNvSpPr txBox="1"/>
            <p:nvPr/>
          </p:nvSpPr>
          <p:spPr>
            <a:xfrm>
              <a:off x="3389517" y="3323251"/>
              <a:ext cx="1702852" cy="382105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TW" altLang="en-US" sz="1600" b="1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使用低碳能源，煤炭改天然氣</a:t>
              </a:r>
            </a:p>
          </p:txBody>
        </p:sp>
        <p:sp>
          <p:nvSpPr>
            <p:cNvPr id="15" name="文字方塊 10"/>
            <p:cNvSpPr txBox="1"/>
            <p:nvPr/>
          </p:nvSpPr>
          <p:spPr>
            <a:xfrm>
              <a:off x="3977536" y="3810716"/>
              <a:ext cx="1838538" cy="382105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zh-TW" altLang="en-US" sz="1600" b="1" dirty="0" smtClean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發展綠</a:t>
              </a:r>
              <a:r>
                <a:rPr lang="zh-TW" altLang="en-US" sz="1600" b="1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電</a:t>
              </a:r>
              <a:r>
                <a:rPr lang="zh-TW" altLang="en-US" sz="1600" b="1" dirty="0" smtClean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，</a:t>
              </a:r>
              <a:endParaRPr lang="en-US" altLang="zh-TW" sz="16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>
                <a:defRPr/>
              </a:pPr>
              <a:r>
                <a:rPr lang="zh-TW" altLang="en-US" sz="1600" b="1" dirty="0" smtClean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減少</a:t>
              </a:r>
              <a:r>
                <a:rPr lang="zh-TW" altLang="en-US" sz="1600" b="1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灰電用量</a:t>
              </a:r>
            </a:p>
          </p:txBody>
        </p:sp>
        <p:sp>
          <p:nvSpPr>
            <p:cNvPr id="16" name="矩形 15"/>
            <p:cNvSpPr/>
            <p:nvPr/>
          </p:nvSpPr>
          <p:spPr>
            <a:xfrm>
              <a:off x="4756325" y="4317441"/>
              <a:ext cx="2661819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zh-TW" altLang="en-US" sz="1600" b="1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發展氫能</a:t>
              </a:r>
              <a:r>
                <a:rPr lang="zh-TW" altLang="en-US" sz="1600" b="1" dirty="0" smtClean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，</a:t>
              </a:r>
              <a:r>
                <a:rPr lang="en-US" altLang="zh-TW" sz="1600" b="1" dirty="0" smtClean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CCU</a:t>
              </a:r>
              <a:r>
                <a:rPr lang="zh-TW" altLang="en-US" sz="1600" b="1" dirty="0" smtClean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（碳捕捉）</a:t>
              </a:r>
              <a:endParaRPr lang="en-US" altLang="zh-TW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>
                <a:defRPr/>
              </a:pPr>
              <a:r>
                <a:rPr lang="en-US" altLang="zh-TW" sz="1600" b="1" dirty="0" err="1" smtClean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與CCS</a:t>
              </a:r>
              <a:r>
                <a:rPr lang="zh-TW" altLang="en-US" sz="1600" b="1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（碳</a:t>
              </a:r>
              <a:r>
                <a:rPr lang="zh-TW" altLang="en-US" sz="1600" b="1" dirty="0" smtClean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封存）技術</a:t>
              </a:r>
              <a:endParaRPr lang="zh-TW" altLang="en-US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17" name="圓角化對角線角落矩形 16"/>
          <p:cNvSpPr/>
          <p:nvPr/>
        </p:nvSpPr>
        <p:spPr>
          <a:xfrm>
            <a:off x="5895096" y="2011132"/>
            <a:ext cx="3046096" cy="1921000"/>
          </a:xfrm>
          <a:prstGeom prst="round2DiagRect">
            <a:avLst>
              <a:gd name="adj1" fmla="val 16667"/>
              <a:gd name="adj2" fmla="val 3365"/>
            </a:avLst>
          </a:prstGeom>
          <a:solidFill>
            <a:srgbClr val="FFCCCC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lang="en-US" altLang="zh-TW" sz="2000" b="1" i="0" u="none" strike="noStrike" kern="1200" baseline="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r>
              <a:rPr lang="zh-TW" altLang="en-US" sz="24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新纖集團減碳</a:t>
            </a:r>
            <a:r>
              <a:rPr lang="zh-TW" altLang="en-US" sz="24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目標</a:t>
            </a:r>
            <a:endParaRPr lang="en-US" altLang="zh-TW" sz="2400" b="1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defRPr lang="en-US" altLang="zh-TW" sz="2000" b="1" i="0" u="none" strike="noStrike" kern="1200" baseline="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r>
              <a:rPr lang="en-US" altLang="zh-TW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2025</a:t>
            </a:r>
            <a:r>
              <a:rPr lang="zh-TW" altLang="en-US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zh-TW" altLang="en-US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減  </a:t>
            </a:r>
            <a:r>
              <a:rPr lang="en-US" altLang="zh-TW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7%</a:t>
            </a:r>
          </a:p>
          <a:p>
            <a:pPr algn="ctr">
              <a:defRPr lang="en-US" altLang="zh-TW" sz="2000" b="1" i="0" u="none" strike="noStrike" kern="1200" baseline="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r>
              <a:rPr lang="en-US" altLang="zh-TW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2030  </a:t>
            </a:r>
            <a:r>
              <a:rPr lang="zh-TW" altLang="en-US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減  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22%</a:t>
            </a:r>
          </a:p>
          <a:p>
            <a:pPr algn="ctr">
              <a:defRPr lang="en-US" altLang="zh-TW" sz="2000" b="1" i="0" u="none" strike="noStrike" kern="1200" baseline="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r>
              <a:rPr lang="en-US" altLang="zh-TW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zh-TW" altLang="en-US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2050  </a:t>
            </a:r>
            <a:r>
              <a:rPr lang="zh-TW" altLang="en-US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達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碳中和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A073-0F0D-424B-875D-A3CDE2C259F7}" type="slidenum">
              <a:rPr lang="zh-TW" altLang="en-US" smtClean="0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78242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07505" y="135997"/>
            <a:ext cx="8928991" cy="1143000"/>
          </a:xfrm>
          <a:gradFill flip="none" rotWithShape="0">
            <a:gsLst>
              <a:gs pos="100000">
                <a:srgbClr val="FF0000">
                  <a:alpha val="50000"/>
                </a:srgbClr>
              </a:gs>
              <a:gs pos="0">
                <a:schemeClr val="bg1">
                  <a:alpha val="0"/>
                </a:schemeClr>
              </a:gs>
              <a:gs pos="100000">
                <a:srgbClr val="FF0000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r"/>
            <a:r>
              <a:rPr lang="zh-TW" altLang="en-US" sz="3600" b="1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淨零碳排因應對策</a:t>
            </a:r>
            <a:endParaRPr lang="en-US" altLang="en-US" sz="3600" b="1" dirty="0" smtClean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arker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114243"/>
            <a:ext cx="2448272" cy="980369"/>
          </a:xfrm>
          <a:prstGeom prst="rect">
            <a:avLst/>
          </a:prstGeom>
        </p:spPr>
      </p:pic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1597496"/>
              </p:ext>
            </p:extLst>
          </p:nvPr>
        </p:nvGraphicFramePr>
        <p:xfrm>
          <a:off x="107505" y="1902637"/>
          <a:ext cx="8928991" cy="3830619"/>
        </p:xfrm>
        <a:graphic>
          <a:graphicData uri="http://schemas.openxmlformats.org/drawingml/2006/table">
            <a:tbl>
              <a:tblPr/>
              <a:tblGrid>
                <a:gridCol w="1114805">
                  <a:extLst>
                    <a:ext uri="{9D8B030D-6E8A-4147-A177-3AD203B41FA5}">
                      <a16:colId xmlns:a16="http://schemas.microsoft.com/office/drawing/2014/main" xmlns="" val="3260012702"/>
                    </a:ext>
                  </a:extLst>
                </a:gridCol>
                <a:gridCol w="2519266">
                  <a:extLst>
                    <a:ext uri="{9D8B030D-6E8A-4147-A177-3AD203B41FA5}">
                      <a16:colId xmlns:a16="http://schemas.microsoft.com/office/drawing/2014/main" xmlns="" val="4072318211"/>
                    </a:ext>
                  </a:extLst>
                </a:gridCol>
                <a:gridCol w="2761861">
                  <a:extLst>
                    <a:ext uri="{9D8B030D-6E8A-4147-A177-3AD203B41FA5}">
                      <a16:colId xmlns:a16="http://schemas.microsoft.com/office/drawing/2014/main" xmlns="" val="3118350031"/>
                    </a:ext>
                  </a:extLst>
                </a:gridCol>
                <a:gridCol w="2533059">
                  <a:extLst>
                    <a:ext uri="{9D8B030D-6E8A-4147-A177-3AD203B41FA5}">
                      <a16:colId xmlns:a16="http://schemas.microsoft.com/office/drawing/2014/main" xmlns="" val="3041423151"/>
                    </a:ext>
                  </a:extLst>
                </a:gridCol>
              </a:tblGrid>
              <a:tr h="266262">
                <a:tc row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zh-TW" altLang="en-US" sz="2000" b="1" kern="1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規劃時程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832419958"/>
                  </a:ext>
                </a:extLst>
              </a:tr>
              <a:tr h="26954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zh-TW" alt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zh-TW" alt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zh-TW" alt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75157745"/>
                  </a:ext>
                </a:extLst>
              </a:tr>
              <a:tr h="26954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zh-TW" alt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zh-TW" altLang="en-US" sz="1800" b="1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endParaRPr lang="zh-TW" alt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411700897"/>
                  </a:ext>
                </a:extLst>
              </a:tr>
              <a:tr h="41537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zh-TW" altLang="en-US" sz="2000" b="1" kern="1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減碳目標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zh-TW" altLang="en-US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每年減</a:t>
                      </a:r>
                      <a:r>
                        <a:rPr lang="en-US" altLang="zh-TW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zh-TW" altLang="en-US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每年</a:t>
                      </a:r>
                      <a:r>
                        <a:rPr lang="zh-TW" altLang="en-US" sz="18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減</a:t>
                      </a:r>
                      <a:r>
                        <a:rPr lang="en-US" altLang="zh-TW" sz="18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3%</a:t>
                      </a:r>
                      <a:endParaRPr lang="en-US" altLang="zh-TW" sz="1800" b="1" i="0" u="none" strike="noStrike" dirty="0">
                        <a:solidFill>
                          <a:srgbClr val="FF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zh-TW" altLang="en-US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每年</a:t>
                      </a:r>
                      <a:r>
                        <a:rPr lang="zh-TW" altLang="en-US" sz="18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減</a:t>
                      </a:r>
                      <a:r>
                        <a:rPr lang="en-US" altLang="zh-TW" sz="18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3.9%</a:t>
                      </a:r>
                      <a:endParaRPr lang="en-US" altLang="zh-TW" sz="1800" b="1" i="0" u="none" strike="noStrike" dirty="0">
                        <a:solidFill>
                          <a:srgbClr val="FF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288680841"/>
                  </a:ext>
                </a:extLst>
              </a:tr>
              <a:tr h="259228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zh-TW" altLang="en-US" sz="2000" b="1" kern="1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關鍵方法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269875" indent="-269875" algn="l" defTabSz="914400" rtl="0" eaLnBrk="1" fontAlgn="b" latinLnBrk="0" hangingPunct="1">
                        <a:buAutoNum type="arabicPeriod"/>
                      </a:pPr>
                      <a:r>
                        <a:rPr lang="zh-TW" altLang="en-US" sz="1900" b="1" kern="1200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燃煤鍋爐改燃氣</a:t>
                      </a:r>
                      <a:endParaRPr lang="en-US" altLang="zh-TW" sz="1900" b="1" kern="1200" dirty="0" smtClean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indent="0" algn="l" defTabSz="914400" rtl="0" eaLnBrk="1" fontAlgn="b" latinLnBrk="0" hangingPunct="1">
                        <a:buNone/>
                      </a:pPr>
                      <a:r>
                        <a:rPr lang="zh-TW" altLang="en-US" sz="1900" b="1" kern="1200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   減少碳排</a:t>
                      </a:r>
                      <a:endParaRPr lang="en-US" altLang="zh-TW" sz="1900" b="1" kern="1200" dirty="0" smtClean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indent="0" algn="l" defTabSz="914400" rtl="0" eaLnBrk="1" fontAlgn="b" latinLnBrk="0" hangingPunct="1">
                        <a:buNone/>
                      </a:pPr>
                      <a:r>
                        <a:rPr lang="en-US" altLang="zh-TW" sz="1900" b="1" kern="1200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2.</a:t>
                      </a:r>
                      <a:r>
                        <a:rPr lang="zh-TW" altLang="en-US" sz="1900" b="1" kern="1200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購買綠電</a:t>
                      </a:r>
                      <a:endParaRPr lang="en-US" altLang="zh-TW" sz="1900" b="1" kern="1200" dirty="0" smtClean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indent="0" algn="l" defTabSz="914400" rtl="0" eaLnBrk="1" fontAlgn="b" latinLnBrk="0" hangingPunct="1">
                        <a:buNone/>
                      </a:pPr>
                      <a:r>
                        <a:rPr lang="en-US" altLang="zh-TW" sz="1900" b="1" kern="1200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3.</a:t>
                      </a:r>
                      <a:r>
                        <a:rPr lang="zh-TW" altLang="en-US" sz="1900" b="1" kern="1200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製程改善設備汰換</a:t>
                      </a:r>
                      <a:endParaRPr lang="en-US" altLang="zh-TW" sz="1900" b="1" kern="1200" dirty="0" smtClean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indent="0" algn="l" defTabSz="914400" rtl="0" eaLnBrk="1" fontAlgn="b" latinLnBrk="0" hangingPunct="1">
                        <a:buFont typeface="+mj-lt"/>
                        <a:buNone/>
                      </a:pPr>
                      <a:r>
                        <a:rPr lang="en-US" altLang="zh-TW" sz="1900" b="1" kern="1200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4.</a:t>
                      </a:r>
                      <a:r>
                        <a:rPr lang="zh-TW" altLang="en-US" sz="1900" b="1" kern="1200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推動製程智慧化生產</a:t>
                      </a:r>
                      <a:endParaRPr lang="en-US" altLang="zh-TW" sz="1900" b="1" kern="1200" dirty="0" smtClean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indent="0" algn="l" defTabSz="914400" rtl="0" eaLnBrk="1" fontAlgn="b" latinLnBrk="0" hangingPunct="1">
                        <a:buFont typeface="+mj-lt"/>
                        <a:buNone/>
                      </a:pPr>
                      <a:r>
                        <a:rPr lang="en-US" altLang="zh-TW" sz="1900" b="1" kern="1200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5.</a:t>
                      </a:r>
                      <a:r>
                        <a:rPr lang="zh-TW" altLang="en-US" sz="1900" b="1" kern="1200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推動產品碳足跡</a:t>
                      </a:r>
                      <a:endParaRPr lang="en-US" altLang="zh-TW" sz="1900" b="1" kern="1200" dirty="0" smtClean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indent="0" algn="l" defTabSz="914400" rtl="0" eaLnBrk="1" fontAlgn="b" latinLnBrk="0" hangingPunct="1">
                        <a:buNone/>
                      </a:pPr>
                      <a:r>
                        <a:rPr lang="en-US" altLang="zh-TW" sz="1900" b="1" kern="1200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1. </a:t>
                      </a:r>
                      <a:r>
                        <a:rPr lang="zh-TW" altLang="en-US" sz="1900" b="1" kern="1200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投資風力、太陽能發電</a:t>
                      </a:r>
                      <a:endParaRPr lang="en-US" altLang="zh-TW" sz="1900" b="1" kern="1200" dirty="0" smtClean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indent="0" algn="l" defTabSz="914400" rtl="0" eaLnBrk="1" fontAlgn="b" latinLnBrk="0" hangingPunct="1">
                        <a:buNone/>
                      </a:pPr>
                      <a:r>
                        <a:rPr lang="en-US" altLang="zh-TW" sz="1900" b="1" kern="1200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2. </a:t>
                      </a:r>
                      <a:r>
                        <a:rPr lang="zh-TW" altLang="en-US" sz="1900" b="1" kern="1200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引進新減碳技術</a:t>
                      </a:r>
                      <a:endParaRPr lang="en-US" altLang="zh-TW" sz="1900" b="1" kern="1200" dirty="0" smtClean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indent="0" algn="l" defTabSz="914400" rtl="0" eaLnBrk="1" fontAlgn="b" latinLnBrk="0" hangingPunct="1">
                        <a:buNone/>
                      </a:pPr>
                      <a:r>
                        <a:rPr lang="en-US" altLang="zh-TW" sz="1900" b="1" kern="1200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3. </a:t>
                      </a:r>
                      <a:r>
                        <a:rPr lang="zh-TW" altLang="en-US" sz="1900" b="1" kern="1200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研發低碳綠色產品</a:t>
                      </a:r>
                      <a:endParaRPr lang="en-US" altLang="zh-TW" sz="1900" b="1" kern="1200" dirty="0" smtClean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900" b="1" kern="1200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4. </a:t>
                      </a:r>
                      <a:r>
                        <a:rPr lang="zh-TW" altLang="en-US" sz="1900" b="1" kern="1200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購買綠電</a:t>
                      </a:r>
                      <a:endParaRPr lang="en-US" altLang="zh-TW" sz="1900" b="1" kern="1200" dirty="0" smtClean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algn="l" defTabSz="914400" rtl="0" eaLnBrk="1" fontAlgn="b" latinLnBrk="0" hangingPunct="1"/>
                      <a:endParaRPr lang="en-US" altLang="zh-TW" sz="2000" b="1" kern="1200"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indent="0" algn="l" defTabSz="914400" rtl="0" eaLnBrk="1" fontAlgn="b" latinLnBrk="0" hangingPunct="1">
                        <a:buNone/>
                      </a:pPr>
                      <a:r>
                        <a:rPr lang="en-US" altLang="zh-TW" sz="1900" b="1" kern="1200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1.</a:t>
                      </a:r>
                      <a:r>
                        <a:rPr lang="zh-TW" altLang="en-US" sz="1900" b="1" kern="1200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設備電氣化，發展氫</a:t>
                      </a:r>
                      <a:endParaRPr lang="en-US" altLang="zh-TW" sz="1900" b="1" kern="1200" dirty="0" smtClean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indent="0" algn="l" defTabSz="914400" rtl="0" eaLnBrk="1" fontAlgn="b" latinLnBrk="0" hangingPunct="1">
                        <a:buNone/>
                      </a:pPr>
                      <a:r>
                        <a:rPr lang="zh-TW" altLang="en-US" sz="1900" b="1" kern="1200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   </a:t>
                      </a:r>
                      <a:r>
                        <a:rPr lang="zh-TW" altLang="en-US" sz="1000" b="1" kern="1200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</a:t>
                      </a:r>
                      <a:r>
                        <a:rPr lang="zh-TW" altLang="en-US" sz="1900" b="1" kern="1200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能取代化石燃料</a:t>
                      </a:r>
                      <a:endParaRPr lang="en-US" altLang="zh-TW" sz="1900" b="1" kern="1200" dirty="0" smtClean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indent="0" algn="l" defTabSz="914400" rtl="0" eaLnBrk="1" fontAlgn="b" latinLnBrk="0" hangingPunct="1">
                        <a:buNone/>
                      </a:pPr>
                      <a:r>
                        <a:rPr lang="en-US" altLang="zh-TW" sz="1900" b="1" kern="1200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2. </a:t>
                      </a:r>
                      <a:r>
                        <a:rPr lang="zh-TW" altLang="en-US" sz="1900" b="1" kern="1200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投入碳捕捉與碳</a:t>
                      </a:r>
                      <a:r>
                        <a:rPr lang="zh-TW" altLang="en-US" sz="1900" b="1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封存</a:t>
                      </a:r>
                      <a:endParaRPr lang="en-US" altLang="zh-TW" sz="1900" b="1" dirty="0" smtClean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indent="0" algn="l" defTabSz="914400" rtl="0" eaLnBrk="1" fontAlgn="b" latinLnBrk="0" hangingPunct="1">
                        <a:buNone/>
                      </a:pPr>
                      <a:r>
                        <a:rPr lang="zh-TW" altLang="en-US" sz="1900" b="1" kern="1200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   </a:t>
                      </a:r>
                      <a:r>
                        <a:rPr lang="zh-TW" altLang="en-US" sz="1000" b="1" kern="1200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</a:t>
                      </a:r>
                      <a:r>
                        <a:rPr lang="zh-TW" altLang="en-US" sz="1900" b="1" kern="1200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技術</a:t>
                      </a:r>
                      <a:r>
                        <a:rPr lang="zh-TW" altLang="en-US" sz="2000" b="1" kern="1200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/>
                      </a:r>
                      <a:br>
                        <a:rPr lang="zh-TW" altLang="en-US" sz="2000" b="1" kern="1200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</a:br>
                      <a:r>
                        <a:rPr lang="zh-TW" altLang="en-US" sz="2000" b="1" kern="1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/>
                      </a:r>
                      <a:br>
                        <a:rPr lang="zh-TW" altLang="en-US" sz="2000" b="1" kern="1200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</a:br>
                      <a:endParaRPr lang="zh-TW" altLang="en-US" sz="2000" b="1" kern="1200"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309399520"/>
                  </a:ext>
                </a:extLst>
              </a:tr>
            </a:tbl>
          </a:graphicData>
        </a:graphic>
      </p:graphicFrame>
      <p:grpSp>
        <p:nvGrpSpPr>
          <p:cNvPr id="21" name="群組 20"/>
          <p:cNvGrpSpPr/>
          <p:nvPr/>
        </p:nvGrpSpPr>
        <p:grpSpPr>
          <a:xfrm>
            <a:off x="1231640" y="1962968"/>
            <a:ext cx="7795525" cy="761568"/>
            <a:chOff x="1259633" y="2510011"/>
            <a:chExt cx="7795524" cy="869348"/>
          </a:xfrm>
        </p:grpSpPr>
        <p:sp>
          <p:nvSpPr>
            <p:cNvPr id="11" name="object 30"/>
            <p:cNvSpPr/>
            <p:nvPr/>
          </p:nvSpPr>
          <p:spPr>
            <a:xfrm>
              <a:off x="3408857" y="2510011"/>
              <a:ext cx="360712" cy="840066"/>
            </a:xfrm>
            <a:custGeom>
              <a:avLst/>
              <a:gdLst/>
              <a:ahLst/>
              <a:cxnLst/>
              <a:rect l="l" t="t" r="r" b="b"/>
              <a:pathLst>
                <a:path w="463550" h="1010919">
                  <a:moveTo>
                    <a:pt x="0" y="0"/>
                  </a:moveTo>
                  <a:lnTo>
                    <a:pt x="0" y="757554"/>
                  </a:lnTo>
                  <a:lnTo>
                    <a:pt x="463295" y="1010412"/>
                  </a:lnTo>
                  <a:lnTo>
                    <a:pt x="463295" y="250189"/>
                  </a:lnTo>
                  <a:lnTo>
                    <a:pt x="459993" y="2501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46A39"/>
            </a:solidFill>
          </p:spPr>
          <p:txBody>
            <a:bodyPr wrap="square" lIns="0" tIns="0" rIns="0" bIns="0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sz="1350" b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2" name="object 32"/>
            <p:cNvSpPr/>
            <p:nvPr/>
          </p:nvSpPr>
          <p:spPr>
            <a:xfrm>
              <a:off x="1259633" y="2510678"/>
              <a:ext cx="2175927" cy="852772"/>
            </a:xfrm>
            <a:custGeom>
              <a:avLst/>
              <a:gdLst/>
              <a:ahLst/>
              <a:cxnLst/>
              <a:rect l="l" t="t" r="r" b="b"/>
              <a:pathLst>
                <a:path w="1560829" h="1012189">
                  <a:moveTo>
                    <a:pt x="1560576" y="0"/>
                  </a:moveTo>
                  <a:lnTo>
                    <a:pt x="0" y="0"/>
                  </a:lnTo>
                  <a:lnTo>
                    <a:pt x="0" y="1011936"/>
                  </a:lnTo>
                  <a:lnTo>
                    <a:pt x="1560576" y="1011936"/>
                  </a:lnTo>
                  <a:lnTo>
                    <a:pt x="1560576" y="0"/>
                  </a:lnTo>
                  <a:close/>
                </a:path>
              </a:pathLst>
            </a:custGeom>
            <a:solidFill>
              <a:srgbClr val="E46A39">
                <a:alpha val="79998"/>
              </a:srgbClr>
            </a:solidFill>
          </p:spPr>
          <p:txBody>
            <a:bodyPr wrap="square" lIns="0" tIns="0" rIns="0" bIns="0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sz="1350" b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3" name="object 29"/>
            <p:cNvSpPr/>
            <p:nvPr/>
          </p:nvSpPr>
          <p:spPr>
            <a:xfrm>
              <a:off x="6111551" y="2520207"/>
              <a:ext cx="403518" cy="843242"/>
            </a:xfrm>
            <a:custGeom>
              <a:avLst/>
              <a:gdLst/>
              <a:ahLst/>
              <a:cxnLst/>
              <a:rect l="l" t="t" r="r" b="b"/>
              <a:pathLst>
                <a:path w="463550" h="1012189">
                  <a:moveTo>
                    <a:pt x="0" y="0"/>
                  </a:moveTo>
                  <a:lnTo>
                    <a:pt x="0" y="758698"/>
                  </a:lnTo>
                  <a:lnTo>
                    <a:pt x="463296" y="1011936"/>
                  </a:lnTo>
                  <a:lnTo>
                    <a:pt x="463296" y="250444"/>
                  </a:lnTo>
                  <a:lnTo>
                    <a:pt x="459994" y="25044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ysClr val="window" lastClr="FFFFFF">
                <a:lumMod val="65000"/>
              </a:sysClr>
            </a:solidFill>
          </p:spPr>
          <p:txBody>
            <a:bodyPr wrap="square" lIns="0" tIns="0" rIns="0" bIns="0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sz="1350" b="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4" name="object 39"/>
            <p:cNvSpPr/>
            <p:nvPr/>
          </p:nvSpPr>
          <p:spPr>
            <a:xfrm>
              <a:off x="3769570" y="2521540"/>
              <a:ext cx="2341982" cy="842182"/>
            </a:xfrm>
            <a:custGeom>
              <a:avLst/>
              <a:gdLst/>
              <a:ahLst/>
              <a:cxnLst/>
              <a:rect l="l" t="t" r="r" b="b"/>
              <a:pathLst>
                <a:path w="1576070" h="1010919">
                  <a:moveTo>
                    <a:pt x="1575816" y="0"/>
                  </a:moveTo>
                  <a:lnTo>
                    <a:pt x="0" y="0"/>
                  </a:lnTo>
                  <a:lnTo>
                    <a:pt x="0" y="1010412"/>
                  </a:lnTo>
                  <a:lnTo>
                    <a:pt x="1575816" y="1010412"/>
                  </a:lnTo>
                  <a:lnTo>
                    <a:pt x="1575816" y="0"/>
                  </a:lnTo>
                  <a:close/>
                </a:path>
              </a:pathLst>
            </a:custGeom>
            <a:solidFill>
              <a:sysClr val="window" lastClr="FFFFFF">
                <a:lumMod val="65000"/>
              </a:sysClr>
            </a:solidFill>
          </p:spPr>
          <p:txBody>
            <a:bodyPr wrap="square" lIns="0" tIns="0" rIns="0" bIns="0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sz="1350" b="0" ker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5" name="object 46"/>
            <p:cNvSpPr/>
            <p:nvPr/>
          </p:nvSpPr>
          <p:spPr>
            <a:xfrm>
              <a:off x="6515068" y="2520188"/>
              <a:ext cx="2143739" cy="859171"/>
            </a:xfrm>
            <a:custGeom>
              <a:avLst/>
              <a:gdLst/>
              <a:ahLst/>
              <a:cxnLst/>
              <a:rect l="l" t="t" r="r" b="b"/>
              <a:pathLst>
                <a:path w="1473834" h="1010919">
                  <a:moveTo>
                    <a:pt x="1473707" y="0"/>
                  </a:moveTo>
                  <a:lnTo>
                    <a:pt x="0" y="0"/>
                  </a:lnTo>
                  <a:lnTo>
                    <a:pt x="0" y="1010412"/>
                  </a:lnTo>
                  <a:lnTo>
                    <a:pt x="1473707" y="1010412"/>
                  </a:lnTo>
                  <a:lnTo>
                    <a:pt x="1473707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sz="1350" b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6" name="object 29"/>
            <p:cNvSpPr/>
            <p:nvPr/>
          </p:nvSpPr>
          <p:spPr>
            <a:xfrm>
              <a:off x="8640148" y="2530840"/>
              <a:ext cx="415009" cy="846312"/>
            </a:xfrm>
            <a:custGeom>
              <a:avLst/>
              <a:gdLst/>
              <a:ahLst/>
              <a:cxnLst/>
              <a:rect l="l" t="t" r="r" b="b"/>
              <a:pathLst>
                <a:path w="463550" h="1012189">
                  <a:moveTo>
                    <a:pt x="0" y="0"/>
                  </a:moveTo>
                  <a:lnTo>
                    <a:pt x="0" y="758698"/>
                  </a:lnTo>
                  <a:lnTo>
                    <a:pt x="463296" y="1011936"/>
                  </a:lnTo>
                  <a:lnTo>
                    <a:pt x="463296" y="250444"/>
                  </a:lnTo>
                  <a:lnTo>
                    <a:pt x="459994" y="25044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sz="1350" b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7" name="矩形 16"/>
            <p:cNvSpPr/>
            <p:nvPr/>
          </p:nvSpPr>
          <p:spPr>
            <a:xfrm>
              <a:off x="1575657" y="2753154"/>
              <a:ext cx="1583189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altLang="zh-TW" sz="2000" b="1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2022~2025</a:t>
              </a:r>
              <a:endParaRPr lang="zh-TW" altLang="en-US" sz="2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8" name="矩形 17"/>
            <p:cNvSpPr/>
            <p:nvPr/>
          </p:nvSpPr>
          <p:spPr>
            <a:xfrm>
              <a:off x="4095937" y="2748475"/>
              <a:ext cx="1583189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457200"/>
              <a:r>
                <a:rPr lang="en-US" altLang="zh-TW" sz="2000" b="1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2026~2030</a:t>
              </a:r>
              <a:endParaRPr lang="zh-TW" altLang="en-US" sz="2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6832240" y="2754186"/>
              <a:ext cx="1583189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4572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altLang="zh-TW" sz="2000" b="1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2031~2050</a:t>
              </a:r>
              <a:endParaRPr lang="zh-TW" altLang="en-US" sz="2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A073-0F0D-424B-875D-A3CDE2C259F7}" type="slidenum">
              <a:rPr lang="zh-TW" altLang="en-US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97465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07505" y="135997"/>
            <a:ext cx="8928991" cy="1143000"/>
          </a:xfrm>
          <a:prstGeom prst="rect">
            <a:avLst/>
          </a:prstGeom>
          <a:gradFill flip="none" rotWithShape="0">
            <a:gsLst>
              <a:gs pos="100000">
                <a:srgbClr val="FF0000">
                  <a:alpha val="50000"/>
                </a:srgbClr>
              </a:gs>
              <a:gs pos="0">
                <a:schemeClr val="bg1">
                  <a:alpha val="0"/>
                </a:schemeClr>
              </a:gs>
              <a:gs pos="100000">
                <a:srgbClr val="FF0000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zh-TW" sz="3600" b="1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2022</a:t>
            </a:r>
            <a:r>
              <a:rPr lang="zh-TW" altLang="en-US" sz="3600" b="1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年度之經營策略</a:t>
            </a:r>
            <a:endParaRPr lang="en-US" altLang="en-US" sz="3600" b="1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arker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114243"/>
            <a:ext cx="2448272" cy="980369"/>
          </a:xfrm>
          <a:prstGeom prst="rect">
            <a:avLst/>
          </a:prstGeom>
        </p:spPr>
      </p:pic>
      <p:graphicFrame>
        <p:nvGraphicFramePr>
          <p:cNvPr id="6" name="資料庫圖表 5"/>
          <p:cNvGraphicFramePr/>
          <p:nvPr>
            <p:extLst>
              <p:ext uri="{D42A27DB-BD31-4B8C-83A1-F6EECF244321}">
                <p14:modId xmlns:p14="http://schemas.microsoft.com/office/powerpoint/2010/main" val="1457604757"/>
              </p:ext>
            </p:extLst>
          </p:nvPr>
        </p:nvGraphicFramePr>
        <p:xfrm>
          <a:off x="182880" y="1484784"/>
          <a:ext cx="8778239" cy="50858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A073-0F0D-424B-875D-A3CDE2C259F7}" type="slidenum">
              <a:rPr lang="zh-TW" altLang="en-US" smtClean="0"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86133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07505" y="135997"/>
            <a:ext cx="8928991" cy="1143000"/>
          </a:xfrm>
          <a:prstGeom prst="rect">
            <a:avLst/>
          </a:prstGeom>
          <a:gradFill flip="none" rotWithShape="0">
            <a:gsLst>
              <a:gs pos="100000">
                <a:srgbClr val="FF0000">
                  <a:alpha val="50000"/>
                </a:srgbClr>
              </a:gs>
              <a:gs pos="0">
                <a:schemeClr val="bg1">
                  <a:alpha val="0"/>
                </a:schemeClr>
              </a:gs>
              <a:gs pos="100000">
                <a:srgbClr val="FF0000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zh-TW" sz="3600" b="1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2021</a:t>
            </a:r>
            <a:r>
              <a:rPr lang="zh-TW" altLang="en-US" sz="3600" b="1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年、</a:t>
            </a:r>
            <a:r>
              <a:rPr lang="en-US" altLang="zh-TW" sz="3600" b="1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2022</a:t>
            </a:r>
            <a:r>
              <a:rPr lang="zh-TW" altLang="en-US" sz="3600" b="1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年月營收比較</a:t>
            </a:r>
            <a:endParaRPr lang="en-US" altLang="en-US" sz="3600" b="1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arker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114243"/>
            <a:ext cx="2448272" cy="980369"/>
          </a:xfrm>
          <a:prstGeom prst="rect">
            <a:avLst/>
          </a:prstGeom>
        </p:spPr>
      </p:pic>
      <p:graphicFrame>
        <p:nvGraphicFramePr>
          <p:cNvPr id="7" name="圖表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97166007"/>
              </p:ext>
            </p:extLst>
          </p:nvPr>
        </p:nvGraphicFramePr>
        <p:xfrm>
          <a:off x="464234" y="1603717"/>
          <a:ext cx="8299938" cy="4909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A073-0F0D-424B-875D-A3CDE2C259F7}" type="slidenum">
              <a:rPr lang="zh-TW" altLang="en-US" smtClean="0"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63204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type="title"/>
          </p:nvPr>
        </p:nvSpPr>
        <p:spPr>
          <a:xfrm>
            <a:off x="2520176" y="248968"/>
            <a:ext cx="6623823" cy="1017588"/>
          </a:xfrm>
          <a:gradFill flip="none" rotWithShape="1">
            <a:gsLst>
              <a:gs pos="100000">
                <a:srgbClr val="FF0000">
                  <a:alpha val="50000"/>
                </a:srgbClr>
              </a:gs>
              <a:gs pos="0">
                <a:srgbClr val="99CC00">
                  <a:tint val="44500"/>
                  <a:satMod val="160000"/>
                  <a:lumMod val="30000"/>
                  <a:lumOff val="70000"/>
                  <a:alpha val="30000"/>
                </a:srgbClr>
              </a:gs>
              <a:gs pos="100000">
                <a:srgbClr val="99CC0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r" eaLnBrk="1" hangingPunct="1"/>
            <a:r>
              <a:rPr lang="zh-TW" altLang="en-US" sz="3600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近五年合併財務資料</a:t>
            </a:r>
            <a:endParaRPr lang="en-US" altLang="en-US" sz="3600" dirty="0" smtClean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4"/>
          </p:nvPr>
        </p:nvSpPr>
        <p:spPr>
          <a:xfrm>
            <a:off x="6732240" y="6492875"/>
            <a:ext cx="2133600" cy="365125"/>
          </a:xfrm>
        </p:spPr>
        <p:txBody>
          <a:bodyPr/>
          <a:lstStyle/>
          <a:p>
            <a:fld id="{36988C7D-573D-4628-8E9B-2EA8F79B7265}" type="slidenum">
              <a:rPr lang="zh-TW" altLang="en-US" smtClean="0">
                <a:solidFill>
                  <a:srgbClr val="000080">
                    <a:tint val="75000"/>
                  </a:srgbClr>
                </a:solidFill>
              </a:rPr>
              <a:pPr/>
              <a:t>18</a:t>
            </a:fld>
            <a:endParaRPr lang="zh-TW" altLang="en-US" dirty="0">
              <a:solidFill>
                <a:srgbClr val="000080">
                  <a:tint val="75000"/>
                </a:srgbClr>
              </a:solidFill>
            </a:endParaRPr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2059569"/>
              </p:ext>
            </p:extLst>
          </p:nvPr>
        </p:nvGraphicFramePr>
        <p:xfrm>
          <a:off x="185925" y="1683000"/>
          <a:ext cx="8741783" cy="1746000"/>
        </p:xfrm>
        <a:graphic>
          <a:graphicData uri="http://schemas.openxmlformats.org/drawingml/2006/table">
            <a:tbl>
              <a:tblPr/>
              <a:tblGrid>
                <a:gridCol w="211259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2583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2583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2583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32583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325837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4365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l" fontAlgn="ctr"/>
                      <a:endParaRPr lang="zh-TW" altLang="en-US" sz="2000" b="0" i="0" u="none" strike="noStrike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2017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2018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2019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2021</a:t>
                      </a:r>
                      <a:endParaRPr lang="en-US" altLang="zh-TW" sz="20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365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l" fontAlgn="ctr"/>
                      <a:r>
                        <a:rPr lang="zh-TW" altLang="en-US" sz="20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anose="02020603050405020304" pitchFamily="18" charset="0"/>
                        </a:rPr>
                        <a:t>總收入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36,537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42,494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34,791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32,129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44,155</a:t>
                      </a:r>
                      <a:endParaRPr lang="en-US" altLang="zh-TW" sz="20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36500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zh-TW" altLang="en-US" sz="2000" b="1" i="0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anose="02020603050405020304" pitchFamily="18" charset="0"/>
                        </a:rPr>
                        <a:t>稅後淨利</a:t>
                      </a:r>
                      <a:endParaRPr lang="zh-TW" altLang="en-US" sz="2000" b="1" i="0" u="none" strike="noStrike" kern="1200" dirty="0">
                        <a:solidFill>
                          <a:srgbClr val="00206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TW" sz="2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1,130</a:t>
                      </a:r>
                      <a:endParaRPr lang="en-US" altLang="zh-TW" sz="2000" b="0" i="0" u="none" strike="noStrike" kern="1200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TW" sz="2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2,862</a:t>
                      </a:r>
                      <a:endParaRPr lang="en-US" altLang="zh-TW" sz="2000" b="0" i="0" u="none" strike="noStrike" kern="1200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TW" sz="2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2,251</a:t>
                      </a:r>
                      <a:endParaRPr lang="en-US" altLang="zh-TW" sz="2000" b="0" i="0" u="none" strike="noStrike" kern="1200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TW" sz="2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3,640</a:t>
                      </a:r>
                      <a:endParaRPr lang="en-US" altLang="zh-TW" sz="2000" b="0" i="0" u="none" strike="noStrike" kern="1200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TW" sz="2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4,805</a:t>
                      </a:r>
                      <a:endParaRPr lang="en-US" altLang="zh-TW" sz="2000" b="0" i="0" u="none" strike="noStrike" kern="1200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65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algn="l" defTabSz="914400" rtl="0" eaLnBrk="1" fontAlgn="ctr" latinLnBrk="0" hangingPunct="1"/>
                      <a:r>
                        <a:rPr lang="zh-TW" altLang="en-US" sz="2000" b="1" i="0" u="none" strike="noStrike" kern="1200" dirty="0">
                          <a:solidFill>
                            <a:srgbClr val="00206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anose="02020603050405020304" pitchFamily="18" charset="0"/>
                        </a:rPr>
                        <a:t>純益率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3.09%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6.74%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6.47%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11.3%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10.9%</a:t>
                      </a:r>
                      <a:endParaRPr lang="en-US" altLang="zh-TW" sz="20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graphicFrame>
        <p:nvGraphicFramePr>
          <p:cNvPr id="10" name="表格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856181"/>
              </p:ext>
            </p:extLst>
          </p:nvPr>
        </p:nvGraphicFramePr>
        <p:xfrm>
          <a:off x="211008" y="1333794"/>
          <a:ext cx="2242536" cy="438727"/>
        </p:xfrm>
        <a:graphic>
          <a:graphicData uri="http://schemas.openxmlformats.org/drawingml/2006/table">
            <a:tbl>
              <a:tblPr/>
              <a:tblGrid>
                <a:gridCol w="224253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43872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anose="02020603050405020304" pitchFamily="18" charset="0"/>
                        </a:rPr>
                        <a:t>單位：新台幣百萬元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11" name="圖表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23994772"/>
              </p:ext>
            </p:extLst>
          </p:nvPr>
        </p:nvGraphicFramePr>
        <p:xfrm>
          <a:off x="0" y="3657489"/>
          <a:ext cx="4572000" cy="291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圖表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90094513"/>
              </p:ext>
            </p:extLst>
          </p:nvPr>
        </p:nvGraphicFramePr>
        <p:xfrm>
          <a:off x="4318782" y="3643422"/>
          <a:ext cx="4726744" cy="291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7904242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07505" y="135997"/>
            <a:ext cx="8928991" cy="1143000"/>
          </a:xfrm>
          <a:gradFill flip="none" rotWithShape="0">
            <a:gsLst>
              <a:gs pos="100000">
                <a:srgbClr val="FF0000">
                  <a:alpha val="50000"/>
                </a:srgbClr>
              </a:gs>
              <a:gs pos="0">
                <a:schemeClr val="bg1">
                  <a:alpha val="0"/>
                </a:schemeClr>
              </a:gs>
              <a:gs pos="100000">
                <a:srgbClr val="FF0000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r"/>
            <a:r>
              <a:rPr lang="zh-TW" altLang="en-US" sz="3600" b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免責聲明</a:t>
            </a:r>
            <a:endParaRPr lang="en-US" altLang="en-US" sz="3600" b="1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arker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114243"/>
            <a:ext cx="2448272" cy="980369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327989" y="1535000"/>
            <a:ext cx="845820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u"/>
            </a:pPr>
            <a:r>
              <a:rPr lang="zh-TW" altLang="en-US" sz="24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本公司並未發佈財務預測，但本簡報所作有關本公司業務面、財務面及</a:t>
            </a:r>
            <a:r>
              <a:rPr lang="en-US" altLang="zh-TW" sz="24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Q&amp;A</a:t>
            </a:r>
            <a:r>
              <a:rPr lang="zh-TW" altLang="en-US" sz="24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之說明，若涉及本公司對未來公司經營與產業發展上之見解，可能與未來實際結果存有差距。此差距其造成之原因可能包括市場需求變化、價格波動、競爭行為、國際經濟狀況、匯率波動、上下游供應鏈等其他各種本公司所不能掌握之風險因素。</a:t>
            </a:r>
            <a:endParaRPr lang="en-US" altLang="zh-TW" sz="24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>
              <a:buFont typeface="Wingdings" panose="05000000000000000000" pitchFamily="2" charset="2"/>
              <a:buChar char="u"/>
            </a:pPr>
            <a:endParaRPr lang="en-US" altLang="zh-TW" sz="24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>
              <a:buFont typeface="Wingdings" panose="05000000000000000000" pitchFamily="2" charset="2"/>
              <a:buChar char="u"/>
            </a:pPr>
            <a:r>
              <a:rPr lang="zh-TW" altLang="en-US" sz="24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本簡報中對未來的展望，反應本公司迄今對未來之觀點。當這些觀點有任何改變或調整時，本公司並不負調整或更新之責。</a:t>
            </a:r>
            <a:endParaRPr lang="en-US" altLang="zh-TW" sz="24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A073-0F0D-424B-875D-A3CDE2C259F7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70856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07505" y="135997"/>
            <a:ext cx="8928991" cy="1143000"/>
          </a:xfrm>
          <a:prstGeom prst="rect">
            <a:avLst/>
          </a:prstGeom>
          <a:gradFill flip="none" rotWithShape="0">
            <a:gsLst>
              <a:gs pos="100000">
                <a:srgbClr val="FF0000">
                  <a:alpha val="50000"/>
                </a:srgbClr>
              </a:gs>
              <a:gs pos="0">
                <a:schemeClr val="bg1">
                  <a:alpha val="0"/>
                </a:schemeClr>
              </a:gs>
              <a:gs pos="100000">
                <a:srgbClr val="FF0000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zh-TW" sz="3600" b="1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2021</a:t>
            </a:r>
            <a:r>
              <a:rPr lang="zh-TW" altLang="en-US" sz="3600" b="1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年、</a:t>
            </a:r>
            <a:r>
              <a:rPr lang="en-US" altLang="zh-TW" sz="3600" b="1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2022</a:t>
            </a:r>
            <a:r>
              <a:rPr lang="zh-TW" altLang="en-US" sz="3600" b="1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年</a:t>
            </a:r>
            <a:r>
              <a:rPr lang="en-US" altLang="zh-TW" sz="3600" b="1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H1</a:t>
            </a:r>
            <a:r>
              <a:rPr lang="zh-TW" altLang="en-US" sz="3600" b="1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財務比較</a:t>
            </a:r>
            <a:endParaRPr lang="en-US" altLang="en-US" sz="3600" b="1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arker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114243"/>
            <a:ext cx="2448272" cy="980369"/>
          </a:xfrm>
          <a:prstGeom prst="rect">
            <a:avLst/>
          </a:prstGeom>
        </p:spPr>
      </p:pic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2269580"/>
              </p:ext>
            </p:extLst>
          </p:nvPr>
        </p:nvGraphicFramePr>
        <p:xfrm>
          <a:off x="548640" y="1713630"/>
          <a:ext cx="2242536" cy="438727"/>
        </p:xfrm>
        <a:graphic>
          <a:graphicData uri="http://schemas.openxmlformats.org/drawingml/2006/table">
            <a:tbl>
              <a:tblPr/>
              <a:tblGrid>
                <a:gridCol w="224253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43872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anose="02020603050405020304" pitchFamily="18" charset="0"/>
                        </a:rPr>
                        <a:t>單位：新台幣百萬元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4124023"/>
              </p:ext>
            </p:extLst>
          </p:nvPr>
        </p:nvGraphicFramePr>
        <p:xfrm>
          <a:off x="407963" y="2180493"/>
          <a:ext cx="8329788" cy="4164350"/>
        </p:xfrm>
        <a:graphic>
          <a:graphicData uri="http://schemas.openxmlformats.org/drawingml/2006/table">
            <a:tbl>
              <a:tblPr/>
              <a:tblGrid>
                <a:gridCol w="224179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21981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3409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93409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4164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l" fontAlgn="ctr"/>
                      <a:endParaRPr lang="zh-TW" altLang="en-US" sz="2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rtl="0" fontAlgn="ctr"/>
                      <a:r>
                        <a:rPr lang="en-US" altLang="zh-TW" sz="20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2021</a:t>
                      </a:r>
                      <a:r>
                        <a:rPr lang="zh-TW" altLang="en-US" sz="20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r>
                        <a:rPr lang="en-US" sz="20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H1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rtl="0" fontAlgn="ctr"/>
                      <a:r>
                        <a:rPr lang="en-US" altLang="zh-TW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2022</a:t>
                      </a:r>
                      <a:r>
                        <a:rPr lang="zh-TW" altLang="en-US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r>
                        <a:rPr lang="en-US" sz="20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H1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rtl="0" fontAlgn="ctr"/>
                      <a:r>
                        <a:rPr lang="en-US" altLang="zh-TW" sz="20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+/- 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164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algn="l" defTabSz="914400" rtl="0" eaLnBrk="1" fontAlgn="ctr" latinLnBrk="0" hangingPunct="1"/>
                      <a:r>
                        <a:rPr lang="zh-TW" altLang="en-US" sz="2000" b="1" i="0" u="none" strike="noStrike" kern="1200" dirty="0">
                          <a:solidFill>
                            <a:srgbClr val="00206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anose="02020603050405020304" pitchFamily="18" charset="0"/>
                        </a:rPr>
                        <a:t>總資產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ctr"/>
                      <a:r>
                        <a:rPr lang="zh-TW" altLang="en-US" sz="2000" b="0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</a:t>
                      </a:r>
                      <a:r>
                        <a:rPr lang="en-US" altLang="zh-TW" sz="2000" b="0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186,683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rtl="0" fontAlgn="ctr"/>
                      <a:r>
                        <a:rPr lang="en-US" altLang="zh-TW" sz="2000" b="0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187,275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ctr"/>
                      <a:r>
                        <a:rPr lang="en-US" altLang="zh-TW" sz="2000" b="0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0.3%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164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algn="l" defTabSz="914400" rtl="0" eaLnBrk="1" fontAlgn="ctr" latinLnBrk="0" hangingPunct="1"/>
                      <a:r>
                        <a:rPr lang="zh-TW" altLang="en-US" sz="2000" b="1" i="0" u="none" strike="noStrike" kern="1200" dirty="0">
                          <a:solidFill>
                            <a:srgbClr val="00206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anose="02020603050405020304" pitchFamily="18" charset="0"/>
                        </a:rPr>
                        <a:t>總負債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ctr"/>
                      <a:r>
                        <a:rPr lang="zh-TW" altLang="en-US" sz="2000" b="0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</a:t>
                      </a:r>
                      <a:r>
                        <a:rPr lang="en-US" altLang="zh-TW" sz="2000" b="0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143,861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rtl="0" fontAlgn="ctr"/>
                      <a:r>
                        <a:rPr lang="en-US" altLang="zh-TW" sz="2000" b="0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142,673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ctr"/>
                      <a:r>
                        <a:rPr lang="en-US" altLang="zh-TW" sz="2000" b="0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-0.8%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164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algn="l" defTabSz="914400" rtl="0" eaLnBrk="1" fontAlgn="ctr" latinLnBrk="0" hangingPunct="1"/>
                      <a:r>
                        <a:rPr lang="zh-TW" altLang="en-US" sz="2000" b="1" i="0" u="none" strike="noStrike" kern="1200" dirty="0">
                          <a:solidFill>
                            <a:srgbClr val="00206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anose="02020603050405020304" pitchFamily="18" charset="0"/>
                        </a:rPr>
                        <a:t>淨值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ctr"/>
                      <a:r>
                        <a:rPr lang="zh-TW" altLang="en-US" sz="2000" b="0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</a:t>
                      </a:r>
                      <a:r>
                        <a:rPr lang="en-US" altLang="zh-TW" sz="20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42,822 </a:t>
                      </a:r>
                      <a:endParaRPr lang="en-US" altLang="zh-TW" sz="2000" b="0" i="0" u="none" strike="noStrike" dirty="0">
                        <a:solidFill>
                          <a:srgbClr val="00206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rtl="0" fontAlgn="ctr"/>
                      <a:r>
                        <a:rPr lang="en-US" altLang="zh-TW" sz="2000" b="0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44,602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ctr"/>
                      <a:r>
                        <a:rPr lang="en-US" altLang="zh-TW" sz="2000" b="0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4.2%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164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l" fontAlgn="ctr"/>
                      <a:r>
                        <a:rPr lang="zh-TW" altLang="en-US" sz="20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anose="02020603050405020304" pitchFamily="18" charset="0"/>
                        </a:rPr>
                        <a:t>總收入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ctr"/>
                      <a:r>
                        <a:rPr lang="zh-TW" altLang="en-US" sz="2000" b="0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</a:t>
                      </a:r>
                      <a:r>
                        <a:rPr lang="en-US" altLang="zh-TW" sz="20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21,027 </a:t>
                      </a:r>
                      <a:endParaRPr lang="en-US" altLang="zh-TW" sz="2000" b="0" i="0" u="none" strike="noStrike" dirty="0">
                        <a:solidFill>
                          <a:srgbClr val="00206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rtl="0" fontAlgn="ctr"/>
                      <a:r>
                        <a:rPr lang="en-US" altLang="zh-TW" sz="2000" b="0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24,651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ctr"/>
                      <a:r>
                        <a:rPr lang="en-US" altLang="zh-TW" sz="20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17%</a:t>
                      </a:r>
                      <a:endParaRPr lang="en-US" altLang="zh-TW" sz="2000" b="0" i="0" u="none" strike="noStrike" dirty="0">
                        <a:solidFill>
                          <a:srgbClr val="00206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164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l" fontAlgn="ctr"/>
                      <a:r>
                        <a:rPr lang="zh-TW" altLang="en-US" sz="20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anose="02020603050405020304" pitchFamily="18" charset="0"/>
                        </a:rPr>
                        <a:t>稅後損益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ctr"/>
                      <a:r>
                        <a:rPr lang="zh-TW" altLang="en-US" sz="2000" b="0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</a:t>
                      </a:r>
                      <a:r>
                        <a:rPr lang="en-US" altLang="zh-TW" sz="20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2,218 </a:t>
                      </a:r>
                      <a:endParaRPr lang="en-US" altLang="zh-TW" sz="2000" b="0" i="0" u="none" strike="noStrike" dirty="0">
                        <a:solidFill>
                          <a:srgbClr val="00206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rtl="0" fontAlgn="ctr"/>
                      <a:r>
                        <a:rPr lang="en-US" altLang="zh-TW" sz="2000" b="0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2,187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ctr"/>
                      <a:r>
                        <a:rPr lang="en-US" altLang="zh-TW" sz="2000" b="0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-1.4%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164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l" fontAlgn="ctr"/>
                      <a:r>
                        <a:rPr lang="zh-TW" altLang="en-US" sz="20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anose="02020603050405020304" pitchFamily="18" charset="0"/>
                        </a:rPr>
                        <a:t>歸屬：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ctr"/>
                      <a:endParaRPr lang="zh-TW" altLang="en-US" sz="2000" b="0" i="0" u="none" strike="noStrike" dirty="0">
                        <a:solidFill>
                          <a:srgbClr val="00206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ctr"/>
                      <a:endParaRPr lang="zh-TW" altLang="en-US" sz="2000" b="0" i="0" u="none" strike="noStrike" dirty="0">
                        <a:solidFill>
                          <a:srgbClr val="00206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ctr"/>
                      <a:endParaRPr lang="zh-TW" altLang="en-US" sz="2000" b="0" i="0" u="none" strike="noStrike" dirty="0">
                        <a:solidFill>
                          <a:srgbClr val="00206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164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l" fontAlgn="ctr"/>
                      <a:r>
                        <a:rPr lang="zh-TW" altLang="en-US" sz="20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anose="02020603050405020304" pitchFamily="18" charset="0"/>
                        </a:rPr>
                        <a:t>母公司業主</a:t>
                      </a:r>
                    </a:p>
                  </a:txBody>
                  <a:tcPr marL="14287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ctr"/>
                      <a:r>
                        <a:rPr lang="en-US" altLang="zh-TW" sz="20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1,799 </a:t>
                      </a:r>
                      <a:endParaRPr lang="en-US" altLang="zh-TW" sz="2000" b="0" i="0" u="none" strike="noStrike" dirty="0">
                        <a:solidFill>
                          <a:srgbClr val="00206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rtl="0" fontAlgn="ctr"/>
                      <a:r>
                        <a:rPr lang="en-US" altLang="zh-TW" sz="2000" b="0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1,695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ctr"/>
                      <a:r>
                        <a:rPr lang="en-US" altLang="zh-TW" sz="2000" b="0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-5.8%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164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l" fontAlgn="ctr"/>
                      <a:r>
                        <a:rPr lang="zh-TW" altLang="en-US" sz="20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anose="02020603050405020304" pitchFamily="18" charset="0"/>
                        </a:rPr>
                        <a:t>非控制股權</a:t>
                      </a:r>
                    </a:p>
                  </a:txBody>
                  <a:tcPr marL="14287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ctr"/>
                      <a:r>
                        <a:rPr lang="en-US" altLang="zh-TW" sz="2000" b="0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419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rtl="0" fontAlgn="ctr"/>
                      <a:r>
                        <a:rPr lang="en-US" altLang="zh-TW" sz="2000" b="0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492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ctr"/>
                      <a:r>
                        <a:rPr lang="en-US" altLang="zh-TW" sz="2000" b="0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17%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4164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l" fontAlgn="ctr"/>
                      <a:r>
                        <a:rPr lang="zh-TW" altLang="en-US" sz="20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anose="02020603050405020304" pitchFamily="18" charset="0"/>
                        </a:rPr>
                        <a:t>每股盈餘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ctr"/>
                      <a:r>
                        <a:rPr lang="en-US" altLang="zh-TW" sz="2000" b="0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1.11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rtl="0" fontAlgn="ctr"/>
                      <a:r>
                        <a:rPr lang="en-US" altLang="zh-TW" sz="2000" b="0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1.05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ctr"/>
                      <a:r>
                        <a:rPr lang="en-US" altLang="zh-TW" sz="2000" b="0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-5.4%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A073-0F0D-424B-875D-A3CDE2C259F7}" type="slidenum">
              <a:rPr lang="zh-TW" altLang="en-US" smtClean="0"/>
              <a:t>19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48594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07505" y="135997"/>
            <a:ext cx="8928991" cy="1143000"/>
          </a:xfrm>
          <a:prstGeom prst="rect">
            <a:avLst/>
          </a:prstGeom>
          <a:gradFill flip="none" rotWithShape="0">
            <a:gsLst>
              <a:gs pos="100000">
                <a:srgbClr val="FF0000">
                  <a:alpha val="50000"/>
                </a:srgbClr>
              </a:gs>
              <a:gs pos="0">
                <a:schemeClr val="bg1">
                  <a:alpha val="0"/>
                </a:schemeClr>
              </a:gs>
              <a:gs pos="100000">
                <a:srgbClr val="FF0000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zh-TW" altLang="en-US" sz="3600" b="1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展望未來</a:t>
            </a: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arker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114243"/>
            <a:ext cx="2448272" cy="980369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767366" y="1646896"/>
            <a:ext cx="760926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zh-TW" altLang="en-US" sz="3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研發創新，</a:t>
            </a:r>
            <a:r>
              <a:rPr lang="zh-TW" altLang="en-US" sz="3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智能工廠</a:t>
            </a:r>
            <a:r>
              <a:rPr lang="zh-TW" altLang="en-US" sz="3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，綠能減碳，幸福企業</a:t>
            </a:r>
            <a:endParaRPr lang="en-US" altLang="zh-TW" sz="3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9" name="群組 8"/>
          <p:cNvGrpSpPr/>
          <p:nvPr/>
        </p:nvGrpSpPr>
        <p:grpSpPr>
          <a:xfrm>
            <a:off x="176079" y="2708920"/>
            <a:ext cx="9209057" cy="3600400"/>
            <a:chOff x="176079" y="2564904"/>
            <a:chExt cx="9209057" cy="3600400"/>
          </a:xfrm>
        </p:grpSpPr>
        <p:pic>
          <p:nvPicPr>
            <p:cNvPr id="10" name="圖片 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6079" y="2564904"/>
              <a:ext cx="8733920" cy="3600400"/>
            </a:xfrm>
            <a:prstGeom prst="rect">
              <a:avLst/>
            </a:prstGeom>
          </p:spPr>
        </p:pic>
        <p:sp>
          <p:nvSpPr>
            <p:cNvPr id="11" name="文字方塊 10"/>
            <p:cNvSpPr txBox="1"/>
            <p:nvPr/>
          </p:nvSpPr>
          <p:spPr>
            <a:xfrm>
              <a:off x="5508104" y="2700000"/>
              <a:ext cx="387703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400" b="1" dirty="0" smtClean="0">
                  <a:solidFill>
                    <a:schemeClr val="accen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Sustainable growth</a:t>
              </a:r>
            </a:p>
            <a:p>
              <a:r>
                <a:rPr lang="zh-TW" altLang="en-US" sz="16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永續成長</a:t>
              </a:r>
              <a:endPara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2" name="文字方塊 11"/>
            <p:cNvSpPr txBox="1"/>
            <p:nvPr/>
          </p:nvSpPr>
          <p:spPr>
            <a:xfrm>
              <a:off x="5508104" y="3528000"/>
              <a:ext cx="2736304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400" b="1" dirty="0" smtClean="0">
                  <a:solidFill>
                    <a:schemeClr val="accent2">
                      <a:alpha val="8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Smart factory</a:t>
              </a:r>
            </a:p>
            <a:p>
              <a:r>
                <a:rPr lang="zh-TW" altLang="en-US" sz="16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智能</a:t>
              </a:r>
              <a:r>
                <a:rPr lang="zh-TW" altLang="en-US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工廠</a:t>
              </a:r>
            </a:p>
          </p:txBody>
        </p:sp>
        <p:sp>
          <p:nvSpPr>
            <p:cNvPr id="13" name="文字方塊 12"/>
            <p:cNvSpPr txBox="1"/>
            <p:nvPr/>
          </p:nvSpPr>
          <p:spPr>
            <a:xfrm>
              <a:off x="5508104" y="4284000"/>
              <a:ext cx="2664296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400" b="1" dirty="0" smtClean="0">
                  <a:solidFill>
                    <a:srgbClr val="669900">
                      <a:alpha val="8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Friendly green product</a:t>
              </a:r>
            </a:p>
            <a:p>
              <a:r>
                <a:rPr lang="zh-TW" altLang="en-US" sz="16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綠色產</a:t>
              </a:r>
              <a:r>
                <a:rPr lang="zh-TW" altLang="en-US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品</a:t>
              </a:r>
            </a:p>
          </p:txBody>
        </p:sp>
        <p:sp>
          <p:nvSpPr>
            <p:cNvPr id="14" name="文字方塊 13"/>
            <p:cNvSpPr txBox="1"/>
            <p:nvPr/>
          </p:nvSpPr>
          <p:spPr>
            <a:xfrm>
              <a:off x="5580112" y="5040000"/>
              <a:ext cx="3096344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400" b="1" dirty="0" smtClean="0">
                  <a:solidFill>
                    <a:schemeClr val="accent4">
                      <a:alpha val="8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Caring society</a:t>
              </a:r>
            </a:p>
            <a:p>
              <a:r>
                <a:rPr lang="zh-TW" altLang="en-US" sz="16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關懷社會</a:t>
              </a:r>
              <a:endPara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A073-0F0D-424B-875D-A3CDE2C259F7}" type="slidenum">
              <a:rPr lang="zh-TW" altLang="en-US" smtClean="0"/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82066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0000"/>
            </a:gs>
            <a:gs pos="50000">
              <a:srgbClr val="FF5757"/>
            </a:gs>
            <a:gs pos="100000">
              <a:srgbClr val="FFC5C5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arker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114243"/>
            <a:ext cx="2448272" cy="980369"/>
          </a:xfrm>
          <a:prstGeom prst="rect">
            <a:avLst/>
          </a:prstGeom>
        </p:spPr>
      </p:pic>
      <p:sp>
        <p:nvSpPr>
          <p:cNvPr id="7" name="標題 1"/>
          <p:cNvSpPr txBox="1">
            <a:spLocks/>
          </p:cNvSpPr>
          <p:nvPr/>
        </p:nvSpPr>
        <p:spPr>
          <a:xfrm>
            <a:off x="395536" y="2780928"/>
            <a:ext cx="828092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sz="70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Q &amp; A</a:t>
            </a:r>
            <a:endParaRPr lang="zh-TW" altLang="en-US" sz="70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75988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07505" y="135997"/>
            <a:ext cx="8928991" cy="1143000"/>
          </a:xfrm>
          <a:gradFill flip="none" rotWithShape="0">
            <a:gsLst>
              <a:gs pos="100000">
                <a:srgbClr val="FF0000">
                  <a:alpha val="50000"/>
                </a:srgbClr>
              </a:gs>
              <a:gs pos="0">
                <a:schemeClr val="bg1">
                  <a:alpha val="0"/>
                </a:schemeClr>
              </a:gs>
              <a:gs pos="100000">
                <a:srgbClr val="FF0000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r" eaLnBrk="1" hangingPunct="1"/>
            <a:r>
              <a:rPr lang="zh-TW" altLang="en-US" sz="3600" b="1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新纖集團三大</a:t>
            </a:r>
            <a:r>
              <a:rPr lang="zh-TW" altLang="en-US" sz="3600" b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生產</a:t>
            </a:r>
            <a:r>
              <a:rPr lang="zh-TW" altLang="en-US" sz="3600" b="1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事業</a:t>
            </a:r>
            <a:endParaRPr lang="en-US" altLang="en-US" sz="3600" b="1" dirty="0" smtClean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arker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114243"/>
            <a:ext cx="2448272" cy="980369"/>
          </a:xfrm>
          <a:prstGeom prst="rect">
            <a:avLst/>
          </a:prstGeom>
        </p:spPr>
      </p:pic>
      <p:grpSp>
        <p:nvGrpSpPr>
          <p:cNvPr id="54" name="群組 53"/>
          <p:cNvGrpSpPr/>
          <p:nvPr/>
        </p:nvGrpSpPr>
        <p:grpSpPr>
          <a:xfrm>
            <a:off x="357352" y="5861758"/>
            <a:ext cx="4934728" cy="906243"/>
            <a:chOff x="357352" y="5569165"/>
            <a:chExt cx="4934728" cy="1107778"/>
          </a:xfrm>
        </p:grpSpPr>
        <p:sp>
          <p:nvSpPr>
            <p:cNvPr id="3" name="文字方塊 2"/>
            <p:cNvSpPr txBox="1"/>
            <p:nvPr/>
          </p:nvSpPr>
          <p:spPr>
            <a:xfrm>
              <a:off x="357352" y="5569165"/>
              <a:ext cx="28852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b="1" u="sng" dirty="0" smtClean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2021</a:t>
              </a:r>
              <a:r>
                <a:rPr lang="zh-TW" altLang="en-US" b="1" u="sng" dirty="0" smtClean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年 營業額</a:t>
              </a:r>
              <a:r>
                <a:rPr lang="zh-TW" altLang="en-US" b="1" u="sng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佔</a:t>
              </a:r>
              <a:r>
                <a:rPr lang="zh-TW" altLang="en-US" b="1" u="sng" dirty="0" smtClean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比</a:t>
              </a:r>
              <a:endParaRPr lang="zh-TW" altLang="en-US" b="1" u="sng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1" name="文字方塊 40"/>
            <p:cNvSpPr txBox="1"/>
            <p:nvPr/>
          </p:nvSpPr>
          <p:spPr>
            <a:xfrm>
              <a:off x="658598" y="6037367"/>
              <a:ext cx="1440000" cy="639576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txBody>
            <a:bodyPr wrap="square" rtlCol="0">
              <a:spAutoFit/>
              <a:sp3d/>
            </a:bodyPr>
            <a:lstStyle/>
            <a:p>
              <a:r>
                <a:rPr lang="en-US" altLang="zh-TW" sz="2800" b="1" dirty="0" smtClean="0">
                  <a:ln w="6350">
                    <a:solidFill>
                      <a:srgbClr val="4F81BD"/>
                    </a:solidFill>
                  </a:ln>
                  <a:solidFill>
                    <a:srgbClr val="00B05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 Unicode MS" panose="020B0604020202020204" pitchFamily="34" charset="-120"/>
                </a:rPr>
                <a:t>58 %</a:t>
              </a:r>
              <a:endParaRPr lang="zh-TW" altLang="en-US" sz="1050" b="1" dirty="0">
                <a:ln w="3175">
                  <a:noFill/>
                </a:ln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 Unicode MS" panose="020B0604020202020204" pitchFamily="34" charset="-120"/>
              </a:endParaRPr>
            </a:p>
          </p:txBody>
        </p:sp>
        <p:sp>
          <p:nvSpPr>
            <p:cNvPr id="43" name="文字方塊 42"/>
            <p:cNvSpPr txBox="1"/>
            <p:nvPr/>
          </p:nvSpPr>
          <p:spPr>
            <a:xfrm>
              <a:off x="4215688" y="6028238"/>
              <a:ext cx="1076392" cy="639575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txBody>
            <a:bodyPr wrap="square" rtlCol="0">
              <a:spAutoFit/>
              <a:sp3d/>
            </a:bodyPr>
            <a:lstStyle/>
            <a:p>
              <a:r>
                <a:rPr lang="en-US" altLang="zh-TW" sz="2800" b="1" dirty="0" smtClean="0">
                  <a:ln w="6350">
                    <a:solidFill>
                      <a:srgbClr val="FF0000"/>
                    </a:solidFill>
                  </a:ln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 Unicode MS" panose="020B0604020202020204" pitchFamily="34" charset="-120"/>
                </a:rPr>
                <a:t>23</a:t>
              </a:r>
              <a:r>
                <a:rPr lang="zh-TW" altLang="en-US" sz="2800" b="1" dirty="0" smtClean="0">
                  <a:ln w="9525">
                    <a:solidFill>
                      <a:srgbClr val="FF0000"/>
                    </a:solidFill>
                  </a:ln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 Unicode MS" panose="020B0604020202020204" pitchFamily="34" charset="-120"/>
                </a:rPr>
                <a:t> </a:t>
              </a:r>
              <a:r>
                <a:rPr lang="en-US" altLang="zh-TW" sz="2800" b="1" dirty="0" smtClean="0">
                  <a:ln w="3175">
                    <a:solidFill>
                      <a:srgbClr val="FF0000"/>
                    </a:solidFill>
                  </a:ln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 Unicode MS" panose="020B0604020202020204" pitchFamily="34" charset="-120"/>
                </a:rPr>
                <a:t>%</a:t>
              </a:r>
              <a:endParaRPr lang="zh-TW" altLang="en-US" sz="2800" b="1" dirty="0">
                <a:ln w="3175">
                  <a:solidFill>
                    <a:srgbClr val="FF0000"/>
                  </a:solidFill>
                </a:ln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 Unicode MS" panose="020B0604020202020204" pitchFamily="34" charset="-120"/>
              </a:endParaRPr>
            </a:p>
          </p:txBody>
        </p:sp>
      </p:grpSp>
      <p:sp>
        <p:nvSpPr>
          <p:cNvPr id="45" name="文字方塊 44"/>
          <p:cNvSpPr txBox="1"/>
          <p:nvPr/>
        </p:nvSpPr>
        <p:spPr>
          <a:xfrm>
            <a:off x="6966508" y="6237313"/>
            <a:ext cx="1431247" cy="52322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wrap="square" rtlCol="0">
            <a:spAutoFit/>
            <a:sp3d/>
          </a:bodyPr>
          <a:lstStyle/>
          <a:p>
            <a:r>
              <a:rPr lang="en-US" altLang="zh-TW" sz="2800" b="1" dirty="0" smtClean="0">
                <a:ln w="6350">
                  <a:solidFill>
                    <a:srgbClr val="FFC000"/>
                  </a:solidFill>
                </a:ln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 Unicode MS" panose="020B0604020202020204" pitchFamily="34" charset="-120"/>
              </a:rPr>
              <a:t>19</a:t>
            </a:r>
            <a:r>
              <a:rPr lang="zh-TW" altLang="en-US" sz="2800" b="1" dirty="0" smtClean="0">
                <a:ln w="9525">
                  <a:solidFill>
                    <a:srgbClr val="FFC000"/>
                  </a:solidFill>
                </a:ln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 Unicode MS" panose="020B0604020202020204" pitchFamily="34" charset="-120"/>
              </a:rPr>
              <a:t> </a:t>
            </a:r>
            <a:r>
              <a:rPr lang="en-US" altLang="zh-TW" sz="2800" b="1" dirty="0" smtClean="0">
                <a:ln w="3175">
                  <a:solidFill>
                    <a:srgbClr val="FFC000"/>
                  </a:solidFill>
                </a:ln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 Unicode MS" panose="020B0604020202020204" pitchFamily="34" charset="-120"/>
              </a:rPr>
              <a:t>%</a:t>
            </a:r>
            <a:endParaRPr lang="zh-TW" altLang="en-US" sz="2800" b="1" dirty="0">
              <a:ln w="3175">
                <a:solidFill>
                  <a:srgbClr val="FFC000"/>
                </a:solidFill>
              </a:ln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 Unicode MS" panose="020B0604020202020204" pitchFamily="34" charset="-120"/>
            </a:endParaRPr>
          </a:p>
        </p:txBody>
      </p:sp>
      <p:grpSp>
        <p:nvGrpSpPr>
          <p:cNvPr id="55" name="群組 54"/>
          <p:cNvGrpSpPr/>
          <p:nvPr/>
        </p:nvGrpSpPr>
        <p:grpSpPr>
          <a:xfrm>
            <a:off x="467544" y="1296000"/>
            <a:ext cx="8494970" cy="4581272"/>
            <a:chOff x="467544" y="1372051"/>
            <a:chExt cx="8494970" cy="4215799"/>
          </a:xfrm>
        </p:grpSpPr>
        <p:sp>
          <p:nvSpPr>
            <p:cNvPr id="11" name="Rectangle 85"/>
            <p:cNvSpPr>
              <a:spLocks noChangeArrowheads="1"/>
            </p:cNvSpPr>
            <p:nvPr/>
          </p:nvSpPr>
          <p:spPr bwMode="auto">
            <a:xfrm>
              <a:off x="971162" y="1372051"/>
              <a:ext cx="1107996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eaLnBrk="1" fontAlgn="base" latinLnBrk="1" hangingPunct="1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zh-TW" altLang="en-US" sz="3600" b="1" dirty="0" smtClean="0">
                  <a:gradFill>
                    <a:gsLst>
                      <a:gs pos="99000">
                        <a:srgbClr val="92D050"/>
                      </a:gs>
                      <a:gs pos="0">
                        <a:srgbClr val="00B050"/>
                      </a:gs>
                    </a:gsLst>
                    <a:lin ang="5400000" scaled="0"/>
                  </a:gra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塑膠</a:t>
              </a:r>
              <a:endParaRPr lang="zh-TW" altLang="en-US" sz="3600" b="1" dirty="0">
                <a:gradFill>
                  <a:gsLst>
                    <a:gs pos="99000">
                      <a:srgbClr val="92D050"/>
                    </a:gs>
                    <a:gs pos="0">
                      <a:srgbClr val="00B050"/>
                    </a:gs>
                  </a:gsLst>
                  <a:lin ang="5400000" scaled="0"/>
                </a:gra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5" name="Rectangle 93"/>
            <p:cNvSpPr>
              <a:spLocks noChangeArrowheads="1"/>
            </p:cNvSpPr>
            <p:nvPr/>
          </p:nvSpPr>
          <p:spPr bwMode="auto">
            <a:xfrm>
              <a:off x="467544" y="3202363"/>
              <a:ext cx="2894544" cy="13594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zh-TW" altLang="en-US" sz="1800" b="1" u="sng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主要企業</a:t>
              </a:r>
              <a:r>
                <a:rPr lang="zh-TW" altLang="en-US" sz="1800" b="1" u="sng" dirty="0" smtClean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：</a:t>
              </a:r>
              <a:endParaRPr lang="en-US" altLang="zh-TW" sz="1800" b="1" u="sng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800" dirty="0" smtClean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1.</a:t>
              </a:r>
              <a:r>
                <a:rPr lang="zh-TW" altLang="en-US" sz="1800" dirty="0" smtClean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新光</a:t>
              </a:r>
              <a:r>
                <a:rPr lang="zh-TW" altLang="en-US" sz="1800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合</a:t>
              </a:r>
              <a:r>
                <a:rPr lang="zh-TW" altLang="en-US" sz="1800" dirty="0" smtClean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纖 </a:t>
              </a:r>
              <a:endParaRPr lang="en-US" altLang="zh-TW" sz="18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800" dirty="0" smtClean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2.</a:t>
              </a:r>
              <a:r>
                <a:rPr lang="zh-TW" altLang="en-US" sz="1800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欣泛亞</a:t>
              </a:r>
              <a:r>
                <a:rPr lang="zh-TW" altLang="en-US" sz="1800" dirty="0" smtClean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聚酯</a:t>
              </a:r>
              <a:endParaRPr lang="en-US" altLang="zh-TW" sz="18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800" dirty="0" smtClean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3.</a:t>
              </a:r>
              <a:r>
                <a:rPr lang="zh-TW" altLang="en-US" sz="1800" dirty="0" smtClean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泰</a:t>
              </a:r>
              <a:r>
                <a:rPr lang="zh-TW" altLang="en-US" sz="1800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新</a:t>
              </a:r>
              <a:r>
                <a:rPr lang="zh-TW" altLang="en-US" sz="1800" dirty="0" smtClean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工業</a:t>
              </a:r>
              <a:endParaRPr lang="en-US" altLang="zh-TW" sz="18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800" dirty="0" smtClean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4.</a:t>
              </a:r>
              <a:r>
                <a:rPr lang="zh-TW" altLang="en-US" sz="1800" dirty="0" smtClean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揚州應</a:t>
              </a:r>
              <a:r>
                <a:rPr lang="zh-TW" altLang="en-US" sz="1800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材</a:t>
              </a:r>
            </a:p>
          </p:txBody>
        </p:sp>
        <p:sp>
          <p:nvSpPr>
            <p:cNvPr id="16" name="Rectangle 94"/>
            <p:cNvSpPr>
              <a:spLocks noChangeArrowheads="1"/>
            </p:cNvSpPr>
            <p:nvPr/>
          </p:nvSpPr>
          <p:spPr bwMode="auto">
            <a:xfrm>
              <a:off x="467544" y="4483278"/>
              <a:ext cx="3017969" cy="11045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zh-TW" altLang="en-US" sz="1800" b="1" u="sng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主要產品</a:t>
              </a:r>
              <a:r>
                <a:rPr lang="zh-TW" altLang="en-US" sz="1800" b="1" u="sng" dirty="0" smtClean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：</a:t>
              </a:r>
              <a:endParaRPr lang="en-US" altLang="zh-TW" sz="1800" b="1" u="sng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zh-TW" altLang="en-US" sz="1800" dirty="0" smtClean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固</a:t>
              </a:r>
              <a:r>
                <a:rPr lang="zh-TW" altLang="en-US" sz="1800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聚酯</a:t>
              </a:r>
              <a:r>
                <a:rPr lang="zh-TW" altLang="en-US" sz="1800" dirty="0" smtClean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粒</a:t>
              </a:r>
              <a:endParaRPr lang="en-US" altLang="zh-TW" sz="18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zh-TW" altLang="en-US" sz="1800" dirty="0" smtClean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寶特瓶</a:t>
              </a:r>
              <a:r>
                <a:rPr lang="zh-TW" altLang="en-US" sz="1800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（胚</a:t>
              </a:r>
              <a:r>
                <a:rPr lang="zh-TW" altLang="en-US" sz="1800" dirty="0" smtClean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）、</a:t>
              </a:r>
              <a:r>
                <a:rPr lang="zh-TW" altLang="en-US" sz="1800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膠片</a:t>
              </a:r>
              <a:endParaRPr lang="en-US" altLang="zh-TW" sz="18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zh-TW" altLang="en-US" sz="1800" dirty="0" smtClean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尖端材料 </a:t>
              </a:r>
              <a:r>
                <a:rPr lang="en-US" altLang="zh-TW" sz="1800" dirty="0" smtClean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-</a:t>
              </a:r>
              <a:r>
                <a:rPr lang="zh-TW" altLang="en-US" sz="1800" dirty="0" smtClean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工程</a:t>
              </a:r>
              <a:r>
                <a:rPr lang="zh-TW" altLang="en-US" sz="1800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塑膠</a:t>
              </a:r>
              <a:r>
                <a:rPr lang="en-US" altLang="zh-TW" sz="1800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/</a:t>
              </a:r>
              <a:r>
                <a:rPr lang="zh-TW" altLang="en-US" sz="1800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彈性</a:t>
              </a:r>
              <a:r>
                <a:rPr lang="zh-TW" altLang="en-US" sz="1800" dirty="0" smtClean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體</a:t>
              </a:r>
              <a:endParaRPr lang="en-US" altLang="zh-TW" sz="1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7" name="Rectangle 84"/>
            <p:cNvSpPr>
              <a:spLocks noChangeArrowheads="1"/>
            </p:cNvSpPr>
            <p:nvPr/>
          </p:nvSpPr>
          <p:spPr bwMode="auto">
            <a:xfrm>
              <a:off x="4085895" y="1376363"/>
              <a:ext cx="1206185" cy="5875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eaLnBrk="1" fontAlgn="base" latinLnBrk="1" hangingPunct="1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kumimoji="0" lang="zh-TW" altLang="en-US" sz="3600" b="1" dirty="0" smtClean="0">
                  <a:gradFill>
                    <a:gsLst>
                      <a:gs pos="0">
                        <a:srgbClr val="C00000"/>
                      </a:gs>
                      <a:gs pos="100000">
                        <a:srgbClr val="FF0000"/>
                      </a:gs>
                    </a:gsLst>
                    <a:lin ang="5400000" scaled="0"/>
                  </a:gradFill>
                  <a:latin typeface="微軟正黑體" pitchFamily="34" charset="-120"/>
                  <a:ea typeface="微軟正黑體" pitchFamily="34" charset="-120"/>
                </a:rPr>
                <a:t>化纖</a:t>
              </a:r>
              <a:endParaRPr lang="en-US" altLang="ko-KR" sz="3600" b="1" dirty="0">
                <a:gradFill>
                  <a:gsLst>
                    <a:gs pos="0">
                      <a:srgbClr val="C00000"/>
                    </a:gs>
                    <a:gs pos="100000">
                      <a:srgbClr val="FF0000"/>
                    </a:gs>
                  </a:gsLst>
                  <a:lin ang="5400000" scaled="0"/>
                </a:gra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8" name="Rectangle 89"/>
            <p:cNvSpPr>
              <a:spLocks noChangeArrowheads="1"/>
            </p:cNvSpPr>
            <p:nvPr/>
          </p:nvSpPr>
          <p:spPr bwMode="auto">
            <a:xfrm>
              <a:off x="3563888" y="3205530"/>
              <a:ext cx="2408263" cy="8496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zh-TW" altLang="en-US" sz="1800" b="1" u="sng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主要企業</a:t>
              </a:r>
              <a:r>
                <a:rPr lang="zh-TW" altLang="en-US" sz="1800" b="1" u="sng" dirty="0" smtClean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：</a:t>
              </a:r>
              <a:endParaRPr lang="en-US" altLang="zh-TW" sz="1800" b="1" u="sng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altLang="zh-TW" sz="1800" dirty="0" smtClean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1.</a:t>
              </a:r>
              <a:r>
                <a:rPr lang="zh-TW" altLang="en-US" sz="1800" dirty="0" smtClean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新光</a:t>
              </a:r>
              <a:r>
                <a:rPr lang="zh-TW" altLang="en-US" sz="1800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合</a:t>
              </a:r>
              <a:r>
                <a:rPr lang="zh-TW" altLang="en-US" sz="1800" dirty="0" smtClean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纖</a:t>
              </a:r>
              <a:endParaRPr lang="en-US" altLang="zh-TW" sz="18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altLang="zh-TW" sz="1800" dirty="0" smtClean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2.</a:t>
              </a:r>
              <a:r>
                <a:rPr lang="zh-TW" altLang="en-US" sz="1800" dirty="0" smtClean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邦</a:t>
              </a:r>
              <a:r>
                <a:rPr lang="zh-TW" altLang="en-US" sz="1800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新工業</a:t>
              </a:r>
            </a:p>
          </p:txBody>
        </p:sp>
        <p:sp>
          <p:nvSpPr>
            <p:cNvPr id="29" name="Rectangle 92"/>
            <p:cNvSpPr>
              <a:spLocks noChangeArrowheads="1"/>
            </p:cNvSpPr>
            <p:nvPr/>
          </p:nvSpPr>
          <p:spPr bwMode="auto">
            <a:xfrm>
              <a:off x="3708000" y="4483278"/>
              <a:ext cx="2408263" cy="1104572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zh-TW" altLang="en-US" sz="1800" b="1" u="sng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主要產品</a:t>
              </a:r>
              <a:r>
                <a:rPr lang="zh-TW" altLang="en-US" sz="1800" b="1" u="sng" dirty="0" smtClean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：</a:t>
              </a:r>
              <a:endParaRPr lang="en-US" altLang="zh-TW" sz="1800" b="1" u="sng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zh-TW" altLang="en-US" sz="1800" dirty="0" smtClean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聚酯</a:t>
              </a:r>
              <a:r>
                <a:rPr lang="zh-TW" altLang="en-US" sz="1800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原絲</a:t>
              </a:r>
              <a:r>
                <a:rPr lang="zh-TW" altLang="en-US" sz="1800" dirty="0" smtClean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、</a:t>
              </a:r>
              <a:r>
                <a:rPr lang="zh-TW" altLang="en-US" sz="1800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加工絲</a:t>
              </a:r>
              <a:endParaRPr lang="en-US" altLang="zh-TW" sz="18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zh-TW" altLang="en-US" sz="1800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工業用絲</a:t>
              </a:r>
              <a:r>
                <a:rPr lang="zh-TW" altLang="en-US" sz="1800" dirty="0" smtClean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、</a:t>
              </a:r>
              <a:r>
                <a:rPr lang="zh-TW" altLang="en-US" sz="1800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聚酯棉</a:t>
              </a:r>
              <a:endParaRPr lang="en-US" altLang="zh-TW" sz="1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zh-TW" altLang="en-US" sz="1800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彈性</a:t>
              </a:r>
              <a:r>
                <a:rPr lang="zh-TW" altLang="en-US" sz="1800" dirty="0" smtClean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纖維、</a:t>
              </a:r>
              <a:r>
                <a:rPr lang="zh-TW" altLang="en-US" sz="1800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聚酯</a:t>
              </a:r>
              <a:r>
                <a:rPr lang="zh-TW" altLang="en-US" sz="1800" dirty="0" smtClean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粒</a:t>
              </a:r>
              <a:endParaRPr lang="zh-TW" altLang="en-US" sz="1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3" name="Rectangle 87"/>
            <p:cNvSpPr>
              <a:spLocks noChangeArrowheads="1"/>
            </p:cNvSpPr>
            <p:nvPr/>
          </p:nvSpPr>
          <p:spPr bwMode="auto">
            <a:xfrm>
              <a:off x="7171200" y="1372051"/>
              <a:ext cx="1217224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eaLnBrk="1" fontAlgn="base" latinLnBrk="1" hangingPunct="1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zh-TW" altLang="en-US" sz="3600" b="1" dirty="0" smtClean="0">
                  <a:gradFill>
                    <a:gsLst>
                      <a:gs pos="0">
                        <a:srgbClr val="F79646">
                          <a:lumMod val="75000"/>
                        </a:srgbClr>
                      </a:gs>
                      <a:gs pos="100000">
                        <a:srgbClr val="FFC000"/>
                      </a:gs>
                    </a:gsLst>
                    <a:lin ang="5400000" scaled="0"/>
                  </a:gradFill>
                  <a:latin typeface="微軟正黑體" pitchFamily="34" charset="-120"/>
                  <a:ea typeface="微軟正黑體" pitchFamily="34" charset="-120"/>
                </a:rPr>
                <a:t>光電</a:t>
              </a:r>
              <a:endParaRPr lang="ko-KR" altLang="en-US" sz="3600" b="1" dirty="0">
                <a:gradFill>
                  <a:gsLst>
                    <a:gs pos="0">
                      <a:srgbClr val="F79646">
                        <a:lumMod val="75000"/>
                      </a:srgbClr>
                    </a:gs>
                    <a:gs pos="100000">
                      <a:srgbClr val="FFC000"/>
                    </a:gs>
                  </a:gsLst>
                  <a:lin ang="5400000" scaled="0"/>
                </a:gradFill>
                <a:latin typeface="微軟正黑體" pitchFamily="34" charset="-120"/>
                <a:ea typeface="標楷體" pitchFamily="65" charset="-120"/>
              </a:endParaRPr>
            </a:p>
          </p:txBody>
        </p:sp>
        <p:sp>
          <p:nvSpPr>
            <p:cNvPr id="34" name="Rectangle 90"/>
            <p:cNvSpPr>
              <a:spLocks noChangeArrowheads="1"/>
            </p:cNvSpPr>
            <p:nvPr/>
          </p:nvSpPr>
          <p:spPr bwMode="auto">
            <a:xfrm>
              <a:off x="6624000" y="3202363"/>
              <a:ext cx="2338514" cy="11045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zh-TW" altLang="en-US" sz="1800" b="1" u="sng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主要企業</a:t>
              </a:r>
              <a:r>
                <a:rPr lang="zh-TW" altLang="en-US" sz="1800" b="1" u="sng" dirty="0" smtClean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：</a:t>
              </a:r>
              <a:endParaRPr lang="en-US" altLang="zh-TW" sz="1800" b="1" u="sng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altLang="zh-TW" sz="1800" dirty="0" smtClean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1.</a:t>
              </a:r>
              <a:r>
                <a:rPr lang="zh-TW" altLang="en-US" sz="1800" dirty="0" smtClean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新</a:t>
              </a:r>
              <a:r>
                <a:rPr lang="zh-TW" altLang="en-US" sz="1800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科</a:t>
              </a:r>
              <a:r>
                <a:rPr lang="zh-TW" altLang="en-US" sz="1800" dirty="0" smtClean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光電</a:t>
              </a:r>
              <a:endParaRPr lang="en-US" altLang="zh-TW" sz="18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altLang="zh-TW" sz="1800" dirty="0" smtClean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2.</a:t>
              </a:r>
              <a:r>
                <a:rPr lang="zh-TW" altLang="en-US" sz="1800" dirty="0" smtClean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友輝光電</a:t>
              </a:r>
              <a:endParaRPr lang="en-US" altLang="zh-TW" sz="18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altLang="zh-TW" sz="1800" dirty="0" smtClean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3.</a:t>
              </a:r>
              <a:r>
                <a:rPr lang="zh-TW" altLang="en-US" sz="1800" dirty="0" smtClean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達</a:t>
              </a:r>
              <a:r>
                <a:rPr lang="zh-TW" altLang="en-US" sz="1800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輝光電</a:t>
              </a:r>
            </a:p>
          </p:txBody>
        </p:sp>
        <p:sp>
          <p:nvSpPr>
            <p:cNvPr id="35" name="Rectangle 91"/>
            <p:cNvSpPr>
              <a:spLocks noChangeArrowheads="1"/>
            </p:cNvSpPr>
            <p:nvPr/>
          </p:nvSpPr>
          <p:spPr bwMode="auto">
            <a:xfrm>
              <a:off x="6624000" y="4483278"/>
              <a:ext cx="2289175" cy="11045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zh-TW" altLang="en-US" sz="1800" b="1" u="sng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主要產品</a:t>
              </a:r>
              <a:r>
                <a:rPr lang="zh-TW" altLang="en-US" sz="1800" b="1" u="sng" dirty="0" smtClean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：</a:t>
              </a:r>
              <a:endParaRPr lang="en-US" altLang="zh-TW" sz="1800" b="1" u="sng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zh-TW" altLang="en-US" sz="1800" dirty="0" smtClean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聚酯</a:t>
              </a:r>
              <a:r>
                <a:rPr lang="zh-TW" altLang="en-US" sz="1800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薄膜</a:t>
              </a:r>
              <a:r>
                <a:rPr lang="zh-TW" altLang="en-US" sz="1800" dirty="0" smtClean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、</a:t>
              </a:r>
              <a:r>
                <a:rPr lang="zh-TW" altLang="en-US" sz="1800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離型膜</a:t>
              </a:r>
              <a:endParaRPr lang="en-US" altLang="zh-TW" sz="18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zh-TW" altLang="en-US" sz="1800" dirty="0" smtClean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光學</a:t>
              </a:r>
              <a:r>
                <a:rPr lang="zh-TW" altLang="en-US" sz="1800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薄膜</a:t>
              </a:r>
              <a:r>
                <a:rPr lang="zh-TW" altLang="en-US" sz="1800" dirty="0" smtClean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、增光膜</a:t>
              </a:r>
              <a:r>
                <a:rPr lang="en-US" altLang="zh-TW" sz="1800" dirty="0" smtClean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TAC</a:t>
              </a:r>
              <a:r>
                <a:rPr lang="zh-TW" altLang="en-US" sz="1800" dirty="0" smtClean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膜     </a:t>
              </a:r>
              <a:endParaRPr lang="zh-TW" altLang="en-US" sz="1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5" name="圖片 4"/>
            <p:cNvPicPr>
              <a:picLocks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3136" y="1943356"/>
              <a:ext cx="2160000" cy="1229318"/>
            </a:xfrm>
            <a:prstGeom prst="rect">
              <a:avLst/>
            </a:prstGeom>
            <a:ln w="25400"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7" name="圖片 6"/>
            <p:cNvPicPr>
              <a:picLocks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36136" y="1943356"/>
              <a:ext cx="2160000" cy="1267033"/>
            </a:xfrm>
            <a:prstGeom prst="rect">
              <a:avLst/>
            </a:prstGeom>
            <a:ln w="25400"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50" name="圖片 49"/>
            <p:cNvPicPr>
              <a:picLocks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1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88587" y="1943356"/>
              <a:ext cx="2160000" cy="1267033"/>
            </a:xfrm>
            <a:prstGeom prst="rect">
              <a:avLst/>
            </a:prstGeom>
            <a:ln w="25400">
              <a:solidFill>
                <a:schemeClr val="bg1">
                  <a:lumMod val="85000"/>
                </a:schemeClr>
              </a:solidFill>
            </a:ln>
          </p:spPr>
        </p:pic>
      </p:grpSp>
      <p:sp>
        <p:nvSpPr>
          <p:cNvPr id="53" name="Rectangle 3"/>
          <p:cNvSpPr txBox="1">
            <a:spLocks noChangeArrowheads="1"/>
          </p:cNvSpPr>
          <p:nvPr/>
        </p:nvSpPr>
        <p:spPr>
          <a:xfrm>
            <a:off x="0" y="6768000"/>
            <a:ext cx="9144000" cy="108000"/>
          </a:xfrm>
          <a:prstGeom prst="rect">
            <a:avLst/>
          </a:prstGeom>
          <a:gradFill flip="none" rotWithShape="0">
            <a:gsLst>
              <a:gs pos="100000">
                <a:schemeClr val="bg1">
                  <a:alpha val="0"/>
                </a:schemeClr>
              </a:gs>
              <a:gs pos="0">
                <a:srgbClr val="FF0000">
                  <a:alpha val="70000"/>
                </a:srgbClr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en-US" altLang="en-US" sz="3600" b="1" dirty="0" smtClean="0">
              <a:ln>
                <a:solidFill>
                  <a:prstClr val="white"/>
                </a:solidFill>
              </a:ln>
              <a:solidFill>
                <a:prstClr val="white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2" name="投影片編號版面配置區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A073-0F0D-424B-875D-A3CDE2C259F7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0670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6535943" y="6309320"/>
            <a:ext cx="2133600" cy="446697"/>
          </a:xfrm>
        </p:spPr>
        <p:txBody>
          <a:bodyPr/>
          <a:lstStyle/>
          <a:p>
            <a:r>
              <a:rPr lang="en-US" altLang="zh-TW" dirty="0">
                <a:solidFill>
                  <a:prstClr val="black">
                    <a:tint val="75000"/>
                  </a:prstClr>
                </a:solidFill>
              </a:rPr>
              <a:t>3</a:t>
            </a:r>
            <a:endParaRPr lang="zh-TW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07505" y="135997"/>
            <a:ext cx="8928991" cy="1143000"/>
          </a:xfrm>
          <a:prstGeom prst="rect">
            <a:avLst/>
          </a:prstGeom>
          <a:gradFill flip="none" rotWithShape="0">
            <a:gsLst>
              <a:gs pos="100000">
                <a:srgbClr val="FF0000">
                  <a:alpha val="50000"/>
                </a:srgbClr>
              </a:gs>
              <a:gs pos="0">
                <a:schemeClr val="bg1">
                  <a:alpha val="0"/>
                </a:schemeClr>
              </a:gs>
              <a:gs pos="100000">
                <a:srgbClr val="FF0000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zh-TW" altLang="en-US" sz="3600" b="1" dirty="0" smtClean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latin typeface="微軟正黑體" pitchFamily="34" charset="-120"/>
                <a:ea typeface="微軟正黑體" pitchFamily="34" charset="-120"/>
              </a:rPr>
              <a:t>聚酯粒</a:t>
            </a:r>
            <a:endParaRPr lang="en-US" altLang="en-US" sz="3600" b="1" dirty="0">
              <a:ln>
                <a:solidFill>
                  <a:prstClr val="white"/>
                </a:solidFill>
              </a:ln>
              <a:solidFill>
                <a:prstClr val="white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Marker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114243"/>
            <a:ext cx="2448272" cy="980369"/>
          </a:xfrm>
          <a:prstGeom prst="rect">
            <a:avLst/>
          </a:prstGeom>
        </p:spPr>
      </p:pic>
      <p:grpSp>
        <p:nvGrpSpPr>
          <p:cNvPr id="8" name="群組 7">
            <a:extLst>
              <a:ext uri="{FF2B5EF4-FFF2-40B4-BE49-F238E27FC236}">
                <a16:creationId xmlns:a16="http://schemas.microsoft.com/office/drawing/2014/main" xmlns="" id="{4D720F8F-0A39-4163-B3EF-FB3091CEA0B1}"/>
              </a:ext>
            </a:extLst>
          </p:cNvPr>
          <p:cNvGrpSpPr/>
          <p:nvPr/>
        </p:nvGrpSpPr>
        <p:grpSpPr>
          <a:xfrm>
            <a:off x="133652" y="1441302"/>
            <a:ext cx="8753280" cy="4949590"/>
            <a:chOff x="-28468" y="1852056"/>
            <a:chExt cx="9231175" cy="5253302"/>
          </a:xfrm>
        </p:grpSpPr>
        <p:grpSp>
          <p:nvGrpSpPr>
            <p:cNvPr id="14" name="群組 13">
              <a:extLst>
                <a:ext uri="{FF2B5EF4-FFF2-40B4-BE49-F238E27FC236}">
                  <a16:creationId xmlns:a16="http://schemas.microsoft.com/office/drawing/2014/main" xmlns="" id="{0B40E8BA-D100-487E-A772-A532DADA4720}"/>
                </a:ext>
              </a:extLst>
            </p:cNvPr>
            <p:cNvGrpSpPr/>
            <p:nvPr/>
          </p:nvGrpSpPr>
          <p:grpSpPr>
            <a:xfrm>
              <a:off x="-28468" y="1852056"/>
              <a:ext cx="9231175" cy="5253302"/>
              <a:chOff x="-28468" y="1852056"/>
              <a:chExt cx="9231175" cy="5253302"/>
            </a:xfrm>
          </p:grpSpPr>
          <p:cxnSp>
            <p:nvCxnSpPr>
              <p:cNvPr id="17" name="Straight Connector 1">
                <a:extLst>
                  <a:ext uri="{FF2B5EF4-FFF2-40B4-BE49-F238E27FC236}">
                    <a16:creationId xmlns:a16="http://schemas.microsoft.com/office/drawing/2014/main" xmlns="" id="{A04FE758-E6C9-43AA-858E-DA8193100108}"/>
                  </a:ext>
                </a:extLst>
              </p:cNvPr>
              <p:cNvCxnSpPr/>
              <p:nvPr/>
            </p:nvCxnSpPr>
            <p:spPr>
              <a:xfrm>
                <a:off x="2626145" y="4270351"/>
                <a:ext cx="726655" cy="0"/>
              </a:xfrm>
              <a:prstGeom prst="line">
                <a:avLst/>
              </a:prstGeom>
              <a:noFill/>
              <a:ln w="6350" cap="flat" cmpd="sng" algn="ctr">
                <a:solidFill>
                  <a:srgbClr val="FFFFFF">
                    <a:lumMod val="65000"/>
                  </a:srgbClr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18" name="Straight Connector 2">
                <a:extLst>
                  <a:ext uri="{FF2B5EF4-FFF2-40B4-BE49-F238E27FC236}">
                    <a16:creationId xmlns:a16="http://schemas.microsoft.com/office/drawing/2014/main" xmlns="" id="{86ED7A27-55C8-44E1-872B-A12AAA5A2AE6}"/>
                  </a:ext>
                </a:extLst>
              </p:cNvPr>
              <p:cNvCxnSpPr/>
              <p:nvPr/>
            </p:nvCxnSpPr>
            <p:spPr>
              <a:xfrm flipV="1">
                <a:off x="3187159" y="5104628"/>
                <a:ext cx="630163" cy="761848"/>
              </a:xfrm>
              <a:prstGeom prst="line">
                <a:avLst/>
              </a:prstGeom>
              <a:noFill/>
              <a:ln w="6350" cap="flat" cmpd="sng" algn="ctr">
                <a:solidFill>
                  <a:srgbClr val="FFFFFF">
                    <a:lumMod val="65000"/>
                  </a:srgbClr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19" name="Straight Connector 3">
                <a:extLst>
                  <a:ext uri="{FF2B5EF4-FFF2-40B4-BE49-F238E27FC236}">
                    <a16:creationId xmlns:a16="http://schemas.microsoft.com/office/drawing/2014/main" xmlns="" id="{101E4B20-A763-432E-AF60-E5A991A0DBEB}"/>
                  </a:ext>
                </a:extLst>
              </p:cNvPr>
              <p:cNvCxnSpPr/>
              <p:nvPr/>
            </p:nvCxnSpPr>
            <p:spPr>
              <a:xfrm>
                <a:off x="2902296" y="2227113"/>
                <a:ext cx="828000" cy="858803"/>
              </a:xfrm>
              <a:prstGeom prst="line">
                <a:avLst/>
              </a:prstGeom>
              <a:noFill/>
              <a:ln w="6350" cap="flat" cmpd="sng" algn="ctr">
                <a:solidFill>
                  <a:srgbClr val="FFFFFF">
                    <a:lumMod val="65000"/>
                  </a:srgbClr>
                </a:solidFill>
                <a:prstDash val="solid"/>
                <a:miter lim="800000"/>
              </a:ln>
              <a:effectLst/>
            </p:spPr>
          </p:cxnSp>
          <p:sp>
            <p:nvSpPr>
              <p:cNvPr id="20" name="Freeform 5">
                <a:extLst>
                  <a:ext uri="{FF2B5EF4-FFF2-40B4-BE49-F238E27FC236}">
                    <a16:creationId xmlns:a16="http://schemas.microsoft.com/office/drawing/2014/main" xmlns="" id="{A868B061-B472-4D3A-828A-A20C141723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76600" y="3387292"/>
                <a:ext cx="1219200" cy="1402079"/>
              </a:xfrm>
              <a:custGeom>
                <a:avLst/>
                <a:gdLst>
                  <a:gd name="T0" fmla="*/ 0 w 600"/>
                  <a:gd name="T1" fmla="*/ 690 h 690"/>
                  <a:gd name="T2" fmla="*/ 600 w 600"/>
                  <a:gd name="T3" fmla="*/ 368 h 690"/>
                  <a:gd name="T4" fmla="*/ 2 w 600"/>
                  <a:gd name="T5" fmla="*/ 0 h 690"/>
                  <a:gd name="T6" fmla="*/ 0 w 600"/>
                  <a:gd name="T7" fmla="*/ 690 h 6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0" h="690">
                    <a:moveTo>
                      <a:pt x="0" y="690"/>
                    </a:moveTo>
                    <a:lnTo>
                      <a:pt x="600" y="368"/>
                    </a:lnTo>
                    <a:lnTo>
                      <a:pt x="2" y="0"/>
                    </a:lnTo>
                    <a:lnTo>
                      <a:pt x="0" y="690"/>
                    </a:lnTo>
                    <a:close/>
                  </a:path>
                </a:pathLst>
              </a:custGeom>
              <a:solidFill>
                <a:srgbClr val="4BACC6"/>
              </a:solidFill>
              <a:ln w="3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 kern="0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21" name="Freeform 6">
                <a:extLst>
                  <a:ext uri="{FF2B5EF4-FFF2-40B4-BE49-F238E27FC236}">
                    <a16:creationId xmlns:a16="http://schemas.microsoft.com/office/drawing/2014/main" xmlns="" id="{88233425-3903-4941-A807-3BD8AAFC57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95800" y="3387292"/>
                <a:ext cx="1219200" cy="1402079"/>
              </a:xfrm>
              <a:custGeom>
                <a:avLst/>
                <a:gdLst>
                  <a:gd name="T0" fmla="*/ 600 w 600"/>
                  <a:gd name="T1" fmla="*/ 690 h 690"/>
                  <a:gd name="T2" fmla="*/ 0 w 600"/>
                  <a:gd name="T3" fmla="*/ 368 h 690"/>
                  <a:gd name="T4" fmla="*/ 597 w 600"/>
                  <a:gd name="T5" fmla="*/ 0 h 690"/>
                  <a:gd name="T6" fmla="*/ 600 w 600"/>
                  <a:gd name="T7" fmla="*/ 690 h 6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0" h="690">
                    <a:moveTo>
                      <a:pt x="600" y="690"/>
                    </a:moveTo>
                    <a:lnTo>
                      <a:pt x="0" y="368"/>
                    </a:lnTo>
                    <a:lnTo>
                      <a:pt x="597" y="0"/>
                    </a:lnTo>
                    <a:lnTo>
                      <a:pt x="600" y="690"/>
                    </a:lnTo>
                    <a:close/>
                  </a:path>
                </a:pathLst>
              </a:custGeom>
              <a:solidFill>
                <a:srgbClr val="0E7FB7"/>
              </a:solidFill>
              <a:ln w="3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 kern="0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22" name="Freeform 7">
                <a:extLst>
                  <a:ext uri="{FF2B5EF4-FFF2-40B4-BE49-F238E27FC236}">
                    <a16:creationId xmlns:a16="http://schemas.microsoft.com/office/drawing/2014/main" xmlns="" id="{8038D1F7-9C40-4792-97E6-7AA982737F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95800" y="2712668"/>
                <a:ext cx="1213104" cy="1422399"/>
              </a:xfrm>
              <a:custGeom>
                <a:avLst/>
                <a:gdLst>
                  <a:gd name="T0" fmla="*/ 597 w 597"/>
                  <a:gd name="T1" fmla="*/ 332 h 700"/>
                  <a:gd name="T2" fmla="*/ 0 w 597"/>
                  <a:gd name="T3" fmla="*/ 700 h 700"/>
                  <a:gd name="T4" fmla="*/ 0 w 597"/>
                  <a:gd name="T5" fmla="*/ 0 h 700"/>
                  <a:gd name="T6" fmla="*/ 597 w 597"/>
                  <a:gd name="T7" fmla="*/ 332 h 7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97" h="700">
                    <a:moveTo>
                      <a:pt x="597" y="332"/>
                    </a:moveTo>
                    <a:lnTo>
                      <a:pt x="0" y="700"/>
                    </a:lnTo>
                    <a:lnTo>
                      <a:pt x="0" y="0"/>
                    </a:lnTo>
                    <a:lnTo>
                      <a:pt x="597" y="332"/>
                    </a:lnTo>
                    <a:close/>
                  </a:path>
                </a:pathLst>
              </a:custGeom>
              <a:solidFill>
                <a:srgbClr val="FF6600"/>
              </a:solidFill>
              <a:ln w="3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 kern="0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23" name="Freeform 8">
                <a:extLst>
                  <a:ext uri="{FF2B5EF4-FFF2-40B4-BE49-F238E27FC236}">
                    <a16:creationId xmlns:a16="http://schemas.microsoft.com/office/drawing/2014/main" xmlns="" id="{81A23B38-EAD3-481B-B810-AF6044F595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80664" y="2712668"/>
                <a:ext cx="1215136" cy="1422399"/>
              </a:xfrm>
              <a:custGeom>
                <a:avLst/>
                <a:gdLst>
                  <a:gd name="T0" fmla="*/ 0 w 598"/>
                  <a:gd name="T1" fmla="*/ 332 h 700"/>
                  <a:gd name="T2" fmla="*/ 598 w 598"/>
                  <a:gd name="T3" fmla="*/ 700 h 700"/>
                  <a:gd name="T4" fmla="*/ 597 w 598"/>
                  <a:gd name="T5" fmla="*/ 0 h 700"/>
                  <a:gd name="T6" fmla="*/ 0 w 598"/>
                  <a:gd name="T7" fmla="*/ 332 h 7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98" h="700">
                    <a:moveTo>
                      <a:pt x="0" y="332"/>
                    </a:moveTo>
                    <a:lnTo>
                      <a:pt x="598" y="700"/>
                    </a:lnTo>
                    <a:lnTo>
                      <a:pt x="597" y="0"/>
                    </a:lnTo>
                    <a:lnTo>
                      <a:pt x="0" y="332"/>
                    </a:lnTo>
                    <a:close/>
                  </a:path>
                </a:pathLst>
              </a:custGeom>
              <a:solidFill>
                <a:srgbClr val="0E7FB7"/>
              </a:solidFill>
              <a:ln w="3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 kern="0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24" name="Freeform 9">
                <a:extLst>
                  <a:ext uri="{FF2B5EF4-FFF2-40B4-BE49-F238E27FC236}">
                    <a16:creationId xmlns:a16="http://schemas.microsoft.com/office/drawing/2014/main" xmlns="" id="{EEF0C917-4C30-499A-9620-EF7806D1E8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95800" y="4133035"/>
                <a:ext cx="1219200" cy="1426463"/>
              </a:xfrm>
              <a:custGeom>
                <a:avLst/>
                <a:gdLst>
                  <a:gd name="T0" fmla="*/ 600 w 600"/>
                  <a:gd name="T1" fmla="*/ 323 h 702"/>
                  <a:gd name="T2" fmla="*/ 0 w 600"/>
                  <a:gd name="T3" fmla="*/ 702 h 702"/>
                  <a:gd name="T4" fmla="*/ 0 w 600"/>
                  <a:gd name="T5" fmla="*/ 0 h 702"/>
                  <a:gd name="T6" fmla="*/ 600 w 600"/>
                  <a:gd name="T7" fmla="*/ 323 h 7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0" h="702">
                    <a:moveTo>
                      <a:pt x="600" y="323"/>
                    </a:moveTo>
                    <a:lnTo>
                      <a:pt x="0" y="702"/>
                    </a:lnTo>
                    <a:lnTo>
                      <a:pt x="0" y="0"/>
                    </a:lnTo>
                    <a:lnTo>
                      <a:pt x="600" y="323"/>
                    </a:lnTo>
                    <a:close/>
                  </a:path>
                </a:pathLst>
              </a:custGeom>
              <a:solidFill>
                <a:srgbClr val="4BACC6"/>
              </a:solidFill>
              <a:ln w="3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 kern="0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25" name="Freeform 10">
                <a:extLst>
                  <a:ext uri="{FF2B5EF4-FFF2-40B4-BE49-F238E27FC236}">
                    <a16:creationId xmlns:a16="http://schemas.microsoft.com/office/drawing/2014/main" xmlns="" id="{1378B908-355E-4610-9006-122E77EF15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76600" y="4133035"/>
                <a:ext cx="1219200" cy="1426463"/>
              </a:xfrm>
              <a:custGeom>
                <a:avLst/>
                <a:gdLst>
                  <a:gd name="T0" fmla="*/ 0 w 600"/>
                  <a:gd name="T1" fmla="*/ 323 h 702"/>
                  <a:gd name="T2" fmla="*/ 600 w 600"/>
                  <a:gd name="T3" fmla="*/ 702 h 702"/>
                  <a:gd name="T4" fmla="*/ 599 w 600"/>
                  <a:gd name="T5" fmla="*/ 0 h 702"/>
                  <a:gd name="T6" fmla="*/ 0 w 600"/>
                  <a:gd name="T7" fmla="*/ 323 h 7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0" h="702">
                    <a:moveTo>
                      <a:pt x="0" y="323"/>
                    </a:moveTo>
                    <a:lnTo>
                      <a:pt x="600" y="702"/>
                    </a:lnTo>
                    <a:lnTo>
                      <a:pt x="599" y="0"/>
                    </a:lnTo>
                    <a:lnTo>
                      <a:pt x="0" y="323"/>
                    </a:lnTo>
                    <a:close/>
                  </a:path>
                </a:pathLst>
              </a:custGeom>
              <a:solidFill>
                <a:srgbClr val="0E7FB7"/>
              </a:solidFill>
              <a:ln w="3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 kern="0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26" name="Freeform 11">
                <a:extLst>
                  <a:ext uri="{FF2B5EF4-FFF2-40B4-BE49-F238E27FC236}">
                    <a16:creationId xmlns:a16="http://schemas.microsoft.com/office/drawing/2014/main" xmlns="" id="{CAD86AF2-5086-4872-BF92-F6A4851FB1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02023" y="3834331"/>
                <a:ext cx="493776" cy="562864"/>
              </a:xfrm>
              <a:custGeom>
                <a:avLst/>
                <a:gdLst>
                  <a:gd name="T0" fmla="*/ 0 w 243"/>
                  <a:gd name="T1" fmla="*/ 277 h 277"/>
                  <a:gd name="T2" fmla="*/ 243 w 243"/>
                  <a:gd name="T3" fmla="*/ 148 h 277"/>
                  <a:gd name="T4" fmla="*/ 2 w 243"/>
                  <a:gd name="T5" fmla="*/ 0 h 277"/>
                  <a:gd name="T6" fmla="*/ 0 w 243"/>
                  <a:gd name="T7" fmla="*/ 277 h 2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3" h="277">
                    <a:moveTo>
                      <a:pt x="0" y="277"/>
                    </a:moveTo>
                    <a:lnTo>
                      <a:pt x="243" y="148"/>
                    </a:lnTo>
                    <a:lnTo>
                      <a:pt x="2" y="0"/>
                    </a:lnTo>
                    <a:lnTo>
                      <a:pt x="0" y="277"/>
                    </a:lnTo>
                    <a:close/>
                  </a:path>
                </a:pathLst>
              </a:custGeom>
              <a:solidFill>
                <a:srgbClr val="45C1A4"/>
              </a:solidFill>
              <a:ln w="3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 kern="0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27" name="Freeform 12">
                <a:extLst>
                  <a:ext uri="{FF2B5EF4-FFF2-40B4-BE49-F238E27FC236}">
                    <a16:creationId xmlns:a16="http://schemas.microsoft.com/office/drawing/2014/main" xmlns="" id="{B9C48007-65EE-4A84-B43F-2759D934CF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95800" y="3834331"/>
                <a:ext cx="491744" cy="562864"/>
              </a:xfrm>
              <a:custGeom>
                <a:avLst/>
                <a:gdLst>
                  <a:gd name="T0" fmla="*/ 242 w 242"/>
                  <a:gd name="T1" fmla="*/ 277 h 277"/>
                  <a:gd name="T2" fmla="*/ 0 w 242"/>
                  <a:gd name="T3" fmla="*/ 148 h 277"/>
                  <a:gd name="T4" fmla="*/ 241 w 242"/>
                  <a:gd name="T5" fmla="*/ 0 h 277"/>
                  <a:gd name="T6" fmla="*/ 242 w 242"/>
                  <a:gd name="T7" fmla="*/ 277 h 2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2" h="277">
                    <a:moveTo>
                      <a:pt x="242" y="277"/>
                    </a:moveTo>
                    <a:lnTo>
                      <a:pt x="0" y="148"/>
                    </a:lnTo>
                    <a:lnTo>
                      <a:pt x="241" y="0"/>
                    </a:lnTo>
                    <a:lnTo>
                      <a:pt x="242" y="277"/>
                    </a:lnTo>
                    <a:close/>
                  </a:path>
                </a:pathLst>
              </a:custGeom>
              <a:solidFill>
                <a:srgbClr val="45C1A4"/>
              </a:solidFill>
              <a:ln w="3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 kern="0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28" name="Freeform 13">
                <a:extLst>
                  <a:ext uri="{FF2B5EF4-FFF2-40B4-BE49-F238E27FC236}">
                    <a16:creationId xmlns:a16="http://schemas.microsoft.com/office/drawing/2014/main" xmlns="" id="{E1675631-BA99-4B88-9F98-8BD2C5B1C4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95800" y="3562044"/>
                <a:ext cx="489712" cy="573024"/>
              </a:xfrm>
              <a:custGeom>
                <a:avLst/>
                <a:gdLst>
                  <a:gd name="T0" fmla="*/ 241 w 241"/>
                  <a:gd name="T1" fmla="*/ 134 h 282"/>
                  <a:gd name="T2" fmla="*/ 0 w 241"/>
                  <a:gd name="T3" fmla="*/ 282 h 282"/>
                  <a:gd name="T4" fmla="*/ 0 w 241"/>
                  <a:gd name="T5" fmla="*/ 0 h 282"/>
                  <a:gd name="T6" fmla="*/ 241 w 241"/>
                  <a:gd name="T7" fmla="*/ 134 h 2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1" h="282">
                    <a:moveTo>
                      <a:pt x="241" y="134"/>
                    </a:moveTo>
                    <a:lnTo>
                      <a:pt x="0" y="282"/>
                    </a:lnTo>
                    <a:lnTo>
                      <a:pt x="0" y="0"/>
                    </a:lnTo>
                    <a:lnTo>
                      <a:pt x="241" y="134"/>
                    </a:lnTo>
                    <a:close/>
                  </a:path>
                </a:pathLst>
              </a:custGeom>
              <a:solidFill>
                <a:srgbClr val="45C1A4"/>
              </a:solidFill>
              <a:ln w="3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 kern="0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29" name="Freeform 14">
                <a:extLst>
                  <a:ext uri="{FF2B5EF4-FFF2-40B4-BE49-F238E27FC236}">
                    <a16:creationId xmlns:a16="http://schemas.microsoft.com/office/drawing/2014/main" xmlns="" id="{31764499-98D3-42E2-815E-0BB8A802A7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06087" y="3562044"/>
                <a:ext cx="489712" cy="573024"/>
              </a:xfrm>
              <a:custGeom>
                <a:avLst/>
                <a:gdLst>
                  <a:gd name="T0" fmla="*/ 0 w 241"/>
                  <a:gd name="T1" fmla="*/ 134 h 282"/>
                  <a:gd name="T2" fmla="*/ 241 w 241"/>
                  <a:gd name="T3" fmla="*/ 282 h 282"/>
                  <a:gd name="T4" fmla="*/ 240 w 241"/>
                  <a:gd name="T5" fmla="*/ 0 h 282"/>
                  <a:gd name="T6" fmla="*/ 0 w 241"/>
                  <a:gd name="T7" fmla="*/ 134 h 2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1" h="282">
                    <a:moveTo>
                      <a:pt x="0" y="134"/>
                    </a:moveTo>
                    <a:lnTo>
                      <a:pt x="241" y="282"/>
                    </a:lnTo>
                    <a:lnTo>
                      <a:pt x="240" y="0"/>
                    </a:lnTo>
                    <a:lnTo>
                      <a:pt x="0" y="134"/>
                    </a:lnTo>
                    <a:close/>
                  </a:path>
                </a:pathLst>
              </a:custGeom>
              <a:solidFill>
                <a:srgbClr val="45C1A4"/>
              </a:solidFill>
              <a:ln w="3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 kern="0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30" name="Freeform 15">
                <a:extLst>
                  <a:ext uri="{FF2B5EF4-FFF2-40B4-BE49-F238E27FC236}">
                    <a16:creationId xmlns:a16="http://schemas.microsoft.com/office/drawing/2014/main" xmlns="" id="{1E63D40B-6AEF-4D65-90EE-D37CBBDDD8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87333" y="4126600"/>
                <a:ext cx="491744" cy="573024"/>
              </a:xfrm>
              <a:custGeom>
                <a:avLst/>
                <a:gdLst>
                  <a:gd name="T0" fmla="*/ 242 w 242"/>
                  <a:gd name="T1" fmla="*/ 129 h 282"/>
                  <a:gd name="T2" fmla="*/ 0 w 242"/>
                  <a:gd name="T3" fmla="*/ 282 h 282"/>
                  <a:gd name="T4" fmla="*/ 0 w 242"/>
                  <a:gd name="T5" fmla="*/ 0 h 282"/>
                  <a:gd name="T6" fmla="*/ 242 w 242"/>
                  <a:gd name="T7" fmla="*/ 129 h 2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2" h="282">
                    <a:moveTo>
                      <a:pt x="242" y="129"/>
                    </a:moveTo>
                    <a:lnTo>
                      <a:pt x="0" y="282"/>
                    </a:lnTo>
                    <a:lnTo>
                      <a:pt x="0" y="0"/>
                    </a:lnTo>
                    <a:lnTo>
                      <a:pt x="242" y="129"/>
                    </a:lnTo>
                    <a:close/>
                  </a:path>
                </a:pathLst>
              </a:custGeom>
              <a:solidFill>
                <a:srgbClr val="45C1A4"/>
              </a:solidFill>
              <a:ln w="3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 kern="0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31" name="Freeform 16">
                <a:extLst>
                  <a:ext uri="{FF2B5EF4-FFF2-40B4-BE49-F238E27FC236}">
                    <a16:creationId xmlns:a16="http://schemas.microsoft.com/office/drawing/2014/main" xmlns="" id="{AD7F1AF0-4FB8-4DAA-A9B2-82FCC1EDDA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93556" y="4135067"/>
                <a:ext cx="493776" cy="573024"/>
              </a:xfrm>
              <a:custGeom>
                <a:avLst/>
                <a:gdLst>
                  <a:gd name="T0" fmla="*/ 0 w 243"/>
                  <a:gd name="T1" fmla="*/ 129 h 282"/>
                  <a:gd name="T2" fmla="*/ 243 w 243"/>
                  <a:gd name="T3" fmla="*/ 282 h 282"/>
                  <a:gd name="T4" fmla="*/ 242 w 243"/>
                  <a:gd name="T5" fmla="*/ 0 h 282"/>
                  <a:gd name="T6" fmla="*/ 0 w 243"/>
                  <a:gd name="T7" fmla="*/ 129 h 2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3" h="282">
                    <a:moveTo>
                      <a:pt x="0" y="129"/>
                    </a:moveTo>
                    <a:lnTo>
                      <a:pt x="243" y="282"/>
                    </a:lnTo>
                    <a:lnTo>
                      <a:pt x="242" y="0"/>
                    </a:lnTo>
                    <a:lnTo>
                      <a:pt x="0" y="129"/>
                    </a:lnTo>
                    <a:close/>
                  </a:path>
                </a:pathLst>
              </a:custGeom>
              <a:solidFill>
                <a:srgbClr val="45C1A4"/>
              </a:solidFill>
              <a:ln w="3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 kern="0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32" name="Rectangle 13">
                <a:extLst>
                  <a:ext uri="{FF2B5EF4-FFF2-40B4-BE49-F238E27FC236}">
                    <a16:creationId xmlns:a16="http://schemas.microsoft.com/office/drawing/2014/main" xmlns="" id="{F952DA8B-C961-4C7D-9E26-1ECE11AEC03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32021" y="4159641"/>
                <a:ext cx="1800" cy="18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 kern="0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33" name="Text Box 10">
                <a:extLst>
                  <a:ext uri="{FF2B5EF4-FFF2-40B4-BE49-F238E27FC236}">
                    <a16:creationId xmlns:a16="http://schemas.microsoft.com/office/drawing/2014/main" xmlns="" id="{EC3A1604-822E-4C28-94A3-3104F898CB9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092123" y="5646497"/>
                <a:ext cx="1843467" cy="10463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45720" tIns="22860" rIns="45720" bIns="22860">
                <a:spAutoFit/>
              </a:bodyPr>
              <a:lstStyle/>
              <a:p>
                <a:pPr defTabSz="609585">
                  <a:defRPr/>
                </a:pPr>
                <a:r>
                  <a:rPr lang="zh-TW" altLang="en-US" sz="2000" b="1" kern="0" spc="300" dirty="0">
                    <a:solidFill>
                      <a:srgbClr val="00206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薄膜級酯粒</a:t>
                </a:r>
                <a:endParaRPr lang="en-US" altLang="zh-TW" sz="2000" b="1" kern="0" spc="300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0" lvl="1">
                  <a:lnSpc>
                    <a:spcPct val="130000"/>
                  </a:lnSpc>
                  <a:defRPr/>
                </a:pPr>
                <a:r>
                  <a:rPr lang="zh-TW" altLang="en-US" sz="1600" b="1" kern="0" spc="300" dirty="0">
                    <a:solidFill>
                      <a:srgbClr val="00206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高透明度</a:t>
                </a:r>
                <a:endParaRPr lang="en-US" altLang="zh-TW" sz="1600" b="1" kern="0" spc="300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0" lvl="1">
                  <a:lnSpc>
                    <a:spcPct val="130000"/>
                  </a:lnSpc>
                  <a:defRPr/>
                </a:pPr>
                <a:r>
                  <a:rPr lang="zh-TW" altLang="en-US" sz="1600" b="1" kern="0" spc="300" dirty="0">
                    <a:solidFill>
                      <a:srgbClr val="00206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尺寸安定</a:t>
                </a:r>
                <a:endParaRPr lang="en-US" altLang="zh-TW" sz="1600" b="1" kern="0" spc="300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34" name="Oval 41">
                <a:extLst>
                  <a:ext uri="{FF2B5EF4-FFF2-40B4-BE49-F238E27FC236}">
                    <a16:creationId xmlns:a16="http://schemas.microsoft.com/office/drawing/2014/main" xmlns="" id="{6F297263-4C6A-41D3-9995-6EF5F01D296D}"/>
                  </a:ext>
                </a:extLst>
              </p:cNvPr>
              <p:cNvSpPr/>
              <p:nvPr/>
            </p:nvSpPr>
            <p:spPr>
              <a:xfrm>
                <a:off x="6635697" y="2096964"/>
                <a:ext cx="258815" cy="260300"/>
              </a:xfrm>
              <a:prstGeom prst="ellipse">
                <a:avLst/>
              </a:prstGeom>
              <a:solidFill>
                <a:srgbClr val="FF6600"/>
              </a:solidFill>
              <a:ln w="12700" cap="flat" cmpd="sng" algn="ctr">
                <a:noFill/>
                <a:prstDash val="solid"/>
                <a:miter lim="800000"/>
              </a:ln>
              <a:effectLst/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txBody>
              <a:bodyPr rtlCol="0" anchor="ctr"/>
              <a:lstStyle/>
              <a:p>
                <a:pPr algn="ctr">
                  <a:defRPr/>
                </a:pPr>
                <a:endParaRPr lang="en-US" sz="8800" kern="0" dirty="0">
                  <a:solidFill>
                    <a:prstClr val="white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cxnSp>
            <p:nvCxnSpPr>
              <p:cNvPr id="35" name="Straight Arrow Connector 42">
                <a:extLst>
                  <a:ext uri="{FF2B5EF4-FFF2-40B4-BE49-F238E27FC236}">
                    <a16:creationId xmlns:a16="http://schemas.microsoft.com/office/drawing/2014/main" xmlns="" id="{C0E10848-9010-443F-B507-72BA631747C7}"/>
                  </a:ext>
                </a:extLst>
              </p:cNvPr>
              <p:cNvCxnSpPr/>
              <p:nvPr/>
            </p:nvCxnSpPr>
            <p:spPr>
              <a:xfrm flipV="1">
                <a:off x="6472070" y="4018351"/>
                <a:ext cx="206418" cy="252000"/>
              </a:xfrm>
              <a:prstGeom prst="straightConnector1">
                <a:avLst/>
              </a:prstGeom>
              <a:noFill/>
              <a:ln w="6350" cap="flat" cmpd="sng" algn="ctr">
                <a:solidFill>
                  <a:srgbClr val="FFFFFF">
                    <a:lumMod val="65000"/>
                  </a:srgbClr>
                </a:solidFill>
                <a:prstDash val="solid"/>
                <a:miter lim="800000"/>
                <a:tailEnd type="arrow"/>
              </a:ln>
              <a:effectLst/>
            </p:spPr>
          </p:cxnSp>
          <p:cxnSp>
            <p:nvCxnSpPr>
              <p:cNvPr id="36" name="Straight Connector 43">
                <a:extLst>
                  <a:ext uri="{FF2B5EF4-FFF2-40B4-BE49-F238E27FC236}">
                    <a16:creationId xmlns:a16="http://schemas.microsoft.com/office/drawing/2014/main" xmlns="" id="{ABD57EE1-F147-4560-B958-B70D9D70E8B9}"/>
                  </a:ext>
                </a:extLst>
              </p:cNvPr>
              <p:cNvCxnSpPr/>
              <p:nvPr/>
            </p:nvCxnSpPr>
            <p:spPr>
              <a:xfrm flipH="1">
                <a:off x="5735825" y="4270351"/>
                <a:ext cx="736245" cy="0"/>
              </a:xfrm>
              <a:prstGeom prst="line">
                <a:avLst/>
              </a:prstGeom>
              <a:noFill/>
              <a:ln w="6350" cap="flat" cmpd="sng" algn="ctr">
                <a:solidFill>
                  <a:srgbClr val="FFFFFF">
                    <a:lumMod val="65000"/>
                  </a:srgbClr>
                </a:solidFill>
                <a:prstDash val="solid"/>
                <a:miter lim="800000"/>
              </a:ln>
              <a:effectLst/>
            </p:spPr>
          </p:cxnSp>
          <p:sp>
            <p:nvSpPr>
              <p:cNvPr id="37" name="Text Box 10">
                <a:extLst>
                  <a:ext uri="{FF2B5EF4-FFF2-40B4-BE49-F238E27FC236}">
                    <a16:creationId xmlns:a16="http://schemas.microsoft.com/office/drawing/2014/main" xmlns="" id="{5F8F7B64-5884-4C0E-9076-24FECB99D11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020357" y="3795009"/>
                <a:ext cx="1656098" cy="13817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45720" tIns="22860" rIns="45720" bIns="22860">
                <a:spAutoFit/>
              </a:bodyPr>
              <a:lstStyle/>
              <a:p>
                <a:pPr defTabSz="609585">
                  <a:defRPr/>
                </a:pPr>
                <a:r>
                  <a:rPr lang="zh-TW" altLang="en-US" sz="2000" b="1" kern="0" spc="300" dirty="0">
                    <a:solidFill>
                      <a:srgbClr val="00206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固聚酯粒</a:t>
                </a:r>
                <a:endParaRPr lang="zh-CN" altLang="en-US" sz="2000" b="1" kern="0" spc="300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0" lvl="1">
                  <a:lnSpc>
                    <a:spcPct val="130000"/>
                  </a:lnSpc>
                  <a:defRPr/>
                </a:pPr>
                <a:r>
                  <a:rPr lang="zh-TW" altLang="en-US" sz="1600" b="1" kern="0" spc="300" dirty="0">
                    <a:solidFill>
                      <a:srgbClr val="00206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無菌充填級</a:t>
                </a:r>
                <a:endParaRPr lang="en-US" altLang="zh-TW" sz="1600" b="1" kern="0" spc="300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0" lvl="1">
                  <a:lnSpc>
                    <a:spcPct val="130000"/>
                  </a:lnSpc>
                  <a:defRPr/>
                </a:pPr>
                <a:r>
                  <a:rPr lang="zh-TW" altLang="en-US" sz="1600" b="1" kern="0" spc="300" dirty="0">
                    <a:solidFill>
                      <a:srgbClr val="00206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耐熱瓶級</a:t>
                </a:r>
                <a:endParaRPr lang="en-US" altLang="zh-TW" sz="1600" b="1" kern="0" spc="300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0" lvl="1">
                  <a:lnSpc>
                    <a:spcPct val="130000"/>
                  </a:lnSpc>
                  <a:defRPr/>
                </a:pPr>
                <a:r>
                  <a:rPr lang="zh-TW" altLang="en-US" sz="1600" b="1" kern="0" spc="300" dirty="0">
                    <a:solidFill>
                      <a:srgbClr val="00206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低</a:t>
                </a:r>
                <a:r>
                  <a:rPr lang="en-US" altLang="zh-TW" sz="1600" b="1" kern="0" spc="300" dirty="0">
                    <a:solidFill>
                      <a:srgbClr val="00206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AA</a:t>
                </a:r>
                <a:r>
                  <a:rPr lang="zh-TW" altLang="en-US" sz="1600" b="1" kern="0" spc="300" dirty="0">
                    <a:solidFill>
                      <a:srgbClr val="00206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水瓶級</a:t>
                </a:r>
              </a:p>
            </p:txBody>
          </p:sp>
          <p:sp>
            <p:nvSpPr>
              <p:cNvPr id="38" name="Oval 45">
                <a:extLst>
                  <a:ext uri="{FF2B5EF4-FFF2-40B4-BE49-F238E27FC236}">
                    <a16:creationId xmlns:a16="http://schemas.microsoft.com/office/drawing/2014/main" xmlns="" id="{E83119F1-E8CD-467C-B8CE-2842E31936B0}"/>
                  </a:ext>
                </a:extLst>
              </p:cNvPr>
              <p:cNvSpPr/>
              <p:nvPr/>
            </p:nvSpPr>
            <p:spPr>
              <a:xfrm>
                <a:off x="6635697" y="3775500"/>
                <a:ext cx="258815" cy="260300"/>
              </a:xfrm>
              <a:prstGeom prst="ellipse">
                <a:avLst/>
              </a:prstGeom>
              <a:solidFill>
                <a:srgbClr val="0E7FB7"/>
              </a:solidFill>
              <a:ln w="12700" cap="flat" cmpd="sng" algn="ctr">
                <a:noFill/>
                <a:prstDash val="solid"/>
                <a:miter lim="800000"/>
              </a:ln>
              <a:effectLst/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txBody>
              <a:bodyPr rtlCol="0" anchor="ctr"/>
              <a:lstStyle/>
              <a:p>
                <a:pPr algn="ctr">
                  <a:defRPr/>
                </a:pPr>
                <a:endParaRPr lang="en-US" sz="8800" kern="0" dirty="0">
                  <a:solidFill>
                    <a:prstClr val="white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39" name="Text Box 10">
                <a:extLst>
                  <a:ext uri="{FF2B5EF4-FFF2-40B4-BE49-F238E27FC236}">
                    <a16:creationId xmlns:a16="http://schemas.microsoft.com/office/drawing/2014/main" xmlns="" id="{1571ECF1-8B4F-4690-82C5-28BF4DF8649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979542" y="1852056"/>
                <a:ext cx="2223165" cy="173457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45720" tIns="22860" rIns="45720" bIns="22860">
                <a:spAutoFit/>
              </a:bodyPr>
              <a:lstStyle/>
              <a:p>
                <a:pPr defTabSz="609585">
                  <a:defRPr/>
                </a:pPr>
                <a:r>
                  <a:rPr lang="zh-TW" altLang="en-US" sz="2000" b="1" kern="0" spc="300" dirty="0">
                    <a:solidFill>
                      <a:srgbClr val="00206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綠能級酯粒</a:t>
                </a:r>
                <a:endParaRPr lang="en-US" altLang="zh-TW" sz="2000" b="1" kern="0" spc="300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0" lvl="1">
                  <a:lnSpc>
                    <a:spcPct val="130000"/>
                  </a:lnSpc>
                  <a:defRPr/>
                </a:pPr>
                <a:r>
                  <a:rPr lang="zh-TW" altLang="en-US" sz="1600" b="1" kern="0" spc="300" dirty="0" smtClean="0">
                    <a:solidFill>
                      <a:srgbClr val="00206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非重金屬</a:t>
                </a:r>
                <a:endParaRPr lang="en-US" altLang="zh-TW" sz="1600" b="1" kern="0" spc="300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0" lvl="1">
                  <a:lnSpc>
                    <a:spcPct val="130000"/>
                  </a:lnSpc>
                  <a:defRPr/>
                </a:pPr>
                <a:r>
                  <a:rPr lang="zh-TW" altLang="en-US" sz="1600" b="1" kern="0" spc="300" dirty="0">
                    <a:solidFill>
                      <a:srgbClr val="00206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環保</a:t>
                </a:r>
                <a:r>
                  <a:rPr lang="zh-TW" altLang="en-US" sz="1600" b="1" kern="0" spc="300" dirty="0" smtClean="0">
                    <a:solidFill>
                      <a:srgbClr val="00206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節能</a:t>
                </a:r>
                <a:endParaRPr lang="en-US" altLang="zh-TW" sz="1600" b="1" kern="0" spc="300" dirty="0" smtClean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0" lvl="1">
                  <a:lnSpc>
                    <a:spcPct val="130000"/>
                  </a:lnSpc>
                  <a:defRPr/>
                </a:pPr>
                <a:r>
                  <a:rPr lang="zh-TW" altLang="en-US" sz="1600" b="1" kern="0" spc="300" dirty="0">
                    <a:solidFill>
                      <a:srgbClr val="00206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生質</a:t>
                </a:r>
                <a:r>
                  <a:rPr lang="en-US" altLang="zh-TW" sz="1600" b="1" kern="0" spc="300" dirty="0">
                    <a:solidFill>
                      <a:srgbClr val="00206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PET</a:t>
                </a:r>
              </a:p>
              <a:p>
                <a:pPr marL="0" lvl="1">
                  <a:lnSpc>
                    <a:spcPct val="130000"/>
                  </a:lnSpc>
                  <a:defRPr/>
                </a:pPr>
                <a:r>
                  <a:rPr lang="zh-TW" altLang="en-US" sz="1600" b="1" kern="0" spc="300" dirty="0">
                    <a:solidFill>
                      <a:srgbClr val="00206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環保回收料</a:t>
                </a:r>
                <a:endParaRPr lang="en-US" altLang="zh-TW" sz="1600" b="1" kern="0" spc="300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40" name="Oval 47">
                <a:extLst>
                  <a:ext uri="{FF2B5EF4-FFF2-40B4-BE49-F238E27FC236}">
                    <a16:creationId xmlns:a16="http://schemas.microsoft.com/office/drawing/2014/main" xmlns="" id="{1D4F8B62-0B4C-4447-A298-B5566CB15EB1}"/>
                  </a:ext>
                </a:extLst>
              </p:cNvPr>
              <p:cNvSpPr/>
              <p:nvPr/>
            </p:nvSpPr>
            <p:spPr>
              <a:xfrm>
                <a:off x="6635697" y="5687393"/>
                <a:ext cx="258815" cy="260300"/>
              </a:xfrm>
              <a:prstGeom prst="ellipse">
                <a:avLst/>
              </a:prstGeom>
              <a:solidFill>
                <a:srgbClr val="4BACC6"/>
              </a:solidFill>
              <a:ln w="12700" cap="flat" cmpd="sng" algn="ctr">
                <a:noFill/>
                <a:prstDash val="solid"/>
                <a:miter lim="800000"/>
              </a:ln>
              <a:effectLst/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txBody>
              <a:bodyPr rtlCol="0" anchor="ctr"/>
              <a:lstStyle/>
              <a:p>
                <a:pPr algn="ctr">
                  <a:defRPr/>
                </a:pPr>
                <a:endParaRPr lang="en-US" sz="8800" kern="0" dirty="0">
                  <a:solidFill>
                    <a:prstClr val="white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41" name="Text Box 10">
                <a:extLst>
                  <a:ext uri="{FF2B5EF4-FFF2-40B4-BE49-F238E27FC236}">
                    <a16:creationId xmlns:a16="http://schemas.microsoft.com/office/drawing/2014/main" xmlns="" id="{DA2ABCF0-AB65-491A-A588-D1F19483606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9896" y="2038103"/>
                <a:ext cx="1975586" cy="17215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45720" tIns="22860" rIns="45720" bIns="22860">
                <a:spAutoFit/>
              </a:bodyPr>
              <a:lstStyle/>
              <a:p>
                <a:pPr algn="r" defTabSz="609585">
                  <a:defRPr/>
                </a:pPr>
                <a:r>
                  <a:rPr lang="zh-TW" altLang="en-US" sz="2000" b="1" kern="0" spc="300" dirty="0">
                    <a:solidFill>
                      <a:srgbClr val="00206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聚酯瓶</a:t>
                </a:r>
                <a:r>
                  <a:rPr lang="en-US" altLang="zh-TW" sz="2000" b="1" kern="0" spc="300" dirty="0">
                    <a:solidFill>
                      <a:srgbClr val="00206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(</a:t>
                </a:r>
                <a:r>
                  <a:rPr lang="zh-TW" altLang="en-US" sz="2000" b="1" kern="0" spc="300" dirty="0">
                    <a:solidFill>
                      <a:srgbClr val="00206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胚</a:t>
                </a:r>
                <a:r>
                  <a:rPr lang="en-US" altLang="zh-TW" sz="2000" b="1" kern="0" spc="300" dirty="0" smtClean="0">
                    <a:solidFill>
                      <a:srgbClr val="00206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)</a:t>
                </a:r>
              </a:p>
              <a:p>
                <a:pPr lvl="1" algn="r">
                  <a:lnSpc>
                    <a:spcPct val="130000"/>
                  </a:lnSpc>
                  <a:defRPr/>
                </a:pPr>
                <a:r>
                  <a:rPr lang="zh-TW" altLang="en-US" sz="1600" b="1" kern="0" spc="300" dirty="0">
                    <a:solidFill>
                      <a:srgbClr val="00206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碳酸飲料</a:t>
                </a:r>
                <a:endParaRPr lang="en-US" altLang="zh-TW" sz="1600" b="1" kern="0" spc="300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lvl="1" algn="r">
                  <a:lnSpc>
                    <a:spcPct val="130000"/>
                  </a:lnSpc>
                  <a:defRPr/>
                </a:pPr>
                <a:r>
                  <a:rPr lang="zh-TW" altLang="en-US" sz="1600" b="1" kern="0" spc="300" dirty="0">
                    <a:solidFill>
                      <a:srgbClr val="00206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包裝水</a:t>
                </a:r>
                <a:endParaRPr lang="en-US" altLang="zh-TW" sz="1600" b="1" kern="0" spc="300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lvl="1" algn="r">
                  <a:lnSpc>
                    <a:spcPct val="130000"/>
                  </a:lnSpc>
                  <a:defRPr/>
                </a:pPr>
                <a:r>
                  <a:rPr lang="zh-TW" altLang="en-US" sz="1600" b="1" kern="0" spc="300" dirty="0" smtClean="0">
                    <a:solidFill>
                      <a:srgbClr val="00206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耐熱 </a:t>
                </a:r>
                <a:endParaRPr lang="en-US" altLang="zh-TW" sz="1600" b="1" kern="0" spc="300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algn="r" defTabSz="609585">
                  <a:defRPr/>
                </a:pPr>
                <a:endParaRPr lang="en-US" altLang="zh-TW" sz="2000" b="1" kern="0" spc="300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42" name="Oval 49">
                <a:extLst>
                  <a:ext uri="{FF2B5EF4-FFF2-40B4-BE49-F238E27FC236}">
                    <a16:creationId xmlns:a16="http://schemas.microsoft.com/office/drawing/2014/main" xmlns="" id="{C01C0B7B-BD0F-4786-B32E-750907D72E17}"/>
                  </a:ext>
                </a:extLst>
              </p:cNvPr>
              <p:cNvSpPr/>
              <p:nvPr/>
            </p:nvSpPr>
            <p:spPr>
              <a:xfrm>
                <a:off x="2083989" y="2139474"/>
                <a:ext cx="258815" cy="260300"/>
              </a:xfrm>
              <a:prstGeom prst="ellipse">
                <a:avLst/>
              </a:prstGeom>
              <a:solidFill>
                <a:srgbClr val="0E7FB7"/>
              </a:solidFill>
              <a:ln w="12700" cap="flat" cmpd="sng" algn="ctr">
                <a:noFill/>
                <a:prstDash val="solid"/>
                <a:miter lim="800000"/>
              </a:ln>
              <a:effectLst/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txBody>
              <a:bodyPr rtlCol="0" anchor="ctr"/>
              <a:lstStyle/>
              <a:p>
                <a:pPr algn="r">
                  <a:defRPr/>
                </a:pPr>
                <a:endParaRPr lang="en-US" sz="8800" kern="0" dirty="0">
                  <a:solidFill>
                    <a:prstClr val="white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43" name="Text Box 10">
                <a:extLst>
                  <a:ext uri="{FF2B5EF4-FFF2-40B4-BE49-F238E27FC236}">
                    <a16:creationId xmlns:a16="http://schemas.microsoft.com/office/drawing/2014/main" xmlns="" id="{3D9453BA-DADD-439E-9FC8-AADE3599853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7504" y="3644057"/>
                <a:ext cx="1900977" cy="20743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45720" tIns="22860" rIns="45720" bIns="22860">
                <a:spAutoFit/>
              </a:bodyPr>
              <a:lstStyle/>
              <a:p>
                <a:pPr algn="r" defTabSz="609585">
                  <a:defRPr/>
                </a:pPr>
                <a:r>
                  <a:rPr lang="zh-TW" altLang="en-US" sz="2000" b="1" kern="0" spc="300" dirty="0">
                    <a:solidFill>
                      <a:srgbClr val="00206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聚酯膠片</a:t>
                </a:r>
                <a:endParaRPr lang="en-US" altLang="zh-CN" sz="2000" b="1" kern="0" spc="300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0" lvl="1" algn="r">
                  <a:lnSpc>
                    <a:spcPct val="130000"/>
                  </a:lnSpc>
                  <a:defRPr/>
                </a:pPr>
                <a:r>
                  <a:rPr lang="zh-TW" altLang="en-US" sz="1600" b="1" kern="0" spc="300" dirty="0">
                    <a:solidFill>
                      <a:srgbClr val="00206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電子級</a:t>
                </a:r>
              </a:p>
              <a:p>
                <a:pPr marL="0" lvl="1" algn="r">
                  <a:lnSpc>
                    <a:spcPct val="130000"/>
                  </a:lnSpc>
                  <a:defRPr/>
                </a:pPr>
                <a:r>
                  <a:rPr lang="zh-TW" altLang="en-US" sz="1600" b="1" kern="0" spc="300" dirty="0">
                    <a:solidFill>
                      <a:srgbClr val="00206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醫療級</a:t>
                </a:r>
              </a:p>
              <a:p>
                <a:pPr marL="0" lvl="1" algn="r">
                  <a:lnSpc>
                    <a:spcPct val="130000"/>
                  </a:lnSpc>
                  <a:defRPr/>
                </a:pPr>
                <a:r>
                  <a:rPr lang="zh-TW" altLang="en-US" sz="1600" b="1" kern="0" spc="300" dirty="0">
                    <a:solidFill>
                      <a:srgbClr val="00206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印刷級</a:t>
                </a:r>
              </a:p>
              <a:p>
                <a:pPr marL="0" lvl="1" algn="r">
                  <a:lnSpc>
                    <a:spcPct val="130000"/>
                  </a:lnSpc>
                  <a:defRPr/>
                </a:pPr>
                <a:r>
                  <a:rPr lang="zh-TW" altLang="en-US" sz="1600" b="1" kern="0" spc="300" dirty="0">
                    <a:solidFill>
                      <a:srgbClr val="00206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食品級</a:t>
                </a:r>
              </a:p>
              <a:p>
                <a:pPr marL="0" lvl="1" algn="r">
                  <a:lnSpc>
                    <a:spcPct val="130000"/>
                  </a:lnSpc>
                  <a:defRPr/>
                </a:pPr>
                <a:r>
                  <a:rPr lang="en-US" altLang="zh-TW" sz="1600" b="1" kern="0" spc="300" dirty="0">
                    <a:solidFill>
                      <a:srgbClr val="00206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C-PET</a:t>
                </a:r>
              </a:p>
            </p:txBody>
          </p:sp>
          <p:sp>
            <p:nvSpPr>
              <p:cNvPr id="44" name="Oval 51">
                <a:extLst>
                  <a:ext uri="{FF2B5EF4-FFF2-40B4-BE49-F238E27FC236}">
                    <a16:creationId xmlns:a16="http://schemas.microsoft.com/office/drawing/2014/main" xmlns="" id="{CCAA5FE3-848E-4418-A917-31FA5A9FDA74}"/>
                  </a:ext>
                </a:extLst>
              </p:cNvPr>
              <p:cNvSpPr/>
              <p:nvPr/>
            </p:nvSpPr>
            <p:spPr>
              <a:xfrm>
                <a:off x="2083989" y="3795009"/>
                <a:ext cx="258815" cy="260300"/>
              </a:xfrm>
              <a:prstGeom prst="ellipse">
                <a:avLst/>
              </a:prstGeom>
              <a:solidFill>
                <a:srgbClr val="4BACC6"/>
              </a:solidFill>
              <a:ln w="12700" cap="flat" cmpd="sng" algn="ctr">
                <a:noFill/>
                <a:prstDash val="solid"/>
                <a:miter lim="800000"/>
              </a:ln>
              <a:effectLst/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txBody>
              <a:bodyPr rtlCol="0" anchor="ctr"/>
              <a:lstStyle/>
              <a:p>
                <a:pPr algn="r">
                  <a:defRPr/>
                </a:pPr>
                <a:endParaRPr lang="en-US" sz="8800" kern="0" dirty="0">
                  <a:solidFill>
                    <a:prstClr val="white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45" name="Text Box 10">
                <a:extLst>
                  <a:ext uri="{FF2B5EF4-FFF2-40B4-BE49-F238E27FC236}">
                    <a16:creationId xmlns:a16="http://schemas.microsoft.com/office/drawing/2014/main" xmlns="" id="{29E06703-7753-4FDD-9A16-4DE30BB32B0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-28468" y="5710511"/>
                <a:ext cx="2007633" cy="139484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45720" tIns="22860" rIns="45720" bIns="22860">
                <a:spAutoFit/>
              </a:bodyPr>
              <a:lstStyle/>
              <a:p>
                <a:pPr algn="r" defTabSz="609585">
                  <a:defRPr/>
                </a:pPr>
                <a:r>
                  <a:rPr lang="zh-TW" altLang="en-US" sz="2000" b="1" kern="0" spc="300" dirty="0">
                    <a:solidFill>
                      <a:srgbClr val="00206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改質酯粒</a:t>
                </a:r>
                <a:endParaRPr lang="en-US" altLang="zh-CN" sz="2000" b="1" kern="0" spc="300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0" lvl="1" algn="r">
                  <a:lnSpc>
                    <a:spcPct val="130000"/>
                  </a:lnSpc>
                  <a:defRPr/>
                </a:pPr>
                <a:r>
                  <a:rPr lang="zh-TW" altLang="en-US" sz="1600" b="1" kern="0" spc="300" dirty="0">
                    <a:solidFill>
                      <a:srgbClr val="00206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低熔點</a:t>
                </a:r>
                <a:endParaRPr lang="en-US" altLang="zh-TW" sz="1600" b="1" kern="0" spc="300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0" lvl="1" algn="r">
                  <a:lnSpc>
                    <a:spcPct val="130000"/>
                  </a:lnSpc>
                  <a:defRPr/>
                </a:pPr>
                <a:r>
                  <a:rPr lang="zh-TW" altLang="en-US" sz="1600" b="1" kern="0" spc="300" dirty="0">
                    <a:solidFill>
                      <a:srgbClr val="00206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耐高溫</a:t>
                </a:r>
                <a:endParaRPr lang="en-US" altLang="zh-TW" sz="1600" b="1" kern="0" spc="300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0" lvl="1" algn="r">
                  <a:lnSpc>
                    <a:spcPct val="130000"/>
                  </a:lnSpc>
                  <a:defRPr/>
                </a:pPr>
                <a:r>
                  <a:rPr lang="zh-TW" altLang="en-US" sz="1600" b="1" kern="0" spc="300" dirty="0">
                    <a:solidFill>
                      <a:srgbClr val="00206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高透明</a:t>
                </a:r>
                <a:r>
                  <a:rPr lang="en-US" altLang="zh-TW" sz="1600" b="1" kern="0" spc="300" dirty="0">
                    <a:solidFill>
                      <a:srgbClr val="00206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 </a:t>
                </a:r>
                <a:endParaRPr lang="zh-TW" altLang="en-US" sz="1600" b="1" kern="0" spc="300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46" name="Oval 53">
                <a:extLst>
                  <a:ext uri="{FF2B5EF4-FFF2-40B4-BE49-F238E27FC236}">
                    <a16:creationId xmlns:a16="http://schemas.microsoft.com/office/drawing/2014/main" xmlns="" id="{918D859B-3B34-40F9-9DE5-F1E2F1D4AD0F}"/>
                  </a:ext>
                </a:extLst>
              </p:cNvPr>
              <p:cNvSpPr/>
              <p:nvPr/>
            </p:nvSpPr>
            <p:spPr>
              <a:xfrm>
                <a:off x="2083989" y="5710511"/>
                <a:ext cx="258815" cy="260300"/>
              </a:xfrm>
              <a:prstGeom prst="ellipse">
                <a:avLst/>
              </a:prstGeom>
              <a:solidFill>
                <a:srgbClr val="0E7FB7"/>
              </a:solidFill>
              <a:ln w="12700" cap="flat" cmpd="sng" algn="ctr">
                <a:noFill/>
                <a:prstDash val="solid"/>
                <a:miter lim="800000"/>
              </a:ln>
              <a:effectLst/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txBody>
              <a:bodyPr rtlCol="0" anchor="ctr"/>
              <a:lstStyle/>
              <a:p>
                <a:pPr algn="r">
                  <a:defRPr/>
                </a:pPr>
                <a:endParaRPr lang="en-US" sz="8800" kern="0" dirty="0">
                  <a:solidFill>
                    <a:prstClr val="white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cxnSp>
            <p:nvCxnSpPr>
              <p:cNvPr id="47" name="Straight Arrow Connector 56">
                <a:extLst>
                  <a:ext uri="{FF2B5EF4-FFF2-40B4-BE49-F238E27FC236}">
                    <a16:creationId xmlns:a16="http://schemas.microsoft.com/office/drawing/2014/main" xmlns="" id="{6DCC1838-8A4B-4574-A395-7E6E82C69263}"/>
                  </a:ext>
                </a:extLst>
              </p:cNvPr>
              <p:cNvCxnSpPr/>
              <p:nvPr/>
            </p:nvCxnSpPr>
            <p:spPr>
              <a:xfrm>
                <a:off x="6012160" y="2227114"/>
                <a:ext cx="603926" cy="8491"/>
              </a:xfrm>
              <a:prstGeom prst="straightConnector1">
                <a:avLst/>
              </a:prstGeom>
              <a:noFill/>
              <a:ln w="6350" cap="flat" cmpd="sng" algn="ctr">
                <a:solidFill>
                  <a:srgbClr val="FFFFFF">
                    <a:lumMod val="65000"/>
                  </a:srgbClr>
                </a:solidFill>
                <a:prstDash val="solid"/>
                <a:miter lim="800000"/>
                <a:tailEnd type="arrow"/>
              </a:ln>
              <a:effectLst/>
            </p:spPr>
          </p:cxnSp>
          <p:cxnSp>
            <p:nvCxnSpPr>
              <p:cNvPr id="48" name="Straight Connector 57">
                <a:extLst>
                  <a:ext uri="{FF2B5EF4-FFF2-40B4-BE49-F238E27FC236}">
                    <a16:creationId xmlns:a16="http://schemas.microsoft.com/office/drawing/2014/main" xmlns="" id="{943852EA-457E-4146-8550-857CF7A8D74F}"/>
                  </a:ext>
                </a:extLst>
              </p:cNvPr>
              <p:cNvCxnSpPr/>
              <p:nvPr/>
            </p:nvCxnSpPr>
            <p:spPr>
              <a:xfrm flipH="1">
                <a:off x="5174494" y="2231894"/>
                <a:ext cx="837666" cy="861774"/>
              </a:xfrm>
              <a:prstGeom prst="line">
                <a:avLst/>
              </a:prstGeom>
              <a:noFill/>
              <a:ln w="6350" cap="flat" cmpd="sng" algn="ctr">
                <a:solidFill>
                  <a:srgbClr val="FFFFFF">
                    <a:lumMod val="65000"/>
                  </a:srgbClr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49" name="Straight Arrow Connector 58">
                <a:extLst>
                  <a:ext uri="{FF2B5EF4-FFF2-40B4-BE49-F238E27FC236}">
                    <a16:creationId xmlns:a16="http://schemas.microsoft.com/office/drawing/2014/main" xmlns="" id="{B62A0FB4-06BD-43CB-86E4-8E077B6E37FC}"/>
                  </a:ext>
                </a:extLst>
              </p:cNvPr>
              <p:cNvCxnSpPr>
                <a:endCxn id="44" idx="5"/>
              </p:cNvCxnSpPr>
              <p:nvPr/>
            </p:nvCxnSpPr>
            <p:spPr>
              <a:xfrm flipH="1" flipV="1">
                <a:off x="2304901" y="4017189"/>
                <a:ext cx="322883" cy="253162"/>
              </a:xfrm>
              <a:prstGeom prst="straightConnector1">
                <a:avLst/>
              </a:prstGeom>
              <a:noFill/>
              <a:ln w="6350" cap="flat" cmpd="sng" algn="ctr">
                <a:solidFill>
                  <a:srgbClr val="FFFFFF">
                    <a:lumMod val="65000"/>
                  </a:srgbClr>
                </a:solidFill>
                <a:prstDash val="solid"/>
                <a:miter lim="800000"/>
                <a:tailEnd type="arrow"/>
              </a:ln>
              <a:effectLst/>
            </p:spPr>
          </p:cxnSp>
          <p:cxnSp>
            <p:nvCxnSpPr>
              <p:cNvPr id="50" name="Straight Arrow Connector 59">
                <a:extLst>
                  <a:ext uri="{FF2B5EF4-FFF2-40B4-BE49-F238E27FC236}">
                    <a16:creationId xmlns:a16="http://schemas.microsoft.com/office/drawing/2014/main" xmlns="" id="{67CBE598-B4B2-4D81-B1E9-81F7B321DF60}"/>
                  </a:ext>
                </a:extLst>
              </p:cNvPr>
              <p:cNvCxnSpPr/>
              <p:nvPr/>
            </p:nvCxnSpPr>
            <p:spPr>
              <a:xfrm flipH="1" flipV="1">
                <a:off x="2371300" y="5859159"/>
                <a:ext cx="815859" cy="7317"/>
              </a:xfrm>
              <a:prstGeom prst="straightConnector1">
                <a:avLst/>
              </a:prstGeom>
              <a:noFill/>
              <a:ln w="6350" cap="flat" cmpd="sng" algn="ctr">
                <a:solidFill>
                  <a:srgbClr val="FFFFFF">
                    <a:lumMod val="65000"/>
                  </a:srgbClr>
                </a:solidFill>
                <a:prstDash val="solid"/>
                <a:miter lim="800000"/>
                <a:tailEnd type="arrow"/>
              </a:ln>
              <a:effectLst/>
            </p:spPr>
          </p:cxnSp>
          <p:cxnSp>
            <p:nvCxnSpPr>
              <p:cNvPr id="51" name="Straight Arrow Connector 60">
                <a:extLst>
                  <a:ext uri="{FF2B5EF4-FFF2-40B4-BE49-F238E27FC236}">
                    <a16:creationId xmlns:a16="http://schemas.microsoft.com/office/drawing/2014/main" xmlns="" id="{0DE60531-4864-44E9-AC4F-E6BEBB7D3832}"/>
                  </a:ext>
                </a:extLst>
              </p:cNvPr>
              <p:cNvCxnSpPr/>
              <p:nvPr/>
            </p:nvCxnSpPr>
            <p:spPr>
              <a:xfrm flipH="1">
                <a:off x="2351271" y="2227114"/>
                <a:ext cx="549749" cy="8491"/>
              </a:xfrm>
              <a:prstGeom prst="straightConnector1">
                <a:avLst/>
              </a:prstGeom>
              <a:noFill/>
              <a:ln w="6350" cap="flat" cmpd="sng" algn="ctr">
                <a:solidFill>
                  <a:srgbClr val="FFFFFF">
                    <a:lumMod val="65000"/>
                  </a:srgbClr>
                </a:solidFill>
                <a:prstDash val="solid"/>
                <a:miter lim="800000"/>
                <a:tailEnd type="arrow"/>
              </a:ln>
              <a:effectLst/>
            </p:spPr>
          </p:cxnSp>
        </p:grpSp>
        <p:cxnSp>
          <p:nvCxnSpPr>
            <p:cNvPr id="15" name="Straight Connector 57">
              <a:extLst>
                <a:ext uri="{FF2B5EF4-FFF2-40B4-BE49-F238E27FC236}">
                  <a16:creationId xmlns:a16="http://schemas.microsoft.com/office/drawing/2014/main" xmlns="" id="{820CE994-9A76-4025-9B40-3F8D796BC67B}"/>
                </a:ext>
              </a:extLst>
            </p:cNvPr>
            <p:cNvCxnSpPr/>
            <p:nvPr/>
          </p:nvCxnSpPr>
          <p:spPr>
            <a:xfrm>
              <a:off x="5076056" y="5206455"/>
              <a:ext cx="638944" cy="634206"/>
            </a:xfrm>
            <a:prstGeom prst="line">
              <a:avLst/>
            </a:prstGeom>
            <a:noFill/>
            <a:ln w="6350" cap="flat" cmpd="sng" algn="ctr">
              <a:solidFill>
                <a:srgbClr val="FFFFFF">
                  <a:lumMod val="65000"/>
                </a:srgbClr>
              </a:solidFill>
              <a:prstDash val="solid"/>
              <a:miter lim="800000"/>
            </a:ln>
            <a:effectLst/>
          </p:spPr>
        </p:cxnSp>
        <p:cxnSp>
          <p:nvCxnSpPr>
            <p:cNvPr id="16" name="Straight Arrow Connector 56">
              <a:extLst>
                <a:ext uri="{FF2B5EF4-FFF2-40B4-BE49-F238E27FC236}">
                  <a16:creationId xmlns:a16="http://schemas.microsoft.com/office/drawing/2014/main" xmlns="" id="{C1742AA2-4B75-4410-92F2-8B186A3E7905}"/>
                </a:ext>
              </a:extLst>
            </p:cNvPr>
            <p:cNvCxnSpPr/>
            <p:nvPr/>
          </p:nvCxnSpPr>
          <p:spPr>
            <a:xfrm>
              <a:off x="5715000" y="5854527"/>
              <a:ext cx="828000" cy="0"/>
            </a:xfrm>
            <a:prstGeom prst="straightConnector1">
              <a:avLst/>
            </a:prstGeom>
            <a:noFill/>
            <a:ln w="6350" cap="flat" cmpd="sng" algn="ctr">
              <a:solidFill>
                <a:srgbClr val="FFFFFF">
                  <a:lumMod val="65000"/>
                </a:srgbClr>
              </a:solidFill>
              <a:prstDash val="solid"/>
              <a:miter lim="800000"/>
              <a:tailEnd type="arrow"/>
            </a:ln>
            <a:effectLst/>
          </p:spPr>
        </p:cxnSp>
      </p:grpSp>
      <p:sp>
        <p:nvSpPr>
          <p:cNvPr id="3" name="橢圓 2"/>
          <p:cNvSpPr/>
          <p:nvPr/>
        </p:nvSpPr>
        <p:spPr>
          <a:xfrm>
            <a:off x="3877087" y="3070604"/>
            <a:ext cx="1074514" cy="1074514"/>
          </a:xfrm>
          <a:prstGeom prst="ellipse">
            <a:avLst/>
          </a:prstGeom>
          <a:solidFill>
            <a:srgbClr val="45C1A4"/>
          </a:solidFill>
          <a:ln w="3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 kern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3" name="文字方塊 52">
            <a:extLst>
              <a:ext uri="{FF2B5EF4-FFF2-40B4-BE49-F238E27FC236}">
                <a16:creationId xmlns:a16="http://schemas.microsoft.com/office/drawing/2014/main" xmlns="" id="{21A014D5-9F60-4FEB-A7EF-5EB5C56653E3}"/>
              </a:ext>
            </a:extLst>
          </p:cNvPr>
          <p:cNvSpPr txBox="1"/>
          <p:nvPr/>
        </p:nvSpPr>
        <p:spPr>
          <a:xfrm>
            <a:off x="3929910" y="3341550"/>
            <a:ext cx="948794" cy="4929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 altLang="zh-TW" sz="2800" b="1" kern="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 E T</a:t>
            </a:r>
            <a:endParaRPr lang="zh-TW" altLang="en-US" sz="2800" b="1" kern="0" dirty="0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87045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07505" y="135997"/>
            <a:ext cx="8928991" cy="1143000"/>
          </a:xfrm>
          <a:prstGeom prst="rect">
            <a:avLst/>
          </a:prstGeom>
          <a:gradFill flip="none" rotWithShape="0">
            <a:gsLst>
              <a:gs pos="100000">
                <a:srgbClr val="FF0000">
                  <a:alpha val="50000"/>
                </a:srgbClr>
              </a:gs>
              <a:gs pos="0">
                <a:schemeClr val="bg1">
                  <a:alpha val="0"/>
                </a:schemeClr>
              </a:gs>
              <a:gs pos="100000">
                <a:srgbClr val="FF0000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zh-TW" altLang="en-US" sz="3600" b="1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寶特瓶</a:t>
            </a:r>
            <a:r>
              <a:rPr lang="en-US" altLang="zh-TW" sz="3600" b="1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3600" b="1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胚</a:t>
            </a:r>
            <a:r>
              <a:rPr lang="en-US" altLang="zh-TW" sz="3600" b="1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sz="3600" b="1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膠片</a:t>
            </a:r>
            <a:endParaRPr lang="en-US" altLang="en-US" sz="3600" b="1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Marker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114243"/>
            <a:ext cx="2448272" cy="980369"/>
          </a:xfrm>
          <a:prstGeom prst="rect">
            <a:avLst/>
          </a:prstGeom>
        </p:spPr>
      </p:pic>
      <p:grpSp>
        <p:nvGrpSpPr>
          <p:cNvPr id="54" name="群組 53"/>
          <p:cNvGrpSpPr/>
          <p:nvPr/>
        </p:nvGrpSpPr>
        <p:grpSpPr>
          <a:xfrm>
            <a:off x="755576" y="4555005"/>
            <a:ext cx="2160240" cy="1884259"/>
            <a:chOff x="1547664" y="4136443"/>
            <a:chExt cx="2160240" cy="1884259"/>
          </a:xfrm>
        </p:grpSpPr>
        <p:sp>
          <p:nvSpPr>
            <p:cNvPr id="55" name="Text Box 10"/>
            <p:cNvSpPr txBox="1">
              <a:spLocks noChangeArrowheads="1"/>
            </p:cNvSpPr>
            <p:nvPr/>
          </p:nvSpPr>
          <p:spPr bwMode="auto">
            <a:xfrm>
              <a:off x="1547664" y="5174316"/>
              <a:ext cx="2160240" cy="8463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45720" tIns="22860" rIns="45720" bIns="22860">
              <a:spAutoFit/>
            </a:bodyPr>
            <a:lstStyle/>
            <a:p>
              <a:pPr marL="0" marR="0" lvl="0" indent="0" algn="ctr" defTabSz="1088232" rtl="0" eaLnBrk="1" fontAlgn="auto" latinLnBrk="0" hangingPunct="1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TW" altLang="en-US" b="1" kern="0" spc="300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聚酯瓶</a:t>
              </a:r>
              <a:endParaRPr lang="en-US" altLang="zh-TW" b="1" kern="0" spc="3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0" marR="0" lvl="0" indent="0" algn="ctr" defTabSz="10882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TW" altLang="en-US" sz="1600" dirty="0" smtClean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供應飲料廠</a:t>
              </a:r>
              <a:endParaRPr lang="en-US" altLang="zh-TW" sz="16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grpSp>
          <p:nvGrpSpPr>
            <p:cNvPr id="56" name="群組 55"/>
            <p:cNvGrpSpPr/>
            <p:nvPr/>
          </p:nvGrpSpPr>
          <p:grpSpPr>
            <a:xfrm>
              <a:off x="2149820" y="4136443"/>
              <a:ext cx="1027935" cy="1033833"/>
              <a:chOff x="2319928" y="4140483"/>
              <a:chExt cx="1027935" cy="1033833"/>
            </a:xfrm>
          </p:grpSpPr>
          <p:sp>
            <p:nvSpPr>
              <p:cNvPr id="57" name="Oval 4"/>
              <p:cNvSpPr/>
              <p:nvPr/>
            </p:nvSpPr>
            <p:spPr>
              <a:xfrm>
                <a:off x="2319928" y="4140483"/>
                <a:ext cx="1027935" cy="1033833"/>
              </a:xfrm>
              <a:prstGeom prst="ellipse">
                <a:avLst/>
              </a:prstGeom>
              <a:solidFill>
                <a:srgbClr val="F79646">
                  <a:lumMod val="75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endParaRPr>
              </a:p>
            </p:txBody>
          </p:sp>
          <p:pic>
            <p:nvPicPr>
              <p:cNvPr id="58" name="Picture 12" descr="ãPET BOTTLE flat iconãçåçæå°çµæ"/>
              <p:cNvPicPr>
                <a:picLocks noChangeAspect="1" noChangeArrowheads="1"/>
              </p:cNvPicPr>
              <p:nvPr/>
            </p:nvPicPr>
            <p:blipFill rotWithShape="1">
              <a:blip r:embed="rId5" cstate="print">
                <a:clrChange>
                  <a:clrFrom>
                    <a:srgbClr val="1B1B1B"/>
                  </a:clrFrom>
                  <a:clrTo>
                    <a:srgbClr val="1B1B1B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6376" b="88591" l="67647" r="83007"/>
                        </a14:imgEffect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5993" t="5992" r="15096" b="11002"/>
              <a:stretch/>
            </p:blipFill>
            <p:spPr bwMode="auto">
              <a:xfrm>
                <a:off x="2658401" y="4282314"/>
                <a:ext cx="350987" cy="75017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59" name="群組 58"/>
          <p:cNvGrpSpPr/>
          <p:nvPr/>
        </p:nvGrpSpPr>
        <p:grpSpPr>
          <a:xfrm>
            <a:off x="5887275" y="4555004"/>
            <a:ext cx="2592288" cy="1922990"/>
            <a:chOff x="5375879" y="4184139"/>
            <a:chExt cx="2592288" cy="1922990"/>
          </a:xfrm>
        </p:grpSpPr>
        <p:sp>
          <p:nvSpPr>
            <p:cNvPr id="60" name="Oval 6"/>
            <p:cNvSpPr/>
            <p:nvPr/>
          </p:nvSpPr>
          <p:spPr>
            <a:xfrm>
              <a:off x="6179760" y="4184139"/>
              <a:ext cx="984527" cy="1076603"/>
            </a:xfrm>
            <a:prstGeom prst="ellipse">
              <a:avLst/>
            </a:prstGeom>
            <a:solidFill>
              <a:srgbClr val="F79646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61" name="Text Box 10"/>
            <p:cNvSpPr txBox="1">
              <a:spLocks noChangeArrowheads="1"/>
            </p:cNvSpPr>
            <p:nvPr/>
          </p:nvSpPr>
          <p:spPr bwMode="auto">
            <a:xfrm>
              <a:off x="5375879" y="5260743"/>
              <a:ext cx="2592288" cy="8463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45720" tIns="22860" rIns="45720" bIns="22860">
              <a:spAutoFit/>
            </a:bodyPr>
            <a:lstStyle/>
            <a:p>
              <a:pPr marR="0" lvl="0" indent="0" algn="ctr" defTabSz="1088232" fontAlgn="auto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TW" altLang="en-US" b="1" kern="0" spc="300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聚酯膠片</a:t>
              </a:r>
            </a:p>
            <a:p>
              <a:pPr algn="ctr" defTabSz="1088232">
                <a:defRPr/>
              </a:pPr>
              <a:r>
                <a:rPr lang="zh-TW" altLang="en-US" sz="1600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電子級及醫療級</a:t>
              </a:r>
              <a:r>
                <a:rPr lang="zh-TW" altLang="en-US" sz="1600" dirty="0" smtClean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應用</a:t>
              </a:r>
              <a:endParaRPr lang="en-US" altLang="zh-TW" sz="16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62" name="Picture 2" descr="ãplastic sheet iconãçåçæå°çµæ"/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3298" b="69868" l="20608" r="74988">
                          <a14:foregroundMark x1="31538" y1="31071" x2="31538" y2="31071"/>
                          <a14:foregroundMark x1="38462" y1="47500" x2="38462" y2="47500"/>
                        </a14:backgroundRemoval>
                      </a14:imgEffect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810" t="17477" r="18215" b="24311"/>
            <a:stretch/>
          </p:blipFill>
          <p:spPr bwMode="auto">
            <a:xfrm>
              <a:off x="6281671" y="4365184"/>
              <a:ext cx="780704" cy="72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3" name="群組 62"/>
          <p:cNvGrpSpPr/>
          <p:nvPr/>
        </p:nvGrpSpPr>
        <p:grpSpPr>
          <a:xfrm>
            <a:off x="4049838" y="4579132"/>
            <a:ext cx="1027935" cy="1033833"/>
            <a:chOff x="3939375" y="3995399"/>
            <a:chExt cx="1027935" cy="1033833"/>
          </a:xfrm>
        </p:grpSpPr>
        <p:sp>
          <p:nvSpPr>
            <p:cNvPr id="64" name="Oval 4"/>
            <p:cNvSpPr/>
            <p:nvPr/>
          </p:nvSpPr>
          <p:spPr>
            <a:xfrm>
              <a:off x="3939375" y="3995399"/>
              <a:ext cx="1027935" cy="1033833"/>
            </a:xfrm>
            <a:prstGeom prst="ellipse">
              <a:avLst/>
            </a:prstGeom>
            <a:solidFill>
              <a:srgbClr val="F79646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  <p:pic>
          <p:nvPicPr>
            <p:cNvPr id="65" name="Picture 6"/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637" t="23656" r="35217" b="23656"/>
            <a:stretch/>
          </p:blipFill>
          <p:spPr bwMode="auto">
            <a:xfrm>
              <a:off x="4198588" y="4111326"/>
              <a:ext cx="509509" cy="8019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6" name="Text Box 10"/>
          <p:cNvSpPr txBox="1">
            <a:spLocks noChangeArrowheads="1"/>
          </p:cNvSpPr>
          <p:nvPr/>
        </p:nvSpPr>
        <p:spPr bwMode="auto">
          <a:xfrm>
            <a:off x="3518622" y="5601032"/>
            <a:ext cx="2205505" cy="846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45720" tIns="22860" rIns="45720" bIns="22860">
            <a:spAutoFit/>
          </a:bodyPr>
          <a:lstStyle/>
          <a:p>
            <a:pPr algn="ctr" defTabSz="1088232">
              <a:lnSpc>
                <a:spcPct val="200000"/>
              </a:lnSpc>
              <a:defRPr/>
            </a:pPr>
            <a:r>
              <a:rPr lang="zh-TW" altLang="en-US" b="1" kern="0" spc="3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聚酯瓶胚</a:t>
            </a:r>
            <a:endParaRPr lang="en-US" altLang="zh-TW" b="1" kern="0" spc="300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lvl="0" indent="0" algn="ctr" defTabSz="10882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6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供應飲料廠</a:t>
            </a:r>
            <a:endParaRPr lang="en-US" altLang="zh-TW" sz="1600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A073-0F0D-424B-875D-A3CDE2C259F7}" type="slidenum">
              <a:rPr lang="zh-TW" altLang="en-US" smtClean="0"/>
              <a:t>4</a:t>
            </a:fld>
            <a:endParaRPr lang="zh-TW" altLang="en-US"/>
          </a:p>
        </p:txBody>
      </p:sp>
      <p:pic>
        <p:nvPicPr>
          <p:cNvPr id="19" name="Picture 2" descr="ãpet bottleãçåçæå°çµæ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132856"/>
            <a:ext cx="3297029" cy="16335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bg2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23" name="橢圓 4"/>
          <p:cNvSpPr/>
          <p:nvPr/>
        </p:nvSpPr>
        <p:spPr>
          <a:xfrm>
            <a:off x="3822917" y="2153229"/>
            <a:ext cx="2045227" cy="166199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1600" b="1" kern="1200" dirty="0" smtClean="0">
                <a:solidFill>
                  <a:srgbClr val="8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 pitchFamily="34" charset="0"/>
              </a:rPr>
              <a:t>生產寶特瓶</a:t>
            </a:r>
            <a:r>
              <a:rPr lang="en-US" altLang="zh-TW" sz="1600" b="1" dirty="0" smtClean="0">
                <a:solidFill>
                  <a:srgbClr val="8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 pitchFamily="34" charset="0"/>
              </a:rPr>
              <a:t>(</a:t>
            </a:r>
            <a:r>
              <a:rPr lang="zh-TW" altLang="en-US" sz="1600" b="1" kern="1200" dirty="0" smtClean="0">
                <a:solidFill>
                  <a:srgbClr val="8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 pitchFamily="34" charset="0"/>
              </a:rPr>
              <a:t>胚</a:t>
            </a:r>
            <a:r>
              <a:rPr lang="en-US" altLang="zh-TW" sz="1600" b="1" dirty="0">
                <a:solidFill>
                  <a:srgbClr val="8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 pitchFamily="34" charset="0"/>
              </a:rPr>
              <a:t>)</a:t>
            </a:r>
            <a:r>
              <a:rPr lang="zh-TW" altLang="en-US" sz="1600" b="1" kern="1200" dirty="0" smtClean="0">
                <a:solidFill>
                  <a:srgbClr val="8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 pitchFamily="34" charset="0"/>
              </a:rPr>
              <a:t>及膠片</a:t>
            </a:r>
            <a:endParaRPr lang="en-US" altLang="zh-TW" sz="1600" b="1" kern="1200" dirty="0" smtClean="0">
              <a:solidFill>
                <a:srgbClr val="8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Open Sans" pitchFamily="34" charset="0"/>
            </a:endParaRPr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1600" b="1" kern="1200" dirty="0" smtClean="0">
                <a:solidFill>
                  <a:srgbClr val="8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 pitchFamily="34" charset="0"/>
              </a:rPr>
              <a:t>成功整合上下游產業</a:t>
            </a:r>
            <a:endParaRPr lang="en-US" altLang="zh-TW" sz="1600" b="1" kern="1200" dirty="0" smtClean="0">
              <a:solidFill>
                <a:srgbClr val="8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Open Sans" pitchFamily="34" charset="0"/>
            </a:endParaRPr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1600" b="1" kern="1200" dirty="0" smtClean="0">
                <a:solidFill>
                  <a:srgbClr val="8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 pitchFamily="34" charset="0"/>
              </a:rPr>
              <a:t>提升酯粒附加價值</a:t>
            </a:r>
            <a:endParaRPr lang="zh-TW" altLang="en-US" sz="1600" b="1" kern="1200" dirty="0">
              <a:solidFill>
                <a:srgbClr val="800000"/>
              </a:solidFill>
            </a:endParaRPr>
          </a:p>
        </p:txBody>
      </p:sp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7147" y="2183709"/>
            <a:ext cx="2822215" cy="16028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effectLst>
            <a:reflection blurRad="12700" stA="38000" endPos="28000" dist="5000" dir="5400000" sy="-100000" algn="bl" rotWithShape="0"/>
          </a:effectLst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5543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07505" y="135997"/>
            <a:ext cx="8928991" cy="1143000"/>
          </a:xfrm>
          <a:prstGeom prst="rect">
            <a:avLst/>
          </a:prstGeom>
          <a:gradFill flip="none" rotWithShape="0">
            <a:gsLst>
              <a:gs pos="100000">
                <a:srgbClr val="FF0000">
                  <a:alpha val="50000"/>
                </a:srgbClr>
              </a:gs>
              <a:gs pos="0">
                <a:schemeClr val="bg1">
                  <a:alpha val="0"/>
                </a:schemeClr>
              </a:gs>
              <a:gs pos="100000">
                <a:srgbClr val="FF0000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zh-TW" altLang="en-US" sz="3600" b="1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尖端材料產品</a:t>
            </a:r>
            <a:endParaRPr lang="en-US" altLang="en-US" sz="3600" b="1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arker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114243"/>
            <a:ext cx="2448272" cy="980369"/>
          </a:xfrm>
          <a:prstGeom prst="rect">
            <a:avLst/>
          </a:prstGeom>
        </p:spPr>
      </p:pic>
      <p:sp>
        <p:nvSpPr>
          <p:cNvPr id="6" name="拱形 5"/>
          <p:cNvSpPr/>
          <p:nvPr/>
        </p:nvSpPr>
        <p:spPr>
          <a:xfrm rot="5400000">
            <a:off x="84070" y="2556958"/>
            <a:ext cx="5263486" cy="3171069"/>
          </a:xfrm>
          <a:prstGeom prst="blockArc">
            <a:avLst>
              <a:gd name="adj1" fmla="val 10800000"/>
              <a:gd name="adj2" fmla="val 23323"/>
              <a:gd name="adj3" fmla="val 5138"/>
            </a:avLst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zh-TW" altLang="en-US" sz="1800" b="0">
              <a:solidFill>
                <a:prstClr val="black"/>
              </a:solidFill>
            </a:endParaRPr>
          </a:p>
        </p:txBody>
      </p:sp>
      <p:grpSp>
        <p:nvGrpSpPr>
          <p:cNvPr id="7" name="群組 6"/>
          <p:cNvGrpSpPr/>
          <p:nvPr/>
        </p:nvGrpSpPr>
        <p:grpSpPr>
          <a:xfrm>
            <a:off x="3146393" y="1510749"/>
            <a:ext cx="4112606" cy="838556"/>
            <a:chOff x="2244142" y="-26596"/>
            <a:chExt cx="4671625" cy="1081651"/>
          </a:xfrm>
        </p:grpSpPr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44142" y="-26596"/>
              <a:ext cx="1191186" cy="1081651"/>
            </a:xfrm>
            <a:prstGeom prst="flowChartConnector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文字方塊 8"/>
            <p:cNvSpPr txBox="1"/>
            <p:nvPr/>
          </p:nvSpPr>
          <p:spPr>
            <a:xfrm>
              <a:off x="3748864" y="283399"/>
              <a:ext cx="3166903" cy="6352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zh-TW" altLang="en-US" sz="2600" b="1" kern="0" spc="300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高質化改性材料</a:t>
              </a:r>
            </a:p>
          </p:txBody>
        </p:sp>
      </p:grpSp>
      <p:grpSp>
        <p:nvGrpSpPr>
          <p:cNvPr id="10" name="群組 9"/>
          <p:cNvGrpSpPr/>
          <p:nvPr/>
        </p:nvGrpSpPr>
        <p:grpSpPr>
          <a:xfrm>
            <a:off x="3748153" y="2841675"/>
            <a:ext cx="3574618" cy="973768"/>
            <a:chOff x="3638575" y="2743740"/>
            <a:chExt cx="4122501" cy="1149791"/>
          </a:xfrm>
        </p:grpSpPr>
        <p:pic>
          <p:nvPicPr>
            <p:cNvPr id="11" name="Picture 5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281" t="7966" r="15014" b="10297"/>
            <a:stretch/>
          </p:blipFill>
          <p:spPr bwMode="auto">
            <a:xfrm>
              <a:off x="3638575" y="2743740"/>
              <a:ext cx="1113578" cy="1149791"/>
            </a:xfrm>
            <a:prstGeom prst="flowChartConnector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文字方塊 11"/>
            <p:cNvSpPr txBox="1"/>
            <p:nvPr/>
          </p:nvSpPr>
          <p:spPr>
            <a:xfrm>
              <a:off x="4974721" y="3087802"/>
              <a:ext cx="2786355" cy="5814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2600" b="1" kern="0" spc="300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發泡</a:t>
              </a:r>
              <a:r>
                <a:rPr lang="zh-TW" altLang="en-US" sz="2600" b="1" kern="0" spc="300" dirty="0" smtClean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應用材料</a:t>
              </a:r>
              <a:endParaRPr lang="zh-TW" altLang="en-US" sz="2600" b="1" kern="0" spc="3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3" name="群組 12"/>
          <p:cNvGrpSpPr/>
          <p:nvPr/>
        </p:nvGrpSpPr>
        <p:grpSpPr>
          <a:xfrm>
            <a:off x="2905780" y="5806998"/>
            <a:ext cx="4122061" cy="1051002"/>
            <a:chOff x="2244142" y="5448459"/>
            <a:chExt cx="4649183" cy="1158938"/>
          </a:xfrm>
        </p:grpSpPr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artisticMarker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44142" y="5448459"/>
              <a:ext cx="1317631" cy="1158938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文字方塊 14"/>
            <p:cNvSpPr txBox="1"/>
            <p:nvPr/>
          </p:nvSpPr>
          <p:spPr>
            <a:xfrm>
              <a:off x="3748864" y="5785832"/>
              <a:ext cx="3144461" cy="5430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zh-TW" altLang="en-US" sz="2600" b="1" kern="0" spc="300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生物可分解材料</a:t>
              </a:r>
            </a:p>
          </p:txBody>
        </p:sp>
      </p:grpSp>
      <p:sp>
        <p:nvSpPr>
          <p:cNvPr id="16" name="文字方塊 15"/>
          <p:cNvSpPr txBox="1"/>
          <p:nvPr/>
        </p:nvSpPr>
        <p:spPr>
          <a:xfrm>
            <a:off x="611560" y="3378705"/>
            <a:ext cx="3055032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500" b="1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尖端材料</a:t>
            </a:r>
            <a:r>
              <a:rPr lang="en-US" altLang="zh-TW" sz="3500" b="1" dirty="0" smtClean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</a:p>
          <a:p>
            <a:r>
              <a:rPr lang="zh-TW" altLang="en-US" sz="3300" b="1" dirty="0" smtClean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產品發展主軸</a:t>
            </a:r>
            <a:endParaRPr lang="zh-TW" altLang="en-US" sz="3300" b="1" dirty="0">
              <a:solidFill>
                <a:srgbClr val="00B05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7" name="群組 16"/>
          <p:cNvGrpSpPr/>
          <p:nvPr/>
        </p:nvGrpSpPr>
        <p:grpSpPr>
          <a:xfrm>
            <a:off x="3666592" y="4409756"/>
            <a:ext cx="3253739" cy="1031052"/>
            <a:chOff x="3426828" y="4026590"/>
            <a:chExt cx="3995837" cy="1195586"/>
          </a:xfrm>
        </p:grpSpPr>
        <p:sp>
          <p:nvSpPr>
            <p:cNvPr id="18" name="文字方塊 17"/>
            <p:cNvSpPr txBox="1"/>
            <p:nvPr/>
          </p:nvSpPr>
          <p:spPr>
            <a:xfrm>
              <a:off x="4912296" y="4464343"/>
              <a:ext cx="2510369" cy="5710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2600" b="1" kern="0" spc="300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彈性</a:t>
              </a:r>
              <a:r>
                <a:rPr lang="zh-TW" altLang="en-US" sz="2600" b="1" kern="0" spc="300" dirty="0" smtClean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體材料</a:t>
              </a:r>
              <a:endParaRPr lang="zh-TW" altLang="en-US" sz="2600" b="1" kern="0" spc="3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19" name="Picture 5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26828" y="4026590"/>
              <a:ext cx="1263079" cy="1195586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A073-0F0D-424B-875D-A3CDE2C259F7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53805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07505" y="135997"/>
            <a:ext cx="8928991" cy="1143000"/>
          </a:xfrm>
          <a:prstGeom prst="rect">
            <a:avLst/>
          </a:prstGeom>
          <a:gradFill flip="none" rotWithShape="0">
            <a:gsLst>
              <a:gs pos="100000">
                <a:srgbClr val="FF0000">
                  <a:alpha val="50000"/>
                </a:srgbClr>
              </a:gs>
              <a:gs pos="0">
                <a:schemeClr val="bg1">
                  <a:alpha val="0"/>
                </a:schemeClr>
              </a:gs>
              <a:gs pos="100000">
                <a:srgbClr val="FF0000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zh-TW" altLang="en-US" sz="3600" b="1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高質化材料 </a:t>
            </a:r>
            <a:r>
              <a:rPr lang="en-US" altLang="zh-TW" sz="3600" b="1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-</a:t>
            </a:r>
            <a:br>
              <a:rPr lang="en-US" altLang="zh-TW" sz="3600" b="1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sz="3600" b="1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3600" b="1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新能源車零組件的應用</a:t>
            </a:r>
            <a:endParaRPr lang="en-US" altLang="en-US" sz="3600" b="1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arker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114243"/>
            <a:ext cx="2448272" cy="980369"/>
          </a:xfrm>
          <a:prstGeom prst="rect">
            <a:avLst/>
          </a:prstGeom>
        </p:spPr>
      </p:pic>
      <p:grpSp>
        <p:nvGrpSpPr>
          <p:cNvPr id="7" name="群組 6"/>
          <p:cNvGrpSpPr/>
          <p:nvPr/>
        </p:nvGrpSpPr>
        <p:grpSpPr>
          <a:xfrm>
            <a:off x="0" y="4475748"/>
            <a:ext cx="8983579" cy="2213810"/>
            <a:chOff x="387029" y="3772475"/>
            <a:chExt cx="5640037" cy="1243826"/>
          </a:xfrm>
        </p:grpSpPr>
        <p:grpSp>
          <p:nvGrpSpPr>
            <p:cNvPr id="8" name="群組 7"/>
            <p:cNvGrpSpPr/>
            <p:nvPr/>
          </p:nvGrpSpPr>
          <p:grpSpPr>
            <a:xfrm>
              <a:off x="387029" y="3772475"/>
              <a:ext cx="5640037" cy="1243826"/>
              <a:chOff x="387029" y="3772475"/>
              <a:chExt cx="5640037" cy="1243826"/>
            </a:xfrm>
          </p:grpSpPr>
          <p:pic>
            <p:nvPicPr>
              <p:cNvPr id="10" name="Picture 2" descr="「電動車 充電樁」的圖片搜尋結果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7029" y="3885863"/>
                <a:ext cx="2234373" cy="11304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1" name="Picture 7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35896" y="3772475"/>
                <a:ext cx="2391170" cy="105911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cxnSp>
            <p:nvCxnSpPr>
              <p:cNvPr id="12" name="直線單箭頭接點 11"/>
              <p:cNvCxnSpPr/>
              <p:nvPr/>
            </p:nvCxnSpPr>
            <p:spPr>
              <a:xfrm>
                <a:off x="2083859" y="4673600"/>
                <a:ext cx="1440879" cy="0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橢圓 8"/>
            <p:cNvSpPr/>
            <p:nvPr/>
          </p:nvSpPr>
          <p:spPr>
            <a:xfrm flipH="1" flipV="1">
              <a:off x="1648936" y="4221088"/>
              <a:ext cx="248163" cy="610501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TW" altLang="en-US" sz="1800" b="0">
                <a:solidFill>
                  <a:prstClr val="white"/>
                </a:solidFill>
              </a:endParaRPr>
            </a:p>
          </p:txBody>
        </p:sp>
      </p:grpSp>
      <p:pic>
        <p:nvPicPr>
          <p:cNvPr id="15" name="图片 4">
            <a:extLst>
              <a:ext uri="{FF2B5EF4-FFF2-40B4-BE49-F238E27FC236}">
                <a16:creationId xmlns:a16="http://schemas.microsoft.com/office/drawing/2014/main" xmlns="" id="{D579AA5F-59D9-BBDC-1E32-EDA91A7943F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448" y="1935083"/>
            <a:ext cx="2352372" cy="13602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bg2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A073-0F0D-424B-875D-A3CDE2C259F7}" type="slidenum">
              <a:rPr lang="zh-TW" altLang="en-US" smtClean="0"/>
              <a:t>6</a:t>
            </a:fld>
            <a:endParaRPr lang="zh-TW" altLang="en-US"/>
          </a:p>
        </p:txBody>
      </p:sp>
      <p:sp>
        <p:nvSpPr>
          <p:cNvPr id="3" name="矩形 2"/>
          <p:cNvSpPr/>
          <p:nvPr/>
        </p:nvSpPr>
        <p:spPr>
          <a:xfrm>
            <a:off x="978178" y="3358021"/>
            <a:ext cx="244169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車載充電器控制器連接器</a:t>
            </a:r>
          </a:p>
        </p:txBody>
      </p:sp>
      <p:pic>
        <p:nvPicPr>
          <p:cNvPr id="19" name="图片 3" descr="Volvo BDU.JPG">
            <a:extLst>
              <a:ext uri="{FF2B5EF4-FFF2-40B4-BE49-F238E27FC236}">
                <a16:creationId xmlns:a16="http://schemas.microsoft.com/office/drawing/2014/main" xmlns="" id="{DE4B9E33-7F0A-9717-C24F-543F5546BD3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68390" y="1938506"/>
            <a:ext cx="1836643" cy="13464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6" name="图片 4">
            <a:extLst>
              <a:ext uri="{FF2B5EF4-FFF2-40B4-BE49-F238E27FC236}">
                <a16:creationId xmlns:a16="http://schemas.microsoft.com/office/drawing/2014/main" xmlns="" id="{74916C80-2439-1083-DFFE-92285649A7B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2526" y="1932072"/>
            <a:ext cx="1869096" cy="13602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bg2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矩形 5"/>
          <p:cNvSpPr/>
          <p:nvPr/>
        </p:nvSpPr>
        <p:spPr>
          <a:xfrm>
            <a:off x="6084168" y="3358021"/>
            <a:ext cx="162095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車載充電器殼體</a:t>
            </a:r>
          </a:p>
        </p:txBody>
      </p:sp>
    </p:spTree>
    <p:extLst>
      <p:ext uri="{BB962C8B-B14F-4D97-AF65-F5344CB8AC3E}">
        <p14:creationId xmlns:p14="http://schemas.microsoft.com/office/powerpoint/2010/main" val="797831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07505" y="135997"/>
            <a:ext cx="8928991" cy="1143000"/>
          </a:xfrm>
          <a:prstGeom prst="rect">
            <a:avLst/>
          </a:prstGeom>
          <a:gradFill flip="none" rotWithShape="0">
            <a:gsLst>
              <a:gs pos="100000">
                <a:srgbClr val="FF0000">
                  <a:alpha val="50000"/>
                </a:srgbClr>
              </a:gs>
              <a:gs pos="0">
                <a:schemeClr val="bg1">
                  <a:alpha val="0"/>
                </a:schemeClr>
              </a:gs>
              <a:gs pos="100000">
                <a:srgbClr val="FF0000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zh-TW" altLang="en-US" sz="3600" b="1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發泡應用材料</a:t>
            </a:r>
            <a:endParaRPr lang="en-US" altLang="en-US" sz="3600" b="1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arker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114243"/>
            <a:ext cx="2448272" cy="980369"/>
          </a:xfrm>
          <a:prstGeom prst="rect">
            <a:avLst/>
          </a:prstGeom>
        </p:spPr>
      </p:pic>
      <p:grpSp>
        <p:nvGrpSpPr>
          <p:cNvPr id="6" name="群組 5">
            <a:extLst>
              <a:ext uri="{FF2B5EF4-FFF2-40B4-BE49-F238E27FC236}">
                <a16:creationId xmlns="" xmlns:a16="http://schemas.microsoft.com/office/drawing/2014/main" id="{4EE0D87C-220F-41DC-8A00-83B3F6075FB6}"/>
              </a:ext>
            </a:extLst>
          </p:cNvPr>
          <p:cNvGrpSpPr/>
          <p:nvPr/>
        </p:nvGrpSpPr>
        <p:grpSpPr>
          <a:xfrm>
            <a:off x="703035" y="1959536"/>
            <a:ext cx="6912808" cy="2372420"/>
            <a:chOff x="1115576" y="2236047"/>
            <a:chExt cx="6912808" cy="2372420"/>
          </a:xfrm>
        </p:grpSpPr>
        <p:sp>
          <p:nvSpPr>
            <p:cNvPr id="25" name="Rectangle 3">
              <a:extLst>
                <a:ext uri="{FF2B5EF4-FFF2-40B4-BE49-F238E27FC236}">
                  <a16:creationId xmlns="" xmlns:a16="http://schemas.microsoft.com/office/drawing/2014/main" id="{42D2465A-41D2-42B8-8446-D92992B865CD}"/>
                </a:ext>
              </a:extLst>
            </p:cNvPr>
            <p:cNvSpPr/>
            <p:nvPr/>
          </p:nvSpPr>
          <p:spPr>
            <a:xfrm>
              <a:off x="1457754" y="3073063"/>
              <a:ext cx="6570629" cy="697814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92D05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</a:pPr>
              <a:endParaRPr lang="ko-KR" altLang="en-US" sz="1800" b="0" kern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ea typeface="Arial Unicode MS"/>
                <a:cs typeface="Arial" pitchFamily="34" charset="0"/>
              </a:endParaRPr>
            </a:p>
          </p:txBody>
        </p:sp>
        <p:sp>
          <p:nvSpPr>
            <p:cNvPr id="7" name="Rectangle 3">
              <a:extLst>
                <a:ext uri="{FF2B5EF4-FFF2-40B4-BE49-F238E27FC236}">
                  <a16:creationId xmlns="" xmlns:a16="http://schemas.microsoft.com/office/drawing/2014/main" id="{42D2465A-41D2-42B8-8446-D92992B865CD}"/>
                </a:ext>
              </a:extLst>
            </p:cNvPr>
            <p:cNvSpPr/>
            <p:nvPr/>
          </p:nvSpPr>
          <p:spPr>
            <a:xfrm>
              <a:off x="1457754" y="2236047"/>
              <a:ext cx="6570630" cy="698906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92D05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</a:pPr>
              <a:endParaRPr lang="ko-KR" altLang="en-US" sz="1800" b="0" kern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ea typeface="Arial Unicode MS"/>
                <a:cs typeface="Arial" pitchFamily="34" charset="0"/>
              </a:endParaRPr>
            </a:p>
          </p:txBody>
        </p:sp>
        <p:sp>
          <p:nvSpPr>
            <p:cNvPr id="8" name="TextBox 12">
              <a:extLst>
                <a:ext uri="{FF2B5EF4-FFF2-40B4-BE49-F238E27FC236}">
                  <a16:creationId xmlns="" xmlns:a16="http://schemas.microsoft.com/office/drawing/2014/main" id="{1B606149-2D77-4BF8-A279-CFD336280054}"/>
                </a:ext>
              </a:extLst>
            </p:cNvPr>
            <p:cNvSpPr txBox="1"/>
            <p:nvPr/>
          </p:nvSpPr>
          <p:spPr bwMode="auto">
            <a:xfrm>
              <a:off x="2073782" y="2369562"/>
              <a:ext cx="5738578" cy="461665"/>
            </a:xfrm>
            <a:prstGeom prst="rect">
              <a:avLst/>
            </a:prstGeom>
            <a:noFill/>
            <a:effectLst/>
          </p:spPr>
          <p:txBody>
            <a:bodyPr wrap="squar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TW" altLang="en-US" sz="2400" b="1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風力發電葉片芯材</a:t>
              </a:r>
              <a:endParaRPr lang="ko-KR" altLang="en-US" sz="24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9" name="Oval 4">
              <a:extLst>
                <a:ext uri="{FF2B5EF4-FFF2-40B4-BE49-F238E27FC236}">
                  <a16:creationId xmlns="" xmlns:a16="http://schemas.microsoft.com/office/drawing/2014/main" id="{E1B9FAA3-1998-4247-B3CF-FFF55344EB19}"/>
                </a:ext>
              </a:extLst>
            </p:cNvPr>
            <p:cNvSpPr/>
            <p:nvPr/>
          </p:nvSpPr>
          <p:spPr>
            <a:xfrm>
              <a:off x="1115576" y="2250596"/>
              <a:ext cx="684357" cy="684357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92D050"/>
              </a:solidFill>
              <a:prstDash val="solid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</a:pPr>
              <a:endParaRPr lang="ko-KR" altLang="en-US" sz="1800" b="0" kern="0">
                <a:solidFill>
                  <a:srgbClr val="92D050"/>
                </a:solidFill>
                <a:latin typeface="Arial"/>
                <a:ea typeface="Arial Unicode MS"/>
              </a:endParaRPr>
            </a:p>
          </p:txBody>
        </p:sp>
        <p:sp>
          <p:nvSpPr>
            <p:cNvPr id="10" name="TextBox 5">
              <a:extLst>
                <a:ext uri="{FF2B5EF4-FFF2-40B4-BE49-F238E27FC236}">
                  <a16:creationId xmlns="" xmlns:a16="http://schemas.microsoft.com/office/drawing/2014/main" id="{E3162FF6-215B-4AC8-A316-2F97A4B02959}"/>
                </a:ext>
              </a:extLst>
            </p:cNvPr>
            <p:cNvSpPr txBox="1"/>
            <p:nvPr/>
          </p:nvSpPr>
          <p:spPr>
            <a:xfrm>
              <a:off x="1243454" y="2340690"/>
              <a:ext cx="428602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2800" dirty="0">
                  <a:solidFill>
                    <a:srgbClr val="92D050"/>
                  </a:solidFill>
                  <a:latin typeface="Arial"/>
                  <a:ea typeface="Arial Unicode MS"/>
                  <a:cs typeface="Arial" pitchFamily="34" charset="0"/>
                </a:rPr>
                <a:t>1</a:t>
              </a:r>
              <a:endParaRPr lang="ko-KR" altLang="en-US" sz="2800" dirty="0">
                <a:solidFill>
                  <a:srgbClr val="92D050"/>
                </a:solidFill>
                <a:latin typeface="Arial"/>
                <a:ea typeface="Arial Unicode MS"/>
                <a:cs typeface="Arial" pitchFamily="34" charset="0"/>
              </a:endParaRPr>
            </a:p>
          </p:txBody>
        </p:sp>
        <p:sp>
          <p:nvSpPr>
            <p:cNvPr id="11" name="TextBox 12">
              <a:extLst>
                <a:ext uri="{FF2B5EF4-FFF2-40B4-BE49-F238E27FC236}">
                  <a16:creationId xmlns="" xmlns:a16="http://schemas.microsoft.com/office/drawing/2014/main" id="{32581D0D-D5DE-486B-9BC3-0175B730345A}"/>
                </a:ext>
              </a:extLst>
            </p:cNvPr>
            <p:cNvSpPr txBox="1"/>
            <p:nvPr/>
          </p:nvSpPr>
          <p:spPr bwMode="auto">
            <a:xfrm>
              <a:off x="2073782" y="3206319"/>
              <a:ext cx="5738578" cy="461665"/>
            </a:xfrm>
            <a:prstGeom prst="rect">
              <a:avLst/>
            </a:prstGeom>
            <a:noFill/>
            <a:effectLst/>
          </p:spPr>
          <p:txBody>
            <a:bodyPr wrap="squar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TW" altLang="en-US" sz="2400" b="1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輕量化結構材</a:t>
              </a:r>
              <a:endParaRPr lang="ko-KR" altLang="en-US" sz="24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2" name="Oval 33">
              <a:extLst>
                <a:ext uri="{FF2B5EF4-FFF2-40B4-BE49-F238E27FC236}">
                  <a16:creationId xmlns="" xmlns:a16="http://schemas.microsoft.com/office/drawing/2014/main" id="{DBF1C2E5-72F0-46C8-BA3F-EDE093698AC9}"/>
                </a:ext>
              </a:extLst>
            </p:cNvPr>
            <p:cNvSpPr/>
            <p:nvPr/>
          </p:nvSpPr>
          <p:spPr>
            <a:xfrm>
              <a:off x="1115576" y="3087353"/>
              <a:ext cx="684357" cy="684357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92D050"/>
              </a:solidFill>
              <a:prstDash val="solid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</a:pPr>
              <a:endParaRPr lang="ko-KR" altLang="en-US" sz="1800" b="0" kern="0">
                <a:solidFill>
                  <a:srgbClr val="92D050"/>
                </a:solidFill>
                <a:latin typeface="Arial"/>
                <a:ea typeface="Arial Unicode MS"/>
              </a:endParaRPr>
            </a:p>
          </p:txBody>
        </p:sp>
        <p:sp>
          <p:nvSpPr>
            <p:cNvPr id="13" name="TextBox 34">
              <a:extLst>
                <a:ext uri="{FF2B5EF4-FFF2-40B4-BE49-F238E27FC236}">
                  <a16:creationId xmlns="" xmlns:a16="http://schemas.microsoft.com/office/drawing/2014/main" id="{16AEC211-D6A4-4D2C-8F6A-3B2847B19885}"/>
                </a:ext>
              </a:extLst>
            </p:cNvPr>
            <p:cNvSpPr txBox="1"/>
            <p:nvPr/>
          </p:nvSpPr>
          <p:spPr>
            <a:xfrm>
              <a:off x="1243454" y="3177447"/>
              <a:ext cx="428602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2800" dirty="0">
                  <a:solidFill>
                    <a:srgbClr val="92D050"/>
                  </a:solidFill>
                  <a:latin typeface="Arial"/>
                  <a:ea typeface="Arial Unicode MS"/>
                  <a:cs typeface="Arial" pitchFamily="34" charset="0"/>
                </a:rPr>
                <a:t>2</a:t>
              </a:r>
              <a:endParaRPr lang="ko-KR" altLang="en-US" sz="2800" dirty="0">
                <a:solidFill>
                  <a:srgbClr val="92D050"/>
                </a:solidFill>
                <a:latin typeface="Arial"/>
                <a:ea typeface="Arial Unicode MS"/>
                <a:cs typeface="Arial" pitchFamily="34" charset="0"/>
              </a:endParaRPr>
            </a:p>
          </p:txBody>
        </p:sp>
        <p:sp>
          <p:nvSpPr>
            <p:cNvPr id="14" name="Rectangle 36">
              <a:extLst>
                <a:ext uri="{FF2B5EF4-FFF2-40B4-BE49-F238E27FC236}">
                  <a16:creationId xmlns="" xmlns:a16="http://schemas.microsoft.com/office/drawing/2014/main" id="{13A3145E-39FD-46A2-A658-344DAD3E1508}"/>
                </a:ext>
              </a:extLst>
            </p:cNvPr>
            <p:cNvSpPr/>
            <p:nvPr/>
          </p:nvSpPr>
          <p:spPr>
            <a:xfrm>
              <a:off x="1457754" y="3924111"/>
              <a:ext cx="6570630" cy="684356"/>
            </a:xfrm>
            <a:prstGeom prst="rect">
              <a:avLst/>
            </a:prstGeom>
            <a:noFill/>
            <a:ln w="12700" cap="flat" cmpd="sng" algn="ctr">
              <a:solidFill>
                <a:srgbClr val="92D05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</a:pPr>
              <a:endParaRPr lang="ko-KR" altLang="en-US" sz="1800" b="0" kern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ea typeface="Arial Unicode MS"/>
                <a:cs typeface="Arial" pitchFamily="34" charset="0"/>
              </a:endParaRPr>
            </a:p>
          </p:txBody>
        </p:sp>
        <p:sp>
          <p:nvSpPr>
            <p:cNvPr id="15" name="Oval 38">
              <a:extLst>
                <a:ext uri="{FF2B5EF4-FFF2-40B4-BE49-F238E27FC236}">
                  <a16:creationId xmlns="" xmlns:a16="http://schemas.microsoft.com/office/drawing/2014/main" id="{C1DBF8C0-E995-4CB8-9222-ED4D83858531}"/>
                </a:ext>
              </a:extLst>
            </p:cNvPr>
            <p:cNvSpPr/>
            <p:nvPr/>
          </p:nvSpPr>
          <p:spPr>
            <a:xfrm>
              <a:off x="1115576" y="3924110"/>
              <a:ext cx="684357" cy="684357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92D050"/>
              </a:solidFill>
              <a:prstDash val="solid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</a:pPr>
              <a:endParaRPr lang="ko-KR" altLang="en-US" sz="1800" b="0" kern="0">
                <a:solidFill>
                  <a:srgbClr val="92D050"/>
                </a:solidFill>
                <a:latin typeface="Arial"/>
                <a:ea typeface="Arial Unicode MS"/>
              </a:endParaRPr>
            </a:p>
          </p:txBody>
        </p:sp>
        <p:sp>
          <p:nvSpPr>
            <p:cNvPr id="16" name="TextBox 39">
              <a:extLst>
                <a:ext uri="{FF2B5EF4-FFF2-40B4-BE49-F238E27FC236}">
                  <a16:creationId xmlns="" xmlns:a16="http://schemas.microsoft.com/office/drawing/2014/main" id="{2100101B-8C55-4F00-9B01-33C811FB3118}"/>
                </a:ext>
              </a:extLst>
            </p:cNvPr>
            <p:cNvSpPr txBox="1"/>
            <p:nvPr/>
          </p:nvSpPr>
          <p:spPr>
            <a:xfrm>
              <a:off x="1243454" y="4014204"/>
              <a:ext cx="428602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2800" dirty="0">
                  <a:solidFill>
                    <a:srgbClr val="92D050"/>
                  </a:solidFill>
                  <a:latin typeface="Arial"/>
                  <a:ea typeface="Arial Unicode MS"/>
                  <a:cs typeface="Arial" pitchFamily="34" charset="0"/>
                </a:rPr>
                <a:t>3</a:t>
              </a:r>
              <a:endParaRPr lang="ko-KR" altLang="en-US" sz="2800" dirty="0">
                <a:solidFill>
                  <a:srgbClr val="92D050"/>
                </a:solidFill>
                <a:latin typeface="Arial"/>
                <a:ea typeface="Arial Unicode MS"/>
                <a:cs typeface="Arial" pitchFamily="34" charset="0"/>
              </a:endParaRPr>
            </a:p>
          </p:txBody>
        </p:sp>
        <p:sp>
          <p:nvSpPr>
            <p:cNvPr id="17" name="TextBox 12">
              <a:extLst>
                <a:ext uri="{FF2B5EF4-FFF2-40B4-BE49-F238E27FC236}">
                  <a16:creationId xmlns="" xmlns:a16="http://schemas.microsoft.com/office/drawing/2014/main" id="{C65AF655-CE53-42B4-A851-E19342B92469}"/>
                </a:ext>
              </a:extLst>
            </p:cNvPr>
            <p:cNvSpPr txBox="1"/>
            <p:nvPr/>
          </p:nvSpPr>
          <p:spPr bwMode="auto">
            <a:xfrm>
              <a:off x="2073782" y="4043508"/>
              <a:ext cx="5738578" cy="461665"/>
            </a:xfrm>
            <a:prstGeom prst="rect">
              <a:avLst/>
            </a:prstGeom>
            <a:noFill/>
            <a:effectLst/>
          </p:spPr>
          <p:txBody>
            <a:bodyPr wrap="squar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TW" altLang="en-US" sz="2400" b="1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鞋中底素材</a:t>
              </a:r>
              <a:endParaRPr lang="ko-KR" altLang="en-US" sz="24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pic>
        <p:nvPicPr>
          <p:cNvPr id="18" name="Picture 2" descr="C:\Users\CHIN\OneDrive\簡報\公司內部簡報\2020策瑞會議報告\照片\IMG_2088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71269" y="465775"/>
            <a:ext cx="4099186" cy="2121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向下箭號 18"/>
          <p:cNvSpPr/>
          <p:nvPr/>
        </p:nvSpPr>
        <p:spPr>
          <a:xfrm>
            <a:off x="301312" y="2587399"/>
            <a:ext cx="340378" cy="894775"/>
          </a:xfrm>
          <a:prstGeom prst="downArrow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zh-TW" altLang="en-US" sz="1800" b="0">
              <a:solidFill>
                <a:srgbClr val="FF0000"/>
              </a:solidFill>
            </a:endParaRPr>
          </a:p>
        </p:txBody>
      </p:sp>
      <p:sp>
        <p:nvSpPr>
          <p:cNvPr id="20" name="文字方塊 19"/>
          <p:cNvSpPr txBox="1"/>
          <p:nvPr/>
        </p:nvSpPr>
        <p:spPr>
          <a:xfrm>
            <a:off x="148335" y="3659920"/>
            <a:ext cx="553998" cy="2200731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TW" altLang="en-US" sz="2400" dirty="0" smtClean="0">
                <a:solidFill>
                  <a:srgbClr val="00763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降低</a:t>
            </a:r>
            <a:r>
              <a:rPr lang="en-US" altLang="zh-TW" sz="2400" dirty="0" smtClean="0">
                <a:solidFill>
                  <a:srgbClr val="00763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CO</a:t>
            </a:r>
            <a:r>
              <a:rPr lang="en-US" altLang="zh-TW" sz="2400" baseline="-25000" dirty="0" smtClean="0">
                <a:solidFill>
                  <a:srgbClr val="00763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2400" dirty="0" smtClean="0">
                <a:solidFill>
                  <a:srgbClr val="00763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排放量</a:t>
            </a:r>
            <a:endParaRPr lang="zh-TW" altLang="en-US" sz="2400" dirty="0">
              <a:solidFill>
                <a:srgbClr val="007635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057"/>
          <a:stretch/>
        </p:blipFill>
        <p:spPr bwMode="auto">
          <a:xfrm>
            <a:off x="1661241" y="5014202"/>
            <a:ext cx="2349616" cy="1305894"/>
          </a:xfrm>
          <a:prstGeom prst="flowChartConnector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A073-0F0D-424B-875D-A3CDE2C259F7}" type="slidenum">
              <a:rPr lang="zh-TW" altLang="en-US" smtClean="0"/>
              <a:t>7</a:t>
            </a:fld>
            <a:endParaRPr lang="zh-TW" altLang="en-US"/>
          </a:p>
        </p:txBody>
      </p:sp>
      <p:pic>
        <p:nvPicPr>
          <p:cNvPr id="27" name="Picture 3" descr="C:\Users\mickylai\Downloads\聚合廠 朱文俊-CP9海景之美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625299"/>
            <a:ext cx="3095781" cy="20223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5098" y="1310864"/>
            <a:ext cx="2613166" cy="19021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C:\Users\mickylai\Downloads\20220817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709301"/>
            <a:ext cx="2740020" cy="1872208"/>
          </a:xfrm>
          <a:prstGeom prst="rect">
            <a:avLst/>
          </a:prstGeom>
          <a:noFill/>
          <a:scene3d>
            <a:camera prst="obliqueTopRigh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4902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104 0.14342 L 0.00104 0.78279 " pathEditMode="relative" rAng="0" ptsTypes="AA">
                                      <p:cBhvr>
                                        <p:cTn id="6" dur="5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319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07505" y="135997"/>
            <a:ext cx="8928991" cy="1143000"/>
          </a:xfrm>
          <a:prstGeom prst="rect">
            <a:avLst/>
          </a:prstGeom>
          <a:gradFill flip="none" rotWithShape="0">
            <a:gsLst>
              <a:gs pos="100000">
                <a:srgbClr val="FF0000">
                  <a:alpha val="50000"/>
                </a:srgbClr>
              </a:gs>
              <a:gs pos="0">
                <a:schemeClr val="bg1">
                  <a:alpha val="0"/>
                </a:schemeClr>
              </a:gs>
              <a:gs pos="100000">
                <a:srgbClr val="FF0000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zh-TW" sz="3600" b="1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TPEE</a:t>
            </a:r>
            <a:r>
              <a:rPr lang="zh-TW" altLang="en-US" sz="3600" b="1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彈性體應用</a:t>
            </a:r>
            <a:endParaRPr lang="en-US" altLang="en-US" sz="3600" b="1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arker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114243"/>
            <a:ext cx="2448272" cy="980369"/>
          </a:xfrm>
          <a:prstGeom prst="rect">
            <a:avLst/>
          </a:prstGeom>
        </p:spPr>
      </p:pic>
      <p:sp>
        <p:nvSpPr>
          <p:cNvPr id="7" name="標題 1">
            <a:extLst>
              <a:ext uri="{FF2B5EF4-FFF2-40B4-BE49-F238E27FC236}">
                <a16:creationId xmlns="" xmlns:a16="http://schemas.microsoft.com/office/drawing/2014/main" id="{FC45EF8B-CD84-4925-A832-25AE6FC6C4B6}"/>
              </a:ext>
            </a:extLst>
          </p:cNvPr>
          <p:cNvSpPr txBox="1">
            <a:spLocks/>
          </p:cNvSpPr>
          <p:nvPr/>
        </p:nvSpPr>
        <p:spPr bwMode="auto">
          <a:xfrm>
            <a:off x="395536" y="3730523"/>
            <a:ext cx="8352928" cy="5319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50000"/>
              </a:spcBef>
              <a:spcAft>
                <a:spcPct val="0"/>
              </a:spcAft>
              <a:defRPr sz="28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5000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5000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5000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5000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zh-TW" altLang="en-US" sz="26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發泡型彈性體、防水透濕膜彈性體</a:t>
            </a:r>
            <a:r>
              <a:rPr lang="zh-TW" altLang="en-US" sz="26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、傳動軸</a:t>
            </a:r>
            <a:r>
              <a:rPr lang="zh-TW" altLang="en-US" sz="26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套彈性體</a:t>
            </a:r>
          </a:p>
        </p:txBody>
      </p:sp>
      <p:pic>
        <p:nvPicPr>
          <p:cNvPr id="8" name="Picture 2" descr="C:\Users\hn1029\Downloads\鞋底發泡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646951" y="1429727"/>
            <a:ext cx="3566133" cy="2001330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C:\Users\hn1029\Downloads\汽車進氣岐管-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560942"/>
            <a:ext cx="3024336" cy="2073830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0" descr="C:\Users\hn1029\Downloads\汽車防塵套-2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2923" y="1468715"/>
            <a:ext cx="3651477" cy="2001331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1" descr="C:\Users\hn1029\Downloads\fiber_intro_pic059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84" y="4481981"/>
            <a:ext cx="3211068" cy="214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A073-0F0D-424B-875D-A3CDE2C259F7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71610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Default Design">
  <a:themeElements>
    <a:clrScheme name="">
      <a:dk1>
        <a:srgbClr val="000080"/>
      </a:dk1>
      <a:lt1>
        <a:srgbClr val="FFFFFF"/>
      </a:lt1>
      <a:dk2>
        <a:srgbClr val="FFFFFF"/>
      </a:dk2>
      <a:lt2>
        <a:srgbClr val="808080"/>
      </a:lt2>
      <a:accent1>
        <a:srgbClr val="B4D7EB"/>
      </a:accent1>
      <a:accent2>
        <a:srgbClr val="183883"/>
      </a:accent2>
      <a:accent3>
        <a:srgbClr val="FFFFFF"/>
      </a:accent3>
      <a:accent4>
        <a:srgbClr val="00006C"/>
      </a:accent4>
      <a:accent5>
        <a:srgbClr val="D6E8F3"/>
      </a:accent5>
      <a:accent6>
        <a:srgbClr val="153276"/>
      </a:accent6>
      <a:hlink>
        <a:srgbClr val="365B91"/>
      </a:hlink>
      <a:folHlink>
        <a:srgbClr val="97C6E4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2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en-US" sz="10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2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en-US" sz="10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183883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132E6F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183883"/>
        </a:dk1>
        <a:lt1>
          <a:srgbClr val="FFFFFF"/>
        </a:lt1>
        <a:dk2>
          <a:srgbClr val="000000"/>
        </a:dk2>
        <a:lt2>
          <a:srgbClr val="808080"/>
        </a:lt2>
        <a:accent1>
          <a:srgbClr val="D4E3F7"/>
        </a:accent1>
        <a:accent2>
          <a:srgbClr val="333399"/>
        </a:accent2>
        <a:accent3>
          <a:srgbClr val="FFFFFF"/>
        </a:accent3>
        <a:accent4>
          <a:srgbClr val="132E6F"/>
        </a:accent4>
        <a:accent5>
          <a:srgbClr val="E6EFFA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5">
        <a:dk1>
          <a:srgbClr val="183883"/>
        </a:dk1>
        <a:lt1>
          <a:srgbClr val="FFFFFF"/>
        </a:lt1>
        <a:dk2>
          <a:srgbClr val="183883"/>
        </a:dk2>
        <a:lt2>
          <a:srgbClr val="808080"/>
        </a:lt2>
        <a:accent1>
          <a:srgbClr val="D4E3F7"/>
        </a:accent1>
        <a:accent2>
          <a:srgbClr val="333399"/>
        </a:accent2>
        <a:accent3>
          <a:srgbClr val="FFFFFF"/>
        </a:accent3>
        <a:accent4>
          <a:srgbClr val="132E6F"/>
        </a:accent4>
        <a:accent5>
          <a:srgbClr val="E6EFFA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6">
        <a:dk1>
          <a:srgbClr val="183883"/>
        </a:dk1>
        <a:lt1>
          <a:srgbClr val="FFFFFF"/>
        </a:lt1>
        <a:dk2>
          <a:srgbClr val="183883"/>
        </a:dk2>
        <a:lt2>
          <a:srgbClr val="808080"/>
        </a:lt2>
        <a:accent1>
          <a:srgbClr val="D4E3F7"/>
        </a:accent1>
        <a:accent2>
          <a:srgbClr val="0067AF"/>
        </a:accent2>
        <a:accent3>
          <a:srgbClr val="FFFFFF"/>
        </a:accent3>
        <a:accent4>
          <a:srgbClr val="132E6F"/>
        </a:accent4>
        <a:accent5>
          <a:srgbClr val="E6EFFA"/>
        </a:accent5>
        <a:accent6>
          <a:srgbClr val="005D9E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">
    <a:dk1>
      <a:srgbClr val="000080"/>
    </a:dk1>
    <a:lt1>
      <a:srgbClr val="FFFFFF"/>
    </a:lt1>
    <a:dk2>
      <a:srgbClr val="FFFFFF"/>
    </a:dk2>
    <a:lt2>
      <a:srgbClr val="808080"/>
    </a:lt2>
    <a:accent1>
      <a:srgbClr val="B4D7EB"/>
    </a:accent1>
    <a:accent2>
      <a:srgbClr val="183883"/>
    </a:accent2>
    <a:accent3>
      <a:srgbClr val="FFFFFF"/>
    </a:accent3>
    <a:accent4>
      <a:srgbClr val="00006C"/>
    </a:accent4>
    <a:accent5>
      <a:srgbClr val="D6E8F3"/>
    </a:accent5>
    <a:accent6>
      <a:srgbClr val="153276"/>
    </a:accent6>
    <a:hlink>
      <a:srgbClr val="365B91"/>
    </a:hlink>
    <a:folHlink>
      <a:srgbClr val="97C6E4"/>
    </a:folHlink>
  </a:clrScheme>
  <a:fontScheme name="Default Desig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1673</TotalTime>
  <Words>1219</Words>
  <Application>Microsoft Office PowerPoint</Application>
  <PresentationFormat>如螢幕大小 (4:3)</PresentationFormat>
  <Paragraphs>302</Paragraphs>
  <Slides>22</Slides>
  <Notes>4</Notes>
  <HiddenSlides>0</HiddenSlides>
  <MMClips>0</MMClips>
  <ScaleCrop>false</ScaleCrop>
  <HeadingPairs>
    <vt:vector size="4" baseType="variant">
      <vt:variant>
        <vt:lpstr>佈景主題</vt:lpstr>
      </vt:variant>
      <vt:variant>
        <vt:i4>3</vt:i4>
      </vt:variant>
      <vt:variant>
        <vt:lpstr>投影片標題</vt:lpstr>
      </vt:variant>
      <vt:variant>
        <vt:i4>22</vt:i4>
      </vt:variant>
    </vt:vector>
  </HeadingPairs>
  <TitlesOfParts>
    <vt:vector size="25" baseType="lpstr">
      <vt:lpstr>Office 佈景主題</vt:lpstr>
      <vt:lpstr>1_Office 佈景主題</vt:lpstr>
      <vt:lpstr>Default Design</vt:lpstr>
      <vt:lpstr>新光合成纖維股份有限公司 2022年法人說明會</vt:lpstr>
      <vt:lpstr>免責聲明</vt:lpstr>
      <vt:lpstr>新纖集團三大生產事業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新纖集團三大經營方針</vt:lpstr>
      <vt:lpstr>如何達到淨零排放目標</vt:lpstr>
      <vt:lpstr>減碳路徑規劃</vt:lpstr>
      <vt:lpstr>淨零碳排因應對策</vt:lpstr>
      <vt:lpstr>PowerPoint 簡報</vt:lpstr>
      <vt:lpstr>PowerPoint 簡報</vt:lpstr>
      <vt:lpstr>近五年合併財務資料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歐金達</dc:creator>
  <cp:lastModifiedBy>陳巧竹</cp:lastModifiedBy>
  <cp:revision>103</cp:revision>
  <cp:lastPrinted>2022-08-24T06:45:06Z</cp:lastPrinted>
  <dcterms:created xsi:type="dcterms:W3CDTF">2022-08-04T03:52:10Z</dcterms:created>
  <dcterms:modified xsi:type="dcterms:W3CDTF">2022-08-30T05:51:40Z</dcterms:modified>
</cp:coreProperties>
</file>