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theme/themeOverride2.xml" ContentType="application/vnd.openxmlformats-officedocument.themeOverride+xml"/>
  <Override PartName="/ppt/notesSlides/notesSlide4.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 id="2147483660" r:id="rId2"/>
    <p:sldMasterId id="2147483672" r:id="rId3"/>
  </p:sldMasterIdLst>
  <p:notesMasterIdLst>
    <p:notesMasterId r:id="rId26"/>
  </p:notesMasterIdLst>
  <p:handoutMasterIdLst>
    <p:handoutMasterId r:id="rId27"/>
  </p:handoutMasterIdLst>
  <p:sldIdLst>
    <p:sldId id="256" r:id="rId4"/>
    <p:sldId id="260" r:id="rId5"/>
    <p:sldId id="291" r:id="rId6"/>
    <p:sldId id="293" r:id="rId7"/>
    <p:sldId id="268" r:id="rId8"/>
    <p:sldId id="270" r:id="rId9"/>
    <p:sldId id="271" r:id="rId10"/>
    <p:sldId id="272" r:id="rId11"/>
    <p:sldId id="273" r:id="rId12"/>
    <p:sldId id="289" r:id="rId13"/>
    <p:sldId id="277" r:id="rId14"/>
    <p:sldId id="278" r:id="rId15"/>
    <p:sldId id="294" r:id="rId16"/>
    <p:sldId id="295" r:id="rId17"/>
    <p:sldId id="296" r:id="rId18"/>
    <p:sldId id="297" r:id="rId19"/>
    <p:sldId id="280" r:id="rId20"/>
    <p:sldId id="284" r:id="rId21"/>
    <p:sldId id="298" r:id="rId22"/>
    <p:sldId id="286" r:id="rId23"/>
    <p:sldId id="287" r:id="rId24"/>
    <p:sldId id="288" r:id="rId2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757"/>
    <a:srgbClr val="FEB9B4"/>
    <a:srgbClr val="F8F8F8"/>
    <a:srgbClr val="FF7979"/>
    <a:srgbClr val="FFC5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9278" autoAdjust="0"/>
  </p:normalViewPr>
  <p:slideViewPr>
    <p:cSldViewPr>
      <p:cViewPr varScale="1">
        <p:scale>
          <a:sx n="71" d="100"/>
          <a:sy n="71" d="100"/>
        </p:scale>
        <p:origin x="-1506" y="-108"/>
      </p:cViewPr>
      <p:guideLst>
        <p:guide orient="horz" pos="2160"/>
        <p:guide pos="2880"/>
      </p:guideLst>
    </p:cSldViewPr>
  </p:slideViewPr>
  <p:outlineViewPr>
    <p:cViewPr>
      <p:scale>
        <a:sx n="33" d="100"/>
        <a:sy n="33" d="100"/>
      </p:scale>
      <p:origin x="0" y="198"/>
    </p:cViewPr>
    <p:sldLst>
      <p:sld r:id="rId1"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___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___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1" Type="http://schemas.openxmlformats.org/officeDocument/2006/relationships/oleObject" Target="file:///D:\nono904z\Desktop\2021&#27861;&#35498;.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nono904z\Desktop\2021&#27861;&#35498;.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76429938451279"/>
          <c:y val="0.19834288470327571"/>
          <c:w val="0.66685325258875017"/>
          <c:h val="0.58797790901137359"/>
        </c:manualLayout>
      </c:layout>
      <c:lineChart>
        <c:grouping val="standard"/>
        <c:varyColors val="0"/>
        <c:ser>
          <c:idx val="0"/>
          <c:order val="0"/>
          <c:tx>
            <c:strRef>
              <c:f>彙總!$P$39</c:f>
              <c:strCache>
                <c:ptCount val="1"/>
                <c:pt idx="0">
                  <c:v>合計</c:v>
                </c:pt>
              </c:strCache>
            </c:strRef>
          </c:tx>
          <c:spPr>
            <a:ln w="15875" cap="rnd" cmpd="sng" algn="ctr">
              <a:solidFill>
                <a:srgbClr val="FFC000"/>
              </a:solidFill>
              <a:round/>
            </a:ln>
            <a:effectLst>
              <a:softEdge rad="0"/>
            </a:effectLst>
          </c:spPr>
          <c:marker>
            <c:symbol val="none"/>
          </c:marker>
          <c:cat>
            <c:numRef>
              <c:f>彙總!$T$33:$Z$33</c:f>
              <c:numCache>
                <c:formatCode>General</c:formatCode>
                <c:ptCount val="7"/>
                <c:pt idx="0">
                  <c:v>2021</c:v>
                </c:pt>
                <c:pt idx="1">
                  <c:v>2025</c:v>
                </c:pt>
                <c:pt idx="2">
                  <c:v>2030</c:v>
                </c:pt>
                <c:pt idx="4">
                  <c:v>2040</c:v>
                </c:pt>
                <c:pt idx="6">
                  <c:v>2050</c:v>
                </c:pt>
              </c:numCache>
            </c:numRef>
          </c:cat>
          <c:val>
            <c:numRef>
              <c:f>彙總!$T$39:$Z$39</c:f>
              <c:numCache>
                <c:formatCode>0</c:formatCode>
                <c:ptCount val="7"/>
                <c:pt idx="0" formatCode="_-* #,##0_-;\-* #,##0_-;_-* &quot;-&quot;??_-;_-@_-">
                  <c:v>499870.82828000002</c:v>
                </c:pt>
                <c:pt idx="1">
                  <c:v>460082.16800939006</c:v>
                </c:pt>
                <c:pt idx="2">
                  <c:v>385875.36026594002</c:v>
                </c:pt>
                <c:pt idx="3">
                  <c:v>288406.30669285497</c:v>
                </c:pt>
                <c:pt idx="4">
                  <c:v>192937.38013297002</c:v>
                </c:pt>
                <c:pt idx="5">
                  <c:v>95868.890066485008</c:v>
                </c:pt>
                <c:pt idx="6">
                  <c:v>0</c:v>
                </c:pt>
              </c:numCache>
            </c:numRef>
          </c:val>
          <c:smooth val="0"/>
          <c:extLst xmlns:c16r2="http://schemas.microsoft.com/office/drawing/2015/06/chart">
            <c:ext xmlns:c16="http://schemas.microsoft.com/office/drawing/2014/chart" uri="{C3380CC4-5D6E-409C-BE32-E72D297353CC}">
              <c16:uniqueId val="{00000000-7DFD-4F34-B7E1-01EAEE2FE830}"/>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marker val="1"/>
        <c:smooth val="0"/>
        <c:axId val="367880192"/>
        <c:axId val="175601856"/>
      </c:lineChart>
      <c:catAx>
        <c:axId val="367880192"/>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vert="horz"/>
          <a:lstStyle/>
          <a:p>
            <a:pPr>
              <a:defRPr>
                <a:solidFill>
                  <a:srgbClr val="002060"/>
                </a:solidFill>
              </a:defRPr>
            </a:pPr>
            <a:endParaRPr lang="zh-TW"/>
          </a:p>
        </c:txPr>
        <c:crossAx val="175601856"/>
        <c:crosses val="autoZero"/>
        <c:auto val="1"/>
        <c:lblAlgn val="ctr"/>
        <c:lblOffset val="100"/>
        <c:noMultiLvlLbl val="0"/>
      </c:catAx>
      <c:valAx>
        <c:axId val="175601856"/>
        <c:scaling>
          <c:orientation val="minMax"/>
        </c:scaling>
        <c:delete val="0"/>
        <c:axPos val="l"/>
        <c:numFmt formatCode="_-* #,##0_-;\-* #,##0_-;_-* &quot;-&quot;??_-;_-@_-" sourceLinked="1"/>
        <c:majorTickMark val="none"/>
        <c:minorTickMark val="none"/>
        <c:tickLblPos val="nextTo"/>
        <c:spPr>
          <a:noFill/>
          <a:ln>
            <a:noFill/>
          </a:ln>
          <a:effectLst/>
        </c:spPr>
        <c:txPr>
          <a:bodyPr rot="-60000000" vert="horz"/>
          <a:lstStyle/>
          <a:p>
            <a:pPr>
              <a:defRPr sz="1400">
                <a:solidFill>
                  <a:srgbClr val="002060"/>
                </a:solidFill>
              </a:defRPr>
            </a:pPr>
            <a:endParaRPr lang="zh-TW"/>
          </a:p>
        </c:txPr>
        <c:crossAx val="367880192"/>
        <c:crosses val="autoZero"/>
        <c:crossBetween val="between"/>
      </c:valAx>
      <c:spPr>
        <a:gradFill>
          <a:gsLst>
            <a:gs pos="100000">
              <a:schemeClr val="lt1">
                <a:lumMod val="95000"/>
              </a:schemeClr>
            </a:gs>
            <a:gs pos="0">
              <a:schemeClr val="lt1"/>
            </a:gs>
          </a:gsLst>
          <a:lin ang="5400000" scaled="0"/>
        </a:gradFill>
        <a:ln>
          <a:noFill/>
        </a:ln>
        <a:effectLst/>
      </c:spPr>
    </c:plotArea>
    <c:plotVisOnly val="1"/>
    <c:dispBlanksAs val="gap"/>
    <c:showDLblsOverMax val="0"/>
  </c:chart>
  <c:spPr>
    <a:solidFill>
      <a:schemeClr val="lt1"/>
    </a:solidFill>
    <a:ln>
      <a:noFill/>
    </a:ln>
    <a:effectLst/>
  </c:spPr>
  <c:txPr>
    <a:bodyPr/>
    <a:lstStyle/>
    <a:p>
      <a:pPr>
        <a:defRPr sz="1400">
          <a:latin typeface="微軟正黑體" pitchFamily="34" charset="-120"/>
          <a:ea typeface="微軟正黑體" pitchFamily="34" charset="-120"/>
        </a:defRPr>
      </a:pPr>
      <a:endParaRPr lang="zh-TW"/>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營收!$A$16</c:f>
              <c:strCache>
                <c:ptCount val="1"/>
                <c:pt idx="0">
                  <c:v>2021Revenue(Million)</c:v>
                </c:pt>
              </c:strCache>
            </c:strRef>
          </c:tx>
          <c:spPr>
            <a:ln w="44450">
              <a:solidFill>
                <a:schemeClr val="accent2"/>
              </a:solidFill>
            </a:ln>
          </c:spPr>
          <c:marker>
            <c:symbol val="circle"/>
            <c:size val="10"/>
            <c:spPr>
              <a:solidFill>
                <a:schemeClr val="accent2"/>
              </a:solidFill>
              <a:ln>
                <a:solidFill>
                  <a:schemeClr val="accent2"/>
                </a:solidFill>
              </a:ln>
              <a:scene3d>
                <a:camera prst="orthographicFront"/>
                <a:lightRig rig="threePt" dir="t"/>
              </a:scene3d>
              <a:sp3d>
                <a:bevelT/>
              </a:sp3d>
            </c:spPr>
          </c:marker>
          <c:cat>
            <c:numRef>
              <c:f>營收!$B$10:$M$10</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營收!$B$16:$M$16</c:f>
              <c:numCache>
                <c:formatCode>0</c:formatCode>
                <c:ptCount val="12"/>
                <c:pt idx="0">
                  <c:v>3145.2968174600001</c:v>
                </c:pt>
                <c:pt idx="1">
                  <c:v>2695.9071348199996</c:v>
                </c:pt>
                <c:pt idx="2">
                  <c:v>4214.0767009685605</c:v>
                </c:pt>
                <c:pt idx="3">
                  <c:v>3774.4061089719121</c:v>
                </c:pt>
                <c:pt idx="4">
                  <c:v>3697.0339830399998</c:v>
                </c:pt>
                <c:pt idx="5">
                  <c:v>3597.8698310700001</c:v>
                </c:pt>
                <c:pt idx="6">
                  <c:v>3661.4364160600003</c:v>
                </c:pt>
                <c:pt idx="7">
                  <c:v>4049</c:v>
                </c:pt>
                <c:pt idx="8">
                  <c:v>3734</c:v>
                </c:pt>
                <c:pt idx="9">
                  <c:v>4001</c:v>
                </c:pt>
                <c:pt idx="10">
                  <c:v>3936</c:v>
                </c:pt>
                <c:pt idx="11">
                  <c:v>3705</c:v>
                </c:pt>
              </c:numCache>
            </c:numRef>
          </c:val>
          <c:smooth val="0"/>
        </c:ser>
        <c:ser>
          <c:idx val="1"/>
          <c:order val="1"/>
          <c:tx>
            <c:strRef>
              <c:f>營收!$A$17</c:f>
              <c:strCache>
                <c:ptCount val="1"/>
                <c:pt idx="0">
                  <c:v>2022Revenue(Million)</c:v>
                </c:pt>
              </c:strCache>
            </c:strRef>
          </c:tx>
          <c:spPr>
            <a:ln w="44450">
              <a:solidFill>
                <a:srgbClr val="C00000"/>
              </a:solidFill>
            </a:ln>
          </c:spPr>
          <c:marker>
            <c:symbol val="circle"/>
            <c:size val="10"/>
            <c:spPr>
              <a:solidFill>
                <a:srgbClr val="C00000"/>
              </a:solidFill>
              <a:ln>
                <a:solidFill>
                  <a:srgbClr val="C00000"/>
                </a:solidFill>
              </a:ln>
              <a:scene3d>
                <a:camera prst="orthographicFront"/>
                <a:lightRig rig="threePt" dir="t"/>
              </a:scene3d>
              <a:sp3d>
                <a:bevelT/>
              </a:sp3d>
            </c:spPr>
          </c:marker>
          <c:cat>
            <c:numRef>
              <c:f>營收!$B$10:$M$10</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營收!$B$17:$M$17</c:f>
              <c:numCache>
                <c:formatCode>0</c:formatCode>
                <c:ptCount val="12"/>
                <c:pt idx="0">
                  <c:v>4121</c:v>
                </c:pt>
                <c:pt idx="1">
                  <c:v>3673</c:v>
                </c:pt>
                <c:pt idx="2">
                  <c:v>4598</c:v>
                </c:pt>
                <c:pt idx="3">
                  <c:v>4214</c:v>
                </c:pt>
                <c:pt idx="4">
                  <c:v>4034</c:v>
                </c:pt>
                <c:pt idx="5">
                  <c:v>3930</c:v>
                </c:pt>
                <c:pt idx="6">
                  <c:v>4072</c:v>
                </c:pt>
              </c:numCache>
            </c:numRef>
          </c:val>
          <c:smooth val="0"/>
        </c:ser>
        <c:dLbls>
          <c:showLegendKey val="0"/>
          <c:showVal val="0"/>
          <c:showCatName val="0"/>
          <c:showSerName val="0"/>
          <c:showPercent val="0"/>
          <c:showBubbleSize val="0"/>
        </c:dLbls>
        <c:marker val="1"/>
        <c:smooth val="0"/>
        <c:axId val="368783360"/>
        <c:axId val="368969984"/>
      </c:lineChart>
      <c:catAx>
        <c:axId val="368783360"/>
        <c:scaling>
          <c:orientation val="minMax"/>
        </c:scaling>
        <c:delete val="0"/>
        <c:axPos val="b"/>
        <c:numFmt formatCode="General" sourceLinked="1"/>
        <c:majorTickMark val="none"/>
        <c:minorTickMark val="none"/>
        <c:tickLblPos val="nextTo"/>
        <c:txPr>
          <a:bodyPr/>
          <a:lstStyle/>
          <a:p>
            <a:pPr>
              <a:defRPr>
                <a:solidFill>
                  <a:srgbClr val="002060"/>
                </a:solidFill>
              </a:defRPr>
            </a:pPr>
            <a:endParaRPr lang="zh-TW"/>
          </a:p>
        </c:txPr>
        <c:crossAx val="368969984"/>
        <c:crosses val="autoZero"/>
        <c:auto val="1"/>
        <c:lblAlgn val="ctr"/>
        <c:lblOffset val="100"/>
        <c:noMultiLvlLbl val="0"/>
      </c:catAx>
      <c:valAx>
        <c:axId val="368969984"/>
        <c:scaling>
          <c:orientation val="minMax"/>
          <c:max val="5500"/>
          <c:min val="2000"/>
        </c:scaling>
        <c:delete val="0"/>
        <c:axPos val="l"/>
        <c:majorGridlines/>
        <c:numFmt formatCode="#,##0_);[Red]\(#,##0\)" sourceLinked="0"/>
        <c:majorTickMark val="none"/>
        <c:minorTickMark val="none"/>
        <c:tickLblPos val="nextTo"/>
        <c:spPr>
          <a:ln w="9525">
            <a:noFill/>
          </a:ln>
        </c:spPr>
        <c:txPr>
          <a:bodyPr/>
          <a:lstStyle/>
          <a:p>
            <a:pPr>
              <a:defRPr>
                <a:solidFill>
                  <a:srgbClr val="002060"/>
                </a:solidFill>
              </a:defRPr>
            </a:pPr>
            <a:endParaRPr lang="zh-TW"/>
          </a:p>
        </c:txPr>
        <c:crossAx val="368783360"/>
        <c:crosses val="autoZero"/>
        <c:crossBetween val="between"/>
        <c:majorUnit val="500"/>
      </c:valAx>
      <c:spPr>
        <a:ln>
          <a:solidFill>
            <a:schemeClr val="accent1"/>
          </a:solidFill>
        </a:ln>
      </c:spPr>
    </c:plotArea>
    <c:legend>
      <c:legendPos val="b"/>
      <c:layout/>
      <c:overlay val="0"/>
      <c:txPr>
        <a:bodyPr/>
        <a:lstStyle/>
        <a:p>
          <a:pPr>
            <a:defRPr>
              <a:solidFill>
                <a:srgbClr val="002060"/>
              </a:solidFill>
            </a:defRPr>
          </a:pPr>
          <a:endParaRPr lang="zh-TW"/>
        </a:p>
      </c:txPr>
    </c:legend>
    <c:plotVisOnly val="1"/>
    <c:dispBlanksAs val="gap"/>
    <c:showDLblsOverMax val="0"/>
  </c:chart>
  <c:txPr>
    <a:bodyPr/>
    <a:lstStyle/>
    <a:p>
      <a:pPr>
        <a:defRPr sz="2000">
          <a:latin typeface="微軟正黑體" panose="020B0604030504040204" pitchFamily="34" charset="-120"/>
          <a:ea typeface="微軟正黑體" panose="020B0604030504040204" pitchFamily="34" charset="-120"/>
        </a:defRPr>
      </a:pPr>
      <a:endParaRPr lang="zh-TW"/>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5181961437532094"/>
          <c:y val="2.6131687242798355E-2"/>
        </c:manualLayout>
      </c:layout>
      <c:overlay val="0"/>
      <c:txPr>
        <a:bodyPr/>
        <a:lstStyle/>
        <a:p>
          <a:pPr>
            <a:defRPr sz="2000"/>
          </a:pPr>
          <a:endParaRPr lang="zh-TW"/>
        </a:p>
      </c:txPr>
    </c:title>
    <c:autoTitleDeleted val="0"/>
    <c:plotArea>
      <c:layout/>
      <c:barChart>
        <c:barDir val="col"/>
        <c:grouping val="clustered"/>
        <c:varyColors val="0"/>
        <c:ser>
          <c:idx val="0"/>
          <c:order val="0"/>
          <c:tx>
            <c:strRef>
              <c:f>工作表1!$I$2</c:f>
              <c:strCache>
                <c:ptCount val="1"/>
                <c:pt idx="0">
                  <c:v>Total Revenues</c:v>
                </c:pt>
              </c:strCache>
            </c:strRef>
          </c:tx>
          <c:spPr>
            <a:solidFill>
              <a:srgbClr val="C00000"/>
            </a:solidFill>
            <a:scene3d>
              <a:camera prst="orthographicFront"/>
              <a:lightRig rig="threePt" dir="t"/>
            </a:scene3d>
            <a:sp3d>
              <a:bevelT/>
            </a:sp3d>
          </c:spPr>
          <c:invertIfNegative val="0"/>
          <c:cat>
            <c:numRef>
              <c:f>工作表1!$K$1:$O$1</c:f>
              <c:numCache>
                <c:formatCode>General</c:formatCode>
                <c:ptCount val="5"/>
                <c:pt idx="0">
                  <c:v>2017</c:v>
                </c:pt>
                <c:pt idx="1">
                  <c:v>2018</c:v>
                </c:pt>
                <c:pt idx="2">
                  <c:v>2019</c:v>
                </c:pt>
                <c:pt idx="3">
                  <c:v>2020</c:v>
                </c:pt>
                <c:pt idx="4">
                  <c:v>2021</c:v>
                </c:pt>
              </c:numCache>
            </c:numRef>
          </c:cat>
          <c:val>
            <c:numRef>
              <c:f>工作表1!$K$2:$O$2</c:f>
              <c:numCache>
                <c:formatCode>#,##0</c:formatCode>
                <c:ptCount val="5"/>
                <c:pt idx="0">
                  <c:v>36537</c:v>
                </c:pt>
                <c:pt idx="1">
                  <c:v>42494</c:v>
                </c:pt>
                <c:pt idx="2">
                  <c:v>34791</c:v>
                </c:pt>
                <c:pt idx="3">
                  <c:v>32129</c:v>
                </c:pt>
                <c:pt idx="4" formatCode="_-* #,##0_-;\-* #,##0_-;_-* &quot;-&quot;??_-;_-@_-">
                  <c:v>44155</c:v>
                </c:pt>
              </c:numCache>
            </c:numRef>
          </c:val>
        </c:ser>
        <c:dLbls>
          <c:showLegendKey val="0"/>
          <c:showVal val="0"/>
          <c:showCatName val="0"/>
          <c:showSerName val="0"/>
          <c:showPercent val="0"/>
          <c:showBubbleSize val="0"/>
        </c:dLbls>
        <c:gapWidth val="150"/>
        <c:axId val="263206400"/>
        <c:axId val="241227968"/>
      </c:barChart>
      <c:catAx>
        <c:axId val="263206400"/>
        <c:scaling>
          <c:orientation val="minMax"/>
        </c:scaling>
        <c:delete val="0"/>
        <c:axPos val="b"/>
        <c:numFmt formatCode="General" sourceLinked="1"/>
        <c:majorTickMark val="none"/>
        <c:minorTickMark val="none"/>
        <c:tickLblPos val="nextTo"/>
        <c:crossAx val="241227968"/>
        <c:crosses val="autoZero"/>
        <c:auto val="1"/>
        <c:lblAlgn val="ctr"/>
        <c:lblOffset val="100"/>
        <c:noMultiLvlLbl val="0"/>
      </c:catAx>
      <c:valAx>
        <c:axId val="241227968"/>
        <c:scaling>
          <c:orientation val="minMax"/>
          <c:max val="60000"/>
          <c:min val="0"/>
        </c:scaling>
        <c:delete val="0"/>
        <c:axPos val="l"/>
        <c:majorGridlines>
          <c:spPr>
            <a:ln>
              <a:noFill/>
            </a:ln>
          </c:spPr>
        </c:majorGridlines>
        <c:numFmt formatCode="#,##0" sourceLinked="1"/>
        <c:majorTickMark val="none"/>
        <c:minorTickMark val="none"/>
        <c:tickLblPos val="nextTo"/>
        <c:crossAx val="263206400"/>
        <c:crosses val="autoZero"/>
        <c:crossBetween val="between"/>
        <c:majorUnit val="15000"/>
      </c:valAx>
      <c:dTable>
        <c:showHorzBorder val="1"/>
        <c:showVertBorder val="1"/>
        <c:showOutline val="1"/>
        <c:showKeys val="1"/>
      </c:dTable>
    </c:plotArea>
    <c:plotVisOnly val="1"/>
    <c:dispBlanksAs val="gap"/>
    <c:showDLblsOverMax val="0"/>
  </c:chart>
  <c:txPr>
    <a:bodyPr/>
    <a:lstStyle/>
    <a:p>
      <a:pPr>
        <a:defRPr sz="1400"/>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altLang="en-US" sz="1600" dirty="0"/>
              <a:t>Net </a:t>
            </a:r>
            <a:r>
              <a:rPr lang="en-US" altLang="en-US" sz="1600" dirty="0" smtClean="0"/>
              <a:t>Profit-Owner</a:t>
            </a:r>
            <a:r>
              <a:rPr lang="en-US" altLang="en-US" sz="1600" baseline="0" dirty="0" smtClean="0"/>
              <a:t>s</a:t>
            </a:r>
          </a:p>
          <a:p>
            <a:pPr>
              <a:defRPr sz="2000"/>
            </a:pPr>
            <a:r>
              <a:rPr lang="en-US" altLang="en-US" sz="1600" baseline="0" dirty="0" smtClean="0"/>
              <a:t>Of the Company</a:t>
            </a:r>
            <a:endParaRPr lang="en-US" altLang="en-US" sz="1600" dirty="0"/>
          </a:p>
        </c:rich>
      </c:tx>
      <c:layout>
        <c:manualLayout>
          <c:xMode val="edge"/>
          <c:yMode val="edge"/>
          <c:x val="0.37777777777777777"/>
          <c:y val="2.6131687242798355E-2"/>
        </c:manualLayout>
      </c:layout>
      <c:overlay val="0"/>
    </c:title>
    <c:autoTitleDeleted val="0"/>
    <c:plotArea>
      <c:layout/>
      <c:barChart>
        <c:barDir val="col"/>
        <c:grouping val="clustered"/>
        <c:varyColors val="0"/>
        <c:ser>
          <c:idx val="0"/>
          <c:order val="0"/>
          <c:tx>
            <c:strRef>
              <c:f>工作表1!$I$3</c:f>
              <c:strCache>
                <c:ptCount val="1"/>
                <c:pt idx="0">
                  <c:v>Net Profit</c:v>
                </c:pt>
              </c:strCache>
            </c:strRef>
          </c:tx>
          <c:spPr>
            <a:solidFill>
              <a:schemeClr val="accent2">
                <a:lumMod val="75000"/>
              </a:schemeClr>
            </a:solidFill>
            <a:scene3d>
              <a:camera prst="orthographicFront"/>
              <a:lightRig rig="threePt" dir="t"/>
            </a:scene3d>
            <a:sp3d>
              <a:bevelT/>
            </a:sp3d>
          </c:spPr>
          <c:invertIfNegative val="0"/>
          <c:cat>
            <c:numRef>
              <c:f>工作表1!$K$1:$O$1</c:f>
              <c:numCache>
                <c:formatCode>General</c:formatCode>
                <c:ptCount val="5"/>
                <c:pt idx="0">
                  <c:v>2017</c:v>
                </c:pt>
                <c:pt idx="1">
                  <c:v>2018</c:v>
                </c:pt>
                <c:pt idx="2">
                  <c:v>2019</c:v>
                </c:pt>
                <c:pt idx="3">
                  <c:v>2020</c:v>
                </c:pt>
                <c:pt idx="4">
                  <c:v>2021</c:v>
                </c:pt>
              </c:numCache>
            </c:numRef>
          </c:cat>
          <c:val>
            <c:numRef>
              <c:f>工作表1!$K$3:$O$3</c:f>
              <c:numCache>
                <c:formatCode>#,##0</c:formatCode>
                <c:ptCount val="5"/>
                <c:pt idx="0" formatCode="General">
                  <c:v>965</c:v>
                </c:pt>
                <c:pt idx="1">
                  <c:v>2458</c:v>
                </c:pt>
                <c:pt idx="2">
                  <c:v>1793</c:v>
                </c:pt>
                <c:pt idx="3">
                  <c:v>2884</c:v>
                </c:pt>
                <c:pt idx="4" formatCode="_-* #,##0_-;\-* #,##0_-;_-* &quot;-&quot;??_-;_-@_-">
                  <c:v>3888</c:v>
                </c:pt>
              </c:numCache>
            </c:numRef>
          </c:val>
        </c:ser>
        <c:dLbls>
          <c:showLegendKey val="0"/>
          <c:showVal val="0"/>
          <c:showCatName val="0"/>
          <c:showSerName val="0"/>
          <c:showPercent val="0"/>
          <c:showBubbleSize val="0"/>
        </c:dLbls>
        <c:gapWidth val="150"/>
        <c:axId val="263206912"/>
        <c:axId val="265657664"/>
      </c:barChart>
      <c:catAx>
        <c:axId val="263206912"/>
        <c:scaling>
          <c:orientation val="minMax"/>
        </c:scaling>
        <c:delete val="0"/>
        <c:axPos val="b"/>
        <c:numFmt formatCode="General" sourceLinked="1"/>
        <c:majorTickMark val="none"/>
        <c:minorTickMark val="none"/>
        <c:tickLblPos val="nextTo"/>
        <c:crossAx val="265657664"/>
        <c:crosses val="autoZero"/>
        <c:auto val="1"/>
        <c:lblAlgn val="ctr"/>
        <c:lblOffset val="100"/>
        <c:noMultiLvlLbl val="0"/>
      </c:catAx>
      <c:valAx>
        <c:axId val="265657664"/>
        <c:scaling>
          <c:orientation val="minMax"/>
          <c:max val="5500"/>
          <c:min val="0"/>
        </c:scaling>
        <c:delete val="0"/>
        <c:axPos val="l"/>
        <c:majorGridlines>
          <c:spPr>
            <a:ln>
              <a:noFill/>
            </a:ln>
          </c:spPr>
        </c:majorGridlines>
        <c:numFmt formatCode="#,##0_);[Red]\(#,##0\)" sourceLinked="0"/>
        <c:majorTickMark val="none"/>
        <c:minorTickMark val="none"/>
        <c:tickLblPos val="nextTo"/>
        <c:crossAx val="263206912"/>
        <c:crosses val="autoZero"/>
        <c:crossBetween val="between"/>
        <c:majorUnit val="1500"/>
      </c:valAx>
      <c:dTable>
        <c:showHorzBorder val="1"/>
        <c:showVertBorder val="1"/>
        <c:showOutline val="1"/>
        <c:showKeys val="1"/>
      </c:dTable>
    </c:plotArea>
    <c:plotVisOnly val="1"/>
    <c:dispBlanksAs val="gap"/>
    <c:showDLblsOverMax val="0"/>
  </c:chart>
  <c:txPr>
    <a:bodyPr/>
    <a:lstStyle/>
    <a:p>
      <a:pPr>
        <a:defRPr sz="1400"/>
      </a:pPr>
      <a:endParaRPr lang="zh-TW"/>
    </a:p>
  </c:txPr>
  <c:externalData r:id="rId1">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image" Target="../media/image53.png"/><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image" Target="../media/image53.png"/><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4E1377-62D8-4293-B762-2A40F3928A2F}" type="doc">
      <dgm:prSet loTypeId="urn:microsoft.com/office/officeart/2005/8/layout/pList1" loCatId="list" qsTypeId="urn:microsoft.com/office/officeart/2005/8/quickstyle/simple1" qsCatId="simple" csTypeId="urn:microsoft.com/office/officeart/2005/8/colors/colorful4" csCatId="colorful" phldr="1"/>
      <dgm:spPr/>
      <dgm:t>
        <a:bodyPr/>
        <a:lstStyle/>
        <a:p>
          <a:endParaRPr lang="zh-TW" altLang="en-US"/>
        </a:p>
      </dgm:t>
    </dgm:pt>
    <dgm:pt modelId="{2098AC05-F4C2-4409-BDEC-7378F9B62559}">
      <dgm:prSet custT="1"/>
      <dgm:spPr>
        <a:xfrm>
          <a:off x="499200" y="1525330"/>
          <a:ext cx="2208491" cy="819350"/>
        </a:xfrm>
        <a:noFill/>
        <a:ln>
          <a:noFill/>
        </a:ln>
        <a:effectLst/>
      </dgm:spPr>
      <dgm:t>
        <a:bodyPr anchor="t"/>
        <a:lstStyle/>
        <a:p>
          <a:pPr rtl="0">
            <a:lnSpc>
              <a:spcPts val="1300"/>
            </a:lnSpc>
          </a:pPr>
          <a:r>
            <a:rPr lang="en-US" altLang="zh-TW" sz="1800" b="1" dirty="0" smtClean="0">
              <a:solidFill>
                <a:srgbClr val="002060"/>
              </a:solidFill>
              <a:latin typeface="+mj-lt"/>
              <a:ea typeface="微軟正黑體" panose="020B0604030504040204" pitchFamily="34" charset="-120"/>
              <a:cs typeface="+mn-cs"/>
            </a:rPr>
            <a:t>1.</a:t>
          </a:r>
          <a:r>
            <a:rPr lang="zh-TW" altLang="en-US" sz="1800" b="1" dirty="0" smtClean="0">
              <a:solidFill>
                <a:srgbClr val="002060"/>
              </a:solidFill>
              <a:latin typeface="+mj-lt"/>
              <a:ea typeface="微軟正黑體" panose="020B0604030504040204" pitchFamily="34" charset="-120"/>
              <a:cs typeface="+mn-cs"/>
            </a:rPr>
            <a:t> </a:t>
          </a:r>
          <a:r>
            <a:rPr lang="en-US" altLang="zh-TW" sz="1800" b="1" dirty="0" smtClean="0">
              <a:solidFill>
                <a:srgbClr val="002060"/>
              </a:solidFill>
              <a:latin typeface="+mj-lt"/>
              <a:ea typeface="微軟正黑體" panose="020B0604030504040204" pitchFamily="34" charset="-120"/>
              <a:cs typeface="+mn-cs"/>
            </a:rPr>
            <a:t>ESG sustainability  </a:t>
          </a:r>
          <a:endParaRPr lang="zh-TW" altLang="en-US" sz="1800" b="1" dirty="0" smtClean="0">
            <a:solidFill>
              <a:srgbClr val="002060"/>
            </a:solidFill>
            <a:latin typeface="+mj-lt"/>
            <a:ea typeface="微軟正黑體" panose="020B0604030504040204" pitchFamily="34" charset="-120"/>
            <a:cs typeface="+mn-cs"/>
          </a:endParaRPr>
        </a:p>
        <a:p>
          <a:pPr rtl="0">
            <a:lnSpc>
              <a:spcPts val="1300"/>
            </a:lnSpc>
          </a:pPr>
          <a:endParaRPr lang="zh-TW" altLang="en-US" sz="1300" dirty="0">
            <a:solidFill>
              <a:srgbClr val="002060"/>
            </a:solidFill>
            <a:latin typeface="+mj-lt"/>
            <a:ea typeface="微軟正黑體" panose="020B0604030504040204" pitchFamily="34" charset="-120"/>
            <a:cs typeface="+mn-cs"/>
          </a:endParaRPr>
        </a:p>
      </dgm:t>
    </dgm:pt>
    <dgm:pt modelId="{3F84E871-9C83-44B2-8DD9-B1B290EBC7BA}" type="parTrans" cxnId="{5D99EEDB-AAA8-4F9D-A4C1-C8659D19C1DA}">
      <dgm:prSet/>
      <dgm:spPr/>
      <dgm:t>
        <a:bodyPr/>
        <a:lstStyle/>
        <a:p>
          <a:endParaRPr lang="zh-TW" altLang="en-US"/>
        </a:p>
      </dgm:t>
    </dgm:pt>
    <dgm:pt modelId="{140E64EA-E8C9-4BC0-A054-59983EBEE851}" type="sibTrans" cxnId="{5D99EEDB-AAA8-4F9D-A4C1-C8659D19C1DA}">
      <dgm:prSet/>
      <dgm:spPr/>
      <dgm:t>
        <a:bodyPr/>
        <a:lstStyle/>
        <a:p>
          <a:endParaRPr lang="zh-TW" altLang="en-US"/>
        </a:p>
      </dgm:t>
    </dgm:pt>
    <dgm:pt modelId="{599B9A9A-83DE-4A47-A0B9-AA3E0031B333}">
      <dgm:prSet custT="1"/>
      <dgm:spPr>
        <a:xfrm>
          <a:off x="2928633" y="1525330"/>
          <a:ext cx="2208491" cy="819350"/>
        </a:xfrm>
        <a:noFill/>
        <a:ln>
          <a:noFill/>
        </a:ln>
        <a:effectLst/>
      </dgm:spPr>
      <dgm:t>
        <a:bodyPr anchor="t"/>
        <a:lstStyle/>
        <a:p>
          <a:pPr algn="l" rtl="0">
            <a:lnSpc>
              <a:spcPts val="1400"/>
            </a:lnSpc>
          </a:pPr>
          <a:r>
            <a:rPr lang="en-US" altLang="zh-TW" sz="1800" b="1" dirty="0" smtClean="0">
              <a:solidFill>
                <a:srgbClr val="002060"/>
              </a:solidFill>
              <a:latin typeface="+mj-lt"/>
              <a:ea typeface="微軟正黑體" panose="020B0604030504040204" pitchFamily="34" charset="-120"/>
              <a:cs typeface="+mn-cs"/>
            </a:rPr>
            <a:t>2.</a:t>
          </a:r>
          <a:r>
            <a:rPr lang="zh-TW" altLang="en-US" sz="1800" b="1" dirty="0" smtClean="0">
              <a:solidFill>
                <a:srgbClr val="002060"/>
              </a:solidFill>
              <a:latin typeface="+mj-lt"/>
              <a:ea typeface="微軟正黑體" panose="020B0604030504040204" pitchFamily="34" charset="-120"/>
              <a:cs typeface="+mn-cs"/>
            </a:rPr>
            <a:t> </a:t>
          </a:r>
          <a:r>
            <a:rPr lang="en-US" altLang="zh-TW" sz="1800" b="1" dirty="0" smtClean="0">
              <a:solidFill>
                <a:srgbClr val="002060"/>
              </a:solidFill>
              <a:latin typeface="+mj-lt"/>
              <a:ea typeface="微軟正黑體" panose="020B0604030504040204" pitchFamily="34" charset="-120"/>
              <a:cs typeface="+mn-cs"/>
            </a:rPr>
            <a:t>Intelligent  Manufacturing</a:t>
          </a:r>
        </a:p>
        <a:p>
          <a:pPr algn="l" rtl="0">
            <a:lnSpc>
              <a:spcPts val="1400"/>
            </a:lnSpc>
          </a:pPr>
          <a:r>
            <a:rPr lang="en-US" altLang="zh-TW" sz="1800" b="1" dirty="0" smtClean="0">
              <a:solidFill>
                <a:srgbClr val="002060"/>
              </a:solidFill>
              <a:latin typeface="+mj-lt"/>
              <a:ea typeface="微軟正黑體" panose="020B0604030504040204" pitchFamily="34" charset="-120"/>
              <a:cs typeface="+mn-cs"/>
            </a:rPr>
            <a:t>    &amp; Digital Transformation</a:t>
          </a:r>
          <a:endParaRPr lang="zh-TW" altLang="en-US" sz="1400" dirty="0">
            <a:solidFill>
              <a:srgbClr val="002060"/>
            </a:solidFill>
            <a:latin typeface="+mj-lt"/>
            <a:ea typeface="微軟正黑體" panose="020B0604030504040204" pitchFamily="34" charset="-120"/>
            <a:cs typeface="+mn-cs"/>
          </a:endParaRPr>
        </a:p>
      </dgm:t>
    </dgm:pt>
    <dgm:pt modelId="{2BBF75E7-5406-4538-9E54-DDD4F27D937F}" type="parTrans" cxnId="{55D07CD9-2F5C-46C0-8F27-2522CDF0AC80}">
      <dgm:prSet/>
      <dgm:spPr/>
      <dgm:t>
        <a:bodyPr/>
        <a:lstStyle/>
        <a:p>
          <a:endParaRPr lang="zh-TW" altLang="en-US"/>
        </a:p>
      </dgm:t>
    </dgm:pt>
    <dgm:pt modelId="{84490E60-6151-4A2F-B234-5F058A1BF070}" type="sibTrans" cxnId="{55D07CD9-2F5C-46C0-8F27-2522CDF0AC80}">
      <dgm:prSet/>
      <dgm:spPr/>
      <dgm:t>
        <a:bodyPr/>
        <a:lstStyle/>
        <a:p>
          <a:endParaRPr lang="zh-TW" altLang="en-US"/>
        </a:p>
      </dgm:t>
    </dgm:pt>
    <dgm:pt modelId="{5CF476B5-0DA7-43E6-868D-D57E0A587492}">
      <dgm:prSet custT="1"/>
      <dgm:spPr>
        <a:xfrm>
          <a:off x="5358066" y="1525330"/>
          <a:ext cx="2208491" cy="819350"/>
        </a:xfrm>
        <a:noFill/>
        <a:ln>
          <a:noFill/>
        </a:ln>
        <a:effectLst/>
      </dgm:spPr>
      <dgm:t>
        <a:bodyPr anchor="t"/>
        <a:lstStyle/>
        <a:p>
          <a:pPr rtl="0">
            <a:lnSpc>
              <a:spcPts val="1300"/>
            </a:lnSpc>
          </a:pPr>
          <a:r>
            <a:rPr lang="en-US" altLang="zh-TW" sz="1800" b="1" dirty="0" smtClean="0">
              <a:solidFill>
                <a:srgbClr val="002060"/>
              </a:solidFill>
              <a:latin typeface="+mj-lt"/>
              <a:ea typeface="微軟正黑體" panose="020B0604030504040204" pitchFamily="34" charset="-120"/>
              <a:cs typeface="+mn-cs"/>
            </a:rPr>
            <a:t>3.</a:t>
          </a:r>
          <a:r>
            <a:rPr lang="zh-TW" altLang="en-US" sz="1800" b="1" dirty="0" smtClean="0">
              <a:solidFill>
                <a:srgbClr val="002060"/>
              </a:solidFill>
              <a:latin typeface="+mj-lt"/>
              <a:ea typeface="微軟正黑體" panose="020B0604030504040204" pitchFamily="34" charset="-120"/>
              <a:cs typeface="+mn-cs"/>
            </a:rPr>
            <a:t> </a:t>
          </a:r>
          <a:r>
            <a:rPr lang="en-US" altLang="en-US" sz="1800" b="1" dirty="0" smtClean="0">
              <a:solidFill>
                <a:srgbClr val="002060"/>
              </a:solidFill>
              <a:latin typeface="+mj-lt"/>
              <a:ea typeface="微軟正黑體" panose="020B0604030504040204" pitchFamily="34" charset="-120"/>
              <a:cs typeface="+mn-cs"/>
            </a:rPr>
            <a:t>R&amp;D reinforcement</a:t>
          </a:r>
          <a:endParaRPr lang="zh-TW" altLang="en-US" sz="1100" dirty="0">
            <a:solidFill>
              <a:srgbClr val="002060"/>
            </a:solidFill>
            <a:latin typeface="+mj-lt"/>
            <a:ea typeface="微軟正黑體" panose="020B0604030504040204" pitchFamily="34" charset="-120"/>
            <a:cs typeface="+mn-cs"/>
          </a:endParaRPr>
        </a:p>
      </dgm:t>
    </dgm:pt>
    <dgm:pt modelId="{E14EA73B-DBA9-4D6C-855D-A2D4623420C7}" type="parTrans" cxnId="{F73043AE-D625-4755-8ECA-1A6EE7709DC9}">
      <dgm:prSet/>
      <dgm:spPr/>
      <dgm:t>
        <a:bodyPr/>
        <a:lstStyle/>
        <a:p>
          <a:endParaRPr lang="zh-TW" altLang="en-US"/>
        </a:p>
      </dgm:t>
    </dgm:pt>
    <dgm:pt modelId="{F5200493-C2E3-4AD2-B2DB-726CAFD81F17}" type="sibTrans" cxnId="{F73043AE-D625-4755-8ECA-1A6EE7709DC9}">
      <dgm:prSet/>
      <dgm:spPr/>
      <dgm:t>
        <a:bodyPr/>
        <a:lstStyle/>
        <a:p>
          <a:endParaRPr lang="zh-TW" altLang="en-US"/>
        </a:p>
      </dgm:t>
    </dgm:pt>
    <dgm:pt modelId="{64AB79BE-1F25-4715-A000-9876668DA883}">
      <dgm:prSet custT="1"/>
      <dgm:spPr>
        <a:xfrm>
          <a:off x="387362" y="4087180"/>
          <a:ext cx="2208491" cy="819350"/>
        </a:xfrm>
        <a:noFill/>
        <a:ln>
          <a:noFill/>
        </a:ln>
        <a:effectLst/>
      </dgm:spPr>
      <dgm:t>
        <a:bodyPr anchor="t"/>
        <a:lstStyle/>
        <a:p>
          <a:pPr algn="l" rtl="0">
            <a:lnSpc>
              <a:spcPts val="1400"/>
            </a:lnSpc>
          </a:pPr>
          <a:r>
            <a:rPr lang="en-US" altLang="zh-TW" sz="1800" b="1" dirty="0" smtClean="0">
              <a:solidFill>
                <a:srgbClr val="002060"/>
              </a:solidFill>
              <a:latin typeface="+mj-lt"/>
              <a:ea typeface="微軟正黑體" panose="020B0604030504040204" pitchFamily="34" charset="-120"/>
              <a:cs typeface="+mn-cs"/>
            </a:rPr>
            <a:t>4.</a:t>
          </a:r>
          <a:r>
            <a:rPr lang="zh-TW" altLang="en-US" sz="1800" b="1" dirty="0" smtClean="0">
              <a:solidFill>
                <a:srgbClr val="002060"/>
              </a:solidFill>
              <a:latin typeface="+mj-lt"/>
              <a:ea typeface="微軟正黑體" panose="020B0604030504040204" pitchFamily="34" charset="-120"/>
              <a:cs typeface="+mn-cs"/>
            </a:rPr>
            <a:t> </a:t>
          </a:r>
          <a:r>
            <a:rPr lang="en-US" altLang="en-US" sz="1800" b="1" dirty="0" smtClean="0">
              <a:solidFill>
                <a:srgbClr val="002060"/>
              </a:solidFill>
              <a:latin typeface="+mj-lt"/>
              <a:ea typeface="微軟正黑體" panose="020B0604030504040204" pitchFamily="34" charset="-120"/>
              <a:cs typeface="+mn-cs"/>
            </a:rPr>
            <a:t>Capacity Expansion</a:t>
          </a:r>
          <a:endParaRPr lang="zh-TW" altLang="en-US" sz="1800" b="1" dirty="0" smtClean="0">
            <a:solidFill>
              <a:srgbClr val="002060"/>
            </a:solidFill>
            <a:latin typeface="+mj-lt"/>
            <a:ea typeface="微軟正黑體" panose="020B0604030504040204" pitchFamily="34" charset="-120"/>
            <a:cs typeface="+mn-cs"/>
          </a:endParaRPr>
        </a:p>
        <a:p>
          <a:pPr algn="l" rtl="0">
            <a:lnSpc>
              <a:spcPct val="90000"/>
            </a:lnSpc>
          </a:pPr>
          <a:endParaRPr lang="zh-TW" altLang="en-US" sz="1100" dirty="0">
            <a:solidFill>
              <a:srgbClr val="002060"/>
            </a:solidFill>
            <a:latin typeface="+mj-lt"/>
            <a:ea typeface="微軟正黑體" panose="020B0604030504040204" pitchFamily="34" charset="-120"/>
            <a:cs typeface="+mn-cs"/>
          </a:endParaRPr>
        </a:p>
      </dgm:t>
    </dgm:pt>
    <dgm:pt modelId="{5A3D59EE-BFD6-4E91-AD90-31F5D90189FD}" type="parTrans" cxnId="{A6C0FFFB-6724-419F-9063-E9791FA04DA7}">
      <dgm:prSet/>
      <dgm:spPr/>
      <dgm:t>
        <a:bodyPr/>
        <a:lstStyle/>
        <a:p>
          <a:endParaRPr lang="zh-TW" altLang="en-US"/>
        </a:p>
      </dgm:t>
    </dgm:pt>
    <dgm:pt modelId="{18D1F02F-F0AC-4930-A051-298C69A42D8E}" type="sibTrans" cxnId="{A6C0FFFB-6724-419F-9063-E9791FA04DA7}">
      <dgm:prSet/>
      <dgm:spPr/>
      <dgm:t>
        <a:bodyPr/>
        <a:lstStyle/>
        <a:p>
          <a:endParaRPr lang="zh-TW" altLang="en-US"/>
        </a:p>
      </dgm:t>
    </dgm:pt>
    <dgm:pt modelId="{9BDCE1A6-D8DF-4094-B87C-7169BE883ED4}">
      <dgm:prSet custT="1"/>
      <dgm:spPr>
        <a:xfrm>
          <a:off x="2816795" y="4087180"/>
          <a:ext cx="2208491" cy="819350"/>
        </a:xfrm>
        <a:noFill/>
        <a:ln>
          <a:noFill/>
        </a:ln>
        <a:effectLst/>
      </dgm:spPr>
      <dgm:t>
        <a:bodyPr anchor="t"/>
        <a:lstStyle/>
        <a:p>
          <a:pPr rtl="0">
            <a:lnSpc>
              <a:spcPts val="1300"/>
            </a:lnSpc>
          </a:pPr>
          <a:r>
            <a:rPr lang="en-US" altLang="zh-TW" sz="1800" b="1" dirty="0" smtClean="0">
              <a:solidFill>
                <a:srgbClr val="002060"/>
              </a:solidFill>
              <a:latin typeface="+mj-lt"/>
              <a:ea typeface="微軟正黑體" panose="020B0604030504040204" pitchFamily="34" charset="-120"/>
              <a:cs typeface="+mn-cs"/>
            </a:rPr>
            <a:t>5. </a:t>
          </a:r>
          <a:r>
            <a:rPr lang="en-US" altLang="en-US" sz="1800" b="1" dirty="0" smtClean="0">
              <a:solidFill>
                <a:srgbClr val="002060"/>
              </a:solidFill>
              <a:latin typeface="+mj-lt"/>
              <a:ea typeface="微軟正黑體" panose="020B0604030504040204" pitchFamily="34" charset="-120"/>
              <a:cs typeface="+mn-cs"/>
            </a:rPr>
            <a:t>Net Zero &amp;</a:t>
          </a:r>
          <a:r>
            <a:rPr lang="zh-TW" altLang="en-US" sz="1800" b="1" dirty="0" smtClean="0">
              <a:solidFill>
                <a:srgbClr val="002060"/>
              </a:solidFill>
              <a:latin typeface="+mj-lt"/>
              <a:ea typeface="微軟正黑體" panose="020B0604030504040204" pitchFamily="34" charset="-120"/>
              <a:cs typeface="+mn-cs"/>
            </a:rPr>
            <a:t>      </a:t>
          </a:r>
          <a:endParaRPr lang="en-US" altLang="zh-TW" sz="1800" b="1" dirty="0" smtClean="0">
            <a:solidFill>
              <a:srgbClr val="002060"/>
            </a:solidFill>
            <a:latin typeface="+mj-lt"/>
            <a:ea typeface="微軟正黑體" panose="020B0604030504040204" pitchFamily="34" charset="-120"/>
            <a:cs typeface="+mn-cs"/>
          </a:endParaRPr>
        </a:p>
        <a:p>
          <a:pPr rtl="0">
            <a:lnSpc>
              <a:spcPts val="1300"/>
            </a:lnSpc>
          </a:pPr>
          <a:r>
            <a:rPr lang="en-US" altLang="en-US" sz="1800" b="1" dirty="0" smtClean="0">
              <a:solidFill>
                <a:srgbClr val="002060"/>
              </a:solidFill>
              <a:latin typeface="+mj-lt"/>
              <a:ea typeface="微軟正黑體" panose="020B0604030504040204" pitchFamily="34" charset="-120"/>
              <a:cs typeface="+mn-cs"/>
            </a:rPr>
            <a:t>Circular Economy</a:t>
          </a:r>
          <a:endParaRPr lang="zh-TW" altLang="en-US" sz="1800" b="1" dirty="0" smtClean="0">
            <a:solidFill>
              <a:srgbClr val="002060"/>
            </a:solidFill>
            <a:latin typeface="+mj-lt"/>
            <a:ea typeface="微軟正黑體" panose="020B0604030504040204" pitchFamily="34" charset="-120"/>
            <a:cs typeface="+mn-cs"/>
          </a:endParaRPr>
        </a:p>
      </dgm:t>
    </dgm:pt>
    <dgm:pt modelId="{A4363248-F53A-4802-9150-C6C59C7A3B23}" type="parTrans" cxnId="{65C74AB0-1B44-4CCC-B22E-F9D96B2F9F63}">
      <dgm:prSet/>
      <dgm:spPr/>
      <dgm:t>
        <a:bodyPr/>
        <a:lstStyle/>
        <a:p>
          <a:endParaRPr lang="zh-TW" altLang="en-US"/>
        </a:p>
      </dgm:t>
    </dgm:pt>
    <dgm:pt modelId="{0FAA8E35-B3CA-41E0-969D-248CCD27A5F3}" type="sibTrans" cxnId="{65C74AB0-1B44-4CCC-B22E-F9D96B2F9F63}">
      <dgm:prSet/>
      <dgm:spPr/>
      <dgm:t>
        <a:bodyPr/>
        <a:lstStyle/>
        <a:p>
          <a:endParaRPr lang="zh-TW" altLang="en-US"/>
        </a:p>
      </dgm:t>
    </dgm:pt>
    <dgm:pt modelId="{0B9777DF-7EA5-4EB3-B670-469C2B456BC5}">
      <dgm:prSet custT="1"/>
      <dgm:spPr>
        <a:xfrm>
          <a:off x="5246228" y="4087180"/>
          <a:ext cx="2432167" cy="819350"/>
        </a:xfrm>
        <a:noFill/>
        <a:ln>
          <a:noFill/>
        </a:ln>
        <a:effectLst/>
      </dgm:spPr>
      <dgm:t>
        <a:bodyPr anchor="t"/>
        <a:lstStyle/>
        <a:p>
          <a:pPr rtl="0">
            <a:lnSpc>
              <a:spcPts val="1300"/>
            </a:lnSpc>
          </a:pPr>
          <a:r>
            <a:rPr lang="en-US" altLang="zh-TW" sz="1800" b="1" dirty="0" smtClean="0">
              <a:solidFill>
                <a:srgbClr val="002060"/>
              </a:solidFill>
              <a:latin typeface="+mj-lt"/>
              <a:ea typeface="微軟正黑體" panose="020B0604030504040204" pitchFamily="34" charset="-120"/>
              <a:cs typeface="+mn-cs"/>
            </a:rPr>
            <a:t>6.</a:t>
          </a:r>
          <a:r>
            <a:rPr lang="zh-TW" altLang="en-US" sz="1800" b="1" dirty="0" smtClean="0">
              <a:solidFill>
                <a:srgbClr val="002060"/>
              </a:solidFill>
              <a:latin typeface="+mj-lt"/>
              <a:ea typeface="微軟正黑體" panose="020B0604030504040204" pitchFamily="34" charset="-120"/>
              <a:cs typeface="+mn-cs"/>
            </a:rPr>
            <a:t> </a:t>
          </a:r>
          <a:r>
            <a:rPr lang="en-US" sz="1800" b="1" dirty="0" smtClean="0">
              <a:solidFill>
                <a:srgbClr val="002060"/>
              </a:solidFill>
              <a:latin typeface="+mj-lt"/>
              <a:ea typeface="微軟正黑體" panose="020B0604030504040204" pitchFamily="34" charset="-120"/>
              <a:cs typeface="+mn-cs"/>
            </a:rPr>
            <a:t>Multiple Employment Training</a:t>
          </a:r>
          <a:endParaRPr lang="zh-TW" altLang="en-US" sz="1800" b="1" dirty="0">
            <a:solidFill>
              <a:srgbClr val="002060"/>
            </a:solidFill>
            <a:latin typeface="+mj-lt"/>
            <a:ea typeface="微軟正黑體" panose="020B0604030504040204" pitchFamily="34" charset="-120"/>
            <a:cs typeface="+mn-cs"/>
          </a:endParaRPr>
        </a:p>
      </dgm:t>
    </dgm:pt>
    <dgm:pt modelId="{72AA0296-6D42-4301-B21C-1FA375A3CA49}" type="parTrans" cxnId="{643A7A3F-EBEC-4FB8-BC97-78F570B7911B}">
      <dgm:prSet/>
      <dgm:spPr/>
      <dgm:t>
        <a:bodyPr/>
        <a:lstStyle/>
        <a:p>
          <a:endParaRPr lang="zh-TW" altLang="en-US"/>
        </a:p>
      </dgm:t>
    </dgm:pt>
    <dgm:pt modelId="{6E25984C-0EE2-476A-905A-640BEF418D08}" type="sibTrans" cxnId="{643A7A3F-EBEC-4FB8-BC97-78F570B7911B}">
      <dgm:prSet/>
      <dgm:spPr/>
      <dgm:t>
        <a:bodyPr/>
        <a:lstStyle/>
        <a:p>
          <a:endParaRPr lang="zh-TW" altLang="en-US"/>
        </a:p>
      </dgm:t>
    </dgm:pt>
    <dgm:pt modelId="{4E54CC52-A523-4837-89DA-776EFBF52E62}" type="pres">
      <dgm:prSet presAssocID="{E74E1377-62D8-4293-B762-2A40F3928A2F}" presName="Name0" presStyleCnt="0">
        <dgm:presLayoutVars>
          <dgm:dir/>
          <dgm:resizeHandles val="exact"/>
        </dgm:presLayoutVars>
      </dgm:prSet>
      <dgm:spPr/>
      <dgm:t>
        <a:bodyPr/>
        <a:lstStyle/>
        <a:p>
          <a:endParaRPr lang="zh-TW" altLang="en-US"/>
        </a:p>
      </dgm:t>
    </dgm:pt>
    <dgm:pt modelId="{83206EBE-304D-4405-9DD1-F45836A4082E}" type="pres">
      <dgm:prSet presAssocID="{2098AC05-F4C2-4409-BDEC-7378F9B62559}" presName="compNode" presStyleCnt="0"/>
      <dgm:spPr/>
    </dgm:pt>
    <dgm:pt modelId="{EB8AE9D7-3E01-4901-9598-4DA8889F9502}" type="pres">
      <dgm:prSet presAssocID="{2098AC05-F4C2-4409-BDEC-7378F9B62559}" presName="pictRect" presStyleLbl="node1" presStyleIdx="0" presStyleCnt="6" custLinFactNeighborX="-5088"/>
      <dgm:spPr>
        <a:xfrm>
          <a:off x="499200" y="3680"/>
          <a:ext cx="2208491" cy="1521650"/>
        </a:xfrm>
        <a:prstGeom prst="roundRect">
          <a:avLst/>
        </a:prstGeom>
        <a:blipFill rotWithShape="1">
          <a:blip xmlns:r="http://schemas.openxmlformats.org/officeDocument/2006/relationships" r:embed="rId1"/>
          <a:stretch>
            <a:fillRect/>
          </a:stretch>
        </a:blipFill>
        <a:ln w="6350" cap="flat" cmpd="sng" algn="ctr">
          <a:solidFill>
            <a:scrgbClr r="0" g="0" b="0"/>
          </a:solidFill>
          <a:prstDash val="solid"/>
          <a:miter lim="800000"/>
        </a:ln>
        <a:effectLst/>
      </dgm:spPr>
      <dgm:t>
        <a:bodyPr/>
        <a:lstStyle/>
        <a:p>
          <a:endParaRPr lang="zh-TW" altLang="en-US"/>
        </a:p>
      </dgm:t>
    </dgm:pt>
    <dgm:pt modelId="{35D268AD-F162-4700-8659-2711D77CDF6E}" type="pres">
      <dgm:prSet presAssocID="{2098AC05-F4C2-4409-BDEC-7378F9B62559}" presName="textRect" presStyleLbl="revTx" presStyleIdx="0" presStyleCnt="6" custScaleX="135913" custScaleY="113830" custLinFactNeighborX="-7465" custLinFactNeighborY="7220">
        <dgm:presLayoutVars>
          <dgm:bulletEnabled val="1"/>
        </dgm:presLayoutVars>
      </dgm:prSet>
      <dgm:spPr>
        <a:prstGeom prst="rect">
          <a:avLst/>
        </a:prstGeom>
      </dgm:spPr>
      <dgm:t>
        <a:bodyPr/>
        <a:lstStyle/>
        <a:p>
          <a:endParaRPr lang="zh-TW" altLang="en-US"/>
        </a:p>
      </dgm:t>
    </dgm:pt>
    <dgm:pt modelId="{28802C28-D95B-4A88-A7A0-F1FECB3673A4}" type="pres">
      <dgm:prSet presAssocID="{140E64EA-E8C9-4BC0-A054-59983EBEE851}" presName="sibTrans" presStyleLbl="sibTrans2D1" presStyleIdx="0" presStyleCnt="0"/>
      <dgm:spPr/>
      <dgm:t>
        <a:bodyPr/>
        <a:lstStyle/>
        <a:p>
          <a:endParaRPr lang="zh-TW" altLang="en-US"/>
        </a:p>
      </dgm:t>
    </dgm:pt>
    <dgm:pt modelId="{400B0651-0587-4024-AFF0-9D06DBC72A48}" type="pres">
      <dgm:prSet presAssocID="{599B9A9A-83DE-4A47-A0B9-AA3E0031B333}" presName="compNode" presStyleCnt="0"/>
      <dgm:spPr/>
    </dgm:pt>
    <dgm:pt modelId="{2C43FE02-202E-4F25-947F-2352EB435A02}" type="pres">
      <dgm:prSet presAssocID="{599B9A9A-83DE-4A47-A0B9-AA3E0031B333}" presName="pictRect" presStyleLbl="node1" presStyleIdx="1" presStyleCnt="6" custLinFactNeighborX="84" custLinFactNeighborY="-2213"/>
      <dgm:spPr>
        <a:xfrm>
          <a:off x="2928633" y="3680"/>
          <a:ext cx="2208491" cy="1521650"/>
        </a:xfrm>
        <a:prstGeom prst="roundRect">
          <a:avLst/>
        </a:prstGeom>
        <a:blipFill rotWithShape="1">
          <a:blip xmlns:r="http://schemas.openxmlformats.org/officeDocument/2006/relationships" r:embed="rId2"/>
          <a:stretch>
            <a:fillRect/>
          </a:stretch>
        </a:blipFill>
        <a:ln w="12700" cap="flat" cmpd="sng" algn="ctr">
          <a:solidFill>
            <a:sysClr val="window" lastClr="FFFFFF">
              <a:hueOff val="0"/>
              <a:satOff val="0"/>
              <a:lumOff val="0"/>
              <a:alphaOff val="0"/>
            </a:sysClr>
          </a:solidFill>
          <a:prstDash val="solid"/>
          <a:miter lim="800000"/>
        </a:ln>
        <a:effectLst/>
      </dgm:spPr>
      <dgm:t>
        <a:bodyPr/>
        <a:lstStyle/>
        <a:p>
          <a:endParaRPr lang="zh-TW" altLang="en-US"/>
        </a:p>
      </dgm:t>
    </dgm:pt>
    <dgm:pt modelId="{0B5C4759-9831-4DDC-9857-619C53B94AA8}" type="pres">
      <dgm:prSet presAssocID="{599B9A9A-83DE-4A47-A0B9-AA3E0031B333}" presName="textRect" presStyleLbl="revTx" presStyleIdx="1" presStyleCnt="6" custScaleX="162240" custLinFactNeighborX="2022" custLinFactNeighborY="-3153">
        <dgm:presLayoutVars>
          <dgm:bulletEnabled val="1"/>
        </dgm:presLayoutVars>
      </dgm:prSet>
      <dgm:spPr>
        <a:prstGeom prst="rect">
          <a:avLst/>
        </a:prstGeom>
      </dgm:spPr>
      <dgm:t>
        <a:bodyPr/>
        <a:lstStyle/>
        <a:p>
          <a:endParaRPr lang="zh-TW" altLang="en-US"/>
        </a:p>
      </dgm:t>
    </dgm:pt>
    <dgm:pt modelId="{1E50D61C-222E-479E-8050-2D16E5013A91}" type="pres">
      <dgm:prSet presAssocID="{84490E60-6151-4A2F-B234-5F058A1BF070}" presName="sibTrans" presStyleLbl="sibTrans2D1" presStyleIdx="0" presStyleCnt="0"/>
      <dgm:spPr/>
      <dgm:t>
        <a:bodyPr/>
        <a:lstStyle/>
        <a:p>
          <a:endParaRPr lang="zh-TW" altLang="en-US"/>
        </a:p>
      </dgm:t>
    </dgm:pt>
    <dgm:pt modelId="{DC5CB7F1-B96B-4336-B097-46E4A9F7D664}" type="pres">
      <dgm:prSet presAssocID="{5CF476B5-0DA7-43E6-868D-D57E0A587492}" presName="compNode" presStyleCnt="0"/>
      <dgm:spPr/>
    </dgm:pt>
    <dgm:pt modelId="{5C5269C0-8000-495C-B822-A2927FFAB46D}" type="pres">
      <dgm:prSet presAssocID="{5CF476B5-0DA7-43E6-868D-D57E0A587492}" presName="pictRect" presStyleLbl="node1" presStyleIdx="2" presStyleCnt="6" custLinFactNeighborX="-1472" custLinFactNeighborY="1980"/>
      <dgm:spPr>
        <a:xfrm>
          <a:off x="5358066" y="3680"/>
          <a:ext cx="2208491" cy="1521650"/>
        </a:xfrm>
        <a:prstGeom prst="roundRect">
          <a:avLst/>
        </a:prstGeom>
        <a:blipFill rotWithShape="1">
          <a:blip xmlns:r="http://schemas.openxmlformats.org/officeDocument/2006/relationships" r:embed="rId3"/>
          <a:stretch>
            <a:fillRect/>
          </a:stretch>
        </a:blipFill>
        <a:ln w="12700" cap="flat" cmpd="sng" algn="ctr">
          <a:solidFill>
            <a:sysClr val="window" lastClr="FFFFFF">
              <a:hueOff val="0"/>
              <a:satOff val="0"/>
              <a:lumOff val="0"/>
              <a:alphaOff val="0"/>
            </a:sysClr>
          </a:solidFill>
          <a:prstDash val="solid"/>
          <a:miter lim="800000"/>
        </a:ln>
        <a:effectLst/>
      </dgm:spPr>
      <dgm:t>
        <a:bodyPr/>
        <a:lstStyle/>
        <a:p>
          <a:endParaRPr lang="zh-TW" altLang="en-US"/>
        </a:p>
      </dgm:t>
    </dgm:pt>
    <dgm:pt modelId="{9F82F2D1-BB74-4523-A3AA-3CD270699307}" type="pres">
      <dgm:prSet presAssocID="{5CF476B5-0DA7-43E6-868D-D57E0A587492}" presName="textRect" presStyleLbl="revTx" presStyleIdx="2" presStyleCnt="6" custScaleX="126569" custScaleY="131151" custLinFactNeighborX="1468" custLinFactNeighborY="20211">
        <dgm:presLayoutVars>
          <dgm:bulletEnabled val="1"/>
        </dgm:presLayoutVars>
      </dgm:prSet>
      <dgm:spPr>
        <a:prstGeom prst="rect">
          <a:avLst/>
        </a:prstGeom>
      </dgm:spPr>
      <dgm:t>
        <a:bodyPr/>
        <a:lstStyle/>
        <a:p>
          <a:endParaRPr lang="zh-TW" altLang="en-US"/>
        </a:p>
      </dgm:t>
    </dgm:pt>
    <dgm:pt modelId="{8863C0C0-4CAA-483F-8083-D4DAA158766A}" type="pres">
      <dgm:prSet presAssocID="{F5200493-C2E3-4AD2-B2DB-726CAFD81F17}" presName="sibTrans" presStyleLbl="sibTrans2D1" presStyleIdx="0" presStyleCnt="0"/>
      <dgm:spPr/>
      <dgm:t>
        <a:bodyPr/>
        <a:lstStyle/>
        <a:p>
          <a:endParaRPr lang="zh-TW" altLang="en-US"/>
        </a:p>
      </dgm:t>
    </dgm:pt>
    <dgm:pt modelId="{C826D314-300D-4901-AF8B-459AA4AB1DD7}" type="pres">
      <dgm:prSet presAssocID="{64AB79BE-1F25-4715-A000-9876668DA883}" presName="compNode" presStyleCnt="0"/>
      <dgm:spPr/>
    </dgm:pt>
    <dgm:pt modelId="{470BB8C9-E313-4BC8-AAAB-3148A1601E10}" type="pres">
      <dgm:prSet presAssocID="{64AB79BE-1F25-4715-A000-9876668DA883}" presName="pictRect" presStyleLbl="node1" presStyleIdx="3" presStyleCnt="6" custScaleX="102656" custLinFactNeighborX="-15225" custLinFactNeighborY="-7305"/>
      <dgm:spPr>
        <a:xfrm>
          <a:off x="329433" y="2523121"/>
          <a:ext cx="2208491" cy="1521650"/>
        </a:xfrm>
        <a:prstGeom prst="roundRect">
          <a:avLst/>
        </a:prstGeom>
        <a:blipFill rotWithShape="1">
          <a:blip xmlns:r="http://schemas.openxmlformats.org/officeDocument/2006/relationships" r:embed="rId4"/>
          <a:stretch>
            <a:fillRect/>
          </a:stretch>
        </a:blipFill>
        <a:ln w="12700" cap="flat" cmpd="sng" algn="ctr">
          <a:solidFill>
            <a:sysClr val="window" lastClr="FFFFFF">
              <a:hueOff val="0"/>
              <a:satOff val="0"/>
              <a:lumOff val="0"/>
              <a:alphaOff val="0"/>
            </a:sysClr>
          </a:solidFill>
          <a:prstDash val="solid"/>
          <a:miter lim="800000"/>
        </a:ln>
        <a:effectLst/>
      </dgm:spPr>
      <dgm:t>
        <a:bodyPr/>
        <a:lstStyle/>
        <a:p>
          <a:endParaRPr lang="zh-TW" altLang="en-US"/>
        </a:p>
      </dgm:t>
    </dgm:pt>
    <dgm:pt modelId="{A2BE7DA5-AD0D-44AB-97CD-27315EE0727B}" type="pres">
      <dgm:prSet presAssocID="{64AB79BE-1F25-4715-A000-9876668DA883}" presName="textRect" presStyleLbl="revTx" presStyleIdx="3" presStyleCnt="6" custScaleX="117783" custLinFactNeighborX="-13142" custLinFactNeighborY="-14377">
        <dgm:presLayoutVars>
          <dgm:bulletEnabled val="1"/>
        </dgm:presLayoutVars>
      </dgm:prSet>
      <dgm:spPr>
        <a:prstGeom prst="rect">
          <a:avLst/>
        </a:prstGeom>
      </dgm:spPr>
      <dgm:t>
        <a:bodyPr/>
        <a:lstStyle/>
        <a:p>
          <a:endParaRPr lang="zh-TW" altLang="en-US"/>
        </a:p>
      </dgm:t>
    </dgm:pt>
    <dgm:pt modelId="{F836BF39-1E69-456A-A54C-06BAA416A762}" type="pres">
      <dgm:prSet presAssocID="{18D1F02F-F0AC-4930-A051-298C69A42D8E}" presName="sibTrans" presStyleLbl="sibTrans2D1" presStyleIdx="0" presStyleCnt="0"/>
      <dgm:spPr/>
      <dgm:t>
        <a:bodyPr/>
        <a:lstStyle/>
        <a:p>
          <a:endParaRPr lang="zh-TW" altLang="en-US"/>
        </a:p>
      </dgm:t>
    </dgm:pt>
    <dgm:pt modelId="{F1731F65-3657-4F0F-8D58-B4D4FBA72FAD}" type="pres">
      <dgm:prSet presAssocID="{9BDCE1A6-D8DF-4094-B87C-7169BE883ED4}" presName="compNode" presStyleCnt="0"/>
      <dgm:spPr/>
    </dgm:pt>
    <dgm:pt modelId="{C6186E81-0709-4CF5-8BF8-49D0C121787E}" type="pres">
      <dgm:prSet presAssocID="{9BDCE1A6-D8DF-4094-B87C-7169BE883ED4}" presName="pictRect" presStyleLbl="node1" presStyleIdx="4" presStyleCnt="6" custLinFactNeighborX="4112" custLinFactNeighborY="-7305"/>
      <dgm:spPr>
        <a:xfrm>
          <a:off x="2816795" y="2565530"/>
          <a:ext cx="2208491" cy="1521650"/>
        </a:xfrm>
        <a:prstGeom prst="roundRect">
          <a:avLst/>
        </a:prstGeom>
        <a:blipFill rotWithShape="1">
          <a:blip xmlns:r="http://schemas.openxmlformats.org/officeDocument/2006/relationships" r:embed="rId5"/>
          <a:stretch>
            <a:fillRect/>
          </a:stretch>
        </a:blipFill>
        <a:ln w="6350" cap="flat" cmpd="sng" algn="ctr">
          <a:solidFill>
            <a:scrgbClr r="0" g="0" b="0"/>
          </a:solidFill>
          <a:prstDash val="solid"/>
          <a:miter lim="800000"/>
        </a:ln>
        <a:effectLst/>
      </dgm:spPr>
      <dgm:t>
        <a:bodyPr/>
        <a:lstStyle/>
        <a:p>
          <a:endParaRPr lang="zh-TW" altLang="en-US"/>
        </a:p>
      </dgm:t>
    </dgm:pt>
    <dgm:pt modelId="{28299AFC-1747-4E2C-8EAC-431B00EF63F0}" type="pres">
      <dgm:prSet presAssocID="{9BDCE1A6-D8DF-4094-B87C-7169BE883ED4}" presName="textRect" presStyleLbl="revTx" presStyleIdx="4" presStyleCnt="6" custScaleX="117379" custLinFactNeighborX="4112" custLinFactNeighborY="-14377">
        <dgm:presLayoutVars>
          <dgm:bulletEnabled val="1"/>
        </dgm:presLayoutVars>
      </dgm:prSet>
      <dgm:spPr>
        <a:prstGeom prst="rect">
          <a:avLst/>
        </a:prstGeom>
      </dgm:spPr>
      <dgm:t>
        <a:bodyPr/>
        <a:lstStyle/>
        <a:p>
          <a:endParaRPr lang="zh-TW" altLang="en-US"/>
        </a:p>
      </dgm:t>
    </dgm:pt>
    <dgm:pt modelId="{D2C4AC2E-A620-4530-911F-6B2ADA1BDA85}" type="pres">
      <dgm:prSet presAssocID="{0FAA8E35-B3CA-41E0-969D-248CCD27A5F3}" presName="sibTrans" presStyleLbl="sibTrans2D1" presStyleIdx="0" presStyleCnt="0"/>
      <dgm:spPr/>
      <dgm:t>
        <a:bodyPr/>
        <a:lstStyle/>
        <a:p>
          <a:endParaRPr lang="zh-TW" altLang="en-US"/>
        </a:p>
      </dgm:t>
    </dgm:pt>
    <dgm:pt modelId="{EF5CFF7A-882C-4829-91F7-DC8DB4559233}" type="pres">
      <dgm:prSet presAssocID="{0B9777DF-7EA5-4EB3-B670-469C2B456BC5}" presName="compNode" presStyleCnt="0"/>
      <dgm:spPr/>
    </dgm:pt>
    <dgm:pt modelId="{A6D60E5C-6036-47B2-9E48-777A44821807}" type="pres">
      <dgm:prSet presAssocID="{0B9777DF-7EA5-4EB3-B670-469C2B456BC5}" presName="pictRect" presStyleLbl="node1" presStyleIdx="5" presStyleCnt="6" custLinFactNeighborX="13697" custLinFactNeighborY="-10725"/>
      <dgm:spPr>
        <a:xfrm>
          <a:off x="5358066" y="2565530"/>
          <a:ext cx="2208491" cy="1521650"/>
        </a:xfrm>
        <a:prstGeom prst="roundRect">
          <a:avLst/>
        </a:prstGeom>
        <a:blipFill rotWithShape="1">
          <a:blip xmlns:r="http://schemas.openxmlformats.org/officeDocument/2006/relationships" r:embed="rId6"/>
          <a:stretch>
            <a:fillRect/>
          </a:stretch>
        </a:blipFill>
        <a:ln w="12700" cap="flat" cmpd="sng" algn="ctr">
          <a:solidFill>
            <a:sysClr val="window" lastClr="FFFFFF">
              <a:hueOff val="0"/>
              <a:satOff val="0"/>
              <a:lumOff val="0"/>
              <a:alphaOff val="0"/>
            </a:sysClr>
          </a:solidFill>
          <a:prstDash val="solid"/>
          <a:miter lim="800000"/>
        </a:ln>
        <a:effectLst/>
      </dgm:spPr>
      <dgm:t>
        <a:bodyPr/>
        <a:lstStyle/>
        <a:p>
          <a:endParaRPr lang="zh-TW" altLang="en-US"/>
        </a:p>
      </dgm:t>
    </dgm:pt>
    <dgm:pt modelId="{799A13C0-9F43-4350-8C2A-F7D8DF977BCE}" type="pres">
      <dgm:prSet presAssocID="{0B9777DF-7EA5-4EB3-B670-469C2B456BC5}" presName="textRect" presStyleLbl="revTx" presStyleIdx="5" presStyleCnt="6" custScaleX="160732" custScaleY="74594" custLinFactNeighborX="14577" custLinFactNeighborY="-33432">
        <dgm:presLayoutVars>
          <dgm:bulletEnabled val="1"/>
        </dgm:presLayoutVars>
      </dgm:prSet>
      <dgm:spPr>
        <a:prstGeom prst="rect">
          <a:avLst/>
        </a:prstGeom>
      </dgm:spPr>
      <dgm:t>
        <a:bodyPr/>
        <a:lstStyle/>
        <a:p>
          <a:endParaRPr lang="zh-TW" altLang="en-US"/>
        </a:p>
      </dgm:t>
    </dgm:pt>
  </dgm:ptLst>
  <dgm:cxnLst>
    <dgm:cxn modelId="{FBBE6F8A-9101-45EB-87F1-D21A6000F78D}" type="presOf" srcId="{64AB79BE-1F25-4715-A000-9876668DA883}" destId="{A2BE7DA5-AD0D-44AB-97CD-27315EE0727B}" srcOrd="0" destOrd="0" presId="urn:microsoft.com/office/officeart/2005/8/layout/pList1"/>
    <dgm:cxn modelId="{F9E3479A-9BF8-4F75-9C50-D31D3974B7A4}" type="presOf" srcId="{599B9A9A-83DE-4A47-A0B9-AA3E0031B333}" destId="{0B5C4759-9831-4DDC-9857-619C53B94AA8}" srcOrd="0" destOrd="0" presId="urn:microsoft.com/office/officeart/2005/8/layout/pList1"/>
    <dgm:cxn modelId="{01F2FC15-6BC3-4D68-B6AB-14D3FA6F0EE5}" type="presOf" srcId="{2098AC05-F4C2-4409-BDEC-7378F9B62559}" destId="{35D268AD-F162-4700-8659-2711D77CDF6E}" srcOrd="0" destOrd="0" presId="urn:microsoft.com/office/officeart/2005/8/layout/pList1"/>
    <dgm:cxn modelId="{81FE75A9-1E68-4F31-8013-2D699428B958}" type="presOf" srcId="{E74E1377-62D8-4293-B762-2A40F3928A2F}" destId="{4E54CC52-A523-4837-89DA-776EFBF52E62}" srcOrd="0" destOrd="0" presId="urn:microsoft.com/office/officeart/2005/8/layout/pList1"/>
    <dgm:cxn modelId="{0D356394-F916-4CA1-9A2B-A2D0B9245667}" type="presOf" srcId="{140E64EA-E8C9-4BC0-A054-59983EBEE851}" destId="{28802C28-D95B-4A88-A7A0-F1FECB3673A4}" srcOrd="0" destOrd="0" presId="urn:microsoft.com/office/officeart/2005/8/layout/pList1"/>
    <dgm:cxn modelId="{EA8E1241-A273-4628-BD82-8D7486C98DD3}" type="presOf" srcId="{F5200493-C2E3-4AD2-B2DB-726CAFD81F17}" destId="{8863C0C0-4CAA-483F-8083-D4DAA158766A}" srcOrd="0" destOrd="0" presId="urn:microsoft.com/office/officeart/2005/8/layout/pList1"/>
    <dgm:cxn modelId="{C23E0222-B865-410F-8406-21CEFB9EC7A4}" type="presOf" srcId="{84490E60-6151-4A2F-B234-5F058A1BF070}" destId="{1E50D61C-222E-479E-8050-2D16E5013A91}" srcOrd="0" destOrd="0" presId="urn:microsoft.com/office/officeart/2005/8/layout/pList1"/>
    <dgm:cxn modelId="{65C74AB0-1B44-4CCC-B22E-F9D96B2F9F63}" srcId="{E74E1377-62D8-4293-B762-2A40F3928A2F}" destId="{9BDCE1A6-D8DF-4094-B87C-7169BE883ED4}" srcOrd="4" destOrd="0" parTransId="{A4363248-F53A-4802-9150-C6C59C7A3B23}" sibTransId="{0FAA8E35-B3CA-41E0-969D-248CCD27A5F3}"/>
    <dgm:cxn modelId="{C0A024AA-5CF4-48CE-81AD-007BD16D45F3}" type="presOf" srcId="{18D1F02F-F0AC-4930-A051-298C69A42D8E}" destId="{F836BF39-1E69-456A-A54C-06BAA416A762}" srcOrd="0" destOrd="0" presId="urn:microsoft.com/office/officeart/2005/8/layout/pList1"/>
    <dgm:cxn modelId="{F73043AE-D625-4755-8ECA-1A6EE7709DC9}" srcId="{E74E1377-62D8-4293-B762-2A40F3928A2F}" destId="{5CF476B5-0DA7-43E6-868D-D57E0A587492}" srcOrd="2" destOrd="0" parTransId="{E14EA73B-DBA9-4D6C-855D-A2D4623420C7}" sibTransId="{F5200493-C2E3-4AD2-B2DB-726CAFD81F17}"/>
    <dgm:cxn modelId="{643A7A3F-EBEC-4FB8-BC97-78F570B7911B}" srcId="{E74E1377-62D8-4293-B762-2A40F3928A2F}" destId="{0B9777DF-7EA5-4EB3-B670-469C2B456BC5}" srcOrd="5" destOrd="0" parTransId="{72AA0296-6D42-4301-B21C-1FA375A3CA49}" sibTransId="{6E25984C-0EE2-476A-905A-640BEF418D08}"/>
    <dgm:cxn modelId="{E386714A-B48C-4054-B3A8-96D6D98BDC57}" type="presOf" srcId="{0FAA8E35-B3CA-41E0-969D-248CCD27A5F3}" destId="{D2C4AC2E-A620-4530-911F-6B2ADA1BDA85}" srcOrd="0" destOrd="0" presId="urn:microsoft.com/office/officeart/2005/8/layout/pList1"/>
    <dgm:cxn modelId="{00983734-511C-49E6-A59B-31BD4A83AD83}" type="presOf" srcId="{5CF476B5-0DA7-43E6-868D-D57E0A587492}" destId="{9F82F2D1-BB74-4523-A3AA-3CD270699307}" srcOrd="0" destOrd="0" presId="urn:microsoft.com/office/officeart/2005/8/layout/pList1"/>
    <dgm:cxn modelId="{55D07CD9-2F5C-46C0-8F27-2522CDF0AC80}" srcId="{E74E1377-62D8-4293-B762-2A40F3928A2F}" destId="{599B9A9A-83DE-4A47-A0B9-AA3E0031B333}" srcOrd="1" destOrd="0" parTransId="{2BBF75E7-5406-4538-9E54-DDD4F27D937F}" sibTransId="{84490E60-6151-4A2F-B234-5F058A1BF070}"/>
    <dgm:cxn modelId="{87827235-50D0-427B-8EAE-A4D044754E29}" type="presOf" srcId="{9BDCE1A6-D8DF-4094-B87C-7169BE883ED4}" destId="{28299AFC-1747-4E2C-8EAC-431B00EF63F0}" srcOrd="0" destOrd="0" presId="urn:microsoft.com/office/officeart/2005/8/layout/pList1"/>
    <dgm:cxn modelId="{5D99EEDB-AAA8-4F9D-A4C1-C8659D19C1DA}" srcId="{E74E1377-62D8-4293-B762-2A40F3928A2F}" destId="{2098AC05-F4C2-4409-BDEC-7378F9B62559}" srcOrd="0" destOrd="0" parTransId="{3F84E871-9C83-44B2-8DD9-B1B290EBC7BA}" sibTransId="{140E64EA-E8C9-4BC0-A054-59983EBEE851}"/>
    <dgm:cxn modelId="{A6C0FFFB-6724-419F-9063-E9791FA04DA7}" srcId="{E74E1377-62D8-4293-B762-2A40F3928A2F}" destId="{64AB79BE-1F25-4715-A000-9876668DA883}" srcOrd="3" destOrd="0" parTransId="{5A3D59EE-BFD6-4E91-AD90-31F5D90189FD}" sibTransId="{18D1F02F-F0AC-4930-A051-298C69A42D8E}"/>
    <dgm:cxn modelId="{110DF86A-F852-4E6E-BF6E-94288DB73F17}" type="presOf" srcId="{0B9777DF-7EA5-4EB3-B670-469C2B456BC5}" destId="{799A13C0-9F43-4350-8C2A-F7D8DF977BCE}" srcOrd="0" destOrd="0" presId="urn:microsoft.com/office/officeart/2005/8/layout/pList1"/>
    <dgm:cxn modelId="{C0EF1ADF-7CA5-4574-9EDE-B988A3E181C4}" type="presParOf" srcId="{4E54CC52-A523-4837-89DA-776EFBF52E62}" destId="{83206EBE-304D-4405-9DD1-F45836A4082E}" srcOrd="0" destOrd="0" presId="urn:microsoft.com/office/officeart/2005/8/layout/pList1"/>
    <dgm:cxn modelId="{FA906141-5CD2-4D5D-ADA1-042DF4E1C597}" type="presParOf" srcId="{83206EBE-304D-4405-9DD1-F45836A4082E}" destId="{EB8AE9D7-3E01-4901-9598-4DA8889F9502}" srcOrd="0" destOrd="0" presId="urn:microsoft.com/office/officeart/2005/8/layout/pList1"/>
    <dgm:cxn modelId="{33348AD0-0EFE-4E02-97D0-B86D09D31483}" type="presParOf" srcId="{83206EBE-304D-4405-9DD1-F45836A4082E}" destId="{35D268AD-F162-4700-8659-2711D77CDF6E}" srcOrd="1" destOrd="0" presId="urn:microsoft.com/office/officeart/2005/8/layout/pList1"/>
    <dgm:cxn modelId="{2C1F47FA-5E0C-430D-B0C8-75AA154CB9DA}" type="presParOf" srcId="{4E54CC52-A523-4837-89DA-776EFBF52E62}" destId="{28802C28-D95B-4A88-A7A0-F1FECB3673A4}" srcOrd="1" destOrd="0" presId="urn:microsoft.com/office/officeart/2005/8/layout/pList1"/>
    <dgm:cxn modelId="{40C1E525-BBE3-4039-9B5F-839856D96B0B}" type="presParOf" srcId="{4E54CC52-A523-4837-89DA-776EFBF52E62}" destId="{400B0651-0587-4024-AFF0-9D06DBC72A48}" srcOrd="2" destOrd="0" presId="urn:microsoft.com/office/officeart/2005/8/layout/pList1"/>
    <dgm:cxn modelId="{91C1A631-C6AD-4047-AE48-642331B66681}" type="presParOf" srcId="{400B0651-0587-4024-AFF0-9D06DBC72A48}" destId="{2C43FE02-202E-4F25-947F-2352EB435A02}" srcOrd="0" destOrd="0" presId="urn:microsoft.com/office/officeart/2005/8/layout/pList1"/>
    <dgm:cxn modelId="{3D23A25D-21C4-40B5-AD01-D5050151A37F}" type="presParOf" srcId="{400B0651-0587-4024-AFF0-9D06DBC72A48}" destId="{0B5C4759-9831-4DDC-9857-619C53B94AA8}" srcOrd="1" destOrd="0" presId="urn:microsoft.com/office/officeart/2005/8/layout/pList1"/>
    <dgm:cxn modelId="{6D44C73D-82B9-474C-A320-575FE60E40AF}" type="presParOf" srcId="{4E54CC52-A523-4837-89DA-776EFBF52E62}" destId="{1E50D61C-222E-479E-8050-2D16E5013A91}" srcOrd="3" destOrd="0" presId="urn:microsoft.com/office/officeart/2005/8/layout/pList1"/>
    <dgm:cxn modelId="{964A70F4-0AB5-486B-B170-6B484BC0B9C8}" type="presParOf" srcId="{4E54CC52-A523-4837-89DA-776EFBF52E62}" destId="{DC5CB7F1-B96B-4336-B097-46E4A9F7D664}" srcOrd="4" destOrd="0" presId="urn:microsoft.com/office/officeart/2005/8/layout/pList1"/>
    <dgm:cxn modelId="{B210AD79-6A5A-4D85-BEFD-E6706A1706D7}" type="presParOf" srcId="{DC5CB7F1-B96B-4336-B097-46E4A9F7D664}" destId="{5C5269C0-8000-495C-B822-A2927FFAB46D}" srcOrd="0" destOrd="0" presId="urn:microsoft.com/office/officeart/2005/8/layout/pList1"/>
    <dgm:cxn modelId="{47501470-D296-43BB-8E61-01B13C88F881}" type="presParOf" srcId="{DC5CB7F1-B96B-4336-B097-46E4A9F7D664}" destId="{9F82F2D1-BB74-4523-A3AA-3CD270699307}" srcOrd="1" destOrd="0" presId="urn:microsoft.com/office/officeart/2005/8/layout/pList1"/>
    <dgm:cxn modelId="{47CD7E9E-8415-4597-93CF-A21F6B2895F5}" type="presParOf" srcId="{4E54CC52-A523-4837-89DA-776EFBF52E62}" destId="{8863C0C0-4CAA-483F-8083-D4DAA158766A}" srcOrd="5" destOrd="0" presId="urn:microsoft.com/office/officeart/2005/8/layout/pList1"/>
    <dgm:cxn modelId="{C7FF46A6-6FDD-4243-874E-78E44D8D460F}" type="presParOf" srcId="{4E54CC52-A523-4837-89DA-776EFBF52E62}" destId="{C826D314-300D-4901-AF8B-459AA4AB1DD7}" srcOrd="6" destOrd="0" presId="urn:microsoft.com/office/officeart/2005/8/layout/pList1"/>
    <dgm:cxn modelId="{2EAE48AF-15B1-4F26-95B1-59D62F4F9711}" type="presParOf" srcId="{C826D314-300D-4901-AF8B-459AA4AB1DD7}" destId="{470BB8C9-E313-4BC8-AAAB-3148A1601E10}" srcOrd="0" destOrd="0" presId="urn:microsoft.com/office/officeart/2005/8/layout/pList1"/>
    <dgm:cxn modelId="{6B174A31-4995-4B29-B964-48640F85AB11}" type="presParOf" srcId="{C826D314-300D-4901-AF8B-459AA4AB1DD7}" destId="{A2BE7DA5-AD0D-44AB-97CD-27315EE0727B}" srcOrd="1" destOrd="0" presId="urn:microsoft.com/office/officeart/2005/8/layout/pList1"/>
    <dgm:cxn modelId="{454B0D12-2734-4383-8EF1-D2F9302705A4}" type="presParOf" srcId="{4E54CC52-A523-4837-89DA-776EFBF52E62}" destId="{F836BF39-1E69-456A-A54C-06BAA416A762}" srcOrd="7" destOrd="0" presId="urn:microsoft.com/office/officeart/2005/8/layout/pList1"/>
    <dgm:cxn modelId="{AF2DA46F-9C3F-4A77-B7B5-45F5B3A9E26B}" type="presParOf" srcId="{4E54CC52-A523-4837-89DA-776EFBF52E62}" destId="{F1731F65-3657-4F0F-8D58-B4D4FBA72FAD}" srcOrd="8" destOrd="0" presId="urn:microsoft.com/office/officeart/2005/8/layout/pList1"/>
    <dgm:cxn modelId="{F7F2198B-D303-4628-B7C2-B9808FAED764}" type="presParOf" srcId="{F1731F65-3657-4F0F-8D58-B4D4FBA72FAD}" destId="{C6186E81-0709-4CF5-8BF8-49D0C121787E}" srcOrd="0" destOrd="0" presId="urn:microsoft.com/office/officeart/2005/8/layout/pList1"/>
    <dgm:cxn modelId="{F13E1C03-7930-4C5A-AA11-335721763E5C}" type="presParOf" srcId="{F1731F65-3657-4F0F-8D58-B4D4FBA72FAD}" destId="{28299AFC-1747-4E2C-8EAC-431B00EF63F0}" srcOrd="1" destOrd="0" presId="urn:microsoft.com/office/officeart/2005/8/layout/pList1"/>
    <dgm:cxn modelId="{F5719532-8F37-4D42-A1C8-E2962C3FE6D9}" type="presParOf" srcId="{4E54CC52-A523-4837-89DA-776EFBF52E62}" destId="{D2C4AC2E-A620-4530-911F-6B2ADA1BDA85}" srcOrd="9" destOrd="0" presId="urn:microsoft.com/office/officeart/2005/8/layout/pList1"/>
    <dgm:cxn modelId="{0091EC06-E618-436D-9587-F72C36192A79}" type="presParOf" srcId="{4E54CC52-A523-4837-89DA-776EFBF52E62}" destId="{EF5CFF7A-882C-4829-91F7-DC8DB4559233}" srcOrd="10" destOrd="0" presId="urn:microsoft.com/office/officeart/2005/8/layout/pList1"/>
    <dgm:cxn modelId="{3F592D5F-FAB4-4385-8C66-96E38ADBD061}" type="presParOf" srcId="{EF5CFF7A-882C-4829-91F7-DC8DB4559233}" destId="{A6D60E5C-6036-47B2-9E48-777A44821807}" srcOrd="0" destOrd="0" presId="urn:microsoft.com/office/officeart/2005/8/layout/pList1"/>
    <dgm:cxn modelId="{E86D8130-B224-4980-A31C-425D76D61594}" type="presParOf" srcId="{EF5CFF7A-882C-4829-91F7-DC8DB4559233}" destId="{799A13C0-9F43-4350-8C2A-F7D8DF977BCE}" srcOrd="1" destOrd="0" presId="urn:microsoft.com/office/officeart/2005/8/layout/p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8AE9D7-3E01-4901-9598-4DA8889F9502}">
      <dsp:nvSpPr>
        <dsp:cNvPr id="0" name=""/>
        <dsp:cNvSpPr/>
      </dsp:nvSpPr>
      <dsp:spPr>
        <a:xfrm>
          <a:off x="261101" y="369377"/>
          <a:ext cx="2014091" cy="1387709"/>
        </a:xfrm>
        <a:prstGeom prst="roundRect">
          <a:avLst/>
        </a:prstGeom>
        <a:blipFill rotWithShape="1">
          <a:blip xmlns:r="http://schemas.openxmlformats.org/officeDocument/2006/relationships" r:embed="rId1"/>
          <a:stretch>
            <a:fillRect/>
          </a:stretch>
        </a:blipFill>
        <a:ln w="63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D268AD-F162-4700-8659-2711D77CDF6E}">
      <dsp:nvSpPr>
        <dsp:cNvPr id="0" name=""/>
        <dsp:cNvSpPr/>
      </dsp:nvSpPr>
      <dsp:spPr>
        <a:xfrm>
          <a:off x="0" y="1759366"/>
          <a:ext cx="2737412" cy="850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lvl="0" algn="ctr" defTabSz="800100" rtl="0">
            <a:lnSpc>
              <a:spcPts val="1300"/>
            </a:lnSpc>
            <a:spcBef>
              <a:spcPct val="0"/>
            </a:spcBef>
            <a:spcAft>
              <a:spcPct val="35000"/>
            </a:spcAft>
          </a:pPr>
          <a:r>
            <a:rPr lang="en-US" altLang="zh-TW" sz="1800" b="1" kern="1200" dirty="0" smtClean="0">
              <a:solidFill>
                <a:srgbClr val="002060"/>
              </a:solidFill>
              <a:latin typeface="+mj-lt"/>
              <a:ea typeface="微軟正黑體" panose="020B0604030504040204" pitchFamily="34" charset="-120"/>
              <a:cs typeface="+mn-cs"/>
            </a:rPr>
            <a:t>1.</a:t>
          </a:r>
          <a:r>
            <a:rPr lang="zh-TW" altLang="en-US" sz="1800" b="1" kern="1200" dirty="0" smtClean="0">
              <a:solidFill>
                <a:srgbClr val="002060"/>
              </a:solidFill>
              <a:latin typeface="+mj-lt"/>
              <a:ea typeface="微軟正黑體" panose="020B0604030504040204" pitchFamily="34" charset="-120"/>
              <a:cs typeface="+mn-cs"/>
            </a:rPr>
            <a:t> </a:t>
          </a:r>
          <a:r>
            <a:rPr lang="en-US" altLang="zh-TW" sz="1800" b="1" kern="1200" dirty="0" smtClean="0">
              <a:solidFill>
                <a:srgbClr val="002060"/>
              </a:solidFill>
              <a:latin typeface="+mj-lt"/>
              <a:ea typeface="微軟正黑體" panose="020B0604030504040204" pitchFamily="34" charset="-120"/>
              <a:cs typeface="+mn-cs"/>
            </a:rPr>
            <a:t>ESG sustainability  </a:t>
          </a:r>
          <a:endParaRPr lang="zh-TW" altLang="en-US" sz="1800" b="1" kern="1200" dirty="0" smtClean="0">
            <a:solidFill>
              <a:srgbClr val="002060"/>
            </a:solidFill>
            <a:latin typeface="+mj-lt"/>
            <a:ea typeface="微軟正黑體" panose="020B0604030504040204" pitchFamily="34" charset="-120"/>
            <a:cs typeface="+mn-cs"/>
          </a:endParaRPr>
        </a:p>
        <a:p>
          <a:pPr lvl="0" algn="ctr" defTabSz="800100" rtl="0">
            <a:lnSpc>
              <a:spcPts val="1300"/>
            </a:lnSpc>
            <a:spcBef>
              <a:spcPct val="0"/>
            </a:spcBef>
            <a:spcAft>
              <a:spcPct val="35000"/>
            </a:spcAft>
          </a:pPr>
          <a:endParaRPr lang="zh-TW" altLang="en-US" sz="1300" kern="1200" dirty="0">
            <a:solidFill>
              <a:srgbClr val="002060"/>
            </a:solidFill>
            <a:latin typeface="+mj-lt"/>
            <a:ea typeface="微軟正黑體" panose="020B0604030504040204" pitchFamily="34" charset="-120"/>
            <a:cs typeface="+mn-cs"/>
          </a:endParaRPr>
        </a:p>
      </dsp:txBody>
      <dsp:txXfrm>
        <a:off x="0" y="1759366"/>
        <a:ext cx="2737412" cy="850569"/>
      </dsp:txXfrm>
    </dsp:sp>
    <dsp:sp modelId="{2C43FE02-202E-4F25-947F-2352EB435A02}">
      <dsp:nvSpPr>
        <dsp:cNvPr id="0" name=""/>
        <dsp:cNvSpPr/>
      </dsp:nvSpPr>
      <dsp:spPr>
        <a:xfrm>
          <a:off x="3569301" y="364503"/>
          <a:ext cx="2014091" cy="1387709"/>
        </a:xfrm>
        <a:prstGeom prst="roundRect">
          <a:avLst/>
        </a:prstGeom>
        <a:blipFill rotWithShape="1">
          <a:blip xmlns:r="http://schemas.openxmlformats.org/officeDocument/2006/relationships" r:embed="rId2"/>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5C4759-9831-4DDC-9857-619C53B94AA8}">
      <dsp:nvSpPr>
        <dsp:cNvPr id="0" name=""/>
        <dsp:cNvSpPr/>
      </dsp:nvSpPr>
      <dsp:spPr>
        <a:xfrm>
          <a:off x="2981549" y="1759362"/>
          <a:ext cx="3267662" cy="747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lvl="0" algn="l" defTabSz="800100" rtl="0">
            <a:lnSpc>
              <a:spcPts val="1400"/>
            </a:lnSpc>
            <a:spcBef>
              <a:spcPct val="0"/>
            </a:spcBef>
            <a:spcAft>
              <a:spcPct val="35000"/>
            </a:spcAft>
          </a:pPr>
          <a:r>
            <a:rPr lang="en-US" altLang="zh-TW" sz="1800" b="1" kern="1200" dirty="0" smtClean="0">
              <a:solidFill>
                <a:srgbClr val="002060"/>
              </a:solidFill>
              <a:latin typeface="+mj-lt"/>
              <a:ea typeface="微軟正黑體" panose="020B0604030504040204" pitchFamily="34" charset="-120"/>
              <a:cs typeface="+mn-cs"/>
            </a:rPr>
            <a:t>2.</a:t>
          </a:r>
          <a:r>
            <a:rPr lang="zh-TW" altLang="en-US" sz="1800" b="1" kern="1200" dirty="0" smtClean="0">
              <a:solidFill>
                <a:srgbClr val="002060"/>
              </a:solidFill>
              <a:latin typeface="+mj-lt"/>
              <a:ea typeface="微軟正黑體" panose="020B0604030504040204" pitchFamily="34" charset="-120"/>
              <a:cs typeface="+mn-cs"/>
            </a:rPr>
            <a:t> </a:t>
          </a:r>
          <a:r>
            <a:rPr lang="en-US" altLang="zh-TW" sz="1800" b="1" kern="1200" dirty="0" smtClean="0">
              <a:solidFill>
                <a:srgbClr val="002060"/>
              </a:solidFill>
              <a:latin typeface="+mj-lt"/>
              <a:ea typeface="微軟正黑體" panose="020B0604030504040204" pitchFamily="34" charset="-120"/>
              <a:cs typeface="+mn-cs"/>
            </a:rPr>
            <a:t>Intelligent  Manufacturing</a:t>
          </a:r>
        </a:p>
        <a:p>
          <a:pPr lvl="0" algn="l" defTabSz="800100" rtl="0">
            <a:lnSpc>
              <a:spcPts val="1400"/>
            </a:lnSpc>
            <a:spcBef>
              <a:spcPct val="0"/>
            </a:spcBef>
            <a:spcAft>
              <a:spcPct val="35000"/>
            </a:spcAft>
          </a:pPr>
          <a:r>
            <a:rPr lang="en-US" altLang="zh-TW" sz="1800" b="1" kern="1200" dirty="0" smtClean="0">
              <a:solidFill>
                <a:srgbClr val="002060"/>
              </a:solidFill>
              <a:latin typeface="+mj-lt"/>
              <a:ea typeface="微軟正黑體" panose="020B0604030504040204" pitchFamily="34" charset="-120"/>
              <a:cs typeface="+mn-cs"/>
            </a:rPr>
            <a:t>    &amp; Digital Transformation</a:t>
          </a:r>
          <a:endParaRPr lang="zh-TW" altLang="en-US" sz="1400" kern="1200" dirty="0">
            <a:solidFill>
              <a:srgbClr val="002060"/>
            </a:solidFill>
            <a:latin typeface="+mj-lt"/>
            <a:ea typeface="微軟正黑體" panose="020B0604030504040204" pitchFamily="34" charset="-120"/>
            <a:cs typeface="+mn-cs"/>
          </a:endParaRPr>
        </a:p>
      </dsp:txBody>
      <dsp:txXfrm>
        <a:off x="2981549" y="1759362"/>
        <a:ext cx="3267662" cy="747228"/>
      </dsp:txXfrm>
    </dsp:sp>
    <dsp:sp modelId="{5C5269C0-8000-495C-B822-A2927FFAB46D}">
      <dsp:nvSpPr>
        <dsp:cNvPr id="0" name=""/>
        <dsp:cNvSpPr/>
      </dsp:nvSpPr>
      <dsp:spPr>
        <a:xfrm>
          <a:off x="6647894" y="364497"/>
          <a:ext cx="2014091" cy="1387709"/>
        </a:xfrm>
        <a:prstGeom prst="roundRect">
          <a:avLst/>
        </a:prstGeom>
        <a:blipFill rotWithShape="1">
          <a:blip xmlns:r="http://schemas.openxmlformats.org/officeDocument/2006/relationships" r:embed="rId3"/>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82F2D1-BB74-4523-A3AA-3CD270699307}">
      <dsp:nvSpPr>
        <dsp:cNvPr id="0" name=""/>
        <dsp:cNvSpPr/>
      </dsp:nvSpPr>
      <dsp:spPr>
        <a:xfrm>
          <a:off x="6411898" y="1759367"/>
          <a:ext cx="2549215" cy="979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lvl="0" algn="ctr" defTabSz="800100" rtl="0">
            <a:lnSpc>
              <a:spcPts val="1300"/>
            </a:lnSpc>
            <a:spcBef>
              <a:spcPct val="0"/>
            </a:spcBef>
            <a:spcAft>
              <a:spcPct val="35000"/>
            </a:spcAft>
          </a:pPr>
          <a:r>
            <a:rPr lang="en-US" altLang="zh-TW" sz="1800" b="1" kern="1200" dirty="0" smtClean="0">
              <a:solidFill>
                <a:srgbClr val="002060"/>
              </a:solidFill>
              <a:latin typeface="+mj-lt"/>
              <a:ea typeface="微軟正黑體" panose="020B0604030504040204" pitchFamily="34" charset="-120"/>
              <a:cs typeface="+mn-cs"/>
            </a:rPr>
            <a:t>3.</a:t>
          </a:r>
          <a:r>
            <a:rPr lang="zh-TW" altLang="en-US" sz="1800" b="1" kern="1200" dirty="0" smtClean="0">
              <a:solidFill>
                <a:srgbClr val="002060"/>
              </a:solidFill>
              <a:latin typeface="+mj-lt"/>
              <a:ea typeface="微軟正黑體" panose="020B0604030504040204" pitchFamily="34" charset="-120"/>
              <a:cs typeface="+mn-cs"/>
            </a:rPr>
            <a:t> </a:t>
          </a:r>
          <a:r>
            <a:rPr lang="en-US" altLang="en-US" sz="1800" b="1" kern="1200" dirty="0" smtClean="0">
              <a:solidFill>
                <a:srgbClr val="002060"/>
              </a:solidFill>
              <a:latin typeface="+mj-lt"/>
              <a:ea typeface="微軟正黑體" panose="020B0604030504040204" pitchFamily="34" charset="-120"/>
              <a:cs typeface="+mn-cs"/>
            </a:rPr>
            <a:t>R&amp;D reinforcement</a:t>
          </a:r>
          <a:endParaRPr lang="zh-TW" altLang="en-US" sz="1100" kern="1200" dirty="0">
            <a:solidFill>
              <a:srgbClr val="002060"/>
            </a:solidFill>
            <a:latin typeface="+mj-lt"/>
            <a:ea typeface="微軟正黑體" panose="020B0604030504040204" pitchFamily="34" charset="-120"/>
            <a:cs typeface="+mn-cs"/>
          </a:endParaRPr>
        </a:p>
      </dsp:txBody>
      <dsp:txXfrm>
        <a:off x="6411898" y="1759367"/>
        <a:ext cx="2549215" cy="979997"/>
      </dsp:txXfrm>
    </dsp:sp>
    <dsp:sp modelId="{470BB8C9-E313-4BC8-AAAB-3148A1601E10}">
      <dsp:nvSpPr>
        <dsp:cNvPr id="0" name=""/>
        <dsp:cNvSpPr/>
      </dsp:nvSpPr>
      <dsp:spPr>
        <a:xfrm>
          <a:off x="137919" y="2688379"/>
          <a:ext cx="2067585" cy="1387709"/>
        </a:xfrm>
        <a:prstGeom prst="roundRect">
          <a:avLst/>
        </a:prstGeom>
        <a:blipFill rotWithShape="1">
          <a:blip xmlns:r="http://schemas.openxmlformats.org/officeDocument/2006/relationships" r:embed="rId4"/>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BE7DA5-AD0D-44AB-97CD-27315EE0727B}">
      <dsp:nvSpPr>
        <dsp:cNvPr id="0" name=""/>
        <dsp:cNvSpPr/>
      </dsp:nvSpPr>
      <dsp:spPr>
        <a:xfrm>
          <a:off x="27537" y="4070032"/>
          <a:ext cx="2372257" cy="747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lvl="0" algn="l" defTabSz="800100" rtl="0">
            <a:lnSpc>
              <a:spcPts val="1400"/>
            </a:lnSpc>
            <a:spcBef>
              <a:spcPct val="0"/>
            </a:spcBef>
            <a:spcAft>
              <a:spcPct val="35000"/>
            </a:spcAft>
          </a:pPr>
          <a:r>
            <a:rPr lang="en-US" altLang="zh-TW" sz="1800" b="1" kern="1200" dirty="0" smtClean="0">
              <a:solidFill>
                <a:srgbClr val="002060"/>
              </a:solidFill>
              <a:latin typeface="+mj-lt"/>
              <a:ea typeface="微軟正黑體" panose="020B0604030504040204" pitchFamily="34" charset="-120"/>
              <a:cs typeface="+mn-cs"/>
            </a:rPr>
            <a:t>4.</a:t>
          </a:r>
          <a:r>
            <a:rPr lang="zh-TW" altLang="en-US" sz="1800" b="1" kern="1200" dirty="0" smtClean="0">
              <a:solidFill>
                <a:srgbClr val="002060"/>
              </a:solidFill>
              <a:latin typeface="+mj-lt"/>
              <a:ea typeface="微軟正黑體" panose="020B0604030504040204" pitchFamily="34" charset="-120"/>
              <a:cs typeface="+mn-cs"/>
            </a:rPr>
            <a:t> </a:t>
          </a:r>
          <a:r>
            <a:rPr lang="en-US" altLang="en-US" sz="1800" b="1" kern="1200" dirty="0" smtClean="0">
              <a:solidFill>
                <a:srgbClr val="002060"/>
              </a:solidFill>
              <a:latin typeface="+mj-lt"/>
              <a:ea typeface="微軟正黑體" panose="020B0604030504040204" pitchFamily="34" charset="-120"/>
              <a:cs typeface="+mn-cs"/>
            </a:rPr>
            <a:t>Capacity Expansion</a:t>
          </a:r>
          <a:endParaRPr lang="zh-TW" altLang="en-US" sz="1800" b="1" kern="1200" dirty="0" smtClean="0">
            <a:solidFill>
              <a:srgbClr val="002060"/>
            </a:solidFill>
            <a:latin typeface="+mj-lt"/>
            <a:ea typeface="微軟正黑體" panose="020B0604030504040204" pitchFamily="34" charset="-120"/>
            <a:cs typeface="+mn-cs"/>
          </a:endParaRPr>
        </a:p>
        <a:p>
          <a:pPr lvl="0" algn="l" defTabSz="800100" rtl="0">
            <a:lnSpc>
              <a:spcPct val="90000"/>
            </a:lnSpc>
            <a:spcBef>
              <a:spcPct val="0"/>
            </a:spcBef>
            <a:spcAft>
              <a:spcPct val="35000"/>
            </a:spcAft>
          </a:pPr>
          <a:endParaRPr lang="zh-TW" altLang="en-US" sz="1100" kern="1200" dirty="0">
            <a:solidFill>
              <a:srgbClr val="002060"/>
            </a:solidFill>
            <a:latin typeface="+mj-lt"/>
            <a:ea typeface="微軟正黑體" panose="020B0604030504040204" pitchFamily="34" charset="-120"/>
            <a:cs typeface="+mn-cs"/>
          </a:endParaRPr>
        </a:p>
      </dsp:txBody>
      <dsp:txXfrm>
        <a:off x="27537" y="4070032"/>
        <a:ext cx="2372257" cy="747228"/>
      </dsp:txXfrm>
    </dsp:sp>
    <dsp:sp modelId="{C6186E81-0709-4CF5-8BF8-49D0C121787E}">
      <dsp:nvSpPr>
        <dsp:cNvPr id="0" name=""/>
        <dsp:cNvSpPr/>
      </dsp:nvSpPr>
      <dsp:spPr>
        <a:xfrm>
          <a:off x="3123814" y="2688379"/>
          <a:ext cx="2014091" cy="1387709"/>
        </a:xfrm>
        <a:prstGeom prst="roundRect">
          <a:avLst/>
        </a:prstGeom>
        <a:blipFill rotWithShape="1">
          <a:blip xmlns:r="http://schemas.openxmlformats.org/officeDocument/2006/relationships" r:embed="rId5"/>
          <a:stretch>
            <a:fillRect/>
          </a:stretch>
        </a:blipFill>
        <a:ln w="63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299AFC-1747-4E2C-8EAC-431B00EF63F0}">
      <dsp:nvSpPr>
        <dsp:cNvPr id="0" name=""/>
        <dsp:cNvSpPr/>
      </dsp:nvSpPr>
      <dsp:spPr>
        <a:xfrm>
          <a:off x="2948799" y="4070032"/>
          <a:ext cx="2364120" cy="747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lvl="0" algn="ctr" defTabSz="800100" rtl="0">
            <a:lnSpc>
              <a:spcPts val="1300"/>
            </a:lnSpc>
            <a:spcBef>
              <a:spcPct val="0"/>
            </a:spcBef>
            <a:spcAft>
              <a:spcPct val="35000"/>
            </a:spcAft>
          </a:pPr>
          <a:r>
            <a:rPr lang="en-US" altLang="zh-TW" sz="1800" b="1" kern="1200" dirty="0" smtClean="0">
              <a:solidFill>
                <a:srgbClr val="002060"/>
              </a:solidFill>
              <a:latin typeface="+mj-lt"/>
              <a:ea typeface="微軟正黑體" panose="020B0604030504040204" pitchFamily="34" charset="-120"/>
              <a:cs typeface="+mn-cs"/>
            </a:rPr>
            <a:t>5. </a:t>
          </a:r>
          <a:r>
            <a:rPr lang="en-US" altLang="en-US" sz="1800" b="1" kern="1200" dirty="0" smtClean="0">
              <a:solidFill>
                <a:srgbClr val="002060"/>
              </a:solidFill>
              <a:latin typeface="+mj-lt"/>
              <a:ea typeface="微軟正黑體" panose="020B0604030504040204" pitchFamily="34" charset="-120"/>
              <a:cs typeface="+mn-cs"/>
            </a:rPr>
            <a:t>Net Zero &amp;</a:t>
          </a:r>
          <a:r>
            <a:rPr lang="zh-TW" altLang="en-US" sz="1800" b="1" kern="1200" dirty="0" smtClean="0">
              <a:solidFill>
                <a:srgbClr val="002060"/>
              </a:solidFill>
              <a:latin typeface="+mj-lt"/>
              <a:ea typeface="微軟正黑體" panose="020B0604030504040204" pitchFamily="34" charset="-120"/>
              <a:cs typeface="+mn-cs"/>
            </a:rPr>
            <a:t>      </a:t>
          </a:r>
          <a:endParaRPr lang="en-US" altLang="zh-TW" sz="1800" b="1" kern="1200" dirty="0" smtClean="0">
            <a:solidFill>
              <a:srgbClr val="002060"/>
            </a:solidFill>
            <a:latin typeface="+mj-lt"/>
            <a:ea typeface="微軟正黑體" panose="020B0604030504040204" pitchFamily="34" charset="-120"/>
            <a:cs typeface="+mn-cs"/>
          </a:endParaRPr>
        </a:p>
        <a:p>
          <a:pPr lvl="0" algn="ctr" defTabSz="800100" rtl="0">
            <a:lnSpc>
              <a:spcPts val="1300"/>
            </a:lnSpc>
            <a:spcBef>
              <a:spcPct val="0"/>
            </a:spcBef>
            <a:spcAft>
              <a:spcPct val="35000"/>
            </a:spcAft>
          </a:pPr>
          <a:r>
            <a:rPr lang="en-US" altLang="en-US" sz="1800" b="1" kern="1200" dirty="0" smtClean="0">
              <a:solidFill>
                <a:srgbClr val="002060"/>
              </a:solidFill>
              <a:latin typeface="+mj-lt"/>
              <a:ea typeface="微軟正黑體" panose="020B0604030504040204" pitchFamily="34" charset="-120"/>
              <a:cs typeface="+mn-cs"/>
            </a:rPr>
            <a:t>Circular Economy</a:t>
          </a:r>
          <a:endParaRPr lang="zh-TW" altLang="en-US" sz="1800" b="1" kern="1200" dirty="0" smtClean="0">
            <a:solidFill>
              <a:srgbClr val="002060"/>
            </a:solidFill>
            <a:latin typeface="+mj-lt"/>
            <a:ea typeface="微軟正黑體" panose="020B0604030504040204" pitchFamily="34" charset="-120"/>
            <a:cs typeface="+mn-cs"/>
          </a:endParaRPr>
        </a:p>
      </dsp:txBody>
      <dsp:txXfrm>
        <a:off x="2948799" y="4070032"/>
        <a:ext cx="2364120" cy="747228"/>
      </dsp:txXfrm>
    </dsp:sp>
    <dsp:sp modelId="{A6D60E5C-6036-47B2-9E48-777A44821807}">
      <dsp:nvSpPr>
        <dsp:cNvPr id="0" name=""/>
        <dsp:cNvSpPr/>
      </dsp:nvSpPr>
      <dsp:spPr>
        <a:xfrm>
          <a:off x="6319064" y="2688380"/>
          <a:ext cx="2014091" cy="1387709"/>
        </a:xfrm>
        <a:prstGeom prst="roundRect">
          <a:avLst/>
        </a:prstGeom>
        <a:blipFill rotWithShape="1">
          <a:blip xmlns:r="http://schemas.openxmlformats.org/officeDocument/2006/relationships" r:embed="rId6"/>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9A13C0-9F43-4350-8C2A-F7D8DF977BCE}">
      <dsp:nvSpPr>
        <dsp:cNvPr id="0" name=""/>
        <dsp:cNvSpPr/>
      </dsp:nvSpPr>
      <dsp:spPr>
        <a:xfrm>
          <a:off x="5723824" y="4070028"/>
          <a:ext cx="3237289" cy="557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lvl="0" algn="ctr" defTabSz="800100" rtl="0">
            <a:lnSpc>
              <a:spcPts val="1300"/>
            </a:lnSpc>
            <a:spcBef>
              <a:spcPct val="0"/>
            </a:spcBef>
            <a:spcAft>
              <a:spcPct val="35000"/>
            </a:spcAft>
          </a:pPr>
          <a:r>
            <a:rPr lang="en-US" altLang="zh-TW" sz="1800" b="1" kern="1200" dirty="0" smtClean="0">
              <a:solidFill>
                <a:srgbClr val="002060"/>
              </a:solidFill>
              <a:latin typeface="+mj-lt"/>
              <a:ea typeface="微軟正黑體" panose="020B0604030504040204" pitchFamily="34" charset="-120"/>
              <a:cs typeface="+mn-cs"/>
            </a:rPr>
            <a:t>6.</a:t>
          </a:r>
          <a:r>
            <a:rPr lang="zh-TW" altLang="en-US" sz="1800" b="1" kern="1200" dirty="0" smtClean="0">
              <a:solidFill>
                <a:srgbClr val="002060"/>
              </a:solidFill>
              <a:latin typeface="+mj-lt"/>
              <a:ea typeface="微軟正黑體" panose="020B0604030504040204" pitchFamily="34" charset="-120"/>
              <a:cs typeface="+mn-cs"/>
            </a:rPr>
            <a:t> </a:t>
          </a:r>
          <a:r>
            <a:rPr lang="en-US" sz="1800" b="1" kern="1200" dirty="0" smtClean="0">
              <a:solidFill>
                <a:srgbClr val="002060"/>
              </a:solidFill>
              <a:latin typeface="+mj-lt"/>
              <a:ea typeface="微軟正黑體" panose="020B0604030504040204" pitchFamily="34" charset="-120"/>
              <a:cs typeface="+mn-cs"/>
            </a:rPr>
            <a:t>Multiple Employment Training</a:t>
          </a:r>
          <a:endParaRPr lang="zh-TW" altLang="en-US" sz="1800" b="1" kern="1200" dirty="0">
            <a:solidFill>
              <a:srgbClr val="002060"/>
            </a:solidFill>
            <a:latin typeface="+mj-lt"/>
            <a:ea typeface="微軟正黑體" panose="020B0604030504040204" pitchFamily="34" charset="-120"/>
            <a:cs typeface="+mn-cs"/>
          </a:endParaRPr>
        </a:p>
      </dsp:txBody>
      <dsp:txXfrm>
        <a:off x="5723824" y="4070028"/>
        <a:ext cx="3237289" cy="557387"/>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0.2275</cdr:x>
      <cdr:y>0.13639</cdr:y>
    </cdr:from>
    <cdr:to>
      <cdr:x>0.35417</cdr:x>
      <cdr:y>0.25084</cdr:y>
    </cdr:to>
    <cdr:sp macro="" textlink="">
      <cdr:nvSpPr>
        <cdr:cNvPr id="5" name="文字方塊 10"/>
        <cdr:cNvSpPr txBox="1"/>
      </cdr:nvSpPr>
      <cdr:spPr>
        <a:xfrm xmlns:a="http://schemas.openxmlformats.org/drawingml/2006/main">
          <a:off x="1514173" y="580124"/>
          <a:ext cx="843057" cy="486775"/>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endParaRPr lang="zh-TW" altLang="en-US" sz="1000" b="1" dirty="0">
            <a:solidFill>
              <a:srgbClr val="FF0000"/>
            </a:solidFill>
            <a:latin typeface="微軟正黑體" panose="020B0604030504040204" pitchFamily="34" charset="-120"/>
            <a:ea typeface="微軟正黑體" panose="020B0604030504040204" pitchFamily="34" charset="-12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altLang="zh-TW" smtClean="0"/>
              <a:t>0</a:t>
            </a:r>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180235-C0BD-41F1-A104-B474511B6A40}" type="datetimeFigureOut">
              <a:rPr lang="zh-TW" altLang="en-US" smtClean="0"/>
              <a:t>2022/8/30</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A9DB3AA-7764-4740-BDC6-82B40F37CB69}" type="slidenum">
              <a:rPr lang="zh-TW" altLang="en-US" smtClean="0"/>
              <a:t>‹#›</a:t>
            </a:fld>
            <a:endParaRPr lang="zh-TW" altLang="en-US"/>
          </a:p>
        </p:txBody>
      </p:sp>
    </p:spTree>
    <p:extLst>
      <p:ext uri="{BB962C8B-B14F-4D97-AF65-F5344CB8AC3E}">
        <p14:creationId xmlns:p14="http://schemas.microsoft.com/office/powerpoint/2010/main" val="39630973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altLang="zh-TW" smtClean="0"/>
              <a:t>0</a:t>
            </a:r>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59C31E-BB5E-4F47-8FD5-1E4E2F6F0845}" type="datetimeFigureOut">
              <a:rPr lang="zh-TW" altLang="en-US" smtClean="0"/>
              <a:t>2022/8/30</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38EABD-A69E-42CF-B6C7-CE666F7435BC}" type="slidenum">
              <a:rPr lang="zh-TW" altLang="en-US" smtClean="0"/>
              <a:t>‹#›</a:t>
            </a:fld>
            <a:endParaRPr lang="zh-TW" altLang="en-US"/>
          </a:p>
        </p:txBody>
      </p:sp>
    </p:spTree>
    <p:extLst>
      <p:ext uri="{BB962C8B-B14F-4D97-AF65-F5344CB8AC3E}">
        <p14:creationId xmlns:p14="http://schemas.microsoft.com/office/powerpoint/2010/main" val="149543285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3A38EABD-A69E-42CF-B6C7-CE666F7435BC}" type="slidenum">
              <a:rPr lang="zh-TW" altLang="en-US" smtClean="0"/>
              <a:t>0</a:t>
            </a:fld>
            <a:endParaRPr lang="zh-TW" altLang="en-US"/>
          </a:p>
        </p:txBody>
      </p:sp>
    </p:spTree>
    <p:extLst>
      <p:ext uri="{BB962C8B-B14F-4D97-AF65-F5344CB8AC3E}">
        <p14:creationId xmlns:p14="http://schemas.microsoft.com/office/powerpoint/2010/main" val="350937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3A38EABD-A69E-42CF-B6C7-CE666F7435BC}" type="slidenum">
              <a:rPr lang="zh-TW" altLang="en-US" smtClean="0">
                <a:solidFill>
                  <a:prstClr val="black"/>
                </a:solidFill>
              </a:rPr>
              <a:pPr/>
              <a:t>3</a:t>
            </a:fld>
            <a:endParaRPr lang="zh-TW" altLang="en-US">
              <a:solidFill>
                <a:prstClr val="black"/>
              </a:solidFill>
            </a:endParaRPr>
          </a:p>
        </p:txBody>
      </p:sp>
    </p:spTree>
    <p:extLst>
      <p:ext uri="{BB962C8B-B14F-4D97-AF65-F5344CB8AC3E}">
        <p14:creationId xmlns:p14="http://schemas.microsoft.com/office/powerpoint/2010/main" val="2150291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3A38EABD-A69E-42CF-B6C7-CE666F7435BC}" type="slidenum">
              <a:rPr lang="zh-TW" altLang="en-US" smtClean="0"/>
              <a:t>4</a:t>
            </a:fld>
            <a:endParaRPr lang="zh-TW" altLang="en-US"/>
          </a:p>
        </p:txBody>
      </p:sp>
    </p:spTree>
    <p:extLst>
      <p:ext uri="{BB962C8B-B14F-4D97-AF65-F5344CB8AC3E}">
        <p14:creationId xmlns:p14="http://schemas.microsoft.com/office/powerpoint/2010/main" val="2150291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lgn="r">
              <a:defRPr sz="1000" b="1">
                <a:solidFill>
                  <a:schemeClr val="bg1"/>
                </a:solidFill>
                <a:latin typeface="Arial" panose="020B0604020202020204" pitchFamily="34" charset="0"/>
              </a:defRPr>
            </a:lvl1pPr>
            <a:lvl2pPr marL="742950" indent="-285750" algn="r">
              <a:defRPr sz="1000" b="1">
                <a:solidFill>
                  <a:schemeClr val="bg1"/>
                </a:solidFill>
                <a:latin typeface="Arial" panose="020B0604020202020204" pitchFamily="34" charset="0"/>
              </a:defRPr>
            </a:lvl2pPr>
            <a:lvl3pPr marL="1143000" indent="-228600" algn="r">
              <a:defRPr sz="1000" b="1">
                <a:solidFill>
                  <a:schemeClr val="bg1"/>
                </a:solidFill>
                <a:latin typeface="Arial" panose="020B0604020202020204" pitchFamily="34" charset="0"/>
              </a:defRPr>
            </a:lvl3pPr>
            <a:lvl4pPr marL="1600200" indent="-228600" algn="r">
              <a:defRPr sz="1000" b="1">
                <a:solidFill>
                  <a:schemeClr val="bg1"/>
                </a:solidFill>
                <a:latin typeface="Arial" panose="020B0604020202020204" pitchFamily="34" charset="0"/>
              </a:defRPr>
            </a:lvl4pPr>
            <a:lvl5pPr marL="2057400" indent="-228600" algn="r">
              <a:defRPr sz="1000" b="1">
                <a:solidFill>
                  <a:schemeClr val="bg1"/>
                </a:solidFill>
                <a:latin typeface="Arial" panose="020B0604020202020204" pitchFamily="34" charset="0"/>
              </a:defRPr>
            </a:lvl5pPr>
            <a:lvl6pPr marL="2514600" indent="-228600" algn="r" eaLnBrk="0" fontAlgn="base" hangingPunct="0">
              <a:spcBef>
                <a:spcPct val="0"/>
              </a:spcBef>
              <a:spcAft>
                <a:spcPct val="0"/>
              </a:spcAft>
              <a:defRPr sz="1000" b="1">
                <a:solidFill>
                  <a:schemeClr val="bg1"/>
                </a:solidFill>
                <a:latin typeface="Arial" panose="020B0604020202020204" pitchFamily="34" charset="0"/>
              </a:defRPr>
            </a:lvl6pPr>
            <a:lvl7pPr marL="2971800" indent="-228600" algn="r" eaLnBrk="0" fontAlgn="base" hangingPunct="0">
              <a:spcBef>
                <a:spcPct val="0"/>
              </a:spcBef>
              <a:spcAft>
                <a:spcPct val="0"/>
              </a:spcAft>
              <a:defRPr sz="1000" b="1">
                <a:solidFill>
                  <a:schemeClr val="bg1"/>
                </a:solidFill>
                <a:latin typeface="Arial" panose="020B0604020202020204" pitchFamily="34" charset="0"/>
              </a:defRPr>
            </a:lvl7pPr>
            <a:lvl8pPr marL="3429000" indent="-228600" algn="r" eaLnBrk="0" fontAlgn="base" hangingPunct="0">
              <a:spcBef>
                <a:spcPct val="0"/>
              </a:spcBef>
              <a:spcAft>
                <a:spcPct val="0"/>
              </a:spcAft>
              <a:defRPr sz="1000" b="1">
                <a:solidFill>
                  <a:schemeClr val="bg1"/>
                </a:solidFill>
                <a:latin typeface="Arial" panose="020B0604020202020204" pitchFamily="34" charset="0"/>
              </a:defRPr>
            </a:lvl8pPr>
            <a:lvl9pPr marL="3886200" indent="-228600" algn="r" eaLnBrk="0" fontAlgn="base" hangingPunct="0">
              <a:spcBef>
                <a:spcPct val="0"/>
              </a:spcBef>
              <a:spcAft>
                <a:spcPct val="0"/>
              </a:spcAft>
              <a:defRPr sz="1000" b="1">
                <a:solidFill>
                  <a:schemeClr val="bg1"/>
                </a:solidFill>
                <a:latin typeface="Arial" panose="020B0604020202020204" pitchFamily="34" charset="0"/>
              </a:defRPr>
            </a:lvl9pPr>
          </a:lstStyle>
          <a:p>
            <a:fld id="{6F364659-104D-41DC-9131-20C478C5051A}" type="slidenum">
              <a:rPr lang="en-GB" altLang="en-US" sz="1200" b="0">
                <a:solidFill>
                  <a:prstClr val="black"/>
                </a:solidFill>
              </a:rPr>
              <a:pPr/>
              <a:t>18</a:t>
            </a:fld>
            <a:endParaRPr lang="en-GB" altLang="en-US" sz="1200" b="0">
              <a:solidFill>
                <a:prstClr val="black"/>
              </a:solidFill>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677011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A9014A27-7A95-4CE3-89B2-50EE6F0B9D25}" type="datetime1">
              <a:rPr lang="zh-TW" altLang="en-US" smtClean="0"/>
              <a:t>2022/8/30</a:t>
            </a:fld>
            <a:endParaRPr lang="zh-TW" altLang="en-US"/>
          </a:p>
        </p:txBody>
      </p:sp>
      <p:sp>
        <p:nvSpPr>
          <p:cNvPr id="5" name="頁尾版面配置區 4"/>
          <p:cNvSpPr>
            <a:spLocks noGrp="1"/>
          </p:cNvSpPr>
          <p:nvPr>
            <p:ph type="ftr" sz="quarter" idx="11"/>
          </p:nvPr>
        </p:nvSpPr>
        <p:spPr/>
        <p:txBody>
          <a:bodyPr/>
          <a:lstStyle/>
          <a:p>
            <a:r>
              <a:rPr lang="en-US" altLang="zh-TW" smtClean="0"/>
              <a:t>101010</a:t>
            </a:r>
            <a:endParaRPr lang="zh-TW" altLang="en-US"/>
          </a:p>
        </p:txBody>
      </p:sp>
      <p:sp>
        <p:nvSpPr>
          <p:cNvPr id="6" name="投影片編號版面配置區 5"/>
          <p:cNvSpPr>
            <a:spLocks noGrp="1"/>
          </p:cNvSpPr>
          <p:nvPr>
            <p:ph type="sldNum" sz="quarter" idx="12"/>
          </p:nvPr>
        </p:nvSpPr>
        <p:spPr/>
        <p:txBody>
          <a:bodyPr/>
          <a:lstStyle/>
          <a:p>
            <a:fld id="{3371A073-0F0D-424B-875D-A3CDE2C259F7}" type="slidenum">
              <a:rPr lang="zh-TW" altLang="en-US" smtClean="0"/>
              <a:t>‹#›</a:t>
            </a:fld>
            <a:endParaRPr lang="zh-TW" altLang="en-US"/>
          </a:p>
        </p:txBody>
      </p:sp>
    </p:spTree>
    <p:extLst>
      <p:ext uri="{BB962C8B-B14F-4D97-AF65-F5344CB8AC3E}">
        <p14:creationId xmlns:p14="http://schemas.microsoft.com/office/powerpoint/2010/main" val="10502987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E68242D-3E38-4D58-B3F0-6CBB403748F4}" type="datetime1">
              <a:rPr lang="zh-TW" altLang="en-US" smtClean="0"/>
              <a:t>2022/8/30</a:t>
            </a:fld>
            <a:endParaRPr lang="zh-TW" altLang="en-US"/>
          </a:p>
        </p:txBody>
      </p:sp>
      <p:sp>
        <p:nvSpPr>
          <p:cNvPr id="5" name="頁尾版面配置區 4"/>
          <p:cNvSpPr>
            <a:spLocks noGrp="1"/>
          </p:cNvSpPr>
          <p:nvPr>
            <p:ph type="ftr" sz="quarter" idx="11"/>
          </p:nvPr>
        </p:nvSpPr>
        <p:spPr/>
        <p:txBody>
          <a:bodyPr/>
          <a:lstStyle/>
          <a:p>
            <a:r>
              <a:rPr lang="en-US" altLang="zh-TW" smtClean="0"/>
              <a:t>101010</a:t>
            </a:r>
            <a:endParaRPr lang="zh-TW" altLang="en-US"/>
          </a:p>
        </p:txBody>
      </p:sp>
      <p:sp>
        <p:nvSpPr>
          <p:cNvPr id="6" name="投影片編號版面配置區 5"/>
          <p:cNvSpPr>
            <a:spLocks noGrp="1"/>
          </p:cNvSpPr>
          <p:nvPr>
            <p:ph type="sldNum" sz="quarter" idx="12"/>
          </p:nvPr>
        </p:nvSpPr>
        <p:spPr/>
        <p:txBody>
          <a:bodyPr/>
          <a:lstStyle/>
          <a:p>
            <a:fld id="{3371A073-0F0D-424B-875D-A3CDE2C259F7}" type="slidenum">
              <a:rPr lang="zh-TW" altLang="en-US" smtClean="0"/>
              <a:t>‹#›</a:t>
            </a:fld>
            <a:endParaRPr lang="zh-TW" altLang="en-US"/>
          </a:p>
        </p:txBody>
      </p:sp>
    </p:spTree>
    <p:extLst>
      <p:ext uri="{BB962C8B-B14F-4D97-AF65-F5344CB8AC3E}">
        <p14:creationId xmlns:p14="http://schemas.microsoft.com/office/powerpoint/2010/main" val="9313373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A3D2226-6DD2-44D9-A960-B2D91503D6F5}" type="datetime1">
              <a:rPr lang="zh-TW" altLang="en-US" smtClean="0"/>
              <a:t>2022/8/30</a:t>
            </a:fld>
            <a:endParaRPr lang="zh-TW" altLang="en-US"/>
          </a:p>
        </p:txBody>
      </p:sp>
      <p:sp>
        <p:nvSpPr>
          <p:cNvPr id="5" name="頁尾版面配置區 4"/>
          <p:cNvSpPr>
            <a:spLocks noGrp="1"/>
          </p:cNvSpPr>
          <p:nvPr>
            <p:ph type="ftr" sz="quarter" idx="11"/>
          </p:nvPr>
        </p:nvSpPr>
        <p:spPr/>
        <p:txBody>
          <a:bodyPr/>
          <a:lstStyle/>
          <a:p>
            <a:r>
              <a:rPr lang="en-US" altLang="zh-TW" smtClean="0"/>
              <a:t>101010</a:t>
            </a:r>
            <a:endParaRPr lang="zh-TW" altLang="en-US"/>
          </a:p>
        </p:txBody>
      </p:sp>
      <p:sp>
        <p:nvSpPr>
          <p:cNvPr id="6" name="投影片編號版面配置區 5"/>
          <p:cNvSpPr>
            <a:spLocks noGrp="1"/>
          </p:cNvSpPr>
          <p:nvPr>
            <p:ph type="sldNum" sz="quarter" idx="12"/>
          </p:nvPr>
        </p:nvSpPr>
        <p:spPr/>
        <p:txBody>
          <a:bodyPr/>
          <a:lstStyle/>
          <a:p>
            <a:fld id="{3371A073-0F0D-424B-875D-A3CDE2C259F7}" type="slidenum">
              <a:rPr lang="zh-TW" altLang="en-US" smtClean="0"/>
              <a:t>‹#›</a:t>
            </a:fld>
            <a:endParaRPr lang="zh-TW" altLang="en-US"/>
          </a:p>
        </p:txBody>
      </p:sp>
    </p:spTree>
    <p:extLst>
      <p:ext uri="{BB962C8B-B14F-4D97-AF65-F5344CB8AC3E}">
        <p14:creationId xmlns:p14="http://schemas.microsoft.com/office/powerpoint/2010/main" val="96981134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0D1FE80C-372C-425D-9750-6FF16269E6BB}" type="datetimeFigureOut">
              <a:rPr lang="zh-TW" altLang="en-US" smtClean="0">
                <a:solidFill>
                  <a:prstClr val="black">
                    <a:tint val="75000"/>
                  </a:prstClr>
                </a:solidFill>
              </a:rPr>
              <a:pPr/>
              <a:t>2022/8/30</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BAE290C7-3E5D-4C41-A11B-07178FC93040}"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837598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D1FE80C-372C-425D-9750-6FF16269E6BB}" type="datetimeFigureOut">
              <a:rPr lang="zh-TW" altLang="en-US" smtClean="0">
                <a:solidFill>
                  <a:prstClr val="black">
                    <a:tint val="75000"/>
                  </a:prstClr>
                </a:solidFill>
              </a:rPr>
              <a:pPr/>
              <a:t>2022/8/30</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BAE290C7-3E5D-4C41-A11B-07178FC93040}"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08491601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0D1FE80C-372C-425D-9750-6FF16269E6BB}" type="datetimeFigureOut">
              <a:rPr lang="zh-TW" altLang="en-US" smtClean="0">
                <a:solidFill>
                  <a:prstClr val="black">
                    <a:tint val="75000"/>
                  </a:prstClr>
                </a:solidFill>
              </a:rPr>
              <a:pPr/>
              <a:t>2022/8/30</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BAE290C7-3E5D-4C41-A11B-07178FC93040}"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17739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0D1FE80C-372C-425D-9750-6FF16269E6BB}" type="datetimeFigureOut">
              <a:rPr lang="zh-TW" altLang="en-US" smtClean="0">
                <a:solidFill>
                  <a:prstClr val="black">
                    <a:tint val="75000"/>
                  </a:prstClr>
                </a:solidFill>
              </a:rPr>
              <a:pPr/>
              <a:t>2022/8/30</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BAE290C7-3E5D-4C41-A11B-07178FC93040}"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7538467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0D1FE80C-372C-425D-9750-6FF16269E6BB}" type="datetimeFigureOut">
              <a:rPr lang="zh-TW" altLang="en-US" smtClean="0">
                <a:solidFill>
                  <a:prstClr val="black">
                    <a:tint val="75000"/>
                  </a:prstClr>
                </a:solidFill>
              </a:rPr>
              <a:pPr/>
              <a:t>2022/8/30</a:t>
            </a:fld>
            <a:endParaRPr lang="zh-TW" altLang="en-US">
              <a:solidFill>
                <a:prstClr val="black">
                  <a:tint val="75000"/>
                </a:prstClr>
              </a:solidFill>
            </a:endParaRPr>
          </a:p>
        </p:txBody>
      </p:sp>
      <p:sp>
        <p:nvSpPr>
          <p:cNvPr id="8" name="頁尾版面配置區 7"/>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p:cNvSpPr>
            <a:spLocks noGrp="1"/>
          </p:cNvSpPr>
          <p:nvPr>
            <p:ph type="sldNum" sz="quarter" idx="12"/>
          </p:nvPr>
        </p:nvSpPr>
        <p:spPr/>
        <p:txBody>
          <a:bodyPr/>
          <a:lstStyle/>
          <a:p>
            <a:fld id="{BAE290C7-3E5D-4C41-A11B-07178FC93040}"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346585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0D1FE80C-372C-425D-9750-6FF16269E6BB}" type="datetimeFigureOut">
              <a:rPr lang="zh-TW" altLang="en-US" smtClean="0">
                <a:solidFill>
                  <a:prstClr val="black">
                    <a:tint val="75000"/>
                  </a:prstClr>
                </a:solidFill>
              </a:rPr>
              <a:pPr/>
              <a:t>2022/8/30</a:t>
            </a:fld>
            <a:endParaRPr lang="zh-TW" altLang="en-US">
              <a:solidFill>
                <a:prstClr val="black">
                  <a:tint val="75000"/>
                </a:prstClr>
              </a:solidFill>
            </a:endParaRPr>
          </a:p>
        </p:txBody>
      </p:sp>
      <p:sp>
        <p:nvSpPr>
          <p:cNvPr id="4" name="頁尾版面配置區 3"/>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BAE290C7-3E5D-4C41-A11B-07178FC93040}"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22455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D1FE80C-372C-425D-9750-6FF16269E6BB}" type="datetimeFigureOut">
              <a:rPr lang="zh-TW" altLang="en-US" smtClean="0">
                <a:solidFill>
                  <a:prstClr val="black">
                    <a:tint val="75000"/>
                  </a:prstClr>
                </a:solidFill>
              </a:rPr>
              <a:pPr/>
              <a:t>2022/8/30</a:t>
            </a:fld>
            <a:endParaRPr lang="zh-TW" altLang="en-US">
              <a:solidFill>
                <a:prstClr val="black">
                  <a:tint val="75000"/>
                </a:prstClr>
              </a:solidFill>
            </a:endParaRPr>
          </a:p>
        </p:txBody>
      </p:sp>
      <p:sp>
        <p:nvSpPr>
          <p:cNvPr id="3" name="頁尾版面配置區 2"/>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p:cNvSpPr>
            <a:spLocks noGrp="1"/>
          </p:cNvSpPr>
          <p:nvPr>
            <p:ph type="sldNum" sz="quarter" idx="12"/>
          </p:nvPr>
        </p:nvSpPr>
        <p:spPr/>
        <p:txBody>
          <a:bodyPr/>
          <a:lstStyle/>
          <a:p>
            <a:fld id="{BAE290C7-3E5D-4C41-A11B-07178FC93040}"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592353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0D1FE80C-372C-425D-9750-6FF16269E6BB}" type="datetimeFigureOut">
              <a:rPr lang="zh-TW" altLang="en-US" smtClean="0">
                <a:solidFill>
                  <a:prstClr val="black">
                    <a:tint val="75000"/>
                  </a:prstClr>
                </a:solidFill>
              </a:rPr>
              <a:pPr/>
              <a:t>2022/8/30</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BAE290C7-3E5D-4C41-A11B-07178FC93040}"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638210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7260CFA-2CAD-4839-BBC7-E3DE5F266F01}" type="datetime1">
              <a:rPr lang="zh-TW" altLang="en-US" smtClean="0"/>
              <a:t>2022/8/30</a:t>
            </a:fld>
            <a:endParaRPr lang="zh-TW" altLang="en-US"/>
          </a:p>
        </p:txBody>
      </p:sp>
      <p:sp>
        <p:nvSpPr>
          <p:cNvPr id="5" name="頁尾版面配置區 4"/>
          <p:cNvSpPr>
            <a:spLocks noGrp="1"/>
          </p:cNvSpPr>
          <p:nvPr>
            <p:ph type="ftr" sz="quarter" idx="11"/>
          </p:nvPr>
        </p:nvSpPr>
        <p:spPr/>
        <p:txBody>
          <a:bodyPr/>
          <a:lstStyle/>
          <a:p>
            <a:r>
              <a:rPr lang="en-US" altLang="zh-TW" smtClean="0"/>
              <a:t>101010</a:t>
            </a:r>
            <a:endParaRPr lang="zh-TW" altLang="en-US"/>
          </a:p>
        </p:txBody>
      </p:sp>
      <p:sp>
        <p:nvSpPr>
          <p:cNvPr id="6" name="投影片編號版面配置區 5"/>
          <p:cNvSpPr>
            <a:spLocks noGrp="1"/>
          </p:cNvSpPr>
          <p:nvPr>
            <p:ph type="sldNum" sz="quarter" idx="12"/>
          </p:nvPr>
        </p:nvSpPr>
        <p:spPr/>
        <p:txBody>
          <a:bodyPr/>
          <a:lstStyle/>
          <a:p>
            <a:fld id="{3371A073-0F0D-424B-875D-A3CDE2C259F7}" type="slidenum">
              <a:rPr lang="zh-TW" altLang="en-US" smtClean="0"/>
              <a:t>‹#›</a:t>
            </a:fld>
            <a:endParaRPr lang="zh-TW" altLang="en-US"/>
          </a:p>
        </p:txBody>
      </p:sp>
    </p:spTree>
    <p:extLst>
      <p:ext uri="{BB962C8B-B14F-4D97-AF65-F5344CB8AC3E}">
        <p14:creationId xmlns:p14="http://schemas.microsoft.com/office/powerpoint/2010/main" val="246640051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0D1FE80C-372C-425D-9750-6FF16269E6BB}" type="datetimeFigureOut">
              <a:rPr lang="zh-TW" altLang="en-US" smtClean="0">
                <a:solidFill>
                  <a:prstClr val="black">
                    <a:tint val="75000"/>
                  </a:prstClr>
                </a:solidFill>
              </a:rPr>
              <a:pPr/>
              <a:t>2022/8/30</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BAE290C7-3E5D-4C41-A11B-07178FC93040}"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8859628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D1FE80C-372C-425D-9750-6FF16269E6BB}" type="datetimeFigureOut">
              <a:rPr lang="zh-TW" altLang="en-US" smtClean="0">
                <a:solidFill>
                  <a:prstClr val="black">
                    <a:tint val="75000"/>
                  </a:prstClr>
                </a:solidFill>
              </a:rPr>
              <a:pPr/>
              <a:t>2022/8/30</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BAE290C7-3E5D-4C41-A11B-07178FC93040}"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9684724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D1FE80C-372C-425D-9750-6FF16269E6BB}" type="datetimeFigureOut">
              <a:rPr lang="zh-TW" altLang="en-US" smtClean="0">
                <a:solidFill>
                  <a:prstClr val="black">
                    <a:tint val="75000"/>
                  </a:prstClr>
                </a:solidFill>
              </a:rPr>
              <a:pPr/>
              <a:t>2022/8/30</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BAE290C7-3E5D-4C41-A11B-07178FC93040}"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8618552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圖片 3" descr="新纖50_LOGO.jpg"/>
          <p:cNvPicPr>
            <a:picLocks noChangeAspect="1"/>
          </p:cNvPicPr>
          <p:nvPr userDrawn="1"/>
        </p:nvPicPr>
        <p:blipFill>
          <a:blip r:embed="rId2" cstate="print">
            <a:lum bright="60000" contrast="-71000"/>
          </a:blip>
          <a:stretch>
            <a:fillRect/>
          </a:stretch>
        </p:blipFill>
        <p:spPr>
          <a:xfrm>
            <a:off x="1366983" y="2099074"/>
            <a:ext cx="6317384" cy="2805422"/>
          </a:xfrm>
          <a:prstGeom prst="rect">
            <a:avLst/>
          </a:prstGeom>
        </p:spPr>
      </p:pic>
      <p:sp>
        <p:nvSpPr>
          <p:cNvPr id="8197" name="Rectangle 5"/>
          <p:cNvSpPr>
            <a:spLocks noGrp="1" noChangeArrowheads="1"/>
          </p:cNvSpPr>
          <p:nvPr>
            <p:ph type="ctrTitle"/>
          </p:nvPr>
        </p:nvSpPr>
        <p:spPr>
          <a:xfrm>
            <a:off x="973138" y="3134643"/>
            <a:ext cx="7312025" cy="1074737"/>
          </a:xfrm>
          <a:solidFill>
            <a:schemeClr val="bg1"/>
          </a:solidFill>
        </p:spPr>
        <p:txBody>
          <a:bodyPr/>
          <a:lstStyle>
            <a:lvl1pPr algn="ctr">
              <a:defRPr sz="4000">
                <a:solidFill>
                  <a:srgbClr val="003399"/>
                </a:solidFill>
              </a:defRPr>
            </a:lvl1pPr>
          </a:lstStyle>
          <a:p>
            <a:pPr lvl="0"/>
            <a:r>
              <a:rPr lang="en-US" altLang="en-US" noProof="0" dirty="0" smtClean="0"/>
              <a:t>Click to edit Master title style</a:t>
            </a:r>
          </a:p>
        </p:txBody>
      </p:sp>
    </p:spTree>
    <p:extLst>
      <p:ext uri="{BB962C8B-B14F-4D97-AF65-F5344CB8AC3E}">
        <p14:creationId xmlns:p14="http://schemas.microsoft.com/office/powerpoint/2010/main" val="109480204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投影片編號版面配置區 5"/>
          <p:cNvSpPr>
            <a:spLocks noGrp="1"/>
          </p:cNvSpPr>
          <p:nvPr>
            <p:ph type="sldNum" sz="quarter" idx="4"/>
          </p:nvPr>
        </p:nvSpPr>
        <p:spPr>
          <a:xfrm>
            <a:off x="7024047"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pPr>
            <a:fld id="{36988C7D-573D-4628-8E9B-2EA8F79B7265}" type="slidenum">
              <a:rPr lang="zh-TW" altLang="en-US" b="1" smtClean="0">
                <a:solidFill>
                  <a:srgbClr val="000080">
                    <a:tint val="75000"/>
                  </a:srgbClr>
                </a:solidFill>
              </a:rPr>
              <a:pPr eaLnBrk="0" fontAlgn="base" hangingPunct="0">
                <a:spcBef>
                  <a:spcPct val="0"/>
                </a:spcBef>
                <a:spcAft>
                  <a:spcPct val="0"/>
                </a:spcAft>
              </a:pPr>
              <a:t>‹#›</a:t>
            </a:fld>
            <a:endParaRPr lang="zh-TW" altLang="en-US" b="1">
              <a:solidFill>
                <a:srgbClr val="000080">
                  <a:tint val="75000"/>
                </a:srgbClr>
              </a:solidFill>
            </a:endParaRPr>
          </a:p>
        </p:txBody>
      </p:sp>
    </p:spTree>
    <p:extLst>
      <p:ext uri="{BB962C8B-B14F-4D97-AF65-F5344CB8AC3E}">
        <p14:creationId xmlns:p14="http://schemas.microsoft.com/office/powerpoint/2010/main" val="42619373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554748493"/>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798763" y="1538288"/>
            <a:ext cx="3006725"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957888" y="1538288"/>
            <a:ext cx="3006725"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849945415"/>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66419044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00656748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05566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3228A090-B144-439C-B333-74C39189B0AA}" type="datetime1">
              <a:rPr lang="zh-TW" altLang="en-US" smtClean="0"/>
              <a:t>2022/8/30</a:t>
            </a:fld>
            <a:endParaRPr lang="zh-TW" altLang="en-US"/>
          </a:p>
        </p:txBody>
      </p:sp>
      <p:sp>
        <p:nvSpPr>
          <p:cNvPr id="5" name="頁尾版面配置區 4"/>
          <p:cNvSpPr>
            <a:spLocks noGrp="1"/>
          </p:cNvSpPr>
          <p:nvPr>
            <p:ph type="ftr" sz="quarter" idx="11"/>
          </p:nvPr>
        </p:nvSpPr>
        <p:spPr/>
        <p:txBody>
          <a:bodyPr/>
          <a:lstStyle/>
          <a:p>
            <a:r>
              <a:rPr lang="en-US" altLang="zh-TW" smtClean="0"/>
              <a:t>101010</a:t>
            </a:r>
            <a:endParaRPr lang="zh-TW" altLang="en-US"/>
          </a:p>
        </p:txBody>
      </p:sp>
      <p:sp>
        <p:nvSpPr>
          <p:cNvPr id="6" name="投影片編號版面配置區 5"/>
          <p:cNvSpPr>
            <a:spLocks noGrp="1"/>
          </p:cNvSpPr>
          <p:nvPr>
            <p:ph type="sldNum" sz="quarter" idx="12"/>
          </p:nvPr>
        </p:nvSpPr>
        <p:spPr/>
        <p:txBody>
          <a:bodyPr/>
          <a:lstStyle/>
          <a:p>
            <a:fld id="{3371A073-0F0D-424B-875D-A3CDE2C259F7}" type="slidenum">
              <a:rPr lang="zh-TW" altLang="en-US" smtClean="0"/>
              <a:t>‹#›</a:t>
            </a:fld>
            <a:endParaRPr lang="zh-TW" altLang="en-US"/>
          </a:p>
        </p:txBody>
      </p:sp>
    </p:spTree>
    <p:extLst>
      <p:ext uri="{BB962C8B-B14F-4D97-AF65-F5344CB8AC3E}">
        <p14:creationId xmlns:p14="http://schemas.microsoft.com/office/powerpoint/2010/main" val="1252935294"/>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37526991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857590770"/>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929490137"/>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07275" y="327025"/>
            <a:ext cx="1736725" cy="52498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197100" y="327025"/>
            <a:ext cx="5057775" cy="52498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4692361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197100" y="327025"/>
            <a:ext cx="6946900" cy="1017588"/>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2798763" y="1538288"/>
            <a:ext cx="6165850" cy="4038600"/>
          </a:xfrm>
        </p:spPr>
        <p:txBody>
          <a:bodyPr/>
          <a:lstStyle/>
          <a:p>
            <a:pPr lvl="0"/>
            <a:endParaRPr lang="en-GB" noProof="0" smtClean="0"/>
          </a:p>
        </p:txBody>
      </p:sp>
    </p:spTree>
    <p:extLst>
      <p:ext uri="{BB962C8B-B14F-4D97-AF65-F5344CB8AC3E}">
        <p14:creationId xmlns:p14="http://schemas.microsoft.com/office/powerpoint/2010/main" val="4027624337"/>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97100" y="327025"/>
            <a:ext cx="6946900" cy="10175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2798763" y="1538288"/>
            <a:ext cx="3006725"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957888" y="1538288"/>
            <a:ext cx="3006725"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86619356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D0EC0834-241B-4346-8ACC-1ACB966140D6}" type="datetime1">
              <a:rPr lang="zh-TW" altLang="en-US" smtClean="0"/>
              <a:t>2022/8/30</a:t>
            </a:fld>
            <a:endParaRPr lang="zh-TW" altLang="en-US"/>
          </a:p>
        </p:txBody>
      </p:sp>
      <p:sp>
        <p:nvSpPr>
          <p:cNvPr id="6" name="頁尾版面配置區 5"/>
          <p:cNvSpPr>
            <a:spLocks noGrp="1"/>
          </p:cNvSpPr>
          <p:nvPr>
            <p:ph type="ftr" sz="quarter" idx="11"/>
          </p:nvPr>
        </p:nvSpPr>
        <p:spPr/>
        <p:txBody>
          <a:bodyPr/>
          <a:lstStyle/>
          <a:p>
            <a:r>
              <a:rPr lang="en-US" altLang="zh-TW" smtClean="0"/>
              <a:t>101010</a:t>
            </a:r>
            <a:endParaRPr lang="zh-TW" altLang="en-US"/>
          </a:p>
        </p:txBody>
      </p:sp>
      <p:sp>
        <p:nvSpPr>
          <p:cNvPr id="7" name="投影片編號版面配置區 6"/>
          <p:cNvSpPr>
            <a:spLocks noGrp="1"/>
          </p:cNvSpPr>
          <p:nvPr>
            <p:ph type="sldNum" sz="quarter" idx="12"/>
          </p:nvPr>
        </p:nvSpPr>
        <p:spPr/>
        <p:txBody>
          <a:bodyPr/>
          <a:lstStyle/>
          <a:p>
            <a:fld id="{3371A073-0F0D-424B-875D-A3CDE2C259F7}" type="slidenum">
              <a:rPr lang="zh-TW" altLang="en-US" smtClean="0"/>
              <a:t>‹#›</a:t>
            </a:fld>
            <a:endParaRPr lang="zh-TW" altLang="en-US"/>
          </a:p>
        </p:txBody>
      </p:sp>
    </p:spTree>
    <p:extLst>
      <p:ext uri="{BB962C8B-B14F-4D97-AF65-F5344CB8AC3E}">
        <p14:creationId xmlns:p14="http://schemas.microsoft.com/office/powerpoint/2010/main" val="395272257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696B106F-B066-4A92-A182-88BAD2F1B141}" type="datetime1">
              <a:rPr lang="zh-TW" altLang="en-US" smtClean="0"/>
              <a:t>2022/8/30</a:t>
            </a:fld>
            <a:endParaRPr lang="zh-TW" altLang="en-US"/>
          </a:p>
        </p:txBody>
      </p:sp>
      <p:sp>
        <p:nvSpPr>
          <p:cNvPr id="8" name="頁尾版面配置區 7"/>
          <p:cNvSpPr>
            <a:spLocks noGrp="1"/>
          </p:cNvSpPr>
          <p:nvPr>
            <p:ph type="ftr" sz="quarter" idx="11"/>
          </p:nvPr>
        </p:nvSpPr>
        <p:spPr/>
        <p:txBody>
          <a:bodyPr/>
          <a:lstStyle/>
          <a:p>
            <a:r>
              <a:rPr lang="en-US" altLang="zh-TW" smtClean="0"/>
              <a:t>101010</a:t>
            </a:r>
            <a:endParaRPr lang="zh-TW" altLang="en-US"/>
          </a:p>
        </p:txBody>
      </p:sp>
      <p:sp>
        <p:nvSpPr>
          <p:cNvPr id="9" name="投影片編號版面配置區 8"/>
          <p:cNvSpPr>
            <a:spLocks noGrp="1"/>
          </p:cNvSpPr>
          <p:nvPr>
            <p:ph type="sldNum" sz="quarter" idx="12"/>
          </p:nvPr>
        </p:nvSpPr>
        <p:spPr/>
        <p:txBody>
          <a:bodyPr/>
          <a:lstStyle/>
          <a:p>
            <a:fld id="{3371A073-0F0D-424B-875D-A3CDE2C259F7}" type="slidenum">
              <a:rPr lang="zh-TW" altLang="en-US" smtClean="0"/>
              <a:t>‹#›</a:t>
            </a:fld>
            <a:endParaRPr lang="zh-TW" altLang="en-US"/>
          </a:p>
        </p:txBody>
      </p:sp>
    </p:spTree>
    <p:extLst>
      <p:ext uri="{BB962C8B-B14F-4D97-AF65-F5344CB8AC3E}">
        <p14:creationId xmlns:p14="http://schemas.microsoft.com/office/powerpoint/2010/main" val="1456131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A2E5549F-BC2F-40D4-9933-CECF9B52724A}" type="datetime1">
              <a:rPr lang="zh-TW" altLang="en-US" smtClean="0"/>
              <a:t>2022/8/30</a:t>
            </a:fld>
            <a:endParaRPr lang="zh-TW" altLang="en-US"/>
          </a:p>
        </p:txBody>
      </p:sp>
      <p:sp>
        <p:nvSpPr>
          <p:cNvPr id="4" name="頁尾版面配置區 3"/>
          <p:cNvSpPr>
            <a:spLocks noGrp="1"/>
          </p:cNvSpPr>
          <p:nvPr>
            <p:ph type="ftr" sz="quarter" idx="11"/>
          </p:nvPr>
        </p:nvSpPr>
        <p:spPr/>
        <p:txBody>
          <a:bodyPr/>
          <a:lstStyle/>
          <a:p>
            <a:r>
              <a:rPr lang="en-US" altLang="zh-TW" smtClean="0"/>
              <a:t>101010</a:t>
            </a:r>
            <a:endParaRPr lang="zh-TW" altLang="en-US"/>
          </a:p>
        </p:txBody>
      </p:sp>
      <p:sp>
        <p:nvSpPr>
          <p:cNvPr id="5" name="投影片編號版面配置區 4"/>
          <p:cNvSpPr>
            <a:spLocks noGrp="1"/>
          </p:cNvSpPr>
          <p:nvPr>
            <p:ph type="sldNum" sz="quarter" idx="12"/>
          </p:nvPr>
        </p:nvSpPr>
        <p:spPr/>
        <p:txBody>
          <a:bodyPr/>
          <a:lstStyle/>
          <a:p>
            <a:fld id="{3371A073-0F0D-424B-875D-A3CDE2C259F7}" type="slidenum">
              <a:rPr lang="zh-TW" altLang="en-US" smtClean="0"/>
              <a:t>‹#›</a:t>
            </a:fld>
            <a:endParaRPr lang="zh-TW" altLang="en-US"/>
          </a:p>
        </p:txBody>
      </p:sp>
    </p:spTree>
    <p:extLst>
      <p:ext uri="{BB962C8B-B14F-4D97-AF65-F5344CB8AC3E}">
        <p14:creationId xmlns:p14="http://schemas.microsoft.com/office/powerpoint/2010/main" val="93175655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0A96513-2A6A-42D0-9921-B3B096AF39AA}" type="datetime1">
              <a:rPr lang="zh-TW" altLang="en-US" smtClean="0"/>
              <a:t>2022/8/30</a:t>
            </a:fld>
            <a:endParaRPr lang="zh-TW" altLang="en-US"/>
          </a:p>
        </p:txBody>
      </p:sp>
      <p:sp>
        <p:nvSpPr>
          <p:cNvPr id="3" name="頁尾版面配置區 2"/>
          <p:cNvSpPr>
            <a:spLocks noGrp="1"/>
          </p:cNvSpPr>
          <p:nvPr>
            <p:ph type="ftr" sz="quarter" idx="11"/>
          </p:nvPr>
        </p:nvSpPr>
        <p:spPr/>
        <p:txBody>
          <a:bodyPr/>
          <a:lstStyle/>
          <a:p>
            <a:r>
              <a:rPr lang="en-US" altLang="zh-TW" smtClean="0"/>
              <a:t>101010</a:t>
            </a:r>
            <a:endParaRPr lang="zh-TW" altLang="en-US"/>
          </a:p>
        </p:txBody>
      </p:sp>
      <p:sp>
        <p:nvSpPr>
          <p:cNvPr id="4" name="投影片編號版面配置區 3"/>
          <p:cNvSpPr>
            <a:spLocks noGrp="1"/>
          </p:cNvSpPr>
          <p:nvPr>
            <p:ph type="sldNum" sz="quarter" idx="12"/>
          </p:nvPr>
        </p:nvSpPr>
        <p:spPr/>
        <p:txBody>
          <a:bodyPr/>
          <a:lstStyle/>
          <a:p>
            <a:fld id="{3371A073-0F0D-424B-875D-A3CDE2C259F7}" type="slidenum">
              <a:rPr lang="zh-TW" altLang="en-US" smtClean="0"/>
              <a:t>‹#›</a:t>
            </a:fld>
            <a:endParaRPr lang="zh-TW" altLang="en-US"/>
          </a:p>
        </p:txBody>
      </p:sp>
    </p:spTree>
    <p:extLst>
      <p:ext uri="{BB962C8B-B14F-4D97-AF65-F5344CB8AC3E}">
        <p14:creationId xmlns:p14="http://schemas.microsoft.com/office/powerpoint/2010/main" val="413810611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0C973D82-61A2-42F9-B242-0683F9849B22}" type="datetime1">
              <a:rPr lang="zh-TW" altLang="en-US" smtClean="0"/>
              <a:t>2022/8/30</a:t>
            </a:fld>
            <a:endParaRPr lang="zh-TW" altLang="en-US"/>
          </a:p>
        </p:txBody>
      </p:sp>
      <p:sp>
        <p:nvSpPr>
          <p:cNvPr id="6" name="頁尾版面配置區 5"/>
          <p:cNvSpPr>
            <a:spLocks noGrp="1"/>
          </p:cNvSpPr>
          <p:nvPr>
            <p:ph type="ftr" sz="quarter" idx="11"/>
          </p:nvPr>
        </p:nvSpPr>
        <p:spPr/>
        <p:txBody>
          <a:bodyPr/>
          <a:lstStyle/>
          <a:p>
            <a:r>
              <a:rPr lang="en-US" altLang="zh-TW" smtClean="0"/>
              <a:t>101010</a:t>
            </a:r>
            <a:endParaRPr lang="zh-TW" altLang="en-US"/>
          </a:p>
        </p:txBody>
      </p:sp>
      <p:sp>
        <p:nvSpPr>
          <p:cNvPr id="7" name="投影片編號版面配置區 6"/>
          <p:cNvSpPr>
            <a:spLocks noGrp="1"/>
          </p:cNvSpPr>
          <p:nvPr>
            <p:ph type="sldNum" sz="quarter" idx="12"/>
          </p:nvPr>
        </p:nvSpPr>
        <p:spPr/>
        <p:txBody>
          <a:bodyPr/>
          <a:lstStyle/>
          <a:p>
            <a:fld id="{3371A073-0F0D-424B-875D-A3CDE2C259F7}" type="slidenum">
              <a:rPr lang="zh-TW" altLang="en-US" smtClean="0"/>
              <a:t>‹#›</a:t>
            </a:fld>
            <a:endParaRPr lang="zh-TW" altLang="en-US"/>
          </a:p>
        </p:txBody>
      </p:sp>
    </p:spTree>
    <p:extLst>
      <p:ext uri="{BB962C8B-B14F-4D97-AF65-F5344CB8AC3E}">
        <p14:creationId xmlns:p14="http://schemas.microsoft.com/office/powerpoint/2010/main" val="327355114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2AAEC8BE-D113-4D64-A810-84908823ADFC}" type="datetime1">
              <a:rPr lang="zh-TW" altLang="en-US" smtClean="0"/>
              <a:t>2022/8/30</a:t>
            </a:fld>
            <a:endParaRPr lang="zh-TW" altLang="en-US"/>
          </a:p>
        </p:txBody>
      </p:sp>
      <p:sp>
        <p:nvSpPr>
          <p:cNvPr id="6" name="頁尾版面配置區 5"/>
          <p:cNvSpPr>
            <a:spLocks noGrp="1"/>
          </p:cNvSpPr>
          <p:nvPr>
            <p:ph type="ftr" sz="quarter" idx="11"/>
          </p:nvPr>
        </p:nvSpPr>
        <p:spPr/>
        <p:txBody>
          <a:bodyPr/>
          <a:lstStyle/>
          <a:p>
            <a:r>
              <a:rPr lang="en-US" altLang="zh-TW" smtClean="0"/>
              <a:t>101010</a:t>
            </a:r>
            <a:endParaRPr lang="zh-TW" altLang="en-US"/>
          </a:p>
        </p:txBody>
      </p:sp>
      <p:sp>
        <p:nvSpPr>
          <p:cNvPr id="7" name="投影片編號版面配置區 6"/>
          <p:cNvSpPr>
            <a:spLocks noGrp="1"/>
          </p:cNvSpPr>
          <p:nvPr>
            <p:ph type="sldNum" sz="quarter" idx="12"/>
          </p:nvPr>
        </p:nvSpPr>
        <p:spPr/>
        <p:txBody>
          <a:bodyPr/>
          <a:lstStyle/>
          <a:p>
            <a:fld id="{3371A073-0F0D-424B-875D-A3CDE2C259F7}" type="slidenum">
              <a:rPr lang="zh-TW" altLang="en-US" smtClean="0"/>
              <a:t>‹#›</a:t>
            </a:fld>
            <a:endParaRPr lang="zh-TW" altLang="en-US"/>
          </a:p>
        </p:txBody>
      </p:sp>
    </p:spTree>
    <p:extLst>
      <p:ext uri="{BB962C8B-B14F-4D97-AF65-F5344CB8AC3E}">
        <p14:creationId xmlns:p14="http://schemas.microsoft.com/office/powerpoint/2010/main" val="308214221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jpe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E9ECE-8BAE-4C5D-B382-1074E3085E2A}" type="datetime1">
              <a:rPr lang="zh-TW" altLang="en-US" smtClean="0"/>
              <a:t>2022/8/30</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zh-TW" smtClean="0"/>
              <a:t>101010</a:t>
            </a:r>
            <a:endParaRPr lang="zh-TW" altLang="en-US"/>
          </a:p>
        </p:txBody>
      </p:sp>
      <p:sp>
        <p:nvSpPr>
          <p:cNvPr id="6" name="投影片編號版面配置區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71A073-0F0D-424B-875D-A3CDE2C259F7}" type="slidenum">
              <a:rPr lang="zh-TW" altLang="en-US" smtClean="0"/>
              <a:t>‹#›</a:t>
            </a:fld>
            <a:endParaRPr lang="zh-TW" altLang="en-US"/>
          </a:p>
        </p:txBody>
      </p:sp>
    </p:spTree>
    <p:extLst>
      <p:ext uri="{BB962C8B-B14F-4D97-AF65-F5344CB8AC3E}">
        <p14:creationId xmlns:p14="http://schemas.microsoft.com/office/powerpoint/2010/main" val="18028060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1FE80C-372C-425D-9750-6FF16269E6BB}" type="datetimeFigureOut">
              <a:rPr lang="zh-TW" altLang="en-US" smtClean="0">
                <a:solidFill>
                  <a:prstClr val="black">
                    <a:tint val="75000"/>
                  </a:prstClr>
                </a:solidFill>
              </a:rPr>
              <a:pPr/>
              <a:t>2022/8/30</a:t>
            </a:fld>
            <a:endParaRPr lang="zh-TW" altLang="en-US">
              <a:solidFill>
                <a:prstClr val="black">
                  <a:tint val="75000"/>
                </a:prstClr>
              </a:solidFill>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solidFill>
                <a:prstClr val="black">
                  <a:tint val="75000"/>
                </a:prstClr>
              </a:solidFill>
            </a:endParaRPr>
          </a:p>
        </p:txBody>
      </p:sp>
      <p:sp>
        <p:nvSpPr>
          <p:cNvPr id="6" name="投影片編號版面配置區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E290C7-3E5D-4C41-A11B-07178FC93040}"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7171981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2798763" y="1538288"/>
            <a:ext cx="6165850" cy="4038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en-US" smtClean="0"/>
              <a:t>Click to edit Master text styles</a:t>
            </a:r>
          </a:p>
          <a:p>
            <a:pPr lvl="1"/>
            <a:r>
              <a:rPr lang="fr-FR" altLang="en-US" smtClean="0"/>
              <a:t>Second level</a:t>
            </a:r>
          </a:p>
          <a:p>
            <a:pPr lvl="2"/>
            <a:r>
              <a:rPr lang="fr-FR" altLang="en-US" smtClean="0"/>
              <a:t>Third level</a:t>
            </a:r>
          </a:p>
          <a:p>
            <a:pPr lvl="3"/>
            <a:r>
              <a:rPr lang="fr-FR" altLang="en-US" smtClean="0"/>
              <a:t>Fourth level</a:t>
            </a:r>
          </a:p>
          <a:p>
            <a:pPr lvl="4"/>
            <a:r>
              <a:rPr lang="fr-FR" altLang="en-US" smtClean="0"/>
              <a:t>Fifth level</a:t>
            </a:r>
          </a:p>
        </p:txBody>
      </p:sp>
      <p:sp>
        <p:nvSpPr>
          <p:cNvPr id="1028" name="Rectangle 2"/>
          <p:cNvSpPr>
            <a:spLocks noGrp="1" noChangeArrowheads="1"/>
          </p:cNvSpPr>
          <p:nvPr>
            <p:ph type="title"/>
          </p:nvPr>
        </p:nvSpPr>
        <p:spPr bwMode="auto">
          <a:xfrm>
            <a:off x="2396360" y="97717"/>
            <a:ext cx="6747640" cy="1017588"/>
          </a:xfrm>
          <a:prstGeom prst="rect">
            <a:avLst/>
          </a:prstGeom>
          <a:solidFill>
            <a:srgbClr val="000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en-US" dirty="0" smtClean="0"/>
              <a:t>Click to edit Master title style</a:t>
            </a:r>
          </a:p>
        </p:txBody>
      </p:sp>
      <p:pic>
        <p:nvPicPr>
          <p:cNvPr id="5" name="圖片 4" descr="新纖50_LOGO.jpg"/>
          <p:cNvPicPr>
            <a:picLocks noChangeAspect="1"/>
          </p:cNvPicPr>
          <p:nvPr userDrawn="1"/>
        </p:nvPicPr>
        <p:blipFill>
          <a:blip r:embed="rId15" cstate="print">
            <a:lum bright="50000" contrast="-45000"/>
          </a:blip>
          <a:stretch>
            <a:fillRect/>
          </a:stretch>
        </p:blipFill>
        <p:spPr>
          <a:xfrm>
            <a:off x="128463" y="286185"/>
            <a:ext cx="2391167" cy="1008000"/>
          </a:xfrm>
          <a:prstGeom prst="rect">
            <a:avLst/>
          </a:prstGeom>
        </p:spPr>
      </p:pic>
    </p:spTree>
    <p:extLst>
      <p:ext uri="{BB962C8B-B14F-4D97-AF65-F5344CB8AC3E}">
        <p14:creationId xmlns:p14="http://schemas.microsoft.com/office/powerpoint/2010/main" val="31227236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iming>
    <p:tnLst>
      <p:par>
        <p:cTn id="1" dur="indefinite" restart="never" nodeType="tmRoot"/>
      </p:par>
    </p:tnLst>
  </p:timing>
  <p:hf hdr="0" ftr="0" dt="0"/>
  <p:txStyles>
    <p:titleStyle>
      <a:lvl1pPr algn="l" rtl="0" eaLnBrk="0" fontAlgn="base" hangingPunct="0">
        <a:spcBef>
          <a:spcPct val="50000"/>
        </a:spcBef>
        <a:spcAft>
          <a:spcPct val="0"/>
        </a:spcAft>
        <a:defRPr sz="2800" b="1" kern="1200">
          <a:solidFill>
            <a:schemeClr val="bg1"/>
          </a:solidFill>
          <a:latin typeface="+mj-lt"/>
          <a:ea typeface="+mj-ea"/>
          <a:cs typeface="+mj-cs"/>
        </a:defRPr>
      </a:lvl1pPr>
      <a:lvl2pPr algn="l" rtl="0" eaLnBrk="0" fontAlgn="base" hangingPunct="0">
        <a:spcBef>
          <a:spcPct val="50000"/>
        </a:spcBef>
        <a:spcAft>
          <a:spcPct val="0"/>
        </a:spcAft>
        <a:defRPr sz="2800" b="1">
          <a:solidFill>
            <a:schemeClr val="bg1"/>
          </a:solidFill>
          <a:latin typeface="Arial" panose="020B0604020202020204" pitchFamily="34" charset="0"/>
        </a:defRPr>
      </a:lvl2pPr>
      <a:lvl3pPr algn="l" rtl="0" eaLnBrk="0" fontAlgn="base" hangingPunct="0">
        <a:spcBef>
          <a:spcPct val="50000"/>
        </a:spcBef>
        <a:spcAft>
          <a:spcPct val="0"/>
        </a:spcAft>
        <a:defRPr sz="2800" b="1">
          <a:solidFill>
            <a:schemeClr val="bg1"/>
          </a:solidFill>
          <a:latin typeface="Arial" panose="020B0604020202020204" pitchFamily="34" charset="0"/>
        </a:defRPr>
      </a:lvl3pPr>
      <a:lvl4pPr algn="l" rtl="0" eaLnBrk="0" fontAlgn="base" hangingPunct="0">
        <a:spcBef>
          <a:spcPct val="50000"/>
        </a:spcBef>
        <a:spcAft>
          <a:spcPct val="0"/>
        </a:spcAft>
        <a:defRPr sz="2800" b="1">
          <a:solidFill>
            <a:schemeClr val="bg1"/>
          </a:solidFill>
          <a:latin typeface="Arial" panose="020B0604020202020204" pitchFamily="34" charset="0"/>
        </a:defRPr>
      </a:lvl4pPr>
      <a:lvl5pPr algn="l" rtl="0" eaLnBrk="0" fontAlgn="base" hangingPunct="0">
        <a:spcBef>
          <a:spcPct val="50000"/>
        </a:spcBef>
        <a:spcAft>
          <a:spcPct val="0"/>
        </a:spcAft>
        <a:defRPr sz="2800" b="1">
          <a:solidFill>
            <a:schemeClr val="bg1"/>
          </a:solidFill>
          <a:latin typeface="Arial" panose="020B0604020202020204" pitchFamily="34" charset="0"/>
        </a:defRPr>
      </a:lvl5pPr>
      <a:lvl6pPr marL="457200" algn="l" rtl="0" fontAlgn="base">
        <a:spcBef>
          <a:spcPct val="50000"/>
        </a:spcBef>
        <a:spcAft>
          <a:spcPct val="0"/>
        </a:spcAft>
        <a:defRPr sz="2800" b="1">
          <a:solidFill>
            <a:schemeClr val="bg1"/>
          </a:solidFill>
          <a:latin typeface="Arial" panose="020B0604020202020204" pitchFamily="34" charset="0"/>
        </a:defRPr>
      </a:lvl6pPr>
      <a:lvl7pPr marL="914400" algn="l" rtl="0" fontAlgn="base">
        <a:spcBef>
          <a:spcPct val="50000"/>
        </a:spcBef>
        <a:spcAft>
          <a:spcPct val="0"/>
        </a:spcAft>
        <a:defRPr sz="2800" b="1">
          <a:solidFill>
            <a:schemeClr val="bg1"/>
          </a:solidFill>
          <a:latin typeface="Arial" panose="020B0604020202020204" pitchFamily="34" charset="0"/>
        </a:defRPr>
      </a:lvl7pPr>
      <a:lvl8pPr marL="1371600" algn="l" rtl="0" fontAlgn="base">
        <a:spcBef>
          <a:spcPct val="50000"/>
        </a:spcBef>
        <a:spcAft>
          <a:spcPct val="0"/>
        </a:spcAft>
        <a:defRPr sz="2800" b="1">
          <a:solidFill>
            <a:schemeClr val="bg1"/>
          </a:solidFill>
          <a:latin typeface="Arial" panose="020B0604020202020204" pitchFamily="34" charset="0"/>
        </a:defRPr>
      </a:lvl8pPr>
      <a:lvl9pPr marL="1828800" algn="l" rtl="0" fontAlgn="base">
        <a:spcBef>
          <a:spcPct val="50000"/>
        </a:spcBef>
        <a:spcAft>
          <a:spcPct val="0"/>
        </a:spcAft>
        <a:defRPr sz="2800" b="1">
          <a:solidFill>
            <a:schemeClr val="bg1"/>
          </a:solidFill>
          <a:latin typeface="Arial" panose="020B0604020202020204" pitchFamily="34" charset="0"/>
        </a:defRPr>
      </a:lvl9pPr>
    </p:titleStyle>
    <p:bodyStyle>
      <a:lvl1pPr marL="342900" indent="-342900" algn="l" rtl="0" eaLnBrk="0" fontAlgn="base" hangingPunct="0">
        <a:spcBef>
          <a:spcPct val="20000"/>
        </a:spcBef>
        <a:spcAft>
          <a:spcPct val="0"/>
        </a:spcAft>
        <a:buClr>
          <a:srgbClr val="99CC00"/>
        </a:buClr>
        <a:buSzPct val="150000"/>
        <a:buChar char="•"/>
        <a:defRPr sz="2400" kern="1200">
          <a:solidFill>
            <a:srgbClr val="003399"/>
          </a:solidFill>
          <a:latin typeface="+mn-lt"/>
          <a:ea typeface="+mn-ea"/>
          <a:cs typeface="+mn-cs"/>
        </a:defRPr>
      </a:lvl1pPr>
      <a:lvl2pPr marL="742950" indent="-285750" algn="l" rtl="0" eaLnBrk="0" fontAlgn="base" hangingPunct="0">
        <a:spcBef>
          <a:spcPct val="20000"/>
        </a:spcBef>
        <a:spcAft>
          <a:spcPct val="0"/>
        </a:spcAft>
        <a:buClr>
          <a:srgbClr val="99CC00"/>
        </a:buClr>
        <a:buSzPct val="150000"/>
        <a:buChar char="•"/>
        <a:defRPr sz="2000" kern="1200">
          <a:solidFill>
            <a:srgbClr val="003399"/>
          </a:solidFill>
          <a:latin typeface="+mn-lt"/>
          <a:ea typeface="+mn-ea"/>
          <a:cs typeface="+mn-cs"/>
        </a:defRPr>
      </a:lvl2pPr>
      <a:lvl3pPr marL="1143000" indent="-228600" algn="l" rtl="0" eaLnBrk="0" fontAlgn="base" hangingPunct="0">
        <a:spcBef>
          <a:spcPct val="20000"/>
        </a:spcBef>
        <a:spcAft>
          <a:spcPct val="0"/>
        </a:spcAft>
        <a:buClr>
          <a:srgbClr val="99CC00"/>
        </a:buClr>
        <a:buSzPct val="150000"/>
        <a:buChar char="•"/>
        <a:defRPr kern="1200">
          <a:solidFill>
            <a:srgbClr val="003399"/>
          </a:solidFill>
          <a:latin typeface="+mn-lt"/>
          <a:ea typeface="+mn-ea"/>
          <a:cs typeface="+mn-cs"/>
        </a:defRPr>
      </a:lvl3pPr>
      <a:lvl4pPr marL="1600200" indent="-228600" algn="l" rtl="0" eaLnBrk="0" fontAlgn="base" hangingPunct="0">
        <a:spcBef>
          <a:spcPct val="20000"/>
        </a:spcBef>
        <a:spcAft>
          <a:spcPct val="0"/>
        </a:spcAft>
        <a:buClr>
          <a:srgbClr val="99CC00"/>
        </a:buClr>
        <a:buChar char="–"/>
        <a:defRPr sz="1600" kern="1200">
          <a:solidFill>
            <a:srgbClr val="003399"/>
          </a:solidFill>
          <a:latin typeface="+mn-lt"/>
          <a:ea typeface="+mn-ea"/>
          <a:cs typeface="+mn-cs"/>
        </a:defRPr>
      </a:lvl4pPr>
      <a:lvl5pPr marL="2057400" indent="-228600" algn="l" rtl="0" eaLnBrk="0" fontAlgn="base" hangingPunct="0">
        <a:spcBef>
          <a:spcPct val="20000"/>
        </a:spcBef>
        <a:spcAft>
          <a:spcPct val="0"/>
        </a:spcAft>
        <a:buClr>
          <a:srgbClr val="99CC00"/>
        </a:buClr>
        <a:buChar char="»"/>
        <a:defRPr sz="1600" kern="1200">
          <a:solidFill>
            <a:srgbClr val="0033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36.emf"/><Relationship Id="rId3" Type="http://schemas.microsoft.com/office/2007/relationships/hdphoto" Target="../media/hdphoto1.wdp"/><Relationship Id="rId7" Type="http://schemas.openxmlformats.org/officeDocument/2006/relationships/image" Target="../media/image35.jpe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emf"/><Relationship Id="rId9" Type="http://schemas.openxmlformats.org/officeDocument/2006/relationships/image" Target="../media/image37.png"/></Relationships>
</file>

<file path=ppt/slides/_rels/slide12.xml.rels><?xml version="1.0" encoding="UTF-8" standalone="yes"?>
<Relationships xmlns="http://schemas.openxmlformats.org/package/2006/relationships"><Relationship Id="rId8" Type="http://schemas.openxmlformats.org/officeDocument/2006/relationships/image" Target="../media/image44.jpeg"/><Relationship Id="rId3" Type="http://schemas.microsoft.com/office/2007/relationships/hdphoto" Target="../media/hdphoto1.wdp"/><Relationship Id="rId7" Type="http://schemas.openxmlformats.org/officeDocument/2006/relationships/image" Target="../media/image43.jp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jpe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4.xml.rels><?xml version="1.0" encoding="UTF-8" standalone="yes"?>
<Relationships xmlns="http://schemas.openxmlformats.org/package/2006/relationships"><Relationship Id="rId8" Type="http://schemas.openxmlformats.org/officeDocument/2006/relationships/image" Target="../media/image51.png"/><Relationship Id="rId3" Type="http://schemas.microsoft.com/office/2007/relationships/hdphoto" Target="../media/hdphoto1.wdp"/><Relationship Id="rId7" Type="http://schemas.microsoft.com/office/2007/relationships/hdphoto" Target="../media/hdphoto8.wdp"/><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50.png"/><Relationship Id="rId11" Type="http://schemas.microsoft.com/office/2007/relationships/hdphoto" Target="../media/hdphoto10.wdp"/><Relationship Id="rId5" Type="http://schemas.microsoft.com/office/2007/relationships/hdphoto" Target="../media/hdphoto7.wdp"/><Relationship Id="rId10" Type="http://schemas.openxmlformats.org/officeDocument/2006/relationships/image" Target="../media/image52.png"/><Relationship Id="rId4" Type="http://schemas.openxmlformats.org/officeDocument/2006/relationships/image" Target="../media/image49.png"/><Relationship Id="rId9" Type="http://schemas.microsoft.com/office/2007/relationships/hdphoto" Target="../media/hdphoto9.wdp"/></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1.wdp"/><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chart" Target="../charts/chart2.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chart" Target="../charts/chart4.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microsoft.com/office/2007/relationships/hdphoto" Target="../media/hdphoto3.wdp"/><Relationship Id="rId11" Type="http://schemas.openxmlformats.org/officeDocument/2006/relationships/image" Target="../media/image10.jpeg"/><Relationship Id="rId5" Type="http://schemas.openxmlformats.org/officeDocument/2006/relationships/image" Target="../media/image7.png"/><Relationship Id="rId10" Type="http://schemas.microsoft.com/office/2007/relationships/hdphoto" Target="../media/hdphoto5.wdp"/><Relationship Id="rId4" Type="http://schemas.microsoft.com/office/2007/relationships/hdphoto" Target="../media/hdphoto1.wdp"/><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1.wdp"/><Relationship Id="rId7" Type="http://schemas.microsoft.com/office/2007/relationships/hdphoto" Target="../media/hdphoto6.wdp"/><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hdphoto" Target="../media/hdphoto1.wdp"/><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9.jpe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0000"/>
            </a:gs>
            <a:gs pos="50000">
              <a:srgbClr val="FF5757"/>
            </a:gs>
            <a:gs pos="100000">
              <a:srgbClr val="FFC5C5"/>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107505" y="2780928"/>
            <a:ext cx="9036495" cy="1470025"/>
          </a:xfrm>
        </p:spPr>
        <p:txBody>
          <a:bodyPr>
            <a:noAutofit/>
            <a:scene3d>
              <a:camera prst="orthographicFront"/>
              <a:lightRig rig="soft" dir="t">
                <a:rot lat="0" lon="0" rev="10800000"/>
              </a:lightRig>
            </a:scene3d>
            <a:sp3d>
              <a:bevelT w="27940" h="12700"/>
              <a:contourClr>
                <a:srgbClr val="DDDDDD"/>
              </a:contourClr>
            </a:sp3d>
          </a:bodyPr>
          <a:lstStyle/>
          <a:p>
            <a:r>
              <a:rPr lang="en-US" altLang="zh-TW" sz="3500" b="1" dirty="0" err="1">
                <a:solidFill>
                  <a:schemeClr val="bg1"/>
                </a:solidFill>
                <a:latin typeface="微軟正黑體" pitchFamily="34" charset="-120"/>
                <a:ea typeface="微軟正黑體" pitchFamily="34" charset="-120"/>
              </a:rPr>
              <a:t>Shinkong</a:t>
            </a:r>
            <a:r>
              <a:rPr lang="en-US" altLang="zh-TW" sz="3500" b="1" dirty="0">
                <a:solidFill>
                  <a:schemeClr val="bg1"/>
                </a:solidFill>
                <a:latin typeface="微軟正黑體" pitchFamily="34" charset="-120"/>
                <a:ea typeface="微軟正黑體" pitchFamily="34" charset="-120"/>
              </a:rPr>
              <a:t> Synthetic Fibers Corporation</a:t>
            </a:r>
            <a:br>
              <a:rPr lang="en-US" altLang="zh-TW" sz="3500" b="1" dirty="0">
                <a:solidFill>
                  <a:schemeClr val="bg1"/>
                </a:solidFill>
                <a:latin typeface="微軟正黑體" pitchFamily="34" charset="-120"/>
                <a:ea typeface="微軟正黑體" pitchFamily="34" charset="-120"/>
              </a:rPr>
            </a:br>
            <a:r>
              <a:rPr lang="en-US" altLang="zh-TW" sz="3500" b="1" dirty="0" smtClean="0">
                <a:solidFill>
                  <a:schemeClr val="bg1"/>
                </a:solidFill>
                <a:latin typeface="微軟正黑體" pitchFamily="34" charset="-120"/>
                <a:ea typeface="微軟正黑體" pitchFamily="34" charset="-120"/>
              </a:rPr>
              <a:t>2022 </a:t>
            </a:r>
            <a:r>
              <a:rPr lang="en-US" altLang="zh-TW" sz="3500" b="1" dirty="0" err="1">
                <a:solidFill>
                  <a:schemeClr val="bg1"/>
                </a:solidFill>
                <a:latin typeface="微軟正黑體" pitchFamily="34" charset="-120"/>
                <a:ea typeface="微軟正黑體" pitchFamily="34" charset="-120"/>
              </a:rPr>
              <a:t>Investors’Conference</a:t>
            </a:r>
            <a:endParaRPr lang="zh-TW" altLang="en-US" sz="3500" b="1" dirty="0">
              <a:solidFill>
                <a:schemeClr val="bg1"/>
              </a:solidFill>
              <a:latin typeface="微軟正黑體" pitchFamily="34" charset="-120"/>
              <a:ea typeface="微軟正黑體" pitchFamily="34" charset="-120"/>
            </a:endParaRPr>
          </a:p>
        </p:txBody>
      </p:sp>
      <p:pic>
        <p:nvPicPr>
          <p:cNvPr id="4" name="圖片 3"/>
          <p:cNvPicPr>
            <a:picLocks noChangeAspect="1"/>
          </p:cNvPicPr>
          <p:nvPr/>
        </p:nvPicPr>
        <p:blipFill>
          <a:blip r:embed="rId3">
            <a:extLst>
              <a:ext uri="{BEBA8EAE-BF5A-486C-A8C5-ECC9F3942E4B}">
                <a14:imgProps xmlns:a14="http://schemas.microsoft.com/office/drawing/2010/main">
                  <a14:imgLayer r:embed="rId4">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sp>
        <p:nvSpPr>
          <p:cNvPr id="5" name="副標題 4">
            <a:extLst>
              <a:ext uri="{FF2B5EF4-FFF2-40B4-BE49-F238E27FC236}">
                <a16:creationId xmlns="" xmlns:a16="http://schemas.microsoft.com/office/drawing/2014/main" id="{4755CBD7-7F9C-4033-8682-EC4C981DF451}"/>
              </a:ext>
            </a:extLst>
          </p:cNvPr>
          <p:cNvSpPr>
            <a:spLocks noGrp="1"/>
          </p:cNvSpPr>
          <p:nvPr>
            <p:ph type="subTitle" idx="1"/>
          </p:nvPr>
        </p:nvSpPr>
        <p:spPr>
          <a:xfrm>
            <a:off x="6012160" y="6021288"/>
            <a:ext cx="2835264" cy="432048"/>
          </a:xfrm>
        </p:spPr>
        <p:txBody>
          <a:bodyPr>
            <a:normAutofit fontScale="32500" lnSpcReduction="20000"/>
          </a:bodyPr>
          <a:lstStyle/>
          <a:p>
            <a:pPr>
              <a:spcBef>
                <a:spcPct val="0"/>
              </a:spcBef>
            </a:pPr>
            <a:r>
              <a:rPr lang="en-US" altLang="zh-TW" sz="5900" b="1" spc="150" dirty="0" smtClean="0">
                <a:ln w="11430"/>
                <a:solidFill>
                  <a:schemeClr val="bg1"/>
                </a:solidFill>
                <a:effectLst>
                  <a:outerShdw blurRad="25400" algn="tl" rotWithShape="0">
                    <a:srgbClr val="000000">
                      <a:alpha val="43000"/>
                    </a:srgbClr>
                  </a:outerShdw>
                </a:effectLst>
                <a:latin typeface="微軟正黑體" pitchFamily="34" charset="-120"/>
                <a:ea typeface="微軟正黑體" pitchFamily="34" charset="-120"/>
                <a:cs typeface="+mj-cs"/>
              </a:rPr>
              <a:t>Date</a:t>
            </a:r>
            <a:r>
              <a:rPr lang="zh-TW" altLang="en-US" sz="5900" b="1" spc="150" dirty="0" smtClean="0">
                <a:ln w="11430"/>
                <a:solidFill>
                  <a:schemeClr val="bg1"/>
                </a:solidFill>
                <a:effectLst>
                  <a:outerShdw blurRad="25400" algn="tl" rotWithShape="0">
                    <a:srgbClr val="000000">
                      <a:alpha val="43000"/>
                    </a:srgbClr>
                  </a:outerShdw>
                </a:effectLst>
                <a:latin typeface="微軟正黑體" pitchFamily="34" charset="-120"/>
                <a:ea typeface="微軟正黑體" pitchFamily="34" charset="-120"/>
                <a:cs typeface="+mj-cs"/>
              </a:rPr>
              <a:t>：</a:t>
            </a:r>
            <a:r>
              <a:rPr lang="en-US" altLang="zh-TW" sz="5900" b="1" spc="150" dirty="0" smtClean="0">
                <a:ln w="11430"/>
                <a:solidFill>
                  <a:schemeClr val="bg1"/>
                </a:solidFill>
                <a:effectLst>
                  <a:outerShdw blurRad="25400" algn="tl" rotWithShape="0">
                    <a:srgbClr val="000000">
                      <a:alpha val="43000"/>
                    </a:srgbClr>
                  </a:outerShdw>
                </a:effectLst>
                <a:latin typeface="微軟正黑體" pitchFamily="34" charset="-120"/>
                <a:ea typeface="微軟正黑體" pitchFamily="34" charset="-120"/>
                <a:cs typeface="+mj-cs"/>
              </a:rPr>
              <a:t>2022/08/30</a:t>
            </a:r>
          </a:p>
        </p:txBody>
      </p:sp>
    </p:spTree>
    <p:extLst>
      <p:ext uri="{BB962C8B-B14F-4D97-AF65-F5344CB8AC3E}">
        <p14:creationId xmlns:p14="http://schemas.microsoft.com/office/powerpoint/2010/main" val="16308803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5" y="135997"/>
            <a:ext cx="8928991" cy="1143000"/>
          </a:xfrm>
          <a:prstGeom prst="rect">
            <a:avLst/>
          </a:prstGeom>
          <a:gradFill flip="none" rotWithShape="0">
            <a:gsLst>
              <a:gs pos="100000">
                <a:srgbClr val="FF0000">
                  <a:alpha val="50000"/>
                </a:srgbClr>
              </a:gs>
              <a:gs pos="0">
                <a:schemeClr val="bg1">
                  <a:alpha val="0"/>
                </a:schemeClr>
              </a:gs>
              <a:gs pos="100000">
                <a:srgbClr val="FF0000"/>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en-US" altLang="zh-TW" sz="3600" b="1" dirty="0" smtClean="0">
                <a:ln>
                  <a:solidFill>
                    <a:prstClr val="white"/>
                  </a:solidFill>
                </a:ln>
                <a:solidFill>
                  <a:prstClr val="white"/>
                </a:solidFill>
                <a:latin typeface="微軟正黑體" pitchFamily="34" charset="-120"/>
                <a:ea typeface="微軟正黑體" pitchFamily="34" charset="-120"/>
              </a:rPr>
              <a:t>Sustainable Materials</a:t>
            </a:r>
            <a:endParaRPr lang="en-US" altLang="en-US" sz="3600" b="1" dirty="0">
              <a:ln>
                <a:solidFill>
                  <a:prstClr val="white"/>
                </a:solidFill>
              </a:ln>
              <a:solidFill>
                <a:prstClr val="white"/>
              </a:solidFill>
              <a:latin typeface="微軟正黑體" pitchFamily="34" charset="-120"/>
              <a:ea typeface="微軟正黑體" pitchFamily="34" charset="-120"/>
            </a:endParaRPr>
          </a:p>
        </p:txBody>
      </p:sp>
      <p:pic>
        <p:nvPicPr>
          <p:cNvPr id="5" name="圖片 4"/>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sp>
        <p:nvSpPr>
          <p:cNvPr id="11" name="矩形 10"/>
          <p:cNvSpPr/>
          <p:nvPr/>
        </p:nvSpPr>
        <p:spPr>
          <a:xfrm>
            <a:off x="274722" y="1645574"/>
            <a:ext cx="4140460" cy="830997"/>
          </a:xfrm>
          <a:prstGeom prst="rect">
            <a:avLst/>
          </a:prstGeom>
        </p:spPr>
        <p:txBody>
          <a:bodyPr wrap="square">
            <a:spAutoFit/>
          </a:bodyPr>
          <a:lstStyle/>
          <a:p>
            <a:pPr marL="342900" indent="-342900">
              <a:buFont typeface="Wingdings" pitchFamily="2" charset="2"/>
              <a:buChar char="u"/>
            </a:pPr>
            <a:r>
              <a:rPr lang="en-US" altLang="zh-TW" sz="2400" b="1" dirty="0" smtClean="0">
                <a:solidFill>
                  <a:srgbClr val="002060"/>
                </a:solidFill>
                <a:latin typeface="微軟正黑體" pitchFamily="34" charset="-120"/>
                <a:ea typeface="微軟正黑體" pitchFamily="34" charset="-120"/>
              </a:rPr>
              <a:t>Recycled </a:t>
            </a:r>
            <a:r>
              <a:rPr lang="en-US" altLang="zh-TW" sz="2400" b="1" dirty="0">
                <a:solidFill>
                  <a:srgbClr val="002060"/>
                </a:solidFill>
                <a:latin typeface="微軟正黑體" pitchFamily="34" charset="-120"/>
                <a:ea typeface="微軟正黑體" pitchFamily="34" charset="-120"/>
              </a:rPr>
              <a:t>- PET, PBT, PP, </a:t>
            </a:r>
            <a:r>
              <a:rPr lang="en-US" altLang="zh-TW" sz="2400" b="1" dirty="0" smtClean="0">
                <a:solidFill>
                  <a:srgbClr val="002060"/>
                </a:solidFill>
                <a:latin typeface="微軟正黑體" pitchFamily="34" charset="-120"/>
                <a:ea typeface="微軟正黑體" pitchFamily="34" charset="-120"/>
              </a:rPr>
              <a:t>TPEE</a:t>
            </a:r>
            <a:endParaRPr lang="zh-TW" altLang="zh-TW" sz="2400" b="1" dirty="0">
              <a:solidFill>
                <a:srgbClr val="002060"/>
              </a:solidFill>
              <a:latin typeface="微軟正黑體" pitchFamily="34" charset="-120"/>
              <a:ea typeface="微軟正黑體" pitchFamily="34" charset="-120"/>
            </a:endParaRPr>
          </a:p>
        </p:txBody>
      </p:sp>
      <p:sp>
        <p:nvSpPr>
          <p:cNvPr id="12" name="矩形 11"/>
          <p:cNvSpPr/>
          <p:nvPr/>
        </p:nvSpPr>
        <p:spPr>
          <a:xfrm>
            <a:off x="5352528" y="1605367"/>
            <a:ext cx="3387466" cy="461665"/>
          </a:xfrm>
          <a:prstGeom prst="rect">
            <a:avLst/>
          </a:prstGeom>
        </p:spPr>
        <p:txBody>
          <a:bodyPr wrap="none">
            <a:spAutoFit/>
          </a:bodyPr>
          <a:lstStyle/>
          <a:p>
            <a:pPr marL="342900" indent="-342900">
              <a:buFont typeface="Wingdings" pitchFamily="2" charset="2"/>
              <a:buChar char="u"/>
            </a:pPr>
            <a:r>
              <a:rPr lang="en-US" altLang="zh-TW" sz="2400" b="1" dirty="0" smtClean="0">
                <a:solidFill>
                  <a:srgbClr val="002060"/>
                </a:solidFill>
                <a:latin typeface="微軟正黑體" pitchFamily="34" charset="-120"/>
                <a:ea typeface="微軟正黑體" pitchFamily="34" charset="-120"/>
              </a:rPr>
              <a:t>Bio - PET, PBT, TPEE</a:t>
            </a:r>
            <a:endParaRPr lang="zh-TW" altLang="zh-TW" sz="2400" b="1" dirty="0">
              <a:solidFill>
                <a:srgbClr val="002060"/>
              </a:solidFill>
              <a:latin typeface="微軟正黑體" pitchFamily="34" charset="-120"/>
              <a:ea typeface="微軟正黑體" pitchFamily="34" charset="-120"/>
            </a:endParaRPr>
          </a:p>
        </p:txBody>
      </p:sp>
      <p:sp>
        <p:nvSpPr>
          <p:cNvPr id="13" name="矩形 12"/>
          <p:cNvSpPr/>
          <p:nvPr/>
        </p:nvSpPr>
        <p:spPr>
          <a:xfrm>
            <a:off x="277365" y="2902733"/>
            <a:ext cx="4589783" cy="461665"/>
          </a:xfrm>
          <a:prstGeom prst="rect">
            <a:avLst/>
          </a:prstGeom>
        </p:spPr>
        <p:txBody>
          <a:bodyPr wrap="none">
            <a:spAutoFit/>
          </a:bodyPr>
          <a:lstStyle/>
          <a:p>
            <a:pPr marL="342900" indent="-342900">
              <a:buFont typeface="Wingdings" pitchFamily="2" charset="2"/>
              <a:buChar char="u"/>
            </a:pPr>
            <a:r>
              <a:rPr lang="en-US" altLang="zh-TW" sz="2400" b="1" dirty="0" smtClean="0">
                <a:solidFill>
                  <a:srgbClr val="002060"/>
                </a:solidFill>
                <a:latin typeface="微軟正黑體" pitchFamily="34" charset="-120"/>
                <a:ea typeface="微軟正黑體" pitchFamily="34" charset="-120"/>
              </a:rPr>
              <a:t>Bio Degradable - PBAT, PBS</a:t>
            </a:r>
            <a:endParaRPr lang="zh-TW" altLang="zh-TW" sz="2400" b="1" dirty="0">
              <a:solidFill>
                <a:srgbClr val="002060"/>
              </a:solidFill>
              <a:latin typeface="微軟正黑體" pitchFamily="34" charset="-120"/>
              <a:ea typeface="微軟正黑體" pitchFamily="34" charset="-120"/>
            </a:endParaRPr>
          </a:p>
        </p:txBody>
      </p:sp>
      <p:sp>
        <p:nvSpPr>
          <p:cNvPr id="14" name="矩形 13"/>
          <p:cNvSpPr/>
          <p:nvPr/>
        </p:nvSpPr>
        <p:spPr>
          <a:xfrm>
            <a:off x="5309051" y="2902733"/>
            <a:ext cx="3345275" cy="830997"/>
          </a:xfrm>
          <a:prstGeom prst="rect">
            <a:avLst/>
          </a:prstGeom>
        </p:spPr>
        <p:txBody>
          <a:bodyPr wrap="none">
            <a:spAutoFit/>
          </a:bodyPr>
          <a:lstStyle/>
          <a:p>
            <a:pPr marL="342900" indent="-342900">
              <a:buFont typeface="Wingdings" pitchFamily="2" charset="2"/>
              <a:buChar char="u"/>
            </a:pPr>
            <a:r>
              <a:rPr lang="en-US" altLang="zh-TW" sz="2400" b="1" dirty="0" smtClean="0">
                <a:solidFill>
                  <a:srgbClr val="002060"/>
                </a:solidFill>
                <a:latin typeface="微軟正黑體" pitchFamily="34" charset="-120"/>
                <a:ea typeface="微軟正黑體" pitchFamily="34" charset="-120"/>
              </a:rPr>
              <a:t>Raw Material from </a:t>
            </a:r>
          </a:p>
          <a:p>
            <a:r>
              <a:rPr lang="en-US" altLang="zh-TW" sz="2400" b="1" dirty="0">
                <a:solidFill>
                  <a:srgbClr val="002060"/>
                </a:solidFill>
                <a:latin typeface="微軟正黑體" pitchFamily="34" charset="-120"/>
                <a:ea typeface="微軟正黑體" pitchFamily="34" charset="-120"/>
              </a:rPr>
              <a:t> </a:t>
            </a:r>
            <a:r>
              <a:rPr lang="en-US" altLang="zh-TW" sz="2400" b="1" dirty="0" smtClean="0">
                <a:solidFill>
                  <a:srgbClr val="002060"/>
                </a:solidFill>
                <a:latin typeface="微軟正黑體" pitchFamily="34" charset="-120"/>
                <a:ea typeface="微軟正黑體" pitchFamily="34" charset="-120"/>
              </a:rPr>
              <a:t>    Carbon Capture</a:t>
            </a:r>
            <a:endParaRPr lang="zh-TW" altLang="zh-TW" sz="2400" b="1" dirty="0">
              <a:solidFill>
                <a:srgbClr val="002060"/>
              </a:solidFill>
              <a:latin typeface="微軟正黑體" pitchFamily="34" charset="-120"/>
              <a:ea typeface="微軟正黑體" pitchFamily="34" charset="-120"/>
            </a:endParaRPr>
          </a:p>
        </p:txBody>
      </p:sp>
      <p:pic>
        <p:nvPicPr>
          <p:cNvPr id="10" name="Picture 2" descr="什麼是SDGs永續發展城市？為何台灣愈來愈多縣市在做SDGs？ - 未來城市＠天下- 進步城市的新想像">
            <a:extLst>
              <a:ext uri="{FF2B5EF4-FFF2-40B4-BE49-F238E27FC236}">
                <a16:creationId xmlns:a16="http://schemas.microsoft.com/office/drawing/2014/main" xmlns="" id="{0EE9FC10-B861-98E3-101E-3C9782B0A85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4722" y="3889958"/>
            <a:ext cx="3344174" cy="213133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什麼是SDGs永續發展城市？為何台灣愈來愈多縣市在做SDGs？ - 未來城市＠天下- 進步城市的新想像">
            <a:extLst>
              <a:ext uri="{FF2B5EF4-FFF2-40B4-BE49-F238E27FC236}">
                <a16:creationId xmlns:a16="http://schemas.microsoft.com/office/drawing/2014/main" xmlns="" id="{91EE1129-629E-FFC8-6326-BD085334F09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2996" t="47464" r="1689" b="28157"/>
          <a:stretch/>
        </p:blipFill>
        <p:spPr bwMode="auto">
          <a:xfrm>
            <a:off x="4169150" y="4441940"/>
            <a:ext cx="1360788" cy="1380584"/>
          </a:xfrm>
          <a:prstGeom prst="rect">
            <a:avLst/>
          </a:prstGeom>
          <a:noFill/>
          <a:ln w="57150">
            <a:noFill/>
            <a:prstDash val="sysDash"/>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6" name="矩形 15"/>
          <p:cNvSpPr/>
          <p:nvPr/>
        </p:nvSpPr>
        <p:spPr>
          <a:xfrm>
            <a:off x="3017806" y="4866418"/>
            <a:ext cx="563273" cy="531628"/>
          </a:xfrm>
          <a:prstGeom prst="rect">
            <a:avLst/>
          </a:prstGeom>
          <a:noFill/>
          <a:ln w="28575"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a:cs typeface="+mn-cs"/>
            </a:endParaRPr>
          </a:p>
        </p:txBody>
      </p:sp>
      <p:cxnSp>
        <p:nvCxnSpPr>
          <p:cNvPr id="19" name="直線箭頭接點 29">
            <a:extLst>
              <a:ext uri="{FF2B5EF4-FFF2-40B4-BE49-F238E27FC236}">
                <a16:creationId xmlns:a16="http://schemas.microsoft.com/office/drawing/2014/main" xmlns="" id="{358EAAE5-1546-A9E0-BB9D-EC07AFFE44C3}"/>
              </a:ext>
            </a:extLst>
          </p:cNvPr>
          <p:cNvCxnSpPr>
            <a:cxnSpLocks/>
          </p:cNvCxnSpPr>
          <p:nvPr/>
        </p:nvCxnSpPr>
        <p:spPr>
          <a:xfrm>
            <a:off x="3581079" y="5132232"/>
            <a:ext cx="58807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xmlns="" id="{B44C43B1-A86E-B4A2-5D5E-048302D1A275}"/>
              </a:ext>
            </a:extLst>
          </p:cNvPr>
          <p:cNvSpPr txBox="1"/>
          <p:nvPr/>
        </p:nvSpPr>
        <p:spPr>
          <a:xfrm>
            <a:off x="5553844" y="4105384"/>
            <a:ext cx="3580693" cy="2308324"/>
          </a:xfrm>
          <a:prstGeom prst="rect">
            <a:avLst/>
          </a:prstGeom>
          <a:noFill/>
        </p:spPr>
        <p:txBody>
          <a:bodyPr wrap="square" rtlCol="0">
            <a:spAutoFit/>
          </a:bodyPr>
          <a:lstStyle/>
          <a:p>
            <a:pPr marL="285750" indent="-285750">
              <a:buFont typeface="Arial" panose="020B0604020202020204" pitchFamily="34" charset="0"/>
              <a:buChar char="•"/>
            </a:pPr>
            <a:r>
              <a:rPr lang="en-US" altLang="zh-TW" dirty="0">
                <a:solidFill>
                  <a:srgbClr val="002060"/>
                </a:solidFill>
                <a:latin typeface="Microsoft JhengHei" panose="020B0604030504040204" pitchFamily="34" charset="-120"/>
                <a:ea typeface="Microsoft JhengHei" panose="020B0604030504040204" pitchFamily="34" charset="-120"/>
              </a:rPr>
              <a:t>The 12th SDGs target is     "</a:t>
            </a:r>
            <a:r>
              <a:rPr lang="en-US" altLang="zh-TW" b="1" dirty="0">
                <a:solidFill>
                  <a:srgbClr val="00B050"/>
                </a:solidFill>
                <a:latin typeface="Microsoft JhengHei" panose="020B0604030504040204" pitchFamily="34" charset="-120"/>
                <a:ea typeface="Microsoft JhengHei" panose="020B0604030504040204" pitchFamily="34" charset="-120"/>
              </a:rPr>
              <a:t>Responsible Consumption and </a:t>
            </a:r>
            <a:r>
              <a:rPr lang="en-US" altLang="zh-TW" b="1" dirty="0" smtClean="0">
                <a:solidFill>
                  <a:srgbClr val="00B050"/>
                </a:solidFill>
                <a:latin typeface="Microsoft JhengHei" panose="020B0604030504040204" pitchFamily="34" charset="-120"/>
                <a:ea typeface="Microsoft JhengHei" panose="020B0604030504040204" pitchFamily="34" charset="-120"/>
              </a:rPr>
              <a:t>Production</a:t>
            </a:r>
            <a:r>
              <a:rPr lang="en-US" altLang="zh-TW" dirty="0" smtClean="0">
                <a:solidFill>
                  <a:srgbClr val="002060"/>
                </a:solidFill>
                <a:latin typeface="Microsoft JhengHei" panose="020B0604030504040204" pitchFamily="34" charset="-120"/>
                <a:ea typeface="Microsoft JhengHei" panose="020B0604030504040204" pitchFamily="34" charset="-120"/>
              </a:rPr>
              <a:t>“</a:t>
            </a:r>
          </a:p>
          <a:p>
            <a:pPr marL="285750" indent="-285750">
              <a:buFont typeface="Arial" panose="020B0604020202020204" pitchFamily="34" charset="0"/>
              <a:buChar char="•"/>
            </a:pPr>
            <a:r>
              <a:rPr lang="en-US" altLang="zh-TW" dirty="0">
                <a:solidFill>
                  <a:srgbClr val="002060"/>
                </a:solidFill>
                <a:latin typeface="Microsoft JhengHei" panose="020B0604030504040204" pitchFamily="34" charset="-120"/>
                <a:ea typeface="Microsoft JhengHei" panose="020B0604030504040204" pitchFamily="34" charset="-120"/>
              </a:rPr>
              <a:t>Through prevention, reduction, recycling and reuse, </a:t>
            </a:r>
            <a:r>
              <a:rPr lang="en-US" altLang="zh-TW" dirty="0" smtClean="0">
                <a:solidFill>
                  <a:srgbClr val="002060"/>
                </a:solidFill>
                <a:latin typeface="Microsoft JhengHei" panose="020B0604030504040204" pitchFamily="34" charset="-120"/>
                <a:ea typeface="Microsoft JhengHei" panose="020B0604030504040204" pitchFamily="34" charset="-120"/>
              </a:rPr>
              <a:t>reduce </a:t>
            </a:r>
            <a:r>
              <a:rPr lang="en-US" altLang="zh-TW" dirty="0">
                <a:solidFill>
                  <a:srgbClr val="002060"/>
                </a:solidFill>
                <a:latin typeface="Microsoft JhengHei" panose="020B0604030504040204" pitchFamily="34" charset="-120"/>
                <a:ea typeface="Microsoft JhengHei" panose="020B0604030504040204" pitchFamily="34" charset="-120"/>
              </a:rPr>
              <a:t>waste generation to achieve sustainable </a:t>
            </a:r>
            <a:r>
              <a:rPr lang="en-US" altLang="zh-TW" dirty="0" smtClean="0">
                <a:solidFill>
                  <a:srgbClr val="002060"/>
                </a:solidFill>
                <a:latin typeface="Microsoft JhengHei" panose="020B0604030504040204" pitchFamily="34" charset="-120"/>
                <a:ea typeface="Microsoft JhengHei" panose="020B0604030504040204" pitchFamily="34" charset="-120"/>
              </a:rPr>
              <a:t>development.</a:t>
            </a:r>
            <a:endParaRPr lang="zh-TW" altLang="en-US" dirty="0">
              <a:solidFill>
                <a:srgbClr val="002060"/>
              </a:solidFill>
              <a:latin typeface="Microsoft JhengHei" panose="020B0604030504040204" pitchFamily="34" charset="-120"/>
              <a:ea typeface="Microsoft JhengHei" panose="020B0604030504040204" pitchFamily="34" charset="-120"/>
            </a:endParaRPr>
          </a:p>
        </p:txBody>
      </p:sp>
      <p:sp>
        <p:nvSpPr>
          <p:cNvPr id="6" name="投影片編號版面配置區 5"/>
          <p:cNvSpPr>
            <a:spLocks noGrp="1"/>
          </p:cNvSpPr>
          <p:nvPr>
            <p:ph type="sldNum" sz="quarter" idx="12"/>
          </p:nvPr>
        </p:nvSpPr>
        <p:spPr/>
        <p:txBody>
          <a:bodyPr/>
          <a:lstStyle/>
          <a:p>
            <a:fld id="{3371A073-0F0D-424B-875D-A3CDE2C259F7}" type="slidenum">
              <a:rPr lang="zh-TW" altLang="en-US" smtClean="0"/>
              <a:t>9</a:t>
            </a:fld>
            <a:endParaRPr lang="zh-TW" altLang="en-US"/>
          </a:p>
        </p:txBody>
      </p:sp>
    </p:spTree>
    <p:extLst>
      <p:ext uri="{BB962C8B-B14F-4D97-AF65-F5344CB8AC3E}">
        <p14:creationId xmlns:p14="http://schemas.microsoft.com/office/powerpoint/2010/main" val="4385813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5" y="135997"/>
            <a:ext cx="8928991" cy="1143000"/>
          </a:xfrm>
          <a:prstGeom prst="rect">
            <a:avLst/>
          </a:prstGeom>
          <a:gradFill flip="none" rotWithShape="0">
            <a:gsLst>
              <a:gs pos="100000">
                <a:srgbClr val="FF0000">
                  <a:alpha val="50000"/>
                </a:srgbClr>
              </a:gs>
              <a:gs pos="0">
                <a:schemeClr val="bg1">
                  <a:alpha val="0"/>
                </a:schemeClr>
              </a:gs>
              <a:gs pos="100000">
                <a:srgbClr val="FF0000"/>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en-US" altLang="zh-TW" sz="5800" b="1" dirty="0">
                <a:ln>
                  <a:solidFill>
                    <a:schemeClr val="bg1"/>
                  </a:solidFill>
                </a:ln>
                <a:solidFill>
                  <a:schemeClr val="bg1"/>
                </a:solidFill>
                <a:latin typeface="微軟正黑體" pitchFamily="34" charset="-120"/>
                <a:ea typeface="微軟正黑體" pitchFamily="34" charset="-120"/>
              </a:rPr>
              <a:t>Filament Yarn </a:t>
            </a:r>
            <a:endParaRPr lang="en-US" altLang="en-US" sz="5800" b="1" dirty="0">
              <a:ln>
                <a:solidFill>
                  <a:schemeClr val="bg1"/>
                </a:solidFill>
              </a:ln>
              <a:solidFill>
                <a:schemeClr val="bg1"/>
              </a:solidFill>
              <a:latin typeface="微軟正黑體" pitchFamily="34" charset="-120"/>
              <a:ea typeface="微軟正黑體" pitchFamily="34" charset="-120"/>
            </a:endParaRPr>
          </a:p>
        </p:txBody>
      </p:sp>
      <p:pic>
        <p:nvPicPr>
          <p:cNvPr id="5" name="圖片 4"/>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grpSp>
        <p:nvGrpSpPr>
          <p:cNvPr id="7" name="群組 6"/>
          <p:cNvGrpSpPr/>
          <p:nvPr/>
        </p:nvGrpSpPr>
        <p:grpSpPr>
          <a:xfrm>
            <a:off x="107505" y="1574317"/>
            <a:ext cx="9016400" cy="4750490"/>
            <a:chOff x="116650" y="600522"/>
            <a:chExt cx="9016400" cy="4750490"/>
          </a:xfrm>
        </p:grpSpPr>
        <p:pic>
          <p:nvPicPr>
            <p:cNvPr id="1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679" t="11661" r="4930"/>
            <a:stretch/>
          </p:blipFill>
          <p:spPr bwMode="auto">
            <a:xfrm>
              <a:off x="152622" y="600522"/>
              <a:ext cx="8630134" cy="4549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6690" y="1636440"/>
              <a:ext cx="1872207" cy="1872208"/>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12754" y="3240615"/>
              <a:ext cx="554013" cy="15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文字方塊 12"/>
            <p:cNvSpPr txBox="1"/>
            <p:nvPr/>
          </p:nvSpPr>
          <p:spPr>
            <a:xfrm>
              <a:off x="116650" y="1491222"/>
              <a:ext cx="2772276" cy="1200329"/>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TW" sz="1200" dirty="0" smtClean="0">
                  <a:solidFill>
                    <a:srgbClr val="002060"/>
                  </a:solidFill>
                  <a:latin typeface="微軟正黑體" pitchFamily="34" charset="-120"/>
                  <a:ea typeface="微軟正黑體" pitchFamily="34" charset="-120"/>
                </a:rPr>
                <a:t>Recycled polyester </a:t>
              </a:r>
            </a:p>
            <a:p>
              <a:r>
                <a:rPr lang="en-US" altLang="zh-TW" sz="1200" dirty="0" smtClean="0">
                  <a:solidFill>
                    <a:srgbClr val="002060"/>
                  </a:solidFill>
                  <a:latin typeface="微軟正黑體" pitchFamily="34" charset="-120"/>
                  <a:ea typeface="微軟正黑體" pitchFamily="34" charset="-120"/>
                </a:rPr>
                <a:t>Solution dyed polyester</a:t>
              </a:r>
            </a:p>
            <a:p>
              <a:r>
                <a:rPr lang="en-US" altLang="zh-TW" sz="1200" dirty="0" smtClean="0">
                  <a:solidFill>
                    <a:srgbClr val="002060"/>
                  </a:solidFill>
                  <a:latin typeface="微軟正黑體" pitchFamily="34" charset="-120"/>
                  <a:ea typeface="微軟正黑體" pitchFamily="34" charset="-120"/>
                </a:rPr>
                <a:t>Bio base polyester </a:t>
              </a:r>
            </a:p>
            <a:p>
              <a:r>
                <a:rPr lang="en-US" altLang="zh-TW" sz="1200" dirty="0" smtClean="0">
                  <a:solidFill>
                    <a:srgbClr val="002060"/>
                  </a:solidFill>
                  <a:latin typeface="微軟正黑體" pitchFamily="34" charset="-120"/>
                  <a:ea typeface="微軟正黑體" pitchFamily="34" charset="-120"/>
                </a:rPr>
                <a:t>Bio degradable polyester </a:t>
              </a:r>
            </a:p>
            <a:p>
              <a:r>
                <a:rPr lang="en-US" altLang="zh-TW" sz="1200" dirty="0" smtClean="0">
                  <a:solidFill>
                    <a:srgbClr val="002060"/>
                  </a:solidFill>
                  <a:latin typeface="微軟正黑體" pitchFamily="34" charset="-120"/>
                  <a:ea typeface="微軟正黑體" pitchFamily="34" charset="-120"/>
                </a:rPr>
                <a:t>Low temperature </a:t>
              </a:r>
              <a:r>
                <a:rPr lang="en-US" altLang="zh-TW" sz="1200" dirty="0" err="1" smtClean="0">
                  <a:solidFill>
                    <a:srgbClr val="002060"/>
                  </a:solidFill>
                  <a:latin typeface="微軟正黑體" pitchFamily="34" charset="-120"/>
                  <a:ea typeface="微軟正黑體" pitchFamily="34" charset="-120"/>
                </a:rPr>
                <a:t>dyeable</a:t>
              </a:r>
              <a:r>
                <a:rPr lang="en-US" altLang="zh-TW" sz="1200" dirty="0" smtClean="0">
                  <a:solidFill>
                    <a:srgbClr val="002060"/>
                  </a:solidFill>
                  <a:latin typeface="微軟正黑體" pitchFamily="34" charset="-120"/>
                  <a:ea typeface="微軟正黑體" pitchFamily="34" charset="-120"/>
                </a:rPr>
                <a:t> CD</a:t>
              </a:r>
            </a:p>
            <a:p>
              <a:endParaRPr lang="zh-TW" altLang="en-US" sz="1200" dirty="0">
                <a:solidFill>
                  <a:srgbClr val="002060"/>
                </a:solidFill>
              </a:endParaRPr>
            </a:p>
          </p:txBody>
        </p:sp>
        <p:sp>
          <p:nvSpPr>
            <p:cNvPr id="14" name="文字方塊 13"/>
            <p:cNvSpPr txBox="1"/>
            <p:nvPr/>
          </p:nvSpPr>
          <p:spPr>
            <a:xfrm>
              <a:off x="6319011" y="1491222"/>
              <a:ext cx="2655907" cy="1200329"/>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TW" sz="1200" dirty="0" smtClean="0">
                  <a:solidFill>
                    <a:srgbClr val="002060"/>
                  </a:solidFill>
                  <a:latin typeface="微軟正黑體" pitchFamily="34" charset="-120"/>
                  <a:ea typeface="微軟正黑體" pitchFamily="34" charset="-120"/>
                </a:rPr>
                <a:t>Spinning and Texturizing in Vietnam</a:t>
              </a:r>
            </a:p>
            <a:p>
              <a:r>
                <a:rPr lang="en-US" altLang="zh-TW" sz="1200" dirty="0" smtClean="0">
                  <a:solidFill>
                    <a:srgbClr val="002060"/>
                  </a:solidFill>
                  <a:latin typeface="微軟正黑體" pitchFamily="34" charset="-120"/>
                  <a:ea typeface="微軟正黑體" pitchFamily="34" charset="-120"/>
                </a:rPr>
                <a:t>Recycled </a:t>
              </a:r>
              <a:r>
                <a:rPr lang="en-US" altLang="zh-TW" sz="1200" dirty="0">
                  <a:solidFill>
                    <a:srgbClr val="002060"/>
                  </a:solidFill>
                  <a:latin typeface="微軟正黑體" pitchFamily="34" charset="-120"/>
                  <a:ea typeface="微軟正黑體" pitchFamily="34" charset="-120"/>
                </a:rPr>
                <a:t>chips for fiber grade in </a:t>
              </a:r>
              <a:r>
                <a:rPr lang="en-US" altLang="zh-TW" sz="1200" dirty="0" smtClean="0">
                  <a:solidFill>
                    <a:srgbClr val="002060"/>
                  </a:solidFill>
                  <a:latin typeface="微軟正黑體" pitchFamily="34" charset="-120"/>
                  <a:ea typeface="微軟正黑體" pitchFamily="34" charset="-120"/>
                </a:rPr>
                <a:t>Taiwan</a:t>
              </a:r>
            </a:p>
            <a:p>
              <a:endParaRPr lang="en-US" altLang="zh-TW" sz="1200" dirty="0" smtClean="0">
                <a:solidFill>
                  <a:srgbClr val="002060"/>
                </a:solidFill>
                <a:latin typeface="微軟正黑體" pitchFamily="34" charset="-120"/>
                <a:ea typeface="微軟正黑體" pitchFamily="34" charset="-120"/>
              </a:endParaRPr>
            </a:p>
            <a:p>
              <a:endParaRPr lang="zh-TW" altLang="en-US" sz="1200" dirty="0">
                <a:solidFill>
                  <a:srgbClr val="002060"/>
                </a:solidFill>
                <a:latin typeface="微軟正黑體" pitchFamily="34" charset="-120"/>
                <a:ea typeface="微軟正黑體" pitchFamily="34" charset="-120"/>
              </a:endParaRPr>
            </a:p>
          </p:txBody>
        </p:sp>
        <p:sp>
          <p:nvSpPr>
            <p:cNvPr id="15" name="文字方塊 14"/>
            <p:cNvSpPr txBox="1"/>
            <p:nvPr/>
          </p:nvSpPr>
          <p:spPr>
            <a:xfrm>
              <a:off x="174742" y="3966017"/>
              <a:ext cx="2453836" cy="138499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TW" sz="1200" dirty="0" smtClean="0">
                  <a:solidFill>
                    <a:srgbClr val="002060"/>
                  </a:solidFill>
                  <a:latin typeface="微軟正黑體" pitchFamily="34" charset="-120"/>
                  <a:ea typeface="微軟正黑體" pitchFamily="34" charset="-120"/>
                </a:rPr>
                <a:t>Garment recycling polyester</a:t>
              </a:r>
            </a:p>
            <a:p>
              <a:r>
                <a:rPr lang="en-US" altLang="zh-TW" sz="1200" dirty="0" smtClean="0">
                  <a:solidFill>
                    <a:srgbClr val="002060"/>
                  </a:solidFill>
                  <a:latin typeface="微軟正黑體" pitchFamily="34" charset="-120"/>
                  <a:ea typeface="微軟正黑體" pitchFamily="34" charset="-120"/>
                </a:rPr>
                <a:t>Cutting waste recycling project</a:t>
              </a:r>
            </a:p>
            <a:p>
              <a:r>
                <a:rPr lang="en-US" altLang="zh-TW" sz="1200" dirty="0" smtClean="0">
                  <a:solidFill>
                    <a:srgbClr val="002060"/>
                  </a:solidFill>
                  <a:latin typeface="微軟正黑體" pitchFamily="34" charset="-120"/>
                  <a:ea typeface="微軟正黑體" pitchFamily="34" charset="-120"/>
                </a:rPr>
                <a:t>MEG </a:t>
              </a:r>
              <a:r>
                <a:rPr lang="en-US" altLang="zh-TW" sz="1200" dirty="0">
                  <a:solidFill>
                    <a:srgbClr val="002060"/>
                  </a:solidFill>
                  <a:latin typeface="微軟正黑體" pitchFamily="34" charset="-120"/>
                  <a:ea typeface="微軟正黑體" pitchFamily="34" charset="-120"/>
                </a:rPr>
                <a:t>from C02 emissions </a:t>
              </a:r>
              <a:r>
                <a:rPr lang="en-US" altLang="zh-TW" sz="1200" dirty="0" smtClean="0">
                  <a:solidFill>
                    <a:srgbClr val="002060"/>
                  </a:solidFill>
                  <a:latin typeface="微軟正黑體" pitchFamily="34" charset="-120"/>
                  <a:ea typeface="微軟正黑體" pitchFamily="34" charset="-120"/>
                </a:rPr>
                <a:t>capturing</a:t>
              </a:r>
            </a:p>
            <a:p>
              <a:r>
                <a:rPr lang="en-US" altLang="zh-TW" sz="1200" dirty="0" smtClean="0">
                  <a:solidFill>
                    <a:srgbClr val="002060"/>
                  </a:solidFill>
                  <a:latin typeface="微軟正黑體" pitchFamily="34" charset="-120"/>
                  <a:ea typeface="微軟正黑體" pitchFamily="34" charset="-120"/>
                </a:rPr>
                <a:t>TPEE </a:t>
              </a:r>
              <a:endParaRPr lang="en-US" altLang="zh-TW" sz="1200" dirty="0">
                <a:solidFill>
                  <a:srgbClr val="002060"/>
                </a:solidFill>
                <a:latin typeface="微軟正黑體" pitchFamily="34" charset="-120"/>
                <a:ea typeface="微軟正黑體" pitchFamily="34" charset="-120"/>
              </a:endParaRPr>
            </a:p>
            <a:p>
              <a:endParaRPr lang="en-US" altLang="zh-TW" sz="1200" dirty="0" smtClean="0">
                <a:solidFill>
                  <a:srgbClr val="002060"/>
                </a:solidFill>
                <a:ea typeface="Microsoft YaHei" pitchFamily="34" charset="-122"/>
              </a:endParaRPr>
            </a:p>
            <a:p>
              <a:endParaRPr lang="zh-TW" altLang="en-US" sz="1200" dirty="0">
                <a:solidFill>
                  <a:srgbClr val="002060"/>
                </a:solidFill>
              </a:endParaRPr>
            </a:p>
          </p:txBody>
        </p:sp>
        <p:sp>
          <p:nvSpPr>
            <p:cNvPr id="16" name="文字方塊 15"/>
            <p:cNvSpPr txBox="1"/>
            <p:nvPr/>
          </p:nvSpPr>
          <p:spPr>
            <a:xfrm>
              <a:off x="6396746" y="3946233"/>
              <a:ext cx="2736304" cy="83099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TW" sz="1200" dirty="0" smtClean="0">
                  <a:solidFill>
                    <a:srgbClr val="002060"/>
                  </a:solidFill>
                  <a:latin typeface="微軟正黑體" pitchFamily="34" charset="-120"/>
                  <a:ea typeface="微軟正黑體" pitchFamily="34" charset="-120"/>
                </a:rPr>
                <a:t>Vietnam expansion </a:t>
              </a:r>
            </a:p>
            <a:p>
              <a:r>
                <a:rPr lang="en-US" altLang="zh-TW" sz="1200" dirty="0" smtClean="0">
                  <a:solidFill>
                    <a:srgbClr val="002060"/>
                  </a:solidFill>
                  <a:latin typeface="微軟正黑體" pitchFamily="34" charset="-120"/>
                  <a:ea typeface="微軟正黑體" pitchFamily="34" charset="-120"/>
                </a:rPr>
                <a:t>Aligned supply chains (chips , spinning ,knitting )</a:t>
              </a:r>
            </a:p>
            <a:p>
              <a:endParaRPr lang="zh-TW" altLang="en-US" sz="1200" dirty="0">
                <a:solidFill>
                  <a:srgbClr val="002060"/>
                </a:solidFill>
              </a:endParaRPr>
            </a:p>
          </p:txBody>
        </p:sp>
        <p:pic>
          <p:nvPicPr>
            <p:cNvPr id="17"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73799" y="1453285"/>
              <a:ext cx="630254" cy="438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04238" y="2529212"/>
              <a:ext cx="763968" cy="503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99476" y="3041134"/>
              <a:ext cx="778900" cy="53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49506" y="3064544"/>
              <a:ext cx="754732" cy="524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4742" y="2482820"/>
              <a:ext cx="798700" cy="558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 name="投影片編號版面配置區 5"/>
          <p:cNvSpPr>
            <a:spLocks noGrp="1"/>
          </p:cNvSpPr>
          <p:nvPr>
            <p:ph type="sldNum" sz="quarter" idx="12"/>
          </p:nvPr>
        </p:nvSpPr>
        <p:spPr/>
        <p:txBody>
          <a:bodyPr/>
          <a:lstStyle/>
          <a:p>
            <a:fld id="{3371A073-0F0D-424B-875D-A3CDE2C259F7}" type="slidenum">
              <a:rPr lang="zh-TW" altLang="en-US" smtClean="0"/>
              <a:t>10</a:t>
            </a:fld>
            <a:endParaRPr lang="zh-TW" altLang="en-US"/>
          </a:p>
        </p:txBody>
      </p:sp>
    </p:spTree>
    <p:extLst>
      <p:ext uri="{BB962C8B-B14F-4D97-AF65-F5344CB8AC3E}">
        <p14:creationId xmlns:p14="http://schemas.microsoft.com/office/powerpoint/2010/main" val="12433624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5" y="135997"/>
            <a:ext cx="8928991" cy="1143000"/>
          </a:xfrm>
          <a:prstGeom prst="rect">
            <a:avLst/>
          </a:prstGeom>
          <a:gradFill flip="none" rotWithShape="0">
            <a:gsLst>
              <a:gs pos="100000">
                <a:srgbClr val="FF0000">
                  <a:alpha val="50000"/>
                </a:srgbClr>
              </a:gs>
              <a:gs pos="0">
                <a:schemeClr val="bg1">
                  <a:alpha val="0"/>
                </a:schemeClr>
              </a:gs>
              <a:gs pos="100000">
                <a:srgbClr val="FF0000"/>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en-US" altLang="zh-TW" sz="5800" b="1" dirty="0" smtClean="0">
                <a:ln>
                  <a:solidFill>
                    <a:schemeClr val="bg1"/>
                  </a:solidFill>
                </a:ln>
                <a:solidFill>
                  <a:schemeClr val="bg1"/>
                </a:solidFill>
                <a:latin typeface="微軟正黑體" pitchFamily="34" charset="-120"/>
                <a:ea typeface="微軟正黑體" pitchFamily="34" charset="-120"/>
              </a:rPr>
              <a:t>HTY</a:t>
            </a:r>
            <a:endParaRPr lang="en-US" altLang="en-US" sz="5800" b="1" dirty="0">
              <a:ln>
                <a:solidFill>
                  <a:schemeClr val="bg1"/>
                </a:solidFill>
              </a:ln>
              <a:solidFill>
                <a:schemeClr val="bg1"/>
              </a:solidFill>
              <a:latin typeface="微軟正黑體" pitchFamily="34" charset="-120"/>
              <a:ea typeface="微軟正黑體" pitchFamily="34" charset="-120"/>
            </a:endParaRPr>
          </a:p>
        </p:txBody>
      </p:sp>
      <p:pic>
        <p:nvPicPr>
          <p:cNvPr id="5" name="圖片 4"/>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pic>
        <p:nvPicPr>
          <p:cNvPr id="1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86" y="1487757"/>
            <a:ext cx="2576013" cy="1703033"/>
          </a:xfrm>
          <a:prstGeom prst="rect">
            <a:avLst/>
          </a:prstGeom>
          <a:noFill/>
          <a:ln>
            <a:noFill/>
          </a:ln>
          <a:effectLst>
            <a:outerShdw blurRad="50800" dist="38100" algn="l" rotWithShape="0">
              <a:prstClr val="black">
                <a:alpha val="40000"/>
              </a:prstClr>
            </a:outerShdw>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8629" y="1490014"/>
            <a:ext cx="2650655" cy="1712107"/>
          </a:xfrm>
          <a:prstGeom prst="rect">
            <a:avLst/>
          </a:prstGeom>
          <a:noFill/>
          <a:ln>
            <a:noFill/>
          </a:ln>
          <a:effectLst>
            <a:outerShdw blurRad="50800" dist="38100" algn="l" rotWithShape="0">
              <a:prstClr val="black">
                <a:alpha val="40000"/>
              </a:prstClr>
            </a:outerShdw>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71738" y="3894560"/>
            <a:ext cx="2650655" cy="1712107"/>
          </a:xfrm>
          <a:prstGeom prst="rect">
            <a:avLst/>
          </a:prstGeom>
          <a:noFill/>
          <a:ln>
            <a:noFill/>
          </a:ln>
          <a:effectLst>
            <a:outerShdw blurRad="50800" dist="38100" algn="l" rotWithShape="0">
              <a:prstClr val="black">
                <a:alpha val="40000"/>
              </a:prstClr>
            </a:outerShdw>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矩形 22"/>
          <p:cNvSpPr/>
          <p:nvPr/>
        </p:nvSpPr>
        <p:spPr>
          <a:xfrm>
            <a:off x="380493" y="3202121"/>
            <a:ext cx="2224883" cy="707886"/>
          </a:xfrm>
          <a:prstGeom prst="rect">
            <a:avLst/>
          </a:prstGeom>
        </p:spPr>
        <p:txBody>
          <a:bodyPr wrap="square">
            <a:spAutoFit/>
          </a:bodyPr>
          <a:lstStyle/>
          <a:p>
            <a:pPr algn="ctr" defTabSz="914400" eaLnBrk="0" fontAlgn="base" hangingPunct="0">
              <a:spcBef>
                <a:spcPct val="0"/>
              </a:spcBef>
              <a:spcAft>
                <a:spcPct val="0"/>
              </a:spcAft>
            </a:pPr>
            <a:r>
              <a:rPr lang="en-US" altLang="zh-TW" sz="2000" b="1" dirty="0">
                <a:solidFill>
                  <a:srgbClr val="002060"/>
                </a:solidFill>
                <a:latin typeface="微軟正黑體" pitchFamily="34" charset="-120"/>
                <a:ea typeface="微軟正黑體" pitchFamily="34" charset="-120"/>
              </a:rPr>
              <a:t>High Tenacity Dope Dyed Yarn</a:t>
            </a:r>
            <a:endParaRPr lang="zh-TW" altLang="en-US" sz="2000" b="1" dirty="0">
              <a:solidFill>
                <a:srgbClr val="002060"/>
              </a:solidFill>
              <a:latin typeface="微軟正黑體" pitchFamily="34" charset="-120"/>
              <a:ea typeface="微軟正黑體" pitchFamily="34" charset="-120"/>
            </a:endParaRPr>
          </a:p>
        </p:txBody>
      </p:sp>
      <p:sp>
        <p:nvSpPr>
          <p:cNvPr id="24" name="矩形 23"/>
          <p:cNvSpPr/>
          <p:nvPr/>
        </p:nvSpPr>
        <p:spPr>
          <a:xfrm>
            <a:off x="3034225" y="3187592"/>
            <a:ext cx="3056607" cy="400110"/>
          </a:xfrm>
          <a:prstGeom prst="rect">
            <a:avLst/>
          </a:prstGeom>
        </p:spPr>
        <p:txBody>
          <a:bodyPr wrap="none">
            <a:spAutoFit/>
          </a:bodyPr>
          <a:lstStyle/>
          <a:p>
            <a:pPr algn="ctr" eaLnBrk="0" fontAlgn="base" hangingPunct="0">
              <a:spcBef>
                <a:spcPct val="0"/>
              </a:spcBef>
              <a:spcAft>
                <a:spcPct val="0"/>
              </a:spcAft>
            </a:pPr>
            <a:r>
              <a:rPr lang="en-US" altLang="zh-TW" sz="2000" b="1" dirty="0">
                <a:solidFill>
                  <a:srgbClr val="002060"/>
                </a:solidFill>
                <a:latin typeface="微軟正黑體" pitchFamily="34" charset="-120"/>
                <a:ea typeface="微軟正黑體" pitchFamily="34" charset="-120"/>
              </a:rPr>
              <a:t>Engineered Mesh Yarns</a:t>
            </a:r>
            <a:endParaRPr lang="zh-TW" altLang="en-US" sz="2000" b="1" dirty="0">
              <a:solidFill>
                <a:srgbClr val="002060"/>
              </a:solidFill>
              <a:latin typeface="Bookman Old Style" panose="02050604050505020204" pitchFamily="18" charset="0"/>
            </a:endParaRPr>
          </a:p>
        </p:txBody>
      </p:sp>
      <p:sp>
        <p:nvSpPr>
          <p:cNvPr id="25" name="矩形 24"/>
          <p:cNvSpPr/>
          <p:nvPr/>
        </p:nvSpPr>
        <p:spPr>
          <a:xfrm>
            <a:off x="6612117" y="3202121"/>
            <a:ext cx="1969899" cy="707886"/>
          </a:xfrm>
          <a:prstGeom prst="rect">
            <a:avLst/>
          </a:prstGeom>
        </p:spPr>
        <p:txBody>
          <a:bodyPr wrap="none">
            <a:spAutoFit/>
          </a:bodyPr>
          <a:lstStyle/>
          <a:p>
            <a:pPr algn="ctr" defTabSz="914400" eaLnBrk="0" fontAlgn="base" hangingPunct="0">
              <a:spcBef>
                <a:spcPct val="0"/>
              </a:spcBef>
              <a:spcAft>
                <a:spcPct val="0"/>
              </a:spcAft>
            </a:pPr>
            <a:r>
              <a:rPr lang="en-US" altLang="zh-TW" sz="2000" b="1" dirty="0">
                <a:solidFill>
                  <a:srgbClr val="002060"/>
                </a:solidFill>
                <a:latin typeface="微軟正黑體" pitchFamily="34" charset="-120"/>
                <a:ea typeface="微軟正黑體" pitchFamily="34" charset="-120"/>
              </a:rPr>
              <a:t>High Tenacity </a:t>
            </a:r>
          </a:p>
          <a:p>
            <a:pPr algn="ctr" defTabSz="914400" eaLnBrk="0" fontAlgn="base" hangingPunct="0">
              <a:spcBef>
                <a:spcPct val="0"/>
              </a:spcBef>
              <a:spcAft>
                <a:spcPct val="0"/>
              </a:spcAft>
            </a:pPr>
            <a:r>
              <a:rPr lang="en-US" altLang="zh-TW" sz="2000" b="1" dirty="0">
                <a:solidFill>
                  <a:srgbClr val="002060"/>
                </a:solidFill>
                <a:latin typeface="微軟正黑體" pitchFamily="34" charset="-120"/>
                <a:ea typeface="微軟正黑體" pitchFamily="34" charset="-120"/>
              </a:rPr>
              <a:t>Anti-wick Yarn</a:t>
            </a:r>
            <a:endParaRPr lang="zh-TW" altLang="en-US" sz="2000" b="1" dirty="0">
              <a:solidFill>
                <a:srgbClr val="002060"/>
              </a:solidFill>
              <a:latin typeface="微軟正黑體" panose="020B0604030504040204" pitchFamily="34" charset="-120"/>
              <a:ea typeface="微軟正黑體" panose="020B0604030504040204" pitchFamily="34" charset="-120"/>
            </a:endParaRPr>
          </a:p>
        </p:txBody>
      </p:sp>
      <p:sp>
        <p:nvSpPr>
          <p:cNvPr id="26" name="矩形 25"/>
          <p:cNvSpPr/>
          <p:nvPr/>
        </p:nvSpPr>
        <p:spPr>
          <a:xfrm>
            <a:off x="3335691" y="5601487"/>
            <a:ext cx="2673142" cy="1015663"/>
          </a:xfrm>
          <a:prstGeom prst="rect">
            <a:avLst/>
          </a:prstGeom>
        </p:spPr>
        <p:txBody>
          <a:bodyPr wrap="square">
            <a:spAutoFit/>
          </a:bodyPr>
          <a:lstStyle/>
          <a:p>
            <a:pPr algn="ctr" defTabSz="914400" eaLnBrk="0" fontAlgn="base" hangingPunct="0">
              <a:spcBef>
                <a:spcPct val="0"/>
              </a:spcBef>
              <a:spcAft>
                <a:spcPct val="0"/>
              </a:spcAft>
            </a:pPr>
            <a:r>
              <a:rPr lang="en-US" altLang="zh-TW" sz="2000" b="1" dirty="0" smtClean="0">
                <a:solidFill>
                  <a:srgbClr val="002060"/>
                </a:solidFill>
                <a:latin typeface="微軟正黑體" pitchFamily="34" charset="-120"/>
                <a:ea typeface="微軟正黑體" pitchFamily="34" charset="-120"/>
              </a:rPr>
              <a:t>Eco-friendly</a:t>
            </a:r>
            <a:endParaRPr lang="en-US" altLang="zh-TW" sz="2000" b="1" dirty="0">
              <a:solidFill>
                <a:srgbClr val="002060"/>
              </a:solidFill>
              <a:latin typeface="微軟正黑體" pitchFamily="34" charset="-120"/>
              <a:ea typeface="微軟正黑體" pitchFamily="34" charset="-120"/>
            </a:endParaRPr>
          </a:p>
          <a:p>
            <a:pPr algn="ctr" defTabSz="914400" eaLnBrk="0" fontAlgn="base" hangingPunct="0">
              <a:spcBef>
                <a:spcPct val="0"/>
              </a:spcBef>
              <a:spcAft>
                <a:spcPct val="0"/>
              </a:spcAft>
            </a:pPr>
            <a:r>
              <a:rPr lang="en-US" altLang="zh-TW" sz="2000" b="1" dirty="0">
                <a:solidFill>
                  <a:srgbClr val="002060"/>
                </a:solidFill>
                <a:latin typeface="微軟正黑體" pitchFamily="34" charset="-120"/>
                <a:ea typeface="微軟正黑體" pitchFamily="34" charset="-120"/>
              </a:rPr>
              <a:t>High Tenacity </a:t>
            </a:r>
            <a:r>
              <a:rPr lang="en-US" altLang="zh-TW" sz="2000" b="1" dirty="0" smtClean="0">
                <a:solidFill>
                  <a:srgbClr val="002060"/>
                </a:solidFill>
                <a:latin typeface="微軟正黑體" pitchFamily="34" charset="-120"/>
                <a:ea typeface="微軟正黑體" pitchFamily="34" charset="-120"/>
              </a:rPr>
              <a:t>Yarn</a:t>
            </a:r>
          </a:p>
          <a:p>
            <a:pPr algn="ctr" defTabSz="914400" eaLnBrk="0" fontAlgn="base" hangingPunct="0">
              <a:spcBef>
                <a:spcPct val="0"/>
              </a:spcBef>
              <a:spcAft>
                <a:spcPct val="0"/>
              </a:spcAft>
            </a:pPr>
            <a:r>
              <a:rPr lang="en-US" altLang="zh-TW" sz="2000" b="1" dirty="0" smtClean="0">
                <a:solidFill>
                  <a:srgbClr val="002060"/>
                </a:solidFill>
                <a:latin typeface="微軟正黑體" pitchFamily="34" charset="-120"/>
                <a:ea typeface="微軟正黑體" pitchFamily="34" charset="-120"/>
              </a:rPr>
              <a:t>(</a:t>
            </a:r>
            <a:r>
              <a:rPr lang="en-US" altLang="zh-TW" sz="2000" b="1" dirty="0" err="1" smtClean="0">
                <a:solidFill>
                  <a:srgbClr val="002060"/>
                </a:solidFill>
                <a:latin typeface="微軟正黑體" pitchFamily="34" charset="-120"/>
                <a:ea typeface="微軟正黑體" pitchFamily="34" charset="-120"/>
              </a:rPr>
              <a:t>RecoTex</a:t>
            </a:r>
            <a:r>
              <a:rPr lang="en-US" altLang="zh-TW" sz="2000" b="1" dirty="0" smtClean="0">
                <a:solidFill>
                  <a:srgbClr val="002060"/>
                </a:solidFill>
                <a:latin typeface="微軟正黑體" pitchFamily="34" charset="-120"/>
                <a:ea typeface="微軟正黑體" pitchFamily="34" charset="-120"/>
              </a:rPr>
              <a:t>)</a:t>
            </a:r>
            <a:endParaRPr lang="zh-TW" altLang="en-US" sz="2000" b="1" dirty="0">
              <a:solidFill>
                <a:srgbClr val="002060"/>
              </a:solidFill>
              <a:latin typeface="微軟正黑體" pitchFamily="34" charset="-120"/>
              <a:ea typeface="微軟正黑體" pitchFamily="34" charset="-120"/>
            </a:endParaRPr>
          </a:p>
        </p:txBody>
      </p:sp>
      <p:sp>
        <p:nvSpPr>
          <p:cNvPr id="27" name="矩形 26"/>
          <p:cNvSpPr/>
          <p:nvPr/>
        </p:nvSpPr>
        <p:spPr>
          <a:xfrm>
            <a:off x="190481" y="5697325"/>
            <a:ext cx="2635850" cy="400110"/>
          </a:xfrm>
          <a:prstGeom prst="rect">
            <a:avLst/>
          </a:prstGeom>
        </p:spPr>
        <p:txBody>
          <a:bodyPr wrap="none">
            <a:spAutoFit/>
          </a:bodyPr>
          <a:lstStyle/>
          <a:p>
            <a:pPr algn="ctr" defTabSz="914400" eaLnBrk="0" fontAlgn="base" hangingPunct="0">
              <a:spcBef>
                <a:spcPct val="0"/>
              </a:spcBef>
              <a:spcAft>
                <a:spcPct val="0"/>
              </a:spcAft>
            </a:pPr>
            <a:r>
              <a:rPr lang="en-US" altLang="zh-TW" sz="2000" b="1" dirty="0" smtClean="0">
                <a:solidFill>
                  <a:srgbClr val="002060"/>
                </a:solidFill>
                <a:latin typeface="微軟正黑體" pitchFamily="34" charset="-120"/>
                <a:ea typeface="微軟正黑體" pitchFamily="34" charset="-120"/>
              </a:rPr>
              <a:t>HMLS </a:t>
            </a:r>
            <a:r>
              <a:rPr lang="en-US" altLang="zh-TW" sz="2000" b="1" dirty="0">
                <a:solidFill>
                  <a:srgbClr val="002060"/>
                </a:solidFill>
                <a:latin typeface="微軟正黑體" pitchFamily="34" charset="-120"/>
                <a:ea typeface="微軟正黑體" pitchFamily="34" charset="-120"/>
              </a:rPr>
              <a:t>tire cord yarn</a:t>
            </a:r>
            <a:endParaRPr lang="zh-TW" altLang="en-US" sz="2000" b="1" dirty="0">
              <a:solidFill>
                <a:srgbClr val="002060"/>
              </a:solidFill>
              <a:latin typeface="微軟正黑體" pitchFamily="34" charset="-120"/>
              <a:ea typeface="微軟正黑體" pitchFamily="34" charset="-120"/>
            </a:endParaRPr>
          </a:p>
        </p:txBody>
      </p:sp>
      <p:sp>
        <p:nvSpPr>
          <p:cNvPr id="28" name="矩形 27"/>
          <p:cNvSpPr/>
          <p:nvPr/>
        </p:nvSpPr>
        <p:spPr>
          <a:xfrm>
            <a:off x="6518660" y="5606667"/>
            <a:ext cx="2276393" cy="707886"/>
          </a:xfrm>
          <a:prstGeom prst="rect">
            <a:avLst/>
          </a:prstGeom>
        </p:spPr>
        <p:txBody>
          <a:bodyPr wrap="none">
            <a:spAutoFit/>
          </a:bodyPr>
          <a:lstStyle/>
          <a:p>
            <a:pPr algn="ctr" defTabSz="914400" eaLnBrk="0" fontAlgn="base" hangingPunct="0">
              <a:spcBef>
                <a:spcPct val="0"/>
              </a:spcBef>
              <a:spcAft>
                <a:spcPct val="0"/>
              </a:spcAft>
            </a:pPr>
            <a:r>
              <a:rPr lang="en-US" altLang="zh-TW" sz="2000" b="1" dirty="0">
                <a:solidFill>
                  <a:srgbClr val="002060"/>
                </a:solidFill>
                <a:latin typeface="微軟正黑體" pitchFamily="34" charset="-120"/>
                <a:ea typeface="微軟正黑體" pitchFamily="34" charset="-120"/>
              </a:rPr>
              <a:t>Flame Retardant </a:t>
            </a:r>
          </a:p>
          <a:p>
            <a:pPr algn="ctr" defTabSz="914400" eaLnBrk="0" fontAlgn="base" hangingPunct="0">
              <a:spcBef>
                <a:spcPct val="0"/>
              </a:spcBef>
              <a:spcAft>
                <a:spcPct val="0"/>
              </a:spcAft>
            </a:pPr>
            <a:r>
              <a:rPr lang="en-US" altLang="zh-TW" sz="2000" b="1" dirty="0">
                <a:solidFill>
                  <a:srgbClr val="002060"/>
                </a:solidFill>
                <a:latin typeface="微軟正黑體" pitchFamily="34" charset="-120"/>
                <a:ea typeface="微軟正黑體" pitchFamily="34" charset="-120"/>
              </a:rPr>
              <a:t>Industrial Yarn</a:t>
            </a:r>
            <a:endParaRPr lang="zh-TW" altLang="en-US" sz="2000" b="1" dirty="0">
              <a:solidFill>
                <a:srgbClr val="002060"/>
              </a:solidFill>
              <a:latin typeface="微軟正黑體" pitchFamily="34" charset="-120"/>
              <a:ea typeface="微軟正黑體" pitchFamily="34" charset="-120"/>
            </a:endParaRPr>
          </a:p>
        </p:txBody>
      </p:sp>
      <p:pic>
        <p:nvPicPr>
          <p:cNvPr id="29" name="圖片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37367" y="3914380"/>
            <a:ext cx="2700000" cy="1736301"/>
          </a:xfrm>
          <a:prstGeom prst="rect">
            <a:avLst/>
          </a:prstGeom>
          <a:effectLst>
            <a:outerShdw blurRad="50800" dist="38100" algn="l" rotWithShape="0">
              <a:prstClr val="black">
                <a:alpha val="40000"/>
              </a:prstClr>
            </a:outerShdw>
          </a:effectLst>
          <a:scene3d>
            <a:camera prst="orthographicFront"/>
            <a:lightRig rig="threePt" dir="t"/>
          </a:scene3d>
          <a:sp3d>
            <a:bevelT w="152400" h="50800" prst="softRound"/>
          </a:sp3d>
        </p:spPr>
      </p:pic>
      <p:pic>
        <p:nvPicPr>
          <p:cNvPr id="17" name="圖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14048" y="1484784"/>
            <a:ext cx="2546637" cy="1697758"/>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grpSp>
        <p:nvGrpSpPr>
          <p:cNvPr id="30" name="群組 29"/>
          <p:cNvGrpSpPr/>
          <p:nvPr/>
        </p:nvGrpSpPr>
        <p:grpSpPr>
          <a:xfrm>
            <a:off x="251520" y="4002343"/>
            <a:ext cx="2569923" cy="1658905"/>
            <a:chOff x="225036" y="3937148"/>
            <a:chExt cx="2675136" cy="1726821"/>
          </a:xfrm>
          <a:effectLst>
            <a:outerShdw blurRad="50800" dist="38100" dir="2700000" algn="tl" rotWithShape="0">
              <a:prstClr val="black">
                <a:alpha val="40000"/>
              </a:prstClr>
            </a:outerShdw>
          </a:effectLst>
        </p:grpSpPr>
        <p:pic>
          <p:nvPicPr>
            <p:cNvPr id="31" name="圖片 3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5036" y="3937148"/>
              <a:ext cx="2675136" cy="1726821"/>
            </a:xfrm>
            <a:prstGeom prst="rect">
              <a:avLst/>
            </a:prstGeom>
            <a:scene3d>
              <a:camera prst="orthographicFront"/>
              <a:lightRig rig="threePt" dir="t"/>
            </a:scene3d>
            <a:sp3d>
              <a:bevelT/>
            </a:sp3d>
          </p:spPr>
        </p:pic>
        <p:sp>
          <p:nvSpPr>
            <p:cNvPr id="32" name="橢圓 31"/>
            <p:cNvSpPr/>
            <p:nvPr/>
          </p:nvSpPr>
          <p:spPr>
            <a:xfrm>
              <a:off x="2014367" y="4509121"/>
              <a:ext cx="775631" cy="137300"/>
            </a:xfrm>
            <a:prstGeom prst="ellipse">
              <a:avLst/>
            </a:prstGeom>
            <a:noFill/>
            <a:ln w="19050">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 name="投影片編號版面配置區 5"/>
          <p:cNvSpPr>
            <a:spLocks noGrp="1"/>
          </p:cNvSpPr>
          <p:nvPr>
            <p:ph type="sldNum" sz="quarter" idx="12"/>
          </p:nvPr>
        </p:nvSpPr>
        <p:spPr/>
        <p:txBody>
          <a:bodyPr/>
          <a:lstStyle/>
          <a:p>
            <a:fld id="{3371A073-0F0D-424B-875D-A3CDE2C259F7}" type="slidenum">
              <a:rPr lang="zh-TW" altLang="en-US" smtClean="0"/>
              <a:t>11</a:t>
            </a:fld>
            <a:endParaRPr lang="zh-TW" altLang="en-US"/>
          </a:p>
        </p:txBody>
      </p:sp>
    </p:spTree>
    <p:extLst>
      <p:ext uri="{BB962C8B-B14F-4D97-AF65-F5344CB8AC3E}">
        <p14:creationId xmlns:p14="http://schemas.microsoft.com/office/powerpoint/2010/main" val="42170778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title"/>
          </p:nvPr>
        </p:nvSpPr>
        <p:spPr>
          <a:xfrm>
            <a:off x="107505" y="135997"/>
            <a:ext cx="8928991" cy="1143000"/>
          </a:xfrm>
          <a:gradFill flip="none" rotWithShape="0">
            <a:gsLst>
              <a:gs pos="100000">
                <a:srgbClr val="FF0000">
                  <a:alpha val="50000"/>
                </a:srgbClr>
              </a:gs>
              <a:gs pos="0">
                <a:schemeClr val="bg1">
                  <a:alpha val="0"/>
                </a:schemeClr>
              </a:gs>
              <a:gs pos="100000">
                <a:srgbClr val="FF0000"/>
              </a:gs>
            </a:gsLst>
            <a:lin ang="0" scaled="1"/>
            <a:tileRect/>
          </a:gradFill>
          <a:ln>
            <a:noFill/>
          </a:ln>
        </p:spPr>
        <p:style>
          <a:lnRef idx="1">
            <a:schemeClr val="accent5"/>
          </a:lnRef>
          <a:fillRef idx="2">
            <a:schemeClr val="accent5"/>
          </a:fillRef>
          <a:effectRef idx="1">
            <a:schemeClr val="accent5"/>
          </a:effectRef>
          <a:fontRef idx="minor">
            <a:schemeClr val="dk1"/>
          </a:fontRef>
        </p:style>
        <p:txBody>
          <a:bodyPr/>
          <a:lstStyle/>
          <a:p>
            <a:pPr algn="r"/>
            <a:r>
              <a:rPr lang="en-US" altLang="zh-TW" sz="3600" b="1" dirty="0" smtClean="0">
                <a:ln>
                  <a:solidFill>
                    <a:schemeClr val="bg1"/>
                  </a:solidFill>
                </a:ln>
                <a:solidFill>
                  <a:schemeClr val="bg1"/>
                </a:solidFill>
                <a:latin typeface="微軟正黑體" pitchFamily="34" charset="-120"/>
                <a:ea typeface="微軟正黑體" pitchFamily="34" charset="-120"/>
              </a:rPr>
              <a:t>SSFC </a:t>
            </a:r>
            <a:r>
              <a:rPr lang="en-US" altLang="zh-TW" sz="3600" b="1" dirty="0">
                <a:ln>
                  <a:solidFill>
                    <a:schemeClr val="bg1"/>
                  </a:solidFill>
                </a:ln>
                <a:solidFill>
                  <a:schemeClr val="bg1"/>
                </a:solidFill>
                <a:latin typeface="微軟正黑體" pitchFamily="34" charset="-120"/>
                <a:ea typeface="微軟正黑體" pitchFamily="34" charset="-120"/>
              </a:rPr>
              <a:t>Business Policies</a:t>
            </a:r>
            <a:endParaRPr lang="en-US" altLang="en-US" sz="3600" b="1" dirty="0" smtClean="0">
              <a:ln>
                <a:solidFill>
                  <a:schemeClr val="bg1"/>
                </a:solidFill>
              </a:ln>
              <a:solidFill>
                <a:schemeClr val="bg1"/>
              </a:solidFill>
              <a:latin typeface="微軟正黑體" pitchFamily="34" charset="-120"/>
              <a:ea typeface="微軟正黑體" pitchFamily="34" charset="-120"/>
            </a:endParaRPr>
          </a:p>
        </p:txBody>
      </p:sp>
      <p:pic>
        <p:nvPicPr>
          <p:cNvPr id="4" name="圖片 3"/>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sp>
        <p:nvSpPr>
          <p:cNvPr id="10" name="Rectangle 3"/>
          <p:cNvSpPr txBox="1">
            <a:spLocks noChangeArrowheads="1"/>
          </p:cNvSpPr>
          <p:nvPr/>
        </p:nvSpPr>
        <p:spPr>
          <a:xfrm>
            <a:off x="0" y="6768000"/>
            <a:ext cx="9144000" cy="108000"/>
          </a:xfrm>
          <a:prstGeom prst="rect">
            <a:avLst/>
          </a:prstGeom>
          <a:gradFill flip="none" rotWithShape="0">
            <a:gsLst>
              <a:gs pos="100000">
                <a:schemeClr val="bg1">
                  <a:alpha val="0"/>
                </a:schemeClr>
              </a:gs>
              <a:gs pos="0">
                <a:srgbClr val="FF0000">
                  <a:alpha val="70000"/>
                </a:srgbClr>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endParaRPr lang="en-US" altLang="en-US" sz="3600" b="1" dirty="0" smtClean="0">
              <a:ln>
                <a:solidFill>
                  <a:prstClr val="white"/>
                </a:solidFill>
              </a:ln>
              <a:solidFill>
                <a:prstClr val="white"/>
              </a:solidFill>
              <a:latin typeface="微軟正黑體" pitchFamily="34" charset="-120"/>
              <a:ea typeface="微軟正黑體" pitchFamily="34" charset="-120"/>
            </a:endParaRPr>
          </a:p>
        </p:txBody>
      </p:sp>
      <p:sp>
        <p:nvSpPr>
          <p:cNvPr id="23" name="Rectangle 3"/>
          <p:cNvSpPr txBox="1">
            <a:spLocks noChangeArrowheads="1"/>
          </p:cNvSpPr>
          <p:nvPr/>
        </p:nvSpPr>
        <p:spPr>
          <a:xfrm>
            <a:off x="476021" y="2412024"/>
            <a:ext cx="2340000" cy="21600"/>
          </a:xfrm>
          <a:prstGeom prst="rect">
            <a:avLst/>
          </a:prstGeom>
          <a:solidFill>
            <a:srgbClr val="FF6699">
              <a:alpha val="40000"/>
            </a:srgbClr>
          </a:soli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endParaRPr lang="en-US" altLang="en-US" sz="3600" b="1" dirty="0" smtClean="0">
              <a:ln>
                <a:solidFill>
                  <a:prstClr val="white"/>
                </a:solidFill>
              </a:ln>
              <a:solidFill>
                <a:prstClr val="white"/>
              </a:solidFill>
              <a:latin typeface="微軟正黑體" pitchFamily="34" charset="-120"/>
              <a:ea typeface="微軟正黑體" pitchFamily="34" charset="-120"/>
            </a:endParaRPr>
          </a:p>
        </p:txBody>
      </p:sp>
      <p:sp>
        <p:nvSpPr>
          <p:cNvPr id="24" name="Rectangle 3"/>
          <p:cNvSpPr txBox="1">
            <a:spLocks noChangeArrowheads="1"/>
          </p:cNvSpPr>
          <p:nvPr/>
        </p:nvSpPr>
        <p:spPr>
          <a:xfrm>
            <a:off x="3353912" y="2412024"/>
            <a:ext cx="2340000" cy="21600"/>
          </a:xfrm>
          <a:prstGeom prst="rect">
            <a:avLst/>
          </a:prstGeom>
          <a:solidFill>
            <a:srgbClr val="FF6699">
              <a:alpha val="40000"/>
            </a:srgbClr>
          </a:soli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endParaRPr lang="en-US" altLang="en-US" sz="3600" b="1" dirty="0" smtClean="0">
              <a:ln>
                <a:solidFill>
                  <a:prstClr val="white"/>
                </a:solidFill>
              </a:ln>
              <a:solidFill>
                <a:prstClr val="white"/>
              </a:solidFill>
              <a:latin typeface="微軟正黑體" pitchFamily="34" charset="-120"/>
              <a:ea typeface="微軟正黑體" pitchFamily="34" charset="-120"/>
            </a:endParaRPr>
          </a:p>
        </p:txBody>
      </p:sp>
      <p:sp>
        <p:nvSpPr>
          <p:cNvPr id="25" name="Rectangle 3"/>
          <p:cNvSpPr txBox="1">
            <a:spLocks noChangeArrowheads="1"/>
          </p:cNvSpPr>
          <p:nvPr/>
        </p:nvSpPr>
        <p:spPr>
          <a:xfrm>
            <a:off x="6292300" y="2412024"/>
            <a:ext cx="2340000" cy="21600"/>
          </a:xfrm>
          <a:prstGeom prst="rect">
            <a:avLst/>
          </a:prstGeom>
          <a:solidFill>
            <a:srgbClr val="FF6699">
              <a:alpha val="40000"/>
            </a:srgbClr>
          </a:soli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endParaRPr lang="en-US" altLang="en-US" sz="3600" b="1" dirty="0" smtClean="0">
              <a:ln>
                <a:solidFill>
                  <a:prstClr val="white"/>
                </a:solidFill>
              </a:ln>
              <a:solidFill>
                <a:prstClr val="white"/>
              </a:solidFill>
              <a:latin typeface="微軟正黑體" pitchFamily="34" charset="-120"/>
              <a:ea typeface="微軟正黑體" pitchFamily="34" charset="-120"/>
            </a:endParaRPr>
          </a:p>
        </p:txBody>
      </p:sp>
      <p:sp>
        <p:nvSpPr>
          <p:cNvPr id="5" name="矩形 4"/>
          <p:cNvSpPr/>
          <p:nvPr/>
        </p:nvSpPr>
        <p:spPr>
          <a:xfrm>
            <a:off x="107504" y="1844824"/>
            <a:ext cx="3156762" cy="462691"/>
          </a:xfrm>
          <a:prstGeom prst="rect">
            <a:avLst/>
          </a:prstGeom>
        </p:spPr>
        <p:txBody>
          <a:bodyPr wrap="none">
            <a:spAutoFit/>
          </a:bodyPr>
          <a:lstStyle/>
          <a:p>
            <a:pPr defTabSz="457200">
              <a:lnSpc>
                <a:spcPts val="3300"/>
              </a:lnSpc>
              <a:spcBef>
                <a:spcPts val="600"/>
              </a:spcBef>
              <a:buSzPct val="110000"/>
              <a:tabLst>
                <a:tab pos="809625" algn="l"/>
                <a:tab pos="3143250" algn="l"/>
              </a:tabLst>
            </a:pPr>
            <a:r>
              <a:rPr lang="en-US" altLang="zh-TW" b="1" dirty="0">
                <a:solidFill>
                  <a:srgbClr val="002060"/>
                </a:solidFill>
                <a:latin typeface="微軟正黑體" panose="020B0604030504040204" pitchFamily="34" charset="-120"/>
                <a:ea typeface="微軟正黑體" panose="020B0604030504040204" pitchFamily="34" charset="-120"/>
              </a:rPr>
              <a:t>Sustainable   Development</a:t>
            </a:r>
          </a:p>
        </p:txBody>
      </p:sp>
      <p:sp>
        <p:nvSpPr>
          <p:cNvPr id="7" name="矩形 6"/>
          <p:cNvSpPr/>
          <p:nvPr/>
        </p:nvSpPr>
        <p:spPr>
          <a:xfrm>
            <a:off x="3507493" y="1844824"/>
            <a:ext cx="2072619" cy="462691"/>
          </a:xfrm>
          <a:prstGeom prst="rect">
            <a:avLst/>
          </a:prstGeom>
        </p:spPr>
        <p:txBody>
          <a:bodyPr wrap="none">
            <a:spAutoFit/>
          </a:bodyPr>
          <a:lstStyle/>
          <a:p>
            <a:pPr defTabSz="457200">
              <a:lnSpc>
                <a:spcPts val="3300"/>
              </a:lnSpc>
              <a:spcBef>
                <a:spcPts val="600"/>
              </a:spcBef>
              <a:buSzPct val="110000"/>
              <a:tabLst>
                <a:tab pos="809625" algn="l"/>
                <a:tab pos="3143250" algn="l"/>
              </a:tabLst>
            </a:pPr>
            <a:r>
              <a:rPr lang="en-US" altLang="zh-TW" b="1" dirty="0">
                <a:solidFill>
                  <a:srgbClr val="002060"/>
                </a:solidFill>
                <a:latin typeface="微軟正黑體" panose="020B0604030504040204" pitchFamily="34" charset="-120"/>
                <a:ea typeface="微軟正黑體" panose="020B0604030504040204" pitchFamily="34" charset="-120"/>
              </a:rPr>
              <a:t>Green Guarantee</a:t>
            </a:r>
          </a:p>
        </p:txBody>
      </p:sp>
      <p:sp>
        <p:nvSpPr>
          <p:cNvPr id="8" name="矩形 7"/>
          <p:cNvSpPr/>
          <p:nvPr/>
        </p:nvSpPr>
        <p:spPr>
          <a:xfrm>
            <a:off x="6660232" y="1866461"/>
            <a:ext cx="1558312" cy="462691"/>
          </a:xfrm>
          <a:prstGeom prst="rect">
            <a:avLst/>
          </a:prstGeom>
        </p:spPr>
        <p:txBody>
          <a:bodyPr wrap="none">
            <a:spAutoFit/>
          </a:bodyPr>
          <a:lstStyle/>
          <a:p>
            <a:pPr defTabSz="457200">
              <a:lnSpc>
                <a:spcPts val="3300"/>
              </a:lnSpc>
              <a:spcBef>
                <a:spcPts val="600"/>
              </a:spcBef>
              <a:buSzPct val="110000"/>
              <a:tabLst>
                <a:tab pos="809625" algn="l"/>
                <a:tab pos="3143250" algn="l"/>
              </a:tabLst>
            </a:pPr>
            <a:r>
              <a:rPr lang="en-US" altLang="zh-TW" b="1" dirty="0">
                <a:solidFill>
                  <a:srgbClr val="002060"/>
                </a:solidFill>
                <a:latin typeface="微軟正黑體" panose="020B0604030504040204" pitchFamily="34" charset="-120"/>
                <a:ea typeface="微軟正黑體" panose="020B0604030504040204" pitchFamily="34" charset="-120"/>
              </a:rPr>
              <a:t>Sincere Care</a:t>
            </a:r>
          </a:p>
        </p:txBody>
      </p:sp>
      <p:pic>
        <p:nvPicPr>
          <p:cNvPr id="16" name="圖片 15"/>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404640" y="3068960"/>
            <a:ext cx="2520000" cy="2808311"/>
          </a:xfrm>
          <a:prstGeom prst="rect">
            <a:avLst/>
          </a:prstGeom>
          <a:ln w="25400">
            <a:solidFill>
              <a:schemeClr val="bg1">
                <a:lumMod val="85000"/>
              </a:schemeClr>
            </a:solidFill>
          </a:ln>
        </p:spPr>
      </p:pic>
      <p:pic>
        <p:nvPicPr>
          <p:cNvPr id="17" name="圖片 16"/>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6204080" y="3068960"/>
            <a:ext cx="2520280" cy="2808311"/>
          </a:xfrm>
          <a:prstGeom prst="rect">
            <a:avLst/>
          </a:prstGeom>
          <a:ln w="25400">
            <a:solidFill>
              <a:schemeClr val="bg1">
                <a:lumMod val="85000"/>
              </a:schemeClr>
            </a:solidFill>
          </a:ln>
        </p:spPr>
      </p:pic>
      <p:pic>
        <p:nvPicPr>
          <p:cNvPr id="18" name="圖片 17"/>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3298320" y="3068960"/>
            <a:ext cx="2520000" cy="2808312"/>
          </a:xfrm>
          <a:prstGeom prst="rect">
            <a:avLst/>
          </a:prstGeom>
          <a:ln w="25400">
            <a:solidFill>
              <a:schemeClr val="bg1">
                <a:lumMod val="85000"/>
              </a:schemeClr>
            </a:solidFill>
          </a:ln>
        </p:spPr>
      </p:pic>
      <p:sp>
        <p:nvSpPr>
          <p:cNvPr id="9" name="投影片編號版面配置區 8"/>
          <p:cNvSpPr>
            <a:spLocks noGrp="1"/>
          </p:cNvSpPr>
          <p:nvPr>
            <p:ph type="sldNum" sz="quarter" idx="12"/>
          </p:nvPr>
        </p:nvSpPr>
        <p:spPr/>
        <p:txBody>
          <a:bodyPr/>
          <a:lstStyle/>
          <a:p>
            <a:fld id="{3371A073-0F0D-424B-875D-A3CDE2C259F7}" type="slidenum">
              <a:rPr lang="zh-TW" altLang="en-US" smtClean="0"/>
              <a:t>12</a:t>
            </a:fld>
            <a:endParaRPr lang="zh-TW" altLang="en-US"/>
          </a:p>
        </p:txBody>
      </p:sp>
    </p:spTree>
    <p:extLst>
      <p:ext uri="{BB962C8B-B14F-4D97-AF65-F5344CB8AC3E}">
        <p14:creationId xmlns:p14="http://schemas.microsoft.com/office/powerpoint/2010/main" val="28027152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title"/>
          </p:nvPr>
        </p:nvSpPr>
        <p:spPr>
          <a:xfrm>
            <a:off x="107505" y="135997"/>
            <a:ext cx="8928991" cy="1143000"/>
          </a:xfrm>
          <a:gradFill flip="none" rotWithShape="0">
            <a:gsLst>
              <a:gs pos="100000">
                <a:srgbClr val="FF0000">
                  <a:alpha val="50000"/>
                </a:srgbClr>
              </a:gs>
              <a:gs pos="0">
                <a:schemeClr val="bg1">
                  <a:alpha val="0"/>
                </a:schemeClr>
              </a:gs>
              <a:gs pos="100000">
                <a:srgbClr val="FF0000"/>
              </a:gs>
            </a:gsLst>
            <a:lin ang="0" scaled="1"/>
            <a:tileRect/>
          </a:gradFill>
          <a:ln>
            <a:noFill/>
          </a:ln>
        </p:spPr>
        <p:style>
          <a:lnRef idx="1">
            <a:schemeClr val="accent5"/>
          </a:lnRef>
          <a:fillRef idx="2">
            <a:schemeClr val="accent5"/>
          </a:fillRef>
          <a:effectRef idx="1">
            <a:schemeClr val="accent5"/>
          </a:effectRef>
          <a:fontRef idx="minor">
            <a:schemeClr val="dk1"/>
          </a:fontRef>
        </p:style>
        <p:txBody>
          <a:bodyPr>
            <a:normAutofit/>
          </a:bodyPr>
          <a:lstStyle/>
          <a:p>
            <a:pPr algn="r"/>
            <a:r>
              <a:rPr lang="en-US" altLang="zh-TW" sz="2500" b="1" dirty="0">
                <a:ln>
                  <a:solidFill>
                    <a:schemeClr val="bg1"/>
                  </a:solidFill>
                </a:ln>
                <a:solidFill>
                  <a:schemeClr val="bg1"/>
                </a:solidFill>
                <a:latin typeface="微軟正黑體" pitchFamily="34" charset="-120"/>
                <a:ea typeface="微軟正黑體" pitchFamily="34" charset="-120"/>
              </a:rPr>
              <a:t>H</a:t>
            </a:r>
            <a:r>
              <a:rPr lang="en-US" altLang="zh-TW" sz="2500" b="1" dirty="0" smtClean="0">
                <a:ln>
                  <a:solidFill>
                    <a:schemeClr val="bg1"/>
                  </a:solidFill>
                </a:ln>
                <a:solidFill>
                  <a:schemeClr val="bg1"/>
                </a:solidFill>
                <a:latin typeface="微軟正黑體" pitchFamily="34" charset="-120"/>
                <a:ea typeface="微軟正黑體" pitchFamily="34" charset="-120"/>
              </a:rPr>
              <a:t>ow to Reach Net-Zero Emissions Goal</a:t>
            </a:r>
            <a:endParaRPr lang="en-US" altLang="en-US" sz="2500" b="1" dirty="0" smtClean="0">
              <a:ln>
                <a:solidFill>
                  <a:schemeClr val="bg1"/>
                </a:solidFill>
              </a:ln>
              <a:solidFill>
                <a:schemeClr val="bg1"/>
              </a:solidFill>
              <a:latin typeface="微軟正黑體" pitchFamily="34" charset="-120"/>
              <a:ea typeface="微軟正黑體" pitchFamily="34" charset="-120"/>
            </a:endParaRPr>
          </a:p>
        </p:txBody>
      </p:sp>
      <p:pic>
        <p:nvPicPr>
          <p:cNvPr id="4" name="圖片 3"/>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sp>
        <p:nvSpPr>
          <p:cNvPr id="16" name="矩形 15"/>
          <p:cNvSpPr/>
          <p:nvPr/>
        </p:nvSpPr>
        <p:spPr>
          <a:xfrm>
            <a:off x="44873" y="1576671"/>
            <a:ext cx="9054255" cy="492443"/>
          </a:xfrm>
          <a:prstGeom prst="rect">
            <a:avLst/>
          </a:prstGeom>
          <a:solidFill>
            <a:srgbClr val="FEB9B4"/>
          </a:solidFill>
        </p:spPr>
        <p:txBody>
          <a:bodyPr wrap="square">
            <a:spAutoFit/>
          </a:bodyPr>
          <a:lstStyle/>
          <a:p>
            <a:pPr lvl="0"/>
            <a:r>
              <a:rPr lang="en-US" altLang="zh-TW" sz="2600" b="1" dirty="0" smtClean="0">
                <a:solidFill>
                  <a:srgbClr val="002060"/>
                </a:solidFill>
                <a:latin typeface="微軟正黑體" panose="020B0604030504040204" pitchFamily="34" charset="-120"/>
                <a:ea typeface="微軟正黑體" panose="020B0604030504040204" pitchFamily="34" charset="-120"/>
              </a:rPr>
              <a:t>By 2050 the Net-Zero Emissions is </a:t>
            </a:r>
            <a:r>
              <a:rPr lang="en-US" altLang="zh-TW" sz="2600" b="1" dirty="0">
                <a:solidFill>
                  <a:srgbClr val="002060"/>
                </a:solidFill>
                <a:latin typeface="微軟正黑體" panose="020B0604030504040204" pitchFamily="34" charset="-120"/>
                <a:ea typeface="微軟正黑體" panose="020B0604030504040204" pitchFamily="34" charset="-120"/>
              </a:rPr>
              <a:t>N</a:t>
            </a:r>
            <a:r>
              <a:rPr lang="en-US" altLang="zh-TW" sz="2600" b="1" dirty="0" smtClean="0">
                <a:solidFill>
                  <a:srgbClr val="002060"/>
                </a:solidFill>
                <a:latin typeface="微軟正黑體" panose="020B0604030504040204" pitchFamily="34" charset="-120"/>
                <a:ea typeface="微軟正黑體" panose="020B0604030504040204" pitchFamily="34" charset="-120"/>
              </a:rPr>
              <a:t>ot a Single </a:t>
            </a:r>
            <a:r>
              <a:rPr lang="en-US" altLang="zh-TW" sz="2600" b="1" dirty="0">
                <a:solidFill>
                  <a:srgbClr val="002060"/>
                </a:solidFill>
                <a:latin typeface="微軟正黑體" panose="020B0604030504040204" pitchFamily="34" charset="-120"/>
                <a:ea typeface="微軟正黑體" panose="020B0604030504040204" pitchFamily="34" charset="-120"/>
              </a:rPr>
              <a:t>S</a:t>
            </a:r>
            <a:r>
              <a:rPr lang="en-US" altLang="zh-TW" sz="2600" b="1" dirty="0" smtClean="0">
                <a:solidFill>
                  <a:srgbClr val="002060"/>
                </a:solidFill>
                <a:latin typeface="微軟正黑體" panose="020B0604030504040204" pitchFamily="34" charset="-120"/>
                <a:ea typeface="微軟正黑體" panose="020B0604030504040204" pitchFamily="34" charset="-120"/>
              </a:rPr>
              <a:t>olution</a:t>
            </a:r>
            <a:endParaRPr lang="en-US" altLang="zh-TW" sz="2600" b="1" dirty="0">
              <a:solidFill>
                <a:srgbClr val="002060"/>
              </a:solidFill>
              <a:latin typeface="微軟正黑體" panose="020B0604030504040204" pitchFamily="34" charset="-120"/>
              <a:ea typeface="微軟正黑體" panose="020B0604030504040204" pitchFamily="34" charset="-120"/>
            </a:endParaRPr>
          </a:p>
        </p:txBody>
      </p:sp>
      <p:sp>
        <p:nvSpPr>
          <p:cNvPr id="41" name="矩形 40"/>
          <p:cNvSpPr/>
          <p:nvPr/>
        </p:nvSpPr>
        <p:spPr>
          <a:xfrm>
            <a:off x="3498682" y="2173661"/>
            <a:ext cx="6672366" cy="461665"/>
          </a:xfrm>
          <a:prstGeom prst="rect">
            <a:avLst/>
          </a:prstGeom>
        </p:spPr>
        <p:txBody>
          <a:bodyPr wrap="square">
            <a:spAutoFit/>
          </a:bodyPr>
          <a:lstStyle/>
          <a:p>
            <a:endParaRPr lang="en-US" altLang="zh-TW" sz="2400" dirty="0">
              <a:solidFill>
                <a:srgbClr val="002060"/>
              </a:solidFill>
              <a:latin typeface="微軟正黑體" panose="020B0604030504040204" pitchFamily="34" charset="-120"/>
              <a:ea typeface="微軟正黑體" panose="020B0604030504040204" pitchFamily="34" charset="-120"/>
            </a:endParaRPr>
          </a:p>
        </p:txBody>
      </p:sp>
      <p:sp>
        <p:nvSpPr>
          <p:cNvPr id="42" name="矩形 41"/>
          <p:cNvSpPr/>
          <p:nvPr/>
        </p:nvSpPr>
        <p:spPr>
          <a:xfrm>
            <a:off x="3273284" y="2626671"/>
            <a:ext cx="7057674" cy="461665"/>
          </a:xfrm>
          <a:prstGeom prst="rect">
            <a:avLst/>
          </a:prstGeom>
        </p:spPr>
        <p:txBody>
          <a:bodyPr wrap="square">
            <a:spAutoFit/>
          </a:bodyPr>
          <a:lstStyle/>
          <a:p>
            <a:endParaRPr lang="en-US" altLang="zh-TW" sz="2400" dirty="0">
              <a:solidFill>
                <a:srgbClr val="002060"/>
              </a:solidFill>
              <a:latin typeface="微軟正黑體" panose="020B0604030504040204" pitchFamily="34" charset="-120"/>
              <a:ea typeface="微軟正黑體" panose="020B0604030504040204" pitchFamily="34" charset="-120"/>
            </a:endParaRPr>
          </a:p>
        </p:txBody>
      </p:sp>
      <p:sp>
        <p:nvSpPr>
          <p:cNvPr id="43" name="矩形 42"/>
          <p:cNvSpPr/>
          <p:nvPr/>
        </p:nvSpPr>
        <p:spPr>
          <a:xfrm>
            <a:off x="3197914" y="3651703"/>
            <a:ext cx="7890814" cy="461665"/>
          </a:xfrm>
          <a:prstGeom prst="rect">
            <a:avLst/>
          </a:prstGeom>
        </p:spPr>
        <p:txBody>
          <a:bodyPr wrap="square">
            <a:spAutoFit/>
          </a:bodyPr>
          <a:lstStyle/>
          <a:p>
            <a:endParaRPr lang="zh-TW" altLang="en-US" sz="2400" dirty="0">
              <a:solidFill>
                <a:srgbClr val="002060"/>
              </a:solidFill>
              <a:latin typeface="微軟正黑體" panose="020B0604030504040204" pitchFamily="34" charset="-120"/>
              <a:ea typeface="微軟正黑體" panose="020B0604030504040204" pitchFamily="34" charset="-120"/>
            </a:endParaRPr>
          </a:p>
        </p:txBody>
      </p:sp>
      <p:grpSp>
        <p:nvGrpSpPr>
          <p:cNvPr id="44" name="群組 43"/>
          <p:cNvGrpSpPr/>
          <p:nvPr/>
        </p:nvGrpSpPr>
        <p:grpSpPr>
          <a:xfrm>
            <a:off x="288099" y="2226182"/>
            <a:ext cx="8979321" cy="877163"/>
            <a:chOff x="3150752" y="1938506"/>
            <a:chExt cx="8979321" cy="877163"/>
          </a:xfrm>
        </p:grpSpPr>
        <p:grpSp>
          <p:nvGrpSpPr>
            <p:cNvPr id="45" name="群組 44"/>
            <p:cNvGrpSpPr/>
            <p:nvPr/>
          </p:nvGrpSpPr>
          <p:grpSpPr>
            <a:xfrm>
              <a:off x="3150752" y="1993211"/>
              <a:ext cx="1471655" cy="642112"/>
              <a:chOff x="908735" y="2445488"/>
              <a:chExt cx="1464679" cy="642112"/>
            </a:xfrm>
          </p:grpSpPr>
          <p:grpSp>
            <p:nvGrpSpPr>
              <p:cNvPr id="47" name="群組 46"/>
              <p:cNvGrpSpPr/>
              <p:nvPr/>
            </p:nvGrpSpPr>
            <p:grpSpPr>
              <a:xfrm>
                <a:off x="908735" y="2445488"/>
                <a:ext cx="654252" cy="642112"/>
                <a:chOff x="1280874" y="2984997"/>
                <a:chExt cx="583700" cy="588752"/>
              </a:xfrm>
            </p:grpSpPr>
            <p:sp>
              <p:nvSpPr>
                <p:cNvPr id="50" name="橢圓 49"/>
                <p:cNvSpPr/>
                <p:nvPr/>
              </p:nvSpPr>
              <p:spPr>
                <a:xfrm>
                  <a:off x="1280874" y="2984997"/>
                  <a:ext cx="583700" cy="58875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pic>
              <p:nvPicPr>
                <p:cNvPr id="51" name="Picture 2" descr="化石燃料的燃烧插画-化石燃料的燃烧手绘-化石燃料的燃烧卡通图-摄图新视界"/>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2000" l="10000" r="94333">
                              <a14:foregroundMark x1="14000" y1="81000" x2="23333" y2="83000"/>
                              <a14:foregroundMark x1="37667" y1="83000" x2="39667" y2="92333"/>
                              <a14:foregroundMark x1="83333" y1="82000" x2="94333" y2="82000"/>
                            </a14:backgroundRemoval>
                          </a14:imgEffect>
                        </a14:imgLayer>
                      </a14:imgProps>
                    </a:ext>
                    <a:ext uri="{28A0092B-C50C-407E-A947-70E740481C1C}">
                      <a14:useLocalDpi xmlns:a14="http://schemas.microsoft.com/office/drawing/2010/main" val="0"/>
                    </a:ext>
                  </a:extLst>
                </a:blip>
                <a:srcRect/>
                <a:stretch>
                  <a:fillRect/>
                </a:stretch>
              </p:blipFill>
              <p:spPr bwMode="auto">
                <a:xfrm>
                  <a:off x="1308931" y="2984997"/>
                  <a:ext cx="555643" cy="555643"/>
                </a:xfrm>
                <a:prstGeom prst="rect">
                  <a:avLst/>
                </a:prstGeom>
                <a:noFill/>
                <a:extLst>
                  <a:ext uri="{909E8E84-426E-40DD-AFC4-6F175D3DCCD1}">
                    <a14:hiddenFill xmlns:a14="http://schemas.microsoft.com/office/drawing/2010/main">
                      <a:solidFill>
                        <a:srgbClr val="FFFFFF"/>
                      </a:solidFill>
                    </a14:hiddenFill>
                  </a:ext>
                </a:extLst>
              </p:spPr>
            </p:pic>
          </p:grpSp>
          <p:sp>
            <p:nvSpPr>
              <p:cNvPr id="49" name="矩形 48"/>
              <p:cNvSpPr/>
              <p:nvPr/>
            </p:nvSpPr>
            <p:spPr>
              <a:xfrm>
                <a:off x="1610490" y="2513481"/>
                <a:ext cx="762924" cy="438582"/>
              </a:xfrm>
              <a:prstGeom prst="rect">
                <a:avLst/>
              </a:prstGeom>
            </p:spPr>
            <p:txBody>
              <a:bodyPr wrap="none">
                <a:spAutoFit/>
              </a:bodyPr>
              <a:lstStyle/>
              <a:p>
                <a:r>
                  <a:rPr lang="en-US" altLang="zh-TW" sz="2250" b="1" dirty="0">
                    <a:solidFill>
                      <a:srgbClr val="002060"/>
                    </a:solidFill>
                    <a:latin typeface="微軟正黑體" panose="020B0604030504040204" pitchFamily="34" charset="-120"/>
                    <a:ea typeface="微軟正黑體" panose="020B0604030504040204" pitchFamily="34" charset="-120"/>
                  </a:rPr>
                  <a:t>Fuel</a:t>
                </a:r>
                <a:endParaRPr lang="zh-TW" altLang="en-US" sz="2250" b="1" dirty="0">
                  <a:solidFill>
                    <a:srgbClr val="002060"/>
                  </a:solidFill>
                  <a:latin typeface="微軟正黑體" panose="020B0604030504040204" pitchFamily="34" charset="-120"/>
                  <a:ea typeface="微軟正黑體" panose="020B0604030504040204" pitchFamily="34" charset="-120"/>
                </a:endParaRPr>
              </a:p>
            </p:txBody>
          </p:sp>
        </p:grpSp>
        <p:sp>
          <p:nvSpPr>
            <p:cNvPr id="46" name="矩形 45"/>
            <p:cNvSpPr/>
            <p:nvPr/>
          </p:nvSpPr>
          <p:spPr>
            <a:xfrm>
              <a:off x="6210517" y="1938506"/>
              <a:ext cx="5919556" cy="877163"/>
            </a:xfrm>
            <a:prstGeom prst="rect">
              <a:avLst/>
            </a:prstGeom>
          </p:spPr>
          <p:txBody>
            <a:bodyPr wrap="square">
              <a:spAutoFit/>
            </a:bodyPr>
            <a:lstStyle/>
            <a:p>
              <a:r>
                <a:rPr lang="en" altLang="en-US" sz="1700" b="1" dirty="0">
                  <a:solidFill>
                    <a:srgbClr val="002060"/>
                  </a:solidFill>
                  <a:latin typeface="微軟正黑體" panose="020B0604030504040204" pitchFamily="34" charset="-120"/>
                  <a:ea typeface="微軟正黑體" panose="020B0604030504040204" pitchFamily="34" charset="-120"/>
                </a:rPr>
                <a:t>Low-carbon energy transition </a:t>
              </a:r>
              <a:r>
                <a:rPr lang="en" altLang="zh-TW" sz="1700" b="1" dirty="0">
                  <a:solidFill>
                    <a:srgbClr val="002060"/>
                  </a:solidFill>
                  <a:latin typeface="微軟正黑體" panose="020B0604030504040204" pitchFamily="34" charset="-120"/>
                  <a:ea typeface="微軟正黑體" panose="020B0604030504040204" pitchFamily="34" charset="-120"/>
                </a:rPr>
                <a:t>--- </a:t>
              </a:r>
            </a:p>
            <a:p>
              <a:r>
                <a:rPr lang="en" altLang="en-US" sz="1700" b="1" dirty="0">
                  <a:solidFill>
                    <a:srgbClr val="002060"/>
                  </a:solidFill>
                  <a:latin typeface="微軟正黑體" panose="020B0604030504040204" pitchFamily="34" charset="-120"/>
                  <a:ea typeface="微軟正黑體" panose="020B0604030504040204" pitchFamily="34" charset="-120"/>
                </a:rPr>
                <a:t>Replace coal-fired with natural gas,  promote biomass fuels.</a:t>
              </a:r>
              <a:endParaRPr lang="en-US" altLang="zh-TW" sz="1700" b="1" dirty="0">
                <a:solidFill>
                  <a:srgbClr val="002060"/>
                </a:solidFill>
                <a:latin typeface="微軟正黑體" panose="020B0604030504040204" pitchFamily="34" charset="-120"/>
                <a:ea typeface="微軟正黑體" panose="020B0604030504040204" pitchFamily="34" charset="-120"/>
              </a:endParaRPr>
            </a:p>
          </p:txBody>
        </p:sp>
      </p:grpSp>
      <p:grpSp>
        <p:nvGrpSpPr>
          <p:cNvPr id="52" name="群組 51"/>
          <p:cNvGrpSpPr/>
          <p:nvPr/>
        </p:nvGrpSpPr>
        <p:grpSpPr>
          <a:xfrm>
            <a:off x="107505" y="3202874"/>
            <a:ext cx="9005157" cy="1138773"/>
            <a:chOff x="2249964" y="3048769"/>
            <a:chExt cx="9005157" cy="1138773"/>
          </a:xfrm>
        </p:grpSpPr>
        <p:grpSp>
          <p:nvGrpSpPr>
            <p:cNvPr id="53" name="群組 52"/>
            <p:cNvGrpSpPr/>
            <p:nvPr/>
          </p:nvGrpSpPr>
          <p:grpSpPr>
            <a:xfrm>
              <a:off x="2249964" y="3164024"/>
              <a:ext cx="2078447" cy="642112"/>
              <a:chOff x="645484" y="3155593"/>
              <a:chExt cx="2102616" cy="642112"/>
            </a:xfrm>
          </p:grpSpPr>
          <p:grpSp>
            <p:nvGrpSpPr>
              <p:cNvPr id="55" name="群組 54"/>
              <p:cNvGrpSpPr/>
              <p:nvPr/>
            </p:nvGrpSpPr>
            <p:grpSpPr>
              <a:xfrm>
                <a:off x="823801" y="3155593"/>
                <a:ext cx="1924299" cy="642112"/>
                <a:chOff x="908735" y="2445488"/>
                <a:chExt cx="1924299" cy="642112"/>
              </a:xfrm>
            </p:grpSpPr>
            <p:sp>
              <p:nvSpPr>
                <p:cNvPr id="57" name="橢圓 56"/>
                <p:cNvSpPr/>
                <p:nvPr/>
              </p:nvSpPr>
              <p:spPr>
                <a:xfrm>
                  <a:off x="908735" y="2445488"/>
                  <a:ext cx="654252" cy="642112"/>
                </a:xfrm>
                <a:prstGeom prst="ellipse">
                  <a:avLst/>
                </a:prstGeom>
                <a:solidFill>
                  <a:srgbClr val="BDD2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59" name="矩形 58"/>
                <p:cNvSpPr/>
                <p:nvPr/>
              </p:nvSpPr>
              <p:spPr>
                <a:xfrm>
                  <a:off x="1573601" y="2549825"/>
                  <a:ext cx="1259433" cy="438582"/>
                </a:xfrm>
                <a:prstGeom prst="rect">
                  <a:avLst/>
                </a:prstGeom>
              </p:spPr>
              <p:txBody>
                <a:bodyPr wrap="none">
                  <a:spAutoFit/>
                </a:bodyPr>
                <a:lstStyle/>
                <a:p>
                  <a:r>
                    <a:rPr lang="en-US" altLang="zh-TW" sz="2250" b="1" dirty="0">
                      <a:solidFill>
                        <a:srgbClr val="002060"/>
                      </a:solidFill>
                      <a:latin typeface="微軟正黑體" panose="020B0604030504040204" pitchFamily="34" charset="-120"/>
                      <a:ea typeface="微軟正黑體" panose="020B0604030504040204" pitchFamily="34" charset="-120"/>
                    </a:rPr>
                    <a:t>Process</a:t>
                  </a:r>
                  <a:endParaRPr lang="zh-TW" altLang="en-US" sz="2250" b="1" dirty="0">
                    <a:solidFill>
                      <a:srgbClr val="002060"/>
                    </a:solidFill>
                    <a:latin typeface="微軟正黑體" panose="020B0604030504040204" pitchFamily="34" charset="-120"/>
                    <a:ea typeface="微軟正黑體" panose="020B0604030504040204" pitchFamily="34" charset="-120"/>
                  </a:endParaRPr>
                </a:p>
              </p:txBody>
            </p:sp>
          </p:grpSp>
          <p:pic>
            <p:nvPicPr>
              <p:cNvPr id="56" name="Picture 6" descr="制造业图标-0个制造业图标icon图标批量下载-PNG,EPS,PSD,ICO,SVG格式-寻图标"/>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71454" b="94149" l="3167" r="31167">
                            <a14:foregroundMark x1="14667" y1="74645" x2="20667" y2="87589"/>
                            <a14:foregroundMark x1="10667" y1="84397" x2="21667" y2="73582"/>
                            <a14:foregroundMark x1="17833" y1="90426" x2="25167" y2="88652"/>
                            <a14:foregroundMark x1="6000" y1="79255" x2="24167" y2="92553"/>
                            <a14:foregroundMark x1="8667" y1="88830" x2="21500" y2="71986"/>
                          </a14:backgroundRemoval>
                        </a14:imgEffect>
                      </a14:imgLayer>
                    </a14:imgProps>
                  </a:ext>
                  <a:ext uri="{28A0092B-C50C-407E-A947-70E740481C1C}">
                    <a14:useLocalDpi xmlns:a14="http://schemas.microsoft.com/office/drawing/2010/main" val="0"/>
                  </a:ext>
                </a:extLst>
              </a:blip>
              <a:srcRect t="70583" r="67995" b="5158"/>
              <a:stretch/>
            </p:blipFill>
            <p:spPr bwMode="auto">
              <a:xfrm>
                <a:off x="645484" y="3191738"/>
                <a:ext cx="911262" cy="569821"/>
              </a:xfrm>
              <a:prstGeom prst="rect">
                <a:avLst/>
              </a:prstGeom>
              <a:noFill/>
              <a:extLst>
                <a:ext uri="{909E8E84-426E-40DD-AFC4-6F175D3DCCD1}">
                  <a14:hiddenFill xmlns:a14="http://schemas.microsoft.com/office/drawing/2010/main">
                    <a:solidFill>
                      <a:srgbClr val="FFFFFF"/>
                    </a:solidFill>
                  </a14:hiddenFill>
                </a:ext>
              </a:extLst>
            </p:spPr>
          </p:pic>
        </p:grpSp>
        <p:sp>
          <p:nvSpPr>
            <p:cNvPr id="54" name="矩形 53"/>
            <p:cNvSpPr/>
            <p:nvPr/>
          </p:nvSpPr>
          <p:spPr>
            <a:xfrm>
              <a:off x="5490323" y="3048769"/>
              <a:ext cx="5764798" cy="1138773"/>
            </a:xfrm>
            <a:prstGeom prst="rect">
              <a:avLst/>
            </a:prstGeom>
          </p:spPr>
          <p:txBody>
            <a:bodyPr wrap="square">
              <a:spAutoFit/>
            </a:bodyPr>
            <a:lstStyle/>
            <a:p>
              <a:r>
                <a:rPr lang="en-US" altLang="zh-TW" sz="1700" b="1" dirty="0">
                  <a:solidFill>
                    <a:srgbClr val="002060"/>
                  </a:solidFill>
                  <a:latin typeface="微軟正黑體" panose="020B0604030504040204" pitchFamily="34" charset="-120"/>
                  <a:ea typeface="微軟正黑體" panose="020B0604030504040204" pitchFamily="34" charset="-120"/>
                </a:rPr>
                <a:t>Process energy conservation and carbon reduction---</a:t>
              </a:r>
            </a:p>
            <a:p>
              <a:r>
                <a:rPr lang="en-US" altLang="zh-TW" sz="1700" b="1" dirty="0">
                  <a:solidFill>
                    <a:srgbClr val="002060"/>
                  </a:solidFill>
                  <a:latin typeface="微軟正黑體" panose="020B0604030504040204" pitchFamily="34" charset="-120"/>
                  <a:ea typeface="微軟正黑體" panose="020B0604030504040204" pitchFamily="34" charset="-120"/>
                </a:rPr>
                <a:t>Improve energy efficiency, save energy, and reduce carbon emissions by changing process and raw materials.</a:t>
              </a:r>
              <a:r>
                <a:rPr lang="zh-TW" altLang="en-US" sz="1700" b="1" dirty="0">
                  <a:solidFill>
                    <a:srgbClr val="002060"/>
                  </a:solidFill>
                  <a:latin typeface="微軟正黑體" panose="020B0604030504040204" pitchFamily="34" charset="-120"/>
                  <a:ea typeface="微軟正黑體" panose="020B0604030504040204" pitchFamily="34" charset="-120"/>
                </a:rPr>
                <a:t>                                   </a:t>
              </a:r>
              <a:endParaRPr lang="en-US" altLang="zh-TW" sz="1700" b="1" dirty="0">
                <a:solidFill>
                  <a:srgbClr val="002060"/>
                </a:solidFill>
                <a:latin typeface="微軟正黑體" panose="020B0604030504040204" pitchFamily="34" charset="-120"/>
                <a:ea typeface="微軟正黑體" panose="020B0604030504040204" pitchFamily="34" charset="-120"/>
              </a:endParaRPr>
            </a:p>
          </p:txBody>
        </p:sp>
      </p:grpSp>
      <p:grpSp>
        <p:nvGrpSpPr>
          <p:cNvPr id="60" name="群組 59"/>
          <p:cNvGrpSpPr/>
          <p:nvPr/>
        </p:nvGrpSpPr>
        <p:grpSpPr>
          <a:xfrm>
            <a:off x="283772" y="4499040"/>
            <a:ext cx="8877988" cy="900246"/>
            <a:chOff x="1515534" y="4324369"/>
            <a:chExt cx="8877988" cy="900246"/>
          </a:xfrm>
        </p:grpSpPr>
        <p:grpSp>
          <p:nvGrpSpPr>
            <p:cNvPr id="61" name="群組 60"/>
            <p:cNvGrpSpPr/>
            <p:nvPr/>
          </p:nvGrpSpPr>
          <p:grpSpPr>
            <a:xfrm>
              <a:off x="1515534" y="4395553"/>
              <a:ext cx="3121442" cy="677108"/>
              <a:chOff x="864782" y="4025301"/>
              <a:chExt cx="3121442" cy="677108"/>
            </a:xfrm>
          </p:grpSpPr>
          <p:grpSp>
            <p:nvGrpSpPr>
              <p:cNvPr id="63" name="群組 62"/>
              <p:cNvGrpSpPr/>
              <p:nvPr/>
            </p:nvGrpSpPr>
            <p:grpSpPr>
              <a:xfrm>
                <a:off x="864782" y="4025301"/>
                <a:ext cx="3121442" cy="642112"/>
                <a:chOff x="908735" y="2445488"/>
                <a:chExt cx="3121442" cy="642112"/>
              </a:xfrm>
            </p:grpSpPr>
            <p:sp>
              <p:nvSpPr>
                <p:cNvPr id="65" name="橢圓 64"/>
                <p:cNvSpPr/>
                <p:nvPr/>
              </p:nvSpPr>
              <p:spPr>
                <a:xfrm>
                  <a:off x="908735" y="2445488"/>
                  <a:ext cx="654252" cy="642112"/>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fr-FR"/>
                  </a:defPPr>
                  <a:lvl1pPr algn="l" rtl="0" eaLnBrk="0" fontAlgn="base" hangingPunct="0">
                    <a:spcBef>
                      <a:spcPct val="0"/>
                    </a:spcBef>
                    <a:spcAft>
                      <a:spcPct val="0"/>
                    </a:spcAft>
                    <a:defRPr sz="1000" b="1" kern="1200">
                      <a:solidFill>
                        <a:schemeClr val="lt1"/>
                      </a:solidFill>
                      <a:latin typeface="+mn-lt"/>
                      <a:ea typeface="+mn-ea"/>
                      <a:cs typeface="+mn-cs"/>
                    </a:defRPr>
                  </a:lvl1pPr>
                  <a:lvl2pPr marL="457200" algn="l" rtl="0" eaLnBrk="0" fontAlgn="base" hangingPunct="0">
                    <a:spcBef>
                      <a:spcPct val="0"/>
                    </a:spcBef>
                    <a:spcAft>
                      <a:spcPct val="0"/>
                    </a:spcAft>
                    <a:defRPr sz="1000" b="1" kern="1200">
                      <a:solidFill>
                        <a:schemeClr val="lt1"/>
                      </a:solidFill>
                      <a:latin typeface="+mn-lt"/>
                      <a:ea typeface="+mn-ea"/>
                      <a:cs typeface="+mn-cs"/>
                    </a:defRPr>
                  </a:lvl2pPr>
                  <a:lvl3pPr marL="914400" algn="l" rtl="0" eaLnBrk="0" fontAlgn="base" hangingPunct="0">
                    <a:spcBef>
                      <a:spcPct val="0"/>
                    </a:spcBef>
                    <a:spcAft>
                      <a:spcPct val="0"/>
                    </a:spcAft>
                    <a:defRPr sz="1000" b="1" kern="1200">
                      <a:solidFill>
                        <a:schemeClr val="lt1"/>
                      </a:solidFill>
                      <a:latin typeface="+mn-lt"/>
                      <a:ea typeface="+mn-ea"/>
                      <a:cs typeface="+mn-cs"/>
                    </a:defRPr>
                  </a:lvl3pPr>
                  <a:lvl4pPr marL="1371600" algn="l" rtl="0" eaLnBrk="0" fontAlgn="base" hangingPunct="0">
                    <a:spcBef>
                      <a:spcPct val="0"/>
                    </a:spcBef>
                    <a:spcAft>
                      <a:spcPct val="0"/>
                    </a:spcAft>
                    <a:defRPr sz="1000" b="1" kern="1200">
                      <a:solidFill>
                        <a:schemeClr val="lt1"/>
                      </a:solidFill>
                      <a:latin typeface="+mn-lt"/>
                      <a:ea typeface="+mn-ea"/>
                      <a:cs typeface="+mn-cs"/>
                    </a:defRPr>
                  </a:lvl4pPr>
                  <a:lvl5pPr marL="1828800" algn="l" rtl="0" eaLnBrk="0" fontAlgn="base" hangingPunct="0">
                    <a:spcBef>
                      <a:spcPct val="0"/>
                    </a:spcBef>
                    <a:spcAft>
                      <a:spcPct val="0"/>
                    </a:spcAft>
                    <a:defRPr sz="1000" b="1" kern="1200">
                      <a:solidFill>
                        <a:schemeClr val="lt1"/>
                      </a:solidFill>
                      <a:latin typeface="+mn-lt"/>
                      <a:ea typeface="+mn-ea"/>
                      <a:cs typeface="+mn-cs"/>
                    </a:defRPr>
                  </a:lvl5pPr>
                  <a:lvl6pPr marL="2286000" algn="l" defTabSz="914400" rtl="0" eaLnBrk="1" latinLnBrk="0" hangingPunct="1">
                    <a:defRPr sz="1000" b="1" kern="1200">
                      <a:solidFill>
                        <a:schemeClr val="lt1"/>
                      </a:solidFill>
                      <a:latin typeface="+mn-lt"/>
                      <a:ea typeface="+mn-ea"/>
                      <a:cs typeface="+mn-cs"/>
                    </a:defRPr>
                  </a:lvl6pPr>
                  <a:lvl7pPr marL="2743200" algn="l" defTabSz="914400" rtl="0" eaLnBrk="1" latinLnBrk="0" hangingPunct="1">
                    <a:defRPr sz="1000" b="1" kern="1200">
                      <a:solidFill>
                        <a:schemeClr val="lt1"/>
                      </a:solidFill>
                      <a:latin typeface="+mn-lt"/>
                      <a:ea typeface="+mn-ea"/>
                      <a:cs typeface="+mn-cs"/>
                    </a:defRPr>
                  </a:lvl7pPr>
                  <a:lvl8pPr marL="3200400" algn="l" defTabSz="914400" rtl="0" eaLnBrk="1" latinLnBrk="0" hangingPunct="1">
                    <a:defRPr sz="1000" b="1" kern="1200">
                      <a:solidFill>
                        <a:schemeClr val="lt1"/>
                      </a:solidFill>
                      <a:latin typeface="+mn-lt"/>
                      <a:ea typeface="+mn-ea"/>
                      <a:cs typeface="+mn-cs"/>
                    </a:defRPr>
                  </a:lvl8pPr>
                  <a:lvl9pPr marL="3657600" algn="l" defTabSz="914400" rtl="0" eaLnBrk="1" latinLnBrk="0" hangingPunct="1">
                    <a:defRPr sz="1000" b="1" kern="1200">
                      <a:solidFill>
                        <a:schemeClr val="lt1"/>
                      </a:solidFill>
                      <a:latin typeface="+mn-lt"/>
                      <a:ea typeface="+mn-ea"/>
                      <a:cs typeface="+mn-cs"/>
                    </a:defRPr>
                  </a:lvl9pPr>
                </a:lstStyle>
                <a:p>
                  <a:pPr algn="ctr"/>
                  <a:endParaRPr lang="zh-TW" altLang="en-US">
                    <a:solidFill>
                      <a:prstClr val="white"/>
                    </a:solidFill>
                  </a:endParaRPr>
                </a:p>
              </p:txBody>
            </p:sp>
            <p:sp>
              <p:nvSpPr>
                <p:cNvPr id="67" name="矩形 66"/>
                <p:cNvSpPr/>
                <p:nvPr/>
              </p:nvSpPr>
              <p:spPr>
                <a:xfrm>
                  <a:off x="1586175" y="2528400"/>
                  <a:ext cx="2444002" cy="438582"/>
                </a:xfrm>
                <a:prstGeom prst="rect">
                  <a:avLst/>
                </a:prstGeom>
              </p:spPr>
              <p:txBody>
                <a:bodyPr wrap="none">
                  <a:spAutoFit/>
                </a:bodyPr>
                <a:lstStyle>
                  <a:defPPr>
                    <a:defRPr lang="fr-FR"/>
                  </a:defPPr>
                  <a:lvl1pPr algn="l" rtl="0" eaLnBrk="0" fontAlgn="base" hangingPunct="0">
                    <a:spcBef>
                      <a:spcPct val="0"/>
                    </a:spcBef>
                    <a:spcAft>
                      <a:spcPct val="0"/>
                    </a:spcAft>
                    <a:defRPr sz="1000" b="1" kern="1200">
                      <a:solidFill>
                        <a:schemeClr val="bg1"/>
                      </a:solidFill>
                      <a:latin typeface="Arial" panose="020B0604020202020204" pitchFamily="34" charset="0"/>
                      <a:ea typeface="+mn-ea"/>
                      <a:cs typeface="+mn-cs"/>
                    </a:defRPr>
                  </a:lvl1pPr>
                  <a:lvl2pPr marL="457200" algn="l" rtl="0" eaLnBrk="0" fontAlgn="base" hangingPunct="0">
                    <a:spcBef>
                      <a:spcPct val="0"/>
                    </a:spcBef>
                    <a:spcAft>
                      <a:spcPct val="0"/>
                    </a:spcAft>
                    <a:defRPr sz="1000" b="1" kern="1200">
                      <a:solidFill>
                        <a:schemeClr val="bg1"/>
                      </a:solidFill>
                      <a:latin typeface="Arial" panose="020B0604020202020204" pitchFamily="34" charset="0"/>
                      <a:ea typeface="+mn-ea"/>
                      <a:cs typeface="+mn-cs"/>
                    </a:defRPr>
                  </a:lvl2pPr>
                  <a:lvl3pPr marL="914400" algn="l" rtl="0" eaLnBrk="0" fontAlgn="base" hangingPunct="0">
                    <a:spcBef>
                      <a:spcPct val="0"/>
                    </a:spcBef>
                    <a:spcAft>
                      <a:spcPct val="0"/>
                    </a:spcAft>
                    <a:defRPr sz="1000" b="1" kern="1200">
                      <a:solidFill>
                        <a:schemeClr val="bg1"/>
                      </a:solidFill>
                      <a:latin typeface="Arial" panose="020B0604020202020204" pitchFamily="34" charset="0"/>
                      <a:ea typeface="+mn-ea"/>
                      <a:cs typeface="+mn-cs"/>
                    </a:defRPr>
                  </a:lvl3pPr>
                  <a:lvl4pPr marL="1371600" algn="l" rtl="0" eaLnBrk="0" fontAlgn="base" hangingPunct="0">
                    <a:spcBef>
                      <a:spcPct val="0"/>
                    </a:spcBef>
                    <a:spcAft>
                      <a:spcPct val="0"/>
                    </a:spcAft>
                    <a:defRPr sz="1000" b="1" kern="1200">
                      <a:solidFill>
                        <a:schemeClr val="bg1"/>
                      </a:solidFill>
                      <a:latin typeface="Arial" panose="020B0604020202020204" pitchFamily="34" charset="0"/>
                      <a:ea typeface="+mn-ea"/>
                      <a:cs typeface="+mn-cs"/>
                    </a:defRPr>
                  </a:lvl4pPr>
                  <a:lvl5pPr marL="1828800" algn="l" rtl="0" eaLnBrk="0" fontAlgn="base" hangingPunct="0">
                    <a:spcBef>
                      <a:spcPct val="0"/>
                    </a:spcBef>
                    <a:spcAft>
                      <a:spcPct val="0"/>
                    </a:spcAft>
                    <a:defRPr sz="1000" b="1" kern="1200">
                      <a:solidFill>
                        <a:schemeClr val="bg1"/>
                      </a:solidFill>
                      <a:latin typeface="Arial" panose="020B0604020202020204" pitchFamily="34" charset="0"/>
                      <a:ea typeface="+mn-ea"/>
                      <a:cs typeface="+mn-cs"/>
                    </a:defRPr>
                  </a:lvl5pPr>
                  <a:lvl6pPr marL="2286000" algn="l" defTabSz="914400" rtl="0" eaLnBrk="1" latinLnBrk="0" hangingPunct="1">
                    <a:defRPr sz="1000" b="1" kern="1200">
                      <a:solidFill>
                        <a:schemeClr val="bg1"/>
                      </a:solidFill>
                      <a:latin typeface="Arial" panose="020B0604020202020204" pitchFamily="34" charset="0"/>
                      <a:ea typeface="+mn-ea"/>
                      <a:cs typeface="+mn-cs"/>
                    </a:defRPr>
                  </a:lvl6pPr>
                  <a:lvl7pPr marL="2743200" algn="l" defTabSz="914400" rtl="0" eaLnBrk="1" latinLnBrk="0" hangingPunct="1">
                    <a:defRPr sz="1000" b="1" kern="1200">
                      <a:solidFill>
                        <a:schemeClr val="bg1"/>
                      </a:solidFill>
                      <a:latin typeface="Arial" panose="020B0604020202020204" pitchFamily="34" charset="0"/>
                      <a:ea typeface="+mn-ea"/>
                      <a:cs typeface="+mn-cs"/>
                    </a:defRPr>
                  </a:lvl7pPr>
                  <a:lvl8pPr marL="3200400" algn="l" defTabSz="914400" rtl="0" eaLnBrk="1" latinLnBrk="0" hangingPunct="1">
                    <a:defRPr sz="1000" b="1" kern="1200">
                      <a:solidFill>
                        <a:schemeClr val="bg1"/>
                      </a:solidFill>
                      <a:latin typeface="Arial" panose="020B0604020202020204" pitchFamily="34" charset="0"/>
                      <a:ea typeface="+mn-ea"/>
                      <a:cs typeface="+mn-cs"/>
                    </a:defRPr>
                  </a:lvl8pPr>
                  <a:lvl9pPr marL="3657600" algn="l" defTabSz="914400" rtl="0" eaLnBrk="1" latinLnBrk="0" hangingPunct="1">
                    <a:defRPr sz="1000" b="1" kern="1200">
                      <a:solidFill>
                        <a:schemeClr val="bg1"/>
                      </a:solidFill>
                      <a:latin typeface="Arial" panose="020B0604020202020204" pitchFamily="34" charset="0"/>
                      <a:ea typeface="+mn-ea"/>
                      <a:cs typeface="+mn-cs"/>
                    </a:defRPr>
                  </a:lvl9pPr>
                </a:lstStyle>
                <a:p>
                  <a:r>
                    <a:rPr lang="en-US" altLang="zh-TW" sz="2250" dirty="0">
                      <a:solidFill>
                        <a:srgbClr val="002060"/>
                      </a:solidFill>
                      <a:latin typeface="微軟正黑體" panose="020B0604030504040204" pitchFamily="34" charset="-120"/>
                      <a:ea typeface="微軟正黑體" panose="020B0604030504040204" pitchFamily="34" charset="-120"/>
                    </a:rPr>
                    <a:t>Green </a:t>
                  </a:r>
                  <a:r>
                    <a:rPr lang="en-US" altLang="zh-TW" sz="2250" dirty="0" smtClean="0">
                      <a:solidFill>
                        <a:srgbClr val="002060"/>
                      </a:solidFill>
                      <a:latin typeface="微軟正黑體" panose="020B0604030504040204" pitchFamily="34" charset="-120"/>
                      <a:ea typeface="微軟正黑體" panose="020B0604030504040204" pitchFamily="34" charset="-120"/>
                    </a:rPr>
                    <a:t>Electricity</a:t>
                  </a:r>
                  <a:endParaRPr lang="zh-TW" altLang="en-US" sz="2250" dirty="0">
                    <a:solidFill>
                      <a:srgbClr val="002060"/>
                    </a:solidFill>
                    <a:latin typeface="微軟正黑體" panose="020B0604030504040204" pitchFamily="34" charset="-120"/>
                    <a:ea typeface="微軟正黑體" panose="020B0604030504040204" pitchFamily="34" charset="-120"/>
                  </a:endParaRPr>
                </a:p>
              </p:txBody>
            </p:sp>
          </p:grpSp>
          <p:pic>
            <p:nvPicPr>
              <p:cNvPr id="64" name="Picture 12" descr="奇異果新能源KiWi New Energy"/>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7826" l="3653" r="96347"/>
                        </a14:imgEffect>
                      </a14:imgLayer>
                    </a14:imgProps>
                  </a:ext>
                  <a:ext uri="{28A0092B-C50C-407E-A947-70E740481C1C}">
                    <a14:useLocalDpi xmlns:a14="http://schemas.microsoft.com/office/drawing/2010/main" val="0"/>
                  </a:ext>
                </a:extLst>
              </a:blip>
              <a:srcRect/>
              <a:stretch>
                <a:fillRect/>
              </a:stretch>
            </p:blipFill>
            <p:spPr bwMode="auto">
              <a:xfrm>
                <a:off x="908735" y="4058334"/>
                <a:ext cx="613271" cy="644075"/>
              </a:xfrm>
              <a:prstGeom prst="rect">
                <a:avLst/>
              </a:prstGeom>
              <a:noFill/>
              <a:extLst>
                <a:ext uri="{909E8E84-426E-40DD-AFC4-6F175D3DCCD1}">
                  <a14:hiddenFill xmlns:a14="http://schemas.microsoft.com/office/drawing/2010/main">
                    <a:solidFill>
                      <a:srgbClr val="FFFFFF"/>
                    </a:solidFill>
                  </a14:hiddenFill>
                </a:ext>
              </a:extLst>
            </p:spPr>
          </p:pic>
        </p:grpSp>
        <p:sp>
          <p:nvSpPr>
            <p:cNvPr id="62" name="矩形 61"/>
            <p:cNvSpPr/>
            <p:nvPr/>
          </p:nvSpPr>
          <p:spPr>
            <a:xfrm>
              <a:off x="4579626" y="4324369"/>
              <a:ext cx="5813896" cy="900246"/>
            </a:xfrm>
            <a:prstGeom prst="rect">
              <a:avLst/>
            </a:prstGeom>
          </p:spPr>
          <p:txBody>
            <a:bodyPr wrap="square">
              <a:spAutoFit/>
            </a:bodyPr>
            <a:lstStyle/>
            <a:p>
              <a:r>
                <a:rPr lang="en" altLang="en-US" sz="1700" b="1" dirty="0">
                  <a:solidFill>
                    <a:srgbClr val="002060"/>
                  </a:solidFill>
                  <a:latin typeface="微軟正黑體" panose="020B0604030504040204" pitchFamily="34" charset="-120"/>
                  <a:ea typeface="微軟正黑體" panose="020B0604030504040204" pitchFamily="34" charset="-120"/>
                </a:rPr>
                <a:t>Increase the proportion of renewable energy use </a:t>
              </a:r>
              <a:r>
                <a:rPr lang="en" altLang="zh-TW" sz="1700" b="1" dirty="0">
                  <a:solidFill>
                    <a:srgbClr val="002060"/>
                  </a:solidFill>
                  <a:latin typeface="微軟正黑體" panose="020B0604030504040204" pitchFamily="34" charset="-120"/>
                  <a:ea typeface="微軟正黑體" panose="020B0604030504040204" pitchFamily="34" charset="-120"/>
                </a:rPr>
                <a:t>--- </a:t>
              </a:r>
              <a:r>
                <a:rPr lang="en" altLang="en-US" sz="1700" b="1" dirty="0">
                  <a:solidFill>
                    <a:srgbClr val="002060"/>
                  </a:solidFill>
                  <a:latin typeface="微軟正黑體" panose="020B0604030504040204" pitchFamily="34" charset="-120"/>
                  <a:ea typeface="微軟正黑體" panose="020B0604030504040204" pitchFamily="34" charset="-120"/>
                </a:rPr>
                <a:t>Develop green </a:t>
              </a:r>
              <a:r>
                <a:rPr lang="en" altLang="en-US" sz="1700" b="1" dirty="0" smtClean="0">
                  <a:solidFill>
                    <a:srgbClr val="002060"/>
                  </a:solidFill>
                  <a:latin typeface="微軟正黑體" panose="020B0604030504040204" pitchFamily="34" charset="-120"/>
                  <a:ea typeface="微軟正黑體" panose="020B0604030504040204" pitchFamily="34" charset="-120"/>
                </a:rPr>
                <a:t>electricity</a:t>
              </a:r>
              <a:r>
                <a:rPr lang="en-US" altLang="zh-TW" sz="1700" b="1" dirty="0">
                  <a:solidFill>
                    <a:srgbClr val="002060"/>
                  </a:solidFill>
                  <a:latin typeface="微軟正黑體" panose="020B0604030504040204" pitchFamily="34" charset="-120"/>
                  <a:ea typeface="微軟正黑體" panose="020B0604030504040204" pitchFamily="34" charset="-120"/>
                </a:rPr>
                <a:t>(</a:t>
              </a:r>
              <a:r>
                <a:rPr lang="en-US" altLang="en-US" sz="1700" b="1" dirty="0">
                  <a:solidFill>
                    <a:srgbClr val="002060"/>
                  </a:solidFill>
                  <a:latin typeface="微軟正黑體" panose="020B0604030504040204" pitchFamily="34" charset="-120"/>
                  <a:ea typeface="微軟正黑體" panose="020B0604030504040204" pitchFamily="34" charset="-120"/>
                </a:rPr>
                <a:t>Construction of solar and wind power plants</a:t>
              </a:r>
              <a:r>
                <a:rPr lang="en-US" altLang="zh-TW" sz="1700" b="1" dirty="0">
                  <a:solidFill>
                    <a:srgbClr val="002060"/>
                  </a:solidFill>
                  <a:latin typeface="微軟正黑體" panose="020B0604030504040204" pitchFamily="34" charset="-120"/>
                  <a:ea typeface="微軟正黑體" panose="020B0604030504040204" pitchFamily="34" charset="-120"/>
                </a:rPr>
                <a:t>)</a:t>
              </a:r>
              <a:endParaRPr lang="zh-TW" altLang="en-US" sz="1700" b="1" dirty="0">
                <a:solidFill>
                  <a:srgbClr val="002060"/>
                </a:solidFill>
                <a:latin typeface="微軟正黑體" panose="020B0604030504040204" pitchFamily="34" charset="-120"/>
                <a:ea typeface="微軟正黑體" panose="020B0604030504040204" pitchFamily="34" charset="-120"/>
              </a:endParaRPr>
            </a:p>
          </p:txBody>
        </p:sp>
      </p:grpSp>
      <p:grpSp>
        <p:nvGrpSpPr>
          <p:cNvPr id="68" name="群組 67"/>
          <p:cNvGrpSpPr/>
          <p:nvPr/>
        </p:nvGrpSpPr>
        <p:grpSpPr>
          <a:xfrm>
            <a:off x="276977" y="5669373"/>
            <a:ext cx="8835685" cy="957994"/>
            <a:chOff x="781104" y="5548306"/>
            <a:chExt cx="8835685" cy="957994"/>
          </a:xfrm>
        </p:grpSpPr>
        <p:grpSp>
          <p:nvGrpSpPr>
            <p:cNvPr id="69" name="群組 68"/>
            <p:cNvGrpSpPr/>
            <p:nvPr/>
          </p:nvGrpSpPr>
          <p:grpSpPr>
            <a:xfrm>
              <a:off x="781104" y="5548306"/>
              <a:ext cx="3167829" cy="642112"/>
              <a:chOff x="940183" y="4973310"/>
              <a:chExt cx="3167829" cy="642112"/>
            </a:xfrm>
          </p:grpSpPr>
          <p:grpSp>
            <p:nvGrpSpPr>
              <p:cNvPr id="71" name="群組 70"/>
              <p:cNvGrpSpPr/>
              <p:nvPr/>
            </p:nvGrpSpPr>
            <p:grpSpPr>
              <a:xfrm>
                <a:off x="940183" y="4973310"/>
                <a:ext cx="3167829" cy="642112"/>
                <a:chOff x="908735" y="2445488"/>
                <a:chExt cx="3167829" cy="642112"/>
              </a:xfrm>
            </p:grpSpPr>
            <p:sp>
              <p:nvSpPr>
                <p:cNvPr id="73" name="橢圓 72"/>
                <p:cNvSpPr/>
                <p:nvPr/>
              </p:nvSpPr>
              <p:spPr>
                <a:xfrm>
                  <a:off x="908735" y="2445488"/>
                  <a:ext cx="654252" cy="64211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fr-FR"/>
                  </a:defPPr>
                  <a:lvl1pPr algn="l" rtl="0" eaLnBrk="0" fontAlgn="base" hangingPunct="0">
                    <a:spcBef>
                      <a:spcPct val="0"/>
                    </a:spcBef>
                    <a:spcAft>
                      <a:spcPct val="0"/>
                    </a:spcAft>
                    <a:defRPr sz="1000" b="1" kern="1200">
                      <a:solidFill>
                        <a:schemeClr val="lt1"/>
                      </a:solidFill>
                      <a:latin typeface="+mn-lt"/>
                      <a:ea typeface="+mn-ea"/>
                      <a:cs typeface="+mn-cs"/>
                    </a:defRPr>
                  </a:lvl1pPr>
                  <a:lvl2pPr marL="457200" algn="l" rtl="0" eaLnBrk="0" fontAlgn="base" hangingPunct="0">
                    <a:spcBef>
                      <a:spcPct val="0"/>
                    </a:spcBef>
                    <a:spcAft>
                      <a:spcPct val="0"/>
                    </a:spcAft>
                    <a:defRPr sz="1000" b="1" kern="1200">
                      <a:solidFill>
                        <a:schemeClr val="lt1"/>
                      </a:solidFill>
                      <a:latin typeface="+mn-lt"/>
                      <a:ea typeface="+mn-ea"/>
                      <a:cs typeface="+mn-cs"/>
                    </a:defRPr>
                  </a:lvl2pPr>
                  <a:lvl3pPr marL="914400" algn="l" rtl="0" eaLnBrk="0" fontAlgn="base" hangingPunct="0">
                    <a:spcBef>
                      <a:spcPct val="0"/>
                    </a:spcBef>
                    <a:spcAft>
                      <a:spcPct val="0"/>
                    </a:spcAft>
                    <a:defRPr sz="1000" b="1" kern="1200">
                      <a:solidFill>
                        <a:schemeClr val="lt1"/>
                      </a:solidFill>
                      <a:latin typeface="+mn-lt"/>
                      <a:ea typeface="+mn-ea"/>
                      <a:cs typeface="+mn-cs"/>
                    </a:defRPr>
                  </a:lvl3pPr>
                  <a:lvl4pPr marL="1371600" algn="l" rtl="0" eaLnBrk="0" fontAlgn="base" hangingPunct="0">
                    <a:spcBef>
                      <a:spcPct val="0"/>
                    </a:spcBef>
                    <a:spcAft>
                      <a:spcPct val="0"/>
                    </a:spcAft>
                    <a:defRPr sz="1000" b="1" kern="1200">
                      <a:solidFill>
                        <a:schemeClr val="lt1"/>
                      </a:solidFill>
                      <a:latin typeface="+mn-lt"/>
                      <a:ea typeface="+mn-ea"/>
                      <a:cs typeface="+mn-cs"/>
                    </a:defRPr>
                  </a:lvl4pPr>
                  <a:lvl5pPr marL="1828800" algn="l" rtl="0" eaLnBrk="0" fontAlgn="base" hangingPunct="0">
                    <a:spcBef>
                      <a:spcPct val="0"/>
                    </a:spcBef>
                    <a:spcAft>
                      <a:spcPct val="0"/>
                    </a:spcAft>
                    <a:defRPr sz="1000" b="1" kern="1200">
                      <a:solidFill>
                        <a:schemeClr val="lt1"/>
                      </a:solidFill>
                      <a:latin typeface="+mn-lt"/>
                      <a:ea typeface="+mn-ea"/>
                      <a:cs typeface="+mn-cs"/>
                    </a:defRPr>
                  </a:lvl5pPr>
                  <a:lvl6pPr marL="2286000" algn="l" defTabSz="914400" rtl="0" eaLnBrk="1" latinLnBrk="0" hangingPunct="1">
                    <a:defRPr sz="1000" b="1" kern="1200">
                      <a:solidFill>
                        <a:schemeClr val="lt1"/>
                      </a:solidFill>
                      <a:latin typeface="+mn-lt"/>
                      <a:ea typeface="+mn-ea"/>
                      <a:cs typeface="+mn-cs"/>
                    </a:defRPr>
                  </a:lvl6pPr>
                  <a:lvl7pPr marL="2743200" algn="l" defTabSz="914400" rtl="0" eaLnBrk="1" latinLnBrk="0" hangingPunct="1">
                    <a:defRPr sz="1000" b="1" kern="1200">
                      <a:solidFill>
                        <a:schemeClr val="lt1"/>
                      </a:solidFill>
                      <a:latin typeface="+mn-lt"/>
                      <a:ea typeface="+mn-ea"/>
                      <a:cs typeface="+mn-cs"/>
                    </a:defRPr>
                  </a:lvl7pPr>
                  <a:lvl8pPr marL="3200400" algn="l" defTabSz="914400" rtl="0" eaLnBrk="1" latinLnBrk="0" hangingPunct="1">
                    <a:defRPr sz="1000" b="1" kern="1200">
                      <a:solidFill>
                        <a:schemeClr val="lt1"/>
                      </a:solidFill>
                      <a:latin typeface="+mn-lt"/>
                      <a:ea typeface="+mn-ea"/>
                      <a:cs typeface="+mn-cs"/>
                    </a:defRPr>
                  </a:lvl8pPr>
                  <a:lvl9pPr marL="3657600" algn="l" defTabSz="914400" rtl="0" eaLnBrk="1" latinLnBrk="0" hangingPunct="1">
                    <a:defRPr sz="1000" b="1" kern="1200">
                      <a:solidFill>
                        <a:schemeClr val="lt1"/>
                      </a:solidFill>
                      <a:latin typeface="+mn-lt"/>
                      <a:ea typeface="+mn-ea"/>
                      <a:cs typeface="+mn-cs"/>
                    </a:defRPr>
                  </a:lvl9pPr>
                </a:lstStyle>
                <a:p>
                  <a:pPr algn="ctr"/>
                  <a:endParaRPr lang="zh-TW" altLang="en-US">
                    <a:solidFill>
                      <a:prstClr val="white"/>
                    </a:solidFill>
                  </a:endParaRPr>
                </a:p>
              </p:txBody>
            </p:sp>
            <p:sp>
              <p:nvSpPr>
                <p:cNvPr id="75" name="矩形 74"/>
                <p:cNvSpPr/>
                <p:nvPr/>
              </p:nvSpPr>
              <p:spPr>
                <a:xfrm>
                  <a:off x="1577225" y="2574845"/>
                  <a:ext cx="2499339" cy="438582"/>
                </a:xfrm>
                <a:prstGeom prst="rect">
                  <a:avLst/>
                </a:prstGeom>
              </p:spPr>
              <p:txBody>
                <a:bodyPr wrap="none">
                  <a:spAutoFit/>
                </a:bodyPr>
                <a:lstStyle>
                  <a:defPPr>
                    <a:defRPr lang="fr-FR"/>
                  </a:defPPr>
                  <a:lvl1pPr algn="l" rtl="0" eaLnBrk="0" fontAlgn="base" hangingPunct="0">
                    <a:spcBef>
                      <a:spcPct val="0"/>
                    </a:spcBef>
                    <a:spcAft>
                      <a:spcPct val="0"/>
                    </a:spcAft>
                    <a:defRPr sz="1000" b="1" kern="1200">
                      <a:solidFill>
                        <a:schemeClr val="bg1"/>
                      </a:solidFill>
                      <a:latin typeface="Arial" panose="020B0604020202020204" pitchFamily="34" charset="0"/>
                      <a:ea typeface="+mn-ea"/>
                      <a:cs typeface="+mn-cs"/>
                    </a:defRPr>
                  </a:lvl1pPr>
                  <a:lvl2pPr marL="457200" algn="l" rtl="0" eaLnBrk="0" fontAlgn="base" hangingPunct="0">
                    <a:spcBef>
                      <a:spcPct val="0"/>
                    </a:spcBef>
                    <a:spcAft>
                      <a:spcPct val="0"/>
                    </a:spcAft>
                    <a:defRPr sz="1000" b="1" kern="1200">
                      <a:solidFill>
                        <a:schemeClr val="bg1"/>
                      </a:solidFill>
                      <a:latin typeface="Arial" panose="020B0604020202020204" pitchFamily="34" charset="0"/>
                      <a:ea typeface="+mn-ea"/>
                      <a:cs typeface="+mn-cs"/>
                    </a:defRPr>
                  </a:lvl2pPr>
                  <a:lvl3pPr marL="914400" algn="l" rtl="0" eaLnBrk="0" fontAlgn="base" hangingPunct="0">
                    <a:spcBef>
                      <a:spcPct val="0"/>
                    </a:spcBef>
                    <a:spcAft>
                      <a:spcPct val="0"/>
                    </a:spcAft>
                    <a:defRPr sz="1000" b="1" kern="1200">
                      <a:solidFill>
                        <a:schemeClr val="bg1"/>
                      </a:solidFill>
                      <a:latin typeface="Arial" panose="020B0604020202020204" pitchFamily="34" charset="0"/>
                      <a:ea typeface="+mn-ea"/>
                      <a:cs typeface="+mn-cs"/>
                    </a:defRPr>
                  </a:lvl3pPr>
                  <a:lvl4pPr marL="1371600" algn="l" rtl="0" eaLnBrk="0" fontAlgn="base" hangingPunct="0">
                    <a:spcBef>
                      <a:spcPct val="0"/>
                    </a:spcBef>
                    <a:spcAft>
                      <a:spcPct val="0"/>
                    </a:spcAft>
                    <a:defRPr sz="1000" b="1" kern="1200">
                      <a:solidFill>
                        <a:schemeClr val="bg1"/>
                      </a:solidFill>
                      <a:latin typeface="Arial" panose="020B0604020202020204" pitchFamily="34" charset="0"/>
                      <a:ea typeface="+mn-ea"/>
                      <a:cs typeface="+mn-cs"/>
                    </a:defRPr>
                  </a:lvl4pPr>
                  <a:lvl5pPr marL="1828800" algn="l" rtl="0" eaLnBrk="0" fontAlgn="base" hangingPunct="0">
                    <a:spcBef>
                      <a:spcPct val="0"/>
                    </a:spcBef>
                    <a:spcAft>
                      <a:spcPct val="0"/>
                    </a:spcAft>
                    <a:defRPr sz="1000" b="1" kern="1200">
                      <a:solidFill>
                        <a:schemeClr val="bg1"/>
                      </a:solidFill>
                      <a:latin typeface="Arial" panose="020B0604020202020204" pitchFamily="34" charset="0"/>
                      <a:ea typeface="+mn-ea"/>
                      <a:cs typeface="+mn-cs"/>
                    </a:defRPr>
                  </a:lvl5pPr>
                  <a:lvl6pPr marL="2286000" algn="l" defTabSz="914400" rtl="0" eaLnBrk="1" latinLnBrk="0" hangingPunct="1">
                    <a:defRPr sz="1000" b="1" kern="1200">
                      <a:solidFill>
                        <a:schemeClr val="bg1"/>
                      </a:solidFill>
                      <a:latin typeface="Arial" panose="020B0604020202020204" pitchFamily="34" charset="0"/>
                      <a:ea typeface="+mn-ea"/>
                      <a:cs typeface="+mn-cs"/>
                    </a:defRPr>
                  </a:lvl6pPr>
                  <a:lvl7pPr marL="2743200" algn="l" defTabSz="914400" rtl="0" eaLnBrk="1" latinLnBrk="0" hangingPunct="1">
                    <a:defRPr sz="1000" b="1" kern="1200">
                      <a:solidFill>
                        <a:schemeClr val="bg1"/>
                      </a:solidFill>
                      <a:latin typeface="Arial" panose="020B0604020202020204" pitchFamily="34" charset="0"/>
                      <a:ea typeface="+mn-ea"/>
                      <a:cs typeface="+mn-cs"/>
                    </a:defRPr>
                  </a:lvl7pPr>
                  <a:lvl8pPr marL="3200400" algn="l" defTabSz="914400" rtl="0" eaLnBrk="1" latinLnBrk="0" hangingPunct="1">
                    <a:defRPr sz="1000" b="1" kern="1200">
                      <a:solidFill>
                        <a:schemeClr val="bg1"/>
                      </a:solidFill>
                      <a:latin typeface="Arial" panose="020B0604020202020204" pitchFamily="34" charset="0"/>
                      <a:ea typeface="+mn-ea"/>
                      <a:cs typeface="+mn-cs"/>
                    </a:defRPr>
                  </a:lvl8pPr>
                  <a:lvl9pPr marL="3657600" algn="l" defTabSz="914400" rtl="0" eaLnBrk="1" latinLnBrk="0" hangingPunct="1">
                    <a:defRPr sz="1000" b="1" kern="1200">
                      <a:solidFill>
                        <a:schemeClr val="bg1"/>
                      </a:solidFill>
                      <a:latin typeface="Arial" panose="020B0604020202020204" pitchFamily="34" charset="0"/>
                      <a:ea typeface="+mn-ea"/>
                      <a:cs typeface="+mn-cs"/>
                    </a:defRPr>
                  </a:lvl9pPr>
                </a:lstStyle>
                <a:p>
                  <a:r>
                    <a:rPr lang="en-US" altLang="zh-TW" sz="2250" dirty="0">
                      <a:solidFill>
                        <a:srgbClr val="002060"/>
                      </a:solidFill>
                      <a:latin typeface="微軟正黑體" panose="020B0604030504040204" pitchFamily="34" charset="-120"/>
                      <a:ea typeface="微軟正黑體" panose="020B0604030504040204" pitchFamily="34" charset="-120"/>
                    </a:rPr>
                    <a:t>N</a:t>
                  </a:r>
                  <a:r>
                    <a:rPr lang="en-US" altLang="zh-TW" sz="2250" dirty="0" smtClean="0">
                      <a:solidFill>
                        <a:srgbClr val="002060"/>
                      </a:solidFill>
                      <a:latin typeface="微軟正黑體" panose="020B0604030504040204" pitchFamily="34" charset="-120"/>
                      <a:ea typeface="微軟正黑體" panose="020B0604030504040204" pitchFamily="34" charset="-120"/>
                    </a:rPr>
                    <a:t>ew </a:t>
                  </a:r>
                  <a:r>
                    <a:rPr lang="en-US" altLang="zh-TW" sz="2250" dirty="0">
                      <a:solidFill>
                        <a:srgbClr val="002060"/>
                      </a:solidFill>
                      <a:latin typeface="微軟正黑體" panose="020B0604030504040204" pitchFamily="34" charset="-120"/>
                      <a:ea typeface="微軟正黑體" panose="020B0604030504040204" pitchFamily="34" charset="-120"/>
                    </a:rPr>
                    <a:t>T</a:t>
                  </a:r>
                  <a:r>
                    <a:rPr lang="en-US" altLang="zh-TW" sz="2250" dirty="0" smtClean="0">
                      <a:solidFill>
                        <a:srgbClr val="002060"/>
                      </a:solidFill>
                      <a:latin typeface="微軟正黑體" panose="020B0604030504040204" pitchFamily="34" charset="-120"/>
                      <a:ea typeface="微軟正黑體" panose="020B0604030504040204" pitchFamily="34" charset="-120"/>
                    </a:rPr>
                    <a:t>echnology</a:t>
                  </a:r>
                  <a:endParaRPr lang="zh-TW" altLang="en-US" sz="2250" dirty="0">
                    <a:solidFill>
                      <a:srgbClr val="002060"/>
                    </a:solidFill>
                    <a:latin typeface="微軟正黑體" panose="020B0604030504040204" pitchFamily="34" charset="-120"/>
                    <a:ea typeface="微軟正黑體" panose="020B0604030504040204" pitchFamily="34" charset="-120"/>
                  </a:endParaRPr>
                </a:p>
              </p:txBody>
            </p:sp>
          </p:grpSp>
          <p:pic>
            <p:nvPicPr>
              <p:cNvPr id="72" name="Picture 14" descr="碳捕获技术净二氧化碳足迹开发策略. 捕捉蝴蝶的矢量图插图向量例证- 插画包括有进程, 气体: 21871210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5093" b="60340" l="625" r="63125"/>
                        </a14:imgEffect>
                      </a14:imgLayer>
                    </a14:imgProps>
                  </a:ext>
                  <a:ext uri="{28A0092B-C50C-407E-A947-70E740481C1C}">
                    <a14:useLocalDpi xmlns:a14="http://schemas.microsoft.com/office/drawing/2010/main" val="0"/>
                  </a:ext>
                </a:extLst>
              </a:blip>
              <a:srcRect l="2158" t="7720" r="35663" b="37917"/>
              <a:stretch/>
            </p:blipFill>
            <p:spPr bwMode="auto">
              <a:xfrm>
                <a:off x="1014079" y="5122422"/>
                <a:ext cx="522175" cy="369785"/>
              </a:xfrm>
              <a:prstGeom prst="rect">
                <a:avLst/>
              </a:prstGeom>
              <a:noFill/>
              <a:extLst>
                <a:ext uri="{909E8E84-426E-40DD-AFC4-6F175D3DCCD1}">
                  <a14:hiddenFill xmlns:a14="http://schemas.microsoft.com/office/drawing/2010/main">
                    <a:solidFill>
                      <a:srgbClr val="FFFFFF"/>
                    </a:solidFill>
                  </a14:hiddenFill>
                </a:ext>
              </a:extLst>
            </p:spPr>
          </p:pic>
        </p:grpSp>
        <p:sp>
          <p:nvSpPr>
            <p:cNvPr id="70" name="矩形 69"/>
            <p:cNvSpPr/>
            <p:nvPr/>
          </p:nvSpPr>
          <p:spPr>
            <a:xfrm>
              <a:off x="3853100" y="5552193"/>
              <a:ext cx="5763689" cy="954107"/>
            </a:xfrm>
            <a:prstGeom prst="rect">
              <a:avLst/>
            </a:prstGeom>
          </p:spPr>
          <p:txBody>
            <a:bodyPr wrap="square">
              <a:spAutoFit/>
            </a:bodyPr>
            <a:lstStyle/>
            <a:p>
              <a:pPr>
                <a:spcBef>
                  <a:spcPts val="600"/>
                </a:spcBef>
              </a:pPr>
              <a:r>
                <a:rPr lang="en-US" altLang="zh-TW" sz="1700" b="1" dirty="0">
                  <a:solidFill>
                    <a:srgbClr val="002060"/>
                  </a:solidFill>
                  <a:latin typeface="微軟正黑體" panose="020B0604030504040204" pitchFamily="34" charset="-120"/>
                  <a:ea typeface="微軟正黑體" panose="020B0604030504040204" pitchFamily="34" charset="-120"/>
                </a:rPr>
                <a:t>Other new carbon reduction technologies---</a:t>
              </a:r>
            </a:p>
            <a:p>
              <a:pPr>
                <a:spcBef>
                  <a:spcPts val="600"/>
                </a:spcBef>
              </a:pPr>
              <a:r>
                <a:rPr lang="en-US" altLang="zh-TW" sz="1700" b="1" dirty="0">
                  <a:solidFill>
                    <a:srgbClr val="002060"/>
                  </a:solidFill>
                  <a:latin typeface="微軟正黑體" panose="020B0604030504040204" pitchFamily="34" charset="-120"/>
                  <a:ea typeface="微軟正黑體" panose="020B0604030504040204" pitchFamily="34" charset="-120"/>
                </a:rPr>
                <a:t>Develop hydrogen energy, Carbon Capture and Utilization &amp; </a:t>
              </a:r>
              <a:r>
                <a:rPr lang="en-US" altLang="zh-TW" sz="1700" b="1" dirty="0" smtClean="0">
                  <a:solidFill>
                    <a:srgbClr val="002060"/>
                  </a:solidFill>
                  <a:latin typeface="微軟正黑體" panose="020B0604030504040204" pitchFamily="34" charset="-120"/>
                  <a:ea typeface="微軟正黑體" panose="020B0604030504040204" pitchFamily="34" charset="-120"/>
                </a:rPr>
                <a:t>Carbon Capture </a:t>
              </a:r>
              <a:r>
                <a:rPr lang="en-US" altLang="zh-TW" sz="1700" b="1" dirty="0">
                  <a:solidFill>
                    <a:srgbClr val="002060"/>
                  </a:solidFill>
                  <a:latin typeface="微軟正黑體" panose="020B0604030504040204" pitchFamily="34" charset="-120"/>
                  <a:ea typeface="微軟正黑體" panose="020B0604030504040204" pitchFamily="34" charset="-120"/>
                </a:rPr>
                <a:t>and Storage technology.</a:t>
              </a:r>
              <a:endParaRPr lang="zh-TW" altLang="en-US" sz="1700" b="1" dirty="0">
                <a:solidFill>
                  <a:srgbClr val="002060"/>
                </a:solidFill>
                <a:latin typeface="微軟正黑體" panose="020B0604030504040204" pitchFamily="34" charset="-120"/>
                <a:ea typeface="微軟正黑體" panose="020B0604030504040204" pitchFamily="34" charset="-120"/>
              </a:endParaRPr>
            </a:p>
          </p:txBody>
        </p:sp>
      </p:grpSp>
      <p:sp>
        <p:nvSpPr>
          <p:cNvPr id="5" name="投影片編號版面配置區 4"/>
          <p:cNvSpPr>
            <a:spLocks noGrp="1"/>
          </p:cNvSpPr>
          <p:nvPr>
            <p:ph type="sldNum" sz="quarter" idx="12"/>
          </p:nvPr>
        </p:nvSpPr>
        <p:spPr/>
        <p:txBody>
          <a:bodyPr/>
          <a:lstStyle/>
          <a:p>
            <a:fld id="{3371A073-0F0D-424B-875D-A3CDE2C259F7}" type="slidenum">
              <a:rPr lang="zh-TW" altLang="en-US" smtClean="0"/>
              <a:t>13</a:t>
            </a:fld>
            <a:endParaRPr lang="zh-TW" altLang="en-US"/>
          </a:p>
        </p:txBody>
      </p:sp>
    </p:spTree>
    <p:extLst>
      <p:ext uri="{BB962C8B-B14F-4D97-AF65-F5344CB8AC3E}">
        <p14:creationId xmlns:p14="http://schemas.microsoft.com/office/powerpoint/2010/main" val="22704555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title"/>
          </p:nvPr>
        </p:nvSpPr>
        <p:spPr>
          <a:xfrm>
            <a:off x="107505" y="135997"/>
            <a:ext cx="8928991" cy="1143000"/>
          </a:xfrm>
          <a:gradFill flip="none" rotWithShape="0">
            <a:gsLst>
              <a:gs pos="100000">
                <a:srgbClr val="FF0000">
                  <a:alpha val="50000"/>
                </a:srgbClr>
              </a:gs>
              <a:gs pos="0">
                <a:schemeClr val="bg1">
                  <a:alpha val="0"/>
                </a:schemeClr>
              </a:gs>
              <a:gs pos="100000">
                <a:srgbClr val="FF0000"/>
              </a:gs>
            </a:gsLst>
            <a:lin ang="0" scaled="1"/>
            <a:tileRect/>
          </a:gradFill>
          <a:ln>
            <a:noFill/>
          </a:ln>
        </p:spPr>
        <p:style>
          <a:lnRef idx="1">
            <a:schemeClr val="accent5"/>
          </a:lnRef>
          <a:fillRef idx="2">
            <a:schemeClr val="accent5"/>
          </a:fillRef>
          <a:effectRef idx="1">
            <a:schemeClr val="accent5"/>
          </a:effectRef>
          <a:fontRef idx="minor">
            <a:schemeClr val="dk1"/>
          </a:fontRef>
        </p:style>
        <p:txBody>
          <a:bodyPr>
            <a:normAutofit/>
          </a:bodyPr>
          <a:lstStyle/>
          <a:p>
            <a:pPr algn="r"/>
            <a:r>
              <a:rPr lang="en-US" altLang="zh-TW" sz="3000" b="1" dirty="0" smtClean="0">
                <a:ln>
                  <a:solidFill>
                    <a:schemeClr val="bg1"/>
                  </a:solidFill>
                </a:ln>
                <a:solidFill>
                  <a:schemeClr val="bg1"/>
                </a:solidFill>
                <a:latin typeface="微軟正黑體" pitchFamily="34" charset="-120"/>
                <a:ea typeface="微軟正黑體" pitchFamily="34" charset="-120"/>
              </a:rPr>
              <a:t>SSFC Pathways to Reduce </a:t>
            </a:r>
            <a:br>
              <a:rPr lang="en-US" altLang="zh-TW" sz="3000" b="1" dirty="0" smtClean="0">
                <a:ln>
                  <a:solidFill>
                    <a:schemeClr val="bg1"/>
                  </a:solidFill>
                </a:ln>
                <a:solidFill>
                  <a:schemeClr val="bg1"/>
                </a:solidFill>
                <a:latin typeface="微軟正黑體" pitchFamily="34" charset="-120"/>
                <a:ea typeface="微軟正黑體" pitchFamily="34" charset="-120"/>
              </a:rPr>
            </a:br>
            <a:r>
              <a:rPr lang="en-US" altLang="zh-TW" sz="3000" b="1" dirty="0" smtClean="0">
                <a:ln>
                  <a:solidFill>
                    <a:schemeClr val="bg1"/>
                  </a:solidFill>
                </a:ln>
                <a:solidFill>
                  <a:schemeClr val="bg1"/>
                </a:solidFill>
                <a:latin typeface="微軟正黑體" pitchFamily="34" charset="-120"/>
                <a:ea typeface="微軟正黑體" pitchFamily="34" charset="-120"/>
              </a:rPr>
              <a:t>Carbon </a:t>
            </a:r>
            <a:r>
              <a:rPr lang="en-US" altLang="zh-TW" sz="3000" b="1" dirty="0">
                <a:ln>
                  <a:solidFill>
                    <a:schemeClr val="bg1"/>
                  </a:solidFill>
                </a:ln>
                <a:solidFill>
                  <a:schemeClr val="bg1"/>
                </a:solidFill>
                <a:latin typeface="微軟正黑體" pitchFamily="34" charset="-120"/>
                <a:ea typeface="微軟正黑體" pitchFamily="34" charset="-120"/>
              </a:rPr>
              <a:t>E</a:t>
            </a:r>
            <a:r>
              <a:rPr lang="en-US" altLang="zh-TW" sz="3000" b="1" dirty="0" smtClean="0">
                <a:ln>
                  <a:solidFill>
                    <a:schemeClr val="bg1"/>
                  </a:solidFill>
                </a:ln>
                <a:solidFill>
                  <a:schemeClr val="bg1"/>
                </a:solidFill>
                <a:latin typeface="微軟正黑體" pitchFamily="34" charset="-120"/>
                <a:ea typeface="微軟正黑體" pitchFamily="34" charset="-120"/>
              </a:rPr>
              <a:t>missions</a:t>
            </a:r>
            <a:endParaRPr lang="en-US" altLang="en-US" sz="3000" b="1" dirty="0" smtClean="0">
              <a:ln>
                <a:solidFill>
                  <a:schemeClr val="bg1"/>
                </a:solidFill>
              </a:ln>
              <a:solidFill>
                <a:schemeClr val="bg1"/>
              </a:solidFill>
              <a:latin typeface="微軟正黑體" pitchFamily="34" charset="-120"/>
              <a:ea typeface="微軟正黑體" pitchFamily="34" charset="-120"/>
            </a:endParaRPr>
          </a:p>
        </p:txBody>
      </p:sp>
      <p:pic>
        <p:nvPicPr>
          <p:cNvPr id="4" name="圖片 3"/>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cxnSp>
        <p:nvCxnSpPr>
          <p:cNvPr id="18" name="直線單箭頭接點 17"/>
          <p:cNvCxnSpPr/>
          <p:nvPr/>
        </p:nvCxnSpPr>
        <p:spPr>
          <a:xfrm flipH="1">
            <a:off x="4952419" y="2914490"/>
            <a:ext cx="1" cy="27585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9" name="群組 18"/>
          <p:cNvGrpSpPr/>
          <p:nvPr/>
        </p:nvGrpSpPr>
        <p:grpSpPr>
          <a:xfrm>
            <a:off x="0" y="2071616"/>
            <a:ext cx="8626701" cy="4748010"/>
            <a:chOff x="-2045041" y="1321219"/>
            <a:chExt cx="10426184" cy="5597863"/>
          </a:xfrm>
        </p:grpSpPr>
        <p:graphicFrame>
          <p:nvGraphicFramePr>
            <p:cNvPr id="20" name="圖表 19"/>
            <p:cNvGraphicFramePr>
              <a:graphicFrameLocks/>
            </p:cNvGraphicFramePr>
            <p:nvPr>
              <p:extLst>
                <p:ext uri="{D42A27DB-BD31-4B8C-83A1-F6EECF244321}">
                  <p14:modId xmlns:p14="http://schemas.microsoft.com/office/powerpoint/2010/main" val="3260591373"/>
                </p:ext>
              </p:extLst>
            </p:nvPr>
          </p:nvGraphicFramePr>
          <p:xfrm>
            <a:off x="-2045041" y="1321219"/>
            <a:ext cx="7999273" cy="5597863"/>
          </p:xfrm>
          <a:graphic>
            <a:graphicData uri="http://schemas.openxmlformats.org/drawingml/2006/chart">
              <c:chart xmlns:c="http://schemas.openxmlformats.org/drawingml/2006/chart" xmlns:r="http://schemas.openxmlformats.org/officeDocument/2006/relationships" r:id="rId4"/>
            </a:graphicData>
          </a:graphic>
        </p:graphicFrame>
        <p:grpSp>
          <p:nvGrpSpPr>
            <p:cNvPr id="21" name="群組 20"/>
            <p:cNvGrpSpPr/>
            <p:nvPr/>
          </p:nvGrpSpPr>
          <p:grpSpPr>
            <a:xfrm>
              <a:off x="0" y="1792946"/>
              <a:ext cx="8381143" cy="3495297"/>
              <a:chOff x="1850065" y="1820060"/>
              <a:chExt cx="8381143" cy="3495297"/>
            </a:xfrm>
          </p:grpSpPr>
          <p:grpSp>
            <p:nvGrpSpPr>
              <p:cNvPr id="22" name="群組 21"/>
              <p:cNvGrpSpPr/>
              <p:nvPr/>
            </p:nvGrpSpPr>
            <p:grpSpPr>
              <a:xfrm>
                <a:off x="2010214" y="2390327"/>
                <a:ext cx="8220994" cy="2925030"/>
                <a:chOff x="2010214" y="2390327"/>
                <a:chExt cx="8220994" cy="2925030"/>
              </a:xfrm>
            </p:grpSpPr>
            <p:cxnSp>
              <p:nvCxnSpPr>
                <p:cNvPr id="24" name="直線接點 23"/>
                <p:cNvCxnSpPr/>
                <p:nvPr/>
              </p:nvCxnSpPr>
              <p:spPr>
                <a:xfrm flipV="1">
                  <a:off x="2010214" y="2914489"/>
                  <a:ext cx="4593013" cy="1"/>
                </a:xfrm>
                <a:prstGeom prst="line">
                  <a:avLst/>
                </a:prstGeom>
                <a:ln w="25400">
                  <a:prstDash val="sysDot"/>
                </a:ln>
              </p:spPr>
              <p:style>
                <a:lnRef idx="1">
                  <a:schemeClr val="accent4"/>
                </a:lnRef>
                <a:fillRef idx="0">
                  <a:schemeClr val="accent4"/>
                </a:fillRef>
                <a:effectRef idx="0">
                  <a:schemeClr val="accent4"/>
                </a:effectRef>
                <a:fontRef idx="minor">
                  <a:schemeClr val="tx1"/>
                </a:fontRef>
              </p:style>
            </p:cxnSp>
            <p:cxnSp>
              <p:nvCxnSpPr>
                <p:cNvPr id="25" name="直線單箭頭接點 24"/>
                <p:cNvCxnSpPr/>
                <p:nvPr/>
              </p:nvCxnSpPr>
              <p:spPr>
                <a:xfrm>
                  <a:off x="2980950" y="2944081"/>
                  <a:ext cx="0" cy="3970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直線單箭頭接點 25"/>
                <p:cNvCxnSpPr/>
                <p:nvPr/>
              </p:nvCxnSpPr>
              <p:spPr>
                <a:xfrm>
                  <a:off x="3783350" y="2914487"/>
                  <a:ext cx="0" cy="7602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文字方塊 10"/>
                <p:cNvSpPr txBox="1"/>
                <p:nvPr/>
              </p:nvSpPr>
              <p:spPr>
                <a:xfrm>
                  <a:off x="2675179" y="2390328"/>
                  <a:ext cx="959043" cy="38210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altLang="zh-TW" sz="1300" dirty="0">
                      <a:solidFill>
                        <a:srgbClr val="FF0000"/>
                      </a:solidFill>
                      <a:latin typeface="微軟正黑體" panose="020B0604030504040204" pitchFamily="34" charset="-120"/>
                      <a:ea typeface="微軟正黑體" panose="020B0604030504040204" pitchFamily="34" charset="-120"/>
                    </a:rPr>
                    <a:t>2025</a:t>
                  </a:r>
                </a:p>
                <a:p>
                  <a:r>
                    <a:rPr lang="en-US" altLang="zh-TW" sz="1300" dirty="0">
                      <a:solidFill>
                        <a:srgbClr val="FF0000"/>
                      </a:solidFill>
                      <a:latin typeface="微軟正黑體" panose="020B0604030504040204" pitchFamily="34" charset="-120"/>
                      <a:ea typeface="微軟正黑體" panose="020B0604030504040204" pitchFamily="34" charset="-120"/>
                    </a:rPr>
                    <a:t>-7%</a:t>
                  </a:r>
                  <a:endParaRPr lang="zh-TW" altLang="en-US" sz="1300" dirty="0">
                    <a:solidFill>
                      <a:srgbClr val="FF0000"/>
                    </a:solidFill>
                    <a:latin typeface="微軟正黑體" panose="020B0604030504040204" pitchFamily="34" charset="-120"/>
                    <a:ea typeface="微軟正黑體" panose="020B0604030504040204" pitchFamily="34" charset="-120"/>
                  </a:endParaRPr>
                </a:p>
              </p:txBody>
            </p:sp>
            <p:sp>
              <p:nvSpPr>
                <p:cNvPr id="29" name="文字方塊 10"/>
                <p:cNvSpPr txBox="1"/>
                <p:nvPr/>
              </p:nvSpPr>
              <p:spPr>
                <a:xfrm>
                  <a:off x="3423663" y="2390327"/>
                  <a:ext cx="959043" cy="38210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altLang="zh-TW" sz="1300" dirty="0">
                      <a:solidFill>
                        <a:srgbClr val="FF0000"/>
                      </a:solidFill>
                      <a:latin typeface="微軟正黑體" panose="020B0604030504040204" pitchFamily="34" charset="-120"/>
                      <a:ea typeface="微軟正黑體" panose="020B0604030504040204" pitchFamily="34" charset="-120"/>
                    </a:rPr>
                    <a:t>2030</a:t>
                  </a:r>
                </a:p>
                <a:p>
                  <a:r>
                    <a:rPr lang="en-US" altLang="zh-TW" sz="1300" dirty="0">
                      <a:solidFill>
                        <a:srgbClr val="FF0000"/>
                      </a:solidFill>
                      <a:latin typeface="微軟正黑體" panose="020B0604030504040204" pitchFamily="34" charset="-120"/>
                      <a:ea typeface="微軟正黑體" panose="020B0604030504040204" pitchFamily="34" charset="-120"/>
                    </a:rPr>
                    <a:t>-22%</a:t>
                  </a:r>
                  <a:endParaRPr lang="zh-TW" altLang="en-US" sz="1300" dirty="0">
                    <a:solidFill>
                      <a:srgbClr val="FF0000"/>
                    </a:solidFill>
                    <a:latin typeface="微軟正黑體" panose="020B0604030504040204" pitchFamily="34" charset="-120"/>
                    <a:ea typeface="微軟正黑體" panose="020B0604030504040204" pitchFamily="34" charset="-120"/>
                  </a:endParaRPr>
                </a:p>
              </p:txBody>
            </p:sp>
            <p:sp>
              <p:nvSpPr>
                <p:cNvPr id="30" name="文字方塊 10"/>
                <p:cNvSpPr txBox="1"/>
                <p:nvPr/>
              </p:nvSpPr>
              <p:spPr>
                <a:xfrm>
                  <a:off x="4170332" y="2849525"/>
                  <a:ext cx="2690551" cy="760943"/>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 altLang="en-US" sz="1300" dirty="0">
                      <a:solidFill>
                        <a:srgbClr val="002060"/>
                      </a:solidFill>
                      <a:latin typeface="微軟正黑體" panose="020B0604030504040204" pitchFamily="34" charset="-120"/>
                      <a:ea typeface="微軟正黑體" panose="020B0604030504040204" pitchFamily="34" charset="-120"/>
                    </a:rPr>
                    <a:t>Using low-carbon energy, </a:t>
                  </a:r>
                  <a:r>
                    <a:rPr lang="en-US" altLang="en-US" sz="1300" dirty="0">
                      <a:solidFill>
                        <a:srgbClr val="002060"/>
                      </a:solidFill>
                      <a:latin typeface="微軟正黑體" panose="020B0604030504040204" pitchFamily="34" charset="-120"/>
                      <a:ea typeface="微軟正黑體" panose="020B0604030504040204" pitchFamily="34" charset="-120"/>
                    </a:rPr>
                    <a:t>replace coal-fired with natural gas.</a:t>
                  </a:r>
                  <a:endParaRPr lang="zh-TW" altLang="en-US" sz="1300" dirty="0">
                    <a:solidFill>
                      <a:srgbClr val="002060"/>
                    </a:solidFill>
                    <a:latin typeface="微軟正黑體" panose="020B0604030504040204" pitchFamily="34" charset="-120"/>
                    <a:ea typeface="微軟正黑體" panose="020B0604030504040204" pitchFamily="34" charset="-120"/>
                  </a:endParaRPr>
                </a:p>
              </p:txBody>
            </p:sp>
            <p:sp>
              <p:nvSpPr>
                <p:cNvPr id="31" name="文字方塊 10"/>
                <p:cNvSpPr txBox="1"/>
                <p:nvPr/>
              </p:nvSpPr>
              <p:spPr>
                <a:xfrm>
                  <a:off x="4382706" y="3674695"/>
                  <a:ext cx="2652100" cy="82421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 altLang="en-US" sz="1300" dirty="0">
                      <a:solidFill>
                        <a:srgbClr val="002060"/>
                      </a:solidFill>
                      <a:latin typeface="微軟正黑體" panose="020B0604030504040204" pitchFamily="34" charset="-120"/>
                      <a:ea typeface="微軟正黑體" panose="020B0604030504040204" pitchFamily="34" charset="-120"/>
                    </a:rPr>
                    <a:t>Develop green electricity and reduce gray electricity consumption.</a:t>
                  </a:r>
                  <a:endParaRPr lang="zh-TW" altLang="en-US" sz="1300" dirty="0">
                    <a:solidFill>
                      <a:srgbClr val="002060"/>
                    </a:solidFill>
                    <a:latin typeface="微軟正黑體" panose="020B0604030504040204" pitchFamily="34" charset="-120"/>
                    <a:ea typeface="微軟正黑體" panose="020B0604030504040204" pitchFamily="34" charset="-120"/>
                  </a:endParaRPr>
                </a:p>
              </p:txBody>
            </p:sp>
            <p:sp>
              <p:nvSpPr>
                <p:cNvPr id="32" name="矩形 31"/>
                <p:cNvSpPr/>
                <p:nvPr/>
              </p:nvSpPr>
              <p:spPr>
                <a:xfrm>
                  <a:off x="6086763" y="4498909"/>
                  <a:ext cx="4144445" cy="816448"/>
                </a:xfrm>
                <a:prstGeom prst="rect">
                  <a:avLst/>
                </a:prstGeom>
              </p:spPr>
              <p:txBody>
                <a:bodyPr wrap="none">
                  <a:spAutoFit/>
                </a:bodyPr>
                <a:lstStyle/>
                <a:p>
                  <a:pPr eaLnBrk="1" fontAlgn="auto" hangingPunct="1">
                    <a:spcBef>
                      <a:spcPts val="0"/>
                    </a:spcBef>
                    <a:spcAft>
                      <a:spcPts val="0"/>
                    </a:spcAft>
                    <a:defRPr/>
                  </a:pPr>
                  <a:r>
                    <a:rPr lang="en-US" altLang="zh-TW" sz="1300" kern="0" dirty="0">
                      <a:solidFill>
                        <a:srgbClr val="002060"/>
                      </a:solidFill>
                      <a:latin typeface="微軟正黑體" panose="020B0604030504040204" pitchFamily="34" charset="-120"/>
                      <a:ea typeface="微軟正黑體" panose="020B0604030504040204" pitchFamily="34" charset="-120"/>
                    </a:rPr>
                    <a:t>Develop hydrogen energy, </a:t>
                  </a:r>
                  <a:endParaRPr lang="en-US" altLang="zh-TW" sz="1300" kern="0" dirty="0" smtClean="0">
                    <a:solidFill>
                      <a:srgbClr val="002060"/>
                    </a:solidFill>
                    <a:latin typeface="微軟正黑體" panose="020B0604030504040204" pitchFamily="34" charset="-120"/>
                    <a:ea typeface="微軟正黑體" panose="020B0604030504040204" pitchFamily="34" charset="-120"/>
                  </a:endParaRPr>
                </a:p>
                <a:p>
                  <a:pPr>
                    <a:defRPr/>
                  </a:pPr>
                  <a:r>
                    <a:rPr lang="en-US" altLang="zh-TW" sz="1300" kern="0" dirty="0">
                      <a:solidFill>
                        <a:srgbClr val="002060"/>
                      </a:solidFill>
                      <a:latin typeface="微軟正黑體" panose="020B0604030504040204" pitchFamily="34" charset="-120"/>
                      <a:ea typeface="微軟正黑體" panose="020B0604030504040204" pitchFamily="34" charset="-120"/>
                    </a:rPr>
                    <a:t>C</a:t>
                  </a:r>
                  <a:r>
                    <a:rPr lang="en-US" altLang="zh-TW" sz="1300" kern="0" dirty="0" smtClean="0">
                      <a:solidFill>
                        <a:srgbClr val="002060"/>
                      </a:solidFill>
                      <a:latin typeface="微軟正黑體" panose="020B0604030504040204" pitchFamily="34" charset="-120"/>
                      <a:ea typeface="微軟正黑體" panose="020B0604030504040204" pitchFamily="34" charset="-120"/>
                    </a:rPr>
                    <a:t>arbon </a:t>
                  </a:r>
                  <a:r>
                    <a:rPr lang="en-US" altLang="zh-TW" sz="1300" kern="0" dirty="0">
                      <a:solidFill>
                        <a:srgbClr val="002060"/>
                      </a:solidFill>
                      <a:latin typeface="微軟正黑體" panose="020B0604030504040204" pitchFamily="34" charset="-120"/>
                      <a:ea typeface="微軟正黑體" panose="020B0604030504040204" pitchFamily="34" charset="-120"/>
                    </a:rPr>
                    <a:t>C</a:t>
                  </a:r>
                  <a:r>
                    <a:rPr lang="en-US" altLang="zh-TW" sz="1300" kern="0" dirty="0" smtClean="0">
                      <a:solidFill>
                        <a:srgbClr val="002060"/>
                      </a:solidFill>
                      <a:latin typeface="微軟正黑體" panose="020B0604030504040204" pitchFamily="34" charset="-120"/>
                      <a:ea typeface="微軟正黑體" panose="020B0604030504040204" pitchFamily="34" charset="-120"/>
                    </a:rPr>
                    <a:t>apture </a:t>
                  </a:r>
                  <a:r>
                    <a:rPr lang="en-US" altLang="zh-TW" sz="1300" kern="0" dirty="0">
                      <a:solidFill>
                        <a:srgbClr val="002060"/>
                      </a:solidFill>
                      <a:latin typeface="微軟正黑體" panose="020B0604030504040204" pitchFamily="34" charset="-120"/>
                      <a:ea typeface="微軟正黑體" panose="020B0604030504040204" pitchFamily="34" charset="-120"/>
                    </a:rPr>
                    <a:t>and </a:t>
                  </a:r>
                  <a:r>
                    <a:rPr lang="en-US" altLang="zh-TW" sz="1300" kern="0" dirty="0" smtClean="0">
                      <a:solidFill>
                        <a:srgbClr val="002060"/>
                      </a:solidFill>
                      <a:latin typeface="微軟正黑體" panose="020B0604030504040204" pitchFamily="34" charset="-120"/>
                      <a:ea typeface="微軟正黑體" panose="020B0604030504040204" pitchFamily="34" charset="-120"/>
                    </a:rPr>
                    <a:t>Utilization &amp; </a:t>
                  </a:r>
                  <a:r>
                    <a:rPr lang="en-US" altLang="zh-TW" sz="1300" kern="0" dirty="0">
                      <a:solidFill>
                        <a:srgbClr val="002060"/>
                      </a:solidFill>
                      <a:latin typeface="微軟正黑體" panose="020B0604030504040204" pitchFamily="34" charset="-120"/>
                      <a:ea typeface="微軟正黑體" panose="020B0604030504040204" pitchFamily="34" charset="-120"/>
                    </a:rPr>
                    <a:t>C</a:t>
                  </a:r>
                  <a:r>
                    <a:rPr lang="en-US" altLang="zh-TW" sz="1300" kern="0" dirty="0" smtClean="0">
                      <a:solidFill>
                        <a:srgbClr val="002060"/>
                      </a:solidFill>
                      <a:latin typeface="微軟正黑體" panose="020B0604030504040204" pitchFamily="34" charset="-120"/>
                      <a:ea typeface="微軟正黑體" panose="020B0604030504040204" pitchFamily="34" charset="-120"/>
                    </a:rPr>
                    <a:t>arbon </a:t>
                  </a:r>
                </a:p>
                <a:p>
                  <a:pPr eaLnBrk="1" fontAlgn="auto" hangingPunct="1">
                    <a:spcBef>
                      <a:spcPts val="0"/>
                    </a:spcBef>
                    <a:spcAft>
                      <a:spcPts val="0"/>
                    </a:spcAft>
                    <a:defRPr/>
                  </a:pPr>
                  <a:r>
                    <a:rPr lang="en-US" altLang="zh-TW" sz="1300" kern="0" dirty="0" smtClean="0">
                      <a:solidFill>
                        <a:srgbClr val="002060"/>
                      </a:solidFill>
                      <a:latin typeface="微軟正黑體" panose="020B0604030504040204" pitchFamily="34" charset="-120"/>
                      <a:ea typeface="微軟正黑體" panose="020B0604030504040204" pitchFamily="34" charset="-120"/>
                    </a:rPr>
                    <a:t>Capture and Storage </a:t>
                  </a:r>
                  <a:r>
                    <a:rPr lang="en-US" altLang="zh-TW" sz="1300" kern="0" dirty="0">
                      <a:solidFill>
                        <a:srgbClr val="002060"/>
                      </a:solidFill>
                      <a:latin typeface="微軟正黑體" panose="020B0604030504040204" pitchFamily="34" charset="-120"/>
                      <a:ea typeface="微軟正黑體" panose="020B0604030504040204" pitchFamily="34" charset="-120"/>
                    </a:rPr>
                    <a:t>technology.</a:t>
                  </a:r>
                  <a:endParaRPr lang="zh-TW" altLang="en-US" sz="1300" kern="0" dirty="0">
                    <a:solidFill>
                      <a:srgbClr val="002060"/>
                    </a:solidFill>
                    <a:latin typeface="微軟正黑體" panose="020B0604030504040204" pitchFamily="34" charset="-120"/>
                    <a:ea typeface="微軟正黑體" panose="020B0604030504040204" pitchFamily="34" charset="-120"/>
                  </a:endParaRPr>
                </a:p>
              </p:txBody>
            </p:sp>
          </p:grpSp>
          <p:sp>
            <p:nvSpPr>
              <p:cNvPr id="23" name="矩形 22"/>
              <p:cNvSpPr/>
              <p:nvPr/>
            </p:nvSpPr>
            <p:spPr>
              <a:xfrm>
                <a:off x="1850065" y="1820060"/>
                <a:ext cx="6096000" cy="580586"/>
              </a:xfrm>
              <a:prstGeom prst="rect">
                <a:avLst/>
              </a:prstGeom>
            </p:spPr>
            <p:txBody>
              <a:bodyPr>
                <a:spAutoFit/>
              </a:bodyPr>
              <a:lstStyle/>
              <a:p>
                <a:pPr eaLnBrk="1" fontAlgn="auto" hangingPunct="1">
                  <a:spcBef>
                    <a:spcPts val="0"/>
                  </a:spcBef>
                  <a:spcAft>
                    <a:spcPts val="0"/>
                  </a:spcAft>
                  <a:defRPr/>
                </a:pPr>
                <a:r>
                  <a:rPr lang="en-US" altLang="zh-TW" sz="1300" kern="0" dirty="0" smtClean="0">
                    <a:solidFill>
                      <a:srgbClr val="FF0000"/>
                    </a:solidFill>
                    <a:latin typeface="微軟正黑體" panose="020B0604030504040204" pitchFamily="34" charset="-120"/>
                    <a:ea typeface="微軟正黑體" panose="020B0604030504040204" pitchFamily="34" charset="-120"/>
                  </a:rPr>
                  <a:t>Base year 2021</a:t>
                </a:r>
                <a:endParaRPr lang="en-US" altLang="zh-TW" sz="1300" kern="0" dirty="0">
                  <a:solidFill>
                    <a:srgbClr val="FF0000"/>
                  </a:solidFill>
                  <a:latin typeface="微軟正黑體" panose="020B0604030504040204" pitchFamily="34" charset="-120"/>
                  <a:ea typeface="微軟正黑體" panose="020B0604030504040204" pitchFamily="34" charset="-120"/>
                </a:endParaRPr>
              </a:p>
              <a:p>
                <a:pPr eaLnBrk="1" fontAlgn="auto" hangingPunct="1">
                  <a:spcBef>
                    <a:spcPts val="0"/>
                  </a:spcBef>
                  <a:spcAft>
                    <a:spcPts val="0"/>
                  </a:spcAft>
                  <a:defRPr/>
                </a:pPr>
                <a:endParaRPr lang="zh-TW" altLang="en-US" sz="1300" kern="0" dirty="0">
                  <a:solidFill>
                    <a:srgbClr val="FF0000"/>
                  </a:solidFill>
                  <a:latin typeface="微軟正黑體" panose="020B0604030504040204" pitchFamily="34" charset="-120"/>
                  <a:ea typeface="微軟正黑體" panose="020B0604030504040204" pitchFamily="34" charset="-120"/>
                </a:endParaRPr>
              </a:p>
            </p:txBody>
          </p:sp>
        </p:grpSp>
      </p:grpSp>
      <p:sp>
        <p:nvSpPr>
          <p:cNvPr id="33" name="矩形 32"/>
          <p:cNvSpPr/>
          <p:nvPr/>
        </p:nvSpPr>
        <p:spPr>
          <a:xfrm>
            <a:off x="449870" y="2071616"/>
            <a:ext cx="5436873" cy="400110"/>
          </a:xfrm>
          <a:prstGeom prst="rect">
            <a:avLst/>
          </a:prstGeom>
        </p:spPr>
        <p:txBody>
          <a:bodyPr wrap="none">
            <a:spAutoFit/>
          </a:bodyPr>
          <a:lstStyle/>
          <a:p>
            <a:r>
              <a:rPr lang="en-US" altLang="en-US" sz="2000" b="0" dirty="0" smtClean="0">
                <a:solidFill>
                  <a:srgbClr val="002060"/>
                </a:solidFill>
                <a:latin typeface="微軟正黑體" pitchFamily="34" charset="-120"/>
                <a:ea typeface="微軟正黑體" pitchFamily="34" charset="-120"/>
              </a:rPr>
              <a:t>The  </a:t>
            </a:r>
            <a:r>
              <a:rPr lang="en-US" altLang="en-US" sz="2000" dirty="0">
                <a:solidFill>
                  <a:srgbClr val="002060"/>
                </a:solidFill>
                <a:latin typeface="微軟正黑體" pitchFamily="34" charset="-120"/>
                <a:ea typeface="微軟正黑體" pitchFamily="34" charset="-120"/>
              </a:rPr>
              <a:t>C</a:t>
            </a:r>
            <a:r>
              <a:rPr lang="en-US" altLang="en-US" sz="2000" b="0" dirty="0" smtClean="0">
                <a:solidFill>
                  <a:srgbClr val="002060"/>
                </a:solidFill>
                <a:latin typeface="微軟正黑體" pitchFamily="34" charset="-120"/>
                <a:ea typeface="微軟正黑體" pitchFamily="34" charset="-120"/>
              </a:rPr>
              <a:t>arbon </a:t>
            </a:r>
            <a:r>
              <a:rPr lang="en-US" altLang="en-US" sz="2000" dirty="0">
                <a:solidFill>
                  <a:srgbClr val="002060"/>
                </a:solidFill>
                <a:latin typeface="微軟正黑體" pitchFamily="34" charset="-120"/>
                <a:ea typeface="微軟正黑體" pitchFamily="34" charset="-120"/>
              </a:rPr>
              <a:t>R</a:t>
            </a:r>
            <a:r>
              <a:rPr lang="en-US" altLang="en-US" sz="2000" b="0" dirty="0" smtClean="0">
                <a:solidFill>
                  <a:srgbClr val="002060"/>
                </a:solidFill>
                <a:latin typeface="微軟正黑體" pitchFamily="34" charset="-120"/>
                <a:ea typeface="微軟正黑體" pitchFamily="34" charset="-120"/>
              </a:rPr>
              <a:t>eduction </a:t>
            </a:r>
            <a:r>
              <a:rPr lang="en-US" altLang="en-US" sz="2000" dirty="0">
                <a:solidFill>
                  <a:srgbClr val="002060"/>
                </a:solidFill>
                <a:latin typeface="微軟正黑體" pitchFamily="34" charset="-120"/>
                <a:ea typeface="微軟正黑體" pitchFamily="34" charset="-120"/>
              </a:rPr>
              <a:t>T</a:t>
            </a:r>
            <a:r>
              <a:rPr lang="en-US" altLang="en-US" sz="2000" b="0" dirty="0" smtClean="0">
                <a:solidFill>
                  <a:srgbClr val="002060"/>
                </a:solidFill>
                <a:latin typeface="微軟正黑體" pitchFamily="34" charset="-120"/>
                <a:ea typeface="微軟正黑體" pitchFamily="34" charset="-120"/>
              </a:rPr>
              <a:t>rend of SSFC Group</a:t>
            </a:r>
            <a:endParaRPr lang="zh-TW" altLang="en-US" sz="2000" dirty="0">
              <a:solidFill>
                <a:srgbClr val="002060"/>
              </a:solidFill>
            </a:endParaRPr>
          </a:p>
        </p:txBody>
      </p:sp>
      <p:sp>
        <p:nvSpPr>
          <p:cNvPr id="34" name="矩形 33"/>
          <p:cNvSpPr/>
          <p:nvPr/>
        </p:nvSpPr>
        <p:spPr>
          <a:xfrm>
            <a:off x="-89588" y="3736795"/>
            <a:ext cx="1078916" cy="861774"/>
          </a:xfrm>
          <a:prstGeom prst="rect">
            <a:avLst/>
          </a:prstGeom>
        </p:spPr>
        <p:txBody>
          <a:bodyPr wrap="square">
            <a:spAutoFit/>
          </a:bodyPr>
          <a:lstStyle/>
          <a:p>
            <a:pPr algn="ctr"/>
            <a:r>
              <a:rPr lang="en" altLang="en-US" sz="1250" dirty="0">
                <a:solidFill>
                  <a:srgbClr val="002060"/>
                </a:solidFill>
                <a:latin typeface="微軟正黑體" panose="020B0604030504040204" pitchFamily="34" charset="-120"/>
                <a:ea typeface="微軟正黑體" panose="020B0604030504040204" pitchFamily="34" charset="-120"/>
              </a:rPr>
              <a:t>Total carbon reduction</a:t>
            </a:r>
          </a:p>
          <a:p>
            <a:pPr algn="ctr"/>
            <a:r>
              <a:rPr lang="en" altLang="en-US" sz="1250" dirty="0">
                <a:solidFill>
                  <a:srgbClr val="002060"/>
                </a:solidFill>
                <a:latin typeface="微軟正黑體" panose="020B0604030504040204" pitchFamily="34" charset="-120"/>
                <a:ea typeface="微軟正黑體" panose="020B0604030504040204" pitchFamily="34" charset="-120"/>
              </a:rPr>
              <a:t>(Tons/yr)</a:t>
            </a:r>
          </a:p>
        </p:txBody>
      </p:sp>
      <p:sp>
        <p:nvSpPr>
          <p:cNvPr id="35" name="圓角化對角線角落矩形 34"/>
          <p:cNvSpPr/>
          <p:nvPr/>
        </p:nvSpPr>
        <p:spPr>
          <a:xfrm>
            <a:off x="5838070" y="2192078"/>
            <a:ext cx="3274278" cy="2415847"/>
          </a:xfrm>
          <a:prstGeom prst="round2DiagRect">
            <a:avLst/>
          </a:prstGeom>
          <a:solidFill>
            <a:srgbClr val="FFCCCC"/>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 altLang="en-US" sz="1650" b="1" dirty="0">
                <a:solidFill>
                  <a:srgbClr val="002060"/>
                </a:solidFill>
                <a:latin typeface="微軟正黑體" panose="020B0604030504040204" pitchFamily="34" charset="-120"/>
                <a:ea typeface="微軟正黑體" panose="020B0604030504040204" pitchFamily="34" charset="-120"/>
              </a:rPr>
              <a:t>SSFC Group's </a:t>
            </a:r>
            <a:r>
              <a:rPr lang="en" altLang="en-US" sz="1650" b="1" dirty="0" smtClean="0">
                <a:solidFill>
                  <a:srgbClr val="002060"/>
                </a:solidFill>
                <a:latin typeface="微軟正黑體" panose="020B0604030504040204" pitchFamily="34" charset="-120"/>
                <a:ea typeface="微軟正黑體" panose="020B0604030504040204" pitchFamily="34" charset="-120"/>
              </a:rPr>
              <a:t>Carbon </a:t>
            </a:r>
            <a:r>
              <a:rPr lang="en" altLang="en-US" sz="1650" b="1" dirty="0">
                <a:solidFill>
                  <a:srgbClr val="002060"/>
                </a:solidFill>
                <a:latin typeface="微軟正黑體" panose="020B0604030504040204" pitchFamily="34" charset="-120"/>
                <a:ea typeface="微軟正黑體" panose="020B0604030504040204" pitchFamily="34" charset="-120"/>
              </a:rPr>
              <a:t>R</a:t>
            </a:r>
            <a:r>
              <a:rPr lang="en" altLang="en-US" sz="1650" b="1" dirty="0" smtClean="0">
                <a:solidFill>
                  <a:srgbClr val="002060"/>
                </a:solidFill>
                <a:latin typeface="微軟正黑體" panose="020B0604030504040204" pitchFamily="34" charset="-120"/>
                <a:ea typeface="微軟正黑體" panose="020B0604030504040204" pitchFamily="34" charset="-120"/>
              </a:rPr>
              <a:t>eduction </a:t>
            </a:r>
            <a:r>
              <a:rPr lang="en" altLang="en-US" sz="1650" b="1" dirty="0">
                <a:solidFill>
                  <a:srgbClr val="002060"/>
                </a:solidFill>
                <a:latin typeface="微軟正黑體" panose="020B0604030504040204" pitchFamily="34" charset="-120"/>
                <a:ea typeface="微軟正黑體" panose="020B0604030504040204" pitchFamily="34" charset="-120"/>
              </a:rPr>
              <a:t>T</a:t>
            </a:r>
            <a:r>
              <a:rPr lang="en" altLang="en-US" sz="1650" b="1" dirty="0" smtClean="0">
                <a:solidFill>
                  <a:srgbClr val="002060"/>
                </a:solidFill>
                <a:latin typeface="微軟正黑體" panose="020B0604030504040204" pitchFamily="34" charset="-120"/>
                <a:ea typeface="微軟正黑體" panose="020B0604030504040204" pitchFamily="34" charset="-120"/>
              </a:rPr>
              <a:t>arget</a:t>
            </a:r>
            <a:endParaRPr lang="en-US" altLang="zh-TW" sz="1650" b="1" dirty="0">
              <a:solidFill>
                <a:srgbClr val="002060"/>
              </a:solidFill>
              <a:latin typeface="微軟正黑體" panose="020B0604030504040204" pitchFamily="34" charset="-120"/>
              <a:ea typeface="微軟正黑體" panose="020B0604030504040204" pitchFamily="34" charset="-120"/>
            </a:endParaRPr>
          </a:p>
          <a:p>
            <a:endParaRPr lang="en-US" altLang="zh-TW" sz="1650" b="1" dirty="0">
              <a:solidFill>
                <a:srgbClr val="002060"/>
              </a:solidFill>
              <a:latin typeface="微軟正黑體" panose="020B0604030504040204" pitchFamily="34" charset="-120"/>
              <a:ea typeface="微軟正黑體" panose="020B0604030504040204" pitchFamily="34" charset="-120"/>
            </a:endParaRPr>
          </a:p>
          <a:p>
            <a:r>
              <a:rPr lang="en-US" altLang="zh-TW" sz="1650" b="1" dirty="0">
                <a:solidFill>
                  <a:srgbClr val="002060"/>
                </a:solidFill>
                <a:latin typeface="微軟正黑體" panose="020B0604030504040204" pitchFamily="34" charset="-120"/>
                <a:ea typeface="微軟正黑體" panose="020B0604030504040204" pitchFamily="34" charset="-120"/>
              </a:rPr>
              <a:t>Base Year :</a:t>
            </a:r>
            <a:r>
              <a:rPr lang="zh-TW" altLang="en-US" sz="1650" b="1" dirty="0">
                <a:solidFill>
                  <a:srgbClr val="002060"/>
                </a:solidFill>
                <a:latin typeface="微軟正黑體" panose="020B0604030504040204" pitchFamily="34" charset="-120"/>
                <a:ea typeface="微軟正黑體" panose="020B0604030504040204" pitchFamily="34" charset="-120"/>
              </a:rPr>
              <a:t> </a:t>
            </a:r>
            <a:r>
              <a:rPr lang="en-US" altLang="zh-TW" sz="1650" b="1" dirty="0" smtClean="0">
                <a:solidFill>
                  <a:srgbClr val="002060"/>
                </a:solidFill>
                <a:latin typeface="微軟正黑體" panose="020B0604030504040204" pitchFamily="34" charset="-120"/>
                <a:ea typeface="微軟正黑體" panose="020B0604030504040204" pitchFamily="34" charset="-120"/>
              </a:rPr>
              <a:t>2021</a:t>
            </a:r>
            <a:endParaRPr lang="en-US" altLang="zh-TW" sz="1650" b="1" dirty="0">
              <a:solidFill>
                <a:srgbClr val="002060"/>
              </a:solidFill>
              <a:latin typeface="微軟正黑體" panose="020B0604030504040204" pitchFamily="34" charset="-120"/>
              <a:ea typeface="微軟正黑體" panose="020B0604030504040204" pitchFamily="34" charset="-120"/>
            </a:endParaRPr>
          </a:p>
          <a:p>
            <a:r>
              <a:rPr lang="en-US" altLang="zh-TW" sz="1650" b="1" dirty="0">
                <a:solidFill>
                  <a:srgbClr val="002060"/>
                </a:solidFill>
                <a:latin typeface="微軟正黑體" panose="020B0604030504040204" pitchFamily="34" charset="-120"/>
                <a:ea typeface="微軟正黑體" panose="020B0604030504040204" pitchFamily="34" charset="-120"/>
              </a:rPr>
              <a:t>Target </a:t>
            </a:r>
            <a:r>
              <a:rPr lang="en-US" altLang="zh-TW" sz="1650" b="1" dirty="0" smtClean="0">
                <a:solidFill>
                  <a:srgbClr val="002060"/>
                </a:solidFill>
                <a:latin typeface="微軟正黑體" panose="020B0604030504040204" pitchFamily="34" charset="-120"/>
                <a:ea typeface="微軟正黑體" panose="020B0604030504040204" pitchFamily="34" charset="-120"/>
              </a:rPr>
              <a:t>:2025 </a:t>
            </a:r>
            <a:r>
              <a:rPr lang="en-US" altLang="zh-TW" sz="1650" b="1" dirty="0">
                <a:solidFill>
                  <a:srgbClr val="FF0000"/>
                </a:solidFill>
                <a:latin typeface="微軟正黑體" panose="020B0604030504040204" pitchFamily="34" charset="-120"/>
                <a:ea typeface="微軟正黑體" panose="020B0604030504040204" pitchFamily="34" charset="-120"/>
              </a:rPr>
              <a:t>minus</a:t>
            </a:r>
            <a:r>
              <a:rPr lang="en-US" altLang="zh-TW" sz="1650" b="1" dirty="0">
                <a:solidFill>
                  <a:srgbClr val="002060"/>
                </a:solidFill>
                <a:latin typeface="微軟正黑體" panose="020B0604030504040204" pitchFamily="34" charset="-120"/>
                <a:ea typeface="微軟正黑體" panose="020B0604030504040204" pitchFamily="34" charset="-120"/>
              </a:rPr>
              <a:t> </a:t>
            </a:r>
            <a:r>
              <a:rPr lang="en-US" altLang="zh-TW" sz="1650" b="1" dirty="0">
                <a:solidFill>
                  <a:srgbClr val="FF0000"/>
                </a:solidFill>
                <a:latin typeface="微軟正黑體" panose="020B0604030504040204" pitchFamily="34" charset="-120"/>
                <a:ea typeface="微軟正黑體" panose="020B0604030504040204" pitchFamily="34" charset="-120"/>
              </a:rPr>
              <a:t>7%</a:t>
            </a:r>
            <a:endParaRPr lang="en-US" altLang="zh-TW" sz="1650" b="1" dirty="0">
              <a:solidFill>
                <a:prstClr val="black"/>
              </a:solidFill>
              <a:latin typeface="微軟正黑體" panose="020B0604030504040204" pitchFamily="34" charset="-120"/>
              <a:ea typeface="微軟正黑體" panose="020B0604030504040204" pitchFamily="34" charset="-120"/>
            </a:endParaRPr>
          </a:p>
          <a:p>
            <a:r>
              <a:rPr lang="zh-TW" altLang="en-US" sz="1650" b="1" dirty="0">
                <a:solidFill>
                  <a:srgbClr val="FF0000"/>
                </a:solidFill>
                <a:latin typeface="微軟正黑體" panose="020B0604030504040204" pitchFamily="34" charset="-120"/>
                <a:ea typeface="微軟正黑體" panose="020B0604030504040204" pitchFamily="34" charset="-120"/>
              </a:rPr>
              <a:t>              </a:t>
            </a:r>
            <a:r>
              <a:rPr lang="en-US" altLang="zh-TW" sz="1650" b="1" dirty="0" smtClean="0">
                <a:solidFill>
                  <a:srgbClr val="002060"/>
                </a:solidFill>
                <a:latin typeface="微軟正黑體" panose="020B0604030504040204" pitchFamily="34" charset="-120"/>
                <a:ea typeface="微軟正黑體" panose="020B0604030504040204" pitchFamily="34" charset="-120"/>
              </a:rPr>
              <a:t>2030</a:t>
            </a:r>
            <a:r>
              <a:rPr lang="zh-TW" altLang="en-US" sz="1650" b="1" dirty="0" smtClean="0">
                <a:solidFill>
                  <a:srgbClr val="002060"/>
                </a:solidFill>
                <a:latin typeface="微軟正黑體" panose="020B0604030504040204" pitchFamily="34" charset="-120"/>
                <a:ea typeface="微軟正黑體" panose="020B0604030504040204" pitchFamily="34" charset="-120"/>
              </a:rPr>
              <a:t> </a:t>
            </a:r>
            <a:r>
              <a:rPr lang="en-US" altLang="zh-TW" sz="1650" b="1" dirty="0">
                <a:solidFill>
                  <a:srgbClr val="FF0000"/>
                </a:solidFill>
                <a:latin typeface="微軟正黑體" panose="020B0604030504040204" pitchFamily="34" charset="-120"/>
                <a:ea typeface="微軟正黑體" panose="020B0604030504040204" pitchFamily="34" charset="-120"/>
              </a:rPr>
              <a:t>minus</a:t>
            </a:r>
            <a:r>
              <a:rPr lang="zh-TW" altLang="en-US" sz="1650" b="1" dirty="0">
                <a:solidFill>
                  <a:srgbClr val="FF0000"/>
                </a:solidFill>
                <a:latin typeface="微軟正黑體" panose="020B0604030504040204" pitchFamily="34" charset="-120"/>
                <a:ea typeface="微軟正黑體" panose="020B0604030504040204" pitchFamily="34" charset="-120"/>
              </a:rPr>
              <a:t> </a:t>
            </a:r>
            <a:r>
              <a:rPr lang="zh-TW" altLang="en-US" sz="1650" b="1" dirty="0">
                <a:solidFill>
                  <a:srgbClr val="002060"/>
                </a:solidFill>
                <a:latin typeface="微軟正黑體" panose="020B0604030504040204" pitchFamily="34" charset="-120"/>
                <a:ea typeface="微軟正黑體" panose="020B0604030504040204" pitchFamily="34" charset="-120"/>
              </a:rPr>
              <a:t> </a:t>
            </a:r>
            <a:r>
              <a:rPr lang="en-US" altLang="zh-TW" sz="1650" b="1" dirty="0">
                <a:solidFill>
                  <a:srgbClr val="FF0000"/>
                </a:solidFill>
                <a:latin typeface="微軟正黑體" panose="020B0604030504040204" pitchFamily="34" charset="-120"/>
                <a:ea typeface="微軟正黑體" panose="020B0604030504040204" pitchFamily="34" charset="-120"/>
              </a:rPr>
              <a:t>22%</a:t>
            </a:r>
          </a:p>
          <a:p>
            <a:r>
              <a:rPr lang="zh-TW" altLang="en-US" sz="1650" b="1" dirty="0">
                <a:solidFill>
                  <a:srgbClr val="FF0000"/>
                </a:solidFill>
                <a:latin typeface="微軟正黑體" panose="020B0604030504040204" pitchFamily="34" charset="-120"/>
                <a:ea typeface="微軟正黑體" panose="020B0604030504040204" pitchFamily="34" charset="-120"/>
              </a:rPr>
              <a:t>             </a:t>
            </a:r>
            <a:r>
              <a:rPr lang="zh-TW" altLang="en-US" sz="1650" b="1" dirty="0" smtClean="0">
                <a:solidFill>
                  <a:srgbClr val="FF0000"/>
                </a:solidFill>
                <a:latin typeface="微軟正黑體" panose="020B0604030504040204" pitchFamily="34" charset="-120"/>
                <a:ea typeface="微軟正黑體" panose="020B0604030504040204" pitchFamily="34" charset="-120"/>
              </a:rPr>
              <a:t> </a:t>
            </a:r>
            <a:r>
              <a:rPr lang="en-US" altLang="zh-TW" sz="1650" b="1" dirty="0">
                <a:solidFill>
                  <a:srgbClr val="002060"/>
                </a:solidFill>
                <a:latin typeface="微軟正黑體" panose="020B0604030504040204" pitchFamily="34" charset="-120"/>
                <a:ea typeface="微軟正黑體" panose="020B0604030504040204" pitchFamily="34" charset="-120"/>
              </a:rPr>
              <a:t>2050</a:t>
            </a:r>
            <a:r>
              <a:rPr lang="zh-TW" altLang="en-US" sz="1650" b="1" dirty="0">
                <a:solidFill>
                  <a:srgbClr val="FF0000"/>
                </a:solidFill>
                <a:latin typeface="微軟正黑體" panose="020B0604030504040204" pitchFamily="34" charset="-120"/>
                <a:ea typeface="微軟正黑體" panose="020B0604030504040204" pitchFamily="34" charset="-120"/>
              </a:rPr>
              <a:t> </a:t>
            </a:r>
            <a:r>
              <a:rPr lang="en-US" altLang="zh-TW" sz="1650" b="1" dirty="0" smtClean="0">
                <a:solidFill>
                  <a:srgbClr val="FF0000"/>
                </a:solidFill>
                <a:latin typeface="微軟正黑體" panose="020B0604030504040204" pitchFamily="34" charset="-120"/>
                <a:ea typeface="微軟正黑體" panose="020B0604030504040204" pitchFamily="34" charset="-120"/>
              </a:rPr>
              <a:t>carbon neutra</a:t>
            </a:r>
            <a:r>
              <a:rPr lang="en-US" altLang="zh-TW" sz="1650" dirty="0" smtClean="0">
                <a:solidFill>
                  <a:srgbClr val="FF0000"/>
                </a:solidFill>
                <a:latin typeface="微軟正黑體" panose="020B0604030504040204" pitchFamily="34" charset="-120"/>
                <a:ea typeface="微軟正黑體" panose="020B0604030504040204" pitchFamily="34" charset="-120"/>
              </a:rPr>
              <a:t>l</a:t>
            </a:r>
            <a:endParaRPr lang="zh-TW" altLang="en-US" sz="1650" dirty="0">
              <a:solidFill>
                <a:prstClr val="white"/>
              </a:solidFill>
            </a:endParaRPr>
          </a:p>
        </p:txBody>
      </p:sp>
      <p:sp>
        <p:nvSpPr>
          <p:cNvPr id="5" name="投影片編號版面配置區 4"/>
          <p:cNvSpPr>
            <a:spLocks noGrp="1"/>
          </p:cNvSpPr>
          <p:nvPr>
            <p:ph type="sldNum" sz="quarter" idx="12"/>
          </p:nvPr>
        </p:nvSpPr>
        <p:spPr/>
        <p:txBody>
          <a:bodyPr/>
          <a:lstStyle/>
          <a:p>
            <a:fld id="{3371A073-0F0D-424B-875D-A3CDE2C259F7}" type="slidenum">
              <a:rPr lang="zh-TW" altLang="en-US" smtClean="0"/>
              <a:t>14</a:t>
            </a:fld>
            <a:endParaRPr lang="zh-TW" altLang="en-US"/>
          </a:p>
        </p:txBody>
      </p:sp>
    </p:spTree>
    <p:extLst>
      <p:ext uri="{BB962C8B-B14F-4D97-AF65-F5344CB8AC3E}">
        <p14:creationId xmlns:p14="http://schemas.microsoft.com/office/powerpoint/2010/main" val="14382476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title"/>
          </p:nvPr>
        </p:nvSpPr>
        <p:spPr>
          <a:xfrm>
            <a:off x="107505" y="135997"/>
            <a:ext cx="8928991" cy="1143000"/>
          </a:xfrm>
          <a:gradFill flip="none" rotWithShape="0">
            <a:gsLst>
              <a:gs pos="100000">
                <a:srgbClr val="FF0000">
                  <a:alpha val="50000"/>
                </a:srgbClr>
              </a:gs>
              <a:gs pos="0">
                <a:schemeClr val="bg1">
                  <a:alpha val="0"/>
                </a:schemeClr>
              </a:gs>
              <a:gs pos="100000">
                <a:srgbClr val="FF0000"/>
              </a:gs>
            </a:gsLst>
            <a:lin ang="0" scaled="1"/>
            <a:tileRect/>
          </a:gradFill>
          <a:ln>
            <a:noFill/>
          </a:ln>
        </p:spPr>
        <p:style>
          <a:lnRef idx="1">
            <a:schemeClr val="accent5"/>
          </a:lnRef>
          <a:fillRef idx="2">
            <a:schemeClr val="accent5"/>
          </a:fillRef>
          <a:effectRef idx="1">
            <a:schemeClr val="accent5"/>
          </a:effectRef>
          <a:fontRef idx="minor">
            <a:schemeClr val="dk1"/>
          </a:fontRef>
        </p:style>
        <p:txBody>
          <a:bodyPr>
            <a:normAutofit fontScale="90000"/>
          </a:bodyPr>
          <a:lstStyle/>
          <a:p>
            <a:pPr algn="r"/>
            <a:r>
              <a:rPr lang="en-US" altLang="zh-TW" sz="3600" b="1" dirty="0" smtClean="0">
                <a:ln>
                  <a:solidFill>
                    <a:schemeClr val="bg1"/>
                  </a:solidFill>
                </a:ln>
                <a:solidFill>
                  <a:schemeClr val="bg1"/>
                </a:solidFill>
                <a:latin typeface="微軟正黑體" pitchFamily="34" charset="-120"/>
                <a:ea typeface="微軟正黑體" pitchFamily="34" charset="-120"/>
              </a:rPr>
              <a:t>SSFC Net Zero </a:t>
            </a:r>
            <a:r>
              <a:rPr lang="en-US" altLang="zh-TW" sz="3600" b="1" dirty="0">
                <a:ln>
                  <a:solidFill>
                    <a:schemeClr val="bg1"/>
                  </a:solidFill>
                </a:ln>
                <a:solidFill>
                  <a:schemeClr val="bg1"/>
                </a:solidFill>
                <a:latin typeface="微軟正黑體" pitchFamily="34" charset="-120"/>
                <a:ea typeface="微軟正黑體" pitchFamily="34" charset="-120"/>
              </a:rPr>
              <a:t>C</a:t>
            </a:r>
            <a:r>
              <a:rPr lang="en-US" altLang="zh-TW" sz="3600" b="1" dirty="0" smtClean="0">
                <a:ln>
                  <a:solidFill>
                    <a:schemeClr val="bg1"/>
                  </a:solidFill>
                </a:ln>
                <a:solidFill>
                  <a:schemeClr val="bg1"/>
                </a:solidFill>
                <a:latin typeface="微軟正黑體" pitchFamily="34" charset="-120"/>
                <a:ea typeface="微軟正黑體" pitchFamily="34" charset="-120"/>
              </a:rPr>
              <a:t>arbon </a:t>
            </a:r>
            <a:r>
              <a:rPr lang="en-US" altLang="zh-TW" sz="3600" b="1" dirty="0">
                <a:ln>
                  <a:solidFill>
                    <a:schemeClr val="bg1"/>
                  </a:solidFill>
                </a:ln>
                <a:solidFill>
                  <a:schemeClr val="bg1"/>
                </a:solidFill>
                <a:latin typeface="微軟正黑體" pitchFamily="34" charset="-120"/>
                <a:ea typeface="微軟正黑體" pitchFamily="34" charset="-120"/>
              </a:rPr>
              <a:t>E</a:t>
            </a:r>
            <a:r>
              <a:rPr lang="en-US" altLang="zh-TW" sz="3600" b="1" dirty="0" smtClean="0">
                <a:ln>
                  <a:solidFill>
                    <a:schemeClr val="bg1"/>
                  </a:solidFill>
                </a:ln>
                <a:solidFill>
                  <a:schemeClr val="bg1"/>
                </a:solidFill>
                <a:latin typeface="微軟正黑體" pitchFamily="34" charset="-120"/>
                <a:ea typeface="微軟正黑體" pitchFamily="34" charset="-120"/>
              </a:rPr>
              <a:t>missions </a:t>
            </a:r>
            <a:r>
              <a:rPr lang="en-US" altLang="zh-TW" sz="3600" b="1" dirty="0">
                <a:ln>
                  <a:solidFill>
                    <a:schemeClr val="bg1"/>
                  </a:solidFill>
                </a:ln>
                <a:solidFill>
                  <a:schemeClr val="bg1"/>
                </a:solidFill>
                <a:latin typeface="微軟正黑體" pitchFamily="34" charset="-120"/>
                <a:ea typeface="微軟正黑體" pitchFamily="34" charset="-120"/>
              </a:rPr>
              <a:t>C</a:t>
            </a:r>
            <a:r>
              <a:rPr lang="en-US" altLang="zh-TW" sz="3600" b="1" dirty="0" smtClean="0">
                <a:ln>
                  <a:solidFill>
                    <a:schemeClr val="bg1"/>
                  </a:solidFill>
                </a:ln>
                <a:solidFill>
                  <a:schemeClr val="bg1"/>
                </a:solidFill>
                <a:latin typeface="微軟正黑體" pitchFamily="34" charset="-120"/>
                <a:ea typeface="微軟正黑體" pitchFamily="34" charset="-120"/>
              </a:rPr>
              <a:t>ountermeasures</a:t>
            </a:r>
            <a:endParaRPr lang="en-US" altLang="en-US" sz="3600" b="1" dirty="0" smtClean="0">
              <a:ln>
                <a:solidFill>
                  <a:schemeClr val="bg1"/>
                </a:solidFill>
              </a:ln>
              <a:solidFill>
                <a:schemeClr val="bg1"/>
              </a:solidFill>
              <a:latin typeface="微軟正黑體" pitchFamily="34" charset="-120"/>
              <a:ea typeface="微軟正黑體" pitchFamily="34" charset="-120"/>
            </a:endParaRPr>
          </a:p>
        </p:txBody>
      </p:sp>
      <p:pic>
        <p:nvPicPr>
          <p:cNvPr id="4" name="圖片 3"/>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graphicFrame>
        <p:nvGraphicFramePr>
          <p:cNvPr id="20" name="表格 19"/>
          <p:cNvGraphicFramePr>
            <a:graphicFrameLocks noGrp="1"/>
          </p:cNvGraphicFramePr>
          <p:nvPr>
            <p:extLst>
              <p:ext uri="{D42A27DB-BD31-4B8C-83A1-F6EECF244321}">
                <p14:modId xmlns:p14="http://schemas.microsoft.com/office/powerpoint/2010/main" val="258660509"/>
              </p:ext>
            </p:extLst>
          </p:nvPr>
        </p:nvGraphicFramePr>
        <p:xfrm>
          <a:off x="99686" y="1582276"/>
          <a:ext cx="8925133" cy="4534738"/>
        </p:xfrm>
        <a:graphic>
          <a:graphicData uri="http://schemas.openxmlformats.org/drawingml/2006/table">
            <a:tbl>
              <a:tblPr/>
              <a:tblGrid>
                <a:gridCol w="1214940">
                  <a:extLst>
                    <a:ext uri="{9D8B030D-6E8A-4147-A177-3AD203B41FA5}">
                      <a16:colId xmlns="" xmlns:a16="http://schemas.microsoft.com/office/drawing/2014/main" val="3260012702"/>
                    </a:ext>
                  </a:extLst>
                </a:gridCol>
                <a:gridCol w="2616793">
                  <a:extLst>
                    <a:ext uri="{9D8B030D-6E8A-4147-A177-3AD203B41FA5}">
                      <a16:colId xmlns="" xmlns:a16="http://schemas.microsoft.com/office/drawing/2014/main" val="4072318211"/>
                    </a:ext>
                  </a:extLst>
                </a:gridCol>
                <a:gridCol w="2616793">
                  <a:extLst>
                    <a:ext uri="{9D8B030D-6E8A-4147-A177-3AD203B41FA5}">
                      <a16:colId xmlns="" xmlns:a16="http://schemas.microsoft.com/office/drawing/2014/main" val="3118350031"/>
                    </a:ext>
                  </a:extLst>
                </a:gridCol>
                <a:gridCol w="2476607">
                  <a:extLst>
                    <a:ext uri="{9D8B030D-6E8A-4147-A177-3AD203B41FA5}">
                      <a16:colId xmlns="" xmlns:a16="http://schemas.microsoft.com/office/drawing/2014/main" val="3041423151"/>
                    </a:ext>
                  </a:extLst>
                </a:gridCol>
              </a:tblGrid>
              <a:tr h="212709">
                <a:tc rowSpan="3">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 altLang="en-US" sz="1600" b="1" i="0" u="none" strike="noStrike" dirty="0" smtClean="0">
                          <a:solidFill>
                            <a:srgbClr val="002060"/>
                          </a:solidFill>
                          <a:effectLst/>
                          <a:latin typeface="微軟正黑體" panose="020B0604030504040204" pitchFamily="34" charset="-120"/>
                          <a:ea typeface="微軟正黑體" panose="020B0604030504040204" pitchFamily="34" charset="-120"/>
                        </a:rPr>
                        <a:t>Planning schedule</a:t>
                      </a:r>
                      <a:endParaRPr lang="en" altLang="en-US" sz="1600" b="1" i="0" u="none" strike="noStrike" dirty="0">
                        <a:solidFill>
                          <a:srgbClr val="00206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zh-TW" altLang="en-US" sz="1100" b="0" i="0" u="none" strike="noStrike" dirty="0">
                        <a:solidFill>
                          <a:srgbClr val="002060"/>
                        </a:solidFill>
                        <a:effectLst/>
                        <a:latin typeface="新細明體" panose="02020500000000000000" pitchFamily="18" charset="-120"/>
                        <a:ea typeface="新細明體" panose="02020500000000000000" pitchFamily="18" charset="-120"/>
                      </a:endParaRPr>
                    </a:p>
                  </a:txBody>
                  <a:tcPr marL="0" marR="0" marT="0" marB="0">
                    <a:lnL w="6350" cap="flat" cmpd="sng" algn="ctr">
                      <a:solidFill>
                        <a:srgbClr val="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zh-TW" altLang="en-US" sz="1100" b="0" i="0" u="none" strike="noStrike" dirty="0">
                        <a:solidFill>
                          <a:srgbClr val="00206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zh-TW" altLang="en-US" sz="1100" b="0" i="0" u="none" strike="noStrike" dirty="0">
                        <a:solidFill>
                          <a:srgbClr val="00206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3832419958"/>
                  </a:ext>
                </a:extLst>
              </a:tr>
              <a:tr h="277042">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endParaRPr lang="zh-TW" altLang="en-US" sz="1200" b="1" i="0" u="none" strike="noStrike" dirty="0">
                        <a:solidFill>
                          <a:srgbClr val="002060"/>
                        </a:solidFill>
                        <a:effectLst/>
                        <a:latin typeface="微軟正黑體" panose="020B0604030504040204" pitchFamily="34" charset="-120"/>
                        <a:ea typeface="微軟正黑體" panose="020B0604030504040204" pitchFamily="34" charset="-12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endParaRPr lang="zh-TW" altLang="en-US" sz="1200" b="1" i="0" u="none" strike="noStrike" dirty="0">
                        <a:solidFill>
                          <a:srgbClr val="00206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endParaRPr lang="zh-TW" altLang="en-US" sz="1200" b="1" i="0" u="none" strike="noStrike" dirty="0">
                        <a:solidFill>
                          <a:srgbClr val="00206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375157745"/>
                  </a:ext>
                </a:extLst>
              </a:tr>
              <a:tr h="189239">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endParaRPr lang="zh-TW" altLang="en-US" sz="1200" b="1" i="0" u="none" strike="noStrike" dirty="0">
                        <a:solidFill>
                          <a:srgbClr val="002060"/>
                        </a:solidFill>
                        <a:effectLst/>
                        <a:latin typeface="微軟正黑體" panose="020B0604030504040204" pitchFamily="34" charset="-120"/>
                        <a:ea typeface="微軟正黑體" panose="020B0604030504040204" pitchFamily="34" charset="-120"/>
                      </a:endParaRP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endParaRPr lang="zh-TW" altLang="en-US" sz="1200" b="1" i="0" u="none" strike="noStrike">
                        <a:solidFill>
                          <a:srgbClr val="00206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endParaRPr lang="zh-TW" altLang="en-US" sz="1200" b="1" i="0" u="none" strike="noStrike" dirty="0">
                        <a:solidFill>
                          <a:srgbClr val="00206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411700897"/>
                  </a:ext>
                </a:extLst>
              </a:tr>
              <a:tr h="75695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 altLang="en-US" sz="1600" b="1" i="0" u="none" strike="noStrike" dirty="0" smtClean="0">
                          <a:solidFill>
                            <a:srgbClr val="002060"/>
                          </a:solidFill>
                          <a:effectLst/>
                          <a:latin typeface="微軟正黑體" panose="020B0604030504040204" pitchFamily="34" charset="-120"/>
                          <a:ea typeface="微軟正黑體" panose="020B0604030504040204" pitchFamily="34" charset="-120"/>
                        </a:rPr>
                        <a:t>Carbon reduction target</a:t>
                      </a:r>
                      <a:endParaRPr lang="en" altLang="en-US" sz="1600" b="1" i="0" u="none" strike="noStrike" dirty="0">
                        <a:solidFill>
                          <a:srgbClr val="002060"/>
                        </a:solidFill>
                        <a:effectLst/>
                        <a:latin typeface="微軟正黑體" panose="020B0604030504040204" pitchFamily="34" charset="-120"/>
                        <a:ea typeface="微軟正黑體" panose="020B0604030504040204" pitchFamily="34" charset="-12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 altLang="zh-TW" sz="1800" b="1" i="0" u="none" strike="noStrike" dirty="0" smtClean="0">
                          <a:solidFill>
                            <a:srgbClr val="FF0000"/>
                          </a:solidFill>
                          <a:effectLst/>
                          <a:latin typeface="微軟正黑體" panose="020B0604030504040204" pitchFamily="34" charset="-120"/>
                          <a:ea typeface="微軟正黑體" panose="020B0604030504040204" pitchFamily="34" charset="-120"/>
                        </a:rPr>
                        <a:t>2% </a:t>
                      </a:r>
                      <a:r>
                        <a:rPr lang="en" altLang="en-US" sz="1800" b="1" i="0" u="none" strike="noStrike" dirty="0" smtClean="0">
                          <a:solidFill>
                            <a:srgbClr val="FF0000"/>
                          </a:solidFill>
                          <a:effectLst/>
                          <a:latin typeface="微軟正黑體" panose="020B0604030504040204" pitchFamily="34" charset="-120"/>
                          <a:ea typeface="微軟正黑體" panose="020B0604030504040204" pitchFamily="34" charset="-120"/>
                        </a:rPr>
                        <a:t>off every year</a:t>
                      </a:r>
                      <a:endParaRPr lang="en" altLang="en-US"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 altLang="zh-TW" sz="1800" b="1" i="0" u="none" strike="noStrike" dirty="0" smtClean="0">
                          <a:solidFill>
                            <a:srgbClr val="FF0000"/>
                          </a:solidFill>
                          <a:effectLst/>
                          <a:latin typeface="微軟正黑體" panose="020B0604030504040204" pitchFamily="34" charset="-120"/>
                          <a:ea typeface="微軟正黑體" panose="020B0604030504040204" pitchFamily="34" charset="-120"/>
                        </a:rPr>
                        <a:t>3% </a:t>
                      </a:r>
                      <a:r>
                        <a:rPr lang="en" altLang="en-US" sz="1800" b="1" i="0" u="none" strike="noStrike" dirty="0" smtClean="0">
                          <a:solidFill>
                            <a:srgbClr val="FF0000"/>
                          </a:solidFill>
                          <a:effectLst/>
                          <a:latin typeface="微軟正黑體" panose="020B0604030504040204" pitchFamily="34" charset="-120"/>
                          <a:ea typeface="微軟正黑體" panose="020B0604030504040204" pitchFamily="34" charset="-120"/>
                        </a:rPr>
                        <a:t>off every year</a:t>
                      </a:r>
                      <a:endParaRPr lang="en" altLang="en-US"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 altLang="zh-TW" sz="1800" b="1" i="0" u="none" strike="noStrike" dirty="0" smtClean="0">
                          <a:solidFill>
                            <a:srgbClr val="FF0000"/>
                          </a:solidFill>
                          <a:effectLst/>
                          <a:latin typeface="微軟正黑體" panose="020B0604030504040204" pitchFamily="34" charset="-120"/>
                          <a:ea typeface="微軟正黑體" panose="020B0604030504040204" pitchFamily="34" charset="-120"/>
                        </a:rPr>
                        <a:t>3.9% </a:t>
                      </a:r>
                      <a:r>
                        <a:rPr lang="en" altLang="en-US" sz="1800" b="1" i="0" u="none" strike="noStrike" dirty="0" smtClean="0">
                          <a:solidFill>
                            <a:srgbClr val="FF0000"/>
                          </a:solidFill>
                          <a:effectLst/>
                          <a:latin typeface="微軟正黑體" panose="020B0604030504040204" pitchFamily="34" charset="-120"/>
                          <a:ea typeface="微軟正黑體" panose="020B0604030504040204" pitchFamily="34" charset="-120"/>
                        </a:rPr>
                        <a:t>off every year</a:t>
                      </a:r>
                      <a:endParaRPr lang="en" altLang="en-US"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288680841"/>
                  </a:ext>
                </a:extLst>
              </a:tr>
              <a:tr h="309879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 altLang="en-US" sz="1600" b="1" i="0" u="none" strike="noStrike" dirty="0" smtClean="0">
                          <a:solidFill>
                            <a:srgbClr val="002060"/>
                          </a:solidFill>
                          <a:effectLst/>
                          <a:latin typeface="微軟正黑體" panose="020B0604030504040204" pitchFamily="34" charset="-120"/>
                          <a:ea typeface="微軟正黑體" panose="020B0604030504040204" pitchFamily="34" charset="-120"/>
                        </a:rPr>
                        <a:t>Key method</a:t>
                      </a:r>
                      <a:endParaRPr lang="en" altLang="en-US" sz="1600" b="1" i="0" u="none" strike="noStrike" dirty="0">
                        <a:solidFill>
                          <a:srgbClr val="00206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342900" indent="-234000" algn="l" defTabSz="914400" rtl="0" eaLnBrk="1" fontAlgn="t" latinLnBrk="0" hangingPunct="1">
                        <a:buAutoNum type="arabicPeriod"/>
                      </a:pPr>
                      <a:r>
                        <a:rPr lang="en" altLang="en-US"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Converting coal-fired boilers to gas to reduce carbon emissions.</a:t>
                      </a:r>
                      <a:endParaRPr lang="en-US" altLang="zh-TW"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endParaRPr>
                    </a:p>
                    <a:p>
                      <a:pPr marL="342900" indent="-234000" algn="l" defTabSz="914400" rtl="0" eaLnBrk="1" fontAlgn="t" latinLnBrk="0" hangingPunct="1">
                        <a:buAutoNum type="arabicPeriod"/>
                      </a:pPr>
                      <a:r>
                        <a:rPr lang="en" altLang="en-US"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Purchasing green electricity </a:t>
                      </a:r>
                    </a:p>
                    <a:p>
                      <a:pPr marL="342900" indent="-234000" algn="l" defTabSz="914400" rtl="0" eaLnBrk="1" fontAlgn="t" latinLnBrk="0" hangingPunct="1">
                        <a:buAutoNum type="arabicPeriod"/>
                      </a:pPr>
                      <a:r>
                        <a:rPr lang="en" altLang="en-US"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Process improvement and equipment replacement</a:t>
                      </a:r>
                      <a:endParaRPr lang="en" altLang="zh-TW"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endParaRPr>
                    </a:p>
                    <a:p>
                      <a:pPr marL="342900" indent="-234000" algn="l" defTabSz="914400" rtl="0" eaLnBrk="1" fontAlgn="t" latinLnBrk="0" hangingPunct="1">
                        <a:buAutoNum type="arabicPeriod"/>
                      </a:pPr>
                      <a:r>
                        <a:rPr lang="en" altLang="en-US"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Promote intelligent production process</a:t>
                      </a:r>
                      <a:endParaRPr lang="en-US" altLang="zh-TW"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endParaRPr>
                    </a:p>
                    <a:p>
                      <a:pPr marL="342900" indent="-234000" algn="l" defTabSz="914400" rtl="0" eaLnBrk="1" fontAlgn="t" latinLnBrk="0" hangingPunct="1">
                        <a:buAutoNum type="arabicPeriod"/>
                      </a:pPr>
                      <a:r>
                        <a:rPr lang="en" altLang="en-US"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Drive product carbon footprint.</a:t>
                      </a:r>
                      <a:endParaRPr lang="en-US" altLang="zh-TW"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342900" indent="-234000" algn="l" fontAlgn="t">
                        <a:buAutoNum type="arabicPeriod"/>
                      </a:pPr>
                      <a:r>
                        <a:rPr lang="en" altLang="en-US" sz="1400" b="1" i="0" u="none" strike="noStrike" dirty="0" smtClean="0">
                          <a:solidFill>
                            <a:srgbClr val="002060"/>
                          </a:solidFill>
                          <a:effectLst/>
                          <a:latin typeface="微軟正黑體" panose="020B0604030504040204" pitchFamily="34" charset="-120"/>
                          <a:ea typeface="微軟正黑體" panose="020B0604030504040204" pitchFamily="34" charset="-120"/>
                        </a:rPr>
                        <a:t>Invest in wind and solar power.</a:t>
                      </a:r>
                      <a:endParaRPr lang="en-US" altLang="zh-TW" sz="1400" b="1" i="0" u="none" strike="noStrike" dirty="0" smtClean="0">
                        <a:solidFill>
                          <a:srgbClr val="002060"/>
                        </a:solidFill>
                        <a:effectLst/>
                        <a:latin typeface="微軟正黑體" panose="020B0604030504040204" pitchFamily="34" charset="-120"/>
                        <a:ea typeface="微軟正黑體" panose="020B0604030504040204" pitchFamily="34" charset="-120"/>
                      </a:endParaRPr>
                    </a:p>
                    <a:p>
                      <a:pPr marL="342900" indent="-234000" algn="l" fontAlgn="t">
                        <a:buAutoNum type="arabicPeriod"/>
                      </a:pPr>
                      <a:r>
                        <a:rPr lang="en-US" altLang="en-US" sz="1400" b="1" i="0" u="none" strike="noStrike" dirty="0" smtClean="0">
                          <a:solidFill>
                            <a:srgbClr val="002060"/>
                          </a:solidFill>
                          <a:effectLst/>
                          <a:latin typeface="微軟正黑體" panose="020B0604030504040204" pitchFamily="34" charset="-120"/>
                          <a:ea typeface="微軟正黑體" panose="020B0604030504040204" pitchFamily="34" charset="-120"/>
                        </a:rPr>
                        <a:t>Introduce new carbon reduction technologies</a:t>
                      </a:r>
                      <a:r>
                        <a:rPr lang="en" altLang="en-US" sz="1400" b="1" i="0" u="none" strike="noStrike" dirty="0" smtClean="0">
                          <a:solidFill>
                            <a:srgbClr val="002060"/>
                          </a:solidFill>
                          <a:effectLst/>
                          <a:latin typeface="微軟正黑體" panose="020B0604030504040204" pitchFamily="34" charset="-120"/>
                          <a:ea typeface="微軟正黑體" panose="020B0604030504040204" pitchFamily="34" charset="-120"/>
                        </a:rPr>
                        <a:t>.</a:t>
                      </a:r>
                      <a:endParaRPr lang="en-US" altLang="zh-TW" sz="1400" b="1" i="0" u="none" strike="noStrike" dirty="0" smtClean="0">
                        <a:solidFill>
                          <a:srgbClr val="002060"/>
                        </a:solidFill>
                        <a:effectLst/>
                        <a:latin typeface="微軟正黑體" panose="020B0604030504040204" pitchFamily="34" charset="-120"/>
                        <a:ea typeface="微軟正黑體" panose="020B0604030504040204" pitchFamily="34" charset="-120"/>
                      </a:endParaRPr>
                    </a:p>
                    <a:p>
                      <a:pPr marL="342900" indent="-234000" algn="l" fontAlgn="t">
                        <a:buAutoNum type="arabicPeriod"/>
                      </a:pPr>
                      <a:r>
                        <a:rPr lang="en" altLang="en-US" sz="1400" b="1" i="0" u="none" strike="noStrike" dirty="0" smtClean="0">
                          <a:solidFill>
                            <a:srgbClr val="002060"/>
                          </a:solidFill>
                          <a:effectLst/>
                          <a:latin typeface="微軟正黑體" panose="020B0604030504040204" pitchFamily="34" charset="-120"/>
                          <a:ea typeface="微軟正黑體" panose="020B0604030504040204" pitchFamily="34" charset="-120"/>
                        </a:rPr>
                        <a:t>Develop green products with low energy consumption.</a:t>
                      </a:r>
                      <a:endParaRPr lang="en-US" altLang="zh-TW" sz="1400" b="1" i="0" u="none" strike="noStrike" dirty="0" smtClean="0">
                        <a:solidFill>
                          <a:srgbClr val="002060"/>
                        </a:solidFill>
                        <a:effectLst/>
                        <a:latin typeface="微軟正黑體" panose="020B0604030504040204" pitchFamily="34" charset="-120"/>
                        <a:ea typeface="微軟正黑體" panose="020B0604030504040204" pitchFamily="34" charset="-120"/>
                      </a:endParaRPr>
                    </a:p>
                    <a:p>
                      <a:pPr marL="342900" marR="0" indent="-234000" algn="l" defTabSz="914400" rtl="0" eaLnBrk="1" fontAlgn="t" latinLnBrk="0" hangingPunct="1">
                        <a:lnSpc>
                          <a:spcPct val="100000"/>
                        </a:lnSpc>
                        <a:spcBef>
                          <a:spcPts val="0"/>
                        </a:spcBef>
                        <a:spcAft>
                          <a:spcPts val="0"/>
                        </a:spcAft>
                        <a:buClrTx/>
                        <a:buSzTx/>
                        <a:buFontTx/>
                        <a:buAutoNum type="arabicPeriod"/>
                        <a:tabLst/>
                        <a:defRPr/>
                      </a:pPr>
                      <a:r>
                        <a:rPr lang="en" altLang="en-US"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Purchasing green electricity</a:t>
                      </a:r>
                      <a:endParaRPr lang="en" altLang="zh-TW"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342900" indent="-234000" algn="l" defTabSz="914400" rtl="0" eaLnBrk="1" fontAlgn="t" latinLnBrk="0" hangingPunct="1">
                        <a:buAutoNum type="arabicPeriod"/>
                      </a:pPr>
                      <a:r>
                        <a:rPr lang="en-US" altLang="en-US" sz="13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Equipment electrification, development Hydrogen energy to replace fossil fuels.</a:t>
                      </a:r>
                      <a:endParaRPr lang="en-US" altLang="zh-TW" sz="13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endParaRPr>
                    </a:p>
                    <a:p>
                      <a:pPr marL="342900" indent="-234000" algn="l" defTabSz="914400" rtl="0" eaLnBrk="1" fontAlgn="t" latinLnBrk="0" hangingPunct="1">
                        <a:buAutoNum type="arabicPeriod"/>
                      </a:pPr>
                      <a:r>
                        <a:rPr lang="en" altLang="en-US"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Invest in </a:t>
                      </a:r>
                      <a:r>
                        <a:rPr lang="en" altLang="zh-TW"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CCUS </a:t>
                      </a:r>
                      <a:r>
                        <a:rPr lang="en-US" altLang="zh-TW"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a:t>
                      </a:r>
                      <a:r>
                        <a:rPr lang="en" altLang="en-US"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carbon capture  </a:t>
                      </a:r>
                      <a:r>
                        <a:rPr lang="en-US" altLang="en-US"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utilization </a:t>
                      </a:r>
                      <a:r>
                        <a:rPr lang="en" altLang="en-US"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and storage</a:t>
                      </a:r>
                      <a:r>
                        <a:rPr lang="en-US" altLang="zh-TW"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a:t>
                      </a:r>
                      <a:r>
                        <a:rPr lang="en" altLang="en-US"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 technology.</a:t>
                      </a:r>
                      <a:r>
                        <a:rPr lang="zh-TW" altLang="en-US"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
                      </a:r>
                      <a:br>
                        <a:rPr lang="zh-TW" altLang="en-US" sz="1400" b="1"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br>
                      <a:endParaRPr lang="zh-TW" altLang="en-US" sz="1400" b="1" i="0" u="none" strike="noStrike" kern="1200" dirty="0">
                        <a:solidFill>
                          <a:srgbClr val="002060"/>
                        </a:solidFill>
                        <a:effectLst/>
                        <a:latin typeface="微軟正黑體" panose="020B0604030504040204" pitchFamily="34" charset="-120"/>
                        <a:ea typeface="微軟正黑體" panose="020B0604030504040204" pitchFamily="34" charset="-120"/>
                        <a:cs typeface="+mn-cs"/>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309399520"/>
                  </a:ext>
                </a:extLst>
              </a:tr>
            </a:tbl>
          </a:graphicData>
        </a:graphic>
      </p:graphicFrame>
      <p:grpSp>
        <p:nvGrpSpPr>
          <p:cNvPr id="22" name="群組 21"/>
          <p:cNvGrpSpPr/>
          <p:nvPr/>
        </p:nvGrpSpPr>
        <p:grpSpPr>
          <a:xfrm>
            <a:off x="1331641" y="1573699"/>
            <a:ext cx="7738903" cy="654509"/>
            <a:chOff x="3418646" y="2023153"/>
            <a:chExt cx="6942078" cy="867141"/>
          </a:xfrm>
        </p:grpSpPr>
        <p:sp>
          <p:nvSpPr>
            <p:cNvPr id="23" name="object 30"/>
            <p:cNvSpPr/>
            <p:nvPr/>
          </p:nvSpPr>
          <p:spPr>
            <a:xfrm>
              <a:off x="5214856" y="2023153"/>
              <a:ext cx="540819" cy="840066"/>
            </a:xfrm>
            <a:custGeom>
              <a:avLst/>
              <a:gdLst/>
              <a:ahLst/>
              <a:cxnLst/>
              <a:rect l="l" t="t" r="r" b="b"/>
              <a:pathLst>
                <a:path w="463550" h="1010919">
                  <a:moveTo>
                    <a:pt x="0" y="0"/>
                  </a:moveTo>
                  <a:lnTo>
                    <a:pt x="0" y="757554"/>
                  </a:lnTo>
                  <a:lnTo>
                    <a:pt x="463295" y="1010412"/>
                  </a:lnTo>
                  <a:lnTo>
                    <a:pt x="463295" y="250189"/>
                  </a:lnTo>
                  <a:lnTo>
                    <a:pt x="459993" y="250189"/>
                  </a:lnTo>
                  <a:lnTo>
                    <a:pt x="0" y="0"/>
                  </a:lnTo>
                  <a:close/>
                </a:path>
              </a:pathLst>
            </a:custGeom>
            <a:solidFill>
              <a:srgbClr val="E46A39"/>
            </a:solidFill>
          </p:spPr>
          <p:txBody>
            <a:bodyPr wrap="square" lIns="0" tIns="0" rIns="0" bIns="0"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457200"/>
              <a:endParaRPr sz="1350">
                <a:solidFill>
                  <a:srgbClr val="002060"/>
                </a:solidFill>
              </a:endParaRPr>
            </a:p>
          </p:txBody>
        </p:sp>
        <p:sp>
          <p:nvSpPr>
            <p:cNvPr id="24" name="object 32"/>
            <p:cNvSpPr/>
            <p:nvPr/>
          </p:nvSpPr>
          <p:spPr>
            <a:xfrm>
              <a:off x="3418646" y="2023820"/>
              <a:ext cx="1821007" cy="852771"/>
            </a:xfrm>
            <a:custGeom>
              <a:avLst/>
              <a:gdLst/>
              <a:ahLst/>
              <a:cxnLst/>
              <a:rect l="l" t="t" r="r" b="b"/>
              <a:pathLst>
                <a:path w="1560829" h="1012189">
                  <a:moveTo>
                    <a:pt x="1560576" y="0"/>
                  </a:moveTo>
                  <a:lnTo>
                    <a:pt x="0" y="0"/>
                  </a:lnTo>
                  <a:lnTo>
                    <a:pt x="0" y="1011936"/>
                  </a:lnTo>
                  <a:lnTo>
                    <a:pt x="1560576" y="1011936"/>
                  </a:lnTo>
                  <a:lnTo>
                    <a:pt x="1560576" y="0"/>
                  </a:lnTo>
                  <a:close/>
                </a:path>
              </a:pathLst>
            </a:custGeom>
            <a:solidFill>
              <a:srgbClr val="E46A39">
                <a:alpha val="79998"/>
              </a:srgbClr>
            </a:solidFill>
          </p:spPr>
          <p:txBody>
            <a:bodyPr wrap="square" lIns="0" tIns="0" rIns="0" bIns="0"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457200"/>
              <a:endParaRPr sz="1350">
                <a:solidFill>
                  <a:srgbClr val="002060"/>
                </a:solidFill>
              </a:endParaRPr>
            </a:p>
          </p:txBody>
        </p:sp>
        <p:sp>
          <p:nvSpPr>
            <p:cNvPr id="25" name="object 29"/>
            <p:cNvSpPr/>
            <p:nvPr/>
          </p:nvSpPr>
          <p:spPr>
            <a:xfrm>
              <a:off x="7570251" y="2033349"/>
              <a:ext cx="529201" cy="843242"/>
            </a:xfrm>
            <a:custGeom>
              <a:avLst/>
              <a:gdLst/>
              <a:ahLst/>
              <a:cxnLst/>
              <a:rect l="l" t="t" r="r" b="b"/>
              <a:pathLst>
                <a:path w="463550" h="1012189">
                  <a:moveTo>
                    <a:pt x="0" y="0"/>
                  </a:moveTo>
                  <a:lnTo>
                    <a:pt x="0" y="758698"/>
                  </a:lnTo>
                  <a:lnTo>
                    <a:pt x="463296" y="1011936"/>
                  </a:lnTo>
                  <a:lnTo>
                    <a:pt x="463296" y="250444"/>
                  </a:lnTo>
                  <a:lnTo>
                    <a:pt x="459994" y="250444"/>
                  </a:lnTo>
                  <a:lnTo>
                    <a:pt x="0" y="0"/>
                  </a:lnTo>
                  <a:close/>
                </a:path>
              </a:pathLst>
            </a:custGeom>
            <a:solidFill>
              <a:sysClr val="window" lastClr="FFFFFF">
                <a:lumMod val="65000"/>
              </a:sysClr>
            </a:solidFill>
          </p:spPr>
          <p:txBody>
            <a:bodyPr wrap="square" lIns="0" tIns="0" rIns="0" bIns="0"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457200">
                <a:defRPr/>
              </a:pPr>
              <a:endParaRPr sz="1350" kern="0">
                <a:solidFill>
                  <a:srgbClr val="002060"/>
                </a:solidFill>
              </a:endParaRPr>
            </a:p>
          </p:txBody>
        </p:sp>
        <p:sp>
          <p:nvSpPr>
            <p:cNvPr id="26" name="object 39"/>
            <p:cNvSpPr/>
            <p:nvPr/>
          </p:nvSpPr>
          <p:spPr>
            <a:xfrm>
              <a:off x="5768053" y="2034682"/>
              <a:ext cx="1799286" cy="842182"/>
            </a:xfrm>
            <a:custGeom>
              <a:avLst/>
              <a:gdLst/>
              <a:ahLst/>
              <a:cxnLst/>
              <a:rect l="l" t="t" r="r" b="b"/>
              <a:pathLst>
                <a:path w="1576070" h="1010919">
                  <a:moveTo>
                    <a:pt x="1575816" y="0"/>
                  </a:moveTo>
                  <a:lnTo>
                    <a:pt x="0" y="0"/>
                  </a:lnTo>
                  <a:lnTo>
                    <a:pt x="0" y="1010412"/>
                  </a:lnTo>
                  <a:lnTo>
                    <a:pt x="1575816" y="1010412"/>
                  </a:lnTo>
                  <a:lnTo>
                    <a:pt x="1575816" y="0"/>
                  </a:lnTo>
                  <a:close/>
                </a:path>
              </a:pathLst>
            </a:custGeom>
            <a:solidFill>
              <a:sysClr val="window" lastClr="FFFFFF">
                <a:lumMod val="65000"/>
              </a:sysClr>
            </a:solidFill>
          </p:spPr>
          <p:txBody>
            <a:bodyPr wrap="square" lIns="0" tIns="0" rIns="0" bIns="0"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457200">
                <a:defRPr/>
              </a:pPr>
              <a:endParaRPr sz="1350" kern="0">
                <a:solidFill>
                  <a:srgbClr val="002060"/>
                </a:solidFill>
              </a:endParaRPr>
            </a:p>
          </p:txBody>
        </p:sp>
        <p:sp>
          <p:nvSpPr>
            <p:cNvPr id="27" name="object 46"/>
            <p:cNvSpPr/>
            <p:nvPr/>
          </p:nvSpPr>
          <p:spPr>
            <a:xfrm>
              <a:off x="8118377" y="2043982"/>
              <a:ext cx="1726442" cy="845249"/>
            </a:xfrm>
            <a:custGeom>
              <a:avLst/>
              <a:gdLst/>
              <a:ahLst/>
              <a:cxnLst/>
              <a:rect l="l" t="t" r="r" b="b"/>
              <a:pathLst>
                <a:path w="1473834" h="1010919">
                  <a:moveTo>
                    <a:pt x="1473707" y="0"/>
                  </a:moveTo>
                  <a:lnTo>
                    <a:pt x="0" y="0"/>
                  </a:lnTo>
                  <a:lnTo>
                    <a:pt x="0" y="1010412"/>
                  </a:lnTo>
                  <a:lnTo>
                    <a:pt x="1473707" y="1010412"/>
                  </a:lnTo>
                  <a:lnTo>
                    <a:pt x="1473707" y="0"/>
                  </a:lnTo>
                  <a:close/>
                </a:path>
              </a:pathLst>
            </a:custGeom>
            <a:solidFill>
              <a:srgbClr val="92D050"/>
            </a:solidFill>
          </p:spPr>
          <p:txBody>
            <a:bodyPr wrap="square" lIns="0" tIns="0" rIns="0" bIns="0"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457200"/>
              <a:endParaRPr sz="1350">
                <a:solidFill>
                  <a:srgbClr val="002060"/>
                </a:solidFill>
              </a:endParaRPr>
            </a:p>
          </p:txBody>
        </p:sp>
        <p:sp>
          <p:nvSpPr>
            <p:cNvPr id="28" name="object 29"/>
            <p:cNvSpPr/>
            <p:nvPr/>
          </p:nvSpPr>
          <p:spPr>
            <a:xfrm>
              <a:off x="9832616" y="2043982"/>
              <a:ext cx="528108" cy="846312"/>
            </a:xfrm>
            <a:custGeom>
              <a:avLst/>
              <a:gdLst/>
              <a:ahLst/>
              <a:cxnLst/>
              <a:rect l="l" t="t" r="r" b="b"/>
              <a:pathLst>
                <a:path w="463550" h="1012189">
                  <a:moveTo>
                    <a:pt x="0" y="0"/>
                  </a:moveTo>
                  <a:lnTo>
                    <a:pt x="0" y="758698"/>
                  </a:lnTo>
                  <a:lnTo>
                    <a:pt x="463296" y="1011936"/>
                  </a:lnTo>
                  <a:lnTo>
                    <a:pt x="463296" y="250444"/>
                  </a:lnTo>
                  <a:lnTo>
                    <a:pt x="459994" y="250444"/>
                  </a:lnTo>
                  <a:lnTo>
                    <a:pt x="0" y="0"/>
                  </a:lnTo>
                  <a:close/>
                </a:path>
              </a:pathLst>
            </a:custGeom>
            <a:solidFill>
              <a:srgbClr val="92D050"/>
            </a:solidFill>
          </p:spPr>
          <p:txBody>
            <a:bodyPr wrap="square" lIns="0" tIns="0" rIns="0" bIns="0"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457200"/>
              <a:endParaRPr sz="1350">
                <a:solidFill>
                  <a:srgbClr val="002060"/>
                </a:solidFill>
              </a:endParaRPr>
            </a:p>
          </p:txBody>
        </p:sp>
        <p:sp>
          <p:nvSpPr>
            <p:cNvPr id="29" name="矩形 28"/>
            <p:cNvSpPr/>
            <p:nvPr/>
          </p:nvSpPr>
          <p:spPr>
            <a:xfrm>
              <a:off x="3841242" y="2266296"/>
              <a:ext cx="1470235" cy="489318"/>
            </a:xfrm>
            <a:prstGeom prst="rect">
              <a:avLst/>
            </a:prstGeom>
          </p:spPr>
          <p:txBody>
            <a:bodyPr wrap="square">
              <a:spAutoFit/>
            </a:bodyPr>
            <a:lstStyle/>
            <a:p>
              <a:pPr defTabSz="457200"/>
              <a:r>
                <a:rPr lang="en-US" altLang="zh-TW" dirty="0">
                  <a:solidFill>
                    <a:srgbClr val="002060"/>
                  </a:solidFill>
                  <a:latin typeface="微軟正黑體" panose="020B0604030504040204" pitchFamily="34" charset="-120"/>
                  <a:ea typeface="微軟正黑體" panose="020B0604030504040204" pitchFamily="34" charset="-120"/>
                </a:rPr>
                <a:t>2022~2025</a:t>
              </a:r>
              <a:endParaRPr lang="zh-TW" altLang="en-US" dirty="0">
                <a:solidFill>
                  <a:srgbClr val="002060"/>
                </a:solidFill>
                <a:latin typeface="微軟正黑體" panose="020B0604030504040204" pitchFamily="34" charset="-120"/>
                <a:ea typeface="微軟正黑體" panose="020B0604030504040204" pitchFamily="34" charset="-120"/>
              </a:endParaRPr>
            </a:p>
          </p:txBody>
        </p:sp>
        <p:sp>
          <p:nvSpPr>
            <p:cNvPr id="30" name="矩形 29"/>
            <p:cNvSpPr/>
            <p:nvPr/>
          </p:nvSpPr>
          <p:spPr>
            <a:xfrm>
              <a:off x="6137992" y="2261617"/>
              <a:ext cx="1470235" cy="489318"/>
            </a:xfrm>
            <a:prstGeom prst="rect">
              <a:avLst/>
            </a:prstGeom>
          </p:spPr>
          <p:txBody>
            <a:bodyPr wrap="square">
              <a:spAutoFit/>
            </a:bodyPr>
            <a:lstStyle/>
            <a:p>
              <a:pPr defTabSz="457200"/>
              <a:r>
                <a:rPr lang="en-US" altLang="zh-TW" dirty="0">
                  <a:solidFill>
                    <a:srgbClr val="002060"/>
                  </a:solidFill>
                  <a:latin typeface="微軟正黑體" panose="020B0604030504040204" pitchFamily="34" charset="-120"/>
                  <a:ea typeface="微軟正黑體" panose="020B0604030504040204" pitchFamily="34" charset="-120"/>
                </a:rPr>
                <a:t>2026~2030</a:t>
              </a:r>
              <a:endParaRPr lang="zh-TW" altLang="en-US" dirty="0">
                <a:solidFill>
                  <a:srgbClr val="002060"/>
                </a:solidFill>
                <a:latin typeface="微軟正黑體" panose="020B0604030504040204" pitchFamily="34" charset="-120"/>
                <a:ea typeface="微軟正黑體" panose="020B0604030504040204" pitchFamily="34" charset="-120"/>
              </a:endParaRPr>
            </a:p>
          </p:txBody>
        </p:sp>
        <p:sp>
          <p:nvSpPr>
            <p:cNvPr id="31" name="矩形 30"/>
            <p:cNvSpPr/>
            <p:nvPr/>
          </p:nvSpPr>
          <p:spPr>
            <a:xfrm>
              <a:off x="8380024" y="2270301"/>
              <a:ext cx="1470235" cy="489318"/>
            </a:xfrm>
            <a:prstGeom prst="rect">
              <a:avLst/>
            </a:prstGeom>
          </p:spPr>
          <p:txBody>
            <a:bodyPr wrap="square">
              <a:spAutoFit/>
            </a:bodyPr>
            <a:lstStyle/>
            <a:p>
              <a:pPr defTabSz="457200"/>
              <a:r>
                <a:rPr lang="en-US" altLang="zh-TW" dirty="0">
                  <a:solidFill>
                    <a:srgbClr val="002060"/>
                  </a:solidFill>
                  <a:latin typeface="微軟正黑體" panose="020B0604030504040204" pitchFamily="34" charset="-120"/>
                  <a:ea typeface="微軟正黑體" panose="020B0604030504040204" pitchFamily="34" charset="-120"/>
                </a:rPr>
                <a:t>2031~2050</a:t>
              </a:r>
              <a:endParaRPr lang="zh-TW" altLang="en-US" dirty="0">
                <a:solidFill>
                  <a:srgbClr val="002060"/>
                </a:solidFill>
                <a:latin typeface="微軟正黑體" panose="020B0604030504040204" pitchFamily="34" charset="-120"/>
                <a:ea typeface="微軟正黑體" panose="020B0604030504040204" pitchFamily="34" charset="-120"/>
              </a:endParaRPr>
            </a:p>
          </p:txBody>
        </p:sp>
      </p:grpSp>
      <p:sp>
        <p:nvSpPr>
          <p:cNvPr id="3" name="投影片編號版面配置區 2"/>
          <p:cNvSpPr>
            <a:spLocks noGrp="1"/>
          </p:cNvSpPr>
          <p:nvPr>
            <p:ph type="sldNum" sz="quarter" idx="12"/>
          </p:nvPr>
        </p:nvSpPr>
        <p:spPr/>
        <p:txBody>
          <a:bodyPr/>
          <a:lstStyle/>
          <a:p>
            <a:fld id="{3371A073-0F0D-424B-875D-A3CDE2C259F7}" type="slidenum">
              <a:rPr lang="zh-TW" altLang="en-US" smtClean="0"/>
              <a:t>15</a:t>
            </a:fld>
            <a:endParaRPr lang="zh-TW" altLang="en-US"/>
          </a:p>
        </p:txBody>
      </p:sp>
    </p:spTree>
    <p:extLst>
      <p:ext uri="{BB962C8B-B14F-4D97-AF65-F5344CB8AC3E}">
        <p14:creationId xmlns:p14="http://schemas.microsoft.com/office/powerpoint/2010/main" val="9779898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5" y="135997"/>
            <a:ext cx="8928991" cy="1143000"/>
          </a:xfrm>
          <a:prstGeom prst="rect">
            <a:avLst/>
          </a:prstGeom>
          <a:gradFill flip="none" rotWithShape="0">
            <a:gsLst>
              <a:gs pos="100000">
                <a:srgbClr val="FF0000">
                  <a:alpha val="50000"/>
                </a:srgbClr>
              </a:gs>
              <a:gs pos="0">
                <a:schemeClr val="bg1">
                  <a:alpha val="0"/>
                </a:schemeClr>
              </a:gs>
              <a:gs pos="100000">
                <a:srgbClr val="FF0000"/>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en-US" altLang="zh-TW" sz="3600" b="1" dirty="0" smtClean="0">
                <a:ln>
                  <a:solidFill>
                    <a:schemeClr val="bg1"/>
                  </a:solidFill>
                </a:ln>
                <a:solidFill>
                  <a:schemeClr val="bg1"/>
                </a:solidFill>
                <a:latin typeface="微軟正黑體" pitchFamily="34" charset="-120"/>
                <a:ea typeface="微軟正黑體" pitchFamily="34" charset="-120"/>
              </a:rPr>
              <a:t>Business Strategy for 2022</a:t>
            </a:r>
          </a:p>
        </p:txBody>
      </p:sp>
      <p:pic>
        <p:nvPicPr>
          <p:cNvPr id="5" name="圖片 4"/>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graphicFrame>
        <p:nvGraphicFramePr>
          <p:cNvPr id="7" name="資料庫圖表 6"/>
          <p:cNvGraphicFramePr/>
          <p:nvPr>
            <p:extLst>
              <p:ext uri="{D42A27DB-BD31-4B8C-83A1-F6EECF244321}">
                <p14:modId xmlns:p14="http://schemas.microsoft.com/office/powerpoint/2010/main" val="2556062974"/>
              </p:ext>
            </p:extLst>
          </p:nvPr>
        </p:nvGraphicFramePr>
        <p:xfrm>
          <a:off x="182886" y="1596290"/>
          <a:ext cx="8961114" cy="52617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投影片編號版面配置區 5"/>
          <p:cNvSpPr>
            <a:spLocks noGrp="1"/>
          </p:cNvSpPr>
          <p:nvPr>
            <p:ph type="sldNum" sz="quarter" idx="12"/>
          </p:nvPr>
        </p:nvSpPr>
        <p:spPr/>
        <p:txBody>
          <a:bodyPr/>
          <a:lstStyle/>
          <a:p>
            <a:fld id="{3371A073-0F0D-424B-875D-A3CDE2C259F7}" type="slidenum">
              <a:rPr lang="zh-TW" altLang="en-US" smtClean="0"/>
              <a:t>16</a:t>
            </a:fld>
            <a:endParaRPr lang="zh-TW" altLang="en-US"/>
          </a:p>
        </p:txBody>
      </p:sp>
    </p:spTree>
    <p:extLst>
      <p:ext uri="{BB962C8B-B14F-4D97-AF65-F5344CB8AC3E}">
        <p14:creationId xmlns:p14="http://schemas.microsoft.com/office/powerpoint/2010/main" val="5861334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5" y="135997"/>
            <a:ext cx="8928991" cy="1143000"/>
          </a:xfrm>
          <a:prstGeom prst="rect">
            <a:avLst/>
          </a:prstGeom>
          <a:gradFill flip="none" rotWithShape="0">
            <a:gsLst>
              <a:gs pos="100000">
                <a:srgbClr val="FF0000">
                  <a:alpha val="50000"/>
                </a:srgbClr>
              </a:gs>
              <a:gs pos="0">
                <a:schemeClr val="bg1">
                  <a:alpha val="0"/>
                </a:schemeClr>
              </a:gs>
              <a:gs pos="100000">
                <a:srgbClr val="FF0000"/>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en-US" altLang="zh-TW" sz="3400" b="1" dirty="0" smtClean="0">
                <a:ln>
                  <a:solidFill>
                    <a:schemeClr val="bg1"/>
                  </a:solidFill>
                </a:ln>
                <a:solidFill>
                  <a:schemeClr val="bg1"/>
                </a:solidFill>
                <a:latin typeface="微軟正黑體" pitchFamily="34" charset="-120"/>
                <a:ea typeface="微軟正黑體" pitchFamily="34" charset="-120"/>
              </a:rPr>
              <a:t>2021</a:t>
            </a:r>
            <a:r>
              <a:rPr lang="zh-TW" altLang="en-US" sz="3400" b="1" dirty="0" smtClean="0">
                <a:ln>
                  <a:solidFill>
                    <a:schemeClr val="bg1"/>
                  </a:solidFill>
                </a:ln>
                <a:solidFill>
                  <a:schemeClr val="bg1"/>
                </a:solidFill>
                <a:latin typeface="微軟正黑體" pitchFamily="34" charset="-120"/>
                <a:ea typeface="微軟正黑體" pitchFamily="34" charset="-120"/>
              </a:rPr>
              <a:t>、</a:t>
            </a:r>
            <a:r>
              <a:rPr lang="en-US" altLang="zh-TW" sz="3400" b="1" dirty="0" smtClean="0">
                <a:ln>
                  <a:solidFill>
                    <a:schemeClr val="bg1"/>
                  </a:solidFill>
                </a:ln>
                <a:solidFill>
                  <a:schemeClr val="bg1"/>
                </a:solidFill>
                <a:latin typeface="微軟正黑體" pitchFamily="34" charset="-120"/>
                <a:ea typeface="微軟正黑體" pitchFamily="34" charset="-120"/>
              </a:rPr>
              <a:t>2022 Revenue </a:t>
            </a:r>
          </a:p>
          <a:p>
            <a:pPr algn="r"/>
            <a:r>
              <a:rPr lang="en-US" altLang="zh-TW" sz="3400" b="1" dirty="0" smtClean="0">
                <a:ln>
                  <a:solidFill>
                    <a:schemeClr val="bg1"/>
                  </a:solidFill>
                </a:ln>
                <a:solidFill>
                  <a:schemeClr val="bg1"/>
                </a:solidFill>
                <a:latin typeface="微軟正黑體" pitchFamily="34" charset="-120"/>
                <a:ea typeface="微軟正黑體" pitchFamily="34" charset="-120"/>
              </a:rPr>
              <a:t>Announcement Comparison</a:t>
            </a:r>
            <a:endParaRPr lang="en-US" altLang="en-US" sz="3400" b="1" dirty="0">
              <a:ln>
                <a:solidFill>
                  <a:schemeClr val="bg1"/>
                </a:solidFill>
              </a:ln>
              <a:solidFill>
                <a:schemeClr val="bg1"/>
              </a:solidFill>
              <a:latin typeface="微軟正黑體" pitchFamily="34" charset="-120"/>
              <a:ea typeface="微軟正黑體" pitchFamily="34" charset="-120"/>
            </a:endParaRPr>
          </a:p>
        </p:txBody>
      </p:sp>
      <p:pic>
        <p:nvPicPr>
          <p:cNvPr id="5" name="圖片 4"/>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graphicFrame>
        <p:nvGraphicFramePr>
          <p:cNvPr id="6" name="圖表 5"/>
          <p:cNvGraphicFramePr>
            <a:graphicFrameLocks/>
          </p:cNvGraphicFramePr>
          <p:nvPr>
            <p:extLst>
              <p:ext uri="{D42A27DB-BD31-4B8C-83A1-F6EECF244321}">
                <p14:modId xmlns:p14="http://schemas.microsoft.com/office/powerpoint/2010/main" val="1909909931"/>
              </p:ext>
            </p:extLst>
          </p:nvPr>
        </p:nvGraphicFramePr>
        <p:xfrm>
          <a:off x="211015" y="1477107"/>
          <a:ext cx="8623496" cy="5050301"/>
        </p:xfrm>
        <a:graphic>
          <a:graphicData uri="http://schemas.openxmlformats.org/drawingml/2006/chart">
            <c:chart xmlns:c="http://schemas.openxmlformats.org/drawingml/2006/chart" xmlns:r="http://schemas.openxmlformats.org/officeDocument/2006/relationships" r:id="rId4"/>
          </a:graphicData>
        </a:graphic>
      </p:graphicFrame>
      <p:sp>
        <p:nvSpPr>
          <p:cNvPr id="7" name="投影片編號版面配置區 6"/>
          <p:cNvSpPr>
            <a:spLocks noGrp="1"/>
          </p:cNvSpPr>
          <p:nvPr>
            <p:ph type="sldNum" sz="quarter" idx="12"/>
          </p:nvPr>
        </p:nvSpPr>
        <p:spPr/>
        <p:txBody>
          <a:bodyPr/>
          <a:lstStyle/>
          <a:p>
            <a:fld id="{3371A073-0F0D-424B-875D-A3CDE2C259F7}" type="slidenum">
              <a:rPr lang="zh-TW" altLang="en-US" smtClean="0"/>
              <a:t>17</a:t>
            </a:fld>
            <a:endParaRPr lang="zh-TW" altLang="en-US"/>
          </a:p>
        </p:txBody>
      </p:sp>
    </p:spTree>
    <p:extLst>
      <p:ext uri="{BB962C8B-B14F-4D97-AF65-F5344CB8AC3E}">
        <p14:creationId xmlns:p14="http://schemas.microsoft.com/office/powerpoint/2010/main" val="5632044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title"/>
          </p:nvPr>
        </p:nvSpPr>
        <p:spPr>
          <a:xfrm>
            <a:off x="2520176" y="248968"/>
            <a:ext cx="6623823" cy="1017588"/>
          </a:xfrm>
          <a:gradFill flip="none" rotWithShape="1">
            <a:gsLst>
              <a:gs pos="100000">
                <a:srgbClr val="FF0000">
                  <a:alpha val="50000"/>
                </a:srgbClr>
              </a:gs>
              <a:gs pos="0">
                <a:srgbClr val="99CC00">
                  <a:tint val="44500"/>
                  <a:satMod val="160000"/>
                  <a:lumMod val="30000"/>
                  <a:lumOff val="70000"/>
                  <a:alpha val="30000"/>
                </a:srgbClr>
              </a:gs>
              <a:gs pos="100000">
                <a:srgbClr val="99CC00">
                  <a:tint val="23500"/>
                  <a:satMod val="160000"/>
                </a:srgbClr>
              </a:gs>
            </a:gsLst>
            <a:path path="circle">
              <a:fillToRect t="100000" r="100000"/>
            </a:path>
            <a:tileRect l="-100000" b="-100000"/>
          </a:gradFill>
          <a:ln>
            <a:noFill/>
          </a:ln>
        </p:spPr>
        <p:style>
          <a:lnRef idx="1">
            <a:schemeClr val="accent5"/>
          </a:lnRef>
          <a:fillRef idx="2">
            <a:schemeClr val="accent5"/>
          </a:fillRef>
          <a:effectRef idx="1">
            <a:schemeClr val="accent5"/>
          </a:effectRef>
          <a:fontRef idx="minor">
            <a:schemeClr val="dk1"/>
          </a:fontRef>
        </p:style>
        <p:txBody>
          <a:bodyPr/>
          <a:lstStyle/>
          <a:p>
            <a:pPr algn="r" eaLnBrk="1" hangingPunct="1"/>
            <a:r>
              <a:rPr lang="en-US" altLang="zh-TW" sz="3400" dirty="0">
                <a:solidFill>
                  <a:srgbClr val="002060"/>
                </a:solidFill>
                <a:latin typeface="微軟正黑體" pitchFamily="34" charset="-120"/>
                <a:ea typeface="微軟正黑體" pitchFamily="34" charset="-120"/>
              </a:rPr>
              <a:t>Five-Year Financial </a:t>
            </a:r>
            <a:r>
              <a:rPr lang="en-US" altLang="zh-TW" sz="3400" dirty="0" smtClean="0">
                <a:solidFill>
                  <a:srgbClr val="002060"/>
                </a:solidFill>
                <a:latin typeface="微軟正黑體" pitchFamily="34" charset="-120"/>
                <a:ea typeface="微軟正黑體" pitchFamily="34" charset="-120"/>
              </a:rPr>
              <a:t>Statement</a:t>
            </a:r>
            <a:endParaRPr lang="en-US" altLang="en-US" sz="3400" dirty="0" smtClean="0">
              <a:solidFill>
                <a:srgbClr val="002060"/>
              </a:solidFill>
              <a:latin typeface="微軟正黑體" pitchFamily="34" charset="-120"/>
              <a:ea typeface="微軟正黑體" pitchFamily="34" charset="-120"/>
            </a:endParaRPr>
          </a:p>
        </p:txBody>
      </p:sp>
      <p:sp>
        <p:nvSpPr>
          <p:cNvPr id="5" name="投影片編號版面配置區 4"/>
          <p:cNvSpPr>
            <a:spLocks noGrp="1"/>
          </p:cNvSpPr>
          <p:nvPr>
            <p:ph type="sldNum" sz="quarter" idx="4"/>
          </p:nvPr>
        </p:nvSpPr>
        <p:spPr/>
        <p:txBody>
          <a:bodyPr/>
          <a:lstStyle/>
          <a:p>
            <a:fld id="{36988C7D-573D-4628-8E9B-2EA8F79B7265}" type="slidenum">
              <a:rPr lang="zh-TW" altLang="en-US" smtClean="0">
                <a:solidFill>
                  <a:srgbClr val="000080">
                    <a:tint val="75000"/>
                  </a:srgbClr>
                </a:solidFill>
              </a:rPr>
              <a:pPr/>
              <a:t>18</a:t>
            </a:fld>
            <a:endParaRPr lang="zh-TW" altLang="en-US">
              <a:solidFill>
                <a:srgbClr val="000080">
                  <a:tint val="75000"/>
                </a:srgbClr>
              </a:solidFill>
            </a:endParaRPr>
          </a:p>
        </p:txBody>
      </p:sp>
      <p:graphicFrame>
        <p:nvGraphicFramePr>
          <p:cNvPr id="10" name="表格 9"/>
          <p:cNvGraphicFramePr>
            <a:graphicFrameLocks noGrp="1"/>
          </p:cNvGraphicFramePr>
          <p:nvPr>
            <p:extLst>
              <p:ext uri="{D42A27DB-BD31-4B8C-83A1-F6EECF244321}">
                <p14:modId xmlns:p14="http://schemas.microsoft.com/office/powerpoint/2010/main" val="1687992099"/>
              </p:ext>
            </p:extLst>
          </p:nvPr>
        </p:nvGraphicFramePr>
        <p:xfrm>
          <a:off x="216977" y="1772816"/>
          <a:ext cx="8712967" cy="1944216"/>
        </p:xfrm>
        <a:graphic>
          <a:graphicData uri="http://schemas.openxmlformats.org/drawingml/2006/table">
            <a:tbl>
              <a:tblPr/>
              <a:tblGrid>
                <a:gridCol w="2235937">
                  <a:extLst>
                    <a:ext uri="{9D8B030D-6E8A-4147-A177-3AD203B41FA5}">
                      <a16:colId xmlns="" xmlns:a16="http://schemas.microsoft.com/office/drawing/2014/main" val="20000"/>
                    </a:ext>
                  </a:extLst>
                </a:gridCol>
                <a:gridCol w="1295406">
                  <a:extLst>
                    <a:ext uri="{9D8B030D-6E8A-4147-A177-3AD203B41FA5}">
                      <a16:colId xmlns="" xmlns:a16="http://schemas.microsoft.com/office/drawing/2014/main" val="20001"/>
                    </a:ext>
                  </a:extLst>
                </a:gridCol>
                <a:gridCol w="1295406">
                  <a:extLst>
                    <a:ext uri="{9D8B030D-6E8A-4147-A177-3AD203B41FA5}">
                      <a16:colId xmlns="" xmlns:a16="http://schemas.microsoft.com/office/drawing/2014/main" val="20002"/>
                    </a:ext>
                  </a:extLst>
                </a:gridCol>
                <a:gridCol w="1295406">
                  <a:extLst>
                    <a:ext uri="{9D8B030D-6E8A-4147-A177-3AD203B41FA5}">
                      <a16:colId xmlns="" xmlns:a16="http://schemas.microsoft.com/office/drawing/2014/main" val="20003"/>
                    </a:ext>
                  </a:extLst>
                </a:gridCol>
                <a:gridCol w="1295406">
                  <a:extLst>
                    <a:ext uri="{9D8B030D-6E8A-4147-A177-3AD203B41FA5}">
                      <a16:colId xmlns="" xmlns:a16="http://schemas.microsoft.com/office/drawing/2014/main" val="20004"/>
                    </a:ext>
                  </a:extLst>
                </a:gridCol>
                <a:gridCol w="1295406">
                  <a:extLst>
                    <a:ext uri="{9D8B030D-6E8A-4147-A177-3AD203B41FA5}">
                      <a16:colId xmlns="" xmlns:a16="http://schemas.microsoft.com/office/drawing/2014/main" val="20005"/>
                    </a:ext>
                  </a:extLst>
                </a:gridCol>
              </a:tblGrid>
              <a:tr h="486054">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endParaRPr lang="zh-TW" altLang="en-US" sz="2000" b="0" i="0" u="none" strike="noStrike" dirty="0">
                        <a:solidFill>
                          <a:srgbClr val="00206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p>
                      <a:pPr algn="ctr" fontAlgn="ctr"/>
                      <a:r>
                        <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2017</a:t>
                      </a:r>
                    </a:p>
                  </a:txBody>
                  <a:tcPr marL="9525" marR="9525" marT="9525" marB="0" anchor="ctr">
                    <a:lnL>
                      <a:noFill/>
                    </a:lnL>
                    <a:lnR>
                      <a:noFill/>
                    </a:lnR>
                    <a:lnT>
                      <a:noFill/>
                    </a:lnT>
                    <a:lnB w="28575" cap="flat" cmpd="sng" algn="ctr">
                      <a:solidFill>
                        <a:srgbClr val="0000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2018</a:t>
                      </a:r>
                    </a:p>
                  </a:txBody>
                  <a:tcPr marL="9525" marR="9525" marT="9525" marB="0" anchor="ctr">
                    <a:lnL>
                      <a:noFill/>
                    </a:lnL>
                    <a:lnR>
                      <a:noFill/>
                    </a:lnR>
                    <a:lnT>
                      <a:noFill/>
                    </a:lnT>
                    <a:lnB w="28575" cap="flat" cmpd="sng" algn="ctr">
                      <a:solidFill>
                        <a:srgbClr val="0000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2019</a:t>
                      </a:r>
                    </a:p>
                  </a:txBody>
                  <a:tcPr marL="9525" marR="9525" marT="9525" marB="0" anchor="ctr">
                    <a:lnL>
                      <a:noFill/>
                    </a:lnL>
                    <a:lnR>
                      <a:noFill/>
                    </a:lnR>
                    <a:lnT>
                      <a:noFill/>
                    </a:lnT>
                    <a:lnB w="28575" cap="flat" cmpd="sng" algn="ctr">
                      <a:solidFill>
                        <a:srgbClr val="0000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2020</a:t>
                      </a:r>
                    </a:p>
                  </a:txBody>
                  <a:tcPr marL="9525" marR="9525" marT="9525" marB="0" anchor="ctr">
                    <a:lnL>
                      <a:noFill/>
                    </a:lnL>
                    <a:lnR>
                      <a:noFill/>
                    </a:lnR>
                    <a:lnT>
                      <a:noFill/>
                    </a:lnT>
                    <a:lnB w="28575" cap="flat" cmpd="sng" algn="ctr">
                      <a:solidFill>
                        <a:srgbClr val="0000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zh-TW" sz="2000" b="0" i="0" u="none" strike="noStrike"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2021</a:t>
                      </a:r>
                      <a:endPar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525" marR="9525" marT="9525" marB="0" anchor="ctr">
                    <a:lnL>
                      <a:noFill/>
                    </a:lnL>
                    <a:lnR>
                      <a:noFill/>
                    </a:lnR>
                    <a:lnT>
                      <a:noFill/>
                    </a:lnT>
                    <a:lnB w="28575" cap="flat" cmpd="sng" algn="ctr">
                      <a:solidFill>
                        <a:srgbClr val="0000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486054">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altLang="zh-TW" sz="2000" kern="100" dirty="0">
                          <a:solidFill>
                            <a:srgbClr val="002060"/>
                          </a:solidFill>
                          <a:effectLst/>
                          <a:latin typeface="微軟正黑體" panose="020B0604030504040204" pitchFamily="34" charset="-120"/>
                          <a:ea typeface="微軟正黑體" panose="020B0604030504040204" pitchFamily="34" charset="-120"/>
                          <a:cs typeface="Times New Roman" panose="02020603050405020304" pitchFamily="18" charset="0"/>
                        </a:rPr>
                        <a:t>Total </a:t>
                      </a:r>
                      <a:r>
                        <a:rPr lang="en-US" altLang="zh-TW" sz="2000" kern="100" dirty="0" smtClean="0">
                          <a:solidFill>
                            <a:srgbClr val="002060"/>
                          </a:solidFill>
                          <a:effectLst/>
                          <a:latin typeface="微軟正黑體" panose="020B0604030504040204" pitchFamily="34" charset="-120"/>
                          <a:ea typeface="微軟正黑體" panose="020B0604030504040204" pitchFamily="34" charset="-120"/>
                          <a:cs typeface="Times New Roman" panose="02020603050405020304" pitchFamily="18" charset="0"/>
                        </a:rPr>
                        <a:t>Revenues</a:t>
                      </a:r>
                      <a:endParaRPr lang="zh-TW" altLang="en-US" sz="2000" b="0" i="0" u="none" strike="noStrike" dirty="0">
                        <a:solidFill>
                          <a:srgbClr val="00206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p>
                      <a:pPr algn="ctr" fontAlgn="ctr"/>
                      <a:r>
                        <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36,537</a:t>
                      </a:r>
                    </a:p>
                  </a:txBody>
                  <a:tcPr marL="9525" marR="9525" marT="9525" marB="0" anchor="ctr">
                    <a:lnL>
                      <a:noFill/>
                    </a:lnL>
                    <a:lnR>
                      <a:noFill/>
                    </a:lnR>
                    <a:lnT w="28575" cap="flat" cmpd="sng" algn="ctr">
                      <a:solidFill>
                        <a:srgbClr val="00008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fontAlgn="ctr"/>
                      <a:r>
                        <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42,494</a:t>
                      </a:r>
                    </a:p>
                  </a:txBody>
                  <a:tcPr marL="9525" marR="9525" marT="9525" marB="0" anchor="ctr">
                    <a:lnL>
                      <a:noFill/>
                    </a:lnL>
                    <a:lnR>
                      <a:noFill/>
                    </a:lnR>
                    <a:lnT w="28575" cap="flat" cmpd="sng" algn="ctr">
                      <a:solidFill>
                        <a:srgbClr val="00008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fontAlgn="ctr"/>
                      <a:r>
                        <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34,791</a:t>
                      </a:r>
                    </a:p>
                  </a:txBody>
                  <a:tcPr marL="9525" marR="9525" marT="9525" marB="0" anchor="ctr">
                    <a:lnL>
                      <a:noFill/>
                    </a:lnL>
                    <a:lnR>
                      <a:noFill/>
                    </a:lnR>
                    <a:lnT w="28575" cap="flat" cmpd="sng" algn="ctr">
                      <a:solidFill>
                        <a:srgbClr val="00008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fontAlgn="ctr"/>
                      <a:r>
                        <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32,129</a:t>
                      </a:r>
                    </a:p>
                  </a:txBody>
                  <a:tcPr marL="9525" marR="9525" marT="9525" marB="0" anchor="ctr">
                    <a:lnL>
                      <a:noFill/>
                    </a:lnL>
                    <a:lnR>
                      <a:noFill/>
                    </a:lnR>
                    <a:lnT w="28575" cap="flat" cmpd="sng" algn="ctr">
                      <a:solidFill>
                        <a:srgbClr val="00008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fontAlgn="ctr"/>
                      <a:r>
                        <a:rPr lang="en-US" altLang="zh-TW" sz="2000" b="0" i="0" u="none" strike="noStrike"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44,155</a:t>
                      </a:r>
                      <a:endPar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525" marR="9525" marT="9525" marB="0" anchor="ctr">
                    <a:lnL>
                      <a:noFill/>
                    </a:lnL>
                    <a:lnR>
                      <a:noFill/>
                    </a:lnR>
                    <a:lnT w="28575" cap="flat" cmpd="sng" algn="ctr">
                      <a:solidFill>
                        <a:srgbClr val="00008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486054">
                <a:tc>
                  <a:txBody>
                    <a:bodyPr/>
                    <a:lstStyle/>
                    <a:p>
                      <a:pPr algn="l" rtl="0" fontAlgn="ctr"/>
                      <a:r>
                        <a:rPr lang="en-US" altLang="zh-TW" sz="2000" b="0" i="0" u="none" strike="noStrike" dirty="0" smtClean="0">
                          <a:solidFill>
                            <a:srgbClr val="002060"/>
                          </a:solidFill>
                          <a:effectLst/>
                          <a:latin typeface="微軟正黑體" panose="020B0604030504040204" pitchFamily="34" charset="-120"/>
                          <a:ea typeface="微軟正黑體" panose="020B0604030504040204" pitchFamily="34" charset="-120"/>
                          <a:cs typeface="Times New Roman" panose="02020603050405020304" pitchFamily="18" charset="0"/>
                        </a:rPr>
                        <a:t>Net Profit</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altLang="zh-TW" sz="2000" b="0" i="0" u="none" strike="noStrike" kern="12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1,130</a:t>
                      </a:r>
                      <a:endPar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altLang="zh-TW" sz="2000" b="0" i="0" u="none" strike="noStrike" kern="12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2,862</a:t>
                      </a:r>
                      <a:endPar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altLang="zh-TW" sz="2000" b="0" i="0" u="none" strike="noStrike" kern="12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2,251</a:t>
                      </a:r>
                      <a:endPar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altLang="zh-TW" sz="2000" b="0" i="0" u="none" strike="noStrike" kern="12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3,640</a:t>
                      </a:r>
                      <a:endPar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altLang="zh-TW" sz="2000" b="0" i="0" u="none" strike="noStrike" kern="12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4,805</a:t>
                      </a:r>
                      <a:endPar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r>
              <a:tr h="486054">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ctr" latinLnBrk="0" hangingPunct="1"/>
                      <a:r>
                        <a:rPr lang="en-US" altLang="zh-TW" sz="2000" kern="100" dirty="0">
                          <a:solidFill>
                            <a:srgbClr val="002060"/>
                          </a:solidFill>
                          <a:effectLst/>
                          <a:latin typeface="微軟正黑體" panose="020B0604030504040204" pitchFamily="34" charset="-120"/>
                          <a:ea typeface="微軟正黑體" panose="020B0604030504040204" pitchFamily="34" charset="-120"/>
                          <a:cs typeface="Times New Roman" panose="02020603050405020304" pitchFamily="18" charset="0"/>
                        </a:rPr>
                        <a:t>Profit  Margin</a:t>
                      </a:r>
                      <a:endParaRPr lang="zh-TW" altLang="en-US" sz="2000" kern="100" dirty="0">
                        <a:solidFill>
                          <a:srgbClr val="00206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p>
                      <a:pPr algn="ctr" fontAlgn="ctr"/>
                      <a:r>
                        <a:rPr lang="en-US" altLang="zh-TW" sz="2000" b="0" i="0" u="none" strike="noStrike">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3.09%</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p>
                      <a:pPr algn="ctr" fontAlgn="ctr"/>
                      <a:r>
                        <a:rPr lang="en-US" altLang="zh-TW" sz="2000" b="0" i="0" u="none" strike="noStrike">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6.74%</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p>
                      <a:pPr algn="ctr" fontAlgn="ctr"/>
                      <a:r>
                        <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6.47%</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p>
                      <a:pPr algn="ctr" fontAlgn="ctr"/>
                      <a:r>
                        <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11.3%</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p>
                      <a:pPr algn="ctr" fontAlgn="ctr"/>
                      <a:r>
                        <a:rPr lang="en-US" altLang="zh-TW" sz="2000" b="0" i="0" u="none" strike="noStrike"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10.9%</a:t>
                      </a:r>
                      <a:endPar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bl>
          </a:graphicData>
        </a:graphic>
      </p:graphicFrame>
      <p:graphicFrame>
        <p:nvGraphicFramePr>
          <p:cNvPr id="11" name="表格 10"/>
          <p:cNvGraphicFramePr>
            <a:graphicFrameLocks noGrp="1"/>
          </p:cNvGraphicFramePr>
          <p:nvPr>
            <p:extLst>
              <p:ext uri="{D42A27DB-BD31-4B8C-83A1-F6EECF244321}">
                <p14:modId xmlns:p14="http://schemas.microsoft.com/office/powerpoint/2010/main" val="2575584850"/>
              </p:ext>
            </p:extLst>
          </p:nvPr>
        </p:nvGraphicFramePr>
        <p:xfrm>
          <a:off x="368305" y="1488971"/>
          <a:ext cx="4001932" cy="283845"/>
        </p:xfrm>
        <a:graphic>
          <a:graphicData uri="http://schemas.openxmlformats.org/drawingml/2006/table">
            <a:tbl>
              <a:tblPr/>
              <a:tblGrid>
                <a:gridCol w="4001932">
                  <a:extLst>
                    <a:ext uri="{9D8B030D-6E8A-4147-A177-3AD203B41FA5}">
                      <a16:colId xmlns="" xmlns:a16="http://schemas.microsoft.com/office/drawing/2014/main" val="20000"/>
                    </a:ext>
                  </a:extLst>
                </a:gridCol>
              </a:tblGrid>
              <a:tr h="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just">
                        <a:spcAft>
                          <a:spcPts val="0"/>
                        </a:spcAft>
                      </a:pPr>
                      <a:r>
                        <a:rPr lang="zh-TW" altLang="en-US" sz="1800" b="0" kern="100" baseline="0" dirty="0">
                          <a:solidFill>
                            <a:srgbClr val="002060"/>
                          </a:solidFill>
                          <a:effectLst/>
                          <a:latin typeface="微軟正黑體" pitchFamily="34" charset="-120"/>
                          <a:ea typeface="微軟正黑體" pitchFamily="34" charset="-120"/>
                        </a:rPr>
                        <a:t>（</a:t>
                      </a:r>
                      <a:r>
                        <a:rPr lang="en-US" altLang="zh-TW" sz="1800" b="0" kern="100" dirty="0">
                          <a:solidFill>
                            <a:srgbClr val="002060"/>
                          </a:solidFill>
                          <a:effectLst/>
                          <a:latin typeface="微軟正黑體" pitchFamily="34" charset="-120"/>
                          <a:ea typeface="微軟正黑體" pitchFamily="34" charset="-120"/>
                        </a:rPr>
                        <a:t>In Millions of New Taiwan Dollars</a:t>
                      </a:r>
                      <a:r>
                        <a:rPr lang="zh-TW" altLang="en-US" sz="1800" b="0" kern="100" dirty="0">
                          <a:solidFill>
                            <a:srgbClr val="002060"/>
                          </a:solidFill>
                          <a:effectLst/>
                          <a:latin typeface="微軟正黑體" pitchFamily="34" charset="-120"/>
                          <a:ea typeface="微軟正黑體" pitchFamily="34" charset="-120"/>
                        </a:rPr>
                        <a:t>）</a:t>
                      </a:r>
                      <a:endParaRPr lang="zh-TW" altLang="zh-TW" sz="1800" b="0" kern="100" dirty="0">
                        <a:solidFill>
                          <a:srgbClr val="002060"/>
                        </a:solidFill>
                        <a:effectLst/>
                        <a:latin typeface="微軟正黑體" pitchFamily="34" charset="-120"/>
                        <a:ea typeface="微軟正黑體" pitchFamily="34" charset="-12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bl>
          </a:graphicData>
        </a:graphic>
      </p:graphicFrame>
      <p:graphicFrame>
        <p:nvGraphicFramePr>
          <p:cNvPr id="14" name="圖表 13"/>
          <p:cNvGraphicFramePr>
            <a:graphicFrameLocks/>
          </p:cNvGraphicFramePr>
          <p:nvPr>
            <p:extLst>
              <p:ext uri="{D42A27DB-BD31-4B8C-83A1-F6EECF244321}">
                <p14:modId xmlns:p14="http://schemas.microsoft.com/office/powerpoint/2010/main" val="1333441122"/>
              </p:ext>
            </p:extLst>
          </p:nvPr>
        </p:nvGraphicFramePr>
        <p:xfrm>
          <a:off x="-131594" y="4157592"/>
          <a:ext cx="4872406" cy="266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圖表 14"/>
          <p:cNvGraphicFramePr>
            <a:graphicFrameLocks/>
          </p:cNvGraphicFramePr>
          <p:nvPr>
            <p:extLst>
              <p:ext uri="{D42A27DB-BD31-4B8C-83A1-F6EECF244321}">
                <p14:modId xmlns:p14="http://schemas.microsoft.com/office/powerpoint/2010/main" val="845020963"/>
              </p:ext>
            </p:extLst>
          </p:nvPr>
        </p:nvGraphicFramePr>
        <p:xfrm>
          <a:off x="4473526" y="4153050"/>
          <a:ext cx="4572000" cy="2664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84831434"/>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title"/>
          </p:nvPr>
        </p:nvSpPr>
        <p:spPr>
          <a:xfrm>
            <a:off x="107505" y="135997"/>
            <a:ext cx="8928991" cy="1143000"/>
          </a:xfrm>
          <a:gradFill flip="none" rotWithShape="0">
            <a:gsLst>
              <a:gs pos="100000">
                <a:srgbClr val="FF0000">
                  <a:alpha val="50000"/>
                </a:srgbClr>
              </a:gs>
              <a:gs pos="0">
                <a:schemeClr val="bg1">
                  <a:alpha val="0"/>
                </a:schemeClr>
              </a:gs>
              <a:gs pos="100000">
                <a:srgbClr val="FF0000"/>
              </a:gs>
            </a:gsLst>
            <a:lin ang="0" scaled="1"/>
            <a:tileRect/>
          </a:gradFill>
          <a:ln>
            <a:noFill/>
          </a:ln>
        </p:spPr>
        <p:style>
          <a:lnRef idx="1">
            <a:schemeClr val="accent5"/>
          </a:lnRef>
          <a:fillRef idx="2">
            <a:schemeClr val="accent5"/>
          </a:fillRef>
          <a:effectRef idx="1">
            <a:schemeClr val="accent5"/>
          </a:effectRef>
          <a:fontRef idx="minor">
            <a:schemeClr val="dk1"/>
          </a:fontRef>
        </p:style>
        <p:txBody>
          <a:bodyPr>
            <a:normAutofit/>
          </a:bodyPr>
          <a:lstStyle/>
          <a:p>
            <a:pPr algn="r"/>
            <a:r>
              <a:rPr lang="en-US" altLang="zh-TW" sz="3600" b="1" dirty="0" smtClean="0">
                <a:ln>
                  <a:solidFill>
                    <a:schemeClr val="bg1"/>
                  </a:solidFill>
                </a:ln>
                <a:solidFill>
                  <a:schemeClr val="bg1"/>
                </a:solidFill>
                <a:latin typeface="微軟正黑體" pitchFamily="34" charset="-120"/>
                <a:ea typeface="微軟正黑體" pitchFamily="34" charset="-120"/>
              </a:rPr>
              <a:t>Disclaimer</a:t>
            </a:r>
            <a:endParaRPr lang="en-US" altLang="en-US" sz="3600" b="1" dirty="0">
              <a:ln>
                <a:solidFill>
                  <a:schemeClr val="bg1"/>
                </a:solidFill>
              </a:ln>
              <a:solidFill>
                <a:schemeClr val="bg1"/>
              </a:solidFill>
              <a:latin typeface="微軟正黑體" pitchFamily="34" charset="-120"/>
              <a:ea typeface="微軟正黑體" pitchFamily="34" charset="-120"/>
            </a:endParaRPr>
          </a:p>
        </p:txBody>
      </p:sp>
      <p:pic>
        <p:nvPicPr>
          <p:cNvPr id="4" name="圖片 3"/>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sp>
        <p:nvSpPr>
          <p:cNvPr id="8" name="文字方塊 7"/>
          <p:cNvSpPr txBox="1"/>
          <p:nvPr/>
        </p:nvSpPr>
        <p:spPr>
          <a:xfrm>
            <a:off x="327989" y="1423490"/>
            <a:ext cx="8458201" cy="4493538"/>
          </a:xfrm>
          <a:prstGeom prst="rect">
            <a:avLst/>
          </a:prstGeom>
          <a:noFill/>
        </p:spPr>
        <p:txBody>
          <a:bodyPr wrap="square" rtlCol="0">
            <a:spAutoFit/>
          </a:bodyPr>
          <a:lstStyle/>
          <a:p>
            <a:pPr marL="457200" indent="-457200">
              <a:buFont typeface="Wingdings" panose="05000000000000000000" pitchFamily="2" charset="2"/>
              <a:buChar char="u"/>
            </a:pPr>
            <a:r>
              <a:rPr lang="en-US" altLang="zh-TW" sz="2200" b="1" dirty="0" err="1" smtClean="0">
                <a:solidFill>
                  <a:srgbClr val="002060"/>
                </a:solidFill>
                <a:latin typeface="微軟正黑體" panose="020B0604030504040204" pitchFamily="34" charset="-120"/>
                <a:ea typeface="微軟正黑體" panose="020B0604030504040204" pitchFamily="34" charset="-120"/>
              </a:rPr>
              <a:t>Shinkong</a:t>
            </a:r>
            <a:r>
              <a:rPr lang="en-US" altLang="zh-TW" sz="2200" b="1" dirty="0" smtClean="0">
                <a:solidFill>
                  <a:srgbClr val="002060"/>
                </a:solidFill>
                <a:latin typeface="微軟正黑體" panose="020B0604030504040204" pitchFamily="34" charset="-120"/>
                <a:ea typeface="微軟正黑體" panose="020B0604030504040204" pitchFamily="34" charset="-120"/>
              </a:rPr>
              <a:t> </a:t>
            </a:r>
            <a:r>
              <a:rPr lang="en-US" altLang="zh-TW" sz="2200" b="1" dirty="0">
                <a:solidFill>
                  <a:srgbClr val="002060"/>
                </a:solidFill>
                <a:latin typeface="微軟正黑體" panose="020B0604030504040204" pitchFamily="34" charset="-120"/>
                <a:ea typeface="微軟正黑體" panose="020B0604030504040204" pitchFamily="34" charset="-120"/>
              </a:rPr>
              <a:t>Synthetic Fibers Corporation does not release any financial forecast. However, the statement of the company’s business, finance condition and Q&amp;A in this presentation may differ from future actual results. This causes from market demand, prices fluctuations, competitions behavior, global economic situations, exchange rate fluctuations, supply chain and other factors or risks beyond the company’s control</a:t>
            </a:r>
            <a:r>
              <a:rPr lang="en-US" altLang="zh-TW" sz="2200" b="1" dirty="0" smtClean="0">
                <a:solidFill>
                  <a:srgbClr val="002060"/>
                </a:solidFill>
                <a:latin typeface="微軟正黑體" panose="020B0604030504040204" pitchFamily="34" charset="-120"/>
                <a:ea typeface="微軟正黑體" panose="020B0604030504040204" pitchFamily="34" charset="-120"/>
              </a:rPr>
              <a:t>.</a:t>
            </a:r>
          </a:p>
          <a:p>
            <a:endParaRPr lang="en-US" altLang="zh-TW" sz="2200" b="1" dirty="0">
              <a:solidFill>
                <a:srgbClr val="002060"/>
              </a:solidFill>
              <a:latin typeface="微軟正黑體" panose="020B0604030504040204" pitchFamily="34" charset="-120"/>
              <a:ea typeface="微軟正黑體" panose="020B0604030504040204" pitchFamily="34" charset="-120"/>
            </a:endParaRPr>
          </a:p>
          <a:p>
            <a:pPr marL="457200" indent="-457200">
              <a:buFont typeface="Wingdings" panose="05000000000000000000" pitchFamily="2" charset="2"/>
              <a:buChar char="u"/>
            </a:pPr>
            <a:r>
              <a:rPr lang="en-US" altLang="zh-TW" sz="2200" b="1" dirty="0" smtClean="0">
                <a:solidFill>
                  <a:srgbClr val="002060"/>
                </a:solidFill>
                <a:latin typeface="微軟正黑體" panose="020B0604030504040204" pitchFamily="34" charset="-120"/>
                <a:ea typeface="微軟正黑體" panose="020B0604030504040204" pitchFamily="34" charset="-120"/>
              </a:rPr>
              <a:t>Future </a:t>
            </a:r>
            <a:r>
              <a:rPr lang="en-US" altLang="zh-TW" sz="2200" b="1" dirty="0">
                <a:solidFill>
                  <a:srgbClr val="002060"/>
                </a:solidFill>
                <a:latin typeface="微軟正黑體" panose="020B0604030504040204" pitchFamily="34" charset="-120"/>
                <a:ea typeface="微軟正黑體" panose="020B0604030504040204" pitchFamily="34" charset="-120"/>
              </a:rPr>
              <a:t>prospects in this presentation reflects the company perspective based on the condition until now. If any change or adjustment of views later in the future, the company undertakes no obligation to update.</a:t>
            </a:r>
          </a:p>
        </p:txBody>
      </p:sp>
      <p:sp>
        <p:nvSpPr>
          <p:cNvPr id="5" name="投影片編號版面配置區 4"/>
          <p:cNvSpPr>
            <a:spLocks noGrp="1"/>
          </p:cNvSpPr>
          <p:nvPr>
            <p:ph type="sldNum" sz="quarter" idx="12"/>
          </p:nvPr>
        </p:nvSpPr>
        <p:spPr/>
        <p:txBody>
          <a:bodyPr/>
          <a:lstStyle/>
          <a:p>
            <a:fld id="{3371A073-0F0D-424B-875D-A3CDE2C259F7}" type="slidenum">
              <a:rPr lang="zh-TW" altLang="en-US" smtClean="0"/>
              <a:t>1</a:t>
            </a:fld>
            <a:endParaRPr lang="zh-TW" altLang="en-US"/>
          </a:p>
        </p:txBody>
      </p:sp>
    </p:spTree>
    <p:extLst>
      <p:ext uri="{BB962C8B-B14F-4D97-AF65-F5344CB8AC3E}">
        <p14:creationId xmlns:p14="http://schemas.microsoft.com/office/powerpoint/2010/main" val="19708560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5" y="135997"/>
            <a:ext cx="8928991" cy="1143000"/>
          </a:xfrm>
          <a:prstGeom prst="rect">
            <a:avLst/>
          </a:prstGeom>
          <a:gradFill flip="none" rotWithShape="0">
            <a:gsLst>
              <a:gs pos="100000">
                <a:srgbClr val="FF0000">
                  <a:alpha val="50000"/>
                </a:srgbClr>
              </a:gs>
              <a:gs pos="0">
                <a:schemeClr val="bg1">
                  <a:alpha val="0"/>
                </a:schemeClr>
              </a:gs>
              <a:gs pos="100000">
                <a:srgbClr val="FF0000"/>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en-US" altLang="zh-TW" sz="3200" b="1" dirty="0" smtClean="0">
                <a:ln>
                  <a:solidFill>
                    <a:schemeClr val="bg1"/>
                  </a:solidFill>
                </a:ln>
                <a:solidFill>
                  <a:schemeClr val="bg1"/>
                </a:solidFill>
                <a:latin typeface="微軟正黑體" pitchFamily="34" charset="-120"/>
                <a:ea typeface="微軟正黑體" pitchFamily="34" charset="-120"/>
              </a:rPr>
              <a:t>2021 H1</a:t>
            </a:r>
            <a:r>
              <a:rPr lang="zh-TW" altLang="en-US" sz="3200" b="1" dirty="0" smtClean="0">
                <a:ln>
                  <a:solidFill>
                    <a:schemeClr val="bg1"/>
                  </a:solidFill>
                </a:ln>
                <a:solidFill>
                  <a:schemeClr val="bg1"/>
                </a:solidFill>
                <a:latin typeface="微軟正黑體" pitchFamily="34" charset="-120"/>
                <a:ea typeface="微軟正黑體" pitchFamily="34" charset="-120"/>
              </a:rPr>
              <a:t>、</a:t>
            </a:r>
            <a:r>
              <a:rPr lang="en-US" altLang="zh-TW" sz="3200" b="1" dirty="0" smtClean="0">
                <a:ln>
                  <a:solidFill>
                    <a:schemeClr val="bg1"/>
                  </a:solidFill>
                </a:ln>
                <a:solidFill>
                  <a:schemeClr val="bg1"/>
                </a:solidFill>
                <a:latin typeface="微軟正黑體" pitchFamily="34" charset="-120"/>
                <a:ea typeface="微軟正黑體" pitchFamily="34" charset="-120"/>
              </a:rPr>
              <a:t>2022 H1 Comparison</a:t>
            </a:r>
            <a:endParaRPr lang="en-US" altLang="en-US" sz="3200" b="1" dirty="0">
              <a:ln>
                <a:solidFill>
                  <a:schemeClr val="bg1"/>
                </a:solidFill>
              </a:ln>
              <a:solidFill>
                <a:schemeClr val="bg1"/>
              </a:solidFill>
              <a:latin typeface="微軟正黑體" pitchFamily="34" charset="-120"/>
              <a:ea typeface="微軟正黑體" pitchFamily="34" charset="-120"/>
            </a:endParaRPr>
          </a:p>
        </p:txBody>
      </p:sp>
      <p:pic>
        <p:nvPicPr>
          <p:cNvPr id="5" name="圖片 4"/>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graphicFrame>
        <p:nvGraphicFramePr>
          <p:cNvPr id="6" name="表格 5"/>
          <p:cNvGraphicFramePr>
            <a:graphicFrameLocks noGrp="1"/>
          </p:cNvGraphicFramePr>
          <p:nvPr>
            <p:extLst>
              <p:ext uri="{D42A27DB-BD31-4B8C-83A1-F6EECF244321}">
                <p14:modId xmlns:p14="http://schemas.microsoft.com/office/powerpoint/2010/main" val="2578827000"/>
              </p:ext>
            </p:extLst>
          </p:nvPr>
        </p:nvGraphicFramePr>
        <p:xfrm>
          <a:off x="420299" y="1683077"/>
          <a:ext cx="4001932" cy="253365"/>
        </p:xfrm>
        <a:graphic>
          <a:graphicData uri="http://schemas.openxmlformats.org/drawingml/2006/table">
            <a:tbl>
              <a:tblPr/>
              <a:tblGrid>
                <a:gridCol w="4001932">
                  <a:extLst>
                    <a:ext uri="{9D8B030D-6E8A-4147-A177-3AD203B41FA5}">
                      <a16:colId xmlns="" xmlns:a16="http://schemas.microsoft.com/office/drawing/2014/main" val="20000"/>
                    </a:ext>
                  </a:extLst>
                </a:gridCol>
              </a:tblGrid>
              <a:tr h="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just">
                        <a:spcAft>
                          <a:spcPts val="0"/>
                        </a:spcAft>
                      </a:pPr>
                      <a:r>
                        <a:rPr lang="zh-TW" altLang="en-US" sz="1600" b="0" kern="100" baseline="0" dirty="0">
                          <a:solidFill>
                            <a:srgbClr val="002060"/>
                          </a:solidFill>
                          <a:effectLst/>
                          <a:latin typeface="微軟正黑體" pitchFamily="34" charset="-120"/>
                          <a:ea typeface="微軟正黑體" pitchFamily="34" charset="-120"/>
                        </a:rPr>
                        <a:t>（</a:t>
                      </a:r>
                      <a:r>
                        <a:rPr lang="en-US" altLang="zh-TW" sz="1600" b="0" kern="100" dirty="0">
                          <a:solidFill>
                            <a:srgbClr val="002060"/>
                          </a:solidFill>
                          <a:effectLst/>
                          <a:latin typeface="微軟正黑體" pitchFamily="34" charset="-120"/>
                          <a:ea typeface="微軟正黑體" pitchFamily="34" charset="-120"/>
                        </a:rPr>
                        <a:t>In Millions of New Taiwan Dollars</a:t>
                      </a:r>
                      <a:r>
                        <a:rPr lang="zh-TW" altLang="en-US" sz="1600" b="0" kern="100" dirty="0">
                          <a:solidFill>
                            <a:srgbClr val="002060"/>
                          </a:solidFill>
                          <a:effectLst/>
                          <a:latin typeface="微軟正黑體" pitchFamily="34" charset="-120"/>
                          <a:ea typeface="微軟正黑體" pitchFamily="34" charset="-120"/>
                        </a:rPr>
                        <a:t>）</a:t>
                      </a:r>
                      <a:endParaRPr lang="zh-TW" altLang="zh-TW" sz="1600" b="0" kern="100" dirty="0">
                        <a:solidFill>
                          <a:srgbClr val="002060"/>
                        </a:solidFill>
                        <a:effectLst/>
                        <a:latin typeface="微軟正黑體" pitchFamily="34" charset="-120"/>
                        <a:ea typeface="微軟正黑體" pitchFamily="34" charset="-12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bl>
          </a:graphicData>
        </a:graphic>
      </p:graphicFrame>
      <p:graphicFrame>
        <p:nvGraphicFramePr>
          <p:cNvPr id="7" name="表格 6"/>
          <p:cNvGraphicFramePr>
            <a:graphicFrameLocks noGrp="1"/>
          </p:cNvGraphicFramePr>
          <p:nvPr>
            <p:extLst>
              <p:ext uri="{D42A27DB-BD31-4B8C-83A1-F6EECF244321}">
                <p14:modId xmlns:p14="http://schemas.microsoft.com/office/powerpoint/2010/main" val="3598749426"/>
              </p:ext>
            </p:extLst>
          </p:nvPr>
        </p:nvGraphicFramePr>
        <p:xfrm>
          <a:off x="440184" y="1903900"/>
          <a:ext cx="8280922" cy="4521810"/>
        </p:xfrm>
        <a:graphic>
          <a:graphicData uri="http://schemas.openxmlformats.org/drawingml/2006/table">
            <a:tbl>
              <a:tblPr/>
              <a:tblGrid>
                <a:gridCol w="2386526">
                  <a:extLst>
                    <a:ext uri="{9D8B030D-6E8A-4147-A177-3AD203B41FA5}">
                      <a16:colId xmlns="" xmlns:a16="http://schemas.microsoft.com/office/drawing/2014/main" val="20000"/>
                    </a:ext>
                  </a:extLst>
                </a:gridCol>
                <a:gridCol w="2149220">
                  <a:extLst>
                    <a:ext uri="{9D8B030D-6E8A-4147-A177-3AD203B41FA5}">
                      <a16:colId xmlns="" xmlns:a16="http://schemas.microsoft.com/office/drawing/2014/main" val="20001"/>
                    </a:ext>
                  </a:extLst>
                </a:gridCol>
                <a:gridCol w="1872588">
                  <a:extLst>
                    <a:ext uri="{9D8B030D-6E8A-4147-A177-3AD203B41FA5}">
                      <a16:colId xmlns="" xmlns:a16="http://schemas.microsoft.com/office/drawing/2014/main" val="20002"/>
                    </a:ext>
                  </a:extLst>
                </a:gridCol>
                <a:gridCol w="1872588">
                  <a:extLst>
                    <a:ext uri="{9D8B030D-6E8A-4147-A177-3AD203B41FA5}">
                      <a16:colId xmlns="" xmlns:a16="http://schemas.microsoft.com/office/drawing/2014/main" val="20003"/>
                    </a:ext>
                  </a:extLst>
                </a:gridCol>
              </a:tblGrid>
              <a:tr h="41044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endParaRPr lang="zh-TW" altLang="en-US" sz="2400" b="0" i="0" u="none" strike="noStrike" dirty="0">
                        <a:solidFill>
                          <a:srgbClr val="002060"/>
                        </a:solidFill>
                        <a:effectLst/>
                        <a:latin typeface="Calibri" panose="020F0502020204030204" pitchFamily="34" charset="0"/>
                        <a:ea typeface="標楷體" panose="03000509000000000000" pitchFamily="65"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ctr"/>
                      <a:r>
                        <a:rPr lang="en-US" altLang="zh-TW" sz="2000" b="1" i="0" u="none" strike="noStrike" dirty="0" smtClean="0">
                          <a:solidFill>
                            <a:srgbClr val="002060"/>
                          </a:solidFill>
                          <a:effectLst/>
                          <a:latin typeface="微軟正黑體" pitchFamily="34" charset="-120"/>
                          <a:ea typeface="微軟正黑體" pitchFamily="34" charset="-120"/>
                          <a:cs typeface="Times New Roman" panose="02020603050405020304" pitchFamily="18" charset="0"/>
                        </a:rPr>
                        <a:t>2021</a:t>
                      </a:r>
                      <a:r>
                        <a:rPr lang="zh-TW" altLang="en-US" sz="2000" b="1" i="0" u="none" strike="noStrike" baseline="0" dirty="0" smtClean="0">
                          <a:solidFill>
                            <a:srgbClr val="002060"/>
                          </a:solidFill>
                          <a:effectLst/>
                          <a:latin typeface="微軟正黑體" pitchFamily="34" charset="-120"/>
                          <a:ea typeface="微軟正黑體" pitchFamily="34" charset="-120"/>
                          <a:cs typeface="Times New Roman" panose="02020603050405020304" pitchFamily="18" charset="0"/>
                        </a:rPr>
                        <a:t> </a:t>
                      </a:r>
                      <a:r>
                        <a:rPr lang="en-US" sz="2000" b="1" i="0" u="none" strike="noStrike" dirty="0" smtClean="0">
                          <a:solidFill>
                            <a:srgbClr val="002060"/>
                          </a:solidFill>
                          <a:effectLst/>
                          <a:latin typeface="微軟正黑體" pitchFamily="34" charset="-120"/>
                          <a:ea typeface="微軟正黑體" pitchFamily="34" charset="-120"/>
                          <a:cs typeface="Times New Roman" panose="02020603050405020304" pitchFamily="18" charset="0"/>
                        </a:rPr>
                        <a:t>H1</a:t>
                      </a:r>
                      <a:endParaRPr lang="en-US"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endParaRPr>
                    </a:p>
                  </a:txBody>
                  <a:tcPr marL="9525" marR="9525" marT="9525" marB="0" anchor="ctr">
                    <a:lnL>
                      <a:noFill/>
                    </a:lnL>
                    <a:lnR>
                      <a:noFill/>
                    </a:lnR>
                    <a:lnT>
                      <a:noFill/>
                    </a:lnT>
                    <a:lnB w="28575" cap="flat" cmpd="sng" algn="ctr">
                      <a:solidFill>
                        <a:srgbClr val="00008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ctr"/>
                      <a:r>
                        <a:rPr lang="en-US" altLang="zh-TW" sz="2000" b="1" i="0" u="none" strike="noStrike" dirty="0" smtClean="0">
                          <a:solidFill>
                            <a:srgbClr val="002060"/>
                          </a:solidFill>
                          <a:effectLst/>
                          <a:latin typeface="微軟正黑體" pitchFamily="34" charset="-120"/>
                          <a:ea typeface="微軟正黑體" pitchFamily="34" charset="-120"/>
                          <a:cs typeface="Times New Roman" panose="02020603050405020304" pitchFamily="18" charset="0"/>
                        </a:rPr>
                        <a:t>2022</a:t>
                      </a:r>
                      <a:r>
                        <a:rPr lang="zh-TW" altLang="en-US" sz="2000" b="1" i="0" u="none" strike="noStrike" baseline="0" dirty="0" smtClean="0">
                          <a:solidFill>
                            <a:srgbClr val="002060"/>
                          </a:solidFill>
                          <a:effectLst/>
                          <a:latin typeface="微軟正黑體" pitchFamily="34" charset="-120"/>
                          <a:ea typeface="微軟正黑體" pitchFamily="34" charset="-120"/>
                          <a:cs typeface="Times New Roman" panose="02020603050405020304" pitchFamily="18" charset="0"/>
                        </a:rPr>
                        <a:t> </a:t>
                      </a:r>
                      <a:r>
                        <a:rPr lang="en-US" sz="2000" b="1" i="0" u="none" strike="noStrike" dirty="0" smtClean="0">
                          <a:solidFill>
                            <a:srgbClr val="002060"/>
                          </a:solidFill>
                          <a:effectLst/>
                          <a:latin typeface="微軟正黑體" pitchFamily="34" charset="-120"/>
                          <a:ea typeface="微軟正黑體" pitchFamily="34" charset="-120"/>
                          <a:cs typeface="Times New Roman" panose="02020603050405020304" pitchFamily="18" charset="0"/>
                        </a:rPr>
                        <a:t>H1</a:t>
                      </a:r>
                      <a:endParaRPr lang="en-US"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endParaRPr>
                    </a:p>
                  </a:txBody>
                  <a:tcPr marL="9525" marR="9525" marT="9525" marB="0" anchor="ctr">
                    <a:lnL>
                      <a:noFill/>
                    </a:lnL>
                    <a:lnR>
                      <a:noFill/>
                    </a:lnR>
                    <a:lnT>
                      <a:noFill/>
                    </a:lnT>
                    <a:lnB w="28575" cap="flat" cmpd="sng" algn="ctr">
                      <a:solidFill>
                        <a:srgbClr val="00008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ctr"/>
                      <a:r>
                        <a:rPr lang="en-US" altLang="zh-TW"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rPr>
                        <a:t>+/- %</a:t>
                      </a:r>
                    </a:p>
                  </a:txBody>
                  <a:tcPr marL="9525" marR="9525" marT="9525" marB="0" anchor="ctr">
                    <a:lnL>
                      <a:noFill/>
                    </a:lnL>
                    <a:lnR>
                      <a:noFill/>
                    </a:lnR>
                    <a:lnT>
                      <a:noFill/>
                    </a:lnT>
                    <a:lnB w="28575" cap="flat" cmpd="sng" algn="ctr">
                      <a:solidFill>
                        <a:srgbClr val="0000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41044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altLang="zh-TW"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rPr>
                        <a:t>Total Assets</a:t>
                      </a:r>
                      <a:endParaRPr lang="zh-TW" altLang="en-US"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ctr" latinLnBrk="0" hangingPunct="1"/>
                      <a:r>
                        <a:rPr lang="zh-TW" altLang="en-US"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rPr>
                        <a:t>  </a:t>
                      </a:r>
                      <a:r>
                        <a:rPr lang="en-US" altLang="zh-TW"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rPr>
                        <a:t>186,683 </a:t>
                      </a:r>
                    </a:p>
                  </a:txBody>
                  <a:tcPr marL="9525" marR="9525" marT="9525" marB="0" anchor="ctr">
                    <a:lnL>
                      <a:noFill/>
                    </a:lnL>
                    <a:lnR>
                      <a:noFill/>
                    </a:lnR>
                    <a:lnT w="28575" cap="flat" cmpd="sng" algn="ctr">
                      <a:solidFill>
                        <a:srgbClr val="00008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187,275</a:t>
                      </a:r>
                    </a:p>
                  </a:txBody>
                  <a:tcPr marL="9525" marR="9525" marT="9525" marB="0" anchor="ctr">
                    <a:lnL>
                      <a:noFill/>
                    </a:lnL>
                    <a:lnR>
                      <a:noFill/>
                    </a:lnR>
                    <a:lnT w="28575" cap="flat" cmpd="sng" algn="ctr">
                      <a:solidFill>
                        <a:srgbClr val="00008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0.3%</a:t>
                      </a:r>
                    </a:p>
                  </a:txBody>
                  <a:tcPr marL="9525" marR="9525" marT="9525" marB="0" anchor="ctr">
                    <a:lnL>
                      <a:noFill/>
                    </a:lnL>
                    <a:lnR>
                      <a:noFill/>
                    </a:lnR>
                    <a:lnT w="28575" cap="flat" cmpd="sng" algn="ctr">
                      <a:solidFill>
                        <a:srgbClr val="00008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41044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altLang="zh-TW" sz="2000" b="1" i="0" u="none" strike="noStrike" dirty="0" smtClean="0">
                          <a:solidFill>
                            <a:srgbClr val="002060"/>
                          </a:solidFill>
                          <a:effectLst/>
                          <a:latin typeface="微軟正黑體" pitchFamily="34" charset="-120"/>
                          <a:ea typeface="微軟正黑體" pitchFamily="34" charset="-120"/>
                          <a:cs typeface="Times New Roman" panose="02020603050405020304" pitchFamily="18" charset="0"/>
                        </a:rPr>
                        <a:t>Total Liabilities</a:t>
                      </a:r>
                      <a:endParaRPr lang="zh-TW" altLang="en-US"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ctr" latinLnBrk="0" hangingPunct="1"/>
                      <a:r>
                        <a:rPr lang="zh-TW" altLang="en-US"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rPr>
                        <a:t>  </a:t>
                      </a:r>
                      <a:r>
                        <a:rPr lang="en-US" altLang="zh-TW"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rPr>
                        <a:t>143,861 </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142,673</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-0.8%</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41044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altLang="zh-TW" sz="2000" b="1" i="0" u="none" strike="noStrike" kern="1200" dirty="0">
                          <a:solidFill>
                            <a:srgbClr val="002060"/>
                          </a:solidFill>
                          <a:effectLst/>
                          <a:latin typeface="微軟正黑體" pitchFamily="34" charset="-120"/>
                          <a:ea typeface="微軟正黑體" pitchFamily="34" charset="-120"/>
                          <a:cs typeface="Times New Roman" panose="02020603050405020304" pitchFamily="18" charset="0"/>
                        </a:rPr>
                        <a:t>Total Equity</a:t>
                      </a:r>
                      <a:endParaRPr lang="zh-TW" altLang="en-US" sz="2000" b="1" i="0" u="none" strike="noStrike" kern="1200" dirty="0">
                        <a:solidFill>
                          <a:srgbClr val="002060"/>
                        </a:solidFill>
                        <a:effectLst/>
                        <a:latin typeface="微軟正黑體" pitchFamily="34" charset="-120"/>
                        <a:ea typeface="微軟正黑體"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ctr" latinLnBrk="0" hangingPunct="1"/>
                      <a:r>
                        <a:rPr lang="zh-TW" altLang="en-US"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rPr>
                        <a:t>   </a:t>
                      </a:r>
                      <a:r>
                        <a:rPr lang="en-US" altLang="zh-TW" sz="2000" b="0"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42,822 </a:t>
                      </a:r>
                      <a:endParaRPr lang="en-US" altLang="zh-TW"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44,602</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4.2%</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41044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altLang="zh-TW" sz="2000" b="1" i="0" u="none" strike="noStrike" dirty="0" smtClean="0">
                          <a:solidFill>
                            <a:srgbClr val="002060"/>
                          </a:solidFill>
                          <a:effectLst/>
                          <a:latin typeface="微軟正黑體" pitchFamily="34" charset="-120"/>
                          <a:ea typeface="微軟正黑體" pitchFamily="34" charset="-120"/>
                          <a:cs typeface="Times New Roman" panose="02020603050405020304" pitchFamily="18" charset="0"/>
                        </a:rPr>
                        <a:t>Revenues</a:t>
                      </a:r>
                      <a:endParaRPr lang="zh-TW" altLang="en-US"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ctr" latinLnBrk="0" hangingPunct="1"/>
                      <a:r>
                        <a:rPr lang="zh-TW" altLang="en-US"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rPr>
                        <a:t>   </a:t>
                      </a:r>
                      <a:r>
                        <a:rPr lang="en-US" altLang="zh-TW" sz="2000" b="0"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21,027 </a:t>
                      </a:r>
                      <a:endParaRPr lang="en-US" altLang="zh-TW"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24,651</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US" altLang="zh-TW" sz="2000" b="0" i="0" u="none" strike="noStrike" dirty="0" smtClean="0">
                          <a:solidFill>
                            <a:srgbClr val="002060"/>
                          </a:solidFill>
                          <a:effectLst/>
                          <a:latin typeface="微軟正黑體" panose="020B0604030504040204" pitchFamily="34" charset="-120"/>
                          <a:ea typeface="微軟正黑體" panose="020B0604030504040204" pitchFamily="34" charset="-120"/>
                        </a:rPr>
                        <a:t>17%</a:t>
                      </a:r>
                      <a:endPar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41044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ctr" latinLnBrk="0" hangingPunct="1">
                        <a:lnSpc>
                          <a:spcPct val="100000"/>
                        </a:lnSpc>
                        <a:spcBef>
                          <a:spcPts val="0"/>
                        </a:spcBef>
                        <a:spcAft>
                          <a:spcPts val="0"/>
                        </a:spcAft>
                        <a:buClrTx/>
                        <a:buSzTx/>
                        <a:buFontTx/>
                        <a:buNone/>
                        <a:tabLst/>
                        <a:defRPr/>
                      </a:pPr>
                      <a:r>
                        <a:rPr lang="en-US" altLang="zh-TW" sz="2000" b="1" i="0" u="none" strike="noStrike" kern="100" dirty="0">
                          <a:solidFill>
                            <a:srgbClr val="002060"/>
                          </a:solidFill>
                          <a:effectLst/>
                          <a:latin typeface="微軟正黑體" pitchFamily="34" charset="-120"/>
                          <a:ea typeface="微軟正黑體" pitchFamily="34" charset="-120"/>
                          <a:cs typeface="Times New Roman" panose="02020603050405020304" pitchFamily="18" charset="0"/>
                        </a:rPr>
                        <a:t>Net</a:t>
                      </a:r>
                      <a:r>
                        <a:rPr lang="en-US" altLang="zh-TW" sz="2000" b="1" i="0" u="none" strike="noStrike" kern="100" baseline="0" dirty="0">
                          <a:solidFill>
                            <a:srgbClr val="002060"/>
                          </a:solidFill>
                          <a:effectLst/>
                          <a:latin typeface="微軟正黑體" pitchFamily="34" charset="-120"/>
                          <a:ea typeface="微軟正黑體" pitchFamily="34" charset="-120"/>
                          <a:cs typeface="Times New Roman" panose="02020603050405020304" pitchFamily="18" charset="0"/>
                        </a:rPr>
                        <a:t> Profit after tax</a:t>
                      </a:r>
                      <a:endParaRPr lang="zh-TW" altLang="en-US"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ctr" latinLnBrk="0" hangingPunct="1"/>
                      <a:r>
                        <a:rPr lang="zh-TW" altLang="en-US"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rPr>
                        <a:t>   </a:t>
                      </a:r>
                      <a:r>
                        <a:rPr lang="en-US" altLang="zh-TW" sz="2000" b="0"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2,218 </a:t>
                      </a:r>
                      <a:endParaRPr lang="en-US" altLang="zh-TW"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2,187</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-1.4%</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41044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altLang="zh-TW" sz="2000" b="1" i="0" u="none" strike="noStrike" kern="1200" dirty="0" smtClean="0">
                          <a:solidFill>
                            <a:srgbClr val="002060"/>
                          </a:solidFill>
                          <a:effectLst/>
                          <a:latin typeface="微軟正黑體" pitchFamily="34" charset="-120"/>
                          <a:ea typeface="微軟正黑體" pitchFamily="34" charset="-120"/>
                          <a:cs typeface="Times New Roman" panose="02020603050405020304" pitchFamily="18" charset="0"/>
                        </a:rPr>
                        <a:t>Attributed</a:t>
                      </a:r>
                      <a:r>
                        <a:rPr lang="en-US" altLang="zh-TW" sz="2000" b="1" i="0" u="none" strike="noStrike" dirty="0" smtClean="0">
                          <a:solidFill>
                            <a:srgbClr val="002060"/>
                          </a:solidFill>
                          <a:effectLst/>
                          <a:latin typeface="微軟正黑體" pitchFamily="34" charset="-120"/>
                          <a:ea typeface="微軟正黑體" pitchFamily="34" charset="-120"/>
                          <a:cs typeface="Times New Roman" panose="02020603050405020304" pitchFamily="18" charset="0"/>
                        </a:rPr>
                        <a:t> to :</a:t>
                      </a:r>
                      <a:endParaRPr lang="zh-TW" altLang="en-US"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ctr" latinLnBrk="0" hangingPunct="1"/>
                      <a:endParaRPr lang="zh-TW" altLang="en-US"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endParaRPr lang="zh-TW" altLang="en-US" sz="2000" b="0" i="0" u="none" strike="noStrike" dirty="0">
                        <a:solidFill>
                          <a:srgbClr val="002060"/>
                        </a:solidFill>
                        <a:effectLst/>
                        <a:latin typeface="微軟正黑體" panose="020B0604030504040204" pitchFamily="34" charset="-120"/>
                        <a:ea typeface="微軟正黑體" panose="020B0604030504040204" pitchFamily="34" charset="-12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endParaRPr lang="zh-TW" altLang="en-US" sz="2000" b="0" i="0" u="none" strike="noStrike" dirty="0">
                        <a:solidFill>
                          <a:srgbClr val="002060"/>
                        </a:solidFill>
                        <a:effectLst/>
                        <a:latin typeface="微軟正黑體" panose="020B0604030504040204" pitchFamily="34" charset="-120"/>
                        <a:ea typeface="微軟正黑體" panose="020B0604030504040204" pitchFamily="34" charset="-120"/>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r h="41044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altLang="zh-TW"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rPr>
                        <a:t>Owners of the Company</a:t>
                      </a:r>
                      <a:endParaRPr lang="zh-TW" altLang="en-US"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endParaRPr>
                    </a:p>
                  </a:txBody>
                  <a:tcPr marL="14287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ctr" latinLnBrk="0" hangingPunct="1"/>
                      <a:r>
                        <a:rPr lang="en-US" altLang="zh-TW" sz="2000" b="0" i="0" u="none" strike="noStrike" kern="1200" dirty="0" smtClean="0">
                          <a:solidFill>
                            <a:srgbClr val="002060"/>
                          </a:solidFill>
                          <a:effectLst/>
                          <a:latin typeface="微軟正黑體" panose="020B0604030504040204" pitchFamily="34" charset="-120"/>
                          <a:ea typeface="微軟正黑體" panose="020B0604030504040204" pitchFamily="34" charset="-120"/>
                          <a:cs typeface="+mn-cs"/>
                        </a:rPr>
                        <a:t>1,799 </a:t>
                      </a:r>
                      <a:endParaRPr lang="en-US" altLang="zh-TW"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endParaRP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1,695</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-5.8%</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7"/>
                  </a:ext>
                </a:extLst>
              </a:tr>
              <a:tr h="41044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altLang="zh-TW" sz="2000" b="1" i="0" u="none" strike="noStrike" kern="1200" dirty="0">
                          <a:solidFill>
                            <a:srgbClr val="002060"/>
                          </a:solidFill>
                          <a:effectLst/>
                          <a:latin typeface="微軟正黑體" pitchFamily="34" charset="-120"/>
                          <a:ea typeface="微軟正黑體" pitchFamily="34" charset="-120"/>
                          <a:cs typeface="Times New Roman" panose="02020603050405020304" pitchFamily="18" charset="0"/>
                        </a:rPr>
                        <a:t>Non-controlling</a:t>
                      </a:r>
                      <a:r>
                        <a:rPr lang="en-US" altLang="zh-TW"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rPr>
                        <a:t> interests</a:t>
                      </a:r>
                      <a:endParaRPr lang="zh-TW" altLang="en-US"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endParaRPr>
                    </a:p>
                  </a:txBody>
                  <a:tcPr marL="14287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ctr" latinLnBrk="0" hangingPunct="1"/>
                      <a:r>
                        <a:rPr lang="en-US" altLang="zh-TW"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rPr>
                        <a:t>419</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492</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17%</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8"/>
                  </a:ext>
                </a:extLst>
              </a:tr>
              <a:tr h="41044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altLang="zh-TW"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rPr>
                        <a:t>EPS</a:t>
                      </a:r>
                      <a:r>
                        <a:rPr lang="zh-TW" altLang="en-US"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rPr>
                        <a:t>（</a:t>
                      </a:r>
                      <a:r>
                        <a:rPr lang="en-US" altLang="zh-TW"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rPr>
                        <a:t>In NT$</a:t>
                      </a:r>
                      <a:r>
                        <a:rPr lang="zh-TW" altLang="en-US" sz="2000" b="1" i="0" u="none" strike="noStrike" dirty="0">
                          <a:solidFill>
                            <a:srgbClr val="002060"/>
                          </a:solidFill>
                          <a:effectLst/>
                          <a:latin typeface="微軟正黑體" pitchFamily="34" charset="-120"/>
                          <a:ea typeface="微軟正黑體" pitchFamily="34" charset="-120"/>
                          <a:cs typeface="Times New Roman" panose="02020603050405020304" pitchFamily="18" charset="0"/>
                        </a:rPr>
                        <a:t>）</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ctr" latinLnBrk="0" hangingPunct="1"/>
                      <a:r>
                        <a:rPr lang="en-US" altLang="zh-TW" sz="2000" b="0" i="0" u="none" strike="noStrike" kern="1200" dirty="0">
                          <a:solidFill>
                            <a:srgbClr val="002060"/>
                          </a:solidFill>
                          <a:effectLst/>
                          <a:latin typeface="微軟正黑體" panose="020B0604030504040204" pitchFamily="34" charset="-120"/>
                          <a:ea typeface="微軟正黑體" panose="020B0604030504040204" pitchFamily="34" charset="-120"/>
                          <a:cs typeface="+mn-cs"/>
                        </a:rPr>
                        <a:t>1.11</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1.05</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ctr"/>
                      <a:r>
                        <a:rPr lang="en-US" altLang="zh-TW" sz="2000" b="0" i="0" u="none" strike="noStrike" dirty="0">
                          <a:solidFill>
                            <a:srgbClr val="002060"/>
                          </a:solidFill>
                          <a:effectLst/>
                          <a:latin typeface="微軟正黑體" panose="020B0604030504040204" pitchFamily="34" charset="-120"/>
                          <a:ea typeface="微軟正黑體" panose="020B0604030504040204" pitchFamily="34" charset="-120"/>
                        </a:rPr>
                        <a:t>-5.4%</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9"/>
                  </a:ext>
                </a:extLst>
              </a:tr>
            </a:tbl>
          </a:graphicData>
        </a:graphic>
      </p:graphicFrame>
      <p:sp>
        <p:nvSpPr>
          <p:cNvPr id="8" name="投影片編號版面配置區 7"/>
          <p:cNvSpPr>
            <a:spLocks noGrp="1"/>
          </p:cNvSpPr>
          <p:nvPr>
            <p:ph type="sldNum" sz="quarter" idx="12"/>
          </p:nvPr>
        </p:nvSpPr>
        <p:spPr/>
        <p:txBody>
          <a:bodyPr/>
          <a:lstStyle/>
          <a:p>
            <a:fld id="{3371A073-0F0D-424B-875D-A3CDE2C259F7}" type="slidenum">
              <a:rPr lang="zh-TW" altLang="en-US" smtClean="0"/>
              <a:t>19</a:t>
            </a:fld>
            <a:endParaRPr lang="zh-TW" altLang="en-US"/>
          </a:p>
        </p:txBody>
      </p:sp>
    </p:spTree>
    <p:extLst>
      <p:ext uri="{BB962C8B-B14F-4D97-AF65-F5344CB8AC3E}">
        <p14:creationId xmlns:p14="http://schemas.microsoft.com/office/powerpoint/2010/main" val="21485947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5" y="135997"/>
            <a:ext cx="8928991" cy="1143000"/>
          </a:xfrm>
          <a:prstGeom prst="rect">
            <a:avLst/>
          </a:prstGeom>
          <a:gradFill flip="none" rotWithShape="0">
            <a:gsLst>
              <a:gs pos="100000">
                <a:srgbClr val="FF0000">
                  <a:alpha val="50000"/>
                </a:srgbClr>
              </a:gs>
              <a:gs pos="0">
                <a:schemeClr val="bg1">
                  <a:alpha val="0"/>
                </a:schemeClr>
              </a:gs>
              <a:gs pos="100000">
                <a:srgbClr val="FF0000"/>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en-US" altLang="zh-TW" sz="3200" b="1" dirty="0" smtClean="0">
                <a:ln>
                  <a:solidFill>
                    <a:schemeClr val="bg1"/>
                  </a:solidFill>
                </a:ln>
                <a:solidFill>
                  <a:schemeClr val="bg1"/>
                </a:solidFill>
                <a:latin typeface="微軟正黑體" pitchFamily="34" charset="-120"/>
                <a:ea typeface="微軟正黑體" pitchFamily="34" charset="-120"/>
              </a:rPr>
              <a:t>Prospect</a:t>
            </a:r>
          </a:p>
        </p:txBody>
      </p:sp>
      <p:pic>
        <p:nvPicPr>
          <p:cNvPr id="5" name="圖片 4"/>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sp>
        <p:nvSpPr>
          <p:cNvPr id="8" name="文字方塊 7"/>
          <p:cNvSpPr txBox="1"/>
          <p:nvPr/>
        </p:nvSpPr>
        <p:spPr>
          <a:xfrm>
            <a:off x="299908" y="1556792"/>
            <a:ext cx="8496944" cy="523220"/>
          </a:xfrm>
          <a:prstGeom prst="rect">
            <a:avLst/>
          </a:prstGeom>
          <a:noFill/>
        </p:spPr>
        <p:txBody>
          <a:bodyPr wrap="square" rtlCol="0">
            <a:spAutoFit/>
          </a:bodyPr>
          <a:lstStyle/>
          <a:p>
            <a:pPr defTabSz="457200"/>
            <a:r>
              <a:rPr lang="en-US" altLang="zh-TW" sz="2800" dirty="0" smtClean="0">
                <a:solidFill>
                  <a:schemeClr val="tx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Innovation, Intelligence, Sustainability, and Caring </a:t>
            </a:r>
          </a:p>
        </p:txBody>
      </p:sp>
      <p:grpSp>
        <p:nvGrpSpPr>
          <p:cNvPr id="15" name="群組 14"/>
          <p:cNvGrpSpPr/>
          <p:nvPr/>
        </p:nvGrpSpPr>
        <p:grpSpPr>
          <a:xfrm>
            <a:off x="176079" y="2564904"/>
            <a:ext cx="9209057" cy="3600400"/>
            <a:chOff x="176079" y="2564904"/>
            <a:chExt cx="9209057" cy="3600400"/>
          </a:xfrm>
        </p:grpSpPr>
        <p:pic>
          <p:nvPicPr>
            <p:cNvPr id="16" name="圖片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079" y="2564904"/>
              <a:ext cx="8733920" cy="3600400"/>
            </a:xfrm>
            <a:prstGeom prst="rect">
              <a:avLst/>
            </a:prstGeom>
          </p:spPr>
        </p:pic>
        <p:sp>
          <p:nvSpPr>
            <p:cNvPr id="17" name="文字方塊 16"/>
            <p:cNvSpPr txBox="1"/>
            <p:nvPr/>
          </p:nvSpPr>
          <p:spPr>
            <a:xfrm>
              <a:off x="5508104" y="2700000"/>
              <a:ext cx="3877032" cy="553998"/>
            </a:xfrm>
            <a:prstGeom prst="rect">
              <a:avLst/>
            </a:prstGeom>
            <a:noFill/>
          </p:spPr>
          <p:txBody>
            <a:bodyPr wrap="square" rtlCol="0">
              <a:spAutoFit/>
            </a:bodyPr>
            <a:lstStyle/>
            <a:p>
              <a:r>
                <a:rPr lang="en-US" altLang="zh-TW" sz="1400" b="1" dirty="0" smtClean="0">
                  <a:solidFill>
                    <a:schemeClr val="accent1"/>
                  </a:solidFill>
                  <a:latin typeface="微軟正黑體" panose="020B0604030504040204" pitchFamily="34" charset="-120"/>
                  <a:ea typeface="微軟正黑體" panose="020B0604030504040204" pitchFamily="34" charset="-120"/>
                </a:rPr>
                <a:t>Sustainable growth</a:t>
              </a:r>
            </a:p>
            <a:p>
              <a:r>
                <a:rPr lang="zh-TW" altLang="en-US" sz="1600" b="1" dirty="0" smtClean="0">
                  <a:latin typeface="微軟正黑體" panose="020B0604030504040204" pitchFamily="34" charset="-120"/>
                  <a:ea typeface="微軟正黑體" panose="020B0604030504040204" pitchFamily="34" charset="-120"/>
                </a:rPr>
                <a:t>永續成長</a:t>
              </a:r>
              <a:endParaRPr lang="zh-TW" altLang="en-US" sz="1600" b="1" dirty="0">
                <a:latin typeface="微軟正黑體" panose="020B0604030504040204" pitchFamily="34" charset="-120"/>
                <a:ea typeface="微軟正黑體" panose="020B0604030504040204" pitchFamily="34" charset="-120"/>
              </a:endParaRPr>
            </a:p>
          </p:txBody>
        </p:sp>
        <p:sp>
          <p:nvSpPr>
            <p:cNvPr id="18" name="文字方塊 17"/>
            <p:cNvSpPr txBox="1"/>
            <p:nvPr/>
          </p:nvSpPr>
          <p:spPr>
            <a:xfrm>
              <a:off x="5508104" y="3528000"/>
              <a:ext cx="2736304" cy="553998"/>
            </a:xfrm>
            <a:prstGeom prst="rect">
              <a:avLst/>
            </a:prstGeom>
            <a:noFill/>
          </p:spPr>
          <p:txBody>
            <a:bodyPr wrap="square" rtlCol="0">
              <a:spAutoFit/>
            </a:bodyPr>
            <a:lstStyle/>
            <a:p>
              <a:r>
                <a:rPr lang="en-US" altLang="zh-TW" sz="1400" b="1" dirty="0" smtClean="0">
                  <a:solidFill>
                    <a:schemeClr val="accent2">
                      <a:alpha val="80000"/>
                    </a:schemeClr>
                  </a:solidFill>
                  <a:latin typeface="微軟正黑體" panose="020B0604030504040204" pitchFamily="34" charset="-120"/>
                  <a:ea typeface="微軟正黑體" panose="020B0604030504040204" pitchFamily="34" charset="-120"/>
                </a:rPr>
                <a:t>Smart factory</a:t>
              </a:r>
            </a:p>
            <a:p>
              <a:r>
                <a:rPr lang="zh-TW" altLang="en-US" sz="1600" b="1" dirty="0" smtClean="0">
                  <a:latin typeface="微軟正黑體" panose="020B0604030504040204" pitchFamily="34" charset="-120"/>
                  <a:ea typeface="微軟正黑體" panose="020B0604030504040204" pitchFamily="34" charset="-120"/>
                </a:rPr>
                <a:t>智能</a:t>
              </a:r>
              <a:r>
                <a:rPr lang="zh-TW" altLang="en-US" sz="1600" b="1" dirty="0">
                  <a:latin typeface="微軟正黑體" panose="020B0604030504040204" pitchFamily="34" charset="-120"/>
                  <a:ea typeface="微軟正黑體" panose="020B0604030504040204" pitchFamily="34" charset="-120"/>
                </a:rPr>
                <a:t>工廠</a:t>
              </a:r>
            </a:p>
          </p:txBody>
        </p:sp>
        <p:sp>
          <p:nvSpPr>
            <p:cNvPr id="19" name="文字方塊 18"/>
            <p:cNvSpPr txBox="1"/>
            <p:nvPr/>
          </p:nvSpPr>
          <p:spPr>
            <a:xfrm>
              <a:off x="5508104" y="4284000"/>
              <a:ext cx="2664296" cy="553998"/>
            </a:xfrm>
            <a:prstGeom prst="rect">
              <a:avLst/>
            </a:prstGeom>
            <a:noFill/>
          </p:spPr>
          <p:txBody>
            <a:bodyPr wrap="square" rtlCol="0">
              <a:spAutoFit/>
            </a:bodyPr>
            <a:lstStyle/>
            <a:p>
              <a:r>
                <a:rPr lang="en-US" altLang="zh-TW" sz="1400" b="1" dirty="0" smtClean="0">
                  <a:solidFill>
                    <a:srgbClr val="669900">
                      <a:alpha val="85000"/>
                    </a:srgbClr>
                  </a:solidFill>
                  <a:latin typeface="微軟正黑體" panose="020B0604030504040204" pitchFamily="34" charset="-120"/>
                  <a:ea typeface="微軟正黑體" panose="020B0604030504040204" pitchFamily="34" charset="-120"/>
                </a:rPr>
                <a:t>Friendly green product</a:t>
              </a:r>
            </a:p>
            <a:p>
              <a:r>
                <a:rPr lang="zh-TW" altLang="en-US" sz="1600" b="1" dirty="0" smtClean="0">
                  <a:latin typeface="微軟正黑體" panose="020B0604030504040204" pitchFamily="34" charset="-120"/>
                  <a:ea typeface="微軟正黑體" panose="020B0604030504040204" pitchFamily="34" charset="-120"/>
                </a:rPr>
                <a:t>綠色產</a:t>
              </a:r>
              <a:r>
                <a:rPr lang="zh-TW" altLang="en-US" sz="1600" b="1" dirty="0">
                  <a:latin typeface="微軟正黑體" panose="020B0604030504040204" pitchFamily="34" charset="-120"/>
                  <a:ea typeface="微軟正黑體" panose="020B0604030504040204" pitchFamily="34" charset="-120"/>
                </a:rPr>
                <a:t>品</a:t>
              </a:r>
            </a:p>
          </p:txBody>
        </p:sp>
        <p:sp>
          <p:nvSpPr>
            <p:cNvPr id="20" name="文字方塊 19"/>
            <p:cNvSpPr txBox="1"/>
            <p:nvPr/>
          </p:nvSpPr>
          <p:spPr>
            <a:xfrm>
              <a:off x="5580112" y="5040000"/>
              <a:ext cx="3096344" cy="553998"/>
            </a:xfrm>
            <a:prstGeom prst="rect">
              <a:avLst/>
            </a:prstGeom>
            <a:noFill/>
          </p:spPr>
          <p:txBody>
            <a:bodyPr wrap="square" rtlCol="0">
              <a:spAutoFit/>
            </a:bodyPr>
            <a:lstStyle/>
            <a:p>
              <a:r>
                <a:rPr lang="en-US" altLang="zh-TW" sz="1400" b="1" dirty="0" smtClean="0">
                  <a:solidFill>
                    <a:schemeClr val="accent4">
                      <a:alpha val="80000"/>
                    </a:schemeClr>
                  </a:solidFill>
                  <a:latin typeface="微軟正黑體" panose="020B0604030504040204" pitchFamily="34" charset="-120"/>
                  <a:ea typeface="微軟正黑體" panose="020B0604030504040204" pitchFamily="34" charset="-120"/>
                </a:rPr>
                <a:t>Caring society</a:t>
              </a:r>
            </a:p>
            <a:p>
              <a:r>
                <a:rPr lang="zh-TW" altLang="en-US" sz="1600" b="1" dirty="0" smtClean="0">
                  <a:latin typeface="微軟正黑體" panose="020B0604030504040204" pitchFamily="34" charset="-120"/>
                  <a:ea typeface="微軟正黑體" panose="020B0604030504040204" pitchFamily="34" charset="-120"/>
                </a:rPr>
                <a:t>關懷社會</a:t>
              </a:r>
              <a:endParaRPr lang="zh-TW" altLang="en-US" sz="1600" b="1" dirty="0">
                <a:latin typeface="微軟正黑體" panose="020B0604030504040204" pitchFamily="34" charset="-120"/>
                <a:ea typeface="微軟正黑體" panose="020B0604030504040204" pitchFamily="34" charset="-120"/>
              </a:endParaRPr>
            </a:p>
          </p:txBody>
        </p:sp>
      </p:grpSp>
      <p:sp>
        <p:nvSpPr>
          <p:cNvPr id="6" name="投影片編號版面配置區 5"/>
          <p:cNvSpPr>
            <a:spLocks noGrp="1"/>
          </p:cNvSpPr>
          <p:nvPr>
            <p:ph type="sldNum" sz="quarter" idx="12"/>
          </p:nvPr>
        </p:nvSpPr>
        <p:spPr/>
        <p:txBody>
          <a:bodyPr/>
          <a:lstStyle/>
          <a:p>
            <a:fld id="{3371A073-0F0D-424B-875D-A3CDE2C259F7}" type="slidenum">
              <a:rPr lang="zh-TW" altLang="en-US" smtClean="0"/>
              <a:t>20</a:t>
            </a:fld>
            <a:endParaRPr lang="zh-TW" altLang="en-US"/>
          </a:p>
        </p:txBody>
      </p:sp>
    </p:spTree>
    <p:extLst>
      <p:ext uri="{BB962C8B-B14F-4D97-AF65-F5344CB8AC3E}">
        <p14:creationId xmlns:p14="http://schemas.microsoft.com/office/powerpoint/2010/main" val="14820667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0000"/>
            </a:gs>
            <a:gs pos="50000">
              <a:srgbClr val="FF5757"/>
            </a:gs>
            <a:gs pos="100000">
              <a:srgbClr val="FFC5C5"/>
            </a:gs>
          </a:gsLst>
          <a:lin ang="16200000" scaled="1"/>
          <a:tileRect/>
        </a:gradFill>
        <a:effectLst/>
      </p:bgPr>
    </p:bg>
    <p:spTree>
      <p:nvGrpSpPr>
        <p:cNvPr id="1" name=""/>
        <p:cNvGrpSpPr/>
        <p:nvPr/>
      </p:nvGrpSpPr>
      <p:grpSpPr>
        <a:xfrm>
          <a:off x="0" y="0"/>
          <a:ext cx="0" cy="0"/>
          <a:chOff x="0" y="0"/>
          <a:chExt cx="0" cy="0"/>
        </a:xfrm>
      </p:grpSpPr>
      <p:pic>
        <p:nvPicPr>
          <p:cNvPr id="6" name="圖片 5"/>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sp>
        <p:nvSpPr>
          <p:cNvPr id="7" name="標題 1"/>
          <p:cNvSpPr txBox="1">
            <a:spLocks/>
          </p:cNvSpPr>
          <p:nvPr/>
        </p:nvSpPr>
        <p:spPr>
          <a:xfrm>
            <a:off x="395536" y="2780928"/>
            <a:ext cx="8280920" cy="1470025"/>
          </a:xfrm>
          <a:prstGeom prst="rect">
            <a:avLst/>
          </a:prstGeom>
        </p:spPr>
        <p:txBody>
          <a:bodyPr vert="horz" lIns="91440" tIns="45720" rIns="91440" bIns="45720" rtlCol="0" anchor="ctr">
            <a:noAutofit/>
            <a:scene3d>
              <a:camera prst="orthographicFront"/>
              <a:lightRig rig="soft" dir="t">
                <a:rot lat="0" lon="0" rev="10800000"/>
              </a:lightRig>
            </a:scene3d>
            <a:sp3d>
              <a:bevelT w="27940" h="12700"/>
              <a:contourClr>
                <a:srgbClr val="DDDDDD"/>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sz="7000" b="1" spc="150" dirty="0" smtClean="0">
                <a:ln w="11430"/>
                <a:solidFill>
                  <a:srgbClr val="F8F8F8"/>
                </a:solidFill>
                <a:effectLst>
                  <a:outerShdw blurRad="25400" algn="tl" rotWithShape="0">
                    <a:srgbClr val="000000">
                      <a:alpha val="43000"/>
                    </a:srgbClr>
                  </a:outerShdw>
                </a:effectLst>
                <a:latin typeface="微軟正黑體" pitchFamily="34" charset="-120"/>
                <a:ea typeface="微軟正黑體" pitchFamily="34" charset="-120"/>
              </a:rPr>
              <a:t>Q &amp; A</a:t>
            </a:r>
            <a:endParaRPr lang="zh-TW" altLang="en-US" sz="7000" b="1" spc="150" dirty="0">
              <a:ln w="11430"/>
              <a:solidFill>
                <a:srgbClr val="F8F8F8"/>
              </a:solidFill>
              <a:effectLst>
                <a:outerShdw blurRad="25400" algn="tl" rotWithShape="0">
                  <a:srgbClr val="000000">
                    <a:alpha val="43000"/>
                  </a:srgbClr>
                </a:outerShdw>
              </a:effectLst>
              <a:latin typeface="微軟正黑體" pitchFamily="34" charset="-120"/>
              <a:ea typeface="微軟正黑體" pitchFamily="34" charset="-120"/>
            </a:endParaRPr>
          </a:p>
        </p:txBody>
      </p:sp>
    </p:spTree>
    <p:extLst>
      <p:ext uri="{BB962C8B-B14F-4D97-AF65-F5344CB8AC3E}">
        <p14:creationId xmlns:p14="http://schemas.microsoft.com/office/powerpoint/2010/main" val="19759880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title"/>
          </p:nvPr>
        </p:nvSpPr>
        <p:spPr>
          <a:xfrm>
            <a:off x="107505" y="135997"/>
            <a:ext cx="8928991" cy="1143000"/>
          </a:xfrm>
          <a:gradFill flip="none" rotWithShape="0">
            <a:gsLst>
              <a:gs pos="100000">
                <a:srgbClr val="FF0000">
                  <a:alpha val="50000"/>
                </a:srgbClr>
              </a:gs>
              <a:gs pos="0">
                <a:schemeClr val="bg1">
                  <a:alpha val="0"/>
                </a:schemeClr>
              </a:gs>
              <a:gs pos="100000">
                <a:srgbClr val="FF0000"/>
              </a:gs>
            </a:gsLst>
            <a:lin ang="0" scaled="1"/>
            <a:tileRect/>
          </a:gradFill>
          <a:ln>
            <a:noFill/>
          </a:ln>
        </p:spPr>
        <p:style>
          <a:lnRef idx="1">
            <a:schemeClr val="accent5"/>
          </a:lnRef>
          <a:fillRef idx="2">
            <a:schemeClr val="accent5"/>
          </a:fillRef>
          <a:effectRef idx="1">
            <a:schemeClr val="accent5"/>
          </a:effectRef>
          <a:fontRef idx="minor">
            <a:schemeClr val="dk1"/>
          </a:fontRef>
        </p:style>
        <p:txBody>
          <a:bodyPr>
            <a:normAutofit/>
          </a:bodyPr>
          <a:lstStyle/>
          <a:p>
            <a:pPr algn="r"/>
            <a:r>
              <a:rPr lang="en-US" altLang="zh-TW" sz="3600" b="1" dirty="0" smtClean="0">
                <a:ln>
                  <a:solidFill>
                    <a:schemeClr val="bg1"/>
                  </a:solidFill>
                </a:ln>
                <a:solidFill>
                  <a:schemeClr val="bg1"/>
                </a:solidFill>
                <a:latin typeface="微軟正黑體" pitchFamily="34" charset="-120"/>
                <a:ea typeface="微軟正黑體" pitchFamily="34" charset="-120"/>
              </a:rPr>
              <a:t>SSFC </a:t>
            </a:r>
            <a:r>
              <a:rPr lang="en-US" altLang="zh-TW" sz="3600" b="1" dirty="0">
                <a:ln>
                  <a:solidFill>
                    <a:schemeClr val="bg1"/>
                  </a:solidFill>
                </a:ln>
                <a:solidFill>
                  <a:schemeClr val="bg1"/>
                </a:solidFill>
                <a:latin typeface="微軟正黑體" pitchFamily="34" charset="-120"/>
                <a:ea typeface="微軟正黑體" pitchFamily="34" charset="-120"/>
              </a:rPr>
              <a:t>Major Business</a:t>
            </a:r>
            <a:endParaRPr lang="en-US" altLang="en-US" sz="3600" b="1" dirty="0" smtClean="0">
              <a:ln>
                <a:solidFill>
                  <a:schemeClr val="bg1"/>
                </a:solidFill>
              </a:ln>
              <a:solidFill>
                <a:schemeClr val="bg1"/>
              </a:solidFill>
              <a:latin typeface="微軟正黑體" pitchFamily="34" charset="-120"/>
              <a:ea typeface="微軟正黑體" pitchFamily="34" charset="-120"/>
            </a:endParaRPr>
          </a:p>
        </p:txBody>
      </p:sp>
      <p:pic>
        <p:nvPicPr>
          <p:cNvPr id="4" name="圖片 3"/>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grpSp>
        <p:nvGrpSpPr>
          <p:cNvPr id="55" name="群組 54"/>
          <p:cNvGrpSpPr/>
          <p:nvPr/>
        </p:nvGrpSpPr>
        <p:grpSpPr>
          <a:xfrm>
            <a:off x="467544" y="1292572"/>
            <a:ext cx="8676456" cy="4656711"/>
            <a:chOff x="467544" y="1368896"/>
            <a:chExt cx="8676456" cy="4285219"/>
          </a:xfrm>
        </p:grpSpPr>
        <p:sp>
          <p:nvSpPr>
            <p:cNvPr id="11" name="Rectangle 85"/>
            <p:cNvSpPr>
              <a:spLocks noChangeArrowheads="1"/>
            </p:cNvSpPr>
            <p:nvPr/>
          </p:nvSpPr>
          <p:spPr bwMode="auto">
            <a:xfrm>
              <a:off x="696858" y="1372051"/>
              <a:ext cx="1996277" cy="538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charset="0"/>
                  <a:ea typeface="新細明體" charset="-120"/>
                </a:defRPr>
              </a:lvl1pPr>
              <a:lvl2pPr marL="742950" indent="-285750" eaLnBrk="0" hangingPunct="0">
                <a:spcBef>
                  <a:spcPct val="20000"/>
                </a:spcBef>
                <a:buChar char="–"/>
                <a:defRPr kumimoji="1" sz="2800">
                  <a:solidFill>
                    <a:schemeClr val="tx1"/>
                  </a:solidFill>
                  <a:latin typeface="Arial" charset="0"/>
                  <a:ea typeface="新細明體" charset="-120"/>
                </a:defRPr>
              </a:lvl2pPr>
              <a:lvl3pPr marL="1143000" indent="-228600" eaLnBrk="0" hangingPunct="0">
                <a:spcBef>
                  <a:spcPct val="20000"/>
                </a:spcBef>
                <a:buChar char="•"/>
                <a:defRPr kumimoji="1" sz="2400">
                  <a:solidFill>
                    <a:schemeClr val="tx1"/>
                  </a:solidFill>
                  <a:latin typeface="Arial" charset="0"/>
                  <a:ea typeface="新細明體" charset="-120"/>
                </a:defRPr>
              </a:lvl3pPr>
              <a:lvl4pPr marL="1600200" indent="-228600" eaLnBrk="0" hangingPunct="0">
                <a:spcBef>
                  <a:spcPct val="20000"/>
                </a:spcBef>
                <a:buChar char="–"/>
                <a:defRPr kumimoji="1" sz="2000">
                  <a:solidFill>
                    <a:schemeClr val="tx1"/>
                  </a:solidFill>
                  <a:latin typeface="Arial" charset="0"/>
                  <a:ea typeface="新細明體" charset="-120"/>
                </a:defRPr>
              </a:lvl4pPr>
              <a:lvl5pPr marL="2057400" indent="-228600" eaLnBrk="0" hangingPunct="0">
                <a:spcBef>
                  <a:spcPct val="20000"/>
                </a:spcBef>
                <a:buChar char="»"/>
                <a:defRPr kumimoji="1" sz="2000">
                  <a:solidFill>
                    <a:schemeClr val="tx1"/>
                  </a:solidFill>
                  <a:latin typeface="Arial"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charset="-120"/>
                </a:defRPr>
              </a:lvl9pPr>
            </a:lstStyle>
            <a:p>
              <a:pPr eaLnBrk="1" fontAlgn="base" latinLnBrk="1" hangingPunct="1">
                <a:spcBef>
                  <a:spcPct val="0"/>
                </a:spcBef>
                <a:spcAft>
                  <a:spcPct val="0"/>
                </a:spcAft>
                <a:buNone/>
              </a:pPr>
              <a:r>
                <a:rPr lang="en-US" altLang="zh-TW" b="1" dirty="0" smtClean="0">
                  <a:solidFill>
                    <a:srgbClr val="00B050"/>
                  </a:solidFill>
                  <a:latin typeface="微軟正黑體" panose="020B0604030504040204" pitchFamily="34" charset="-120"/>
                  <a:ea typeface="微軟正黑體" panose="020B0604030504040204" pitchFamily="34" charset="-120"/>
                </a:rPr>
                <a:t>Plastics</a:t>
              </a:r>
              <a:endParaRPr lang="zh-TW" altLang="en-US" b="1" dirty="0">
                <a:gradFill>
                  <a:gsLst>
                    <a:gs pos="99000">
                      <a:srgbClr val="92D050"/>
                    </a:gs>
                    <a:gs pos="0">
                      <a:srgbClr val="00B050"/>
                    </a:gs>
                  </a:gsLst>
                  <a:lin ang="5400000" scaled="0"/>
                </a:gradFill>
                <a:latin typeface="微軟正黑體" panose="020B0604030504040204" pitchFamily="34" charset="-120"/>
                <a:ea typeface="微軟正黑體" panose="020B0604030504040204" pitchFamily="34" charset="-120"/>
              </a:endParaRPr>
            </a:p>
          </p:txBody>
        </p:sp>
        <p:sp>
          <p:nvSpPr>
            <p:cNvPr id="15" name="Rectangle 93"/>
            <p:cNvSpPr>
              <a:spLocks noChangeArrowheads="1"/>
            </p:cNvSpPr>
            <p:nvPr/>
          </p:nvSpPr>
          <p:spPr bwMode="auto">
            <a:xfrm>
              <a:off x="467544" y="3202363"/>
              <a:ext cx="3600400" cy="124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charset="0"/>
                  <a:ea typeface="新細明體" charset="-120"/>
                </a:defRPr>
              </a:lvl1pPr>
              <a:lvl2pPr marL="742950" indent="-285750" eaLnBrk="0" hangingPunct="0">
                <a:spcBef>
                  <a:spcPct val="20000"/>
                </a:spcBef>
                <a:buChar char="–"/>
                <a:defRPr kumimoji="1" sz="2800">
                  <a:solidFill>
                    <a:schemeClr val="tx1"/>
                  </a:solidFill>
                  <a:latin typeface="Arial" charset="0"/>
                  <a:ea typeface="新細明體" charset="-120"/>
                </a:defRPr>
              </a:lvl2pPr>
              <a:lvl3pPr marL="1143000" indent="-228600" eaLnBrk="0" hangingPunct="0">
                <a:spcBef>
                  <a:spcPct val="20000"/>
                </a:spcBef>
                <a:buChar char="•"/>
                <a:defRPr kumimoji="1" sz="2400">
                  <a:solidFill>
                    <a:schemeClr val="tx1"/>
                  </a:solidFill>
                  <a:latin typeface="Arial" charset="0"/>
                  <a:ea typeface="新細明體" charset="-120"/>
                </a:defRPr>
              </a:lvl3pPr>
              <a:lvl4pPr marL="1600200" indent="-228600" eaLnBrk="0" hangingPunct="0">
                <a:spcBef>
                  <a:spcPct val="20000"/>
                </a:spcBef>
                <a:buChar char="–"/>
                <a:defRPr kumimoji="1" sz="2000">
                  <a:solidFill>
                    <a:schemeClr val="tx1"/>
                  </a:solidFill>
                  <a:latin typeface="Arial" charset="0"/>
                  <a:ea typeface="新細明體" charset="-120"/>
                </a:defRPr>
              </a:lvl4pPr>
              <a:lvl5pPr marL="2057400" indent="-228600" eaLnBrk="0" hangingPunct="0">
                <a:spcBef>
                  <a:spcPct val="20000"/>
                </a:spcBef>
                <a:buChar char="»"/>
                <a:defRPr kumimoji="1" sz="2000">
                  <a:solidFill>
                    <a:schemeClr val="tx1"/>
                  </a:solidFill>
                  <a:latin typeface="Arial"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charset="-120"/>
                </a:defRPr>
              </a:lvl9pPr>
            </a:lstStyle>
            <a:p>
              <a:pPr eaLnBrk="1" fontAlgn="base" hangingPunct="1">
                <a:spcBef>
                  <a:spcPct val="0"/>
                </a:spcBef>
                <a:spcAft>
                  <a:spcPct val="0"/>
                </a:spcAft>
                <a:buFontTx/>
                <a:buNone/>
              </a:pPr>
              <a:r>
                <a:rPr lang="en-US" altLang="zh-TW" sz="1800" b="1" u="sng" dirty="0" smtClean="0">
                  <a:solidFill>
                    <a:srgbClr val="0070C0"/>
                  </a:solidFill>
                  <a:latin typeface="微軟正黑體" panose="020B0604030504040204" pitchFamily="34" charset="-120"/>
                  <a:ea typeface="微軟正黑體" panose="020B0604030504040204" pitchFamily="34" charset="-120"/>
                </a:rPr>
                <a:t>Main Enterprises</a:t>
              </a:r>
              <a:r>
                <a:rPr lang="zh-TW" altLang="en-US" sz="1800" b="1" u="sng" dirty="0" smtClean="0">
                  <a:solidFill>
                    <a:srgbClr val="0070C0"/>
                  </a:solidFill>
                  <a:latin typeface="微軟正黑體" panose="020B0604030504040204" pitchFamily="34" charset="-120"/>
                  <a:ea typeface="微軟正黑體" panose="020B0604030504040204" pitchFamily="34" charset="-120"/>
                </a:rPr>
                <a:t>：</a:t>
              </a:r>
              <a:endParaRPr lang="en-US" altLang="zh-TW" sz="1800" b="1" u="sng" dirty="0">
                <a:solidFill>
                  <a:srgbClr val="0070C0"/>
                </a:solidFill>
                <a:latin typeface="微軟正黑體" panose="020B0604030504040204" pitchFamily="34" charset="-120"/>
                <a:ea typeface="微軟正黑體" panose="020B0604030504040204" pitchFamily="34" charset="-120"/>
              </a:endParaRPr>
            </a:p>
            <a:p>
              <a:pPr eaLnBrk="1" hangingPunct="1">
                <a:spcBef>
                  <a:spcPct val="0"/>
                </a:spcBef>
                <a:buFontTx/>
                <a:buNone/>
              </a:pPr>
              <a:r>
                <a:rPr lang="en-US" altLang="zh-TW" sz="1600" dirty="0" smtClean="0">
                  <a:solidFill>
                    <a:prstClr val="black"/>
                  </a:solidFill>
                  <a:latin typeface="微軟正黑體" panose="020B0604030504040204" pitchFamily="34" charset="-120"/>
                  <a:ea typeface="微軟正黑體" panose="020B0604030504040204" pitchFamily="34" charset="-120"/>
                </a:rPr>
                <a:t>1.SSFC</a:t>
              </a:r>
              <a:r>
                <a:rPr lang="zh-TW" altLang="en-US" sz="1600" dirty="0" smtClean="0">
                  <a:solidFill>
                    <a:prstClr val="black"/>
                  </a:solidFill>
                  <a:latin typeface="微軟正黑體" panose="020B0604030504040204" pitchFamily="34" charset="-120"/>
                  <a:ea typeface="微軟正黑體" panose="020B0604030504040204" pitchFamily="34" charset="-120"/>
                </a:rPr>
                <a:t> </a:t>
              </a:r>
              <a:endParaRPr lang="en-US" altLang="zh-TW" sz="1600" dirty="0" smtClean="0">
                <a:solidFill>
                  <a:prstClr val="black"/>
                </a:solidFill>
                <a:latin typeface="微軟正黑體" panose="020B0604030504040204" pitchFamily="34" charset="-120"/>
                <a:ea typeface="微軟正黑體" panose="020B0604030504040204" pitchFamily="34" charset="-120"/>
              </a:endParaRPr>
            </a:p>
            <a:p>
              <a:pPr eaLnBrk="1" hangingPunct="1">
                <a:spcBef>
                  <a:spcPct val="0"/>
                </a:spcBef>
                <a:buFontTx/>
                <a:buNone/>
              </a:pPr>
              <a:r>
                <a:rPr lang="en-US" altLang="zh-TW" sz="1600" dirty="0" smtClean="0">
                  <a:solidFill>
                    <a:prstClr val="black"/>
                  </a:solidFill>
                  <a:latin typeface="微軟正黑體" panose="020B0604030504040204" pitchFamily="34" charset="-120"/>
                  <a:ea typeface="微軟正黑體" panose="020B0604030504040204" pitchFamily="34" charset="-120"/>
                </a:rPr>
                <a:t>2.Pan </a:t>
              </a:r>
              <a:r>
                <a:rPr lang="en-US" altLang="zh-TW" sz="1600" dirty="0">
                  <a:solidFill>
                    <a:prstClr val="black"/>
                  </a:solidFill>
                  <a:latin typeface="微軟正黑體" panose="020B0604030504040204" pitchFamily="34" charset="-120"/>
                  <a:ea typeface="微軟正黑體" panose="020B0604030504040204" pitchFamily="34" charset="-120"/>
                </a:rPr>
                <a:t>Asian plastics </a:t>
              </a:r>
              <a:endParaRPr lang="en-US" altLang="zh-TW" sz="1600" dirty="0" smtClean="0">
                <a:solidFill>
                  <a:prstClr val="black"/>
                </a:solidFill>
                <a:latin typeface="微軟正黑體" panose="020B0604030504040204" pitchFamily="34" charset="-120"/>
                <a:ea typeface="微軟正黑體" panose="020B0604030504040204" pitchFamily="34" charset="-120"/>
              </a:endParaRPr>
            </a:p>
            <a:p>
              <a:pPr eaLnBrk="1" hangingPunct="1">
                <a:spcBef>
                  <a:spcPct val="0"/>
                </a:spcBef>
                <a:buFontTx/>
                <a:buNone/>
              </a:pPr>
              <a:r>
                <a:rPr lang="en-US" altLang="zh-TW" sz="1600" dirty="0" smtClean="0">
                  <a:solidFill>
                    <a:prstClr val="black"/>
                  </a:solidFill>
                  <a:latin typeface="微軟正黑體" panose="020B0604030504040204" pitchFamily="34" charset="-120"/>
                  <a:ea typeface="微軟正黑體" panose="020B0604030504040204" pitchFamily="34" charset="-120"/>
                </a:rPr>
                <a:t>3.TSIC</a:t>
              </a:r>
            </a:p>
            <a:p>
              <a:pPr eaLnBrk="1" hangingPunct="1">
                <a:spcBef>
                  <a:spcPct val="0"/>
                </a:spcBef>
                <a:buFontTx/>
                <a:buNone/>
              </a:pPr>
              <a:r>
                <a:rPr lang="en-US" altLang="zh-TW" sz="1600" dirty="0" smtClean="0">
                  <a:solidFill>
                    <a:prstClr val="black"/>
                  </a:solidFill>
                  <a:latin typeface="微軟正黑體" panose="020B0604030504040204" pitchFamily="34" charset="-120"/>
                  <a:ea typeface="微軟正黑體" panose="020B0604030504040204" pitchFamily="34" charset="-120"/>
                </a:rPr>
                <a:t>4.Xinguang </a:t>
              </a:r>
              <a:r>
                <a:rPr lang="en-US" altLang="zh-TW" sz="1600" dirty="0">
                  <a:solidFill>
                    <a:prstClr val="black"/>
                  </a:solidFill>
                  <a:latin typeface="微軟正黑體" panose="020B0604030504040204" pitchFamily="34" charset="-120"/>
                  <a:ea typeface="微軟正黑體" panose="020B0604030504040204" pitchFamily="34" charset="-120"/>
                </a:rPr>
                <a:t>applied materials</a:t>
              </a:r>
              <a:endParaRPr lang="zh-TW" altLang="en-US" sz="1600" dirty="0">
                <a:solidFill>
                  <a:prstClr val="black"/>
                </a:solidFill>
                <a:latin typeface="微軟正黑體" panose="020B0604030504040204" pitchFamily="34" charset="-120"/>
                <a:ea typeface="微軟正黑體" panose="020B0604030504040204" pitchFamily="34" charset="-120"/>
              </a:endParaRPr>
            </a:p>
          </p:txBody>
        </p:sp>
        <p:sp>
          <p:nvSpPr>
            <p:cNvPr id="16" name="Rectangle 94"/>
            <p:cNvSpPr>
              <a:spLocks noChangeArrowheads="1"/>
            </p:cNvSpPr>
            <p:nvPr/>
          </p:nvSpPr>
          <p:spPr bwMode="auto">
            <a:xfrm>
              <a:off x="467544" y="4549543"/>
              <a:ext cx="3168352" cy="1104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charset="0"/>
                  <a:ea typeface="新細明體" charset="-120"/>
                </a:defRPr>
              </a:lvl1pPr>
              <a:lvl2pPr marL="742950" indent="-285750" eaLnBrk="0" hangingPunct="0">
                <a:spcBef>
                  <a:spcPct val="20000"/>
                </a:spcBef>
                <a:buChar char="–"/>
                <a:defRPr kumimoji="1" sz="2800">
                  <a:solidFill>
                    <a:schemeClr val="tx1"/>
                  </a:solidFill>
                  <a:latin typeface="Arial" charset="0"/>
                  <a:ea typeface="新細明體" charset="-120"/>
                </a:defRPr>
              </a:lvl2pPr>
              <a:lvl3pPr marL="1143000" indent="-228600" eaLnBrk="0" hangingPunct="0">
                <a:spcBef>
                  <a:spcPct val="20000"/>
                </a:spcBef>
                <a:buChar char="•"/>
                <a:defRPr kumimoji="1" sz="2400">
                  <a:solidFill>
                    <a:schemeClr val="tx1"/>
                  </a:solidFill>
                  <a:latin typeface="Arial" charset="0"/>
                  <a:ea typeface="新細明體" charset="-120"/>
                </a:defRPr>
              </a:lvl3pPr>
              <a:lvl4pPr marL="1600200" indent="-228600" eaLnBrk="0" hangingPunct="0">
                <a:spcBef>
                  <a:spcPct val="20000"/>
                </a:spcBef>
                <a:buChar char="–"/>
                <a:defRPr kumimoji="1" sz="2000">
                  <a:solidFill>
                    <a:schemeClr val="tx1"/>
                  </a:solidFill>
                  <a:latin typeface="Arial" charset="0"/>
                  <a:ea typeface="新細明體" charset="-120"/>
                </a:defRPr>
              </a:lvl4pPr>
              <a:lvl5pPr marL="2057400" indent="-228600" eaLnBrk="0" hangingPunct="0">
                <a:spcBef>
                  <a:spcPct val="20000"/>
                </a:spcBef>
                <a:buChar char="»"/>
                <a:defRPr kumimoji="1" sz="2000">
                  <a:solidFill>
                    <a:schemeClr val="tx1"/>
                  </a:solidFill>
                  <a:latin typeface="Arial"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charset="-120"/>
                </a:defRPr>
              </a:lvl9pPr>
            </a:lstStyle>
            <a:p>
              <a:pPr eaLnBrk="1" fontAlgn="base" hangingPunct="1">
                <a:spcBef>
                  <a:spcPct val="0"/>
                </a:spcBef>
                <a:spcAft>
                  <a:spcPct val="0"/>
                </a:spcAft>
                <a:buFontTx/>
                <a:buNone/>
              </a:pPr>
              <a:r>
                <a:rPr lang="en-US" altLang="zh-TW" sz="1600" b="1" u="sng" dirty="0">
                  <a:solidFill>
                    <a:srgbClr val="0070C0"/>
                  </a:solidFill>
                  <a:latin typeface="微軟正黑體" panose="020B0604030504040204" pitchFamily="34" charset="-120"/>
                  <a:ea typeface="微軟正黑體" panose="020B0604030504040204" pitchFamily="34" charset="-120"/>
                </a:rPr>
                <a:t>Main </a:t>
              </a:r>
              <a:r>
                <a:rPr lang="en-US" altLang="zh-TW" sz="1600" b="1" u="sng" dirty="0" smtClean="0">
                  <a:solidFill>
                    <a:srgbClr val="0070C0"/>
                  </a:solidFill>
                  <a:latin typeface="微軟正黑體" panose="020B0604030504040204" pitchFamily="34" charset="-120"/>
                  <a:ea typeface="微軟正黑體" panose="020B0604030504040204" pitchFamily="34" charset="-120"/>
                </a:rPr>
                <a:t>Products</a:t>
              </a:r>
              <a:r>
                <a:rPr lang="zh-TW" altLang="en-US" sz="1600" b="1" u="sng" dirty="0" smtClean="0">
                  <a:solidFill>
                    <a:srgbClr val="0070C0"/>
                  </a:solidFill>
                  <a:latin typeface="微軟正黑體" panose="020B0604030504040204" pitchFamily="34" charset="-120"/>
                  <a:ea typeface="微軟正黑體" panose="020B0604030504040204" pitchFamily="34" charset="-120"/>
                </a:rPr>
                <a:t>：</a:t>
              </a:r>
              <a:endParaRPr lang="en-US" altLang="zh-TW" sz="1600" b="1" u="sng" dirty="0" smtClean="0">
                <a:solidFill>
                  <a:srgbClr val="0070C0"/>
                </a:solidFill>
                <a:latin typeface="微軟正黑體" panose="020B0604030504040204" pitchFamily="34" charset="-120"/>
                <a:ea typeface="微軟正黑體" panose="020B0604030504040204" pitchFamily="34" charset="-120"/>
              </a:endParaRPr>
            </a:p>
            <a:p>
              <a:pPr eaLnBrk="1" hangingPunct="1">
                <a:spcBef>
                  <a:spcPct val="0"/>
                </a:spcBef>
                <a:buNone/>
              </a:pPr>
              <a:r>
                <a:rPr lang="en-US" altLang="zh-TW" sz="1400" b="1" dirty="0">
                  <a:solidFill>
                    <a:srgbClr val="002060"/>
                  </a:solidFill>
                  <a:latin typeface="微軟正黑體" pitchFamily="34" charset="-120"/>
                  <a:ea typeface="微軟正黑體" pitchFamily="34" charset="-120"/>
                </a:rPr>
                <a:t>PET Resin</a:t>
              </a:r>
              <a:r>
                <a:rPr lang="zh-TW" altLang="en-US" sz="1400" b="1" dirty="0">
                  <a:solidFill>
                    <a:srgbClr val="002060"/>
                  </a:solidFill>
                  <a:latin typeface="微軟正黑體" pitchFamily="34" charset="-120"/>
                  <a:ea typeface="微軟正黑體" pitchFamily="34" charset="-120"/>
                </a:rPr>
                <a:t>、</a:t>
              </a:r>
              <a:r>
                <a:rPr lang="en-US" altLang="zh-TW" sz="1400" b="1" dirty="0">
                  <a:solidFill>
                    <a:srgbClr val="002060"/>
                  </a:solidFill>
                  <a:latin typeface="微軟正黑體" pitchFamily="34" charset="-120"/>
                  <a:ea typeface="微軟正黑體" pitchFamily="34" charset="-120"/>
                </a:rPr>
                <a:t>Advanced Materials-Engineering </a:t>
              </a:r>
              <a:r>
                <a:rPr lang="en-US" altLang="zh-TW" sz="1400" b="1" dirty="0" smtClean="0">
                  <a:solidFill>
                    <a:srgbClr val="002060"/>
                  </a:solidFill>
                  <a:latin typeface="微軟正黑體" pitchFamily="34" charset="-120"/>
                  <a:ea typeface="微軟正黑體" pitchFamily="34" charset="-120"/>
                </a:rPr>
                <a:t>Plastics/</a:t>
              </a:r>
            </a:p>
            <a:p>
              <a:pPr eaLnBrk="1" hangingPunct="1">
                <a:spcBef>
                  <a:spcPct val="0"/>
                </a:spcBef>
                <a:buNone/>
              </a:pPr>
              <a:r>
                <a:rPr lang="en-US" altLang="zh-TW" sz="1400" b="1" dirty="0" smtClean="0">
                  <a:solidFill>
                    <a:srgbClr val="002060"/>
                  </a:solidFill>
                  <a:latin typeface="微軟正黑體" pitchFamily="34" charset="-120"/>
                  <a:ea typeface="微軟正黑體" pitchFamily="34" charset="-120"/>
                </a:rPr>
                <a:t>Thermoplastic elastomer</a:t>
              </a:r>
              <a:r>
                <a:rPr lang="zh-TW" altLang="en-US" sz="1400" b="1" dirty="0" smtClean="0">
                  <a:solidFill>
                    <a:srgbClr val="002060"/>
                  </a:solidFill>
                  <a:latin typeface="微軟正黑體" pitchFamily="34" charset="-120"/>
                  <a:ea typeface="微軟正黑體" pitchFamily="34" charset="-120"/>
                </a:rPr>
                <a:t>、</a:t>
              </a:r>
              <a:endParaRPr lang="en-US" altLang="zh-TW" sz="1400" b="1" dirty="0" smtClean="0">
                <a:solidFill>
                  <a:srgbClr val="002060"/>
                </a:solidFill>
                <a:latin typeface="微軟正黑體" pitchFamily="34" charset="-120"/>
                <a:ea typeface="微軟正黑體" pitchFamily="34" charset="-120"/>
              </a:endParaRPr>
            </a:p>
            <a:p>
              <a:pPr eaLnBrk="1" hangingPunct="1">
                <a:spcBef>
                  <a:spcPct val="0"/>
                </a:spcBef>
                <a:buNone/>
              </a:pPr>
              <a:r>
                <a:rPr lang="en-US" altLang="zh-TW" sz="1400" b="1" dirty="0" smtClean="0">
                  <a:solidFill>
                    <a:srgbClr val="002060"/>
                  </a:solidFill>
                  <a:latin typeface="微軟正黑體" pitchFamily="34" charset="-120"/>
                  <a:ea typeface="微軟正黑體" pitchFamily="34" charset="-120"/>
                </a:rPr>
                <a:t>PET </a:t>
              </a:r>
              <a:r>
                <a:rPr lang="en-US" altLang="zh-TW" sz="1400" b="1" dirty="0">
                  <a:solidFill>
                    <a:srgbClr val="002060"/>
                  </a:solidFill>
                  <a:latin typeface="微軟正黑體" pitchFamily="34" charset="-120"/>
                  <a:ea typeface="微軟正黑體" pitchFamily="34" charset="-120"/>
                </a:rPr>
                <a:t>Sheets</a:t>
              </a:r>
              <a:r>
                <a:rPr lang="zh-TW" altLang="en-US" sz="1400" b="1" dirty="0">
                  <a:solidFill>
                    <a:srgbClr val="002060"/>
                  </a:solidFill>
                  <a:latin typeface="微軟正黑體" pitchFamily="34" charset="-120"/>
                  <a:ea typeface="微軟正黑體" pitchFamily="34" charset="-120"/>
                </a:rPr>
                <a:t>、</a:t>
              </a:r>
              <a:r>
                <a:rPr lang="en-US" altLang="zh-TW" sz="1400" b="1" dirty="0">
                  <a:solidFill>
                    <a:srgbClr val="002060"/>
                  </a:solidFill>
                  <a:latin typeface="微軟正黑體" pitchFamily="34" charset="-120"/>
                  <a:ea typeface="微軟正黑體" pitchFamily="34" charset="-120"/>
                </a:rPr>
                <a:t>PET Bottle </a:t>
              </a:r>
              <a:r>
                <a:rPr lang="en-US" altLang="zh-TW" sz="1400" b="1" dirty="0" smtClean="0">
                  <a:solidFill>
                    <a:srgbClr val="002060"/>
                  </a:solidFill>
                  <a:latin typeface="微軟正黑體" pitchFamily="34" charset="-120"/>
                  <a:ea typeface="微軟正黑體" pitchFamily="34" charset="-120"/>
                </a:rPr>
                <a:t>/Preform</a:t>
              </a:r>
              <a:endParaRPr lang="en-US" altLang="zh-TW" sz="1400" b="1" dirty="0">
                <a:solidFill>
                  <a:srgbClr val="002060"/>
                </a:solidFill>
                <a:latin typeface="微軟正黑體" pitchFamily="34" charset="-120"/>
                <a:ea typeface="微軟正黑體" pitchFamily="34" charset="-120"/>
              </a:endParaRPr>
            </a:p>
          </p:txBody>
        </p:sp>
        <p:sp>
          <p:nvSpPr>
            <p:cNvPr id="27" name="Rectangle 84"/>
            <p:cNvSpPr>
              <a:spLocks noChangeArrowheads="1"/>
            </p:cNvSpPr>
            <p:nvPr/>
          </p:nvSpPr>
          <p:spPr bwMode="auto">
            <a:xfrm>
              <a:off x="3979747" y="1368896"/>
              <a:ext cx="1528357" cy="538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charset="0"/>
                  <a:ea typeface="新細明體" charset="-120"/>
                </a:defRPr>
              </a:lvl1pPr>
              <a:lvl2pPr marL="742950" indent="-285750" eaLnBrk="0" hangingPunct="0">
                <a:spcBef>
                  <a:spcPct val="20000"/>
                </a:spcBef>
                <a:buChar char="–"/>
                <a:defRPr kumimoji="1" sz="2800">
                  <a:solidFill>
                    <a:schemeClr val="tx1"/>
                  </a:solidFill>
                  <a:latin typeface="Arial" charset="0"/>
                  <a:ea typeface="新細明體" charset="-120"/>
                </a:defRPr>
              </a:lvl2pPr>
              <a:lvl3pPr marL="1143000" indent="-228600" eaLnBrk="0" hangingPunct="0">
                <a:spcBef>
                  <a:spcPct val="20000"/>
                </a:spcBef>
                <a:buChar char="•"/>
                <a:defRPr kumimoji="1" sz="2400">
                  <a:solidFill>
                    <a:schemeClr val="tx1"/>
                  </a:solidFill>
                  <a:latin typeface="Arial" charset="0"/>
                  <a:ea typeface="新細明體" charset="-120"/>
                </a:defRPr>
              </a:lvl3pPr>
              <a:lvl4pPr marL="1600200" indent="-228600" eaLnBrk="0" hangingPunct="0">
                <a:spcBef>
                  <a:spcPct val="20000"/>
                </a:spcBef>
                <a:buChar char="–"/>
                <a:defRPr kumimoji="1" sz="2000">
                  <a:solidFill>
                    <a:schemeClr val="tx1"/>
                  </a:solidFill>
                  <a:latin typeface="Arial" charset="0"/>
                  <a:ea typeface="新細明體" charset="-120"/>
                </a:defRPr>
              </a:lvl4pPr>
              <a:lvl5pPr marL="2057400" indent="-228600" eaLnBrk="0" hangingPunct="0">
                <a:spcBef>
                  <a:spcPct val="20000"/>
                </a:spcBef>
                <a:buChar char="»"/>
                <a:defRPr kumimoji="1" sz="2000">
                  <a:solidFill>
                    <a:schemeClr val="tx1"/>
                  </a:solidFill>
                  <a:latin typeface="Arial"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charset="-120"/>
                </a:defRPr>
              </a:lvl9pPr>
            </a:lstStyle>
            <a:p>
              <a:pPr eaLnBrk="1" fontAlgn="base" latinLnBrk="1" hangingPunct="1">
                <a:spcBef>
                  <a:spcPct val="0"/>
                </a:spcBef>
                <a:spcAft>
                  <a:spcPct val="0"/>
                </a:spcAft>
                <a:buNone/>
              </a:pPr>
              <a:r>
                <a:rPr kumimoji="0" lang="en-US" altLang="zh-TW" b="1" dirty="0" smtClean="0">
                  <a:solidFill>
                    <a:srgbClr val="C11529"/>
                  </a:solidFill>
                  <a:latin typeface="微軟正黑體" pitchFamily="34" charset="-120"/>
                  <a:ea typeface="微軟正黑體" pitchFamily="34" charset="-120"/>
                </a:rPr>
                <a:t>Fibers</a:t>
              </a:r>
              <a:endParaRPr lang="en-US" altLang="ko-KR" b="1" dirty="0">
                <a:gradFill>
                  <a:gsLst>
                    <a:gs pos="0">
                      <a:srgbClr val="C00000"/>
                    </a:gs>
                    <a:gs pos="100000">
                      <a:srgbClr val="FF0000"/>
                    </a:gs>
                  </a:gsLst>
                  <a:lin ang="5400000" scaled="0"/>
                </a:gradFill>
                <a:latin typeface="微軟正黑體" pitchFamily="34" charset="-120"/>
                <a:ea typeface="微軟正黑體" pitchFamily="34" charset="-120"/>
              </a:endParaRPr>
            </a:p>
          </p:txBody>
        </p:sp>
        <p:sp>
          <p:nvSpPr>
            <p:cNvPr id="28" name="Rectangle 89"/>
            <p:cNvSpPr>
              <a:spLocks noChangeArrowheads="1"/>
            </p:cNvSpPr>
            <p:nvPr/>
          </p:nvSpPr>
          <p:spPr bwMode="auto">
            <a:xfrm>
              <a:off x="3587467" y="3202363"/>
              <a:ext cx="2408263" cy="793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charset="0"/>
                  <a:ea typeface="新細明體" charset="-120"/>
                </a:defRPr>
              </a:lvl1pPr>
              <a:lvl2pPr marL="742950" indent="-285750" eaLnBrk="0" hangingPunct="0">
                <a:spcBef>
                  <a:spcPct val="20000"/>
                </a:spcBef>
                <a:buChar char="–"/>
                <a:defRPr kumimoji="1" sz="2800">
                  <a:solidFill>
                    <a:schemeClr val="tx1"/>
                  </a:solidFill>
                  <a:latin typeface="Arial" charset="0"/>
                  <a:ea typeface="新細明體" charset="-120"/>
                </a:defRPr>
              </a:lvl2pPr>
              <a:lvl3pPr marL="1143000" indent="-228600" eaLnBrk="0" hangingPunct="0">
                <a:spcBef>
                  <a:spcPct val="20000"/>
                </a:spcBef>
                <a:buChar char="•"/>
                <a:defRPr kumimoji="1" sz="2400">
                  <a:solidFill>
                    <a:schemeClr val="tx1"/>
                  </a:solidFill>
                  <a:latin typeface="Arial" charset="0"/>
                  <a:ea typeface="新細明體" charset="-120"/>
                </a:defRPr>
              </a:lvl3pPr>
              <a:lvl4pPr marL="1600200" indent="-228600" eaLnBrk="0" hangingPunct="0">
                <a:spcBef>
                  <a:spcPct val="20000"/>
                </a:spcBef>
                <a:buChar char="–"/>
                <a:defRPr kumimoji="1" sz="2000">
                  <a:solidFill>
                    <a:schemeClr val="tx1"/>
                  </a:solidFill>
                  <a:latin typeface="Arial" charset="0"/>
                  <a:ea typeface="新細明體" charset="-120"/>
                </a:defRPr>
              </a:lvl4pPr>
              <a:lvl5pPr marL="2057400" indent="-228600" eaLnBrk="0" hangingPunct="0">
                <a:spcBef>
                  <a:spcPct val="20000"/>
                </a:spcBef>
                <a:buChar char="»"/>
                <a:defRPr kumimoji="1" sz="2000">
                  <a:solidFill>
                    <a:schemeClr val="tx1"/>
                  </a:solidFill>
                  <a:latin typeface="Arial"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charset="-120"/>
                </a:defRPr>
              </a:lvl9pPr>
            </a:lstStyle>
            <a:p>
              <a:pPr eaLnBrk="1" fontAlgn="base" hangingPunct="1">
                <a:spcBef>
                  <a:spcPct val="0"/>
                </a:spcBef>
                <a:spcAft>
                  <a:spcPct val="0"/>
                </a:spcAft>
                <a:buFontTx/>
                <a:buNone/>
              </a:pPr>
              <a:r>
                <a:rPr lang="en-US" altLang="zh-TW" sz="1800" b="1" u="sng" dirty="0">
                  <a:solidFill>
                    <a:srgbClr val="0070C0"/>
                  </a:solidFill>
                  <a:latin typeface="微軟正黑體" panose="020B0604030504040204" pitchFamily="34" charset="-120"/>
                  <a:ea typeface="微軟正黑體" panose="020B0604030504040204" pitchFamily="34" charset="-120"/>
                </a:rPr>
                <a:t>Main Enterprises</a:t>
              </a:r>
              <a:r>
                <a:rPr lang="zh-TW" altLang="en-US" sz="1800" b="1" u="sng" dirty="0">
                  <a:solidFill>
                    <a:srgbClr val="0070C0"/>
                  </a:solidFill>
                  <a:latin typeface="微軟正黑體" panose="020B0604030504040204" pitchFamily="34" charset="-120"/>
                  <a:ea typeface="微軟正黑體" panose="020B0604030504040204" pitchFamily="34" charset="-120"/>
                </a:rPr>
                <a:t>：</a:t>
              </a:r>
              <a:endParaRPr lang="en-US" altLang="zh-TW" sz="1800" b="1" u="sng" dirty="0">
                <a:solidFill>
                  <a:srgbClr val="0070C0"/>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en-US" altLang="zh-TW" sz="1600" dirty="0" smtClean="0">
                  <a:solidFill>
                    <a:prstClr val="black"/>
                  </a:solidFill>
                  <a:latin typeface="微軟正黑體" panose="020B0604030504040204" pitchFamily="34" charset="-120"/>
                  <a:ea typeface="微軟正黑體" panose="020B0604030504040204" pitchFamily="34" charset="-120"/>
                </a:rPr>
                <a:t>1.SSFC</a:t>
              </a:r>
            </a:p>
            <a:p>
              <a:pPr eaLnBrk="1" fontAlgn="base" hangingPunct="1">
                <a:spcBef>
                  <a:spcPct val="0"/>
                </a:spcBef>
                <a:spcAft>
                  <a:spcPct val="0"/>
                </a:spcAft>
                <a:buFontTx/>
                <a:buNone/>
              </a:pPr>
              <a:r>
                <a:rPr lang="en-US" altLang="zh-TW" sz="1600" dirty="0" smtClean="0">
                  <a:solidFill>
                    <a:prstClr val="black"/>
                  </a:solidFill>
                  <a:latin typeface="微軟正黑體" panose="020B0604030504040204" pitchFamily="34" charset="-120"/>
                  <a:ea typeface="微軟正黑體" panose="020B0604030504040204" pitchFamily="34" charset="-120"/>
                </a:rPr>
                <a:t>2.Shinpont  Industry</a:t>
              </a:r>
              <a:endParaRPr lang="en-US" altLang="zh-TW" sz="1600" dirty="0">
                <a:solidFill>
                  <a:prstClr val="black"/>
                </a:solidFill>
                <a:latin typeface="微軟正黑體" panose="020B0604030504040204" pitchFamily="34" charset="-120"/>
                <a:ea typeface="微軟正黑體" panose="020B0604030504040204" pitchFamily="34" charset="-120"/>
              </a:endParaRPr>
            </a:p>
          </p:txBody>
        </p:sp>
        <p:sp>
          <p:nvSpPr>
            <p:cNvPr id="29" name="Rectangle 92"/>
            <p:cNvSpPr>
              <a:spLocks noChangeArrowheads="1"/>
            </p:cNvSpPr>
            <p:nvPr/>
          </p:nvSpPr>
          <p:spPr bwMode="auto">
            <a:xfrm>
              <a:off x="3587468" y="4553394"/>
              <a:ext cx="2408263" cy="906315"/>
            </a:xfrm>
            <a:prstGeom prst="rect">
              <a:avLst/>
            </a:prstGeom>
            <a:noFill/>
            <a:ln>
              <a:noFill/>
            </a:ln>
            <a:effectLst/>
          </p:spPr>
          <p:txBody>
            <a:bodyPr wrap="square">
              <a:spAutoFit/>
            </a:bodyPr>
            <a:lstStyle>
              <a:lvl1pPr eaLnBrk="0" hangingPunct="0">
                <a:spcBef>
                  <a:spcPct val="20000"/>
                </a:spcBef>
                <a:buChar char="•"/>
                <a:defRPr kumimoji="1" sz="3200">
                  <a:solidFill>
                    <a:schemeClr val="tx1"/>
                  </a:solidFill>
                  <a:latin typeface="Arial" charset="0"/>
                  <a:ea typeface="新細明體" charset="-120"/>
                </a:defRPr>
              </a:lvl1pPr>
              <a:lvl2pPr marL="742950" indent="-285750" eaLnBrk="0" hangingPunct="0">
                <a:spcBef>
                  <a:spcPct val="20000"/>
                </a:spcBef>
                <a:buChar char="–"/>
                <a:defRPr kumimoji="1" sz="2800">
                  <a:solidFill>
                    <a:schemeClr val="tx1"/>
                  </a:solidFill>
                  <a:latin typeface="Arial" charset="0"/>
                  <a:ea typeface="新細明體" charset="-120"/>
                </a:defRPr>
              </a:lvl2pPr>
              <a:lvl3pPr marL="1143000" indent="-228600" eaLnBrk="0" hangingPunct="0">
                <a:spcBef>
                  <a:spcPct val="20000"/>
                </a:spcBef>
                <a:buChar char="•"/>
                <a:defRPr kumimoji="1" sz="2400">
                  <a:solidFill>
                    <a:schemeClr val="tx1"/>
                  </a:solidFill>
                  <a:latin typeface="Arial" charset="0"/>
                  <a:ea typeface="新細明體" charset="-120"/>
                </a:defRPr>
              </a:lvl3pPr>
              <a:lvl4pPr marL="1600200" indent="-228600" eaLnBrk="0" hangingPunct="0">
                <a:spcBef>
                  <a:spcPct val="20000"/>
                </a:spcBef>
                <a:buChar char="–"/>
                <a:defRPr kumimoji="1" sz="2000">
                  <a:solidFill>
                    <a:schemeClr val="tx1"/>
                  </a:solidFill>
                  <a:latin typeface="Arial" charset="0"/>
                  <a:ea typeface="新細明體" charset="-120"/>
                </a:defRPr>
              </a:lvl4pPr>
              <a:lvl5pPr marL="2057400" indent="-228600" eaLnBrk="0" hangingPunct="0">
                <a:spcBef>
                  <a:spcPct val="20000"/>
                </a:spcBef>
                <a:buChar char="»"/>
                <a:defRPr kumimoji="1" sz="2000">
                  <a:solidFill>
                    <a:schemeClr val="tx1"/>
                  </a:solidFill>
                  <a:latin typeface="Arial"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charset="-120"/>
                </a:defRPr>
              </a:lvl9pPr>
            </a:lstStyle>
            <a:p>
              <a:pPr eaLnBrk="1" fontAlgn="base" hangingPunct="1">
                <a:spcBef>
                  <a:spcPct val="0"/>
                </a:spcBef>
                <a:spcAft>
                  <a:spcPct val="0"/>
                </a:spcAft>
                <a:buFontTx/>
                <a:buNone/>
              </a:pPr>
              <a:r>
                <a:rPr lang="en-US" altLang="zh-TW" sz="1600" b="1" u="sng" dirty="0">
                  <a:solidFill>
                    <a:srgbClr val="0070C0"/>
                  </a:solidFill>
                  <a:latin typeface="微軟正黑體" panose="020B0604030504040204" pitchFamily="34" charset="-120"/>
                  <a:ea typeface="微軟正黑體" panose="020B0604030504040204" pitchFamily="34" charset="-120"/>
                </a:rPr>
                <a:t>Main Products</a:t>
              </a:r>
              <a:r>
                <a:rPr lang="zh-TW" altLang="en-US" sz="1600" b="1" u="sng" dirty="0">
                  <a:solidFill>
                    <a:srgbClr val="0070C0"/>
                  </a:solidFill>
                  <a:latin typeface="微軟正黑體" panose="020B0604030504040204" pitchFamily="34" charset="-120"/>
                  <a:ea typeface="微軟正黑體" panose="020B0604030504040204" pitchFamily="34" charset="-120"/>
                </a:rPr>
                <a:t>：</a:t>
              </a:r>
              <a:endParaRPr lang="en-US" altLang="zh-TW" sz="1600" b="1" u="sng" dirty="0">
                <a:solidFill>
                  <a:srgbClr val="0070C0"/>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en-US" altLang="zh-TW" sz="1400" b="1" dirty="0">
                  <a:solidFill>
                    <a:srgbClr val="002060"/>
                  </a:solidFill>
                  <a:latin typeface="微軟正黑體" pitchFamily="34" charset="-120"/>
                  <a:ea typeface="微軟正黑體" pitchFamily="34" charset="-120"/>
                </a:rPr>
                <a:t>PET Resin</a:t>
              </a:r>
              <a:r>
                <a:rPr lang="zh-TW" altLang="en-US" sz="1400" b="1" dirty="0">
                  <a:solidFill>
                    <a:srgbClr val="002060"/>
                  </a:solidFill>
                  <a:latin typeface="微軟正黑體" pitchFamily="34" charset="-120"/>
                  <a:ea typeface="微軟正黑體" pitchFamily="34" charset="-120"/>
                </a:rPr>
                <a:t>、 </a:t>
              </a:r>
              <a:r>
                <a:rPr lang="en-US" altLang="zh-TW" sz="1400" b="1" dirty="0">
                  <a:solidFill>
                    <a:srgbClr val="002060"/>
                  </a:solidFill>
                  <a:latin typeface="微軟正黑體" pitchFamily="34" charset="-120"/>
                  <a:ea typeface="微軟正黑體" pitchFamily="34" charset="-120"/>
                </a:rPr>
                <a:t>POY</a:t>
              </a:r>
              <a:r>
                <a:rPr lang="zh-TW" altLang="en-US" sz="1400" b="1" dirty="0">
                  <a:solidFill>
                    <a:srgbClr val="002060"/>
                  </a:solidFill>
                  <a:latin typeface="微軟正黑體" pitchFamily="34" charset="-120"/>
                  <a:ea typeface="微軟正黑體" pitchFamily="34" charset="-120"/>
                </a:rPr>
                <a:t>、</a:t>
              </a:r>
              <a:r>
                <a:rPr lang="en-US" altLang="zh-TW" sz="1400" b="1" dirty="0">
                  <a:solidFill>
                    <a:srgbClr val="002060"/>
                  </a:solidFill>
                  <a:latin typeface="微軟正黑體" pitchFamily="34" charset="-120"/>
                  <a:ea typeface="微軟正黑體" pitchFamily="34" charset="-120"/>
                </a:rPr>
                <a:t>DTY</a:t>
              </a:r>
              <a:r>
                <a:rPr lang="zh-TW" altLang="en-US" sz="1400" b="1" dirty="0">
                  <a:solidFill>
                    <a:srgbClr val="002060"/>
                  </a:solidFill>
                  <a:latin typeface="微軟正黑體" pitchFamily="34" charset="-120"/>
                  <a:ea typeface="微軟正黑體" pitchFamily="34" charset="-120"/>
                </a:rPr>
                <a:t>、</a:t>
              </a:r>
              <a:r>
                <a:rPr lang="en-US" altLang="zh-TW" sz="1400" b="1" dirty="0">
                  <a:solidFill>
                    <a:srgbClr val="002060"/>
                  </a:solidFill>
                  <a:latin typeface="微軟正黑體" pitchFamily="34" charset="-120"/>
                  <a:ea typeface="微軟正黑體" pitchFamily="34" charset="-120"/>
                </a:rPr>
                <a:t>Industrial Yarn</a:t>
              </a:r>
              <a:r>
                <a:rPr lang="zh-TW" altLang="en-US" sz="1400" b="1" dirty="0">
                  <a:solidFill>
                    <a:srgbClr val="002060"/>
                  </a:solidFill>
                  <a:latin typeface="微軟正黑體" pitchFamily="34" charset="-120"/>
                  <a:ea typeface="微軟正黑體" pitchFamily="34" charset="-120"/>
                </a:rPr>
                <a:t>、</a:t>
              </a:r>
              <a:r>
                <a:rPr lang="en-US" altLang="zh-TW" sz="1400" b="1" dirty="0">
                  <a:solidFill>
                    <a:srgbClr val="002060"/>
                  </a:solidFill>
                  <a:latin typeface="微軟正黑體" pitchFamily="34" charset="-120"/>
                  <a:ea typeface="微軟正黑體" pitchFamily="34" charset="-120"/>
                </a:rPr>
                <a:t>PSF</a:t>
              </a:r>
              <a:r>
                <a:rPr lang="zh-TW" altLang="en-US" sz="1400" b="1" dirty="0">
                  <a:solidFill>
                    <a:srgbClr val="002060"/>
                  </a:solidFill>
                  <a:latin typeface="微軟正黑體" pitchFamily="34" charset="-120"/>
                  <a:ea typeface="微軟正黑體" pitchFamily="34" charset="-120"/>
                </a:rPr>
                <a:t>、</a:t>
              </a:r>
              <a:r>
                <a:rPr lang="en-US" altLang="zh-TW" sz="1400" b="1" dirty="0">
                  <a:solidFill>
                    <a:srgbClr val="002060"/>
                  </a:solidFill>
                  <a:latin typeface="微軟正黑體" pitchFamily="34" charset="-120"/>
                  <a:ea typeface="微軟正黑體" pitchFamily="34" charset="-120"/>
                </a:rPr>
                <a:t>Spandex</a:t>
              </a:r>
              <a:endParaRPr lang="zh-TW" altLang="en-US" sz="1400" b="1" dirty="0">
                <a:solidFill>
                  <a:srgbClr val="002060"/>
                </a:solidFill>
                <a:latin typeface="微軟正黑體" pitchFamily="34" charset="-120"/>
                <a:ea typeface="微軟正黑體" pitchFamily="34" charset="-120"/>
              </a:endParaRPr>
            </a:p>
          </p:txBody>
        </p:sp>
        <p:sp>
          <p:nvSpPr>
            <p:cNvPr id="33" name="Rectangle 87"/>
            <p:cNvSpPr>
              <a:spLocks noChangeArrowheads="1"/>
            </p:cNvSpPr>
            <p:nvPr/>
          </p:nvSpPr>
          <p:spPr bwMode="auto">
            <a:xfrm>
              <a:off x="6444208" y="1372051"/>
              <a:ext cx="2224587" cy="99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charset="0"/>
                  <a:ea typeface="新細明體" charset="-120"/>
                </a:defRPr>
              </a:lvl1pPr>
              <a:lvl2pPr marL="742950" indent="-285750" eaLnBrk="0" hangingPunct="0">
                <a:spcBef>
                  <a:spcPct val="20000"/>
                </a:spcBef>
                <a:buChar char="–"/>
                <a:defRPr kumimoji="1" sz="2800">
                  <a:solidFill>
                    <a:schemeClr val="tx1"/>
                  </a:solidFill>
                  <a:latin typeface="Arial" charset="0"/>
                  <a:ea typeface="新細明體" charset="-120"/>
                </a:defRPr>
              </a:lvl2pPr>
              <a:lvl3pPr marL="1143000" indent="-228600" eaLnBrk="0" hangingPunct="0">
                <a:spcBef>
                  <a:spcPct val="20000"/>
                </a:spcBef>
                <a:buChar char="•"/>
                <a:defRPr kumimoji="1" sz="2400">
                  <a:solidFill>
                    <a:schemeClr val="tx1"/>
                  </a:solidFill>
                  <a:latin typeface="Arial" charset="0"/>
                  <a:ea typeface="新細明體" charset="-120"/>
                </a:defRPr>
              </a:lvl3pPr>
              <a:lvl4pPr marL="1600200" indent="-228600" eaLnBrk="0" hangingPunct="0">
                <a:spcBef>
                  <a:spcPct val="20000"/>
                </a:spcBef>
                <a:buChar char="–"/>
                <a:defRPr kumimoji="1" sz="2000">
                  <a:solidFill>
                    <a:schemeClr val="tx1"/>
                  </a:solidFill>
                  <a:latin typeface="Arial" charset="0"/>
                  <a:ea typeface="新細明體" charset="-120"/>
                </a:defRPr>
              </a:lvl4pPr>
              <a:lvl5pPr marL="2057400" indent="-228600" eaLnBrk="0" hangingPunct="0">
                <a:spcBef>
                  <a:spcPct val="20000"/>
                </a:spcBef>
                <a:buChar char="»"/>
                <a:defRPr kumimoji="1" sz="2000">
                  <a:solidFill>
                    <a:schemeClr val="tx1"/>
                  </a:solidFill>
                  <a:latin typeface="Arial"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charset="-120"/>
                </a:defRPr>
              </a:lvl9pPr>
            </a:lstStyle>
            <a:p>
              <a:pPr eaLnBrk="1" fontAlgn="base" latinLnBrk="1" hangingPunct="1">
                <a:spcBef>
                  <a:spcPct val="0"/>
                </a:spcBef>
                <a:spcAft>
                  <a:spcPct val="0"/>
                </a:spcAft>
                <a:buNone/>
              </a:pPr>
              <a:r>
                <a:rPr lang="en-US" altLang="zh-TW" b="1" dirty="0" err="1" smtClean="0">
                  <a:solidFill>
                    <a:srgbClr val="FFC000"/>
                  </a:solidFill>
                  <a:latin typeface="微軟正黑體" pitchFamily="34" charset="-120"/>
                  <a:ea typeface="微軟正黑體" pitchFamily="34" charset="-120"/>
                </a:rPr>
                <a:t>Optronics</a:t>
              </a:r>
              <a:endParaRPr lang="ko-KR" altLang="en-US" b="1" dirty="0">
                <a:solidFill>
                  <a:srgbClr val="FFC000"/>
                </a:solidFill>
                <a:latin typeface="微軟正黑體" pitchFamily="34" charset="-120"/>
                <a:ea typeface="標楷體" pitchFamily="65" charset="-120"/>
              </a:endParaRPr>
            </a:p>
            <a:p>
              <a:pPr eaLnBrk="1" fontAlgn="base" latinLnBrk="1" hangingPunct="1">
                <a:spcBef>
                  <a:spcPct val="0"/>
                </a:spcBef>
                <a:spcAft>
                  <a:spcPct val="0"/>
                </a:spcAft>
                <a:buFontTx/>
                <a:buNone/>
              </a:pPr>
              <a:endParaRPr lang="ko-KR" altLang="en-US" b="1" dirty="0">
                <a:gradFill>
                  <a:gsLst>
                    <a:gs pos="0">
                      <a:srgbClr val="F79646">
                        <a:lumMod val="75000"/>
                      </a:srgbClr>
                    </a:gs>
                    <a:gs pos="100000">
                      <a:srgbClr val="FFC000"/>
                    </a:gs>
                  </a:gsLst>
                  <a:lin ang="5400000" scaled="0"/>
                </a:gradFill>
                <a:latin typeface="微軟正黑體" pitchFamily="34" charset="-120"/>
                <a:ea typeface="標楷體" pitchFamily="65" charset="-120"/>
              </a:endParaRPr>
            </a:p>
          </p:txBody>
        </p:sp>
        <p:sp>
          <p:nvSpPr>
            <p:cNvPr id="34" name="Rectangle 90"/>
            <p:cNvSpPr>
              <a:spLocks noChangeArrowheads="1"/>
            </p:cNvSpPr>
            <p:nvPr/>
          </p:nvSpPr>
          <p:spPr bwMode="auto">
            <a:xfrm>
              <a:off x="6336704" y="3202363"/>
              <a:ext cx="2771800" cy="124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charset="0"/>
                  <a:ea typeface="新細明體" charset="-120"/>
                </a:defRPr>
              </a:lvl1pPr>
              <a:lvl2pPr marL="742950" indent="-285750" eaLnBrk="0" hangingPunct="0">
                <a:spcBef>
                  <a:spcPct val="20000"/>
                </a:spcBef>
                <a:buChar char="–"/>
                <a:defRPr kumimoji="1" sz="2800">
                  <a:solidFill>
                    <a:schemeClr val="tx1"/>
                  </a:solidFill>
                  <a:latin typeface="Arial" charset="0"/>
                  <a:ea typeface="新細明體" charset="-120"/>
                </a:defRPr>
              </a:lvl2pPr>
              <a:lvl3pPr marL="1143000" indent="-228600" eaLnBrk="0" hangingPunct="0">
                <a:spcBef>
                  <a:spcPct val="20000"/>
                </a:spcBef>
                <a:buChar char="•"/>
                <a:defRPr kumimoji="1" sz="2400">
                  <a:solidFill>
                    <a:schemeClr val="tx1"/>
                  </a:solidFill>
                  <a:latin typeface="Arial" charset="0"/>
                  <a:ea typeface="新細明體" charset="-120"/>
                </a:defRPr>
              </a:lvl3pPr>
              <a:lvl4pPr marL="1600200" indent="-228600" eaLnBrk="0" hangingPunct="0">
                <a:spcBef>
                  <a:spcPct val="20000"/>
                </a:spcBef>
                <a:buChar char="–"/>
                <a:defRPr kumimoji="1" sz="2000">
                  <a:solidFill>
                    <a:schemeClr val="tx1"/>
                  </a:solidFill>
                  <a:latin typeface="Arial" charset="0"/>
                  <a:ea typeface="新細明體" charset="-120"/>
                </a:defRPr>
              </a:lvl4pPr>
              <a:lvl5pPr marL="2057400" indent="-228600" eaLnBrk="0" hangingPunct="0">
                <a:spcBef>
                  <a:spcPct val="20000"/>
                </a:spcBef>
                <a:buChar char="»"/>
                <a:defRPr kumimoji="1" sz="2000">
                  <a:solidFill>
                    <a:schemeClr val="tx1"/>
                  </a:solidFill>
                  <a:latin typeface="Arial"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charset="-120"/>
                </a:defRPr>
              </a:lvl9pPr>
            </a:lstStyle>
            <a:p>
              <a:pPr eaLnBrk="1" fontAlgn="base" hangingPunct="1">
                <a:spcBef>
                  <a:spcPct val="0"/>
                </a:spcBef>
                <a:spcAft>
                  <a:spcPct val="0"/>
                </a:spcAft>
                <a:buNone/>
              </a:pPr>
              <a:r>
                <a:rPr lang="en-US" altLang="zh-TW" sz="1800" b="1" u="sng" dirty="0">
                  <a:solidFill>
                    <a:srgbClr val="0070C0"/>
                  </a:solidFill>
                  <a:latin typeface="微軟正黑體" panose="020B0604030504040204" pitchFamily="34" charset="-120"/>
                  <a:ea typeface="微軟正黑體" panose="020B0604030504040204" pitchFamily="34" charset="-120"/>
                </a:rPr>
                <a:t>Main Enterprises</a:t>
              </a:r>
              <a:r>
                <a:rPr lang="zh-TW" altLang="en-US" sz="1800" b="1" u="sng" dirty="0" smtClean="0">
                  <a:solidFill>
                    <a:srgbClr val="0070C0"/>
                  </a:solidFill>
                  <a:latin typeface="微軟正黑體" panose="020B0604030504040204" pitchFamily="34" charset="-120"/>
                  <a:ea typeface="微軟正黑體" panose="020B0604030504040204" pitchFamily="34" charset="-120"/>
                </a:rPr>
                <a:t>：</a:t>
              </a:r>
              <a:r>
                <a:rPr lang="en-US" altLang="zh-TW" sz="1600" dirty="0">
                  <a:solidFill>
                    <a:prstClr val="black"/>
                  </a:solidFill>
                  <a:latin typeface="微軟正黑體" panose="020B0604030504040204" pitchFamily="34" charset="-120"/>
                  <a:ea typeface="微軟正黑體" panose="020B0604030504040204" pitchFamily="34" charset="-120"/>
                </a:rPr>
                <a:t>1.Shinko</a:t>
              </a:r>
              <a:r>
                <a:rPr lang="en-US" altLang="zh-TW" sz="1600" dirty="0" smtClean="0">
                  <a:solidFill>
                    <a:prstClr val="black"/>
                  </a:solidFill>
                  <a:latin typeface="微軟正黑體" panose="020B0604030504040204" pitchFamily="34" charset="-120"/>
                  <a:ea typeface="微軟正黑體" panose="020B0604030504040204" pitchFamily="34" charset="-120"/>
                </a:rPr>
                <a:t>ng </a:t>
              </a:r>
              <a:r>
                <a:rPr lang="en-US" altLang="zh-TW" sz="1600" dirty="0">
                  <a:solidFill>
                    <a:prstClr val="black"/>
                  </a:solidFill>
                  <a:latin typeface="微軟正黑體" panose="020B0604030504040204" pitchFamily="34" charset="-120"/>
                  <a:ea typeface="微軟正黑體" panose="020B0604030504040204" pitchFamily="34" charset="-120"/>
                </a:rPr>
                <a:t>Materials </a:t>
              </a:r>
              <a:r>
                <a:rPr lang="en-US" altLang="zh-TW" sz="1600" dirty="0" smtClean="0">
                  <a:solidFill>
                    <a:prstClr val="black"/>
                  </a:solidFill>
                  <a:latin typeface="微軟正黑體" panose="020B0604030504040204" pitchFamily="34" charset="-120"/>
                  <a:ea typeface="微軟正黑體" panose="020B0604030504040204" pitchFamily="34" charset="-120"/>
                </a:rPr>
                <a:t>Technology</a:t>
              </a:r>
            </a:p>
            <a:p>
              <a:pPr eaLnBrk="1" fontAlgn="base" hangingPunct="1">
                <a:spcBef>
                  <a:spcPct val="0"/>
                </a:spcBef>
                <a:spcAft>
                  <a:spcPct val="0"/>
                </a:spcAft>
                <a:buNone/>
              </a:pPr>
              <a:r>
                <a:rPr lang="en-US" altLang="zh-TW" sz="1600" dirty="0" smtClean="0">
                  <a:solidFill>
                    <a:prstClr val="black"/>
                  </a:solidFill>
                  <a:latin typeface="微軟正黑體" panose="020B0604030504040204" pitchFamily="34" charset="-120"/>
                  <a:ea typeface="微軟正黑體" panose="020B0604030504040204" pitchFamily="34" charset="-120"/>
                </a:rPr>
                <a:t>2.Ubright </a:t>
              </a:r>
              <a:r>
                <a:rPr lang="en-US" altLang="zh-TW" sz="1600" dirty="0" err="1">
                  <a:solidFill>
                    <a:prstClr val="black"/>
                  </a:solidFill>
                  <a:latin typeface="微軟正黑體" panose="020B0604030504040204" pitchFamily="34" charset="-120"/>
                  <a:ea typeface="微軟正黑體" panose="020B0604030504040204" pitchFamily="34" charset="-120"/>
                </a:rPr>
                <a:t>Optronics</a:t>
              </a:r>
              <a:r>
                <a:rPr lang="en-US" altLang="zh-TW" sz="1600" dirty="0">
                  <a:solidFill>
                    <a:prstClr val="black"/>
                  </a:solidFill>
                  <a:latin typeface="微軟正黑體" panose="020B0604030504040204" pitchFamily="34" charset="-120"/>
                  <a:ea typeface="微軟正黑體" panose="020B0604030504040204" pitchFamily="34" charset="-120"/>
                </a:rPr>
                <a:t> Corp</a:t>
              </a:r>
              <a:r>
                <a:rPr lang="en-US" altLang="zh-TW" sz="1600" dirty="0" smtClean="0">
                  <a:solidFill>
                    <a:prstClr val="black"/>
                  </a:solidFill>
                  <a:latin typeface="微軟正黑體" panose="020B0604030504040204" pitchFamily="34" charset="-120"/>
                  <a:ea typeface="微軟正黑體" panose="020B0604030504040204" pitchFamily="34" charset="-120"/>
                </a:rPr>
                <a:t>.</a:t>
              </a:r>
            </a:p>
            <a:p>
              <a:pPr eaLnBrk="1" fontAlgn="base" hangingPunct="1">
                <a:spcBef>
                  <a:spcPct val="0"/>
                </a:spcBef>
                <a:spcAft>
                  <a:spcPct val="0"/>
                </a:spcAft>
                <a:buNone/>
              </a:pPr>
              <a:r>
                <a:rPr lang="en-US" altLang="zh-TW" sz="1600" dirty="0" smtClean="0">
                  <a:solidFill>
                    <a:prstClr val="black"/>
                  </a:solidFill>
                  <a:latin typeface="微軟正黑體" panose="020B0604030504040204" pitchFamily="34" charset="-120"/>
                  <a:ea typeface="微軟正黑體" panose="020B0604030504040204" pitchFamily="34" charset="-120"/>
                </a:rPr>
                <a:t>3.Tacbright </a:t>
              </a:r>
              <a:r>
                <a:rPr lang="en-US" altLang="zh-TW" sz="1600" dirty="0" err="1">
                  <a:solidFill>
                    <a:prstClr val="black"/>
                  </a:solidFill>
                  <a:latin typeface="微軟正黑體" panose="020B0604030504040204" pitchFamily="34" charset="-120"/>
                  <a:ea typeface="微軟正黑體" panose="020B0604030504040204" pitchFamily="34" charset="-120"/>
                </a:rPr>
                <a:t>Optronics</a:t>
              </a:r>
              <a:r>
                <a:rPr lang="en-US" altLang="zh-TW" sz="1600" dirty="0">
                  <a:solidFill>
                    <a:prstClr val="black"/>
                  </a:solidFill>
                  <a:latin typeface="微軟正黑體" panose="020B0604030504040204" pitchFamily="34" charset="-120"/>
                  <a:ea typeface="微軟正黑體" panose="020B0604030504040204" pitchFamily="34" charset="-120"/>
                </a:rPr>
                <a:t> </a:t>
              </a:r>
              <a:r>
                <a:rPr lang="en-US" altLang="zh-TW" sz="1600" dirty="0" smtClean="0">
                  <a:solidFill>
                    <a:prstClr val="black"/>
                  </a:solidFill>
                  <a:latin typeface="微軟正黑體" panose="020B0604030504040204" pitchFamily="34" charset="-120"/>
                  <a:ea typeface="微軟正黑體" panose="020B0604030504040204" pitchFamily="34" charset="-120"/>
                </a:rPr>
                <a:t>Corp</a:t>
              </a:r>
              <a:endParaRPr lang="zh-TW" altLang="en-US" sz="1600" dirty="0">
                <a:solidFill>
                  <a:prstClr val="black"/>
                </a:solidFill>
                <a:latin typeface="微軟正黑體" panose="020B0604030504040204" pitchFamily="34" charset="-120"/>
                <a:ea typeface="微軟正黑體" panose="020B0604030504040204" pitchFamily="34" charset="-120"/>
              </a:endParaRPr>
            </a:p>
          </p:txBody>
        </p:sp>
        <p:sp>
          <p:nvSpPr>
            <p:cNvPr id="35" name="Rectangle 91"/>
            <p:cNvSpPr>
              <a:spLocks noChangeArrowheads="1"/>
            </p:cNvSpPr>
            <p:nvPr/>
          </p:nvSpPr>
          <p:spPr bwMode="auto">
            <a:xfrm>
              <a:off x="6323634" y="4558128"/>
              <a:ext cx="2820366" cy="906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charset="0"/>
                  <a:ea typeface="新細明體" charset="-120"/>
                </a:defRPr>
              </a:lvl1pPr>
              <a:lvl2pPr marL="742950" indent="-285750" eaLnBrk="0" hangingPunct="0">
                <a:spcBef>
                  <a:spcPct val="20000"/>
                </a:spcBef>
                <a:buChar char="–"/>
                <a:defRPr kumimoji="1" sz="2800">
                  <a:solidFill>
                    <a:schemeClr val="tx1"/>
                  </a:solidFill>
                  <a:latin typeface="Arial" charset="0"/>
                  <a:ea typeface="新細明體" charset="-120"/>
                </a:defRPr>
              </a:lvl2pPr>
              <a:lvl3pPr marL="1143000" indent="-228600" eaLnBrk="0" hangingPunct="0">
                <a:spcBef>
                  <a:spcPct val="20000"/>
                </a:spcBef>
                <a:buChar char="•"/>
                <a:defRPr kumimoji="1" sz="2400">
                  <a:solidFill>
                    <a:schemeClr val="tx1"/>
                  </a:solidFill>
                  <a:latin typeface="Arial" charset="0"/>
                  <a:ea typeface="新細明體" charset="-120"/>
                </a:defRPr>
              </a:lvl3pPr>
              <a:lvl4pPr marL="1600200" indent="-228600" eaLnBrk="0" hangingPunct="0">
                <a:spcBef>
                  <a:spcPct val="20000"/>
                </a:spcBef>
                <a:buChar char="–"/>
                <a:defRPr kumimoji="1" sz="2000">
                  <a:solidFill>
                    <a:schemeClr val="tx1"/>
                  </a:solidFill>
                  <a:latin typeface="Arial" charset="0"/>
                  <a:ea typeface="新細明體" charset="-120"/>
                </a:defRPr>
              </a:lvl4pPr>
              <a:lvl5pPr marL="2057400" indent="-228600" eaLnBrk="0" hangingPunct="0">
                <a:spcBef>
                  <a:spcPct val="20000"/>
                </a:spcBef>
                <a:buChar char="»"/>
                <a:defRPr kumimoji="1" sz="2000">
                  <a:solidFill>
                    <a:schemeClr val="tx1"/>
                  </a:solidFill>
                  <a:latin typeface="Arial" charset="0"/>
                  <a:ea typeface="新細明體" charset="-120"/>
                </a:defRPr>
              </a:lvl5pPr>
              <a:lvl6pPr marL="2514600" indent="-228600" eaLnBrk="0" fontAlgn="base" hangingPunct="0">
                <a:spcBef>
                  <a:spcPct val="20000"/>
                </a:spcBef>
                <a:spcAft>
                  <a:spcPct val="0"/>
                </a:spcAft>
                <a:buChar char="»"/>
                <a:defRPr kumimoji="1" sz="2000">
                  <a:solidFill>
                    <a:schemeClr val="tx1"/>
                  </a:solidFill>
                  <a:latin typeface="Arial" charset="0"/>
                  <a:ea typeface="新細明體" charset="-120"/>
                </a:defRPr>
              </a:lvl6pPr>
              <a:lvl7pPr marL="2971800" indent="-228600" eaLnBrk="0" fontAlgn="base" hangingPunct="0">
                <a:spcBef>
                  <a:spcPct val="20000"/>
                </a:spcBef>
                <a:spcAft>
                  <a:spcPct val="0"/>
                </a:spcAft>
                <a:buChar char="»"/>
                <a:defRPr kumimoji="1" sz="2000">
                  <a:solidFill>
                    <a:schemeClr val="tx1"/>
                  </a:solidFill>
                  <a:latin typeface="Arial" charset="0"/>
                  <a:ea typeface="新細明體" charset="-120"/>
                </a:defRPr>
              </a:lvl7pPr>
              <a:lvl8pPr marL="3429000" indent="-228600" eaLnBrk="0" fontAlgn="base" hangingPunct="0">
                <a:spcBef>
                  <a:spcPct val="20000"/>
                </a:spcBef>
                <a:spcAft>
                  <a:spcPct val="0"/>
                </a:spcAft>
                <a:buChar char="»"/>
                <a:defRPr kumimoji="1" sz="2000">
                  <a:solidFill>
                    <a:schemeClr val="tx1"/>
                  </a:solidFill>
                  <a:latin typeface="Arial" charset="0"/>
                  <a:ea typeface="新細明體" charset="-120"/>
                </a:defRPr>
              </a:lvl8pPr>
              <a:lvl9pPr marL="3886200" indent="-228600" eaLnBrk="0" fontAlgn="base" hangingPunct="0">
                <a:spcBef>
                  <a:spcPct val="20000"/>
                </a:spcBef>
                <a:spcAft>
                  <a:spcPct val="0"/>
                </a:spcAft>
                <a:buChar char="»"/>
                <a:defRPr kumimoji="1" sz="2000">
                  <a:solidFill>
                    <a:schemeClr val="tx1"/>
                  </a:solidFill>
                  <a:latin typeface="Arial" charset="0"/>
                  <a:ea typeface="新細明體" charset="-120"/>
                </a:defRPr>
              </a:lvl9pPr>
            </a:lstStyle>
            <a:p>
              <a:pPr eaLnBrk="1" fontAlgn="base" hangingPunct="1">
                <a:spcBef>
                  <a:spcPct val="0"/>
                </a:spcBef>
                <a:spcAft>
                  <a:spcPct val="0"/>
                </a:spcAft>
                <a:buFontTx/>
                <a:buNone/>
              </a:pPr>
              <a:r>
                <a:rPr lang="en-US" altLang="zh-TW" sz="1600" b="1" u="sng" dirty="0">
                  <a:solidFill>
                    <a:srgbClr val="0070C0"/>
                  </a:solidFill>
                  <a:latin typeface="微軟正黑體" panose="020B0604030504040204" pitchFamily="34" charset="-120"/>
                  <a:ea typeface="微軟正黑體" panose="020B0604030504040204" pitchFamily="34" charset="-120"/>
                </a:rPr>
                <a:t>Main Products</a:t>
              </a:r>
              <a:r>
                <a:rPr lang="zh-TW" altLang="en-US" sz="1600" b="1" u="sng" dirty="0">
                  <a:solidFill>
                    <a:srgbClr val="0070C0"/>
                  </a:solidFill>
                  <a:latin typeface="微軟正黑體" panose="020B0604030504040204" pitchFamily="34" charset="-120"/>
                  <a:ea typeface="微軟正黑體" panose="020B0604030504040204" pitchFamily="34" charset="-120"/>
                </a:rPr>
                <a:t>：</a:t>
              </a:r>
              <a:endParaRPr lang="en-US" altLang="zh-TW" sz="1600" b="1" u="sng" dirty="0">
                <a:solidFill>
                  <a:srgbClr val="0070C0"/>
                </a:solidFill>
                <a:latin typeface="微軟正黑體" panose="020B0604030504040204" pitchFamily="34" charset="-120"/>
                <a:ea typeface="微軟正黑體" panose="020B0604030504040204" pitchFamily="34" charset="-120"/>
              </a:endParaRPr>
            </a:p>
            <a:p>
              <a:pPr eaLnBrk="1" fontAlgn="base" hangingPunct="1">
                <a:spcBef>
                  <a:spcPct val="0"/>
                </a:spcBef>
                <a:spcAft>
                  <a:spcPct val="0"/>
                </a:spcAft>
                <a:buFontTx/>
                <a:buNone/>
              </a:pPr>
              <a:r>
                <a:rPr lang="en-US" altLang="zh-TW" sz="1400" b="1" dirty="0">
                  <a:solidFill>
                    <a:srgbClr val="002060"/>
                  </a:solidFill>
                  <a:latin typeface="微軟正黑體" pitchFamily="34" charset="-120"/>
                  <a:ea typeface="微軟正黑體" pitchFamily="34" charset="-120"/>
                </a:rPr>
                <a:t>Pet Films </a:t>
              </a:r>
              <a:r>
                <a:rPr lang="zh-TW" altLang="en-US" sz="1400" b="1" dirty="0">
                  <a:solidFill>
                    <a:srgbClr val="002060"/>
                  </a:solidFill>
                  <a:latin typeface="微軟正黑體" pitchFamily="34" charset="-120"/>
                  <a:ea typeface="微軟正黑體" pitchFamily="34" charset="-120"/>
                </a:rPr>
                <a:t>、 </a:t>
              </a:r>
              <a:r>
                <a:rPr lang="en-US" altLang="zh-TW" sz="1400" b="1" dirty="0">
                  <a:solidFill>
                    <a:srgbClr val="002060"/>
                  </a:solidFill>
                  <a:latin typeface="微軟正黑體" pitchFamily="34" charset="-120"/>
                  <a:ea typeface="微軟正黑體" pitchFamily="34" charset="-120"/>
                </a:rPr>
                <a:t>Optical Films</a:t>
              </a:r>
              <a:r>
                <a:rPr lang="zh-TW" altLang="en-US" sz="1400" b="1" dirty="0">
                  <a:solidFill>
                    <a:srgbClr val="002060"/>
                  </a:solidFill>
                  <a:latin typeface="微軟正黑體" pitchFamily="34" charset="-120"/>
                  <a:ea typeface="微軟正黑體" pitchFamily="34" charset="-120"/>
                </a:rPr>
                <a:t>、</a:t>
              </a:r>
              <a:r>
                <a:rPr lang="en-US" altLang="zh-TW" sz="1400" b="1" dirty="0">
                  <a:solidFill>
                    <a:srgbClr val="002060"/>
                  </a:solidFill>
                  <a:latin typeface="微軟正黑體" pitchFamily="34" charset="-120"/>
                  <a:ea typeface="微軟正黑體" pitchFamily="34" charset="-120"/>
                </a:rPr>
                <a:t>Brightness Enhancement Film</a:t>
              </a:r>
              <a:r>
                <a:rPr lang="zh-TW" altLang="en-US" sz="1400" b="1" dirty="0">
                  <a:solidFill>
                    <a:srgbClr val="002060"/>
                  </a:solidFill>
                  <a:latin typeface="微軟正黑體" pitchFamily="34" charset="-120"/>
                  <a:ea typeface="微軟正黑體" pitchFamily="34" charset="-120"/>
                </a:rPr>
                <a:t>、</a:t>
              </a:r>
              <a:r>
                <a:rPr lang="en-US" altLang="zh-TW" sz="1400" b="1" dirty="0">
                  <a:solidFill>
                    <a:srgbClr val="002060"/>
                  </a:solidFill>
                  <a:latin typeface="微軟正黑體" pitchFamily="34" charset="-120"/>
                  <a:ea typeface="微軟正黑體" pitchFamily="34" charset="-120"/>
                </a:rPr>
                <a:t>Release Film</a:t>
              </a:r>
              <a:r>
                <a:rPr lang="zh-TW" altLang="en-US" sz="1400" b="1" dirty="0">
                  <a:solidFill>
                    <a:srgbClr val="002060"/>
                  </a:solidFill>
                  <a:latin typeface="微軟正黑體" pitchFamily="34" charset="-120"/>
                  <a:ea typeface="微軟正黑體" pitchFamily="34" charset="-120"/>
                </a:rPr>
                <a:t>、</a:t>
              </a:r>
              <a:r>
                <a:rPr lang="en-US" altLang="zh-TW" sz="1400" b="1">
                  <a:solidFill>
                    <a:srgbClr val="002060"/>
                  </a:solidFill>
                  <a:latin typeface="微軟正黑體" pitchFamily="34" charset="-120"/>
                  <a:ea typeface="微軟正黑體" pitchFamily="34" charset="-120"/>
                </a:rPr>
                <a:t>TAC </a:t>
              </a:r>
              <a:r>
                <a:rPr lang="en-US" altLang="zh-TW" sz="1400" b="1" smtClean="0">
                  <a:solidFill>
                    <a:srgbClr val="002060"/>
                  </a:solidFill>
                  <a:latin typeface="微軟正黑體" pitchFamily="34" charset="-120"/>
                  <a:ea typeface="微軟正黑體" pitchFamily="34" charset="-120"/>
                </a:rPr>
                <a:t>Film</a:t>
              </a:r>
              <a:endParaRPr lang="zh-TW" altLang="en-US" sz="1800" dirty="0">
                <a:solidFill>
                  <a:prstClr val="black"/>
                </a:solidFill>
                <a:latin typeface="微軟正黑體" panose="020B0604030504040204" pitchFamily="34" charset="-120"/>
                <a:ea typeface="微軟正黑體" panose="020B0604030504040204" pitchFamily="34" charset="-120"/>
              </a:endParaRPr>
            </a:p>
          </p:txBody>
        </p:sp>
        <p:pic>
          <p:nvPicPr>
            <p:cNvPr id="5" name="圖片 4"/>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533136" y="1943356"/>
              <a:ext cx="2160000" cy="1229318"/>
            </a:xfrm>
            <a:prstGeom prst="rect">
              <a:avLst/>
            </a:prstGeom>
            <a:ln w="25400">
              <a:solidFill>
                <a:schemeClr val="bg1">
                  <a:lumMod val="85000"/>
                </a:schemeClr>
              </a:solidFill>
            </a:ln>
          </p:spPr>
        </p:pic>
        <p:pic>
          <p:nvPicPr>
            <p:cNvPr id="7" name="圖片 6"/>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3617817" y="1943356"/>
              <a:ext cx="2160000" cy="1197828"/>
            </a:xfrm>
            <a:prstGeom prst="rect">
              <a:avLst/>
            </a:prstGeom>
            <a:ln w="25400">
              <a:solidFill>
                <a:schemeClr val="bg1">
                  <a:lumMod val="85000"/>
                </a:schemeClr>
              </a:solidFill>
            </a:ln>
          </p:spPr>
        </p:pic>
        <p:pic>
          <p:nvPicPr>
            <p:cNvPr id="50" name="圖片 49"/>
            <p:cNvPicPr>
              <a:picLocks/>
            </p:cNvPicPr>
            <p:nvPr/>
          </p:nvPicPr>
          <p:blipFill>
            <a:blip r:embed="rId6" cstate="print">
              <a:extLst>
                <a:ext uri="{BEBA8EAE-BF5A-486C-A8C5-ECC9F3942E4B}">
                  <a14:imgProps xmlns:a14="http://schemas.microsoft.com/office/drawing/2010/main">
                    <a14:imgLayer r:embed="rId7">
                      <a14:imgEffect>
                        <a14:brightnessContrast bright="10000"/>
                      </a14:imgEffect>
                    </a14:imgLayer>
                  </a14:imgProps>
                </a:ext>
                <a:ext uri="{28A0092B-C50C-407E-A947-70E740481C1C}">
                  <a14:useLocalDpi xmlns:a14="http://schemas.microsoft.com/office/drawing/2010/main" val="0"/>
                </a:ext>
              </a:extLst>
            </a:blip>
            <a:stretch>
              <a:fillRect/>
            </a:stretch>
          </p:blipFill>
          <p:spPr>
            <a:xfrm>
              <a:off x="6516456" y="1917780"/>
              <a:ext cx="2160000" cy="1144747"/>
            </a:xfrm>
            <a:prstGeom prst="rect">
              <a:avLst/>
            </a:prstGeom>
            <a:ln w="25400">
              <a:solidFill>
                <a:schemeClr val="bg1">
                  <a:lumMod val="85000"/>
                </a:schemeClr>
              </a:solidFill>
            </a:ln>
          </p:spPr>
        </p:pic>
      </p:grpSp>
      <p:sp>
        <p:nvSpPr>
          <p:cNvPr id="30" name="文字方塊 29"/>
          <p:cNvSpPr txBox="1"/>
          <p:nvPr/>
        </p:nvSpPr>
        <p:spPr>
          <a:xfrm>
            <a:off x="462568" y="6042774"/>
            <a:ext cx="2885296" cy="338554"/>
          </a:xfrm>
          <a:prstGeom prst="rect">
            <a:avLst/>
          </a:prstGeom>
          <a:noFill/>
        </p:spPr>
        <p:txBody>
          <a:bodyPr wrap="square" rtlCol="0">
            <a:spAutoFit/>
          </a:bodyPr>
          <a:lstStyle/>
          <a:p>
            <a:r>
              <a:rPr lang="en-US" altLang="zh-TW" sz="1600" b="1" u="sng" dirty="0">
                <a:solidFill>
                  <a:prstClr val="black"/>
                </a:solidFill>
                <a:latin typeface="微軟正黑體" panose="020B0604030504040204" pitchFamily="34" charset="-120"/>
                <a:ea typeface="微軟正黑體" panose="020B0604030504040204" pitchFamily="34" charset="-120"/>
              </a:rPr>
              <a:t>2021 Revenues </a:t>
            </a:r>
            <a:r>
              <a:rPr lang="en-US" altLang="zh-TW" sz="1600" b="1" u="sng" dirty="0" smtClean="0">
                <a:solidFill>
                  <a:prstClr val="black"/>
                </a:solidFill>
                <a:latin typeface="微軟正黑體" panose="020B0604030504040204" pitchFamily="34" charset="-120"/>
                <a:ea typeface="微軟正黑體" panose="020B0604030504040204" pitchFamily="34" charset="-120"/>
              </a:rPr>
              <a:t>ratio</a:t>
            </a:r>
            <a:endParaRPr lang="zh-TW" altLang="en-US" sz="1600" b="1" u="sng" dirty="0">
              <a:solidFill>
                <a:prstClr val="black"/>
              </a:solidFill>
              <a:latin typeface="微軟正黑體" panose="020B0604030504040204" pitchFamily="34" charset="-120"/>
              <a:ea typeface="微軟正黑體" panose="020B0604030504040204" pitchFamily="34" charset="-120"/>
            </a:endParaRPr>
          </a:p>
        </p:txBody>
      </p:sp>
      <p:sp>
        <p:nvSpPr>
          <p:cNvPr id="31" name="文字方塊 30"/>
          <p:cNvSpPr txBox="1"/>
          <p:nvPr/>
        </p:nvSpPr>
        <p:spPr>
          <a:xfrm>
            <a:off x="658598" y="6316788"/>
            <a:ext cx="1440000" cy="523220"/>
          </a:xfrm>
          <a:prstGeom prst="rect">
            <a:avLst/>
          </a:prstGeom>
          <a:noFill/>
          <a:scene3d>
            <a:camera prst="orthographicFront"/>
            <a:lightRig rig="threePt" dir="t"/>
          </a:scene3d>
          <a:sp3d>
            <a:bevelT/>
            <a:bevelB/>
          </a:sp3d>
        </p:spPr>
        <p:txBody>
          <a:bodyPr wrap="square" rtlCol="0">
            <a:spAutoFit/>
            <a:sp3d/>
          </a:bodyPr>
          <a:lstStyle/>
          <a:p>
            <a:r>
              <a:rPr lang="en-US" altLang="zh-TW" sz="2800" b="1" dirty="0" smtClean="0">
                <a:ln w="6350">
                  <a:solidFill>
                    <a:srgbClr val="4F81BD"/>
                  </a:solidFill>
                </a:ln>
                <a:solidFill>
                  <a:srgbClr val="00B050"/>
                </a:solidFill>
                <a:latin typeface="微軟正黑體" panose="020B0604030504040204" pitchFamily="34" charset="-120"/>
                <a:ea typeface="微軟正黑體" panose="020B0604030504040204" pitchFamily="34" charset="-120"/>
                <a:cs typeface="Arial Unicode MS" panose="020B0604020202020204" pitchFamily="34" charset="-120"/>
              </a:rPr>
              <a:t>58 %</a:t>
            </a:r>
            <a:endParaRPr lang="zh-TW" altLang="en-US" sz="1050" b="1" dirty="0">
              <a:ln w="3175">
                <a:noFill/>
              </a:ln>
              <a:solidFill>
                <a:srgbClr val="00B050"/>
              </a:solidFill>
              <a:latin typeface="微軟正黑體" panose="020B0604030504040204" pitchFamily="34" charset="-120"/>
              <a:ea typeface="微軟正黑體" panose="020B0604030504040204" pitchFamily="34" charset="-120"/>
              <a:cs typeface="Arial Unicode MS" panose="020B0604020202020204" pitchFamily="34" charset="-120"/>
            </a:endParaRPr>
          </a:p>
        </p:txBody>
      </p:sp>
      <p:sp>
        <p:nvSpPr>
          <p:cNvPr id="32" name="文字方塊 31"/>
          <p:cNvSpPr txBox="1"/>
          <p:nvPr/>
        </p:nvSpPr>
        <p:spPr>
          <a:xfrm>
            <a:off x="4215688" y="6309320"/>
            <a:ext cx="1076392" cy="523219"/>
          </a:xfrm>
          <a:prstGeom prst="rect">
            <a:avLst/>
          </a:prstGeom>
          <a:noFill/>
          <a:scene3d>
            <a:camera prst="orthographicFront"/>
            <a:lightRig rig="threePt" dir="t"/>
          </a:scene3d>
          <a:sp3d>
            <a:bevelT/>
            <a:bevelB/>
          </a:sp3d>
        </p:spPr>
        <p:txBody>
          <a:bodyPr wrap="square" rtlCol="0">
            <a:spAutoFit/>
            <a:sp3d/>
          </a:bodyPr>
          <a:lstStyle/>
          <a:p>
            <a:r>
              <a:rPr lang="en-US" altLang="zh-TW" sz="2800" b="1" dirty="0" smtClean="0">
                <a:ln w="6350">
                  <a:solidFill>
                    <a:srgbClr val="FF0000"/>
                  </a:solidFill>
                </a:ln>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rPr>
              <a:t>23</a:t>
            </a:r>
            <a:r>
              <a:rPr lang="zh-TW" altLang="en-US" sz="2800" b="1" dirty="0" smtClean="0">
                <a:ln w="9525">
                  <a:solidFill>
                    <a:srgbClr val="FF0000"/>
                  </a:solidFill>
                </a:ln>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rPr>
              <a:t> </a:t>
            </a:r>
            <a:r>
              <a:rPr lang="en-US" altLang="zh-TW" sz="2800" b="1" dirty="0" smtClean="0">
                <a:ln w="3175">
                  <a:solidFill>
                    <a:srgbClr val="FF0000"/>
                  </a:solidFill>
                </a:ln>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rPr>
              <a:t>%</a:t>
            </a:r>
            <a:endParaRPr lang="zh-TW" altLang="en-US" sz="2800" b="1" dirty="0">
              <a:ln w="3175">
                <a:solidFill>
                  <a:srgbClr val="FF0000"/>
                </a:solidFill>
              </a:ln>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endParaRPr>
          </a:p>
        </p:txBody>
      </p:sp>
      <p:sp>
        <p:nvSpPr>
          <p:cNvPr id="36" name="文字方塊 35"/>
          <p:cNvSpPr txBox="1"/>
          <p:nvPr/>
        </p:nvSpPr>
        <p:spPr>
          <a:xfrm>
            <a:off x="6966508" y="6309320"/>
            <a:ext cx="1431247" cy="523220"/>
          </a:xfrm>
          <a:prstGeom prst="rect">
            <a:avLst/>
          </a:prstGeom>
          <a:noFill/>
          <a:scene3d>
            <a:camera prst="orthographicFront"/>
            <a:lightRig rig="threePt" dir="t"/>
          </a:scene3d>
          <a:sp3d>
            <a:bevelT/>
            <a:bevelB/>
          </a:sp3d>
        </p:spPr>
        <p:txBody>
          <a:bodyPr wrap="square" rtlCol="0">
            <a:spAutoFit/>
            <a:sp3d/>
          </a:bodyPr>
          <a:lstStyle/>
          <a:p>
            <a:r>
              <a:rPr lang="en-US" altLang="zh-TW" sz="2800" b="1" dirty="0" smtClean="0">
                <a:ln w="6350">
                  <a:solidFill>
                    <a:srgbClr val="FFC000"/>
                  </a:solidFill>
                </a:ln>
                <a:solidFill>
                  <a:srgbClr val="FFC000"/>
                </a:solidFill>
                <a:latin typeface="微軟正黑體" panose="020B0604030504040204" pitchFamily="34" charset="-120"/>
                <a:ea typeface="微軟正黑體" panose="020B0604030504040204" pitchFamily="34" charset="-120"/>
                <a:cs typeface="Arial Unicode MS" panose="020B0604020202020204" pitchFamily="34" charset="-120"/>
              </a:rPr>
              <a:t>19</a:t>
            </a:r>
            <a:r>
              <a:rPr lang="zh-TW" altLang="en-US" sz="2800" b="1" dirty="0" smtClean="0">
                <a:ln w="9525">
                  <a:solidFill>
                    <a:srgbClr val="FFC000"/>
                  </a:solidFill>
                </a:ln>
                <a:solidFill>
                  <a:srgbClr val="FFC000"/>
                </a:solidFill>
                <a:latin typeface="微軟正黑體" panose="020B0604030504040204" pitchFamily="34" charset="-120"/>
                <a:ea typeface="微軟正黑體" panose="020B0604030504040204" pitchFamily="34" charset="-120"/>
                <a:cs typeface="Arial Unicode MS" panose="020B0604020202020204" pitchFamily="34" charset="-120"/>
              </a:rPr>
              <a:t> </a:t>
            </a:r>
            <a:r>
              <a:rPr lang="en-US" altLang="zh-TW" sz="2800" b="1" dirty="0" smtClean="0">
                <a:ln w="3175">
                  <a:solidFill>
                    <a:srgbClr val="FFC000"/>
                  </a:solidFill>
                </a:ln>
                <a:solidFill>
                  <a:srgbClr val="FFC000"/>
                </a:solidFill>
                <a:latin typeface="微軟正黑體" panose="020B0604030504040204" pitchFamily="34" charset="-120"/>
                <a:ea typeface="微軟正黑體" panose="020B0604030504040204" pitchFamily="34" charset="-120"/>
                <a:cs typeface="Arial Unicode MS" panose="020B0604020202020204" pitchFamily="34" charset="-120"/>
              </a:rPr>
              <a:t>%</a:t>
            </a:r>
            <a:endParaRPr lang="zh-TW" altLang="en-US" sz="2800" b="1" dirty="0">
              <a:ln w="3175">
                <a:solidFill>
                  <a:srgbClr val="FFC000"/>
                </a:solidFill>
              </a:ln>
              <a:solidFill>
                <a:srgbClr val="FFC000"/>
              </a:solidFill>
              <a:latin typeface="微軟正黑體" panose="020B0604030504040204" pitchFamily="34" charset="-120"/>
              <a:ea typeface="微軟正黑體" panose="020B0604030504040204" pitchFamily="34" charset="-120"/>
              <a:cs typeface="Arial Unicode MS" panose="020B0604020202020204" pitchFamily="34" charset="-120"/>
            </a:endParaRPr>
          </a:p>
        </p:txBody>
      </p:sp>
      <p:sp>
        <p:nvSpPr>
          <p:cNvPr id="8" name="投影片編號版面配置區 7"/>
          <p:cNvSpPr>
            <a:spLocks noGrp="1"/>
          </p:cNvSpPr>
          <p:nvPr>
            <p:ph type="sldNum" sz="quarter" idx="12"/>
          </p:nvPr>
        </p:nvSpPr>
        <p:spPr/>
        <p:txBody>
          <a:bodyPr/>
          <a:lstStyle/>
          <a:p>
            <a:fld id="{3371A073-0F0D-424B-875D-A3CDE2C259F7}" type="slidenum">
              <a:rPr lang="zh-TW" altLang="en-US" smtClean="0"/>
              <a:t>2</a:t>
            </a:fld>
            <a:endParaRPr lang="zh-TW" altLang="en-US"/>
          </a:p>
        </p:txBody>
      </p:sp>
    </p:spTree>
    <p:extLst>
      <p:ext uri="{BB962C8B-B14F-4D97-AF65-F5344CB8AC3E}">
        <p14:creationId xmlns:p14="http://schemas.microsoft.com/office/powerpoint/2010/main" val="2642331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107505" y="135997"/>
            <a:ext cx="8928991" cy="1143000"/>
          </a:xfrm>
          <a:prstGeom prst="rect">
            <a:avLst/>
          </a:prstGeom>
          <a:gradFill flip="none" rotWithShape="0">
            <a:gsLst>
              <a:gs pos="100000">
                <a:srgbClr val="FF0000">
                  <a:alpha val="50000"/>
                </a:srgbClr>
              </a:gs>
              <a:gs pos="0">
                <a:schemeClr val="bg1">
                  <a:alpha val="0"/>
                </a:schemeClr>
              </a:gs>
              <a:gs pos="100000">
                <a:srgbClr val="FF0000"/>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en-US" altLang="zh-TW" sz="3600" b="1" dirty="0" smtClean="0">
                <a:ln>
                  <a:solidFill>
                    <a:prstClr val="white"/>
                  </a:solidFill>
                </a:ln>
                <a:solidFill>
                  <a:prstClr val="white"/>
                </a:solidFill>
                <a:latin typeface="微軟正黑體" pitchFamily="34" charset="-120"/>
                <a:ea typeface="微軟正黑體" pitchFamily="34" charset="-120"/>
              </a:rPr>
              <a:t>PET Resin</a:t>
            </a:r>
            <a:endParaRPr lang="en-US" altLang="en-US" sz="3600" b="1" dirty="0">
              <a:ln>
                <a:solidFill>
                  <a:prstClr val="white"/>
                </a:solidFill>
              </a:ln>
              <a:solidFill>
                <a:prstClr val="white"/>
              </a:solidFill>
              <a:latin typeface="微軟正黑體" pitchFamily="34" charset="-120"/>
              <a:ea typeface="微軟正黑體" pitchFamily="34" charset="-120"/>
            </a:endParaRPr>
          </a:p>
        </p:txBody>
      </p:sp>
      <p:pic>
        <p:nvPicPr>
          <p:cNvPr id="6" name="圖片 5"/>
          <p:cNvPicPr>
            <a:picLocks noChangeAspect="1"/>
          </p:cNvPicPr>
          <p:nvPr/>
        </p:nvPicPr>
        <p:blipFill>
          <a:blip r:embed="rId3">
            <a:extLst>
              <a:ext uri="{BEBA8EAE-BF5A-486C-A8C5-ECC9F3942E4B}">
                <a14:imgProps xmlns:a14="http://schemas.microsoft.com/office/drawing/2010/main">
                  <a14:imgLayer r:embed="rId4">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grpSp>
        <p:nvGrpSpPr>
          <p:cNvPr id="54" name="群組 53">
            <a:extLst>
              <a:ext uri="{FF2B5EF4-FFF2-40B4-BE49-F238E27FC236}">
                <a16:creationId xmlns="" xmlns:a16="http://schemas.microsoft.com/office/drawing/2014/main" id="{4D720F8F-0A39-4163-B3EF-FB3091CEA0B1}"/>
              </a:ext>
            </a:extLst>
          </p:cNvPr>
          <p:cNvGrpSpPr/>
          <p:nvPr/>
        </p:nvGrpSpPr>
        <p:grpSpPr>
          <a:xfrm>
            <a:off x="174097" y="1602632"/>
            <a:ext cx="9377399" cy="5025387"/>
            <a:chOff x="-462678" y="2038103"/>
            <a:chExt cx="10333338" cy="5283867"/>
          </a:xfrm>
        </p:grpSpPr>
        <p:grpSp>
          <p:nvGrpSpPr>
            <p:cNvPr id="58" name="群組 57">
              <a:extLst>
                <a:ext uri="{FF2B5EF4-FFF2-40B4-BE49-F238E27FC236}">
                  <a16:creationId xmlns="" xmlns:a16="http://schemas.microsoft.com/office/drawing/2014/main" id="{0B40E8BA-D100-487E-A772-A532DADA4720}"/>
                </a:ext>
              </a:extLst>
            </p:cNvPr>
            <p:cNvGrpSpPr/>
            <p:nvPr/>
          </p:nvGrpSpPr>
          <p:grpSpPr>
            <a:xfrm>
              <a:off x="-462678" y="2038103"/>
              <a:ext cx="10333338" cy="5283867"/>
              <a:chOff x="-462678" y="2038103"/>
              <a:chExt cx="10333338" cy="5283867"/>
            </a:xfrm>
          </p:grpSpPr>
          <p:cxnSp>
            <p:nvCxnSpPr>
              <p:cNvPr id="61" name="Straight Connector 1">
                <a:extLst>
                  <a:ext uri="{FF2B5EF4-FFF2-40B4-BE49-F238E27FC236}">
                    <a16:creationId xmlns="" xmlns:a16="http://schemas.microsoft.com/office/drawing/2014/main" id="{A04FE758-E6C9-43AA-858E-DA8193100108}"/>
                  </a:ext>
                </a:extLst>
              </p:cNvPr>
              <p:cNvCxnSpPr/>
              <p:nvPr/>
            </p:nvCxnSpPr>
            <p:spPr>
              <a:xfrm>
                <a:off x="2626145" y="4270351"/>
                <a:ext cx="726655" cy="0"/>
              </a:xfrm>
              <a:prstGeom prst="line">
                <a:avLst/>
              </a:prstGeom>
              <a:noFill/>
              <a:ln w="6350" cap="flat" cmpd="sng" algn="ctr">
                <a:solidFill>
                  <a:srgbClr val="FFFFFF">
                    <a:lumMod val="65000"/>
                  </a:srgbClr>
                </a:solidFill>
                <a:prstDash val="solid"/>
                <a:miter lim="800000"/>
              </a:ln>
              <a:effectLst/>
            </p:spPr>
          </p:cxnSp>
          <p:cxnSp>
            <p:nvCxnSpPr>
              <p:cNvPr id="62" name="Straight Connector 2">
                <a:extLst>
                  <a:ext uri="{FF2B5EF4-FFF2-40B4-BE49-F238E27FC236}">
                    <a16:creationId xmlns="" xmlns:a16="http://schemas.microsoft.com/office/drawing/2014/main" id="{86ED7A27-55C8-44E1-872B-A12AAA5A2AE6}"/>
                  </a:ext>
                </a:extLst>
              </p:cNvPr>
              <p:cNvCxnSpPr/>
              <p:nvPr/>
            </p:nvCxnSpPr>
            <p:spPr>
              <a:xfrm flipV="1">
                <a:off x="3187159" y="5104628"/>
                <a:ext cx="630163" cy="761848"/>
              </a:xfrm>
              <a:prstGeom prst="line">
                <a:avLst/>
              </a:prstGeom>
              <a:noFill/>
              <a:ln w="6350" cap="flat" cmpd="sng" algn="ctr">
                <a:solidFill>
                  <a:srgbClr val="FFFFFF">
                    <a:lumMod val="65000"/>
                  </a:srgbClr>
                </a:solidFill>
                <a:prstDash val="solid"/>
                <a:miter lim="800000"/>
              </a:ln>
              <a:effectLst/>
            </p:spPr>
          </p:cxnSp>
          <p:cxnSp>
            <p:nvCxnSpPr>
              <p:cNvPr id="63" name="Straight Connector 3">
                <a:extLst>
                  <a:ext uri="{FF2B5EF4-FFF2-40B4-BE49-F238E27FC236}">
                    <a16:creationId xmlns="" xmlns:a16="http://schemas.microsoft.com/office/drawing/2014/main" id="{101E4B20-A763-432E-AF60-E5A991A0DBEB}"/>
                  </a:ext>
                </a:extLst>
              </p:cNvPr>
              <p:cNvCxnSpPr/>
              <p:nvPr/>
            </p:nvCxnSpPr>
            <p:spPr>
              <a:xfrm>
                <a:off x="2902296" y="2227113"/>
                <a:ext cx="828000" cy="858803"/>
              </a:xfrm>
              <a:prstGeom prst="line">
                <a:avLst/>
              </a:prstGeom>
              <a:noFill/>
              <a:ln w="6350" cap="flat" cmpd="sng" algn="ctr">
                <a:solidFill>
                  <a:srgbClr val="FFFFFF">
                    <a:lumMod val="65000"/>
                  </a:srgbClr>
                </a:solidFill>
                <a:prstDash val="solid"/>
                <a:miter lim="800000"/>
              </a:ln>
              <a:effectLst/>
            </p:spPr>
          </p:cxnSp>
          <p:sp>
            <p:nvSpPr>
              <p:cNvPr id="64" name="Freeform 5">
                <a:extLst>
                  <a:ext uri="{FF2B5EF4-FFF2-40B4-BE49-F238E27FC236}">
                    <a16:creationId xmlns="" xmlns:a16="http://schemas.microsoft.com/office/drawing/2014/main" id="{A868B061-B472-4D3A-828A-A20C1417237A}"/>
                  </a:ext>
                </a:extLst>
              </p:cNvPr>
              <p:cNvSpPr>
                <a:spLocks/>
              </p:cNvSpPr>
              <p:nvPr/>
            </p:nvSpPr>
            <p:spPr bwMode="auto">
              <a:xfrm>
                <a:off x="3276600" y="3387292"/>
                <a:ext cx="1219200" cy="1402079"/>
              </a:xfrm>
              <a:custGeom>
                <a:avLst/>
                <a:gdLst>
                  <a:gd name="T0" fmla="*/ 0 w 600"/>
                  <a:gd name="T1" fmla="*/ 690 h 690"/>
                  <a:gd name="T2" fmla="*/ 600 w 600"/>
                  <a:gd name="T3" fmla="*/ 368 h 690"/>
                  <a:gd name="T4" fmla="*/ 2 w 600"/>
                  <a:gd name="T5" fmla="*/ 0 h 690"/>
                  <a:gd name="T6" fmla="*/ 0 w 600"/>
                  <a:gd name="T7" fmla="*/ 690 h 690"/>
                </a:gdLst>
                <a:ahLst/>
                <a:cxnLst>
                  <a:cxn ang="0">
                    <a:pos x="T0" y="T1"/>
                  </a:cxn>
                  <a:cxn ang="0">
                    <a:pos x="T2" y="T3"/>
                  </a:cxn>
                  <a:cxn ang="0">
                    <a:pos x="T4" y="T5"/>
                  </a:cxn>
                  <a:cxn ang="0">
                    <a:pos x="T6" y="T7"/>
                  </a:cxn>
                </a:cxnLst>
                <a:rect l="0" t="0" r="r" b="b"/>
                <a:pathLst>
                  <a:path w="600" h="690">
                    <a:moveTo>
                      <a:pt x="0" y="690"/>
                    </a:moveTo>
                    <a:lnTo>
                      <a:pt x="600" y="368"/>
                    </a:lnTo>
                    <a:lnTo>
                      <a:pt x="2" y="0"/>
                    </a:lnTo>
                    <a:lnTo>
                      <a:pt x="0" y="690"/>
                    </a:lnTo>
                    <a:close/>
                  </a:path>
                </a:pathLst>
              </a:custGeom>
              <a:solidFill>
                <a:srgbClr val="4BACC6"/>
              </a:solidFill>
              <a:ln w="3" cap="flat">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latin typeface="微軟正黑體" panose="020B0604030504040204" pitchFamily="34" charset="-120"/>
                  <a:ea typeface="微軟正黑體" panose="020B0604030504040204" pitchFamily="34" charset="-120"/>
                </a:endParaRPr>
              </a:p>
            </p:txBody>
          </p:sp>
          <p:sp>
            <p:nvSpPr>
              <p:cNvPr id="65" name="Freeform 6">
                <a:extLst>
                  <a:ext uri="{FF2B5EF4-FFF2-40B4-BE49-F238E27FC236}">
                    <a16:creationId xmlns="" xmlns:a16="http://schemas.microsoft.com/office/drawing/2014/main" id="{88233425-3903-4941-A807-3BD8AAFC57D3}"/>
                  </a:ext>
                </a:extLst>
              </p:cNvPr>
              <p:cNvSpPr>
                <a:spLocks/>
              </p:cNvSpPr>
              <p:nvPr/>
            </p:nvSpPr>
            <p:spPr bwMode="auto">
              <a:xfrm>
                <a:off x="4495800" y="3387292"/>
                <a:ext cx="1219200" cy="1402079"/>
              </a:xfrm>
              <a:custGeom>
                <a:avLst/>
                <a:gdLst>
                  <a:gd name="T0" fmla="*/ 600 w 600"/>
                  <a:gd name="T1" fmla="*/ 690 h 690"/>
                  <a:gd name="T2" fmla="*/ 0 w 600"/>
                  <a:gd name="T3" fmla="*/ 368 h 690"/>
                  <a:gd name="T4" fmla="*/ 597 w 600"/>
                  <a:gd name="T5" fmla="*/ 0 h 690"/>
                  <a:gd name="T6" fmla="*/ 600 w 600"/>
                  <a:gd name="T7" fmla="*/ 690 h 690"/>
                </a:gdLst>
                <a:ahLst/>
                <a:cxnLst>
                  <a:cxn ang="0">
                    <a:pos x="T0" y="T1"/>
                  </a:cxn>
                  <a:cxn ang="0">
                    <a:pos x="T2" y="T3"/>
                  </a:cxn>
                  <a:cxn ang="0">
                    <a:pos x="T4" y="T5"/>
                  </a:cxn>
                  <a:cxn ang="0">
                    <a:pos x="T6" y="T7"/>
                  </a:cxn>
                </a:cxnLst>
                <a:rect l="0" t="0" r="r" b="b"/>
                <a:pathLst>
                  <a:path w="600" h="690">
                    <a:moveTo>
                      <a:pt x="600" y="690"/>
                    </a:moveTo>
                    <a:lnTo>
                      <a:pt x="0" y="368"/>
                    </a:lnTo>
                    <a:lnTo>
                      <a:pt x="597" y="0"/>
                    </a:lnTo>
                    <a:lnTo>
                      <a:pt x="600" y="690"/>
                    </a:lnTo>
                    <a:close/>
                  </a:path>
                </a:pathLst>
              </a:custGeom>
              <a:solidFill>
                <a:srgbClr val="0E7FB7"/>
              </a:solidFill>
              <a:ln w="3" cap="flat">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latin typeface="微軟正黑體" panose="020B0604030504040204" pitchFamily="34" charset="-120"/>
                  <a:ea typeface="微軟正黑體" panose="020B0604030504040204" pitchFamily="34" charset="-120"/>
                </a:endParaRPr>
              </a:p>
            </p:txBody>
          </p:sp>
          <p:sp>
            <p:nvSpPr>
              <p:cNvPr id="66" name="Freeform 7">
                <a:extLst>
                  <a:ext uri="{FF2B5EF4-FFF2-40B4-BE49-F238E27FC236}">
                    <a16:creationId xmlns="" xmlns:a16="http://schemas.microsoft.com/office/drawing/2014/main" id="{8038D1F7-9C40-4792-97E6-7AA982737F33}"/>
                  </a:ext>
                </a:extLst>
              </p:cNvPr>
              <p:cNvSpPr>
                <a:spLocks/>
              </p:cNvSpPr>
              <p:nvPr/>
            </p:nvSpPr>
            <p:spPr bwMode="auto">
              <a:xfrm>
                <a:off x="4495800" y="2712668"/>
                <a:ext cx="1213104" cy="1422399"/>
              </a:xfrm>
              <a:custGeom>
                <a:avLst/>
                <a:gdLst>
                  <a:gd name="T0" fmla="*/ 597 w 597"/>
                  <a:gd name="T1" fmla="*/ 332 h 700"/>
                  <a:gd name="T2" fmla="*/ 0 w 597"/>
                  <a:gd name="T3" fmla="*/ 700 h 700"/>
                  <a:gd name="T4" fmla="*/ 0 w 597"/>
                  <a:gd name="T5" fmla="*/ 0 h 700"/>
                  <a:gd name="T6" fmla="*/ 597 w 597"/>
                  <a:gd name="T7" fmla="*/ 332 h 700"/>
                </a:gdLst>
                <a:ahLst/>
                <a:cxnLst>
                  <a:cxn ang="0">
                    <a:pos x="T0" y="T1"/>
                  </a:cxn>
                  <a:cxn ang="0">
                    <a:pos x="T2" y="T3"/>
                  </a:cxn>
                  <a:cxn ang="0">
                    <a:pos x="T4" y="T5"/>
                  </a:cxn>
                  <a:cxn ang="0">
                    <a:pos x="T6" y="T7"/>
                  </a:cxn>
                </a:cxnLst>
                <a:rect l="0" t="0" r="r" b="b"/>
                <a:pathLst>
                  <a:path w="597" h="700">
                    <a:moveTo>
                      <a:pt x="597" y="332"/>
                    </a:moveTo>
                    <a:lnTo>
                      <a:pt x="0" y="700"/>
                    </a:lnTo>
                    <a:lnTo>
                      <a:pt x="0" y="0"/>
                    </a:lnTo>
                    <a:lnTo>
                      <a:pt x="597" y="332"/>
                    </a:lnTo>
                    <a:close/>
                  </a:path>
                </a:pathLst>
              </a:custGeom>
              <a:solidFill>
                <a:srgbClr val="FF6600"/>
              </a:solidFill>
              <a:ln w="3" cap="flat">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latin typeface="微軟正黑體" panose="020B0604030504040204" pitchFamily="34" charset="-120"/>
                  <a:ea typeface="微軟正黑體" panose="020B0604030504040204" pitchFamily="34" charset="-120"/>
                </a:endParaRPr>
              </a:p>
            </p:txBody>
          </p:sp>
          <p:sp>
            <p:nvSpPr>
              <p:cNvPr id="67" name="Freeform 8">
                <a:extLst>
                  <a:ext uri="{FF2B5EF4-FFF2-40B4-BE49-F238E27FC236}">
                    <a16:creationId xmlns="" xmlns:a16="http://schemas.microsoft.com/office/drawing/2014/main" id="{81A23B38-EAD3-481B-B810-AF6044F595C0}"/>
                  </a:ext>
                </a:extLst>
              </p:cNvPr>
              <p:cNvSpPr>
                <a:spLocks/>
              </p:cNvSpPr>
              <p:nvPr/>
            </p:nvSpPr>
            <p:spPr bwMode="auto">
              <a:xfrm>
                <a:off x="3280664" y="2712668"/>
                <a:ext cx="1215136" cy="1422399"/>
              </a:xfrm>
              <a:custGeom>
                <a:avLst/>
                <a:gdLst>
                  <a:gd name="T0" fmla="*/ 0 w 598"/>
                  <a:gd name="T1" fmla="*/ 332 h 700"/>
                  <a:gd name="T2" fmla="*/ 598 w 598"/>
                  <a:gd name="T3" fmla="*/ 700 h 700"/>
                  <a:gd name="T4" fmla="*/ 597 w 598"/>
                  <a:gd name="T5" fmla="*/ 0 h 700"/>
                  <a:gd name="T6" fmla="*/ 0 w 598"/>
                  <a:gd name="T7" fmla="*/ 332 h 700"/>
                </a:gdLst>
                <a:ahLst/>
                <a:cxnLst>
                  <a:cxn ang="0">
                    <a:pos x="T0" y="T1"/>
                  </a:cxn>
                  <a:cxn ang="0">
                    <a:pos x="T2" y="T3"/>
                  </a:cxn>
                  <a:cxn ang="0">
                    <a:pos x="T4" y="T5"/>
                  </a:cxn>
                  <a:cxn ang="0">
                    <a:pos x="T6" y="T7"/>
                  </a:cxn>
                </a:cxnLst>
                <a:rect l="0" t="0" r="r" b="b"/>
                <a:pathLst>
                  <a:path w="598" h="700">
                    <a:moveTo>
                      <a:pt x="0" y="332"/>
                    </a:moveTo>
                    <a:lnTo>
                      <a:pt x="598" y="700"/>
                    </a:lnTo>
                    <a:lnTo>
                      <a:pt x="597" y="0"/>
                    </a:lnTo>
                    <a:lnTo>
                      <a:pt x="0" y="332"/>
                    </a:lnTo>
                    <a:close/>
                  </a:path>
                </a:pathLst>
              </a:custGeom>
              <a:solidFill>
                <a:srgbClr val="0E7FB7"/>
              </a:solidFill>
              <a:ln w="3" cap="flat">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latin typeface="微軟正黑體" panose="020B0604030504040204" pitchFamily="34" charset="-120"/>
                  <a:ea typeface="微軟正黑體" panose="020B0604030504040204" pitchFamily="34" charset="-120"/>
                </a:endParaRPr>
              </a:p>
            </p:txBody>
          </p:sp>
          <p:sp>
            <p:nvSpPr>
              <p:cNvPr id="68" name="Freeform 9">
                <a:extLst>
                  <a:ext uri="{FF2B5EF4-FFF2-40B4-BE49-F238E27FC236}">
                    <a16:creationId xmlns="" xmlns:a16="http://schemas.microsoft.com/office/drawing/2014/main" id="{EEF0C917-4C30-499A-9620-EF7806D1E862}"/>
                  </a:ext>
                </a:extLst>
              </p:cNvPr>
              <p:cNvSpPr>
                <a:spLocks/>
              </p:cNvSpPr>
              <p:nvPr/>
            </p:nvSpPr>
            <p:spPr bwMode="auto">
              <a:xfrm>
                <a:off x="4495800" y="4133035"/>
                <a:ext cx="1219200" cy="1426463"/>
              </a:xfrm>
              <a:custGeom>
                <a:avLst/>
                <a:gdLst>
                  <a:gd name="T0" fmla="*/ 600 w 600"/>
                  <a:gd name="T1" fmla="*/ 323 h 702"/>
                  <a:gd name="T2" fmla="*/ 0 w 600"/>
                  <a:gd name="T3" fmla="*/ 702 h 702"/>
                  <a:gd name="T4" fmla="*/ 0 w 600"/>
                  <a:gd name="T5" fmla="*/ 0 h 702"/>
                  <a:gd name="T6" fmla="*/ 600 w 600"/>
                  <a:gd name="T7" fmla="*/ 323 h 702"/>
                </a:gdLst>
                <a:ahLst/>
                <a:cxnLst>
                  <a:cxn ang="0">
                    <a:pos x="T0" y="T1"/>
                  </a:cxn>
                  <a:cxn ang="0">
                    <a:pos x="T2" y="T3"/>
                  </a:cxn>
                  <a:cxn ang="0">
                    <a:pos x="T4" y="T5"/>
                  </a:cxn>
                  <a:cxn ang="0">
                    <a:pos x="T6" y="T7"/>
                  </a:cxn>
                </a:cxnLst>
                <a:rect l="0" t="0" r="r" b="b"/>
                <a:pathLst>
                  <a:path w="600" h="702">
                    <a:moveTo>
                      <a:pt x="600" y="323"/>
                    </a:moveTo>
                    <a:lnTo>
                      <a:pt x="0" y="702"/>
                    </a:lnTo>
                    <a:lnTo>
                      <a:pt x="0" y="0"/>
                    </a:lnTo>
                    <a:lnTo>
                      <a:pt x="600" y="323"/>
                    </a:lnTo>
                    <a:close/>
                  </a:path>
                </a:pathLst>
              </a:custGeom>
              <a:solidFill>
                <a:srgbClr val="4BACC6"/>
              </a:solidFill>
              <a:ln w="3" cap="flat">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latin typeface="微軟正黑體" panose="020B0604030504040204" pitchFamily="34" charset="-120"/>
                  <a:ea typeface="微軟正黑體" panose="020B0604030504040204" pitchFamily="34" charset="-120"/>
                </a:endParaRPr>
              </a:p>
            </p:txBody>
          </p:sp>
          <p:sp>
            <p:nvSpPr>
              <p:cNvPr id="69" name="Freeform 10">
                <a:extLst>
                  <a:ext uri="{FF2B5EF4-FFF2-40B4-BE49-F238E27FC236}">
                    <a16:creationId xmlns="" xmlns:a16="http://schemas.microsoft.com/office/drawing/2014/main" id="{1378B908-355E-4610-9006-122E77EF15D3}"/>
                  </a:ext>
                </a:extLst>
              </p:cNvPr>
              <p:cNvSpPr>
                <a:spLocks/>
              </p:cNvSpPr>
              <p:nvPr/>
            </p:nvSpPr>
            <p:spPr bwMode="auto">
              <a:xfrm>
                <a:off x="3276600" y="4133035"/>
                <a:ext cx="1219200" cy="1426463"/>
              </a:xfrm>
              <a:custGeom>
                <a:avLst/>
                <a:gdLst>
                  <a:gd name="T0" fmla="*/ 0 w 600"/>
                  <a:gd name="T1" fmla="*/ 323 h 702"/>
                  <a:gd name="T2" fmla="*/ 600 w 600"/>
                  <a:gd name="T3" fmla="*/ 702 h 702"/>
                  <a:gd name="T4" fmla="*/ 599 w 600"/>
                  <a:gd name="T5" fmla="*/ 0 h 702"/>
                  <a:gd name="T6" fmla="*/ 0 w 600"/>
                  <a:gd name="T7" fmla="*/ 323 h 702"/>
                </a:gdLst>
                <a:ahLst/>
                <a:cxnLst>
                  <a:cxn ang="0">
                    <a:pos x="T0" y="T1"/>
                  </a:cxn>
                  <a:cxn ang="0">
                    <a:pos x="T2" y="T3"/>
                  </a:cxn>
                  <a:cxn ang="0">
                    <a:pos x="T4" y="T5"/>
                  </a:cxn>
                  <a:cxn ang="0">
                    <a:pos x="T6" y="T7"/>
                  </a:cxn>
                </a:cxnLst>
                <a:rect l="0" t="0" r="r" b="b"/>
                <a:pathLst>
                  <a:path w="600" h="702">
                    <a:moveTo>
                      <a:pt x="0" y="323"/>
                    </a:moveTo>
                    <a:lnTo>
                      <a:pt x="600" y="702"/>
                    </a:lnTo>
                    <a:lnTo>
                      <a:pt x="599" y="0"/>
                    </a:lnTo>
                    <a:lnTo>
                      <a:pt x="0" y="323"/>
                    </a:lnTo>
                    <a:close/>
                  </a:path>
                </a:pathLst>
              </a:custGeom>
              <a:solidFill>
                <a:srgbClr val="0E7FB7"/>
              </a:solidFill>
              <a:ln w="3" cap="flat">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latin typeface="微軟正黑體" panose="020B0604030504040204" pitchFamily="34" charset="-120"/>
                  <a:ea typeface="微軟正黑體" panose="020B0604030504040204" pitchFamily="34" charset="-120"/>
                </a:endParaRPr>
              </a:p>
            </p:txBody>
          </p:sp>
          <p:sp>
            <p:nvSpPr>
              <p:cNvPr id="70" name="Freeform 11">
                <a:extLst>
                  <a:ext uri="{FF2B5EF4-FFF2-40B4-BE49-F238E27FC236}">
                    <a16:creationId xmlns="" xmlns:a16="http://schemas.microsoft.com/office/drawing/2014/main" id="{CAD86AF2-5086-4872-BF92-F6A4851FB1F3}"/>
                  </a:ext>
                </a:extLst>
              </p:cNvPr>
              <p:cNvSpPr>
                <a:spLocks/>
              </p:cNvSpPr>
              <p:nvPr/>
            </p:nvSpPr>
            <p:spPr bwMode="auto">
              <a:xfrm>
                <a:off x="4002023" y="3834331"/>
                <a:ext cx="493776" cy="562864"/>
              </a:xfrm>
              <a:custGeom>
                <a:avLst/>
                <a:gdLst>
                  <a:gd name="T0" fmla="*/ 0 w 243"/>
                  <a:gd name="T1" fmla="*/ 277 h 277"/>
                  <a:gd name="T2" fmla="*/ 243 w 243"/>
                  <a:gd name="T3" fmla="*/ 148 h 277"/>
                  <a:gd name="T4" fmla="*/ 2 w 243"/>
                  <a:gd name="T5" fmla="*/ 0 h 277"/>
                  <a:gd name="T6" fmla="*/ 0 w 243"/>
                  <a:gd name="T7" fmla="*/ 277 h 277"/>
                </a:gdLst>
                <a:ahLst/>
                <a:cxnLst>
                  <a:cxn ang="0">
                    <a:pos x="T0" y="T1"/>
                  </a:cxn>
                  <a:cxn ang="0">
                    <a:pos x="T2" y="T3"/>
                  </a:cxn>
                  <a:cxn ang="0">
                    <a:pos x="T4" y="T5"/>
                  </a:cxn>
                  <a:cxn ang="0">
                    <a:pos x="T6" y="T7"/>
                  </a:cxn>
                </a:cxnLst>
                <a:rect l="0" t="0" r="r" b="b"/>
                <a:pathLst>
                  <a:path w="243" h="277">
                    <a:moveTo>
                      <a:pt x="0" y="277"/>
                    </a:moveTo>
                    <a:lnTo>
                      <a:pt x="243" y="148"/>
                    </a:lnTo>
                    <a:lnTo>
                      <a:pt x="2" y="0"/>
                    </a:lnTo>
                    <a:lnTo>
                      <a:pt x="0" y="277"/>
                    </a:lnTo>
                    <a:close/>
                  </a:path>
                </a:pathLst>
              </a:custGeom>
              <a:solidFill>
                <a:srgbClr val="45C1A4"/>
              </a:solidFill>
              <a:ln w="3" cap="flat">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latin typeface="微軟正黑體" panose="020B0604030504040204" pitchFamily="34" charset="-120"/>
                  <a:ea typeface="微軟正黑體" panose="020B0604030504040204" pitchFamily="34" charset="-120"/>
                </a:endParaRPr>
              </a:p>
            </p:txBody>
          </p:sp>
          <p:sp>
            <p:nvSpPr>
              <p:cNvPr id="71" name="Freeform 12">
                <a:extLst>
                  <a:ext uri="{FF2B5EF4-FFF2-40B4-BE49-F238E27FC236}">
                    <a16:creationId xmlns="" xmlns:a16="http://schemas.microsoft.com/office/drawing/2014/main" id="{B9C48007-65EE-4A84-B43F-2759D934CFC1}"/>
                  </a:ext>
                </a:extLst>
              </p:cNvPr>
              <p:cNvSpPr>
                <a:spLocks/>
              </p:cNvSpPr>
              <p:nvPr/>
            </p:nvSpPr>
            <p:spPr bwMode="auto">
              <a:xfrm>
                <a:off x="4495800" y="3834331"/>
                <a:ext cx="491744" cy="562864"/>
              </a:xfrm>
              <a:custGeom>
                <a:avLst/>
                <a:gdLst>
                  <a:gd name="T0" fmla="*/ 242 w 242"/>
                  <a:gd name="T1" fmla="*/ 277 h 277"/>
                  <a:gd name="T2" fmla="*/ 0 w 242"/>
                  <a:gd name="T3" fmla="*/ 148 h 277"/>
                  <a:gd name="T4" fmla="*/ 241 w 242"/>
                  <a:gd name="T5" fmla="*/ 0 h 277"/>
                  <a:gd name="T6" fmla="*/ 242 w 242"/>
                  <a:gd name="T7" fmla="*/ 277 h 277"/>
                </a:gdLst>
                <a:ahLst/>
                <a:cxnLst>
                  <a:cxn ang="0">
                    <a:pos x="T0" y="T1"/>
                  </a:cxn>
                  <a:cxn ang="0">
                    <a:pos x="T2" y="T3"/>
                  </a:cxn>
                  <a:cxn ang="0">
                    <a:pos x="T4" y="T5"/>
                  </a:cxn>
                  <a:cxn ang="0">
                    <a:pos x="T6" y="T7"/>
                  </a:cxn>
                </a:cxnLst>
                <a:rect l="0" t="0" r="r" b="b"/>
                <a:pathLst>
                  <a:path w="242" h="277">
                    <a:moveTo>
                      <a:pt x="242" y="277"/>
                    </a:moveTo>
                    <a:lnTo>
                      <a:pt x="0" y="148"/>
                    </a:lnTo>
                    <a:lnTo>
                      <a:pt x="241" y="0"/>
                    </a:lnTo>
                    <a:lnTo>
                      <a:pt x="242" y="277"/>
                    </a:lnTo>
                    <a:close/>
                  </a:path>
                </a:pathLst>
              </a:custGeom>
              <a:solidFill>
                <a:srgbClr val="45C1A4"/>
              </a:solidFill>
              <a:ln w="3" cap="flat">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latin typeface="微軟正黑體" panose="020B0604030504040204" pitchFamily="34" charset="-120"/>
                  <a:ea typeface="微軟正黑體" panose="020B0604030504040204" pitchFamily="34" charset="-120"/>
                </a:endParaRPr>
              </a:p>
            </p:txBody>
          </p:sp>
          <p:sp>
            <p:nvSpPr>
              <p:cNvPr id="72" name="Freeform 13">
                <a:extLst>
                  <a:ext uri="{FF2B5EF4-FFF2-40B4-BE49-F238E27FC236}">
                    <a16:creationId xmlns="" xmlns:a16="http://schemas.microsoft.com/office/drawing/2014/main" id="{E1675631-BA99-4B88-9F98-8BD2C5B1C4F5}"/>
                  </a:ext>
                </a:extLst>
              </p:cNvPr>
              <p:cNvSpPr>
                <a:spLocks/>
              </p:cNvSpPr>
              <p:nvPr/>
            </p:nvSpPr>
            <p:spPr bwMode="auto">
              <a:xfrm>
                <a:off x="4495800" y="3562044"/>
                <a:ext cx="489712" cy="573024"/>
              </a:xfrm>
              <a:custGeom>
                <a:avLst/>
                <a:gdLst>
                  <a:gd name="T0" fmla="*/ 241 w 241"/>
                  <a:gd name="T1" fmla="*/ 134 h 282"/>
                  <a:gd name="T2" fmla="*/ 0 w 241"/>
                  <a:gd name="T3" fmla="*/ 282 h 282"/>
                  <a:gd name="T4" fmla="*/ 0 w 241"/>
                  <a:gd name="T5" fmla="*/ 0 h 282"/>
                  <a:gd name="T6" fmla="*/ 241 w 241"/>
                  <a:gd name="T7" fmla="*/ 134 h 282"/>
                </a:gdLst>
                <a:ahLst/>
                <a:cxnLst>
                  <a:cxn ang="0">
                    <a:pos x="T0" y="T1"/>
                  </a:cxn>
                  <a:cxn ang="0">
                    <a:pos x="T2" y="T3"/>
                  </a:cxn>
                  <a:cxn ang="0">
                    <a:pos x="T4" y="T5"/>
                  </a:cxn>
                  <a:cxn ang="0">
                    <a:pos x="T6" y="T7"/>
                  </a:cxn>
                </a:cxnLst>
                <a:rect l="0" t="0" r="r" b="b"/>
                <a:pathLst>
                  <a:path w="241" h="282">
                    <a:moveTo>
                      <a:pt x="241" y="134"/>
                    </a:moveTo>
                    <a:lnTo>
                      <a:pt x="0" y="282"/>
                    </a:lnTo>
                    <a:lnTo>
                      <a:pt x="0" y="0"/>
                    </a:lnTo>
                    <a:lnTo>
                      <a:pt x="241" y="134"/>
                    </a:lnTo>
                    <a:close/>
                  </a:path>
                </a:pathLst>
              </a:custGeom>
              <a:solidFill>
                <a:srgbClr val="45C1A4"/>
              </a:solidFill>
              <a:ln w="3" cap="flat">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latin typeface="微軟正黑體" panose="020B0604030504040204" pitchFamily="34" charset="-120"/>
                  <a:ea typeface="微軟正黑體" panose="020B0604030504040204" pitchFamily="34" charset="-120"/>
                </a:endParaRPr>
              </a:p>
            </p:txBody>
          </p:sp>
          <p:sp>
            <p:nvSpPr>
              <p:cNvPr id="73" name="Freeform 14">
                <a:extLst>
                  <a:ext uri="{FF2B5EF4-FFF2-40B4-BE49-F238E27FC236}">
                    <a16:creationId xmlns="" xmlns:a16="http://schemas.microsoft.com/office/drawing/2014/main" id="{31764499-98D3-42E2-815E-0BB8A802A741}"/>
                  </a:ext>
                </a:extLst>
              </p:cNvPr>
              <p:cNvSpPr>
                <a:spLocks/>
              </p:cNvSpPr>
              <p:nvPr/>
            </p:nvSpPr>
            <p:spPr bwMode="auto">
              <a:xfrm>
                <a:off x="4006087" y="3562044"/>
                <a:ext cx="489712" cy="573024"/>
              </a:xfrm>
              <a:custGeom>
                <a:avLst/>
                <a:gdLst>
                  <a:gd name="T0" fmla="*/ 0 w 241"/>
                  <a:gd name="T1" fmla="*/ 134 h 282"/>
                  <a:gd name="T2" fmla="*/ 241 w 241"/>
                  <a:gd name="T3" fmla="*/ 282 h 282"/>
                  <a:gd name="T4" fmla="*/ 240 w 241"/>
                  <a:gd name="T5" fmla="*/ 0 h 282"/>
                  <a:gd name="T6" fmla="*/ 0 w 241"/>
                  <a:gd name="T7" fmla="*/ 134 h 282"/>
                </a:gdLst>
                <a:ahLst/>
                <a:cxnLst>
                  <a:cxn ang="0">
                    <a:pos x="T0" y="T1"/>
                  </a:cxn>
                  <a:cxn ang="0">
                    <a:pos x="T2" y="T3"/>
                  </a:cxn>
                  <a:cxn ang="0">
                    <a:pos x="T4" y="T5"/>
                  </a:cxn>
                  <a:cxn ang="0">
                    <a:pos x="T6" y="T7"/>
                  </a:cxn>
                </a:cxnLst>
                <a:rect l="0" t="0" r="r" b="b"/>
                <a:pathLst>
                  <a:path w="241" h="282">
                    <a:moveTo>
                      <a:pt x="0" y="134"/>
                    </a:moveTo>
                    <a:lnTo>
                      <a:pt x="241" y="282"/>
                    </a:lnTo>
                    <a:lnTo>
                      <a:pt x="240" y="0"/>
                    </a:lnTo>
                    <a:lnTo>
                      <a:pt x="0" y="134"/>
                    </a:lnTo>
                    <a:close/>
                  </a:path>
                </a:pathLst>
              </a:custGeom>
              <a:solidFill>
                <a:srgbClr val="45C1A4"/>
              </a:solidFill>
              <a:ln w="3" cap="flat">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latin typeface="微軟正黑體" panose="020B0604030504040204" pitchFamily="34" charset="-120"/>
                  <a:ea typeface="微軟正黑體" panose="020B0604030504040204" pitchFamily="34" charset="-120"/>
                </a:endParaRPr>
              </a:p>
            </p:txBody>
          </p:sp>
          <p:sp>
            <p:nvSpPr>
              <p:cNvPr id="74" name="Freeform 15">
                <a:extLst>
                  <a:ext uri="{FF2B5EF4-FFF2-40B4-BE49-F238E27FC236}">
                    <a16:creationId xmlns="" xmlns:a16="http://schemas.microsoft.com/office/drawing/2014/main" id="{1E63D40B-6AEF-4D65-90EE-D37CBBDDD851}"/>
                  </a:ext>
                </a:extLst>
              </p:cNvPr>
              <p:cNvSpPr>
                <a:spLocks/>
              </p:cNvSpPr>
              <p:nvPr/>
            </p:nvSpPr>
            <p:spPr bwMode="auto">
              <a:xfrm>
                <a:off x="4487333" y="4126600"/>
                <a:ext cx="491744" cy="573024"/>
              </a:xfrm>
              <a:custGeom>
                <a:avLst/>
                <a:gdLst>
                  <a:gd name="T0" fmla="*/ 242 w 242"/>
                  <a:gd name="T1" fmla="*/ 129 h 282"/>
                  <a:gd name="T2" fmla="*/ 0 w 242"/>
                  <a:gd name="T3" fmla="*/ 282 h 282"/>
                  <a:gd name="T4" fmla="*/ 0 w 242"/>
                  <a:gd name="T5" fmla="*/ 0 h 282"/>
                  <a:gd name="T6" fmla="*/ 242 w 242"/>
                  <a:gd name="T7" fmla="*/ 129 h 282"/>
                </a:gdLst>
                <a:ahLst/>
                <a:cxnLst>
                  <a:cxn ang="0">
                    <a:pos x="T0" y="T1"/>
                  </a:cxn>
                  <a:cxn ang="0">
                    <a:pos x="T2" y="T3"/>
                  </a:cxn>
                  <a:cxn ang="0">
                    <a:pos x="T4" y="T5"/>
                  </a:cxn>
                  <a:cxn ang="0">
                    <a:pos x="T6" y="T7"/>
                  </a:cxn>
                </a:cxnLst>
                <a:rect l="0" t="0" r="r" b="b"/>
                <a:pathLst>
                  <a:path w="242" h="282">
                    <a:moveTo>
                      <a:pt x="242" y="129"/>
                    </a:moveTo>
                    <a:lnTo>
                      <a:pt x="0" y="282"/>
                    </a:lnTo>
                    <a:lnTo>
                      <a:pt x="0" y="0"/>
                    </a:lnTo>
                    <a:lnTo>
                      <a:pt x="242" y="129"/>
                    </a:lnTo>
                    <a:close/>
                  </a:path>
                </a:pathLst>
              </a:custGeom>
              <a:solidFill>
                <a:srgbClr val="45C1A4"/>
              </a:solidFill>
              <a:ln w="3" cap="flat">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latin typeface="微軟正黑體" panose="020B0604030504040204" pitchFamily="34" charset="-120"/>
                  <a:ea typeface="微軟正黑體" panose="020B0604030504040204" pitchFamily="34" charset="-120"/>
                </a:endParaRPr>
              </a:p>
            </p:txBody>
          </p:sp>
          <p:sp>
            <p:nvSpPr>
              <p:cNvPr id="75" name="Freeform 16">
                <a:extLst>
                  <a:ext uri="{FF2B5EF4-FFF2-40B4-BE49-F238E27FC236}">
                    <a16:creationId xmlns="" xmlns:a16="http://schemas.microsoft.com/office/drawing/2014/main" id="{AD7F1AF0-4FB8-4DAA-A9B2-82FCC1EDDAC3}"/>
                  </a:ext>
                </a:extLst>
              </p:cNvPr>
              <p:cNvSpPr>
                <a:spLocks/>
              </p:cNvSpPr>
              <p:nvPr/>
            </p:nvSpPr>
            <p:spPr bwMode="auto">
              <a:xfrm>
                <a:off x="3993556" y="4135067"/>
                <a:ext cx="493776" cy="573024"/>
              </a:xfrm>
              <a:custGeom>
                <a:avLst/>
                <a:gdLst>
                  <a:gd name="T0" fmla="*/ 0 w 243"/>
                  <a:gd name="T1" fmla="*/ 129 h 282"/>
                  <a:gd name="T2" fmla="*/ 243 w 243"/>
                  <a:gd name="T3" fmla="*/ 282 h 282"/>
                  <a:gd name="T4" fmla="*/ 242 w 243"/>
                  <a:gd name="T5" fmla="*/ 0 h 282"/>
                  <a:gd name="T6" fmla="*/ 0 w 243"/>
                  <a:gd name="T7" fmla="*/ 129 h 282"/>
                </a:gdLst>
                <a:ahLst/>
                <a:cxnLst>
                  <a:cxn ang="0">
                    <a:pos x="T0" y="T1"/>
                  </a:cxn>
                  <a:cxn ang="0">
                    <a:pos x="T2" y="T3"/>
                  </a:cxn>
                  <a:cxn ang="0">
                    <a:pos x="T4" y="T5"/>
                  </a:cxn>
                  <a:cxn ang="0">
                    <a:pos x="T6" y="T7"/>
                  </a:cxn>
                </a:cxnLst>
                <a:rect l="0" t="0" r="r" b="b"/>
                <a:pathLst>
                  <a:path w="243" h="282">
                    <a:moveTo>
                      <a:pt x="0" y="129"/>
                    </a:moveTo>
                    <a:lnTo>
                      <a:pt x="243" y="282"/>
                    </a:lnTo>
                    <a:lnTo>
                      <a:pt x="242" y="0"/>
                    </a:lnTo>
                    <a:lnTo>
                      <a:pt x="0" y="129"/>
                    </a:lnTo>
                    <a:close/>
                  </a:path>
                </a:pathLst>
              </a:custGeom>
              <a:solidFill>
                <a:srgbClr val="45C1A4"/>
              </a:solidFill>
              <a:ln w="3" cap="flat">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latin typeface="微軟正黑體" panose="020B0604030504040204" pitchFamily="34" charset="-120"/>
                  <a:ea typeface="微軟正黑體" panose="020B0604030504040204" pitchFamily="34" charset="-120"/>
                </a:endParaRPr>
              </a:p>
            </p:txBody>
          </p:sp>
          <p:sp>
            <p:nvSpPr>
              <p:cNvPr id="76" name="Rectangle 13">
                <a:extLst>
                  <a:ext uri="{FF2B5EF4-FFF2-40B4-BE49-F238E27FC236}">
                    <a16:creationId xmlns="" xmlns:a16="http://schemas.microsoft.com/office/drawing/2014/main" id="{F952DA8B-C961-4C7D-9E26-1ECE11AEC03C}"/>
                  </a:ext>
                </a:extLst>
              </p:cNvPr>
              <p:cNvSpPr>
                <a:spLocks noChangeArrowheads="1"/>
              </p:cNvSpPr>
              <p:nvPr/>
            </p:nvSpPr>
            <p:spPr bwMode="auto">
              <a:xfrm>
                <a:off x="3632021" y="4159641"/>
                <a:ext cx="1800" cy="1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endParaRPr lang="en-US" kern="0" dirty="0">
                  <a:solidFill>
                    <a:prstClr val="black"/>
                  </a:solidFill>
                  <a:latin typeface="微軟正黑體" panose="020B0604030504040204" pitchFamily="34" charset="-120"/>
                  <a:ea typeface="微軟正黑體" panose="020B0604030504040204" pitchFamily="34" charset="-120"/>
                </a:endParaRPr>
              </a:p>
            </p:txBody>
          </p:sp>
          <p:sp>
            <p:nvSpPr>
              <p:cNvPr id="77" name="Text Box 10">
                <a:extLst>
                  <a:ext uri="{FF2B5EF4-FFF2-40B4-BE49-F238E27FC236}">
                    <a16:creationId xmlns="" xmlns:a16="http://schemas.microsoft.com/office/drawing/2014/main" id="{EC3A1604-822E-4C28-94A3-3104F898CB9B}"/>
                  </a:ext>
                </a:extLst>
              </p:cNvPr>
              <p:cNvSpPr txBox="1">
                <a:spLocks noChangeArrowheads="1"/>
              </p:cNvSpPr>
              <p:nvPr/>
            </p:nvSpPr>
            <p:spPr bwMode="auto">
              <a:xfrm>
                <a:off x="5891173" y="5980262"/>
                <a:ext cx="3979487" cy="1013969"/>
              </a:xfrm>
              <a:prstGeom prst="rect">
                <a:avLst/>
              </a:prstGeom>
              <a:noFill/>
              <a:ln w="9525">
                <a:noFill/>
                <a:miter lim="800000"/>
                <a:headEnd/>
                <a:tailEnd/>
              </a:ln>
            </p:spPr>
            <p:txBody>
              <a:bodyPr wrap="square" lIns="45720" tIns="22860" rIns="45720" bIns="22860">
                <a:spAutoFit/>
              </a:bodyPr>
              <a:lstStyle/>
              <a:p>
                <a:pPr defTabSz="609585">
                  <a:defRPr/>
                </a:pPr>
                <a:r>
                  <a:rPr lang="en-US" altLang="zh-TW" b="1" kern="0" spc="300" dirty="0">
                    <a:solidFill>
                      <a:srgbClr val="002060"/>
                    </a:solidFill>
                    <a:latin typeface="微軟正黑體" panose="020B0604030504040204" pitchFamily="34" charset="-120"/>
                    <a:ea typeface="微軟正黑體" panose="020B0604030504040204" pitchFamily="34" charset="-120"/>
                  </a:rPr>
                  <a:t>Film Grade PET Resin</a:t>
                </a:r>
              </a:p>
              <a:p>
                <a:pPr defTabSz="609585">
                  <a:lnSpc>
                    <a:spcPts val="2500"/>
                  </a:lnSpc>
                  <a:defRPr/>
                </a:pPr>
                <a:r>
                  <a:rPr lang="en-US" altLang="zh-TW" sz="1600" dirty="0">
                    <a:solidFill>
                      <a:prstClr val="black">
                        <a:lumMod val="65000"/>
                        <a:lumOff val="35000"/>
                      </a:prstClr>
                    </a:solidFill>
                    <a:latin typeface="Calibri"/>
                    <a:ea typeface="微软雅黑" charset="0"/>
                  </a:rPr>
                  <a:t>High Transparency</a:t>
                </a:r>
              </a:p>
              <a:p>
                <a:pPr defTabSz="609585">
                  <a:lnSpc>
                    <a:spcPts val="2500"/>
                  </a:lnSpc>
                  <a:defRPr/>
                </a:pPr>
                <a:r>
                  <a:rPr lang="en-US" altLang="zh-TW" sz="1600" dirty="0">
                    <a:solidFill>
                      <a:prstClr val="black">
                        <a:lumMod val="65000"/>
                        <a:lumOff val="35000"/>
                      </a:prstClr>
                    </a:solidFill>
                    <a:latin typeface="Calibri"/>
                    <a:ea typeface="微软雅黑" charset="0"/>
                  </a:rPr>
                  <a:t>Dimensional </a:t>
                </a:r>
                <a:r>
                  <a:rPr lang="en-US" altLang="zh-TW" sz="1600" dirty="0" smtClean="0">
                    <a:solidFill>
                      <a:prstClr val="black">
                        <a:lumMod val="65000"/>
                        <a:lumOff val="35000"/>
                      </a:prstClr>
                    </a:solidFill>
                    <a:latin typeface="Calibri"/>
                    <a:ea typeface="微软雅黑" charset="0"/>
                  </a:rPr>
                  <a:t>Stability</a:t>
                </a:r>
                <a:endParaRPr lang="en-US" altLang="zh-TW" sz="1600" dirty="0">
                  <a:solidFill>
                    <a:prstClr val="black">
                      <a:lumMod val="65000"/>
                      <a:lumOff val="35000"/>
                    </a:prstClr>
                  </a:solidFill>
                  <a:latin typeface="Calibri"/>
                  <a:ea typeface="微软雅黑" charset="0"/>
                </a:endParaRPr>
              </a:p>
            </p:txBody>
          </p:sp>
          <p:cxnSp>
            <p:nvCxnSpPr>
              <p:cNvPr id="79" name="Straight Arrow Connector 42">
                <a:extLst>
                  <a:ext uri="{FF2B5EF4-FFF2-40B4-BE49-F238E27FC236}">
                    <a16:creationId xmlns="" xmlns:a16="http://schemas.microsoft.com/office/drawing/2014/main" id="{C0E10848-9010-443F-B507-72BA631747C7}"/>
                  </a:ext>
                </a:extLst>
              </p:cNvPr>
              <p:cNvCxnSpPr/>
              <p:nvPr/>
            </p:nvCxnSpPr>
            <p:spPr>
              <a:xfrm flipV="1">
                <a:off x="6472070" y="4018351"/>
                <a:ext cx="206418" cy="252000"/>
              </a:xfrm>
              <a:prstGeom prst="straightConnector1">
                <a:avLst/>
              </a:prstGeom>
              <a:noFill/>
              <a:ln w="6350" cap="flat" cmpd="sng" algn="ctr">
                <a:solidFill>
                  <a:srgbClr val="FFFFFF">
                    <a:lumMod val="65000"/>
                  </a:srgbClr>
                </a:solidFill>
                <a:prstDash val="solid"/>
                <a:miter lim="800000"/>
                <a:tailEnd type="arrow"/>
              </a:ln>
              <a:effectLst/>
            </p:spPr>
          </p:cxnSp>
          <p:cxnSp>
            <p:nvCxnSpPr>
              <p:cNvPr id="80" name="Straight Connector 43">
                <a:extLst>
                  <a:ext uri="{FF2B5EF4-FFF2-40B4-BE49-F238E27FC236}">
                    <a16:creationId xmlns="" xmlns:a16="http://schemas.microsoft.com/office/drawing/2014/main" id="{ABD57EE1-F147-4560-B958-B70D9D70E8B9}"/>
                  </a:ext>
                </a:extLst>
              </p:cNvPr>
              <p:cNvCxnSpPr/>
              <p:nvPr/>
            </p:nvCxnSpPr>
            <p:spPr>
              <a:xfrm flipH="1">
                <a:off x="5735825" y="4270351"/>
                <a:ext cx="736245" cy="0"/>
              </a:xfrm>
              <a:prstGeom prst="line">
                <a:avLst/>
              </a:prstGeom>
              <a:noFill/>
              <a:ln w="6350" cap="flat" cmpd="sng" algn="ctr">
                <a:solidFill>
                  <a:srgbClr val="FFFFFF">
                    <a:lumMod val="65000"/>
                  </a:srgbClr>
                </a:solidFill>
                <a:prstDash val="solid"/>
                <a:miter lim="800000"/>
              </a:ln>
              <a:effectLst/>
            </p:spPr>
          </p:cxnSp>
          <p:sp>
            <p:nvSpPr>
              <p:cNvPr id="81" name="Text Box 10">
                <a:extLst>
                  <a:ext uri="{FF2B5EF4-FFF2-40B4-BE49-F238E27FC236}">
                    <a16:creationId xmlns="" xmlns:a16="http://schemas.microsoft.com/office/drawing/2014/main" id="{5F8F7B64-5884-4C0E-9076-24FECB99D111}"/>
                  </a:ext>
                </a:extLst>
              </p:cNvPr>
              <p:cNvSpPr txBox="1">
                <a:spLocks noChangeArrowheads="1"/>
              </p:cNvSpPr>
              <p:nvPr/>
            </p:nvSpPr>
            <p:spPr bwMode="auto">
              <a:xfrm>
                <a:off x="6956763" y="3774047"/>
                <a:ext cx="2215241" cy="1383420"/>
              </a:xfrm>
              <a:prstGeom prst="rect">
                <a:avLst/>
              </a:prstGeom>
              <a:noFill/>
              <a:ln w="9525">
                <a:noFill/>
                <a:miter lim="800000"/>
                <a:headEnd/>
                <a:tailEnd/>
              </a:ln>
            </p:spPr>
            <p:txBody>
              <a:bodyPr wrap="square" lIns="45720" tIns="22860" rIns="45720" bIns="22860">
                <a:spAutoFit/>
              </a:bodyPr>
              <a:lstStyle/>
              <a:p>
                <a:pPr defTabSz="609585">
                  <a:defRPr/>
                </a:pPr>
                <a:r>
                  <a:rPr lang="en-US" altLang="zh-TW" b="1" kern="0" spc="300" dirty="0">
                    <a:solidFill>
                      <a:srgbClr val="002060"/>
                    </a:solidFill>
                    <a:latin typeface="微軟正黑體" panose="020B0604030504040204" pitchFamily="34" charset="-120"/>
                    <a:ea typeface="微軟正黑體" panose="020B0604030504040204" pitchFamily="34" charset="-120"/>
                  </a:rPr>
                  <a:t>PET Resin</a:t>
                </a:r>
              </a:p>
              <a:p>
                <a:pPr defTabSz="609585">
                  <a:lnSpc>
                    <a:spcPts val="2500"/>
                  </a:lnSpc>
                  <a:defRPr/>
                </a:pPr>
                <a:r>
                  <a:rPr lang="en-US" altLang="zh-TW" sz="1600" dirty="0">
                    <a:solidFill>
                      <a:prstClr val="black">
                        <a:lumMod val="65000"/>
                        <a:lumOff val="35000"/>
                      </a:prstClr>
                    </a:solidFill>
                    <a:latin typeface="Calibri"/>
                    <a:ea typeface="微软雅黑" charset="0"/>
                  </a:rPr>
                  <a:t>Aseptic</a:t>
                </a:r>
              </a:p>
              <a:p>
                <a:pPr defTabSz="609585">
                  <a:lnSpc>
                    <a:spcPts val="2500"/>
                  </a:lnSpc>
                  <a:defRPr/>
                </a:pPr>
                <a:r>
                  <a:rPr lang="en-US" altLang="zh-TW" sz="1600" dirty="0">
                    <a:solidFill>
                      <a:prstClr val="black">
                        <a:lumMod val="65000"/>
                        <a:lumOff val="35000"/>
                      </a:prstClr>
                    </a:solidFill>
                    <a:latin typeface="Calibri"/>
                    <a:ea typeface="微软雅黑" charset="0"/>
                  </a:rPr>
                  <a:t>Hot-filling</a:t>
                </a:r>
              </a:p>
              <a:p>
                <a:pPr defTabSz="609585">
                  <a:lnSpc>
                    <a:spcPts val="2500"/>
                  </a:lnSpc>
                  <a:defRPr/>
                </a:pPr>
                <a:r>
                  <a:rPr lang="en-US" altLang="zh-TW" sz="1600" dirty="0">
                    <a:solidFill>
                      <a:prstClr val="black">
                        <a:lumMod val="65000"/>
                        <a:lumOff val="35000"/>
                      </a:prstClr>
                    </a:solidFill>
                    <a:latin typeface="Calibri"/>
                    <a:ea typeface="微软雅黑" charset="0"/>
                  </a:rPr>
                  <a:t>Low AA</a:t>
                </a:r>
              </a:p>
            </p:txBody>
          </p:sp>
          <p:sp>
            <p:nvSpPr>
              <p:cNvPr id="82" name="Oval 45">
                <a:extLst>
                  <a:ext uri="{FF2B5EF4-FFF2-40B4-BE49-F238E27FC236}">
                    <a16:creationId xmlns="" xmlns:a16="http://schemas.microsoft.com/office/drawing/2014/main" id="{E83119F1-E8CD-467C-B8CE-2842E31936B0}"/>
                  </a:ext>
                </a:extLst>
              </p:cNvPr>
              <p:cNvSpPr/>
              <p:nvPr/>
            </p:nvSpPr>
            <p:spPr>
              <a:xfrm>
                <a:off x="6635697" y="3775500"/>
                <a:ext cx="258815" cy="260300"/>
              </a:xfrm>
              <a:prstGeom prst="ellipse">
                <a:avLst/>
              </a:prstGeom>
              <a:solidFill>
                <a:srgbClr val="0E7FB7"/>
              </a:solidFill>
              <a:ln w="12700" cap="flat" cmpd="sng" algn="ctr">
                <a:noFill/>
                <a:prstDash val="solid"/>
                <a:miter lim="800000"/>
              </a:ln>
              <a:effectLst/>
              <a:scene3d>
                <a:camera prst="orthographicFront"/>
                <a:lightRig rig="threePt" dir="t"/>
              </a:scene3d>
              <a:sp3d>
                <a:bevelT w="152400" h="50800" prst="softRound"/>
              </a:sp3d>
            </p:spPr>
            <p:txBody>
              <a:bodyPr rtlCol="0" anchor="ctr"/>
              <a:lstStyle/>
              <a:p>
                <a:pPr algn="ctr">
                  <a:defRPr/>
                </a:pPr>
                <a:endParaRPr lang="en-US" sz="8800" kern="0" dirty="0">
                  <a:solidFill>
                    <a:prstClr val="white"/>
                  </a:solidFill>
                  <a:latin typeface="微軟正黑體" panose="020B0604030504040204" pitchFamily="34" charset="-120"/>
                  <a:ea typeface="微軟正黑體" panose="020B0604030504040204" pitchFamily="34" charset="-120"/>
                </a:endParaRPr>
              </a:p>
            </p:txBody>
          </p:sp>
          <p:sp>
            <p:nvSpPr>
              <p:cNvPr id="84" name="Oval 47">
                <a:extLst>
                  <a:ext uri="{FF2B5EF4-FFF2-40B4-BE49-F238E27FC236}">
                    <a16:creationId xmlns="" xmlns:a16="http://schemas.microsoft.com/office/drawing/2014/main" id="{1D4F8B62-0B4C-4447-A298-B5566CB15EB1}"/>
                  </a:ext>
                </a:extLst>
              </p:cNvPr>
              <p:cNvSpPr/>
              <p:nvPr/>
            </p:nvSpPr>
            <p:spPr>
              <a:xfrm>
                <a:off x="6635697" y="5710511"/>
                <a:ext cx="258815" cy="260300"/>
              </a:xfrm>
              <a:prstGeom prst="ellipse">
                <a:avLst/>
              </a:prstGeom>
              <a:solidFill>
                <a:srgbClr val="4BACC6"/>
              </a:solidFill>
              <a:ln w="12700" cap="flat" cmpd="sng" algn="ctr">
                <a:noFill/>
                <a:prstDash val="solid"/>
                <a:miter lim="800000"/>
              </a:ln>
              <a:effectLst/>
              <a:scene3d>
                <a:camera prst="orthographicFront"/>
                <a:lightRig rig="threePt" dir="t"/>
              </a:scene3d>
              <a:sp3d>
                <a:bevelT w="152400" h="50800" prst="softRound"/>
              </a:sp3d>
            </p:spPr>
            <p:txBody>
              <a:bodyPr rtlCol="0" anchor="ctr"/>
              <a:lstStyle/>
              <a:p>
                <a:pPr algn="ctr">
                  <a:defRPr/>
                </a:pPr>
                <a:endParaRPr lang="en-US" sz="8800" kern="0" dirty="0">
                  <a:solidFill>
                    <a:prstClr val="white"/>
                  </a:solidFill>
                  <a:latin typeface="微軟正黑體" panose="020B0604030504040204" pitchFamily="34" charset="-120"/>
                  <a:ea typeface="微軟正黑體" panose="020B0604030504040204" pitchFamily="34" charset="-120"/>
                </a:endParaRPr>
              </a:p>
            </p:txBody>
          </p:sp>
          <p:sp>
            <p:nvSpPr>
              <p:cNvPr id="85" name="Text Box 10">
                <a:extLst>
                  <a:ext uri="{FF2B5EF4-FFF2-40B4-BE49-F238E27FC236}">
                    <a16:creationId xmlns="" xmlns:a16="http://schemas.microsoft.com/office/drawing/2014/main" id="{DA2ABCF0-AB65-491A-A588-D1F19483606E}"/>
                  </a:ext>
                </a:extLst>
              </p:cNvPr>
              <p:cNvSpPr txBox="1">
                <a:spLocks noChangeArrowheads="1"/>
              </p:cNvSpPr>
              <p:nvPr/>
            </p:nvSpPr>
            <p:spPr bwMode="auto">
              <a:xfrm>
                <a:off x="-462676" y="2038103"/>
                <a:ext cx="2471157" cy="1642306"/>
              </a:xfrm>
              <a:prstGeom prst="rect">
                <a:avLst/>
              </a:prstGeom>
              <a:noFill/>
              <a:ln w="9525">
                <a:noFill/>
                <a:miter lim="800000"/>
                <a:headEnd/>
                <a:tailEnd/>
              </a:ln>
            </p:spPr>
            <p:txBody>
              <a:bodyPr wrap="square" lIns="45720" tIns="22860" rIns="45720" bIns="22860">
                <a:spAutoFit/>
              </a:bodyPr>
              <a:lstStyle/>
              <a:p>
                <a:pPr algn="r" defTabSz="609585">
                  <a:defRPr/>
                </a:pPr>
                <a:r>
                  <a:rPr lang="en-US" altLang="zh-TW" b="1" kern="0" spc="300" dirty="0">
                    <a:solidFill>
                      <a:srgbClr val="002060"/>
                    </a:solidFill>
                    <a:latin typeface="微軟正黑體" panose="020B0604030504040204" pitchFamily="34" charset="-120"/>
                    <a:ea typeface="微軟正黑體" panose="020B0604030504040204" pitchFamily="34" charset="-120"/>
                  </a:rPr>
                  <a:t>PET Bottle</a:t>
                </a:r>
              </a:p>
              <a:p>
                <a:pPr algn="r" defTabSz="609585">
                  <a:defRPr/>
                </a:pPr>
                <a:r>
                  <a:rPr lang="en-US" altLang="zh-TW" sz="1600" kern="0" spc="300" dirty="0">
                    <a:solidFill>
                      <a:srgbClr val="002060"/>
                    </a:solidFill>
                    <a:latin typeface="微軟正黑體" panose="020B0604030504040204" pitchFamily="34" charset="-120"/>
                    <a:ea typeface="微軟正黑體" panose="020B0604030504040204" pitchFamily="34" charset="-120"/>
                  </a:rPr>
                  <a:t>(preform</a:t>
                </a:r>
                <a:r>
                  <a:rPr lang="en-US" altLang="zh-TW" sz="1600" kern="0" spc="300" dirty="0" smtClean="0">
                    <a:solidFill>
                      <a:srgbClr val="002060"/>
                    </a:solidFill>
                    <a:latin typeface="微軟正黑體" panose="020B0604030504040204" pitchFamily="34" charset="-120"/>
                    <a:ea typeface="微軟正黑體" panose="020B0604030504040204" pitchFamily="34" charset="-120"/>
                  </a:rPr>
                  <a:t>)</a:t>
                </a:r>
              </a:p>
              <a:p>
                <a:pPr algn="r" defTabSz="609585">
                  <a:lnSpc>
                    <a:spcPts val="2500"/>
                  </a:lnSpc>
                  <a:defRPr/>
                </a:pPr>
                <a:r>
                  <a:rPr lang="en-US" altLang="zh-TW" sz="1600" dirty="0">
                    <a:solidFill>
                      <a:prstClr val="black">
                        <a:lumMod val="65000"/>
                        <a:lumOff val="35000"/>
                      </a:prstClr>
                    </a:solidFill>
                    <a:latin typeface="Calibri"/>
                    <a:ea typeface="微软雅黑" charset="0"/>
                  </a:rPr>
                  <a:t>Carbonated drink</a:t>
                </a:r>
              </a:p>
              <a:p>
                <a:pPr algn="r" defTabSz="609585">
                  <a:lnSpc>
                    <a:spcPts val="2500"/>
                  </a:lnSpc>
                  <a:defRPr/>
                </a:pPr>
                <a:r>
                  <a:rPr lang="en-US" altLang="zh-TW" sz="1600" dirty="0">
                    <a:solidFill>
                      <a:prstClr val="black">
                        <a:lumMod val="65000"/>
                        <a:lumOff val="35000"/>
                      </a:prstClr>
                    </a:solidFill>
                    <a:latin typeface="Calibri"/>
                    <a:ea typeface="微软雅黑" charset="0"/>
                  </a:rPr>
                  <a:t>Drinking water</a:t>
                </a:r>
              </a:p>
              <a:p>
                <a:pPr algn="r" defTabSz="609585">
                  <a:lnSpc>
                    <a:spcPts val="2500"/>
                  </a:lnSpc>
                  <a:defRPr/>
                </a:pPr>
                <a:r>
                  <a:rPr lang="en-US" altLang="zh-TW" sz="1600" dirty="0" smtClean="0">
                    <a:solidFill>
                      <a:prstClr val="black">
                        <a:lumMod val="65000"/>
                        <a:lumOff val="35000"/>
                      </a:prstClr>
                    </a:solidFill>
                    <a:latin typeface="Calibri"/>
                    <a:ea typeface="微软雅黑" charset="0"/>
                  </a:rPr>
                  <a:t>Heat-resistant</a:t>
                </a:r>
                <a:endParaRPr lang="en-US" altLang="zh-TW" sz="1600" kern="0" spc="300" dirty="0">
                  <a:solidFill>
                    <a:srgbClr val="002060"/>
                  </a:solidFill>
                  <a:latin typeface="微軟正黑體" panose="020B0604030504040204" pitchFamily="34" charset="-120"/>
                  <a:ea typeface="微軟正黑體" panose="020B0604030504040204" pitchFamily="34" charset="-120"/>
                </a:endParaRPr>
              </a:p>
            </p:txBody>
          </p:sp>
          <p:sp>
            <p:nvSpPr>
              <p:cNvPr id="86" name="Oval 49">
                <a:extLst>
                  <a:ext uri="{FF2B5EF4-FFF2-40B4-BE49-F238E27FC236}">
                    <a16:creationId xmlns="" xmlns:a16="http://schemas.microsoft.com/office/drawing/2014/main" id="{C01C0B7B-BD0F-4786-B32E-750907D72E17}"/>
                  </a:ext>
                </a:extLst>
              </p:cNvPr>
              <p:cNvSpPr/>
              <p:nvPr/>
            </p:nvSpPr>
            <p:spPr>
              <a:xfrm>
                <a:off x="2083989" y="2139474"/>
                <a:ext cx="258815" cy="260300"/>
              </a:xfrm>
              <a:prstGeom prst="ellipse">
                <a:avLst/>
              </a:prstGeom>
              <a:solidFill>
                <a:srgbClr val="0E7FB7"/>
              </a:solidFill>
              <a:ln w="12700" cap="flat" cmpd="sng" algn="ctr">
                <a:noFill/>
                <a:prstDash val="solid"/>
                <a:miter lim="800000"/>
              </a:ln>
              <a:effectLst/>
              <a:scene3d>
                <a:camera prst="orthographicFront"/>
                <a:lightRig rig="threePt" dir="t"/>
              </a:scene3d>
              <a:sp3d>
                <a:bevelT w="152400" h="50800" prst="softRound"/>
              </a:sp3d>
            </p:spPr>
            <p:txBody>
              <a:bodyPr rtlCol="0" anchor="ctr"/>
              <a:lstStyle/>
              <a:p>
                <a:pPr algn="r">
                  <a:defRPr/>
                </a:pPr>
                <a:endParaRPr lang="en-US" sz="8800" kern="0" dirty="0">
                  <a:solidFill>
                    <a:prstClr val="white"/>
                  </a:solidFill>
                  <a:latin typeface="微軟正黑體" panose="020B0604030504040204" pitchFamily="34" charset="-120"/>
                  <a:ea typeface="微軟正黑體" panose="020B0604030504040204" pitchFamily="34" charset="-120"/>
                </a:endParaRPr>
              </a:p>
            </p:txBody>
          </p:sp>
          <p:sp>
            <p:nvSpPr>
              <p:cNvPr id="87" name="Text Box 10">
                <a:extLst>
                  <a:ext uri="{FF2B5EF4-FFF2-40B4-BE49-F238E27FC236}">
                    <a16:creationId xmlns="" xmlns:a16="http://schemas.microsoft.com/office/drawing/2014/main" id="{3D9453BA-DADD-439E-9FC8-AADE35998532}"/>
                  </a:ext>
                </a:extLst>
              </p:cNvPr>
              <p:cNvSpPr txBox="1">
                <a:spLocks noChangeArrowheads="1"/>
              </p:cNvSpPr>
              <p:nvPr/>
            </p:nvSpPr>
            <p:spPr bwMode="auto">
              <a:xfrm>
                <a:off x="19380" y="3791976"/>
                <a:ext cx="1976486" cy="2057602"/>
              </a:xfrm>
              <a:prstGeom prst="rect">
                <a:avLst/>
              </a:prstGeom>
              <a:noFill/>
              <a:ln w="9525">
                <a:noFill/>
                <a:miter lim="800000"/>
                <a:headEnd/>
                <a:tailEnd/>
              </a:ln>
            </p:spPr>
            <p:txBody>
              <a:bodyPr wrap="square" lIns="45720" tIns="22860" rIns="45720" bIns="22860">
                <a:spAutoFit/>
              </a:bodyPr>
              <a:lstStyle/>
              <a:p>
                <a:pPr algn="r" defTabSz="609585">
                  <a:defRPr/>
                </a:pPr>
                <a:r>
                  <a:rPr lang="en-US" altLang="zh-TW" b="1" kern="0" spc="300" dirty="0">
                    <a:solidFill>
                      <a:srgbClr val="002060"/>
                    </a:solidFill>
                    <a:latin typeface="微軟正黑體" panose="020B0604030504040204" pitchFamily="34" charset="-120"/>
                    <a:ea typeface="微軟正黑體" panose="020B0604030504040204" pitchFamily="34" charset="-120"/>
                  </a:rPr>
                  <a:t>PET Sheet</a:t>
                </a:r>
              </a:p>
              <a:p>
                <a:pPr algn="r" defTabSz="609585">
                  <a:lnSpc>
                    <a:spcPts val="2500"/>
                  </a:lnSpc>
                  <a:defRPr/>
                </a:pPr>
                <a:r>
                  <a:rPr lang="en-US" altLang="zh-TW" sz="1600" dirty="0">
                    <a:solidFill>
                      <a:prstClr val="black">
                        <a:lumMod val="65000"/>
                        <a:lumOff val="35000"/>
                      </a:prstClr>
                    </a:solidFill>
                    <a:latin typeface="Calibri"/>
                    <a:ea typeface="微软雅黑" charset="0"/>
                  </a:rPr>
                  <a:t>Food Electronics </a:t>
                </a:r>
              </a:p>
              <a:p>
                <a:pPr algn="r" defTabSz="609585">
                  <a:lnSpc>
                    <a:spcPts val="2500"/>
                  </a:lnSpc>
                  <a:defRPr/>
                </a:pPr>
                <a:r>
                  <a:rPr lang="en-US" altLang="zh-TW" sz="1600" dirty="0">
                    <a:solidFill>
                      <a:prstClr val="black">
                        <a:lumMod val="65000"/>
                        <a:lumOff val="35000"/>
                      </a:prstClr>
                    </a:solidFill>
                    <a:latin typeface="Calibri"/>
                    <a:ea typeface="微软雅黑" charset="0"/>
                  </a:rPr>
                  <a:t>Medical </a:t>
                </a:r>
              </a:p>
              <a:p>
                <a:pPr algn="r" defTabSz="609585">
                  <a:lnSpc>
                    <a:spcPts val="2500"/>
                  </a:lnSpc>
                  <a:defRPr/>
                </a:pPr>
                <a:r>
                  <a:rPr lang="en-US" altLang="zh-TW" sz="1600" dirty="0" smtClean="0">
                    <a:solidFill>
                      <a:prstClr val="black">
                        <a:lumMod val="65000"/>
                        <a:lumOff val="35000"/>
                      </a:prstClr>
                    </a:solidFill>
                    <a:latin typeface="Calibri"/>
                    <a:ea typeface="微软雅黑" charset="0"/>
                  </a:rPr>
                  <a:t>Printing</a:t>
                </a:r>
              </a:p>
              <a:p>
                <a:pPr marL="0" lvl="1" algn="r" defTabSz="609585">
                  <a:lnSpc>
                    <a:spcPts val="2500"/>
                  </a:lnSpc>
                  <a:defRPr/>
                </a:pPr>
                <a:r>
                  <a:rPr lang="en-US" altLang="zh-TW" sz="1600" dirty="0">
                    <a:solidFill>
                      <a:srgbClr val="808080">
                        <a:lumMod val="75000"/>
                      </a:srgbClr>
                    </a:solidFill>
                    <a:ea typeface="微软雅黑" charset="0"/>
                  </a:rPr>
                  <a:t>Food </a:t>
                </a:r>
                <a:r>
                  <a:rPr lang="en-US" altLang="zh-TW" sz="1600" dirty="0" smtClean="0">
                    <a:solidFill>
                      <a:srgbClr val="808080">
                        <a:lumMod val="75000"/>
                      </a:srgbClr>
                    </a:solidFill>
                    <a:ea typeface="微软雅黑" charset="0"/>
                  </a:rPr>
                  <a:t>grade</a:t>
                </a:r>
                <a:endParaRPr lang="en-US" altLang="zh-TW" sz="1600" dirty="0">
                  <a:solidFill>
                    <a:prstClr val="black">
                      <a:lumMod val="65000"/>
                      <a:lumOff val="35000"/>
                    </a:prstClr>
                  </a:solidFill>
                  <a:latin typeface="Calibri"/>
                  <a:ea typeface="微软雅黑" charset="0"/>
                </a:endParaRPr>
              </a:p>
              <a:p>
                <a:pPr algn="r" defTabSz="609585">
                  <a:lnSpc>
                    <a:spcPts val="2500"/>
                  </a:lnSpc>
                  <a:defRPr/>
                </a:pPr>
                <a:r>
                  <a:rPr lang="en-US" altLang="zh-TW" sz="1600" dirty="0">
                    <a:solidFill>
                      <a:prstClr val="black">
                        <a:lumMod val="65000"/>
                        <a:lumOff val="35000"/>
                      </a:prstClr>
                    </a:solidFill>
                    <a:latin typeface="Calibri"/>
                    <a:ea typeface="微软雅黑" charset="0"/>
                  </a:rPr>
                  <a:t>CPET</a:t>
                </a:r>
              </a:p>
            </p:txBody>
          </p:sp>
          <p:sp>
            <p:nvSpPr>
              <p:cNvPr id="88" name="Oval 51">
                <a:extLst>
                  <a:ext uri="{FF2B5EF4-FFF2-40B4-BE49-F238E27FC236}">
                    <a16:creationId xmlns="" xmlns:a16="http://schemas.microsoft.com/office/drawing/2014/main" id="{CCAA5FE3-848E-4418-A917-31FA5A9FDA74}"/>
                  </a:ext>
                </a:extLst>
              </p:cNvPr>
              <p:cNvSpPr/>
              <p:nvPr/>
            </p:nvSpPr>
            <p:spPr>
              <a:xfrm>
                <a:off x="2083989" y="3795009"/>
                <a:ext cx="258815" cy="260300"/>
              </a:xfrm>
              <a:prstGeom prst="ellipse">
                <a:avLst/>
              </a:prstGeom>
              <a:solidFill>
                <a:srgbClr val="4BACC6"/>
              </a:solidFill>
              <a:ln w="12700" cap="flat" cmpd="sng" algn="ctr">
                <a:noFill/>
                <a:prstDash val="solid"/>
                <a:miter lim="800000"/>
              </a:ln>
              <a:effectLst/>
              <a:scene3d>
                <a:camera prst="orthographicFront"/>
                <a:lightRig rig="threePt" dir="t"/>
              </a:scene3d>
              <a:sp3d>
                <a:bevelT w="152400" h="50800" prst="softRound"/>
              </a:sp3d>
            </p:spPr>
            <p:txBody>
              <a:bodyPr rtlCol="0" anchor="ctr"/>
              <a:lstStyle/>
              <a:p>
                <a:pPr algn="r">
                  <a:defRPr/>
                </a:pPr>
                <a:endParaRPr lang="en-US" sz="8800" kern="0" dirty="0">
                  <a:solidFill>
                    <a:prstClr val="white"/>
                  </a:solidFill>
                  <a:latin typeface="微軟正黑體" panose="020B0604030504040204" pitchFamily="34" charset="-120"/>
                  <a:ea typeface="微軟正黑體" panose="020B0604030504040204" pitchFamily="34" charset="-120"/>
                </a:endParaRPr>
              </a:p>
            </p:txBody>
          </p:sp>
          <p:sp>
            <p:nvSpPr>
              <p:cNvPr id="89" name="Text Box 10">
                <a:extLst>
                  <a:ext uri="{FF2B5EF4-FFF2-40B4-BE49-F238E27FC236}">
                    <a16:creationId xmlns="" xmlns:a16="http://schemas.microsoft.com/office/drawing/2014/main" id="{29E06703-7753-4FDD-9A16-4DE30BB32B00}"/>
                  </a:ext>
                </a:extLst>
              </p:cNvPr>
              <p:cNvSpPr txBox="1">
                <a:spLocks noChangeArrowheads="1"/>
              </p:cNvSpPr>
              <p:nvPr/>
            </p:nvSpPr>
            <p:spPr bwMode="auto">
              <a:xfrm>
                <a:off x="-462678" y="5970911"/>
                <a:ext cx="3241906" cy="1351059"/>
              </a:xfrm>
              <a:prstGeom prst="rect">
                <a:avLst/>
              </a:prstGeom>
              <a:noFill/>
              <a:ln w="9525">
                <a:noFill/>
                <a:miter lim="800000"/>
                <a:headEnd/>
                <a:tailEnd/>
              </a:ln>
            </p:spPr>
            <p:txBody>
              <a:bodyPr wrap="square" lIns="45720" tIns="22860" rIns="45720" bIns="22860">
                <a:spAutoFit/>
              </a:bodyPr>
              <a:lstStyle/>
              <a:p>
                <a:pPr defTabSz="609585">
                  <a:defRPr/>
                </a:pPr>
                <a:r>
                  <a:rPr lang="en-US" altLang="zh-TW" b="1" kern="0" spc="300" dirty="0">
                    <a:solidFill>
                      <a:srgbClr val="002060"/>
                    </a:solidFill>
                    <a:latin typeface="微軟正黑體" panose="020B0604030504040204" pitchFamily="34" charset="-120"/>
                    <a:ea typeface="微軟正黑體" panose="020B0604030504040204" pitchFamily="34" charset="-120"/>
                  </a:rPr>
                  <a:t>Modified</a:t>
                </a:r>
                <a:r>
                  <a:rPr lang="en-US" altLang="zh-CN" b="1" kern="0" spc="300" dirty="0">
                    <a:solidFill>
                      <a:srgbClr val="002060"/>
                    </a:solidFill>
                    <a:latin typeface="微軟正黑體" panose="020B0604030504040204" pitchFamily="34" charset="-120"/>
                    <a:ea typeface="微軟正黑體" panose="020B0604030504040204" pitchFamily="34" charset="-120"/>
                  </a:rPr>
                  <a:t> PET</a:t>
                </a:r>
                <a:r>
                  <a:rPr lang="en-US" altLang="zh-TW" b="1" kern="0" spc="300" dirty="0">
                    <a:solidFill>
                      <a:srgbClr val="002060"/>
                    </a:solidFill>
                    <a:latin typeface="微軟正黑體" panose="020B0604030504040204" pitchFamily="34" charset="-120"/>
                    <a:ea typeface="微軟正黑體" panose="020B0604030504040204" pitchFamily="34" charset="-120"/>
                  </a:rPr>
                  <a:t> Resin</a:t>
                </a:r>
              </a:p>
              <a:p>
                <a:pPr defTabSz="609585">
                  <a:lnSpc>
                    <a:spcPts val="2500"/>
                  </a:lnSpc>
                  <a:defRPr/>
                </a:pPr>
                <a:r>
                  <a:rPr lang="en-US" altLang="zh-TW" sz="1600" dirty="0" smtClean="0">
                    <a:solidFill>
                      <a:prstClr val="black">
                        <a:lumMod val="65000"/>
                        <a:lumOff val="35000"/>
                      </a:prstClr>
                    </a:solidFill>
                    <a:latin typeface="Calibri"/>
                    <a:ea typeface="微软雅黑" charset="0"/>
                  </a:rPr>
                  <a:t>                           Low </a:t>
                </a:r>
                <a:r>
                  <a:rPr lang="en-US" altLang="zh-TW" sz="1600" dirty="0">
                    <a:solidFill>
                      <a:prstClr val="black">
                        <a:lumMod val="65000"/>
                        <a:lumOff val="35000"/>
                      </a:prstClr>
                    </a:solidFill>
                    <a:latin typeface="Calibri"/>
                    <a:ea typeface="微软雅黑" charset="0"/>
                  </a:rPr>
                  <a:t>Melting </a:t>
                </a:r>
                <a:r>
                  <a:rPr lang="en-US" altLang="zh-TW" sz="1600" dirty="0" smtClean="0">
                    <a:solidFill>
                      <a:prstClr val="black">
                        <a:lumMod val="65000"/>
                        <a:lumOff val="35000"/>
                      </a:prstClr>
                    </a:solidFill>
                    <a:latin typeface="Calibri"/>
                    <a:ea typeface="微软雅黑" charset="0"/>
                  </a:rPr>
                  <a:t>Point  </a:t>
                </a:r>
                <a:endParaRPr lang="en-US" altLang="zh-TW" sz="1600" dirty="0">
                  <a:solidFill>
                    <a:prstClr val="black">
                      <a:lumMod val="65000"/>
                      <a:lumOff val="35000"/>
                    </a:prstClr>
                  </a:solidFill>
                  <a:latin typeface="Calibri"/>
                  <a:ea typeface="微软雅黑" charset="0"/>
                </a:endParaRPr>
              </a:p>
              <a:p>
                <a:pPr defTabSz="609585">
                  <a:lnSpc>
                    <a:spcPts val="2500"/>
                  </a:lnSpc>
                  <a:defRPr/>
                </a:pPr>
                <a:r>
                  <a:rPr lang="en-US" altLang="zh-TW" sz="1600" dirty="0" smtClean="0">
                    <a:solidFill>
                      <a:prstClr val="black">
                        <a:lumMod val="65000"/>
                        <a:lumOff val="35000"/>
                      </a:prstClr>
                    </a:solidFill>
                    <a:latin typeface="Calibri"/>
                    <a:ea typeface="微软雅黑" charset="0"/>
                  </a:rPr>
                  <a:t>                        High </a:t>
                </a:r>
                <a:r>
                  <a:rPr lang="en-US" altLang="zh-TW" sz="1600" dirty="0">
                    <a:solidFill>
                      <a:prstClr val="black">
                        <a:lumMod val="65000"/>
                        <a:lumOff val="35000"/>
                      </a:prstClr>
                    </a:solidFill>
                    <a:latin typeface="Calibri"/>
                    <a:ea typeface="微软雅黑" charset="0"/>
                  </a:rPr>
                  <a:t>Heat-Resistant</a:t>
                </a:r>
              </a:p>
              <a:p>
                <a:pPr defTabSz="609585">
                  <a:lnSpc>
                    <a:spcPts val="2500"/>
                  </a:lnSpc>
                  <a:defRPr/>
                </a:pPr>
                <a:r>
                  <a:rPr lang="en-US" altLang="zh-TW" sz="1600" dirty="0" smtClean="0">
                    <a:solidFill>
                      <a:prstClr val="black">
                        <a:lumMod val="65000"/>
                        <a:lumOff val="35000"/>
                      </a:prstClr>
                    </a:solidFill>
                    <a:latin typeface="Calibri"/>
                    <a:ea typeface="微软雅黑" charset="0"/>
                  </a:rPr>
                  <a:t>                          High </a:t>
                </a:r>
                <a:r>
                  <a:rPr lang="en-US" altLang="zh-TW" sz="1600" dirty="0">
                    <a:solidFill>
                      <a:prstClr val="black">
                        <a:lumMod val="65000"/>
                        <a:lumOff val="35000"/>
                      </a:prstClr>
                    </a:solidFill>
                    <a:latin typeface="Calibri"/>
                    <a:ea typeface="微软雅黑" charset="0"/>
                  </a:rPr>
                  <a:t>Transparency</a:t>
                </a:r>
                <a:endParaRPr lang="zh-TW" altLang="en-US" sz="1600" dirty="0">
                  <a:solidFill>
                    <a:prstClr val="black">
                      <a:lumMod val="65000"/>
                      <a:lumOff val="35000"/>
                    </a:prstClr>
                  </a:solidFill>
                  <a:latin typeface="Calibri"/>
                  <a:ea typeface="微软雅黑" charset="0"/>
                </a:endParaRPr>
              </a:p>
            </p:txBody>
          </p:sp>
          <p:sp>
            <p:nvSpPr>
              <p:cNvPr id="90" name="Oval 53">
                <a:extLst>
                  <a:ext uri="{FF2B5EF4-FFF2-40B4-BE49-F238E27FC236}">
                    <a16:creationId xmlns="" xmlns:a16="http://schemas.microsoft.com/office/drawing/2014/main" id="{918D859B-3B34-40F9-9DE5-F1E2F1D4AD0F}"/>
                  </a:ext>
                </a:extLst>
              </p:cNvPr>
              <p:cNvSpPr/>
              <p:nvPr/>
            </p:nvSpPr>
            <p:spPr>
              <a:xfrm>
                <a:off x="2083989" y="5710511"/>
                <a:ext cx="258815" cy="260300"/>
              </a:xfrm>
              <a:prstGeom prst="ellipse">
                <a:avLst/>
              </a:prstGeom>
              <a:solidFill>
                <a:srgbClr val="0E7FB7"/>
              </a:solidFill>
              <a:ln w="12700" cap="flat" cmpd="sng" algn="ctr">
                <a:noFill/>
                <a:prstDash val="solid"/>
                <a:miter lim="800000"/>
              </a:ln>
              <a:effectLst/>
              <a:scene3d>
                <a:camera prst="orthographicFront"/>
                <a:lightRig rig="threePt" dir="t"/>
              </a:scene3d>
              <a:sp3d>
                <a:bevelT w="152400" h="50800" prst="softRound"/>
              </a:sp3d>
            </p:spPr>
            <p:txBody>
              <a:bodyPr rtlCol="0" anchor="ctr"/>
              <a:lstStyle/>
              <a:p>
                <a:pPr algn="r">
                  <a:defRPr/>
                </a:pPr>
                <a:endParaRPr lang="en-US" sz="8800" kern="0" dirty="0">
                  <a:solidFill>
                    <a:prstClr val="white"/>
                  </a:solidFill>
                  <a:latin typeface="微軟正黑體" panose="020B0604030504040204" pitchFamily="34" charset="-120"/>
                  <a:ea typeface="微軟正黑體" panose="020B0604030504040204" pitchFamily="34" charset="-120"/>
                </a:endParaRPr>
              </a:p>
            </p:txBody>
          </p:sp>
          <p:cxnSp>
            <p:nvCxnSpPr>
              <p:cNvPr id="93" name="Straight Arrow Connector 58">
                <a:extLst>
                  <a:ext uri="{FF2B5EF4-FFF2-40B4-BE49-F238E27FC236}">
                    <a16:creationId xmlns="" xmlns:a16="http://schemas.microsoft.com/office/drawing/2014/main" id="{B62A0FB4-06BD-43CB-86E4-8E077B6E37FC}"/>
                  </a:ext>
                </a:extLst>
              </p:cNvPr>
              <p:cNvCxnSpPr>
                <a:endCxn id="88" idx="5"/>
              </p:cNvCxnSpPr>
              <p:nvPr/>
            </p:nvCxnSpPr>
            <p:spPr>
              <a:xfrm flipH="1" flipV="1">
                <a:off x="2304901" y="4017189"/>
                <a:ext cx="322883" cy="253162"/>
              </a:xfrm>
              <a:prstGeom prst="straightConnector1">
                <a:avLst/>
              </a:prstGeom>
              <a:noFill/>
              <a:ln w="6350" cap="flat" cmpd="sng" algn="ctr">
                <a:solidFill>
                  <a:srgbClr val="FFFFFF">
                    <a:lumMod val="65000"/>
                  </a:srgbClr>
                </a:solidFill>
                <a:prstDash val="solid"/>
                <a:miter lim="800000"/>
                <a:tailEnd type="arrow"/>
              </a:ln>
              <a:effectLst/>
            </p:spPr>
          </p:cxnSp>
          <p:cxnSp>
            <p:nvCxnSpPr>
              <p:cNvPr id="94" name="Straight Arrow Connector 59">
                <a:extLst>
                  <a:ext uri="{FF2B5EF4-FFF2-40B4-BE49-F238E27FC236}">
                    <a16:creationId xmlns="" xmlns:a16="http://schemas.microsoft.com/office/drawing/2014/main" id="{67CBE598-B4B2-4D81-B1E9-81F7B321DF60}"/>
                  </a:ext>
                </a:extLst>
              </p:cNvPr>
              <p:cNvCxnSpPr/>
              <p:nvPr/>
            </p:nvCxnSpPr>
            <p:spPr>
              <a:xfrm flipH="1" flipV="1">
                <a:off x="2371300" y="5859159"/>
                <a:ext cx="815859" cy="7317"/>
              </a:xfrm>
              <a:prstGeom prst="straightConnector1">
                <a:avLst/>
              </a:prstGeom>
              <a:noFill/>
              <a:ln w="6350" cap="flat" cmpd="sng" algn="ctr">
                <a:solidFill>
                  <a:srgbClr val="FFFFFF">
                    <a:lumMod val="65000"/>
                  </a:srgbClr>
                </a:solidFill>
                <a:prstDash val="solid"/>
                <a:miter lim="800000"/>
                <a:tailEnd type="arrow"/>
              </a:ln>
              <a:effectLst/>
            </p:spPr>
          </p:cxnSp>
          <p:cxnSp>
            <p:nvCxnSpPr>
              <p:cNvPr id="95" name="Straight Arrow Connector 60">
                <a:extLst>
                  <a:ext uri="{FF2B5EF4-FFF2-40B4-BE49-F238E27FC236}">
                    <a16:creationId xmlns="" xmlns:a16="http://schemas.microsoft.com/office/drawing/2014/main" id="{0DE60531-4864-44E9-AC4F-E6BEBB7D3832}"/>
                  </a:ext>
                </a:extLst>
              </p:cNvPr>
              <p:cNvCxnSpPr/>
              <p:nvPr/>
            </p:nvCxnSpPr>
            <p:spPr>
              <a:xfrm flipH="1">
                <a:off x="2351271" y="2227114"/>
                <a:ext cx="549749" cy="8491"/>
              </a:xfrm>
              <a:prstGeom prst="straightConnector1">
                <a:avLst/>
              </a:prstGeom>
              <a:noFill/>
              <a:ln w="6350" cap="flat" cmpd="sng" algn="ctr">
                <a:solidFill>
                  <a:srgbClr val="FFFFFF">
                    <a:lumMod val="65000"/>
                  </a:srgbClr>
                </a:solidFill>
                <a:prstDash val="solid"/>
                <a:miter lim="800000"/>
                <a:tailEnd type="arrow"/>
              </a:ln>
              <a:effectLst/>
            </p:spPr>
          </p:cxnSp>
        </p:grpSp>
        <p:cxnSp>
          <p:nvCxnSpPr>
            <p:cNvPr id="59" name="Straight Connector 57">
              <a:extLst>
                <a:ext uri="{FF2B5EF4-FFF2-40B4-BE49-F238E27FC236}">
                  <a16:creationId xmlns="" xmlns:a16="http://schemas.microsoft.com/office/drawing/2014/main" id="{820CE994-9A76-4025-9B40-3F8D796BC67B}"/>
                </a:ext>
              </a:extLst>
            </p:cNvPr>
            <p:cNvCxnSpPr/>
            <p:nvPr/>
          </p:nvCxnSpPr>
          <p:spPr>
            <a:xfrm>
              <a:off x="5076056" y="5206455"/>
              <a:ext cx="638944" cy="634206"/>
            </a:xfrm>
            <a:prstGeom prst="line">
              <a:avLst/>
            </a:prstGeom>
            <a:noFill/>
            <a:ln w="6350" cap="flat" cmpd="sng" algn="ctr">
              <a:solidFill>
                <a:srgbClr val="FFFFFF">
                  <a:lumMod val="65000"/>
                </a:srgbClr>
              </a:solidFill>
              <a:prstDash val="solid"/>
              <a:miter lim="800000"/>
            </a:ln>
            <a:effectLst/>
          </p:spPr>
        </p:cxnSp>
        <p:cxnSp>
          <p:nvCxnSpPr>
            <p:cNvPr id="60" name="Straight Arrow Connector 56">
              <a:extLst>
                <a:ext uri="{FF2B5EF4-FFF2-40B4-BE49-F238E27FC236}">
                  <a16:creationId xmlns="" xmlns:a16="http://schemas.microsoft.com/office/drawing/2014/main" id="{C1742AA2-4B75-4410-92F2-8B186A3E7905}"/>
                </a:ext>
              </a:extLst>
            </p:cNvPr>
            <p:cNvCxnSpPr/>
            <p:nvPr/>
          </p:nvCxnSpPr>
          <p:spPr>
            <a:xfrm>
              <a:off x="5715000" y="5854527"/>
              <a:ext cx="828000" cy="0"/>
            </a:xfrm>
            <a:prstGeom prst="straightConnector1">
              <a:avLst/>
            </a:prstGeom>
            <a:noFill/>
            <a:ln w="6350" cap="flat" cmpd="sng" algn="ctr">
              <a:solidFill>
                <a:srgbClr val="FFFFFF">
                  <a:lumMod val="65000"/>
                </a:srgbClr>
              </a:solidFill>
              <a:prstDash val="solid"/>
              <a:miter lim="800000"/>
              <a:tailEnd type="arrow"/>
            </a:ln>
            <a:effectLst/>
          </p:spPr>
        </p:cxnSp>
      </p:grpSp>
      <p:sp>
        <p:nvSpPr>
          <p:cNvPr id="51" name="橢圓 50"/>
          <p:cNvSpPr/>
          <p:nvPr/>
        </p:nvSpPr>
        <p:spPr>
          <a:xfrm>
            <a:off x="4100709" y="3061551"/>
            <a:ext cx="1074514" cy="1074514"/>
          </a:xfrm>
          <a:prstGeom prst="ellipse">
            <a:avLst/>
          </a:prstGeom>
          <a:solidFill>
            <a:srgbClr val="45C1A4"/>
          </a:solidFill>
          <a:ln w="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TW" altLang="en-US" kern="0">
              <a:solidFill>
                <a:prstClr val="black"/>
              </a:solidFill>
              <a:latin typeface="微軟正黑體" panose="020B0604030504040204" pitchFamily="34" charset="-120"/>
              <a:ea typeface="微軟正黑體" panose="020B0604030504040204" pitchFamily="34" charset="-120"/>
            </a:endParaRPr>
          </a:p>
        </p:txBody>
      </p:sp>
      <p:sp>
        <p:nvSpPr>
          <p:cNvPr id="52" name="文字方塊 51">
            <a:extLst>
              <a:ext uri="{FF2B5EF4-FFF2-40B4-BE49-F238E27FC236}">
                <a16:creationId xmlns:a16="http://schemas.microsoft.com/office/drawing/2014/main" xmlns="" id="{21A014D5-9F60-4FEB-A7EF-5EB5C56653E3}"/>
              </a:ext>
            </a:extLst>
          </p:cNvPr>
          <p:cNvSpPr txBox="1"/>
          <p:nvPr/>
        </p:nvSpPr>
        <p:spPr>
          <a:xfrm>
            <a:off x="4139952" y="3332497"/>
            <a:ext cx="948794" cy="492971"/>
          </a:xfrm>
          <a:prstGeom prst="rect">
            <a:avLst/>
          </a:prstGeom>
          <a:noFill/>
        </p:spPr>
        <p:txBody>
          <a:bodyPr wrap="none" rtlCol="0">
            <a:spAutoFit/>
          </a:bodyPr>
          <a:lstStyle/>
          <a:p>
            <a:pPr>
              <a:defRPr/>
            </a:pPr>
            <a:r>
              <a:rPr lang="en-US" altLang="zh-TW" sz="2800" b="1" kern="0" dirty="0">
                <a:solidFill>
                  <a:prstClr val="white"/>
                </a:solidFill>
                <a:latin typeface="微軟正黑體" panose="020B0604030504040204" pitchFamily="34" charset="-120"/>
                <a:ea typeface="微軟正黑體" panose="020B0604030504040204" pitchFamily="34" charset="-120"/>
              </a:rPr>
              <a:t>P E T</a:t>
            </a:r>
            <a:endParaRPr lang="zh-TW" altLang="en-US" sz="2800" b="1" kern="0" dirty="0">
              <a:solidFill>
                <a:prstClr val="white"/>
              </a:solidFill>
              <a:latin typeface="微軟正黑體" panose="020B0604030504040204" pitchFamily="34" charset="-120"/>
              <a:ea typeface="微軟正黑體" panose="020B0604030504040204" pitchFamily="34" charset="-120"/>
            </a:endParaRPr>
          </a:p>
        </p:txBody>
      </p:sp>
      <p:sp>
        <p:nvSpPr>
          <p:cNvPr id="96" name="Text Box 10">
            <a:extLst>
              <a:ext uri="{FF2B5EF4-FFF2-40B4-BE49-F238E27FC236}">
                <a16:creationId xmlns="" xmlns:a16="http://schemas.microsoft.com/office/drawing/2014/main" id="{1571ECF1-8B4F-4690-82C5-28BF4DF86497}"/>
              </a:ext>
            </a:extLst>
          </p:cNvPr>
          <p:cNvSpPr txBox="1">
            <a:spLocks noChangeArrowheads="1"/>
          </p:cNvSpPr>
          <p:nvPr/>
        </p:nvSpPr>
        <p:spPr bwMode="auto">
          <a:xfrm>
            <a:off x="6928716" y="1566627"/>
            <a:ext cx="2431917" cy="1605568"/>
          </a:xfrm>
          <a:prstGeom prst="rect">
            <a:avLst/>
          </a:prstGeom>
          <a:noFill/>
          <a:ln w="9525">
            <a:noFill/>
            <a:miter lim="800000"/>
            <a:headEnd/>
            <a:tailEnd/>
          </a:ln>
        </p:spPr>
        <p:txBody>
          <a:bodyPr wrap="square" lIns="45720" tIns="22860" rIns="45720" bIns="22860">
            <a:spAutoFit/>
          </a:bodyPr>
          <a:lstStyle/>
          <a:p>
            <a:pPr defTabSz="609585">
              <a:defRPr/>
            </a:pPr>
            <a:r>
              <a:rPr lang="en-US" altLang="zh-TW" b="1" kern="0" spc="300" dirty="0">
                <a:solidFill>
                  <a:srgbClr val="002060"/>
                </a:solidFill>
                <a:latin typeface="微軟正黑體" panose="020B0604030504040204" pitchFamily="34" charset="-120"/>
                <a:ea typeface="微軟正黑體" panose="020B0604030504040204" pitchFamily="34" charset="-120"/>
              </a:rPr>
              <a:t>Eco-PET Resin</a:t>
            </a:r>
          </a:p>
          <a:p>
            <a:pPr defTabSz="609585">
              <a:lnSpc>
                <a:spcPts val="2500"/>
              </a:lnSpc>
              <a:defRPr/>
            </a:pPr>
            <a:r>
              <a:rPr lang="en-US" altLang="zh-TW" sz="1600" dirty="0" smtClean="0">
                <a:solidFill>
                  <a:prstClr val="black">
                    <a:lumMod val="65000"/>
                    <a:lumOff val="35000"/>
                  </a:prstClr>
                </a:solidFill>
                <a:latin typeface="Calibri"/>
                <a:ea typeface="微软雅黑" charset="0"/>
              </a:rPr>
              <a:t>None </a:t>
            </a:r>
            <a:r>
              <a:rPr lang="en-US" altLang="zh-TW" sz="1600" dirty="0">
                <a:solidFill>
                  <a:prstClr val="black">
                    <a:lumMod val="65000"/>
                    <a:lumOff val="35000"/>
                  </a:prstClr>
                </a:solidFill>
                <a:latin typeface="Calibri"/>
                <a:ea typeface="微软雅黑" charset="0"/>
              </a:rPr>
              <a:t>Heavy Metal</a:t>
            </a:r>
          </a:p>
          <a:p>
            <a:pPr defTabSz="609585">
              <a:lnSpc>
                <a:spcPts val="2500"/>
              </a:lnSpc>
              <a:defRPr/>
            </a:pPr>
            <a:r>
              <a:rPr lang="en-US" altLang="zh-TW" sz="1600" dirty="0">
                <a:solidFill>
                  <a:prstClr val="black">
                    <a:lumMod val="65000"/>
                    <a:lumOff val="35000"/>
                  </a:prstClr>
                </a:solidFill>
                <a:latin typeface="Calibri"/>
                <a:ea typeface="微软雅黑" charset="0"/>
              </a:rPr>
              <a:t>Energy Saving</a:t>
            </a:r>
          </a:p>
          <a:p>
            <a:pPr defTabSz="609585">
              <a:lnSpc>
                <a:spcPts val="2500"/>
              </a:lnSpc>
              <a:defRPr/>
            </a:pPr>
            <a:r>
              <a:rPr lang="en-US" altLang="zh-TW" sz="1600" dirty="0">
                <a:solidFill>
                  <a:prstClr val="black">
                    <a:lumMod val="65000"/>
                    <a:lumOff val="35000"/>
                  </a:prstClr>
                </a:solidFill>
                <a:ea typeface="微软雅黑" charset="0"/>
              </a:rPr>
              <a:t>Bio PET</a:t>
            </a:r>
          </a:p>
          <a:p>
            <a:pPr defTabSz="609585">
              <a:lnSpc>
                <a:spcPts val="2500"/>
              </a:lnSpc>
              <a:defRPr/>
            </a:pPr>
            <a:r>
              <a:rPr lang="en-US" altLang="zh-TW" sz="1600" dirty="0">
                <a:solidFill>
                  <a:prstClr val="black">
                    <a:lumMod val="65000"/>
                    <a:lumOff val="35000"/>
                  </a:prstClr>
                </a:solidFill>
                <a:ea typeface="微软雅黑" charset="0"/>
              </a:rPr>
              <a:t>PCR </a:t>
            </a:r>
            <a:r>
              <a:rPr lang="en-US" altLang="zh-TW" sz="1600" dirty="0" smtClean="0">
                <a:solidFill>
                  <a:prstClr val="black">
                    <a:lumMod val="65000"/>
                    <a:lumOff val="35000"/>
                  </a:prstClr>
                </a:solidFill>
                <a:ea typeface="微软雅黑" charset="0"/>
              </a:rPr>
              <a:t>rPET</a:t>
            </a:r>
            <a:endParaRPr lang="en-US" altLang="zh-TW" sz="1600" dirty="0">
              <a:solidFill>
                <a:prstClr val="black">
                  <a:lumMod val="65000"/>
                  <a:lumOff val="35000"/>
                </a:prstClr>
              </a:solidFill>
              <a:latin typeface="Calibri"/>
              <a:ea typeface="微软雅黑" charset="0"/>
            </a:endParaRPr>
          </a:p>
        </p:txBody>
      </p:sp>
      <p:sp>
        <p:nvSpPr>
          <p:cNvPr id="97" name="Oval 41">
            <a:extLst>
              <a:ext uri="{FF2B5EF4-FFF2-40B4-BE49-F238E27FC236}">
                <a16:creationId xmlns="" xmlns:a16="http://schemas.microsoft.com/office/drawing/2014/main" id="{6F297263-4C6A-41D3-9995-6EF5F01D296D}"/>
              </a:ext>
            </a:extLst>
          </p:cNvPr>
          <p:cNvSpPr/>
          <p:nvPr/>
        </p:nvSpPr>
        <p:spPr>
          <a:xfrm>
            <a:off x="6615801" y="1655148"/>
            <a:ext cx="234872" cy="247566"/>
          </a:xfrm>
          <a:prstGeom prst="ellipse">
            <a:avLst/>
          </a:prstGeom>
          <a:solidFill>
            <a:srgbClr val="FF6600"/>
          </a:solidFill>
          <a:ln w="12700" cap="flat" cmpd="sng" algn="ctr">
            <a:noFill/>
            <a:prstDash val="solid"/>
            <a:miter lim="800000"/>
          </a:ln>
          <a:effectLst/>
          <a:scene3d>
            <a:camera prst="orthographicFront"/>
            <a:lightRig rig="threePt" dir="t"/>
          </a:scene3d>
          <a:sp3d>
            <a:bevelT w="152400" h="50800" prst="softRound"/>
          </a:sp3d>
        </p:spPr>
        <p:txBody>
          <a:bodyPr rtlCol="0" anchor="ctr"/>
          <a:lstStyle/>
          <a:p>
            <a:pPr algn="ctr">
              <a:defRPr/>
            </a:pPr>
            <a:endParaRPr lang="en-US" sz="8800" kern="0" dirty="0">
              <a:solidFill>
                <a:prstClr val="white"/>
              </a:solidFill>
              <a:latin typeface="微軟正黑體" panose="020B0604030504040204" pitchFamily="34" charset="-120"/>
              <a:ea typeface="微軟正黑體" panose="020B0604030504040204" pitchFamily="34" charset="-120"/>
            </a:endParaRPr>
          </a:p>
        </p:txBody>
      </p:sp>
      <p:cxnSp>
        <p:nvCxnSpPr>
          <p:cNvPr id="98" name="Straight Connector 57">
            <a:extLst>
              <a:ext uri="{FF2B5EF4-FFF2-40B4-BE49-F238E27FC236}">
                <a16:creationId xmlns="" xmlns:a16="http://schemas.microsoft.com/office/drawing/2014/main" id="{943852EA-457E-4146-8550-857CF7A8D74F}"/>
              </a:ext>
            </a:extLst>
          </p:cNvPr>
          <p:cNvCxnSpPr/>
          <p:nvPr/>
        </p:nvCxnSpPr>
        <p:spPr>
          <a:xfrm flipH="1">
            <a:off x="5289775" y="1786944"/>
            <a:ext cx="760174" cy="819617"/>
          </a:xfrm>
          <a:prstGeom prst="line">
            <a:avLst/>
          </a:prstGeom>
          <a:noFill/>
          <a:ln w="6350" cap="flat" cmpd="sng" algn="ctr">
            <a:solidFill>
              <a:srgbClr val="FFFFFF">
                <a:lumMod val="65000"/>
              </a:srgbClr>
            </a:solidFill>
            <a:prstDash val="solid"/>
            <a:miter lim="800000"/>
          </a:ln>
          <a:effectLst/>
        </p:spPr>
      </p:cxnSp>
      <p:cxnSp>
        <p:nvCxnSpPr>
          <p:cNvPr id="99" name="Straight Arrow Connector 56">
            <a:extLst>
              <a:ext uri="{FF2B5EF4-FFF2-40B4-BE49-F238E27FC236}">
                <a16:creationId xmlns="" xmlns:a16="http://schemas.microsoft.com/office/drawing/2014/main" id="{6DCC1838-8A4B-4574-A395-7E6E82C69263}"/>
              </a:ext>
            </a:extLst>
          </p:cNvPr>
          <p:cNvCxnSpPr/>
          <p:nvPr/>
        </p:nvCxnSpPr>
        <p:spPr>
          <a:xfrm>
            <a:off x="6049948" y="1782397"/>
            <a:ext cx="548057" cy="8076"/>
          </a:xfrm>
          <a:prstGeom prst="straightConnector1">
            <a:avLst/>
          </a:prstGeom>
          <a:noFill/>
          <a:ln w="6350" cap="flat" cmpd="sng" algn="ctr">
            <a:solidFill>
              <a:srgbClr val="FFFFFF">
                <a:lumMod val="65000"/>
              </a:srgbClr>
            </a:solidFill>
            <a:prstDash val="solid"/>
            <a:miter lim="800000"/>
            <a:tailEnd type="arrow"/>
          </a:ln>
          <a:effectLst/>
        </p:spPr>
      </p:cxnSp>
      <p:sp>
        <p:nvSpPr>
          <p:cNvPr id="3" name="投影片編號版面配置區 2"/>
          <p:cNvSpPr>
            <a:spLocks noGrp="1"/>
          </p:cNvSpPr>
          <p:nvPr>
            <p:ph type="sldNum" sz="quarter" idx="12"/>
          </p:nvPr>
        </p:nvSpPr>
        <p:spPr/>
        <p:txBody>
          <a:bodyPr/>
          <a:lstStyle/>
          <a:p>
            <a:fld id="{BAE290C7-3E5D-4C41-A11B-07178FC93040}" type="slidenum">
              <a:rPr lang="zh-TW" altLang="en-US" smtClean="0">
                <a:solidFill>
                  <a:prstClr val="black">
                    <a:tint val="75000"/>
                  </a:prstClr>
                </a:solidFill>
              </a:rPr>
              <a:pPr/>
              <a:t>3</a:t>
            </a:fld>
            <a:endParaRPr lang="zh-TW" altLang="en-US">
              <a:solidFill>
                <a:prstClr val="black">
                  <a:tint val="75000"/>
                </a:prstClr>
              </a:solidFill>
            </a:endParaRPr>
          </a:p>
        </p:txBody>
      </p:sp>
    </p:spTree>
    <p:extLst>
      <p:ext uri="{BB962C8B-B14F-4D97-AF65-F5344CB8AC3E}">
        <p14:creationId xmlns:p14="http://schemas.microsoft.com/office/powerpoint/2010/main" val="37268977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107505" y="135997"/>
            <a:ext cx="8928991" cy="1143000"/>
          </a:xfrm>
          <a:prstGeom prst="rect">
            <a:avLst/>
          </a:prstGeom>
          <a:gradFill flip="none" rotWithShape="0">
            <a:gsLst>
              <a:gs pos="100000">
                <a:srgbClr val="FF0000">
                  <a:alpha val="50000"/>
                </a:srgbClr>
              </a:gs>
              <a:gs pos="0">
                <a:schemeClr val="bg1">
                  <a:alpha val="0"/>
                </a:schemeClr>
              </a:gs>
              <a:gs pos="100000">
                <a:srgbClr val="FF0000"/>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en-US" altLang="zh-TW" sz="2600" b="1" dirty="0" smtClean="0">
                <a:ln>
                  <a:solidFill>
                    <a:schemeClr val="bg1"/>
                  </a:solidFill>
                </a:ln>
                <a:solidFill>
                  <a:schemeClr val="bg1"/>
                </a:solidFill>
                <a:latin typeface="微軟正黑體" pitchFamily="34" charset="-120"/>
                <a:ea typeface="微軟正黑體" pitchFamily="34" charset="-120"/>
              </a:rPr>
              <a:t>PET bottle(preform)</a:t>
            </a:r>
            <a:r>
              <a:rPr lang="zh-TW" altLang="en-US" sz="2600" b="1" dirty="0" smtClean="0">
                <a:ln>
                  <a:solidFill>
                    <a:schemeClr val="bg1"/>
                  </a:solidFill>
                </a:ln>
                <a:solidFill>
                  <a:schemeClr val="bg1"/>
                </a:solidFill>
                <a:latin typeface="微軟正黑體" pitchFamily="34" charset="-120"/>
                <a:ea typeface="微軟正黑體" pitchFamily="34" charset="-120"/>
              </a:rPr>
              <a:t>、</a:t>
            </a:r>
            <a:r>
              <a:rPr lang="en-US" altLang="zh-TW" sz="2600" b="1" dirty="0" smtClean="0">
                <a:ln>
                  <a:solidFill>
                    <a:schemeClr val="bg1"/>
                  </a:solidFill>
                </a:ln>
                <a:solidFill>
                  <a:schemeClr val="bg1"/>
                </a:solidFill>
                <a:latin typeface="微軟正黑體" pitchFamily="34" charset="-120"/>
                <a:ea typeface="微軟正黑體" pitchFamily="34" charset="-120"/>
              </a:rPr>
              <a:t>PET Sheet</a:t>
            </a:r>
            <a:endParaRPr lang="en-US" altLang="zh-TW" sz="2600" b="1" dirty="0">
              <a:ln>
                <a:solidFill>
                  <a:schemeClr val="bg1"/>
                </a:solidFill>
              </a:ln>
              <a:solidFill>
                <a:schemeClr val="bg1"/>
              </a:solidFill>
              <a:latin typeface="微軟正黑體" pitchFamily="34" charset="-120"/>
              <a:ea typeface="微軟正黑體" pitchFamily="34" charset="-120"/>
            </a:endParaRPr>
          </a:p>
          <a:p>
            <a:pPr algn="r"/>
            <a:r>
              <a:rPr lang="en-US" altLang="zh-TW" sz="2600" b="1" dirty="0" smtClean="0">
                <a:ln>
                  <a:solidFill>
                    <a:schemeClr val="bg1"/>
                  </a:solidFill>
                </a:ln>
                <a:solidFill>
                  <a:schemeClr val="bg1"/>
                </a:solidFill>
                <a:latin typeface="微軟正黑體" pitchFamily="34" charset="-120"/>
                <a:ea typeface="微軟正黑體" pitchFamily="34" charset="-120"/>
              </a:rPr>
              <a:t> </a:t>
            </a:r>
            <a:endParaRPr lang="en-US" altLang="en-US" sz="2600" b="1" dirty="0">
              <a:ln>
                <a:solidFill>
                  <a:schemeClr val="bg1"/>
                </a:solidFill>
              </a:ln>
              <a:solidFill>
                <a:schemeClr val="bg1"/>
              </a:solidFill>
              <a:latin typeface="微軟正黑體" pitchFamily="34" charset="-120"/>
              <a:ea typeface="微軟正黑體" pitchFamily="34" charset="-120"/>
            </a:endParaRPr>
          </a:p>
        </p:txBody>
      </p:sp>
      <p:pic>
        <p:nvPicPr>
          <p:cNvPr id="6" name="圖片 5"/>
          <p:cNvPicPr>
            <a:picLocks noChangeAspect="1"/>
          </p:cNvPicPr>
          <p:nvPr/>
        </p:nvPicPr>
        <p:blipFill>
          <a:blip r:embed="rId3">
            <a:extLst>
              <a:ext uri="{BEBA8EAE-BF5A-486C-A8C5-ECC9F3942E4B}">
                <a14:imgProps xmlns:a14="http://schemas.microsoft.com/office/drawing/2010/main">
                  <a14:imgLayer r:embed="rId4">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grpSp>
        <p:nvGrpSpPr>
          <p:cNvPr id="67" name="群組 66"/>
          <p:cNvGrpSpPr/>
          <p:nvPr/>
        </p:nvGrpSpPr>
        <p:grpSpPr>
          <a:xfrm>
            <a:off x="791578" y="4022360"/>
            <a:ext cx="2160240" cy="1868870"/>
            <a:chOff x="1583666" y="4136443"/>
            <a:chExt cx="2160240" cy="1868870"/>
          </a:xfrm>
        </p:grpSpPr>
        <p:sp>
          <p:nvSpPr>
            <p:cNvPr id="68" name="Text Box 10"/>
            <p:cNvSpPr txBox="1">
              <a:spLocks noChangeArrowheads="1"/>
            </p:cNvSpPr>
            <p:nvPr/>
          </p:nvSpPr>
          <p:spPr bwMode="auto">
            <a:xfrm>
              <a:off x="1583666" y="5174316"/>
              <a:ext cx="2160240" cy="830997"/>
            </a:xfrm>
            <a:prstGeom prst="rect">
              <a:avLst/>
            </a:prstGeom>
            <a:noFill/>
            <a:ln w="9525">
              <a:noFill/>
              <a:miter lim="800000"/>
              <a:headEnd/>
              <a:tailEnd/>
            </a:ln>
          </p:spPr>
          <p:txBody>
            <a:bodyPr wrap="square" lIns="45720" tIns="22860" rIns="45720" bIns="22860">
              <a:spAutoFit/>
            </a:bodyPr>
            <a:lstStyle/>
            <a:p>
              <a:pPr algn="ctr" defTabSz="1088232" eaLnBrk="1" fontAlgn="auto" hangingPunct="1">
                <a:lnSpc>
                  <a:spcPct val="200000"/>
                </a:lnSpc>
                <a:spcBef>
                  <a:spcPts val="0"/>
                </a:spcBef>
                <a:spcAft>
                  <a:spcPts val="0"/>
                </a:spcAft>
                <a:defRPr/>
              </a:pPr>
              <a:r>
                <a:rPr lang="en-US" altLang="zh-TW" sz="1800" b="1" kern="0" dirty="0">
                  <a:solidFill>
                    <a:srgbClr val="002060"/>
                  </a:solidFill>
                  <a:latin typeface="微軟正黑體" panose="020B0604030504040204" pitchFamily="34" charset="-120"/>
                  <a:ea typeface="微軟正黑體" panose="020B0604030504040204" pitchFamily="34" charset="-120"/>
                  <a:cs typeface="Open Sans" pitchFamily="34" charset="0"/>
                </a:rPr>
                <a:t>PET bottle</a:t>
              </a:r>
            </a:p>
            <a:p>
              <a:pPr algn="ctr" defTabSz="1088232" eaLnBrk="1" fontAlgn="auto" hangingPunct="1">
                <a:spcBef>
                  <a:spcPts val="0"/>
                </a:spcBef>
                <a:spcAft>
                  <a:spcPts val="0"/>
                </a:spcAft>
                <a:defRPr/>
              </a:pPr>
              <a:r>
                <a:rPr lang="en-US" altLang="zh-TW" sz="1500" b="0" kern="0" dirty="0" smtClean="0">
                  <a:solidFill>
                    <a:srgbClr val="002060"/>
                  </a:solidFill>
                  <a:latin typeface="微軟正黑體" panose="020B0604030504040204" pitchFamily="34" charset="-120"/>
                  <a:ea typeface="微軟正黑體" panose="020B0604030504040204" pitchFamily="34" charset="-120"/>
                  <a:cs typeface="Open Sans" pitchFamily="34" charset="0"/>
                </a:rPr>
                <a:t>Supply  </a:t>
              </a:r>
              <a:r>
                <a:rPr lang="en-US" altLang="zh-TW" sz="1500" b="0" kern="0" dirty="0">
                  <a:solidFill>
                    <a:srgbClr val="002060"/>
                  </a:solidFill>
                  <a:latin typeface="微軟正黑體" panose="020B0604030504040204" pitchFamily="34" charset="-120"/>
                  <a:ea typeface="微軟正黑體" panose="020B0604030504040204" pitchFamily="34" charset="-120"/>
                  <a:cs typeface="Open Sans" pitchFamily="34" charset="0"/>
                </a:rPr>
                <a:t>drink makers</a:t>
              </a:r>
            </a:p>
          </p:txBody>
        </p:sp>
        <p:grpSp>
          <p:nvGrpSpPr>
            <p:cNvPr id="69" name="群組 68"/>
            <p:cNvGrpSpPr/>
            <p:nvPr/>
          </p:nvGrpSpPr>
          <p:grpSpPr>
            <a:xfrm>
              <a:off x="2149820" y="4136443"/>
              <a:ext cx="1027935" cy="1033833"/>
              <a:chOff x="2319928" y="4140483"/>
              <a:chExt cx="1027935" cy="1033833"/>
            </a:xfrm>
          </p:grpSpPr>
          <p:sp>
            <p:nvSpPr>
              <p:cNvPr id="70" name="Oval 4"/>
              <p:cNvSpPr/>
              <p:nvPr/>
            </p:nvSpPr>
            <p:spPr>
              <a:xfrm>
                <a:off x="2319928" y="4140483"/>
                <a:ext cx="1027935" cy="1033833"/>
              </a:xfrm>
              <a:prstGeom prst="ellipse">
                <a:avLst/>
              </a:prstGeom>
              <a:solidFill>
                <a:srgbClr val="F79646">
                  <a:lumMod val="75000"/>
                </a:srgbClr>
              </a:solidFill>
              <a:ln w="25400" cap="flat" cmpd="sng" algn="ctr">
                <a:noFill/>
                <a:prstDash val="solid"/>
              </a:ln>
              <a:effectLst/>
            </p:spPr>
            <p:txBody>
              <a:bodyPr rtlCol="0" anchor="ctr"/>
              <a:lstStyle/>
              <a:p>
                <a:pPr algn="ctr" eaLnBrk="1" fontAlgn="auto" hangingPunct="1">
                  <a:spcBef>
                    <a:spcPts val="0"/>
                  </a:spcBef>
                  <a:spcAft>
                    <a:spcPts val="0"/>
                  </a:spcAft>
                  <a:defRPr/>
                </a:pPr>
                <a:endParaRPr lang="en-US" sz="8800" b="0">
                  <a:solidFill>
                    <a:prstClr val="white"/>
                  </a:solidFill>
                  <a:latin typeface="微軟正黑體" panose="020B0604030504040204" pitchFamily="34" charset="-120"/>
                  <a:ea typeface="微軟正黑體" panose="020B0604030504040204" pitchFamily="34" charset="-120"/>
                </a:endParaRPr>
              </a:p>
            </p:txBody>
          </p:sp>
          <p:pic>
            <p:nvPicPr>
              <p:cNvPr id="71" name="Picture 12" descr="ãPET BOTTLE flat iconãçåçæå°çµæ"/>
              <p:cNvPicPr>
                <a:picLocks noChangeAspect="1" noChangeArrowheads="1"/>
              </p:cNvPicPr>
              <p:nvPr/>
            </p:nvPicPr>
            <p:blipFill rotWithShape="1">
              <a:blip r:embed="rId5" cstate="print">
                <a:clrChange>
                  <a:clrFrom>
                    <a:srgbClr val="1B1B1B"/>
                  </a:clrFrom>
                  <a:clrTo>
                    <a:srgbClr val="1B1B1B">
                      <a:alpha val="0"/>
                    </a:srgbClr>
                  </a:clrTo>
                </a:clrChange>
                <a:extLst>
                  <a:ext uri="{BEBA8EAE-BF5A-486C-A8C5-ECC9F3942E4B}">
                    <a14:imgProps xmlns:a14="http://schemas.microsoft.com/office/drawing/2010/main">
                      <a14:imgLayer r:embed="rId6">
                        <a14:imgEffect>
                          <a14:backgroundRemoval t="6376" b="88591" l="67647" r="83007"/>
                        </a14:imgEffect>
                        <a14:imgEffect>
                          <a14:brightnessContrast bright="100000"/>
                        </a14:imgEffect>
                      </a14:imgLayer>
                    </a14:imgProps>
                  </a:ext>
                  <a:ext uri="{28A0092B-C50C-407E-A947-70E740481C1C}">
                    <a14:useLocalDpi xmlns:a14="http://schemas.microsoft.com/office/drawing/2010/main" val="0"/>
                  </a:ext>
                </a:extLst>
              </a:blip>
              <a:srcRect l="65993" t="5992" r="15096" b="11002"/>
              <a:stretch/>
            </p:blipFill>
            <p:spPr bwMode="auto">
              <a:xfrm>
                <a:off x="2658401" y="4282314"/>
                <a:ext cx="350987" cy="75017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72" name="群組 71"/>
          <p:cNvGrpSpPr/>
          <p:nvPr/>
        </p:nvGrpSpPr>
        <p:grpSpPr>
          <a:xfrm>
            <a:off x="5887275" y="4022360"/>
            <a:ext cx="2592288" cy="2099702"/>
            <a:chOff x="5375879" y="4184140"/>
            <a:chExt cx="2592288" cy="2099702"/>
          </a:xfrm>
        </p:grpSpPr>
        <p:sp>
          <p:nvSpPr>
            <p:cNvPr id="73" name="Oval 6"/>
            <p:cNvSpPr/>
            <p:nvPr/>
          </p:nvSpPr>
          <p:spPr>
            <a:xfrm>
              <a:off x="6179760" y="4184140"/>
              <a:ext cx="984527" cy="990176"/>
            </a:xfrm>
            <a:prstGeom prst="ellipse">
              <a:avLst/>
            </a:prstGeom>
            <a:solidFill>
              <a:srgbClr val="F79646">
                <a:lumMod val="75000"/>
              </a:srgbClr>
            </a:solidFill>
            <a:ln w="25400" cap="flat" cmpd="sng" algn="ctr">
              <a:noFill/>
              <a:prstDash val="solid"/>
            </a:ln>
            <a:effectLst/>
          </p:spPr>
          <p:txBody>
            <a:bodyPr rtlCol="0" anchor="ctr"/>
            <a:lstStyle/>
            <a:p>
              <a:pPr algn="ctr" eaLnBrk="1" fontAlgn="auto" hangingPunct="1">
                <a:spcBef>
                  <a:spcPts val="0"/>
                </a:spcBef>
                <a:spcAft>
                  <a:spcPts val="0"/>
                </a:spcAft>
                <a:defRPr/>
              </a:pPr>
              <a:endParaRPr lang="en-US" sz="8800" b="0">
                <a:solidFill>
                  <a:prstClr val="white"/>
                </a:solidFill>
                <a:latin typeface="微軟正黑體" panose="020B0604030504040204" pitchFamily="34" charset="-120"/>
                <a:ea typeface="微軟正黑體" panose="020B0604030504040204" pitchFamily="34" charset="-120"/>
              </a:endParaRPr>
            </a:p>
          </p:txBody>
        </p:sp>
        <p:sp>
          <p:nvSpPr>
            <p:cNvPr id="74" name="Text Box 10"/>
            <p:cNvSpPr txBox="1">
              <a:spLocks noChangeArrowheads="1"/>
            </p:cNvSpPr>
            <p:nvPr/>
          </p:nvSpPr>
          <p:spPr bwMode="auto">
            <a:xfrm>
              <a:off x="5375879" y="5222013"/>
              <a:ext cx="2592288" cy="1061829"/>
            </a:xfrm>
            <a:prstGeom prst="rect">
              <a:avLst/>
            </a:prstGeom>
            <a:noFill/>
            <a:ln w="9525">
              <a:noFill/>
              <a:miter lim="800000"/>
              <a:headEnd/>
              <a:tailEnd/>
            </a:ln>
          </p:spPr>
          <p:txBody>
            <a:bodyPr wrap="square" lIns="45720" tIns="22860" rIns="45720" bIns="22860">
              <a:spAutoFit/>
            </a:bodyPr>
            <a:lstStyle/>
            <a:p>
              <a:pPr algn="ctr" defTabSz="1088232" eaLnBrk="1" fontAlgn="auto" hangingPunct="1">
                <a:lnSpc>
                  <a:spcPct val="200000"/>
                </a:lnSpc>
                <a:spcBef>
                  <a:spcPts val="0"/>
                </a:spcBef>
                <a:spcAft>
                  <a:spcPts val="0"/>
                </a:spcAft>
                <a:defRPr/>
              </a:pPr>
              <a:r>
                <a:rPr lang="en-US" altLang="zh-TW" sz="1800" b="1" kern="0" dirty="0">
                  <a:solidFill>
                    <a:srgbClr val="002060"/>
                  </a:solidFill>
                  <a:latin typeface="微軟正黑體" panose="020B0604030504040204" pitchFamily="34" charset="-120"/>
                  <a:ea typeface="微軟正黑體" panose="020B0604030504040204" pitchFamily="34" charset="-120"/>
                  <a:cs typeface="Open Sans" pitchFamily="34" charset="0"/>
                </a:rPr>
                <a:t>PET Sheet</a:t>
              </a:r>
            </a:p>
            <a:p>
              <a:pPr algn="ctr" defTabSz="1088232" eaLnBrk="1" fontAlgn="auto" hangingPunct="1">
                <a:spcBef>
                  <a:spcPts val="0"/>
                </a:spcBef>
                <a:spcAft>
                  <a:spcPts val="0"/>
                </a:spcAft>
                <a:defRPr/>
              </a:pPr>
              <a:r>
                <a:rPr lang="en-US" altLang="zh-TW" sz="1500" b="0" kern="0" dirty="0">
                  <a:solidFill>
                    <a:srgbClr val="002060"/>
                  </a:solidFill>
                  <a:latin typeface="微軟正黑體" panose="020B0604030504040204" pitchFamily="34" charset="-120"/>
                  <a:ea typeface="微軟正黑體" panose="020B0604030504040204" pitchFamily="34" charset="-120"/>
                  <a:cs typeface="Open Sans" pitchFamily="34" charset="0"/>
                </a:rPr>
                <a:t>Electronics and Medical </a:t>
              </a:r>
              <a:r>
                <a:rPr lang="en-US" altLang="zh-TW" sz="1500" b="0" kern="0" dirty="0" smtClean="0">
                  <a:solidFill>
                    <a:srgbClr val="002060"/>
                  </a:solidFill>
                  <a:latin typeface="微軟正黑體" panose="020B0604030504040204" pitchFamily="34" charset="-120"/>
                  <a:ea typeface="微軟正黑體" panose="020B0604030504040204" pitchFamily="34" charset="-120"/>
                  <a:cs typeface="Open Sans" pitchFamily="34" charset="0"/>
                </a:rPr>
                <a:t>applications</a:t>
              </a:r>
              <a:endParaRPr lang="en-US" altLang="zh-TW" sz="1500" b="0" kern="0" dirty="0">
                <a:solidFill>
                  <a:srgbClr val="002060"/>
                </a:solidFill>
                <a:latin typeface="微軟正黑體" panose="020B0604030504040204" pitchFamily="34" charset="-120"/>
                <a:ea typeface="微軟正黑體" panose="020B0604030504040204" pitchFamily="34" charset="-120"/>
                <a:cs typeface="Open Sans" pitchFamily="34" charset="0"/>
              </a:endParaRPr>
            </a:p>
          </p:txBody>
        </p:sp>
        <p:pic>
          <p:nvPicPr>
            <p:cNvPr id="75" name="Picture 2" descr="ãplastic sheet iconãçåçæå°çµæ"/>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3298" b="69868" l="20608" r="74988">
                          <a14:foregroundMark x1="31538" y1="31071" x2="31538" y2="31071"/>
                          <a14:foregroundMark x1="38462" y1="47500" x2="38462" y2="47500"/>
                        </a14:backgroundRemoval>
                      </a14:imgEffect>
                      <a14:imgEffect>
                        <a14:brightnessContrast bright="100000"/>
                      </a14:imgEffect>
                    </a14:imgLayer>
                  </a14:imgProps>
                </a:ext>
                <a:ext uri="{28A0092B-C50C-407E-A947-70E740481C1C}">
                  <a14:useLocalDpi xmlns:a14="http://schemas.microsoft.com/office/drawing/2010/main" val="0"/>
                </a:ext>
              </a:extLst>
            </a:blip>
            <a:srcRect l="13810" t="17477" r="18215" b="24311"/>
            <a:stretch/>
          </p:blipFill>
          <p:spPr bwMode="auto">
            <a:xfrm>
              <a:off x="6281671" y="4365184"/>
              <a:ext cx="780704" cy="72000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6" name="群組 75"/>
          <p:cNvGrpSpPr/>
          <p:nvPr/>
        </p:nvGrpSpPr>
        <p:grpSpPr>
          <a:xfrm>
            <a:off x="4049838" y="4046487"/>
            <a:ext cx="1027935" cy="1033833"/>
            <a:chOff x="3939375" y="3995399"/>
            <a:chExt cx="1027935" cy="1033833"/>
          </a:xfrm>
        </p:grpSpPr>
        <p:sp>
          <p:nvSpPr>
            <p:cNvPr id="77" name="Oval 4"/>
            <p:cNvSpPr/>
            <p:nvPr/>
          </p:nvSpPr>
          <p:spPr>
            <a:xfrm>
              <a:off x="3939375" y="3995399"/>
              <a:ext cx="1027935" cy="1033833"/>
            </a:xfrm>
            <a:prstGeom prst="ellipse">
              <a:avLst/>
            </a:prstGeom>
            <a:solidFill>
              <a:srgbClr val="F79646">
                <a:lumMod val="75000"/>
              </a:srgbClr>
            </a:solidFill>
            <a:ln w="25400" cap="flat" cmpd="sng" algn="ctr">
              <a:noFill/>
              <a:prstDash val="solid"/>
            </a:ln>
            <a:effectLst/>
          </p:spPr>
          <p:txBody>
            <a:bodyPr rtlCol="0" anchor="ctr"/>
            <a:lstStyle/>
            <a:p>
              <a:pPr algn="ctr" eaLnBrk="1" fontAlgn="auto" hangingPunct="1">
                <a:spcBef>
                  <a:spcPts val="0"/>
                </a:spcBef>
                <a:spcAft>
                  <a:spcPts val="0"/>
                </a:spcAft>
                <a:defRPr/>
              </a:pPr>
              <a:endParaRPr lang="en-US" sz="8800" b="0">
                <a:solidFill>
                  <a:prstClr val="white"/>
                </a:solidFill>
                <a:latin typeface="微軟正黑體" panose="020B0604030504040204" pitchFamily="34" charset="-120"/>
                <a:ea typeface="微軟正黑體" panose="020B0604030504040204" pitchFamily="34" charset="-120"/>
              </a:endParaRPr>
            </a:p>
          </p:txBody>
        </p:sp>
        <p:pic>
          <p:nvPicPr>
            <p:cNvPr id="78" name="Picture 6"/>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l="36637" t="23656" r="35217" b="23656"/>
            <a:stretch/>
          </p:blipFill>
          <p:spPr bwMode="auto">
            <a:xfrm>
              <a:off x="4198588" y="4111326"/>
              <a:ext cx="509509" cy="8019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79" name="Text Box 10"/>
          <p:cNvSpPr txBox="1">
            <a:spLocks noChangeArrowheads="1"/>
          </p:cNvSpPr>
          <p:nvPr/>
        </p:nvSpPr>
        <p:spPr bwMode="auto">
          <a:xfrm>
            <a:off x="3478508" y="5051720"/>
            <a:ext cx="2186983" cy="830997"/>
          </a:xfrm>
          <a:prstGeom prst="rect">
            <a:avLst/>
          </a:prstGeom>
          <a:noFill/>
          <a:ln w="9525">
            <a:noFill/>
            <a:miter lim="800000"/>
            <a:headEnd/>
            <a:tailEnd/>
          </a:ln>
        </p:spPr>
        <p:txBody>
          <a:bodyPr wrap="square" lIns="45720" tIns="22860" rIns="45720" bIns="22860">
            <a:spAutoFit/>
          </a:bodyPr>
          <a:lstStyle/>
          <a:p>
            <a:pPr algn="ctr" defTabSz="1088232" eaLnBrk="1" fontAlgn="auto" hangingPunct="1">
              <a:lnSpc>
                <a:spcPct val="200000"/>
              </a:lnSpc>
              <a:spcBef>
                <a:spcPts val="0"/>
              </a:spcBef>
              <a:spcAft>
                <a:spcPts val="0"/>
              </a:spcAft>
              <a:defRPr/>
            </a:pPr>
            <a:r>
              <a:rPr lang="en-US" altLang="zh-TW" sz="1800" b="1" dirty="0">
                <a:solidFill>
                  <a:srgbClr val="002060"/>
                </a:solidFill>
                <a:latin typeface="微軟正黑體" panose="020B0604030504040204" pitchFamily="34" charset="-120"/>
                <a:ea typeface="微軟正黑體" panose="020B0604030504040204" pitchFamily="34" charset="-120"/>
                <a:cs typeface="Open Sans" pitchFamily="34" charset="0"/>
              </a:rPr>
              <a:t>PET preform</a:t>
            </a:r>
          </a:p>
          <a:p>
            <a:pPr algn="ctr" defTabSz="1088232" eaLnBrk="1" fontAlgn="auto" hangingPunct="1">
              <a:spcBef>
                <a:spcPts val="0"/>
              </a:spcBef>
              <a:spcAft>
                <a:spcPts val="0"/>
              </a:spcAft>
              <a:defRPr/>
            </a:pPr>
            <a:r>
              <a:rPr lang="en-US" altLang="zh-TW" sz="1500" b="0" dirty="0" smtClean="0">
                <a:solidFill>
                  <a:srgbClr val="002060"/>
                </a:solidFill>
                <a:latin typeface="微軟正黑體" panose="020B0604030504040204" pitchFamily="34" charset="-120"/>
                <a:ea typeface="微軟正黑體" panose="020B0604030504040204" pitchFamily="34" charset="-120"/>
                <a:cs typeface="Open Sans" pitchFamily="34" charset="0"/>
              </a:rPr>
              <a:t>Supply </a:t>
            </a:r>
            <a:r>
              <a:rPr lang="en-US" altLang="zh-TW" sz="1500" b="0" dirty="0">
                <a:solidFill>
                  <a:srgbClr val="002060"/>
                </a:solidFill>
                <a:latin typeface="微軟正黑體" panose="020B0604030504040204" pitchFamily="34" charset="-120"/>
                <a:ea typeface="微軟正黑體" panose="020B0604030504040204" pitchFamily="34" charset="-120"/>
                <a:cs typeface="Open Sans" pitchFamily="34" charset="0"/>
              </a:rPr>
              <a:t>drink makers</a:t>
            </a:r>
          </a:p>
        </p:txBody>
      </p:sp>
      <p:sp>
        <p:nvSpPr>
          <p:cNvPr id="81" name="Text Box 10"/>
          <p:cNvSpPr txBox="1">
            <a:spLocks noChangeArrowheads="1"/>
          </p:cNvSpPr>
          <p:nvPr/>
        </p:nvSpPr>
        <p:spPr bwMode="auto">
          <a:xfrm>
            <a:off x="3268864" y="1844824"/>
            <a:ext cx="2945417" cy="1577355"/>
          </a:xfrm>
          <a:prstGeom prst="rect">
            <a:avLst/>
          </a:prstGeom>
          <a:noFill/>
          <a:ln w="9525">
            <a:noFill/>
            <a:miter lim="800000"/>
            <a:headEnd/>
            <a:tailEnd/>
          </a:ln>
        </p:spPr>
        <p:txBody>
          <a:bodyPr wrap="square" lIns="45720" tIns="22860" rIns="45720" bIns="22860">
            <a:spAutoFit/>
          </a:bodyPr>
          <a:lstStyle/>
          <a:p>
            <a:pPr algn="ctr" defTabSz="1088232" eaLnBrk="1" fontAlgn="auto" hangingPunct="1">
              <a:spcBef>
                <a:spcPts val="0"/>
              </a:spcBef>
              <a:spcAft>
                <a:spcPts val="0"/>
              </a:spcAft>
              <a:defRPr/>
            </a:pPr>
            <a:r>
              <a:rPr lang="en-US" altLang="zh-TW" sz="1250" b="0" dirty="0" smtClean="0">
                <a:solidFill>
                  <a:srgbClr val="FF0000"/>
                </a:solidFill>
                <a:latin typeface="微軟正黑體" panose="020B0604030504040204" pitchFamily="34" charset="-120"/>
                <a:ea typeface="微軟正黑體" panose="020B0604030504040204" pitchFamily="34" charset="-120"/>
                <a:cs typeface="Open Sans" pitchFamily="34" charset="0"/>
              </a:rPr>
              <a:t> </a:t>
            </a:r>
            <a:endParaRPr lang="en-US" altLang="zh-TW" sz="1250" b="0" dirty="0">
              <a:solidFill>
                <a:srgbClr val="FF0000"/>
              </a:solidFill>
              <a:latin typeface="微軟正黑體" panose="020B0604030504040204" pitchFamily="34" charset="-120"/>
              <a:ea typeface="微軟正黑體" panose="020B0604030504040204" pitchFamily="34" charset="-120"/>
              <a:cs typeface="Open Sans" pitchFamily="34" charset="0"/>
            </a:endParaRPr>
          </a:p>
          <a:p>
            <a:pPr algn="ctr" defTabSz="1088232">
              <a:lnSpc>
                <a:spcPct val="200000"/>
              </a:lnSpc>
              <a:defRPr/>
            </a:pPr>
            <a:r>
              <a:rPr lang="en-US" altLang="zh-TW" sz="1250" b="1" kern="0" dirty="0">
                <a:solidFill>
                  <a:srgbClr val="002060"/>
                </a:solidFill>
                <a:latin typeface="微軟正黑體" panose="020B0604030504040204" pitchFamily="34" charset="-120"/>
                <a:ea typeface="微軟正黑體" panose="020B0604030504040204" pitchFamily="34" charset="-120"/>
                <a:cs typeface="Open Sans" pitchFamily="34" charset="0"/>
              </a:rPr>
              <a:t>PET preform and sheet production</a:t>
            </a:r>
          </a:p>
          <a:p>
            <a:pPr algn="ctr" defTabSz="1088232">
              <a:lnSpc>
                <a:spcPct val="200000"/>
              </a:lnSpc>
              <a:defRPr/>
            </a:pPr>
            <a:r>
              <a:rPr lang="en-US" altLang="zh-TW" sz="600" b="1" kern="0" dirty="0">
                <a:solidFill>
                  <a:srgbClr val="002060"/>
                </a:solidFill>
                <a:latin typeface="微軟正黑體" panose="020B0604030504040204" pitchFamily="34" charset="-120"/>
                <a:ea typeface="微軟正黑體" panose="020B0604030504040204" pitchFamily="34" charset="-120"/>
                <a:cs typeface="Open Sans" pitchFamily="34" charset="0"/>
              </a:rPr>
              <a:t> </a:t>
            </a:r>
          </a:p>
          <a:p>
            <a:pPr algn="ctr" defTabSz="1088232">
              <a:lnSpc>
                <a:spcPct val="200000"/>
              </a:lnSpc>
              <a:defRPr/>
            </a:pPr>
            <a:r>
              <a:rPr lang="en-US" altLang="zh-TW" sz="1250" b="1" kern="0" dirty="0">
                <a:solidFill>
                  <a:srgbClr val="002060"/>
                </a:solidFill>
                <a:latin typeface="微軟正黑體" panose="020B0604030504040204" pitchFamily="34" charset="-120"/>
                <a:ea typeface="微軟正黑體" panose="020B0604030504040204" pitchFamily="34" charset="-120"/>
                <a:cs typeface="Open Sans" pitchFamily="34" charset="0"/>
              </a:rPr>
              <a:t>Upstream &amp; downstream integrated </a:t>
            </a:r>
          </a:p>
          <a:p>
            <a:pPr algn="ctr" defTabSz="1088232">
              <a:lnSpc>
                <a:spcPct val="200000"/>
              </a:lnSpc>
              <a:defRPr/>
            </a:pPr>
            <a:r>
              <a:rPr lang="en-US" altLang="zh-TW" sz="1250" b="1" kern="0" dirty="0">
                <a:solidFill>
                  <a:srgbClr val="002060"/>
                </a:solidFill>
                <a:latin typeface="微軟正黑體" panose="020B0604030504040204" pitchFamily="34" charset="-120"/>
                <a:ea typeface="微軟正黑體" panose="020B0604030504040204" pitchFamily="34" charset="-120"/>
                <a:cs typeface="Open Sans" pitchFamily="34" charset="0"/>
              </a:rPr>
              <a:t>and value added</a:t>
            </a:r>
          </a:p>
        </p:txBody>
      </p:sp>
      <p:sp>
        <p:nvSpPr>
          <p:cNvPr id="4" name="投影片編號版面配置區 3"/>
          <p:cNvSpPr>
            <a:spLocks noGrp="1"/>
          </p:cNvSpPr>
          <p:nvPr>
            <p:ph type="sldNum" sz="quarter" idx="12"/>
          </p:nvPr>
        </p:nvSpPr>
        <p:spPr/>
        <p:txBody>
          <a:bodyPr/>
          <a:lstStyle/>
          <a:p>
            <a:fld id="{3371A073-0F0D-424B-875D-A3CDE2C259F7}" type="slidenum">
              <a:rPr lang="zh-TW" altLang="en-US" smtClean="0"/>
              <a:t>4</a:t>
            </a:fld>
            <a:endParaRPr lang="zh-TW" altLang="en-US"/>
          </a:p>
        </p:txBody>
      </p:sp>
      <p:pic>
        <p:nvPicPr>
          <p:cNvPr id="21" name="Picture 2" descr="ãpet bottleãçåçæå°çµæ"/>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0311" y="1931143"/>
            <a:ext cx="3168553" cy="1569865"/>
          </a:xfrm>
          <a:prstGeom prst="roundRect">
            <a:avLst>
              <a:gd name="adj" fmla="val 8594"/>
            </a:avLst>
          </a:prstGeom>
          <a:solidFill>
            <a:srgbClr val="FFFFFF">
              <a:shade val="85000"/>
            </a:srgbClr>
          </a:solidFill>
          <a:ln>
            <a:solidFill>
              <a:schemeClr val="bg2">
                <a:lumMod val="75000"/>
              </a:schemeClr>
            </a:solidFill>
          </a:ln>
          <a:effectLst>
            <a:reflection blurRad="12700" stA="38000" endPos="28000" dist="5000" dir="5400000" sy="-100000" algn="bl" rotWithShape="0"/>
          </a:effectLst>
          <a:extLst/>
        </p:spPr>
      </p:pic>
      <p:pic>
        <p:nvPicPr>
          <p:cNvPr id="22"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214281" y="1925885"/>
            <a:ext cx="2822215" cy="1602860"/>
          </a:xfrm>
          <a:prstGeom prst="roundRect">
            <a:avLst>
              <a:gd name="adj" fmla="val 8594"/>
            </a:avLst>
          </a:prstGeom>
          <a:solidFill>
            <a:srgbClr val="FFFFFF">
              <a:shade val="85000"/>
            </a:srgbClr>
          </a:solidFill>
          <a:ln w="9525">
            <a:solidFill>
              <a:schemeClr val="bg2">
                <a:lumMod val="75000"/>
              </a:schemeClr>
            </a:solidFill>
            <a:miter lim="800000"/>
            <a:headEnd/>
            <a:tailEnd/>
          </a:ln>
          <a:effectLst>
            <a:reflection blurRad="12700" stA="38000" endPos="28000" dist="5000" dir="5400000" sy="-100000" algn="bl" rotWithShape="0"/>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55437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5" y="135997"/>
            <a:ext cx="8928991" cy="1143000"/>
          </a:xfrm>
          <a:prstGeom prst="rect">
            <a:avLst/>
          </a:prstGeom>
          <a:gradFill flip="none" rotWithShape="0">
            <a:gsLst>
              <a:gs pos="100000">
                <a:srgbClr val="FF0000">
                  <a:alpha val="50000"/>
                </a:srgbClr>
              </a:gs>
              <a:gs pos="0">
                <a:schemeClr val="bg1">
                  <a:alpha val="0"/>
                </a:schemeClr>
              </a:gs>
              <a:gs pos="100000">
                <a:srgbClr val="FF0000"/>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en-US" altLang="zh-TW" sz="3100" b="1" dirty="0" smtClean="0">
                <a:ln>
                  <a:solidFill>
                    <a:schemeClr val="bg1"/>
                  </a:solidFill>
                </a:ln>
                <a:solidFill>
                  <a:schemeClr val="bg1"/>
                </a:solidFill>
                <a:latin typeface="微軟正黑體" pitchFamily="34" charset="-120"/>
                <a:ea typeface="微軟正黑體" pitchFamily="34" charset="-120"/>
              </a:rPr>
              <a:t>Engineering Plastic-Key Products</a:t>
            </a:r>
            <a:endParaRPr lang="en-US" altLang="en-US" sz="3100" b="1" dirty="0">
              <a:ln>
                <a:solidFill>
                  <a:schemeClr val="bg1"/>
                </a:solidFill>
              </a:ln>
              <a:solidFill>
                <a:schemeClr val="bg1"/>
              </a:solidFill>
              <a:latin typeface="微軟正黑體" pitchFamily="34" charset="-120"/>
              <a:ea typeface="微軟正黑體" pitchFamily="34" charset="-120"/>
            </a:endParaRPr>
          </a:p>
        </p:txBody>
      </p:sp>
      <p:pic>
        <p:nvPicPr>
          <p:cNvPr id="5" name="圖片 4"/>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sp>
        <p:nvSpPr>
          <p:cNvPr id="6" name="拱形 5"/>
          <p:cNvSpPr/>
          <p:nvPr/>
        </p:nvSpPr>
        <p:spPr>
          <a:xfrm rot="5400000">
            <a:off x="84070" y="2556958"/>
            <a:ext cx="5263486" cy="3171069"/>
          </a:xfrm>
          <a:prstGeom prst="blockArc">
            <a:avLst>
              <a:gd name="adj1" fmla="val 10800000"/>
              <a:gd name="adj2" fmla="val 23323"/>
              <a:gd name="adj3" fmla="val 5138"/>
            </a:avLst>
          </a:prstGeom>
          <a:solidFill>
            <a:srgbClr val="92D05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eaLnBrk="1" fontAlgn="auto" hangingPunct="1">
              <a:spcBef>
                <a:spcPts val="0"/>
              </a:spcBef>
              <a:spcAft>
                <a:spcPts val="0"/>
              </a:spcAft>
            </a:pPr>
            <a:endParaRPr lang="zh-TW" altLang="en-US" sz="1800" b="0">
              <a:solidFill>
                <a:prstClr val="black"/>
              </a:solidFill>
            </a:endParaRPr>
          </a:p>
        </p:txBody>
      </p:sp>
      <p:grpSp>
        <p:nvGrpSpPr>
          <p:cNvPr id="7" name="群組 6"/>
          <p:cNvGrpSpPr/>
          <p:nvPr/>
        </p:nvGrpSpPr>
        <p:grpSpPr>
          <a:xfrm>
            <a:off x="3146393" y="1510749"/>
            <a:ext cx="5890103" cy="838556"/>
            <a:chOff x="2244142" y="-26596"/>
            <a:chExt cx="6690734" cy="1081651"/>
          </a:xfrm>
        </p:grpSpPr>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4142" y="-26596"/>
              <a:ext cx="1191186" cy="1081651"/>
            </a:xfrm>
            <a:prstGeom prst="flowChartConnector">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文字方塊 8"/>
            <p:cNvSpPr txBox="1"/>
            <p:nvPr/>
          </p:nvSpPr>
          <p:spPr>
            <a:xfrm>
              <a:off x="3556088" y="283399"/>
              <a:ext cx="5378788" cy="615351"/>
            </a:xfrm>
            <a:prstGeom prst="rect">
              <a:avLst/>
            </a:prstGeom>
            <a:noFill/>
          </p:spPr>
          <p:txBody>
            <a:bodyPr wrap="square" rtlCol="0">
              <a:spAutoFit/>
            </a:bodyPr>
            <a:lstStyle/>
            <a:p>
              <a:r>
                <a:rPr lang="en-US" altLang="zh-TW" sz="2500" b="1" dirty="0" smtClean="0">
                  <a:solidFill>
                    <a:srgbClr val="002060"/>
                  </a:solidFill>
                  <a:latin typeface="微軟正黑體" panose="020B0604030504040204" pitchFamily="34" charset="-120"/>
                  <a:ea typeface="微軟正黑體" panose="020B0604030504040204" pitchFamily="34" charset="-120"/>
                </a:rPr>
                <a:t>High-Value Modified </a:t>
              </a:r>
              <a:r>
                <a:rPr lang="en-US" altLang="zh-TW" sz="2500" b="1" dirty="0">
                  <a:solidFill>
                    <a:srgbClr val="002060"/>
                  </a:solidFill>
                  <a:latin typeface="微軟正黑體" panose="020B0604030504040204" pitchFamily="34" charset="-120"/>
                  <a:ea typeface="微軟正黑體" panose="020B0604030504040204" pitchFamily="34" charset="-120"/>
                </a:rPr>
                <a:t>P</a:t>
              </a:r>
              <a:r>
                <a:rPr lang="en-US" altLang="zh-TW" sz="2500" b="1" dirty="0" smtClean="0">
                  <a:solidFill>
                    <a:srgbClr val="002060"/>
                  </a:solidFill>
                  <a:latin typeface="微軟正黑體" panose="020B0604030504040204" pitchFamily="34" charset="-120"/>
                  <a:ea typeface="微軟正黑體" panose="020B0604030504040204" pitchFamily="34" charset="-120"/>
                </a:rPr>
                <a:t>lastics</a:t>
              </a:r>
            </a:p>
          </p:txBody>
        </p:sp>
      </p:grpSp>
      <p:grpSp>
        <p:nvGrpSpPr>
          <p:cNvPr id="10" name="群組 9"/>
          <p:cNvGrpSpPr/>
          <p:nvPr/>
        </p:nvGrpSpPr>
        <p:grpSpPr>
          <a:xfrm>
            <a:off x="3748153" y="2841674"/>
            <a:ext cx="5288343" cy="973768"/>
            <a:chOff x="3638575" y="2743740"/>
            <a:chExt cx="6098891" cy="1149791"/>
          </a:xfrm>
        </p:grpSpPr>
        <p:pic>
          <p:nvPicPr>
            <p:cNvPr id="11"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7281" t="7966" r="15014" b="10297"/>
            <a:stretch/>
          </p:blipFill>
          <p:spPr bwMode="auto">
            <a:xfrm>
              <a:off x="3638575" y="2743740"/>
              <a:ext cx="1113578" cy="1149791"/>
            </a:xfrm>
            <a:prstGeom prst="flowChartConnector">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文字方塊 11"/>
            <p:cNvSpPr txBox="1"/>
            <p:nvPr/>
          </p:nvSpPr>
          <p:spPr>
            <a:xfrm>
              <a:off x="4974721" y="3087802"/>
              <a:ext cx="4762745" cy="563288"/>
            </a:xfrm>
            <a:prstGeom prst="rect">
              <a:avLst/>
            </a:prstGeom>
            <a:noFill/>
          </p:spPr>
          <p:txBody>
            <a:bodyPr wrap="square" rtlCol="0">
              <a:spAutoFit/>
            </a:bodyPr>
            <a:lstStyle/>
            <a:p>
              <a:r>
                <a:rPr lang="en-US" altLang="zh-TW" sz="2500" b="1" dirty="0" smtClean="0">
                  <a:solidFill>
                    <a:srgbClr val="002060"/>
                  </a:solidFill>
                  <a:latin typeface="微軟正黑體" panose="020B0604030504040204" pitchFamily="34" charset="-120"/>
                  <a:ea typeface="微軟正黑體" panose="020B0604030504040204" pitchFamily="34" charset="-120"/>
                </a:rPr>
                <a:t>Foam </a:t>
              </a:r>
              <a:r>
                <a:rPr lang="en-US" altLang="zh-TW" sz="2500" b="1" dirty="0">
                  <a:solidFill>
                    <a:srgbClr val="002060"/>
                  </a:solidFill>
                  <a:latin typeface="微軟正黑體" panose="020B0604030504040204" pitchFamily="34" charset="-120"/>
                  <a:ea typeface="微軟正黑體" panose="020B0604030504040204" pitchFamily="34" charset="-120"/>
                </a:rPr>
                <a:t>Applied </a:t>
              </a:r>
              <a:r>
                <a:rPr lang="en-US" altLang="zh-TW" sz="2500" b="1" dirty="0" smtClean="0">
                  <a:solidFill>
                    <a:srgbClr val="002060"/>
                  </a:solidFill>
                  <a:latin typeface="微軟正黑體" panose="020B0604030504040204" pitchFamily="34" charset="-120"/>
                  <a:ea typeface="微軟正黑體" panose="020B0604030504040204" pitchFamily="34" charset="-120"/>
                </a:rPr>
                <a:t>Materials</a:t>
              </a:r>
            </a:p>
          </p:txBody>
        </p:sp>
      </p:grpSp>
      <p:grpSp>
        <p:nvGrpSpPr>
          <p:cNvPr id="13" name="群組 12"/>
          <p:cNvGrpSpPr/>
          <p:nvPr/>
        </p:nvGrpSpPr>
        <p:grpSpPr>
          <a:xfrm>
            <a:off x="2905780" y="5806998"/>
            <a:ext cx="5071574" cy="1051002"/>
            <a:chOff x="2244142" y="5448459"/>
            <a:chExt cx="5720118" cy="1158938"/>
          </a:xfrm>
        </p:grpSpPr>
        <p:pic>
          <p:nvPicPr>
            <p:cNvPr id="14" name="Picture 2"/>
            <p:cNvPicPr>
              <a:picLocks noChangeAspect="1" noChangeArrowheads="1"/>
            </p:cNvPicPr>
            <p:nvPr/>
          </p:nvPicPr>
          <p:blipFill>
            <a:blip r:embed="rId6">
              <a:extLst>
                <a:ext uri="{BEBA8EAE-BF5A-486C-A8C5-ECC9F3942E4B}">
                  <a14:imgProps xmlns:a14="http://schemas.microsoft.com/office/drawing/2010/main">
                    <a14:imgLayer r:embed="rId7">
                      <a14:imgEffect>
                        <a14:artisticMarker/>
                      </a14:imgEffect>
                    </a14:imgLayer>
                  </a14:imgProps>
                </a:ext>
                <a:ext uri="{28A0092B-C50C-407E-A947-70E740481C1C}">
                  <a14:useLocalDpi xmlns:a14="http://schemas.microsoft.com/office/drawing/2010/main" val="0"/>
                </a:ext>
              </a:extLst>
            </a:blip>
            <a:srcRect/>
            <a:stretch>
              <a:fillRect/>
            </a:stretch>
          </p:blipFill>
          <p:spPr bwMode="auto">
            <a:xfrm>
              <a:off x="2244142" y="5448459"/>
              <a:ext cx="1317631" cy="1158938"/>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文字方塊 14"/>
            <p:cNvSpPr txBox="1"/>
            <p:nvPr/>
          </p:nvSpPr>
          <p:spPr>
            <a:xfrm>
              <a:off x="3698269" y="5569758"/>
              <a:ext cx="4265991" cy="950277"/>
            </a:xfrm>
            <a:prstGeom prst="rect">
              <a:avLst/>
            </a:prstGeom>
            <a:noFill/>
          </p:spPr>
          <p:txBody>
            <a:bodyPr wrap="square" rtlCol="0">
              <a:spAutoFit/>
            </a:bodyPr>
            <a:lstStyle/>
            <a:p>
              <a:r>
                <a:rPr lang="en-US" altLang="zh-TW" sz="2500" b="1" dirty="0" smtClean="0">
                  <a:solidFill>
                    <a:srgbClr val="002060"/>
                  </a:solidFill>
                  <a:latin typeface="微軟正黑體" panose="020B0604030504040204" pitchFamily="34" charset="-120"/>
                  <a:ea typeface="微軟正黑體" panose="020B0604030504040204" pitchFamily="34" charset="-120"/>
                </a:rPr>
                <a:t>Sustainable Materials, </a:t>
              </a:r>
            </a:p>
            <a:p>
              <a:r>
                <a:rPr lang="en-US" altLang="zh-TW" sz="2500" b="1" dirty="0" smtClean="0">
                  <a:solidFill>
                    <a:srgbClr val="002060"/>
                  </a:solidFill>
                  <a:latin typeface="微軟正黑體" panose="020B0604030504040204" pitchFamily="34" charset="-120"/>
                  <a:ea typeface="微軟正黑體" panose="020B0604030504040204" pitchFamily="34" charset="-120"/>
                </a:rPr>
                <a:t>Biodegradable Plastics</a:t>
              </a:r>
              <a:endParaRPr lang="en-US" altLang="zh-TW" sz="2500" b="1" dirty="0">
                <a:solidFill>
                  <a:srgbClr val="002060"/>
                </a:solidFill>
                <a:latin typeface="微軟正黑體" panose="020B0604030504040204" pitchFamily="34" charset="-120"/>
                <a:ea typeface="微軟正黑體" panose="020B0604030504040204" pitchFamily="34" charset="-120"/>
              </a:endParaRPr>
            </a:p>
          </p:txBody>
        </p:sp>
      </p:grpSp>
      <p:sp>
        <p:nvSpPr>
          <p:cNvPr id="16" name="文字方塊 15"/>
          <p:cNvSpPr txBox="1"/>
          <p:nvPr/>
        </p:nvSpPr>
        <p:spPr>
          <a:xfrm>
            <a:off x="104175" y="3620435"/>
            <a:ext cx="4074018" cy="1077218"/>
          </a:xfrm>
          <a:prstGeom prst="rect">
            <a:avLst/>
          </a:prstGeom>
          <a:noFill/>
        </p:spPr>
        <p:txBody>
          <a:bodyPr wrap="square" rtlCol="0">
            <a:spAutoFit/>
          </a:bodyPr>
          <a:lstStyle/>
          <a:p>
            <a:r>
              <a:rPr lang="en-US" altLang="zh-TW" sz="3000" b="1" dirty="0" smtClean="0">
                <a:solidFill>
                  <a:srgbClr val="00B050"/>
                </a:solidFill>
                <a:latin typeface="微軟正黑體" panose="020B0604030504040204" pitchFamily="34" charset="-120"/>
                <a:ea typeface="微軟正黑體" panose="020B0604030504040204" pitchFamily="34" charset="-120"/>
              </a:rPr>
              <a:t>Advanced Materials</a:t>
            </a:r>
            <a:r>
              <a:rPr lang="en-US" altLang="zh-TW" sz="3200" b="1" dirty="0" smtClean="0">
                <a:solidFill>
                  <a:srgbClr val="00B050"/>
                </a:solidFill>
                <a:latin typeface="微軟正黑體" panose="020B0604030504040204" pitchFamily="34" charset="-120"/>
                <a:ea typeface="微軟正黑體" panose="020B0604030504040204" pitchFamily="34" charset="-120"/>
              </a:rPr>
              <a:t>-</a:t>
            </a:r>
          </a:p>
          <a:p>
            <a:r>
              <a:rPr lang="en-US" altLang="zh-TW" sz="3200" b="1" dirty="0" smtClean="0">
                <a:solidFill>
                  <a:srgbClr val="00B050"/>
                </a:solidFill>
                <a:latin typeface="微軟正黑體" panose="020B0604030504040204" pitchFamily="34" charset="-120"/>
                <a:ea typeface="微軟正黑體" panose="020B0604030504040204" pitchFamily="34" charset="-120"/>
              </a:rPr>
              <a:t>Key Products</a:t>
            </a:r>
            <a:endParaRPr lang="en-US" altLang="zh-TW" sz="3200" b="1" dirty="0">
              <a:solidFill>
                <a:srgbClr val="00B050"/>
              </a:solidFill>
              <a:latin typeface="微軟正黑體" panose="020B0604030504040204" pitchFamily="34" charset="-120"/>
              <a:ea typeface="微軟正黑體" panose="020B0604030504040204" pitchFamily="34" charset="-120"/>
            </a:endParaRPr>
          </a:p>
        </p:txBody>
      </p:sp>
      <p:grpSp>
        <p:nvGrpSpPr>
          <p:cNvPr id="17" name="群組 16"/>
          <p:cNvGrpSpPr/>
          <p:nvPr/>
        </p:nvGrpSpPr>
        <p:grpSpPr>
          <a:xfrm>
            <a:off x="3666592" y="4409756"/>
            <a:ext cx="5251039" cy="1031052"/>
            <a:chOff x="3426828" y="4026590"/>
            <a:chExt cx="6448672" cy="1195586"/>
          </a:xfrm>
        </p:grpSpPr>
        <p:sp>
          <p:nvSpPr>
            <p:cNvPr id="18" name="文字方塊 17"/>
            <p:cNvSpPr txBox="1"/>
            <p:nvPr/>
          </p:nvSpPr>
          <p:spPr>
            <a:xfrm>
              <a:off x="4949804" y="4142579"/>
              <a:ext cx="4925696" cy="999295"/>
            </a:xfrm>
            <a:prstGeom prst="rect">
              <a:avLst/>
            </a:prstGeom>
            <a:noFill/>
          </p:spPr>
          <p:txBody>
            <a:bodyPr wrap="none" rtlCol="0">
              <a:spAutoFit/>
            </a:bodyPr>
            <a:lstStyle/>
            <a:p>
              <a:r>
                <a:rPr lang="en-US" altLang="zh-TW" sz="2500" b="1" dirty="0" smtClean="0">
                  <a:solidFill>
                    <a:srgbClr val="002060"/>
                  </a:solidFill>
                  <a:latin typeface="微軟正黑體" panose="020B0604030504040204" pitchFamily="34" charset="-120"/>
                  <a:ea typeface="微軟正黑體" panose="020B0604030504040204" pitchFamily="34" charset="-120"/>
                </a:rPr>
                <a:t>Thermoplastic Elastomer</a:t>
              </a:r>
            </a:p>
            <a:p>
              <a:r>
                <a:rPr lang="en-US" altLang="zh-TW" sz="2500" b="1" dirty="0">
                  <a:solidFill>
                    <a:srgbClr val="002060"/>
                  </a:solidFill>
                  <a:latin typeface="微軟正黑體" panose="020B0604030504040204" pitchFamily="34" charset="-120"/>
                  <a:ea typeface="微軟正黑體" panose="020B0604030504040204" pitchFamily="34" charset="-120"/>
                </a:rPr>
                <a:t>Materials</a:t>
              </a:r>
            </a:p>
          </p:txBody>
        </p:sp>
        <p:pic>
          <p:nvPicPr>
            <p:cNvPr id="19"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26828" y="4026590"/>
              <a:ext cx="1263079" cy="119558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0" name="投影片編號版面配置區 19"/>
          <p:cNvSpPr>
            <a:spLocks noGrp="1"/>
          </p:cNvSpPr>
          <p:nvPr>
            <p:ph type="sldNum" sz="quarter" idx="12"/>
          </p:nvPr>
        </p:nvSpPr>
        <p:spPr/>
        <p:txBody>
          <a:bodyPr/>
          <a:lstStyle/>
          <a:p>
            <a:fld id="{3371A073-0F0D-424B-875D-A3CDE2C259F7}" type="slidenum">
              <a:rPr lang="zh-TW" altLang="en-US" smtClean="0"/>
              <a:t>5</a:t>
            </a:fld>
            <a:endParaRPr lang="zh-TW" altLang="en-US"/>
          </a:p>
        </p:txBody>
      </p:sp>
    </p:spTree>
    <p:extLst>
      <p:ext uri="{BB962C8B-B14F-4D97-AF65-F5344CB8AC3E}">
        <p14:creationId xmlns:p14="http://schemas.microsoft.com/office/powerpoint/2010/main" val="145380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5" y="135997"/>
            <a:ext cx="8928991" cy="1143000"/>
          </a:xfrm>
          <a:prstGeom prst="rect">
            <a:avLst/>
          </a:prstGeom>
          <a:gradFill flip="none" rotWithShape="0">
            <a:gsLst>
              <a:gs pos="100000">
                <a:srgbClr val="FF0000">
                  <a:alpha val="50000"/>
                </a:srgbClr>
              </a:gs>
              <a:gs pos="0">
                <a:schemeClr val="bg1">
                  <a:alpha val="0"/>
                </a:schemeClr>
              </a:gs>
              <a:gs pos="100000">
                <a:srgbClr val="FF0000"/>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en-US" altLang="zh-TW" sz="2400" b="1" dirty="0" smtClean="0">
                <a:ln>
                  <a:solidFill>
                    <a:schemeClr val="bg1"/>
                  </a:solidFill>
                </a:ln>
                <a:solidFill>
                  <a:schemeClr val="bg1"/>
                </a:solidFill>
                <a:latin typeface="微軟正黑體" pitchFamily="34" charset="-120"/>
                <a:ea typeface="微軟正黑體" pitchFamily="34" charset="-120"/>
              </a:rPr>
              <a:t>High-Value Materials – </a:t>
            </a:r>
          </a:p>
          <a:p>
            <a:pPr algn="l"/>
            <a:r>
              <a:rPr lang="en-US" altLang="zh-TW" sz="2400" b="1" dirty="0">
                <a:ln>
                  <a:solidFill>
                    <a:schemeClr val="bg1"/>
                  </a:solidFill>
                </a:ln>
                <a:solidFill>
                  <a:schemeClr val="bg1"/>
                </a:solidFill>
                <a:latin typeface="微軟正黑體" pitchFamily="34" charset="-120"/>
                <a:ea typeface="微軟正黑體" pitchFamily="34" charset="-120"/>
              </a:rPr>
              <a:t> </a:t>
            </a:r>
            <a:r>
              <a:rPr lang="en-US" altLang="zh-TW" sz="2400" b="1" dirty="0" smtClean="0">
                <a:ln>
                  <a:solidFill>
                    <a:schemeClr val="bg1"/>
                  </a:solidFill>
                </a:ln>
                <a:solidFill>
                  <a:schemeClr val="bg1"/>
                </a:solidFill>
                <a:latin typeface="微軟正黑體" pitchFamily="34" charset="-120"/>
                <a:ea typeface="微軟正黑體" pitchFamily="34" charset="-120"/>
              </a:rPr>
              <a:t>                               New Energy Vehicles System and </a:t>
            </a:r>
            <a:r>
              <a:rPr lang="en-US" altLang="zh-TW" sz="2400" b="1" dirty="0" err="1" smtClean="0">
                <a:ln>
                  <a:solidFill>
                    <a:schemeClr val="bg1"/>
                  </a:solidFill>
                </a:ln>
                <a:solidFill>
                  <a:schemeClr val="bg1"/>
                </a:solidFill>
                <a:latin typeface="微軟正黑體" pitchFamily="34" charset="-120"/>
                <a:ea typeface="微軟正黑體" pitchFamily="34" charset="-120"/>
              </a:rPr>
              <a:t>plications</a:t>
            </a:r>
            <a:endParaRPr lang="en-US" altLang="en-US" sz="2400" b="1" dirty="0">
              <a:ln>
                <a:solidFill>
                  <a:schemeClr val="bg1"/>
                </a:solidFill>
              </a:ln>
              <a:solidFill>
                <a:schemeClr val="bg1"/>
              </a:solidFill>
              <a:latin typeface="微軟正黑體" pitchFamily="34" charset="-120"/>
              <a:ea typeface="微軟正黑體" pitchFamily="34" charset="-120"/>
            </a:endParaRPr>
          </a:p>
        </p:txBody>
      </p:sp>
      <p:pic>
        <p:nvPicPr>
          <p:cNvPr id="5" name="圖片 4"/>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grpSp>
        <p:nvGrpSpPr>
          <p:cNvPr id="7" name="群組 6"/>
          <p:cNvGrpSpPr/>
          <p:nvPr/>
        </p:nvGrpSpPr>
        <p:grpSpPr>
          <a:xfrm>
            <a:off x="0" y="4475748"/>
            <a:ext cx="8983579" cy="2213810"/>
            <a:chOff x="387029" y="3772475"/>
            <a:chExt cx="5640037" cy="1243826"/>
          </a:xfrm>
        </p:grpSpPr>
        <p:grpSp>
          <p:nvGrpSpPr>
            <p:cNvPr id="8" name="群組 7"/>
            <p:cNvGrpSpPr/>
            <p:nvPr/>
          </p:nvGrpSpPr>
          <p:grpSpPr>
            <a:xfrm>
              <a:off x="387029" y="3772475"/>
              <a:ext cx="5640037" cy="1243826"/>
              <a:chOff x="387029" y="3772475"/>
              <a:chExt cx="5640037" cy="1243826"/>
            </a:xfrm>
          </p:grpSpPr>
          <p:pic>
            <p:nvPicPr>
              <p:cNvPr id="10" name="Picture 2" descr="「電動車 充電樁」的圖片搜尋結果"/>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87029" y="3885863"/>
                <a:ext cx="2234373" cy="113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635896" y="3772475"/>
                <a:ext cx="2391170" cy="1059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直線單箭頭接點 11"/>
              <p:cNvCxnSpPr/>
              <p:nvPr/>
            </p:nvCxnSpPr>
            <p:spPr>
              <a:xfrm>
                <a:off x="2083859" y="4673600"/>
                <a:ext cx="1440879"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9" name="橢圓 8"/>
            <p:cNvSpPr/>
            <p:nvPr/>
          </p:nvSpPr>
          <p:spPr>
            <a:xfrm flipH="1" flipV="1">
              <a:off x="1648936" y="4221088"/>
              <a:ext cx="248163" cy="6105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zh-TW" altLang="en-US" sz="1800" b="0">
                <a:solidFill>
                  <a:prstClr val="white"/>
                </a:solidFill>
              </a:endParaRPr>
            </a:p>
          </p:txBody>
        </p:sp>
      </p:grpSp>
      <p:pic>
        <p:nvPicPr>
          <p:cNvPr id="16" name="图片 4">
            <a:extLst>
              <a:ext uri="{FF2B5EF4-FFF2-40B4-BE49-F238E27FC236}">
                <a16:creationId xmlns:a16="http://schemas.microsoft.com/office/drawing/2014/main" xmlns="" id="{D579AA5F-59D9-BBDC-1E32-EDA91A7943F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1448" y="1935083"/>
            <a:ext cx="2352372" cy="1360215"/>
          </a:xfrm>
          <a:prstGeom prst="roundRect">
            <a:avLst>
              <a:gd name="adj" fmla="val 8594"/>
            </a:avLst>
          </a:prstGeom>
          <a:solidFill>
            <a:srgbClr val="FFFFFF">
              <a:shade val="85000"/>
            </a:srgbClr>
          </a:solidFill>
          <a:ln>
            <a:solidFill>
              <a:schemeClr val="bg2">
                <a:lumMod val="75000"/>
              </a:schemeClr>
            </a:solidFill>
          </a:ln>
          <a:effectLst>
            <a:reflection blurRad="12700" stA="38000" endPos="28000" dist="5000" dir="5400000" sy="-100000" algn="bl" rotWithShape="0"/>
          </a:effectLst>
        </p:spPr>
      </p:pic>
      <p:pic>
        <p:nvPicPr>
          <p:cNvPr id="17" name="图片 3" descr="Volvo BDU.JPG">
            <a:extLst>
              <a:ext uri="{FF2B5EF4-FFF2-40B4-BE49-F238E27FC236}">
                <a16:creationId xmlns:a16="http://schemas.microsoft.com/office/drawing/2014/main" xmlns="" id="{DE4B9E33-7F0A-9717-C24F-543F5546BD32}"/>
              </a:ext>
            </a:extLst>
          </p:cNvPr>
          <p:cNvPicPr>
            <a:picLocks noChangeAspect="1"/>
          </p:cNvPicPr>
          <p:nvPr/>
        </p:nvPicPr>
        <p:blipFill>
          <a:blip r:embed="rId7"/>
          <a:stretch>
            <a:fillRect/>
          </a:stretch>
        </p:blipFill>
        <p:spPr>
          <a:xfrm>
            <a:off x="6768390" y="1938506"/>
            <a:ext cx="1836643" cy="13464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图片 4">
            <a:extLst>
              <a:ext uri="{FF2B5EF4-FFF2-40B4-BE49-F238E27FC236}">
                <a16:creationId xmlns:a16="http://schemas.microsoft.com/office/drawing/2014/main" xmlns="" id="{74916C80-2439-1083-DFFE-92285649A7B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82526" y="1932072"/>
            <a:ext cx="1869096" cy="1360215"/>
          </a:xfrm>
          <a:prstGeom prst="roundRect">
            <a:avLst>
              <a:gd name="adj" fmla="val 8594"/>
            </a:avLst>
          </a:prstGeom>
          <a:solidFill>
            <a:srgbClr val="FFFFFF">
              <a:shade val="85000"/>
            </a:srgbClr>
          </a:solidFill>
          <a:ln>
            <a:solidFill>
              <a:schemeClr val="bg2">
                <a:lumMod val="75000"/>
              </a:schemeClr>
            </a:solidFill>
          </a:ln>
          <a:effectLst>
            <a:reflection blurRad="12700" stA="38000" endPos="28000" dist="5000" dir="5400000" sy="-100000" algn="bl" rotWithShape="0"/>
          </a:effectLst>
        </p:spPr>
      </p:pic>
      <p:sp>
        <p:nvSpPr>
          <p:cNvPr id="19" name="矩形 18"/>
          <p:cNvSpPr/>
          <p:nvPr/>
        </p:nvSpPr>
        <p:spPr>
          <a:xfrm>
            <a:off x="1349236" y="3358021"/>
            <a:ext cx="1710596" cy="338554"/>
          </a:xfrm>
          <a:prstGeom prst="rect">
            <a:avLst/>
          </a:prstGeom>
        </p:spPr>
        <p:txBody>
          <a:bodyPr wrap="none">
            <a:spAutoFit/>
          </a:bodyPr>
          <a:lstStyle/>
          <a:p>
            <a:r>
              <a:rPr lang="en-US" altLang="zh-TW" sz="1600" b="1" dirty="0">
                <a:latin typeface="微軟正黑體" panose="020B0604030504040204" pitchFamily="34" charset="-120"/>
                <a:ea typeface="微軟正黑體" panose="020B0604030504040204" pitchFamily="34" charset="-120"/>
              </a:rPr>
              <a:t>OBC Connector</a:t>
            </a:r>
            <a:endParaRPr lang="zh-TW" altLang="en-US" sz="1600" b="1" dirty="0">
              <a:latin typeface="微軟正黑體" panose="020B0604030504040204" pitchFamily="34" charset="-120"/>
              <a:ea typeface="微軟正黑體" panose="020B0604030504040204" pitchFamily="34" charset="-120"/>
            </a:endParaRPr>
          </a:p>
        </p:txBody>
      </p:sp>
      <p:sp>
        <p:nvSpPr>
          <p:cNvPr id="20" name="矩形 19"/>
          <p:cNvSpPr/>
          <p:nvPr/>
        </p:nvSpPr>
        <p:spPr>
          <a:xfrm>
            <a:off x="6084168" y="3358021"/>
            <a:ext cx="1293944" cy="338554"/>
          </a:xfrm>
          <a:prstGeom prst="rect">
            <a:avLst/>
          </a:prstGeom>
        </p:spPr>
        <p:txBody>
          <a:bodyPr wrap="none">
            <a:spAutoFit/>
          </a:bodyPr>
          <a:lstStyle/>
          <a:p>
            <a:r>
              <a:rPr lang="en-US" altLang="zh-TW" sz="1600" b="1" dirty="0" smtClean="0">
                <a:latin typeface="微軟正黑體" panose="020B0604030504040204" pitchFamily="34" charset="-120"/>
                <a:ea typeface="微軟正黑體" panose="020B0604030504040204" pitchFamily="34" charset="-120"/>
              </a:rPr>
              <a:t>BDU SHELL</a:t>
            </a:r>
            <a:endParaRPr lang="zh-TW" altLang="en-US" sz="1600" b="1" dirty="0">
              <a:latin typeface="微軟正黑體" panose="020B0604030504040204" pitchFamily="34" charset="-120"/>
              <a:ea typeface="微軟正黑體" panose="020B0604030504040204" pitchFamily="34" charset="-120"/>
            </a:endParaRPr>
          </a:p>
        </p:txBody>
      </p:sp>
      <p:sp>
        <p:nvSpPr>
          <p:cNvPr id="6" name="投影片編號版面配置區 5"/>
          <p:cNvSpPr>
            <a:spLocks noGrp="1"/>
          </p:cNvSpPr>
          <p:nvPr>
            <p:ph type="sldNum" sz="quarter" idx="12"/>
          </p:nvPr>
        </p:nvSpPr>
        <p:spPr/>
        <p:txBody>
          <a:bodyPr/>
          <a:lstStyle/>
          <a:p>
            <a:fld id="{3371A073-0F0D-424B-875D-A3CDE2C259F7}" type="slidenum">
              <a:rPr lang="zh-TW" altLang="en-US" smtClean="0"/>
              <a:t>6</a:t>
            </a:fld>
            <a:endParaRPr lang="zh-TW" altLang="en-US"/>
          </a:p>
        </p:txBody>
      </p:sp>
    </p:spTree>
    <p:extLst>
      <p:ext uri="{BB962C8B-B14F-4D97-AF65-F5344CB8AC3E}">
        <p14:creationId xmlns:p14="http://schemas.microsoft.com/office/powerpoint/2010/main" val="7978310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5" y="135997"/>
            <a:ext cx="8928991" cy="1143000"/>
          </a:xfrm>
          <a:prstGeom prst="rect">
            <a:avLst/>
          </a:prstGeom>
          <a:gradFill flip="none" rotWithShape="0">
            <a:gsLst>
              <a:gs pos="100000">
                <a:srgbClr val="FF0000">
                  <a:alpha val="50000"/>
                </a:srgbClr>
              </a:gs>
              <a:gs pos="0">
                <a:schemeClr val="bg1">
                  <a:alpha val="0"/>
                </a:schemeClr>
              </a:gs>
              <a:gs pos="100000">
                <a:srgbClr val="FF0000"/>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en-US" altLang="zh-TW" sz="3600" b="1" dirty="0" smtClean="0">
                <a:ln>
                  <a:solidFill>
                    <a:schemeClr val="bg1"/>
                  </a:solidFill>
                </a:ln>
                <a:solidFill>
                  <a:schemeClr val="bg1"/>
                </a:solidFill>
                <a:latin typeface="微軟正黑體" pitchFamily="34" charset="-120"/>
                <a:ea typeface="微軟正黑體" pitchFamily="34" charset="-120"/>
              </a:rPr>
              <a:t>Foam </a:t>
            </a:r>
            <a:r>
              <a:rPr lang="en-US" altLang="zh-TW" sz="3600" b="1" dirty="0">
                <a:ln>
                  <a:solidFill>
                    <a:schemeClr val="bg1"/>
                  </a:solidFill>
                </a:ln>
                <a:solidFill>
                  <a:schemeClr val="bg1"/>
                </a:solidFill>
                <a:latin typeface="微軟正黑體" pitchFamily="34" charset="-120"/>
                <a:ea typeface="微軟正黑體" pitchFamily="34" charset="-120"/>
              </a:rPr>
              <a:t>Applied Materials </a:t>
            </a:r>
            <a:endParaRPr lang="en-US" altLang="en-US" sz="3600" b="1" dirty="0">
              <a:ln>
                <a:solidFill>
                  <a:schemeClr val="bg1"/>
                </a:solidFill>
              </a:ln>
              <a:solidFill>
                <a:schemeClr val="bg1"/>
              </a:solidFill>
              <a:latin typeface="微軟正黑體" pitchFamily="34" charset="-120"/>
              <a:ea typeface="微軟正黑體" pitchFamily="34" charset="-120"/>
            </a:endParaRPr>
          </a:p>
        </p:txBody>
      </p:sp>
      <p:pic>
        <p:nvPicPr>
          <p:cNvPr id="5" name="圖片 4"/>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grpSp>
        <p:nvGrpSpPr>
          <p:cNvPr id="6" name="群組 5">
            <a:extLst>
              <a:ext uri="{FF2B5EF4-FFF2-40B4-BE49-F238E27FC236}">
                <a16:creationId xmlns="" xmlns:a16="http://schemas.microsoft.com/office/drawing/2014/main" id="{4EE0D87C-220F-41DC-8A00-83B3F6075FB6}"/>
              </a:ext>
            </a:extLst>
          </p:cNvPr>
          <p:cNvGrpSpPr/>
          <p:nvPr/>
        </p:nvGrpSpPr>
        <p:grpSpPr>
          <a:xfrm>
            <a:off x="703035" y="1939163"/>
            <a:ext cx="6912808" cy="2392793"/>
            <a:chOff x="1115576" y="2215674"/>
            <a:chExt cx="6912808" cy="2392793"/>
          </a:xfrm>
        </p:grpSpPr>
        <p:sp>
          <p:nvSpPr>
            <p:cNvPr id="7" name="Rectangle 3">
              <a:extLst>
                <a:ext uri="{FF2B5EF4-FFF2-40B4-BE49-F238E27FC236}">
                  <a16:creationId xmlns="" xmlns:a16="http://schemas.microsoft.com/office/drawing/2014/main" id="{42D2465A-41D2-42B8-8446-D92992B865CD}"/>
                </a:ext>
              </a:extLst>
            </p:cNvPr>
            <p:cNvSpPr/>
            <p:nvPr/>
          </p:nvSpPr>
          <p:spPr>
            <a:xfrm>
              <a:off x="1457754" y="2215674"/>
              <a:ext cx="6570630" cy="719279"/>
            </a:xfrm>
            <a:prstGeom prst="rect">
              <a:avLst/>
            </a:prstGeom>
            <a:solidFill>
              <a:sysClr val="window" lastClr="FFFFFF"/>
            </a:solidFill>
            <a:ln w="12700" cap="flat" cmpd="sng" algn="ctr">
              <a:solidFill>
                <a:srgbClr val="92D050"/>
              </a:solidFill>
              <a:prstDash val="solid"/>
            </a:ln>
            <a:effectLst/>
          </p:spPr>
          <p:txBody>
            <a:bodyPr rtlCol="0" anchor="ctr"/>
            <a:lstStyle/>
            <a:p>
              <a:pPr algn="ctr" eaLnBrk="1" fontAlgn="auto" latinLnBrk="1" hangingPunct="1">
                <a:spcBef>
                  <a:spcPts val="0"/>
                </a:spcBef>
                <a:spcAft>
                  <a:spcPts val="0"/>
                </a:spcAft>
              </a:pPr>
              <a:endParaRPr lang="ko-KR" altLang="en-US" sz="1800" b="0" kern="0">
                <a:solidFill>
                  <a:prstClr val="black">
                    <a:lumMod val="75000"/>
                    <a:lumOff val="25000"/>
                  </a:prstClr>
                </a:solidFill>
                <a:latin typeface="Arial"/>
                <a:ea typeface="Arial Unicode MS"/>
                <a:cs typeface="Arial" pitchFamily="34" charset="0"/>
              </a:endParaRPr>
            </a:p>
          </p:txBody>
        </p:sp>
        <p:sp>
          <p:nvSpPr>
            <p:cNvPr id="8" name="TextBox 12">
              <a:extLst>
                <a:ext uri="{FF2B5EF4-FFF2-40B4-BE49-F238E27FC236}">
                  <a16:creationId xmlns="" xmlns:a16="http://schemas.microsoft.com/office/drawing/2014/main" id="{1B606149-2D77-4BF8-A279-CFD336280054}"/>
                </a:ext>
              </a:extLst>
            </p:cNvPr>
            <p:cNvSpPr txBox="1"/>
            <p:nvPr/>
          </p:nvSpPr>
          <p:spPr bwMode="auto">
            <a:xfrm>
              <a:off x="2073782" y="2215674"/>
              <a:ext cx="5738578" cy="769441"/>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fontAlgn="auto">
                <a:spcBef>
                  <a:spcPts val="0"/>
                </a:spcBef>
                <a:spcAft>
                  <a:spcPts val="0"/>
                </a:spcAft>
                <a:defRPr/>
              </a:pPr>
              <a:r>
                <a:rPr lang="en-US" altLang="zh-TW" sz="2200" dirty="0">
                  <a:solidFill>
                    <a:srgbClr val="002060"/>
                  </a:solidFill>
                  <a:latin typeface="微軟正黑體" panose="020B0604030504040204" pitchFamily="34" charset="-120"/>
                  <a:ea typeface="微軟正黑體" panose="020B0604030504040204" pitchFamily="34" charset="-120"/>
                  <a:cs typeface="Arial" pitchFamily="34" charset="0"/>
                </a:rPr>
                <a:t>Wind turbine-blade </a:t>
              </a:r>
            </a:p>
            <a:p>
              <a:pPr fontAlgn="auto">
                <a:spcBef>
                  <a:spcPts val="0"/>
                </a:spcBef>
                <a:spcAft>
                  <a:spcPts val="0"/>
                </a:spcAft>
                <a:defRPr/>
              </a:pPr>
              <a:r>
                <a:rPr lang="en-US" altLang="zh-TW" sz="2200" dirty="0">
                  <a:solidFill>
                    <a:srgbClr val="002060"/>
                  </a:solidFill>
                  <a:latin typeface="微軟正黑體" panose="020B0604030504040204" pitchFamily="34" charset="-120"/>
                  <a:ea typeface="微軟正黑體" panose="020B0604030504040204" pitchFamily="34" charset="-120"/>
                  <a:cs typeface="Arial" pitchFamily="34" charset="0"/>
                </a:rPr>
                <a:t>material</a:t>
              </a:r>
            </a:p>
          </p:txBody>
        </p:sp>
        <p:sp>
          <p:nvSpPr>
            <p:cNvPr id="9" name="Oval 4">
              <a:extLst>
                <a:ext uri="{FF2B5EF4-FFF2-40B4-BE49-F238E27FC236}">
                  <a16:creationId xmlns="" xmlns:a16="http://schemas.microsoft.com/office/drawing/2014/main" id="{E1B9FAA3-1998-4247-B3CF-FFF55344EB19}"/>
                </a:ext>
              </a:extLst>
            </p:cNvPr>
            <p:cNvSpPr/>
            <p:nvPr/>
          </p:nvSpPr>
          <p:spPr>
            <a:xfrm>
              <a:off x="1115576" y="2250596"/>
              <a:ext cx="684357" cy="684357"/>
            </a:xfrm>
            <a:prstGeom prst="ellipse">
              <a:avLst/>
            </a:prstGeom>
            <a:solidFill>
              <a:sysClr val="window" lastClr="FFFFFF"/>
            </a:solidFill>
            <a:ln w="12700" cap="flat" cmpd="sng" algn="ctr">
              <a:solidFill>
                <a:srgbClr val="92D050"/>
              </a:solidFill>
              <a:prstDash val="solid"/>
            </a:ln>
            <a:effectLst>
              <a:outerShdw blurRad="63500" sx="102000" sy="102000" algn="ctr" rotWithShape="0">
                <a:prstClr val="black">
                  <a:alpha val="40000"/>
                </a:prstClr>
              </a:outerShdw>
            </a:effectLst>
          </p:spPr>
          <p:txBody>
            <a:bodyPr rtlCol="0" anchor="ctr"/>
            <a:lstStyle/>
            <a:p>
              <a:pPr algn="ctr" eaLnBrk="1" fontAlgn="auto" latinLnBrk="1" hangingPunct="1">
                <a:spcBef>
                  <a:spcPts val="0"/>
                </a:spcBef>
                <a:spcAft>
                  <a:spcPts val="0"/>
                </a:spcAft>
              </a:pPr>
              <a:endParaRPr lang="ko-KR" altLang="en-US" sz="1800" b="0" kern="0">
                <a:solidFill>
                  <a:srgbClr val="92D050"/>
                </a:solidFill>
                <a:latin typeface="Arial"/>
                <a:ea typeface="Arial Unicode MS"/>
              </a:endParaRPr>
            </a:p>
          </p:txBody>
        </p:sp>
        <p:sp>
          <p:nvSpPr>
            <p:cNvPr id="10" name="TextBox 5">
              <a:extLst>
                <a:ext uri="{FF2B5EF4-FFF2-40B4-BE49-F238E27FC236}">
                  <a16:creationId xmlns="" xmlns:a16="http://schemas.microsoft.com/office/drawing/2014/main" id="{E3162FF6-215B-4AC8-A316-2F97A4B02959}"/>
                </a:ext>
              </a:extLst>
            </p:cNvPr>
            <p:cNvSpPr txBox="1"/>
            <p:nvPr/>
          </p:nvSpPr>
          <p:spPr>
            <a:xfrm>
              <a:off x="1243454" y="2340690"/>
              <a:ext cx="428602" cy="523220"/>
            </a:xfrm>
            <a:prstGeom prst="rect">
              <a:avLst/>
            </a:prstGeom>
            <a:noFill/>
          </p:spPr>
          <p:txBody>
            <a:bodyPr wrap="square" rtlCol="0" anchor="ctr">
              <a:spAutoFit/>
            </a:bodyPr>
            <a:lstStyle/>
            <a:p>
              <a:pPr algn="ctr" eaLnBrk="1" fontAlgn="auto" latinLnBrk="1" hangingPunct="1">
                <a:spcBef>
                  <a:spcPts val="0"/>
                </a:spcBef>
                <a:spcAft>
                  <a:spcPts val="0"/>
                </a:spcAft>
              </a:pPr>
              <a:r>
                <a:rPr lang="en-US" altLang="ko-KR" sz="2800" dirty="0">
                  <a:solidFill>
                    <a:srgbClr val="92D050"/>
                  </a:solidFill>
                  <a:latin typeface="Arial"/>
                  <a:ea typeface="Arial Unicode MS"/>
                  <a:cs typeface="Arial" pitchFamily="34" charset="0"/>
                </a:rPr>
                <a:t>1</a:t>
              </a:r>
              <a:endParaRPr lang="ko-KR" altLang="en-US" sz="2800" dirty="0">
                <a:solidFill>
                  <a:srgbClr val="92D050"/>
                </a:solidFill>
                <a:latin typeface="Arial"/>
                <a:ea typeface="Arial Unicode MS"/>
                <a:cs typeface="Arial" pitchFamily="34" charset="0"/>
              </a:endParaRPr>
            </a:p>
          </p:txBody>
        </p:sp>
        <p:sp>
          <p:nvSpPr>
            <p:cNvPr id="11" name="TextBox 12">
              <a:extLst>
                <a:ext uri="{FF2B5EF4-FFF2-40B4-BE49-F238E27FC236}">
                  <a16:creationId xmlns="" xmlns:a16="http://schemas.microsoft.com/office/drawing/2014/main" id="{32581D0D-D5DE-486B-9BC3-0175B730345A}"/>
                </a:ext>
              </a:extLst>
            </p:cNvPr>
            <p:cNvSpPr txBox="1"/>
            <p:nvPr/>
          </p:nvSpPr>
          <p:spPr bwMode="auto">
            <a:xfrm>
              <a:off x="2073782" y="3052431"/>
              <a:ext cx="5738578" cy="769441"/>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fontAlgn="auto">
                <a:spcBef>
                  <a:spcPts val="0"/>
                </a:spcBef>
                <a:spcAft>
                  <a:spcPts val="0"/>
                </a:spcAft>
                <a:defRPr/>
              </a:pPr>
              <a:r>
                <a:rPr lang="en-US" altLang="zh-TW" sz="2200" dirty="0">
                  <a:solidFill>
                    <a:srgbClr val="002060"/>
                  </a:solidFill>
                  <a:latin typeface="微軟正黑體" panose="020B0604030504040204" pitchFamily="34" charset="-120"/>
                  <a:ea typeface="微軟正黑體" panose="020B0604030504040204" pitchFamily="34" charset="-120"/>
                  <a:cs typeface="Arial" pitchFamily="34" charset="0"/>
                </a:rPr>
                <a:t>Light </a:t>
              </a:r>
              <a:r>
                <a:rPr lang="en-US" altLang="zh-TW" sz="2200" dirty="0" smtClean="0">
                  <a:solidFill>
                    <a:srgbClr val="002060"/>
                  </a:solidFill>
                  <a:latin typeface="微軟正黑體" panose="020B0604030504040204" pitchFamily="34" charset="-120"/>
                  <a:ea typeface="微軟正黑體" panose="020B0604030504040204" pitchFamily="34" charset="-120"/>
                  <a:cs typeface="Arial" pitchFamily="34" charset="0"/>
                </a:rPr>
                <a:t>weight</a:t>
              </a:r>
            </a:p>
            <a:p>
              <a:pPr fontAlgn="auto">
                <a:spcBef>
                  <a:spcPts val="0"/>
                </a:spcBef>
                <a:spcAft>
                  <a:spcPts val="0"/>
                </a:spcAft>
                <a:defRPr/>
              </a:pPr>
              <a:r>
                <a:rPr lang="en-US" altLang="zh-TW" sz="2200" dirty="0" smtClean="0">
                  <a:solidFill>
                    <a:srgbClr val="002060"/>
                  </a:solidFill>
                  <a:latin typeface="微軟正黑體" panose="020B0604030504040204" pitchFamily="34" charset="-120"/>
                  <a:ea typeface="微軟正黑體" panose="020B0604030504040204" pitchFamily="34" charset="-120"/>
                  <a:cs typeface="Arial" pitchFamily="34" charset="0"/>
                </a:rPr>
                <a:t>structural </a:t>
              </a:r>
              <a:r>
                <a:rPr lang="en-US" altLang="zh-TW" sz="2200" dirty="0">
                  <a:solidFill>
                    <a:srgbClr val="002060"/>
                  </a:solidFill>
                  <a:latin typeface="微軟正黑體" panose="020B0604030504040204" pitchFamily="34" charset="-120"/>
                  <a:ea typeface="微軟正黑體" panose="020B0604030504040204" pitchFamily="34" charset="-120"/>
                  <a:cs typeface="Arial" pitchFamily="34" charset="0"/>
                </a:rPr>
                <a:t>materials</a:t>
              </a:r>
            </a:p>
          </p:txBody>
        </p:sp>
        <p:sp>
          <p:nvSpPr>
            <p:cNvPr id="12" name="Oval 33">
              <a:extLst>
                <a:ext uri="{FF2B5EF4-FFF2-40B4-BE49-F238E27FC236}">
                  <a16:creationId xmlns="" xmlns:a16="http://schemas.microsoft.com/office/drawing/2014/main" id="{DBF1C2E5-72F0-46C8-BA3F-EDE093698AC9}"/>
                </a:ext>
              </a:extLst>
            </p:cNvPr>
            <p:cNvSpPr/>
            <p:nvPr/>
          </p:nvSpPr>
          <p:spPr>
            <a:xfrm>
              <a:off x="1115576" y="3087353"/>
              <a:ext cx="684357" cy="684357"/>
            </a:xfrm>
            <a:prstGeom prst="ellipse">
              <a:avLst/>
            </a:prstGeom>
            <a:solidFill>
              <a:sysClr val="window" lastClr="FFFFFF"/>
            </a:solidFill>
            <a:ln w="12700" cap="flat" cmpd="sng" algn="ctr">
              <a:solidFill>
                <a:srgbClr val="92D050"/>
              </a:solidFill>
              <a:prstDash val="solid"/>
            </a:ln>
            <a:effectLst>
              <a:outerShdw blurRad="63500" sx="102000" sy="102000" algn="ctr" rotWithShape="0">
                <a:prstClr val="black">
                  <a:alpha val="40000"/>
                </a:prstClr>
              </a:outerShdw>
            </a:effectLst>
          </p:spPr>
          <p:txBody>
            <a:bodyPr rtlCol="0" anchor="ctr"/>
            <a:lstStyle/>
            <a:p>
              <a:pPr algn="ctr" eaLnBrk="1" fontAlgn="auto" latinLnBrk="1" hangingPunct="1">
                <a:spcBef>
                  <a:spcPts val="0"/>
                </a:spcBef>
                <a:spcAft>
                  <a:spcPts val="0"/>
                </a:spcAft>
              </a:pPr>
              <a:endParaRPr lang="ko-KR" altLang="en-US" sz="1800" b="0" kern="0">
                <a:solidFill>
                  <a:srgbClr val="92D050"/>
                </a:solidFill>
                <a:latin typeface="Arial"/>
                <a:ea typeface="Arial Unicode MS"/>
              </a:endParaRPr>
            </a:p>
          </p:txBody>
        </p:sp>
        <p:sp>
          <p:nvSpPr>
            <p:cNvPr id="13" name="TextBox 34">
              <a:extLst>
                <a:ext uri="{FF2B5EF4-FFF2-40B4-BE49-F238E27FC236}">
                  <a16:creationId xmlns="" xmlns:a16="http://schemas.microsoft.com/office/drawing/2014/main" id="{16AEC211-D6A4-4D2C-8F6A-3B2847B19885}"/>
                </a:ext>
              </a:extLst>
            </p:cNvPr>
            <p:cNvSpPr txBox="1"/>
            <p:nvPr/>
          </p:nvSpPr>
          <p:spPr>
            <a:xfrm>
              <a:off x="1243454" y="3177447"/>
              <a:ext cx="428602" cy="523220"/>
            </a:xfrm>
            <a:prstGeom prst="rect">
              <a:avLst/>
            </a:prstGeom>
            <a:noFill/>
          </p:spPr>
          <p:txBody>
            <a:bodyPr wrap="square" rtlCol="0" anchor="ctr">
              <a:spAutoFit/>
            </a:bodyPr>
            <a:lstStyle/>
            <a:p>
              <a:pPr algn="ctr" eaLnBrk="1" fontAlgn="auto" latinLnBrk="1" hangingPunct="1">
                <a:spcBef>
                  <a:spcPts val="0"/>
                </a:spcBef>
                <a:spcAft>
                  <a:spcPts val="0"/>
                </a:spcAft>
              </a:pPr>
              <a:r>
                <a:rPr lang="en-US" altLang="ko-KR" sz="2800" dirty="0">
                  <a:solidFill>
                    <a:srgbClr val="92D050"/>
                  </a:solidFill>
                  <a:latin typeface="Arial"/>
                  <a:ea typeface="Arial Unicode MS"/>
                  <a:cs typeface="Arial" pitchFamily="34" charset="0"/>
                </a:rPr>
                <a:t>2</a:t>
              </a:r>
              <a:endParaRPr lang="ko-KR" altLang="en-US" sz="2800" dirty="0">
                <a:solidFill>
                  <a:srgbClr val="92D050"/>
                </a:solidFill>
                <a:latin typeface="Arial"/>
                <a:ea typeface="Arial Unicode MS"/>
                <a:cs typeface="Arial" pitchFamily="34" charset="0"/>
              </a:endParaRPr>
            </a:p>
          </p:txBody>
        </p:sp>
        <p:sp>
          <p:nvSpPr>
            <p:cNvPr id="14" name="Rectangle 36">
              <a:extLst>
                <a:ext uri="{FF2B5EF4-FFF2-40B4-BE49-F238E27FC236}">
                  <a16:creationId xmlns="" xmlns:a16="http://schemas.microsoft.com/office/drawing/2014/main" id="{13A3145E-39FD-46A2-A658-344DAD3E1508}"/>
                </a:ext>
              </a:extLst>
            </p:cNvPr>
            <p:cNvSpPr/>
            <p:nvPr/>
          </p:nvSpPr>
          <p:spPr>
            <a:xfrm>
              <a:off x="1457754" y="3908295"/>
              <a:ext cx="6570630" cy="700171"/>
            </a:xfrm>
            <a:prstGeom prst="rect">
              <a:avLst/>
            </a:prstGeom>
            <a:noFill/>
            <a:ln w="12700" cap="flat" cmpd="sng" algn="ctr">
              <a:solidFill>
                <a:srgbClr val="92D050"/>
              </a:solidFill>
              <a:prstDash val="solid"/>
            </a:ln>
            <a:effectLst/>
          </p:spPr>
          <p:txBody>
            <a:bodyPr rtlCol="0" anchor="ctr"/>
            <a:lstStyle/>
            <a:p>
              <a:pPr algn="ctr" eaLnBrk="1" fontAlgn="auto" latinLnBrk="1" hangingPunct="1">
                <a:spcBef>
                  <a:spcPts val="0"/>
                </a:spcBef>
                <a:spcAft>
                  <a:spcPts val="0"/>
                </a:spcAft>
              </a:pPr>
              <a:endParaRPr lang="ko-KR" altLang="en-US" sz="1800" b="0" kern="0">
                <a:solidFill>
                  <a:prstClr val="black">
                    <a:lumMod val="75000"/>
                    <a:lumOff val="25000"/>
                  </a:prstClr>
                </a:solidFill>
                <a:latin typeface="Arial"/>
                <a:ea typeface="Arial Unicode MS"/>
                <a:cs typeface="Arial" pitchFamily="34" charset="0"/>
              </a:endParaRPr>
            </a:p>
          </p:txBody>
        </p:sp>
        <p:sp>
          <p:nvSpPr>
            <p:cNvPr id="15" name="Oval 38">
              <a:extLst>
                <a:ext uri="{FF2B5EF4-FFF2-40B4-BE49-F238E27FC236}">
                  <a16:creationId xmlns="" xmlns:a16="http://schemas.microsoft.com/office/drawing/2014/main" id="{C1DBF8C0-E995-4CB8-9222-ED4D83858531}"/>
                </a:ext>
              </a:extLst>
            </p:cNvPr>
            <p:cNvSpPr/>
            <p:nvPr/>
          </p:nvSpPr>
          <p:spPr>
            <a:xfrm>
              <a:off x="1115576" y="3924110"/>
              <a:ext cx="684357" cy="684357"/>
            </a:xfrm>
            <a:prstGeom prst="ellipse">
              <a:avLst/>
            </a:prstGeom>
            <a:solidFill>
              <a:sysClr val="window" lastClr="FFFFFF"/>
            </a:solidFill>
            <a:ln w="12700" cap="flat" cmpd="sng" algn="ctr">
              <a:solidFill>
                <a:srgbClr val="92D050"/>
              </a:solidFill>
              <a:prstDash val="solid"/>
            </a:ln>
            <a:effectLst>
              <a:outerShdw blurRad="63500" sx="102000" sy="102000" algn="ctr" rotWithShape="0">
                <a:prstClr val="black">
                  <a:alpha val="40000"/>
                </a:prstClr>
              </a:outerShdw>
            </a:effectLst>
          </p:spPr>
          <p:txBody>
            <a:bodyPr rtlCol="0" anchor="ctr"/>
            <a:lstStyle/>
            <a:p>
              <a:pPr algn="ctr" eaLnBrk="1" fontAlgn="auto" latinLnBrk="1" hangingPunct="1">
                <a:spcBef>
                  <a:spcPts val="0"/>
                </a:spcBef>
                <a:spcAft>
                  <a:spcPts val="0"/>
                </a:spcAft>
              </a:pPr>
              <a:endParaRPr lang="ko-KR" altLang="en-US" sz="1800" b="0" kern="0">
                <a:solidFill>
                  <a:srgbClr val="92D050"/>
                </a:solidFill>
                <a:latin typeface="Arial"/>
                <a:ea typeface="Arial Unicode MS"/>
              </a:endParaRPr>
            </a:p>
          </p:txBody>
        </p:sp>
        <p:sp>
          <p:nvSpPr>
            <p:cNvPr id="16" name="TextBox 39">
              <a:extLst>
                <a:ext uri="{FF2B5EF4-FFF2-40B4-BE49-F238E27FC236}">
                  <a16:creationId xmlns="" xmlns:a16="http://schemas.microsoft.com/office/drawing/2014/main" id="{2100101B-8C55-4F00-9B01-33C811FB3118}"/>
                </a:ext>
              </a:extLst>
            </p:cNvPr>
            <p:cNvSpPr txBox="1"/>
            <p:nvPr/>
          </p:nvSpPr>
          <p:spPr>
            <a:xfrm>
              <a:off x="1243454" y="4014204"/>
              <a:ext cx="428602" cy="523220"/>
            </a:xfrm>
            <a:prstGeom prst="rect">
              <a:avLst/>
            </a:prstGeom>
            <a:noFill/>
          </p:spPr>
          <p:txBody>
            <a:bodyPr wrap="square" rtlCol="0" anchor="ctr">
              <a:spAutoFit/>
            </a:bodyPr>
            <a:lstStyle/>
            <a:p>
              <a:pPr algn="ctr" eaLnBrk="1" fontAlgn="auto" latinLnBrk="1" hangingPunct="1">
                <a:spcBef>
                  <a:spcPts val="0"/>
                </a:spcBef>
                <a:spcAft>
                  <a:spcPts val="0"/>
                </a:spcAft>
              </a:pPr>
              <a:r>
                <a:rPr lang="en-US" altLang="ko-KR" sz="2800" dirty="0">
                  <a:solidFill>
                    <a:srgbClr val="92D050"/>
                  </a:solidFill>
                  <a:latin typeface="Arial"/>
                  <a:ea typeface="Arial Unicode MS"/>
                  <a:cs typeface="Arial" pitchFamily="34" charset="0"/>
                </a:rPr>
                <a:t>3</a:t>
              </a:r>
              <a:endParaRPr lang="ko-KR" altLang="en-US" sz="2800" dirty="0">
                <a:solidFill>
                  <a:srgbClr val="92D050"/>
                </a:solidFill>
                <a:latin typeface="Arial"/>
                <a:ea typeface="Arial Unicode MS"/>
                <a:cs typeface="Arial" pitchFamily="34" charset="0"/>
              </a:endParaRPr>
            </a:p>
          </p:txBody>
        </p:sp>
        <p:sp>
          <p:nvSpPr>
            <p:cNvPr id="17" name="TextBox 12">
              <a:extLst>
                <a:ext uri="{FF2B5EF4-FFF2-40B4-BE49-F238E27FC236}">
                  <a16:creationId xmlns="" xmlns:a16="http://schemas.microsoft.com/office/drawing/2014/main" id="{C65AF655-CE53-42B4-A851-E19342B92469}"/>
                </a:ext>
              </a:extLst>
            </p:cNvPr>
            <p:cNvSpPr txBox="1"/>
            <p:nvPr/>
          </p:nvSpPr>
          <p:spPr bwMode="auto">
            <a:xfrm>
              <a:off x="2073782" y="4058897"/>
              <a:ext cx="5738578" cy="430887"/>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fontAlgn="auto">
                <a:spcBef>
                  <a:spcPts val="0"/>
                </a:spcBef>
                <a:spcAft>
                  <a:spcPts val="0"/>
                </a:spcAft>
                <a:defRPr/>
              </a:pPr>
              <a:r>
                <a:rPr lang="en-US" altLang="zh-TW" sz="2200" dirty="0">
                  <a:solidFill>
                    <a:srgbClr val="002060"/>
                  </a:solidFill>
                  <a:latin typeface="微軟正黑體" panose="020B0604030504040204" pitchFamily="34" charset="-120"/>
                  <a:ea typeface="微軟正黑體" panose="020B0604030504040204" pitchFamily="34" charset="-120"/>
                  <a:cs typeface="Arial" pitchFamily="34" charset="0"/>
                </a:rPr>
                <a:t>Sneakers i</a:t>
              </a:r>
              <a:r>
                <a:rPr lang="en-US" altLang="zh-TW" sz="2200" dirty="0" smtClean="0">
                  <a:solidFill>
                    <a:srgbClr val="002060"/>
                  </a:solidFill>
                  <a:latin typeface="微軟正黑體" panose="020B0604030504040204" pitchFamily="34" charset="-120"/>
                  <a:ea typeface="微軟正黑體" panose="020B0604030504040204" pitchFamily="34" charset="-120"/>
                  <a:cs typeface="Arial" pitchFamily="34" charset="0"/>
                </a:rPr>
                <a:t>nsole </a:t>
              </a:r>
              <a:r>
                <a:rPr lang="en-US" altLang="zh-TW" sz="2200" dirty="0">
                  <a:solidFill>
                    <a:srgbClr val="002060"/>
                  </a:solidFill>
                  <a:latin typeface="微軟正黑體" panose="020B0604030504040204" pitchFamily="34" charset="-120"/>
                  <a:ea typeface="微軟正黑體" panose="020B0604030504040204" pitchFamily="34" charset="-120"/>
                  <a:cs typeface="Arial" pitchFamily="34" charset="0"/>
                </a:rPr>
                <a:t>use</a:t>
              </a:r>
            </a:p>
          </p:txBody>
        </p:sp>
      </p:grpSp>
      <p:pic>
        <p:nvPicPr>
          <p:cNvPr id="18" name="Picture 2" descr="C:\Users\CHIN\OneDrive\簡報\公司內部簡報\2020策瑞會議報告\照片\IMG_208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269" y="465775"/>
            <a:ext cx="4099186" cy="2121624"/>
          </a:xfrm>
          <a:prstGeom prst="rect">
            <a:avLst/>
          </a:prstGeom>
          <a:noFill/>
          <a:extLst>
            <a:ext uri="{909E8E84-426E-40DD-AFC4-6F175D3DCCD1}">
              <a14:hiddenFill xmlns:a14="http://schemas.microsoft.com/office/drawing/2010/main">
                <a:solidFill>
                  <a:srgbClr val="FFFFFF"/>
                </a:solidFill>
              </a14:hiddenFill>
            </a:ext>
          </a:extLst>
        </p:spPr>
      </p:pic>
      <p:sp>
        <p:nvSpPr>
          <p:cNvPr id="19" name="向下箭號 18"/>
          <p:cNvSpPr/>
          <p:nvPr/>
        </p:nvSpPr>
        <p:spPr>
          <a:xfrm>
            <a:off x="301312" y="2587399"/>
            <a:ext cx="340378" cy="894775"/>
          </a:xfrm>
          <a:prstGeom prst="down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zh-TW" altLang="en-US" sz="1800" b="0">
              <a:solidFill>
                <a:srgbClr val="FF0000"/>
              </a:solidFill>
            </a:endParaRPr>
          </a:p>
        </p:txBody>
      </p:sp>
      <p:pic>
        <p:nvPicPr>
          <p:cNvPr id="2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26057"/>
          <a:stretch/>
        </p:blipFill>
        <p:spPr bwMode="auto">
          <a:xfrm>
            <a:off x="1494457" y="4862131"/>
            <a:ext cx="2349616" cy="1305894"/>
          </a:xfrm>
          <a:prstGeom prst="flowChartConnector">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文字方塊 24"/>
          <p:cNvSpPr txBox="1"/>
          <p:nvPr/>
        </p:nvSpPr>
        <p:spPr>
          <a:xfrm>
            <a:off x="209893" y="3631784"/>
            <a:ext cx="492443" cy="2647328"/>
          </a:xfrm>
          <a:prstGeom prst="rect">
            <a:avLst/>
          </a:prstGeom>
          <a:noFill/>
        </p:spPr>
        <p:txBody>
          <a:bodyPr vert="eaVert" wrap="none" rtlCol="0">
            <a:spAutoFit/>
          </a:bodyPr>
          <a:lstStyle/>
          <a:p>
            <a:pPr eaLnBrk="1" fontAlgn="auto" hangingPunct="1">
              <a:spcBef>
                <a:spcPts val="0"/>
              </a:spcBef>
              <a:spcAft>
                <a:spcPts val="0"/>
              </a:spcAft>
            </a:pPr>
            <a:r>
              <a:rPr lang="en-US" altLang="zh-TW" sz="2000" dirty="0" smtClean="0">
                <a:solidFill>
                  <a:srgbClr val="007635"/>
                </a:solidFill>
                <a:latin typeface="微軟正黑體" panose="020B0604030504040204" pitchFamily="34" charset="-120"/>
                <a:ea typeface="微軟正黑體" panose="020B0604030504040204" pitchFamily="34" charset="-120"/>
              </a:rPr>
              <a:t>Reduce CO</a:t>
            </a:r>
            <a:r>
              <a:rPr lang="en-US" altLang="zh-TW" sz="2000" baseline="-25000" dirty="0" smtClean="0">
                <a:solidFill>
                  <a:srgbClr val="007635"/>
                </a:solidFill>
                <a:latin typeface="微軟正黑體" panose="020B0604030504040204" pitchFamily="34" charset="-120"/>
                <a:ea typeface="微軟正黑體" panose="020B0604030504040204" pitchFamily="34" charset="-120"/>
              </a:rPr>
              <a:t>2</a:t>
            </a:r>
            <a:r>
              <a:rPr lang="en-US" altLang="zh-TW" sz="2000" dirty="0" smtClean="0">
                <a:solidFill>
                  <a:srgbClr val="007635"/>
                </a:solidFill>
                <a:latin typeface="微軟正黑體" panose="020B0604030504040204" pitchFamily="34" charset="-120"/>
                <a:ea typeface="微軟正黑體" panose="020B0604030504040204" pitchFamily="34" charset="-120"/>
              </a:rPr>
              <a:t> Emission</a:t>
            </a:r>
            <a:endParaRPr lang="zh-TW" altLang="en-US" sz="2000" dirty="0">
              <a:solidFill>
                <a:srgbClr val="007635"/>
              </a:solidFill>
              <a:latin typeface="微軟正黑體" panose="020B0604030504040204" pitchFamily="34" charset="-120"/>
              <a:ea typeface="微軟正黑體" panose="020B0604030504040204" pitchFamily="34" charset="-120"/>
            </a:endParaRPr>
          </a:p>
        </p:txBody>
      </p:sp>
      <p:pic>
        <p:nvPicPr>
          <p:cNvPr id="26" name="Picture 3" descr="C:\Users\mickylai\Downloads\聚合廠 朱文俊-CP9海景之美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28184" y="1625299"/>
            <a:ext cx="3095781" cy="20223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2"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30530" y="1365207"/>
            <a:ext cx="2613166" cy="190211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 descr="C:\Users\mickylai\Downloads\20220817.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36054" y="4578974"/>
            <a:ext cx="2740020" cy="1872208"/>
          </a:xfrm>
          <a:prstGeom prst="rect">
            <a:avLst/>
          </a:prstGeom>
          <a:noFill/>
          <a:scene3d>
            <a:camera prst="obliqueTopRight"/>
            <a:lightRig rig="threePt" dir="t"/>
          </a:scene3d>
          <a:extLst>
            <a:ext uri="{909E8E84-426E-40DD-AFC4-6F175D3DCCD1}">
              <a14:hiddenFill xmlns:a14="http://schemas.microsoft.com/office/drawing/2010/main">
                <a:solidFill>
                  <a:srgbClr val="FFFFFF"/>
                </a:solidFill>
              </a14:hiddenFill>
            </a:ext>
          </a:extLst>
        </p:spPr>
      </p:pic>
      <p:sp>
        <p:nvSpPr>
          <p:cNvPr id="20" name="投影片編號版面配置區 19"/>
          <p:cNvSpPr>
            <a:spLocks noGrp="1"/>
          </p:cNvSpPr>
          <p:nvPr>
            <p:ph type="sldNum" sz="quarter" idx="12"/>
          </p:nvPr>
        </p:nvSpPr>
        <p:spPr/>
        <p:txBody>
          <a:bodyPr/>
          <a:lstStyle/>
          <a:p>
            <a:fld id="{3371A073-0F0D-424B-875D-A3CDE2C259F7}" type="slidenum">
              <a:rPr lang="zh-TW" altLang="en-US" smtClean="0"/>
              <a:t>7</a:t>
            </a:fld>
            <a:endParaRPr lang="zh-TW" altLang="en-US"/>
          </a:p>
        </p:txBody>
      </p:sp>
    </p:spTree>
    <p:extLst>
      <p:ext uri="{BB962C8B-B14F-4D97-AF65-F5344CB8AC3E}">
        <p14:creationId xmlns:p14="http://schemas.microsoft.com/office/powerpoint/2010/main" val="95490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1000"/>
                                  </p:stCondLst>
                                  <p:childTnLst>
                                    <p:animMotion origin="layout" path="M -0.00104 0.14342 L 0.00104 0.78279 " pathEditMode="relative" rAng="0" ptsTypes="AA">
                                      <p:cBhvr>
                                        <p:cTn id="6" dur="5250" fill="hold"/>
                                        <p:tgtEl>
                                          <p:spTgt spid="18"/>
                                        </p:tgtEl>
                                        <p:attrNameLst>
                                          <p:attrName>ppt_x</p:attrName>
                                          <p:attrName>ppt_y</p:attrName>
                                        </p:attrNameLst>
                                      </p:cBhvr>
                                      <p:rCtr x="104" y="319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5" y="135997"/>
            <a:ext cx="8928991" cy="1143000"/>
          </a:xfrm>
          <a:prstGeom prst="rect">
            <a:avLst/>
          </a:prstGeom>
          <a:gradFill flip="none" rotWithShape="0">
            <a:gsLst>
              <a:gs pos="100000">
                <a:srgbClr val="FF0000">
                  <a:alpha val="50000"/>
                </a:srgbClr>
              </a:gs>
              <a:gs pos="0">
                <a:schemeClr val="bg1">
                  <a:alpha val="0"/>
                </a:schemeClr>
              </a:gs>
              <a:gs pos="100000">
                <a:srgbClr val="FF0000"/>
              </a:gs>
            </a:gsLst>
            <a:lin ang="0" scaled="1"/>
            <a:tileRect/>
          </a:gradFill>
          <a:ln w="9525" cap="flat" cmpd="sng" algn="ctr">
            <a:noFill/>
            <a:prstDash val="solid"/>
          </a:ln>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en-US" altLang="zh-TW" sz="3300" b="1" dirty="0" smtClean="0">
                <a:ln>
                  <a:solidFill>
                    <a:schemeClr val="bg1"/>
                  </a:solidFill>
                </a:ln>
                <a:solidFill>
                  <a:schemeClr val="bg1"/>
                </a:solidFill>
                <a:latin typeface="微軟正黑體" pitchFamily="34" charset="-120"/>
                <a:ea typeface="微軟正黑體" pitchFamily="34" charset="-120"/>
              </a:rPr>
              <a:t>Thermoplastic Elastomer : TPEE</a:t>
            </a:r>
            <a:endParaRPr lang="en-US" altLang="en-US" sz="3300" b="1" dirty="0">
              <a:ln>
                <a:solidFill>
                  <a:schemeClr val="bg1"/>
                </a:solidFill>
              </a:ln>
              <a:solidFill>
                <a:schemeClr val="bg1"/>
              </a:solidFill>
              <a:latin typeface="微軟正黑體" pitchFamily="34" charset="-120"/>
              <a:ea typeface="微軟正黑體" pitchFamily="34" charset="-120"/>
            </a:endParaRPr>
          </a:p>
        </p:txBody>
      </p:sp>
      <p:pic>
        <p:nvPicPr>
          <p:cNvPr id="5" name="圖片 4"/>
          <p:cNvPicPr>
            <a:picLocks noChangeAspect="1"/>
          </p:cNvPicPr>
          <p:nvPr/>
        </p:nvPicPr>
        <p:blipFill>
          <a:blip r:embed="rId2">
            <a:extLst>
              <a:ext uri="{BEBA8EAE-BF5A-486C-A8C5-ECC9F3942E4B}">
                <a14:imgProps xmlns:a14="http://schemas.microsoft.com/office/drawing/2010/main">
                  <a14:imgLayer r:embed="rId3">
                    <a14:imgEffect>
                      <a14:artisticMarke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07505" y="114243"/>
            <a:ext cx="2448272" cy="980369"/>
          </a:xfrm>
          <a:prstGeom prst="rect">
            <a:avLst/>
          </a:prstGeom>
        </p:spPr>
      </p:pic>
      <p:pic>
        <p:nvPicPr>
          <p:cNvPr id="8" name="Picture 2" descr="C:\Users\hn1029\Downloads\鞋底發泡.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flipV="1">
            <a:off x="646951" y="1429727"/>
            <a:ext cx="3566133" cy="2001330"/>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9" name="Picture 8" descr="C:\Users\hn1029\Downloads\汽車進氣岐管-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064" y="4560942"/>
            <a:ext cx="3024336" cy="2073830"/>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10" name="Picture 10" descr="C:\Users\hn1029\Downloads\汽車防塵套-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2923" y="1468715"/>
            <a:ext cx="3651477" cy="2001331"/>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11" name="Picture 11" descr="C:\Users\hn1029\Downloads\fiber_intro_pic059.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4484" y="4481981"/>
            <a:ext cx="3211068" cy="2146300"/>
          </a:xfrm>
          <a:prstGeom prst="rect">
            <a:avLst/>
          </a:prstGeom>
          <a:noFill/>
          <a:extLst>
            <a:ext uri="{909E8E84-426E-40DD-AFC4-6F175D3DCCD1}">
              <a14:hiddenFill xmlns:a14="http://schemas.microsoft.com/office/drawing/2010/main">
                <a:solidFill>
                  <a:srgbClr val="FFFFFF"/>
                </a:solidFill>
              </a14:hiddenFill>
            </a:ext>
          </a:extLst>
        </p:spPr>
      </p:pic>
      <p:sp>
        <p:nvSpPr>
          <p:cNvPr id="12" name="標題 1">
            <a:extLst>
              <a:ext uri="{FF2B5EF4-FFF2-40B4-BE49-F238E27FC236}">
                <a16:creationId xmlns:a16="http://schemas.microsoft.com/office/drawing/2014/main" xmlns="" id="{FC45EF8B-CD84-4925-A832-25AE6FC6C4B6}"/>
              </a:ext>
            </a:extLst>
          </p:cNvPr>
          <p:cNvSpPr txBox="1">
            <a:spLocks/>
          </p:cNvSpPr>
          <p:nvPr/>
        </p:nvSpPr>
        <p:spPr bwMode="auto">
          <a:xfrm>
            <a:off x="0" y="3561707"/>
            <a:ext cx="9143999" cy="920274"/>
          </a:xfrm>
          <a:prstGeom prst="rect">
            <a:avLst/>
          </a:prstGeom>
          <a:noFill/>
          <a:ln>
            <a:noFill/>
          </a:ln>
          <a:effectLst/>
          <a:extLst/>
        </p:spPr>
        <p:txBody>
          <a:bodyPr vert="horz" wrap="square" lIns="91440" tIns="45720" rIns="91440" bIns="45720" numCol="1" anchor="t" anchorCtr="0" compatLnSpc="1">
            <a:prstTxWarp prst="textNoShape">
              <a:avLst/>
            </a:prstTxWarp>
            <a:noAutofit/>
          </a:bodyPr>
          <a:lstStyle>
            <a:lvl1pPr algn="l" rtl="0" eaLnBrk="0" fontAlgn="base" hangingPunct="0">
              <a:spcBef>
                <a:spcPct val="50000"/>
              </a:spcBef>
              <a:spcAft>
                <a:spcPct val="0"/>
              </a:spcAft>
              <a:defRPr sz="2800" b="1" kern="1200">
                <a:solidFill>
                  <a:schemeClr val="bg1"/>
                </a:solidFill>
                <a:latin typeface="+mj-lt"/>
                <a:ea typeface="+mj-ea"/>
                <a:cs typeface="+mj-cs"/>
              </a:defRPr>
            </a:lvl1pPr>
            <a:lvl2pPr algn="l" rtl="0" eaLnBrk="0" fontAlgn="base" hangingPunct="0">
              <a:spcBef>
                <a:spcPct val="50000"/>
              </a:spcBef>
              <a:spcAft>
                <a:spcPct val="0"/>
              </a:spcAft>
              <a:defRPr sz="2800" b="1">
                <a:solidFill>
                  <a:schemeClr val="bg1"/>
                </a:solidFill>
                <a:latin typeface="Arial" panose="020B0604020202020204" pitchFamily="34" charset="0"/>
              </a:defRPr>
            </a:lvl2pPr>
            <a:lvl3pPr algn="l" rtl="0" eaLnBrk="0" fontAlgn="base" hangingPunct="0">
              <a:spcBef>
                <a:spcPct val="50000"/>
              </a:spcBef>
              <a:spcAft>
                <a:spcPct val="0"/>
              </a:spcAft>
              <a:defRPr sz="2800" b="1">
                <a:solidFill>
                  <a:schemeClr val="bg1"/>
                </a:solidFill>
                <a:latin typeface="Arial" panose="020B0604020202020204" pitchFamily="34" charset="0"/>
              </a:defRPr>
            </a:lvl3pPr>
            <a:lvl4pPr algn="l" rtl="0" eaLnBrk="0" fontAlgn="base" hangingPunct="0">
              <a:spcBef>
                <a:spcPct val="50000"/>
              </a:spcBef>
              <a:spcAft>
                <a:spcPct val="0"/>
              </a:spcAft>
              <a:defRPr sz="2800" b="1">
                <a:solidFill>
                  <a:schemeClr val="bg1"/>
                </a:solidFill>
                <a:latin typeface="Arial" panose="020B0604020202020204" pitchFamily="34" charset="0"/>
              </a:defRPr>
            </a:lvl4pPr>
            <a:lvl5pPr algn="l" rtl="0" eaLnBrk="0" fontAlgn="base" hangingPunct="0">
              <a:spcBef>
                <a:spcPct val="50000"/>
              </a:spcBef>
              <a:spcAft>
                <a:spcPct val="0"/>
              </a:spcAft>
              <a:defRPr sz="2800" b="1">
                <a:solidFill>
                  <a:schemeClr val="bg1"/>
                </a:solidFill>
                <a:latin typeface="Arial" panose="020B0604020202020204" pitchFamily="34" charset="0"/>
              </a:defRPr>
            </a:lvl5pPr>
            <a:lvl6pPr marL="457200" algn="l" rtl="0" fontAlgn="base">
              <a:spcBef>
                <a:spcPct val="50000"/>
              </a:spcBef>
              <a:spcAft>
                <a:spcPct val="0"/>
              </a:spcAft>
              <a:defRPr sz="2800" b="1">
                <a:solidFill>
                  <a:schemeClr val="bg1"/>
                </a:solidFill>
                <a:latin typeface="Arial" panose="020B0604020202020204" pitchFamily="34" charset="0"/>
              </a:defRPr>
            </a:lvl6pPr>
            <a:lvl7pPr marL="914400" algn="l" rtl="0" fontAlgn="base">
              <a:spcBef>
                <a:spcPct val="50000"/>
              </a:spcBef>
              <a:spcAft>
                <a:spcPct val="0"/>
              </a:spcAft>
              <a:defRPr sz="2800" b="1">
                <a:solidFill>
                  <a:schemeClr val="bg1"/>
                </a:solidFill>
                <a:latin typeface="Arial" panose="020B0604020202020204" pitchFamily="34" charset="0"/>
              </a:defRPr>
            </a:lvl7pPr>
            <a:lvl8pPr marL="1371600" algn="l" rtl="0" fontAlgn="base">
              <a:spcBef>
                <a:spcPct val="50000"/>
              </a:spcBef>
              <a:spcAft>
                <a:spcPct val="0"/>
              </a:spcAft>
              <a:defRPr sz="2800" b="1">
                <a:solidFill>
                  <a:schemeClr val="bg1"/>
                </a:solidFill>
                <a:latin typeface="Arial" panose="020B0604020202020204" pitchFamily="34" charset="0"/>
              </a:defRPr>
            </a:lvl8pPr>
            <a:lvl9pPr marL="1828800" algn="l" rtl="0" fontAlgn="base">
              <a:spcBef>
                <a:spcPct val="50000"/>
              </a:spcBef>
              <a:spcAft>
                <a:spcPct val="0"/>
              </a:spcAft>
              <a:defRPr sz="2800" b="1">
                <a:solidFill>
                  <a:schemeClr val="bg1"/>
                </a:solidFill>
                <a:latin typeface="Arial" panose="020B0604020202020204" pitchFamily="34" charset="0"/>
              </a:defRPr>
            </a:lvl9pPr>
          </a:lstStyle>
          <a:p>
            <a:pPr algn="ctr">
              <a:spcBef>
                <a:spcPts val="0"/>
              </a:spcBef>
            </a:pPr>
            <a:r>
              <a:rPr lang="en-US" altLang="zh-TW" sz="2750" dirty="0">
                <a:solidFill>
                  <a:srgbClr val="002060"/>
                </a:solidFill>
                <a:latin typeface="微軟正黑體" pitchFamily="34" charset="-120"/>
                <a:ea typeface="微軟正黑體" pitchFamily="34" charset="-120"/>
              </a:rPr>
              <a:t>Polymeric Foam</a:t>
            </a:r>
            <a:r>
              <a:rPr lang="zh-TW" altLang="en-US" sz="2750" dirty="0" smtClean="0">
                <a:solidFill>
                  <a:srgbClr val="002060"/>
                </a:solidFill>
                <a:latin typeface="微軟正黑體" pitchFamily="34" charset="-120"/>
                <a:ea typeface="微軟正黑體" pitchFamily="34" charset="-120"/>
              </a:rPr>
              <a:t>、</a:t>
            </a:r>
            <a:endParaRPr lang="en-US" altLang="zh-TW" sz="2750" dirty="0" smtClean="0">
              <a:solidFill>
                <a:srgbClr val="002060"/>
              </a:solidFill>
              <a:latin typeface="微軟正黑體" pitchFamily="34" charset="-120"/>
              <a:ea typeface="微軟正黑體" pitchFamily="34" charset="-120"/>
            </a:endParaRPr>
          </a:p>
          <a:p>
            <a:pPr algn="ctr">
              <a:spcBef>
                <a:spcPts val="0"/>
              </a:spcBef>
            </a:pPr>
            <a:r>
              <a:rPr lang="en-US" altLang="zh-TW" sz="2750" dirty="0" smtClean="0">
                <a:solidFill>
                  <a:srgbClr val="002060"/>
                </a:solidFill>
                <a:latin typeface="微軟正黑體" pitchFamily="34" charset="-120"/>
                <a:ea typeface="微軟正黑體" pitchFamily="34" charset="-120"/>
              </a:rPr>
              <a:t>Breathable </a:t>
            </a:r>
            <a:r>
              <a:rPr lang="en-US" altLang="zh-TW" sz="2750" dirty="0">
                <a:solidFill>
                  <a:srgbClr val="002060"/>
                </a:solidFill>
                <a:latin typeface="微軟正黑體" pitchFamily="34" charset="-120"/>
                <a:ea typeface="微軟正黑體" pitchFamily="34" charset="-120"/>
              </a:rPr>
              <a:t>&amp; Water </a:t>
            </a:r>
            <a:r>
              <a:rPr lang="en-US" altLang="zh-TW" sz="2750" dirty="0" smtClean="0">
                <a:solidFill>
                  <a:srgbClr val="002060"/>
                </a:solidFill>
                <a:latin typeface="微軟正黑體" pitchFamily="34" charset="-120"/>
                <a:ea typeface="微軟正黑體" pitchFamily="34" charset="-120"/>
              </a:rPr>
              <a:t>Proof Membrane</a:t>
            </a:r>
            <a:r>
              <a:rPr lang="zh-TW" altLang="en-US" sz="2750" dirty="0">
                <a:solidFill>
                  <a:srgbClr val="002060"/>
                </a:solidFill>
                <a:latin typeface="微軟正黑體" pitchFamily="34" charset="-120"/>
                <a:ea typeface="微軟正黑體" pitchFamily="34" charset="-120"/>
              </a:rPr>
              <a:t>、</a:t>
            </a:r>
            <a:r>
              <a:rPr lang="en-US" altLang="zh-TW" sz="2750" dirty="0">
                <a:solidFill>
                  <a:srgbClr val="002060"/>
                </a:solidFill>
                <a:latin typeface="微軟正黑體" pitchFamily="34" charset="-120"/>
                <a:ea typeface="微軟正黑體" pitchFamily="34" charset="-120"/>
              </a:rPr>
              <a:t>CV Joint Boot</a:t>
            </a:r>
          </a:p>
        </p:txBody>
      </p:sp>
      <p:sp>
        <p:nvSpPr>
          <p:cNvPr id="6" name="投影片編號版面配置區 5"/>
          <p:cNvSpPr>
            <a:spLocks noGrp="1"/>
          </p:cNvSpPr>
          <p:nvPr>
            <p:ph type="sldNum" sz="quarter" idx="12"/>
          </p:nvPr>
        </p:nvSpPr>
        <p:spPr/>
        <p:txBody>
          <a:bodyPr/>
          <a:lstStyle/>
          <a:p>
            <a:fld id="{3371A073-0F0D-424B-875D-A3CDE2C259F7}" type="slidenum">
              <a:rPr lang="zh-TW" altLang="en-US" smtClean="0"/>
              <a:t>8</a:t>
            </a:fld>
            <a:endParaRPr lang="zh-TW" altLang="en-US"/>
          </a:p>
        </p:txBody>
      </p:sp>
    </p:spTree>
    <p:extLst>
      <p:ext uri="{BB962C8B-B14F-4D97-AF65-F5344CB8AC3E}">
        <p14:creationId xmlns:p14="http://schemas.microsoft.com/office/powerpoint/2010/main" val="6716108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
      <a:dk1>
        <a:srgbClr val="000080"/>
      </a:dk1>
      <a:lt1>
        <a:srgbClr val="FFFFFF"/>
      </a:lt1>
      <a:dk2>
        <a:srgbClr val="FFFFFF"/>
      </a:dk2>
      <a:lt2>
        <a:srgbClr val="808080"/>
      </a:lt2>
      <a:accent1>
        <a:srgbClr val="B4D7EB"/>
      </a:accent1>
      <a:accent2>
        <a:srgbClr val="183883"/>
      </a:accent2>
      <a:accent3>
        <a:srgbClr val="FFFFFF"/>
      </a:accent3>
      <a:accent4>
        <a:srgbClr val="00006C"/>
      </a:accent4>
      <a:accent5>
        <a:srgbClr val="D6E8F3"/>
      </a:accent5>
      <a:accent6>
        <a:srgbClr val="153276"/>
      </a:accent6>
      <a:hlink>
        <a:srgbClr val="365B91"/>
      </a:hlink>
      <a:folHlink>
        <a:srgbClr val="97C6E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bg2"/>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altLang="en-US" sz="1000" b="1" i="0" u="none" strike="noStrike" cap="none" normalizeH="0" baseline="0" smtClean="0">
            <a:ln>
              <a:noFill/>
            </a:ln>
            <a:solidFill>
              <a:schemeClr val="bg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bg2"/>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altLang="en-US" sz="1000" b="1" i="0" u="none" strike="noStrike" cap="none" normalizeH="0" baseline="0" smtClean="0">
            <a:ln>
              <a:noFill/>
            </a:ln>
            <a:solidFill>
              <a:schemeClr val="bg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83883"/>
        </a:dk1>
        <a:lt1>
          <a:srgbClr val="FFFFFF"/>
        </a:lt1>
        <a:dk2>
          <a:srgbClr val="000000"/>
        </a:dk2>
        <a:lt2>
          <a:srgbClr val="808080"/>
        </a:lt2>
        <a:accent1>
          <a:srgbClr val="BBE0E3"/>
        </a:accent1>
        <a:accent2>
          <a:srgbClr val="333399"/>
        </a:accent2>
        <a:accent3>
          <a:srgbClr val="FFFFFF"/>
        </a:accent3>
        <a:accent4>
          <a:srgbClr val="132E6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183883"/>
        </a:dk1>
        <a:lt1>
          <a:srgbClr val="FFFFFF"/>
        </a:lt1>
        <a:dk2>
          <a:srgbClr val="000000"/>
        </a:dk2>
        <a:lt2>
          <a:srgbClr val="808080"/>
        </a:lt2>
        <a:accent1>
          <a:srgbClr val="D4E3F7"/>
        </a:accent1>
        <a:accent2>
          <a:srgbClr val="333399"/>
        </a:accent2>
        <a:accent3>
          <a:srgbClr val="FFFFFF"/>
        </a:accent3>
        <a:accent4>
          <a:srgbClr val="132E6F"/>
        </a:accent4>
        <a:accent5>
          <a:srgbClr val="E6EFF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183883"/>
        </a:dk1>
        <a:lt1>
          <a:srgbClr val="FFFFFF"/>
        </a:lt1>
        <a:dk2>
          <a:srgbClr val="183883"/>
        </a:dk2>
        <a:lt2>
          <a:srgbClr val="808080"/>
        </a:lt2>
        <a:accent1>
          <a:srgbClr val="D4E3F7"/>
        </a:accent1>
        <a:accent2>
          <a:srgbClr val="333399"/>
        </a:accent2>
        <a:accent3>
          <a:srgbClr val="FFFFFF"/>
        </a:accent3>
        <a:accent4>
          <a:srgbClr val="132E6F"/>
        </a:accent4>
        <a:accent5>
          <a:srgbClr val="E6EFF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183883"/>
        </a:dk1>
        <a:lt1>
          <a:srgbClr val="FFFFFF"/>
        </a:lt1>
        <a:dk2>
          <a:srgbClr val="183883"/>
        </a:dk2>
        <a:lt2>
          <a:srgbClr val="808080"/>
        </a:lt2>
        <a:accent1>
          <a:srgbClr val="D4E3F7"/>
        </a:accent1>
        <a:accent2>
          <a:srgbClr val="0067AF"/>
        </a:accent2>
        <a:accent3>
          <a:srgbClr val="FFFFFF"/>
        </a:accent3>
        <a:accent4>
          <a:srgbClr val="132E6F"/>
        </a:accent4>
        <a:accent5>
          <a:srgbClr val="E6EFFA"/>
        </a:accent5>
        <a:accent6>
          <a:srgbClr val="005D9E"/>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
    <a:dk1>
      <a:srgbClr val="000080"/>
    </a:dk1>
    <a:lt1>
      <a:srgbClr val="FFFFFF"/>
    </a:lt1>
    <a:dk2>
      <a:srgbClr val="FFFFFF"/>
    </a:dk2>
    <a:lt2>
      <a:srgbClr val="808080"/>
    </a:lt2>
    <a:accent1>
      <a:srgbClr val="B4D7EB"/>
    </a:accent1>
    <a:accent2>
      <a:srgbClr val="183883"/>
    </a:accent2>
    <a:accent3>
      <a:srgbClr val="FFFFFF"/>
    </a:accent3>
    <a:accent4>
      <a:srgbClr val="00006C"/>
    </a:accent4>
    <a:accent5>
      <a:srgbClr val="D6E8F3"/>
    </a:accent5>
    <a:accent6>
      <a:srgbClr val="153276"/>
    </a:accent6>
    <a:hlink>
      <a:srgbClr val="365B91"/>
    </a:hlink>
    <a:folHlink>
      <a:srgbClr val="97C6E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1174</TotalTime>
  <Words>1051</Words>
  <Application>Microsoft Office PowerPoint</Application>
  <PresentationFormat>如螢幕大小 (4:3)</PresentationFormat>
  <Paragraphs>304</Paragraphs>
  <Slides>22</Slides>
  <Notes>4</Notes>
  <HiddenSlides>0</HiddenSlides>
  <MMClips>0</MMClips>
  <ScaleCrop>false</ScaleCrop>
  <HeadingPairs>
    <vt:vector size="4" baseType="variant">
      <vt:variant>
        <vt:lpstr>佈景主題</vt:lpstr>
      </vt:variant>
      <vt:variant>
        <vt:i4>3</vt:i4>
      </vt:variant>
      <vt:variant>
        <vt:lpstr>投影片標題</vt:lpstr>
      </vt:variant>
      <vt:variant>
        <vt:i4>22</vt:i4>
      </vt:variant>
    </vt:vector>
  </HeadingPairs>
  <TitlesOfParts>
    <vt:vector size="25" baseType="lpstr">
      <vt:lpstr>Office 佈景主題</vt:lpstr>
      <vt:lpstr>1_Office 佈景主題</vt:lpstr>
      <vt:lpstr>Default Design</vt:lpstr>
      <vt:lpstr>Shinkong Synthetic Fibers Corporation 2022 Investors’Conference</vt:lpstr>
      <vt:lpstr>Disclaimer</vt:lpstr>
      <vt:lpstr>SSFC Major Business</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SSFC Business Policies</vt:lpstr>
      <vt:lpstr>How to Reach Net-Zero Emissions Goal</vt:lpstr>
      <vt:lpstr>SSFC Pathways to Reduce  Carbon Emissions</vt:lpstr>
      <vt:lpstr>SSFC Net Zero Carbon Emissions Countermeasures</vt:lpstr>
      <vt:lpstr>PowerPoint 簡報</vt:lpstr>
      <vt:lpstr>PowerPoint 簡報</vt:lpstr>
      <vt:lpstr>Five-Year Financial Statement</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陳巧竹</dc:creator>
  <cp:lastModifiedBy>陳巧竹</cp:lastModifiedBy>
  <cp:revision>74</cp:revision>
  <dcterms:created xsi:type="dcterms:W3CDTF">2022-08-04T03:52:10Z</dcterms:created>
  <dcterms:modified xsi:type="dcterms:W3CDTF">2022-08-30T05:50:35Z</dcterms:modified>
</cp:coreProperties>
</file>