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7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86" r:id="rId2"/>
    <p:sldMasterId id="2147483695" r:id="rId3"/>
    <p:sldMasterId id="2147483704" r:id="rId4"/>
    <p:sldMasterId id="2147483750" r:id="rId5"/>
    <p:sldMasterId id="2147483826" r:id="rId6"/>
    <p:sldMasterId id="2147483835" r:id="rId7"/>
    <p:sldMasterId id="2147483844" r:id="rId8"/>
  </p:sldMasterIdLst>
  <p:notesMasterIdLst>
    <p:notesMasterId r:id="rId24"/>
  </p:notesMasterIdLst>
  <p:handoutMasterIdLst>
    <p:handoutMasterId r:id="rId25"/>
  </p:handoutMasterIdLst>
  <p:sldIdLst>
    <p:sldId id="299" r:id="rId9"/>
    <p:sldId id="300" r:id="rId10"/>
    <p:sldId id="377" r:id="rId11"/>
    <p:sldId id="363" r:id="rId12"/>
    <p:sldId id="378" r:id="rId13"/>
    <p:sldId id="335" r:id="rId14"/>
    <p:sldId id="380" r:id="rId15"/>
    <p:sldId id="375" r:id="rId16"/>
    <p:sldId id="369" r:id="rId17"/>
    <p:sldId id="364" r:id="rId18"/>
    <p:sldId id="365" r:id="rId19"/>
    <p:sldId id="366" r:id="rId20"/>
    <p:sldId id="352" r:id="rId21"/>
    <p:sldId id="379" r:id="rId22"/>
    <p:sldId id="288" r:id="rId23"/>
  </p:sldIdLst>
  <p:sldSz cx="9144000" cy="5143500" type="screen16x9"/>
  <p:notesSz cx="6807200" cy="9939338"/>
  <p:defaultTextStyle>
    <a:defPPr>
      <a:defRPr lang="zh-TW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42E58B99-AFCD-48E6-B2FE-E4201208784D}">
          <p14:sldIdLst>
            <p14:sldId id="299"/>
            <p14:sldId id="300"/>
            <p14:sldId id="377"/>
            <p14:sldId id="363"/>
            <p14:sldId id="378"/>
            <p14:sldId id="335"/>
            <p14:sldId id="380"/>
            <p14:sldId id="375"/>
            <p14:sldId id="369"/>
            <p14:sldId id="364"/>
            <p14:sldId id="365"/>
            <p14:sldId id="366"/>
            <p14:sldId id="352"/>
            <p14:sldId id="379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69E169"/>
    <a:srgbClr val="CA6E6C"/>
    <a:srgbClr val="6E4D95"/>
    <a:srgbClr val="BC74E8"/>
    <a:srgbClr val="F17427"/>
    <a:srgbClr val="C6E6A2"/>
    <a:srgbClr val="8CE7EC"/>
    <a:srgbClr val="99D5EF"/>
    <a:srgbClr val="388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92" autoAdjust="0"/>
    <p:restoredTop sz="98571" autoAdjust="0"/>
  </p:normalViewPr>
  <p:slideViewPr>
    <p:cSldViewPr>
      <p:cViewPr>
        <p:scale>
          <a:sx n="80" d="100"/>
          <a:sy n="80" d="100"/>
        </p:scale>
        <p:origin x="-1064" y="-2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immy.lee\Desktop\&#27861;&#35498;&#26371;\&#27861;&#35498;&#26371;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rgbClr val="BC74E8"/>
              </a:solidFill>
            </c:spPr>
          </c:dPt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E3DE00"/>
              </a:solidFill>
            </c:spPr>
          </c:dPt>
          <c:dPt>
            <c:idx val="3"/>
            <c:bubble3D val="0"/>
            <c:spPr>
              <a:solidFill>
                <a:srgbClr val="CA6E6C"/>
              </a:solidFill>
            </c:spPr>
          </c:dPt>
          <c:dPt>
            <c:idx val="4"/>
            <c:bubble3D val="0"/>
            <c:spPr>
              <a:solidFill>
                <a:srgbClr val="69E169"/>
              </a:solidFill>
            </c:spPr>
          </c:dPt>
          <c:dPt>
            <c:idx val="5"/>
            <c:bubble3D val="0"/>
            <c:spPr>
              <a:solidFill>
                <a:srgbClr val="F8A73A"/>
              </a:solidFill>
            </c:spPr>
          </c:dPt>
          <c:dLbls>
            <c:delete val="1"/>
          </c:dLbls>
          <c:cat>
            <c:strRef>
              <c:f>工作表1!$A$2:$A$7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16.666666666666668</c:v>
                </c:pt>
                <c:pt idx="1">
                  <c:v>16.666666666666668</c:v>
                </c:pt>
                <c:pt idx="2">
                  <c:v>16.666666666666668</c:v>
                </c:pt>
                <c:pt idx="3">
                  <c:v>16.666666666666668</c:v>
                </c:pt>
                <c:pt idx="4">
                  <c:v>16.666666666666668</c:v>
                </c:pt>
                <c:pt idx="5">
                  <c:v>16.666666666666668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2687553423643"/>
          <c:y val="8.274374026469436E-2"/>
          <c:w val="0.77350264823006953"/>
          <c:h val="0.84702987083169989"/>
        </c:manualLayout>
      </c:layout>
      <c:lineChart>
        <c:grouping val="standard"/>
        <c:varyColors val="0"/>
        <c:ser>
          <c:idx val="0"/>
          <c:order val="0"/>
          <c:tx>
            <c:strRef>
              <c:f>彙總!$P$39</c:f>
              <c:strCache>
                <c:ptCount val="1"/>
                <c:pt idx="0">
                  <c:v>合計</c:v>
                </c:pt>
              </c:strCache>
            </c:strRef>
          </c:tx>
          <c:spPr>
            <a:ln w="15875" cap="rnd" cmpd="sng" algn="ctr">
              <a:solidFill>
                <a:srgbClr val="FFC000"/>
              </a:solidFill>
              <a:round/>
            </a:ln>
            <a:effectLst>
              <a:softEdge rad="0"/>
            </a:effectLst>
          </c:spPr>
          <c:marker>
            <c:symbol val="none"/>
          </c:marker>
          <c:cat>
            <c:numRef>
              <c:f>彙總!$T$33:$Z$33</c:f>
              <c:numCache>
                <c:formatCode>General</c:formatCode>
                <c:ptCount val="7"/>
                <c:pt idx="0">
                  <c:v>2021</c:v>
                </c:pt>
                <c:pt idx="1">
                  <c:v>2025</c:v>
                </c:pt>
                <c:pt idx="2">
                  <c:v>2030</c:v>
                </c:pt>
                <c:pt idx="4">
                  <c:v>2040</c:v>
                </c:pt>
                <c:pt idx="6">
                  <c:v>2050</c:v>
                </c:pt>
              </c:numCache>
            </c:numRef>
          </c:cat>
          <c:val>
            <c:numRef>
              <c:f>彙總!$T$39:$Z$39</c:f>
              <c:numCache>
                <c:formatCode>0</c:formatCode>
                <c:ptCount val="7"/>
                <c:pt idx="0" formatCode="_-* #,##0_-;\-* #,##0_-;_-* &quot;-&quot;??_-;_-@_-">
                  <c:v>373000</c:v>
                </c:pt>
                <c:pt idx="1">
                  <c:v>346890</c:v>
                </c:pt>
                <c:pt idx="2">
                  <c:v>290940</c:v>
                </c:pt>
                <c:pt idx="3">
                  <c:v>288406.30669285497</c:v>
                </c:pt>
                <c:pt idx="4">
                  <c:v>192937.38013297002</c:v>
                </c:pt>
                <c:pt idx="5">
                  <c:v>95868.890066485008</c:v>
                </c:pt>
                <c:pt idx="6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92C-44C9-B56E-209DC2B1D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26052352"/>
        <c:axId val="125063680"/>
      </c:lineChart>
      <c:catAx>
        <c:axId val="12605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TW" altLang="en-US" sz="1600" b="1" kern="1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25063680"/>
        <c:crosses val="autoZero"/>
        <c:auto val="1"/>
        <c:lblAlgn val="ctr"/>
        <c:lblOffset val="100"/>
        <c:noMultiLvlLbl val="0"/>
      </c:catAx>
      <c:valAx>
        <c:axId val="125063680"/>
        <c:scaling>
          <c:orientation val="minMax"/>
          <c:max val="450000"/>
        </c:scaling>
        <c:delete val="0"/>
        <c:axPos val="l"/>
        <c:title>
          <c:tx>
            <c:rich>
              <a:bodyPr rot="0" spcFirstLastPara="1" vertOverflow="ellipsis" vert="eaVert" wrap="square" anchor="ctr" anchorCtr="1"/>
              <a:lstStyle/>
              <a:p>
                <a:pPr algn="ctr">
                  <a:defRPr lang="zh-TW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CO</a:t>
                </a:r>
                <a:r>
                  <a:rPr lang="en-US" sz="1600" b="1" i="0" u="none" strike="noStrike" kern="1200" baseline="-2500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2</a:t>
                </a: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 emission (</a:t>
                </a:r>
                <a:r>
                  <a:rPr lang="en-US" sz="1600" b="1" i="0" u="none" strike="noStrike" kern="1200" baseline="0" dirty="0" err="1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mt</a:t>
                </a:r>
                <a:r>
                  <a:rPr lang="en-US" sz="1600" b="1" i="0" u="none" strike="noStrike" kern="1200" baseline="0" dirty="0">
                    <a:solidFill>
                      <a:srgbClr val="00206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/year)</a:t>
                </a:r>
                <a:endParaRPr lang="zh-TW" sz="1600" b="1" i="0" u="none" strike="noStrike" kern="1200" baseline="0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c:rich>
          </c:tx>
          <c:layout>
            <c:manualLayout>
              <c:xMode val="edge"/>
              <c:yMode val="edge"/>
              <c:x val="0"/>
              <c:y val="0.1846391446706155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zh-TW" altLang="en-US" sz="1100" b="1" i="0" u="none" strike="noStrike" kern="1200" baseline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26052352"/>
        <c:crosses val="autoZero"/>
        <c:crossBetween val="between"/>
        <c:majorUnit val="100000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ysClr val="window" lastClr="FFFFFF">
        <a:alpha val="0"/>
      </a:sysClr>
    </a:solidFill>
    <a:ln>
      <a:noFill/>
    </a:ln>
    <a:effectLst/>
  </c:spPr>
  <c:txPr>
    <a:bodyPr/>
    <a:lstStyle/>
    <a:p>
      <a:pPr>
        <a:defRPr/>
      </a:pPr>
      <a:endParaRPr lang="zh-TW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[1]營收!$A$14</c:f>
              <c:strCache>
                <c:ptCount val="1"/>
                <c:pt idx="0">
                  <c:v>2023營收(百萬元)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circle"/>
            <c:size val="10"/>
            <c:spPr>
              <a:solidFill>
                <a:srgbClr val="FF0000"/>
              </a:solidFill>
            </c:spPr>
          </c:marker>
          <c:cat>
            <c:numRef>
              <c:f>[1]營收!$B$10:$M$10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[1]營收!$B$14:$M$14</c:f>
              <c:numCache>
                <c:formatCode>General</c:formatCode>
                <c:ptCount val="12"/>
                <c:pt idx="0">
                  <c:v>2779.7714569999998</c:v>
                </c:pt>
                <c:pt idx="1">
                  <c:v>3143.432084</c:v>
                </c:pt>
                <c:pt idx="2">
                  <c:v>3210.638379</c:v>
                </c:pt>
                <c:pt idx="3">
                  <c:v>3031.7787520000002</c:v>
                </c:pt>
                <c:pt idx="4">
                  <c:v>3191.579976</c:v>
                </c:pt>
                <c:pt idx="5">
                  <c:v>3466.8439020000001</c:v>
                </c:pt>
                <c:pt idx="6">
                  <c:v>3338.8558170000001</c:v>
                </c:pt>
                <c:pt idx="7">
                  <c:v>3764.71378</c:v>
                </c:pt>
                <c:pt idx="8">
                  <c:v>3829.7908000000002</c:v>
                </c:pt>
                <c:pt idx="9">
                  <c:v>3253.9287549999999</c:v>
                </c:pt>
                <c:pt idx="10">
                  <c:v>3165.203399</c:v>
                </c:pt>
                <c:pt idx="11">
                  <c:v>3337.230521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[1]營收!$A$15</c:f>
              <c:strCache>
                <c:ptCount val="1"/>
                <c:pt idx="0">
                  <c:v>2024營收(百萬元)</c:v>
                </c:pt>
              </c:strCache>
            </c:strRef>
          </c:tx>
          <c:spPr>
            <a:ln w="44450">
              <a:solidFill>
                <a:srgbClr val="00FF00"/>
              </a:solidFill>
            </a:ln>
          </c:spPr>
          <c:marker>
            <c:symbol val="circle"/>
            <c:size val="10"/>
            <c:spPr>
              <a:solidFill>
                <a:srgbClr val="00FF00"/>
              </a:solidFill>
            </c:spPr>
          </c:marker>
          <c:val>
            <c:numRef>
              <c:f>[1]營收!$B$15:$G$15</c:f>
              <c:numCache>
                <c:formatCode>General</c:formatCode>
                <c:ptCount val="6"/>
                <c:pt idx="0">
                  <c:v>3663.2428920000002</c:v>
                </c:pt>
                <c:pt idx="1">
                  <c:v>3162.232051</c:v>
                </c:pt>
                <c:pt idx="2">
                  <c:v>4061.4240399999999</c:v>
                </c:pt>
                <c:pt idx="3">
                  <c:v>3770.0371369999998</c:v>
                </c:pt>
                <c:pt idx="4">
                  <c:v>3988.0485659999999</c:v>
                </c:pt>
                <c:pt idx="5">
                  <c:v>3772.6386269999998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06240"/>
        <c:axId val="226762752"/>
      </c:lineChart>
      <c:catAx>
        <c:axId val="22650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6762752"/>
        <c:crosses val="autoZero"/>
        <c:auto val="1"/>
        <c:lblAlgn val="ctr"/>
        <c:lblOffset val="100"/>
        <c:noMultiLvlLbl val="0"/>
      </c:catAx>
      <c:valAx>
        <c:axId val="226762752"/>
        <c:scaling>
          <c:orientation val="minMax"/>
          <c:max val="5500"/>
          <c:min val="2000"/>
        </c:scaling>
        <c:delete val="0"/>
        <c:axPos val="l"/>
        <c:majorGridlines/>
        <c:numFmt formatCode="#,##0_);[Red]\(#,##0\)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>
                <a:latin typeface="微軟正黑體" pitchFamily="34" charset="-120"/>
                <a:ea typeface="微軟正黑體" pitchFamily="34" charset="-120"/>
              </a:defRPr>
            </a:pPr>
            <a:endParaRPr lang="zh-TW"/>
          </a:p>
        </c:txPr>
        <c:crossAx val="226506240"/>
        <c:crosses val="autoZero"/>
        <c:crossBetween val="between"/>
        <c:majorUnit val="500"/>
      </c:valAx>
      <c:spPr>
        <a:ln>
          <a:solidFill>
            <a:schemeClr val="accent1"/>
          </a:solidFill>
        </a:ln>
      </c:spPr>
    </c:plotArea>
    <c:legend>
      <c:legendPos val="b"/>
      <c:layout/>
      <c:overlay val="0"/>
      <c:txPr>
        <a:bodyPr/>
        <a:lstStyle/>
        <a:p>
          <a:pPr>
            <a:defRPr sz="1600">
              <a:latin typeface="微軟正黑體" pitchFamily="34" charset="-120"/>
              <a:ea typeface="微軟正黑體" pitchFamily="34" charset="-120"/>
            </a:defRPr>
          </a:pPr>
          <a:endParaRPr lang="zh-TW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sz="1200">
                <a:latin typeface="微軟正黑體" pitchFamily="34" charset="-120"/>
                <a:ea typeface="微軟正黑體" pitchFamily="34" charset="-120"/>
              </a:rPr>
              <a:t>總收入</a:t>
            </a:r>
          </a:p>
        </c:rich>
      </c:tx>
      <c:layout>
        <c:manualLayout>
          <c:xMode val="edge"/>
          <c:yMode val="edge"/>
          <c:x val="0.50771137360815777"/>
          <c:y val="1.722016970002667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088432275941631"/>
          <c:y val="0.15691761911453322"/>
          <c:w val="0.82357713013034028"/>
          <c:h val="0.603255066917588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工作表1!$A$2</c:f>
              <c:strCache>
                <c:ptCount val="1"/>
                <c:pt idx="0">
                  <c:v>總收入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工作表1!$E$1:$J$1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2024H1</c:v>
                </c:pt>
              </c:strCache>
            </c:strRef>
          </c:cat>
          <c:val>
            <c:numRef>
              <c:f>工作表1!$E$2:$J$2</c:f>
              <c:numCache>
                <c:formatCode>#,##0</c:formatCode>
                <c:ptCount val="6"/>
                <c:pt idx="0">
                  <c:v>34791</c:v>
                </c:pt>
                <c:pt idx="1">
                  <c:v>32129</c:v>
                </c:pt>
                <c:pt idx="2">
                  <c:v>44155</c:v>
                </c:pt>
                <c:pt idx="3">
                  <c:v>45968</c:v>
                </c:pt>
                <c:pt idx="4">
                  <c:v>39565</c:v>
                </c:pt>
                <c:pt idx="5">
                  <c:v>22462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456384"/>
        <c:axId val="125052608"/>
      </c:barChart>
      <c:catAx>
        <c:axId val="12545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5052608"/>
        <c:crosses val="autoZero"/>
        <c:auto val="1"/>
        <c:lblAlgn val="ctr"/>
        <c:lblOffset val="100"/>
        <c:noMultiLvlLbl val="0"/>
      </c:catAx>
      <c:valAx>
        <c:axId val="125052608"/>
        <c:scaling>
          <c:orientation val="minMax"/>
          <c:max val="600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sz="1000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125456384"/>
        <c:crosses val="autoZero"/>
        <c:crossBetween val="between"/>
        <c:majorUnit val="15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</c:dTable>
    </c:plotArea>
    <c:plotVisOnly val="1"/>
    <c:dispBlanksAs val="gap"/>
    <c:showDLblsOverMax val="0"/>
  </c:chart>
  <c:txPr>
    <a:bodyPr/>
    <a:lstStyle/>
    <a:p>
      <a:pPr>
        <a:defRPr>
          <a:solidFill>
            <a:srgbClr val="003399"/>
          </a:solidFill>
        </a:defRPr>
      </a:pPr>
      <a:endParaRPr lang="zh-TW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zh-TW" sz="1200">
                <a:latin typeface="微軟正黑體" pitchFamily="34" charset="-120"/>
                <a:ea typeface="微軟正黑體" pitchFamily="34" charset="-120"/>
              </a:rPr>
              <a:t>母公司淨利</a:t>
            </a:r>
          </a:p>
        </c:rich>
      </c:tx>
      <c:layout>
        <c:manualLayout>
          <c:xMode val="edge"/>
          <c:yMode val="edge"/>
          <c:x val="0.47783467892769954"/>
          <c:y val="1.64207697357348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458906860517756"/>
          <c:y val="0.15650297519468906"/>
          <c:w val="0.79541093139482244"/>
          <c:h val="0.515542969771813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工作表1!$A$3</c:f>
              <c:strCache>
                <c:ptCount val="1"/>
                <c:pt idx="0">
                  <c:v>母公司淨利</c:v>
                </c:pt>
              </c:strCache>
            </c:strRef>
          </c:tx>
          <c:spPr>
            <a:solidFill>
              <a:srgbClr val="0066CC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工作表1!$E$1:$J$1</c:f>
              <c:strCach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2024H1</c:v>
                </c:pt>
              </c:strCache>
            </c:strRef>
          </c:cat>
          <c:val>
            <c:numRef>
              <c:f>工作表1!$E$3:$J$3</c:f>
              <c:numCache>
                <c:formatCode>_-* #,##0_-;\-* #,##0_-;_-* "-"??_-;_-@_-</c:formatCode>
                <c:ptCount val="6"/>
                <c:pt idx="0" formatCode="#,##0">
                  <c:v>1793</c:v>
                </c:pt>
                <c:pt idx="1">
                  <c:v>2884</c:v>
                </c:pt>
                <c:pt idx="2">
                  <c:v>3888</c:v>
                </c:pt>
                <c:pt idx="3">
                  <c:v>2824</c:v>
                </c:pt>
                <c:pt idx="4">
                  <c:v>764</c:v>
                </c:pt>
                <c:pt idx="5">
                  <c:v>796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457920"/>
        <c:axId val="125051456"/>
      </c:barChart>
      <c:catAx>
        <c:axId val="12545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25051456"/>
        <c:crosses val="autoZero"/>
        <c:auto val="1"/>
        <c:lblAlgn val="ctr"/>
        <c:lblOffset val="100"/>
        <c:noMultiLvlLbl val="0"/>
      </c:catAx>
      <c:valAx>
        <c:axId val="125051456"/>
        <c:scaling>
          <c:orientation val="minMax"/>
          <c:max val="45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125457920"/>
        <c:crosses val="autoZero"/>
        <c:crossBetween val="between"/>
        <c:majorUnit val="15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</c:dTable>
    </c:plotArea>
    <c:plotVisOnly val="1"/>
    <c:dispBlanksAs val="gap"/>
    <c:showDLblsOverMax val="0"/>
  </c:chart>
  <c:txPr>
    <a:bodyPr/>
    <a:lstStyle/>
    <a:p>
      <a:pPr>
        <a:defRPr>
          <a:solidFill>
            <a:srgbClr val="003399"/>
          </a:solidFill>
        </a:defRPr>
      </a:pPr>
      <a:endParaRPr lang="zh-TW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0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80235-C0BD-41F1-A104-B474511B6A40}" type="datetimeFigureOut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DB3AA-7764-4740-BDC6-82B40F37CB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30973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altLang="zh-TW" smtClean="0"/>
              <a:t>0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9C31E-BB5E-4F47-8FD5-1E4E2F6F0845}" type="datetimeFigureOut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8EABD-A69E-42CF-B6C7-CE666F7435B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54328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>
                <a:solidFill>
                  <a:prstClr val="black"/>
                </a:solidFill>
              </a:rPr>
              <a:pPr/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13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32CAF-49F6-421F-9490-E47DD0DF80A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35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FCADC-25D2-48F2-A56A-5718089C25B5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972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>
                <a:solidFill>
                  <a:prstClr val="black"/>
                </a:solidFill>
              </a:rPr>
              <a:pPr/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9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8EABD-A69E-42CF-B6C7-CE666F7435BC}" type="slidenum">
              <a:rPr lang="zh-TW" altLang="en-US" smtClean="0">
                <a:solidFill>
                  <a:prstClr val="black"/>
                </a:solidFill>
              </a:rPr>
              <a:pPr/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986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32CAF-49F6-421F-9490-E47DD0DF80AB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795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0AD21-E5E7-4105-91EC-872CC0E71EDD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0298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1C264-C1A3-4E94-A88E-006C003FD6EA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337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1" y="205979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ED4-B585-4104-9D4E-03DD94CD26A7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811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68E-0254-4551-B449-39541C97739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47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0A5F-8449-4ED0-A8BF-63B264884ED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21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C84-0AE3-4FD9-B2B9-60741036DB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864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CE22-E1CD-4C4D-B53F-A9E3872BE6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42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末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DEA-D58C-47D5-AA16-900DA7E006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2FA8207-76C5-451E-B000-C7A213612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720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86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06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26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403E-49D5-4991-8204-823EEEDA573D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6400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68E-0254-4551-B449-39541C97739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8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0A5F-8449-4ED0-A8BF-63B264884ED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766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C84-0AE3-4FD9-B2B9-60741036DB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5312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CE22-E1CD-4C4D-B53F-A9E3872BE6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88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末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DEA-D58C-47D5-AA16-900DA7E006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2FA8207-76C5-451E-B000-C7A213612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276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7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517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574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68E-0254-4551-B449-39541C97739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2566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0A5F-8449-4ED0-A8BF-63B264884ED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44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8EB8-31F9-4B22-8549-4B6BD09DE484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9352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C84-0AE3-4FD9-B2B9-60741036DB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919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CE22-E1CD-4C4D-B53F-A9E3872BE6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399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末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DEA-D58C-47D5-AA16-900DA7E006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2FA8207-76C5-451E-B000-C7A213612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643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02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0606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025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68E-0254-4551-B449-39541C97739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51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0A5F-8449-4ED0-A8BF-63B264884ED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783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C84-0AE3-4FD9-B2B9-60741036DB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557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CE22-E1CD-4C4D-B53F-A9E3872BE6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5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2BB8-A4D5-40FE-A74B-3DEBC4F795A9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27225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末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DEA-D58C-47D5-AA16-900DA7E006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2FA8207-76C5-451E-B000-C7A213612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4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10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368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093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3"/>
            <a:ext cx="8679898" cy="543185"/>
          </a:xfrm>
          <a:prstGeom prst="rect">
            <a:avLst/>
          </a:prstGeom>
        </p:spPr>
        <p:txBody>
          <a:bodyPr lIns="68569" tIns="34285" rIns="68569" bIns="34285" anchor="ctr"/>
          <a:lstStyle>
            <a:lvl1pPr marL="0" indent="0" algn="ctr">
              <a:buNone/>
              <a:defRPr sz="41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69DB7680-BCD7-4C1B-97B4-C82E082C47C2}"/>
              </a:ext>
            </a:extLst>
          </p:cNvPr>
          <p:cNvGrpSpPr/>
          <p:nvPr userDrawn="1"/>
        </p:nvGrpSpPr>
        <p:grpSpPr>
          <a:xfrm>
            <a:off x="467676" y="-6969"/>
            <a:ext cx="1826202" cy="9144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9A36D23-48BD-4BA3-8545-A3920D835DF4}"/>
              </a:ext>
            </a:extLst>
          </p:cNvPr>
          <p:cNvGrpSpPr/>
          <p:nvPr userDrawn="1"/>
        </p:nvGrpSpPr>
        <p:grpSpPr>
          <a:xfrm flipH="1">
            <a:off x="7317798" y="4227750"/>
            <a:ext cx="1826202" cy="930039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783"/>
              <a:endParaRPr 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758FE55-F2E3-411E-B08B-7BB726147569}"/>
              </a:ext>
            </a:extLst>
          </p:cNvPr>
          <p:cNvSpPr/>
          <p:nvPr userDrawn="1"/>
        </p:nvSpPr>
        <p:spPr>
          <a:xfrm>
            <a:off x="1" y="4769844"/>
            <a:ext cx="6993974" cy="426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8BD529C-F177-4014-858A-48426744683D}"/>
              </a:ext>
            </a:extLst>
          </p:cNvPr>
          <p:cNvSpPr/>
          <p:nvPr userDrawn="1"/>
        </p:nvSpPr>
        <p:spPr>
          <a:xfrm>
            <a:off x="1" y="4884144"/>
            <a:ext cx="6993974" cy="426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729A4EDC-BC81-48B2-A5D1-5C42D2143CB0}"/>
              </a:ext>
            </a:extLst>
          </p:cNvPr>
          <p:cNvSpPr/>
          <p:nvPr userDrawn="1"/>
        </p:nvSpPr>
        <p:spPr>
          <a:xfrm>
            <a:off x="1" y="4998444"/>
            <a:ext cx="6993974" cy="426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92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47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9DA522A-2DEF-4520-8803-18075D5AFB6D}"/>
              </a:ext>
            </a:extLst>
          </p:cNvPr>
          <p:cNvSpPr/>
          <p:nvPr userDrawn="1"/>
        </p:nvSpPr>
        <p:spPr>
          <a:xfrm>
            <a:off x="304295" y="260557"/>
            <a:ext cx="8535413" cy="4622387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21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8111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83596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A768E-0254-4551-B449-39541C97739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8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6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AE72A-B48A-41F4-80F1-8348B0CA0734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1311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lnSpc>
                <a:spcPct val="120000"/>
              </a:lnSpc>
              <a:buClr>
                <a:schemeClr val="tx2"/>
              </a:buCl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50A5F-8449-4ED0-A8BF-63B264884ED1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374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C84-0AE3-4FD9-B2B9-60741036DB37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826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CE22-E1CD-4C4D-B53F-A9E3872BE6D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487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末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CDEA-D58C-47D5-AA16-900DA7E006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42FA8207-76C5-451E-B000-C7A213612B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841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AB28792-C4E5-4714-8F75-D9325B97C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2123" y="1375169"/>
            <a:ext cx="7772400" cy="1790700"/>
          </a:xfrm>
        </p:spPr>
        <p:txBody>
          <a:bodyPr anchor="b"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簡報標題簡報標題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81362" y="3175393"/>
            <a:ext cx="6858000" cy="1241822"/>
          </a:xfrm>
        </p:spPr>
        <p:txBody>
          <a:bodyPr/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TW" altLang="en-US" dirty="0"/>
              <a:t>副標題副標題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4985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CA1A9007-081C-4779-8CB4-3E6ED72B7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545536"/>
            <a:ext cx="7886700" cy="2139553"/>
          </a:xfrm>
        </p:spPr>
        <p:txBody>
          <a:bodyPr anchor="ctr" anchorCtr="0">
            <a:normAutofit/>
          </a:bodyPr>
          <a:lstStyle>
            <a:lvl1pPr algn="ctr">
              <a:defRPr sz="4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章節標題章節標題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849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_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45FAB06-9DB1-495F-AA6B-2AC8752D2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772" y="273845"/>
            <a:ext cx="7886700" cy="994172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內頁標題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0703AC2B-2E84-489F-B72D-6E42CF5DD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7E788-D944-4C2E-BE1F-4EAC096B672A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0BD38564-3242-400C-A50F-B8331E3A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40CF4EE-A9E3-41DB-A282-5B7E462AC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791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7254860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68F-848C-4CC0-8143-F2E483CC77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等腰三角形 4"/>
          <p:cNvSpPr/>
          <p:nvPr userDrawn="1"/>
        </p:nvSpPr>
        <p:spPr>
          <a:xfrm rot="16200000">
            <a:off x="7200001" y="-240745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7676471" y="-240745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16200000">
            <a:off x="8152941" y="-240745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9" name="等腰三角形 8"/>
          <p:cNvSpPr/>
          <p:nvPr userDrawn="1"/>
        </p:nvSpPr>
        <p:spPr>
          <a:xfrm rot="5400000">
            <a:off x="8629412" y="-240745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7200001" y="35608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 userDrawn="1"/>
        </p:nvSpPr>
        <p:spPr>
          <a:xfrm rot="16200000">
            <a:off x="7676471" y="35608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8152941" y="35608"/>
            <a:ext cx="552706" cy="476471"/>
          </a:xfrm>
          <a:prstGeom prst="triangle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3" name="等腰三角形 12"/>
          <p:cNvSpPr/>
          <p:nvPr userDrawn="1"/>
        </p:nvSpPr>
        <p:spPr>
          <a:xfrm rot="16200000">
            <a:off x="8629412" y="35608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4" name="等腰三角形 13"/>
          <p:cNvSpPr/>
          <p:nvPr userDrawn="1"/>
        </p:nvSpPr>
        <p:spPr>
          <a:xfrm rot="16200000">
            <a:off x="8152941" y="311961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5" name="等腰三角形 14"/>
          <p:cNvSpPr/>
          <p:nvPr userDrawn="1"/>
        </p:nvSpPr>
        <p:spPr>
          <a:xfrm rot="5400000">
            <a:off x="8629412" y="311961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6" name="等腰三角形 15"/>
          <p:cNvSpPr/>
          <p:nvPr userDrawn="1"/>
        </p:nvSpPr>
        <p:spPr>
          <a:xfrm rot="5400000">
            <a:off x="8152941" y="588313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7" name="等腰三角形 16"/>
          <p:cNvSpPr/>
          <p:nvPr userDrawn="1"/>
        </p:nvSpPr>
        <p:spPr>
          <a:xfrm rot="16200000">
            <a:off x="8629412" y="588313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8" name="等腰三角形 17"/>
          <p:cNvSpPr/>
          <p:nvPr userDrawn="1"/>
        </p:nvSpPr>
        <p:spPr>
          <a:xfrm rot="16200000">
            <a:off x="8152941" y="864666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9" name="等腰三角形 18"/>
          <p:cNvSpPr/>
          <p:nvPr userDrawn="1"/>
        </p:nvSpPr>
        <p:spPr>
          <a:xfrm rot="5400000">
            <a:off x="8629412" y="864666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0" name="等腰三角形 19"/>
          <p:cNvSpPr/>
          <p:nvPr userDrawn="1"/>
        </p:nvSpPr>
        <p:spPr>
          <a:xfrm rot="16200000">
            <a:off x="8629412" y="1141018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1" name="等腰三角形 20"/>
          <p:cNvSpPr/>
          <p:nvPr userDrawn="1"/>
        </p:nvSpPr>
        <p:spPr>
          <a:xfrm rot="16200000">
            <a:off x="8629413" y="1141017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2" name="等腰三角形 21"/>
          <p:cNvSpPr/>
          <p:nvPr userDrawn="1"/>
        </p:nvSpPr>
        <p:spPr>
          <a:xfrm rot="5400000">
            <a:off x="7676469" y="311960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7" name="等腰三角形 26"/>
          <p:cNvSpPr/>
          <p:nvPr userDrawn="1"/>
        </p:nvSpPr>
        <p:spPr>
          <a:xfrm rot="5400000">
            <a:off x="-25270" y="357604"/>
            <a:ext cx="366416" cy="315875"/>
          </a:xfrm>
          <a:prstGeom prst="triangle">
            <a:avLst/>
          </a:prstGeom>
          <a:solidFill>
            <a:srgbClr val="82A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966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68F-848C-4CC0-8143-F2E483CC77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等腰三角形 4"/>
          <p:cNvSpPr/>
          <p:nvPr userDrawn="1"/>
        </p:nvSpPr>
        <p:spPr>
          <a:xfrm rot="16200000">
            <a:off x="7200001" y="-240745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7676471" y="-240745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16200000">
            <a:off x="8152941" y="-240745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9" name="等腰三角形 8"/>
          <p:cNvSpPr/>
          <p:nvPr userDrawn="1"/>
        </p:nvSpPr>
        <p:spPr>
          <a:xfrm rot="5400000">
            <a:off x="8629412" y="-240745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7200001" y="35608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1" name="等腰三角形 10"/>
          <p:cNvSpPr/>
          <p:nvPr userDrawn="1"/>
        </p:nvSpPr>
        <p:spPr>
          <a:xfrm rot="16200000">
            <a:off x="7676471" y="35608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8152941" y="35608"/>
            <a:ext cx="552706" cy="476471"/>
          </a:xfrm>
          <a:prstGeom prst="triangle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3" name="等腰三角形 12"/>
          <p:cNvSpPr/>
          <p:nvPr userDrawn="1"/>
        </p:nvSpPr>
        <p:spPr>
          <a:xfrm rot="16200000">
            <a:off x="8629412" y="35608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4" name="等腰三角形 13"/>
          <p:cNvSpPr/>
          <p:nvPr userDrawn="1"/>
        </p:nvSpPr>
        <p:spPr>
          <a:xfrm rot="16200000">
            <a:off x="8152941" y="311961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5" name="等腰三角形 14"/>
          <p:cNvSpPr/>
          <p:nvPr userDrawn="1"/>
        </p:nvSpPr>
        <p:spPr>
          <a:xfrm rot="5400000">
            <a:off x="8629412" y="311961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6" name="等腰三角形 15"/>
          <p:cNvSpPr/>
          <p:nvPr userDrawn="1"/>
        </p:nvSpPr>
        <p:spPr>
          <a:xfrm rot="5400000">
            <a:off x="8152941" y="588313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7" name="等腰三角形 16"/>
          <p:cNvSpPr/>
          <p:nvPr userDrawn="1"/>
        </p:nvSpPr>
        <p:spPr>
          <a:xfrm rot="16200000">
            <a:off x="8629412" y="588313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8" name="等腰三角形 17"/>
          <p:cNvSpPr/>
          <p:nvPr userDrawn="1"/>
        </p:nvSpPr>
        <p:spPr>
          <a:xfrm rot="16200000">
            <a:off x="8152941" y="864666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9" name="等腰三角形 18"/>
          <p:cNvSpPr/>
          <p:nvPr userDrawn="1"/>
        </p:nvSpPr>
        <p:spPr>
          <a:xfrm rot="5400000">
            <a:off x="8629412" y="864666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0" name="等腰三角形 19"/>
          <p:cNvSpPr/>
          <p:nvPr userDrawn="1"/>
        </p:nvSpPr>
        <p:spPr>
          <a:xfrm rot="16200000">
            <a:off x="8629412" y="1141018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1" name="等腰三角形 20"/>
          <p:cNvSpPr/>
          <p:nvPr userDrawn="1"/>
        </p:nvSpPr>
        <p:spPr>
          <a:xfrm rot="16200000">
            <a:off x="8629413" y="1141017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2" name="等腰三角形 21"/>
          <p:cNvSpPr/>
          <p:nvPr userDrawn="1"/>
        </p:nvSpPr>
        <p:spPr>
          <a:xfrm rot="5400000">
            <a:off x="7676469" y="311960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8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86AE9-203A-483D-A6A7-B1F95229102A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17565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5227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68F-848C-4CC0-8143-F2E483CC77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2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D7A7-BA67-4C67-903E-29021259EB1B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106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D3C3-BE18-43F1-98D6-DA1820C7659D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5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847-8ABE-4BD5-9B1C-8DDB389A173F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214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92EC-C880-43B0-910B-1EFD6C58C2AB}" type="datetime1">
              <a:rPr lang="zh-TW" altLang="en-US" smtClean="0"/>
              <a:t>2024/8/19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101010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A073-0F0D-424B-875D-A3CDE2C25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80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FE9F96DC-7604-4A98-9991-F9EDBAE02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723F4E56-E017-4165-8238-1C88BF2A3F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57189"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defTabSz="457189"/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 defTabSz="457189"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9" name="群組 8"/>
          <p:cNvGrpSpPr/>
          <p:nvPr userDrawn="1"/>
        </p:nvGrpSpPr>
        <p:grpSpPr>
          <a:xfrm>
            <a:off x="7742767" y="82550"/>
            <a:ext cx="1384295" cy="450850"/>
            <a:chOff x="7628467" y="2571750"/>
            <a:chExt cx="1384295" cy="450850"/>
          </a:xfrm>
          <a:solidFill>
            <a:schemeClr val="bg1"/>
          </a:solidFill>
        </p:grpSpPr>
        <p:sp>
          <p:nvSpPr>
            <p:cNvPr id="7" name="矩形 6"/>
            <p:cNvSpPr/>
            <p:nvPr userDrawn="1"/>
          </p:nvSpPr>
          <p:spPr>
            <a:xfrm>
              <a:off x="7628467" y="2571750"/>
              <a:ext cx="1384295" cy="450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DA252CC6-F488-497B-8A5F-13E89A9EC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799" y="2630442"/>
              <a:ext cx="791629" cy="33346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998827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hf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FE9F96DC-7604-4A98-9991-F9EDBAE02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723F4E56-E017-4165-8238-1C88BF2A3F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57189"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defTabSz="457189"/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 defTabSz="457189"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9" name="群組 8"/>
          <p:cNvGrpSpPr/>
          <p:nvPr userDrawn="1"/>
        </p:nvGrpSpPr>
        <p:grpSpPr>
          <a:xfrm>
            <a:off x="7742767" y="82550"/>
            <a:ext cx="1384295" cy="450850"/>
            <a:chOff x="7628467" y="2571750"/>
            <a:chExt cx="1384295" cy="450850"/>
          </a:xfrm>
          <a:solidFill>
            <a:schemeClr val="bg1"/>
          </a:solidFill>
        </p:grpSpPr>
        <p:sp>
          <p:nvSpPr>
            <p:cNvPr id="7" name="矩形 6"/>
            <p:cNvSpPr/>
            <p:nvPr userDrawn="1"/>
          </p:nvSpPr>
          <p:spPr>
            <a:xfrm>
              <a:off x="7628467" y="2571750"/>
              <a:ext cx="1384295" cy="450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DA252CC6-F488-497B-8A5F-13E89A9EC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799" y="2630442"/>
              <a:ext cx="791629" cy="33346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91097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hf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FE9F96DC-7604-4A98-9991-F9EDBAE02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723F4E56-E017-4165-8238-1C88BF2A3F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57189"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defTabSz="457189"/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 defTabSz="457189"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9" name="群組 8"/>
          <p:cNvGrpSpPr/>
          <p:nvPr userDrawn="1"/>
        </p:nvGrpSpPr>
        <p:grpSpPr>
          <a:xfrm>
            <a:off x="7742767" y="82550"/>
            <a:ext cx="1384295" cy="450850"/>
            <a:chOff x="7628467" y="2571750"/>
            <a:chExt cx="1384295" cy="450850"/>
          </a:xfrm>
          <a:solidFill>
            <a:schemeClr val="bg1"/>
          </a:solidFill>
        </p:grpSpPr>
        <p:sp>
          <p:nvSpPr>
            <p:cNvPr id="7" name="矩形 6"/>
            <p:cNvSpPr/>
            <p:nvPr userDrawn="1"/>
          </p:nvSpPr>
          <p:spPr>
            <a:xfrm>
              <a:off x="7628467" y="2571750"/>
              <a:ext cx="1384295" cy="450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DA252CC6-F488-497B-8A5F-13E89A9EC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799" y="2630442"/>
              <a:ext cx="791629" cy="33346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35107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</p:sldLayoutIdLst>
  <p:hf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FE9F96DC-7604-4A98-9991-F9EDBAE02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723F4E56-E017-4165-8238-1C88BF2A3F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57189"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defTabSz="457189"/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 defTabSz="457189"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9" name="群組 8"/>
          <p:cNvGrpSpPr/>
          <p:nvPr userDrawn="1"/>
        </p:nvGrpSpPr>
        <p:grpSpPr>
          <a:xfrm>
            <a:off x="7742767" y="82550"/>
            <a:ext cx="1384295" cy="450850"/>
            <a:chOff x="7628467" y="2571750"/>
            <a:chExt cx="1384295" cy="450850"/>
          </a:xfrm>
          <a:solidFill>
            <a:schemeClr val="bg1"/>
          </a:solidFill>
        </p:grpSpPr>
        <p:sp>
          <p:nvSpPr>
            <p:cNvPr id="7" name="矩形 6"/>
            <p:cNvSpPr/>
            <p:nvPr userDrawn="1"/>
          </p:nvSpPr>
          <p:spPr>
            <a:xfrm>
              <a:off x="7628467" y="2571750"/>
              <a:ext cx="1384295" cy="450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DA252CC6-F488-497B-8A5F-13E89A9EC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799" y="2630442"/>
              <a:ext cx="791629" cy="33346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59066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</p:sldLayoutIdLst>
  <p:hf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71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2" r:id="rId3"/>
    <p:sldLayoutId id="2147483833" r:id="rId4"/>
    <p:sldLayoutId id="2147483834" r:id="rId5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FE9F96DC-7604-4A98-9991-F9EDBAE0255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26" tIns="45712" rIns="91426" bIns="45712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26" tIns="45712" rIns="91426" bIns="45712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fld id="{723F4E56-E017-4165-8238-1C88BF2A3F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57189"/>
              <a:t>2024/8/19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189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defTabSz="457189"/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 defTabSz="457189"/>
              <a:t>‹#›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9" name="群組 8"/>
          <p:cNvGrpSpPr/>
          <p:nvPr userDrawn="1"/>
        </p:nvGrpSpPr>
        <p:grpSpPr>
          <a:xfrm>
            <a:off x="7742767" y="82550"/>
            <a:ext cx="1384295" cy="450850"/>
            <a:chOff x="7628467" y="2571750"/>
            <a:chExt cx="1384295" cy="450850"/>
          </a:xfrm>
          <a:solidFill>
            <a:schemeClr val="bg1"/>
          </a:solidFill>
        </p:grpSpPr>
        <p:sp>
          <p:nvSpPr>
            <p:cNvPr id="7" name="矩形 6"/>
            <p:cNvSpPr/>
            <p:nvPr userDrawn="1"/>
          </p:nvSpPr>
          <p:spPr>
            <a:xfrm>
              <a:off x="7628467" y="2571750"/>
              <a:ext cx="1384295" cy="4508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DA252CC6-F488-497B-8A5F-13E89A9ECA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799" y="2630442"/>
              <a:ext cx="791629" cy="333466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19326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</p:sldLayoutIdLst>
  <p:hf hdr="0" ftr="0" dt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537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矩形 7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87000" y="273844"/>
            <a:ext cx="8370000" cy="48339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87000" y="907256"/>
            <a:ext cx="8370000" cy="372546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401401" y="4767263"/>
            <a:ext cx="355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8AF668F-848C-4CC0-8143-F2E483CC77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87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kern="1200">
          <a:solidFill>
            <a:schemeClr val="tx1"/>
          </a:solidFill>
          <a:latin typeface="造字工房悦圆（非商用）常规体" pitchFamily="50" charset="-122"/>
          <a:ea typeface="造字工房悦圆（非商用）常规体" pitchFamily="50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造字工房悦黑体验版纤细体" pitchFamily="50" charset="-122"/>
          <a:ea typeface="造字工房悦黑体验版纤细体" pitchFamily="50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造字工房悦黑体验版纤细体" pitchFamily="50" charset="-122"/>
          <a:ea typeface="造字工房悦黑体验版纤细体" pitchFamily="50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造字工房悦黑体验版纤细体" pitchFamily="50" charset="-122"/>
          <a:ea typeface="造字工房悦黑体验版纤细体" pitchFamily="50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造字工房悦黑体验版纤细体" pitchFamily="50" charset="-122"/>
          <a:ea typeface="造字工房悦黑体验版纤细体" pitchFamily="50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造字工房悦黑体验版纤细体" pitchFamily="50" charset="-122"/>
          <a:ea typeface="造字工房悦黑体验版纤细体" pitchFamily="50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13" Type="http://schemas.openxmlformats.org/officeDocument/2006/relationships/image" Target="../media/image25.png"/><Relationship Id="rId3" Type="http://schemas.openxmlformats.org/officeDocument/2006/relationships/chart" Target="../charts/chart1.xml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18.gif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png"/><Relationship Id="rId1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jpeg"/><Relationship Id="rId18" Type="http://schemas.openxmlformats.org/officeDocument/2006/relationships/image" Target="../media/image41.png"/><Relationship Id="rId26" Type="http://schemas.openxmlformats.org/officeDocument/2006/relationships/image" Target="../media/image47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4.png"/><Relationship Id="rId7" Type="http://schemas.openxmlformats.org/officeDocument/2006/relationships/image" Target="../media/image19.sv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6.jpe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microsoft.com/office/2007/relationships/hdphoto" Target="../media/hdphoto5.wdp"/><Relationship Id="rId1" Type="http://schemas.openxmlformats.org/officeDocument/2006/relationships/tags" Target="../tags/tag1.xml"/><Relationship Id="rId11" Type="http://schemas.openxmlformats.org/officeDocument/2006/relationships/image" Target="../media/image34.png"/><Relationship Id="rId24" Type="http://schemas.microsoft.com/office/2007/relationships/hdphoto" Target="../media/hdphoto3.wdp"/><Relationship Id="rId5" Type="http://schemas.openxmlformats.org/officeDocument/2006/relationships/image" Target="../media/image31.png"/><Relationship Id="rId15" Type="http://schemas.openxmlformats.org/officeDocument/2006/relationships/image" Target="../media/image38.png"/><Relationship Id="rId23" Type="http://schemas.openxmlformats.org/officeDocument/2006/relationships/image" Target="../media/image45.png"/><Relationship Id="rId28" Type="http://schemas.openxmlformats.org/officeDocument/2006/relationships/image" Target="../media/image48.png"/><Relationship Id="rId10" Type="http://schemas.openxmlformats.org/officeDocument/2006/relationships/image" Target="../media/image33.jpeg"/><Relationship Id="rId19" Type="http://schemas.openxmlformats.org/officeDocument/2006/relationships/image" Target="../media/image42.png"/><Relationship Id="rId4" Type="http://schemas.openxmlformats.org/officeDocument/2006/relationships/image" Target="../media/image30.png"/><Relationship Id="rId9" Type="http://schemas.openxmlformats.org/officeDocument/2006/relationships/image" Target="../media/image21.svg"/><Relationship Id="rId14" Type="http://schemas.openxmlformats.org/officeDocument/2006/relationships/image" Target="../media/image37.png"/><Relationship Id="rId22" Type="http://schemas.microsoft.com/office/2007/relationships/hdphoto" Target="../media/hdphoto2.wdp"/><Relationship Id="rId27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0" y="1080000"/>
            <a:ext cx="9315302" cy="3143674"/>
            <a:chOff x="0" y="900000"/>
            <a:chExt cx="9315302" cy="3143674"/>
          </a:xfrm>
        </p:grpSpPr>
        <p:sp>
          <p:nvSpPr>
            <p:cNvPr id="12" name="矩形 11"/>
            <p:cNvSpPr/>
            <p:nvPr/>
          </p:nvSpPr>
          <p:spPr>
            <a:xfrm>
              <a:off x="0" y="3564000"/>
              <a:ext cx="9144000" cy="72000"/>
            </a:xfrm>
            <a:prstGeom prst="rect">
              <a:avLst/>
            </a:prstGeom>
            <a:gradFill>
              <a:gsLst>
                <a:gs pos="100000">
                  <a:srgbClr val="FFC000"/>
                </a:gs>
                <a:gs pos="0">
                  <a:schemeClr val="accent6">
                    <a:alpha val="50000"/>
                  </a:schemeClr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zh-TW" altLang="en-US">
                <a:solidFill>
                  <a:prstClr val="white"/>
                </a:solidFill>
              </a:endParaRPr>
            </a:p>
          </p:txBody>
        </p:sp>
        <p:grpSp>
          <p:nvGrpSpPr>
            <p:cNvPr id="7" name="群組 6"/>
            <p:cNvGrpSpPr/>
            <p:nvPr/>
          </p:nvGrpSpPr>
          <p:grpSpPr>
            <a:xfrm>
              <a:off x="0" y="900000"/>
              <a:ext cx="9144000" cy="2666535"/>
              <a:chOff x="0" y="753465"/>
              <a:chExt cx="9144000" cy="2666535"/>
            </a:xfrm>
          </p:grpSpPr>
          <p:sp>
            <p:nvSpPr>
              <p:cNvPr id="2" name="平行四邊形 1"/>
              <p:cNvSpPr/>
              <p:nvPr/>
            </p:nvSpPr>
            <p:spPr>
              <a:xfrm>
                <a:off x="0" y="753465"/>
                <a:ext cx="3600000" cy="1800000"/>
              </a:xfrm>
              <a:prstGeom prst="parallelogram">
                <a:avLst>
                  <a:gd name="adj" fmla="val 52826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zh-TW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直角三角形 4"/>
              <p:cNvSpPr/>
              <p:nvPr/>
            </p:nvSpPr>
            <p:spPr>
              <a:xfrm rot="10800000" flipH="1">
                <a:off x="80467" y="753466"/>
                <a:ext cx="782726" cy="1496415"/>
              </a:xfrm>
              <a:prstGeom prst="rtTriangle">
                <a:avLst/>
              </a:prstGeom>
              <a:gradFill>
                <a:gsLst>
                  <a:gs pos="0">
                    <a:srgbClr val="FF0000"/>
                  </a:gs>
                  <a:gs pos="50000">
                    <a:schemeClr val="accent6"/>
                  </a:gs>
                  <a:gs pos="100000">
                    <a:schemeClr val="accent6">
                      <a:lumMod val="7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zh-TW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4572000" y="1620000"/>
                <a:ext cx="4572000" cy="1800000"/>
              </a:xfrm>
              <a:prstGeom prst="rect">
                <a:avLst/>
              </a:prstGeom>
              <a:solidFill>
                <a:srgbClr val="0070C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zh-TW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平行四邊形 10"/>
              <p:cNvSpPr/>
              <p:nvPr/>
            </p:nvSpPr>
            <p:spPr>
              <a:xfrm>
                <a:off x="2268000" y="1620000"/>
                <a:ext cx="3600000" cy="1800000"/>
              </a:xfrm>
              <a:prstGeom prst="parallelogram">
                <a:avLst>
                  <a:gd name="adj" fmla="val 52826"/>
                </a:avLst>
              </a:prstGeom>
              <a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saturation sat="110000"/>
                          </a14:imgEffect>
                          <a14:imgEffect>
                            <a14:brightnessContrast bright="-5000" contrast="5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zh-TW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" name="文字方塊 7"/>
            <p:cNvSpPr txBox="1"/>
            <p:nvPr/>
          </p:nvSpPr>
          <p:spPr>
            <a:xfrm>
              <a:off x="6660232" y="3643564"/>
              <a:ext cx="24837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TW" sz="2000" i="1" dirty="0">
                  <a:solidFill>
                    <a:prstClr val="white"/>
                  </a:solidFill>
                </a:rPr>
                <a:t>2024.08.19</a:t>
              </a:r>
              <a:endParaRPr lang="zh-TW" altLang="en-US" sz="2000" i="1" dirty="0">
                <a:solidFill>
                  <a:prstClr val="white"/>
                </a:solidFill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5294965" y="2407612"/>
              <a:ext cx="40203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189"/>
              <a:r>
                <a:rPr lang="en-US" altLang="zh-TW" sz="3200" b="1" spc="150" dirty="0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2024</a:t>
              </a:r>
              <a:r>
                <a:rPr lang="zh-TW" altLang="en-US" sz="3200" b="1" spc="150" dirty="0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年法人說明</a:t>
              </a:r>
              <a:r>
                <a:rPr lang="zh-TW" altLang="en-US" sz="3200" b="1" spc="150" dirty="0" smtClean="0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會</a:t>
              </a:r>
              <a:endParaRPr lang="en-US" altLang="zh-TW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algn="ctr" defTabSz="457189"/>
              <a:r>
                <a:rPr lang="zh-TW" altLang="en-US" sz="2400" b="1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新光合纖 </a:t>
              </a:r>
              <a:r>
                <a:rPr lang="en-US" altLang="zh-TW" sz="1600" b="1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(TWSE: </a:t>
              </a:r>
              <a:r>
                <a:rPr lang="en-US" altLang="zh-TW" sz="1600" b="1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1409)</a:t>
              </a:r>
              <a:endParaRPr lang="zh-TW" altLang="en-US" sz="16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9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財務資訊  </a:t>
            </a:r>
            <a:r>
              <a:rPr lang="en-US" altLang="zh-TW" sz="20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2023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年、</a:t>
            </a:r>
            <a:r>
              <a:rPr lang="en-US" altLang="zh-TW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2024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年月營收比較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9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874445"/>
              </p:ext>
            </p:extLst>
          </p:nvPr>
        </p:nvGraphicFramePr>
        <p:xfrm>
          <a:off x="424488" y="621435"/>
          <a:ext cx="1733746" cy="283464"/>
        </p:xfrm>
        <a:graphic>
          <a:graphicData uri="http://schemas.openxmlformats.org/drawingml/2006/table">
            <a:tbl>
              <a:tblPr/>
              <a:tblGrid>
                <a:gridCol w="1733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34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1" kern="1200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單位</a:t>
                      </a:r>
                      <a:r>
                        <a:rPr lang="zh-TW" altLang="en-US" sz="1100" b="1" kern="1200" spc="50" dirty="0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：新台幣百萬元</a:t>
                      </a:r>
                      <a:endParaRPr lang="zh-TW" altLang="en-US" sz="1100" b="1" kern="1200" spc="50" dirty="0">
                        <a:ln w="11430"/>
                        <a:solidFill>
                          <a:srgbClr val="002060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6865463"/>
              </p:ext>
            </p:extLst>
          </p:nvPr>
        </p:nvGraphicFramePr>
        <p:xfrm>
          <a:off x="827584" y="915566"/>
          <a:ext cx="770485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580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圖表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1544105"/>
              </p:ext>
            </p:extLst>
          </p:nvPr>
        </p:nvGraphicFramePr>
        <p:xfrm>
          <a:off x="0" y="2427735"/>
          <a:ext cx="4382608" cy="2284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圖表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285341"/>
              </p:ext>
            </p:extLst>
          </p:nvPr>
        </p:nvGraphicFramePr>
        <p:xfrm>
          <a:off x="4247805" y="2397760"/>
          <a:ext cx="4854632" cy="2628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財務資訊  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近五年合併財務資料</a:t>
            </a:r>
            <a:endParaRPr lang="en-US" altLang="en-US" sz="20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837257"/>
              </p:ext>
            </p:extLst>
          </p:nvPr>
        </p:nvGraphicFramePr>
        <p:xfrm>
          <a:off x="619872" y="815922"/>
          <a:ext cx="8049198" cy="1512168"/>
        </p:xfrm>
        <a:graphic>
          <a:graphicData uri="http://schemas.openxmlformats.org/drawingml/2006/table">
            <a:tbl>
              <a:tblPr/>
              <a:tblGrid>
                <a:gridCol w="11875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436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36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36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436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4360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43608"/>
              </a:tblGrid>
              <a:tr h="378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endParaRPr lang="zh-TW" altLang="en-US" sz="16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2021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2022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H1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8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34,791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32,129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44,155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45,968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39,565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22,462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8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1600" b="1" i="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稅後淨利</a:t>
                      </a:r>
                      <a:endParaRPr lang="zh-TW" altLang="en-US" sz="1600" b="1" i="0" u="none" strike="noStrike" kern="1200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2,251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3,640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4,805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ctr" defTabSz="914400" rtl="0" eaLnBrk="1" fontAlgn="ctr" latinLnBrk="0" hangingPunct="1"/>
                      <a:r>
                        <a:rPr lang="en-US" altLang="zh-TW" sz="1600" b="0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3,620</a:t>
                      </a:r>
                      <a:endParaRPr lang="en-US" altLang="zh-TW" sz="1600" b="0" i="0" u="none" strike="noStrike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1,169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1,155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8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16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純益率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6.5%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11.3%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10.9%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7.9%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3.0%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5.1%</a:t>
                      </a:r>
                      <a:endParaRPr lang="en-US" altLang="zh-TW" sz="16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761203"/>
              </p:ext>
            </p:extLst>
          </p:nvPr>
        </p:nvGraphicFramePr>
        <p:xfrm>
          <a:off x="424488" y="621435"/>
          <a:ext cx="1733746" cy="283464"/>
        </p:xfrm>
        <a:graphic>
          <a:graphicData uri="http://schemas.openxmlformats.org/drawingml/2006/table">
            <a:tbl>
              <a:tblPr/>
              <a:tblGrid>
                <a:gridCol w="1733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34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1" kern="1200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單位</a:t>
                      </a:r>
                      <a:r>
                        <a:rPr lang="zh-TW" altLang="en-US" sz="1100" b="1" kern="1200" spc="50" dirty="0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：新台幣百萬元</a:t>
                      </a:r>
                      <a:endParaRPr lang="zh-TW" altLang="en-US" sz="1100" b="1" kern="1200" spc="50" dirty="0">
                        <a:ln w="11430"/>
                        <a:solidFill>
                          <a:srgbClr val="002060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7051083" y="4804335"/>
            <a:ext cx="2057400" cy="273844"/>
          </a:xfrm>
        </p:spPr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10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0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財務資訊  </a:t>
            </a:r>
            <a:r>
              <a:rPr lang="en-US" altLang="zh-TW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2023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年</a:t>
            </a:r>
            <a:r>
              <a:rPr lang="en-US" altLang="zh-TW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H1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、</a:t>
            </a:r>
            <a:r>
              <a:rPr lang="en-US" altLang="zh-TW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2024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年</a:t>
            </a:r>
            <a:r>
              <a:rPr lang="en-US" altLang="zh-TW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H1</a:t>
            </a:r>
            <a:r>
              <a:rPr lang="zh-TW" altLang="en-US" sz="20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財務比較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11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417911"/>
              </p:ext>
            </p:extLst>
          </p:nvPr>
        </p:nvGraphicFramePr>
        <p:xfrm>
          <a:off x="755576" y="803327"/>
          <a:ext cx="7632848" cy="4012707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52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endParaRPr lang="zh-TW" altLang="en-US" sz="2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2023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r>
                        <a:rPr lang="zh-TW" altLang="en-U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H1</a:t>
                      </a:r>
                      <a:endParaRPr lang="en-US" altLang="zh-TW" sz="20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altLang="zh-TW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+/- 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總資產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189,436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209,920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+10.8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總負債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143,825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162,482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+13.0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marL="0" algn="l" defTabSz="914400" rtl="0" eaLnBrk="1" fontAlgn="ctr" latinLnBrk="0" hangingPunct="1"/>
                      <a:r>
                        <a:rPr lang="zh-TW" altLang="en-US" sz="2000" b="1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淨值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45,610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47,438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+4.0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18,791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22,462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</a:t>
                      </a:r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19.5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稅後損益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487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1,155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+137.2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歸屬：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母公司業主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241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796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+230.3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非控制股權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246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359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+45.9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4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"/>
                          <a:cs typeface="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每股盈餘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0.15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0.49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+226.7</a:t>
                      </a:r>
                      <a:endParaRPr lang="en-US" altLang="zh-TW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726180"/>
              </p:ext>
            </p:extLst>
          </p:nvPr>
        </p:nvGraphicFramePr>
        <p:xfrm>
          <a:off x="323528" y="627534"/>
          <a:ext cx="1733746" cy="283464"/>
        </p:xfrm>
        <a:graphic>
          <a:graphicData uri="http://schemas.openxmlformats.org/drawingml/2006/table">
            <a:tbl>
              <a:tblPr/>
              <a:tblGrid>
                <a:gridCol w="1733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34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1" kern="1200" spc="50" dirty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單位</a:t>
                      </a:r>
                      <a:r>
                        <a:rPr lang="zh-TW" altLang="en-US" sz="1100" b="1" kern="1200" spc="50" dirty="0" smtClean="0">
                          <a:ln w="11430"/>
                          <a:solidFill>
                            <a:srgbClr val="002060"/>
                          </a:solidFill>
                          <a:effectLst>
                            <a:outerShdw blurRad="76200" dist="50800" dir="5400000" algn="tl" rotWithShape="0">
                              <a:srgbClr val="000000">
                                <a:alpha val="65000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：新台幣百萬元</a:t>
                      </a:r>
                      <a:endParaRPr lang="zh-TW" altLang="en-US" sz="1100" b="1" kern="1200" spc="50" dirty="0">
                        <a:ln w="11430"/>
                        <a:solidFill>
                          <a:srgbClr val="002060"/>
                        </a:soli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146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4"/>
          <p:cNvSpPr>
            <a:spLocks noChangeArrowheads="1"/>
          </p:cNvSpPr>
          <p:nvPr/>
        </p:nvSpPr>
        <p:spPr bwMode="auto">
          <a:xfrm>
            <a:off x="7086686" y="2271588"/>
            <a:ext cx="9412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i="1" dirty="0">
                <a:solidFill>
                  <a:srgbClr val="FFFFFF"/>
                </a:solidFill>
                <a:latin typeface="Microsoft YaHei" pitchFamily="34" charset="-122"/>
                <a:ea typeface="Microsoft YaHei" pitchFamily="34" charset="-122"/>
                <a:cs typeface="新細明體" pitchFamily="18" charset="-120"/>
              </a:rPr>
              <a:t>2</a:t>
            </a:r>
            <a:r>
              <a:rPr kumimoji="1" lang="zh-TW" altLang="zh-CN" sz="2400" b="1" i="1" dirty="0">
                <a:solidFill>
                  <a:srgbClr val="FFFFFF"/>
                </a:solidFill>
                <a:latin typeface="Microsoft YaHei" pitchFamily="34" charset="-122"/>
                <a:ea typeface="Microsoft YaHei" pitchFamily="34" charset="-122"/>
                <a:cs typeface="新細明體" pitchFamily="18" charset="-120"/>
              </a:rPr>
              <a:t>0</a:t>
            </a:r>
            <a:r>
              <a:rPr kumimoji="1" lang="en-US" altLang="zh-TW" sz="2400" b="1" i="1" dirty="0">
                <a:solidFill>
                  <a:srgbClr val="FFFFFF"/>
                </a:solidFill>
                <a:latin typeface="Microsoft YaHei" pitchFamily="34" charset="-122"/>
                <a:ea typeface="Microsoft YaHei" pitchFamily="34" charset="-122"/>
                <a:cs typeface="新細明體" pitchFamily="18" charset="-120"/>
              </a:rPr>
              <a:t>24</a:t>
            </a:r>
            <a:endParaRPr kumimoji="1" lang="zh-TW" altLang="zh-TW" sz="1600" dirty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00221" y="2120490"/>
            <a:ext cx="8792259" cy="915987"/>
          </a:xfrm>
          <a:prstGeom prst="homePlate">
            <a:avLst>
              <a:gd name="adj" fmla="val 39995"/>
            </a:avLst>
          </a:prstGeom>
          <a:gradFill rotWithShape="1">
            <a:gsLst>
              <a:gs pos="0">
                <a:srgbClr val="FBFBFB"/>
              </a:gs>
              <a:gs pos="100000">
                <a:srgbClr val="EAEAEA"/>
              </a:gs>
            </a:gsLst>
            <a:lin ang="5400000" scaled="1"/>
          </a:gradFill>
          <a:ln w="9525">
            <a:solidFill>
              <a:srgbClr val="EAEAEA"/>
            </a:solidFill>
            <a:miter lim="800000"/>
            <a:headEnd/>
            <a:tailEnd/>
          </a:ln>
        </p:spPr>
        <p:txBody>
          <a:bodyPr vert="horz" wrap="none" lIns="91426" tIns="45712" rIns="91426" bIns="45712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zh-TW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13" name="TextBox 64"/>
          <p:cNvSpPr>
            <a:spLocks noChangeArrowheads="1"/>
          </p:cNvSpPr>
          <p:nvPr/>
        </p:nvSpPr>
        <p:spPr bwMode="auto">
          <a:xfrm>
            <a:off x="2766459" y="2363922"/>
            <a:ext cx="64973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i="1" dirty="0" smtClean="0">
                <a:solidFill>
                  <a:srgbClr val="646464"/>
                </a:solidFill>
                <a:latin typeface="Impact" pitchFamily="34" charset="0"/>
                <a:ea typeface="Microsoft YaHei" pitchFamily="34" charset="-122"/>
                <a:cs typeface="新細明體" pitchFamily="18" charset="-120"/>
              </a:rPr>
              <a:t>2024</a:t>
            </a:r>
            <a:endParaRPr kumimoji="1" lang="zh-TW" altLang="zh-TW" dirty="0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47" name="TextBox 64"/>
          <p:cNvSpPr>
            <a:spLocks noChangeArrowheads="1"/>
          </p:cNvSpPr>
          <p:nvPr/>
        </p:nvSpPr>
        <p:spPr bwMode="auto">
          <a:xfrm>
            <a:off x="692082" y="2392842"/>
            <a:ext cx="6607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i="1" dirty="0" smtClean="0">
                <a:solidFill>
                  <a:srgbClr val="646464"/>
                </a:solidFill>
                <a:latin typeface="Impact" pitchFamily="34" charset="0"/>
                <a:ea typeface="Microsoft YaHei" pitchFamily="34" charset="-122"/>
                <a:cs typeface="新細明體" pitchFamily="18" charset="-120"/>
              </a:rPr>
              <a:t>2023</a:t>
            </a:r>
            <a:endParaRPr kumimoji="1" lang="zh-TW" altLang="zh-TW" dirty="0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48" name="AutoShape 8"/>
          <p:cNvSpPr>
            <a:spLocks noChangeArrowheads="1"/>
          </p:cNvSpPr>
          <p:nvPr/>
        </p:nvSpPr>
        <p:spPr bwMode="auto">
          <a:xfrm>
            <a:off x="1910673" y="2113470"/>
            <a:ext cx="566737" cy="914539"/>
          </a:xfrm>
          <a:prstGeom prst="chevron">
            <a:avLst>
              <a:gd name="adj" fmla="val 55468"/>
            </a:avLst>
          </a:prstGeom>
          <a:solidFill>
            <a:schemeClr val="accent2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lIns="62863" tIns="31432" rIns="62863" bIns="31432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zh-TW" sz="12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持續成長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6" name="AutoShape 8"/>
          <p:cNvSpPr>
            <a:spLocks noChangeArrowheads="1"/>
          </p:cNvSpPr>
          <p:nvPr/>
        </p:nvSpPr>
        <p:spPr bwMode="auto">
          <a:xfrm>
            <a:off x="8535786" y="2107483"/>
            <a:ext cx="566737" cy="940051"/>
          </a:xfrm>
          <a:prstGeom prst="chevron">
            <a:avLst>
              <a:gd name="adj" fmla="val 55468"/>
            </a:avLst>
          </a:prstGeom>
          <a:solidFill>
            <a:srgbClr val="5B9BD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lIns="62863" tIns="31432" rIns="62863" bIns="31432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zh-TW" sz="12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TextBox 66"/>
          <p:cNvSpPr>
            <a:spLocks noChangeArrowheads="1"/>
          </p:cNvSpPr>
          <p:nvPr/>
        </p:nvSpPr>
        <p:spPr bwMode="auto">
          <a:xfrm>
            <a:off x="7992825" y="2390019"/>
            <a:ext cx="6687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i="1" dirty="0" smtClean="0">
                <a:solidFill>
                  <a:srgbClr val="646464"/>
                </a:solidFill>
                <a:latin typeface="Impact" pitchFamily="34" charset="0"/>
                <a:ea typeface="Microsoft YaHei" pitchFamily="34" charset="-122"/>
                <a:cs typeface="新細明體" pitchFamily="18" charset="-120"/>
              </a:rPr>
              <a:t>2030</a:t>
            </a:r>
            <a:endParaRPr kumimoji="1" lang="zh-TW" altLang="zh-TW" dirty="0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82" name="TextBox 66"/>
          <p:cNvSpPr>
            <a:spLocks noChangeArrowheads="1"/>
          </p:cNvSpPr>
          <p:nvPr/>
        </p:nvSpPr>
        <p:spPr bwMode="auto">
          <a:xfrm>
            <a:off x="6812141" y="2408452"/>
            <a:ext cx="6286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i="1" dirty="0" smtClean="0">
                <a:solidFill>
                  <a:srgbClr val="646464"/>
                </a:solidFill>
                <a:latin typeface="Impact" pitchFamily="34" charset="0"/>
                <a:ea typeface="Microsoft YaHei" pitchFamily="34" charset="-122"/>
                <a:cs typeface="新細明體" pitchFamily="18" charset="-120"/>
              </a:rPr>
              <a:t>2027</a:t>
            </a:r>
            <a:endParaRPr kumimoji="1" lang="zh-TW" altLang="zh-TW" dirty="0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156" name="圆角矩形 6"/>
          <p:cNvSpPr/>
          <p:nvPr/>
        </p:nvSpPr>
        <p:spPr>
          <a:xfrm>
            <a:off x="6790" y="3571378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成型機增設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2414" y="2922298"/>
            <a:ext cx="419534" cy="583013"/>
            <a:chOff x="-804346" y="2457228"/>
            <a:chExt cx="419534" cy="583013"/>
          </a:xfrm>
        </p:grpSpPr>
        <p:grpSp>
          <p:nvGrpSpPr>
            <p:cNvPr id="14" name="群組 13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53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chemeClr val="accent2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58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ln>
                <a:tailEnd type="oval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59" name="矩形 158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Q1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60" name="圆角矩形 6"/>
          <p:cNvSpPr/>
          <p:nvPr/>
        </p:nvSpPr>
        <p:spPr>
          <a:xfrm>
            <a:off x="576115" y="1167222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泰新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cr-PET</a:t>
            </a: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投產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812694" y="1599149"/>
            <a:ext cx="419534" cy="583013"/>
            <a:chOff x="2364007" y="749418"/>
            <a:chExt cx="419534" cy="583013"/>
          </a:xfrm>
        </p:grpSpPr>
        <p:grpSp>
          <p:nvGrpSpPr>
            <p:cNvPr id="162" name="群組 161"/>
            <p:cNvGrpSpPr/>
            <p:nvPr/>
          </p:nvGrpSpPr>
          <p:grpSpPr>
            <a:xfrm rot="10800000">
              <a:off x="2364007" y="749418"/>
              <a:ext cx="419534" cy="583013"/>
              <a:chOff x="-804346" y="2457228"/>
              <a:chExt cx="419534" cy="583013"/>
            </a:xfrm>
          </p:grpSpPr>
          <p:sp>
            <p:nvSpPr>
              <p:cNvPr id="164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chemeClr val="accent2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65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ln>
                <a:tailEnd type="oval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63" name="矩形 162"/>
            <p:cNvSpPr/>
            <p:nvPr/>
          </p:nvSpPr>
          <p:spPr>
            <a:xfrm>
              <a:off x="2401705" y="836031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Q2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3" name="圆角矩形 6"/>
          <p:cNvSpPr/>
          <p:nvPr/>
        </p:nvSpPr>
        <p:spPr>
          <a:xfrm>
            <a:off x="1090960" y="3576080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 err="1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mr</a:t>
            </a:r>
            <a:r>
              <a:rPr lang="en-US" altLang="zh-TW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-PET</a:t>
            </a: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增設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6" name="圆角矩形 6"/>
          <p:cNvSpPr/>
          <p:nvPr/>
        </p:nvSpPr>
        <p:spPr>
          <a:xfrm>
            <a:off x="1108918" y="4008776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大陸工塑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產線增設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2" name="圆角矩形 6"/>
          <p:cNvSpPr/>
          <p:nvPr/>
        </p:nvSpPr>
        <p:spPr>
          <a:xfrm>
            <a:off x="2611501" y="710520"/>
            <a:ext cx="972000" cy="360000"/>
          </a:xfrm>
          <a:prstGeom prst="roundRect">
            <a:avLst/>
          </a:prstGeom>
          <a:solidFill>
            <a:schemeClr val="accent2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半導體</a:t>
            </a:r>
            <a:r>
              <a:rPr lang="zh-TW" altLang="en-US" sz="110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endParaRPr lang="en-US" altLang="zh-TW" sz="1100" b="1" dirty="0" smtClean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雙氧水量產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9" name="群組 188"/>
          <p:cNvGrpSpPr/>
          <p:nvPr/>
        </p:nvGrpSpPr>
        <p:grpSpPr>
          <a:xfrm>
            <a:off x="6788449" y="2926238"/>
            <a:ext cx="419534" cy="583013"/>
            <a:chOff x="-804346" y="2457228"/>
            <a:chExt cx="419534" cy="583013"/>
          </a:xfrm>
        </p:grpSpPr>
        <p:grpSp>
          <p:nvGrpSpPr>
            <p:cNvPr id="190" name="群組 189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192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rgbClr val="5B9BD5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93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solidFill>
                <a:srgbClr val="0D97FF"/>
              </a:solidFill>
              <a:ln>
                <a:solidFill>
                  <a:srgbClr val="569CD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1" name="矩形 190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Q2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4" name="圆角矩形 6"/>
          <p:cNvSpPr/>
          <p:nvPr/>
        </p:nvSpPr>
        <p:spPr>
          <a:xfrm>
            <a:off x="6645545" y="3574489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新光幼獅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第一期啟用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5" name="群組 194"/>
          <p:cNvGrpSpPr/>
          <p:nvPr/>
        </p:nvGrpSpPr>
        <p:grpSpPr>
          <a:xfrm>
            <a:off x="7909921" y="2924404"/>
            <a:ext cx="419534" cy="583013"/>
            <a:chOff x="-804346" y="2457228"/>
            <a:chExt cx="419534" cy="583013"/>
          </a:xfrm>
        </p:grpSpPr>
        <p:grpSp>
          <p:nvGrpSpPr>
            <p:cNvPr id="196" name="群組 195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198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rgbClr val="5B9BD5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99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solidFill>
                <a:srgbClr val="0D97FF"/>
              </a:solidFill>
              <a:ln>
                <a:solidFill>
                  <a:srgbClr val="569CD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7" name="矩形 196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Q2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00" name="圆角矩形 6"/>
          <p:cNvSpPr/>
          <p:nvPr/>
        </p:nvSpPr>
        <p:spPr>
          <a:xfrm>
            <a:off x="7683225" y="3576775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新光幼獅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第二期啟用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AutoShape 8"/>
          <p:cNvSpPr>
            <a:spLocks noChangeArrowheads="1"/>
          </p:cNvSpPr>
          <p:nvPr/>
        </p:nvSpPr>
        <p:spPr bwMode="auto">
          <a:xfrm>
            <a:off x="6157717" y="2122860"/>
            <a:ext cx="566737" cy="914539"/>
          </a:xfrm>
          <a:prstGeom prst="chevron">
            <a:avLst>
              <a:gd name="adj" fmla="val 55468"/>
            </a:avLst>
          </a:prstGeom>
          <a:solidFill>
            <a:srgbClr val="5B9BD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lIns="62863" tIns="31432" rIns="62863" bIns="31432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zh-TW" sz="12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TextBox 64"/>
          <p:cNvSpPr>
            <a:spLocks noChangeArrowheads="1"/>
          </p:cNvSpPr>
          <p:nvPr/>
        </p:nvSpPr>
        <p:spPr bwMode="auto">
          <a:xfrm>
            <a:off x="4851035" y="2363922"/>
            <a:ext cx="662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26" tIns="45712" rIns="91426" bIns="45712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i="1" dirty="0" smtClean="0">
                <a:solidFill>
                  <a:srgbClr val="646464"/>
                </a:solidFill>
                <a:latin typeface="Impact" pitchFamily="34" charset="0"/>
                <a:ea typeface="Microsoft YaHei" pitchFamily="34" charset="-122"/>
                <a:cs typeface="新細明體" pitchFamily="18" charset="-120"/>
              </a:rPr>
              <a:t>2025</a:t>
            </a:r>
            <a:endParaRPr kumimoji="1" lang="zh-TW" altLang="zh-TW" dirty="0" smtClean="0">
              <a:solidFill>
                <a:prstClr val="black"/>
              </a:solidFill>
              <a:latin typeface="Arial" pitchFamily="34" charset="0"/>
              <a:cs typeface="新細明體" pitchFamily="18" charset="-120"/>
            </a:endParaRPr>
          </a:p>
        </p:txBody>
      </p:sp>
      <p:sp>
        <p:nvSpPr>
          <p:cNvPr id="79" name="圆角矩形 6"/>
          <p:cNvSpPr/>
          <p:nvPr/>
        </p:nvSpPr>
        <p:spPr>
          <a:xfrm>
            <a:off x="4593077" y="1169612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05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織物回收產線</a:t>
            </a:r>
            <a:endParaRPr lang="en-US" altLang="zh-TW" sz="105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" name="圆角矩形 6"/>
          <p:cNvSpPr/>
          <p:nvPr/>
        </p:nvSpPr>
        <p:spPr>
          <a:xfrm>
            <a:off x="2116928" y="3582307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zh-TW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假撚機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汰舊換新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圆角矩形 6"/>
          <p:cNvSpPr/>
          <p:nvPr/>
        </p:nvSpPr>
        <p:spPr>
          <a:xfrm>
            <a:off x="2636504" y="1168502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彈性纖維廠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5" name="群組 104"/>
          <p:cNvGrpSpPr/>
          <p:nvPr/>
        </p:nvGrpSpPr>
        <p:grpSpPr>
          <a:xfrm>
            <a:off x="4863971" y="1586069"/>
            <a:ext cx="419534" cy="583013"/>
            <a:chOff x="3240238" y="1372976"/>
            <a:chExt cx="419534" cy="583013"/>
          </a:xfrm>
        </p:grpSpPr>
        <p:grpSp>
          <p:nvGrpSpPr>
            <p:cNvPr id="106" name="群組 105"/>
            <p:cNvGrpSpPr/>
            <p:nvPr/>
          </p:nvGrpSpPr>
          <p:grpSpPr>
            <a:xfrm rot="10800000">
              <a:off x="3240238" y="1372976"/>
              <a:ext cx="419534" cy="583013"/>
              <a:chOff x="-804346" y="2457228"/>
              <a:chExt cx="419534" cy="583013"/>
            </a:xfrm>
          </p:grpSpPr>
          <p:sp>
            <p:nvSpPr>
              <p:cNvPr id="108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rgbClr val="5B9BD5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09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solidFill>
                <a:srgbClr val="0D97FF"/>
              </a:solidFill>
              <a:ln>
                <a:solidFill>
                  <a:srgbClr val="569CD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矩形 106"/>
            <p:cNvSpPr/>
            <p:nvPr/>
          </p:nvSpPr>
          <p:spPr>
            <a:xfrm>
              <a:off x="3264426" y="1468564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Q2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1" name="圆角矩形 6"/>
          <p:cNvSpPr/>
          <p:nvPr/>
        </p:nvSpPr>
        <p:spPr>
          <a:xfrm>
            <a:off x="5396403" y="3582418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 err="1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mr</a:t>
            </a:r>
            <a:r>
              <a:rPr lang="en-US" altLang="zh-TW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-PET</a:t>
            </a: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增設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9" name="AutoShape 8"/>
          <p:cNvSpPr>
            <a:spLocks noChangeArrowheads="1"/>
          </p:cNvSpPr>
          <p:nvPr/>
        </p:nvSpPr>
        <p:spPr bwMode="auto">
          <a:xfrm>
            <a:off x="7428432" y="2119481"/>
            <a:ext cx="566737" cy="914539"/>
          </a:xfrm>
          <a:prstGeom prst="chevron">
            <a:avLst>
              <a:gd name="adj" fmla="val 55468"/>
            </a:avLst>
          </a:prstGeom>
          <a:solidFill>
            <a:srgbClr val="5B9BD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lIns="62863" tIns="31432" rIns="62863" bIns="31432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zh-TW" sz="12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圆角矩形 6"/>
          <p:cNvSpPr/>
          <p:nvPr/>
        </p:nvSpPr>
        <p:spPr>
          <a:xfrm>
            <a:off x="3206315" y="4456535"/>
            <a:ext cx="3173652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dash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100" b="1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海外地區設廠規劃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圆角矩形 6"/>
          <p:cNvSpPr/>
          <p:nvPr/>
        </p:nvSpPr>
        <p:spPr>
          <a:xfrm>
            <a:off x="5398027" y="4018925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Poly 96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圆角矩形 6"/>
          <p:cNvSpPr/>
          <p:nvPr/>
        </p:nvSpPr>
        <p:spPr>
          <a:xfrm>
            <a:off x="4593077" y="710520"/>
            <a:ext cx="972000" cy="360000"/>
          </a:xfrm>
          <a:prstGeom prst="roundRect">
            <a:avLst/>
          </a:prstGeom>
          <a:solidFill>
            <a:srgbClr val="5B9BD5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Pilot2.0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圆角矩形 6"/>
          <p:cNvSpPr/>
          <p:nvPr/>
        </p:nvSpPr>
        <p:spPr>
          <a:xfrm>
            <a:off x="3140792" y="3582307"/>
            <a:ext cx="972000" cy="36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</p:spPr>
        <p:txBody>
          <a:bodyPr lIns="62863" tIns="31432" rIns="62863" bIns="31432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b="1" dirty="0" err="1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Ambercycle</a:t>
            </a:r>
            <a:r>
              <a:rPr lang="zh-TW" altLang="en-US" sz="1100" b="1" dirty="0" smtClean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合作案</a:t>
            </a:r>
            <a:endParaRPr lang="en-US" altLang="zh-TW" sz="1100" b="1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1" name="群組 80"/>
          <p:cNvGrpSpPr/>
          <p:nvPr/>
        </p:nvGrpSpPr>
        <p:grpSpPr>
          <a:xfrm>
            <a:off x="3361345" y="2927763"/>
            <a:ext cx="419534" cy="583013"/>
            <a:chOff x="-804346" y="2457228"/>
            <a:chExt cx="419534" cy="583013"/>
          </a:xfrm>
        </p:grpSpPr>
        <p:grpSp>
          <p:nvGrpSpPr>
            <p:cNvPr id="83" name="群組 82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85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rgbClr val="5B9BD5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86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solidFill>
                <a:srgbClr val="0D97FF"/>
              </a:solidFill>
              <a:ln>
                <a:solidFill>
                  <a:srgbClr val="569CD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矩形 83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Q3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0" name="群組 109"/>
          <p:cNvGrpSpPr/>
          <p:nvPr/>
        </p:nvGrpSpPr>
        <p:grpSpPr>
          <a:xfrm>
            <a:off x="5672636" y="2927763"/>
            <a:ext cx="419534" cy="583013"/>
            <a:chOff x="-804346" y="2457228"/>
            <a:chExt cx="419534" cy="583013"/>
          </a:xfrm>
        </p:grpSpPr>
        <p:grpSp>
          <p:nvGrpSpPr>
            <p:cNvPr id="112" name="群組 111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114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rgbClr val="5B9BD5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15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solidFill>
                <a:srgbClr val="0D97FF"/>
              </a:solidFill>
              <a:ln>
                <a:solidFill>
                  <a:srgbClr val="569CD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3" name="矩形 112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Q4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28" name="AutoShape 8"/>
          <p:cNvSpPr>
            <a:spLocks noChangeArrowheads="1"/>
          </p:cNvSpPr>
          <p:nvPr/>
        </p:nvSpPr>
        <p:spPr bwMode="auto">
          <a:xfrm>
            <a:off x="4094602" y="2118603"/>
            <a:ext cx="566737" cy="914539"/>
          </a:xfrm>
          <a:prstGeom prst="chevron">
            <a:avLst>
              <a:gd name="adj" fmla="val 55468"/>
            </a:avLst>
          </a:prstGeom>
          <a:solidFill>
            <a:srgbClr val="5B9BD5"/>
          </a:solidFill>
          <a:ln w="3175" cap="flat" cmpd="sng" algn="ctr">
            <a:solidFill>
              <a:sysClr val="window" lastClr="FFFFFF"/>
            </a:solidFill>
            <a:prstDash val="solid"/>
            <a:miter lim="800000"/>
          </a:ln>
          <a:effectLst>
            <a:outerShdw blurRad="1270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lIns="62863" tIns="31432" rIns="62863" bIns="31432"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TW" altLang="zh-TW" sz="1200" b="1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9" name="群組 128"/>
          <p:cNvGrpSpPr/>
          <p:nvPr/>
        </p:nvGrpSpPr>
        <p:grpSpPr>
          <a:xfrm>
            <a:off x="2887734" y="1599149"/>
            <a:ext cx="419534" cy="583013"/>
            <a:chOff x="2364007" y="749418"/>
            <a:chExt cx="419534" cy="583013"/>
          </a:xfrm>
        </p:grpSpPr>
        <p:grpSp>
          <p:nvGrpSpPr>
            <p:cNvPr id="130" name="群組 129"/>
            <p:cNvGrpSpPr/>
            <p:nvPr/>
          </p:nvGrpSpPr>
          <p:grpSpPr>
            <a:xfrm rot="10800000">
              <a:off x="2364007" y="749418"/>
              <a:ext cx="419534" cy="583013"/>
              <a:chOff x="-804346" y="2457228"/>
              <a:chExt cx="419534" cy="583013"/>
            </a:xfrm>
          </p:grpSpPr>
          <p:sp>
            <p:nvSpPr>
              <p:cNvPr id="132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chemeClr val="accent2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33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ln>
                <a:tailEnd type="oval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31" name="矩形 130"/>
            <p:cNvSpPr/>
            <p:nvPr/>
          </p:nvSpPr>
          <p:spPr>
            <a:xfrm>
              <a:off x="2401705" y="836031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Q2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4" name="群組 133"/>
          <p:cNvGrpSpPr/>
          <p:nvPr/>
        </p:nvGrpSpPr>
        <p:grpSpPr>
          <a:xfrm>
            <a:off x="2452040" y="2922298"/>
            <a:ext cx="419534" cy="583013"/>
            <a:chOff x="-804346" y="2457228"/>
            <a:chExt cx="419534" cy="583013"/>
          </a:xfrm>
        </p:grpSpPr>
        <p:grpSp>
          <p:nvGrpSpPr>
            <p:cNvPr id="135" name="群組 134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137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chemeClr val="accent2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38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ln>
                <a:tailEnd type="oval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36" name="矩形 135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Q1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9" name="群組 138"/>
          <p:cNvGrpSpPr/>
          <p:nvPr/>
        </p:nvGrpSpPr>
        <p:grpSpPr>
          <a:xfrm>
            <a:off x="1352840" y="2922298"/>
            <a:ext cx="419534" cy="583013"/>
            <a:chOff x="-804346" y="2457228"/>
            <a:chExt cx="419534" cy="583013"/>
          </a:xfrm>
        </p:grpSpPr>
        <p:grpSp>
          <p:nvGrpSpPr>
            <p:cNvPr id="140" name="群組 139"/>
            <p:cNvGrpSpPr/>
            <p:nvPr/>
          </p:nvGrpSpPr>
          <p:grpSpPr>
            <a:xfrm>
              <a:off x="-804346" y="2457228"/>
              <a:ext cx="419534" cy="583013"/>
              <a:chOff x="-804346" y="2457228"/>
              <a:chExt cx="419534" cy="583013"/>
            </a:xfrm>
          </p:grpSpPr>
          <p:sp>
            <p:nvSpPr>
              <p:cNvPr id="142" name="Oval 82"/>
              <p:cNvSpPr>
                <a:spLocks noChangeAspect="1"/>
              </p:cNvSpPr>
              <p:nvPr/>
            </p:nvSpPr>
            <p:spPr>
              <a:xfrm>
                <a:off x="-804346" y="2620707"/>
                <a:ext cx="419534" cy="419534"/>
              </a:xfrm>
              <a:prstGeom prst="ellipse">
                <a:avLst/>
              </a:prstGeom>
              <a:solidFill>
                <a:schemeClr val="accent2"/>
              </a:solidFill>
              <a:ln w="31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1270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lIns="62873" tIns="31437" rIns="62873" bIns="31437" rtlCol="0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 sz="1200" b="1" dirty="0">
                  <a:solidFill>
                    <a:schemeClr val="bg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143" name="Straight Connector 81"/>
              <p:cNvCxnSpPr/>
              <p:nvPr/>
            </p:nvCxnSpPr>
            <p:spPr>
              <a:xfrm flipV="1">
                <a:off x="-594579" y="2457228"/>
                <a:ext cx="0" cy="290630"/>
              </a:xfrm>
              <a:prstGeom prst="line">
                <a:avLst/>
              </a:prstGeom>
              <a:ln>
                <a:tailEnd type="oval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141" name="矩形 140"/>
            <p:cNvSpPr/>
            <p:nvPr/>
          </p:nvSpPr>
          <p:spPr>
            <a:xfrm>
              <a:off x="-794186" y="2703870"/>
              <a:ext cx="381836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TW" sz="1100" dirty="0" smtClean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新細明體" pitchFamily="18" charset="-120"/>
                </a:rPr>
                <a:t>Q4</a:t>
              </a:r>
              <a:endParaRPr lang="zh-TW" altLang="en-US" sz="11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7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7051083" y="4804335"/>
            <a:ext cx="2057400" cy="273844"/>
          </a:xfrm>
        </p:spPr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12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等腰三角形 21"/>
          <p:cNvSpPr/>
          <p:nvPr/>
        </p:nvSpPr>
        <p:spPr>
          <a:xfrm rot="5400000">
            <a:off x="-44594" y="1092890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7" name="等腰三角形 26"/>
          <p:cNvSpPr/>
          <p:nvPr/>
        </p:nvSpPr>
        <p:spPr>
          <a:xfrm rot="16200000">
            <a:off x="1625057" y="1092890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30" name="等腰三角形 29"/>
          <p:cNvSpPr/>
          <p:nvPr/>
        </p:nvSpPr>
        <p:spPr>
          <a:xfrm rot="16200000">
            <a:off x="2738591" y="1092890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2" name="等腰三角形 61"/>
          <p:cNvSpPr/>
          <p:nvPr/>
        </p:nvSpPr>
        <p:spPr>
          <a:xfrm rot="16200000">
            <a:off x="1068290" y="1416192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2" name="等腰三角形 51"/>
          <p:cNvSpPr/>
          <p:nvPr/>
        </p:nvSpPr>
        <p:spPr>
          <a:xfrm rot="5400000">
            <a:off x="-44594" y="1739494"/>
            <a:ext cx="646605" cy="55741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49" name="等腰三角形 48"/>
          <p:cNvSpPr/>
          <p:nvPr/>
        </p:nvSpPr>
        <p:spPr>
          <a:xfrm rot="16200000">
            <a:off x="511523" y="1739494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0" name="等腰三角形 49"/>
          <p:cNvSpPr/>
          <p:nvPr/>
        </p:nvSpPr>
        <p:spPr>
          <a:xfrm rot="5400000">
            <a:off x="1068941" y="1739494"/>
            <a:ext cx="646605" cy="557418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94" name="等腰三角形 93"/>
          <p:cNvSpPr/>
          <p:nvPr/>
        </p:nvSpPr>
        <p:spPr>
          <a:xfrm rot="16200000">
            <a:off x="-45245" y="2062796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92" name="等腰三角形 91"/>
          <p:cNvSpPr/>
          <p:nvPr/>
        </p:nvSpPr>
        <p:spPr>
          <a:xfrm rot="16200000">
            <a:off x="1068290" y="2062796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90" name="等腰三角形 89"/>
          <p:cNvSpPr/>
          <p:nvPr/>
        </p:nvSpPr>
        <p:spPr>
          <a:xfrm rot="16200000">
            <a:off x="2174030" y="2062795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88" name="等腰三角形 87"/>
          <p:cNvSpPr/>
          <p:nvPr/>
        </p:nvSpPr>
        <p:spPr>
          <a:xfrm rot="16200000">
            <a:off x="3291788" y="2061010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82" name="等腰三角形 81"/>
          <p:cNvSpPr/>
          <p:nvPr/>
        </p:nvSpPr>
        <p:spPr>
          <a:xfrm rot="5400000">
            <a:off x="-44594" y="2386097"/>
            <a:ext cx="646605" cy="55741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16200000">
            <a:off x="1621486" y="2384312"/>
            <a:ext cx="646605" cy="55741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2178904" y="2384312"/>
            <a:ext cx="646605" cy="55741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6" name="等腰三角形 75"/>
          <p:cNvSpPr/>
          <p:nvPr/>
        </p:nvSpPr>
        <p:spPr>
          <a:xfrm rot="5400000">
            <a:off x="3292438" y="2384312"/>
            <a:ext cx="646605" cy="55741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24" name="等腰三角形 123"/>
          <p:cNvSpPr/>
          <p:nvPr/>
        </p:nvSpPr>
        <p:spPr>
          <a:xfrm rot="16200000">
            <a:off x="-45245" y="2709399"/>
            <a:ext cx="646605" cy="557418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20" name="等腰三角形 119"/>
          <p:cNvSpPr/>
          <p:nvPr/>
        </p:nvSpPr>
        <p:spPr>
          <a:xfrm rot="16200000">
            <a:off x="2178253" y="2707613"/>
            <a:ext cx="646605" cy="55741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21" name="等腰三角形 120"/>
          <p:cNvSpPr/>
          <p:nvPr/>
        </p:nvSpPr>
        <p:spPr>
          <a:xfrm rot="5400000">
            <a:off x="2735671" y="2707613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12" name="等腰三角形 111"/>
          <p:cNvSpPr/>
          <p:nvPr/>
        </p:nvSpPr>
        <p:spPr>
          <a:xfrm rot="5400000">
            <a:off x="-44594" y="3032701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07" name="等腰三角形 106"/>
          <p:cNvSpPr/>
          <p:nvPr/>
        </p:nvSpPr>
        <p:spPr>
          <a:xfrm rot="16200000">
            <a:off x="1625057" y="3032701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06" name="等腰三角形 105"/>
          <p:cNvSpPr/>
          <p:nvPr/>
        </p:nvSpPr>
        <p:spPr>
          <a:xfrm rot="5400000">
            <a:off x="3292438" y="3030915"/>
            <a:ext cx="646605" cy="55741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54" name="等腰三角形 153"/>
          <p:cNvSpPr/>
          <p:nvPr/>
        </p:nvSpPr>
        <p:spPr>
          <a:xfrm rot="16200000">
            <a:off x="-45245" y="3356003"/>
            <a:ext cx="646605" cy="557418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52" name="等腰三角形 151"/>
          <p:cNvSpPr/>
          <p:nvPr/>
        </p:nvSpPr>
        <p:spPr>
          <a:xfrm rot="16200000">
            <a:off x="1068290" y="3356003"/>
            <a:ext cx="646605" cy="557418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42" name="等腰三角形 141"/>
          <p:cNvSpPr/>
          <p:nvPr/>
        </p:nvSpPr>
        <p:spPr>
          <a:xfrm rot="5400000">
            <a:off x="-44594" y="3679304"/>
            <a:ext cx="646605" cy="55741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39" name="等腰三角形 138"/>
          <p:cNvSpPr/>
          <p:nvPr/>
        </p:nvSpPr>
        <p:spPr>
          <a:xfrm rot="16200000">
            <a:off x="511523" y="3679304"/>
            <a:ext cx="646605" cy="55741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40" name="等腰三角形 139"/>
          <p:cNvSpPr/>
          <p:nvPr/>
        </p:nvSpPr>
        <p:spPr>
          <a:xfrm rot="5400000">
            <a:off x="1068941" y="3679304"/>
            <a:ext cx="646605" cy="55741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169" name="等腰三角形 168"/>
          <p:cNvSpPr/>
          <p:nvPr/>
        </p:nvSpPr>
        <p:spPr>
          <a:xfrm rot="16200000">
            <a:off x="511523" y="4325912"/>
            <a:ext cx="646605" cy="557418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04" name="任意多边形 203"/>
          <p:cNvSpPr/>
          <p:nvPr/>
        </p:nvSpPr>
        <p:spPr>
          <a:xfrm>
            <a:off x="1670303" y="1371599"/>
            <a:ext cx="1110931" cy="1288680"/>
          </a:xfrm>
          <a:custGeom>
            <a:avLst/>
            <a:gdLst>
              <a:gd name="connsiteX0" fmla="*/ 0 w 1481241"/>
              <a:gd name="connsiteY0" fmla="*/ 0 h 1718240"/>
              <a:gd name="connsiteX1" fmla="*/ 1481241 w 1481241"/>
              <a:gd name="connsiteY1" fmla="*/ 859120 h 1718240"/>
              <a:gd name="connsiteX2" fmla="*/ 0 w 1481241"/>
              <a:gd name="connsiteY2" fmla="*/ 1718240 h 1718240"/>
              <a:gd name="connsiteX3" fmla="*/ 0 w 1481241"/>
              <a:gd name="connsiteY3" fmla="*/ 0 h 171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1241" h="1718240">
                <a:moveTo>
                  <a:pt x="0" y="0"/>
                </a:moveTo>
                <a:lnTo>
                  <a:pt x="1481241" y="859120"/>
                </a:lnTo>
                <a:lnTo>
                  <a:pt x="0" y="171824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670" t="-4434" b="-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03" name="任意多边形 202"/>
          <p:cNvSpPr/>
          <p:nvPr/>
        </p:nvSpPr>
        <p:spPr>
          <a:xfrm>
            <a:off x="556768" y="2018202"/>
            <a:ext cx="1668999" cy="1936040"/>
          </a:xfrm>
          <a:custGeom>
            <a:avLst/>
            <a:gdLst>
              <a:gd name="connsiteX0" fmla="*/ 0 w 2225332"/>
              <a:gd name="connsiteY0" fmla="*/ 0 h 2581386"/>
              <a:gd name="connsiteX1" fmla="*/ 2225332 w 2225332"/>
              <a:gd name="connsiteY1" fmla="*/ 1290693 h 2581386"/>
              <a:gd name="connsiteX2" fmla="*/ 0 w 2225332"/>
              <a:gd name="connsiteY2" fmla="*/ 2581386 h 2581386"/>
              <a:gd name="connsiteX3" fmla="*/ 0 w 2225332"/>
              <a:gd name="connsiteY3" fmla="*/ 0 h 2581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5332" h="2581386">
                <a:moveTo>
                  <a:pt x="0" y="0"/>
                </a:moveTo>
                <a:lnTo>
                  <a:pt x="2225332" y="1290693"/>
                </a:lnTo>
                <a:lnTo>
                  <a:pt x="0" y="258138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5226" t="-38023" r="-87700" b="-504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02" name="任意多边形 201"/>
          <p:cNvSpPr/>
          <p:nvPr/>
        </p:nvSpPr>
        <p:spPr>
          <a:xfrm>
            <a:off x="1670303" y="3311409"/>
            <a:ext cx="1110931" cy="1288680"/>
          </a:xfrm>
          <a:custGeom>
            <a:avLst/>
            <a:gdLst>
              <a:gd name="connsiteX0" fmla="*/ 0 w 1481241"/>
              <a:gd name="connsiteY0" fmla="*/ 0 h 1718240"/>
              <a:gd name="connsiteX1" fmla="*/ 1481241 w 1481241"/>
              <a:gd name="connsiteY1" fmla="*/ 859120 h 1718240"/>
              <a:gd name="connsiteX2" fmla="*/ 0 w 1481241"/>
              <a:gd name="connsiteY2" fmla="*/ 1718240 h 1718240"/>
              <a:gd name="connsiteX3" fmla="*/ 0 w 1481241"/>
              <a:gd name="connsiteY3" fmla="*/ 0 h 1718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1241" h="1718240">
                <a:moveTo>
                  <a:pt x="0" y="0"/>
                </a:moveTo>
                <a:lnTo>
                  <a:pt x="1481241" y="859120"/>
                </a:lnTo>
                <a:lnTo>
                  <a:pt x="0" y="171824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14" r="-3001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5076056" y="2139702"/>
            <a:ext cx="2819729" cy="623248"/>
          </a:xfrm>
          <a:prstGeom prst="rect">
            <a:avLst/>
          </a:prstGeom>
        </p:spPr>
        <p:txBody>
          <a:bodyPr wrap="square" lIns="68579" tIns="34289" rIns="68579" bIns="34289">
            <a:spAutoFit/>
          </a:bodyPr>
          <a:lstStyle/>
          <a:p>
            <a:pPr defTabSz="685783">
              <a:lnSpc>
                <a:spcPct val="120000"/>
              </a:lnSpc>
            </a:pPr>
            <a:r>
              <a:rPr lang="en-US" altLang="zh-CN" sz="3000" b="1" spc="113" dirty="0">
                <a:solidFill>
                  <a:srgbClr val="82AAD2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Thank you</a:t>
            </a:r>
            <a:endParaRPr lang="zh-CN" altLang="en-US" sz="2400" b="1" dirty="0">
              <a:solidFill>
                <a:srgbClr val="64C8B4"/>
              </a:solidFill>
              <a:latin typeface="Arial Black" panose="020B0A0402010202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6" name="等腰三角形 45"/>
          <p:cNvSpPr/>
          <p:nvPr/>
        </p:nvSpPr>
        <p:spPr>
          <a:xfrm rot="16200000">
            <a:off x="7200002" y="-240744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47" name="等腰三角形 46"/>
          <p:cNvSpPr/>
          <p:nvPr/>
        </p:nvSpPr>
        <p:spPr>
          <a:xfrm rot="5400000">
            <a:off x="7676472" y="-240744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48" name="等腰三角形 47"/>
          <p:cNvSpPr/>
          <p:nvPr/>
        </p:nvSpPr>
        <p:spPr>
          <a:xfrm rot="16200000">
            <a:off x="8152941" y="-240744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3" name="等腰三角形 52"/>
          <p:cNvSpPr/>
          <p:nvPr/>
        </p:nvSpPr>
        <p:spPr>
          <a:xfrm rot="5400000">
            <a:off x="8629413" y="-240744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4" name="等腰三角形 53"/>
          <p:cNvSpPr/>
          <p:nvPr/>
        </p:nvSpPr>
        <p:spPr>
          <a:xfrm rot="5400000">
            <a:off x="7200002" y="35609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5" name="等腰三角形 54"/>
          <p:cNvSpPr/>
          <p:nvPr/>
        </p:nvSpPr>
        <p:spPr>
          <a:xfrm rot="16200000">
            <a:off x="7676472" y="35609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6" name="等腰三角形 55"/>
          <p:cNvSpPr/>
          <p:nvPr/>
        </p:nvSpPr>
        <p:spPr>
          <a:xfrm rot="5400000">
            <a:off x="8152941" y="35609"/>
            <a:ext cx="552706" cy="476471"/>
          </a:xfrm>
          <a:prstGeom prst="triangle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7" name="等腰三角形 56"/>
          <p:cNvSpPr/>
          <p:nvPr/>
        </p:nvSpPr>
        <p:spPr>
          <a:xfrm rot="16200000">
            <a:off x="8629413" y="35609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8" name="等腰三角形 57"/>
          <p:cNvSpPr/>
          <p:nvPr/>
        </p:nvSpPr>
        <p:spPr>
          <a:xfrm rot="16200000">
            <a:off x="8152941" y="311962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59" name="等腰三角形 58"/>
          <p:cNvSpPr/>
          <p:nvPr/>
        </p:nvSpPr>
        <p:spPr>
          <a:xfrm rot="5400000">
            <a:off x="8629413" y="311962"/>
            <a:ext cx="552706" cy="476471"/>
          </a:xfrm>
          <a:prstGeom prst="triangle">
            <a:avLst/>
          </a:prstGeom>
          <a:solidFill>
            <a:schemeClr val="bg2">
              <a:lumMod val="9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0" name="等腰三角形 59"/>
          <p:cNvSpPr/>
          <p:nvPr/>
        </p:nvSpPr>
        <p:spPr>
          <a:xfrm rot="5400000">
            <a:off x="8152941" y="588314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1" name="等腰三角形 60"/>
          <p:cNvSpPr/>
          <p:nvPr/>
        </p:nvSpPr>
        <p:spPr>
          <a:xfrm rot="16200000">
            <a:off x="8629413" y="588314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3" name="等腰三角形 62"/>
          <p:cNvSpPr/>
          <p:nvPr/>
        </p:nvSpPr>
        <p:spPr>
          <a:xfrm rot="16200000">
            <a:off x="8152941" y="864667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4" name="等腰三角形 63"/>
          <p:cNvSpPr/>
          <p:nvPr/>
        </p:nvSpPr>
        <p:spPr>
          <a:xfrm rot="5400000">
            <a:off x="8629413" y="864667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5" name="等腰三角形 64"/>
          <p:cNvSpPr/>
          <p:nvPr/>
        </p:nvSpPr>
        <p:spPr>
          <a:xfrm rot="16200000">
            <a:off x="8629413" y="1278836"/>
            <a:ext cx="552706" cy="476471"/>
          </a:xfrm>
          <a:prstGeom prst="triangle">
            <a:avLst/>
          </a:prstGeom>
          <a:solidFill>
            <a:schemeClr val="bg1">
              <a:lumMod val="9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6" name="等腰三角形 65"/>
          <p:cNvSpPr/>
          <p:nvPr/>
        </p:nvSpPr>
        <p:spPr>
          <a:xfrm rot="16200000">
            <a:off x="8629413" y="1141018"/>
            <a:ext cx="552706" cy="476471"/>
          </a:xfrm>
          <a:prstGeom prst="triangle">
            <a:avLst/>
          </a:prstGeom>
          <a:solidFill>
            <a:schemeClr val="bg1">
              <a:lumMod val="8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8" name="等腰三角形 67"/>
          <p:cNvSpPr/>
          <p:nvPr/>
        </p:nvSpPr>
        <p:spPr>
          <a:xfrm rot="5400000">
            <a:off x="7676469" y="311961"/>
            <a:ext cx="552706" cy="476471"/>
          </a:xfrm>
          <a:prstGeom prst="triangle">
            <a:avLst/>
          </a:prstGeom>
          <a:solidFill>
            <a:schemeClr val="bg2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zh-CN" altLang="en-US" sz="1400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93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rgbClr val="FF5757"/>
            </a:gs>
            <a:gs pos="100000">
              <a:srgbClr val="FFC5C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9" y="123478"/>
            <a:ext cx="1152127" cy="367638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395536" y="2085696"/>
            <a:ext cx="8280920" cy="1102519"/>
          </a:xfrm>
          <a:prstGeom prst="rect">
            <a:avLst/>
          </a:prstGeom>
        </p:spPr>
        <p:txBody>
          <a:bodyPr vert="horz" lIns="91426" tIns="45712" rIns="91426" bIns="45712" rtlCol="0" anchor="ctr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70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Q &amp; A</a:t>
            </a:r>
            <a:endParaRPr lang="zh-TW" altLang="en-US" sz="7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598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免責聲明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1121" y="1059582"/>
            <a:ext cx="9052559" cy="2642417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marL="457189" indent="-457189">
              <a:buFont typeface="Wingdings" panose="05000000000000000000" pitchFamily="2" charset="2"/>
              <a:buChar char="u"/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本公司並未發佈財務預測，但本簡報所作有關本公司業務面、財務面及</a:t>
            </a:r>
            <a:r>
              <a:rPr lang="en-US" altLang="zh-TW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說明，若涉及本公司對未來公司經營與產業發展上之見解，可能與未來實際結果存有差距。此差距其造成之原因可能包括市場需求變化、價格波動、競爭行為、國際經濟狀況、匯率波動、上下游供應鏈等其他各種本公司所不能掌握之風險因素。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189" indent="-457189">
              <a:buFont typeface="Wingdings" panose="05000000000000000000" pitchFamily="2" charset="2"/>
              <a:buChar char="u"/>
            </a:pPr>
            <a:endParaRPr lang="en-US" altLang="zh-TW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189" indent="-457189">
              <a:buFont typeface="Wingdings" panose="05000000000000000000" pitchFamily="2" charset="2"/>
              <a:buChar char="u"/>
            </a:pPr>
            <a:r>
              <a:rPr lang="zh-TW" altLang="en-US" sz="20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本簡報中對未來的展望，反應本公司迄今對未來之觀點。當這些觀點有任何改變或調整時，本公司並不負調整或更新之責。</a:t>
            </a:r>
            <a:endParaRPr lang="en-US" altLang="zh-TW" sz="20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1</a:t>
            </a:fld>
            <a:endParaRPr lang="zh-TW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2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 5"/>
          <p:cNvSpPr/>
          <p:nvPr/>
        </p:nvSpPr>
        <p:spPr>
          <a:xfrm>
            <a:off x="2486633" y="3492285"/>
            <a:ext cx="927882" cy="765389"/>
          </a:xfrm>
          <a:custGeom>
            <a:avLst/>
            <a:gdLst>
              <a:gd name="connsiteX0" fmla="*/ 0 w 1036320"/>
              <a:gd name="connsiteY0" fmla="*/ 0 h 891540"/>
              <a:gd name="connsiteX1" fmla="*/ 0 w 1036320"/>
              <a:gd name="connsiteY1" fmla="*/ 594360 h 891540"/>
              <a:gd name="connsiteX2" fmla="*/ 1036320 w 1036320"/>
              <a:gd name="connsiteY2" fmla="*/ 891540 h 891540"/>
              <a:gd name="connsiteX3" fmla="*/ 1036320 w 1036320"/>
              <a:gd name="connsiteY3" fmla="*/ 289560 h 891540"/>
              <a:gd name="connsiteX4" fmla="*/ 0 w 1036320"/>
              <a:gd name="connsiteY4" fmla="*/ 0 h 891540"/>
              <a:gd name="connsiteX0-1" fmla="*/ 0 w 1036320"/>
              <a:gd name="connsiteY0-2" fmla="*/ 24 h 891564"/>
              <a:gd name="connsiteX1-3" fmla="*/ 0 w 1036320"/>
              <a:gd name="connsiteY1-4" fmla="*/ 594384 h 891564"/>
              <a:gd name="connsiteX2-5" fmla="*/ 1036320 w 1036320"/>
              <a:gd name="connsiteY2-6" fmla="*/ 891564 h 891564"/>
              <a:gd name="connsiteX3-7" fmla="*/ 1036320 w 1036320"/>
              <a:gd name="connsiteY3-8" fmla="*/ 289584 h 891564"/>
              <a:gd name="connsiteX4-9" fmla="*/ 0 w 1036320"/>
              <a:gd name="connsiteY4-10" fmla="*/ 24 h 891564"/>
              <a:gd name="connsiteX0-11" fmla="*/ 0 w 1036320"/>
              <a:gd name="connsiteY0-12" fmla="*/ 24 h 891564"/>
              <a:gd name="connsiteX1-13" fmla="*/ 0 w 1036320"/>
              <a:gd name="connsiteY1-14" fmla="*/ 594384 h 891564"/>
              <a:gd name="connsiteX2-15" fmla="*/ 1036320 w 1036320"/>
              <a:gd name="connsiteY2-16" fmla="*/ 891564 h 891564"/>
              <a:gd name="connsiteX3-17" fmla="*/ 1036320 w 1036320"/>
              <a:gd name="connsiteY3-18" fmla="*/ 289584 h 891564"/>
              <a:gd name="connsiteX4-19" fmla="*/ 0 w 1036320"/>
              <a:gd name="connsiteY4-20" fmla="*/ 24 h 891564"/>
              <a:gd name="connsiteX0-21" fmla="*/ 0 w 1036320"/>
              <a:gd name="connsiteY0-22" fmla="*/ 24 h 891564"/>
              <a:gd name="connsiteX1-23" fmla="*/ 0 w 1036320"/>
              <a:gd name="connsiteY1-24" fmla="*/ 594384 h 891564"/>
              <a:gd name="connsiteX2-25" fmla="*/ 1036320 w 1036320"/>
              <a:gd name="connsiteY2-26" fmla="*/ 891564 h 891564"/>
              <a:gd name="connsiteX3-27" fmla="*/ 1036320 w 1036320"/>
              <a:gd name="connsiteY3-28" fmla="*/ 289584 h 891564"/>
              <a:gd name="connsiteX4-29" fmla="*/ 0 w 1036320"/>
              <a:gd name="connsiteY4-30" fmla="*/ 24 h 891564"/>
              <a:gd name="connsiteX0-31" fmla="*/ 0 w 1036320"/>
              <a:gd name="connsiteY0-32" fmla="*/ 24 h 891564"/>
              <a:gd name="connsiteX1-33" fmla="*/ 0 w 1036320"/>
              <a:gd name="connsiteY1-34" fmla="*/ 594384 h 891564"/>
              <a:gd name="connsiteX2-35" fmla="*/ 1036320 w 1036320"/>
              <a:gd name="connsiteY2-36" fmla="*/ 891564 h 891564"/>
              <a:gd name="connsiteX3-37" fmla="*/ 1036320 w 1036320"/>
              <a:gd name="connsiteY3-38" fmla="*/ 289584 h 891564"/>
              <a:gd name="connsiteX4-39" fmla="*/ 0 w 1036320"/>
              <a:gd name="connsiteY4-40" fmla="*/ 24 h 891564"/>
              <a:gd name="connsiteX0-41" fmla="*/ 0 w 1036320"/>
              <a:gd name="connsiteY0-42" fmla="*/ 24 h 891564"/>
              <a:gd name="connsiteX1-43" fmla="*/ 0 w 1036320"/>
              <a:gd name="connsiteY1-44" fmla="*/ 594384 h 891564"/>
              <a:gd name="connsiteX2-45" fmla="*/ 1036320 w 1036320"/>
              <a:gd name="connsiteY2-46" fmla="*/ 891564 h 891564"/>
              <a:gd name="connsiteX3-47" fmla="*/ 1036320 w 1036320"/>
              <a:gd name="connsiteY3-48" fmla="*/ 289584 h 891564"/>
              <a:gd name="connsiteX4-49" fmla="*/ 0 w 1036320"/>
              <a:gd name="connsiteY4-50" fmla="*/ 24 h 891564"/>
              <a:gd name="connsiteX0-51" fmla="*/ 0 w 1036320"/>
              <a:gd name="connsiteY0-52" fmla="*/ 24 h 891564"/>
              <a:gd name="connsiteX1-53" fmla="*/ 0 w 1036320"/>
              <a:gd name="connsiteY1-54" fmla="*/ 594384 h 891564"/>
              <a:gd name="connsiteX2-55" fmla="*/ 1036320 w 1036320"/>
              <a:gd name="connsiteY2-56" fmla="*/ 891564 h 891564"/>
              <a:gd name="connsiteX3-57" fmla="*/ 1036320 w 1036320"/>
              <a:gd name="connsiteY3-58" fmla="*/ 289584 h 891564"/>
              <a:gd name="connsiteX4-59" fmla="*/ 0 w 1036320"/>
              <a:gd name="connsiteY4-60" fmla="*/ 24 h 891564"/>
              <a:gd name="connsiteX0-61" fmla="*/ 0 w 1036320"/>
              <a:gd name="connsiteY0-62" fmla="*/ 24 h 891564"/>
              <a:gd name="connsiteX1-63" fmla="*/ 0 w 1036320"/>
              <a:gd name="connsiteY1-64" fmla="*/ 594384 h 891564"/>
              <a:gd name="connsiteX2-65" fmla="*/ 1036320 w 1036320"/>
              <a:gd name="connsiteY2-66" fmla="*/ 891564 h 891564"/>
              <a:gd name="connsiteX3-67" fmla="*/ 1036320 w 1036320"/>
              <a:gd name="connsiteY3-68" fmla="*/ 289584 h 891564"/>
              <a:gd name="connsiteX4-69" fmla="*/ 0 w 1036320"/>
              <a:gd name="connsiteY4-70" fmla="*/ 24 h 891564"/>
              <a:gd name="connsiteX0-71" fmla="*/ 0 w 1036320"/>
              <a:gd name="connsiteY0-72" fmla="*/ 18 h 891558"/>
              <a:gd name="connsiteX1-73" fmla="*/ 0 w 1036320"/>
              <a:gd name="connsiteY1-74" fmla="*/ 594378 h 891558"/>
              <a:gd name="connsiteX2-75" fmla="*/ 1036320 w 1036320"/>
              <a:gd name="connsiteY2-76" fmla="*/ 891558 h 891558"/>
              <a:gd name="connsiteX3-77" fmla="*/ 1036320 w 1036320"/>
              <a:gd name="connsiteY3-78" fmla="*/ 289578 h 891558"/>
              <a:gd name="connsiteX4-79" fmla="*/ 0 w 1036320"/>
              <a:gd name="connsiteY4-80" fmla="*/ 18 h 891558"/>
              <a:gd name="connsiteX0-81" fmla="*/ 0 w 1036320"/>
              <a:gd name="connsiteY0-82" fmla="*/ 0 h 891540"/>
              <a:gd name="connsiteX1-83" fmla="*/ 0 w 1036320"/>
              <a:gd name="connsiteY1-84" fmla="*/ 594360 h 891540"/>
              <a:gd name="connsiteX2-85" fmla="*/ 1036320 w 1036320"/>
              <a:gd name="connsiteY2-86" fmla="*/ 891540 h 891540"/>
              <a:gd name="connsiteX3-87" fmla="*/ 1036320 w 1036320"/>
              <a:gd name="connsiteY3-88" fmla="*/ 289560 h 891540"/>
              <a:gd name="connsiteX4-89" fmla="*/ 0 w 1036320"/>
              <a:gd name="connsiteY4-90" fmla="*/ 0 h 891540"/>
              <a:gd name="connsiteX0-91" fmla="*/ 0 w 1036320"/>
              <a:gd name="connsiteY0-92" fmla="*/ 0 h 891540"/>
              <a:gd name="connsiteX1-93" fmla="*/ 0 w 1036320"/>
              <a:gd name="connsiteY1-94" fmla="*/ 594360 h 891540"/>
              <a:gd name="connsiteX2-95" fmla="*/ 1036320 w 1036320"/>
              <a:gd name="connsiteY2-96" fmla="*/ 891540 h 891540"/>
              <a:gd name="connsiteX3-97" fmla="*/ 1036320 w 1036320"/>
              <a:gd name="connsiteY3-98" fmla="*/ 289560 h 891540"/>
              <a:gd name="connsiteX4-99" fmla="*/ 0 w 1036320"/>
              <a:gd name="connsiteY4-100" fmla="*/ 0 h 89154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36320" h="891540">
                <a:moveTo>
                  <a:pt x="0" y="0"/>
                </a:moveTo>
                <a:lnTo>
                  <a:pt x="0" y="594360"/>
                </a:lnTo>
                <a:cubicBezTo>
                  <a:pt x="947420" y="609600"/>
                  <a:pt x="5080" y="891540"/>
                  <a:pt x="1036320" y="891540"/>
                </a:cubicBezTo>
                <a:lnTo>
                  <a:pt x="1036320" y="289560"/>
                </a:lnTo>
                <a:cubicBezTo>
                  <a:pt x="20320" y="269240"/>
                  <a:pt x="947420" y="5080"/>
                  <a:pt x="0" y="0"/>
                </a:cubicBezTo>
                <a:close/>
              </a:path>
            </a:pathLst>
          </a:custGeom>
          <a:solidFill>
            <a:srgbClr val="CA6E6C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33" name="矩形 10"/>
          <p:cNvSpPr/>
          <p:nvPr/>
        </p:nvSpPr>
        <p:spPr>
          <a:xfrm>
            <a:off x="1940119" y="2165350"/>
            <a:ext cx="687665" cy="523081"/>
          </a:xfrm>
          <a:custGeom>
            <a:avLst/>
            <a:gdLst>
              <a:gd name="connsiteX0" fmla="*/ 0 w 1387724"/>
              <a:gd name="connsiteY0" fmla="*/ 0 h 601559"/>
              <a:gd name="connsiteX1" fmla="*/ 451620 w 1387724"/>
              <a:gd name="connsiteY1" fmla="*/ 0 h 601559"/>
              <a:gd name="connsiteX2" fmla="*/ 664036 w 1387724"/>
              <a:gd name="connsiteY2" fmla="*/ 0 h 601559"/>
              <a:gd name="connsiteX3" fmla="*/ 1387724 w 1387724"/>
              <a:gd name="connsiteY3" fmla="*/ 0 h 601559"/>
              <a:gd name="connsiteX4" fmla="*/ 1387724 w 1387724"/>
              <a:gd name="connsiteY4" fmla="*/ 590540 h 601559"/>
              <a:gd name="connsiteX5" fmla="*/ 664036 w 1387724"/>
              <a:gd name="connsiteY5" fmla="*/ 590540 h 601559"/>
              <a:gd name="connsiteX6" fmla="*/ 451620 w 1387724"/>
              <a:gd name="connsiteY6" fmla="*/ 590540 h 601559"/>
              <a:gd name="connsiteX7" fmla="*/ 201776 w 1387724"/>
              <a:gd name="connsiteY7" fmla="*/ 601559 h 601559"/>
              <a:gd name="connsiteX8" fmla="*/ 0 w 1387724"/>
              <a:gd name="connsiteY8" fmla="*/ 0 h 601559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18311 w 1404259"/>
              <a:gd name="connsiteY7" fmla="*/ 607068 h 607068"/>
              <a:gd name="connsiteX8" fmla="*/ 0 w 1404259"/>
              <a:gd name="connsiteY8" fmla="*/ 0 h 607068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48983 w 1404259"/>
              <a:gd name="connsiteY7" fmla="*/ 607068 h 607068"/>
              <a:gd name="connsiteX8" fmla="*/ 0 w 1404259"/>
              <a:gd name="connsiteY8" fmla="*/ 0 h 607068"/>
              <a:gd name="connsiteX0" fmla="*/ 0 w 1404259"/>
              <a:gd name="connsiteY0" fmla="*/ 0 h 603429"/>
              <a:gd name="connsiteX1" fmla="*/ 468155 w 1404259"/>
              <a:gd name="connsiteY1" fmla="*/ 5509 h 603429"/>
              <a:gd name="connsiteX2" fmla="*/ 680571 w 1404259"/>
              <a:gd name="connsiteY2" fmla="*/ 5509 h 603429"/>
              <a:gd name="connsiteX3" fmla="*/ 1404259 w 1404259"/>
              <a:gd name="connsiteY3" fmla="*/ 5509 h 603429"/>
              <a:gd name="connsiteX4" fmla="*/ 1404259 w 1404259"/>
              <a:gd name="connsiteY4" fmla="*/ 596049 h 603429"/>
              <a:gd name="connsiteX5" fmla="*/ 680571 w 1404259"/>
              <a:gd name="connsiteY5" fmla="*/ 596049 h 603429"/>
              <a:gd name="connsiteX6" fmla="*/ 468155 w 1404259"/>
              <a:gd name="connsiteY6" fmla="*/ 596049 h 603429"/>
              <a:gd name="connsiteX7" fmla="*/ 274543 w 1404259"/>
              <a:gd name="connsiteY7" fmla="*/ 603429 h 603429"/>
              <a:gd name="connsiteX8" fmla="*/ 0 w 1404259"/>
              <a:gd name="connsiteY8" fmla="*/ 0 h 603429"/>
              <a:gd name="connsiteX0" fmla="*/ 0 w 1372986"/>
              <a:gd name="connsiteY0" fmla="*/ 0 h 603429"/>
              <a:gd name="connsiteX1" fmla="*/ 436882 w 1372986"/>
              <a:gd name="connsiteY1" fmla="*/ 5509 h 603429"/>
              <a:gd name="connsiteX2" fmla="*/ 649298 w 1372986"/>
              <a:gd name="connsiteY2" fmla="*/ 5509 h 603429"/>
              <a:gd name="connsiteX3" fmla="*/ 1372986 w 1372986"/>
              <a:gd name="connsiteY3" fmla="*/ 5509 h 603429"/>
              <a:gd name="connsiteX4" fmla="*/ 1372986 w 1372986"/>
              <a:gd name="connsiteY4" fmla="*/ 596049 h 603429"/>
              <a:gd name="connsiteX5" fmla="*/ 649298 w 1372986"/>
              <a:gd name="connsiteY5" fmla="*/ 596049 h 603429"/>
              <a:gd name="connsiteX6" fmla="*/ 436882 w 1372986"/>
              <a:gd name="connsiteY6" fmla="*/ 596049 h 603429"/>
              <a:gd name="connsiteX7" fmla="*/ 243270 w 1372986"/>
              <a:gd name="connsiteY7" fmla="*/ 603429 h 603429"/>
              <a:gd name="connsiteX8" fmla="*/ 0 w 1372986"/>
              <a:gd name="connsiteY8" fmla="*/ 0 h 603429"/>
              <a:gd name="connsiteX0" fmla="*/ 0 w 1382108"/>
              <a:gd name="connsiteY0" fmla="*/ 0 h 597970"/>
              <a:gd name="connsiteX1" fmla="*/ 446004 w 1382108"/>
              <a:gd name="connsiteY1" fmla="*/ 50 h 597970"/>
              <a:gd name="connsiteX2" fmla="*/ 658420 w 1382108"/>
              <a:gd name="connsiteY2" fmla="*/ 50 h 597970"/>
              <a:gd name="connsiteX3" fmla="*/ 1382108 w 1382108"/>
              <a:gd name="connsiteY3" fmla="*/ 50 h 597970"/>
              <a:gd name="connsiteX4" fmla="*/ 1382108 w 1382108"/>
              <a:gd name="connsiteY4" fmla="*/ 590590 h 597970"/>
              <a:gd name="connsiteX5" fmla="*/ 658420 w 1382108"/>
              <a:gd name="connsiteY5" fmla="*/ 590590 h 597970"/>
              <a:gd name="connsiteX6" fmla="*/ 446004 w 1382108"/>
              <a:gd name="connsiteY6" fmla="*/ 590590 h 597970"/>
              <a:gd name="connsiteX7" fmla="*/ 252392 w 1382108"/>
              <a:gd name="connsiteY7" fmla="*/ 597970 h 597970"/>
              <a:gd name="connsiteX8" fmla="*/ 0 w 1382108"/>
              <a:gd name="connsiteY8" fmla="*/ 0 h 597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2108" h="597970">
                <a:moveTo>
                  <a:pt x="0" y="0"/>
                </a:moveTo>
                <a:lnTo>
                  <a:pt x="446004" y="50"/>
                </a:lnTo>
                <a:lnTo>
                  <a:pt x="658420" y="50"/>
                </a:lnTo>
                <a:lnTo>
                  <a:pt x="1382108" y="50"/>
                </a:lnTo>
                <a:lnTo>
                  <a:pt x="1382108" y="590590"/>
                </a:lnTo>
                <a:lnTo>
                  <a:pt x="658420" y="590590"/>
                </a:lnTo>
                <a:lnTo>
                  <a:pt x="446004" y="590590"/>
                </a:lnTo>
                <a:lnTo>
                  <a:pt x="252392" y="597970"/>
                </a:lnTo>
                <a:cubicBezTo>
                  <a:pt x="174110" y="401123"/>
                  <a:pt x="78282" y="196847"/>
                  <a:pt x="0" y="0"/>
                </a:cubicBezTo>
                <a:close/>
              </a:path>
            </a:pathLst>
          </a:custGeom>
          <a:solidFill>
            <a:srgbClr val="0094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5" name="梯形 6"/>
          <p:cNvSpPr/>
          <p:nvPr/>
        </p:nvSpPr>
        <p:spPr>
          <a:xfrm flipV="1">
            <a:off x="2321329" y="3493293"/>
            <a:ext cx="250421" cy="515213"/>
          </a:xfrm>
          <a:custGeom>
            <a:avLst/>
            <a:gdLst>
              <a:gd name="connsiteX0" fmla="*/ 0 w 664036"/>
              <a:gd name="connsiteY0" fmla="*/ 590540 h 590540"/>
              <a:gd name="connsiteX1" fmla="*/ 664036 w 664036"/>
              <a:gd name="connsiteY1" fmla="*/ 590540 h 590540"/>
              <a:gd name="connsiteX2" fmla="*/ 664036 w 664036"/>
              <a:gd name="connsiteY2" fmla="*/ 0 h 590540"/>
              <a:gd name="connsiteX3" fmla="*/ 281440 w 664036"/>
              <a:gd name="connsiteY3" fmla="*/ 6611 h 590540"/>
              <a:gd name="connsiteX4" fmla="*/ 0 w 664036"/>
              <a:gd name="connsiteY4" fmla="*/ 590540 h 590540"/>
              <a:gd name="connsiteX0" fmla="*/ 0 w 664036"/>
              <a:gd name="connsiteY0" fmla="*/ 590540 h 590540"/>
              <a:gd name="connsiteX1" fmla="*/ 664036 w 664036"/>
              <a:gd name="connsiteY1" fmla="*/ 590540 h 590540"/>
              <a:gd name="connsiteX2" fmla="*/ 664036 w 664036"/>
              <a:gd name="connsiteY2" fmla="*/ 0 h 590540"/>
              <a:gd name="connsiteX3" fmla="*/ 304738 w 664036"/>
              <a:gd name="connsiteY3" fmla="*/ 13222 h 590540"/>
              <a:gd name="connsiteX4" fmla="*/ 0 w 664036"/>
              <a:gd name="connsiteY4" fmla="*/ 590540 h 590540"/>
              <a:gd name="connsiteX0" fmla="*/ 0 w 664036"/>
              <a:gd name="connsiteY0" fmla="*/ 593846 h 593846"/>
              <a:gd name="connsiteX1" fmla="*/ 664036 w 664036"/>
              <a:gd name="connsiteY1" fmla="*/ 593846 h 593846"/>
              <a:gd name="connsiteX2" fmla="*/ 664036 w 664036"/>
              <a:gd name="connsiteY2" fmla="*/ 3306 h 593846"/>
              <a:gd name="connsiteX3" fmla="*/ 324152 w 664036"/>
              <a:gd name="connsiteY3" fmla="*/ 0 h 593846"/>
              <a:gd name="connsiteX4" fmla="*/ 0 w 664036"/>
              <a:gd name="connsiteY4" fmla="*/ 593846 h 593846"/>
              <a:gd name="connsiteX0" fmla="*/ 0 w 664036"/>
              <a:gd name="connsiteY0" fmla="*/ 593846 h 593846"/>
              <a:gd name="connsiteX1" fmla="*/ 664036 w 664036"/>
              <a:gd name="connsiteY1" fmla="*/ 593846 h 593846"/>
              <a:gd name="connsiteX2" fmla="*/ 664036 w 664036"/>
              <a:gd name="connsiteY2" fmla="*/ 3306 h 593846"/>
              <a:gd name="connsiteX3" fmla="*/ 295035 w 664036"/>
              <a:gd name="connsiteY3" fmla="*/ 0 h 593846"/>
              <a:gd name="connsiteX4" fmla="*/ 0 w 664036"/>
              <a:gd name="connsiteY4" fmla="*/ 593846 h 593846"/>
              <a:gd name="connsiteX0" fmla="*/ 0 w 664036"/>
              <a:gd name="connsiteY0" fmla="*/ 605115 h 605115"/>
              <a:gd name="connsiteX1" fmla="*/ 664036 w 664036"/>
              <a:gd name="connsiteY1" fmla="*/ 605115 h 605115"/>
              <a:gd name="connsiteX2" fmla="*/ 664036 w 664036"/>
              <a:gd name="connsiteY2" fmla="*/ 14575 h 605115"/>
              <a:gd name="connsiteX3" fmla="*/ 285328 w 664036"/>
              <a:gd name="connsiteY3" fmla="*/ 0 h 605115"/>
              <a:gd name="connsiteX4" fmla="*/ 0 w 664036"/>
              <a:gd name="connsiteY4" fmla="*/ 605115 h 60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4036" h="605115">
                <a:moveTo>
                  <a:pt x="0" y="605115"/>
                </a:moveTo>
                <a:lnTo>
                  <a:pt x="664036" y="605115"/>
                </a:lnTo>
                <a:lnTo>
                  <a:pt x="664036" y="14575"/>
                </a:lnTo>
                <a:lnTo>
                  <a:pt x="285328" y="0"/>
                </a:lnTo>
                <a:cubicBezTo>
                  <a:pt x="207046" y="196847"/>
                  <a:pt x="78282" y="408268"/>
                  <a:pt x="0" y="605115"/>
                </a:cubicBezTo>
                <a:close/>
              </a:path>
            </a:pathLst>
          </a:custGeom>
          <a:solidFill>
            <a:srgbClr val="CA6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7" name="五边形 6"/>
          <p:cNvSpPr/>
          <p:nvPr/>
        </p:nvSpPr>
        <p:spPr>
          <a:xfrm>
            <a:off x="3401753" y="3739962"/>
            <a:ext cx="3665796" cy="516598"/>
          </a:xfrm>
          <a:prstGeom prst="homePlate">
            <a:avLst/>
          </a:prstGeom>
          <a:solidFill>
            <a:srgbClr val="CA6E6C"/>
          </a:solidFill>
          <a:ln>
            <a:noFill/>
          </a:ln>
          <a:effectLst>
            <a:outerShdw blurRad="152400" dist="63500" dir="2700000" sx="90000" sy="9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8980" y="2606611"/>
            <a:ext cx="518885" cy="34624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03</a:t>
            </a:r>
            <a:endParaRPr lang="zh-CN" altLang="en-US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2547966" y="2166072"/>
            <a:ext cx="895580" cy="774508"/>
          </a:xfrm>
          <a:custGeom>
            <a:avLst/>
            <a:gdLst>
              <a:gd name="connsiteX0" fmla="*/ 0 w 1036320"/>
              <a:gd name="connsiteY0" fmla="*/ 0 h 891540"/>
              <a:gd name="connsiteX1" fmla="*/ 0 w 1036320"/>
              <a:gd name="connsiteY1" fmla="*/ 594360 h 891540"/>
              <a:gd name="connsiteX2" fmla="*/ 1036320 w 1036320"/>
              <a:gd name="connsiteY2" fmla="*/ 891540 h 891540"/>
              <a:gd name="connsiteX3" fmla="*/ 1036320 w 1036320"/>
              <a:gd name="connsiteY3" fmla="*/ 289560 h 891540"/>
              <a:gd name="connsiteX4" fmla="*/ 0 w 1036320"/>
              <a:gd name="connsiteY4" fmla="*/ 0 h 891540"/>
              <a:gd name="connsiteX0-1" fmla="*/ 0 w 1036320"/>
              <a:gd name="connsiteY0-2" fmla="*/ 24 h 891564"/>
              <a:gd name="connsiteX1-3" fmla="*/ 0 w 1036320"/>
              <a:gd name="connsiteY1-4" fmla="*/ 594384 h 891564"/>
              <a:gd name="connsiteX2-5" fmla="*/ 1036320 w 1036320"/>
              <a:gd name="connsiteY2-6" fmla="*/ 891564 h 891564"/>
              <a:gd name="connsiteX3-7" fmla="*/ 1036320 w 1036320"/>
              <a:gd name="connsiteY3-8" fmla="*/ 289584 h 891564"/>
              <a:gd name="connsiteX4-9" fmla="*/ 0 w 1036320"/>
              <a:gd name="connsiteY4-10" fmla="*/ 24 h 891564"/>
              <a:gd name="connsiteX0-11" fmla="*/ 0 w 1036320"/>
              <a:gd name="connsiteY0-12" fmla="*/ 24 h 891564"/>
              <a:gd name="connsiteX1-13" fmla="*/ 0 w 1036320"/>
              <a:gd name="connsiteY1-14" fmla="*/ 594384 h 891564"/>
              <a:gd name="connsiteX2-15" fmla="*/ 1036320 w 1036320"/>
              <a:gd name="connsiteY2-16" fmla="*/ 891564 h 891564"/>
              <a:gd name="connsiteX3-17" fmla="*/ 1036320 w 1036320"/>
              <a:gd name="connsiteY3-18" fmla="*/ 289584 h 891564"/>
              <a:gd name="connsiteX4-19" fmla="*/ 0 w 1036320"/>
              <a:gd name="connsiteY4-20" fmla="*/ 24 h 891564"/>
              <a:gd name="connsiteX0-21" fmla="*/ 0 w 1036320"/>
              <a:gd name="connsiteY0-22" fmla="*/ 24 h 891564"/>
              <a:gd name="connsiteX1-23" fmla="*/ 0 w 1036320"/>
              <a:gd name="connsiteY1-24" fmla="*/ 594384 h 891564"/>
              <a:gd name="connsiteX2-25" fmla="*/ 1036320 w 1036320"/>
              <a:gd name="connsiteY2-26" fmla="*/ 891564 h 891564"/>
              <a:gd name="connsiteX3-27" fmla="*/ 1036320 w 1036320"/>
              <a:gd name="connsiteY3-28" fmla="*/ 289584 h 891564"/>
              <a:gd name="connsiteX4-29" fmla="*/ 0 w 1036320"/>
              <a:gd name="connsiteY4-30" fmla="*/ 24 h 891564"/>
              <a:gd name="connsiteX0-31" fmla="*/ 0 w 1036320"/>
              <a:gd name="connsiteY0-32" fmla="*/ 24 h 891564"/>
              <a:gd name="connsiteX1-33" fmla="*/ 0 w 1036320"/>
              <a:gd name="connsiteY1-34" fmla="*/ 594384 h 891564"/>
              <a:gd name="connsiteX2-35" fmla="*/ 1036320 w 1036320"/>
              <a:gd name="connsiteY2-36" fmla="*/ 891564 h 891564"/>
              <a:gd name="connsiteX3-37" fmla="*/ 1036320 w 1036320"/>
              <a:gd name="connsiteY3-38" fmla="*/ 289584 h 891564"/>
              <a:gd name="connsiteX4-39" fmla="*/ 0 w 1036320"/>
              <a:gd name="connsiteY4-40" fmla="*/ 24 h 891564"/>
              <a:gd name="connsiteX0-41" fmla="*/ 0 w 1036320"/>
              <a:gd name="connsiteY0-42" fmla="*/ 24 h 891564"/>
              <a:gd name="connsiteX1-43" fmla="*/ 0 w 1036320"/>
              <a:gd name="connsiteY1-44" fmla="*/ 594384 h 891564"/>
              <a:gd name="connsiteX2-45" fmla="*/ 1036320 w 1036320"/>
              <a:gd name="connsiteY2-46" fmla="*/ 891564 h 891564"/>
              <a:gd name="connsiteX3-47" fmla="*/ 1036320 w 1036320"/>
              <a:gd name="connsiteY3-48" fmla="*/ 289584 h 891564"/>
              <a:gd name="connsiteX4-49" fmla="*/ 0 w 1036320"/>
              <a:gd name="connsiteY4-50" fmla="*/ 24 h 891564"/>
              <a:gd name="connsiteX0-51" fmla="*/ 0 w 1036320"/>
              <a:gd name="connsiteY0-52" fmla="*/ 24 h 891564"/>
              <a:gd name="connsiteX1-53" fmla="*/ 0 w 1036320"/>
              <a:gd name="connsiteY1-54" fmla="*/ 594384 h 891564"/>
              <a:gd name="connsiteX2-55" fmla="*/ 1036320 w 1036320"/>
              <a:gd name="connsiteY2-56" fmla="*/ 891564 h 891564"/>
              <a:gd name="connsiteX3-57" fmla="*/ 1036320 w 1036320"/>
              <a:gd name="connsiteY3-58" fmla="*/ 289584 h 891564"/>
              <a:gd name="connsiteX4-59" fmla="*/ 0 w 1036320"/>
              <a:gd name="connsiteY4-60" fmla="*/ 24 h 891564"/>
              <a:gd name="connsiteX0-61" fmla="*/ 0 w 1036320"/>
              <a:gd name="connsiteY0-62" fmla="*/ 24 h 891564"/>
              <a:gd name="connsiteX1-63" fmla="*/ 0 w 1036320"/>
              <a:gd name="connsiteY1-64" fmla="*/ 594384 h 891564"/>
              <a:gd name="connsiteX2-65" fmla="*/ 1036320 w 1036320"/>
              <a:gd name="connsiteY2-66" fmla="*/ 891564 h 891564"/>
              <a:gd name="connsiteX3-67" fmla="*/ 1036320 w 1036320"/>
              <a:gd name="connsiteY3-68" fmla="*/ 289584 h 891564"/>
              <a:gd name="connsiteX4-69" fmla="*/ 0 w 1036320"/>
              <a:gd name="connsiteY4-70" fmla="*/ 24 h 891564"/>
              <a:gd name="connsiteX0-71" fmla="*/ 0 w 1036320"/>
              <a:gd name="connsiteY0-72" fmla="*/ 18 h 891558"/>
              <a:gd name="connsiteX1-73" fmla="*/ 0 w 1036320"/>
              <a:gd name="connsiteY1-74" fmla="*/ 594378 h 891558"/>
              <a:gd name="connsiteX2-75" fmla="*/ 1036320 w 1036320"/>
              <a:gd name="connsiteY2-76" fmla="*/ 891558 h 891558"/>
              <a:gd name="connsiteX3-77" fmla="*/ 1036320 w 1036320"/>
              <a:gd name="connsiteY3-78" fmla="*/ 289578 h 891558"/>
              <a:gd name="connsiteX4-79" fmla="*/ 0 w 1036320"/>
              <a:gd name="connsiteY4-80" fmla="*/ 18 h 891558"/>
              <a:gd name="connsiteX0-81" fmla="*/ 0 w 1036320"/>
              <a:gd name="connsiteY0-82" fmla="*/ 0 h 891540"/>
              <a:gd name="connsiteX1-83" fmla="*/ 0 w 1036320"/>
              <a:gd name="connsiteY1-84" fmla="*/ 594360 h 891540"/>
              <a:gd name="connsiteX2-85" fmla="*/ 1036320 w 1036320"/>
              <a:gd name="connsiteY2-86" fmla="*/ 891540 h 891540"/>
              <a:gd name="connsiteX3-87" fmla="*/ 1036320 w 1036320"/>
              <a:gd name="connsiteY3-88" fmla="*/ 289560 h 891540"/>
              <a:gd name="connsiteX4-89" fmla="*/ 0 w 1036320"/>
              <a:gd name="connsiteY4-90" fmla="*/ 0 h 891540"/>
              <a:gd name="connsiteX0-91" fmla="*/ 0 w 1036320"/>
              <a:gd name="connsiteY0-92" fmla="*/ 0 h 891540"/>
              <a:gd name="connsiteX1-93" fmla="*/ 0 w 1036320"/>
              <a:gd name="connsiteY1-94" fmla="*/ 594360 h 891540"/>
              <a:gd name="connsiteX2-95" fmla="*/ 1036320 w 1036320"/>
              <a:gd name="connsiteY2-96" fmla="*/ 891540 h 891540"/>
              <a:gd name="connsiteX3-97" fmla="*/ 1036320 w 1036320"/>
              <a:gd name="connsiteY3-98" fmla="*/ 289560 h 891540"/>
              <a:gd name="connsiteX4-99" fmla="*/ 0 w 1036320"/>
              <a:gd name="connsiteY4-100" fmla="*/ 0 h 89154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36320" h="891540">
                <a:moveTo>
                  <a:pt x="0" y="0"/>
                </a:moveTo>
                <a:lnTo>
                  <a:pt x="0" y="594360"/>
                </a:lnTo>
                <a:cubicBezTo>
                  <a:pt x="947420" y="609600"/>
                  <a:pt x="5080" y="891540"/>
                  <a:pt x="1036320" y="891540"/>
                </a:cubicBezTo>
                <a:lnTo>
                  <a:pt x="1036320" y="289560"/>
                </a:lnTo>
                <a:cubicBezTo>
                  <a:pt x="20320" y="269240"/>
                  <a:pt x="947420" y="5080"/>
                  <a:pt x="0" y="0"/>
                </a:cubicBezTo>
                <a:close/>
              </a:path>
            </a:pathLst>
          </a:custGeom>
          <a:solidFill>
            <a:srgbClr val="009489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12" name="五边形 11"/>
          <p:cNvSpPr/>
          <p:nvPr/>
        </p:nvSpPr>
        <p:spPr>
          <a:xfrm>
            <a:off x="3424876" y="2417385"/>
            <a:ext cx="3642673" cy="520274"/>
          </a:xfrm>
          <a:prstGeom prst="homePlate">
            <a:avLst/>
          </a:prstGeom>
          <a:solidFill>
            <a:srgbClr val="009489"/>
          </a:solidFill>
          <a:ln>
            <a:noFill/>
          </a:ln>
          <a:effectLst>
            <a:outerShdw blurRad="152400" dist="63500" dir="2700000" sx="90000" sy="9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4942" y="2306605"/>
            <a:ext cx="518885" cy="30000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sz="1500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03</a:t>
            </a:r>
            <a:endParaRPr lang="zh-CN" altLang="en-US" sz="1500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Rectangle 42"/>
          <p:cNvSpPr/>
          <p:nvPr/>
        </p:nvSpPr>
        <p:spPr>
          <a:xfrm flipH="1">
            <a:off x="3823431" y="3083804"/>
            <a:ext cx="3508866" cy="243473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pPr defTabSz="685783">
              <a:defRPr/>
            </a:pPr>
            <a:r>
              <a:rPr lang="zh-CN" altLang="en-US" sz="1100" kern="0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加入你的文字描述，加入你的文字描述，加入你的文字。</a:t>
            </a:r>
            <a:endParaRPr lang="en-US" altLang="zh-CN" sz="1100" kern="0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2644774" y="910430"/>
            <a:ext cx="919498" cy="777876"/>
          </a:xfrm>
          <a:custGeom>
            <a:avLst/>
            <a:gdLst>
              <a:gd name="connsiteX0" fmla="*/ 0 w 1036320"/>
              <a:gd name="connsiteY0" fmla="*/ 0 h 891540"/>
              <a:gd name="connsiteX1" fmla="*/ 0 w 1036320"/>
              <a:gd name="connsiteY1" fmla="*/ 594360 h 891540"/>
              <a:gd name="connsiteX2" fmla="*/ 1036320 w 1036320"/>
              <a:gd name="connsiteY2" fmla="*/ 891540 h 891540"/>
              <a:gd name="connsiteX3" fmla="*/ 1036320 w 1036320"/>
              <a:gd name="connsiteY3" fmla="*/ 289560 h 891540"/>
              <a:gd name="connsiteX4" fmla="*/ 0 w 1036320"/>
              <a:gd name="connsiteY4" fmla="*/ 0 h 891540"/>
              <a:gd name="connsiteX0-1" fmla="*/ 0 w 1036320"/>
              <a:gd name="connsiteY0-2" fmla="*/ 24 h 891564"/>
              <a:gd name="connsiteX1-3" fmla="*/ 0 w 1036320"/>
              <a:gd name="connsiteY1-4" fmla="*/ 594384 h 891564"/>
              <a:gd name="connsiteX2-5" fmla="*/ 1036320 w 1036320"/>
              <a:gd name="connsiteY2-6" fmla="*/ 891564 h 891564"/>
              <a:gd name="connsiteX3-7" fmla="*/ 1036320 w 1036320"/>
              <a:gd name="connsiteY3-8" fmla="*/ 289584 h 891564"/>
              <a:gd name="connsiteX4-9" fmla="*/ 0 w 1036320"/>
              <a:gd name="connsiteY4-10" fmla="*/ 24 h 891564"/>
              <a:gd name="connsiteX0-11" fmla="*/ 0 w 1036320"/>
              <a:gd name="connsiteY0-12" fmla="*/ 24 h 891564"/>
              <a:gd name="connsiteX1-13" fmla="*/ 0 w 1036320"/>
              <a:gd name="connsiteY1-14" fmla="*/ 594384 h 891564"/>
              <a:gd name="connsiteX2-15" fmla="*/ 1036320 w 1036320"/>
              <a:gd name="connsiteY2-16" fmla="*/ 891564 h 891564"/>
              <a:gd name="connsiteX3-17" fmla="*/ 1036320 w 1036320"/>
              <a:gd name="connsiteY3-18" fmla="*/ 289584 h 891564"/>
              <a:gd name="connsiteX4-19" fmla="*/ 0 w 1036320"/>
              <a:gd name="connsiteY4-20" fmla="*/ 24 h 891564"/>
              <a:gd name="connsiteX0-21" fmla="*/ 0 w 1036320"/>
              <a:gd name="connsiteY0-22" fmla="*/ 24 h 891564"/>
              <a:gd name="connsiteX1-23" fmla="*/ 0 w 1036320"/>
              <a:gd name="connsiteY1-24" fmla="*/ 594384 h 891564"/>
              <a:gd name="connsiteX2-25" fmla="*/ 1036320 w 1036320"/>
              <a:gd name="connsiteY2-26" fmla="*/ 891564 h 891564"/>
              <a:gd name="connsiteX3-27" fmla="*/ 1036320 w 1036320"/>
              <a:gd name="connsiteY3-28" fmla="*/ 289584 h 891564"/>
              <a:gd name="connsiteX4-29" fmla="*/ 0 w 1036320"/>
              <a:gd name="connsiteY4-30" fmla="*/ 24 h 891564"/>
              <a:gd name="connsiteX0-31" fmla="*/ 0 w 1036320"/>
              <a:gd name="connsiteY0-32" fmla="*/ 24 h 891564"/>
              <a:gd name="connsiteX1-33" fmla="*/ 0 w 1036320"/>
              <a:gd name="connsiteY1-34" fmla="*/ 594384 h 891564"/>
              <a:gd name="connsiteX2-35" fmla="*/ 1036320 w 1036320"/>
              <a:gd name="connsiteY2-36" fmla="*/ 891564 h 891564"/>
              <a:gd name="connsiteX3-37" fmla="*/ 1036320 w 1036320"/>
              <a:gd name="connsiteY3-38" fmla="*/ 289584 h 891564"/>
              <a:gd name="connsiteX4-39" fmla="*/ 0 w 1036320"/>
              <a:gd name="connsiteY4-40" fmla="*/ 24 h 891564"/>
              <a:gd name="connsiteX0-41" fmla="*/ 0 w 1036320"/>
              <a:gd name="connsiteY0-42" fmla="*/ 24 h 891564"/>
              <a:gd name="connsiteX1-43" fmla="*/ 0 w 1036320"/>
              <a:gd name="connsiteY1-44" fmla="*/ 594384 h 891564"/>
              <a:gd name="connsiteX2-45" fmla="*/ 1036320 w 1036320"/>
              <a:gd name="connsiteY2-46" fmla="*/ 891564 h 891564"/>
              <a:gd name="connsiteX3-47" fmla="*/ 1036320 w 1036320"/>
              <a:gd name="connsiteY3-48" fmla="*/ 289584 h 891564"/>
              <a:gd name="connsiteX4-49" fmla="*/ 0 w 1036320"/>
              <a:gd name="connsiteY4-50" fmla="*/ 24 h 891564"/>
              <a:gd name="connsiteX0-51" fmla="*/ 0 w 1036320"/>
              <a:gd name="connsiteY0-52" fmla="*/ 24 h 891564"/>
              <a:gd name="connsiteX1-53" fmla="*/ 0 w 1036320"/>
              <a:gd name="connsiteY1-54" fmla="*/ 594384 h 891564"/>
              <a:gd name="connsiteX2-55" fmla="*/ 1036320 w 1036320"/>
              <a:gd name="connsiteY2-56" fmla="*/ 891564 h 891564"/>
              <a:gd name="connsiteX3-57" fmla="*/ 1036320 w 1036320"/>
              <a:gd name="connsiteY3-58" fmla="*/ 289584 h 891564"/>
              <a:gd name="connsiteX4-59" fmla="*/ 0 w 1036320"/>
              <a:gd name="connsiteY4-60" fmla="*/ 24 h 891564"/>
              <a:gd name="connsiteX0-61" fmla="*/ 0 w 1036320"/>
              <a:gd name="connsiteY0-62" fmla="*/ 24 h 891564"/>
              <a:gd name="connsiteX1-63" fmla="*/ 0 w 1036320"/>
              <a:gd name="connsiteY1-64" fmla="*/ 594384 h 891564"/>
              <a:gd name="connsiteX2-65" fmla="*/ 1036320 w 1036320"/>
              <a:gd name="connsiteY2-66" fmla="*/ 891564 h 891564"/>
              <a:gd name="connsiteX3-67" fmla="*/ 1036320 w 1036320"/>
              <a:gd name="connsiteY3-68" fmla="*/ 289584 h 891564"/>
              <a:gd name="connsiteX4-69" fmla="*/ 0 w 1036320"/>
              <a:gd name="connsiteY4-70" fmla="*/ 24 h 891564"/>
              <a:gd name="connsiteX0-71" fmla="*/ 0 w 1036320"/>
              <a:gd name="connsiteY0-72" fmla="*/ 18 h 891558"/>
              <a:gd name="connsiteX1-73" fmla="*/ 0 w 1036320"/>
              <a:gd name="connsiteY1-74" fmla="*/ 594378 h 891558"/>
              <a:gd name="connsiteX2-75" fmla="*/ 1036320 w 1036320"/>
              <a:gd name="connsiteY2-76" fmla="*/ 891558 h 891558"/>
              <a:gd name="connsiteX3-77" fmla="*/ 1036320 w 1036320"/>
              <a:gd name="connsiteY3-78" fmla="*/ 289578 h 891558"/>
              <a:gd name="connsiteX4-79" fmla="*/ 0 w 1036320"/>
              <a:gd name="connsiteY4-80" fmla="*/ 18 h 891558"/>
              <a:gd name="connsiteX0-81" fmla="*/ 0 w 1036320"/>
              <a:gd name="connsiteY0-82" fmla="*/ 0 h 891540"/>
              <a:gd name="connsiteX1-83" fmla="*/ 0 w 1036320"/>
              <a:gd name="connsiteY1-84" fmla="*/ 594360 h 891540"/>
              <a:gd name="connsiteX2-85" fmla="*/ 1036320 w 1036320"/>
              <a:gd name="connsiteY2-86" fmla="*/ 891540 h 891540"/>
              <a:gd name="connsiteX3-87" fmla="*/ 1036320 w 1036320"/>
              <a:gd name="connsiteY3-88" fmla="*/ 289560 h 891540"/>
              <a:gd name="connsiteX4-89" fmla="*/ 0 w 1036320"/>
              <a:gd name="connsiteY4-90" fmla="*/ 0 h 891540"/>
              <a:gd name="connsiteX0-91" fmla="*/ 0 w 1036320"/>
              <a:gd name="connsiteY0-92" fmla="*/ 0 h 891540"/>
              <a:gd name="connsiteX1-93" fmla="*/ 0 w 1036320"/>
              <a:gd name="connsiteY1-94" fmla="*/ 594360 h 891540"/>
              <a:gd name="connsiteX2-95" fmla="*/ 1036320 w 1036320"/>
              <a:gd name="connsiteY2-96" fmla="*/ 891540 h 891540"/>
              <a:gd name="connsiteX3-97" fmla="*/ 1036320 w 1036320"/>
              <a:gd name="connsiteY3-98" fmla="*/ 289560 h 891540"/>
              <a:gd name="connsiteX4-99" fmla="*/ 0 w 1036320"/>
              <a:gd name="connsiteY4-100" fmla="*/ 0 h 89154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36320" h="891540">
                <a:moveTo>
                  <a:pt x="0" y="0"/>
                </a:moveTo>
                <a:lnTo>
                  <a:pt x="0" y="594360"/>
                </a:lnTo>
                <a:cubicBezTo>
                  <a:pt x="947420" y="609600"/>
                  <a:pt x="5080" y="891540"/>
                  <a:pt x="1036320" y="891540"/>
                </a:cubicBezTo>
                <a:lnTo>
                  <a:pt x="1036320" y="289560"/>
                </a:lnTo>
                <a:cubicBezTo>
                  <a:pt x="20320" y="269240"/>
                  <a:pt x="947420" y="5080"/>
                  <a:pt x="0" y="0"/>
                </a:cubicBezTo>
                <a:close/>
              </a:path>
            </a:pathLst>
          </a:custGeom>
          <a:solidFill>
            <a:srgbClr val="E44D4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18" name="五边形 17"/>
          <p:cNvSpPr/>
          <p:nvPr/>
        </p:nvSpPr>
        <p:spPr>
          <a:xfrm>
            <a:off x="3552364" y="1162048"/>
            <a:ext cx="3515185" cy="523081"/>
          </a:xfrm>
          <a:prstGeom prst="homePlate">
            <a:avLst/>
          </a:prstGeom>
          <a:solidFill>
            <a:srgbClr val="E44D46"/>
          </a:solidFill>
          <a:ln>
            <a:noFill/>
          </a:ln>
          <a:effectLst>
            <a:outerShdw blurRad="152400" dist="63500" dir="2700000" sx="90000" sy="9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19" name="矩形 10"/>
          <p:cNvSpPr/>
          <p:nvPr/>
        </p:nvSpPr>
        <p:spPr>
          <a:xfrm>
            <a:off x="1561558" y="905667"/>
            <a:ext cx="1083216" cy="532078"/>
          </a:xfrm>
          <a:custGeom>
            <a:avLst/>
            <a:gdLst>
              <a:gd name="connsiteX0" fmla="*/ 0 w 1387724"/>
              <a:gd name="connsiteY0" fmla="*/ 0 h 601559"/>
              <a:gd name="connsiteX1" fmla="*/ 451620 w 1387724"/>
              <a:gd name="connsiteY1" fmla="*/ 0 h 601559"/>
              <a:gd name="connsiteX2" fmla="*/ 664036 w 1387724"/>
              <a:gd name="connsiteY2" fmla="*/ 0 h 601559"/>
              <a:gd name="connsiteX3" fmla="*/ 1387724 w 1387724"/>
              <a:gd name="connsiteY3" fmla="*/ 0 h 601559"/>
              <a:gd name="connsiteX4" fmla="*/ 1387724 w 1387724"/>
              <a:gd name="connsiteY4" fmla="*/ 590540 h 601559"/>
              <a:gd name="connsiteX5" fmla="*/ 664036 w 1387724"/>
              <a:gd name="connsiteY5" fmla="*/ 590540 h 601559"/>
              <a:gd name="connsiteX6" fmla="*/ 451620 w 1387724"/>
              <a:gd name="connsiteY6" fmla="*/ 590540 h 601559"/>
              <a:gd name="connsiteX7" fmla="*/ 201776 w 1387724"/>
              <a:gd name="connsiteY7" fmla="*/ 601559 h 601559"/>
              <a:gd name="connsiteX8" fmla="*/ 0 w 1387724"/>
              <a:gd name="connsiteY8" fmla="*/ 0 h 601559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18311 w 1404259"/>
              <a:gd name="connsiteY7" fmla="*/ 607068 h 607068"/>
              <a:gd name="connsiteX8" fmla="*/ 0 w 1404259"/>
              <a:gd name="connsiteY8" fmla="*/ 0 h 607068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10080 w 1404259"/>
              <a:gd name="connsiteY7" fmla="*/ 607068 h 607068"/>
              <a:gd name="connsiteX8" fmla="*/ 0 w 1404259"/>
              <a:gd name="connsiteY8" fmla="*/ 0 h 60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4259" h="607068">
                <a:moveTo>
                  <a:pt x="0" y="0"/>
                </a:moveTo>
                <a:lnTo>
                  <a:pt x="468155" y="5509"/>
                </a:lnTo>
                <a:lnTo>
                  <a:pt x="680571" y="5509"/>
                </a:lnTo>
                <a:lnTo>
                  <a:pt x="1404259" y="5509"/>
                </a:lnTo>
                <a:lnTo>
                  <a:pt x="1404259" y="596049"/>
                </a:lnTo>
                <a:lnTo>
                  <a:pt x="680571" y="596049"/>
                </a:lnTo>
                <a:lnTo>
                  <a:pt x="468155" y="596049"/>
                </a:lnTo>
                <a:lnTo>
                  <a:pt x="210080" y="607068"/>
                </a:lnTo>
                <a:cubicBezTo>
                  <a:pt x="131798" y="410221"/>
                  <a:pt x="78282" y="196847"/>
                  <a:pt x="0" y="0"/>
                </a:cubicBezTo>
                <a:close/>
              </a:path>
            </a:pathLst>
          </a:custGeom>
          <a:solidFill>
            <a:srgbClr val="E44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4755" y="1026532"/>
            <a:ext cx="518885" cy="30000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sz="1500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01</a:t>
            </a:r>
            <a:endParaRPr lang="zh-CN" altLang="en-US" sz="1500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Rectangle 42"/>
          <p:cNvSpPr/>
          <p:nvPr/>
        </p:nvSpPr>
        <p:spPr>
          <a:xfrm flipH="1">
            <a:off x="3269944" y="1296838"/>
            <a:ext cx="2486696" cy="21884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</a:rPr>
              <a:t>生產事業營收佔比</a:t>
            </a:r>
            <a:endParaRPr lang="zh-CN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Arial"/>
            </a:endParaRPr>
          </a:p>
        </p:txBody>
      </p:sp>
      <p:sp>
        <p:nvSpPr>
          <p:cNvPr id="23" name="梯形 6"/>
          <p:cNvSpPr/>
          <p:nvPr/>
        </p:nvSpPr>
        <p:spPr>
          <a:xfrm flipV="1">
            <a:off x="2124077" y="2819393"/>
            <a:ext cx="404814" cy="524939"/>
          </a:xfrm>
          <a:custGeom>
            <a:avLst/>
            <a:gdLst/>
            <a:ahLst/>
            <a:cxnLst/>
            <a:rect l="l" t="t" r="r" b="b"/>
            <a:pathLst>
              <a:path w="664036" h="590540">
                <a:moveTo>
                  <a:pt x="0" y="590540"/>
                </a:moveTo>
                <a:lnTo>
                  <a:pt x="664036" y="590540"/>
                </a:lnTo>
                <a:lnTo>
                  <a:pt x="664036" y="0"/>
                </a:lnTo>
                <a:lnTo>
                  <a:pt x="234846" y="0"/>
                </a:lnTo>
                <a:close/>
              </a:path>
            </a:pathLst>
          </a:custGeom>
          <a:solidFill>
            <a:srgbClr val="005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24" name="任意多边形 23"/>
          <p:cNvSpPr/>
          <p:nvPr/>
        </p:nvSpPr>
        <p:spPr>
          <a:xfrm>
            <a:off x="2523135" y="2819400"/>
            <a:ext cx="895580" cy="784221"/>
          </a:xfrm>
          <a:custGeom>
            <a:avLst/>
            <a:gdLst>
              <a:gd name="connsiteX0" fmla="*/ 0 w 1036320"/>
              <a:gd name="connsiteY0" fmla="*/ 0 h 891540"/>
              <a:gd name="connsiteX1" fmla="*/ 0 w 1036320"/>
              <a:gd name="connsiteY1" fmla="*/ 594360 h 891540"/>
              <a:gd name="connsiteX2" fmla="*/ 1036320 w 1036320"/>
              <a:gd name="connsiteY2" fmla="*/ 891540 h 891540"/>
              <a:gd name="connsiteX3" fmla="*/ 1036320 w 1036320"/>
              <a:gd name="connsiteY3" fmla="*/ 289560 h 891540"/>
              <a:gd name="connsiteX4" fmla="*/ 0 w 1036320"/>
              <a:gd name="connsiteY4" fmla="*/ 0 h 891540"/>
              <a:gd name="connsiteX0-1" fmla="*/ 0 w 1036320"/>
              <a:gd name="connsiteY0-2" fmla="*/ 24 h 891564"/>
              <a:gd name="connsiteX1-3" fmla="*/ 0 w 1036320"/>
              <a:gd name="connsiteY1-4" fmla="*/ 594384 h 891564"/>
              <a:gd name="connsiteX2-5" fmla="*/ 1036320 w 1036320"/>
              <a:gd name="connsiteY2-6" fmla="*/ 891564 h 891564"/>
              <a:gd name="connsiteX3-7" fmla="*/ 1036320 w 1036320"/>
              <a:gd name="connsiteY3-8" fmla="*/ 289584 h 891564"/>
              <a:gd name="connsiteX4-9" fmla="*/ 0 w 1036320"/>
              <a:gd name="connsiteY4-10" fmla="*/ 24 h 891564"/>
              <a:gd name="connsiteX0-11" fmla="*/ 0 w 1036320"/>
              <a:gd name="connsiteY0-12" fmla="*/ 24 h 891564"/>
              <a:gd name="connsiteX1-13" fmla="*/ 0 w 1036320"/>
              <a:gd name="connsiteY1-14" fmla="*/ 594384 h 891564"/>
              <a:gd name="connsiteX2-15" fmla="*/ 1036320 w 1036320"/>
              <a:gd name="connsiteY2-16" fmla="*/ 891564 h 891564"/>
              <a:gd name="connsiteX3-17" fmla="*/ 1036320 w 1036320"/>
              <a:gd name="connsiteY3-18" fmla="*/ 289584 h 891564"/>
              <a:gd name="connsiteX4-19" fmla="*/ 0 w 1036320"/>
              <a:gd name="connsiteY4-20" fmla="*/ 24 h 891564"/>
              <a:gd name="connsiteX0-21" fmla="*/ 0 w 1036320"/>
              <a:gd name="connsiteY0-22" fmla="*/ 24 h 891564"/>
              <a:gd name="connsiteX1-23" fmla="*/ 0 w 1036320"/>
              <a:gd name="connsiteY1-24" fmla="*/ 594384 h 891564"/>
              <a:gd name="connsiteX2-25" fmla="*/ 1036320 w 1036320"/>
              <a:gd name="connsiteY2-26" fmla="*/ 891564 h 891564"/>
              <a:gd name="connsiteX3-27" fmla="*/ 1036320 w 1036320"/>
              <a:gd name="connsiteY3-28" fmla="*/ 289584 h 891564"/>
              <a:gd name="connsiteX4-29" fmla="*/ 0 w 1036320"/>
              <a:gd name="connsiteY4-30" fmla="*/ 24 h 891564"/>
              <a:gd name="connsiteX0-31" fmla="*/ 0 w 1036320"/>
              <a:gd name="connsiteY0-32" fmla="*/ 24 h 891564"/>
              <a:gd name="connsiteX1-33" fmla="*/ 0 w 1036320"/>
              <a:gd name="connsiteY1-34" fmla="*/ 594384 h 891564"/>
              <a:gd name="connsiteX2-35" fmla="*/ 1036320 w 1036320"/>
              <a:gd name="connsiteY2-36" fmla="*/ 891564 h 891564"/>
              <a:gd name="connsiteX3-37" fmla="*/ 1036320 w 1036320"/>
              <a:gd name="connsiteY3-38" fmla="*/ 289584 h 891564"/>
              <a:gd name="connsiteX4-39" fmla="*/ 0 w 1036320"/>
              <a:gd name="connsiteY4-40" fmla="*/ 24 h 891564"/>
              <a:gd name="connsiteX0-41" fmla="*/ 0 w 1036320"/>
              <a:gd name="connsiteY0-42" fmla="*/ 24 h 891564"/>
              <a:gd name="connsiteX1-43" fmla="*/ 0 w 1036320"/>
              <a:gd name="connsiteY1-44" fmla="*/ 594384 h 891564"/>
              <a:gd name="connsiteX2-45" fmla="*/ 1036320 w 1036320"/>
              <a:gd name="connsiteY2-46" fmla="*/ 891564 h 891564"/>
              <a:gd name="connsiteX3-47" fmla="*/ 1036320 w 1036320"/>
              <a:gd name="connsiteY3-48" fmla="*/ 289584 h 891564"/>
              <a:gd name="connsiteX4-49" fmla="*/ 0 w 1036320"/>
              <a:gd name="connsiteY4-50" fmla="*/ 24 h 891564"/>
              <a:gd name="connsiteX0-51" fmla="*/ 0 w 1036320"/>
              <a:gd name="connsiteY0-52" fmla="*/ 24 h 891564"/>
              <a:gd name="connsiteX1-53" fmla="*/ 0 w 1036320"/>
              <a:gd name="connsiteY1-54" fmla="*/ 594384 h 891564"/>
              <a:gd name="connsiteX2-55" fmla="*/ 1036320 w 1036320"/>
              <a:gd name="connsiteY2-56" fmla="*/ 891564 h 891564"/>
              <a:gd name="connsiteX3-57" fmla="*/ 1036320 w 1036320"/>
              <a:gd name="connsiteY3-58" fmla="*/ 289584 h 891564"/>
              <a:gd name="connsiteX4-59" fmla="*/ 0 w 1036320"/>
              <a:gd name="connsiteY4-60" fmla="*/ 24 h 891564"/>
              <a:gd name="connsiteX0-61" fmla="*/ 0 w 1036320"/>
              <a:gd name="connsiteY0-62" fmla="*/ 24 h 891564"/>
              <a:gd name="connsiteX1-63" fmla="*/ 0 w 1036320"/>
              <a:gd name="connsiteY1-64" fmla="*/ 594384 h 891564"/>
              <a:gd name="connsiteX2-65" fmla="*/ 1036320 w 1036320"/>
              <a:gd name="connsiteY2-66" fmla="*/ 891564 h 891564"/>
              <a:gd name="connsiteX3-67" fmla="*/ 1036320 w 1036320"/>
              <a:gd name="connsiteY3-68" fmla="*/ 289584 h 891564"/>
              <a:gd name="connsiteX4-69" fmla="*/ 0 w 1036320"/>
              <a:gd name="connsiteY4-70" fmla="*/ 24 h 891564"/>
              <a:gd name="connsiteX0-71" fmla="*/ 0 w 1036320"/>
              <a:gd name="connsiteY0-72" fmla="*/ 18 h 891558"/>
              <a:gd name="connsiteX1-73" fmla="*/ 0 w 1036320"/>
              <a:gd name="connsiteY1-74" fmla="*/ 594378 h 891558"/>
              <a:gd name="connsiteX2-75" fmla="*/ 1036320 w 1036320"/>
              <a:gd name="connsiteY2-76" fmla="*/ 891558 h 891558"/>
              <a:gd name="connsiteX3-77" fmla="*/ 1036320 w 1036320"/>
              <a:gd name="connsiteY3-78" fmla="*/ 289578 h 891558"/>
              <a:gd name="connsiteX4-79" fmla="*/ 0 w 1036320"/>
              <a:gd name="connsiteY4-80" fmla="*/ 18 h 891558"/>
              <a:gd name="connsiteX0-81" fmla="*/ 0 w 1036320"/>
              <a:gd name="connsiteY0-82" fmla="*/ 0 h 891540"/>
              <a:gd name="connsiteX1-83" fmla="*/ 0 w 1036320"/>
              <a:gd name="connsiteY1-84" fmla="*/ 594360 h 891540"/>
              <a:gd name="connsiteX2-85" fmla="*/ 1036320 w 1036320"/>
              <a:gd name="connsiteY2-86" fmla="*/ 891540 h 891540"/>
              <a:gd name="connsiteX3-87" fmla="*/ 1036320 w 1036320"/>
              <a:gd name="connsiteY3-88" fmla="*/ 289560 h 891540"/>
              <a:gd name="connsiteX4-89" fmla="*/ 0 w 1036320"/>
              <a:gd name="connsiteY4-90" fmla="*/ 0 h 891540"/>
              <a:gd name="connsiteX0-91" fmla="*/ 0 w 1036320"/>
              <a:gd name="connsiteY0-92" fmla="*/ 0 h 891540"/>
              <a:gd name="connsiteX1-93" fmla="*/ 0 w 1036320"/>
              <a:gd name="connsiteY1-94" fmla="*/ 594360 h 891540"/>
              <a:gd name="connsiteX2-95" fmla="*/ 1036320 w 1036320"/>
              <a:gd name="connsiteY2-96" fmla="*/ 891540 h 891540"/>
              <a:gd name="connsiteX3-97" fmla="*/ 1036320 w 1036320"/>
              <a:gd name="connsiteY3-98" fmla="*/ 289560 h 891540"/>
              <a:gd name="connsiteX4-99" fmla="*/ 0 w 1036320"/>
              <a:gd name="connsiteY4-100" fmla="*/ 0 h 89154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36320" h="891540">
                <a:moveTo>
                  <a:pt x="0" y="0"/>
                </a:moveTo>
                <a:lnTo>
                  <a:pt x="0" y="594360"/>
                </a:lnTo>
                <a:cubicBezTo>
                  <a:pt x="947420" y="609600"/>
                  <a:pt x="5080" y="891540"/>
                  <a:pt x="1036320" y="891540"/>
                </a:cubicBezTo>
                <a:lnTo>
                  <a:pt x="1036320" y="289560"/>
                </a:lnTo>
                <a:cubicBezTo>
                  <a:pt x="20320" y="269240"/>
                  <a:pt x="947420" y="5080"/>
                  <a:pt x="0" y="0"/>
                </a:cubicBezTo>
                <a:close/>
              </a:path>
            </a:pathLst>
          </a:custGeom>
          <a:solidFill>
            <a:srgbClr val="00577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25" name="五边形 24"/>
          <p:cNvSpPr/>
          <p:nvPr/>
        </p:nvSpPr>
        <p:spPr>
          <a:xfrm>
            <a:off x="3410258" y="3075316"/>
            <a:ext cx="3657291" cy="528309"/>
          </a:xfrm>
          <a:prstGeom prst="homePlate">
            <a:avLst/>
          </a:prstGeom>
          <a:solidFill>
            <a:srgbClr val="005773"/>
          </a:solidFill>
          <a:ln>
            <a:noFill/>
          </a:ln>
          <a:effectLst>
            <a:outerShdw blurRad="152400" dist="63500" dir="2700000" sx="90000" sy="9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15035" y="2920774"/>
            <a:ext cx="518885" cy="30000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sz="1500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04</a:t>
            </a:r>
            <a:endParaRPr lang="zh-CN" altLang="en-US" sz="1500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任意多边形 5"/>
          <p:cNvSpPr/>
          <p:nvPr/>
        </p:nvSpPr>
        <p:spPr>
          <a:xfrm>
            <a:off x="2586105" y="1533525"/>
            <a:ext cx="927882" cy="766761"/>
          </a:xfrm>
          <a:custGeom>
            <a:avLst/>
            <a:gdLst>
              <a:gd name="connsiteX0" fmla="*/ 0 w 1036320"/>
              <a:gd name="connsiteY0" fmla="*/ 0 h 891540"/>
              <a:gd name="connsiteX1" fmla="*/ 0 w 1036320"/>
              <a:gd name="connsiteY1" fmla="*/ 594360 h 891540"/>
              <a:gd name="connsiteX2" fmla="*/ 1036320 w 1036320"/>
              <a:gd name="connsiteY2" fmla="*/ 891540 h 891540"/>
              <a:gd name="connsiteX3" fmla="*/ 1036320 w 1036320"/>
              <a:gd name="connsiteY3" fmla="*/ 289560 h 891540"/>
              <a:gd name="connsiteX4" fmla="*/ 0 w 1036320"/>
              <a:gd name="connsiteY4" fmla="*/ 0 h 891540"/>
              <a:gd name="connsiteX0-1" fmla="*/ 0 w 1036320"/>
              <a:gd name="connsiteY0-2" fmla="*/ 24 h 891564"/>
              <a:gd name="connsiteX1-3" fmla="*/ 0 w 1036320"/>
              <a:gd name="connsiteY1-4" fmla="*/ 594384 h 891564"/>
              <a:gd name="connsiteX2-5" fmla="*/ 1036320 w 1036320"/>
              <a:gd name="connsiteY2-6" fmla="*/ 891564 h 891564"/>
              <a:gd name="connsiteX3-7" fmla="*/ 1036320 w 1036320"/>
              <a:gd name="connsiteY3-8" fmla="*/ 289584 h 891564"/>
              <a:gd name="connsiteX4-9" fmla="*/ 0 w 1036320"/>
              <a:gd name="connsiteY4-10" fmla="*/ 24 h 891564"/>
              <a:gd name="connsiteX0-11" fmla="*/ 0 w 1036320"/>
              <a:gd name="connsiteY0-12" fmla="*/ 24 h 891564"/>
              <a:gd name="connsiteX1-13" fmla="*/ 0 w 1036320"/>
              <a:gd name="connsiteY1-14" fmla="*/ 594384 h 891564"/>
              <a:gd name="connsiteX2-15" fmla="*/ 1036320 w 1036320"/>
              <a:gd name="connsiteY2-16" fmla="*/ 891564 h 891564"/>
              <a:gd name="connsiteX3-17" fmla="*/ 1036320 w 1036320"/>
              <a:gd name="connsiteY3-18" fmla="*/ 289584 h 891564"/>
              <a:gd name="connsiteX4-19" fmla="*/ 0 w 1036320"/>
              <a:gd name="connsiteY4-20" fmla="*/ 24 h 891564"/>
              <a:gd name="connsiteX0-21" fmla="*/ 0 w 1036320"/>
              <a:gd name="connsiteY0-22" fmla="*/ 24 h 891564"/>
              <a:gd name="connsiteX1-23" fmla="*/ 0 w 1036320"/>
              <a:gd name="connsiteY1-24" fmla="*/ 594384 h 891564"/>
              <a:gd name="connsiteX2-25" fmla="*/ 1036320 w 1036320"/>
              <a:gd name="connsiteY2-26" fmla="*/ 891564 h 891564"/>
              <a:gd name="connsiteX3-27" fmla="*/ 1036320 w 1036320"/>
              <a:gd name="connsiteY3-28" fmla="*/ 289584 h 891564"/>
              <a:gd name="connsiteX4-29" fmla="*/ 0 w 1036320"/>
              <a:gd name="connsiteY4-30" fmla="*/ 24 h 891564"/>
              <a:gd name="connsiteX0-31" fmla="*/ 0 w 1036320"/>
              <a:gd name="connsiteY0-32" fmla="*/ 24 h 891564"/>
              <a:gd name="connsiteX1-33" fmla="*/ 0 w 1036320"/>
              <a:gd name="connsiteY1-34" fmla="*/ 594384 h 891564"/>
              <a:gd name="connsiteX2-35" fmla="*/ 1036320 w 1036320"/>
              <a:gd name="connsiteY2-36" fmla="*/ 891564 h 891564"/>
              <a:gd name="connsiteX3-37" fmla="*/ 1036320 w 1036320"/>
              <a:gd name="connsiteY3-38" fmla="*/ 289584 h 891564"/>
              <a:gd name="connsiteX4-39" fmla="*/ 0 w 1036320"/>
              <a:gd name="connsiteY4-40" fmla="*/ 24 h 891564"/>
              <a:gd name="connsiteX0-41" fmla="*/ 0 w 1036320"/>
              <a:gd name="connsiteY0-42" fmla="*/ 24 h 891564"/>
              <a:gd name="connsiteX1-43" fmla="*/ 0 w 1036320"/>
              <a:gd name="connsiteY1-44" fmla="*/ 594384 h 891564"/>
              <a:gd name="connsiteX2-45" fmla="*/ 1036320 w 1036320"/>
              <a:gd name="connsiteY2-46" fmla="*/ 891564 h 891564"/>
              <a:gd name="connsiteX3-47" fmla="*/ 1036320 w 1036320"/>
              <a:gd name="connsiteY3-48" fmla="*/ 289584 h 891564"/>
              <a:gd name="connsiteX4-49" fmla="*/ 0 w 1036320"/>
              <a:gd name="connsiteY4-50" fmla="*/ 24 h 891564"/>
              <a:gd name="connsiteX0-51" fmla="*/ 0 w 1036320"/>
              <a:gd name="connsiteY0-52" fmla="*/ 24 h 891564"/>
              <a:gd name="connsiteX1-53" fmla="*/ 0 w 1036320"/>
              <a:gd name="connsiteY1-54" fmla="*/ 594384 h 891564"/>
              <a:gd name="connsiteX2-55" fmla="*/ 1036320 w 1036320"/>
              <a:gd name="connsiteY2-56" fmla="*/ 891564 h 891564"/>
              <a:gd name="connsiteX3-57" fmla="*/ 1036320 w 1036320"/>
              <a:gd name="connsiteY3-58" fmla="*/ 289584 h 891564"/>
              <a:gd name="connsiteX4-59" fmla="*/ 0 w 1036320"/>
              <a:gd name="connsiteY4-60" fmla="*/ 24 h 891564"/>
              <a:gd name="connsiteX0-61" fmla="*/ 0 w 1036320"/>
              <a:gd name="connsiteY0-62" fmla="*/ 24 h 891564"/>
              <a:gd name="connsiteX1-63" fmla="*/ 0 w 1036320"/>
              <a:gd name="connsiteY1-64" fmla="*/ 594384 h 891564"/>
              <a:gd name="connsiteX2-65" fmla="*/ 1036320 w 1036320"/>
              <a:gd name="connsiteY2-66" fmla="*/ 891564 h 891564"/>
              <a:gd name="connsiteX3-67" fmla="*/ 1036320 w 1036320"/>
              <a:gd name="connsiteY3-68" fmla="*/ 289584 h 891564"/>
              <a:gd name="connsiteX4-69" fmla="*/ 0 w 1036320"/>
              <a:gd name="connsiteY4-70" fmla="*/ 24 h 891564"/>
              <a:gd name="connsiteX0-71" fmla="*/ 0 w 1036320"/>
              <a:gd name="connsiteY0-72" fmla="*/ 18 h 891558"/>
              <a:gd name="connsiteX1-73" fmla="*/ 0 w 1036320"/>
              <a:gd name="connsiteY1-74" fmla="*/ 594378 h 891558"/>
              <a:gd name="connsiteX2-75" fmla="*/ 1036320 w 1036320"/>
              <a:gd name="connsiteY2-76" fmla="*/ 891558 h 891558"/>
              <a:gd name="connsiteX3-77" fmla="*/ 1036320 w 1036320"/>
              <a:gd name="connsiteY3-78" fmla="*/ 289578 h 891558"/>
              <a:gd name="connsiteX4-79" fmla="*/ 0 w 1036320"/>
              <a:gd name="connsiteY4-80" fmla="*/ 18 h 891558"/>
              <a:gd name="connsiteX0-81" fmla="*/ 0 w 1036320"/>
              <a:gd name="connsiteY0-82" fmla="*/ 0 h 891540"/>
              <a:gd name="connsiteX1-83" fmla="*/ 0 w 1036320"/>
              <a:gd name="connsiteY1-84" fmla="*/ 594360 h 891540"/>
              <a:gd name="connsiteX2-85" fmla="*/ 1036320 w 1036320"/>
              <a:gd name="connsiteY2-86" fmla="*/ 891540 h 891540"/>
              <a:gd name="connsiteX3-87" fmla="*/ 1036320 w 1036320"/>
              <a:gd name="connsiteY3-88" fmla="*/ 289560 h 891540"/>
              <a:gd name="connsiteX4-89" fmla="*/ 0 w 1036320"/>
              <a:gd name="connsiteY4-90" fmla="*/ 0 h 891540"/>
              <a:gd name="connsiteX0-91" fmla="*/ 0 w 1036320"/>
              <a:gd name="connsiteY0-92" fmla="*/ 0 h 891540"/>
              <a:gd name="connsiteX1-93" fmla="*/ 0 w 1036320"/>
              <a:gd name="connsiteY1-94" fmla="*/ 594360 h 891540"/>
              <a:gd name="connsiteX2-95" fmla="*/ 1036320 w 1036320"/>
              <a:gd name="connsiteY2-96" fmla="*/ 891540 h 891540"/>
              <a:gd name="connsiteX3-97" fmla="*/ 1036320 w 1036320"/>
              <a:gd name="connsiteY3-98" fmla="*/ 289560 h 891540"/>
              <a:gd name="connsiteX4-99" fmla="*/ 0 w 1036320"/>
              <a:gd name="connsiteY4-100" fmla="*/ 0 h 89154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036320" h="891540">
                <a:moveTo>
                  <a:pt x="0" y="0"/>
                </a:moveTo>
                <a:lnTo>
                  <a:pt x="0" y="594360"/>
                </a:lnTo>
                <a:cubicBezTo>
                  <a:pt x="947420" y="609600"/>
                  <a:pt x="5080" y="891540"/>
                  <a:pt x="1036320" y="891540"/>
                </a:cubicBezTo>
                <a:lnTo>
                  <a:pt x="1036320" y="289560"/>
                </a:lnTo>
                <a:cubicBezTo>
                  <a:pt x="20320" y="269240"/>
                  <a:pt x="947420" y="5080"/>
                  <a:pt x="0" y="0"/>
                </a:cubicBezTo>
                <a:close/>
              </a:path>
            </a:pathLst>
          </a:custGeom>
          <a:solidFill>
            <a:srgbClr val="F3744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45" name="五边形 6"/>
          <p:cNvSpPr/>
          <p:nvPr/>
        </p:nvSpPr>
        <p:spPr>
          <a:xfrm>
            <a:off x="3432533" y="1784736"/>
            <a:ext cx="3635016" cy="515551"/>
          </a:xfrm>
          <a:prstGeom prst="homePlate">
            <a:avLst/>
          </a:prstGeom>
          <a:solidFill>
            <a:srgbClr val="F3744B"/>
          </a:solidFill>
          <a:ln>
            <a:noFill/>
          </a:ln>
          <a:effectLst>
            <a:outerShdw blurRad="152400" dist="63500" dir="2700000" sx="90000" sy="9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67" name="TextBox 25"/>
          <p:cNvSpPr txBox="1"/>
          <p:nvPr/>
        </p:nvSpPr>
        <p:spPr>
          <a:xfrm>
            <a:off x="2394579" y="3608578"/>
            <a:ext cx="518885" cy="30000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sz="1500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05</a:t>
            </a:r>
            <a:endParaRPr lang="zh-CN" altLang="en-US" sz="1500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-88375" y="917437"/>
            <a:ext cx="2226331" cy="3339123"/>
            <a:chOff x="3058" y="904773"/>
            <a:chExt cx="2226331" cy="3441267"/>
          </a:xfrm>
        </p:grpSpPr>
        <p:sp>
          <p:nvSpPr>
            <p:cNvPr id="29" name="任意多边形 17"/>
            <p:cNvSpPr>
              <a:spLocks/>
            </p:cNvSpPr>
            <p:nvPr/>
          </p:nvSpPr>
          <p:spPr bwMode="auto">
            <a:xfrm flipV="1">
              <a:off x="525743" y="904773"/>
              <a:ext cx="1640524" cy="3441267"/>
            </a:xfrm>
            <a:custGeom>
              <a:avLst/>
              <a:gdLst>
                <a:gd name="T0" fmla="*/ 0 w 5437991"/>
                <a:gd name="T1" fmla="*/ 0 h 6858000"/>
                <a:gd name="T2" fmla="*/ 5435582 w 5437991"/>
                <a:gd name="T3" fmla="*/ 0 h 6858000"/>
                <a:gd name="T4" fmla="*/ 1632404 w 5437991"/>
                <a:gd name="T5" fmla="*/ 6858000 h 6858000"/>
                <a:gd name="T6" fmla="*/ 0 w 5437991"/>
                <a:gd name="T7" fmla="*/ 6858000 h 6858000"/>
                <a:gd name="T8" fmla="*/ 0 w 5437991"/>
                <a:gd name="T9" fmla="*/ 0 h 6858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0 w 5437991"/>
                <a:gd name="connsiteY0" fmla="*/ 0 h 6878573"/>
                <a:gd name="connsiteX1" fmla="*/ 5437991 w 5437991"/>
                <a:gd name="connsiteY1" fmla="*/ 0 h 6878573"/>
                <a:gd name="connsiteX2" fmla="*/ 2754893 w 5437991"/>
                <a:gd name="connsiteY2" fmla="*/ 6878573 h 6878573"/>
                <a:gd name="connsiteX3" fmla="*/ 0 w 5437991"/>
                <a:gd name="connsiteY3" fmla="*/ 6858000 h 6878573"/>
                <a:gd name="connsiteX4" fmla="*/ 0 w 5437991"/>
                <a:gd name="connsiteY4" fmla="*/ 0 h 6878573"/>
                <a:gd name="connsiteX0" fmla="*/ 0 w 5437991"/>
                <a:gd name="connsiteY0" fmla="*/ 0 h 6878573"/>
                <a:gd name="connsiteX1" fmla="*/ 5437991 w 5437991"/>
                <a:gd name="connsiteY1" fmla="*/ 0 h 6878573"/>
                <a:gd name="connsiteX2" fmla="*/ 2647031 w 5437991"/>
                <a:gd name="connsiteY2" fmla="*/ 6878573 h 6878573"/>
                <a:gd name="connsiteX3" fmla="*/ 0 w 5437991"/>
                <a:gd name="connsiteY3" fmla="*/ 6858000 h 6878573"/>
                <a:gd name="connsiteX4" fmla="*/ 0 w 5437991"/>
                <a:gd name="connsiteY4" fmla="*/ 0 h 6878573"/>
                <a:gd name="connsiteX0" fmla="*/ 0 w 6489161"/>
                <a:gd name="connsiteY0" fmla="*/ 0 h 6878573"/>
                <a:gd name="connsiteX1" fmla="*/ 6489161 w 6489161"/>
                <a:gd name="connsiteY1" fmla="*/ 0 h 6878573"/>
                <a:gd name="connsiteX2" fmla="*/ 2647031 w 6489161"/>
                <a:gd name="connsiteY2" fmla="*/ 6878573 h 6878573"/>
                <a:gd name="connsiteX3" fmla="*/ 0 w 6489161"/>
                <a:gd name="connsiteY3" fmla="*/ 6858000 h 6878573"/>
                <a:gd name="connsiteX4" fmla="*/ 0 w 6489161"/>
                <a:gd name="connsiteY4" fmla="*/ 0 h 6878573"/>
                <a:gd name="connsiteX0" fmla="*/ 0 w 7370723"/>
                <a:gd name="connsiteY0" fmla="*/ 16241 h 6894814"/>
                <a:gd name="connsiteX1" fmla="*/ 7370723 w 7370723"/>
                <a:gd name="connsiteY1" fmla="*/ 0 h 6894814"/>
                <a:gd name="connsiteX2" fmla="*/ 2647031 w 7370723"/>
                <a:gd name="connsiteY2" fmla="*/ 6894814 h 6894814"/>
                <a:gd name="connsiteX3" fmla="*/ 0 w 7370723"/>
                <a:gd name="connsiteY3" fmla="*/ 6874241 h 6894814"/>
                <a:gd name="connsiteX4" fmla="*/ 0 w 7370723"/>
                <a:gd name="connsiteY4" fmla="*/ 16241 h 6894814"/>
                <a:gd name="connsiteX0" fmla="*/ 0 w 7154505"/>
                <a:gd name="connsiteY0" fmla="*/ 16241 h 6894814"/>
                <a:gd name="connsiteX1" fmla="*/ 7154505 w 7154505"/>
                <a:gd name="connsiteY1" fmla="*/ 0 h 6894814"/>
                <a:gd name="connsiteX2" fmla="*/ 2647031 w 7154505"/>
                <a:gd name="connsiteY2" fmla="*/ 6894814 h 6894814"/>
                <a:gd name="connsiteX3" fmla="*/ 0 w 7154505"/>
                <a:gd name="connsiteY3" fmla="*/ 6874241 h 6894814"/>
                <a:gd name="connsiteX4" fmla="*/ 0 w 7154505"/>
                <a:gd name="connsiteY4" fmla="*/ 16241 h 6894814"/>
                <a:gd name="connsiteX0" fmla="*/ 0 w 7061840"/>
                <a:gd name="connsiteY0" fmla="*/ 16241 h 6894814"/>
                <a:gd name="connsiteX1" fmla="*/ 7061840 w 7061840"/>
                <a:gd name="connsiteY1" fmla="*/ 0 h 6894814"/>
                <a:gd name="connsiteX2" fmla="*/ 2647031 w 7061840"/>
                <a:gd name="connsiteY2" fmla="*/ 6894814 h 6894814"/>
                <a:gd name="connsiteX3" fmla="*/ 0 w 7061840"/>
                <a:gd name="connsiteY3" fmla="*/ 6874241 h 6894814"/>
                <a:gd name="connsiteX4" fmla="*/ 0 w 7061840"/>
                <a:gd name="connsiteY4" fmla="*/ 16241 h 6894814"/>
                <a:gd name="connsiteX0" fmla="*/ 0 w 6649996"/>
                <a:gd name="connsiteY0" fmla="*/ 16241 h 6894814"/>
                <a:gd name="connsiteX1" fmla="*/ 6649996 w 6649996"/>
                <a:gd name="connsiteY1" fmla="*/ 0 h 6894814"/>
                <a:gd name="connsiteX2" fmla="*/ 2647031 w 6649996"/>
                <a:gd name="connsiteY2" fmla="*/ 6894814 h 6894814"/>
                <a:gd name="connsiteX3" fmla="*/ 0 w 6649996"/>
                <a:gd name="connsiteY3" fmla="*/ 6874241 h 6894814"/>
                <a:gd name="connsiteX4" fmla="*/ 0 w 6649996"/>
                <a:gd name="connsiteY4" fmla="*/ 16241 h 6894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996" h="6894814">
                  <a:moveTo>
                    <a:pt x="0" y="16241"/>
                  </a:moveTo>
                  <a:lnTo>
                    <a:pt x="6649996" y="0"/>
                  </a:lnTo>
                  <a:lnTo>
                    <a:pt x="2647031" y="6894814"/>
                  </a:lnTo>
                  <a:lnTo>
                    <a:pt x="0" y="6874241"/>
                  </a:lnTo>
                  <a:lnTo>
                    <a:pt x="0" y="16241"/>
                  </a:lnTo>
                  <a:close/>
                </a:path>
              </a:pathLst>
            </a:custGeom>
            <a:gradFill flip="none" rotWithShape="1">
              <a:gsLst>
                <a:gs pos="82486">
                  <a:srgbClr val="88C8E9"/>
                </a:gs>
                <a:gs pos="59000">
                  <a:srgbClr val="0070C0"/>
                </a:gs>
                <a:gs pos="43000">
                  <a:srgbClr val="92D050">
                    <a:alpha val="77000"/>
                  </a:srgbClr>
                </a:gs>
                <a:gs pos="25000">
                  <a:srgbClr val="F17427"/>
                </a:gs>
                <a:gs pos="100000">
                  <a:srgbClr val="99D5EF">
                    <a:alpha val="31765"/>
                  </a:srgbClr>
                </a:gs>
                <a:gs pos="0">
                  <a:srgbClr val="FF0000"/>
                </a:gs>
                <a:gs pos="100000">
                  <a:schemeClr val="bg1"/>
                </a:gs>
              </a:gsLst>
              <a:lin ang="16200000" scaled="0"/>
              <a:tileRect/>
            </a:gradFill>
            <a:ln>
              <a:noFill/>
            </a:ln>
          </p:spPr>
          <p:txBody>
            <a:bodyPr lIns="68560" tIns="34279" rIns="68560" bIns="34279" anchor="ctr"/>
            <a:lstStyle/>
            <a:p>
              <a:pPr defTabSz="685783"/>
              <a:endParaRPr lang="zh-CN" altLang="en-US" sz="1400" kern="0">
                <a:solidFill>
                  <a:prstClr val="white"/>
                </a:solidFill>
                <a:latin typeface="Century Gothic"/>
              </a:endParaRPr>
            </a:p>
          </p:txBody>
        </p:sp>
        <p:sp>
          <p:nvSpPr>
            <p:cNvPr id="47" name="Rectangle 42"/>
            <p:cNvSpPr/>
            <p:nvPr/>
          </p:nvSpPr>
          <p:spPr>
            <a:xfrm flipH="1">
              <a:off x="3058" y="2303261"/>
              <a:ext cx="2226331" cy="682383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68544" tIns="0" rIns="68544" bIns="0" rtlCol="0" anchor="ctr"/>
            <a:lstStyle/>
            <a:p>
              <a:pPr algn="ctr"/>
              <a:r>
                <a:rPr lang="zh-TW" altLang="en-US" sz="2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eiryo" panose="020B0604030504040204" pitchFamily="34" charset="-128"/>
                  <a:sym typeface="Arial"/>
                </a:rPr>
                <a:t>目    錄</a:t>
              </a:r>
              <a:endPara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Arial"/>
              </a:endParaRPr>
            </a:p>
            <a:p>
              <a:pPr algn="ctr"/>
              <a:r>
                <a:rPr lang="en-US" altLang="zh-TW" sz="2200" b="1" dirty="0">
                  <a:solidFill>
                    <a:schemeClr val="bg1"/>
                  </a:solidFill>
                </a:rPr>
                <a:t>Contents</a:t>
              </a:r>
              <a:endParaRPr lang="zh-CN" altLang="en-US" sz="2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Arial"/>
              </a:endParaRPr>
            </a:p>
          </p:txBody>
        </p:sp>
      </p:grpSp>
      <p:sp>
        <p:nvSpPr>
          <p:cNvPr id="49" name="Rectangle 42"/>
          <p:cNvSpPr/>
          <p:nvPr/>
        </p:nvSpPr>
        <p:spPr>
          <a:xfrm flipH="1">
            <a:off x="3218256" y="1935442"/>
            <a:ext cx="3258743" cy="25053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pPr lvl="0"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產品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組態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及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前瞻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技術應用</a:t>
            </a:r>
            <a:endParaRPr lang="zh-CN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+mn-lt"/>
            </a:endParaRPr>
          </a:p>
        </p:txBody>
      </p:sp>
      <p:sp>
        <p:nvSpPr>
          <p:cNvPr id="50" name="Rectangle 42"/>
          <p:cNvSpPr/>
          <p:nvPr/>
        </p:nvSpPr>
        <p:spPr>
          <a:xfrm flipH="1">
            <a:off x="3381448" y="2568099"/>
            <a:ext cx="2486696" cy="21884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pPr lvl="0"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持續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減碳，邁向淨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零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+mn-lt"/>
            </a:endParaRPr>
          </a:p>
        </p:txBody>
      </p:sp>
      <p:sp>
        <p:nvSpPr>
          <p:cNvPr id="51" name="Rectangle 42"/>
          <p:cNvSpPr/>
          <p:nvPr/>
        </p:nvSpPr>
        <p:spPr>
          <a:xfrm flipH="1">
            <a:off x="3155986" y="3220716"/>
            <a:ext cx="1802622" cy="21884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pPr lvl="0" algn="ctr"/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財務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  <a:sym typeface="+mn-lt"/>
              </a:rPr>
              <a:t>資訊</a:t>
            </a:r>
            <a:endParaRPr lang="zh-CN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+mn-lt"/>
            </a:endParaRPr>
          </a:p>
          <a:p>
            <a:pPr algn="ctr"/>
            <a:endParaRPr lang="zh-CN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Arial"/>
            </a:endParaRPr>
          </a:p>
        </p:txBody>
      </p:sp>
      <p:sp>
        <p:nvSpPr>
          <p:cNvPr id="32" name="矩形 10"/>
          <p:cNvSpPr/>
          <p:nvPr/>
        </p:nvSpPr>
        <p:spPr>
          <a:xfrm>
            <a:off x="1758950" y="1533525"/>
            <a:ext cx="831598" cy="519222"/>
          </a:xfrm>
          <a:custGeom>
            <a:avLst/>
            <a:gdLst>
              <a:gd name="connsiteX0" fmla="*/ 0 w 1387724"/>
              <a:gd name="connsiteY0" fmla="*/ 0 h 601559"/>
              <a:gd name="connsiteX1" fmla="*/ 451620 w 1387724"/>
              <a:gd name="connsiteY1" fmla="*/ 0 h 601559"/>
              <a:gd name="connsiteX2" fmla="*/ 664036 w 1387724"/>
              <a:gd name="connsiteY2" fmla="*/ 0 h 601559"/>
              <a:gd name="connsiteX3" fmla="*/ 1387724 w 1387724"/>
              <a:gd name="connsiteY3" fmla="*/ 0 h 601559"/>
              <a:gd name="connsiteX4" fmla="*/ 1387724 w 1387724"/>
              <a:gd name="connsiteY4" fmla="*/ 590540 h 601559"/>
              <a:gd name="connsiteX5" fmla="*/ 664036 w 1387724"/>
              <a:gd name="connsiteY5" fmla="*/ 590540 h 601559"/>
              <a:gd name="connsiteX6" fmla="*/ 451620 w 1387724"/>
              <a:gd name="connsiteY6" fmla="*/ 590540 h 601559"/>
              <a:gd name="connsiteX7" fmla="*/ 201776 w 1387724"/>
              <a:gd name="connsiteY7" fmla="*/ 601559 h 601559"/>
              <a:gd name="connsiteX8" fmla="*/ 0 w 1387724"/>
              <a:gd name="connsiteY8" fmla="*/ 0 h 601559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18311 w 1404259"/>
              <a:gd name="connsiteY7" fmla="*/ 607068 h 607068"/>
              <a:gd name="connsiteX8" fmla="*/ 0 w 1404259"/>
              <a:gd name="connsiteY8" fmla="*/ 0 h 607068"/>
              <a:gd name="connsiteX0" fmla="*/ 0 w 1404259"/>
              <a:gd name="connsiteY0" fmla="*/ 0 h 607068"/>
              <a:gd name="connsiteX1" fmla="*/ 468155 w 1404259"/>
              <a:gd name="connsiteY1" fmla="*/ 5509 h 607068"/>
              <a:gd name="connsiteX2" fmla="*/ 680571 w 1404259"/>
              <a:gd name="connsiteY2" fmla="*/ 5509 h 607068"/>
              <a:gd name="connsiteX3" fmla="*/ 1404259 w 1404259"/>
              <a:gd name="connsiteY3" fmla="*/ 5509 h 607068"/>
              <a:gd name="connsiteX4" fmla="*/ 1404259 w 1404259"/>
              <a:gd name="connsiteY4" fmla="*/ 596049 h 607068"/>
              <a:gd name="connsiteX5" fmla="*/ 680571 w 1404259"/>
              <a:gd name="connsiteY5" fmla="*/ 596049 h 607068"/>
              <a:gd name="connsiteX6" fmla="*/ 468155 w 1404259"/>
              <a:gd name="connsiteY6" fmla="*/ 596049 h 607068"/>
              <a:gd name="connsiteX7" fmla="*/ 248983 w 1404259"/>
              <a:gd name="connsiteY7" fmla="*/ 607068 h 607068"/>
              <a:gd name="connsiteX8" fmla="*/ 0 w 1404259"/>
              <a:gd name="connsiteY8" fmla="*/ 0 h 607068"/>
              <a:gd name="connsiteX0" fmla="*/ 0 w 1404259"/>
              <a:gd name="connsiteY0" fmla="*/ 0 h 603429"/>
              <a:gd name="connsiteX1" fmla="*/ 468155 w 1404259"/>
              <a:gd name="connsiteY1" fmla="*/ 5509 h 603429"/>
              <a:gd name="connsiteX2" fmla="*/ 680571 w 1404259"/>
              <a:gd name="connsiteY2" fmla="*/ 5509 h 603429"/>
              <a:gd name="connsiteX3" fmla="*/ 1404259 w 1404259"/>
              <a:gd name="connsiteY3" fmla="*/ 5509 h 603429"/>
              <a:gd name="connsiteX4" fmla="*/ 1404259 w 1404259"/>
              <a:gd name="connsiteY4" fmla="*/ 596049 h 603429"/>
              <a:gd name="connsiteX5" fmla="*/ 680571 w 1404259"/>
              <a:gd name="connsiteY5" fmla="*/ 596049 h 603429"/>
              <a:gd name="connsiteX6" fmla="*/ 468155 w 1404259"/>
              <a:gd name="connsiteY6" fmla="*/ 596049 h 603429"/>
              <a:gd name="connsiteX7" fmla="*/ 274543 w 1404259"/>
              <a:gd name="connsiteY7" fmla="*/ 603429 h 603429"/>
              <a:gd name="connsiteX8" fmla="*/ 0 w 1404259"/>
              <a:gd name="connsiteY8" fmla="*/ 0 h 603429"/>
              <a:gd name="connsiteX0" fmla="*/ 0 w 1372986"/>
              <a:gd name="connsiteY0" fmla="*/ 0 h 603429"/>
              <a:gd name="connsiteX1" fmla="*/ 436882 w 1372986"/>
              <a:gd name="connsiteY1" fmla="*/ 5509 h 603429"/>
              <a:gd name="connsiteX2" fmla="*/ 649298 w 1372986"/>
              <a:gd name="connsiteY2" fmla="*/ 5509 h 603429"/>
              <a:gd name="connsiteX3" fmla="*/ 1372986 w 1372986"/>
              <a:gd name="connsiteY3" fmla="*/ 5509 h 603429"/>
              <a:gd name="connsiteX4" fmla="*/ 1372986 w 1372986"/>
              <a:gd name="connsiteY4" fmla="*/ 596049 h 603429"/>
              <a:gd name="connsiteX5" fmla="*/ 649298 w 1372986"/>
              <a:gd name="connsiteY5" fmla="*/ 596049 h 603429"/>
              <a:gd name="connsiteX6" fmla="*/ 436882 w 1372986"/>
              <a:gd name="connsiteY6" fmla="*/ 596049 h 603429"/>
              <a:gd name="connsiteX7" fmla="*/ 243270 w 1372986"/>
              <a:gd name="connsiteY7" fmla="*/ 603429 h 603429"/>
              <a:gd name="connsiteX8" fmla="*/ 0 w 1372986"/>
              <a:gd name="connsiteY8" fmla="*/ 0 h 603429"/>
              <a:gd name="connsiteX0" fmla="*/ 0 w 1365169"/>
              <a:gd name="connsiteY0" fmla="*/ 5408 h 597920"/>
              <a:gd name="connsiteX1" fmla="*/ 429065 w 1365169"/>
              <a:gd name="connsiteY1" fmla="*/ 0 h 597920"/>
              <a:gd name="connsiteX2" fmla="*/ 641481 w 1365169"/>
              <a:gd name="connsiteY2" fmla="*/ 0 h 597920"/>
              <a:gd name="connsiteX3" fmla="*/ 1365169 w 1365169"/>
              <a:gd name="connsiteY3" fmla="*/ 0 h 597920"/>
              <a:gd name="connsiteX4" fmla="*/ 1365169 w 1365169"/>
              <a:gd name="connsiteY4" fmla="*/ 590540 h 597920"/>
              <a:gd name="connsiteX5" fmla="*/ 641481 w 1365169"/>
              <a:gd name="connsiteY5" fmla="*/ 590540 h 597920"/>
              <a:gd name="connsiteX6" fmla="*/ 429065 w 1365169"/>
              <a:gd name="connsiteY6" fmla="*/ 590540 h 597920"/>
              <a:gd name="connsiteX7" fmla="*/ 235453 w 1365169"/>
              <a:gd name="connsiteY7" fmla="*/ 597920 h 597920"/>
              <a:gd name="connsiteX8" fmla="*/ 0 w 1365169"/>
              <a:gd name="connsiteY8" fmla="*/ 5408 h 59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169" h="597920">
                <a:moveTo>
                  <a:pt x="0" y="5408"/>
                </a:moveTo>
                <a:lnTo>
                  <a:pt x="429065" y="0"/>
                </a:lnTo>
                <a:lnTo>
                  <a:pt x="641481" y="0"/>
                </a:lnTo>
                <a:lnTo>
                  <a:pt x="1365169" y="0"/>
                </a:lnTo>
                <a:lnTo>
                  <a:pt x="1365169" y="590540"/>
                </a:lnTo>
                <a:lnTo>
                  <a:pt x="641481" y="590540"/>
                </a:lnTo>
                <a:lnTo>
                  <a:pt x="429065" y="590540"/>
                </a:lnTo>
                <a:lnTo>
                  <a:pt x="235453" y="597920"/>
                </a:lnTo>
                <a:lnTo>
                  <a:pt x="0" y="5408"/>
                </a:lnTo>
                <a:close/>
              </a:path>
            </a:pathLst>
          </a:custGeom>
          <a:solidFill>
            <a:srgbClr val="F37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5" tIns="34276" rIns="68555" bIns="34276" rtlCol="0" anchor="ctr"/>
          <a:lstStyle/>
          <a:p>
            <a:pPr algn="ctr" defTabSz="685783"/>
            <a:endParaRPr lang="zh-CN" altLang="en-US" sz="1400">
              <a:solidFill>
                <a:srgbClr val="FFFFFF"/>
              </a:solidFill>
              <a:latin typeface="Arial"/>
              <a:ea typeface="微软雅黑"/>
              <a:sym typeface="Arial"/>
            </a:endParaRPr>
          </a:p>
        </p:txBody>
      </p:sp>
      <p:sp>
        <p:nvSpPr>
          <p:cNvPr id="52" name="Rectangle 42"/>
          <p:cNvSpPr/>
          <p:nvPr/>
        </p:nvSpPr>
        <p:spPr>
          <a:xfrm flipH="1">
            <a:off x="3414581" y="3888838"/>
            <a:ext cx="3338340" cy="218846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68555" tIns="0" rIns="68555" bIns="0" rtlCol="0" anchor="t"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</a:rPr>
              <a:t>  持續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eiryo" panose="020B0604030504040204" pitchFamily="34" charset="-128"/>
              </a:rPr>
              <a:t>成長</a:t>
            </a:r>
            <a:endParaRPr lang="en-US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</a:endParaRPr>
          </a:p>
          <a:p>
            <a:pPr lvl="0" algn="ctr"/>
            <a:endParaRPr lang="zh-CN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eiryo" panose="020B0604030504040204" pitchFamily="34" charset="-128"/>
              <a:sym typeface="Arial"/>
            </a:endParaRPr>
          </a:p>
        </p:txBody>
      </p:sp>
      <p:sp>
        <p:nvSpPr>
          <p:cNvPr id="46" name="TextBox 7"/>
          <p:cNvSpPr txBox="1"/>
          <p:nvPr/>
        </p:nvSpPr>
        <p:spPr>
          <a:xfrm>
            <a:off x="1877775" y="1672843"/>
            <a:ext cx="518885" cy="300006"/>
          </a:xfrm>
          <a:prstGeom prst="rect">
            <a:avLst/>
          </a:prstGeom>
          <a:noFill/>
        </p:spPr>
        <p:txBody>
          <a:bodyPr wrap="square" lIns="68555" tIns="34276" rIns="68555" bIns="34276" rtlCol="0">
            <a:spAutoFit/>
          </a:bodyPr>
          <a:lstStyle/>
          <a:p>
            <a:pPr algn="ctr" defTabSz="685783"/>
            <a:r>
              <a:rPr lang="en-US" altLang="zh-CN" sz="1500" b="1" dirty="0">
                <a:solidFill>
                  <a:srgbClr val="FFFFFF"/>
                </a:solidFill>
                <a:latin typeface="Arial"/>
                <a:ea typeface="微软雅黑"/>
                <a:cs typeface="Arial" panose="020B0604020202020204" pitchFamily="34" charset="0"/>
                <a:sym typeface="Arial"/>
              </a:rPr>
              <a:t>02</a:t>
            </a:r>
            <a:endParaRPr lang="zh-CN" altLang="en-US" sz="1500" b="1" dirty="0">
              <a:solidFill>
                <a:srgbClr val="FFFFFF"/>
              </a:solidFill>
              <a:latin typeface="Arial"/>
              <a:ea typeface="微软雅黑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930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070" y="1182859"/>
            <a:ext cx="3668636" cy="212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新光合纖生產事業營收佔比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6200" y="3732780"/>
            <a:ext cx="6638356" cy="58477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marL="285743" indent="-285743">
              <a:buFont typeface="Wingdings" panose="05000000000000000000" pitchFamily="2" charset="2"/>
              <a:buChar char="Ø"/>
            </a:pP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H1 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H1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同期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累計營收相比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28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17%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39343" y="885902"/>
            <a:ext cx="1003773" cy="1400367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gradFill>
                  <a:gsLst>
                    <a:gs pos="99000">
                      <a:srgbClr val="92D050"/>
                    </a:gs>
                    <a:gs pos="0">
                      <a:srgbClr val="00B050"/>
                    </a:gs>
                  </a:gsLst>
                  <a:lin ang="5400000" scaled="0"/>
                </a:gra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</a:t>
            </a:r>
            <a:endParaRPr lang="en-US" altLang="zh-TW" sz="1200" b="1" dirty="0">
              <a:gradFill>
                <a:gsLst>
                  <a:gs pos="99000">
                    <a:srgbClr val="92D050"/>
                  </a:gs>
                  <a:gs pos="0">
                    <a:srgbClr val="00B050"/>
                  </a:gs>
                </a:gsLst>
                <a:lin ang="5400000" scaled="0"/>
              </a:gra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sz="1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主要企業：</a:t>
            </a:r>
            <a:endParaRPr lang="en-US" altLang="zh-TW" sz="1200" b="1" u="sng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>
              <a:spcBef>
                <a:spcPct val="0"/>
              </a:spcBef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新光合纖 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>
              <a:spcBef>
                <a:spcPct val="0"/>
              </a:spcBef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欣泛亞聚酯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>
              <a:spcBef>
                <a:spcPct val="0"/>
              </a:spcBef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泰</a:t>
            </a:r>
            <a:r>
              <a:rPr lang="zh-TW" altLang="en-US" sz="1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新工業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>
              <a:spcBef>
                <a:spcPct val="0"/>
              </a:spcBef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新纖應</a:t>
            </a:r>
            <a:r>
              <a:rPr lang="zh-TW" altLang="en-US" sz="11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材</a:t>
            </a:r>
            <a:r>
              <a:rPr lang="zh-TW" altLang="en-US" sz="90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 latinLnBrk="1">
              <a:spcBef>
                <a:spcPct val="0"/>
              </a:spcBef>
              <a:spcAft>
                <a:spcPct val="0"/>
              </a:spcAft>
            </a:pPr>
            <a:endParaRPr lang="zh-TW" altLang="en-US" sz="1200" b="1" dirty="0">
              <a:gradFill>
                <a:gsLst>
                  <a:gs pos="99000">
                    <a:srgbClr val="92D050"/>
                  </a:gs>
                  <a:gs pos="0">
                    <a:srgbClr val="00B050"/>
                  </a:gs>
                </a:gsLst>
                <a:lin ang="5400000" scaled="0"/>
              </a:gra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21805" y="885903"/>
            <a:ext cx="954107" cy="106182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defTabSz="457189" fontAlgn="base" latinLnBrk="1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gradFill>
                  <a:gsLst>
                    <a:gs pos="0">
                      <a:srgbClr val="C00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latin typeface="微軟正黑體" pitchFamily="34" charset="-120"/>
                <a:ea typeface="微軟正黑體" pitchFamily="34" charset="-120"/>
              </a:rPr>
              <a:t>化纖</a:t>
            </a:r>
            <a:endParaRPr lang="en-US" altLang="zh-TW" sz="1200" b="1" dirty="0">
              <a:gradFill>
                <a:gsLst>
                  <a:gs pos="0">
                    <a:srgbClr val="C00000"/>
                  </a:gs>
                  <a:gs pos="100000">
                    <a:srgbClr val="FF0000"/>
                  </a:gs>
                </a:gsLst>
                <a:lin ang="5400000" scaled="0"/>
              </a:gradFill>
              <a:latin typeface="微軟正黑體" pitchFamily="34" charset="-120"/>
              <a:ea typeface="微軟正黑體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sz="1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主要企業：</a:t>
            </a:r>
            <a:endParaRPr lang="en-US" altLang="zh-TW" sz="1200" b="1" u="sng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新光合纖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邦新工業</a:t>
            </a:r>
          </a:p>
          <a:p>
            <a:pPr defTabSz="457189" fontAlgn="base" latinLnBrk="1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gradFill>
                <a:gsLst>
                  <a:gs pos="0">
                    <a:srgbClr val="C00000"/>
                  </a:gs>
                  <a:gs pos="100000">
                    <a:srgbClr val="FF0000"/>
                  </a:gs>
                </a:gsLst>
                <a:lin ang="5400000" scaled="0"/>
              </a:gra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77479" y="2394164"/>
            <a:ext cx="954107" cy="127727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pPr defTabSz="457189" fontAlgn="base" latinLnBrk="1">
              <a:spcBef>
                <a:spcPct val="0"/>
              </a:spcBef>
              <a:spcAft>
                <a:spcPct val="0"/>
              </a:spcAft>
            </a:pPr>
            <a:r>
              <a:rPr lang="zh-TW" altLang="en-US" sz="1200" b="1" dirty="0">
                <a:gradFill>
                  <a:gsLst>
                    <a:gs pos="0">
                      <a:srgbClr val="F79646">
                        <a:lumMod val="75000"/>
                      </a:srgbClr>
                    </a:gs>
                    <a:gs pos="100000">
                      <a:srgbClr val="FFC000"/>
                    </a:gs>
                  </a:gsLst>
                  <a:lin ang="5400000" scaled="0"/>
                </a:gradFill>
                <a:latin typeface="微軟正黑體" pitchFamily="34" charset="-120"/>
                <a:ea typeface="微軟正黑體" pitchFamily="34" charset="-120"/>
              </a:rPr>
              <a:t>光電</a:t>
            </a:r>
            <a:endParaRPr lang="en-US" altLang="zh-TW" sz="1200" b="1" dirty="0">
              <a:gradFill>
                <a:gsLst>
                  <a:gs pos="0">
                    <a:srgbClr val="F79646">
                      <a:lumMod val="75000"/>
                    </a:srgbClr>
                  </a:gs>
                  <a:gs pos="100000">
                    <a:srgbClr val="FFC000"/>
                  </a:gs>
                </a:gsLst>
                <a:lin ang="5400000" scaled="0"/>
              </a:gradFill>
              <a:latin typeface="微軟正黑體" pitchFamily="34" charset="-120"/>
              <a:ea typeface="微軟正黑體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sz="12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主要企業：</a:t>
            </a:r>
            <a:endParaRPr lang="en-US" altLang="zh-TW" sz="1200" b="1" u="sng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新科光電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友輝光電</a:t>
            </a:r>
            <a:endParaRPr lang="en-US" altLang="zh-TW" sz="1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達輝光電</a:t>
            </a:r>
          </a:p>
          <a:p>
            <a:pPr defTabSz="457189" fontAlgn="base" latinLnBrk="1">
              <a:spcBef>
                <a:spcPct val="0"/>
              </a:spcBef>
              <a:spcAft>
                <a:spcPct val="0"/>
              </a:spcAft>
            </a:pPr>
            <a:endParaRPr lang="ko-KR" altLang="en-US" sz="1200" b="1" dirty="0">
              <a:gradFill>
                <a:gsLst>
                  <a:gs pos="0">
                    <a:srgbClr val="F79646">
                      <a:lumMod val="75000"/>
                    </a:srgbClr>
                  </a:gs>
                  <a:gs pos="100000">
                    <a:srgbClr val="FFC000"/>
                  </a:gs>
                </a:gsLst>
                <a:lin ang="5400000" scaled="0"/>
              </a:gradFill>
              <a:latin typeface="微軟正黑體" pitchFamily="34" charset="-120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44607" y="934308"/>
            <a:ext cx="921762" cy="31154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TW" sz="14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 H1</a:t>
            </a:r>
            <a:endParaRPr lang="zh-TW" altLang="en-US" sz="1400" dirty="0">
              <a:solidFill>
                <a:prstClr val="black"/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840344" y="934332"/>
            <a:ext cx="921762" cy="31154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TW" sz="1400" b="1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 H1</a:t>
            </a:r>
            <a:endParaRPr lang="zh-TW" altLang="en-US" sz="1400" dirty="0">
              <a:solidFill>
                <a:prstClr val="black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3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82122" y="2061141"/>
            <a:ext cx="1440160" cy="307777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defTabSz="457189">
              <a:spcBef>
                <a:spcPct val="0"/>
              </a:spcBef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固聚酯粒、寶特瓶胚、膠片、</a:t>
            </a:r>
            <a:endParaRPr lang="en-US" altLang="zh-TW" sz="7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>
              <a:spcBef>
                <a:spcPct val="0"/>
              </a:spcBef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工程塑膠、 工塑</a:t>
            </a:r>
            <a:r>
              <a:rPr lang="en-US" altLang="zh-TW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PBT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、彈性體</a:t>
            </a:r>
            <a:endParaRPr lang="en-US" altLang="zh-TW" sz="7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06358" y="1699464"/>
            <a:ext cx="1060430" cy="30776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聚酯</a:t>
            </a:r>
            <a:r>
              <a:rPr lang="en-US" altLang="zh-TW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POY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DTY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7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SDY</a:t>
            </a:r>
            <a:r>
              <a:rPr lang="zh-TW" altLang="en-US" sz="7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7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工業纖維、彈性纖維</a:t>
            </a:r>
          </a:p>
        </p:txBody>
      </p:sp>
      <p:sp>
        <p:nvSpPr>
          <p:cNvPr id="11" name="矩形 10"/>
          <p:cNvSpPr/>
          <p:nvPr/>
        </p:nvSpPr>
        <p:spPr>
          <a:xfrm>
            <a:off x="7057618" y="3386903"/>
            <a:ext cx="1177859" cy="307777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聚酯薄膜、光學塗布</a:t>
            </a:r>
            <a:r>
              <a:rPr lang="zh-TW" altLang="en-US" sz="7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膜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sz="7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457189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增亮膜、</a:t>
            </a:r>
            <a:r>
              <a:rPr lang="en-US" altLang="zh-TW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TAC</a:t>
            </a:r>
            <a:r>
              <a:rPr lang="zh-TW" altLang="en-US" sz="7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膜、補償膜</a:t>
            </a:r>
            <a:endParaRPr lang="en-US" altLang="zh-TW" sz="7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82859"/>
            <a:ext cx="3632644" cy="2108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20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圖片 33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7" t="58170" r="17254" b="7230"/>
          <a:stretch/>
        </p:blipFill>
        <p:spPr>
          <a:xfrm>
            <a:off x="7923808" y="4040939"/>
            <a:ext cx="969207" cy="689124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4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299" name="群組 298"/>
          <p:cNvGrpSpPr/>
          <p:nvPr/>
        </p:nvGrpSpPr>
        <p:grpSpPr>
          <a:xfrm>
            <a:off x="1403648" y="683064"/>
            <a:ext cx="6264696" cy="4176464"/>
            <a:chOff x="1403648" y="555526"/>
            <a:chExt cx="6264696" cy="4176464"/>
          </a:xfrm>
        </p:grpSpPr>
        <p:grpSp>
          <p:nvGrpSpPr>
            <p:cNvPr id="295" name="群組 294"/>
            <p:cNvGrpSpPr/>
            <p:nvPr/>
          </p:nvGrpSpPr>
          <p:grpSpPr>
            <a:xfrm>
              <a:off x="1403648" y="555526"/>
              <a:ext cx="6264696" cy="4176464"/>
              <a:chOff x="1224143" y="379572"/>
              <a:chExt cx="6096000" cy="4064000"/>
            </a:xfrm>
          </p:grpSpPr>
          <p:grpSp>
            <p:nvGrpSpPr>
              <p:cNvPr id="272" name="群組 271"/>
              <p:cNvGrpSpPr/>
              <p:nvPr/>
            </p:nvGrpSpPr>
            <p:grpSpPr>
              <a:xfrm>
                <a:off x="1224143" y="379572"/>
                <a:ext cx="6096000" cy="4064000"/>
                <a:chOff x="3419872" y="411445"/>
                <a:chExt cx="6096000" cy="4064000"/>
              </a:xfrm>
            </p:grpSpPr>
            <p:graphicFrame>
              <p:nvGraphicFramePr>
                <p:cNvPr id="185" name="圖表 184"/>
                <p:cNvGraphicFramePr/>
                <p:nvPr>
                  <p:extLst>
                    <p:ext uri="{D42A27DB-BD31-4B8C-83A1-F6EECF244321}">
                      <p14:modId xmlns:p14="http://schemas.microsoft.com/office/powerpoint/2010/main" val="2719877632"/>
                    </p:ext>
                  </p:extLst>
                </p:nvPr>
              </p:nvGraphicFramePr>
              <p:xfrm>
                <a:off x="3419872" y="411445"/>
                <a:ext cx="6096000" cy="4064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223" name="群組 222"/>
                <p:cNvGrpSpPr/>
                <p:nvPr/>
              </p:nvGrpSpPr>
              <p:grpSpPr>
                <a:xfrm>
                  <a:off x="5459760" y="1435333"/>
                  <a:ext cx="2016224" cy="2016224"/>
                  <a:chOff x="-324544" y="1447363"/>
                  <a:chExt cx="2016224" cy="2016224"/>
                </a:xfrm>
              </p:grpSpPr>
              <p:grpSp>
                <p:nvGrpSpPr>
                  <p:cNvPr id="214" name="群組 213"/>
                  <p:cNvGrpSpPr/>
                  <p:nvPr/>
                </p:nvGrpSpPr>
                <p:grpSpPr>
                  <a:xfrm>
                    <a:off x="-296869" y="1602139"/>
                    <a:ext cx="1960875" cy="1836919"/>
                    <a:chOff x="10384240" y="1269719"/>
                    <a:chExt cx="1623063" cy="1520461"/>
                  </a:xfrm>
                </p:grpSpPr>
                <p:sp>
                  <p:nvSpPr>
                    <p:cNvPr id="187" name="Freeform 13"/>
                    <p:cNvSpPr>
                      <a:spLocks/>
                    </p:cNvSpPr>
                    <p:nvPr/>
                  </p:nvSpPr>
                  <p:spPr bwMode="auto">
                    <a:xfrm>
                      <a:off x="10618096" y="1399581"/>
                      <a:ext cx="574893" cy="576285"/>
                    </a:xfrm>
                    <a:custGeom>
                      <a:avLst/>
                      <a:gdLst>
                        <a:gd name="T0" fmla="*/ 0 w 130"/>
                        <a:gd name="T1" fmla="*/ 0 h 130"/>
                        <a:gd name="T2" fmla="*/ 0 w 130"/>
                        <a:gd name="T3" fmla="*/ 0 h 130"/>
                        <a:gd name="T4" fmla="*/ 130 w 130"/>
                        <a:gd name="T5" fmla="*/ 130 h 130"/>
                        <a:gd name="T6" fmla="*/ 0 w 130"/>
                        <a:gd name="T7" fmla="*/ 0 h 1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</a:cxnLst>
                      <a:rect l="0" t="0" r="r" b="b"/>
                      <a:pathLst>
                        <a:path w="130" h="130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130" y="130"/>
                            <a:pt x="130" y="130"/>
                            <a:pt x="130" y="13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</a:path>
                      </a:pathLst>
                    </a:custGeom>
                    <a:solidFill>
                      <a:srgbClr val="21327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1" name="Freeform 17"/>
                    <p:cNvSpPr>
                      <a:spLocks/>
                    </p:cNvSpPr>
                    <p:nvPr/>
                  </p:nvSpPr>
                  <p:spPr bwMode="auto">
                    <a:xfrm>
                      <a:off x="11192988" y="1975865"/>
                      <a:ext cx="580461" cy="574893"/>
                    </a:xfrm>
                    <a:custGeom>
                      <a:avLst/>
                      <a:gdLst>
                        <a:gd name="T0" fmla="*/ 0 w 131"/>
                        <a:gd name="T1" fmla="*/ 0 h 130"/>
                        <a:gd name="T2" fmla="*/ 0 w 131"/>
                        <a:gd name="T3" fmla="*/ 0 h 130"/>
                        <a:gd name="T4" fmla="*/ 131 w 131"/>
                        <a:gd name="T5" fmla="*/ 130 h 130"/>
                        <a:gd name="T6" fmla="*/ 131 w 131"/>
                        <a:gd name="T7" fmla="*/ 130 h 130"/>
                        <a:gd name="T8" fmla="*/ 0 w 131"/>
                        <a:gd name="T9" fmla="*/ 0 h 130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</a:cxnLst>
                      <a:rect l="0" t="0" r="r" b="b"/>
                      <a:pathLst>
                        <a:path w="131" h="130"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131" y="130"/>
                            <a:pt x="131" y="130"/>
                            <a:pt x="131" y="130"/>
                          </a:cubicBezTo>
                          <a:cubicBezTo>
                            <a:pt x="131" y="130"/>
                            <a:pt x="131" y="130"/>
                            <a:pt x="131" y="13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</a:path>
                      </a:pathLst>
                    </a:custGeom>
                    <a:solidFill>
                      <a:srgbClr val="1C2025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2" name="Freeform 18"/>
                    <p:cNvSpPr>
                      <a:spLocks/>
                    </p:cNvSpPr>
                    <p:nvPr/>
                  </p:nvSpPr>
                  <p:spPr bwMode="auto">
                    <a:xfrm>
                      <a:off x="12007303" y="1975864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072935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3" name="Freeform 19"/>
                    <p:cNvSpPr>
                      <a:spLocks/>
                    </p:cNvSpPr>
                    <p:nvPr/>
                  </p:nvSpPr>
                  <p:spPr bwMode="auto">
                    <a:xfrm>
                      <a:off x="12007303" y="1975864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6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10384240" y="1975864"/>
                      <a:ext cx="808748" cy="0"/>
                    </a:xfrm>
                    <a:custGeom>
                      <a:avLst/>
                      <a:gdLst>
                        <a:gd name="T0" fmla="*/ 581 w 581"/>
                        <a:gd name="T1" fmla="*/ 581 w 581"/>
                        <a:gd name="T2" fmla="*/ 0 w 581"/>
                        <a:gd name="T3" fmla="*/ 0 w 581"/>
                        <a:gd name="T4" fmla="*/ 0 w 581"/>
                        <a:gd name="T5" fmla="*/ 0 w 581"/>
                        <a:gd name="T6" fmla="*/ 581 w 581"/>
                      </a:gdLst>
                      <a:ahLst/>
                      <a:cxnLst>
                        <a:cxn ang="0">
                          <a:pos x="T0" y="0"/>
                        </a:cxn>
                        <a:cxn ang="0">
                          <a:pos x="T1" y="0"/>
                        </a:cxn>
                        <a:cxn ang="0">
                          <a:pos x="T2" y="0"/>
                        </a:cxn>
                        <a:cxn ang="0">
                          <a:pos x="T3" y="0"/>
                        </a:cxn>
                        <a:cxn ang="0">
                          <a:pos x="T4" y="0"/>
                        </a:cxn>
                        <a:cxn ang="0">
                          <a:pos x="T5" y="0"/>
                        </a:cxn>
                        <a:cxn ang="0">
                          <a:pos x="T6" y="0"/>
                        </a:cxn>
                      </a:cxnLst>
                      <a:rect l="0" t="0" r="r" b="b"/>
                      <a:pathLst>
                        <a:path w="581">
                          <a:moveTo>
                            <a:pt x="581" y="0"/>
                          </a:moveTo>
                          <a:lnTo>
                            <a:pt x="581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581" y="0"/>
                          </a:lnTo>
                          <a:close/>
                        </a:path>
                      </a:pathLst>
                    </a:custGeom>
                    <a:solidFill>
                      <a:srgbClr val="2D1123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7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10384240" y="1975864"/>
                      <a:ext cx="808748" cy="0"/>
                    </a:xfrm>
                    <a:custGeom>
                      <a:avLst/>
                      <a:gdLst>
                        <a:gd name="T0" fmla="*/ 581 w 581"/>
                        <a:gd name="T1" fmla="*/ 581 w 581"/>
                        <a:gd name="T2" fmla="*/ 0 w 581"/>
                        <a:gd name="T3" fmla="*/ 0 w 581"/>
                        <a:gd name="T4" fmla="*/ 0 w 581"/>
                        <a:gd name="T5" fmla="*/ 0 w 581"/>
                        <a:gd name="T6" fmla="*/ 581 w 581"/>
                      </a:gdLst>
                      <a:ahLst/>
                      <a:cxnLst>
                        <a:cxn ang="0">
                          <a:pos x="T0" y="0"/>
                        </a:cxn>
                        <a:cxn ang="0">
                          <a:pos x="T1" y="0"/>
                        </a:cxn>
                        <a:cxn ang="0">
                          <a:pos x="T2" y="0"/>
                        </a:cxn>
                        <a:cxn ang="0">
                          <a:pos x="T3" y="0"/>
                        </a:cxn>
                        <a:cxn ang="0">
                          <a:pos x="T4" y="0"/>
                        </a:cxn>
                        <a:cxn ang="0">
                          <a:pos x="T5" y="0"/>
                        </a:cxn>
                        <a:cxn ang="0">
                          <a:pos x="T6" y="0"/>
                        </a:cxn>
                      </a:cxnLst>
                      <a:rect l="0" t="0" r="r" b="b"/>
                      <a:pathLst>
                        <a:path w="581">
                          <a:moveTo>
                            <a:pt x="581" y="0"/>
                          </a:moveTo>
                          <a:lnTo>
                            <a:pt x="581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0" y="0"/>
                          </a:lnTo>
                          <a:lnTo>
                            <a:pt x="581" y="0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8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199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0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1" name="Line 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2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11192987" y="1975864"/>
                      <a:ext cx="0" cy="814316"/>
                    </a:xfrm>
                    <a:custGeom>
                      <a:avLst/>
                      <a:gdLst>
                        <a:gd name="T0" fmla="*/ 0 h 585"/>
                        <a:gd name="T1" fmla="*/ 585 h 585"/>
                        <a:gd name="T2" fmla="*/ 585 h 585"/>
                        <a:gd name="T3" fmla="*/ 585 h 585"/>
                        <a:gd name="T4" fmla="*/ 0 h 585"/>
                      </a:gdLst>
                      <a:ahLst/>
                      <a:cxnLst>
                        <a:cxn ang="0">
                          <a:pos x="0" y="T0"/>
                        </a:cxn>
                        <a:cxn ang="0">
                          <a:pos x="0" y="T1"/>
                        </a:cxn>
                        <a:cxn ang="0">
                          <a:pos x="0" y="T2"/>
                        </a:cxn>
                        <a:cxn ang="0">
                          <a:pos x="0" y="T3"/>
                        </a:cxn>
                        <a:cxn ang="0">
                          <a:pos x="0" y="T4"/>
                        </a:cxn>
                      </a:cxnLst>
                      <a:rect l="0" t="0" r="r" b="b"/>
                      <a:pathLst>
                        <a:path h="585">
                          <a:moveTo>
                            <a:pt x="0" y="0"/>
                          </a:moveTo>
                          <a:lnTo>
                            <a:pt x="0" y="585"/>
                          </a:lnTo>
                          <a:lnTo>
                            <a:pt x="0" y="585"/>
                          </a:lnTo>
                          <a:lnTo>
                            <a:pt x="0" y="585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1C2025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3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11192987" y="1975864"/>
                      <a:ext cx="0" cy="814316"/>
                    </a:xfrm>
                    <a:custGeom>
                      <a:avLst/>
                      <a:gdLst>
                        <a:gd name="T0" fmla="*/ 0 h 585"/>
                        <a:gd name="T1" fmla="*/ 585 h 585"/>
                        <a:gd name="T2" fmla="*/ 585 h 585"/>
                        <a:gd name="T3" fmla="*/ 585 h 585"/>
                        <a:gd name="T4" fmla="*/ 0 h 585"/>
                      </a:gdLst>
                      <a:ahLst/>
                      <a:cxnLst>
                        <a:cxn ang="0">
                          <a:pos x="0" y="T0"/>
                        </a:cxn>
                        <a:cxn ang="0">
                          <a:pos x="0" y="T1"/>
                        </a:cxn>
                        <a:cxn ang="0">
                          <a:pos x="0" y="T2"/>
                        </a:cxn>
                        <a:cxn ang="0">
                          <a:pos x="0" y="T3"/>
                        </a:cxn>
                        <a:cxn ang="0">
                          <a:pos x="0" y="T4"/>
                        </a:cxn>
                      </a:cxnLst>
                      <a:rect l="0" t="0" r="r" b="b"/>
                      <a:pathLst>
                        <a:path h="585">
                          <a:moveTo>
                            <a:pt x="0" y="0"/>
                          </a:moveTo>
                          <a:lnTo>
                            <a:pt x="0" y="585"/>
                          </a:lnTo>
                          <a:lnTo>
                            <a:pt x="0" y="585"/>
                          </a:lnTo>
                          <a:lnTo>
                            <a:pt x="0" y="585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5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192987" y="1975864"/>
                      <a:ext cx="0" cy="0"/>
                    </a:xfrm>
                    <a:prstGeom prst="line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6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10491559" y="1269719"/>
                      <a:ext cx="1406170" cy="1406169"/>
                    </a:xfrm>
                    <a:custGeom>
                      <a:avLst/>
                      <a:gdLst>
                        <a:gd name="T0" fmla="*/ 259 w 303"/>
                        <a:gd name="T1" fmla="*/ 45 h 303"/>
                        <a:gd name="T2" fmla="*/ 151 w 303"/>
                        <a:gd name="T3" fmla="*/ 0 h 303"/>
                        <a:gd name="T4" fmla="*/ 44 w 303"/>
                        <a:gd name="T5" fmla="*/ 45 h 303"/>
                        <a:gd name="T6" fmla="*/ 0 w 303"/>
                        <a:gd name="T7" fmla="*/ 152 h 303"/>
                        <a:gd name="T8" fmla="*/ 44 w 303"/>
                        <a:gd name="T9" fmla="*/ 259 h 303"/>
                        <a:gd name="T10" fmla="*/ 151 w 303"/>
                        <a:gd name="T11" fmla="*/ 303 h 303"/>
                        <a:gd name="T12" fmla="*/ 259 w 303"/>
                        <a:gd name="T13" fmla="*/ 259 h 303"/>
                        <a:gd name="T14" fmla="*/ 303 w 303"/>
                        <a:gd name="T15" fmla="*/ 152 h 303"/>
                        <a:gd name="T16" fmla="*/ 259 w 303"/>
                        <a:gd name="T17" fmla="*/ 45 h 30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303" h="303">
                          <a:moveTo>
                            <a:pt x="259" y="45"/>
                          </a:moveTo>
                          <a:cubicBezTo>
                            <a:pt x="231" y="17"/>
                            <a:pt x="193" y="0"/>
                            <a:pt x="151" y="0"/>
                          </a:cubicBezTo>
                          <a:cubicBezTo>
                            <a:pt x="110" y="0"/>
                            <a:pt x="72" y="17"/>
                            <a:pt x="44" y="45"/>
                          </a:cubicBezTo>
                          <a:cubicBezTo>
                            <a:pt x="17" y="72"/>
                            <a:pt x="0" y="110"/>
                            <a:pt x="0" y="152"/>
                          </a:cubicBezTo>
                          <a:cubicBezTo>
                            <a:pt x="0" y="194"/>
                            <a:pt x="17" y="232"/>
                            <a:pt x="44" y="259"/>
                          </a:cubicBezTo>
                          <a:cubicBezTo>
                            <a:pt x="72" y="286"/>
                            <a:pt x="110" y="303"/>
                            <a:pt x="151" y="303"/>
                          </a:cubicBezTo>
                          <a:cubicBezTo>
                            <a:pt x="193" y="303"/>
                            <a:pt x="231" y="286"/>
                            <a:pt x="259" y="259"/>
                          </a:cubicBezTo>
                          <a:cubicBezTo>
                            <a:pt x="286" y="232"/>
                            <a:pt x="303" y="194"/>
                            <a:pt x="303" y="152"/>
                          </a:cubicBezTo>
                          <a:cubicBezTo>
                            <a:pt x="303" y="110"/>
                            <a:pt x="286" y="72"/>
                            <a:pt x="259" y="45"/>
                          </a:cubicBezTo>
                          <a:close/>
                        </a:path>
                      </a:pathLst>
                    </a:custGeom>
                    <a:solidFill>
                      <a:srgbClr val="EFE9EB"/>
                    </a:solidFill>
                    <a:ln>
                      <a:noFill/>
                    </a:ln>
                    <a:effectLst>
                      <a:outerShdw blurRad="63500" sx="102000" sy="102000" algn="ctr" rotWithShape="0">
                        <a:prstClr val="black">
                          <a:alpha val="40000"/>
                        </a:prstClr>
                      </a:outer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7" name="Freeform 32"/>
                    <p:cNvSpPr>
                      <a:spLocks/>
                    </p:cNvSpPr>
                    <p:nvPr/>
                  </p:nvSpPr>
                  <p:spPr bwMode="auto">
                    <a:xfrm>
                      <a:off x="10629926" y="1407235"/>
                      <a:ext cx="1131690" cy="1131690"/>
                    </a:xfrm>
                    <a:custGeom>
                      <a:avLst/>
                      <a:gdLst>
                        <a:gd name="T0" fmla="*/ 259 w 303"/>
                        <a:gd name="T1" fmla="*/ 45 h 303"/>
                        <a:gd name="T2" fmla="*/ 151 w 303"/>
                        <a:gd name="T3" fmla="*/ 0 h 303"/>
                        <a:gd name="T4" fmla="*/ 44 w 303"/>
                        <a:gd name="T5" fmla="*/ 45 h 303"/>
                        <a:gd name="T6" fmla="*/ 0 w 303"/>
                        <a:gd name="T7" fmla="*/ 152 h 303"/>
                        <a:gd name="T8" fmla="*/ 44 w 303"/>
                        <a:gd name="T9" fmla="*/ 259 h 303"/>
                        <a:gd name="T10" fmla="*/ 151 w 303"/>
                        <a:gd name="T11" fmla="*/ 303 h 303"/>
                        <a:gd name="T12" fmla="*/ 259 w 303"/>
                        <a:gd name="T13" fmla="*/ 259 h 303"/>
                        <a:gd name="T14" fmla="*/ 303 w 303"/>
                        <a:gd name="T15" fmla="*/ 152 h 303"/>
                        <a:gd name="T16" fmla="*/ 259 w 303"/>
                        <a:gd name="T17" fmla="*/ 45 h 303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</a:cxnLst>
                      <a:rect l="0" t="0" r="r" b="b"/>
                      <a:pathLst>
                        <a:path w="303" h="303">
                          <a:moveTo>
                            <a:pt x="259" y="45"/>
                          </a:moveTo>
                          <a:cubicBezTo>
                            <a:pt x="231" y="17"/>
                            <a:pt x="193" y="0"/>
                            <a:pt x="151" y="0"/>
                          </a:cubicBezTo>
                          <a:cubicBezTo>
                            <a:pt x="110" y="0"/>
                            <a:pt x="72" y="17"/>
                            <a:pt x="44" y="45"/>
                          </a:cubicBezTo>
                          <a:cubicBezTo>
                            <a:pt x="17" y="72"/>
                            <a:pt x="0" y="110"/>
                            <a:pt x="0" y="152"/>
                          </a:cubicBezTo>
                          <a:cubicBezTo>
                            <a:pt x="0" y="194"/>
                            <a:pt x="17" y="232"/>
                            <a:pt x="44" y="259"/>
                          </a:cubicBezTo>
                          <a:cubicBezTo>
                            <a:pt x="72" y="286"/>
                            <a:pt x="110" y="303"/>
                            <a:pt x="151" y="303"/>
                          </a:cubicBezTo>
                          <a:cubicBezTo>
                            <a:pt x="193" y="303"/>
                            <a:pt x="231" y="286"/>
                            <a:pt x="259" y="259"/>
                          </a:cubicBezTo>
                          <a:cubicBezTo>
                            <a:pt x="286" y="232"/>
                            <a:pt x="303" y="194"/>
                            <a:pt x="303" y="152"/>
                          </a:cubicBezTo>
                          <a:cubicBezTo>
                            <a:pt x="303" y="110"/>
                            <a:pt x="286" y="72"/>
                            <a:pt x="259" y="45"/>
                          </a:cubicBezTo>
                          <a:close/>
                        </a:path>
                      </a:pathLst>
                    </a:custGeom>
                    <a:solidFill>
                      <a:srgbClr val="EFE9EB"/>
                    </a:solidFill>
                    <a:ln>
                      <a:noFill/>
                    </a:ln>
                    <a:effectLst>
                      <a:innerShdw blurRad="114300">
                        <a:prstClr val="black">
                          <a:alpha val="32000"/>
                        </a:prstClr>
                      </a:innerShdw>
                    </a:effectLst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8" name="Freeform 25"/>
                    <p:cNvSpPr>
                      <a:spLocks/>
                    </p:cNvSpPr>
                    <p:nvPr/>
                  </p:nvSpPr>
                  <p:spPr bwMode="auto">
                    <a:xfrm>
                      <a:off x="11213719" y="1966088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C16FA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09" name="Freeform 26"/>
                    <p:cNvSpPr>
                      <a:spLocks/>
                    </p:cNvSpPr>
                    <p:nvPr/>
                  </p:nvSpPr>
                  <p:spPr bwMode="auto">
                    <a:xfrm>
                      <a:off x="11213719" y="1966088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C16FA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10" name="Freeform 27"/>
                    <p:cNvSpPr>
                      <a:spLocks/>
                    </p:cNvSpPr>
                    <p:nvPr/>
                  </p:nvSpPr>
                  <p:spPr bwMode="auto">
                    <a:xfrm>
                      <a:off x="11213719" y="1966088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lnTo>
                            <a:pt x="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C16FA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11" name="Freeform 28"/>
                    <p:cNvSpPr>
                      <a:spLocks/>
                    </p:cNvSpPr>
                    <p:nvPr/>
                  </p:nvSpPr>
                  <p:spPr bwMode="auto">
                    <a:xfrm>
                      <a:off x="11213719" y="1966088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C16FA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  <p:sp>
                  <p:nvSpPr>
                    <p:cNvPr id="212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11213719" y="1966088"/>
                      <a:ext cx="0" cy="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0"/>
                        </a:cxn>
                        <a:cxn ang="0">
                          <a:pos x="0" y="0"/>
                        </a:cxn>
                        <a:cxn ang="0">
                          <a:pos x="0" y="0"/>
                        </a:cxn>
                      </a:cxnLst>
                      <a:rect l="0" t="0" r="r" b="b"/>
                      <a:pathLst>
                        <a:path>
                          <a:moveTo>
                            <a:pt x="0" y="0"/>
                          </a:moveTo>
                          <a:cubicBezTo>
                            <a:pt x="0" y="0"/>
                            <a:pt x="0" y="0"/>
                            <a:pt x="0" y="0"/>
                          </a:cubicBezTo>
                          <a:cubicBezTo>
                            <a:pt x="0" y="0"/>
                            <a:pt x="0" y="0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C16FAA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defTabSz="914400"/>
                      <a:endParaRPr lang="zh-CN" altLang="en-US">
                        <a:solidFill>
                          <a:prstClr val="black"/>
                        </a:solidFill>
                        <a:ea typeface="宋体"/>
                      </a:endParaRPr>
                    </a:p>
                  </p:txBody>
                </p:sp>
              </p:grpSp>
              <p:sp>
                <p:nvSpPr>
                  <p:cNvPr id="222" name="橢圓 215"/>
                  <p:cNvSpPr/>
                  <p:nvPr/>
                </p:nvSpPr>
                <p:spPr>
                  <a:xfrm>
                    <a:off x="-324544" y="1447363"/>
                    <a:ext cx="2016224" cy="2016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2121" h="2562121">
                        <a:moveTo>
                          <a:pt x="1281061" y="221070"/>
                        </a:moveTo>
                        <a:cubicBezTo>
                          <a:pt x="695644" y="221070"/>
                          <a:pt x="221070" y="695644"/>
                          <a:pt x="221070" y="1281061"/>
                        </a:cubicBezTo>
                        <a:cubicBezTo>
                          <a:pt x="221070" y="1866479"/>
                          <a:pt x="695644" y="2341052"/>
                          <a:pt x="1281061" y="2341052"/>
                        </a:cubicBezTo>
                        <a:cubicBezTo>
                          <a:pt x="1866478" y="2341052"/>
                          <a:pt x="2341052" y="1866479"/>
                          <a:pt x="2341052" y="1281061"/>
                        </a:cubicBezTo>
                        <a:cubicBezTo>
                          <a:pt x="2341052" y="695644"/>
                          <a:pt x="1866478" y="221070"/>
                          <a:pt x="1281061" y="221070"/>
                        </a:cubicBezTo>
                        <a:close/>
                        <a:moveTo>
                          <a:pt x="1281060" y="0"/>
                        </a:moveTo>
                        <a:cubicBezTo>
                          <a:pt x="1988571" y="0"/>
                          <a:pt x="2562121" y="573550"/>
                          <a:pt x="2562121" y="1281061"/>
                        </a:cubicBezTo>
                        <a:cubicBezTo>
                          <a:pt x="2562121" y="1988571"/>
                          <a:pt x="1988571" y="2562121"/>
                          <a:pt x="1281060" y="2562121"/>
                        </a:cubicBezTo>
                        <a:cubicBezTo>
                          <a:pt x="573550" y="2562121"/>
                          <a:pt x="0" y="1988571"/>
                          <a:pt x="0" y="1281061"/>
                        </a:cubicBezTo>
                        <a:cubicBezTo>
                          <a:pt x="0" y="573550"/>
                          <a:pt x="573550" y="0"/>
                          <a:pt x="1281060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alpha val="32000"/>
                        </a:schemeClr>
                      </a:gs>
                      <a:gs pos="50000">
                        <a:schemeClr val="tx1">
                          <a:alpha val="32000"/>
                        </a:schemeClr>
                      </a:gs>
                      <a:gs pos="100000">
                        <a:schemeClr val="tx1">
                          <a:alpha val="32000"/>
                        </a:schemeClr>
                      </a:gs>
                    </a:gsLst>
                    <a:lin ang="5400000" scaled="0"/>
                  </a:gradFill>
                  <a:ln w="25400" cap="flat" cmpd="sng" algn="ctr">
                    <a:noFill/>
                    <a:prstDash val="solid"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algn="ctr" defTabSz="685783"/>
                    <a:endParaRPr lang="zh-TW" altLang="en-US" sz="1400" kern="0">
                      <a:solidFill>
                        <a:sysClr val="window" lastClr="FFFFFF"/>
                      </a:solidFill>
                      <a:latin typeface="Arial"/>
                      <a:ea typeface="微软雅黑"/>
                      <a:sym typeface="Arial"/>
                    </a:endParaRPr>
                  </a:p>
                </p:txBody>
              </p:sp>
            </p:grpSp>
          </p:grpSp>
          <p:sp>
            <p:nvSpPr>
              <p:cNvPr id="220" name="橢圓 215"/>
              <p:cNvSpPr/>
              <p:nvPr/>
            </p:nvSpPr>
            <p:spPr>
              <a:xfrm>
                <a:off x="3069457" y="1213223"/>
                <a:ext cx="2402843" cy="2402843"/>
              </a:xfrm>
              <a:custGeom>
                <a:avLst/>
                <a:gdLst/>
                <a:ahLst/>
                <a:cxnLst/>
                <a:rect l="l" t="t" r="r" b="b"/>
                <a:pathLst>
                  <a:path w="2885117" h="2885117">
                    <a:moveTo>
                      <a:pt x="1442559" y="224186"/>
                    </a:moveTo>
                    <a:cubicBezTo>
                      <a:pt x="769670" y="224186"/>
                      <a:pt x="224186" y="769670"/>
                      <a:pt x="224186" y="1442559"/>
                    </a:cubicBezTo>
                    <a:cubicBezTo>
                      <a:pt x="224186" y="2115449"/>
                      <a:pt x="769670" y="2660931"/>
                      <a:pt x="1442559" y="2660931"/>
                    </a:cubicBezTo>
                    <a:cubicBezTo>
                      <a:pt x="2115448" y="2660931"/>
                      <a:pt x="2660931" y="2115449"/>
                      <a:pt x="2660931" y="1442559"/>
                    </a:cubicBezTo>
                    <a:cubicBezTo>
                      <a:pt x="2660931" y="769670"/>
                      <a:pt x="2115448" y="224186"/>
                      <a:pt x="1442559" y="224186"/>
                    </a:cubicBezTo>
                    <a:close/>
                    <a:moveTo>
                      <a:pt x="1442559" y="0"/>
                    </a:moveTo>
                    <a:cubicBezTo>
                      <a:pt x="2239262" y="0"/>
                      <a:pt x="2885117" y="645855"/>
                      <a:pt x="2885117" y="1442559"/>
                    </a:cubicBezTo>
                    <a:cubicBezTo>
                      <a:pt x="2885117" y="2239262"/>
                      <a:pt x="2239262" y="2885117"/>
                      <a:pt x="1442559" y="2885117"/>
                    </a:cubicBezTo>
                    <a:cubicBezTo>
                      <a:pt x="645855" y="2885117"/>
                      <a:pt x="0" y="2239262"/>
                      <a:pt x="0" y="1442559"/>
                    </a:cubicBezTo>
                    <a:cubicBezTo>
                      <a:pt x="0" y="645855"/>
                      <a:pt x="645855" y="0"/>
                      <a:pt x="144255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alpha val="7000"/>
                    </a:schemeClr>
                  </a:gs>
                  <a:gs pos="50000">
                    <a:schemeClr val="tx1">
                      <a:alpha val="6000"/>
                    </a:schemeClr>
                  </a:gs>
                  <a:gs pos="100000">
                    <a:schemeClr val="tx1">
                      <a:alpha val="7000"/>
                    </a:schemeClr>
                  </a:gs>
                </a:gsLst>
                <a:lin ang="5400000" scaled="0"/>
              </a:gradFill>
              <a:ln w="25400" cap="flat" cmpd="sng" algn="ctr"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685783"/>
                <a:endParaRPr lang="zh-TW" altLang="en-US" sz="1400" kern="0">
                  <a:solidFill>
                    <a:sysClr val="window" lastClr="FFFFFF"/>
                  </a:solidFill>
                  <a:latin typeface="Arial"/>
                  <a:ea typeface="微软雅黑"/>
                  <a:sym typeface="Arial"/>
                </a:endParaRPr>
              </a:p>
            </p:txBody>
          </p:sp>
        </p:grpSp>
        <p:grpSp>
          <p:nvGrpSpPr>
            <p:cNvPr id="296" name="群組 295"/>
            <p:cNvGrpSpPr/>
            <p:nvPr/>
          </p:nvGrpSpPr>
          <p:grpSpPr>
            <a:xfrm>
              <a:off x="2555777" y="1203598"/>
              <a:ext cx="4248471" cy="2900972"/>
              <a:chOff x="2485310" y="1059582"/>
              <a:chExt cx="4339376" cy="3064712"/>
            </a:xfrm>
          </p:grpSpPr>
          <p:sp>
            <p:nvSpPr>
              <p:cNvPr id="279" name="文本框 43"/>
              <p:cNvSpPr txBox="1"/>
              <p:nvPr/>
            </p:nvSpPr>
            <p:spPr>
              <a:xfrm>
                <a:off x="3071785" y="1065653"/>
                <a:ext cx="1434787" cy="345479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685783">
                  <a:lnSpc>
                    <a:spcPct val="120000"/>
                  </a:lnSpc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食品包裝</a:t>
                </a:r>
                <a:endParaRPr lang="zh-CN" altLang="en-US" sz="1500" b="1" kern="0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82" name="文本框 35"/>
              <p:cNvSpPr txBox="1"/>
              <p:nvPr/>
            </p:nvSpPr>
            <p:spPr>
              <a:xfrm>
                <a:off x="4202083" y="1059582"/>
                <a:ext cx="2034213" cy="323165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685783"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服飾</a:t>
                </a:r>
                <a:r>
                  <a:rPr lang="en-US" altLang="zh-TW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/</a:t>
                </a: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戶外用品</a:t>
                </a:r>
                <a:endParaRPr lang="zh-CN" altLang="en-US" sz="1500" b="1" kern="0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85" name="文本框 49"/>
              <p:cNvSpPr txBox="1"/>
              <p:nvPr/>
            </p:nvSpPr>
            <p:spPr>
              <a:xfrm>
                <a:off x="5220072" y="2369902"/>
                <a:ext cx="1604614" cy="345864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685783">
                  <a:lnSpc>
                    <a:spcPct val="120000"/>
                  </a:lnSpc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光電材料</a:t>
                </a:r>
                <a:endParaRPr lang="zh-CN" altLang="en-US" sz="1500" b="1" kern="0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88" name="文本框 35"/>
              <p:cNvSpPr txBox="1"/>
              <p:nvPr/>
            </p:nvSpPr>
            <p:spPr>
              <a:xfrm>
                <a:off x="2897682" y="3760753"/>
                <a:ext cx="1674318" cy="323165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685783"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汽車材料</a:t>
                </a:r>
                <a:endParaRPr lang="zh-CN" altLang="en-US" sz="1500" b="1" kern="0" baseline="-3000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91" name="文本框 49"/>
              <p:cNvSpPr txBox="1"/>
              <p:nvPr/>
            </p:nvSpPr>
            <p:spPr>
              <a:xfrm>
                <a:off x="2485310" y="2355726"/>
                <a:ext cx="1059059" cy="369332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 defTabSz="685783">
                  <a:lnSpc>
                    <a:spcPct val="120000"/>
                  </a:lnSpc>
                  <a:defRPr/>
                </a:pPr>
                <a:r>
                  <a:rPr lang="zh-TW" altLang="en-US" sz="1500" b="1" kern="0" dirty="0">
                    <a:solidFill>
                      <a:prstClr val="white"/>
                    </a:solidFill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rPr>
                  <a:t>環保素材</a:t>
                </a:r>
                <a:endParaRPr lang="zh-CN" altLang="en-US" sz="1500" b="1" kern="0" dirty="0">
                  <a:solidFill>
                    <a:prstClr val="white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94" name="文本框 49"/>
              <p:cNvSpPr txBox="1"/>
              <p:nvPr/>
            </p:nvSpPr>
            <p:spPr>
              <a:xfrm>
                <a:off x="4504369" y="3734116"/>
                <a:ext cx="1518010" cy="390178"/>
              </a:xfrm>
              <a:prstGeom prst="rect">
                <a:avLst/>
              </a:prstGeom>
              <a:noFill/>
              <a:ln w="50800">
                <a:noFill/>
              </a:ln>
            </p:spPr>
            <p:txBody>
              <a:bodyPr wrap="square" rtlCol="0" anchor="ctr">
                <a:spAutoFit/>
              </a:bodyPr>
              <a:lstStyle>
                <a:defPPr>
                  <a:defRPr lang="zh-TW"/>
                </a:defPPr>
                <a:lvl1pPr marR="0" lvl="0" indent="0" algn="ctr" defTabSz="685800" fontAlgn="auto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1500" b="1" i="0" u="none" strike="noStrike" kern="0" cap="none" spc="0" normalizeH="0" baseline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软雅黑" pitchFamily="34" charset="-122"/>
                    <a:cs typeface="Arial" panose="020B0604020202020204" pitchFamily="34" charset="0"/>
                  </a:defRPr>
                </a:lvl1pPr>
              </a:lstStyle>
              <a:p>
                <a:pPr defTabSz="685783">
                  <a:defRPr/>
                </a:pPr>
                <a:r>
                  <a:rPr lang="zh-TW" altLang="en-US" dirty="0" smtClean="0"/>
                  <a:t>數位方案</a:t>
                </a:r>
                <a:r>
                  <a:rPr lang="en-US" altLang="zh-TW" dirty="0" smtClean="0"/>
                  <a:t>/</a:t>
                </a:r>
                <a:r>
                  <a:rPr lang="zh-TW" altLang="en-US" dirty="0" smtClean="0"/>
                  <a:t>金融</a:t>
                </a:r>
                <a:endParaRPr lang="zh-CN" altLang="en-US" dirty="0"/>
              </a:p>
            </p:txBody>
          </p:sp>
        </p:grpSp>
      </p:grpSp>
      <p:sp>
        <p:nvSpPr>
          <p:cNvPr id="298" name="Rectangle 3">
            <a:extLst>
              <a:ext uri="{FF2B5EF4-FFF2-40B4-BE49-F238E27FC236}">
                <a16:creationId xmlns:a16="http://schemas.microsoft.com/office/drawing/2014/main" xmlns="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多元經營</a:t>
            </a: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、持續創新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07" name="矩形 306"/>
          <p:cNvSpPr/>
          <p:nvPr/>
        </p:nvSpPr>
        <p:spPr>
          <a:xfrm>
            <a:off x="82675" y="2112882"/>
            <a:ext cx="2412905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en-US" altLang="zh-TW" sz="1200" b="1" dirty="0">
                <a:solidFill>
                  <a:srgbClr val="69E1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cr-PET/</a:t>
            </a:r>
            <a:r>
              <a:rPr lang="en-US" altLang="zh-TW" sz="1200" b="1" dirty="0" err="1">
                <a:solidFill>
                  <a:srgbClr val="69E1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mr</a:t>
            </a:r>
            <a:r>
              <a:rPr lang="en-US" altLang="zh-TW" sz="1200" b="1" dirty="0">
                <a:solidFill>
                  <a:srgbClr val="69E1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-PET </a:t>
            </a:r>
            <a:r>
              <a:rPr lang="zh-TW" altLang="en-US" sz="1200" b="1" dirty="0">
                <a:solidFill>
                  <a:srgbClr val="69E16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回收再生酯粒</a:t>
            </a:r>
            <a:endParaRPr lang="en-US" altLang="zh-TW" sz="1200" b="1" dirty="0">
              <a:solidFill>
                <a:srgbClr val="69E16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软雅黑" panose="020B0503020204020204" charset="-122"/>
              <a:sym typeface="Arial"/>
            </a:endParaRPr>
          </a:p>
        </p:txBody>
      </p:sp>
      <p:sp>
        <p:nvSpPr>
          <p:cNvPr id="309" name="矩形 308"/>
          <p:cNvSpPr/>
          <p:nvPr/>
        </p:nvSpPr>
        <p:spPr>
          <a:xfrm>
            <a:off x="-393922" y="3547595"/>
            <a:ext cx="2545281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en-US" altLang="zh-TW" sz="1200" b="1" dirty="0" smtClean="0">
                <a:solidFill>
                  <a:srgbClr val="CA6E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EV</a:t>
            </a:r>
            <a:r>
              <a:rPr lang="zh-TW" altLang="en-US" sz="1200" b="1" dirty="0" smtClean="0">
                <a:solidFill>
                  <a:srgbClr val="CA6E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 車載材料、彈性</a:t>
            </a:r>
            <a:r>
              <a:rPr lang="zh-TW" altLang="en-US" sz="1200" b="1" dirty="0">
                <a:solidFill>
                  <a:srgbClr val="CA6E6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體</a:t>
            </a:r>
            <a:endParaRPr lang="en-US" altLang="zh-TW" sz="1200" b="1" dirty="0">
              <a:solidFill>
                <a:srgbClr val="CA6E6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软雅黑" panose="020B0503020204020204" charset="-122"/>
              <a:sym typeface="Arial"/>
            </a:endParaRPr>
          </a:p>
        </p:txBody>
      </p:sp>
      <p:sp>
        <p:nvSpPr>
          <p:cNvPr id="312" name="矩形 311"/>
          <p:cNvSpPr/>
          <p:nvPr/>
        </p:nvSpPr>
        <p:spPr>
          <a:xfrm>
            <a:off x="6944444" y="2222743"/>
            <a:ext cx="2062396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窗</a:t>
            </a:r>
            <a:r>
              <a:rPr lang="zh-TW" altLang="en-US" sz="1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膜</a:t>
            </a:r>
            <a:r>
              <a:rPr lang="zh-TW" altLang="en-US" sz="1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、光學</a:t>
            </a:r>
            <a:r>
              <a:rPr lang="zh-TW" altLang="en-US" sz="12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膜、車</a:t>
            </a:r>
            <a:r>
              <a:rPr lang="zh-TW" altLang="en-US" sz="1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載用膜</a:t>
            </a:r>
          </a:p>
        </p:txBody>
      </p:sp>
      <p:sp>
        <p:nvSpPr>
          <p:cNvPr id="314" name="矩形 313"/>
          <p:cNvSpPr/>
          <p:nvPr/>
        </p:nvSpPr>
        <p:spPr>
          <a:xfrm>
            <a:off x="6554480" y="605029"/>
            <a:ext cx="2513320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zh-TW" altLang="en-US" sz="1200" b="1" dirty="0" smtClean="0">
                <a:solidFill>
                  <a:srgbClr val="BC74E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彈性纖維、產業纖維、機能性纖維</a:t>
            </a:r>
            <a:endParaRPr lang="en-US" altLang="zh-TW" sz="1200" b="1" dirty="0">
              <a:solidFill>
                <a:srgbClr val="BC74E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软雅黑" panose="020B0503020204020204" charset="-122"/>
              <a:sym typeface="Arial"/>
            </a:endParaRPr>
          </a:p>
        </p:txBody>
      </p:sp>
      <p:sp>
        <p:nvSpPr>
          <p:cNvPr id="316" name="矩形 315"/>
          <p:cNvSpPr/>
          <p:nvPr/>
        </p:nvSpPr>
        <p:spPr>
          <a:xfrm>
            <a:off x="6967873" y="3559958"/>
            <a:ext cx="2139103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CC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 新光</a:t>
            </a:r>
            <a:r>
              <a:rPr lang="zh-TW" altLang="en-US" sz="1200" b="1" dirty="0" smtClean="0">
                <a:solidFill>
                  <a:srgbClr val="CC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網、新光</a:t>
            </a:r>
            <a:r>
              <a:rPr lang="zh-TW" altLang="en-US" sz="1200" b="1" dirty="0">
                <a:solidFill>
                  <a:srgbClr val="CC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國際租賃</a:t>
            </a:r>
          </a:p>
        </p:txBody>
      </p:sp>
      <p:pic>
        <p:nvPicPr>
          <p:cNvPr id="320" name="圖片 3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" b="20181"/>
          <a:stretch/>
        </p:blipFill>
        <p:spPr>
          <a:xfrm>
            <a:off x="6228185" y="888425"/>
            <a:ext cx="1078035" cy="734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1" name="圖片 3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433" y="1151817"/>
            <a:ext cx="966189" cy="669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36" name="圖片 3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7" t="21744" r="17254" b="47334"/>
          <a:stretch/>
        </p:blipFill>
        <p:spPr>
          <a:xfrm>
            <a:off x="6804248" y="3887990"/>
            <a:ext cx="1100187" cy="699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0" name="圖片 3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718" y="2457587"/>
            <a:ext cx="1178553" cy="633732"/>
          </a:xfrm>
          <a:prstGeom prst="rect">
            <a:avLst/>
          </a:prstGeom>
        </p:spPr>
      </p:pic>
      <p:pic>
        <p:nvPicPr>
          <p:cNvPr id="60" name="Picture 2" descr="\\mis-mickylai\g$\舊電腦備份\原本d槽\公司工程及開發\企劃\專案\歐總經理相關\法說會\20240819\pic\窗膜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732" y="2522481"/>
            <a:ext cx="988198" cy="66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1" name="圓角矩形 60"/>
          <p:cNvSpPr/>
          <p:nvPr/>
        </p:nvSpPr>
        <p:spPr>
          <a:xfrm>
            <a:off x="8011018" y="2735141"/>
            <a:ext cx="986668" cy="606062"/>
          </a:xfrm>
          <a:prstGeom prst="roundRect">
            <a:avLst/>
          </a:prstGeom>
          <a:blipFill>
            <a:blip r:embed="rId8"/>
            <a:stretch>
              <a:fillRect l="-8565" t="-4836" r="-8422" b="-4836"/>
            </a:stretch>
          </a:blip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</a:endParaRPr>
          </a:p>
        </p:txBody>
      </p:sp>
      <p:pic>
        <p:nvPicPr>
          <p:cNvPr id="2051" name="Picture 3" descr="\\mis-mickylai\g$\舊電腦備份\原本d槽\公司工程及開發\企劃\專案\歐總經理相關\法說會\20240819\pic\彈性體材料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903" y="4074963"/>
            <a:ext cx="1202911" cy="729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\\mis-mickylai\g$\舊電腦備份\原本d槽\公司工程及開發\企劃\專案\歐總經理相關\法說會\20231228\pic\F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34" y="3888411"/>
            <a:ext cx="997311" cy="73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0" name="矩形 299"/>
          <p:cNvSpPr/>
          <p:nvPr/>
        </p:nvSpPr>
        <p:spPr>
          <a:xfrm>
            <a:off x="82675" y="611426"/>
            <a:ext cx="2348105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F8A73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软雅黑" panose="020B0503020204020204" charset="-122"/>
                <a:sym typeface="Arial"/>
              </a:rPr>
              <a:t>飲料、餐盒、建材、醫療級膠片</a:t>
            </a:r>
            <a:endParaRPr lang="en-US" altLang="zh-TW" sz="1200" b="1" dirty="0">
              <a:solidFill>
                <a:srgbClr val="F8A73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软雅黑" panose="020B0503020204020204" charset="-122"/>
              <a:sym typeface="Arial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34290" y="1017877"/>
            <a:ext cx="1289455" cy="716808"/>
            <a:chOff x="196950" y="1062383"/>
            <a:chExt cx="1289455" cy="716808"/>
          </a:xfrm>
        </p:grpSpPr>
        <p:pic>
          <p:nvPicPr>
            <p:cNvPr id="55" name="Picture 2" descr="\\mis-mickylai\g$\舊電腦備份\原本d槽\公司工程及開發\企劃\專案\歐總經理相關\法說會\20240819\pic\建材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196" y="1062383"/>
              <a:ext cx="882209" cy="7168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56" name="Picture 3" descr="\\mis-mickylai\g$\舊電腦備份\原本d槽\公司工程及開發\企劃\專案\歐總經理相關\法說會\20240819\pic\建材2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950" y="1354541"/>
              <a:ext cx="404150" cy="40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8" y="2489585"/>
            <a:ext cx="2226136" cy="73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278" y="888425"/>
            <a:ext cx="663447" cy="94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\\mis-mickylai\g$\舊電腦備份\原本d槽\公司工程及開發\企劃\專案\歐總經理相關\法說會\20240819\pic\血糖試紙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22558"/>
            <a:ext cx="864097" cy="7125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099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新光幼獅智慧製造園區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5656" y="699542"/>
            <a:ext cx="5897710" cy="707886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>
              <a:lnSpc>
                <a:spcPts val="24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新光幼獅開發計畫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包含：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2400"/>
              </a:lnSpc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青創村、智慧製造及生態園區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5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7" y="1574100"/>
            <a:ext cx="4589913" cy="2581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423" y="1574100"/>
            <a:ext cx="3563459" cy="2581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矩形 2"/>
          <p:cNvSpPr/>
          <p:nvPr/>
        </p:nvSpPr>
        <p:spPr>
          <a:xfrm>
            <a:off x="6389280" y="4344691"/>
            <a:ext cx="1415744" cy="338538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TW" altLang="en-US" sz="1600" b="1" u="sng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智慧</a:t>
            </a:r>
            <a:r>
              <a:rPr lang="zh-TW" altLang="en-US" sz="1600" b="1" u="sng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製造廠房</a:t>
            </a:r>
          </a:p>
        </p:txBody>
      </p:sp>
      <p:sp>
        <p:nvSpPr>
          <p:cNvPr id="8" name="矩形 7"/>
          <p:cNvSpPr/>
          <p:nvPr/>
        </p:nvSpPr>
        <p:spPr>
          <a:xfrm>
            <a:off x="1593213" y="4350184"/>
            <a:ext cx="1826141" cy="338554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TW" altLang="en-US" sz="1600" b="1" u="sng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青創村外觀示意圖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50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灯片编号占位符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F668F-848C-4CC0-8143-F2E483CC7783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grpSp>
        <p:nvGrpSpPr>
          <p:cNvPr id="4" name="群組 3"/>
          <p:cNvGrpSpPr/>
          <p:nvPr/>
        </p:nvGrpSpPr>
        <p:grpSpPr>
          <a:xfrm>
            <a:off x="6598574" y="1778746"/>
            <a:ext cx="2579774" cy="822545"/>
            <a:chOff x="7478880" y="2131879"/>
            <a:chExt cx="3439697" cy="1096727"/>
          </a:xfrm>
        </p:grpSpPr>
        <p:sp>
          <p:nvSpPr>
            <p:cNvPr id="19" name="矩形 18"/>
            <p:cNvSpPr/>
            <p:nvPr/>
          </p:nvSpPr>
          <p:spPr>
            <a:xfrm>
              <a:off x="8545565" y="2278328"/>
              <a:ext cx="2373012" cy="5281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>
                <a:lnSpc>
                  <a:spcPct val="150000"/>
                </a:lnSpc>
              </a:pPr>
              <a:r>
                <a:rPr lang="zh-TW" altLang="en-US" sz="1500" b="1" dirty="0" smtClean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織物封閉循環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31" name="Freeform 4"/>
            <p:cNvSpPr/>
            <p:nvPr/>
          </p:nvSpPr>
          <p:spPr>
            <a:xfrm>
              <a:off x="7478880" y="2131879"/>
              <a:ext cx="1094780" cy="1096727"/>
            </a:xfrm>
            <a:custGeom>
              <a:avLst/>
              <a:gdLst/>
              <a:ahLst/>
              <a:cxnLst/>
              <a:rect l="l" t="t" r="r" b="b"/>
              <a:pathLst>
                <a:path w="3858420" h="3854987">
                  <a:moveTo>
                    <a:pt x="0" y="0"/>
                  </a:moveTo>
                  <a:lnTo>
                    <a:pt x="3858420" y="0"/>
                  </a:lnTo>
                  <a:lnTo>
                    <a:pt x="3858420" y="3854987"/>
                  </a:lnTo>
                  <a:lnTo>
                    <a:pt x="0" y="3854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980" r="-24980"/>
              </a:stretch>
            </a:blipFill>
          </p:spPr>
          <p:txBody>
            <a:bodyPr/>
            <a:lstStyle/>
            <a:p>
              <a:pPr defTabSz="685766"/>
              <a:endParaRPr lang="zh-TW" alt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6686758" y="2951159"/>
            <a:ext cx="2481424" cy="652946"/>
            <a:chOff x="8123722" y="3889454"/>
            <a:chExt cx="3308565" cy="870594"/>
          </a:xfrm>
        </p:grpSpPr>
        <p:sp>
          <p:nvSpPr>
            <p:cNvPr id="22" name="矩形 21"/>
            <p:cNvSpPr/>
            <p:nvPr/>
          </p:nvSpPr>
          <p:spPr>
            <a:xfrm>
              <a:off x="8875446" y="3945242"/>
              <a:ext cx="2556841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>
                <a:lnSpc>
                  <a:spcPct val="150000"/>
                </a:lnSpc>
              </a:pPr>
              <a:r>
                <a:rPr lang="zh-TW" altLang="en-US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生質材料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34" name="Freeform 9"/>
            <p:cNvSpPr/>
            <p:nvPr/>
          </p:nvSpPr>
          <p:spPr>
            <a:xfrm>
              <a:off x="8123722" y="3889454"/>
              <a:ext cx="732755" cy="870594"/>
            </a:xfrm>
            <a:custGeom>
              <a:avLst/>
              <a:gdLst/>
              <a:ahLst/>
              <a:cxnLst/>
              <a:rect l="l" t="t" r="r" b="b"/>
              <a:pathLst>
                <a:path w="3332988" h="4114800">
                  <a:moveTo>
                    <a:pt x="0" y="0"/>
                  </a:moveTo>
                  <a:lnTo>
                    <a:pt x="3332988" y="0"/>
                  </a:lnTo>
                  <a:lnTo>
                    <a:pt x="3332988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766"/>
              <a:endParaRPr lang="zh-TW" alt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6121608" y="4037721"/>
            <a:ext cx="2229431" cy="461863"/>
            <a:chOff x="7408340" y="5701094"/>
            <a:chExt cx="2972574" cy="615820"/>
          </a:xfrm>
        </p:grpSpPr>
        <p:sp>
          <p:nvSpPr>
            <p:cNvPr id="23" name="矩形 22"/>
            <p:cNvSpPr/>
            <p:nvPr/>
          </p:nvSpPr>
          <p:spPr>
            <a:xfrm>
              <a:off x="8176425" y="5709245"/>
              <a:ext cx="2204489" cy="5847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>
                <a:lnSpc>
                  <a:spcPct val="150000"/>
                </a:lnSpc>
              </a:pPr>
              <a:r>
                <a:rPr lang="zh-TW" altLang="en-US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碳捕捉技術應用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46" name="Freeform 10"/>
            <p:cNvSpPr/>
            <p:nvPr/>
          </p:nvSpPr>
          <p:spPr>
            <a:xfrm>
              <a:off x="7408340" y="5701094"/>
              <a:ext cx="743167" cy="615820"/>
            </a:xfrm>
            <a:custGeom>
              <a:avLst/>
              <a:gdLst/>
              <a:ahLst/>
              <a:cxnLst/>
              <a:rect l="l" t="t" r="r" b="b"/>
              <a:pathLst>
                <a:path w="4000010" h="3335008">
                  <a:moveTo>
                    <a:pt x="0" y="0"/>
                  </a:moveTo>
                  <a:lnTo>
                    <a:pt x="4000010" y="0"/>
                  </a:lnTo>
                  <a:lnTo>
                    <a:pt x="4000010" y="3335008"/>
                  </a:lnTo>
                  <a:lnTo>
                    <a:pt x="0" y="3335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766"/>
              <a:endParaRPr lang="zh-TW" alt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6033538" y="765147"/>
            <a:ext cx="2981633" cy="730358"/>
            <a:chOff x="4861787" y="1865940"/>
            <a:chExt cx="3034241" cy="926682"/>
          </a:xfrm>
        </p:grpSpPr>
        <p:sp>
          <p:nvSpPr>
            <p:cNvPr id="26" name="矩形 25"/>
            <p:cNvSpPr/>
            <p:nvPr/>
          </p:nvSpPr>
          <p:spPr>
            <a:xfrm>
              <a:off x="4861787" y="1865940"/>
              <a:ext cx="3034241" cy="8648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85766">
                <a:lnSpc>
                  <a:spcPct val="150000"/>
                </a:lnSpc>
              </a:pPr>
              <a:r>
                <a:rPr lang="zh-TW" altLang="en-US" sz="1500" b="1" dirty="0" smtClean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半導體產業</a:t>
              </a:r>
              <a:endParaRPr lang="en-US" altLang="zh-TW" sz="1500" b="1" dirty="0" smtClean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  <a:p>
              <a:pPr algn="ctr" defTabSz="685766">
                <a:lnSpc>
                  <a:spcPct val="150000"/>
                </a:lnSpc>
              </a:pPr>
              <a:r>
                <a:rPr lang="en-US" altLang="zh-CN" sz="1200" b="1" dirty="0" smtClean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(</a:t>
              </a:r>
              <a:r>
                <a:rPr lang="zh-TW" altLang="en-US" sz="12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電子級雙氧水</a:t>
              </a:r>
              <a:r>
                <a:rPr lang="en-US" altLang="zh-TW" sz="12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)</a:t>
              </a:r>
              <a:r>
                <a:rPr lang="en-US" altLang="zh-CN" sz="12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47" name="Freeform 5"/>
            <p:cNvSpPr/>
            <p:nvPr/>
          </p:nvSpPr>
          <p:spPr>
            <a:xfrm>
              <a:off x="5008343" y="1930944"/>
              <a:ext cx="720124" cy="861678"/>
            </a:xfrm>
            <a:prstGeom prst="ellipse">
              <a:avLst/>
            </a:prstGeom>
            <a:blipFill>
              <a:blip r:embed="rId10"/>
              <a:stretch>
                <a:fillRect l="-38809" r="-38809"/>
              </a:stretch>
            </a:blipFill>
          </p:spPr>
          <p:txBody>
            <a:bodyPr/>
            <a:lstStyle/>
            <a:p>
              <a:pPr defTabSz="685766"/>
              <a:endParaRPr lang="zh-TW" alt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150402" y="2927303"/>
            <a:ext cx="2309984" cy="618829"/>
            <a:chOff x="839671" y="3969230"/>
            <a:chExt cx="3079979" cy="825105"/>
          </a:xfrm>
        </p:grpSpPr>
        <p:sp>
          <p:nvSpPr>
            <p:cNvPr id="24" name="矩形 23"/>
            <p:cNvSpPr/>
            <p:nvPr/>
          </p:nvSpPr>
          <p:spPr>
            <a:xfrm>
              <a:off x="839671" y="4038933"/>
              <a:ext cx="2976695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>
                <a:lnSpc>
                  <a:spcPct val="150000"/>
                </a:lnSpc>
              </a:pPr>
              <a:r>
                <a:rPr lang="zh-TW" altLang="en-US" sz="1500" b="1" dirty="0" smtClean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回收</a:t>
              </a:r>
              <a:r>
                <a:rPr lang="zh-TW" altLang="en-US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聚酯</a:t>
              </a:r>
              <a:r>
                <a:rPr lang="en-US" altLang="zh-TW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PET/PBT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49" name="Freeform 11"/>
            <p:cNvSpPr/>
            <p:nvPr/>
          </p:nvSpPr>
          <p:spPr>
            <a:xfrm>
              <a:off x="3130533" y="3969230"/>
              <a:ext cx="789117" cy="825105"/>
            </a:xfrm>
            <a:custGeom>
              <a:avLst/>
              <a:gdLst/>
              <a:ahLst/>
              <a:cxnLst/>
              <a:rect l="l" t="t" r="r" b="b"/>
              <a:pathLst>
                <a:path w="3452309" h="3417785">
                  <a:moveTo>
                    <a:pt x="0" y="0"/>
                  </a:moveTo>
                  <a:lnTo>
                    <a:pt x="3452309" y="0"/>
                  </a:lnTo>
                  <a:lnTo>
                    <a:pt x="3452309" y="3417785"/>
                  </a:lnTo>
                  <a:lnTo>
                    <a:pt x="0" y="3417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pPr defTabSz="685766"/>
              <a:endParaRPr lang="zh-TW" altLang="en-US" sz="140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428554" y="1941058"/>
            <a:ext cx="2010194" cy="687537"/>
            <a:chOff x="2014090" y="2176306"/>
            <a:chExt cx="2680259" cy="916716"/>
          </a:xfrm>
        </p:grpSpPr>
        <p:sp>
          <p:nvSpPr>
            <p:cNvPr id="50" name="矩形 49"/>
            <p:cNvSpPr/>
            <p:nvPr/>
          </p:nvSpPr>
          <p:spPr>
            <a:xfrm>
              <a:off x="2014090" y="2290192"/>
              <a:ext cx="1915380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766">
                <a:lnSpc>
                  <a:spcPct val="150000"/>
                </a:lnSpc>
              </a:pPr>
              <a:r>
                <a:rPr lang="zh-TW" altLang="en-US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耐彎折光學膜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sp>
          <p:nvSpPr>
            <p:cNvPr id="51" name="Freeform 7"/>
            <p:cNvSpPr/>
            <p:nvPr/>
          </p:nvSpPr>
          <p:spPr>
            <a:xfrm>
              <a:off x="3840712" y="2176306"/>
              <a:ext cx="853637" cy="916716"/>
            </a:xfrm>
            <a:prstGeom prst="ellipse">
              <a:avLst/>
            </a:prstGeom>
            <a:blipFill>
              <a:blip r:embed="rId12"/>
              <a:stretch>
                <a:fillRect l="-62359" r="-62359"/>
              </a:stretch>
            </a:blipFill>
          </p:spPr>
          <p:txBody>
            <a:bodyPr/>
            <a:lstStyle/>
            <a:p>
              <a:pPr defTabSz="685766"/>
              <a:endParaRPr lang="zh-TW" altLang="en-US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800216" y="3943735"/>
            <a:ext cx="2102059" cy="555852"/>
            <a:chOff x="1925575" y="5380140"/>
            <a:chExt cx="2802745" cy="741138"/>
          </a:xfrm>
        </p:grpSpPr>
        <p:sp>
          <p:nvSpPr>
            <p:cNvPr id="25" name="矩形 24"/>
            <p:cNvSpPr/>
            <p:nvPr/>
          </p:nvSpPr>
          <p:spPr>
            <a:xfrm>
              <a:off x="1925575" y="5380140"/>
              <a:ext cx="1904434" cy="5847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defTabSz="685766">
                <a:lnSpc>
                  <a:spcPct val="150000"/>
                </a:lnSpc>
              </a:pPr>
              <a:r>
                <a:rPr lang="zh-TW" altLang="en-US" sz="1500" b="1" dirty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海洋</a:t>
              </a:r>
              <a:r>
                <a:rPr lang="zh-TW" altLang="en-US" sz="1500" b="1" dirty="0" smtClean="0">
                  <a:solidFill>
                    <a:srgbClr val="44546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回收材料</a:t>
              </a:r>
              <a:endParaRPr lang="en-US" altLang="zh-CN" sz="1500" b="1" dirty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29059" y="5436628"/>
              <a:ext cx="799261" cy="68465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前</a:t>
            </a:r>
            <a:r>
              <a:rPr lang="zh-TW" altLang="en-US" sz="280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瞻</a:t>
            </a:r>
            <a:r>
              <a:rPr lang="zh-TW" altLang="en-US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材料的創新應用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136" name="群組 135"/>
          <p:cNvGrpSpPr/>
          <p:nvPr/>
        </p:nvGrpSpPr>
        <p:grpSpPr>
          <a:xfrm>
            <a:off x="3043767" y="1318834"/>
            <a:ext cx="2975405" cy="2941205"/>
            <a:chOff x="828536" y="966642"/>
            <a:chExt cx="3850662" cy="3806403"/>
          </a:xfrm>
        </p:grpSpPr>
        <p:sp>
          <p:nvSpPr>
            <p:cNvPr id="137" name="Isosceles Triangle 3"/>
            <p:cNvSpPr/>
            <p:nvPr/>
          </p:nvSpPr>
          <p:spPr>
            <a:xfrm rot="6552467">
              <a:off x="996444" y="1577996"/>
              <a:ext cx="1408274" cy="1744089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0">
                  <a:schemeClr val="tx2"/>
                </a:gs>
                <a:gs pos="57000">
                  <a:schemeClr val="tx2">
                    <a:lumMod val="40000"/>
                    <a:lumOff val="60000"/>
                  </a:schemeClr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8" name="Isosceles Triangle 3"/>
            <p:cNvSpPr/>
            <p:nvPr/>
          </p:nvSpPr>
          <p:spPr>
            <a:xfrm rot="9288284">
              <a:off x="1594373" y="972788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47000">
                  <a:srgbClr val="F2B27E"/>
                </a:gs>
                <a:gs pos="0">
                  <a:srgbClr val="E56D09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9" name="Isosceles Triangle 3"/>
            <p:cNvSpPr/>
            <p:nvPr/>
          </p:nvSpPr>
          <p:spPr>
            <a:xfrm rot="12239439">
              <a:off x="2520629" y="966642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4000">
                  <a:srgbClr val="DAE274"/>
                </a:gs>
                <a:gs pos="0">
                  <a:srgbClr val="E0DC3C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0" name="Isosceles Triangle 3"/>
            <p:cNvSpPr/>
            <p:nvPr/>
          </p:nvSpPr>
          <p:spPr>
            <a:xfrm rot="14980577">
              <a:off x="3103017" y="1554073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4000">
                  <a:srgbClr val="69E169"/>
                </a:gs>
                <a:gs pos="0">
                  <a:srgbClr val="00B050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1" name="Isosceles Triangle 3"/>
            <p:cNvSpPr/>
            <p:nvPr/>
          </p:nvSpPr>
          <p:spPr>
            <a:xfrm rot="17734150">
              <a:off x="3102228" y="2379970"/>
              <a:ext cx="1408274" cy="1744089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4000">
                  <a:srgbClr val="49C5FD"/>
                </a:gs>
                <a:gs pos="0">
                  <a:srgbClr val="0D3376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2" name="Isosceles Triangle 3"/>
            <p:cNvSpPr/>
            <p:nvPr/>
          </p:nvSpPr>
          <p:spPr>
            <a:xfrm rot="3616644">
              <a:off x="1047713" y="2473884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4000">
                  <a:srgbClr val="CA6E6C"/>
                </a:gs>
                <a:gs pos="0">
                  <a:srgbClr val="C0504D">
                    <a:lumMod val="50000"/>
                  </a:srgbClr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3" name="Isosceles Triangle 3"/>
            <p:cNvSpPr/>
            <p:nvPr/>
          </p:nvSpPr>
          <p:spPr>
            <a:xfrm rot="19859623">
              <a:off x="2542457" y="2962455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4000">
                  <a:srgbClr val="8CE7EC"/>
                </a:gs>
                <a:gs pos="0">
                  <a:srgbClr val="0070C0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4" name="Isosceles Triangle 3"/>
            <p:cNvSpPr/>
            <p:nvPr/>
          </p:nvSpPr>
          <p:spPr>
            <a:xfrm rot="664205">
              <a:off x="1692183" y="3028957"/>
              <a:ext cx="1408274" cy="1744088"/>
            </a:xfrm>
            <a:custGeom>
              <a:avLst/>
              <a:gdLst/>
              <a:ahLst/>
              <a:cxnLst/>
              <a:rect l="l" t="t" r="r" b="b"/>
              <a:pathLst>
                <a:path w="2182933" h="2057361">
                  <a:moveTo>
                    <a:pt x="38879" y="1635374"/>
                  </a:moveTo>
                  <a:cubicBezTo>
                    <a:pt x="20780" y="1600909"/>
                    <a:pt x="7284" y="1564592"/>
                    <a:pt x="0" y="1526256"/>
                  </a:cubicBezTo>
                  <a:cubicBezTo>
                    <a:pt x="22828" y="1518153"/>
                    <a:pt x="45187" y="1507839"/>
                    <a:pt x="67077" y="1495436"/>
                  </a:cubicBezTo>
                  <a:cubicBezTo>
                    <a:pt x="321681" y="1351176"/>
                    <a:pt x="623835" y="693835"/>
                    <a:pt x="919789" y="104541"/>
                  </a:cubicBezTo>
                  <a:lnTo>
                    <a:pt x="859433" y="0"/>
                  </a:lnTo>
                  <a:lnTo>
                    <a:pt x="1410055" y="0"/>
                  </a:lnTo>
                  <a:cubicBezTo>
                    <a:pt x="1769230" y="531536"/>
                    <a:pt x="2179619" y="1090065"/>
                    <a:pt x="2182914" y="1433918"/>
                  </a:cubicBezTo>
                  <a:cubicBezTo>
                    <a:pt x="2187305" y="1892075"/>
                    <a:pt x="1451404" y="2057361"/>
                    <a:pt x="1085649" y="2057361"/>
                  </a:cubicBezTo>
                  <a:cubicBezTo>
                    <a:pt x="593271" y="2057361"/>
                    <a:pt x="178712" y="1901652"/>
                    <a:pt x="38879" y="1635374"/>
                  </a:cubicBezTo>
                  <a:close/>
                </a:path>
              </a:pathLst>
            </a:custGeom>
            <a:gradFill rotWithShape="1">
              <a:gsLst>
                <a:gs pos="59000">
                  <a:srgbClr val="BC74E8"/>
                </a:gs>
                <a:gs pos="0">
                  <a:srgbClr val="6E4D95"/>
                </a:gs>
                <a:gs pos="100000">
                  <a:schemeClr val="bg2">
                    <a:lumMod val="90000"/>
                  </a:schemeClr>
                </a:gs>
              </a:gsLst>
              <a:lin ang="16200000" scaled="0"/>
            </a:gradFill>
            <a:ln w="57150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5" name="Oval 16"/>
            <p:cNvSpPr/>
            <p:nvPr/>
          </p:nvSpPr>
          <p:spPr>
            <a:xfrm>
              <a:off x="2180762" y="2347525"/>
              <a:ext cx="1090726" cy="1090727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46" name="Oval 41">
            <a:extLst>
              <a:ext uri="{FF2B5EF4-FFF2-40B4-BE49-F238E27FC236}">
                <a16:creationId xmlns="" xmlns:a16="http://schemas.microsoft.com/office/drawing/2014/main" id="{6F297263-4C6A-41D3-9995-6EF5F01D296D}"/>
              </a:ext>
            </a:extLst>
          </p:cNvPr>
          <p:cNvSpPr/>
          <p:nvPr/>
        </p:nvSpPr>
        <p:spPr>
          <a:xfrm>
            <a:off x="3087987" y="1175440"/>
            <a:ext cx="245416" cy="245251"/>
          </a:xfrm>
          <a:prstGeom prst="ellipse">
            <a:avLst/>
          </a:prstGeom>
          <a:solidFill>
            <a:srgbClr val="FF660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7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2621374" y="2067394"/>
            <a:ext cx="245416" cy="245251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8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2615690" y="3112293"/>
            <a:ext cx="245416" cy="245251"/>
          </a:xfrm>
          <a:prstGeom prst="ellipse">
            <a:avLst/>
          </a:prstGeom>
          <a:solidFill>
            <a:srgbClr val="CA6E6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9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3169424" y="4158233"/>
            <a:ext cx="245416" cy="245251"/>
          </a:xfrm>
          <a:prstGeom prst="ellipse">
            <a:avLst/>
          </a:prstGeom>
          <a:solidFill>
            <a:srgbClr val="6E4D9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0" name="Oval 41">
            <a:extLst>
              <a:ext uri="{FF2B5EF4-FFF2-40B4-BE49-F238E27FC236}">
                <a16:creationId xmlns="" xmlns:a16="http://schemas.microsoft.com/office/drawing/2014/main" id="{6F297263-4C6A-41D3-9995-6EF5F01D296D}"/>
              </a:ext>
            </a:extLst>
          </p:cNvPr>
          <p:cNvSpPr/>
          <p:nvPr/>
        </p:nvSpPr>
        <p:spPr>
          <a:xfrm>
            <a:off x="5732280" y="1175440"/>
            <a:ext cx="245416" cy="245251"/>
          </a:xfrm>
          <a:prstGeom prst="ellipse">
            <a:avLst/>
          </a:prstGeom>
          <a:solidFill>
            <a:srgbClr val="E0DC3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1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6238893" y="2081914"/>
            <a:ext cx="245416" cy="245251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2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6232710" y="3114093"/>
            <a:ext cx="245416" cy="245251"/>
          </a:xfrm>
          <a:prstGeom prst="ellipse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3" name="Oval 45">
            <a:extLst>
              <a:ext uri="{FF2B5EF4-FFF2-40B4-BE49-F238E27FC236}">
                <a16:creationId xmlns="" xmlns:a16="http://schemas.microsoft.com/office/drawing/2014/main" id="{E83119F1-E8CD-467C-B8CE-2842E31936B0}"/>
              </a:ext>
            </a:extLst>
          </p:cNvPr>
          <p:cNvSpPr/>
          <p:nvPr/>
        </p:nvSpPr>
        <p:spPr>
          <a:xfrm>
            <a:off x="5658303" y="4153068"/>
            <a:ext cx="245416" cy="245251"/>
          </a:xfrm>
          <a:prstGeom prst="ellipse">
            <a:avLst/>
          </a:prstGeom>
          <a:solidFill>
            <a:srgbClr val="8CE7E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algn="ctr">
              <a:defRPr/>
            </a:pPr>
            <a:endParaRPr lang="en-US" sz="8800" kern="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4" name="Picture 3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5783">
            <a:off x="3508667" y="2436401"/>
            <a:ext cx="272379" cy="27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5" name="Picture 4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5276">
            <a:off x="3266767" y="2303957"/>
            <a:ext cx="338334" cy="33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6" name="Picture 5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13" y="3615092"/>
            <a:ext cx="396818" cy="39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7" name="Picture 7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441" y="1648358"/>
            <a:ext cx="386441" cy="386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9" name="Picture 1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31790"/>
            <a:ext cx="340772" cy="340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1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9862"/>
            <a:ext cx="321324" cy="321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1" name="Oval 17"/>
          <p:cNvSpPr>
            <a:spLocks noChangeAspect="1"/>
          </p:cNvSpPr>
          <p:nvPr/>
        </p:nvSpPr>
        <p:spPr>
          <a:xfrm>
            <a:off x="4165928" y="2453710"/>
            <a:ext cx="694104" cy="69410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95000">
                <a:srgbClr val="00B05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400" b="1" dirty="0">
              <a:solidFill>
                <a:srgbClr val="F6F6F6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251520" y="1059582"/>
            <a:ext cx="1552916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66">
              <a:lnSpc>
                <a:spcPct val="150000"/>
              </a:lnSpc>
            </a:pPr>
            <a:r>
              <a:rPr lang="zh-TW" altLang="en-US" sz="1500" b="1" dirty="0" smtClean="0">
                <a:solidFill>
                  <a:srgbClr val="44546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高耐電壓連接器</a:t>
            </a:r>
            <a:endParaRPr lang="en-US" altLang="zh-CN" sz="1500" b="1" dirty="0">
              <a:solidFill>
                <a:srgbClr val="44546A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59" name="圖片 58"/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0" t="51184" r="23687" b="8146"/>
          <a:stretch/>
        </p:blipFill>
        <p:spPr>
          <a:xfrm>
            <a:off x="2177296" y="1051862"/>
            <a:ext cx="842427" cy="685268"/>
          </a:xfrm>
          <a:prstGeom prst="rect">
            <a:avLst/>
          </a:prstGeom>
        </p:spPr>
      </p:pic>
      <p:pic>
        <p:nvPicPr>
          <p:cNvPr id="60" name="圖片 59"/>
          <p:cNvPicPr>
            <a:picLocks noChangeAspect="1"/>
          </p:cNvPicPr>
          <p:nvPr/>
        </p:nvPicPr>
        <p:blipFill rotWithShape="1">
          <a:blip r:embed="rId21" cstate="print">
            <a:clrChange>
              <a:clrFrom>
                <a:srgbClr val="F0F1E1"/>
              </a:clrFrom>
              <a:clrTo>
                <a:srgbClr val="F0F1E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8402" b="47538" l="24478" r="83184">
                        <a14:foregroundMark x1="70249" y1="34383" x2="75423" y2="32446"/>
                        <a14:backgroundMark x1="49552" y1="29782" x2="52836" y2="36481"/>
                        <a14:backgroundMark x1="78209" y1="37369" x2="73234" y2="41566"/>
                        <a14:backgroundMark x1="68060" y1="30508" x2="68060" y2="30508"/>
                        <a14:backgroundMark x1="66965" y1="30508" x2="65672" y2="30347"/>
                        <a14:backgroundMark x1="45473" y1="38095" x2="46169" y2="37611"/>
                        <a14:backgroundMark x1="45174" y1="38095" x2="45672" y2="37853"/>
                        <a14:backgroundMark x1="40697" y1="40678" x2="39900" y2="40597"/>
                        <a14:backgroundMark x1="62488" y1="27764" x2="62488" y2="27764"/>
                        <a14:backgroundMark x1="65572" y1="41969" x2="64279" y2="42615"/>
                        <a14:backgroundMark x1="64876" y1="41889" x2="63781" y2="42373"/>
                        <a14:backgroundMark x1="31841" y1="31558" x2="31343" y2="31800"/>
                        <a14:backgroundMark x1="50348" y1="26312" x2="49055" y2="25989"/>
                        <a14:backgroundMark x1="48557" y1="26069" x2="49154" y2="26069"/>
                        <a14:backgroundMark x1="48259" y1="26312" x2="48259" y2="26312"/>
                        <a14:backgroundMark x1="48159" y1="26231" x2="47761" y2="260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14" t="18929" r="18205" b="52102"/>
          <a:stretch/>
        </p:blipFill>
        <p:spPr>
          <a:xfrm>
            <a:off x="1660854" y="751201"/>
            <a:ext cx="814001" cy="519258"/>
          </a:xfrm>
          <a:prstGeom prst="rect">
            <a:avLst/>
          </a:prstGeom>
        </p:spPr>
      </p:pic>
      <p:pic>
        <p:nvPicPr>
          <p:cNvPr id="61" name="Picture 8"/>
          <p:cNvPicPr>
            <a:picLocks noChangeAspect="1" noChangeArrowheads="1"/>
          </p:cNvPicPr>
          <p:nvPr/>
        </p:nvPicPr>
        <p:blipFill>
          <a:blip r:embed="rId23" cstate="print">
            <a:grayscl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artisticMarke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912" y="2116851"/>
            <a:ext cx="391587" cy="39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2" name="群組 61"/>
          <p:cNvGrpSpPr/>
          <p:nvPr/>
        </p:nvGrpSpPr>
        <p:grpSpPr>
          <a:xfrm>
            <a:off x="3275856" y="2975402"/>
            <a:ext cx="611198" cy="604460"/>
            <a:chOff x="-396552" y="3010632"/>
            <a:chExt cx="611198" cy="604460"/>
          </a:xfrm>
        </p:grpSpPr>
        <p:pic>
          <p:nvPicPr>
            <p:cNvPr id="63" name="圖片 62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6" t="20712" r="25713" b="38236"/>
            <a:stretch/>
          </p:blipFill>
          <p:spPr>
            <a:xfrm>
              <a:off x="-396552" y="3010632"/>
              <a:ext cx="611198" cy="60446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4" name="圖片 63"/>
            <p:cNvPicPr>
              <a:picLocks noChangeAspect="1"/>
            </p:cNvPicPr>
            <p:nvPr/>
          </p:nvPicPr>
          <p:blipFill>
            <a:blip r:embed="rId2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2225" y="3105615"/>
              <a:ext cx="414493" cy="414493"/>
            </a:xfrm>
            <a:prstGeom prst="rect">
              <a:avLst/>
            </a:prstGeom>
          </p:spPr>
        </p:pic>
      </p:grpSp>
      <p:pic>
        <p:nvPicPr>
          <p:cNvPr id="65" name="圖片 64"/>
          <p:cNvPicPr>
            <a:picLocks noChangeAspect="1"/>
          </p:cNvPicPr>
          <p:nvPr/>
        </p:nvPicPr>
        <p:blipFill>
          <a:blip r:embed="rId2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4994" y="1585299"/>
            <a:ext cx="622287" cy="5739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592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群組 157"/>
          <p:cNvGrpSpPr/>
          <p:nvPr/>
        </p:nvGrpSpPr>
        <p:grpSpPr>
          <a:xfrm>
            <a:off x="2664698" y="458192"/>
            <a:ext cx="6192249" cy="4152012"/>
            <a:chOff x="293154" y="2325679"/>
            <a:chExt cx="6655607" cy="4253356"/>
          </a:xfrm>
        </p:grpSpPr>
        <p:graphicFrame>
          <p:nvGraphicFramePr>
            <p:cNvPr id="159" name="圖表 15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659110"/>
                </p:ext>
              </p:extLst>
            </p:nvPr>
          </p:nvGraphicFramePr>
          <p:xfrm>
            <a:off x="293154" y="2325679"/>
            <a:ext cx="6655607" cy="42533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60" name="直線接點 159"/>
            <p:cNvCxnSpPr/>
            <p:nvPr/>
          </p:nvCxnSpPr>
          <p:spPr>
            <a:xfrm>
              <a:off x="2017150" y="3194879"/>
              <a:ext cx="2183537" cy="0"/>
            </a:xfrm>
            <a:prstGeom prst="line">
              <a:avLst/>
            </a:prstGeom>
            <a:ln w="25400">
              <a:prstDash val="sysDot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1" name="直線單箭頭接點 160"/>
            <p:cNvCxnSpPr/>
            <p:nvPr/>
          </p:nvCxnSpPr>
          <p:spPr>
            <a:xfrm>
              <a:off x="2738357" y="3211654"/>
              <a:ext cx="0" cy="2271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直線單箭頭接點 161"/>
            <p:cNvCxnSpPr/>
            <p:nvPr/>
          </p:nvCxnSpPr>
          <p:spPr>
            <a:xfrm>
              <a:off x="3476115" y="3211654"/>
              <a:ext cx="0" cy="5920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群組 3"/>
          <p:cNvGrpSpPr/>
          <p:nvPr/>
        </p:nvGrpSpPr>
        <p:grpSpPr>
          <a:xfrm>
            <a:off x="4623625" y="1822705"/>
            <a:ext cx="560728" cy="730005"/>
            <a:chOff x="6265147" y="2723624"/>
            <a:chExt cx="747637" cy="973340"/>
          </a:xfrm>
        </p:grpSpPr>
        <p:pic>
          <p:nvPicPr>
            <p:cNvPr id="167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" r="3400"/>
            <a:stretch/>
          </p:blipFill>
          <p:spPr bwMode="auto">
            <a:xfrm>
              <a:off x="6265147" y="2723624"/>
              <a:ext cx="747637" cy="74763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文字方塊 1"/>
            <p:cNvSpPr txBox="1"/>
            <p:nvPr/>
          </p:nvSpPr>
          <p:spPr>
            <a:xfrm>
              <a:off x="6389264" y="3286595"/>
              <a:ext cx="594608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66"/>
              <a:r>
                <a:rPr lang="en-US" altLang="zh-TW" sz="1400" b="1" dirty="0">
                  <a:solidFill>
                    <a:srgbClr val="006600"/>
                  </a:solidFill>
                  <a:latin typeface="Arial Rounded MT Bold" panose="020F0704030504030204" pitchFamily="34" charset="0"/>
                </a:rPr>
                <a:t>7%</a:t>
              </a:r>
              <a:endParaRPr lang="zh-TW" altLang="en-US" sz="1400" b="1" dirty="0">
                <a:solidFill>
                  <a:srgbClr val="006600"/>
                </a:solidFill>
                <a:latin typeface="Arial Rounded MT Bold" panose="020F0704030504030204" pitchFamily="34" charset="0"/>
              </a:endParaRPr>
            </a:p>
          </p:txBody>
        </p:sp>
      </p:grpSp>
      <p:grpSp>
        <p:nvGrpSpPr>
          <p:cNvPr id="168" name="群組 167"/>
          <p:cNvGrpSpPr/>
          <p:nvPr/>
        </p:nvGrpSpPr>
        <p:grpSpPr>
          <a:xfrm>
            <a:off x="5338413" y="2253834"/>
            <a:ext cx="646445" cy="730005"/>
            <a:chOff x="6265147" y="2723624"/>
            <a:chExt cx="861926" cy="973340"/>
          </a:xfrm>
        </p:grpSpPr>
        <p:pic>
          <p:nvPicPr>
            <p:cNvPr id="169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0" r="3400"/>
            <a:stretch/>
          </p:blipFill>
          <p:spPr bwMode="auto">
            <a:xfrm>
              <a:off x="6265147" y="2723624"/>
              <a:ext cx="747637" cy="747637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0" name="文字方塊 169"/>
            <p:cNvSpPr txBox="1"/>
            <p:nvPr/>
          </p:nvSpPr>
          <p:spPr>
            <a:xfrm>
              <a:off x="6389264" y="3286595"/>
              <a:ext cx="737809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66"/>
              <a:r>
                <a:rPr lang="en-US" altLang="zh-TW" sz="1400" b="1" dirty="0">
                  <a:solidFill>
                    <a:srgbClr val="006600"/>
                  </a:solidFill>
                  <a:latin typeface="Arial Rounded MT Bold" panose="020F0704030504030204" pitchFamily="34" charset="0"/>
                </a:rPr>
                <a:t>22%</a:t>
              </a:r>
              <a:endParaRPr lang="zh-TW" altLang="en-US" sz="1400" b="1" dirty="0">
                <a:solidFill>
                  <a:srgbClr val="006600"/>
                </a:solidFill>
                <a:latin typeface="Arial Rounded MT Bold" panose="020F0704030504030204" pitchFamily="34" charset="0"/>
              </a:endParaRPr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4826973" y="458242"/>
            <a:ext cx="2491304" cy="288539"/>
          </a:xfrm>
          <a:prstGeom prst="rect">
            <a:avLst/>
          </a:prstGeom>
          <a:noFill/>
        </p:spPr>
        <p:txBody>
          <a:bodyPr wrap="none" lIns="68568" tIns="34284" rIns="68568" bIns="34284" rtlCol="0">
            <a:spAutoFit/>
          </a:bodyPr>
          <a:lstStyle/>
          <a:p>
            <a:pPr defTabSz="685766"/>
            <a:r>
              <a:rPr lang="en-US" altLang="zh-TW" sz="1400" dirty="0">
                <a:solidFill>
                  <a:prstClr val="black"/>
                </a:solidFill>
              </a:rPr>
              <a:t>Base year 2021 : 373,000 </a:t>
            </a:r>
            <a:r>
              <a:rPr lang="en-US" altLang="zh-TW" sz="1400" dirty="0" err="1">
                <a:solidFill>
                  <a:prstClr val="black"/>
                </a:solidFill>
              </a:rPr>
              <a:t>mt</a:t>
            </a:r>
            <a:endParaRPr lang="zh-TW" altLang="en-US" sz="1400" dirty="0">
              <a:solidFill>
                <a:prstClr val="black"/>
              </a:solidFill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15837"/>
            <a:ext cx="6228184" cy="566928"/>
          </a:xfrm>
          <a:prstGeom prst="rect">
            <a:avLst/>
          </a:prstGeom>
          <a:gradFill flip="none" rotWithShape="0">
            <a:gsLst>
              <a:gs pos="100000">
                <a:srgbClr val="99D5EF">
                  <a:alpha val="31765"/>
                </a:srgbClr>
              </a:gs>
              <a:gs pos="0">
                <a:srgbClr val="388BCD">
                  <a:alpha val="51765"/>
                </a:srgbClr>
              </a:gs>
              <a:gs pos="100000">
                <a:schemeClr val="bg1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2800" spc="5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持續減碳，邁向淨零</a:t>
            </a:r>
            <a:endParaRPr lang="en-US" altLang="en-US" sz="2800" spc="50" dirty="0">
              <a:ln w="11430"/>
              <a:solidFill>
                <a:schemeClr val="accent3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xmlns="" id="{B75548DB-9145-4C14-977F-BF3E634F8427}"/>
              </a:ext>
            </a:extLst>
          </p:cNvPr>
          <p:cNvSpPr/>
          <p:nvPr/>
        </p:nvSpPr>
        <p:spPr>
          <a:xfrm>
            <a:off x="2570317" y="445542"/>
            <a:ext cx="6497484" cy="4620492"/>
          </a:xfrm>
          <a:prstGeom prst="rect">
            <a:avLst/>
          </a:prstGeom>
          <a:solidFill>
            <a:schemeClr val="bg1">
              <a:alpha val="1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9" tIns="34285" rIns="68569" bIns="34285" rtlCol="0" anchor="ctr"/>
          <a:lstStyle/>
          <a:p>
            <a:pPr algn="ctr" defTabSz="685783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291" y="3615149"/>
            <a:ext cx="490959" cy="50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灯片编号占位符 44"/>
          <p:cNvSpPr txBox="1">
            <a:spLocks/>
          </p:cNvSpPr>
          <p:nvPr/>
        </p:nvSpPr>
        <p:spPr>
          <a:xfrm>
            <a:off x="7051083" y="4804335"/>
            <a:ext cx="2057400" cy="273844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defPPr>
              <a:defRPr lang="zh-TW"/>
            </a:defPPr>
            <a:lvl1pPr marL="0" algn="r" defTabSz="914378" rtl="0" eaLnBrk="1" latinLnBrk="0" hangingPunct="1"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AF668F-848C-4CC0-8143-F2E483CC7783}" type="slidenum">
              <a:rPr lang="zh-CN" altLang="en-US" smtClean="0">
                <a:solidFill>
                  <a:prstClr val="white"/>
                </a:solidFill>
                <a:latin typeface="Calibri"/>
              </a:rPr>
              <a:pPr/>
              <a:t>7</a:t>
            </a:fld>
            <a:endParaRPr lang="zh-CN" alt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806" y="1035080"/>
            <a:ext cx="1301035" cy="654609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183929" y="927776"/>
            <a:ext cx="2780559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marL="177800" indent="-177800" defTabSz="685783">
              <a:lnSpc>
                <a:spcPts val="1600"/>
              </a:lnSpc>
              <a:buFont typeface="Wingdings" panose="05000000000000000000" pitchFamily="2" charset="2"/>
              <a:buChar char="Ø"/>
              <a:tabLst>
                <a:tab pos="906758" algn="l"/>
              </a:tabLst>
            </a:pPr>
            <a:r>
              <a:rPr lang="zh-TW" altLang="en-US" sz="12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引進高效節能馬達</a:t>
            </a:r>
            <a:endParaRPr lang="en-US" altLang="zh-TW" sz="1200" b="1" dirty="0" smtClean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 defTabSz="685783">
              <a:lnSpc>
                <a:spcPts val="1600"/>
              </a:lnSpc>
              <a:buFont typeface="Wingdings" panose="05000000000000000000" pitchFamily="2" charset="2"/>
              <a:buChar char="Ø"/>
              <a:tabLst>
                <a:tab pos="906758" algn="l"/>
              </a:tabLst>
            </a:pPr>
            <a:r>
              <a:rPr lang="zh-TW" altLang="en-US" sz="12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增設低耗能、低污染廢水系統</a:t>
            </a:r>
            <a:endParaRPr lang="en-US" altLang="zh-TW" sz="1200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7800" indent="-177800" defTabSz="685783">
              <a:lnSpc>
                <a:spcPts val="1600"/>
              </a:lnSpc>
              <a:buFont typeface="Wingdings" panose="05000000000000000000" pitchFamily="2" charset="2"/>
              <a:buChar char="Ø"/>
              <a:tabLst>
                <a:tab pos="906758" algn="l"/>
              </a:tabLst>
            </a:pPr>
            <a:r>
              <a:rPr lang="zh-TW" altLang="en-US" sz="12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改用清潔能源</a:t>
            </a:r>
            <a:endParaRPr lang="en-US" altLang="zh-TW" sz="1200" b="1" dirty="0" smtClean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833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bg1"/>
            </a:gs>
            <a:gs pos="100000">
              <a:srgbClr val="CCFF99">
                <a:alpha val="3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2596653" y="1130821"/>
            <a:ext cx="1710562" cy="3204313"/>
            <a:chOff x="2312585" y="1130821"/>
            <a:chExt cx="1710562" cy="3204313"/>
          </a:xfrm>
        </p:grpSpPr>
        <p:sp>
          <p:nvSpPr>
            <p:cNvPr id="72" name="文字方塊 71"/>
            <p:cNvSpPr txBox="1"/>
            <p:nvPr/>
          </p:nvSpPr>
          <p:spPr>
            <a:xfrm>
              <a:off x="2987712" y="3680209"/>
              <a:ext cx="10297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 </a:t>
              </a:r>
              <a:r>
                <a:rPr lang="en-US" altLang="zh-TW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CO</a:t>
              </a:r>
              <a:r>
                <a:rPr lang="en-US" altLang="zh-TW" sz="1100" baseline="-250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-e </a:t>
              </a:r>
              <a:endPara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51" name="群組 50"/>
            <p:cNvGrpSpPr/>
            <p:nvPr/>
          </p:nvGrpSpPr>
          <p:grpSpPr>
            <a:xfrm>
              <a:off x="2312585" y="1130821"/>
              <a:ext cx="1710562" cy="3204313"/>
              <a:chOff x="129308" y="1586086"/>
              <a:chExt cx="1778396" cy="3204313"/>
            </a:xfrm>
          </p:grpSpPr>
          <p:sp>
            <p:nvSpPr>
              <p:cNvPr id="9" name="文字方塊 8"/>
              <p:cNvSpPr txBox="1"/>
              <p:nvPr/>
            </p:nvSpPr>
            <p:spPr>
              <a:xfrm>
                <a:off x="241276" y="1858458"/>
                <a:ext cx="15584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節電</a:t>
                </a:r>
              </a:p>
            </p:txBody>
          </p:sp>
          <p:sp>
            <p:nvSpPr>
              <p:cNvPr id="28" name="文字方塊 27"/>
              <p:cNvSpPr txBox="1"/>
              <p:nvPr/>
            </p:nvSpPr>
            <p:spPr>
              <a:xfrm>
                <a:off x="192716" y="2455002"/>
                <a:ext cx="15584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10,983</a:t>
                </a:r>
                <a:endParaRPr lang="zh-TW" altLang="en-US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241276" y="3306958"/>
                <a:ext cx="15584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減碳效益 </a:t>
                </a:r>
              </a:p>
            </p:txBody>
          </p:sp>
          <p:sp>
            <p:nvSpPr>
              <p:cNvPr id="30" name="文字方塊 29"/>
              <p:cNvSpPr txBox="1"/>
              <p:nvPr/>
            </p:nvSpPr>
            <p:spPr>
              <a:xfrm>
                <a:off x="179512" y="3776874"/>
                <a:ext cx="17281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400" b="1" dirty="0" smtClean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5,425</a:t>
                </a:r>
                <a:endPara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8" name="圓角矩形 47"/>
              <p:cNvSpPr/>
              <p:nvPr/>
            </p:nvSpPr>
            <p:spPr>
              <a:xfrm>
                <a:off x="129308" y="1586086"/>
                <a:ext cx="1778396" cy="3204313"/>
              </a:xfrm>
              <a:prstGeom prst="roundRect">
                <a:avLst/>
              </a:prstGeom>
              <a:noFill/>
              <a:ln w="38100">
                <a:solidFill>
                  <a:srgbClr val="92D050">
                    <a:alpha val="7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文字方塊 48"/>
              <p:cNvSpPr txBox="1"/>
              <p:nvPr/>
            </p:nvSpPr>
            <p:spPr>
              <a:xfrm>
                <a:off x="1084087" y="2872858"/>
                <a:ext cx="50405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1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千度</a:t>
                </a:r>
                <a:endParaRPr lang="zh-TW" altLang="en-US" sz="1100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" name="群組 3"/>
          <p:cNvGrpSpPr/>
          <p:nvPr/>
        </p:nvGrpSpPr>
        <p:grpSpPr>
          <a:xfrm>
            <a:off x="4832229" y="1128330"/>
            <a:ext cx="1709501" cy="3204313"/>
            <a:chOff x="5554898" y="1128330"/>
            <a:chExt cx="1709501" cy="3204313"/>
          </a:xfrm>
        </p:grpSpPr>
        <p:sp>
          <p:nvSpPr>
            <p:cNvPr id="25" name="文字方塊 24"/>
            <p:cNvSpPr txBox="1"/>
            <p:nvPr/>
          </p:nvSpPr>
          <p:spPr>
            <a:xfrm>
              <a:off x="5645743" y="1385670"/>
              <a:ext cx="1455480" cy="461665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廢水排放 </a:t>
              </a: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5989916" y="2013881"/>
              <a:ext cx="1205057" cy="461665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77,921</a:t>
              </a:r>
              <a:endPara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6182241" y="3327768"/>
              <a:ext cx="828092" cy="461665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r>
                <a: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2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en-US" altLang="zh-TW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圓角矩形 52"/>
            <p:cNvSpPr/>
            <p:nvPr/>
          </p:nvSpPr>
          <p:spPr>
            <a:xfrm>
              <a:off x="5554898" y="1128330"/>
              <a:ext cx="1709501" cy="3204313"/>
            </a:xfrm>
            <a:prstGeom prst="roundRect">
              <a:avLst/>
            </a:prstGeom>
            <a:noFill/>
            <a:ln w="38100">
              <a:solidFill>
                <a:srgbClr val="92D05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6" tIns="45712" rIns="91426" bIns="45712"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cxnSp>
          <p:nvCxnSpPr>
            <p:cNvPr id="54" name="直線單箭頭接點 53"/>
            <p:cNvCxnSpPr/>
            <p:nvPr/>
          </p:nvCxnSpPr>
          <p:spPr>
            <a:xfrm>
              <a:off x="5796136" y="3272469"/>
              <a:ext cx="0" cy="553028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文字方塊 56"/>
            <p:cNvSpPr txBox="1"/>
            <p:nvPr/>
          </p:nvSpPr>
          <p:spPr>
            <a:xfrm>
              <a:off x="6685187" y="2412770"/>
              <a:ext cx="504056" cy="261594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zh-TW" altLang="en-US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</a:t>
              </a:r>
              <a:endParaRPr lang="zh-TW" altLang="en-US" sz="1100" dirty="0">
                <a:solidFill>
                  <a:prstClr val="black"/>
                </a:solidFill>
              </a:endParaRPr>
            </a:p>
          </p:txBody>
        </p:sp>
        <p:cxnSp>
          <p:nvCxnSpPr>
            <p:cNvPr id="58" name="直線單箭頭接點 57"/>
            <p:cNvCxnSpPr/>
            <p:nvPr/>
          </p:nvCxnSpPr>
          <p:spPr>
            <a:xfrm>
              <a:off x="5796136" y="1924982"/>
              <a:ext cx="0" cy="611174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Rectangle 3">
            <a:extLst>
              <a:ext uri="{FF2B5EF4-FFF2-40B4-BE49-F238E27FC236}">
                <a16:creationId xmlns="" xmlns:a16="http://schemas.microsoft.com/office/drawing/2014/main" id="{C2474858-0901-AB77-DDAF-3EA2F0B3587B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"/>
            <a:ext cx="7945200" cy="566928"/>
          </a:xfrm>
          <a:prstGeom prst="rect">
            <a:avLst/>
          </a:prstGeom>
          <a:gradFill flip="none" rotWithShape="0">
            <a:gsLst>
              <a:gs pos="100000">
                <a:schemeClr val="bg1"/>
              </a:gs>
              <a:gs pos="0">
                <a:schemeClr val="accent6">
                  <a:alpha val="50000"/>
                </a:schemeClr>
              </a:gs>
              <a:gs pos="100000">
                <a:srgbClr val="FF0000"/>
              </a:gs>
            </a:gsLst>
            <a:lin ang="0" scaled="1"/>
            <a:tileRect/>
          </a:gradFill>
          <a:ln w="6350" cap="flat" cmpd="sng" algn="ctr">
            <a:noFill/>
            <a:prstDash val="solid"/>
            <a:miter lim="800000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26" tIns="45712" rIns="91426" bIns="45712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kern="12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zh-TW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2023</a:t>
            </a:r>
            <a:r>
              <a:rPr lang="zh-TW" altLang="en-US" sz="28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節能減廢執行成果</a:t>
            </a:r>
            <a:r>
              <a:rPr lang="en-US" altLang="zh-TW" sz="16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</a:t>
            </a:r>
            <a:r>
              <a:rPr lang="zh-TW" altLang="en-US" sz="16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相較</a:t>
            </a:r>
            <a:r>
              <a:rPr lang="en-US" altLang="zh-TW" sz="16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2022</a:t>
            </a:r>
            <a:r>
              <a:rPr lang="zh-TW" altLang="en-US" sz="16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年</a:t>
            </a:r>
            <a:r>
              <a:rPr lang="en-US" altLang="zh-TW" sz="16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  <a:endParaRPr lang="en-US" altLang="en-US" sz="28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364478" y="1125750"/>
            <a:ext cx="1774748" cy="3204313"/>
            <a:chOff x="101920" y="1125750"/>
            <a:chExt cx="1774748" cy="3204313"/>
          </a:xfrm>
        </p:grpSpPr>
        <p:sp>
          <p:nvSpPr>
            <p:cNvPr id="10" name="文字方塊 9"/>
            <p:cNvSpPr txBox="1"/>
            <p:nvPr/>
          </p:nvSpPr>
          <p:spPr>
            <a:xfrm>
              <a:off x="160758" y="1399441"/>
              <a:ext cx="17032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溫室氣體</a:t>
              </a: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552744" y="2007395"/>
              <a:ext cx="1311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39,490</a:t>
              </a: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endPara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852119" y="3313489"/>
              <a:ext cx="8902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</a:t>
              </a:r>
              <a:r>
                <a:rPr lang="zh-TW" altLang="en-US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2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en-US" altLang="zh-TW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101920" y="1125750"/>
              <a:ext cx="1706314" cy="3204313"/>
            </a:xfrm>
            <a:prstGeom prst="roundRect">
              <a:avLst/>
            </a:prstGeom>
            <a:noFill/>
            <a:ln w="38100">
              <a:solidFill>
                <a:srgbClr val="92D05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846955" y="2387610"/>
              <a:ext cx="10297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1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 </a:t>
              </a:r>
              <a:r>
                <a:rPr lang="en-US" altLang="zh-TW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CO</a:t>
              </a:r>
              <a:r>
                <a:rPr lang="en-US" altLang="zh-TW" sz="1100" baseline="-250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-e </a:t>
              </a:r>
              <a:endParaRPr lang="zh-TW" alt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4" name="直線單箭頭接點 43"/>
            <p:cNvCxnSpPr/>
            <p:nvPr/>
          </p:nvCxnSpPr>
          <p:spPr>
            <a:xfrm>
              <a:off x="370702" y="3267808"/>
              <a:ext cx="0" cy="553028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/>
            <p:cNvCxnSpPr/>
            <p:nvPr/>
          </p:nvCxnSpPr>
          <p:spPr>
            <a:xfrm>
              <a:off x="344736" y="1932641"/>
              <a:ext cx="0" cy="611174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5494-D516-42FD-B886-142E72436540}" type="slidenum">
              <a:rPr lang="zh-TW" altLang="en-US" smtClean="0">
                <a:solidFill>
                  <a:prstClr val="white"/>
                </a:solidFill>
              </a:rPr>
              <a:pPr/>
              <a:t>8</a:t>
            </a:fld>
            <a:endParaRPr lang="zh-TW" altLang="en-US" dirty="0">
              <a:solidFill>
                <a:prstClr val="white"/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7066766" y="1145180"/>
            <a:ext cx="1701800" cy="3184883"/>
            <a:chOff x="7366000" y="1145180"/>
            <a:chExt cx="1701800" cy="3184883"/>
          </a:xfrm>
        </p:grpSpPr>
        <p:sp>
          <p:nvSpPr>
            <p:cNvPr id="26" name="文字方塊 25"/>
            <p:cNvSpPr txBox="1"/>
            <p:nvPr/>
          </p:nvSpPr>
          <p:spPr>
            <a:xfrm>
              <a:off x="7690152" y="1398369"/>
              <a:ext cx="1121176" cy="461649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空污量</a:t>
              </a: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7366000" y="1145180"/>
              <a:ext cx="1701800" cy="3184883"/>
            </a:xfrm>
            <a:prstGeom prst="roundRect">
              <a:avLst/>
            </a:prstGeom>
            <a:noFill/>
            <a:ln w="38100">
              <a:solidFill>
                <a:srgbClr val="92D050">
                  <a:alpha val="7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6" tIns="45712" rIns="91426" bIns="45712"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64" name="文字方塊 63"/>
            <p:cNvSpPr txBox="1"/>
            <p:nvPr/>
          </p:nvSpPr>
          <p:spPr>
            <a:xfrm>
              <a:off x="8097810" y="3322141"/>
              <a:ext cx="828092" cy="461665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r>
                <a: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31</a:t>
              </a:r>
              <a:r>
                <a:rPr lang="zh-TW" altLang="en-US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2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en-US" altLang="zh-TW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5" name="直線單箭頭接點 64"/>
            <p:cNvCxnSpPr/>
            <p:nvPr/>
          </p:nvCxnSpPr>
          <p:spPr>
            <a:xfrm>
              <a:off x="7687138" y="3237857"/>
              <a:ext cx="0" cy="582979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單箭頭接點 72"/>
            <p:cNvCxnSpPr/>
            <p:nvPr/>
          </p:nvCxnSpPr>
          <p:spPr>
            <a:xfrm>
              <a:off x="7687138" y="1924982"/>
              <a:ext cx="0" cy="611174"/>
            </a:xfrm>
            <a:prstGeom prst="straightConnector1">
              <a:avLst/>
            </a:prstGeom>
            <a:ln w="762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字方塊 73"/>
            <p:cNvSpPr txBox="1"/>
            <p:nvPr/>
          </p:nvSpPr>
          <p:spPr>
            <a:xfrm>
              <a:off x="7862744" y="2015966"/>
              <a:ext cx="976456" cy="461649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en-US" altLang="zh-TW" sz="2400" b="1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40</a:t>
              </a:r>
              <a:endPara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文字方塊 74"/>
            <p:cNvSpPr txBox="1"/>
            <p:nvPr/>
          </p:nvSpPr>
          <p:spPr>
            <a:xfrm>
              <a:off x="8335144" y="2421813"/>
              <a:ext cx="504056" cy="261594"/>
            </a:xfrm>
            <a:prstGeom prst="rect">
              <a:avLst/>
            </a:prstGeom>
            <a:noFill/>
          </p:spPr>
          <p:txBody>
            <a:bodyPr wrap="square" lIns="91426" tIns="45712" rIns="91426" bIns="45712" rtlCol="0">
              <a:spAutoFit/>
            </a:bodyPr>
            <a:lstStyle/>
            <a:p>
              <a:pPr algn="ctr"/>
              <a:r>
                <a:rPr lang="zh-TW" altLang="en-US" sz="1100" dirty="0" smtClean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噸</a:t>
              </a:r>
              <a:endParaRPr lang="zh-TW" altLang="en-US" sz="11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263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佈景主題">
  <a:themeElements>
    <a:clrScheme name="SSFC">
      <a:dk1>
        <a:sysClr val="windowText" lastClr="000000"/>
      </a:dk1>
      <a:lt1>
        <a:sysClr val="window" lastClr="FFFFFF"/>
      </a:lt1>
      <a:dk2>
        <a:srgbClr val="B60005"/>
      </a:dk2>
      <a:lt2>
        <a:srgbClr val="F8F8F8"/>
      </a:lt2>
      <a:accent1>
        <a:srgbClr val="DDDDDD"/>
      </a:accent1>
      <a:accent2>
        <a:srgbClr val="B2B2B2"/>
      </a:accent2>
      <a:accent3>
        <a:srgbClr val="A0A0A0"/>
      </a:accent3>
      <a:accent4>
        <a:srgbClr val="F29C97"/>
      </a:accent4>
      <a:accent5>
        <a:srgbClr val="5F5F5F"/>
      </a:accent5>
      <a:accent6>
        <a:srgbClr val="D80C18"/>
      </a:accent6>
      <a:hlink>
        <a:srgbClr val="D80C18"/>
      </a:hlink>
      <a:folHlink>
        <a:srgbClr val="A0A0A0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100000">
              <a:schemeClr val="bg1"/>
            </a:gs>
            <a:gs pos="0">
              <a:schemeClr val="accent6">
                <a:alpha val="50000"/>
              </a:schemeClr>
            </a:gs>
            <a:gs pos="100000">
              <a:srgbClr val="FF0000"/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簡報3" id="{20AB8932-8295-4B04-95EB-D453C8A160DB}" vid="{BD5938A4-DA76-4C54-99CE-44A7CAC1390C}"/>
    </a:ext>
  </a:extLst>
</a:theme>
</file>

<file path=ppt/theme/theme3.xml><?xml version="1.0" encoding="utf-8"?>
<a:theme xmlns:a="http://schemas.openxmlformats.org/drawingml/2006/main" name="3_Office 佈景主題">
  <a:themeElements>
    <a:clrScheme name="SSFC">
      <a:dk1>
        <a:sysClr val="windowText" lastClr="000000"/>
      </a:dk1>
      <a:lt1>
        <a:sysClr val="window" lastClr="FFFFFF"/>
      </a:lt1>
      <a:dk2>
        <a:srgbClr val="B60005"/>
      </a:dk2>
      <a:lt2>
        <a:srgbClr val="F8F8F8"/>
      </a:lt2>
      <a:accent1>
        <a:srgbClr val="DDDDDD"/>
      </a:accent1>
      <a:accent2>
        <a:srgbClr val="B2B2B2"/>
      </a:accent2>
      <a:accent3>
        <a:srgbClr val="A0A0A0"/>
      </a:accent3>
      <a:accent4>
        <a:srgbClr val="F29C97"/>
      </a:accent4>
      <a:accent5>
        <a:srgbClr val="5F5F5F"/>
      </a:accent5>
      <a:accent6>
        <a:srgbClr val="D80C18"/>
      </a:accent6>
      <a:hlink>
        <a:srgbClr val="D80C18"/>
      </a:hlink>
      <a:folHlink>
        <a:srgbClr val="A0A0A0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100000">
              <a:schemeClr val="bg1"/>
            </a:gs>
            <a:gs pos="0">
              <a:schemeClr val="accent6">
                <a:alpha val="50000"/>
              </a:schemeClr>
            </a:gs>
            <a:gs pos="100000">
              <a:srgbClr val="FF0000"/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簡報3" id="{20AB8932-8295-4B04-95EB-D453C8A160DB}" vid="{BD5938A4-DA76-4C54-99CE-44A7CAC1390C}"/>
    </a:ext>
  </a:extLst>
</a:theme>
</file>

<file path=ppt/theme/theme4.xml><?xml version="1.0" encoding="utf-8"?>
<a:theme xmlns:a="http://schemas.openxmlformats.org/drawingml/2006/main" name="4_Office 佈景主題">
  <a:themeElements>
    <a:clrScheme name="SSFC">
      <a:dk1>
        <a:sysClr val="windowText" lastClr="000000"/>
      </a:dk1>
      <a:lt1>
        <a:sysClr val="window" lastClr="FFFFFF"/>
      </a:lt1>
      <a:dk2>
        <a:srgbClr val="B60005"/>
      </a:dk2>
      <a:lt2>
        <a:srgbClr val="F8F8F8"/>
      </a:lt2>
      <a:accent1>
        <a:srgbClr val="DDDDDD"/>
      </a:accent1>
      <a:accent2>
        <a:srgbClr val="B2B2B2"/>
      </a:accent2>
      <a:accent3>
        <a:srgbClr val="A0A0A0"/>
      </a:accent3>
      <a:accent4>
        <a:srgbClr val="F29C97"/>
      </a:accent4>
      <a:accent5>
        <a:srgbClr val="5F5F5F"/>
      </a:accent5>
      <a:accent6>
        <a:srgbClr val="D80C18"/>
      </a:accent6>
      <a:hlink>
        <a:srgbClr val="D80C18"/>
      </a:hlink>
      <a:folHlink>
        <a:srgbClr val="A0A0A0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0">
          <a:blip xmlns:r="http://schemas.openxmlformats.org/officeDocument/2006/relationships" r:embed="rId1"/>
          <a:srcRect/>
          <a:stretch>
            <a:fillRect l="-62359" r="-62359"/>
          </a:stretch>
        </a:blipFill>
        <a:ln w="25400" cap="flat" cmpd="sng" algn="ctr">
          <a:solidFill>
            <a:schemeClr val="accent1"/>
          </a:solidFill>
          <a:prstDash val="solid"/>
        </a:ln>
        <a:effectLst>
          <a:outerShdw blurRad="44450" dist="27940" dir="5400000" algn="ctr">
            <a:srgbClr val="000000">
              <a:alpha val="32000"/>
            </a:srgbClr>
          </a:outerShdw>
        </a:effectLst>
      </a:spPr>
      <a:bodyPr rtlCol="0" anchor="ctr"/>
      <a:lstStyle>
        <a:defPPr algn="ctr" defTabSz="685783">
          <a:defRPr sz="1400" kern="0">
            <a:solidFill>
              <a:sysClr val="window" lastClr="FFFFFF"/>
            </a:solidFill>
            <a:latin typeface="Arial"/>
            <a:ea typeface="微软雅黑"/>
            <a:sym typeface="Arial"/>
          </a:defRPr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簡報3" id="{20AB8932-8295-4B04-95EB-D453C8A160DB}" vid="{BD5938A4-DA76-4C54-99CE-44A7CAC1390C}"/>
    </a:ext>
  </a:extLst>
</a:theme>
</file>

<file path=ppt/theme/theme5.xml><?xml version="1.0" encoding="utf-8"?>
<a:theme xmlns:a="http://schemas.openxmlformats.org/drawingml/2006/main" name="5_Office 佈景主題">
  <a:themeElements>
    <a:clrScheme name="SSFC">
      <a:dk1>
        <a:sysClr val="windowText" lastClr="000000"/>
      </a:dk1>
      <a:lt1>
        <a:sysClr val="window" lastClr="FFFFFF"/>
      </a:lt1>
      <a:dk2>
        <a:srgbClr val="B60005"/>
      </a:dk2>
      <a:lt2>
        <a:srgbClr val="F8F8F8"/>
      </a:lt2>
      <a:accent1>
        <a:srgbClr val="DDDDDD"/>
      </a:accent1>
      <a:accent2>
        <a:srgbClr val="B2B2B2"/>
      </a:accent2>
      <a:accent3>
        <a:srgbClr val="A0A0A0"/>
      </a:accent3>
      <a:accent4>
        <a:srgbClr val="F29C97"/>
      </a:accent4>
      <a:accent5>
        <a:srgbClr val="5F5F5F"/>
      </a:accent5>
      <a:accent6>
        <a:srgbClr val="D80C18"/>
      </a:accent6>
      <a:hlink>
        <a:srgbClr val="D80C18"/>
      </a:hlink>
      <a:folHlink>
        <a:srgbClr val="A0A0A0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100000">
              <a:schemeClr val="bg1"/>
            </a:gs>
            <a:gs pos="0">
              <a:schemeClr val="accent6">
                <a:alpha val="50000"/>
              </a:schemeClr>
            </a:gs>
            <a:gs pos="100000">
              <a:srgbClr val="FF0000"/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簡報3" id="{20AB8932-8295-4B04-95EB-D453C8A160DB}" vid="{BD5938A4-DA76-4C54-99CE-44A7CAC1390C}"/>
    </a:ext>
  </a:extLst>
</a:theme>
</file>

<file path=ppt/theme/theme6.xml><?xml version="1.0" encoding="utf-8"?>
<a:theme xmlns:a="http://schemas.openxmlformats.org/drawingml/2006/main" name="2_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佈景主題">
  <a:themeElements>
    <a:clrScheme name="SSFC">
      <a:dk1>
        <a:sysClr val="windowText" lastClr="000000"/>
      </a:dk1>
      <a:lt1>
        <a:sysClr val="window" lastClr="FFFFFF"/>
      </a:lt1>
      <a:dk2>
        <a:srgbClr val="B60005"/>
      </a:dk2>
      <a:lt2>
        <a:srgbClr val="F8F8F8"/>
      </a:lt2>
      <a:accent1>
        <a:srgbClr val="DDDDDD"/>
      </a:accent1>
      <a:accent2>
        <a:srgbClr val="B2B2B2"/>
      </a:accent2>
      <a:accent3>
        <a:srgbClr val="A0A0A0"/>
      </a:accent3>
      <a:accent4>
        <a:srgbClr val="F29C97"/>
      </a:accent4>
      <a:accent5>
        <a:srgbClr val="5F5F5F"/>
      </a:accent5>
      <a:accent6>
        <a:srgbClr val="D80C18"/>
      </a:accent6>
      <a:hlink>
        <a:srgbClr val="D80C18"/>
      </a:hlink>
      <a:folHlink>
        <a:srgbClr val="A0A0A0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0">
          <a:blip xmlns:r="http://schemas.openxmlformats.org/officeDocument/2006/relationships" r:embed="rId1"/>
          <a:srcRect/>
          <a:stretch>
            <a:fillRect l="-62359" r="-62359"/>
          </a:stretch>
        </a:blipFill>
        <a:ln w="25400" cap="flat" cmpd="sng" algn="ctr">
          <a:solidFill>
            <a:schemeClr val="accent1"/>
          </a:solidFill>
          <a:prstDash val="solid"/>
        </a:ln>
        <a:effectLst>
          <a:outerShdw blurRad="44450" dist="27940" dir="5400000" algn="ctr">
            <a:srgbClr val="000000">
              <a:alpha val="32000"/>
            </a:srgbClr>
          </a:outerShdw>
        </a:effectLst>
      </a:spPr>
      <a:bodyPr rtlCol="0" anchor="ctr"/>
      <a:lstStyle>
        <a:defPPr algn="ctr" defTabSz="685783">
          <a:defRPr sz="1400" kern="0">
            <a:solidFill>
              <a:sysClr val="window" lastClr="FFFFFF"/>
            </a:solidFill>
            <a:latin typeface="Arial"/>
            <a:ea typeface="微软雅黑"/>
            <a:sym typeface="Arial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xmlns="" name="簡報3" id="{20AB8932-8295-4B04-95EB-D453C8A160DB}" vid="{BD5938A4-DA76-4C54-99CE-44A7CAC1390C}"/>
    </a:ext>
  </a:extLst>
</a:theme>
</file>

<file path=ppt/theme/theme8.xml><?xml version="1.0" encoding="utf-8"?>
<a:theme xmlns:a="http://schemas.openxmlformats.org/drawingml/2006/main" name="Office 主题">
  <a:themeElements>
    <a:clrScheme name="0219B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8828C"/>
      </a:accent1>
      <a:accent2>
        <a:srgbClr val="82AAD2"/>
      </a:accent2>
      <a:accent3>
        <a:srgbClr val="64C8B4"/>
      </a:accent3>
      <a:accent4>
        <a:srgbClr val="FAB464"/>
      </a:accent4>
      <a:accent5>
        <a:srgbClr val="FAA078"/>
      </a:accent5>
      <a:accent6>
        <a:srgbClr val="FA8C8C"/>
      </a:accent6>
      <a:hlink>
        <a:srgbClr val="0563C1"/>
      </a:hlink>
      <a:folHlink>
        <a:srgbClr val="954F72"/>
      </a:folHlink>
    </a:clrScheme>
    <a:fontScheme name="造字工房悦圆（非商用）常规体">
      <a:majorFont>
        <a:latin typeface="造字工房悦圆（非商用）常规体"/>
        <a:ea typeface="造字工房悦圆（非商用）常规体"/>
        <a:cs typeface=""/>
      </a:majorFont>
      <a:minorFont>
        <a:latin typeface="造字工房悦黑体验版纤细体"/>
        <a:ea typeface="造字工房悦黑体验版纤细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20061</TotalTime>
  <Words>799</Words>
  <Application>Microsoft Office PowerPoint</Application>
  <PresentationFormat>如螢幕大小 (16:9)</PresentationFormat>
  <Paragraphs>229</Paragraphs>
  <Slides>15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8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Office 佈景主題</vt:lpstr>
      <vt:lpstr>2_Office 佈景主題</vt:lpstr>
      <vt:lpstr>3_Office 佈景主題</vt:lpstr>
      <vt:lpstr>4_Office 佈景主題</vt:lpstr>
      <vt:lpstr>5_Office 佈景主題</vt:lpstr>
      <vt:lpstr>2_Contents Slide Master</vt:lpstr>
      <vt:lpstr>6_Office 佈景主題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歐金達</dc:creator>
  <cp:lastModifiedBy>吳秉頤</cp:lastModifiedBy>
  <cp:revision>429</cp:revision>
  <cp:lastPrinted>2023-12-22T08:14:00Z</cp:lastPrinted>
  <dcterms:created xsi:type="dcterms:W3CDTF">2022-08-04T03:52:10Z</dcterms:created>
  <dcterms:modified xsi:type="dcterms:W3CDTF">2024-08-19T01:54:49Z</dcterms:modified>
</cp:coreProperties>
</file>