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7" r:id="rId1"/>
    <p:sldMasterId id="2147483769" r:id="rId2"/>
  </p:sldMasterIdLst>
  <p:notesMasterIdLst>
    <p:notesMasterId r:id="rId13"/>
  </p:notesMasterIdLst>
  <p:handoutMasterIdLst>
    <p:handoutMasterId r:id="rId14"/>
  </p:handoutMasterIdLst>
  <p:sldIdLst>
    <p:sldId id="256" r:id="rId3"/>
    <p:sldId id="384" r:id="rId4"/>
    <p:sldId id="383" r:id="rId5"/>
    <p:sldId id="382" r:id="rId6"/>
    <p:sldId id="368" r:id="rId7"/>
    <p:sldId id="369" r:id="rId8"/>
    <p:sldId id="378" r:id="rId9"/>
    <p:sldId id="379" r:id="rId10"/>
    <p:sldId id="381" r:id="rId11"/>
    <p:sldId id="269" r:id="rId12"/>
  </p:sldIdLst>
  <p:sldSz cx="12192000" cy="6858000"/>
  <p:notesSz cx="7878763" cy="93154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43F31739-C45D-439B-A80E-56C1902B5849}">
          <p14:sldIdLst>
            <p14:sldId id="256"/>
            <p14:sldId id="384"/>
            <p14:sldId id="383"/>
            <p14:sldId id="382"/>
            <p14:sldId id="368"/>
            <p14:sldId id="369"/>
            <p14:sldId id="378"/>
            <p14:sldId id="379"/>
            <p14:sldId id="381"/>
          </p14:sldIdLst>
        </p14:section>
        <p14:section name="未命名的章節" id="{10B62660-D6A3-4FCF-8408-E054E18676C5}">
          <p14:sldIdLst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DDB"/>
    <a:srgbClr val="FFCCCC"/>
    <a:srgbClr val="FF536C"/>
    <a:srgbClr val="FF5D73"/>
    <a:srgbClr val="CC3300"/>
    <a:srgbClr val="F8C9B5"/>
    <a:srgbClr val="FFC611"/>
    <a:srgbClr val="EBBAB9"/>
    <a:srgbClr val="FFC09F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72793" autoAdjust="0"/>
  </p:normalViewPr>
  <p:slideViewPr>
    <p:cSldViewPr snapToGrid="0">
      <p:cViewPr varScale="1">
        <p:scale>
          <a:sx n="73" d="100"/>
          <a:sy n="73" d="100"/>
        </p:scale>
        <p:origin x="173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184"/>
    </p:cViewPr>
  </p:sorterViewPr>
  <p:notesViewPr>
    <p:cSldViewPr snapToGrid="0">
      <p:cViewPr>
        <p:scale>
          <a:sx n="100" d="100"/>
          <a:sy n="100" d="100"/>
        </p:scale>
        <p:origin x="1576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4DDF24-1B46-4CAE-AD72-626A2A09266B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79FE3D3-55EE-4E4A-9F3A-737E03503F93}">
      <dgm:prSet phldrT="[文字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altLang="en-US" dirty="0"/>
            <a:t>廣豐實業</a:t>
          </a:r>
          <a:r>
            <a:rPr lang="en-US" altLang="zh-TW" dirty="0"/>
            <a:t/>
          </a:r>
          <a:br>
            <a:rPr lang="en-US" altLang="zh-TW" dirty="0"/>
          </a:br>
          <a:r>
            <a:rPr lang="en-US" altLang="zh-TW" dirty="0"/>
            <a:t>(</a:t>
          </a:r>
          <a:r>
            <a:rPr lang="zh-TW" altLang="en-US" dirty="0"/>
            <a:t>股</a:t>
          </a:r>
          <a:r>
            <a:rPr lang="en-US" altLang="zh-TW" dirty="0"/>
            <a:t>)</a:t>
          </a:r>
          <a:r>
            <a:rPr lang="zh-TW" altLang="en-US" dirty="0"/>
            <a:t>公司</a:t>
          </a:r>
        </a:p>
      </dgm:t>
    </dgm:pt>
    <dgm:pt modelId="{C512AA14-0858-4DD5-A699-27113F677E6C}" type="parTrans" cxnId="{FDF1C67A-AC73-458D-AA88-F12C2572F370}">
      <dgm:prSet/>
      <dgm:spPr/>
      <dgm:t>
        <a:bodyPr/>
        <a:lstStyle/>
        <a:p>
          <a:endParaRPr lang="zh-TW" altLang="en-US"/>
        </a:p>
      </dgm:t>
    </dgm:pt>
    <dgm:pt modelId="{9501C81B-77D5-4F5A-8917-B11D4D47E8E4}" type="sibTrans" cxnId="{FDF1C67A-AC73-458D-AA88-F12C2572F370}">
      <dgm:prSet/>
      <dgm:spPr>
        <a:ln>
          <a:solidFill>
            <a:schemeClr val="bg1"/>
          </a:solidFill>
        </a:ln>
      </dgm:spPr>
      <dgm:t>
        <a:bodyPr/>
        <a:lstStyle/>
        <a:p>
          <a:endParaRPr lang="zh-TW" altLang="en-US" dirty="0"/>
        </a:p>
      </dgm:t>
    </dgm:pt>
    <dgm:pt modelId="{B16C6D5E-F4B5-4EEA-9054-D215BFE77000}">
      <dgm:prSet phldrT="[文字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dirty="0"/>
            <a:t>廣豐海外開發</a:t>
          </a:r>
          <a:r>
            <a:rPr lang="en-US" altLang="zh-TW" dirty="0"/>
            <a:t/>
          </a:r>
          <a:br>
            <a:rPr lang="en-US" altLang="zh-TW" dirty="0"/>
          </a:br>
          <a:r>
            <a:rPr lang="en-US" dirty="0"/>
            <a:t>(</a:t>
          </a:r>
          <a:r>
            <a:rPr lang="zh-TW" dirty="0"/>
            <a:t>股</a:t>
          </a:r>
          <a:r>
            <a:rPr lang="en-US" dirty="0"/>
            <a:t>)</a:t>
          </a:r>
          <a:r>
            <a:rPr lang="zh-TW" dirty="0"/>
            <a:t>公司</a:t>
          </a:r>
          <a:endParaRPr lang="zh-TW" altLang="en-US" dirty="0"/>
        </a:p>
      </dgm:t>
    </dgm:pt>
    <dgm:pt modelId="{48A3AC7A-26F3-42B0-BA94-4DE5FA535838}" type="parTrans" cxnId="{1A889BC0-E2CB-460A-90EE-9E8820681E36}">
      <dgm:prSet/>
      <dgm:spPr/>
      <dgm:t>
        <a:bodyPr/>
        <a:lstStyle/>
        <a:p>
          <a:endParaRPr lang="zh-TW" altLang="en-US"/>
        </a:p>
      </dgm:t>
    </dgm:pt>
    <dgm:pt modelId="{11B59628-8482-4067-B5EC-3C2CD21F0831}" type="sibTrans" cxnId="{1A889BC0-E2CB-460A-90EE-9E8820681E36}">
      <dgm:prSet/>
      <dgm:spPr>
        <a:ln>
          <a:solidFill>
            <a:srgbClr val="FF536C"/>
          </a:solidFill>
        </a:ln>
      </dgm:spPr>
      <dgm:t>
        <a:bodyPr/>
        <a:lstStyle/>
        <a:p>
          <a:r>
            <a:rPr lang="en-US" altLang="zh-TW" dirty="0"/>
            <a:t>100%</a:t>
          </a:r>
          <a:endParaRPr lang="zh-TW" altLang="en-US" dirty="0"/>
        </a:p>
      </dgm:t>
    </dgm:pt>
    <dgm:pt modelId="{C2A9C9E4-6368-4A5D-8D55-AFDF0A7191FF}">
      <dgm:prSet phldrT="[文字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altLang="en-US" dirty="0"/>
            <a:t>寶豐資產管理</a:t>
          </a:r>
          <a:r>
            <a:rPr lang="en-US" altLang="zh-TW" dirty="0"/>
            <a:t/>
          </a:r>
          <a:br>
            <a:rPr lang="en-US" altLang="zh-TW" dirty="0"/>
          </a:br>
          <a:r>
            <a:rPr lang="en-US" dirty="0"/>
            <a:t>(</a:t>
          </a:r>
          <a:r>
            <a:rPr lang="zh-TW" dirty="0"/>
            <a:t>股</a:t>
          </a:r>
          <a:r>
            <a:rPr lang="en-US" dirty="0"/>
            <a:t>)</a:t>
          </a:r>
          <a:r>
            <a:rPr lang="zh-TW" dirty="0"/>
            <a:t>公司</a:t>
          </a:r>
          <a:endParaRPr lang="zh-TW" altLang="en-US" dirty="0"/>
        </a:p>
      </dgm:t>
    </dgm:pt>
    <dgm:pt modelId="{F7E67AFB-458E-4687-BD09-C8B774454229}" type="parTrans" cxnId="{0E6CA611-D126-4BA8-A51A-AC796C3CCAD3}">
      <dgm:prSet/>
      <dgm:spPr/>
      <dgm:t>
        <a:bodyPr/>
        <a:lstStyle/>
        <a:p>
          <a:endParaRPr lang="zh-TW" altLang="en-US"/>
        </a:p>
      </dgm:t>
    </dgm:pt>
    <dgm:pt modelId="{D7A1E488-822F-47C0-A626-E9FE14CCB0C7}" type="sibTrans" cxnId="{0E6CA611-D126-4BA8-A51A-AC796C3CCAD3}">
      <dgm:prSet/>
      <dgm:spPr>
        <a:ln>
          <a:solidFill>
            <a:srgbClr val="FF5D73"/>
          </a:solidFill>
        </a:ln>
      </dgm:spPr>
      <dgm:t>
        <a:bodyPr/>
        <a:lstStyle/>
        <a:p>
          <a:r>
            <a:rPr lang="en-US" altLang="zh-TW" dirty="0"/>
            <a:t>100%</a:t>
          </a:r>
          <a:endParaRPr lang="zh-TW" altLang="en-US" dirty="0"/>
        </a:p>
      </dgm:t>
    </dgm:pt>
    <dgm:pt modelId="{CF869E63-6265-47C1-8B46-628700CABEC1}">
      <dgm:prSet phldrT="[文字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altLang="en-US" dirty="0"/>
            <a:t>星系數位</a:t>
          </a:r>
          <a:r>
            <a:rPr lang="en-US" altLang="zh-TW" dirty="0"/>
            <a:t/>
          </a:r>
          <a:br>
            <a:rPr lang="en-US" altLang="zh-TW" dirty="0"/>
          </a:br>
          <a:r>
            <a:rPr lang="en-US" dirty="0"/>
            <a:t>(</a:t>
          </a:r>
          <a:r>
            <a:rPr lang="zh-TW" dirty="0"/>
            <a:t>股</a:t>
          </a:r>
          <a:r>
            <a:rPr lang="en-US" dirty="0"/>
            <a:t>)</a:t>
          </a:r>
          <a:r>
            <a:rPr lang="zh-TW" dirty="0"/>
            <a:t>公司</a:t>
          </a:r>
          <a:endParaRPr lang="zh-TW" altLang="en-US" dirty="0"/>
        </a:p>
      </dgm:t>
    </dgm:pt>
    <dgm:pt modelId="{66EEC4F3-C3E4-442C-BD69-35D92D181B4E}" type="parTrans" cxnId="{C4C5E764-6B8D-42FA-B98E-6E42B71A73C7}">
      <dgm:prSet/>
      <dgm:spPr/>
      <dgm:t>
        <a:bodyPr/>
        <a:lstStyle/>
        <a:p>
          <a:endParaRPr lang="zh-TW" altLang="en-US"/>
        </a:p>
      </dgm:t>
    </dgm:pt>
    <dgm:pt modelId="{D1D61B12-25AC-49BB-AD5A-5DBA211A102F}" type="sibTrans" cxnId="{C4C5E764-6B8D-42FA-B98E-6E42B71A73C7}">
      <dgm:prSet/>
      <dgm:spPr>
        <a:ln>
          <a:solidFill>
            <a:srgbClr val="FF536C"/>
          </a:solidFill>
        </a:ln>
      </dgm:spPr>
      <dgm:t>
        <a:bodyPr/>
        <a:lstStyle/>
        <a:p>
          <a:r>
            <a:rPr lang="en-US" altLang="zh-TW" dirty="0"/>
            <a:t>51%</a:t>
          </a:r>
          <a:endParaRPr lang="zh-TW" altLang="en-US" dirty="0"/>
        </a:p>
      </dgm:t>
    </dgm:pt>
    <dgm:pt modelId="{36F2D84B-3315-464F-9152-B7A4E717A82E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altLang="en-US" dirty="0"/>
            <a:t>百商數位科技</a:t>
          </a:r>
          <a:r>
            <a:rPr lang="en-US" altLang="zh-TW" dirty="0"/>
            <a:t>(</a:t>
          </a:r>
          <a:r>
            <a:rPr lang="zh-TW" altLang="en-US" dirty="0"/>
            <a:t>股</a:t>
          </a:r>
          <a:r>
            <a:rPr lang="en-US" altLang="zh-TW" dirty="0"/>
            <a:t>)</a:t>
          </a:r>
          <a:r>
            <a:rPr lang="zh-TW" altLang="en-US" dirty="0"/>
            <a:t>公司</a:t>
          </a:r>
        </a:p>
      </dgm:t>
    </dgm:pt>
    <dgm:pt modelId="{20081E9D-7B5D-4DEF-978D-7E8E97ADD6C4}" type="parTrans" cxnId="{B5C62EFE-6CE2-443A-8EE5-4A02FFC98CE8}">
      <dgm:prSet/>
      <dgm:spPr/>
      <dgm:t>
        <a:bodyPr/>
        <a:lstStyle/>
        <a:p>
          <a:endParaRPr lang="zh-TW" altLang="en-US"/>
        </a:p>
      </dgm:t>
    </dgm:pt>
    <dgm:pt modelId="{57FC57D5-82D8-4655-BC45-12B7EA5D5DA8}" type="sibTrans" cxnId="{B5C62EFE-6CE2-443A-8EE5-4A02FFC98CE8}">
      <dgm:prSet/>
      <dgm:spPr>
        <a:ln>
          <a:solidFill>
            <a:srgbClr val="FF536C"/>
          </a:solidFill>
        </a:ln>
      </dgm:spPr>
      <dgm:t>
        <a:bodyPr/>
        <a:lstStyle/>
        <a:p>
          <a:r>
            <a:rPr lang="en-US" altLang="zh-TW" dirty="0"/>
            <a:t>51%</a:t>
          </a:r>
          <a:endParaRPr lang="zh-TW" altLang="en-US" dirty="0"/>
        </a:p>
      </dgm:t>
    </dgm:pt>
    <dgm:pt modelId="{B3B94B53-E3DA-4147-A015-5CA9934ACFDD}" type="pres">
      <dgm:prSet presAssocID="{074DDF24-1B46-4CAE-AD72-626A2A0926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126E6AB0-1E5B-4CAD-94B9-94B938A29E03}" type="pres">
      <dgm:prSet presAssocID="{C79FE3D3-55EE-4E4A-9F3A-737E03503F93}" presName="hierRoot1" presStyleCnt="0">
        <dgm:presLayoutVars>
          <dgm:hierBranch val="init"/>
        </dgm:presLayoutVars>
      </dgm:prSet>
      <dgm:spPr/>
    </dgm:pt>
    <dgm:pt modelId="{5F935EF5-1A6A-486A-B295-7E47CE5DA66B}" type="pres">
      <dgm:prSet presAssocID="{C79FE3D3-55EE-4E4A-9F3A-737E03503F93}" presName="rootComposite1" presStyleCnt="0"/>
      <dgm:spPr/>
    </dgm:pt>
    <dgm:pt modelId="{4381F98D-DEEF-444E-9141-B79FCB217480}" type="pres">
      <dgm:prSet presAssocID="{C79FE3D3-55EE-4E4A-9F3A-737E03503F93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9A3ED6D-1B29-423B-862B-3D8E44DDC10A}" type="pres">
      <dgm:prSet presAssocID="{C79FE3D3-55EE-4E4A-9F3A-737E03503F93}" presName="titleText1" presStyleLbl="fgAcc0" presStyleIdx="0" presStyleCnt="1" custAng="1496430" custFlipVert="1" custFlipHor="0" custScaleX="6741" custScaleY="19278" custLinFactX="149572" custLinFactY="-100000" custLinFactNeighborX="200000" custLinFactNeighborY="-123221">
        <dgm:presLayoutVars>
          <dgm:chMax val="0"/>
          <dgm:chPref val="0"/>
        </dgm:presLayoutVars>
      </dgm:prSet>
      <dgm:spPr>
        <a:prstGeom prst="actionButtonBlank">
          <a:avLst/>
        </a:prstGeom>
      </dgm:spPr>
      <dgm:t>
        <a:bodyPr/>
        <a:lstStyle/>
        <a:p>
          <a:endParaRPr lang="zh-TW" altLang="en-US"/>
        </a:p>
      </dgm:t>
    </dgm:pt>
    <dgm:pt modelId="{97610380-2166-401C-B648-D1D46D0C1640}" type="pres">
      <dgm:prSet presAssocID="{C79FE3D3-55EE-4E4A-9F3A-737E03503F93}" presName="rootConnector1" presStyleLbl="node1" presStyleIdx="0" presStyleCnt="4"/>
      <dgm:spPr/>
      <dgm:t>
        <a:bodyPr/>
        <a:lstStyle/>
        <a:p>
          <a:endParaRPr lang="zh-TW" altLang="en-US"/>
        </a:p>
      </dgm:t>
    </dgm:pt>
    <dgm:pt modelId="{769AB42F-26C0-41EE-AA8E-AAF077F7F8AC}" type="pres">
      <dgm:prSet presAssocID="{C79FE3D3-55EE-4E4A-9F3A-737E03503F93}" presName="hierChild2" presStyleCnt="0"/>
      <dgm:spPr/>
    </dgm:pt>
    <dgm:pt modelId="{34D0D632-1030-4D6C-A73F-6339ABFF6B1A}" type="pres">
      <dgm:prSet presAssocID="{48A3AC7A-26F3-42B0-BA94-4DE5FA535838}" presName="Name37" presStyleLbl="parChTrans1D2" presStyleIdx="0" presStyleCnt="4"/>
      <dgm:spPr/>
      <dgm:t>
        <a:bodyPr/>
        <a:lstStyle/>
        <a:p>
          <a:endParaRPr lang="zh-TW" altLang="en-US"/>
        </a:p>
      </dgm:t>
    </dgm:pt>
    <dgm:pt modelId="{99CF4B73-A6DF-4C43-B4EA-BDBC10046E2D}" type="pres">
      <dgm:prSet presAssocID="{B16C6D5E-F4B5-4EEA-9054-D215BFE77000}" presName="hierRoot2" presStyleCnt="0">
        <dgm:presLayoutVars>
          <dgm:hierBranch val="init"/>
        </dgm:presLayoutVars>
      </dgm:prSet>
      <dgm:spPr/>
    </dgm:pt>
    <dgm:pt modelId="{4F26A3BC-37C3-4FEC-ABFA-AA44654943F8}" type="pres">
      <dgm:prSet presAssocID="{B16C6D5E-F4B5-4EEA-9054-D215BFE77000}" presName="rootComposite" presStyleCnt="0"/>
      <dgm:spPr/>
    </dgm:pt>
    <dgm:pt modelId="{4B3C2DFB-525B-4BA4-8FF5-D107DD49E8D9}" type="pres">
      <dgm:prSet presAssocID="{B16C6D5E-F4B5-4EEA-9054-D215BFE77000}" presName="rootText" presStyleLbl="node1" presStyleIdx="0" presStyleCnt="4">
        <dgm:presLayoutVars>
          <dgm:chMax/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2FDA70C-2BB1-4519-946B-BB4201BF2369}" type="pres">
      <dgm:prSet presAssocID="{B16C6D5E-F4B5-4EEA-9054-D215BFE77000}" presName="titleText2" presStyleLbl="fgAcc1" presStyleIdx="0" presStyleCnt="4" custLinFactNeighborY="2885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7A06F5E3-EE99-4A18-BBA6-C59E068A011A}" type="pres">
      <dgm:prSet presAssocID="{B16C6D5E-F4B5-4EEA-9054-D215BFE77000}" presName="rootConnector" presStyleLbl="node2" presStyleIdx="0" presStyleCnt="0"/>
      <dgm:spPr/>
      <dgm:t>
        <a:bodyPr/>
        <a:lstStyle/>
        <a:p>
          <a:endParaRPr lang="zh-TW" altLang="en-US"/>
        </a:p>
      </dgm:t>
    </dgm:pt>
    <dgm:pt modelId="{E8341501-50DD-4877-B4E2-9D9434B1E4E2}" type="pres">
      <dgm:prSet presAssocID="{B16C6D5E-F4B5-4EEA-9054-D215BFE77000}" presName="hierChild4" presStyleCnt="0"/>
      <dgm:spPr/>
    </dgm:pt>
    <dgm:pt modelId="{02D80184-65E6-472E-B93C-79813D13C2F7}" type="pres">
      <dgm:prSet presAssocID="{B16C6D5E-F4B5-4EEA-9054-D215BFE77000}" presName="hierChild5" presStyleCnt="0"/>
      <dgm:spPr/>
    </dgm:pt>
    <dgm:pt modelId="{D600F2FA-D193-4D35-A21D-D8AB9C35A393}" type="pres">
      <dgm:prSet presAssocID="{F7E67AFB-458E-4687-BD09-C8B774454229}" presName="Name37" presStyleLbl="parChTrans1D2" presStyleIdx="1" presStyleCnt="4"/>
      <dgm:spPr/>
      <dgm:t>
        <a:bodyPr/>
        <a:lstStyle/>
        <a:p>
          <a:endParaRPr lang="zh-TW" altLang="en-US"/>
        </a:p>
      </dgm:t>
    </dgm:pt>
    <dgm:pt modelId="{30EBFE64-FE20-4FC5-B9CB-17FCCEF1A517}" type="pres">
      <dgm:prSet presAssocID="{C2A9C9E4-6368-4A5D-8D55-AFDF0A7191FF}" presName="hierRoot2" presStyleCnt="0">
        <dgm:presLayoutVars>
          <dgm:hierBranch val="init"/>
        </dgm:presLayoutVars>
      </dgm:prSet>
      <dgm:spPr/>
    </dgm:pt>
    <dgm:pt modelId="{369D8421-08AA-4844-A79D-8C34B1BFECF6}" type="pres">
      <dgm:prSet presAssocID="{C2A9C9E4-6368-4A5D-8D55-AFDF0A7191FF}" presName="rootComposite" presStyleCnt="0"/>
      <dgm:spPr/>
    </dgm:pt>
    <dgm:pt modelId="{EA052B1B-131C-402E-95C6-E7DB7F908AF5}" type="pres">
      <dgm:prSet presAssocID="{C2A9C9E4-6368-4A5D-8D55-AFDF0A7191FF}" presName="rootText" presStyleLbl="node1" presStyleIdx="1" presStyleCnt="4">
        <dgm:presLayoutVars>
          <dgm:chMax/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8158436-3120-441C-B9A3-1A010DA16C47}" type="pres">
      <dgm:prSet presAssocID="{C2A9C9E4-6368-4A5D-8D55-AFDF0A7191FF}" presName="titleText2" presStyleLbl="fgAcc1" presStyleIdx="1" presStyleCnt="4" custLinFactNeighborX="922" custLinFactNeighborY="38475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339D17F8-24DA-4ED5-B544-D489E4218B3A}" type="pres">
      <dgm:prSet presAssocID="{C2A9C9E4-6368-4A5D-8D55-AFDF0A7191FF}" presName="rootConnector" presStyleLbl="node2" presStyleIdx="0" presStyleCnt="0"/>
      <dgm:spPr/>
      <dgm:t>
        <a:bodyPr/>
        <a:lstStyle/>
        <a:p>
          <a:endParaRPr lang="zh-TW" altLang="en-US"/>
        </a:p>
      </dgm:t>
    </dgm:pt>
    <dgm:pt modelId="{E194EBDE-B6A1-4B1C-9670-0A503C9A2036}" type="pres">
      <dgm:prSet presAssocID="{C2A9C9E4-6368-4A5D-8D55-AFDF0A7191FF}" presName="hierChild4" presStyleCnt="0"/>
      <dgm:spPr/>
    </dgm:pt>
    <dgm:pt modelId="{617040A7-A3F6-4BA6-BB22-E0B2B84CD452}" type="pres">
      <dgm:prSet presAssocID="{C2A9C9E4-6368-4A5D-8D55-AFDF0A7191FF}" presName="hierChild5" presStyleCnt="0"/>
      <dgm:spPr/>
    </dgm:pt>
    <dgm:pt modelId="{BB98224F-F209-4AC5-A967-2357A3C54A38}" type="pres">
      <dgm:prSet presAssocID="{20081E9D-7B5D-4DEF-978D-7E8E97ADD6C4}" presName="Name37" presStyleLbl="parChTrans1D2" presStyleIdx="2" presStyleCnt="4"/>
      <dgm:spPr/>
      <dgm:t>
        <a:bodyPr/>
        <a:lstStyle/>
        <a:p>
          <a:endParaRPr lang="zh-TW" altLang="en-US"/>
        </a:p>
      </dgm:t>
    </dgm:pt>
    <dgm:pt modelId="{F2BB2BE7-BA47-45E4-A63D-50EF741B5C3E}" type="pres">
      <dgm:prSet presAssocID="{36F2D84B-3315-464F-9152-B7A4E717A82E}" presName="hierRoot2" presStyleCnt="0">
        <dgm:presLayoutVars>
          <dgm:hierBranch val="init"/>
        </dgm:presLayoutVars>
      </dgm:prSet>
      <dgm:spPr/>
    </dgm:pt>
    <dgm:pt modelId="{169C95DE-C99F-4DD6-9A5F-B0A42E34E660}" type="pres">
      <dgm:prSet presAssocID="{36F2D84B-3315-464F-9152-B7A4E717A82E}" presName="rootComposite" presStyleCnt="0"/>
      <dgm:spPr/>
    </dgm:pt>
    <dgm:pt modelId="{B50CE640-ACAF-41FB-943B-4372E88FE56C}" type="pres">
      <dgm:prSet presAssocID="{36F2D84B-3315-464F-9152-B7A4E717A82E}" presName="rootText" presStyleLbl="node1" presStyleIdx="2" presStyleCnt="4">
        <dgm:presLayoutVars>
          <dgm:chMax/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D6BB8B8-A315-4DDB-B588-5F76543472B0}" type="pres">
      <dgm:prSet presAssocID="{36F2D84B-3315-464F-9152-B7A4E717A82E}" presName="titleText2" presStyleLbl="fgAcc1" presStyleIdx="2" presStyleCnt="4" custLinFactNeighborY="33665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20FF6C90-A948-41D9-B346-E3CAC7D7C648}" type="pres">
      <dgm:prSet presAssocID="{36F2D84B-3315-464F-9152-B7A4E717A82E}" presName="rootConnector" presStyleLbl="node2" presStyleIdx="0" presStyleCnt="0"/>
      <dgm:spPr/>
      <dgm:t>
        <a:bodyPr/>
        <a:lstStyle/>
        <a:p>
          <a:endParaRPr lang="zh-TW" altLang="en-US"/>
        </a:p>
      </dgm:t>
    </dgm:pt>
    <dgm:pt modelId="{F2D86EC6-74AC-4214-B891-11FD0C4FA365}" type="pres">
      <dgm:prSet presAssocID="{36F2D84B-3315-464F-9152-B7A4E717A82E}" presName="hierChild4" presStyleCnt="0"/>
      <dgm:spPr/>
    </dgm:pt>
    <dgm:pt modelId="{73D4004A-9980-4B49-B5CF-219FF369188E}" type="pres">
      <dgm:prSet presAssocID="{36F2D84B-3315-464F-9152-B7A4E717A82E}" presName="hierChild5" presStyleCnt="0"/>
      <dgm:spPr/>
    </dgm:pt>
    <dgm:pt modelId="{78ED3A7B-D860-45C5-A78C-1991889446E3}" type="pres">
      <dgm:prSet presAssocID="{66EEC4F3-C3E4-442C-BD69-35D92D181B4E}" presName="Name37" presStyleLbl="parChTrans1D2" presStyleIdx="3" presStyleCnt="4"/>
      <dgm:spPr/>
      <dgm:t>
        <a:bodyPr/>
        <a:lstStyle/>
        <a:p>
          <a:endParaRPr lang="zh-TW" altLang="en-US"/>
        </a:p>
      </dgm:t>
    </dgm:pt>
    <dgm:pt modelId="{57C6E947-9853-4E4F-9E52-F0C523CEEBF3}" type="pres">
      <dgm:prSet presAssocID="{CF869E63-6265-47C1-8B46-628700CABEC1}" presName="hierRoot2" presStyleCnt="0">
        <dgm:presLayoutVars>
          <dgm:hierBranch val="init"/>
        </dgm:presLayoutVars>
      </dgm:prSet>
      <dgm:spPr/>
    </dgm:pt>
    <dgm:pt modelId="{7B17C0BD-70B3-495E-A1D1-6CFD5D478EF1}" type="pres">
      <dgm:prSet presAssocID="{CF869E63-6265-47C1-8B46-628700CABEC1}" presName="rootComposite" presStyleCnt="0"/>
      <dgm:spPr/>
    </dgm:pt>
    <dgm:pt modelId="{FBF1F48B-416A-459F-A27D-A0333348764F}" type="pres">
      <dgm:prSet presAssocID="{CF869E63-6265-47C1-8B46-628700CABEC1}" presName="rootText" presStyleLbl="node1" presStyleIdx="3" presStyleCnt="4">
        <dgm:presLayoutVars>
          <dgm:chMax/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88798A6-D3DB-404C-B39C-52702DE62577}" type="pres">
      <dgm:prSet presAssocID="{CF869E63-6265-47C1-8B46-628700CABEC1}" presName="titleText2" presStyleLbl="fgAcc1" presStyleIdx="3" presStyleCnt="4" custLinFactNeighborX="-1845" custLinFactNeighborY="38475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3CF89827-583D-47EC-B98B-4A0B0FFB60CF}" type="pres">
      <dgm:prSet presAssocID="{CF869E63-6265-47C1-8B46-628700CABEC1}" presName="rootConnector" presStyleLbl="node2" presStyleIdx="0" presStyleCnt="0"/>
      <dgm:spPr/>
      <dgm:t>
        <a:bodyPr/>
        <a:lstStyle/>
        <a:p>
          <a:endParaRPr lang="zh-TW" altLang="en-US"/>
        </a:p>
      </dgm:t>
    </dgm:pt>
    <dgm:pt modelId="{7A1BD9AC-FFA4-4C65-B153-70742B49F25C}" type="pres">
      <dgm:prSet presAssocID="{CF869E63-6265-47C1-8B46-628700CABEC1}" presName="hierChild4" presStyleCnt="0"/>
      <dgm:spPr/>
    </dgm:pt>
    <dgm:pt modelId="{8741ACFF-9B8F-43F7-ACAF-0E5403D4CA2E}" type="pres">
      <dgm:prSet presAssocID="{CF869E63-6265-47C1-8B46-628700CABEC1}" presName="hierChild5" presStyleCnt="0"/>
      <dgm:spPr/>
    </dgm:pt>
    <dgm:pt modelId="{73442697-F545-4D8F-B68A-93C9A6FBE8DC}" type="pres">
      <dgm:prSet presAssocID="{C79FE3D3-55EE-4E4A-9F3A-737E03503F93}" presName="hierChild3" presStyleCnt="0"/>
      <dgm:spPr/>
    </dgm:pt>
  </dgm:ptLst>
  <dgm:cxnLst>
    <dgm:cxn modelId="{3D709F56-D378-4FEC-9415-88C0F00E3C0B}" type="presOf" srcId="{B16C6D5E-F4B5-4EEA-9054-D215BFE77000}" destId="{7A06F5E3-EE99-4A18-BBA6-C59E068A011A}" srcOrd="1" destOrd="0" presId="urn:microsoft.com/office/officeart/2008/layout/NameandTitleOrganizationalChart"/>
    <dgm:cxn modelId="{92258886-3AD8-4EC2-8BB8-FF48B93B3470}" type="presOf" srcId="{C79FE3D3-55EE-4E4A-9F3A-737E03503F93}" destId="{97610380-2166-401C-B648-D1D46D0C1640}" srcOrd="1" destOrd="0" presId="urn:microsoft.com/office/officeart/2008/layout/NameandTitleOrganizationalChart"/>
    <dgm:cxn modelId="{002B0AED-C20F-4286-8237-3D3292758352}" type="presOf" srcId="{66EEC4F3-C3E4-442C-BD69-35D92D181B4E}" destId="{78ED3A7B-D860-45C5-A78C-1991889446E3}" srcOrd="0" destOrd="0" presId="urn:microsoft.com/office/officeart/2008/layout/NameandTitleOrganizationalChart"/>
    <dgm:cxn modelId="{6347D180-A167-42C6-A205-C3312B5B824B}" type="presOf" srcId="{C79FE3D3-55EE-4E4A-9F3A-737E03503F93}" destId="{4381F98D-DEEF-444E-9141-B79FCB217480}" srcOrd="0" destOrd="0" presId="urn:microsoft.com/office/officeart/2008/layout/NameandTitleOrganizationalChart"/>
    <dgm:cxn modelId="{31A86E6B-8FAD-4E31-8169-4100FDBB455F}" type="presOf" srcId="{9501C81B-77D5-4F5A-8917-B11D4D47E8E4}" destId="{79A3ED6D-1B29-423B-862B-3D8E44DDC10A}" srcOrd="0" destOrd="0" presId="urn:microsoft.com/office/officeart/2008/layout/NameandTitleOrganizationalChart"/>
    <dgm:cxn modelId="{98FD98ED-2DE3-410E-8E48-F2D42C744AC9}" type="presOf" srcId="{CF869E63-6265-47C1-8B46-628700CABEC1}" destId="{FBF1F48B-416A-459F-A27D-A0333348764F}" srcOrd="0" destOrd="0" presId="urn:microsoft.com/office/officeart/2008/layout/NameandTitleOrganizationalChart"/>
    <dgm:cxn modelId="{A51D078F-6286-4A69-B3C8-9B0D1D3C2849}" type="presOf" srcId="{B16C6D5E-F4B5-4EEA-9054-D215BFE77000}" destId="{4B3C2DFB-525B-4BA4-8FF5-D107DD49E8D9}" srcOrd="0" destOrd="0" presId="urn:microsoft.com/office/officeart/2008/layout/NameandTitleOrganizationalChart"/>
    <dgm:cxn modelId="{92999FE9-27F8-46FE-93E5-0AE264512DDE}" type="presOf" srcId="{36F2D84B-3315-464F-9152-B7A4E717A82E}" destId="{20FF6C90-A948-41D9-B346-E3CAC7D7C648}" srcOrd="1" destOrd="0" presId="urn:microsoft.com/office/officeart/2008/layout/NameandTitleOrganizationalChart"/>
    <dgm:cxn modelId="{9E4DB7E1-2D02-4006-B566-886CECD077F4}" type="presOf" srcId="{36F2D84B-3315-464F-9152-B7A4E717A82E}" destId="{B50CE640-ACAF-41FB-943B-4372E88FE56C}" srcOrd="0" destOrd="0" presId="urn:microsoft.com/office/officeart/2008/layout/NameandTitleOrganizationalChart"/>
    <dgm:cxn modelId="{7BA261E8-499E-4771-94AF-B6CD5BF08B9D}" type="presOf" srcId="{20081E9D-7B5D-4DEF-978D-7E8E97ADD6C4}" destId="{BB98224F-F209-4AC5-A967-2357A3C54A38}" srcOrd="0" destOrd="0" presId="urn:microsoft.com/office/officeart/2008/layout/NameandTitleOrganizationalChart"/>
    <dgm:cxn modelId="{9569ABC1-1B82-45A2-A9B8-1C6B71B0BD6A}" type="presOf" srcId="{48A3AC7A-26F3-42B0-BA94-4DE5FA535838}" destId="{34D0D632-1030-4D6C-A73F-6339ABFF6B1A}" srcOrd="0" destOrd="0" presId="urn:microsoft.com/office/officeart/2008/layout/NameandTitleOrganizationalChart"/>
    <dgm:cxn modelId="{BA0FCAB4-7E5E-4D15-9864-AE2E851E86DD}" type="presOf" srcId="{F7E67AFB-458E-4687-BD09-C8B774454229}" destId="{D600F2FA-D193-4D35-A21D-D8AB9C35A393}" srcOrd="0" destOrd="0" presId="urn:microsoft.com/office/officeart/2008/layout/NameandTitleOrganizationalChart"/>
    <dgm:cxn modelId="{74FAFF34-BB22-47F0-A275-7D6930A851D8}" type="presOf" srcId="{CF869E63-6265-47C1-8B46-628700CABEC1}" destId="{3CF89827-583D-47EC-B98B-4A0B0FFB60CF}" srcOrd="1" destOrd="0" presId="urn:microsoft.com/office/officeart/2008/layout/NameandTitleOrganizationalChart"/>
    <dgm:cxn modelId="{FDF1C67A-AC73-458D-AA88-F12C2572F370}" srcId="{074DDF24-1B46-4CAE-AD72-626A2A09266B}" destId="{C79FE3D3-55EE-4E4A-9F3A-737E03503F93}" srcOrd="0" destOrd="0" parTransId="{C512AA14-0858-4DD5-A699-27113F677E6C}" sibTransId="{9501C81B-77D5-4F5A-8917-B11D4D47E8E4}"/>
    <dgm:cxn modelId="{1A889BC0-E2CB-460A-90EE-9E8820681E36}" srcId="{C79FE3D3-55EE-4E4A-9F3A-737E03503F93}" destId="{B16C6D5E-F4B5-4EEA-9054-D215BFE77000}" srcOrd="0" destOrd="0" parTransId="{48A3AC7A-26F3-42B0-BA94-4DE5FA535838}" sibTransId="{11B59628-8482-4067-B5EC-3C2CD21F0831}"/>
    <dgm:cxn modelId="{B5C62EFE-6CE2-443A-8EE5-4A02FFC98CE8}" srcId="{C79FE3D3-55EE-4E4A-9F3A-737E03503F93}" destId="{36F2D84B-3315-464F-9152-B7A4E717A82E}" srcOrd="2" destOrd="0" parTransId="{20081E9D-7B5D-4DEF-978D-7E8E97ADD6C4}" sibTransId="{57FC57D5-82D8-4655-BC45-12B7EA5D5DA8}"/>
    <dgm:cxn modelId="{C4C5E764-6B8D-42FA-B98E-6E42B71A73C7}" srcId="{C79FE3D3-55EE-4E4A-9F3A-737E03503F93}" destId="{CF869E63-6265-47C1-8B46-628700CABEC1}" srcOrd="3" destOrd="0" parTransId="{66EEC4F3-C3E4-442C-BD69-35D92D181B4E}" sibTransId="{D1D61B12-25AC-49BB-AD5A-5DBA211A102F}"/>
    <dgm:cxn modelId="{87E588F4-F57E-4475-97D3-FAFC5D55B7BD}" type="presOf" srcId="{C2A9C9E4-6368-4A5D-8D55-AFDF0A7191FF}" destId="{339D17F8-24DA-4ED5-B544-D489E4218B3A}" srcOrd="1" destOrd="0" presId="urn:microsoft.com/office/officeart/2008/layout/NameandTitleOrganizationalChart"/>
    <dgm:cxn modelId="{7EF75EF6-43E3-445F-94B1-DC938D11D262}" type="presOf" srcId="{57FC57D5-82D8-4655-BC45-12B7EA5D5DA8}" destId="{2D6BB8B8-A315-4DDB-B588-5F76543472B0}" srcOrd="0" destOrd="0" presId="urn:microsoft.com/office/officeart/2008/layout/NameandTitleOrganizationalChart"/>
    <dgm:cxn modelId="{0E6CA611-D126-4BA8-A51A-AC796C3CCAD3}" srcId="{C79FE3D3-55EE-4E4A-9F3A-737E03503F93}" destId="{C2A9C9E4-6368-4A5D-8D55-AFDF0A7191FF}" srcOrd="1" destOrd="0" parTransId="{F7E67AFB-458E-4687-BD09-C8B774454229}" sibTransId="{D7A1E488-822F-47C0-A626-E9FE14CCB0C7}"/>
    <dgm:cxn modelId="{C2642DCD-B4D2-4829-BAD3-13FBBAA663F6}" type="presOf" srcId="{D1D61B12-25AC-49BB-AD5A-5DBA211A102F}" destId="{588798A6-D3DB-404C-B39C-52702DE62577}" srcOrd="0" destOrd="0" presId="urn:microsoft.com/office/officeart/2008/layout/NameandTitleOrganizationalChart"/>
    <dgm:cxn modelId="{F351D733-254E-4C1A-B16C-E0DEF2AD96EA}" type="presOf" srcId="{11B59628-8482-4067-B5EC-3C2CD21F0831}" destId="{42FDA70C-2BB1-4519-946B-BB4201BF2369}" srcOrd="0" destOrd="0" presId="urn:microsoft.com/office/officeart/2008/layout/NameandTitleOrganizationalChart"/>
    <dgm:cxn modelId="{359245BA-6E42-4E31-88CE-A55071D27BA9}" type="presOf" srcId="{C2A9C9E4-6368-4A5D-8D55-AFDF0A7191FF}" destId="{EA052B1B-131C-402E-95C6-E7DB7F908AF5}" srcOrd="0" destOrd="0" presId="urn:microsoft.com/office/officeart/2008/layout/NameandTitleOrganizationalChart"/>
    <dgm:cxn modelId="{708DB72C-EEA0-47C7-A60A-BDB8C9603048}" type="presOf" srcId="{074DDF24-1B46-4CAE-AD72-626A2A09266B}" destId="{B3B94B53-E3DA-4147-A015-5CA9934ACFDD}" srcOrd="0" destOrd="0" presId="urn:microsoft.com/office/officeart/2008/layout/NameandTitleOrganizationalChart"/>
    <dgm:cxn modelId="{90BBF92E-CB5E-4D9E-B817-4E541DC1D606}" type="presOf" srcId="{D7A1E488-822F-47C0-A626-E9FE14CCB0C7}" destId="{78158436-3120-441C-B9A3-1A010DA16C47}" srcOrd="0" destOrd="0" presId="urn:microsoft.com/office/officeart/2008/layout/NameandTitleOrganizationalChart"/>
    <dgm:cxn modelId="{A4A21464-A246-4B74-AC8D-0AC0850BC098}" type="presParOf" srcId="{B3B94B53-E3DA-4147-A015-5CA9934ACFDD}" destId="{126E6AB0-1E5B-4CAD-94B9-94B938A29E03}" srcOrd="0" destOrd="0" presId="urn:microsoft.com/office/officeart/2008/layout/NameandTitleOrganizationalChart"/>
    <dgm:cxn modelId="{C74C1468-4213-4656-8F16-B9D903F7E09D}" type="presParOf" srcId="{126E6AB0-1E5B-4CAD-94B9-94B938A29E03}" destId="{5F935EF5-1A6A-486A-B295-7E47CE5DA66B}" srcOrd="0" destOrd="0" presId="urn:microsoft.com/office/officeart/2008/layout/NameandTitleOrganizationalChart"/>
    <dgm:cxn modelId="{1C7A5A1E-4647-4588-B0BB-83B6259B661D}" type="presParOf" srcId="{5F935EF5-1A6A-486A-B295-7E47CE5DA66B}" destId="{4381F98D-DEEF-444E-9141-B79FCB217480}" srcOrd="0" destOrd="0" presId="urn:microsoft.com/office/officeart/2008/layout/NameandTitleOrganizationalChart"/>
    <dgm:cxn modelId="{1FF4227D-BCC7-4F13-B438-C8C4742AD0F3}" type="presParOf" srcId="{5F935EF5-1A6A-486A-B295-7E47CE5DA66B}" destId="{79A3ED6D-1B29-423B-862B-3D8E44DDC10A}" srcOrd="1" destOrd="0" presId="urn:microsoft.com/office/officeart/2008/layout/NameandTitleOrganizationalChart"/>
    <dgm:cxn modelId="{A9EA3FC8-00BA-4CED-8C48-8AC7573BCE60}" type="presParOf" srcId="{5F935EF5-1A6A-486A-B295-7E47CE5DA66B}" destId="{97610380-2166-401C-B648-D1D46D0C1640}" srcOrd="2" destOrd="0" presId="urn:microsoft.com/office/officeart/2008/layout/NameandTitleOrganizationalChart"/>
    <dgm:cxn modelId="{F0842019-8C7C-4E42-BA8F-F3D7286936F4}" type="presParOf" srcId="{126E6AB0-1E5B-4CAD-94B9-94B938A29E03}" destId="{769AB42F-26C0-41EE-AA8E-AAF077F7F8AC}" srcOrd="1" destOrd="0" presId="urn:microsoft.com/office/officeart/2008/layout/NameandTitleOrganizationalChart"/>
    <dgm:cxn modelId="{87049E98-01DE-4529-99E5-1BA7D224BED4}" type="presParOf" srcId="{769AB42F-26C0-41EE-AA8E-AAF077F7F8AC}" destId="{34D0D632-1030-4D6C-A73F-6339ABFF6B1A}" srcOrd="0" destOrd="0" presId="urn:microsoft.com/office/officeart/2008/layout/NameandTitleOrganizationalChart"/>
    <dgm:cxn modelId="{08235281-3804-4DEF-8960-5FD3BF51A529}" type="presParOf" srcId="{769AB42F-26C0-41EE-AA8E-AAF077F7F8AC}" destId="{99CF4B73-A6DF-4C43-B4EA-BDBC10046E2D}" srcOrd="1" destOrd="0" presId="urn:microsoft.com/office/officeart/2008/layout/NameandTitleOrganizationalChart"/>
    <dgm:cxn modelId="{84043A12-D614-4DB5-8E8B-9DDF3B4D927F}" type="presParOf" srcId="{99CF4B73-A6DF-4C43-B4EA-BDBC10046E2D}" destId="{4F26A3BC-37C3-4FEC-ABFA-AA44654943F8}" srcOrd="0" destOrd="0" presId="urn:microsoft.com/office/officeart/2008/layout/NameandTitleOrganizationalChart"/>
    <dgm:cxn modelId="{E369A8EE-28D5-4AF6-A051-824439628C76}" type="presParOf" srcId="{4F26A3BC-37C3-4FEC-ABFA-AA44654943F8}" destId="{4B3C2DFB-525B-4BA4-8FF5-D107DD49E8D9}" srcOrd="0" destOrd="0" presId="urn:microsoft.com/office/officeart/2008/layout/NameandTitleOrganizationalChart"/>
    <dgm:cxn modelId="{1F5674F1-4987-404F-A4F9-C7571B01C57E}" type="presParOf" srcId="{4F26A3BC-37C3-4FEC-ABFA-AA44654943F8}" destId="{42FDA70C-2BB1-4519-946B-BB4201BF2369}" srcOrd="1" destOrd="0" presId="urn:microsoft.com/office/officeart/2008/layout/NameandTitleOrganizationalChart"/>
    <dgm:cxn modelId="{D0979B57-3B29-456E-8AF0-ADD0E874BA4A}" type="presParOf" srcId="{4F26A3BC-37C3-4FEC-ABFA-AA44654943F8}" destId="{7A06F5E3-EE99-4A18-BBA6-C59E068A011A}" srcOrd="2" destOrd="0" presId="urn:microsoft.com/office/officeart/2008/layout/NameandTitleOrganizationalChart"/>
    <dgm:cxn modelId="{969CABD8-0224-4690-941D-726F9C4FEC5D}" type="presParOf" srcId="{99CF4B73-A6DF-4C43-B4EA-BDBC10046E2D}" destId="{E8341501-50DD-4877-B4E2-9D9434B1E4E2}" srcOrd="1" destOrd="0" presId="urn:microsoft.com/office/officeart/2008/layout/NameandTitleOrganizationalChart"/>
    <dgm:cxn modelId="{A825B95E-2108-46A5-B3CC-938047D39014}" type="presParOf" srcId="{99CF4B73-A6DF-4C43-B4EA-BDBC10046E2D}" destId="{02D80184-65E6-472E-B93C-79813D13C2F7}" srcOrd="2" destOrd="0" presId="urn:microsoft.com/office/officeart/2008/layout/NameandTitleOrganizationalChart"/>
    <dgm:cxn modelId="{EEC295BA-1055-4AC4-95FC-EA8C943D121D}" type="presParOf" srcId="{769AB42F-26C0-41EE-AA8E-AAF077F7F8AC}" destId="{D600F2FA-D193-4D35-A21D-D8AB9C35A393}" srcOrd="2" destOrd="0" presId="urn:microsoft.com/office/officeart/2008/layout/NameandTitleOrganizationalChart"/>
    <dgm:cxn modelId="{5BA27522-2BEC-4455-82FF-7F610DAD7A12}" type="presParOf" srcId="{769AB42F-26C0-41EE-AA8E-AAF077F7F8AC}" destId="{30EBFE64-FE20-4FC5-B9CB-17FCCEF1A517}" srcOrd="3" destOrd="0" presId="urn:microsoft.com/office/officeart/2008/layout/NameandTitleOrganizationalChart"/>
    <dgm:cxn modelId="{2F7DB41F-9E26-4D23-BDA3-1D5852DAA38A}" type="presParOf" srcId="{30EBFE64-FE20-4FC5-B9CB-17FCCEF1A517}" destId="{369D8421-08AA-4844-A79D-8C34B1BFECF6}" srcOrd="0" destOrd="0" presId="urn:microsoft.com/office/officeart/2008/layout/NameandTitleOrganizationalChart"/>
    <dgm:cxn modelId="{6D0ED771-14CF-47B1-B1D0-73F3ACBDD35E}" type="presParOf" srcId="{369D8421-08AA-4844-A79D-8C34B1BFECF6}" destId="{EA052B1B-131C-402E-95C6-E7DB7F908AF5}" srcOrd="0" destOrd="0" presId="urn:microsoft.com/office/officeart/2008/layout/NameandTitleOrganizationalChart"/>
    <dgm:cxn modelId="{24BF0D70-BD11-4E8C-9BF8-B22A1580C0B9}" type="presParOf" srcId="{369D8421-08AA-4844-A79D-8C34B1BFECF6}" destId="{78158436-3120-441C-B9A3-1A010DA16C47}" srcOrd="1" destOrd="0" presId="urn:microsoft.com/office/officeart/2008/layout/NameandTitleOrganizationalChart"/>
    <dgm:cxn modelId="{3A9C1867-B7C3-4A23-8F31-1E4364A6D06B}" type="presParOf" srcId="{369D8421-08AA-4844-A79D-8C34B1BFECF6}" destId="{339D17F8-24DA-4ED5-B544-D489E4218B3A}" srcOrd="2" destOrd="0" presId="urn:microsoft.com/office/officeart/2008/layout/NameandTitleOrganizationalChart"/>
    <dgm:cxn modelId="{017E1DCF-AA32-4E7F-9F2A-BFC7778BEFDF}" type="presParOf" srcId="{30EBFE64-FE20-4FC5-B9CB-17FCCEF1A517}" destId="{E194EBDE-B6A1-4B1C-9670-0A503C9A2036}" srcOrd="1" destOrd="0" presId="urn:microsoft.com/office/officeart/2008/layout/NameandTitleOrganizationalChart"/>
    <dgm:cxn modelId="{9A1527F4-1A57-4E92-9017-DD340BC5467B}" type="presParOf" srcId="{30EBFE64-FE20-4FC5-B9CB-17FCCEF1A517}" destId="{617040A7-A3F6-4BA6-BB22-E0B2B84CD452}" srcOrd="2" destOrd="0" presId="urn:microsoft.com/office/officeart/2008/layout/NameandTitleOrganizationalChart"/>
    <dgm:cxn modelId="{D912C406-8FDB-4FBC-B852-F77FFBD46DE5}" type="presParOf" srcId="{769AB42F-26C0-41EE-AA8E-AAF077F7F8AC}" destId="{BB98224F-F209-4AC5-A967-2357A3C54A38}" srcOrd="4" destOrd="0" presId="urn:microsoft.com/office/officeart/2008/layout/NameandTitleOrganizationalChart"/>
    <dgm:cxn modelId="{62BE8C0D-5B72-4CD1-AA6D-E3348AD318E6}" type="presParOf" srcId="{769AB42F-26C0-41EE-AA8E-AAF077F7F8AC}" destId="{F2BB2BE7-BA47-45E4-A63D-50EF741B5C3E}" srcOrd="5" destOrd="0" presId="urn:microsoft.com/office/officeart/2008/layout/NameandTitleOrganizationalChart"/>
    <dgm:cxn modelId="{9F52732F-A2A6-484A-9DBC-4F08600AD0B6}" type="presParOf" srcId="{F2BB2BE7-BA47-45E4-A63D-50EF741B5C3E}" destId="{169C95DE-C99F-4DD6-9A5F-B0A42E34E660}" srcOrd="0" destOrd="0" presId="urn:microsoft.com/office/officeart/2008/layout/NameandTitleOrganizationalChart"/>
    <dgm:cxn modelId="{684A7DCC-30A7-42A9-9A5F-9D51B8B7E0C0}" type="presParOf" srcId="{169C95DE-C99F-4DD6-9A5F-B0A42E34E660}" destId="{B50CE640-ACAF-41FB-943B-4372E88FE56C}" srcOrd="0" destOrd="0" presId="urn:microsoft.com/office/officeart/2008/layout/NameandTitleOrganizationalChart"/>
    <dgm:cxn modelId="{795B564C-3466-4571-B886-9ADFD66F4C86}" type="presParOf" srcId="{169C95DE-C99F-4DD6-9A5F-B0A42E34E660}" destId="{2D6BB8B8-A315-4DDB-B588-5F76543472B0}" srcOrd="1" destOrd="0" presId="urn:microsoft.com/office/officeart/2008/layout/NameandTitleOrganizationalChart"/>
    <dgm:cxn modelId="{CDB71C88-A067-4ADE-90B8-7BA17C77C458}" type="presParOf" srcId="{169C95DE-C99F-4DD6-9A5F-B0A42E34E660}" destId="{20FF6C90-A948-41D9-B346-E3CAC7D7C648}" srcOrd="2" destOrd="0" presId="urn:microsoft.com/office/officeart/2008/layout/NameandTitleOrganizationalChart"/>
    <dgm:cxn modelId="{A6BA64F6-BDEE-4747-B97D-1DF76D1181D9}" type="presParOf" srcId="{F2BB2BE7-BA47-45E4-A63D-50EF741B5C3E}" destId="{F2D86EC6-74AC-4214-B891-11FD0C4FA365}" srcOrd="1" destOrd="0" presId="urn:microsoft.com/office/officeart/2008/layout/NameandTitleOrganizationalChart"/>
    <dgm:cxn modelId="{34EEDB1B-9EA2-46A2-A01C-D103CBD75355}" type="presParOf" srcId="{F2BB2BE7-BA47-45E4-A63D-50EF741B5C3E}" destId="{73D4004A-9980-4B49-B5CF-219FF369188E}" srcOrd="2" destOrd="0" presId="urn:microsoft.com/office/officeart/2008/layout/NameandTitleOrganizationalChart"/>
    <dgm:cxn modelId="{B75E3AB6-708B-4CEA-B2D7-863CBE128534}" type="presParOf" srcId="{769AB42F-26C0-41EE-AA8E-AAF077F7F8AC}" destId="{78ED3A7B-D860-45C5-A78C-1991889446E3}" srcOrd="6" destOrd="0" presId="urn:microsoft.com/office/officeart/2008/layout/NameandTitleOrganizationalChart"/>
    <dgm:cxn modelId="{AA0B7C0F-81ED-4ABD-A7F0-1660873B15CB}" type="presParOf" srcId="{769AB42F-26C0-41EE-AA8E-AAF077F7F8AC}" destId="{57C6E947-9853-4E4F-9E52-F0C523CEEBF3}" srcOrd="7" destOrd="0" presId="urn:microsoft.com/office/officeart/2008/layout/NameandTitleOrganizationalChart"/>
    <dgm:cxn modelId="{2C625360-EE0D-4731-B9F6-F65C12F52DA5}" type="presParOf" srcId="{57C6E947-9853-4E4F-9E52-F0C523CEEBF3}" destId="{7B17C0BD-70B3-495E-A1D1-6CFD5D478EF1}" srcOrd="0" destOrd="0" presId="urn:microsoft.com/office/officeart/2008/layout/NameandTitleOrganizationalChart"/>
    <dgm:cxn modelId="{0000D8DC-2C92-4080-9EE4-3D48ACA02352}" type="presParOf" srcId="{7B17C0BD-70B3-495E-A1D1-6CFD5D478EF1}" destId="{FBF1F48B-416A-459F-A27D-A0333348764F}" srcOrd="0" destOrd="0" presId="urn:microsoft.com/office/officeart/2008/layout/NameandTitleOrganizationalChart"/>
    <dgm:cxn modelId="{A711C53C-6A49-4E56-BDFB-DF046DF28EB1}" type="presParOf" srcId="{7B17C0BD-70B3-495E-A1D1-6CFD5D478EF1}" destId="{588798A6-D3DB-404C-B39C-52702DE62577}" srcOrd="1" destOrd="0" presId="urn:microsoft.com/office/officeart/2008/layout/NameandTitleOrganizationalChart"/>
    <dgm:cxn modelId="{6F0BFAFE-0C85-421C-A8F5-CB0080BF4096}" type="presParOf" srcId="{7B17C0BD-70B3-495E-A1D1-6CFD5D478EF1}" destId="{3CF89827-583D-47EC-B98B-4A0B0FFB60CF}" srcOrd="2" destOrd="0" presId="urn:microsoft.com/office/officeart/2008/layout/NameandTitleOrganizationalChart"/>
    <dgm:cxn modelId="{B8016BAF-2958-4562-8EA1-0E78FCC1459A}" type="presParOf" srcId="{57C6E947-9853-4E4F-9E52-F0C523CEEBF3}" destId="{7A1BD9AC-FFA4-4C65-B153-70742B49F25C}" srcOrd="1" destOrd="0" presId="urn:microsoft.com/office/officeart/2008/layout/NameandTitleOrganizationalChart"/>
    <dgm:cxn modelId="{08063B62-1BAB-4C2B-8593-CE752E3C3FB0}" type="presParOf" srcId="{57C6E947-9853-4E4F-9E52-F0C523CEEBF3}" destId="{8741ACFF-9B8F-43F7-ACAF-0E5403D4CA2E}" srcOrd="2" destOrd="0" presId="urn:microsoft.com/office/officeart/2008/layout/NameandTitleOrganizationalChart"/>
    <dgm:cxn modelId="{4EC38790-A478-4A3C-A743-66273F12F355}" type="presParOf" srcId="{126E6AB0-1E5B-4CAD-94B9-94B938A29E03}" destId="{73442697-F545-4D8F-B68A-93C9A6FBE8D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5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D3A7B-D860-45C5-A78C-1991889446E3}">
      <dsp:nvSpPr>
        <dsp:cNvPr id="0" name=""/>
        <dsp:cNvSpPr/>
      </dsp:nvSpPr>
      <dsp:spPr>
        <a:xfrm>
          <a:off x="4114800" y="1198786"/>
          <a:ext cx="3088486" cy="380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131"/>
              </a:lnTo>
              <a:lnTo>
                <a:pt x="3088486" y="190131"/>
              </a:lnTo>
              <a:lnTo>
                <a:pt x="3088486" y="3802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8224F-F209-4AC5-A967-2357A3C54A38}">
      <dsp:nvSpPr>
        <dsp:cNvPr id="0" name=""/>
        <dsp:cNvSpPr/>
      </dsp:nvSpPr>
      <dsp:spPr>
        <a:xfrm>
          <a:off x="4114800" y="1198786"/>
          <a:ext cx="977035" cy="380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131"/>
              </a:lnTo>
              <a:lnTo>
                <a:pt x="977035" y="190131"/>
              </a:lnTo>
              <a:lnTo>
                <a:pt x="977035" y="3802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00F2FA-D193-4D35-A21D-D8AB9C35A393}">
      <dsp:nvSpPr>
        <dsp:cNvPr id="0" name=""/>
        <dsp:cNvSpPr/>
      </dsp:nvSpPr>
      <dsp:spPr>
        <a:xfrm>
          <a:off x="2980384" y="1198786"/>
          <a:ext cx="1134415" cy="380262"/>
        </a:xfrm>
        <a:custGeom>
          <a:avLst/>
          <a:gdLst/>
          <a:ahLst/>
          <a:cxnLst/>
          <a:rect l="0" t="0" r="0" b="0"/>
          <a:pathLst>
            <a:path>
              <a:moveTo>
                <a:pt x="1134415" y="0"/>
              </a:moveTo>
              <a:lnTo>
                <a:pt x="1134415" y="190131"/>
              </a:lnTo>
              <a:lnTo>
                <a:pt x="0" y="190131"/>
              </a:lnTo>
              <a:lnTo>
                <a:pt x="0" y="3802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0D632-1030-4D6C-A73F-6339ABFF6B1A}">
      <dsp:nvSpPr>
        <dsp:cNvPr id="0" name=""/>
        <dsp:cNvSpPr/>
      </dsp:nvSpPr>
      <dsp:spPr>
        <a:xfrm>
          <a:off x="868933" y="1198786"/>
          <a:ext cx="3245866" cy="380262"/>
        </a:xfrm>
        <a:custGeom>
          <a:avLst/>
          <a:gdLst/>
          <a:ahLst/>
          <a:cxnLst/>
          <a:rect l="0" t="0" r="0" b="0"/>
          <a:pathLst>
            <a:path>
              <a:moveTo>
                <a:pt x="3245866" y="0"/>
              </a:moveTo>
              <a:lnTo>
                <a:pt x="3245866" y="190131"/>
              </a:lnTo>
              <a:lnTo>
                <a:pt x="0" y="190131"/>
              </a:lnTo>
              <a:lnTo>
                <a:pt x="0" y="3802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81F98D-DEEF-444E-9141-B79FCB217480}">
      <dsp:nvSpPr>
        <dsp:cNvPr id="0" name=""/>
        <dsp:cNvSpPr/>
      </dsp:nvSpPr>
      <dsp:spPr>
        <a:xfrm>
          <a:off x="3327896" y="383939"/>
          <a:ext cx="1573807" cy="81484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1498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/>
            <a:t>廣豐實業</a:t>
          </a:r>
          <a:r>
            <a:rPr lang="en-US" altLang="zh-TW" sz="1700" kern="1200" dirty="0"/>
            <a:t/>
          </a:r>
          <a:br>
            <a:rPr lang="en-US" altLang="zh-TW" sz="1700" kern="1200" dirty="0"/>
          </a:br>
          <a:r>
            <a:rPr lang="en-US" altLang="zh-TW" sz="1700" kern="1200" dirty="0"/>
            <a:t>(</a:t>
          </a:r>
          <a:r>
            <a:rPr lang="zh-TW" altLang="en-US" sz="1700" kern="1200" dirty="0"/>
            <a:t>股</a:t>
          </a:r>
          <a:r>
            <a:rPr lang="en-US" altLang="zh-TW" sz="1700" kern="1200" dirty="0"/>
            <a:t>)</a:t>
          </a:r>
          <a:r>
            <a:rPr lang="zh-TW" altLang="en-US" sz="1700" kern="1200" dirty="0"/>
            <a:t>公司</a:t>
          </a:r>
        </a:p>
      </dsp:txBody>
      <dsp:txXfrm>
        <a:off x="3327896" y="383939"/>
        <a:ext cx="1573807" cy="814847"/>
      </dsp:txXfrm>
    </dsp:sp>
    <dsp:sp modelId="{79A3ED6D-1B29-423B-862B-3D8E44DDC10A}">
      <dsp:nvSpPr>
        <dsp:cNvPr id="0" name=""/>
        <dsp:cNvSpPr/>
      </dsp:nvSpPr>
      <dsp:spPr>
        <a:xfrm rot="20103570" flipV="1">
          <a:off x="8149610" y="521032"/>
          <a:ext cx="95481" cy="52362"/>
        </a:xfrm>
        <a:prstGeom prst="actionButtonBlank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3175" rIns="12700" bIns="3175" numCol="1" spcCol="1270" anchor="ctr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 dirty="0"/>
        </a:p>
      </dsp:txBody>
      <dsp:txXfrm rot="-10800000">
        <a:off x="8149610" y="521032"/>
        <a:ext cx="95481" cy="52362"/>
      </dsp:txXfrm>
    </dsp:sp>
    <dsp:sp modelId="{4B3C2DFB-525B-4BA4-8FF5-D107DD49E8D9}">
      <dsp:nvSpPr>
        <dsp:cNvPr id="0" name=""/>
        <dsp:cNvSpPr/>
      </dsp:nvSpPr>
      <dsp:spPr>
        <a:xfrm>
          <a:off x="82029" y="1579049"/>
          <a:ext cx="1573807" cy="81484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1498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700" kern="1200" dirty="0"/>
            <a:t>廣豐海外開發</a:t>
          </a:r>
          <a:r>
            <a:rPr lang="en-US" altLang="zh-TW" sz="1700" kern="1200" dirty="0"/>
            <a:t/>
          </a:r>
          <a:br>
            <a:rPr lang="en-US" altLang="zh-TW" sz="1700" kern="1200" dirty="0"/>
          </a:br>
          <a:r>
            <a:rPr lang="en-US" sz="1700" kern="1200" dirty="0"/>
            <a:t>(</a:t>
          </a:r>
          <a:r>
            <a:rPr lang="zh-TW" sz="1700" kern="1200" dirty="0"/>
            <a:t>股</a:t>
          </a:r>
          <a:r>
            <a:rPr lang="en-US" sz="1700" kern="1200" dirty="0"/>
            <a:t>)</a:t>
          </a:r>
          <a:r>
            <a:rPr lang="zh-TW" sz="1700" kern="1200" dirty="0"/>
            <a:t>公司</a:t>
          </a:r>
          <a:endParaRPr lang="zh-TW" altLang="en-US" sz="1700" kern="1200" dirty="0"/>
        </a:p>
      </dsp:txBody>
      <dsp:txXfrm>
        <a:off x="82029" y="1579049"/>
        <a:ext cx="1573807" cy="814847"/>
      </dsp:txXfrm>
    </dsp:sp>
    <dsp:sp modelId="{42FDA70C-2BB1-4519-946B-BB4201BF2369}">
      <dsp:nvSpPr>
        <dsp:cNvPr id="0" name=""/>
        <dsp:cNvSpPr/>
      </dsp:nvSpPr>
      <dsp:spPr>
        <a:xfrm>
          <a:off x="396790" y="2291197"/>
          <a:ext cx="1416427" cy="2716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FF536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/>
            <a:t>100%</a:t>
          </a:r>
          <a:endParaRPr lang="zh-TW" altLang="en-US" sz="1800" kern="1200" dirty="0"/>
        </a:p>
      </dsp:txBody>
      <dsp:txXfrm>
        <a:off x="396790" y="2291197"/>
        <a:ext cx="1416427" cy="271615"/>
      </dsp:txXfrm>
    </dsp:sp>
    <dsp:sp modelId="{EA052B1B-131C-402E-95C6-E7DB7F908AF5}">
      <dsp:nvSpPr>
        <dsp:cNvPr id="0" name=""/>
        <dsp:cNvSpPr/>
      </dsp:nvSpPr>
      <dsp:spPr>
        <a:xfrm>
          <a:off x="2193480" y="1579049"/>
          <a:ext cx="1573807" cy="81484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1498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/>
            <a:t>寶豐資產管理</a:t>
          </a:r>
          <a:r>
            <a:rPr lang="en-US" altLang="zh-TW" sz="1700" kern="1200" dirty="0"/>
            <a:t/>
          </a:r>
          <a:br>
            <a:rPr lang="en-US" altLang="zh-TW" sz="1700" kern="1200" dirty="0"/>
          </a:br>
          <a:r>
            <a:rPr lang="en-US" sz="1700" kern="1200" dirty="0"/>
            <a:t>(</a:t>
          </a:r>
          <a:r>
            <a:rPr lang="zh-TW" sz="1700" kern="1200" dirty="0"/>
            <a:t>股</a:t>
          </a:r>
          <a:r>
            <a:rPr lang="en-US" sz="1700" kern="1200" dirty="0"/>
            <a:t>)</a:t>
          </a:r>
          <a:r>
            <a:rPr lang="zh-TW" sz="1700" kern="1200" dirty="0"/>
            <a:t>公司</a:t>
          </a:r>
          <a:endParaRPr lang="zh-TW" altLang="en-US" sz="1700" kern="1200" dirty="0"/>
        </a:p>
      </dsp:txBody>
      <dsp:txXfrm>
        <a:off x="2193480" y="1579049"/>
        <a:ext cx="1573807" cy="814847"/>
      </dsp:txXfrm>
    </dsp:sp>
    <dsp:sp modelId="{78158436-3120-441C-B9A3-1A010DA16C47}">
      <dsp:nvSpPr>
        <dsp:cNvPr id="0" name=""/>
        <dsp:cNvSpPr/>
      </dsp:nvSpPr>
      <dsp:spPr>
        <a:xfrm>
          <a:off x="2521301" y="2317324"/>
          <a:ext cx="1416427" cy="2716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FF5D7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/>
            <a:t>100%</a:t>
          </a:r>
          <a:endParaRPr lang="zh-TW" altLang="en-US" sz="1800" kern="1200" dirty="0"/>
        </a:p>
      </dsp:txBody>
      <dsp:txXfrm>
        <a:off x="2521301" y="2317324"/>
        <a:ext cx="1416427" cy="271615"/>
      </dsp:txXfrm>
    </dsp:sp>
    <dsp:sp modelId="{B50CE640-ACAF-41FB-943B-4372E88FE56C}">
      <dsp:nvSpPr>
        <dsp:cNvPr id="0" name=""/>
        <dsp:cNvSpPr/>
      </dsp:nvSpPr>
      <dsp:spPr>
        <a:xfrm>
          <a:off x="4304931" y="1579049"/>
          <a:ext cx="1573807" cy="81484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1498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/>
            <a:t>百商數位科技</a:t>
          </a:r>
          <a:r>
            <a:rPr lang="en-US" altLang="zh-TW" sz="1700" kern="1200" dirty="0"/>
            <a:t>(</a:t>
          </a:r>
          <a:r>
            <a:rPr lang="zh-TW" altLang="en-US" sz="1700" kern="1200" dirty="0"/>
            <a:t>股</a:t>
          </a:r>
          <a:r>
            <a:rPr lang="en-US" altLang="zh-TW" sz="1700" kern="1200" dirty="0"/>
            <a:t>)</a:t>
          </a:r>
          <a:r>
            <a:rPr lang="zh-TW" altLang="en-US" sz="1700" kern="1200" dirty="0"/>
            <a:t>公司</a:t>
          </a:r>
        </a:p>
      </dsp:txBody>
      <dsp:txXfrm>
        <a:off x="4304931" y="1579049"/>
        <a:ext cx="1573807" cy="814847"/>
      </dsp:txXfrm>
    </dsp:sp>
    <dsp:sp modelId="{2D6BB8B8-A315-4DDB-B588-5F76543472B0}">
      <dsp:nvSpPr>
        <dsp:cNvPr id="0" name=""/>
        <dsp:cNvSpPr/>
      </dsp:nvSpPr>
      <dsp:spPr>
        <a:xfrm>
          <a:off x="4619692" y="2304259"/>
          <a:ext cx="1416427" cy="2716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FF536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/>
            <a:t>51%</a:t>
          </a:r>
          <a:endParaRPr lang="zh-TW" altLang="en-US" sz="1800" kern="1200" dirty="0"/>
        </a:p>
      </dsp:txBody>
      <dsp:txXfrm>
        <a:off x="4619692" y="2304259"/>
        <a:ext cx="1416427" cy="271615"/>
      </dsp:txXfrm>
    </dsp:sp>
    <dsp:sp modelId="{FBF1F48B-416A-459F-A27D-A0333348764F}">
      <dsp:nvSpPr>
        <dsp:cNvPr id="0" name=""/>
        <dsp:cNvSpPr/>
      </dsp:nvSpPr>
      <dsp:spPr>
        <a:xfrm>
          <a:off x="6416382" y="1579049"/>
          <a:ext cx="1573807" cy="81484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1498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/>
            <a:t>星系數位</a:t>
          </a:r>
          <a:r>
            <a:rPr lang="en-US" altLang="zh-TW" sz="1700" kern="1200" dirty="0"/>
            <a:t/>
          </a:r>
          <a:br>
            <a:rPr lang="en-US" altLang="zh-TW" sz="1700" kern="1200" dirty="0"/>
          </a:br>
          <a:r>
            <a:rPr lang="en-US" sz="1700" kern="1200" dirty="0"/>
            <a:t>(</a:t>
          </a:r>
          <a:r>
            <a:rPr lang="zh-TW" sz="1700" kern="1200" dirty="0"/>
            <a:t>股</a:t>
          </a:r>
          <a:r>
            <a:rPr lang="en-US" sz="1700" kern="1200" dirty="0"/>
            <a:t>)</a:t>
          </a:r>
          <a:r>
            <a:rPr lang="zh-TW" sz="1700" kern="1200" dirty="0"/>
            <a:t>公司</a:t>
          </a:r>
          <a:endParaRPr lang="zh-TW" altLang="en-US" sz="1700" kern="1200" dirty="0"/>
        </a:p>
      </dsp:txBody>
      <dsp:txXfrm>
        <a:off x="6416382" y="1579049"/>
        <a:ext cx="1573807" cy="814847"/>
      </dsp:txXfrm>
    </dsp:sp>
    <dsp:sp modelId="{588798A6-D3DB-404C-B39C-52702DE62577}">
      <dsp:nvSpPr>
        <dsp:cNvPr id="0" name=""/>
        <dsp:cNvSpPr/>
      </dsp:nvSpPr>
      <dsp:spPr>
        <a:xfrm>
          <a:off x="6705010" y="2317324"/>
          <a:ext cx="1416427" cy="2716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FF536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/>
            <a:t>51%</a:t>
          </a:r>
          <a:endParaRPr lang="zh-TW" altLang="en-US" sz="1800" kern="1200" dirty="0"/>
        </a:p>
      </dsp:txBody>
      <dsp:txXfrm>
        <a:off x="6705010" y="2317324"/>
        <a:ext cx="1416427" cy="271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414130" cy="4673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462810" y="0"/>
            <a:ext cx="3414130" cy="4673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99F1B-6329-448D-B8A6-1E9AC8B226E3}" type="datetimeFigureOut">
              <a:rPr lang="zh-TW" altLang="en-US" smtClean="0"/>
              <a:t>2022/9/8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8848062"/>
            <a:ext cx="3414130" cy="4673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462810" y="8848062"/>
            <a:ext cx="3414130" cy="4673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E1BAD-606C-4397-A5BF-44D37CF35D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84626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414989" cy="4662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461934" y="0"/>
            <a:ext cx="3414989" cy="4662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60F95-6CCE-4255-AD83-BA9BCAAFD93B}" type="datetimeFigureOut">
              <a:rPr lang="zh-TW" altLang="en-US" smtClean="0"/>
              <a:t>2022/9/8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165225"/>
            <a:ext cx="5589587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87509" y="4482680"/>
            <a:ext cx="6303746" cy="36677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849156"/>
            <a:ext cx="3414989" cy="466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461934" y="8849156"/>
            <a:ext cx="3414989" cy="466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41A5C-E690-40C0-85E4-D674FEDB7C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49634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4588" y="1189038"/>
            <a:ext cx="5589587" cy="314325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787509" y="4482681"/>
            <a:ext cx="6303746" cy="4616951"/>
          </a:xfrm>
        </p:spPr>
        <p:txBody>
          <a:bodyPr/>
          <a:lstStyle/>
          <a:p>
            <a:endParaRPr lang="en-US" altLang="zh-TW" sz="1100" dirty="0"/>
          </a:p>
          <a:p>
            <a:endParaRPr lang="zh-TW" altLang="en-US" sz="11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1418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4283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4469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812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3700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258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1562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2924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3190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41A5C-E690-40C0-85E4-D674FEDB7CC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624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128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75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707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4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31668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05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802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211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064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179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solidFill>
          <a:schemeClr val="bg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483" y="445169"/>
            <a:ext cx="468000" cy="55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84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376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107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347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807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8839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內頁標題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"/>
          <p:cNvSpPr/>
          <p:nvPr/>
        </p:nvSpPr>
        <p:spPr>
          <a:xfrm>
            <a:off x="-1" y="6729014"/>
            <a:ext cx="12192001" cy="128986"/>
          </a:xfrm>
          <a:prstGeom prst="rect">
            <a:avLst/>
          </a:prstGeom>
          <a:solidFill>
            <a:srgbClr val="BF332E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>
              <a:lnSpc>
                <a:spcPct val="100000"/>
              </a:lnSpc>
              <a:spcBef>
                <a:spcPts val="1650"/>
              </a:spcBef>
              <a:defRPr sz="3600"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25" name="Rectangle"/>
          <p:cNvSpPr/>
          <p:nvPr/>
        </p:nvSpPr>
        <p:spPr>
          <a:xfrm>
            <a:off x="633167" y="317197"/>
            <a:ext cx="81856" cy="548364"/>
          </a:xfrm>
          <a:prstGeom prst="rect">
            <a:avLst/>
          </a:prstGeom>
          <a:solidFill>
            <a:srgbClr val="BF332E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>
              <a:lnSpc>
                <a:spcPct val="100000"/>
              </a:lnSpc>
              <a:spcBef>
                <a:spcPts val="1650"/>
              </a:spcBef>
              <a:defRPr sz="3600"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26" name="大標題文字"/>
          <p:cNvSpPr txBox="1">
            <a:spLocks noGrp="1"/>
          </p:cNvSpPr>
          <p:nvPr>
            <p:ph type="title"/>
          </p:nvPr>
        </p:nvSpPr>
        <p:spPr>
          <a:xfrm>
            <a:off x="859419" y="185555"/>
            <a:ext cx="8429626" cy="811648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"/>
              </a:lnSpc>
              <a:spcBef>
                <a:spcPts val="0"/>
              </a:spcBef>
              <a:defRPr sz="3500" b="0">
                <a:solidFill>
                  <a:srgbClr val="222222"/>
                </a:solidFill>
                <a:latin typeface="+mn-lt"/>
                <a:ea typeface="+mn-ea"/>
                <a:cs typeface="+mn-cs"/>
                <a:sym typeface="PingFang TC Semibold"/>
              </a:defRPr>
            </a:lvl1pPr>
          </a:lstStyle>
          <a:p>
            <a:r>
              <a:t>大標題文字</a:t>
            </a:r>
          </a:p>
        </p:txBody>
      </p:sp>
      <p:sp>
        <p:nvSpPr>
          <p:cNvPr id="27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5976441" y="6509742"/>
            <a:ext cx="230188" cy="27463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spcBef>
                <a:spcPts val="0"/>
              </a:spcBef>
              <a:defRPr b="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67434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59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90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41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15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350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897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2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66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50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47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47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40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4.png"/><Relationship Id="rId47" Type="http://schemas.openxmlformats.org/officeDocument/2006/relationships/diagramLayout" Target="../diagrams/layout1.xml"/><Relationship Id="rId50" Type="http://schemas.microsoft.com/office/2007/relationships/diagramDrawing" Target="../diagrams/drawing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9.png"/><Relationship Id="rId46" Type="http://schemas.openxmlformats.org/officeDocument/2006/relationships/diagramData" Target="../diagrams/data1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41" Type="http://schemas.openxmlformats.org/officeDocument/2006/relationships/image" Target="../media/image43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8.png"/><Relationship Id="rId40" Type="http://schemas.openxmlformats.org/officeDocument/2006/relationships/image" Target="../media/image42.png"/><Relationship Id="rId45" Type="http://schemas.openxmlformats.org/officeDocument/2006/relationships/image" Target="../media/image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7.png"/><Relationship Id="rId49" Type="http://schemas.openxmlformats.org/officeDocument/2006/relationships/diagramColors" Target="../diagrams/colors1.xml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6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6.png"/><Relationship Id="rId43" Type="http://schemas.openxmlformats.org/officeDocument/2006/relationships/image" Target="../media/image45.png"/><Relationship Id="rId48" Type="http://schemas.openxmlformats.org/officeDocument/2006/relationships/diagramQuickStyle" Target="../diagrams/quickStyle1.xml"/><Relationship Id="rId8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47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47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47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zh-TW" altLang="en-US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廣豐實業股份有限公司</a:t>
            </a:r>
            <a:r>
              <a:rPr lang="en-US" altLang="zh-TW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400" b="1" dirty="0" smtClean="0">
                <a:solidFill>
                  <a:srgbClr val="C00000"/>
                </a:solidFill>
                <a:latin typeface="微軟正黑體" panose="020B0604030504040204" pitchFamily="34" charset="-120"/>
              </a:rPr>
              <a:t>KWONG </a:t>
            </a:r>
            <a:r>
              <a:rPr lang="en-US" altLang="zh-TW" sz="1400" b="1" dirty="0">
                <a:solidFill>
                  <a:srgbClr val="C00000"/>
                </a:solidFill>
                <a:latin typeface="微軟正黑體" panose="020B0604030504040204" pitchFamily="34" charset="-120"/>
              </a:rPr>
              <a:t>FONG INDUSTRIES </a:t>
            </a:r>
            <a:r>
              <a:rPr lang="en-US" altLang="zh-TW" sz="1400" b="1" dirty="0" smtClean="0">
                <a:solidFill>
                  <a:srgbClr val="C00000"/>
                </a:solidFill>
                <a:latin typeface="微軟正黑體" panose="020B0604030504040204" pitchFamily="34" charset="-120"/>
              </a:rPr>
              <a:t>CORPORATION</a:t>
            </a:r>
            <a:r>
              <a:rPr lang="zh-TW" altLang="en-US" sz="6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en-US" sz="6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</a:t>
            </a:r>
            <a:endParaRPr lang="zh-TW" altLang="en-US" sz="3300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body" idx="1"/>
          </p:nvPr>
        </p:nvSpPr>
        <p:spPr>
          <a:xfrm>
            <a:off x="1097280" y="4495136"/>
            <a:ext cx="10058400" cy="1143000"/>
          </a:xfrm>
        </p:spPr>
        <p:txBody>
          <a:bodyPr/>
          <a:lstStyle/>
          <a:p>
            <a:pPr algn="ctr">
              <a:lnSpc>
                <a:spcPts val="1900"/>
              </a:lnSpc>
            </a:pPr>
            <a:r>
              <a:rPr lang="zh-TW" altLang="en-US" dirty="0" smtClean="0">
                <a:solidFill>
                  <a:schemeClr val="tx1"/>
                </a:solidFill>
              </a:rPr>
              <a:t>                                                                          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r">
              <a:lnSpc>
                <a:spcPts val="1900"/>
              </a:lnSpc>
            </a:pPr>
            <a:r>
              <a:rPr lang="en-US" altLang="zh-TW" dirty="0" smtClean="0">
                <a:solidFill>
                  <a:schemeClr val="tx1"/>
                </a:solidFill>
              </a:rPr>
              <a:t>2022</a:t>
            </a:r>
            <a:r>
              <a:rPr lang="zh-TW" altLang="en-US" dirty="0" smtClean="0">
                <a:solidFill>
                  <a:schemeClr val="tx1"/>
                </a:solidFill>
              </a:rPr>
              <a:t>第二季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485632" y="3803904"/>
            <a:ext cx="24018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33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</a:rPr>
              <a:t>-1416-</a:t>
            </a:r>
            <a:endParaRPr lang="zh-TW" altLang="en-US" sz="33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51" y="428895"/>
            <a:ext cx="1080000" cy="1283238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3160451" y="2080191"/>
            <a:ext cx="6653033" cy="11317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zh-TW" altLang="en-US" sz="72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 人 說 明 會</a:t>
            </a:r>
            <a:r>
              <a:rPr lang="zh-TW" altLang="en-US" sz="7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en-US" sz="7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</a:t>
            </a:r>
            <a:endParaRPr lang="zh-TW" altLang="en-US" sz="7200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472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037394" y="3032171"/>
            <a:ext cx="2202078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100" dirty="0">
                <a:latin typeface="微軟正黑體" panose="020B0604030504040204" pitchFamily="34" charset="-120"/>
              </a:rPr>
              <a:t>Thank You.</a:t>
            </a:r>
            <a:endParaRPr lang="zh-TW" altLang="en-US" sz="3100" dirty="0"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514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logo1.png" descr="logo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28545" y="209696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logo4.png" descr="logo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28545" y="53574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logo12.png" descr="logo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2854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logo27.png" descr="logo2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28545" y="2749066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logo38.png" descr="logo38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28545" y="47053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logo42.png" descr="logo42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128545" y="40532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logo2.png" descr="logo2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124116" y="240857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logo8.png" descr="logo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703579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logo10.png" descr="logo10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703579" y="486838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logo13.png" descr="logo13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8703579" y="3156628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logo15.png" descr="logo15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703579" y="543897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logo39.png" descr="logo39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865505" y="1498842"/>
            <a:ext cx="952499" cy="31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logo43.png" descr="logo43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8703582" y="4297802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logo18.png" descr="logo18.pn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978475" y="5958951"/>
            <a:ext cx="1276349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logo30.png" descr="logo30.pn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978478" y="532332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logo48.png" descr="logo48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3978477" y="402119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logo22.png" descr="logo22.png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3978479" y="2067994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logo23.png" descr="logo23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397847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logo11.png" descr="logo11.png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828405" y="5958951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logo41.png" descr="logo4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828407" y="5314082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logo20.png" descr="logo20.png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828406" y="3379474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logo49.png" descr="logo49.png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828407" y="208973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logo45.png" descr="logo45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828406" y="466921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2019-05-27_12h18_57.png" descr="2019-05-27_12h18_57.png"/>
          <p:cNvPicPr>
            <a:picLocks noChangeAspect="1"/>
          </p:cNvPicPr>
          <p:nvPr/>
        </p:nvPicPr>
        <p:blipFill>
          <a:blip r:embed="rId26">
            <a:extLst/>
          </a:blip>
          <a:stretch>
            <a:fillRect/>
          </a:stretch>
        </p:blipFill>
        <p:spPr>
          <a:xfrm>
            <a:off x="756141" y="1444867"/>
            <a:ext cx="142087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logo35.png" descr="logo35.png"/>
          <p:cNvPicPr>
            <a:picLocks noChangeAspect="1"/>
          </p:cNvPicPr>
          <p:nvPr/>
        </p:nvPicPr>
        <p:blipFill>
          <a:blip r:embed="rId27">
            <a:extLst/>
          </a:blip>
          <a:stretch>
            <a:fillRect/>
          </a:stretch>
        </p:blipFill>
        <p:spPr>
          <a:xfrm>
            <a:off x="240339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logo29.png" descr="logo29.png"/>
          <p:cNvPicPr>
            <a:picLocks noChangeAspect="1"/>
          </p:cNvPicPr>
          <p:nvPr/>
        </p:nvPicPr>
        <p:blipFill>
          <a:blip r:embed="rId28">
            <a:extLst/>
          </a:blip>
          <a:stretch>
            <a:fillRect/>
          </a:stretch>
        </p:blipFill>
        <p:spPr>
          <a:xfrm>
            <a:off x="2403397" y="27490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logo19.png" descr="logo19.png"/>
          <p:cNvPicPr>
            <a:picLocks noChangeAspect="1"/>
          </p:cNvPicPr>
          <p:nvPr/>
        </p:nvPicPr>
        <p:blipFill>
          <a:blip r:embed="rId29">
            <a:extLst/>
          </a:blip>
          <a:stretch>
            <a:fillRect/>
          </a:stretch>
        </p:blipFill>
        <p:spPr>
          <a:xfrm>
            <a:off x="2403397" y="5357464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logo47.png" descr="logo47.png"/>
          <p:cNvPicPr>
            <a:picLocks noChangeAspect="1"/>
          </p:cNvPicPr>
          <p:nvPr/>
        </p:nvPicPr>
        <p:blipFill>
          <a:blip r:embed="rId30">
            <a:extLst/>
          </a:blip>
          <a:stretch>
            <a:fillRect/>
          </a:stretch>
        </p:blipFill>
        <p:spPr>
          <a:xfrm>
            <a:off x="2403397" y="34011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logo21.png" descr="logo21.png"/>
          <p:cNvPicPr>
            <a:picLocks noChangeAspect="1"/>
          </p:cNvPicPr>
          <p:nvPr/>
        </p:nvPicPr>
        <p:blipFill>
          <a:blip r:embed="rId31">
            <a:extLst/>
          </a:blip>
          <a:stretch>
            <a:fillRect/>
          </a:stretch>
        </p:blipFill>
        <p:spPr>
          <a:xfrm>
            <a:off x="1826190" y="1849793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logo36.png" descr="logo36.png"/>
          <p:cNvPicPr>
            <a:picLocks noChangeAspect="1"/>
          </p:cNvPicPr>
          <p:nvPr/>
        </p:nvPicPr>
        <p:blipFill>
          <a:blip r:embed="rId32">
            <a:extLst/>
          </a:blip>
          <a:stretch>
            <a:fillRect/>
          </a:stretch>
        </p:blipFill>
        <p:spPr>
          <a:xfrm>
            <a:off x="240339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玉山銀行LOGO295.png" descr="玉山銀行LOGO295.png"/>
          <p:cNvPicPr>
            <a:picLocks noChangeAspect="1"/>
          </p:cNvPicPr>
          <p:nvPr/>
        </p:nvPicPr>
        <p:blipFill>
          <a:blip r:embed="rId33">
            <a:extLst/>
          </a:blip>
          <a:srcRect t="34603" b="34603"/>
          <a:stretch>
            <a:fillRect/>
          </a:stretch>
        </p:blipFill>
        <p:spPr>
          <a:xfrm>
            <a:off x="2350809" y="4053265"/>
            <a:ext cx="138161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logo5.png" descr="logo5.png"/>
          <p:cNvPicPr>
            <a:picLocks noChangeAspect="1"/>
          </p:cNvPicPr>
          <p:nvPr/>
        </p:nvPicPr>
        <p:blipFill>
          <a:blip r:embed="rId34">
            <a:extLst/>
          </a:blip>
          <a:stretch>
            <a:fillRect/>
          </a:stretch>
        </p:blipFill>
        <p:spPr>
          <a:xfrm>
            <a:off x="10278614" y="593495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logo14.png" descr="logo14.png"/>
          <p:cNvPicPr>
            <a:picLocks noChangeAspect="1"/>
          </p:cNvPicPr>
          <p:nvPr/>
        </p:nvPicPr>
        <p:blipFill>
          <a:blip r:embed="rId35">
            <a:extLst/>
          </a:blip>
          <a:stretch>
            <a:fillRect/>
          </a:stretch>
        </p:blipFill>
        <p:spPr>
          <a:xfrm>
            <a:off x="1027861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logo25.png" descr="logo25.png"/>
          <p:cNvPicPr>
            <a:picLocks noChangeAspect="1"/>
          </p:cNvPicPr>
          <p:nvPr/>
        </p:nvPicPr>
        <p:blipFill>
          <a:blip r:embed="rId36">
            <a:extLst/>
          </a:blip>
          <a:stretch>
            <a:fillRect/>
          </a:stretch>
        </p:blipFill>
        <p:spPr>
          <a:xfrm>
            <a:off x="10278616" y="4251171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logo40.png" descr="logo40.png"/>
          <p:cNvPicPr>
            <a:picLocks noChangeAspect="1"/>
          </p:cNvPicPr>
          <p:nvPr/>
        </p:nvPicPr>
        <p:blipFill>
          <a:blip r:embed="rId37">
            <a:extLst/>
          </a:blip>
          <a:stretch>
            <a:fillRect/>
          </a:stretch>
        </p:blipFill>
        <p:spPr>
          <a:xfrm>
            <a:off x="10278614" y="5373693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logo17.png" descr="logo17.png"/>
          <p:cNvPicPr>
            <a:picLocks noChangeAspect="1"/>
          </p:cNvPicPr>
          <p:nvPr/>
        </p:nvPicPr>
        <p:blipFill>
          <a:blip r:embed="rId38">
            <a:extLst/>
          </a:blip>
          <a:stretch>
            <a:fillRect/>
          </a:stretch>
        </p:blipFill>
        <p:spPr>
          <a:xfrm>
            <a:off x="10278616" y="312864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logo33.png" descr="logo33.png"/>
          <p:cNvPicPr>
            <a:picLocks noChangeAspect="1"/>
          </p:cNvPicPr>
          <p:nvPr/>
        </p:nvPicPr>
        <p:blipFill>
          <a:blip r:embed="rId39">
            <a:extLst/>
          </a:blip>
          <a:stretch>
            <a:fillRect/>
          </a:stretch>
        </p:blipFill>
        <p:spPr>
          <a:xfrm>
            <a:off x="10278616" y="3689910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logo44.png" descr="logo44.png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0278617" y="256738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logo46.png" descr="logo46.png"/>
          <p:cNvPicPr>
            <a:picLocks noChangeAspect="1"/>
          </p:cNvPicPr>
          <p:nvPr/>
        </p:nvPicPr>
        <p:blipFill>
          <a:blip r:embed="rId41">
            <a:extLst/>
          </a:blip>
          <a:stretch>
            <a:fillRect/>
          </a:stretch>
        </p:blipFill>
        <p:spPr>
          <a:xfrm>
            <a:off x="10278618" y="2006128"/>
            <a:ext cx="1276345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skm_logo_w.png" descr="skm_logo_w.png"/>
          <p:cNvPicPr>
            <a:picLocks noChangeAspect="1"/>
          </p:cNvPicPr>
          <p:nvPr/>
        </p:nvPicPr>
        <p:blipFill>
          <a:blip r:embed="rId42">
            <a:extLst/>
          </a:blip>
          <a:stretch>
            <a:fillRect/>
          </a:stretch>
        </p:blipFill>
        <p:spPr>
          <a:xfrm>
            <a:off x="10400467" y="4812432"/>
            <a:ext cx="10326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logo9.png" descr="logo9.png"/>
          <p:cNvPicPr>
            <a:picLocks noChangeAspect="1"/>
          </p:cNvPicPr>
          <p:nvPr/>
        </p:nvPicPr>
        <p:blipFill>
          <a:blip r:embed="rId43">
            <a:extLst/>
          </a:blip>
          <a:stretch>
            <a:fillRect/>
          </a:stretch>
        </p:blipFill>
        <p:spPr>
          <a:xfrm>
            <a:off x="5928538" y="6017300"/>
            <a:ext cx="1276350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logo31.png" descr="logo31.png"/>
          <p:cNvPicPr>
            <a:picLocks noChangeAspect="1"/>
          </p:cNvPicPr>
          <p:nvPr/>
        </p:nvPicPr>
        <p:blipFill>
          <a:blip r:embed="rId44">
            <a:extLst/>
          </a:blip>
          <a:stretch>
            <a:fillRect/>
          </a:stretch>
        </p:blipFill>
        <p:spPr>
          <a:xfrm>
            <a:off x="5553514" y="5334768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ge-kgi-20181220-fe694ac5-80a2-4d28-ac36-4e9837d4db9b.png" descr="page-kgi-20181220-fe694ac5-80a2-4d28-ac36-4e9837d4db9b.png"/>
          <p:cNvPicPr>
            <a:picLocks noChangeAspect="1"/>
          </p:cNvPicPr>
          <p:nvPr/>
        </p:nvPicPr>
        <p:blipFill>
          <a:blip r:embed="rId45">
            <a:extLst/>
          </a:blip>
          <a:stretch>
            <a:fillRect/>
          </a:stretch>
        </p:blipFill>
        <p:spPr>
          <a:xfrm>
            <a:off x="5581012" y="2156684"/>
            <a:ext cx="1221350" cy="298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download.png" descr="download.png"/>
          <p:cNvPicPr>
            <a:picLocks noChangeAspect="1"/>
          </p:cNvPicPr>
          <p:nvPr/>
        </p:nvPicPr>
        <p:blipFill>
          <a:blip r:embed="rId46">
            <a:extLst/>
          </a:blip>
          <a:stretch>
            <a:fillRect/>
          </a:stretch>
        </p:blipFill>
        <p:spPr>
          <a:xfrm>
            <a:off x="5561929" y="2805001"/>
            <a:ext cx="1259514" cy="2984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6141" y="318339"/>
            <a:ext cx="8429626" cy="582986"/>
          </a:xfrm>
        </p:spPr>
        <p:txBody>
          <a:bodyPr/>
          <a:lstStyle/>
          <a:p>
            <a:r>
              <a:rPr lang="zh-TW" altLang="en-US" dirty="0" smtClean="0"/>
              <a:t>免責聲明</a:t>
            </a:r>
            <a:endParaRPr lang="zh-TW" altLang="en-US" dirty="0"/>
          </a:p>
        </p:txBody>
      </p:sp>
      <p:pic>
        <p:nvPicPr>
          <p:cNvPr id="69" name="圖片 6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367" y="183614"/>
            <a:ext cx="469491" cy="557841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1243584" y="2097025"/>
            <a:ext cx="948537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本簡報之資料陳述係基於本公司對於未來營運之假設， 屬於前瞻性之陳述，具有風險性和不確定性，故實際經營結果可能與該上述之前瞻性陳述有實質性差異。</a:t>
            </a:r>
            <a:endParaRPr lang="en-US" altLang="zh-TW" sz="2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sz="23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除法律規定外，無論是由於新信息、未來事件或其他原因，本公司均不承擔更新任何前瞻性陳述之義務。 </a:t>
            </a:r>
          </a:p>
        </p:txBody>
      </p:sp>
    </p:spTree>
    <p:extLst>
      <p:ext uri="{BB962C8B-B14F-4D97-AF65-F5344CB8AC3E}">
        <p14:creationId xmlns:p14="http://schemas.microsoft.com/office/powerpoint/2010/main" val="296008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logo1.png" descr="logo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28545" y="209696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logo4.png" descr="logo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28545" y="53574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logo12.png" descr="logo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2854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logo27.png" descr="logo2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28545" y="2749066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logo38.png" descr="logo38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28545" y="47053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logo42.png" descr="logo42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128545" y="40532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logo2.png" descr="logo2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124116" y="240857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logo8.png" descr="logo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703579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logo10.png" descr="logo10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703579" y="486838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logo13.png" descr="logo13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8703579" y="3156628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logo15.png" descr="logo15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703579" y="543897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logo39.png" descr="logo39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865505" y="1498842"/>
            <a:ext cx="952499" cy="31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logo43.png" descr="logo43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8703582" y="4297802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logo18.png" descr="logo18.pn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978475" y="5958951"/>
            <a:ext cx="1276349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logo30.png" descr="logo30.pn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978478" y="532332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logo48.png" descr="logo48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3978477" y="402119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logo22.png" descr="logo22.png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3978479" y="2067994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logo23.png" descr="logo23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397847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logo11.png" descr="logo11.png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828405" y="5958951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logo41.png" descr="logo4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828407" y="5314082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logo20.png" descr="logo20.png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828406" y="3379474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logo49.png" descr="logo49.png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828407" y="208973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logo45.png" descr="logo45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828406" y="466921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2019-05-27_12h18_57.png" descr="2019-05-27_12h18_57.png"/>
          <p:cNvPicPr>
            <a:picLocks noChangeAspect="1"/>
          </p:cNvPicPr>
          <p:nvPr/>
        </p:nvPicPr>
        <p:blipFill>
          <a:blip r:embed="rId26">
            <a:extLst/>
          </a:blip>
          <a:stretch>
            <a:fillRect/>
          </a:stretch>
        </p:blipFill>
        <p:spPr>
          <a:xfrm>
            <a:off x="756141" y="1444867"/>
            <a:ext cx="142087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logo35.png" descr="logo35.png"/>
          <p:cNvPicPr>
            <a:picLocks noChangeAspect="1"/>
          </p:cNvPicPr>
          <p:nvPr/>
        </p:nvPicPr>
        <p:blipFill>
          <a:blip r:embed="rId27">
            <a:extLst/>
          </a:blip>
          <a:stretch>
            <a:fillRect/>
          </a:stretch>
        </p:blipFill>
        <p:spPr>
          <a:xfrm>
            <a:off x="240339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logo29.png" descr="logo29.png"/>
          <p:cNvPicPr>
            <a:picLocks noChangeAspect="1"/>
          </p:cNvPicPr>
          <p:nvPr/>
        </p:nvPicPr>
        <p:blipFill>
          <a:blip r:embed="rId28">
            <a:extLst/>
          </a:blip>
          <a:stretch>
            <a:fillRect/>
          </a:stretch>
        </p:blipFill>
        <p:spPr>
          <a:xfrm>
            <a:off x="2403397" y="27490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logo19.png" descr="logo19.png"/>
          <p:cNvPicPr>
            <a:picLocks noChangeAspect="1"/>
          </p:cNvPicPr>
          <p:nvPr/>
        </p:nvPicPr>
        <p:blipFill>
          <a:blip r:embed="rId29">
            <a:extLst/>
          </a:blip>
          <a:stretch>
            <a:fillRect/>
          </a:stretch>
        </p:blipFill>
        <p:spPr>
          <a:xfrm>
            <a:off x="2403397" y="5357464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logo47.png" descr="logo47.png"/>
          <p:cNvPicPr>
            <a:picLocks noChangeAspect="1"/>
          </p:cNvPicPr>
          <p:nvPr/>
        </p:nvPicPr>
        <p:blipFill>
          <a:blip r:embed="rId30">
            <a:extLst/>
          </a:blip>
          <a:stretch>
            <a:fillRect/>
          </a:stretch>
        </p:blipFill>
        <p:spPr>
          <a:xfrm>
            <a:off x="2403397" y="34011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logo21.png" descr="logo21.png"/>
          <p:cNvPicPr>
            <a:picLocks noChangeAspect="1"/>
          </p:cNvPicPr>
          <p:nvPr/>
        </p:nvPicPr>
        <p:blipFill>
          <a:blip r:embed="rId31">
            <a:extLst/>
          </a:blip>
          <a:stretch>
            <a:fillRect/>
          </a:stretch>
        </p:blipFill>
        <p:spPr>
          <a:xfrm>
            <a:off x="1826190" y="1849793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logo36.png" descr="logo36.png"/>
          <p:cNvPicPr>
            <a:picLocks noChangeAspect="1"/>
          </p:cNvPicPr>
          <p:nvPr/>
        </p:nvPicPr>
        <p:blipFill>
          <a:blip r:embed="rId32">
            <a:extLst/>
          </a:blip>
          <a:stretch>
            <a:fillRect/>
          </a:stretch>
        </p:blipFill>
        <p:spPr>
          <a:xfrm>
            <a:off x="240339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玉山銀行LOGO295.png" descr="玉山銀行LOGO295.png"/>
          <p:cNvPicPr>
            <a:picLocks noChangeAspect="1"/>
          </p:cNvPicPr>
          <p:nvPr/>
        </p:nvPicPr>
        <p:blipFill>
          <a:blip r:embed="rId33">
            <a:extLst/>
          </a:blip>
          <a:srcRect t="34603" b="34603"/>
          <a:stretch>
            <a:fillRect/>
          </a:stretch>
        </p:blipFill>
        <p:spPr>
          <a:xfrm>
            <a:off x="2350809" y="4053265"/>
            <a:ext cx="138161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logo5.png" descr="logo5.png"/>
          <p:cNvPicPr>
            <a:picLocks noChangeAspect="1"/>
          </p:cNvPicPr>
          <p:nvPr/>
        </p:nvPicPr>
        <p:blipFill>
          <a:blip r:embed="rId34">
            <a:extLst/>
          </a:blip>
          <a:stretch>
            <a:fillRect/>
          </a:stretch>
        </p:blipFill>
        <p:spPr>
          <a:xfrm>
            <a:off x="10278614" y="593495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logo14.png" descr="logo14.png"/>
          <p:cNvPicPr>
            <a:picLocks noChangeAspect="1"/>
          </p:cNvPicPr>
          <p:nvPr/>
        </p:nvPicPr>
        <p:blipFill>
          <a:blip r:embed="rId35">
            <a:extLst/>
          </a:blip>
          <a:stretch>
            <a:fillRect/>
          </a:stretch>
        </p:blipFill>
        <p:spPr>
          <a:xfrm>
            <a:off x="1027861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logo25.png" descr="logo25.png"/>
          <p:cNvPicPr>
            <a:picLocks noChangeAspect="1"/>
          </p:cNvPicPr>
          <p:nvPr/>
        </p:nvPicPr>
        <p:blipFill>
          <a:blip r:embed="rId36">
            <a:extLst/>
          </a:blip>
          <a:stretch>
            <a:fillRect/>
          </a:stretch>
        </p:blipFill>
        <p:spPr>
          <a:xfrm>
            <a:off x="10278616" y="4251171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logo40.png" descr="logo40.png"/>
          <p:cNvPicPr>
            <a:picLocks noChangeAspect="1"/>
          </p:cNvPicPr>
          <p:nvPr/>
        </p:nvPicPr>
        <p:blipFill>
          <a:blip r:embed="rId37">
            <a:extLst/>
          </a:blip>
          <a:stretch>
            <a:fillRect/>
          </a:stretch>
        </p:blipFill>
        <p:spPr>
          <a:xfrm>
            <a:off x="10278614" y="5373693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logo17.png" descr="logo17.png"/>
          <p:cNvPicPr>
            <a:picLocks noChangeAspect="1"/>
          </p:cNvPicPr>
          <p:nvPr/>
        </p:nvPicPr>
        <p:blipFill>
          <a:blip r:embed="rId38">
            <a:extLst/>
          </a:blip>
          <a:stretch>
            <a:fillRect/>
          </a:stretch>
        </p:blipFill>
        <p:spPr>
          <a:xfrm>
            <a:off x="10278616" y="312864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logo33.png" descr="logo33.png"/>
          <p:cNvPicPr>
            <a:picLocks noChangeAspect="1"/>
          </p:cNvPicPr>
          <p:nvPr/>
        </p:nvPicPr>
        <p:blipFill>
          <a:blip r:embed="rId39">
            <a:extLst/>
          </a:blip>
          <a:stretch>
            <a:fillRect/>
          </a:stretch>
        </p:blipFill>
        <p:spPr>
          <a:xfrm>
            <a:off x="10278616" y="3689910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logo44.png" descr="logo44.png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0278617" y="256738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logo46.png" descr="logo46.png"/>
          <p:cNvPicPr>
            <a:picLocks noChangeAspect="1"/>
          </p:cNvPicPr>
          <p:nvPr/>
        </p:nvPicPr>
        <p:blipFill>
          <a:blip r:embed="rId41">
            <a:extLst/>
          </a:blip>
          <a:stretch>
            <a:fillRect/>
          </a:stretch>
        </p:blipFill>
        <p:spPr>
          <a:xfrm>
            <a:off x="10278618" y="2006128"/>
            <a:ext cx="1276345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skm_logo_w.png" descr="skm_logo_w.png"/>
          <p:cNvPicPr>
            <a:picLocks noChangeAspect="1"/>
          </p:cNvPicPr>
          <p:nvPr/>
        </p:nvPicPr>
        <p:blipFill>
          <a:blip r:embed="rId42">
            <a:extLst/>
          </a:blip>
          <a:stretch>
            <a:fillRect/>
          </a:stretch>
        </p:blipFill>
        <p:spPr>
          <a:xfrm>
            <a:off x="10400467" y="4812432"/>
            <a:ext cx="10326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logo9.png" descr="logo9.png"/>
          <p:cNvPicPr>
            <a:picLocks noChangeAspect="1"/>
          </p:cNvPicPr>
          <p:nvPr/>
        </p:nvPicPr>
        <p:blipFill>
          <a:blip r:embed="rId43">
            <a:extLst/>
          </a:blip>
          <a:stretch>
            <a:fillRect/>
          </a:stretch>
        </p:blipFill>
        <p:spPr>
          <a:xfrm>
            <a:off x="5928538" y="6017300"/>
            <a:ext cx="1276350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logo31.png" descr="logo31.png"/>
          <p:cNvPicPr>
            <a:picLocks noChangeAspect="1"/>
          </p:cNvPicPr>
          <p:nvPr/>
        </p:nvPicPr>
        <p:blipFill>
          <a:blip r:embed="rId44">
            <a:extLst/>
          </a:blip>
          <a:stretch>
            <a:fillRect/>
          </a:stretch>
        </p:blipFill>
        <p:spPr>
          <a:xfrm>
            <a:off x="5553514" y="5334768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ge-kgi-20181220-fe694ac5-80a2-4d28-ac36-4e9837d4db9b.png" descr="page-kgi-20181220-fe694ac5-80a2-4d28-ac36-4e9837d4db9b.png"/>
          <p:cNvPicPr>
            <a:picLocks noChangeAspect="1"/>
          </p:cNvPicPr>
          <p:nvPr/>
        </p:nvPicPr>
        <p:blipFill>
          <a:blip r:embed="rId45">
            <a:extLst/>
          </a:blip>
          <a:stretch>
            <a:fillRect/>
          </a:stretch>
        </p:blipFill>
        <p:spPr>
          <a:xfrm>
            <a:off x="5581012" y="2156684"/>
            <a:ext cx="1221350" cy="298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download.png" descr="download.png"/>
          <p:cNvPicPr>
            <a:picLocks noChangeAspect="1"/>
          </p:cNvPicPr>
          <p:nvPr/>
        </p:nvPicPr>
        <p:blipFill>
          <a:blip r:embed="rId46">
            <a:extLst/>
          </a:blip>
          <a:stretch>
            <a:fillRect/>
          </a:stretch>
        </p:blipFill>
        <p:spPr>
          <a:xfrm>
            <a:off x="5561929" y="2805001"/>
            <a:ext cx="1259514" cy="2984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6141" y="318339"/>
            <a:ext cx="8429626" cy="582986"/>
          </a:xfrm>
        </p:spPr>
        <p:txBody>
          <a:bodyPr/>
          <a:lstStyle/>
          <a:p>
            <a:r>
              <a:rPr lang="zh-TW" altLang="en-US" dirty="0" smtClean="0"/>
              <a:t>公司沿革</a:t>
            </a:r>
            <a:endParaRPr lang="zh-TW" altLang="en-US" dirty="0"/>
          </a:p>
        </p:txBody>
      </p:sp>
      <p:pic>
        <p:nvPicPr>
          <p:cNvPr id="69" name="圖片 6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367" y="183614"/>
            <a:ext cx="469491" cy="557841"/>
          </a:xfrm>
          <a:prstGeom prst="rect">
            <a:avLst/>
          </a:prstGeom>
        </p:spPr>
      </p:pic>
      <p:sp>
        <p:nvSpPr>
          <p:cNvPr id="49" name="直排標題 1"/>
          <p:cNvSpPr txBox="1">
            <a:spLocks/>
          </p:cNvSpPr>
          <p:nvPr/>
        </p:nvSpPr>
        <p:spPr>
          <a:xfrm>
            <a:off x="781235" y="1260858"/>
            <a:ext cx="9185725" cy="4674096"/>
          </a:xfrm>
          <a:prstGeom prst="rect">
            <a:avLst/>
          </a:prstGeom>
        </p:spPr>
        <p:txBody>
          <a:bodyPr vert="horz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zh-TW" altLang="en-US" sz="2800" dirty="0">
                <a:solidFill>
                  <a:schemeClr val="tx1"/>
                </a:solidFill>
                <a:latin typeface="+mn-ea"/>
                <a:ea typeface="+mn-ea"/>
              </a:rPr>
              <a:t>廣豐實業股份有限公司</a:t>
            </a:r>
            <a:endParaRPr lang="en-US" altLang="zh-TW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>
              <a:lnSpc>
                <a:spcPts val="4600"/>
              </a:lnSpc>
            </a:pPr>
            <a:r>
              <a:rPr lang="zh-TW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>設立日期：</a:t>
            </a:r>
            <a:r>
              <a:rPr lang="en-US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>1968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年</a:t>
            </a:r>
            <a:r>
              <a:rPr lang="en-US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>06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月</a:t>
            </a:r>
            <a:r>
              <a:rPr lang="en-US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>24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日</a:t>
            </a:r>
            <a:r>
              <a:rPr lang="en-US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/>
            </a:r>
            <a:br>
              <a:rPr lang="en-US" altLang="zh-TW" sz="2800" dirty="0" smtClean="0">
                <a:solidFill>
                  <a:schemeClr val="tx1"/>
                </a:solidFill>
                <a:latin typeface="+mn-ea"/>
                <a:ea typeface="+mn-ea"/>
              </a:rPr>
            </a:b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掛牌時間</a:t>
            </a:r>
            <a:r>
              <a:rPr lang="zh-TW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>：</a:t>
            </a:r>
            <a:r>
              <a:rPr lang="en-US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>1976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年</a:t>
            </a:r>
            <a:r>
              <a:rPr lang="en-US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>04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月</a:t>
            </a:r>
            <a:endParaRPr lang="en-US" altLang="zh-TW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>
              <a:lnSpc>
                <a:spcPts val="46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股票代號：</a:t>
            </a:r>
            <a:r>
              <a:rPr lang="en-US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>1416</a:t>
            </a:r>
            <a:br>
              <a:rPr lang="en-US" altLang="zh-TW" sz="2800" dirty="0" smtClean="0">
                <a:solidFill>
                  <a:schemeClr val="tx1"/>
                </a:solidFill>
                <a:latin typeface="+mn-ea"/>
                <a:ea typeface="+mn-ea"/>
              </a:rPr>
            </a:b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實收資本</a:t>
            </a:r>
            <a:r>
              <a:rPr lang="zh-TW" altLang="zh-TW" sz="2800" dirty="0" smtClean="0">
                <a:solidFill>
                  <a:schemeClr val="tx1"/>
                </a:solidFill>
                <a:latin typeface="+mn-ea"/>
                <a:ea typeface="+mn-ea"/>
              </a:rPr>
              <a:t>：</a:t>
            </a:r>
            <a:r>
              <a:rPr lang="en-US" altLang="zh-TW" sz="2800" dirty="0">
                <a:solidFill>
                  <a:schemeClr val="tx1"/>
                </a:solidFill>
                <a:latin typeface="+mn-ea"/>
                <a:ea typeface="+mn-ea"/>
              </a:rPr>
              <a:t>1,853,421,680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元</a:t>
            </a:r>
            <a:endParaRPr lang="en-US" altLang="zh-TW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>
              <a:lnSpc>
                <a:spcPts val="46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董  事  長：賀錫敬</a:t>
            </a:r>
            <a:endParaRPr lang="en-US" altLang="zh-TW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>
              <a:lnSpc>
                <a:spcPts val="46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目前業務</a:t>
            </a:r>
            <a:r>
              <a:rPr lang="zh-TW" altLang="en-US" sz="2800" dirty="0">
                <a:solidFill>
                  <a:schemeClr val="tx1"/>
                </a:solidFill>
                <a:latin typeface="+mn-ea"/>
                <a:ea typeface="+mn-ea"/>
              </a:rPr>
              <a:t>：數位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科技、土地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  <a:ea typeface="+mn-ea"/>
              </a:rPr>
              <a:t>開發</a:t>
            </a:r>
            <a:endParaRPr lang="zh-TW" altLang="en-US" sz="1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6115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logo1.png" descr="logo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28545" y="209696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logo4.png" descr="logo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28545" y="53574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logo12.png" descr="logo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2854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logo27.png" descr="logo2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28545" y="2749066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logo38.png" descr="logo38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28545" y="47053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logo42.png" descr="logo42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128545" y="40532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logo2.png" descr="logo2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124116" y="240857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logo8.png" descr="logo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703579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logo10.png" descr="logo10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703579" y="486838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logo13.png" descr="logo13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8703579" y="3156628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logo15.png" descr="logo15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703579" y="543897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logo39.png" descr="logo39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865505" y="1498842"/>
            <a:ext cx="952499" cy="31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logo43.png" descr="logo43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8703582" y="4297802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logo18.png" descr="logo18.pn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978475" y="5958951"/>
            <a:ext cx="1276349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logo30.png" descr="logo30.pn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978478" y="532332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logo48.png" descr="logo48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3978477" y="402119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logo22.png" descr="logo22.png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3978479" y="2067994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logo23.png" descr="logo23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397847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logo11.png" descr="logo11.png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828405" y="5958951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logo41.png" descr="logo4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828407" y="5314082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logo20.png" descr="logo20.png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828406" y="3379474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logo49.png" descr="logo49.png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828407" y="208973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logo45.png" descr="logo45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828406" y="466921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2019-05-27_12h18_57.png" descr="2019-05-27_12h18_57.png"/>
          <p:cNvPicPr>
            <a:picLocks noChangeAspect="1"/>
          </p:cNvPicPr>
          <p:nvPr/>
        </p:nvPicPr>
        <p:blipFill>
          <a:blip r:embed="rId26">
            <a:extLst/>
          </a:blip>
          <a:stretch>
            <a:fillRect/>
          </a:stretch>
        </p:blipFill>
        <p:spPr>
          <a:xfrm>
            <a:off x="756141" y="1444867"/>
            <a:ext cx="142087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logo35.png" descr="logo35.png"/>
          <p:cNvPicPr>
            <a:picLocks noChangeAspect="1"/>
          </p:cNvPicPr>
          <p:nvPr/>
        </p:nvPicPr>
        <p:blipFill>
          <a:blip r:embed="rId27">
            <a:extLst/>
          </a:blip>
          <a:stretch>
            <a:fillRect/>
          </a:stretch>
        </p:blipFill>
        <p:spPr>
          <a:xfrm>
            <a:off x="240339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logo29.png" descr="logo29.png"/>
          <p:cNvPicPr>
            <a:picLocks noChangeAspect="1"/>
          </p:cNvPicPr>
          <p:nvPr/>
        </p:nvPicPr>
        <p:blipFill>
          <a:blip r:embed="rId28">
            <a:extLst/>
          </a:blip>
          <a:stretch>
            <a:fillRect/>
          </a:stretch>
        </p:blipFill>
        <p:spPr>
          <a:xfrm>
            <a:off x="2403397" y="27490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logo19.png" descr="logo19.png"/>
          <p:cNvPicPr>
            <a:picLocks noChangeAspect="1"/>
          </p:cNvPicPr>
          <p:nvPr/>
        </p:nvPicPr>
        <p:blipFill>
          <a:blip r:embed="rId29">
            <a:extLst/>
          </a:blip>
          <a:stretch>
            <a:fillRect/>
          </a:stretch>
        </p:blipFill>
        <p:spPr>
          <a:xfrm>
            <a:off x="2403397" y="5357464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logo47.png" descr="logo47.png"/>
          <p:cNvPicPr>
            <a:picLocks noChangeAspect="1"/>
          </p:cNvPicPr>
          <p:nvPr/>
        </p:nvPicPr>
        <p:blipFill>
          <a:blip r:embed="rId30">
            <a:extLst/>
          </a:blip>
          <a:stretch>
            <a:fillRect/>
          </a:stretch>
        </p:blipFill>
        <p:spPr>
          <a:xfrm>
            <a:off x="2403397" y="34011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logo21.png" descr="logo21.png"/>
          <p:cNvPicPr>
            <a:picLocks noChangeAspect="1"/>
          </p:cNvPicPr>
          <p:nvPr/>
        </p:nvPicPr>
        <p:blipFill>
          <a:blip r:embed="rId31">
            <a:extLst/>
          </a:blip>
          <a:stretch>
            <a:fillRect/>
          </a:stretch>
        </p:blipFill>
        <p:spPr>
          <a:xfrm>
            <a:off x="1826190" y="1849793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logo36.png" descr="logo36.png"/>
          <p:cNvPicPr>
            <a:picLocks noChangeAspect="1"/>
          </p:cNvPicPr>
          <p:nvPr/>
        </p:nvPicPr>
        <p:blipFill>
          <a:blip r:embed="rId32">
            <a:extLst/>
          </a:blip>
          <a:stretch>
            <a:fillRect/>
          </a:stretch>
        </p:blipFill>
        <p:spPr>
          <a:xfrm>
            <a:off x="240339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玉山銀行LOGO295.png" descr="玉山銀行LOGO295.png"/>
          <p:cNvPicPr>
            <a:picLocks noChangeAspect="1"/>
          </p:cNvPicPr>
          <p:nvPr/>
        </p:nvPicPr>
        <p:blipFill>
          <a:blip r:embed="rId33">
            <a:extLst/>
          </a:blip>
          <a:srcRect t="34603" b="34603"/>
          <a:stretch>
            <a:fillRect/>
          </a:stretch>
        </p:blipFill>
        <p:spPr>
          <a:xfrm>
            <a:off x="2350809" y="4053265"/>
            <a:ext cx="138161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logo5.png" descr="logo5.png"/>
          <p:cNvPicPr>
            <a:picLocks noChangeAspect="1"/>
          </p:cNvPicPr>
          <p:nvPr/>
        </p:nvPicPr>
        <p:blipFill>
          <a:blip r:embed="rId34">
            <a:extLst/>
          </a:blip>
          <a:stretch>
            <a:fillRect/>
          </a:stretch>
        </p:blipFill>
        <p:spPr>
          <a:xfrm>
            <a:off x="10278614" y="593495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logo25.png" descr="logo25.png"/>
          <p:cNvPicPr>
            <a:picLocks noChangeAspect="1"/>
          </p:cNvPicPr>
          <p:nvPr/>
        </p:nvPicPr>
        <p:blipFill>
          <a:blip r:embed="rId35">
            <a:extLst/>
          </a:blip>
          <a:stretch>
            <a:fillRect/>
          </a:stretch>
        </p:blipFill>
        <p:spPr>
          <a:xfrm>
            <a:off x="10278616" y="4251171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logo40.png" descr="logo40.png"/>
          <p:cNvPicPr>
            <a:picLocks noChangeAspect="1"/>
          </p:cNvPicPr>
          <p:nvPr/>
        </p:nvPicPr>
        <p:blipFill>
          <a:blip r:embed="rId36">
            <a:extLst/>
          </a:blip>
          <a:stretch>
            <a:fillRect/>
          </a:stretch>
        </p:blipFill>
        <p:spPr>
          <a:xfrm>
            <a:off x="10278614" y="5373693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logo17.png" descr="logo17.png"/>
          <p:cNvPicPr>
            <a:picLocks noChangeAspect="1"/>
          </p:cNvPicPr>
          <p:nvPr/>
        </p:nvPicPr>
        <p:blipFill>
          <a:blip r:embed="rId37">
            <a:extLst/>
          </a:blip>
          <a:stretch>
            <a:fillRect/>
          </a:stretch>
        </p:blipFill>
        <p:spPr>
          <a:xfrm>
            <a:off x="10278616" y="312864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logo33.png" descr="logo33.png"/>
          <p:cNvPicPr>
            <a:picLocks noChangeAspect="1"/>
          </p:cNvPicPr>
          <p:nvPr/>
        </p:nvPicPr>
        <p:blipFill>
          <a:blip r:embed="rId38">
            <a:extLst/>
          </a:blip>
          <a:stretch>
            <a:fillRect/>
          </a:stretch>
        </p:blipFill>
        <p:spPr>
          <a:xfrm>
            <a:off x="10278616" y="3689910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logo44.png" descr="logo44.png"/>
          <p:cNvPicPr>
            <a:picLocks noChangeAspect="1"/>
          </p:cNvPicPr>
          <p:nvPr/>
        </p:nvPicPr>
        <p:blipFill>
          <a:blip r:embed="rId39">
            <a:extLst/>
          </a:blip>
          <a:stretch>
            <a:fillRect/>
          </a:stretch>
        </p:blipFill>
        <p:spPr>
          <a:xfrm>
            <a:off x="10245763" y="252372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skm_logo_w.png" descr="skm_logo_w.png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0400467" y="4812432"/>
            <a:ext cx="10326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logo9.png" descr="logo9.png"/>
          <p:cNvPicPr>
            <a:picLocks noChangeAspect="1"/>
          </p:cNvPicPr>
          <p:nvPr/>
        </p:nvPicPr>
        <p:blipFill>
          <a:blip r:embed="rId41">
            <a:extLst/>
          </a:blip>
          <a:stretch>
            <a:fillRect/>
          </a:stretch>
        </p:blipFill>
        <p:spPr>
          <a:xfrm>
            <a:off x="5928538" y="6017300"/>
            <a:ext cx="1276350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logo31.png" descr="logo31.png"/>
          <p:cNvPicPr>
            <a:picLocks noChangeAspect="1"/>
          </p:cNvPicPr>
          <p:nvPr/>
        </p:nvPicPr>
        <p:blipFill>
          <a:blip r:embed="rId42">
            <a:extLst/>
          </a:blip>
          <a:stretch>
            <a:fillRect/>
          </a:stretch>
        </p:blipFill>
        <p:spPr>
          <a:xfrm>
            <a:off x="5553514" y="5334768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ge-kgi-20181220-fe694ac5-80a2-4d28-ac36-4e9837d4db9b.png" descr="page-kgi-20181220-fe694ac5-80a2-4d28-ac36-4e9837d4db9b.png"/>
          <p:cNvPicPr>
            <a:picLocks noChangeAspect="1"/>
          </p:cNvPicPr>
          <p:nvPr/>
        </p:nvPicPr>
        <p:blipFill>
          <a:blip r:embed="rId43">
            <a:extLst/>
          </a:blip>
          <a:stretch>
            <a:fillRect/>
          </a:stretch>
        </p:blipFill>
        <p:spPr>
          <a:xfrm>
            <a:off x="5581012" y="2156684"/>
            <a:ext cx="1221350" cy="298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download.png" descr="download.png"/>
          <p:cNvPicPr>
            <a:picLocks noChangeAspect="1"/>
          </p:cNvPicPr>
          <p:nvPr/>
        </p:nvPicPr>
        <p:blipFill>
          <a:blip r:embed="rId44">
            <a:extLst/>
          </a:blip>
          <a:stretch>
            <a:fillRect/>
          </a:stretch>
        </p:blipFill>
        <p:spPr>
          <a:xfrm>
            <a:off x="5561929" y="2805001"/>
            <a:ext cx="1259514" cy="2984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6141" y="294745"/>
            <a:ext cx="8429626" cy="582986"/>
          </a:xfrm>
        </p:spPr>
        <p:txBody>
          <a:bodyPr/>
          <a:lstStyle/>
          <a:p>
            <a:r>
              <a:rPr lang="zh-TW" altLang="en-US" dirty="0" smtClean="0"/>
              <a:t>關係企業</a:t>
            </a:r>
            <a:endParaRPr lang="zh-TW" altLang="en-US" dirty="0"/>
          </a:p>
        </p:txBody>
      </p:sp>
      <p:pic>
        <p:nvPicPr>
          <p:cNvPr id="69" name="圖片 68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367" y="183614"/>
            <a:ext cx="469491" cy="557841"/>
          </a:xfrm>
          <a:prstGeom prst="rect">
            <a:avLst/>
          </a:prstGeom>
        </p:spPr>
      </p:pic>
      <p:graphicFrame>
        <p:nvGraphicFramePr>
          <p:cNvPr id="49" name="內容版面配置區 24">
            <a:hlinkClick r:id="" action="ppaction://noaction" highlightClick="1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672902"/>
              </p:ext>
            </p:extLst>
          </p:nvPr>
        </p:nvGraphicFramePr>
        <p:xfrm>
          <a:off x="1953950" y="810975"/>
          <a:ext cx="8229600" cy="286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6" r:lo="rId47" r:qs="rId48" r:cs="rId49"/>
          </a:graphicData>
        </a:graphic>
      </p:graphicFrame>
      <p:graphicFrame>
        <p:nvGraphicFramePr>
          <p:cNvPr id="50" name="表格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738215"/>
              </p:ext>
            </p:extLst>
          </p:nvPr>
        </p:nvGraphicFramePr>
        <p:xfrm>
          <a:off x="1151761" y="3679350"/>
          <a:ext cx="9442216" cy="251244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6222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199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187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</a:t>
                      </a:r>
                      <a:r>
                        <a:rPr lang="en-US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業</a:t>
                      </a:r>
                      <a:r>
                        <a:rPr lang="en-US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r>
                        <a:rPr lang="en-US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稱</a:t>
                      </a:r>
                    </a:p>
                  </a:txBody>
                  <a:tcPr marL="87042" marR="870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800" i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</a:t>
                      </a:r>
                      <a:r>
                        <a:rPr lang="en-US" altLang="zh-TW" sz="1800" i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i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800" i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要</a:t>
                      </a:r>
                      <a:r>
                        <a:rPr lang="en-US" altLang="zh-TW" sz="1800" i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i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800" i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業</a:t>
                      </a:r>
                      <a:r>
                        <a:rPr lang="en-US" altLang="zh-TW" sz="1800" i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i="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務</a:t>
                      </a:r>
                      <a:endParaRPr lang="zh-TW" sz="1800" i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7042" marR="87042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400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廣豐海外開發股份有限公司</a:t>
                      </a:r>
                    </a:p>
                  </a:txBody>
                  <a:tcPr marL="87042" marR="87042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800" i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</a:t>
                      </a:r>
                      <a:r>
                        <a:rPr lang="zh-TW" altLang="en-US" sz="1800" i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各項</a:t>
                      </a:r>
                      <a:r>
                        <a:rPr lang="zh-TW" sz="1800" i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投資</a:t>
                      </a:r>
                      <a:r>
                        <a:rPr lang="zh-TW" altLang="en-US" sz="1800" i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業務</a:t>
                      </a:r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87042" marR="87042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892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寶豐資產管理股份有限公司</a:t>
                      </a:r>
                    </a:p>
                  </a:txBody>
                  <a:tcPr marL="87042" marR="870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800" i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經營資產管理業務</a:t>
                      </a:r>
                      <a:r>
                        <a:rPr lang="zh-TW" altLang="en-US" sz="1800" i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、不動產開發、住宅</a:t>
                      </a:r>
                      <a:r>
                        <a:rPr lang="zh-TW" altLang="en-US" sz="1800" i="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興建</a:t>
                      </a:r>
                      <a:endParaRPr lang="zh-TW" sz="1800" i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7042" marR="87042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0538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百商數位科技</a:t>
                      </a:r>
                      <a:r>
                        <a:rPr lang="zh-TW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87042" marR="8704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i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數位科技、資訊軟體服務</a:t>
                      </a:r>
                      <a:endParaRPr lang="zh-TW" sz="1800" i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7042" marR="87042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0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星系數位</a:t>
                      </a:r>
                      <a:r>
                        <a:rPr lang="zh-TW" altLang="zh-TW" sz="1800" i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股份有限公司</a:t>
                      </a:r>
                    </a:p>
                  </a:txBody>
                  <a:tcPr marL="87042" marR="87042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i="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數位科技、資訊軟體服務</a:t>
                      </a:r>
                      <a:endParaRPr lang="zh-TW" altLang="zh-TW" sz="1800" i="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7042" marR="87042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099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MDBS 簡介"/>
          <p:cNvSpPr txBox="1">
            <a:spLocks noGrp="1"/>
          </p:cNvSpPr>
          <p:nvPr>
            <p:ph type="title"/>
          </p:nvPr>
        </p:nvSpPr>
        <p:spPr>
          <a:xfrm>
            <a:off x="758780" y="272917"/>
            <a:ext cx="8429626" cy="557841"/>
          </a:xfrm>
          <a:prstGeom prst="rect">
            <a:avLst/>
          </a:prstGeom>
        </p:spPr>
        <p:txBody>
          <a:bodyPr/>
          <a:lstStyle/>
          <a:p>
            <a:r>
              <a:rPr dirty="0"/>
              <a:t>MDBS </a:t>
            </a:r>
            <a:r>
              <a:rPr dirty="0" err="1"/>
              <a:t>簡介</a:t>
            </a:r>
            <a:endParaRPr dirty="0"/>
          </a:p>
        </p:txBody>
      </p:sp>
      <p:sp>
        <p:nvSpPr>
          <p:cNvPr id="67" name="Shape 330"/>
          <p:cNvSpPr/>
          <p:nvPr/>
        </p:nvSpPr>
        <p:spPr>
          <a:xfrm>
            <a:off x="8444428" y="2931289"/>
            <a:ext cx="2119181" cy="2119181"/>
          </a:xfrm>
          <a:prstGeom prst="ellipse">
            <a:avLst/>
          </a:prstGeom>
          <a:solidFill>
            <a:srgbClr val="609393">
              <a:alpha val="70342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" name="Shape 331"/>
          <p:cNvSpPr txBox="1"/>
          <p:nvPr/>
        </p:nvSpPr>
        <p:spPr>
          <a:xfrm>
            <a:off x="8906325" y="3703765"/>
            <a:ext cx="1200650" cy="376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lnSpc>
                <a:spcPct val="90000"/>
              </a:lnSpc>
              <a:spcBef>
                <a:spcPts val="3300"/>
              </a:spcBef>
              <a:defRPr sz="4400">
                <a:solidFill>
                  <a:srgbClr val="FFFFFF"/>
                </a:solidFill>
              </a:defRPr>
            </a:lvl1pPr>
          </a:lstStyle>
          <a:p>
            <a:r>
              <a:rPr sz="2200"/>
              <a:t>技術團隊</a:t>
            </a:r>
          </a:p>
        </p:txBody>
      </p:sp>
      <p:sp>
        <p:nvSpPr>
          <p:cNvPr id="69" name="Shape 333"/>
          <p:cNvSpPr/>
          <p:nvPr/>
        </p:nvSpPr>
        <p:spPr>
          <a:xfrm>
            <a:off x="7637127" y="4270327"/>
            <a:ext cx="2119181" cy="2119181"/>
          </a:xfrm>
          <a:prstGeom prst="ellipse">
            <a:avLst/>
          </a:prstGeom>
          <a:solidFill>
            <a:srgbClr val="D794F6">
              <a:alpha val="70342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" name="Shape 334"/>
          <p:cNvSpPr txBox="1"/>
          <p:nvPr/>
        </p:nvSpPr>
        <p:spPr>
          <a:xfrm>
            <a:off x="8269737" y="5020185"/>
            <a:ext cx="636393" cy="619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>
              <a:lnSpc>
                <a:spcPct val="60000"/>
              </a:lnSpc>
              <a:spcBef>
                <a:spcPts val="1100"/>
              </a:spcBef>
              <a:defRPr sz="4400">
                <a:solidFill>
                  <a:srgbClr val="FFFFFF"/>
                </a:solidFill>
              </a:defRPr>
            </a:pPr>
            <a:r>
              <a:rPr sz="2200"/>
              <a:t>行銷</a:t>
            </a:r>
          </a:p>
          <a:p>
            <a:pPr>
              <a:lnSpc>
                <a:spcPct val="60000"/>
              </a:lnSpc>
              <a:spcBef>
                <a:spcPts val="1100"/>
              </a:spcBef>
              <a:defRPr sz="4400">
                <a:solidFill>
                  <a:srgbClr val="FFFFFF"/>
                </a:solidFill>
              </a:defRPr>
            </a:pPr>
            <a:r>
              <a:rPr sz="2200"/>
              <a:t>團隊</a:t>
            </a:r>
          </a:p>
        </p:txBody>
      </p:sp>
      <p:sp>
        <p:nvSpPr>
          <p:cNvPr id="71" name="Shape 336"/>
          <p:cNvSpPr/>
          <p:nvPr/>
        </p:nvSpPr>
        <p:spPr>
          <a:xfrm>
            <a:off x="9188406" y="4270327"/>
            <a:ext cx="2119181" cy="2119181"/>
          </a:xfrm>
          <a:prstGeom prst="ellipse">
            <a:avLst/>
          </a:prstGeom>
          <a:solidFill>
            <a:srgbClr val="F07D7B">
              <a:alpha val="70342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2" name="Shape 337"/>
          <p:cNvSpPr txBox="1"/>
          <p:nvPr/>
        </p:nvSpPr>
        <p:spPr>
          <a:xfrm>
            <a:off x="10120995" y="5020185"/>
            <a:ext cx="636393" cy="6194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>
              <a:lnSpc>
                <a:spcPct val="60000"/>
              </a:lnSpc>
              <a:spcBef>
                <a:spcPts val="1100"/>
              </a:spcBef>
              <a:defRPr sz="4400">
                <a:solidFill>
                  <a:srgbClr val="FFFFFF"/>
                </a:solidFill>
              </a:defRPr>
            </a:pPr>
            <a:r>
              <a:rPr sz="2200"/>
              <a:t>設計</a:t>
            </a:r>
          </a:p>
          <a:p>
            <a:pPr>
              <a:lnSpc>
                <a:spcPct val="60000"/>
              </a:lnSpc>
              <a:spcBef>
                <a:spcPts val="1100"/>
              </a:spcBef>
              <a:defRPr sz="4400">
                <a:solidFill>
                  <a:srgbClr val="FFFFFF"/>
                </a:solidFill>
              </a:defRPr>
            </a:pPr>
            <a:r>
              <a:rPr sz="2200"/>
              <a:t>視覺</a:t>
            </a:r>
          </a:p>
        </p:txBody>
      </p:sp>
      <p:pic>
        <p:nvPicPr>
          <p:cNvPr id="73" name="light.png" descr="light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74311" y="4752693"/>
            <a:ext cx="259416" cy="259416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Shape 340"/>
          <p:cNvSpPr/>
          <p:nvPr/>
        </p:nvSpPr>
        <p:spPr>
          <a:xfrm>
            <a:off x="-7623183" y="2213675"/>
            <a:ext cx="3145876" cy="3145876"/>
          </a:xfrm>
          <a:prstGeom prst="ellipse">
            <a:avLst/>
          </a:prstGeom>
          <a:ln w="50800">
            <a:solidFill>
              <a:srgbClr val="BF332E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" name="Shape 341"/>
          <p:cNvSpPr/>
          <p:nvPr/>
        </p:nvSpPr>
        <p:spPr>
          <a:xfrm>
            <a:off x="-4464631" y="2796160"/>
            <a:ext cx="897627" cy="2276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79" y="0"/>
                </a:moveTo>
                <a:lnTo>
                  <a:pt x="0" y="9418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BF332E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100"/>
              </a:spcBef>
              <a:defRPr sz="4400" b="1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sz="2200"/>
          </a:p>
        </p:txBody>
      </p:sp>
      <p:pic>
        <p:nvPicPr>
          <p:cNvPr id="76" name="logo.png" descr="log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7277830" y="3433300"/>
            <a:ext cx="2455166" cy="706627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2002年成立，員工113人。…"/>
          <p:cNvSpPr txBox="1"/>
          <p:nvPr/>
        </p:nvSpPr>
        <p:spPr>
          <a:xfrm>
            <a:off x="674599" y="1269753"/>
            <a:ext cx="8109145" cy="5000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>
            <a:spAutoFit/>
          </a:bodyPr>
          <a:lstStyle/>
          <a:p>
            <a:pPr marL="231390" indent="-231390">
              <a:lnSpc>
                <a:spcPct val="50000"/>
              </a:lnSpc>
              <a:spcBef>
                <a:spcPts val="1500"/>
              </a:spcBef>
              <a:buSzPct val="75000"/>
              <a:buChar char="•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endParaRPr lang="en-US" sz="1900" dirty="0" smtClean="0"/>
          </a:p>
          <a:p>
            <a:pPr marL="231390" indent="-231390">
              <a:lnSpc>
                <a:spcPct val="50000"/>
              </a:lnSpc>
              <a:spcBef>
                <a:spcPts val="1500"/>
              </a:spcBef>
              <a:buSzPct val="75000"/>
              <a:buChar char="•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 smtClean="0"/>
              <a:t>以</a:t>
            </a:r>
            <a:r>
              <a:rPr sz="2300" dirty="0" err="1" smtClean="0">
                <a:solidFill>
                  <a:srgbClr val="BF332E"/>
                </a:solidFill>
              </a:rPr>
              <a:t>技術</a:t>
            </a:r>
            <a:r>
              <a:rPr sz="1900" dirty="0" err="1" smtClean="0"/>
              <a:t>為基礎</a:t>
            </a:r>
            <a:r>
              <a:rPr sz="1900" dirty="0" err="1"/>
              <a:t>，整合</a:t>
            </a:r>
            <a:r>
              <a:rPr sz="2300" dirty="0" err="1">
                <a:solidFill>
                  <a:srgbClr val="BF332E"/>
                </a:solidFill>
              </a:rPr>
              <a:t>視覺設計</a:t>
            </a:r>
            <a:r>
              <a:rPr sz="1900" dirty="0" err="1"/>
              <a:t>與</a:t>
            </a:r>
            <a:r>
              <a:rPr sz="2300" dirty="0" err="1">
                <a:solidFill>
                  <a:srgbClr val="BF332E"/>
                </a:solidFill>
              </a:rPr>
              <a:t>創意行銷</a:t>
            </a:r>
            <a:r>
              <a:rPr sz="1900" dirty="0" err="1"/>
              <a:t>的資訊公司</a:t>
            </a:r>
            <a:r>
              <a:rPr sz="1900" dirty="0"/>
              <a:t>。</a:t>
            </a:r>
          </a:p>
          <a:p>
            <a:pPr marL="231390" indent="-231390">
              <a:lnSpc>
                <a:spcPct val="50000"/>
              </a:lnSpc>
              <a:spcBef>
                <a:spcPts val="1500"/>
              </a:spcBef>
              <a:buSzPct val="75000"/>
              <a:buChar char="•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/>
              <a:t>網站建置經驗豐富，迄今己建置政府、民間企業超過</a:t>
            </a:r>
            <a:r>
              <a:rPr sz="2300" dirty="0">
                <a:solidFill>
                  <a:srgbClr val="BF332E"/>
                </a:solidFill>
              </a:rPr>
              <a:t>2000個</a:t>
            </a:r>
            <a:r>
              <a:rPr sz="1900" dirty="0"/>
              <a:t>各式網站</a:t>
            </a:r>
          </a:p>
          <a:p>
            <a:pPr marL="231390" indent="-231390">
              <a:lnSpc>
                <a:spcPct val="50000"/>
              </a:lnSpc>
              <a:spcBef>
                <a:spcPts val="1500"/>
              </a:spcBef>
              <a:buSzPct val="75000"/>
              <a:buChar char="•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/>
              <a:t>全部內製，具</a:t>
            </a:r>
            <a:r>
              <a:rPr sz="2300" dirty="0" err="1">
                <a:solidFill>
                  <a:srgbClr val="BF332E"/>
                </a:solidFill>
              </a:rPr>
              <a:t>標準化</a:t>
            </a:r>
            <a:r>
              <a:rPr sz="1900" dirty="0" err="1"/>
              <a:t>、</a:t>
            </a:r>
            <a:r>
              <a:rPr sz="2300" dirty="0" err="1">
                <a:solidFill>
                  <a:srgbClr val="BF332E"/>
                </a:solidFill>
              </a:rPr>
              <a:t>模組化</a:t>
            </a:r>
            <a:r>
              <a:rPr sz="1900" dirty="0" err="1"/>
              <a:t>開發流程及大型系統整合經驗</a:t>
            </a:r>
            <a:r>
              <a:rPr sz="1900" dirty="0"/>
              <a:t>。</a:t>
            </a:r>
          </a:p>
          <a:p>
            <a:pPr marL="231390" indent="-231390">
              <a:lnSpc>
                <a:spcPct val="50000"/>
              </a:lnSpc>
              <a:spcBef>
                <a:spcPts val="1500"/>
              </a:spcBef>
              <a:buSzPct val="75000"/>
              <a:buChar char="•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/>
              <a:t>具備</a:t>
            </a:r>
            <a:r>
              <a:rPr sz="2300" dirty="0" err="1">
                <a:solidFill>
                  <a:srgbClr val="BF332E"/>
                </a:solidFill>
              </a:rPr>
              <a:t>多終端應用開發</a:t>
            </a:r>
            <a:r>
              <a:rPr sz="1900" dirty="0" err="1"/>
              <a:t>經驗</a:t>
            </a:r>
            <a:r>
              <a:rPr sz="1900" dirty="0"/>
              <a:t>。</a:t>
            </a:r>
          </a:p>
          <a:p>
            <a:pPr marL="231390" indent="-231390">
              <a:lnSpc>
                <a:spcPct val="50000"/>
              </a:lnSpc>
              <a:spcBef>
                <a:spcPts val="1500"/>
              </a:spcBef>
              <a:buSzPct val="75000"/>
              <a:buChar char="•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/>
              <a:t>製作超過</a:t>
            </a:r>
            <a:r>
              <a:rPr sz="2300" dirty="0">
                <a:solidFill>
                  <a:srgbClr val="BF332E"/>
                </a:solidFill>
              </a:rPr>
              <a:t>150</a:t>
            </a:r>
            <a:r>
              <a:rPr sz="1900" dirty="0"/>
              <a:t>個APP經驗。</a:t>
            </a:r>
          </a:p>
          <a:p>
            <a:pPr marL="231390" indent="-231390">
              <a:lnSpc>
                <a:spcPct val="70000"/>
              </a:lnSpc>
              <a:spcBef>
                <a:spcPts val="1500"/>
              </a:spcBef>
              <a:buSzPct val="75000"/>
              <a:buChar char="•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/>
              <a:t>提供趨勢化</a:t>
            </a:r>
            <a:r>
              <a:rPr sz="2300" dirty="0" err="1">
                <a:solidFill>
                  <a:srgbClr val="BF332E"/>
                </a:solidFill>
              </a:rPr>
              <a:t>RWD</a:t>
            </a:r>
            <a:r>
              <a:rPr sz="1900" dirty="0" err="1"/>
              <a:t>響應式網頁設計技術</a:t>
            </a:r>
            <a:r>
              <a:rPr sz="1900" dirty="0"/>
              <a:t>。</a:t>
            </a:r>
          </a:p>
          <a:p>
            <a:pPr marL="231390" indent="-231390">
              <a:spcBef>
                <a:spcPts val="1500"/>
              </a:spcBef>
              <a:buSzPct val="75000"/>
              <a:buChar char="•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/>
              <a:t>軟體研發產品</a:t>
            </a:r>
            <a:r>
              <a:rPr sz="1900" dirty="0"/>
              <a:t>：</a:t>
            </a:r>
          </a:p>
          <a:p>
            <a:pPr marL="384464" lvl="2" indent="-155864">
              <a:spcBef>
                <a:spcPts val="400"/>
              </a:spcBef>
              <a:buSzPct val="100000"/>
              <a:buChar char="‣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/>
              <a:t>即時金融交易產品</a:t>
            </a:r>
            <a:r>
              <a:rPr sz="1900" dirty="0"/>
              <a:t> Speedy </a:t>
            </a:r>
            <a:endParaRPr sz="1900" dirty="0" smtClean="0"/>
          </a:p>
          <a:p>
            <a:pPr marL="384464" lvl="2" indent="-155864">
              <a:spcBef>
                <a:spcPts val="400"/>
              </a:spcBef>
              <a:buSzPct val="100000"/>
              <a:buChar char="‣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 smtClean="0"/>
              <a:t>即時大數據分析產品</a:t>
            </a:r>
            <a:r>
              <a:rPr sz="1900" dirty="0" smtClean="0"/>
              <a:t>  Data Fridge (</a:t>
            </a:r>
            <a:r>
              <a:rPr sz="1900" dirty="0" err="1" smtClean="0"/>
              <a:t>國內唯一輕架構</a:t>
            </a:r>
            <a:r>
              <a:rPr sz="1900" dirty="0" smtClean="0"/>
              <a:t>、</a:t>
            </a:r>
            <a:br>
              <a:rPr sz="1900" dirty="0" smtClean="0"/>
            </a:br>
            <a:r>
              <a:rPr sz="1900" dirty="0" err="1" smtClean="0"/>
              <a:t>即時stream</a:t>
            </a:r>
            <a:r>
              <a:rPr sz="1900" dirty="0" smtClean="0"/>
              <a:t> computing </a:t>
            </a:r>
            <a:r>
              <a:rPr sz="1900" dirty="0" err="1" smtClean="0"/>
              <a:t>解決方案</a:t>
            </a:r>
            <a:r>
              <a:rPr sz="1900" dirty="0" smtClean="0"/>
              <a:t>)</a:t>
            </a:r>
          </a:p>
          <a:p>
            <a:pPr marL="384464" lvl="2" indent="-155864">
              <a:spcBef>
                <a:spcPts val="400"/>
              </a:spcBef>
              <a:buSzPct val="100000"/>
              <a:buChar char="‣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 smtClean="0"/>
              <a:t>台股機器人</a:t>
            </a:r>
            <a:r>
              <a:rPr sz="1900" dirty="0"/>
              <a:t>(</a:t>
            </a:r>
            <a:r>
              <a:rPr sz="1900" dirty="0" err="1"/>
              <a:t>一般技術類</a:t>
            </a:r>
            <a:r>
              <a:rPr sz="1900" dirty="0"/>
              <a:t>/</a:t>
            </a:r>
            <a:r>
              <a:rPr sz="1900" dirty="0" err="1"/>
              <a:t>當沖類</a:t>
            </a:r>
            <a:r>
              <a:rPr sz="1900" dirty="0"/>
              <a:t>/</a:t>
            </a:r>
            <a:r>
              <a:rPr sz="1900" dirty="0" err="1"/>
              <a:t>投顧類</a:t>
            </a:r>
            <a:r>
              <a:rPr sz="1900" dirty="0"/>
              <a:t>/</a:t>
            </a:r>
            <a:r>
              <a:rPr sz="1900" dirty="0" err="1"/>
              <a:t>財報類</a:t>
            </a:r>
            <a:r>
              <a:rPr sz="1900" dirty="0"/>
              <a:t>)</a:t>
            </a:r>
          </a:p>
          <a:p>
            <a:pPr marL="384464" lvl="2" indent="-155864">
              <a:spcBef>
                <a:spcPts val="400"/>
              </a:spcBef>
              <a:buSzPct val="100000"/>
              <a:buChar char="‣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/>
              <a:t>保險機器人</a:t>
            </a:r>
            <a:r>
              <a:rPr sz="1900" dirty="0"/>
              <a:t>(2C/2B)</a:t>
            </a:r>
          </a:p>
          <a:p>
            <a:pPr marL="384464" lvl="2" indent="-155864">
              <a:spcBef>
                <a:spcPts val="400"/>
              </a:spcBef>
              <a:buSzPct val="100000"/>
              <a:buChar char="‣"/>
              <a:defRPr sz="3800" b="1">
                <a:solidFill>
                  <a:srgbClr val="66635F"/>
                </a:solidFill>
                <a:latin typeface="+mj-lt"/>
                <a:ea typeface="+mj-ea"/>
                <a:cs typeface="+mj-cs"/>
                <a:sym typeface="微軟正黑體"/>
              </a:defRPr>
            </a:pPr>
            <a:r>
              <a:rPr sz="1900" dirty="0" err="1"/>
              <a:t>線上財經資料庫-數據貓頭鷹</a:t>
            </a:r>
            <a:endParaRPr sz="1900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587" y="352907"/>
            <a:ext cx="469491" cy="55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2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系統整合經驗"/>
          <p:cNvSpPr txBox="1">
            <a:spLocks noGrp="1"/>
          </p:cNvSpPr>
          <p:nvPr>
            <p:ph type="title"/>
          </p:nvPr>
        </p:nvSpPr>
        <p:spPr>
          <a:xfrm>
            <a:off x="845502" y="25236"/>
            <a:ext cx="8429626" cy="811648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系統整合經驗</a:t>
            </a:r>
            <a:endParaRPr dirty="0"/>
          </a:p>
        </p:txBody>
      </p:sp>
      <p:sp>
        <p:nvSpPr>
          <p:cNvPr id="80" name="Shape 340"/>
          <p:cNvSpPr/>
          <p:nvPr/>
        </p:nvSpPr>
        <p:spPr>
          <a:xfrm>
            <a:off x="-7623183" y="2213675"/>
            <a:ext cx="3145876" cy="3145876"/>
          </a:xfrm>
          <a:prstGeom prst="ellipse">
            <a:avLst/>
          </a:prstGeom>
          <a:ln w="50800">
            <a:solidFill>
              <a:srgbClr val="BF332E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1" name="Shape 341"/>
          <p:cNvSpPr/>
          <p:nvPr/>
        </p:nvSpPr>
        <p:spPr>
          <a:xfrm>
            <a:off x="-4464631" y="2796160"/>
            <a:ext cx="897627" cy="2276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79" y="0"/>
                </a:moveTo>
                <a:lnTo>
                  <a:pt x="0" y="9418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BF332E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100"/>
              </a:spcBef>
              <a:defRPr sz="4400" b="1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 sz="2200"/>
          </a:p>
        </p:txBody>
      </p:sp>
      <p:pic>
        <p:nvPicPr>
          <p:cNvPr id="82" name="logo.png" descr="logo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277830" y="3433300"/>
            <a:ext cx="2455166" cy="706627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矩形"/>
          <p:cNvSpPr/>
          <p:nvPr/>
        </p:nvSpPr>
        <p:spPr>
          <a:xfrm>
            <a:off x="926939" y="1166175"/>
            <a:ext cx="2541677" cy="473274"/>
          </a:xfrm>
          <a:prstGeom prst="rect">
            <a:avLst/>
          </a:prstGeom>
          <a:solidFill>
            <a:srgbClr val="00367C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400">
                <a:solidFill>
                  <a:srgbClr val="FFFFFF"/>
                </a:solidFill>
              </a:defRPr>
            </a:pPr>
            <a:endParaRPr sz="1700"/>
          </a:p>
        </p:txBody>
      </p:sp>
      <p:sp>
        <p:nvSpPr>
          <p:cNvPr id="84" name="金融平台業務"/>
          <p:cNvSpPr txBox="1"/>
          <p:nvPr/>
        </p:nvSpPr>
        <p:spPr>
          <a:xfrm>
            <a:off x="1168239" y="1196905"/>
            <a:ext cx="2059077" cy="411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90000"/>
              </a:lnSpc>
              <a:spcBef>
                <a:spcPts val="3300"/>
              </a:spcBef>
              <a:defRPr sz="3600">
                <a:solidFill>
                  <a:srgbClr val="FFFFFF"/>
                </a:solidFill>
              </a:defRPr>
            </a:lvl1pPr>
          </a:lstStyle>
          <a:p>
            <a:r>
              <a:rPr sz="1800"/>
              <a:t>金融平台業務</a:t>
            </a:r>
          </a:p>
        </p:txBody>
      </p:sp>
      <p:sp>
        <p:nvSpPr>
          <p:cNvPr id="85" name="矩形"/>
          <p:cNvSpPr/>
          <p:nvPr/>
        </p:nvSpPr>
        <p:spPr>
          <a:xfrm>
            <a:off x="927150" y="4414888"/>
            <a:ext cx="3303132" cy="473274"/>
          </a:xfrm>
          <a:prstGeom prst="rect">
            <a:avLst/>
          </a:prstGeom>
          <a:solidFill>
            <a:srgbClr val="0AA193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400">
                <a:solidFill>
                  <a:srgbClr val="FFFFFF"/>
                </a:solidFill>
              </a:defRPr>
            </a:pPr>
            <a:endParaRPr sz="1700"/>
          </a:p>
        </p:txBody>
      </p:sp>
      <p:sp>
        <p:nvSpPr>
          <p:cNvPr id="86" name="政府/企業e化服務"/>
          <p:cNvSpPr txBox="1"/>
          <p:nvPr/>
        </p:nvSpPr>
        <p:spPr>
          <a:xfrm>
            <a:off x="1174800" y="4445617"/>
            <a:ext cx="2807832" cy="411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90000"/>
              </a:lnSpc>
              <a:spcBef>
                <a:spcPts val="3300"/>
              </a:spcBef>
              <a:defRPr sz="3600">
                <a:solidFill>
                  <a:srgbClr val="FFFFFF"/>
                </a:solidFill>
              </a:defRPr>
            </a:lvl1pPr>
          </a:lstStyle>
          <a:p>
            <a:r>
              <a:rPr sz="1800" dirty="0" err="1"/>
              <a:t>政府</a:t>
            </a:r>
            <a:r>
              <a:rPr sz="1800" dirty="0"/>
              <a:t>/</a:t>
            </a:r>
            <a:r>
              <a:rPr sz="1800" dirty="0" err="1"/>
              <a:t>企業e化服務</a:t>
            </a:r>
            <a:endParaRPr sz="1800" dirty="0"/>
          </a:p>
        </p:txBody>
      </p:sp>
      <p:sp>
        <p:nvSpPr>
          <p:cNvPr id="87" name="Shape 348"/>
          <p:cNvSpPr txBox="1"/>
          <p:nvPr/>
        </p:nvSpPr>
        <p:spPr>
          <a:xfrm>
            <a:off x="928616" y="1735412"/>
            <a:ext cx="2540001" cy="1477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>
            <a:spAutoFit/>
          </a:bodyPr>
          <a:lstStyle>
            <a:lvl1pPr>
              <a:lnSpc>
                <a:spcPct val="90000"/>
              </a:lnSpc>
              <a:spcBef>
                <a:spcPts val="2200"/>
              </a:spcBef>
              <a:defRPr sz="2900">
                <a:solidFill>
                  <a:srgbClr val="535353"/>
                </a:solidFill>
              </a:defRPr>
            </a:lvl1pPr>
          </a:lstStyle>
          <a:p>
            <a:r>
              <a:rPr sz="1450" dirty="0" err="1"/>
              <a:t>建置入口網、服務網站、APP、及活動網站等，例：華南永昌、元富證券、富邦MoMo</a:t>
            </a:r>
            <a:r>
              <a:rPr sz="1450" dirty="0"/>
              <a:t> </a:t>
            </a:r>
            <a:r>
              <a:rPr sz="1450" dirty="0" err="1"/>
              <a:t>票券平台、玉山證券、兆豐證券、凱基證券</a:t>
            </a:r>
            <a:r>
              <a:rPr sz="1450" dirty="0" err="1" smtClean="0"/>
              <a:t>、中國信託、元大銀行</a:t>
            </a:r>
            <a:r>
              <a:rPr sz="1450" dirty="0"/>
              <a:t>/</a:t>
            </a:r>
            <a:r>
              <a:rPr sz="1450" dirty="0" err="1"/>
              <a:t>元大寶來證券</a:t>
            </a:r>
            <a:r>
              <a:rPr sz="1450" dirty="0" err="1" smtClean="0"/>
              <a:t>、期交所網站</a:t>
            </a:r>
            <a:r>
              <a:rPr sz="1450" dirty="0" smtClean="0"/>
              <a:t>。</a:t>
            </a:r>
            <a:endParaRPr sz="1450" dirty="0"/>
          </a:p>
        </p:txBody>
      </p:sp>
      <p:sp>
        <p:nvSpPr>
          <p:cNvPr id="88" name="Shape 349"/>
          <p:cNvSpPr txBox="1"/>
          <p:nvPr/>
        </p:nvSpPr>
        <p:spPr>
          <a:xfrm>
            <a:off x="927716" y="5025117"/>
            <a:ext cx="3302001" cy="12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>
            <a:spAutoFit/>
          </a:bodyPr>
          <a:lstStyle>
            <a:lvl1pPr>
              <a:lnSpc>
                <a:spcPct val="90000"/>
              </a:lnSpc>
              <a:spcBef>
                <a:spcPts val="2200"/>
              </a:spcBef>
              <a:defRPr sz="2900">
                <a:solidFill>
                  <a:srgbClr val="535353"/>
                </a:solidFill>
              </a:defRPr>
            </a:lvl1pPr>
          </a:lstStyle>
          <a:p>
            <a:r>
              <a:rPr sz="1450" dirty="0" err="1"/>
              <a:t>建置企業入口網、服務網站、主題網站及活動網站等，例：航港局MTNet、台灣寬頻入口網、中華電信hami</a:t>
            </a:r>
            <a:r>
              <a:rPr sz="1450" dirty="0"/>
              <a:t> </a:t>
            </a:r>
            <a:r>
              <a:rPr sz="1450" dirty="0" err="1"/>
              <a:t>pass、財政部稅務入口網、水利署之台灣河川復育網站、</a:t>
            </a:r>
            <a:r>
              <a:rPr sz="1450" dirty="0" err="1" smtClean="0"/>
              <a:t>主計處之公務員資訊學習網</a:t>
            </a:r>
            <a:r>
              <a:rPr sz="1450" dirty="0" smtClean="0"/>
              <a:t>。</a:t>
            </a:r>
            <a:endParaRPr sz="1450" dirty="0"/>
          </a:p>
        </p:txBody>
      </p:sp>
      <p:sp>
        <p:nvSpPr>
          <p:cNvPr id="89" name="矩形"/>
          <p:cNvSpPr/>
          <p:nvPr/>
        </p:nvSpPr>
        <p:spPr>
          <a:xfrm>
            <a:off x="3569969" y="1166175"/>
            <a:ext cx="2541677" cy="473274"/>
          </a:xfrm>
          <a:prstGeom prst="rect">
            <a:avLst/>
          </a:prstGeom>
          <a:solidFill>
            <a:srgbClr val="F15A23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400">
                <a:solidFill>
                  <a:srgbClr val="FFFFFF"/>
                </a:solidFill>
              </a:defRPr>
            </a:pPr>
            <a:endParaRPr sz="1700"/>
          </a:p>
        </p:txBody>
      </p:sp>
      <p:sp>
        <p:nvSpPr>
          <p:cNvPr id="90" name="FinTech創新業務"/>
          <p:cNvSpPr txBox="1"/>
          <p:nvPr/>
        </p:nvSpPr>
        <p:spPr>
          <a:xfrm>
            <a:off x="3812107" y="1196905"/>
            <a:ext cx="2059077" cy="411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90000"/>
              </a:lnSpc>
              <a:spcBef>
                <a:spcPts val="3300"/>
              </a:spcBef>
              <a:defRPr sz="3600">
                <a:solidFill>
                  <a:srgbClr val="FFFFFF"/>
                </a:solidFill>
              </a:defRPr>
            </a:lvl1pPr>
          </a:lstStyle>
          <a:p>
            <a:r>
              <a:rPr sz="1800"/>
              <a:t>FinTech創新業務</a:t>
            </a:r>
          </a:p>
        </p:txBody>
      </p:sp>
      <p:sp>
        <p:nvSpPr>
          <p:cNvPr id="91" name="Shape 351"/>
          <p:cNvSpPr txBox="1"/>
          <p:nvPr/>
        </p:nvSpPr>
        <p:spPr>
          <a:xfrm>
            <a:off x="3571645" y="1735412"/>
            <a:ext cx="2540001" cy="674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>
            <a:spAutoFit/>
          </a:bodyPr>
          <a:lstStyle>
            <a:lvl1pPr>
              <a:lnSpc>
                <a:spcPct val="90000"/>
              </a:lnSpc>
              <a:spcBef>
                <a:spcPts val="2200"/>
              </a:spcBef>
              <a:defRPr sz="2900">
                <a:solidFill>
                  <a:srgbClr val="535353"/>
                </a:solidFill>
              </a:defRPr>
            </a:lvl1pPr>
          </a:lstStyle>
          <a:p>
            <a:r>
              <a:rPr sz="1450" dirty="0" err="1"/>
              <a:t>建置管理系統、整合平台、APP開發等，例：玉山iCRM系統、小花平台</a:t>
            </a:r>
            <a:r>
              <a:rPr sz="1450" dirty="0"/>
              <a:t>/</a:t>
            </a:r>
            <a:r>
              <a:rPr sz="1450" dirty="0" smtClean="0"/>
              <a:t>APP。</a:t>
            </a:r>
            <a:endParaRPr sz="1450" dirty="0"/>
          </a:p>
        </p:txBody>
      </p:sp>
      <p:sp>
        <p:nvSpPr>
          <p:cNvPr id="92" name="矩形"/>
          <p:cNvSpPr/>
          <p:nvPr/>
        </p:nvSpPr>
        <p:spPr>
          <a:xfrm>
            <a:off x="6212998" y="1166175"/>
            <a:ext cx="2541677" cy="473274"/>
          </a:xfrm>
          <a:prstGeom prst="rect">
            <a:avLst/>
          </a:prstGeom>
          <a:solidFill>
            <a:srgbClr val="51B848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400">
                <a:solidFill>
                  <a:srgbClr val="FFFFFF"/>
                </a:solidFill>
              </a:defRPr>
            </a:pPr>
            <a:endParaRPr sz="1700"/>
          </a:p>
        </p:txBody>
      </p:sp>
      <p:sp>
        <p:nvSpPr>
          <p:cNvPr id="93" name="影音平台開發"/>
          <p:cNvSpPr txBox="1"/>
          <p:nvPr/>
        </p:nvSpPr>
        <p:spPr>
          <a:xfrm>
            <a:off x="6454298" y="1196905"/>
            <a:ext cx="2059077" cy="411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90000"/>
              </a:lnSpc>
              <a:spcBef>
                <a:spcPts val="3300"/>
              </a:spcBef>
              <a:defRPr sz="3600">
                <a:solidFill>
                  <a:srgbClr val="FFFFFF"/>
                </a:solidFill>
              </a:defRPr>
            </a:lvl1pPr>
          </a:lstStyle>
          <a:p>
            <a:r>
              <a:rPr sz="1800"/>
              <a:t>影音平台開發</a:t>
            </a:r>
          </a:p>
        </p:txBody>
      </p:sp>
      <p:sp>
        <p:nvSpPr>
          <p:cNvPr id="94" name="Shape 353"/>
          <p:cNvSpPr txBox="1"/>
          <p:nvPr/>
        </p:nvSpPr>
        <p:spPr>
          <a:xfrm>
            <a:off x="6214675" y="1735412"/>
            <a:ext cx="2540001" cy="875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>
            <a:spAutoFit/>
          </a:bodyPr>
          <a:lstStyle>
            <a:lvl1pPr>
              <a:lnSpc>
                <a:spcPct val="90000"/>
              </a:lnSpc>
              <a:spcBef>
                <a:spcPts val="2200"/>
              </a:spcBef>
              <a:defRPr sz="2900">
                <a:solidFill>
                  <a:srgbClr val="535353"/>
                </a:solidFill>
              </a:defRPr>
            </a:lvl1pPr>
          </a:lstStyle>
          <a:p>
            <a:r>
              <a:rPr sz="1450" dirty="0" err="1"/>
              <a:t>入口網及網路加值服務，例：</a:t>
            </a:r>
            <a:r>
              <a:rPr sz="1450" dirty="0" err="1" smtClean="0"/>
              <a:t>HamiVideo、hiChannel、MyCartoon、FIZIKO、HappyTv</a:t>
            </a:r>
            <a:r>
              <a:rPr sz="1450" dirty="0" smtClean="0"/>
              <a:t>。</a:t>
            </a:r>
            <a:endParaRPr sz="1450" dirty="0"/>
          </a:p>
        </p:txBody>
      </p:sp>
      <p:sp>
        <p:nvSpPr>
          <p:cNvPr id="95" name="矩形"/>
          <p:cNvSpPr/>
          <p:nvPr/>
        </p:nvSpPr>
        <p:spPr>
          <a:xfrm>
            <a:off x="8856028" y="1166175"/>
            <a:ext cx="2541677" cy="473274"/>
          </a:xfrm>
          <a:prstGeom prst="rect">
            <a:avLst/>
          </a:prstGeom>
          <a:solidFill>
            <a:srgbClr val="0083CA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400">
                <a:solidFill>
                  <a:srgbClr val="FFFFFF"/>
                </a:solidFill>
              </a:defRPr>
            </a:pPr>
            <a:endParaRPr sz="1700"/>
          </a:p>
        </p:txBody>
      </p:sp>
      <p:sp>
        <p:nvSpPr>
          <p:cNvPr id="96" name="大健康平台開發"/>
          <p:cNvSpPr txBox="1"/>
          <p:nvPr/>
        </p:nvSpPr>
        <p:spPr>
          <a:xfrm>
            <a:off x="9275128" y="1196905"/>
            <a:ext cx="1703477" cy="411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90000"/>
              </a:lnSpc>
              <a:spcBef>
                <a:spcPts val="3300"/>
              </a:spcBef>
              <a:defRPr sz="3600">
                <a:solidFill>
                  <a:srgbClr val="FFFFFF"/>
                </a:solidFill>
              </a:defRPr>
            </a:lvl1pPr>
          </a:lstStyle>
          <a:p>
            <a:r>
              <a:rPr sz="1800"/>
              <a:t>大健康平台開發</a:t>
            </a:r>
          </a:p>
        </p:txBody>
      </p:sp>
      <p:sp>
        <p:nvSpPr>
          <p:cNvPr id="97" name="Shape 355"/>
          <p:cNvSpPr txBox="1"/>
          <p:nvPr/>
        </p:nvSpPr>
        <p:spPr>
          <a:xfrm>
            <a:off x="8857704" y="1735412"/>
            <a:ext cx="2540001" cy="1076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>
            <a:spAutoFit/>
          </a:bodyPr>
          <a:lstStyle>
            <a:lvl1pPr>
              <a:lnSpc>
                <a:spcPct val="90000"/>
              </a:lnSpc>
              <a:spcBef>
                <a:spcPts val="2200"/>
              </a:spcBef>
              <a:defRPr sz="2900">
                <a:solidFill>
                  <a:srgbClr val="535353"/>
                </a:solidFill>
              </a:defRPr>
            </a:lvl1pPr>
          </a:lstStyle>
          <a:p>
            <a:r>
              <a:rPr sz="1450" dirty="0"/>
              <a:t>建置管理系統、整合平台、APP開發等，例：日間照顧中心、線上影音課程、HOCA、長照2.0、媒合平台、智慧旅宿APP、</a:t>
            </a:r>
            <a:r>
              <a:rPr sz="1450" dirty="0" smtClean="0"/>
              <a:t>安養中心管理系統。</a:t>
            </a:r>
            <a:endParaRPr sz="1450" dirty="0"/>
          </a:p>
        </p:txBody>
      </p:sp>
      <p:sp>
        <p:nvSpPr>
          <p:cNvPr id="98" name="矩形"/>
          <p:cNvSpPr/>
          <p:nvPr/>
        </p:nvSpPr>
        <p:spPr>
          <a:xfrm>
            <a:off x="4510756" y="4407901"/>
            <a:ext cx="3303132" cy="473274"/>
          </a:xfrm>
          <a:prstGeom prst="rect">
            <a:avLst/>
          </a:prstGeom>
          <a:solidFill>
            <a:srgbClr val="EA8C1B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400">
                <a:solidFill>
                  <a:srgbClr val="FFFFFF"/>
                </a:solidFill>
              </a:defRPr>
            </a:pPr>
            <a:endParaRPr sz="1700"/>
          </a:p>
        </p:txBody>
      </p:sp>
      <p:sp>
        <p:nvSpPr>
          <p:cNvPr id="99" name="電信加值服務開發"/>
          <p:cNvSpPr txBox="1"/>
          <p:nvPr/>
        </p:nvSpPr>
        <p:spPr>
          <a:xfrm>
            <a:off x="4758406" y="4445617"/>
            <a:ext cx="2807832" cy="411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90000"/>
              </a:lnSpc>
              <a:spcBef>
                <a:spcPts val="3300"/>
              </a:spcBef>
              <a:defRPr sz="3600">
                <a:solidFill>
                  <a:srgbClr val="FFFFFF"/>
                </a:solidFill>
              </a:defRPr>
            </a:lvl1pPr>
          </a:lstStyle>
          <a:p>
            <a:r>
              <a:rPr sz="1800"/>
              <a:t>電信加值服務開發</a:t>
            </a:r>
          </a:p>
        </p:txBody>
      </p:sp>
      <p:sp>
        <p:nvSpPr>
          <p:cNvPr id="100" name="Shape 357"/>
          <p:cNvSpPr txBox="1"/>
          <p:nvPr/>
        </p:nvSpPr>
        <p:spPr>
          <a:xfrm>
            <a:off x="4535573" y="5025117"/>
            <a:ext cx="3180396" cy="875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lnSpc>
                <a:spcPct val="90000"/>
              </a:lnSpc>
              <a:spcBef>
                <a:spcPts val="2200"/>
              </a:spcBef>
              <a:defRPr sz="2900">
                <a:solidFill>
                  <a:srgbClr val="535353"/>
                </a:solidFill>
              </a:defRPr>
            </a:lvl1pPr>
          </a:lstStyle>
          <a:p>
            <a:pPr>
              <a:spcBef>
                <a:spcPts val="0"/>
              </a:spcBef>
            </a:pPr>
            <a:r>
              <a:rPr sz="1450" dirty="0" err="1"/>
              <a:t>入口網及網路加值服務，例：中華電信：hami</a:t>
            </a:r>
            <a:r>
              <a:rPr sz="1450" dirty="0"/>
              <a:t> TV、, </a:t>
            </a:r>
            <a:r>
              <a:rPr sz="1450" dirty="0" err="1"/>
              <a:t>hami</a:t>
            </a:r>
            <a:r>
              <a:rPr sz="1450" dirty="0"/>
              <a:t> </a:t>
            </a:r>
            <a:r>
              <a:rPr sz="1450" dirty="0" err="1"/>
              <a:t>長片、hi</a:t>
            </a:r>
            <a:r>
              <a:rPr sz="1450" dirty="0"/>
              <a:t> </a:t>
            </a:r>
            <a:r>
              <a:rPr sz="1450" dirty="0" err="1"/>
              <a:t>Channel、</a:t>
            </a:r>
            <a:r>
              <a:rPr sz="1450" dirty="0" err="1" smtClean="0"/>
              <a:t>中華影視、HAPPY</a:t>
            </a:r>
            <a:r>
              <a:rPr sz="1450" dirty="0" smtClean="0"/>
              <a:t> </a:t>
            </a:r>
            <a:r>
              <a:rPr sz="1450" dirty="0"/>
              <a:t>GO、HAPPY </a:t>
            </a:r>
            <a:r>
              <a:rPr sz="1450" dirty="0" smtClean="0"/>
              <a:t>CASH。</a:t>
            </a:r>
            <a:endParaRPr sz="1450" dirty="0"/>
          </a:p>
        </p:txBody>
      </p:sp>
      <p:sp>
        <p:nvSpPr>
          <p:cNvPr id="101" name="矩形"/>
          <p:cNvSpPr/>
          <p:nvPr/>
        </p:nvSpPr>
        <p:spPr>
          <a:xfrm>
            <a:off x="8094573" y="4400914"/>
            <a:ext cx="3303132" cy="473274"/>
          </a:xfrm>
          <a:prstGeom prst="rect">
            <a:avLst/>
          </a:prstGeom>
          <a:solidFill>
            <a:srgbClr val="888888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1650"/>
              </a:spcBef>
              <a:defRPr sz="3400">
                <a:solidFill>
                  <a:srgbClr val="FFFFFF"/>
                </a:solidFill>
              </a:defRPr>
            </a:pPr>
            <a:endParaRPr sz="1700"/>
          </a:p>
        </p:txBody>
      </p:sp>
      <p:sp>
        <p:nvSpPr>
          <p:cNvPr id="102" name="終端APP開發"/>
          <p:cNvSpPr txBox="1"/>
          <p:nvPr/>
        </p:nvSpPr>
        <p:spPr>
          <a:xfrm>
            <a:off x="8342225" y="4431643"/>
            <a:ext cx="2807828" cy="411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90000"/>
              </a:lnSpc>
              <a:spcBef>
                <a:spcPts val="3300"/>
              </a:spcBef>
              <a:defRPr sz="3600">
                <a:solidFill>
                  <a:srgbClr val="FFFFFF"/>
                </a:solidFill>
              </a:defRPr>
            </a:lvl1pPr>
          </a:lstStyle>
          <a:p>
            <a:r>
              <a:rPr sz="1800"/>
              <a:t>終端APP開發</a:t>
            </a:r>
          </a:p>
        </p:txBody>
      </p:sp>
      <p:sp>
        <p:nvSpPr>
          <p:cNvPr id="103" name="Shape 359"/>
          <p:cNvSpPr txBox="1"/>
          <p:nvPr/>
        </p:nvSpPr>
        <p:spPr>
          <a:xfrm>
            <a:off x="8094574" y="5015223"/>
            <a:ext cx="3302566" cy="875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>
              <a:lnSpc>
                <a:spcPct val="90000"/>
              </a:lnSpc>
              <a:spcBef>
                <a:spcPts val="2200"/>
              </a:spcBef>
              <a:defRPr sz="2900">
                <a:solidFill>
                  <a:srgbClr val="535353"/>
                </a:solidFill>
              </a:defRPr>
            </a:lvl1pPr>
          </a:lstStyle>
          <a:p>
            <a:r>
              <a:rPr sz="1450" dirty="0" err="1"/>
              <a:t>包含iOS、Android、Windows</a:t>
            </a:r>
            <a:r>
              <a:rPr sz="1450" dirty="0"/>
              <a:t> </a:t>
            </a:r>
            <a:r>
              <a:rPr sz="1450" dirty="0" err="1"/>
              <a:t>Phone等作業系統APP，例：HTC</a:t>
            </a:r>
            <a:r>
              <a:rPr sz="1450" dirty="0"/>
              <a:t> VIP APP、經濟部之財稅APP、中華影視APP</a:t>
            </a:r>
            <a:r>
              <a:rPr sz="1450" dirty="0" smtClean="0"/>
              <a:t>、製作超過</a:t>
            </a:r>
            <a:r>
              <a:rPr sz="1450" dirty="0"/>
              <a:t>150個APP。</a:t>
            </a: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587" y="352907"/>
            <a:ext cx="469491" cy="55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logo1.png" descr="logo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28545" y="209696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logo4.png" descr="logo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28545" y="53574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logo12.png" descr="logo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2854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logo27.png" descr="logo2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28545" y="2749066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logo38.png" descr="logo38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28545" y="47053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logo42.png" descr="logo42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128545" y="40532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logo2.png" descr="logo2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124116" y="240857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logo8.png" descr="logo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703579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logo10.png" descr="logo10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703579" y="486838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logo13.png" descr="logo13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8703579" y="3156628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logo15.png" descr="logo15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703579" y="543897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logo39.png" descr="logo39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865505" y="1498842"/>
            <a:ext cx="952499" cy="31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logo43.png" descr="logo43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8703582" y="4297802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logo18.png" descr="logo18.pn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978475" y="5958951"/>
            <a:ext cx="1276349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logo30.png" descr="logo30.pn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978478" y="532332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logo48.png" descr="logo48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3978477" y="402119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logo22.png" descr="logo22.png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3978479" y="2067994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logo23.png" descr="logo23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397847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logo11.png" descr="logo11.png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828405" y="5958951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logo41.png" descr="logo4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828407" y="5314082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logo20.png" descr="logo20.png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828406" y="3379474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logo49.png" descr="logo49.png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828407" y="208973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logo45.png" descr="logo45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828406" y="466921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2019-05-27_12h18_57.png" descr="2019-05-27_12h18_57.png"/>
          <p:cNvPicPr>
            <a:picLocks noChangeAspect="1"/>
          </p:cNvPicPr>
          <p:nvPr/>
        </p:nvPicPr>
        <p:blipFill>
          <a:blip r:embed="rId26">
            <a:extLst/>
          </a:blip>
          <a:stretch>
            <a:fillRect/>
          </a:stretch>
        </p:blipFill>
        <p:spPr>
          <a:xfrm>
            <a:off x="756141" y="1444867"/>
            <a:ext cx="142087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logo35.png" descr="logo35.png"/>
          <p:cNvPicPr>
            <a:picLocks noChangeAspect="1"/>
          </p:cNvPicPr>
          <p:nvPr/>
        </p:nvPicPr>
        <p:blipFill>
          <a:blip r:embed="rId27">
            <a:extLst/>
          </a:blip>
          <a:stretch>
            <a:fillRect/>
          </a:stretch>
        </p:blipFill>
        <p:spPr>
          <a:xfrm>
            <a:off x="240339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logo29.png" descr="logo29.png"/>
          <p:cNvPicPr>
            <a:picLocks noChangeAspect="1"/>
          </p:cNvPicPr>
          <p:nvPr/>
        </p:nvPicPr>
        <p:blipFill>
          <a:blip r:embed="rId28">
            <a:extLst/>
          </a:blip>
          <a:stretch>
            <a:fillRect/>
          </a:stretch>
        </p:blipFill>
        <p:spPr>
          <a:xfrm>
            <a:off x="2403397" y="27490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logo19.png" descr="logo19.png"/>
          <p:cNvPicPr>
            <a:picLocks noChangeAspect="1"/>
          </p:cNvPicPr>
          <p:nvPr/>
        </p:nvPicPr>
        <p:blipFill>
          <a:blip r:embed="rId29">
            <a:extLst/>
          </a:blip>
          <a:stretch>
            <a:fillRect/>
          </a:stretch>
        </p:blipFill>
        <p:spPr>
          <a:xfrm>
            <a:off x="2403397" y="5357464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logo47.png" descr="logo47.png"/>
          <p:cNvPicPr>
            <a:picLocks noChangeAspect="1"/>
          </p:cNvPicPr>
          <p:nvPr/>
        </p:nvPicPr>
        <p:blipFill>
          <a:blip r:embed="rId30">
            <a:extLst/>
          </a:blip>
          <a:stretch>
            <a:fillRect/>
          </a:stretch>
        </p:blipFill>
        <p:spPr>
          <a:xfrm>
            <a:off x="2403397" y="34011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logo21.png" descr="logo21.png"/>
          <p:cNvPicPr>
            <a:picLocks noChangeAspect="1"/>
          </p:cNvPicPr>
          <p:nvPr/>
        </p:nvPicPr>
        <p:blipFill>
          <a:blip r:embed="rId31">
            <a:extLst/>
          </a:blip>
          <a:stretch>
            <a:fillRect/>
          </a:stretch>
        </p:blipFill>
        <p:spPr>
          <a:xfrm>
            <a:off x="1826190" y="1849793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logo36.png" descr="logo36.png"/>
          <p:cNvPicPr>
            <a:picLocks noChangeAspect="1"/>
          </p:cNvPicPr>
          <p:nvPr/>
        </p:nvPicPr>
        <p:blipFill>
          <a:blip r:embed="rId32">
            <a:extLst/>
          </a:blip>
          <a:stretch>
            <a:fillRect/>
          </a:stretch>
        </p:blipFill>
        <p:spPr>
          <a:xfrm>
            <a:off x="240339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玉山銀行LOGO295.png" descr="玉山銀行LOGO295.png"/>
          <p:cNvPicPr>
            <a:picLocks noChangeAspect="1"/>
          </p:cNvPicPr>
          <p:nvPr/>
        </p:nvPicPr>
        <p:blipFill>
          <a:blip r:embed="rId33">
            <a:extLst/>
          </a:blip>
          <a:srcRect t="34603" b="34603"/>
          <a:stretch>
            <a:fillRect/>
          </a:stretch>
        </p:blipFill>
        <p:spPr>
          <a:xfrm>
            <a:off x="2350809" y="4053265"/>
            <a:ext cx="138161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logo5.png" descr="logo5.png"/>
          <p:cNvPicPr>
            <a:picLocks noChangeAspect="1"/>
          </p:cNvPicPr>
          <p:nvPr/>
        </p:nvPicPr>
        <p:blipFill>
          <a:blip r:embed="rId34">
            <a:extLst/>
          </a:blip>
          <a:stretch>
            <a:fillRect/>
          </a:stretch>
        </p:blipFill>
        <p:spPr>
          <a:xfrm>
            <a:off x="10278614" y="593495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logo14.png" descr="logo14.png"/>
          <p:cNvPicPr>
            <a:picLocks noChangeAspect="1"/>
          </p:cNvPicPr>
          <p:nvPr/>
        </p:nvPicPr>
        <p:blipFill>
          <a:blip r:embed="rId35">
            <a:extLst/>
          </a:blip>
          <a:stretch>
            <a:fillRect/>
          </a:stretch>
        </p:blipFill>
        <p:spPr>
          <a:xfrm>
            <a:off x="1027861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logo25.png" descr="logo25.png"/>
          <p:cNvPicPr>
            <a:picLocks noChangeAspect="1"/>
          </p:cNvPicPr>
          <p:nvPr/>
        </p:nvPicPr>
        <p:blipFill>
          <a:blip r:embed="rId36">
            <a:extLst/>
          </a:blip>
          <a:stretch>
            <a:fillRect/>
          </a:stretch>
        </p:blipFill>
        <p:spPr>
          <a:xfrm>
            <a:off x="10278616" y="4251171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logo40.png" descr="logo40.png"/>
          <p:cNvPicPr>
            <a:picLocks noChangeAspect="1"/>
          </p:cNvPicPr>
          <p:nvPr/>
        </p:nvPicPr>
        <p:blipFill>
          <a:blip r:embed="rId37">
            <a:extLst/>
          </a:blip>
          <a:stretch>
            <a:fillRect/>
          </a:stretch>
        </p:blipFill>
        <p:spPr>
          <a:xfrm>
            <a:off x="10278614" y="5373693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logo17.png" descr="logo17.png"/>
          <p:cNvPicPr>
            <a:picLocks noChangeAspect="1"/>
          </p:cNvPicPr>
          <p:nvPr/>
        </p:nvPicPr>
        <p:blipFill>
          <a:blip r:embed="rId38">
            <a:extLst/>
          </a:blip>
          <a:stretch>
            <a:fillRect/>
          </a:stretch>
        </p:blipFill>
        <p:spPr>
          <a:xfrm>
            <a:off x="10278616" y="312864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logo33.png" descr="logo33.png"/>
          <p:cNvPicPr>
            <a:picLocks noChangeAspect="1"/>
          </p:cNvPicPr>
          <p:nvPr/>
        </p:nvPicPr>
        <p:blipFill>
          <a:blip r:embed="rId39">
            <a:extLst/>
          </a:blip>
          <a:stretch>
            <a:fillRect/>
          </a:stretch>
        </p:blipFill>
        <p:spPr>
          <a:xfrm>
            <a:off x="10278616" y="3689910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logo44.png" descr="logo44.png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0278617" y="256738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logo46.png" descr="logo46.png"/>
          <p:cNvPicPr>
            <a:picLocks noChangeAspect="1"/>
          </p:cNvPicPr>
          <p:nvPr/>
        </p:nvPicPr>
        <p:blipFill>
          <a:blip r:embed="rId41">
            <a:extLst/>
          </a:blip>
          <a:stretch>
            <a:fillRect/>
          </a:stretch>
        </p:blipFill>
        <p:spPr>
          <a:xfrm>
            <a:off x="10278618" y="2006128"/>
            <a:ext cx="1276345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skm_logo_w.png" descr="skm_logo_w.png"/>
          <p:cNvPicPr>
            <a:picLocks noChangeAspect="1"/>
          </p:cNvPicPr>
          <p:nvPr/>
        </p:nvPicPr>
        <p:blipFill>
          <a:blip r:embed="rId42">
            <a:extLst/>
          </a:blip>
          <a:stretch>
            <a:fillRect/>
          </a:stretch>
        </p:blipFill>
        <p:spPr>
          <a:xfrm>
            <a:off x="10400467" y="4812432"/>
            <a:ext cx="10326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logo9.png" descr="logo9.png"/>
          <p:cNvPicPr>
            <a:picLocks noChangeAspect="1"/>
          </p:cNvPicPr>
          <p:nvPr/>
        </p:nvPicPr>
        <p:blipFill>
          <a:blip r:embed="rId43">
            <a:extLst/>
          </a:blip>
          <a:stretch>
            <a:fillRect/>
          </a:stretch>
        </p:blipFill>
        <p:spPr>
          <a:xfrm>
            <a:off x="5928538" y="6017300"/>
            <a:ext cx="1276350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logo31.png" descr="logo31.png"/>
          <p:cNvPicPr>
            <a:picLocks noChangeAspect="1"/>
          </p:cNvPicPr>
          <p:nvPr/>
        </p:nvPicPr>
        <p:blipFill>
          <a:blip r:embed="rId44">
            <a:extLst/>
          </a:blip>
          <a:stretch>
            <a:fillRect/>
          </a:stretch>
        </p:blipFill>
        <p:spPr>
          <a:xfrm>
            <a:off x="5553514" y="5334768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ge-kgi-20181220-fe694ac5-80a2-4d28-ac36-4e9837d4db9b.png" descr="page-kgi-20181220-fe694ac5-80a2-4d28-ac36-4e9837d4db9b.png"/>
          <p:cNvPicPr>
            <a:picLocks noChangeAspect="1"/>
          </p:cNvPicPr>
          <p:nvPr/>
        </p:nvPicPr>
        <p:blipFill>
          <a:blip r:embed="rId45">
            <a:extLst/>
          </a:blip>
          <a:stretch>
            <a:fillRect/>
          </a:stretch>
        </p:blipFill>
        <p:spPr>
          <a:xfrm>
            <a:off x="5581012" y="2156684"/>
            <a:ext cx="1221350" cy="298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download.png" descr="download.png"/>
          <p:cNvPicPr>
            <a:picLocks noChangeAspect="1"/>
          </p:cNvPicPr>
          <p:nvPr/>
        </p:nvPicPr>
        <p:blipFill>
          <a:blip r:embed="rId46">
            <a:extLst/>
          </a:blip>
          <a:stretch>
            <a:fillRect/>
          </a:stretch>
        </p:blipFill>
        <p:spPr>
          <a:xfrm>
            <a:off x="5561929" y="2805001"/>
            <a:ext cx="1259514" cy="2984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6141" y="294745"/>
            <a:ext cx="8429626" cy="582986"/>
          </a:xfrm>
        </p:spPr>
        <p:txBody>
          <a:bodyPr/>
          <a:lstStyle/>
          <a:p>
            <a:r>
              <a:rPr lang="zh-TW" altLang="en-US" dirty="0" smtClean="0"/>
              <a:t>合併資產負債表摘要</a:t>
            </a:r>
            <a:endParaRPr lang="zh-TW" altLang="en-US" dirty="0"/>
          </a:p>
        </p:txBody>
      </p:sp>
      <p:pic>
        <p:nvPicPr>
          <p:cNvPr id="69" name="圖片 6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367" y="183614"/>
            <a:ext cx="469491" cy="557841"/>
          </a:xfrm>
          <a:prstGeom prst="rect">
            <a:avLst/>
          </a:prstGeom>
        </p:spPr>
      </p:pic>
      <p:graphicFrame>
        <p:nvGraphicFramePr>
          <p:cNvPr id="49" name="表格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344054"/>
              </p:ext>
            </p:extLst>
          </p:nvPr>
        </p:nvGraphicFramePr>
        <p:xfrm>
          <a:off x="368874" y="1045581"/>
          <a:ext cx="11064238" cy="55186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86905"/>
                <a:gridCol w="1561196"/>
                <a:gridCol w="666205"/>
                <a:gridCol w="104503"/>
                <a:gridCol w="1306286"/>
                <a:gridCol w="822960"/>
                <a:gridCol w="104503"/>
                <a:gridCol w="1280160"/>
                <a:gridCol w="731520"/>
              </a:tblGrid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u="none" strike="noStrike" dirty="0">
                          <a:effectLst/>
                        </a:rPr>
                        <a:t>單位：新台幣仟元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1" u="none" strike="noStrike" dirty="0">
                          <a:effectLst/>
                        </a:rPr>
                        <a:t>2022.6.30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u="none" strike="noStrike">
                          <a:effectLst/>
                        </a:rPr>
                        <a:t>　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 dirty="0">
                          <a:effectLst/>
                        </a:rPr>
                        <a:t>2021.12.31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 dirty="0">
                          <a:effectLst/>
                        </a:rPr>
                        <a:t>2021.6.30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</a:rPr>
                        <a:t>現金及銀行存款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328,507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7%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u="none" strike="noStrike">
                          <a:effectLst/>
                        </a:rPr>
                        <a:t>　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515,122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13%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911,310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</a:rPr>
                        <a:t>21%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</a:rPr>
                        <a:t>應收款項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47,618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1%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</a:rPr>
                        <a:t>57,853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1%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462,765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>
                          <a:effectLst/>
                        </a:rPr>
                        <a:t>11%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</a:rPr>
                        <a:t>存貨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647,406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14%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647,406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17%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661,643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15%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</a:rPr>
                        <a:t>不動產、廠房及設備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84,188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2%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u="none" strike="noStrike">
                          <a:effectLst/>
                        </a:rPr>
                        <a:t>　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86,066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2%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87,867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2%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</a:rPr>
                        <a:t>透過其他綜合損益按公允價值衡量金融資產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3,133,047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68%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2,170,975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56%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1,756,382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41%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</a:rPr>
                        <a:t>其他</a:t>
                      </a:r>
                      <a:endParaRPr lang="zh-TW" alt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370,645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8%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398,501</a:t>
                      </a:r>
                      <a:endParaRPr lang="en-US" altLang="zh-TW" sz="20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10%</a:t>
                      </a:r>
                      <a:endParaRPr lang="en-US" altLang="zh-TW" sz="20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392,557</a:t>
                      </a:r>
                      <a:endParaRPr lang="en-US" altLang="zh-TW" sz="20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9%</a:t>
                      </a:r>
                      <a:endParaRPr lang="en-US" altLang="zh-TW" sz="20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/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 smtClean="0">
                          <a:effectLst/>
                        </a:rPr>
                        <a:t>資產總計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4,611,411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100%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3,875,923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12700" cmpd="sng">
                      <a:noFill/>
                    </a:lnR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100%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12700" cmpd="sng">
                      <a:noFill/>
                    </a:lnL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4,272,524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100%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rgbClr val="F7FDDB"/>
                    </a:solidFill>
                  </a:tcPr>
                </a:tc>
              </a:tr>
              <a:tr h="503954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 smtClean="0">
                          <a:effectLst/>
                        </a:rPr>
                        <a:t>負債總計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 smtClean="0">
                          <a:effectLst/>
                        </a:rPr>
                        <a:t>927,553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 smtClean="0">
                          <a:effectLst/>
                        </a:rPr>
                        <a:t>20%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 smtClean="0">
                          <a:effectLst/>
                        </a:rPr>
                        <a:t>396,364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 smtClean="0">
                          <a:effectLst/>
                        </a:rPr>
                        <a:t>10%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 smtClean="0">
                          <a:effectLst/>
                        </a:rPr>
                        <a:t>697,929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 smtClean="0">
                          <a:effectLst/>
                        </a:rPr>
                        <a:t>16%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chemeClr val="bg1"/>
                    </a:solidFill>
                  </a:tcPr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</a:rPr>
                        <a:t>權益總計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3,683,858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80%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3,479,559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90%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3,574,595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84%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chemeClr val="bg1"/>
                    </a:solidFill>
                  </a:tcPr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</a:rPr>
                        <a:t>歸屬於母公司業主之權益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3,616,187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u="none" strike="noStrike" dirty="0">
                          <a:effectLst/>
                        </a:rPr>
                        <a:t>78%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1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3,406,796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88%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3,511,028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u="none" strike="noStrike" dirty="0">
                          <a:effectLst/>
                        </a:rPr>
                        <a:t>82%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solidFill>
                      <a:srgbClr val="FFCCCC"/>
                    </a:solidFill>
                  </a:tcPr>
                </a:tc>
              </a:tr>
              <a:tr h="4401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u="none" strike="noStrike" dirty="0">
                          <a:effectLst/>
                        </a:rPr>
                        <a:t>每股淨值</a:t>
                      </a:r>
                      <a:r>
                        <a:rPr lang="en-US" altLang="zh-TW" sz="2000" u="none" strike="noStrike" dirty="0">
                          <a:effectLst/>
                        </a:rPr>
                        <a:t>(</a:t>
                      </a:r>
                      <a:r>
                        <a:rPr lang="en-US" sz="2000" u="none" strike="noStrike" dirty="0">
                          <a:effectLst/>
                        </a:rPr>
                        <a:t>NT$)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1" u="none" strike="noStrike" dirty="0">
                          <a:effectLst/>
                        </a:rPr>
                        <a:t>19.51 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2000" b="1" u="none" strike="noStrike" dirty="0">
                          <a:effectLst/>
                        </a:rPr>
                        <a:t>　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1" u="none" strike="noStrike" dirty="0">
                          <a:effectLst/>
                        </a:rPr>
                        <a:t>　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u="none" strike="noStrike" dirty="0">
                          <a:effectLst/>
                        </a:rPr>
                        <a:t>18.38 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2000" b="0" u="none" strike="noStrike" dirty="0"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u="none" strike="noStrike" dirty="0">
                          <a:effectLst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TW" sz="2000" b="0" u="none" strike="noStrike" dirty="0">
                          <a:effectLst/>
                        </a:rPr>
                        <a:t>18.94 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2000" b="0" u="none" strike="noStrike" dirty="0"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64" marR="3664" marT="3664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34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logo1.png" descr="logo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28545" y="209696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logo4.png" descr="logo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28545" y="53574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logo12.png" descr="logo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2854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logo27.png" descr="logo2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28545" y="2749066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logo38.png" descr="logo38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28545" y="47053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logo42.png" descr="logo42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128545" y="40532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logo2.png" descr="logo2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124116" y="240857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logo8.png" descr="logo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703579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logo10.png" descr="logo10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703579" y="486838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logo13.png" descr="logo13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8703579" y="3156628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logo15.png" descr="logo15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703579" y="543897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logo39.png" descr="logo39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865505" y="1498842"/>
            <a:ext cx="952499" cy="31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logo43.png" descr="logo43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8703582" y="4297802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logo18.png" descr="logo18.pn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978475" y="5958951"/>
            <a:ext cx="1276349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logo30.png" descr="logo30.pn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978478" y="532332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logo48.png" descr="logo48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3978477" y="402119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logo22.png" descr="logo22.png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3978479" y="2067994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logo23.png" descr="logo23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397847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logo11.png" descr="logo11.png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828405" y="5958951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logo41.png" descr="logo4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828407" y="5314082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logo20.png" descr="logo20.png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828406" y="3379474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logo49.png" descr="logo49.png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828407" y="208973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logo45.png" descr="logo45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828406" y="466921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2019-05-27_12h18_57.png" descr="2019-05-27_12h18_57.png"/>
          <p:cNvPicPr>
            <a:picLocks noChangeAspect="1"/>
          </p:cNvPicPr>
          <p:nvPr/>
        </p:nvPicPr>
        <p:blipFill>
          <a:blip r:embed="rId26">
            <a:extLst/>
          </a:blip>
          <a:stretch>
            <a:fillRect/>
          </a:stretch>
        </p:blipFill>
        <p:spPr>
          <a:xfrm>
            <a:off x="756141" y="1444867"/>
            <a:ext cx="142087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logo35.png" descr="logo35.png"/>
          <p:cNvPicPr>
            <a:picLocks noChangeAspect="1"/>
          </p:cNvPicPr>
          <p:nvPr/>
        </p:nvPicPr>
        <p:blipFill>
          <a:blip r:embed="rId27">
            <a:extLst/>
          </a:blip>
          <a:stretch>
            <a:fillRect/>
          </a:stretch>
        </p:blipFill>
        <p:spPr>
          <a:xfrm>
            <a:off x="240339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logo29.png" descr="logo29.png"/>
          <p:cNvPicPr>
            <a:picLocks noChangeAspect="1"/>
          </p:cNvPicPr>
          <p:nvPr/>
        </p:nvPicPr>
        <p:blipFill>
          <a:blip r:embed="rId28">
            <a:extLst/>
          </a:blip>
          <a:stretch>
            <a:fillRect/>
          </a:stretch>
        </p:blipFill>
        <p:spPr>
          <a:xfrm>
            <a:off x="2403397" y="27490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logo19.png" descr="logo19.png"/>
          <p:cNvPicPr>
            <a:picLocks noChangeAspect="1"/>
          </p:cNvPicPr>
          <p:nvPr/>
        </p:nvPicPr>
        <p:blipFill>
          <a:blip r:embed="rId29">
            <a:extLst/>
          </a:blip>
          <a:stretch>
            <a:fillRect/>
          </a:stretch>
        </p:blipFill>
        <p:spPr>
          <a:xfrm>
            <a:off x="2403397" y="5357464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logo47.png" descr="logo47.png"/>
          <p:cNvPicPr>
            <a:picLocks noChangeAspect="1"/>
          </p:cNvPicPr>
          <p:nvPr/>
        </p:nvPicPr>
        <p:blipFill>
          <a:blip r:embed="rId30">
            <a:extLst/>
          </a:blip>
          <a:stretch>
            <a:fillRect/>
          </a:stretch>
        </p:blipFill>
        <p:spPr>
          <a:xfrm>
            <a:off x="2403397" y="34011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logo21.png" descr="logo21.png"/>
          <p:cNvPicPr>
            <a:picLocks noChangeAspect="1"/>
          </p:cNvPicPr>
          <p:nvPr/>
        </p:nvPicPr>
        <p:blipFill>
          <a:blip r:embed="rId31">
            <a:extLst/>
          </a:blip>
          <a:stretch>
            <a:fillRect/>
          </a:stretch>
        </p:blipFill>
        <p:spPr>
          <a:xfrm>
            <a:off x="1826190" y="1849793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logo36.png" descr="logo36.png"/>
          <p:cNvPicPr>
            <a:picLocks noChangeAspect="1"/>
          </p:cNvPicPr>
          <p:nvPr/>
        </p:nvPicPr>
        <p:blipFill>
          <a:blip r:embed="rId32">
            <a:extLst/>
          </a:blip>
          <a:stretch>
            <a:fillRect/>
          </a:stretch>
        </p:blipFill>
        <p:spPr>
          <a:xfrm>
            <a:off x="240339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玉山銀行LOGO295.png" descr="玉山銀行LOGO295.png"/>
          <p:cNvPicPr>
            <a:picLocks noChangeAspect="1"/>
          </p:cNvPicPr>
          <p:nvPr/>
        </p:nvPicPr>
        <p:blipFill>
          <a:blip r:embed="rId33">
            <a:extLst/>
          </a:blip>
          <a:srcRect t="34603" b="34603"/>
          <a:stretch>
            <a:fillRect/>
          </a:stretch>
        </p:blipFill>
        <p:spPr>
          <a:xfrm>
            <a:off x="2350809" y="4053265"/>
            <a:ext cx="138161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logo5.png" descr="logo5.png"/>
          <p:cNvPicPr>
            <a:picLocks noChangeAspect="1"/>
          </p:cNvPicPr>
          <p:nvPr/>
        </p:nvPicPr>
        <p:blipFill>
          <a:blip r:embed="rId34">
            <a:extLst/>
          </a:blip>
          <a:stretch>
            <a:fillRect/>
          </a:stretch>
        </p:blipFill>
        <p:spPr>
          <a:xfrm>
            <a:off x="10278614" y="593495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logo14.png" descr="logo14.png"/>
          <p:cNvPicPr>
            <a:picLocks noChangeAspect="1"/>
          </p:cNvPicPr>
          <p:nvPr/>
        </p:nvPicPr>
        <p:blipFill>
          <a:blip r:embed="rId35">
            <a:extLst/>
          </a:blip>
          <a:stretch>
            <a:fillRect/>
          </a:stretch>
        </p:blipFill>
        <p:spPr>
          <a:xfrm>
            <a:off x="1027861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logo25.png" descr="logo25.png"/>
          <p:cNvPicPr>
            <a:picLocks noChangeAspect="1"/>
          </p:cNvPicPr>
          <p:nvPr/>
        </p:nvPicPr>
        <p:blipFill>
          <a:blip r:embed="rId36">
            <a:extLst/>
          </a:blip>
          <a:stretch>
            <a:fillRect/>
          </a:stretch>
        </p:blipFill>
        <p:spPr>
          <a:xfrm>
            <a:off x="10278616" y="4251171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logo40.png" descr="logo40.png"/>
          <p:cNvPicPr>
            <a:picLocks noChangeAspect="1"/>
          </p:cNvPicPr>
          <p:nvPr/>
        </p:nvPicPr>
        <p:blipFill>
          <a:blip r:embed="rId37">
            <a:extLst/>
          </a:blip>
          <a:stretch>
            <a:fillRect/>
          </a:stretch>
        </p:blipFill>
        <p:spPr>
          <a:xfrm>
            <a:off x="10278614" y="5373693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logo17.png" descr="logo17.png"/>
          <p:cNvPicPr>
            <a:picLocks noChangeAspect="1"/>
          </p:cNvPicPr>
          <p:nvPr/>
        </p:nvPicPr>
        <p:blipFill>
          <a:blip r:embed="rId38">
            <a:extLst/>
          </a:blip>
          <a:stretch>
            <a:fillRect/>
          </a:stretch>
        </p:blipFill>
        <p:spPr>
          <a:xfrm>
            <a:off x="10278616" y="312864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logo33.png" descr="logo33.png"/>
          <p:cNvPicPr>
            <a:picLocks noChangeAspect="1"/>
          </p:cNvPicPr>
          <p:nvPr/>
        </p:nvPicPr>
        <p:blipFill>
          <a:blip r:embed="rId39">
            <a:extLst/>
          </a:blip>
          <a:stretch>
            <a:fillRect/>
          </a:stretch>
        </p:blipFill>
        <p:spPr>
          <a:xfrm>
            <a:off x="10278616" y="3689910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logo44.png" descr="logo44.png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0278617" y="256738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logo46.png" descr="logo46.png"/>
          <p:cNvPicPr>
            <a:picLocks noChangeAspect="1"/>
          </p:cNvPicPr>
          <p:nvPr/>
        </p:nvPicPr>
        <p:blipFill>
          <a:blip r:embed="rId41">
            <a:extLst/>
          </a:blip>
          <a:stretch>
            <a:fillRect/>
          </a:stretch>
        </p:blipFill>
        <p:spPr>
          <a:xfrm>
            <a:off x="10278618" y="2006128"/>
            <a:ext cx="1276345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skm_logo_w.png" descr="skm_logo_w.png"/>
          <p:cNvPicPr>
            <a:picLocks noChangeAspect="1"/>
          </p:cNvPicPr>
          <p:nvPr/>
        </p:nvPicPr>
        <p:blipFill>
          <a:blip r:embed="rId42">
            <a:extLst/>
          </a:blip>
          <a:stretch>
            <a:fillRect/>
          </a:stretch>
        </p:blipFill>
        <p:spPr>
          <a:xfrm>
            <a:off x="10400467" y="4812432"/>
            <a:ext cx="10326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logo9.png" descr="logo9.png"/>
          <p:cNvPicPr>
            <a:picLocks noChangeAspect="1"/>
          </p:cNvPicPr>
          <p:nvPr/>
        </p:nvPicPr>
        <p:blipFill>
          <a:blip r:embed="rId43">
            <a:extLst/>
          </a:blip>
          <a:stretch>
            <a:fillRect/>
          </a:stretch>
        </p:blipFill>
        <p:spPr>
          <a:xfrm>
            <a:off x="5928538" y="6017300"/>
            <a:ext cx="1276350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logo31.png" descr="logo31.png"/>
          <p:cNvPicPr>
            <a:picLocks noChangeAspect="1"/>
          </p:cNvPicPr>
          <p:nvPr/>
        </p:nvPicPr>
        <p:blipFill>
          <a:blip r:embed="rId44">
            <a:extLst/>
          </a:blip>
          <a:stretch>
            <a:fillRect/>
          </a:stretch>
        </p:blipFill>
        <p:spPr>
          <a:xfrm>
            <a:off x="5553514" y="5334768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ge-kgi-20181220-fe694ac5-80a2-4d28-ac36-4e9837d4db9b.png" descr="page-kgi-20181220-fe694ac5-80a2-4d28-ac36-4e9837d4db9b.png"/>
          <p:cNvPicPr>
            <a:picLocks noChangeAspect="1"/>
          </p:cNvPicPr>
          <p:nvPr/>
        </p:nvPicPr>
        <p:blipFill>
          <a:blip r:embed="rId45">
            <a:extLst/>
          </a:blip>
          <a:stretch>
            <a:fillRect/>
          </a:stretch>
        </p:blipFill>
        <p:spPr>
          <a:xfrm>
            <a:off x="5581012" y="2156684"/>
            <a:ext cx="1221350" cy="298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download.png" descr="download.png"/>
          <p:cNvPicPr>
            <a:picLocks noChangeAspect="1"/>
          </p:cNvPicPr>
          <p:nvPr/>
        </p:nvPicPr>
        <p:blipFill>
          <a:blip r:embed="rId46">
            <a:extLst/>
          </a:blip>
          <a:stretch>
            <a:fillRect/>
          </a:stretch>
        </p:blipFill>
        <p:spPr>
          <a:xfrm>
            <a:off x="5561929" y="2805001"/>
            <a:ext cx="1259514" cy="2984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6141" y="219161"/>
            <a:ext cx="8429626" cy="582986"/>
          </a:xfrm>
        </p:spPr>
        <p:txBody>
          <a:bodyPr/>
          <a:lstStyle/>
          <a:p>
            <a:r>
              <a:rPr lang="zh-TW" altLang="en-US" dirty="0" smtClean="0"/>
              <a:t>合併損益表摘要</a:t>
            </a:r>
            <a:endParaRPr lang="zh-TW" altLang="en-US" dirty="0"/>
          </a:p>
        </p:txBody>
      </p:sp>
      <p:pic>
        <p:nvPicPr>
          <p:cNvPr id="69" name="圖片 6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367" y="183614"/>
            <a:ext cx="469491" cy="557841"/>
          </a:xfrm>
          <a:prstGeom prst="rect">
            <a:avLst/>
          </a:prstGeom>
        </p:spPr>
      </p:pic>
      <p:graphicFrame>
        <p:nvGraphicFramePr>
          <p:cNvPr id="50" name="表格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30774"/>
              </p:ext>
            </p:extLst>
          </p:nvPr>
        </p:nvGraphicFramePr>
        <p:xfrm>
          <a:off x="315310" y="950111"/>
          <a:ext cx="10883057" cy="51458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79982"/>
                <a:gridCol w="1463040"/>
                <a:gridCol w="862149"/>
                <a:gridCol w="1605781"/>
                <a:gridCol w="1072105"/>
              </a:tblGrid>
              <a:tr h="47059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單位：新台幣仟元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dirty="0"/>
                        <a:t>2022</a:t>
                      </a:r>
                      <a:r>
                        <a:rPr lang="zh-TW" altLang="en-US" dirty="0"/>
                        <a:t>上半年度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dirty="0"/>
                        <a:t>2021</a:t>
                      </a:r>
                      <a:r>
                        <a:rPr lang="zh-TW" altLang="en-US" dirty="0"/>
                        <a:t>上半年度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705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營業收入淨額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132,281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100%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76,795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100%</a:t>
                      </a:r>
                    </a:p>
                  </a:txBody>
                  <a:tcPr marL="3991" marR="3991" marT="3991" marB="0" anchor="ctr"/>
                </a:tc>
              </a:tr>
              <a:tr h="4705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營業成本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(104,467)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-79%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(55,437)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/>
                        <a:t>-72%</a:t>
                      </a:r>
                    </a:p>
                  </a:txBody>
                  <a:tcPr marL="3991" marR="3991" marT="3991" marB="0" anchor="ctr"/>
                </a:tc>
              </a:tr>
              <a:tr h="4705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營業毛利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27,814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21%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21,358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/>
                        <a:t>28%</a:t>
                      </a:r>
                    </a:p>
                  </a:txBody>
                  <a:tcPr marL="3991" marR="3991" marT="3991" marB="0" anchor="ctr"/>
                </a:tc>
              </a:tr>
              <a:tr h="4705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營業費用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(56,335)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-43%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(80,758)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/>
                        <a:t>-105%</a:t>
                      </a:r>
                    </a:p>
                  </a:txBody>
                  <a:tcPr marL="3991" marR="3991" marT="3991" marB="0" anchor="ctr"/>
                </a:tc>
              </a:tr>
              <a:tr h="4705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營業淨利</a:t>
                      </a:r>
                      <a:r>
                        <a:rPr lang="en-US" altLang="zh-TW" dirty="0"/>
                        <a:t>(</a:t>
                      </a:r>
                      <a:r>
                        <a:rPr lang="zh-TW" altLang="en-US" dirty="0"/>
                        <a:t>損</a:t>
                      </a:r>
                      <a:r>
                        <a:rPr lang="en-US" altLang="zh-TW" dirty="0"/>
                        <a:t>)</a:t>
                      </a:r>
                      <a:endParaRPr lang="zh-TW" altLang="en-US" dirty="0"/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(28,521)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-22%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(59,400)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/>
                        <a:t>-77%</a:t>
                      </a:r>
                    </a:p>
                  </a:txBody>
                  <a:tcPr marL="3991" marR="3991" marT="3991" marB="0" anchor="ctr"/>
                </a:tc>
              </a:tr>
              <a:tr h="4705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業外收入及</a:t>
                      </a:r>
                      <a:r>
                        <a:rPr lang="en-US" altLang="zh-TW" dirty="0"/>
                        <a:t>(</a:t>
                      </a:r>
                      <a:r>
                        <a:rPr lang="zh-TW" altLang="en-US" dirty="0"/>
                        <a:t>支出</a:t>
                      </a:r>
                      <a:r>
                        <a:rPr lang="en-US" altLang="zh-TW" dirty="0"/>
                        <a:t>)</a:t>
                      </a:r>
                      <a:r>
                        <a:rPr lang="zh-TW" altLang="en-US" dirty="0"/>
                        <a:t>淨額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58,159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44%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121,275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/>
                        <a:t>158%</a:t>
                      </a:r>
                    </a:p>
                  </a:txBody>
                  <a:tcPr marL="3991" marR="3991" marT="3991" marB="0" anchor="ctr"/>
                </a:tc>
              </a:tr>
              <a:tr h="4705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稅前淨利</a:t>
                      </a:r>
                      <a:r>
                        <a:rPr lang="en-US" altLang="zh-TW" dirty="0"/>
                        <a:t>(</a:t>
                      </a:r>
                      <a:r>
                        <a:rPr lang="zh-TW" altLang="en-US" dirty="0"/>
                        <a:t>損</a:t>
                      </a:r>
                      <a:r>
                        <a:rPr lang="en-US" altLang="zh-TW" dirty="0"/>
                        <a:t>)</a:t>
                      </a:r>
                      <a:endParaRPr lang="zh-TW" altLang="en-US" dirty="0"/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29,638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22%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61,875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/>
                        <a:t>81%</a:t>
                      </a:r>
                    </a:p>
                  </a:txBody>
                  <a:tcPr marL="3991" marR="3991" marT="3991" marB="0" anchor="ctr"/>
                </a:tc>
              </a:tr>
              <a:tr h="4705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本期淨利</a:t>
                      </a:r>
                      <a:r>
                        <a:rPr lang="en-US" altLang="zh-TW" dirty="0"/>
                        <a:t>(</a:t>
                      </a:r>
                      <a:r>
                        <a:rPr lang="zh-TW" altLang="en-US" dirty="0"/>
                        <a:t>損</a:t>
                      </a:r>
                      <a:r>
                        <a:rPr lang="en-US" altLang="zh-TW" dirty="0"/>
                        <a:t>)</a:t>
                      </a:r>
                      <a:endParaRPr lang="zh-TW" altLang="en-US" dirty="0"/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28,366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21%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69,746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91%</a:t>
                      </a:r>
                    </a:p>
                  </a:txBody>
                  <a:tcPr marL="3991" marR="3991" marT="3991" marB="0" anchor="ctr">
                    <a:solidFill>
                      <a:srgbClr val="F7FDDB"/>
                    </a:solidFill>
                  </a:tcPr>
                </a:tc>
              </a:tr>
              <a:tr h="47059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本期淨利歸屬於母公司業主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31,373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24%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79,254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103%</a:t>
                      </a:r>
                    </a:p>
                  </a:txBody>
                  <a:tcPr marL="3991" marR="3991" marT="3991" marB="0" anchor="ctr">
                    <a:solidFill>
                      <a:srgbClr val="FFCCCC"/>
                    </a:solidFill>
                  </a:tcPr>
                </a:tc>
              </a:tr>
              <a:tr h="439959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基本每股盈餘</a:t>
                      </a:r>
                      <a:r>
                        <a:rPr lang="en-US" altLang="zh-TW" dirty="0"/>
                        <a:t>(</a:t>
                      </a:r>
                      <a:r>
                        <a:rPr lang="zh-TW" altLang="en-US" dirty="0"/>
                        <a:t>虧損</a:t>
                      </a:r>
                      <a:r>
                        <a:rPr lang="en-US" altLang="zh-TW" dirty="0"/>
                        <a:t>)(</a:t>
                      </a:r>
                      <a:r>
                        <a:rPr lang="en-US" dirty="0"/>
                        <a:t>NT</a:t>
                      </a:r>
                      <a:r>
                        <a:rPr lang="en-US" dirty="0" smtClean="0"/>
                        <a:t>$)</a:t>
                      </a:r>
                      <a:endParaRPr lang="en-US" dirty="0"/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0.17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　</a:t>
                      </a:r>
                    </a:p>
                  </a:txBody>
                  <a:tcPr marL="3991" marR="3991" marT="3991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dirty="0"/>
                        <a:t>0.43 </a:t>
                      </a:r>
                    </a:p>
                  </a:txBody>
                  <a:tcPr marL="3991" marR="3991" marT="3991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dirty="0"/>
                        <a:t>　</a:t>
                      </a:r>
                    </a:p>
                  </a:txBody>
                  <a:tcPr marL="3991" marR="3991" marT="399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80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logo1.png" descr="logo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28545" y="209696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logo4.png" descr="logo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28545" y="53574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logo12.png" descr="logo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2854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logo27.png" descr="logo2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28545" y="2749066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logo38.png" descr="logo38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28545" y="47053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logo42.png" descr="logo42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128545" y="4053265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logo2.png" descr="logo2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124116" y="240857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logo8.png" descr="logo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703579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logo10.png" descr="logo10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703579" y="4868389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logo13.png" descr="logo13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8703579" y="3156628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logo15.png" descr="logo15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703579" y="5438977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logo39.png" descr="logo39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865505" y="1498842"/>
            <a:ext cx="952499" cy="31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logo43.png" descr="logo43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8703582" y="4297802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logo18.png" descr="logo18.png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3978475" y="5958951"/>
            <a:ext cx="1276349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logo30.png" descr="logo30.png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3978478" y="532332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logo48.png" descr="logo48.png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3978477" y="402119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logo22.png" descr="logo22.png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3978479" y="2067994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logo23.png" descr="logo23.png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397847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logo11.png" descr="logo11.png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828405" y="5958951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logo41.png" descr="logo4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828407" y="5314082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logo20.png" descr="logo20.png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828406" y="3379474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logo49.png" descr="logo49.png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828407" y="2089736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logo45.png" descr="logo45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828406" y="4669213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2019-05-27_12h18_57.png" descr="2019-05-27_12h18_57.png"/>
          <p:cNvPicPr>
            <a:picLocks noChangeAspect="1"/>
          </p:cNvPicPr>
          <p:nvPr/>
        </p:nvPicPr>
        <p:blipFill>
          <a:blip r:embed="rId26">
            <a:extLst/>
          </a:blip>
          <a:stretch>
            <a:fillRect/>
          </a:stretch>
        </p:blipFill>
        <p:spPr>
          <a:xfrm>
            <a:off x="756141" y="1444867"/>
            <a:ext cx="142087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logo35.png" descr="logo35.png"/>
          <p:cNvPicPr>
            <a:picLocks noChangeAspect="1"/>
          </p:cNvPicPr>
          <p:nvPr/>
        </p:nvPicPr>
        <p:blipFill>
          <a:blip r:embed="rId27">
            <a:extLst/>
          </a:blip>
          <a:stretch>
            <a:fillRect/>
          </a:stretch>
        </p:blipFill>
        <p:spPr>
          <a:xfrm>
            <a:off x="2403395" y="600956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logo29.png" descr="logo29.png"/>
          <p:cNvPicPr>
            <a:picLocks noChangeAspect="1"/>
          </p:cNvPicPr>
          <p:nvPr/>
        </p:nvPicPr>
        <p:blipFill>
          <a:blip r:embed="rId28">
            <a:extLst/>
          </a:blip>
          <a:stretch>
            <a:fillRect/>
          </a:stretch>
        </p:blipFill>
        <p:spPr>
          <a:xfrm>
            <a:off x="2403397" y="27490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logo19.png" descr="logo19.png"/>
          <p:cNvPicPr>
            <a:picLocks noChangeAspect="1"/>
          </p:cNvPicPr>
          <p:nvPr/>
        </p:nvPicPr>
        <p:blipFill>
          <a:blip r:embed="rId29">
            <a:extLst/>
          </a:blip>
          <a:stretch>
            <a:fillRect/>
          </a:stretch>
        </p:blipFill>
        <p:spPr>
          <a:xfrm>
            <a:off x="2403397" y="5357464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logo47.png" descr="logo47.png"/>
          <p:cNvPicPr>
            <a:picLocks noChangeAspect="1"/>
          </p:cNvPicPr>
          <p:nvPr/>
        </p:nvPicPr>
        <p:blipFill>
          <a:blip r:embed="rId30">
            <a:extLst/>
          </a:blip>
          <a:stretch>
            <a:fillRect/>
          </a:stretch>
        </p:blipFill>
        <p:spPr>
          <a:xfrm>
            <a:off x="2403397" y="3401166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logo21.png" descr="logo21.png"/>
          <p:cNvPicPr>
            <a:picLocks noChangeAspect="1"/>
          </p:cNvPicPr>
          <p:nvPr/>
        </p:nvPicPr>
        <p:blipFill>
          <a:blip r:embed="rId31">
            <a:extLst/>
          </a:blip>
          <a:stretch>
            <a:fillRect/>
          </a:stretch>
        </p:blipFill>
        <p:spPr>
          <a:xfrm>
            <a:off x="1826190" y="1849793"/>
            <a:ext cx="1276347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logo36.png" descr="logo36.png"/>
          <p:cNvPicPr>
            <a:picLocks noChangeAspect="1"/>
          </p:cNvPicPr>
          <p:nvPr/>
        </p:nvPicPr>
        <p:blipFill>
          <a:blip r:embed="rId32">
            <a:extLst/>
          </a:blip>
          <a:stretch>
            <a:fillRect/>
          </a:stretch>
        </p:blipFill>
        <p:spPr>
          <a:xfrm>
            <a:off x="240339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玉山銀行LOGO295.png" descr="玉山銀行LOGO295.png"/>
          <p:cNvPicPr>
            <a:picLocks noChangeAspect="1"/>
          </p:cNvPicPr>
          <p:nvPr/>
        </p:nvPicPr>
        <p:blipFill>
          <a:blip r:embed="rId33">
            <a:extLst/>
          </a:blip>
          <a:srcRect t="34603" b="34603"/>
          <a:stretch>
            <a:fillRect/>
          </a:stretch>
        </p:blipFill>
        <p:spPr>
          <a:xfrm>
            <a:off x="2350809" y="4053265"/>
            <a:ext cx="138161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logo5.png" descr="logo5.png"/>
          <p:cNvPicPr>
            <a:picLocks noChangeAspect="1"/>
          </p:cNvPicPr>
          <p:nvPr/>
        </p:nvPicPr>
        <p:blipFill>
          <a:blip r:embed="rId34">
            <a:extLst/>
          </a:blip>
          <a:stretch>
            <a:fillRect/>
          </a:stretch>
        </p:blipFill>
        <p:spPr>
          <a:xfrm>
            <a:off x="10278614" y="5934954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logo14.png" descr="logo14.png"/>
          <p:cNvPicPr>
            <a:picLocks noChangeAspect="1"/>
          </p:cNvPicPr>
          <p:nvPr/>
        </p:nvPicPr>
        <p:blipFill>
          <a:blip r:embed="rId35">
            <a:extLst/>
          </a:blip>
          <a:stretch>
            <a:fillRect/>
          </a:stretch>
        </p:blipFill>
        <p:spPr>
          <a:xfrm>
            <a:off x="10278617" y="1444867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logo25.png" descr="logo25.png"/>
          <p:cNvPicPr>
            <a:picLocks noChangeAspect="1"/>
          </p:cNvPicPr>
          <p:nvPr/>
        </p:nvPicPr>
        <p:blipFill>
          <a:blip r:embed="rId36">
            <a:extLst/>
          </a:blip>
          <a:stretch>
            <a:fillRect/>
          </a:stretch>
        </p:blipFill>
        <p:spPr>
          <a:xfrm>
            <a:off x="10278616" y="4251171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logo40.png" descr="logo40.png"/>
          <p:cNvPicPr>
            <a:picLocks noChangeAspect="1"/>
          </p:cNvPicPr>
          <p:nvPr/>
        </p:nvPicPr>
        <p:blipFill>
          <a:blip r:embed="rId37">
            <a:extLst/>
          </a:blip>
          <a:stretch>
            <a:fillRect/>
          </a:stretch>
        </p:blipFill>
        <p:spPr>
          <a:xfrm>
            <a:off x="10278614" y="5373693"/>
            <a:ext cx="1276351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logo17.png" descr="logo17.png"/>
          <p:cNvPicPr>
            <a:picLocks noChangeAspect="1"/>
          </p:cNvPicPr>
          <p:nvPr/>
        </p:nvPicPr>
        <p:blipFill>
          <a:blip r:embed="rId38">
            <a:extLst/>
          </a:blip>
          <a:stretch>
            <a:fillRect/>
          </a:stretch>
        </p:blipFill>
        <p:spPr>
          <a:xfrm>
            <a:off x="10278616" y="312864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logo33.png" descr="logo33.png"/>
          <p:cNvPicPr>
            <a:picLocks noChangeAspect="1"/>
          </p:cNvPicPr>
          <p:nvPr/>
        </p:nvPicPr>
        <p:blipFill>
          <a:blip r:embed="rId39">
            <a:extLst/>
          </a:blip>
          <a:stretch>
            <a:fillRect/>
          </a:stretch>
        </p:blipFill>
        <p:spPr>
          <a:xfrm>
            <a:off x="10278616" y="3689910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logo44.png" descr="logo44.png"/>
          <p:cNvPicPr>
            <a:picLocks noChangeAspect="1"/>
          </p:cNvPicPr>
          <p:nvPr/>
        </p:nvPicPr>
        <p:blipFill>
          <a:blip r:embed="rId40">
            <a:extLst/>
          </a:blip>
          <a:stretch>
            <a:fillRect/>
          </a:stretch>
        </p:blipFill>
        <p:spPr>
          <a:xfrm>
            <a:off x="10278617" y="2567389"/>
            <a:ext cx="1276348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logo46.png" descr="logo46.png"/>
          <p:cNvPicPr>
            <a:picLocks noChangeAspect="1"/>
          </p:cNvPicPr>
          <p:nvPr/>
        </p:nvPicPr>
        <p:blipFill>
          <a:blip r:embed="rId41">
            <a:extLst/>
          </a:blip>
          <a:stretch>
            <a:fillRect/>
          </a:stretch>
        </p:blipFill>
        <p:spPr>
          <a:xfrm>
            <a:off x="10278618" y="2006128"/>
            <a:ext cx="1276345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skm_logo_w.png" descr="skm_logo_w.png"/>
          <p:cNvPicPr>
            <a:picLocks noChangeAspect="1"/>
          </p:cNvPicPr>
          <p:nvPr/>
        </p:nvPicPr>
        <p:blipFill>
          <a:blip r:embed="rId42">
            <a:extLst/>
          </a:blip>
          <a:stretch>
            <a:fillRect/>
          </a:stretch>
        </p:blipFill>
        <p:spPr>
          <a:xfrm>
            <a:off x="10400467" y="4812432"/>
            <a:ext cx="10326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logo9.png" descr="logo9.png"/>
          <p:cNvPicPr>
            <a:picLocks noChangeAspect="1"/>
          </p:cNvPicPr>
          <p:nvPr/>
        </p:nvPicPr>
        <p:blipFill>
          <a:blip r:embed="rId43">
            <a:extLst/>
          </a:blip>
          <a:stretch>
            <a:fillRect/>
          </a:stretch>
        </p:blipFill>
        <p:spPr>
          <a:xfrm>
            <a:off x="5928538" y="6017300"/>
            <a:ext cx="1276350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logo31.png" descr="logo31.png"/>
          <p:cNvPicPr>
            <a:picLocks noChangeAspect="1"/>
          </p:cNvPicPr>
          <p:nvPr/>
        </p:nvPicPr>
        <p:blipFill>
          <a:blip r:embed="rId44">
            <a:extLst/>
          </a:blip>
          <a:stretch>
            <a:fillRect/>
          </a:stretch>
        </p:blipFill>
        <p:spPr>
          <a:xfrm>
            <a:off x="5553514" y="5334768"/>
            <a:ext cx="1276346" cy="425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ge-kgi-20181220-fe694ac5-80a2-4d28-ac36-4e9837d4db9b.png" descr="page-kgi-20181220-fe694ac5-80a2-4d28-ac36-4e9837d4db9b.png"/>
          <p:cNvPicPr>
            <a:picLocks noChangeAspect="1"/>
          </p:cNvPicPr>
          <p:nvPr/>
        </p:nvPicPr>
        <p:blipFill>
          <a:blip r:embed="rId45">
            <a:extLst/>
          </a:blip>
          <a:stretch>
            <a:fillRect/>
          </a:stretch>
        </p:blipFill>
        <p:spPr>
          <a:xfrm>
            <a:off x="5581012" y="2156684"/>
            <a:ext cx="1221350" cy="298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download.png" descr="download.png"/>
          <p:cNvPicPr>
            <a:picLocks noChangeAspect="1"/>
          </p:cNvPicPr>
          <p:nvPr/>
        </p:nvPicPr>
        <p:blipFill>
          <a:blip r:embed="rId46">
            <a:extLst/>
          </a:blip>
          <a:stretch>
            <a:fillRect/>
          </a:stretch>
        </p:blipFill>
        <p:spPr>
          <a:xfrm>
            <a:off x="5561929" y="2805001"/>
            <a:ext cx="1259514" cy="2984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6141" y="219161"/>
            <a:ext cx="8429626" cy="582986"/>
          </a:xfrm>
        </p:spPr>
        <p:txBody>
          <a:bodyPr/>
          <a:lstStyle/>
          <a:p>
            <a:r>
              <a:rPr lang="zh-TW" altLang="en-US" dirty="0" smtClean="0"/>
              <a:t>合併現金流</a:t>
            </a:r>
            <a:r>
              <a:rPr lang="zh-TW" altLang="en-US" dirty="0"/>
              <a:t>量</a:t>
            </a:r>
            <a:r>
              <a:rPr lang="zh-TW" altLang="en-US" dirty="0" smtClean="0"/>
              <a:t>表摘要</a:t>
            </a:r>
            <a:endParaRPr lang="zh-TW" altLang="en-US" dirty="0"/>
          </a:p>
        </p:txBody>
      </p:sp>
      <p:pic>
        <p:nvPicPr>
          <p:cNvPr id="69" name="圖片 68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367" y="183614"/>
            <a:ext cx="469491" cy="557841"/>
          </a:xfrm>
          <a:prstGeom prst="rect">
            <a:avLst/>
          </a:prstGeom>
        </p:spPr>
      </p:pic>
      <p:graphicFrame>
        <p:nvGraphicFramePr>
          <p:cNvPr id="49" name="表格 48"/>
          <p:cNvGraphicFramePr>
            <a:graphicFrameLocks noGrp="1"/>
          </p:cNvGraphicFramePr>
          <p:nvPr>
            <p:extLst/>
          </p:nvPr>
        </p:nvGraphicFramePr>
        <p:xfrm>
          <a:off x="532191" y="1002685"/>
          <a:ext cx="10792694" cy="5432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11540"/>
                <a:gridCol w="2640577"/>
                <a:gridCol w="2640577"/>
              </a:tblGrid>
              <a:tr h="53788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u="none" strike="noStrike" dirty="0">
                          <a:effectLst/>
                        </a:rPr>
                        <a:t>單位：新台幣仟元</a:t>
                      </a:r>
                      <a:endParaRPr lang="zh-TW" altLang="en-US" sz="16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800" u="none" strike="noStrike" dirty="0" smtClean="0">
                          <a:effectLst/>
                        </a:rPr>
                        <a:t>2022</a:t>
                      </a:r>
                      <a:r>
                        <a:rPr lang="zh-TW" altLang="en-US" sz="2800" u="none" strike="noStrike" dirty="0" smtClean="0">
                          <a:effectLst/>
                        </a:rPr>
                        <a:t>上半年</a:t>
                      </a:r>
                      <a:endParaRPr lang="zh-TW" altLang="en-US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800" u="none" strike="noStrike" dirty="0" smtClean="0">
                          <a:effectLst/>
                        </a:rPr>
                        <a:t>2021</a:t>
                      </a:r>
                      <a:r>
                        <a:rPr lang="zh-TW" altLang="en-US" sz="2800" u="none" strike="noStrike" dirty="0" smtClean="0">
                          <a:effectLst/>
                        </a:rPr>
                        <a:t>上半年</a:t>
                      </a:r>
                      <a:endParaRPr lang="zh-TW" altLang="en-US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788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800" u="none" strike="noStrike" dirty="0">
                          <a:effectLst/>
                        </a:rPr>
                        <a:t>金額</a:t>
                      </a:r>
                      <a:endParaRPr lang="zh-TW" altLang="en-US" sz="28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800" u="none" strike="noStrike" dirty="0">
                          <a:effectLst/>
                        </a:rPr>
                        <a:t>金額</a:t>
                      </a:r>
                      <a:endParaRPr lang="zh-TW" altLang="en-US" sz="28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788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800" u="none" strike="noStrike" dirty="0">
                          <a:effectLst/>
                        </a:rPr>
                        <a:t>期初現金餘額</a:t>
                      </a:r>
                      <a:endParaRPr lang="zh-TW" altLang="en-US" sz="28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b="0" i="0" u="none" strike="noStrike" dirty="0" smtClean="0">
                          <a:solidFill>
                            <a:srgbClr val="696464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301,622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u="none" strike="noStrike" dirty="0" smtClean="0">
                          <a:effectLst/>
                        </a:rPr>
                        <a:t>336,878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7FDDB"/>
                    </a:solidFill>
                  </a:tcPr>
                </a:tc>
              </a:tr>
              <a:tr h="4890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effectLst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zh-TW" altLang="en-US" sz="16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zh-TW" altLang="en-US" sz="16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788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800" u="none" strike="noStrike" dirty="0">
                          <a:effectLst/>
                        </a:rPr>
                        <a:t>營業活動現金流入</a:t>
                      </a:r>
                      <a:r>
                        <a:rPr lang="en-US" altLang="zh-TW" sz="2800" u="none" strike="noStrike" dirty="0">
                          <a:effectLst/>
                        </a:rPr>
                        <a:t>(</a:t>
                      </a:r>
                      <a:r>
                        <a:rPr lang="zh-TW" altLang="en-US" sz="2800" u="none" strike="noStrike" dirty="0">
                          <a:effectLst/>
                        </a:rPr>
                        <a:t>流出</a:t>
                      </a:r>
                      <a:r>
                        <a:rPr lang="en-US" altLang="zh-TW" sz="2800" u="none" strike="noStrike" dirty="0">
                          <a:effectLst/>
                        </a:rPr>
                        <a:t>)</a:t>
                      </a:r>
                      <a:endParaRPr lang="zh-TW" altLang="en-US" sz="28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b="0" i="0" u="none" strike="noStrike" dirty="0" smtClean="0">
                          <a:solidFill>
                            <a:srgbClr val="696464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104,590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u="none" strike="noStrike" dirty="0" smtClean="0">
                          <a:effectLst/>
                        </a:rPr>
                        <a:t>150,380</a:t>
                      </a:r>
                      <a:endParaRPr lang="en-US" altLang="zh-TW" sz="2800" b="0" i="0" u="none" strike="noStrike" dirty="0" smtClean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788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800" u="none" strike="noStrike" dirty="0">
                          <a:effectLst/>
                        </a:rPr>
                        <a:t>投資活動現金流入</a:t>
                      </a:r>
                      <a:r>
                        <a:rPr lang="en-US" altLang="zh-TW" sz="2800" u="none" strike="noStrike" dirty="0">
                          <a:effectLst/>
                        </a:rPr>
                        <a:t>(</a:t>
                      </a:r>
                      <a:r>
                        <a:rPr lang="zh-TW" altLang="en-US" sz="2800" u="none" strike="noStrike" dirty="0">
                          <a:effectLst/>
                        </a:rPr>
                        <a:t>流出</a:t>
                      </a:r>
                      <a:r>
                        <a:rPr lang="en-US" altLang="zh-TW" sz="2800" u="none" strike="noStrike" dirty="0">
                          <a:effectLst/>
                        </a:rPr>
                        <a:t>)</a:t>
                      </a:r>
                      <a:endParaRPr lang="zh-TW" altLang="en-US" sz="28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b="0" i="0" u="none" strike="noStrike" dirty="0" smtClean="0">
                          <a:solidFill>
                            <a:srgbClr val="696464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(680,767)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u="none" strike="noStrike" dirty="0" smtClean="0">
                          <a:effectLst/>
                        </a:rPr>
                        <a:t>2,963,197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788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800" u="none" strike="noStrike">
                          <a:effectLst/>
                        </a:rPr>
                        <a:t>籌資活動現金流入</a:t>
                      </a:r>
                      <a:r>
                        <a:rPr lang="en-US" altLang="zh-TW" sz="2800" u="none" strike="noStrike">
                          <a:effectLst/>
                        </a:rPr>
                        <a:t>(</a:t>
                      </a:r>
                      <a:r>
                        <a:rPr lang="zh-TW" altLang="en-US" sz="2800" u="none" strike="noStrike">
                          <a:effectLst/>
                        </a:rPr>
                        <a:t>流出</a:t>
                      </a:r>
                      <a:r>
                        <a:rPr lang="en-US" altLang="zh-TW" sz="2800" u="none" strike="noStrike">
                          <a:effectLst/>
                        </a:rPr>
                        <a:t>)</a:t>
                      </a:r>
                      <a:endParaRPr lang="zh-TW" altLang="en-US" sz="2800" b="0" i="0" u="none" strike="noStrike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b="0" i="0" u="none" strike="noStrike" dirty="0" smtClean="0">
                          <a:solidFill>
                            <a:srgbClr val="696464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384,886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u="none" strike="noStrike" dirty="0" smtClean="0">
                          <a:effectLst/>
                        </a:rPr>
                        <a:t>(2,797,038)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788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800" u="none" strike="noStrike">
                          <a:effectLst/>
                        </a:rPr>
                        <a:t>匯率變動之影響數</a:t>
                      </a:r>
                      <a:endParaRPr lang="zh-TW" altLang="en-US" sz="2800" b="0" i="0" u="none" strike="noStrike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b="0" i="0" u="none" strike="noStrike" dirty="0" smtClean="0">
                          <a:solidFill>
                            <a:srgbClr val="696464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176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u="none" strike="noStrike" dirty="0" smtClean="0">
                          <a:effectLst/>
                        </a:rPr>
                        <a:t>(107)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788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800" u="none" strike="noStrike" dirty="0">
                          <a:effectLst/>
                        </a:rPr>
                        <a:t>現金淨增加</a:t>
                      </a:r>
                      <a:r>
                        <a:rPr lang="en-US" altLang="zh-TW" sz="2800" u="none" strike="noStrike" dirty="0">
                          <a:effectLst/>
                        </a:rPr>
                        <a:t>(</a:t>
                      </a:r>
                      <a:r>
                        <a:rPr lang="zh-TW" altLang="en-US" sz="2800" u="none" strike="noStrike" dirty="0">
                          <a:effectLst/>
                        </a:rPr>
                        <a:t>減少</a:t>
                      </a:r>
                      <a:r>
                        <a:rPr lang="en-US" altLang="zh-TW" sz="2800" u="none" strike="noStrike" dirty="0">
                          <a:effectLst/>
                        </a:rPr>
                        <a:t>)</a:t>
                      </a:r>
                      <a:endParaRPr lang="zh-TW" altLang="en-US" sz="28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b="0" i="0" u="none" strike="noStrike" dirty="0" smtClean="0">
                          <a:solidFill>
                            <a:srgbClr val="696464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(191,115)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u="none" strike="noStrike" dirty="0" smtClean="0">
                          <a:effectLst/>
                        </a:rPr>
                        <a:t>316,432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CC"/>
                    </a:solidFill>
                  </a:tcPr>
                </a:tc>
              </a:tr>
              <a:tr h="31074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u="none" strike="noStrike">
                          <a:effectLst/>
                        </a:rPr>
                        <a:t>　</a:t>
                      </a:r>
                      <a:endParaRPr lang="zh-TW" altLang="en-US" sz="1600" b="0" i="0" u="none" strike="noStrike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16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16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3788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800" u="none" strike="noStrike" dirty="0">
                          <a:effectLst/>
                        </a:rPr>
                        <a:t>期末現金餘額</a:t>
                      </a:r>
                      <a:endParaRPr lang="zh-TW" altLang="en-US" sz="2800" b="0" i="0" u="none" strike="noStrike" dirty="0">
                        <a:solidFill>
                          <a:srgbClr val="696464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b="0" i="0" u="none" strike="noStrike" dirty="0" smtClean="0">
                          <a:solidFill>
                            <a:srgbClr val="696464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110,507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DB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800" u="none" strike="noStrike" dirty="0" smtClean="0">
                          <a:effectLst/>
                        </a:rPr>
                        <a:t>653,310</a:t>
                      </a:r>
                      <a:endParaRPr lang="en-US" altLang="zh-TW" sz="2800" b="0" i="0" u="none" strike="noStrike" dirty="0">
                        <a:solidFill>
                          <a:srgbClr val="696464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7FDD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30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回顧">
  <a:themeElements>
    <a:clrScheme name="自訂 7">
      <a:dk1>
        <a:srgbClr val="696464"/>
      </a:dk1>
      <a:lt1>
        <a:sysClr val="window" lastClr="FFFFFF"/>
      </a:lt1>
      <a:dk2>
        <a:srgbClr val="696464"/>
      </a:dk2>
      <a:lt2>
        <a:srgbClr val="E9E5DC"/>
      </a:lt2>
      <a:accent1>
        <a:srgbClr val="388697"/>
      </a:accent1>
      <a:accent2>
        <a:srgbClr val="CC2936"/>
      </a:accent2>
      <a:accent3>
        <a:srgbClr val="A5A5A5"/>
      </a:accent3>
      <a:accent4>
        <a:srgbClr val="08415C"/>
      </a:accent4>
      <a:accent5>
        <a:srgbClr val="B2FFE1"/>
      </a:accent5>
      <a:accent6>
        <a:srgbClr val="69A2B0"/>
      </a:accent6>
      <a:hlink>
        <a:srgbClr val="FF5D73"/>
      </a:hlink>
      <a:folHlink>
        <a:srgbClr val="FEE084"/>
      </a:folHlink>
    </a:clrScheme>
    <a:fontScheme name="自訂 2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TM02900720[[fn=要素]]</Template>
  <TotalTime>28722</TotalTime>
  <Words>774</Words>
  <Application>Microsoft Office PowerPoint</Application>
  <PresentationFormat>寬螢幕</PresentationFormat>
  <Paragraphs>270</Paragraphs>
  <Slides>10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10</vt:i4>
      </vt:variant>
    </vt:vector>
  </HeadingPairs>
  <TitlesOfParts>
    <vt:vector size="21" baseType="lpstr">
      <vt:lpstr>Palatino</vt:lpstr>
      <vt:lpstr>PingFang TC Semibold</vt:lpstr>
      <vt:lpstr>微軟正黑體</vt:lpstr>
      <vt:lpstr>新細明體</vt:lpstr>
      <vt:lpstr>Arial</vt:lpstr>
      <vt:lpstr>Calibri</vt:lpstr>
      <vt:lpstr>Calibri Light</vt:lpstr>
      <vt:lpstr>Wingdings</vt:lpstr>
      <vt:lpstr>Wingdings 2</vt:lpstr>
      <vt:lpstr>HDOfficeLightV0</vt:lpstr>
      <vt:lpstr>回顧</vt:lpstr>
      <vt:lpstr>廣豐實業股份有限公司 KWONG FONG INDUSTRIES CORPORATION                                        </vt:lpstr>
      <vt:lpstr>免責聲明</vt:lpstr>
      <vt:lpstr>公司沿革</vt:lpstr>
      <vt:lpstr>關係企業</vt:lpstr>
      <vt:lpstr>MDBS 簡介</vt:lpstr>
      <vt:lpstr>系統整合經驗</vt:lpstr>
      <vt:lpstr>合併資產負債表摘要</vt:lpstr>
      <vt:lpstr>合併損益表摘要</vt:lpstr>
      <vt:lpstr>合併現金流量表摘要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廣豐實業股份有限公司</dc:title>
  <dc:creator>roxy</dc:creator>
  <cp:lastModifiedBy>suhjing</cp:lastModifiedBy>
  <cp:revision>1186</cp:revision>
  <cp:lastPrinted>2022-09-08T02:01:23Z</cp:lastPrinted>
  <dcterms:created xsi:type="dcterms:W3CDTF">2017-09-07T15:03:11Z</dcterms:created>
  <dcterms:modified xsi:type="dcterms:W3CDTF">2022-09-08T03:01:37Z</dcterms:modified>
</cp:coreProperties>
</file>