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0" r:id="rId4"/>
    <p:sldId id="261" r:id="rId5"/>
    <p:sldId id="262" r:id="rId6"/>
    <p:sldId id="263" r:id="rId7"/>
    <p:sldId id="265" r:id="rId8"/>
    <p:sldId id="277" r:id="rId9"/>
    <p:sldId id="267" r:id="rId10"/>
    <p:sldId id="266" r:id="rId11"/>
    <p:sldId id="272" r:id="rId12"/>
    <p:sldId id="273" r:id="rId13"/>
    <p:sldId id="269" r:id="rId14"/>
    <p:sldId id="270" r:id="rId15"/>
    <p:sldId id="275" r:id="rId16"/>
    <p:sldId id="271" r:id="rId17"/>
    <p:sldId id="274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90"/>
  </p:normalViewPr>
  <p:slideViewPr>
    <p:cSldViewPr snapToGrid="0" snapToObjects="1">
      <p:cViewPr varScale="1">
        <p:scale>
          <a:sx n="112" d="100"/>
          <a:sy n="112" d="100"/>
        </p:scale>
        <p:origin x="432" y="9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EC6A8-20CD-F149-937D-4A39C378EB91}" type="datetimeFigureOut">
              <a:rPr kumimoji="1" lang="zh-TW" altLang="en-US" smtClean="0"/>
              <a:t>2021/12/28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CE887-A111-9642-B8D6-D207E10B7A5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96955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8BC308-B23D-9248-995F-26A4B9F50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5A0ECBF-0C3C-AE42-874A-9F217C129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41A6CF-A91D-1E43-87E3-83956D19B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FEE2-1FA2-7542-B7AD-43DE51FDAE32}" type="datetime1">
              <a:rPr kumimoji="1" lang="zh-TW" altLang="en-US" smtClean="0"/>
              <a:t>2021/12/28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731566-9E03-FA4E-9202-101F7CBC0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B07518B-8854-024C-B04D-DF57A312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C0DC-7564-0B41-A767-28ACF9525F5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5273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E2DF0-5683-3846-AAC6-3DDA8C5A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1F8AD63-D626-2241-90ED-CB756A3F8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4121BC-EEE4-A245-BC3E-4CCC6EAEC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7067-EAD2-6740-8E02-7137FB652A40}" type="datetime1">
              <a:rPr kumimoji="1" lang="zh-TW" altLang="en-US" smtClean="0"/>
              <a:t>2021/12/28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BE809A2-BD19-E34C-9BE3-7613707D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80BB9F-BFE7-A740-AB7B-8C99FB9E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C0DC-7564-0B41-A767-28ACF9525F5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79463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F321A4E-66A8-9C45-AC71-3ED77D38BF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8A5700F-13D9-994B-A4FE-F5C325F54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3D16BE-E9FF-754A-9782-288F5CE4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2CB8-A210-7446-806F-68748EC44E63}" type="datetime1">
              <a:rPr kumimoji="1" lang="zh-TW" altLang="en-US" smtClean="0"/>
              <a:t>2021/12/28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DE1893-A837-AE49-837F-04E246B8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78209F-DDBA-7049-997E-AD407556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C0DC-7564-0B41-A767-28ACF9525F5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04928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EE03BD-0383-5148-8C9B-06ED4600F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43518A-DD54-4448-9C33-76F570045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99D123-2C5B-A74C-8BC7-0F1099D5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783B-6C9F-A14F-B623-9EE3350BA4F4}" type="datetime1">
              <a:rPr kumimoji="1" lang="zh-TW" altLang="en-US" smtClean="0"/>
              <a:t>2021/12/28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38F7D91-3C31-E34E-9A8D-74FCFADE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7FBE154-4B40-3E48-821F-DAFA1550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C0DC-7564-0B41-A767-28ACF9525F5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1845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B77279-0BF6-E448-BBFC-1E8DF8DB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0429FF2-318D-BE42-8F9C-F39CDFFE5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A006007-D796-8B45-A4CC-0B35EB4AD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96C92-D8FA-4F42-B9E5-84E2071E1C91}" type="datetime1">
              <a:rPr kumimoji="1" lang="zh-TW" altLang="en-US" smtClean="0"/>
              <a:t>2021/12/28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FA76E7-30C9-9D4F-A31D-E409925B6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95B9C69-AAA5-AA4C-9646-02E82BE5B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C0DC-7564-0B41-A767-28ACF9525F5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2325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7C6907-21AD-694E-B7B9-B9C10A39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4A841A-98FD-DE46-B44C-524A2459A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6C72CBA-2A2B-8D44-BFD0-2EEE9AB52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B7A2285-B700-7344-9BBA-B06BF1D4C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5BB2-2745-D04E-890A-E7D9AD1B8457}" type="datetime1">
              <a:rPr kumimoji="1" lang="zh-TW" altLang="en-US" smtClean="0"/>
              <a:t>2021/12/28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CE9F7C4-D054-A84D-A0F7-64346CEE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00C2CCB-4F66-2045-AFC0-95B508CB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C0DC-7564-0B41-A767-28ACF9525F5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01178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406082-4471-8441-A273-911D2B77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463881-9704-C44C-9982-D838E32F8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B876E33-C8FD-9347-93BA-16ADC8864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6A7DE27-164E-8942-9723-D44311F73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0D5C704-1FFC-0346-AE14-AE0FCB665C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B4DBC7E-188A-2648-A06B-FBE4DADA4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4D9F-E36E-744F-A5E8-6EC700F474AF}" type="datetime1">
              <a:rPr kumimoji="1" lang="zh-TW" altLang="en-US" smtClean="0"/>
              <a:t>2021/12/28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45AEA7D-2ADC-3A47-AD74-07CFBC01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AAFAA6D-06AE-5F40-8965-4FA83F5E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C0DC-7564-0B41-A767-28ACF9525F5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1301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E0EC40-F722-5A4C-A714-E8EC71FE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66158CE-6472-AF41-AED4-C7599F442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C79D-396E-144D-B34F-04404462730A}" type="datetime1">
              <a:rPr kumimoji="1" lang="zh-TW" altLang="en-US" smtClean="0"/>
              <a:t>2021/12/28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1FD9A6E-D155-E243-B159-04C1423E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DA97A2-A055-494F-9BD7-3C469380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C0DC-7564-0B41-A767-28ACF9525F5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1732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F42209A-955B-9343-9CDA-B40600176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83F63-D5FB-D047-9F1C-1AE7AD7A7D5C}" type="datetime1">
              <a:rPr kumimoji="1" lang="zh-TW" altLang="en-US" smtClean="0"/>
              <a:t>2021/12/28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608CE8B-8177-DD49-B3B3-08624ECD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5B97E7A-5E4C-494F-9F11-42F683AE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C0DC-7564-0B41-A767-28ACF9525F5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905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B196A7-D7BA-834C-9F6B-29F720B74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404824-3C94-3B42-9915-F0C214064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CA6E91F-8A86-9246-A9C8-C6025FA0E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7430242-441D-EA41-B6EF-175A3987D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374A-1E69-3F40-8B15-2B1517717678}" type="datetime1">
              <a:rPr kumimoji="1" lang="zh-TW" altLang="en-US" smtClean="0"/>
              <a:t>2021/12/28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F7A1B34-F75C-8D46-BEA9-CA5B3AA49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9E8D56B-9ACD-E54B-9603-9C98C42C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C0DC-7564-0B41-A767-28ACF9525F5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6760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AE1978-4ABE-CF42-83F3-0CA54342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E14B8E4-869F-DE4B-9390-1E628F5E0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969F111-5CC1-4E4E-BDDA-92BA52172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477895E-9A4F-FC42-B50C-021472701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B6C3-9143-8F4C-AFEE-427EDAE9BA47}" type="datetime1">
              <a:rPr kumimoji="1" lang="zh-TW" altLang="en-US" smtClean="0"/>
              <a:t>2021/12/28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5C7439F-8674-2F4A-A8F2-8C654BFE1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543DACD-6206-5947-841D-E40EB7F0D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C0DC-7564-0B41-A767-28ACF9525F5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46429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C070FEF-359B-744F-8D0A-84537277D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F67F649-F0B9-D240-8E37-233EFE389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3258E7-3295-B841-9DBD-2073091C1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84CD9-C154-E043-AC66-1A70A6E23557}" type="datetime1">
              <a:rPr kumimoji="1" lang="zh-TW" altLang="en-US" smtClean="0"/>
              <a:t>2021/12/28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27F4771-0DEA-7644-8B2E-3F59EA986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16AAF6F-4F4D-4A4E-A524-944F22299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1C0DC-7564-0B41-A767-28ACF9525F5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4406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樂高, 玩具 的圖片&#10;&#10;自動產生的描述">
            <a:extLst>
              <a:ext uri="{FF2B5EF4-FFF2-40B4-BE49-F238E27FC236}">
                <a16:creationId xmlns:a16="http://schemas.microsoft.com/office/drawing/2014/main" id="{C287D324-C230-7741-820D-E03F6272A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23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5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DC7AA7-AC38-FD4E-B687-DB5D8DBB13DC}"/>
              </a:ext>
            </a:extLst>
          </p:cNvPr>
          <p:cNvSpPr txBox="1"/>
          <p:nvPr/>
        </p:nvSpPr>
        <p:spPr>
          <a:xfrm>
            <a:off x="1389811" y="1175724"/>
            <a:ext cx="10762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展店計畫</a:t>
            </a:r>
            <a:endParaRPr kumimoji="1" lang="en-US" altLang="zh-TW" sz="1600" b="1" u="sng" spc="300" dirty="0">
              <a:latin typeface="思源黑體 Heavy" panose="020B0A00000000000000" pitchFamily="34" charset="-120"/>
              <a:ea typeface="思源黑體 Heavy" panose="020B0A00000000000000" pitchFamily="34" charset="-12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2022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年第四季將增加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『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台中安和路 棒壘球打擊場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』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、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『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高雄湳梓 棒壘球保齡球複合館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』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u="sng" spc="300" dirty="0">
                <a:latin typeface="思源黑體 Heavy" panose="020B0A00000000000000" pitchFamily="34" charset="-120"/>
                <a:ea typeface="思源黑體 Heavy" panose="020B0A00000000000000" pitchFamily="34" charset="-120"/>
              </a:rPr>
              <a:t>未來展望 </a:t>
            </a:r>
            <a:endParaRPr kumimoji="1" lang="en-US" altLang="zh-TW" sz="1600" b="1" u="sng" spc="300" dirty="0">
              <a:latin typeface="思源黑體 Heavy" panose="020B0A00000000000000" pitchFamily="34" charset="-120"/>
              <a:ea typeface="思源黑體 Heavy" panose="020B0A00000000000000" pitchFamily="34" charset="-12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在運動休閒業產業中持續創新，推動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24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小時經濟，尋找差異化的產品及服務，成為差異化體驗型項目的領導者。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Meiryo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24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小時營業場館：新莊館、中正館、中壢館、嘉義館、中華館、卡丁車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(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夜間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3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點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)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、花蓮館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(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夜間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2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點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)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Meiryo" charset="0"/>
              </a:rPr>
              <a:t>。</a:t>
            </a:r>
            <a:endParaRPr kumimoji="1" lang="zh-TW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片 13" descr="799921.jpg">
            <a:extLst>
              <a:ext uri="{FF2B5EF4-FFF2-40B4-BE49-F238E27FC236}">
                <a16:creationId xmlns:a16="http://schemas.microsoft.com/office/drawing/2014/main" id="{9EC3717F-58C6-364C-9769-646A8B1068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5459" y="3935495"/>
            <a:ext cx="2879351" cy="2160000"/>
          </a:xfrm>
          <a:prstGeom prst="rect">
            <a:avLst/>
          </a:prstGeom>
        </p:spPr>
      </p:pic>
      <p:pic>
        <p:nvPicPr>
          <p:cNvPr id="15" name="圖片 14" descr="DSC02651.jpg">
            <a:extLst>
              <a:ext uri="{FF2B5EF4-FFF2-40B4-BE49-F238E27FC236}">
                <a16:creationId xmlns:a16="http://schemas.microsoft.com/office/drawing/2014/main" id="{137E7307-CFE1-2C4E-AD6F-59B8952249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0740" y="3944821"/>
            <a:ext cx="3239684" cy="2160000"/>
          </a:xfrm>
          <a:prstGeom prst="rect">
            <a:avLst/>
          </a:prstGeom>
        </p:spPr>
      </p:pic>
      <p:pic>
        <p:nvPicPr>
          <p:cNvPr id="16" name="圖片 15" descr="20160506大魯閣-0032.jpg">
            <a:extLst>
              <a:ext uri="{FF2B5EF4-FFF2-40B4-BE49-F238E27FC236}">
                <a16:creationId xmlns:a16="http://schemas.microsoft.com/office/drawing/2014/main" id="{50579C4F-43E5-4345-87FB-CE47E4908F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5705" y="3935497"/>
            <a:ext cx="3240000" cy="216000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8A3AA0AD-00C4-824C-81C3-A44A337DF591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7956FD8-7A48-F346-B080-60043D87402F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9DDC96F-1CA1-EC44-BFAF-950724AD8C46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5B3ED31-3AB3-2248-B7DF-06592AF7A250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21" name="等腰三角形 61">
              <a:extLst>
                <a:ext uri="{FF2B5EF4-FFF2-40B4-BE49-F238E27FC236}">
                  <a16:creationId xmlns:a16="http://schemas.microsoft.com/office/drawing/2014/main" id="{543ECA74-8DE7-8148-B5F2-95BC49A9A7D1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2" name="等腰三角形 62">
              <a:extLst>
                <a:ext uri="{FF2B5EF4-FFF2-40B4-BE49-F238E27FC236}">
                  <a16:creationId xmlns:a16="http://schemas.microsoft.com/office/drawing/2014/main" id="{E0DDB25B-6C61-5D40-BCC3-48448402E6DE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1245705" y="232571"/>
            <a:ext cx="7600784" cy="523220"/>
            <a:chOff x="1245705" y="258697"/>
            <a:chExt cx="7600784" cy="523220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76D44668-7D63-1844-80A3-147FF1E79EDB}"/>
                </a:ext>
              </a:extLst>
            </p:cNvPr>
            <p:cNvSpPr txBox="1"/>
            <p:nvPr/>
          </p:nvSpPr>
          <p:spPr>
            <a:xfrm>
              <a:off x="1245705" y="258697"/>
              <a:ext cx="45576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spc="300" dirty="0">
                  <a:solidFill>
                    <a:srgbClr val="193155"/>
                  </a:solidFill>
                  <a:latin typeface="思源黑體 Heavy" panose="020B0A00000000000000" pitchFamily="34" charset="-120"/>
                  <a:ea typeface="思源黑體 Heavy" panose="020B0A00000000000000" pitchFamily="34" charset="-120"/>
                  <a:cs typeface="Times New Roman" panose="02020603050405020304" pitchFamily="18" charset="0"/>
                </a:rPr>
                <a:t>大魯閣實業股份有限公司</a:t>
              </a:r>
              <a:endParaRPr lang="en-US" altLang="zh-TW" sz="2800" b="1" spc="300" dirty="0">
                <a:solidFill>
                  <a:srgbClr val="152E52"/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FE7FBC16-4CD4-F24F-8670-E4A5C56F9990}"/>
                </a:ext>
              </a:extLst>
            </p:cNvPr>
            <p:cNvSpPr txBox="1"/>
            <p:nvPr/>
          </p:nvSpPr>
          <p:spPr>
            <a:xfrm>
              <a:off x="6545859" y="258697"/>
              <a:ext cx="23006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spc="300" dirty="0">
                  <a:solidFill>
                    <a:srgbClr val="C00000"/>
                  </a:solidFill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 </a:t>
              </a:r>
              <a:r>
                <a:rPr lang="zh-TW" altLang="en-US" sz="2800" spc="300" dirty="0">
                  <a:solidFill>
                    <a:srgbClr val="C00000"/>
                  </a:solidFill>
                  <a:ea typeface="思源黑體 Heavy" panose="020B0A00000000000000" pitchFamily="34" charset="-120"/>
                  <a:cs typeface="+mn-ea"/>
                </a:rPr>
                <a:t>基創事業部</a:t>
              </a:r>
              <a:endParaRPr lang="zh-TW" altLang="en-US" sz="2800" spc="300" dirty="0">
                <a:solidFill>
                  <a:srgbClr val="C00000"/>
                </a:solidFill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B6D16C3C-AFB9-9F4A-9EE2-9098C6EA526A}"/>
                </a:ext>
              </a:extLst>
            </p:cNvPr>
            <p:cNvCxnSpPr/>
            <p:nvPr/>
          </p:nvCxnSpPr>
          <p:spPr>
            <a:xfrm>
              <a:off x="5765075" y="520307"/>
              <a:ext cx="795298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1EC369E-2D84-8A4C-851A-24D2F5E58D82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10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607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E7FBC16-4CD4-F24F-8670-E4A5C56F9990}"/>
              </a:ext>
            </a:extLst>
          </p:cNvPr>
          <p:cNvSpPr txBox="1"/>
          <p:nvPr/>
        </p:nvSpPr>
        <p:spPr>
          <a:xfrm>
            <a:off x="6742359" y="258697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spc="300" dirty="0">
                <a:solidFill>
                  <a:srgbClr val="C00000"/>
                </a:solidFill>
                <a:ea typeface="思源黑體 Heavy" panose="020B0A00000000000000" pitchFamily="34" charset="-120"/>
                <a:cs typeface="+mn-ea"/>
              </a:rPr>
              <a:t>親子事業部</a:t>
            </a:r>
            <a:endParaRPr lang="zh-TW" altLang="en-US" sz="2800" spc="300" dirty="0">
              <a:solidFill>
                <a:srgbClr val="C00000"/>
              </a:solidFill>
              <a:ea typeface="思源黑體 Heavy" panose="020B0A00000000000000" pitchFamily="34" charset="-120"/>
              <a:cs typeface="+mn-ea"/>
              <a:sym typeface="+mn-lt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45A469E-9508-8741-B1F2-5183AE42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376" y="145367"/>
            <a:ext cx="1577090" cy="75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8F2C1E0-7884-3848-81A7-3D6BD15C76CF}"/>
              </a:ext>
            </a:extLst>
          </p:cNvPr>
          <p:cNvSpPr txBox="1"/>
          <p:nvPr/>
        </p:nvSpPr>
        <p:spPr>
          <a:xfrm>
            <a:off x="1376500" y="1178622"/>
            <a:ext cx="10815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展店計畫</a:t>
            </a:r>
            <a:endParaRPr kumimoji="1" lang="en-US" altLang="zh-TW" sz="1600" b="1" u="sng" spc="300" dirty="0">
              <a:latin typeface="思源黑體 Heavy" panose="020B0A00000000000000" pitchFamily="34" charset="-120"/>
              <a:ea typeface="思源黑體 Heavy" panose="020B0A00000000000000" pitchFamily="34" charset="-12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2006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年開始與日本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BLD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遊戲愛樂園合作，經營商場內的兒童樂園，全台灣目前有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16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個據點。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2018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年新增兒童創意手作，全台灣目前有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8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個據點，總計每年服務超過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50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萬人次。</a:t>
            </a:r>
          </a:p>
          <a:p>
            <a:pPr>
              <a:lnSpc>
                <a:spcPct val="150000"/>
              </a:lnSpc>
            </a:pPr>
            <a:r>
              <a:rPr kumimoji="1" lang="en-US" altLang="zh-TW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未來展望</a:t>
            </a:r>
            <a:endParaRPr kumimoji="1" lang="en-US" altLang="zh-TW" sz="1600" u="sng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創新樂園主題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IP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，升級遊玩體驗，並延伸專屬商品、品牌音樂、舞蹈、偶裝表演、大型聚客活動  等內容，創造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IP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價值，打造孩子最愛的樂園，成為國內領導品牌。 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透過全國性通路優勢，積極發展兒童手作、兒童美甲、創意童玩等高坪效業態，搶占各大商場通路，創造家庭客群第一次認識大魯閣集團的機會，扮演集團開路先鋒的角色。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Meiryo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2527BF4-504E-FC47-8F01-B2BFDB0EB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0" t="6258" b="44490"/>
          <a:stretch/>
        </p:blipFill>
        <p:spPr>
          <a:xfrm>
            <a:off x="3141415" y="4148509"/>
            <a:ext cx="2929141" cy="20237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217A033-8CB0-7C4C-A1AF-CEDDB11398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46" y="4148509"/>
            <a:ext cx="3041777" cy="20237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D8E36A5-29F9-B340-939D-AD9D68B126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/>
          <a:stretch/>
        </p:blipFill>
        <p:spPr>
          <a:xfrm>
            <a:off x="9410913" y="4146705"/>
            <a:ext cx="2546759" cy="20237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FFEEE8E-0C9B-934E-9E17-A122E7FEEF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15217"/>
          <a:stretch/>
        </p:blipFill>
        <p:spPr>
          <a:xfrm>
            <a:off x="184425" y="4156868"/>
            <a:ext cx="2831020" cy="204267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0547BABB-8FF7-2047-A78F-C5C311FC4CC9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CB3320D-D4A6-AC49-8A3F-894AE2F0C15A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D3BEBE0-EA54-2740-AA56-2014D39807F5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09822A0-4F59-244A-8EA6-52C1B1C2FAC2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16" name="等腰三角形 61">
              <a:extLst>
                <a:ext uri="{FF2B5EF4-FFF2-40B4-BE49-F238E27FC236}">
                  <a16:creationId xmlns:a16="http://schemas.microsoft.com/office/drawing/2014/main" id="{2DD862BC-4694-5A4C-A4CA-88A038D5BFC8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7" name="等腰三角形 62">
              <a:extLst>
                <a:ext uri="{FF2B5EF4-FFF2-40B4-BE49-F238E27FC236}">
                  <a16:creationId xmlns:a16="http://schemas.microsoft.com/office/drawing/2014/main" id="{A2FBD589-82BB-B24C-9368-21144EC283EB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572BD52D-DD09-0742-A8D9-E5FF73A9B40D}"/>
              </a:ext>
            </a:extLst>
          </p:cNvPr>
          <p:cNvCxnSpPr/>
          <p:nvPr/>
        </p:nvCxnSpPr>
        <p:spPr>
          <a:xfrm>
            <a:off x="5827422" y="505793"/>
            <a:ext cx="79529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49D8F9C-A4F9-7F4B-A2BB-0BD87FE0662B}"/>
              </a:ext>
            </a:extLst>
          </p:cNvPr>
          <p:cNvSpPr txBox="1"/>
          <p:nvPr/>
        </p:nvSpPr>
        <p:spPr>
          <a:xfrm>
            <a:off x="1245705" y="244183"/>
            <a:ext cx="455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spc="300" dirty="0">
                <a:solidFill>
                  <a:srgbClr val="193155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Times New Roman" panose="02020603050405020304" pitchFamily="18" charset="0"/>
              </a:rPr>
              <a:t>大魯閣實業股份有限公司</a:t>
            </a:r>
            <a:endParaRPr lang="en-US" altLang="zh-TW" sz="2800" b="1" spc="300" dirty="0">
              <a:solidFill>
                <a:srgbClr val="152E52"/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AE7BEA5-D386-D64A-A18A-05A487A7B3CB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11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6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6D44668-7D63-1844-80A3-147FF1E79EDB}"/>
              </a:ext>
            </a:extLst>
          </p:cNvPr>
          <p:cNvSpPr txBox="1"/>
          <p:nvPr/>
        </p:nvSpPr>
        <p:spPr>
          <a:xfrm>
            <a:off x="763791" y="220832"/>
            <a:ext cx="5019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zh-TW" altLang="en-US" sz="2800" b="1" spc="300" dirty="0">
                <a:solidFill>
                  <a:srgbClr val="193155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Times New Roman" panose="02020603050405020304" pitchFamily="18" charset="0"/>
              </a:rPr>
              <a:t>大魯閣建設股份有限公司</a:t>
            </a:r>
            <a:endParaRPr lang="en-US" altLang="zh-TW" sz="2800" b="1" spc="300" dirty="0">
              <a:solidFill>
                <a:srgbClr val="193155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862FF75-A569-3148-9F9C-D12249268597}"/>
              </a:ext>
            </a:extLst>
          </p:cNvPr>
          <p:cNvSpPr/>
          <p:nvPr/>
        </p:nvSpPr>
        <p:spPr>
          <a:xfrm>
            <a:off x="466668" y="1971916"/>
            <a:ext cx="115510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5563">
              <a:lnSpc>
                <a:spcPct val="150000"/>
              </a:lnSpc>
            </a:pPr>
            <a:r>
              <a:rPr kumimoji="1" lang="en-US" altLang="zh-TW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rPr>
              <a:t>發展方向</a:t>
            </a:r>
            <a:endParaRPr kumimoji="1" lang="en-US" altLang="zh-TW" sz="1600" b="1" u="sng" spc="300" dirty="0">
              <a:solidFill>
                <a:schemeClr val="tx1">
                  <a:lumMod val="85000"/>
                  <a:lumOff val="1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以雙北都市更新為開發重點，並以多角化與業界結盟，導入人文、休閒及健康到住宅為經營理念。</a:t>
            </a:r>
            <a:endParaRPr kumimoji="1" lang="en-US" altLang="zh-TW" sz="1600" b="1" spc="300" dirty="0"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  <a:sym typeface="+mn-lt"/>
            </a:endParaRPr>
          </a:p>
          <a:p>
            <a:pPr marL="12700" indent="38100">
              <a:lnSpc>
                <a:spcPct val="150000"/>
              </a:lnSpc>
            </a:pPr>
            <a:r>
              <a:rPr kumimoji="1" lang="en-US" altLang="zh-TW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u="sng" spc="300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rPr>
              <a:t>未來展望</a:t>
            </a:r>
            <a:endParaRPr kumimoji="1" lang="en-US" altLang="zh-TW" sz="1600" b="1" u="sng" spc="300" dirty="0"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  <a:sym typeface="+mn-lt"/>
            </a:endParaRPr>
          </a:p>
          <a:p>
            <a:pPr marL="7556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參與開發雙北市都市更新項目 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(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包含危老及都更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)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marL="7556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結合國內外夥伴，開發利基型創新休閒不動產產品。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4295C3E-5FB1-F345-A121-A2E920291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1" y="4231380"/>
            <a:ext cx="2645615" cy="19415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G_1099.JPG" descr="IMG_1099.JPG">
            <a:extLst>
              <a:ext uri="{FF2B5EF4-FFF2-40B4-BE49-F238E27FC236}">
                <a16:creationId xmlns:a16="http://schemas.microsoft.com/office/drawing/2014/main" id="{65FEE748-EA19-DD48-AEAF-5742325ABBE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685" t="10082" r="5453" b="6945"/>
          <a:stretch/>
        </p:blipFill>
        <p:spPr>
          <a:xfrm>
            <a:off x="3286846" y="4231924"/>
            <a:ext cx="2684271" cy="191330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3DBEA03-5A18-784D-A7A2-19F1B9D820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41" y="4230517"/>
            <a:ext cx="2633638" cy="191470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D3C47F45-07E7-FE4D-A1F8-9320DA1E4C76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23393AB-A8FA-8D4E-87B5-73DD924B9B1C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74E04BE-D889-F545-A7A1-62C9D7BD676F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EB380E4-61C1-2249-9863-C1D69BD23239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15" name="等腰三角形 61">
              <a:extLst>
                <a:ext uri="{FF2B5EF4-FFF2-40B4-BE49-F238E27FC236}">
                  <a16:creationId xmlns:a16="http://schemas.microsoft.com/office/drawing/2014/main" id="{2D32BC40-01AE-DF4F-8294-997796934E79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" name="等腰三角形 62">
              <a:extLst>
                <a:ext uri="{FF2B5EF4-FFF2-40B4-BE49-F238E27FC236}">
                  <a16:creationId xmlns:a16="http://schemas.microsoft.com/office/drawing/2014/main" id="{0544F7DB-E950-5E40-B981-1A96F44E5065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7400205F-B723-BA4D-BFCB-4A0041E92AAE}"/>
              </a:ext>
            </a:extLst>
          </p:cNvPr>
          <p:cNvSpPr/>
          <p:nvPr/>
        </p:nvSpPr>
        <p:spPr>
          <a:xfrm>
            <a:off x="2284816" y="751699"/>
            <a:ext cx="94435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5563">
              <a:lnSpc>
                <a:spcPct val="150000"/>
              </a:lnSpc>
            </a:pPr>
            <a:r>
              <a:rPr kumimoji="1" lang="en-US" altLang="zh-TW" sz="1600" b="1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rPr>
              <a:t>投資項目 </a:t>
            </a:r>
            <a:endParaRPr kumimoji="1" lang="en-US" altLang="zh-TW" sz="1600" b="1" spc="300" dirty="0">
              <a:solidFill>
                <a:srgbClr val="0070C0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轉投資八領觀光事業股份有限公司，經營</a:t>
            </a:r>
            <a:r>
              <a:rPr kumimoji="1" lang="en-US" altLang="zh-TW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『</a:t>
            </a: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陽明山美國渡假村</a:t>
            </a:r>
            <a:r>
              <a:rPr kumimoji="1" lang="en-US" altLang="zh-TW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』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參與台北市土地都更案</a:t>
            </a:r>
            <a:endParaRPr kumimoji="1" lang="en-US" altLang="zh-TW" sz="1600" spc="300" dirty="0">
              <a:solidFill>
                <a:srgbClr val="0070C0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294D9690-4C26-F443-A319-98509D0C2F7B}"/>
              </a:ext>
            </a:extLst>
          </p:cNvPr>
          <p:cNvCxnSpPr/>
          <p:nvPr/>
        </p:nvCxnSpPr>
        <p:spPr>
          <a:xfrm>
            <a:off x="1715817" y="1991327"/>
            <a:ext cx="91705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53" y="4203679"/>
            <a:ext cx="2672059" cy="1941545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BBE66378-C129-9B4A-B29E-3B90D4337090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12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99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6D44668-7D63-1844-80A3-147FF1E79EDB}"/>
              </a:ext>
            </a:extLst>
          </p:cNvPr>
          <p:cNvSpPr txBox="1"/>
          <p:nvPr/>
        </p:nvSpPr>
        <p:spPr>
          <a:xfrm>
            <a:off x="1318683" y="244183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spc="300" dirty="0">
                <a:solidFill>
                  <a:srgbClr val="193155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Times New Roman" panose="02020603050405020304" pitchFamily="18" charset="0"/>
              </a:rPr>
              <a:t>新創事業部</a:t>
            </a:r>
            <a:endParaRPr lang="en-US" altLang="zh-TW" sz="2800" b="1" spc="300" dirty="0">
              <a:solidFill>
                <a:srgbClr val="152E52"/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1F61F1F-11FF-FB4E-BF0B-C8B64A21C21C}"/>
              </a:ext>
            </a:extLst>
          </p:cNvPr>
          <p:cNvSpPr txBox="1"/>
          <p:nvPr/>
        </p:nvSpPr>
        <p:spPr>
          <a:xfrm>
            <a:off x="4529077" y="241623"/>
            <a:ext cx="3596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spc="300" dirty="0">
                <a:solidFill>
                  <a:srgbClr val="C0000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Roller 186</a:t>
            </a:r>
            <a:r>
              <a:rPr lang="zh-TW" altLang="en-US" sz="2800" spc="300" dirty="0">
                <a:solidFill>
                  <a:srgbClr val="C0000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</a:rPr>
              <a:t>滑輪場</a:t>
            </a:r>
            <a:endParaRPr lang="zh-TW" altLang="en-US" sz="2800" spc="300" dirty="0">
              <a:solidFill>
                <a:srgbClr val="C00000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3DA388B-7338-BC4E-B275-FF1BEBF03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90" t="39491" r="47540" b="30531"/>
          <a:stretch/>
        </p:blipFill>
        <p:spPr>
          <a:xfrm>
            <a:off x="10408860" y="158171"/>
            <a:ext cx="1550227" cy="70329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206BE6E-2889-CC4F-91B7-B3F6E09B5DD5}"/>
              </a:ext>
            </a:extLst>
          </p:cNvPr>
          <p:cNvSpPr/>
          <p:nvPr/>
        </p:nvSpPr>
        <p:spPr>
          <a:xfrm>
            <a:off x="476207" y="1979272"/>
            <a:ext cx="115699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sym typeface="+mn-lt"/>
              </a:rPr>
              <a:t>展店計劃</a:t>
            </a:r>
            <a:endParaRPr kumimoji="1" lang="en-US" altLang="zh-TW" sz="1600" b="1" u="sng" spc="300" dirty="0">
              <a:solidFill>
                <a:schemeClr val="tx1">
                  <a:lumMod val="85000"/>
                  <a:lumOff val="1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2020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年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1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月台中新時代店開幕，佔地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480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坪。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2021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年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5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月台南南紡店開幕，佔地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600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坪。</a:t>
            </a:r>
            <a:endParaRPr kumimoji="1" lang="en-US" altLang="zh-TW" sz="1600" spc="300" dirty="0"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sym typeface="+mn-lt"/>
              </a:rPr>
              <a:t>未來展望</a:t>
            </a:r>
            <a:endParaRPr kumimoji="1" lang="en-US" altLang="zh-TW" sz="1600" b="1" u="sng" spc="300" dirty="0">
              <a:solidFill>
                <a:schemeClr val="tx1">
                  <a:lumMod val="85000"/>
                  <a:lumOff val="1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以北部為優先拓點目標。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努力打造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Roller 186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成為時尚、潮流的代名詞，進而讓滑輪運動成為年輕族群的必備娛樂。</a:t>
            </a:r>
          </a:p>
          <a:p>
            <a:pPr>
              <a:lnSpc>
                <a:spcPct val="150000"/>
              </a:lnSpc>
            </a:pPr>
            <a:endParaRPr kumimoji="1" lang="en-US" altLang="zh-TW" sz="1600" spc="300" dirty="0"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9A635E5-0990-5D46-A98B-A65650D320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447"/>
          <a:stretch/>
        </p:blipFill>
        <p:spPr>
          <a:xfrm>
            <a:off x="5499442" y="4304872"/>
            <a:ext cx="1575135" cy="19100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3E65BBA-2E96-6749-84AC-D3A95BA6E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94" t="18692" r="48007" b="16505"/>
          <a:stretch/>
        </p:blipFill>
        <p:spPr>
          <a:xfrm>
            <a:off x="7313048" y="4292238"/>
            <a:ext cx="1356297" cy="19163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78FB0B7-EC59-4640-9415-CA1D7BBC4D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171" y="4292696"/>
            <a:ext cx="3035800" cy="192221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780CD4BC-8923-9A45-8E70-334716A3AED7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7009915-971C-6D48-96E9-E6EBBD441566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2F59FE4-AE21-2446-8475-46D407EF9210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2C2B019-3612-824E-B7C8-AC0FC33A2052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16" name="等腰三角形 61">
              <a:extLst>
                <a:ext uri="{FF2B5EF4-FFF2-40B4-BE49-F238E27FC236}">
                  <a16:creationId xmlns:a16="http://schemas.microsoft.com/office/drawing/2014/main" id="{67D48540-EE71-3544-A3E7-41513B81F384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7" name="等腰三角形 62">
              <a:extLst>
                <a:ext uri="{FF2B5EF4-FFF2-40B4-BE49-F238E27FC236}">
                  <a16:creationId xmlns:a16="http://schemas.microsoft.com/office/drawing/2014/main" id="{573F2145-E94F-2947-89F0-BD13B841223A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918D2E7B-C489-D745-9448-73F693D59F9B}"/>
              </a:ext>
            </a:extLst>
          </p:cNvPr>
          <p:cNvSpPr/>
          <p:nvPr/>
        </p:nvSpPr>
        <p:spPr>
          <a:xfrm>
            <a:off x="2274967" y="741804"/>
            <a:ext cx="9960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5563">
              <a:lnSpc>
                <a:spcPct val="150000"/>
              </a:lnSpc>
            </a:pPr>
            <a:r>
              <a:rPr kumimoji="1" lang="en-US" altLang="zh-TW" sz="1600" b="1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rPr>
              <a:t>項目特色</a:t>
            </a:r>
            <a:endParaRPr kumimoji="1" lang="en-US" altLang="zh-TW" sz="1600" b="1" spc="300" dirty="0">
              <a:solidFill>
                <a:srgbClr val="0070C0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TW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2020</a:t>
            </a: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年基於提高娛樂互動體驗，開拓多元年輕族群所創設。</a:t>
            </a:r>
            <a:endParaRPr kumimoji="1" lang="en-US" altLang="zh-TW" sz="1600" spc="300" dirty="0">
              <a:solidFill>
                <a:srgbClr val="0070C0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採</a:t>
            </a:r>
            <a:r>
              <a:rPr kumimoji="1" lang="en-US" altLang="zh-TW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80</a:t>
            </a: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年代風格設計，迅速成為</a:t>
            </a:r>
            <a:r>
              <a:rPr kumimoji="1" lang="en-US" altLang="zh-TW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IG</a:t>
            </a: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、</a:t>
            </a:r>
            <a:r>
              <a:rPr kumimoji="1" lang="en-US" altLang="zh-TW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FB</a:t>
            </a: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、</a:t>
            </a:r>
            <a:r>
              <a:rPr kumimoji="1" lang="en-US" altLang="zh-TW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YouTube</a:t>
            </a: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、部落客打卡熱點。</a:t>
            </a:r>
            <a:endParaRPr kumimoji="1" lang="en-US" altLang="zh-TW" sz="1600" spc="300" dirty="0">
              <a:solidFill>
                <a:srgbClr val="0070C0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7C591AC6-2116-F745-8E46-BBD43C7E6485}"/>
              </a:ext>
            </a:extLst>
          </p:cNvPr>
          <p:cNvCxnSpPr/>
          <p:nvPr/>
        </p:nvCxnSpPr>
        <p:spPr>
          <a:xfrm>
            <a:off x="3491073" y="549335"/>
            <a:ext cx="79529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>
            <a:extLst>
              <a:ext uri="{FF2B5EF4-FFF2-40B4-BE49-F238E27FC236}">
                <a16:creationId xmlns:a16="http://schemas.microsoft.com/office/drawing/2014/main" id="{6CC7FD7D-5765-D84D-B4CF-85B23CD9C9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587"/>
          <a:stretch/>
        </p:blipFill>
        <p:spPr>
          <a:xfrm>
            <a:off x="455417" y="4292696"/>
            <a:ext cx="1531283" cy="19222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816" y="4292696"/>
            <a:ext cx="2872414" cy="1915900"/>
          </a:xfrm>
          <a:prstGeom prst="rect">
            <a:avLst/>
          </a:prstGeom>
        </p:spPr>
      </p:pic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94D9690-4C26-F443-A319-98509D0C2F7B}"/>
              </a:ext>
            </a:extLst>
          </p:cNvPr>
          <p:cNvCxnSpPr/>
          <p:nvPr/>
        </p:nvCxnSpPr>
        <p:spPr>
          <a:xfrm>
            <a:off x="1715817" y="1991327"/>
            <a:ext cx="91705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1727A27-D45B-0D4D-A362-D80B74F68794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13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25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81F61F1F-11FF-FB4E-BF0B-C8B64A21C21C}"/>
              </a:ext>
            </a:extLst>
          </p:cNvPr>
          <p:cNvSpPr txBox="1"/>
          <p:nvPr/>
        </p:nvSpPr>
        <p:spPr>
          <a:xfrm>
            <a:off x="4392843" y="258697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spc="300" dirty="0">
                <a:solidFill>
                  <a:srgbClr val="C00000"/>
                </a:solidFill>
                <a:ea typeface="思源黑體 Heavy" panose="020B0A00000000000000" pitchFamily="34" charset="-120"/>
                <a:cs typeface="+mn-ea"/>
              </a:rPr>
              <a:t>福湯岩盤浴</a:t>
            </a: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02CF0686-3A9B-2244-B948-168E3689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9150" y="159026"/>
            <a:ext cx="1131892" cy="113189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7DC8167-0164-984B-A706-9D2EA21AF071}"/>
              </a:ext>
            </a:extLst>
          </p:cNvPr>
          <p:cNvSpPr/>
          <p:nvPr/>
        </p:nvSpPr>
        <p:spPr>
          <a:xfrm>
            <a:off x="487486" y="1982084"/>
            <a:ext cx="111226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5563">
              <a:lnSpc>
                <a:spcPct val="150000"/>
              </a:lnSpc>
            </a:pPr>
            <a:r>
              <a:rPr kumimoji="1" lang="en-US" altLang="zh-TW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sym typeface="+mn-lt"/>
              </a:rPr>
              <a:t>展店計劃</a:t>
            </a:r>
            <a:endParaRPr kumimoji="1" lang="en-US" altLang="zh-TW" sz="1600" b="1" u="sng" spc="300" dirty="0">
              <a:solidFill>
                <a:schemeClr val="tx1">
                  <a:lumMod val="85000"/>
                  <a:lumOff val="1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2021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年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5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月新竹湳雅廣場店開幕，佔地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350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坪。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至今累計進店人數逾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1.5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萬人、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KKDAY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旅遊網全國旅遊行程前十名。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indent="55563">
              <a:lnSpc>
                <a:spcPct val="150000"/>
              </a:lnSpc>
            </a:pPr>
            <a:r>
              <a:rPr kumimoji="1" lang="en-US" altLang="zh-TW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sym typeface="+mn-lt"/>
              </a:rPr>
              <a:t>未來展望</a:t>
            </a:r>
            <a:endParaRPr kumimoji="1" lang="en-US" altLang="zh-TW" sz="1600" b="1" u="sng" spc="300" dirty="0">
              <a:solidFill>
                <a:schemeClr val="tx1">
                  <a:lumMod val="85000"/>
                  <a:lumOff val="1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sym typeface="+mn-lt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2022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年啟動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24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小時不打烊營業，成為新竹人不可或缺的舒壓場所。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持續拓點與發展，打造全台獨家的日式主題空間特色品牌。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indent="55563">
              <a:lnSpc>
                <a:spcPct val="150000"/>
              </a:lnSpc>
            </a:pPr>
            <a:endParaRPr kumimoji="1" lang="en-US" altLang="zh-TW" sz="1600" b="1" spc="300" dirty="0">
              <a:solidFill>
                <a:schemeClr val="tx1">
                  <a:lumMod val="85000"/>
                  <a:lumOff val="1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sym typeface="+mn-lt"/>
            </a:endParaRPr>
          </a:p>
          <a:p>
            <a:pPr indent="55563">
              <a:lnSpc>
                <a:spcPct val="150000"/>
              </a:lnSpc>
            </a:pPr>
            <a:endParaRPr kumimoji="1" lang="en-US" altLang="zh-TW" sz="1600" b="1" spc="300" dirty="0">
              <a:solidFill>
                <a:schemeClr val="tx1">
                  <a:lumMod val="85000"/>
                  <a:lumOff val="1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sym typeface="+mn-lt"/>
            </a:endParaRPr>
          </a:p>
          <a:p>
            <a:pPr lvl="1" indent="55563">
              <a:lnSpc>
                <a:spcPct val="150000"/>
              </a:lnSpc>
            </a:pP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indent="55563">
              <a:lnSpc>
                <a:spcPct val="150000"/>
              </a:lnSpc>
            </a:pPr>
            <a:endParaRPr kumimoji="1" lang="en-US" altLang="zh-TW" sz="1600" spc="300" dirty="0"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  <a:sym typeface="+mn-lt"/>
            </a:endParaRPr>
          </a:p>
        </p:txBody>
      </p:sp>
      <p:pic>
        <p:nvPicPr>
          <p:cNvPr id="8" name="圖片 7" descr="一張含有 文字, 室內 的圖片&#10;&#10;自動產生的描述">
            <a:extLst>
              <a:ext uri="{FF2B5EF4-FFF2-40B4-BE49-F238E27FC236}">
                <a16:creationId xmlns:a16="http://schemas.microsoft.com/office/drawing/2014/main" id="{C3D8B63A-9DD2-BE49-97C3-56D8ABA93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7" b="71701"/>
          <a:stretch/>
        </p:blipFill>
        <p:spPr>
          <a:xfrm>
            <a:off x="193963" y="4555145"/>
            <a:ext cx="11852894" cy="1516219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6E3835FB-F43F-C84C-BC26-9D09ED8D8869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4878337-D22C-1948-AB9F-3C4186FCA9DF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AC6EA4A-DEE6-A644-AF4D-A6E8A0297D1C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ECF668C-4A9C-6F45-A9C4-E0A682A1F47B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13" name="等腰三角形 61">
              <a:extLst>
                <a:ext uri="{FF2B5EF4-FFF2-40B4-BE49-F238E27FC236}">
                  <a16:creationId xmlns:a16="http://schemas.microsoft.com/office/drawing/2014/main" id="{4E5F2349-635A-2547-B8B1-ACD1B677D058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4" name="等腰三角形 62">
              <a:extLst>
                <a:ext uri="{FF2B5EF4-FFF2-40B4-BE49-F238E27FC236}">
                  <a16:creationId xmlns:a16="http://schemas.microsoft.com/office/drawing/2014/main" id="{918EBFBA-476F-4B46-87D4-10F53889F50E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8465D6DF-F5B8-6345-90AD-0BE951DDCD1D}"/>
              </a:ext>
            </a:extLst>
          </p:cNvPr>
          <p:cNvSpPr/>
          <p:nvPr/>
        </p:nvSpPr>
        <p:spPr>
          <a:xfrm>
            <a:off x="2278742" y="753346"/>
            <a:ext cx="88524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5563">
              <a:lnSpc>
                <a:spcPct val="150000"/>
              </a:lnSpc>
            </a:pPr>
            <a:r>
              <a:rPr kumimoji="1" lang="en-US" altLang="zh-TW" sz="1600" b="1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rPr>
              <a:t>項目特色</a:t>
            </a:r>
            <a:endParaRPr kumimoji="1" lang="en-US" altLang="zh-TW" sz="1600" b="1" spc="300" dirty="0">
              <a:solidFill>
                <a:srgbClr val="0070C0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全國首創新型態日式岩盤浴，委由日本專業設計</a:t>
            </a:r>
            <a:endParaRPr kumimoji="1" lang="en-US" altLang="zh-TW" sz="1600" spc="300" dirty="0">
              <a:solidFill>
                <a:srgbClr val="0070C0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各式主題岩盤浴健美房與冷卻房，日式休憩空間，創造全新的消費體驗</a:t>
            </a:r>
            <a:endParaRPr kumimoji="1" lang="en-US" altLang="zh-TW" sz="1600" spc="300" dirty="0">
              <a:solidFill>
                <a:srgbClr val="0070C0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D861D5B-9D8B-C44B-B06C-586B41B48793}"/>
              </a:ext>
            </a:extLst>
          </p:cNvPr>
          <p:cNvSpPr txBox="1"/>
          <p:nvPr/>
        </p:nvSpPr>
        <p:spPr>
          <a:xfrm>
            <a:off x="1318682" y="258697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spc="300" dirty="0">
                <a:solidFill>
                  <a:srgbClr val="193155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Times New Roman" panose="02020603050405020304" pitchFamily="18" charset="0"/>
              </a:rPr>
              <a:t>新創事業部</a:t>
            </a:r>
            <a:endParaRPr lang="en-US" altLang="zh-TW" sz="2800" b="1" spc="300" dirty="0">
              <a:solidFill>
                <a:srgbClr val="152E52"/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0D991FC5-7952-5C46-B260-73D9D4F09BCE}"/>
              </a:ext>
            </a:extLst>
          </p:cNvPr>
          <p:cNvCxnSpPr/>
          <p:nvPr/>
        </p:nvCxnSpPr>
        <p:spPr>
          <a:xfrm>
            <a:off x="3491072" y="520307"/>
            <a:ext cx="79529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294D9690-4C26-F443-A319-98509D0C2F7B}"/>
              </a:ext>
            </a:extLst>
          </p:cNvPr>
          <p:cNvCxnSpPr/>
          <p:nvPr/>
        </p:nvCxnSpPr>
        <p:spPr>
          <a:xfrm>
            <a:off x="1715817" y="1991327"/>
            <a:ext cx="91705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229AECF-02BC-AA41-8646-3BBAFBDC2E92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14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60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3205B51-D9C5-E04E-A6D7-1414389900C9}"/>
              </a:ext>
            </a:extLst>
          </p:cNvPr>
          <p:cNvSpPr txBox="1"/>
          <p:nvPr/>
        </p:nvSpPr>
        <p:spPr>
          <a:xfrm>
            <a:off x="1287270" y="258697"/>
            <a:ext cx="336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spc="300" dirty="0">
                <a:solidFill>
                  <a:srgbClr val="193155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Times New Roman" panose="02020603050405020304" pitchFamily="18" charset="0"/>
              </a:rPr>
              <a:t>大魯閣商場事業部</a:t>
            </a:r>
            <a:endParaRPr lang="en-US" altLang="zh-TW" sz="2800" b="1" spc="300" dirty="0">
              <a:solidFill>
                <a:srgbClr val="152E52"/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EE45457-FABD-744E-87E5-8472FE11B195}"/>
              </a:ext>
            </a:extLst>
          </p:cNvPr>
          <p:cNvSpPr txBox="1"/>
          <p:nvPr/>
        </p:nvSpPr>
        <p:spPr>
          <a:xfrm>
            <a:off x="5306515" y="258697"/>
            <a:ext cx="4302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C0000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TSUTAYA</a:t>
            </a:r>
            <a:r>
              <a:rPr lang="zh-TW" altLang="en-US" sz="2800" dirty="0">
                <a:solidFill>
                  <a:srgbClr val="C0000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 dirty="0">
                <a:solidFill>
                  <a:srgbClr val="C0000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800" dirty="0">
                <a:solidFill>
                  <a:srgbClr val="C0000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 dirty="0">
                <a:solidFill>
                  <a:srgbClr val="C0000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BOOKSTORE</a:t>
            </a:r>
            <a:endParaRPr lang="zh-TW" altLang="en-US" sz="2800" dirty="0">
              <a:solidFill>
                <a:srgbClr val="C00000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ED367B6-1D1D-EB45-A462-B056C99B8F6D}"/>
              </a:ext>
            </a:extLst>
          </p:cNvPr>
          <p:cNvSpPr/>
          <p:nvPr/>
        </p:nvSpPr>
        <p:spPr>
          <a:xfrm>
            <a:off x="2278746" y="782680"/>
            <a:ext cx="8852452" cy="1156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5563">
              <a:lnSpc>
                <a:spcPct val="150000"/>
              </a:lnSpc>
            </a:pPr>
            <a:r>
              <a:rPr kumimoji="1" lang="en-US" altLang="zh-TW" sz="1600" b="1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rPr>
              <a:t>項目特色</a:t>
            </a:r>
            <a:endParaRPr kumimoji="1" lang="en-US" altLang="zh-TW" sz="1600" b="1" spc="300" dirty="0">
              <a:solidFill>
                <a:srgbClr val="0070C0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全球唯一挑空設計的</a:t>
            </a:r>
            <a:r>
              <a:rPr kumimoji="1" lang="en-US" altLang="zh-TW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TSUTAYA BOOKSTORE</a:t>
            </a: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蔦屋</a:t>
            </a:r>
            <a:endParaRPr kumimoji="1" lang="en-US" altLang="zh-TW" sz="1600" spc="300" dirty="0">
              <a:solidFill>
                <a:srgbClr val="0070C0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 spc="300" dirty="0">
                <a:solidFill>
                  <a:srgbClr val="0070C0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打造全台獨家、貫穿二層樓高、具有衝擊性視覺的環景書牆</a:t>
            </a:r>
            <a:endParaRPr kumimoji="1" lang="en-US" altLang="zh-TW" sz="1600" spc="300" dirty="0">
              <a:solidFill>
                <a:srgbClr val="0070C0"/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EAC2F80-C6AB-0D40-9769-066D3B6944FB}"/>
              </a:ext>
            </a:extLst>
          </p:cNvPr>
          <p:cNvSpPr/>
          <p:nvPr/>
        </p:nvSpPr>
        <p:spPr>
          <a:xfrm>
            <a:off x="491219" y="2005841"/>
            <a:ext cx="107853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5563">
              <a:lnSpc>
                <a:spcPct val="150000"/>
              </a:lnSpc>
            </a:pPr>
            <a:r>
              <a:rPr kumimoji="1" lang="en-US" altLang="zh-TW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sym typeface="+mn-lt"/>
              </a:rPr>
              <a:t>展店計劃</a:t>
            </a:r>
            <a:endParaRPr kumimoji="1" lang="en-US" altLang="zh-TW" sz="1600" b="1" u="sng" spc="300" dirty="0">
              <a:solidFill>
                <a:schemeClr val="tx1">
                  <a:lumMod val="85000"/>
                  <a:lumOff val="1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2022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年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4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月新竹湳雅廣場店開幕，佔地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450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坪。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預計每年將為大魯閣湳雅廣場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擴</a:t>
            </a:r>
            <a:r>
              <a:rPr kumimoji="1" lang="zh-TW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增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逾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100</a:t>
            </a:r>
            <a:r>
              <a:rPr kumimoji="1" lang="zh-TW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萬的來客數。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  <a:sym typeface="+mn-lt"/>
            </a:endParaRPr>
          </a:p>
          <a:p>
            <a:pPr indent="55563">
              <a:lnSpc>
                <a:spcPct val="150000"/>
              </a:lnSpc>
            </a:pPr>
            <a:r>
              <a:rPr kumimoji="1" lang="en-US" altLang="zh-TW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u="sng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sym typeface="+mn-lt"/>
              </a:rPr>
              <a:t>未來展望</a:t>
            </a:r>
            <a:endParaRPr kumimoji="1" lang="en-US" altLang="zh-TW" sz="1600" b="1" u="sng" spc="300" dirty="0">
              <a:solidFill>
                <a:schemeClr val="tx1">
                  <a:lumMod val="85000"/>
                  <a:lumOff val="1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sym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期許成為新竹最美的文化風景之一，更將為大魯閣的營運帶來關鍵的成長動能。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提供複合式多元服務，希望成為連結台灣與日本文化的橋樑，打造新竹人全新聚會場所。</a:t>
            </a:r>
            <a:endParaRPr kumimoji="1" lang="en-US" altLang="zh-TW" sz="1600" b="1" spc="300" dirty="0">
              <a:solidFill>
                <a:schemeClr val="tx1">
                  <a:lumMod val="85000"/>
                  <a:lumOff val="1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sym typeface="+mn-lt"/>
            </a:endParaRPr>
          </a:p>
        </p:txBody>
      </p:sp>
      <p:pic>
        <p:nvPicPr>
          <p:cNvPr id="10" name="圖片 9" descr="一張含有 室內 的圖片&#10;&#10;自動產生的描述">
            <a:extLst>
              <a:ext uri="{FF2B5EF4-FFF2-40B4-BE49-F238E27FC236}">
                <a16:creationId xmlns:a16="http://schemas.microsoft.com/office/drawing/2014/main" id="{D5949A3B-0348-2249-90F4-1BBD487B8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5" y="4277637"/>
            <a:ext cx="3191681" cy="1820256"/>
          </a:xfrm>
          <a:prstGeom prst="rect">
            <a:avLst/>
          </a:prstGeom>
        </p:spPr>
      </p:pic>
      <p:pic>
        <p:nvPicPr>
          <p:cNvPr id="12" name="圖片 11" descr="一張含有 文字, 天花板, 室內, 地板 的圖片&#10;&#10;自動產生的描述">
            <a:extLst>
              <a:ext uri="{FF2B5EF4-FFF2-40B4-BE49-F238E27FC236}">
                <a16:creationId xmlns:a16="http://schemas.microsoft.com/office/drawing/2014/main" id="{FABEC40D-5135-8D43-93B4-F68EBB6B0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22"/>
          <a:stretch/>
        </p:blipFill>
        <p:spPr>
          <a:xfrm>
            <a:off x="3565532" y="4277636"/>
            <a:ext cx="2820754" cy="1820256"/>
          </a:xfrm>
          <a:prstGeom prst="rect">
            <a:avLst/>
          </a:prstGeom>
        </p:spPr>
      </p:pic>
      <p:pic>
        <p:nvPicPr>
          <p:cNvPr id="14" name="圖片 13" descr="一張含有 文字, 室內, 天花板 的圖片&#10;&#10;自動產生的描述">
            <a:extLst>
              <a:ext uri="{FF2B5EF4-FFF2-40B4-BE49-F238E27FC236}">
                <a16:creationId xmlns:a16="http://schemas.microsoft.com/office/drawing/2014/main" id="{046422D4-78F3-074B-A45C-296B6CF87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338"/>
          <a:stretch/>
        </p:blipFill>
        <p:spPr>
          <a:xfrm>
            <a:off x="6595026" y="4277636"/>
            <a:ext cx="2702146" cy="1820255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A9B2837B-3172-6F45-9144-EF2083C82B42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FF226C3-105A-F441-8B8E-CDEA198EDB0C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F564CD6-489E-9842-B22C-D1E4205F3253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238DF09-713E-0A4D-AB10-EA1CA57E97FD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20" name="等腰三角形 61">
              <a:extLst>
                <a:ext uri="{FF2B5EF4-FFF2-40B4-BE49-F238E27FC236}">
                  <a16:creationId xmlns:a16="http://schemas.microsoft.com/office/drawing/2014/main" id="{2CBD9D7F-D558-2D47-B406-3035925F77F4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1" name="等腰三角形 62">
              <a:extLst>
                <a:ext uri="{FF2B5EF4-FFF2-40B4-BE49-F238E27FC236}">
                  <a16:creationId xmlns:a16="http://schemas.microsoft.com/office/drawing/2014/main" id="{08483BBB-C215-F148-9D48-922F8BAB0D31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D93197E8-5E54-AB4B-B0AB-442B61F576DD}"/>
              </a:ext>
            </a:extLst>
          </p:cNvPr>
          <p:cNvCxnSpPr/>
          <p:nvPr/>
        </p:nvCxnSpPr>
        <p:spPr>
          <a:xfrm>
            <a:off x="4574469" y="520307"/>
            <a:ext cx="79529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294D9690-4C26-F443-A319-98509D0C2F7B}"/>
              </a:ext>
            </a:extLst>
          </p:cNvPr>
          <p:cNvCxnSpPr/>
          <p:nvPr/>
        </p:nvCxnSpPr>
        <p:spPr>
          <a:xfrm>
            <a:off x="1715817" y="1991327"/>
            <a:ext cx="91705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53"/>
          <a:stretch/>
        </p:blipFill>
        <p:spPr>
          <a:xfrm>
            <a:off x="9505913" y="4254135"/>
            <a:ext cx="2497402" cy="1820254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DCA0F26C-32F1-0543-8DDA-A683558E797B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15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847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6D44668-7D63-1844-80A3-147FF1E79EDB}"/>
              </a:ext>
            </a:extLst>
          </p:cNvPr>
          <p:cNvSpPr txBox="1"/>
          <p:nvPr/>
        </p:nvSpPr>
        <p:spPr>
          <a:xfrm>
            <a:off x="1564494" y="229669"/>
            <a:ext cx="296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spc="300" dirty="0">
                <a:solidFill>
                  <a:srgbClr val="193155"/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Times New Roman" panose="02020603050405020304" pitchFamily="18" charset="0"/>
                <a:sym typeface="+mn-lt"/>
              </a:rPr>
              <a:t>未來發展與方向</a:t>
            </a:r>
            <a:endParaRPr lang="en-US" altLang="zh-TW" sz="2800" b="1" spc="300" dirty="0">
              <a:solidFill>
                <a:srgbClr val="152E52"/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BE8374A-2A1D-C24B-8B5B-68302807DB96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A4B5269-5BE9-9345-A3E3-A56C93ECFF7D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98E3FB-17C2-CF40-8294-BEF4464783B9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集團事業群營運說明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F3FB56A-5035-A442-811D-5D56B57EA80F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14" name="等腰三角形 61">
              <a:extLst>
                <a:ext uri="{FF2B5EF4-FFF2-40B4-BE49-F238E27FC236}">
                  <a16:creationId xmlns:a16="http://schemas.microsoft.com/office/drawing/2014/main" id="{0B278EB7-B1A1-2345-B953-86C46904CED7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等腰三角形 62">
              <a:extLst>
                <a:ext uri="{FF2B5EF4-FFF2-40B4-BE49-F238E27FC236}">
                  <a16:creationId xmlns:a16="http://schemas.microsoft.com/office/drawing/2014/main" id="{3D73A764-5107-2F41-83E0-9E02F8456F0A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71FCD03-0CEE-784C-945C-EE0C144B79BA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16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527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42590" y="4690709"/>
            <a:ext cx="2192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發言人</a:t>
            </a:r>
            <a:r>
              <a:rPr lang="en-US" altLang="zh-TW" dirty="0" smtClean="0"/>
              <a:t>: Jerry </a:t>
            </a:r>
            <a:r>
              <a:rPr lang="zh-TW" altLang="en-US" dirty="0"/>
              <a:t>許俊麒</a:t>
            </a:r>
          </a:p>
        </p:txBody>
      </p:sp>
      <p:sp>
        <p:nvSpPr>
          <p:cNvPr id="3" name="矩形 2"/>
          <p:cNvSpPr/>
          <p:nvPr/>
        </p:nvSpPr>
        <p:spPr>
          <a:xfrm>
            <a:off x="7642590" y="5175684"/>
            <a:ext cx="3240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 smtClean="0"/>
              <a:t>Emial</a:t>
            </a:r>
            <a:r>
              <a:rPr lang="en-US" altLang="zh-TW" dirty="0" smtClean="0"/>
              <a:t>:  jerryhsu.trk@gmail.com</a:t>
            </a:r>
            <a:r>
              <a:rPr lang="en-US" altLang="zh-TW" dirty="0"/>
              <a:t>&gt;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597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6D44668-7D63-1844-80A3-147FF1E79EDB}"/>
              </a:ext>
            </a:extLst>
          </p:cNvPr>
          <p:cNvSpPr txBox="1"/>
          <p:nvPr/>
        </p:nvSpPr>
        <p:spPr>
          <a:xfrm>
            <a:off x="2107096" y="235718"/>
            <a:ext cx="1774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800" b="1" spc="300" dirty="0">
                <a:solidFill>
                  <a:srgbClr val="152E52"/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</a:rPr>
              <a:t>免責聲明</a:t>
            </a:r>
            <a:endParaRPr lang="en-US" altLang="zh-TW" sz="2800" b="1" spc="300" dirty="0">
              <a:solidFill>
                <a:srgbClr val="152E52"/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49453AC-395D-5542-988F-DC83FBAD019D}"/>
              </a:ext>
            </a:extLst>
          </p:cNvPr>
          <p:cNvSpPr txBox="1"/>
          <p:nvPr/>
        </p:nvSpPr>
        <p:spPr>
          <a:xfrm>
            <a:off x="2107096" y="1654743"/>
            <a:ext cx="9197008" cy="389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</a:rPr>
              <a:t>本簡報涉及本公司對未來業務發展上之見解，可能與未來營運實際結果存有差異，此差異造成的原因可能來自各種本公司不能掌握的風險因素。</a:t>
            </a:r>
            <a:endParaRPr lang="en-US" altLang="zh-TW" sz="2800" b="1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</a:endParaRPr>
          </a:p>
          <a:p>
            <a:pPr>
              <a:lnSpc>
                <a:spcPct val="150000"/>
              </a:lnSpc>
            </a:pPr>
            <a:endParaRPr lang="en-US" altLang="zh-TW" sz="2800" b="1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</a:rPr>
              <a:t>未來若有變更或調整時，請以公開資訊觀測站公告資訊為主要依據。</a:t>
            </a:r>
            <a:endParaRPr lang="zh-TW" altLang="zh-TW" sz="2800" b="1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+mn-ea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84521B6-AC02-AD48-B037-1470E55FCBAD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10EDB5C-7D69-B444-8B2E-2AF591804CF4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CC4B30B-B750-5942-9B51-4D54BE8D1BEB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C18682D-88E6-1A42-84EF-0D21E3804E02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10" name="等腰三角形 61">
              <a:extLst>
                <a:ext uri="{FF2B5EF4-FFF2-40B4-BE49-F238E27FC236}">
                  <a16:creationId xmlns:a16="http://schemas.microsoft.com/office/drawing/2014/main" id="{7674A680-7662-0E4D-9DB6-0A20BDD10169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1" name="等腰三角形 62">
              <a:extLst>
                <a:ext uri="{FF2B5EF4-FFF2-40B4-BE49-F238E27FC236}">
                  <a16:creationId xmlns:a16="http://schemas.microsoft.com/office/drawing/2014/main" id="{1CB7C1AF-2C4B-6D40-B011-82163B444D21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7128ECB-A1C1-1A47-ADDE-69EBBA42942A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2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63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84C7C4C-5186-C145-98CA-6EB3424B54A5}"/>
              </a:ext>
            </a:extLst>
          </p:cNvPr>
          <p:cNvSpPr/>
          <p:nvPr/>
        </p:nvSpPr>
        <p:spPr>
          <a:xfrm>
            <a:off x="1338470" y="238539"/>
            <a:ext cx="2146852" cy="397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0EADAA5-D6FF-C947-8F0A-2A1404AEF890}"/>
              </a:ext>
            </a:extLst>
          </p:cNvPr>
          <p:cNvSpPr txBox="1"/>
          <p:nvPr/>
        </p:nvSpPr>
        <p:spPr>
          <a:xfrm>
            <a:off x="2067339" y="238539"/>
            <a:ext cx="1774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spc="300" dirty="0">
                <a:solidFill>
                  <a:srgbClr val="152E52"/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</a:rPr>
              <a:t>集團簡介</a:t>
            </a:r>
            <a:endParaRPr lang="en-US" altLang="zh-TW" sz="2800" b="1" spc="300" dirty="0">
              <a:solidFill>
                <a:srgbClr val="152E52"/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6947473-A797-194E-B1E8-ABA8A7333849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EE639BD-6333-0447-9A20-6134AA06760B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C38055C-FAE3-7B4D-B841-2929BB9C1EC1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EFE4690-97F0-244D-9537-8673C0C81265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14" name="等腰三角形 61">
              <a:extLst>
                <a:ext uri="{FF2B5EF4-FFF2-40B4-BE49-F238E27FC236}">
                  <a16:creationId xmlns:a16="http://schemas.microsoft.com/office/drawing/2014/main" id="{EBD5F321-43B4-A347-87D9-156412B7D6C4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等腰三角形 62">
              <a:extLst>
                <a:ext uri="{FF2B5EF4-FFF2-40B4-BE49-F238E27FC236}">
                  <a16:creationId xmlns:a16="http://schemas.microsoft.com/office/drawing/2014/main" id="{58F48B07-4684-EE4D-BC17-FB807EF76053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CB6D7AE-A06C-B74C-A5DC-E689754A6DC2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3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12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6D44668-7D63-1844-80A3-147FF1E79EDB}"/>
              </a:ext>
            </a:extLst>
          </p:cNvPr>
          <p:cNvSpPr txBox="1"/>
          <p:nvPr/>
        </p:nvSpPr>
        <p:spPr>
          <a:xfrm>
            <a:off x="1630018" y="245445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spc="300" dirty="0">
                <a:solidFill>
                  <a:srgbClr val="152E52"/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</a:rPr>
              <a:t>集團持股概況</a:t>
            </a:r>
            <a:endParaRPr lang="en-US" altLang="zh-TW" sz="2800" b="1" spc="300" dirty="0">
              <a:solidFill>
                <a:srgbClr val="152E52"/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CE904684-CB0A-B74C-A6D2-72E448CC6930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3A4A6B3-D86D-0745-AA59-ACE2B428546F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E6C0EFD-FB7E-9148-9354-6A74E8784F5A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76334A5-5EF0-1543-885C-1C037E9BE652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10" name="等腰三角形 61">
              <a:extLst>
                <a:ext uri="{FF2B5EF4-FFF2-40B4-BE49-F238E27FC236}">
                  <a16:creationId xmlns:a16="http://schemas.microsoft.com/office/drawing/2014/main" id="{B42E9CE2-78C8-EC45-9A68-1B2693248028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1" name="等腰三角形 62">
              <a:extLst>
                <a:ext uri="{FF2B5EF4-FFF2-40B4-BE49-F238E27FC236}">
                  <a16:creationId xmlns:a16="http://schemas.microsoft.com/office/drawing/2014/main" id="{FFE4A782-50BC-BC4A-9615-30DFAC377A75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49320C9-B46B-B648-83FA-518A6245A9F4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4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90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6D44668-7D63-1844-80A3-147FF1E79EDB}"/>
              </a:ext>
            </a:extLst>
          </p:cNvPr>
          <p:cNvSpPr txBox="1"/>
          <p:nvPr/>
        </p:nvSpPr>
        <p:spPr>
          <a:xfrm>
            <a:off x="1789669" y="239633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spc="300" dirty="0">
                <a:solidFill>
                  <a:srgbClr val="152E52"/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</a:rPr>
              <a:t>事業體架構</a:t>
            </a:r>
            <a:endParaRPr lang="en-US" altLang="zh-TW" sz="2800" b="1" spc="300" dirty="0">
              <a:solidFill>
                <a:srgbClr val="152E52"/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DF5672D-89B1-7943-AC99-369E4DAE7898}"/>
              </a:ext>
            </a:extLst>
          </p:cNvPr>
          <p:cNvSpPr/>
          <p:nvPr/>
        </p:nvSpPr>
        <p:spPr>
          <a:xfrm>
            <a:off x="2005823" y="4116015"/>
            <a:ext cx="24174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  <a:sym typeface="+mn-lt"/>
              </a:rPr>
              <a:t>．台中新時代購物中心</a:t>
            </a:r>
            <a:r>
              <a:rPr kumimoji="1"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/>
            </a:r>
            <a:br>
              <a:rPr kumimoji="1"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</a:br>
            <a:r>
              <a:rPr kumimoji="1"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． </a:t>
            </a:r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  <a:sym typeface="+mn-lt"/>
              </a:rPr>
              <a:t>新竹湳雅廣場</a:t>
            </a:r>
            <a:endParaRPr lang="zh-TW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0980A17-5184-0041-8358-A8A30652F89F}"/>
              </a:ext>
            </a:extLst>
          </p:cNvPr>
          <p:cNvSpPr/>
          <p:nvPr/>
        </p:nvSpPr>
        <p:spPr>
          <a:xfrm>
            <a:off x="3833842" y="5663609"/>
            <a:ext cx="2262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  <a:sym typeface="+mn-lt"/>
              </a:rPr>
              <a:t>．棒壘球打擊場</a:t>
            </a:r>
            <a:endParaRPr lang="en-US" altLang="zh-TW" sz="1400" b="1" dirty="0">
              <a:solidFill>
                <a:schemeClr val="tx1">
                  <a:lumMod val="75000"/>
                  <a:lumOff val="25000"/>
                </a:schemeClr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  <a:sym typeface="+mn-lt"/>
            </a:endParaRPr>
          </a:p>
          <a:p>
            <a:pPr lvl="0"/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  <a:sym typeface="+mn-lt"/>
              </a:rPr>
              <a:t>．保齡球館／卡丁車場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C28FEC9-5D83-D445-B57C-E447B96FB095}"/>
              </a:ext>
            </a:extLst>
          </p:cNvPr>
          <p:cNvSpPr/>
          <p:nvPr/>
        </p:nvSpPr>
        <p:spPr>
          <a:xfrm>
            <a:off x="6685379" y="5645196"/>
            <a:ext cx="17207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  <a:sym typeface="+mn-lt"/>
              </a:rPr>
              <a:t>．遊戲愛樂園</a:t>
            </a:r>
            <a:endParaRPr lang="en-US" altLang="zh-TW" sz="1400" b="1" dirty="0">
              <a:solidFill>
                <a:schemeClr val="tx1">
                  <a:lumMod val="75000"/>
                  <a:lumOff val="25000"/>
                </a:schemeClr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  <a:sym typeface="+mn-lt"/>
            </a:endParaRPr>
          </a:p>
          <a:p>
            <a:pPr lvl="0"/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  <a:sym typeface="+mn-lt"/>
              </a:rPr>
              <a:t>．兒童手作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8FA6581-5D10-264D-ABC6-474105E35F0D}"/>
              </a:ext>
            </a:extLst>
          </p:cNvPr>
          <p:cNvSpPr/>
          <p:nvPr/>
        </p:nvSpPr>
        <p:spPr>
          <a:xfrm>
            <a:off x="8371889" y="4055928"/>
            <a:ext cx="2689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  <a:sym typeface="+mn-lt"/>
              </a:rPr>
              <a:t>．</a:t>
            </a:r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體 Heavy" panose="020B0A00000000000000" pitchFamily="34" charset="-120"/>
                <a:cs typeface="Arial" panose="020B0604020202020204" pitchFamily="34" charset="0"/>
                <a:sym typeface="+mn-lt"/>
              </a:rPr>
              <a:t>Roller 186</a:t>
            </a:r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  <a:sym typeface="+mn-lt"/>
              </a:rPr>
              <a:t>滑輪場</a:t>
            </a:r>
            <a:endParaRPr lang="en-US" altLang="zh-TW" sz="1400" b="1" dirty="0">
              <a:solidFill>
                <a:schemeClr val="tx1">
                  <a:lumMod val="75000"/>
                  <a:lumOff val="25000"/>
                </a:schemeClr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  <a:sym typeface="+mn-lt"/>
            </a:endParaRPr>
          </a:p>
          <a:p>
            <a:pPr lvl="0"/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  <a:sym typeface="+mn-lt"/>
              </a:rPr>
              <a:t>．福湯岩盤浴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BB2B6AFA-F6CD-8D4E-8E8C-94D85FEC3603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173D069-8A57-6F42-96CB-1A8838ED8CDB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2FF5F63-EB88-2A4A-84CA-31253593F3E5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6315C02C-C906-414B-BDD1-530ED5B50E2D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19" name="等腰三角形 61">
              <a:extLst>
                <a:ext uri="{FF2B5EF4-FFF2-40B4-BE49-F238E27FC236}">
                  <a16:creationId xmlns:a16="http://schemas.microsoft.com/office/drawing/2014/main" id="{070FD0A7-9014-2744-B8A8-E2EDC178FC57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0" name="等腰三角形 62">
              <a:extLst>
                <a:ext uri="{FF2B5EF4-FFF2-40B4-BE49-F238E27FC236}">
                  <a16:creationId xmlns:a16="http://schemas.microsoft.com/office/drawing/2014/main" id="{F7937DF0-0E00-EC4C-A674-77BFE1C8C210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97A8012-F06D-FF4D-8BF5-1BF89F08E023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5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40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6D44668-7D63-1844-80A3-147FF1E79EDB}"/>
              </a:ext>
            </a:extLst>
          </p:cNvPr>
          <p:cNvSpPr txBox="1"/>
          <p:nvPr/>
        </p:nvSpPr>
        <p:spPr>
          <a:xfrm>
            <a:off x="1958308" y="229669"/>
            <a:ext cx="1774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spc="300" dirty="0">
                <a:solidFill>
                  <a:srgbClr val="152E52"/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</a:rPr>
              <a:t>營業佔比</a:t>
            </a:r>
            <a:endParaRPr lang="en-US" altLang="zh-TW" sz="2800" b="1" spc="300" dirty="0">
              <a:solidFill>
                <a:srgbClr val="152E52"/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21814287-1A71-9849-9D81-A5A70A33F662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114E0FF5-764A-524A-8B38-A068B15E6B13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6BCE1A28-CE05-A848-9023-92AA83FDB587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65E5553D-9A3B-194D-B9F4-16B84CE84C37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43" name="等腰三角形 61">
              <a:extLst>
                <a:ext uri="{FF2B5EF4-FFF2-40B4-BE49-F238E27FC236}">
                  <a16:creationId xmlns:a16="http://schemas.microsoft.com/office/drawing/2014/main" id="{8A376748-035A-9F4D-9659-B48A9C6714C2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44" name="等腰三角形 62">
              <a:extLst>
                <a:ext uri="{FF2B5EF4-FFF2-40B4-BE49-F238E27FC236}">
                  <a16:creationId xmlns:a16="http://schemas.microsoft.com/office/drawing/2014/main" id="{BA221560-B72C-1748-A599-246CC0294740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8D04B7-8014-9C43-A51A-8188AA1AE219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6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197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>
            <a:extLst>
              <a:ext uri="{FF2B5EF4-FFF2-40B4-BE49-F238E27FC236}">
                <a16:creationId xmlns:a16="http://schemas.microsoft.com/office/drawing/2014/main" id="{76D44668-7D63-1844-80A3-147FF1E79EDB}"/>
              </a:ext>
            </a:extLst>
          </p:cNvPr>
          <p:cNvSpPr txBox="1"/>
          <p:nvPr/>
        </p:nvSpPr>
        <p:spPr>
          <a:xfrm>
            <a:off x="1813168" y="229669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spc="300" dirty="0">
                <a:solidFill>
                  <a:srgbClr val="152E52"/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</a:rPr>
              <a:t>年度損益比較</a:t>
            </a:r>
            <a:endParaRPr lang="en-US" altLang="zh-TW" sz="2800" b="1" spc="300" dirty="0">
              <a:solidFill>
                <a:srgbClr val="152E52"/>
              </a:solidFill>
              <a:latin typeface="Lantinghei SC Heavy" panose="02000000000000000000" pitchFamily="2" charset="-122"/>
              <a:ea typeface="思源黑體 Heavy" panose="020B0A00000000000000" pitchFamily="34" charset="-120"/>
              <a:cs typeface="+mn-ea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C9E78EB-E51D-C04C-9736-9ED26334ACC0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6B44CE9-10E3-8744-B24C-34FE7F7C130A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8D62E9-D1FA-3F42-B1AB-31F486D56974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9AD8E71-E693-B844-B614-47B6A24E1FE6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9" name="等腰三角形 61">
              <a:extLst>
                <a:ext uri="{FF2B5EF4-FFF2-40B4-BE49-F238E27FC236}">
                  <a16:creationId xmlns:a16="http://schemas.microsoft.com/office/drawing/2014/main" id="{E5252005-5CB6-C54A-8E02-8C90E6FB9342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0" name="等腰三角形 62">
              <a:extLst>
                <a:ext uri="{FF2B5EF4-FFF2-40B4-BE49-F238E27FC236}">
                  <a16:creationId xmlns:a16="http://schemas.microsoft.com/office/drawing/2014/main" id="{25725B8E-9F77-C748-BC12-A4159727B12D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F792F6C-F578-994A-82F6-81D948C254AB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7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00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0B626445-2D8B-EC47-A835-A02CBB42477C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C233CF7-D705-1D4F-823D-595E42259442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D25DC36-1E53-9445-ABF2-1194062FE8ED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8B9BF03-271A-3B4B-95BA-72EA3B1AC437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15" name="等腰三角形 61">
              <a:extLst>
                <a:ext uri="{FF2B5EF4-FFF2-40B4-BE49-F238E27FC236}">
                  <a16:creationId xmlns:a16="http://schemas.microsoft.com/office/drawing/2014/main" id="{E3419C05-B2E2-D342-94BE-CD3AC7D468BA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" name="等腰三角形 62">
              <a:extLst>
                <a:ext uri="{FF2B5EF4-FFF2-40B4-BE49-F238E27FC236}">
                  <a16:creationId xmlns:a16="http://schemas.microsoft.com/office/drawing/2014/main" id="{5A9165B9-F018-9846-B700-5EBBB97FEE34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AA6E04D5-4D5E-C240-A4E3-5DB6A5B2E8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596" y="740229"/>
            <a:ext cx="3601449" cy="5094307"/>
          </a:xfrm>
          <a:prstGeom prst="rect">
            <a:avLst/>
          </a:prstGeom>
        </p:spPr>
      </p:pic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D33AA391-262E-CB44-8B71-107D8CA73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92514"/>
              </p:ext>
            </p:extLst>
          </p:nvPr>
        </p:nvGraphicFramePr>
        <p:xfrm>
          <a:off x="4984182" y="1889510"/>
          <a:ext cx="380276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16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台中大魯閣新時代購物中心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2C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647">
                <a:tc>
                  <a:txBody>
                    <a:bodyPr/>
                    <a:lstStyle/>
                    <a:p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業主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富邦人壽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647">
                <a:tc>
                  <a:txBody>
                    <a:bodyPr/>
                    <a:lstStyle/>
                    <a:p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營運狀態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2015.7</a:t>
                      </a:r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取得經營權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647">
                <a:tc>
                  <a:txBody>
                    <a:bodyPr/>
                    <a:lstStyle/>
                    <a:p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租賃面積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2.1</a:t>
                      </a:r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萬坪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283">
                <a:tc>
                  <a:txBody>
                    <a:bodyPr/>
                    <a:lstStyle/>
                    <a:p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樓層規劃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11F/B6</a:t>
                      </a:r>
                      <a:endParaRPr lang="zh-TW" altLang="en-US" sz="1400" spc="300" dirty="0">
                        <a:latin typeface="思源黑體 Heavy" panose="020B0A00000000000000" pitchFamily="34" charset="-120"/>
                        <a:ea typeface="思源黑體 Heavy" panose="020B0A00000000000000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603">
                <a:tc>
                  <a:txBody>
                    <a:bodyPr/>
                    <a:lstStyle/>
                    <a:p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租賃年限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20</a:t>
                      </a:r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年</a:t>
                      </a:r>
                      <a:r>
                        <a:rPr lang="en-US" altLang="zh-TW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+10</a:t>
                      </a:r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年優先續約權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" name="圖片 19">
            <a:extLst>
              <a:ext uri="{FF2B5EF4-FFF2-40B4-BE49-F238E27FC236}">
                <a16:creationId xmlns:a16="http://schemas.microsoft.com/office/drawing/2014/main" id="{64309583-4D8F-1C4B-8A1F-3ED0DAC9E7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r="11793"/>
          <a:stretch/>
        </p:blipFill>
        <p:spPr>
          <a:xfrm>
            <a:off x="1008486" y="1867678"/>
            <a:ext cx="3819460" cy="193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橢圓 23">
            <a:extLst>
              <a:ext uri="{FF2B5EF4-FFF2-40B4-BE49-F238E27FC236}">
                <a16:creationId xmlns:a16="http://schemas.microsoft.com/office/drawing/2014/main" id="{3B262CE0-253D-5C4C-A153-18DDA5823F73}"/>
              </a:ext>
            </a:extLst>
          </p:cNvPr>
          <p:cNvSpPr/>
          <p:nvPr/>
        </p:nvSpPr>
        <p:spPr>
          <a:xfrm>
            <a:off x="9563204" y="2277272"/>
            <a:ext cx="360000" cy="360000"/>
          </a:xfrm>
          <a:prstGeom prst="ellipse">
            <a:avLst/>
          </a:prstGeom>
          <a:solidFill>
            <a:srgbClr val="C02C89"/>
          </a:solidFill>
          <a:ln>
            <a:solidFill>
              <a:srgbClr val="C02C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單箭頭接點 34">
            <a:extLst>
              <a:ext uri="{FF2B5EF4-FFF2-40B4-BE49-F238E27FC236}">
                <a16:creationId xmlns:a16="http://schemas.microsoft.com/office/drawing/2014/main" id="{72607D8B-68DA-FE48-9C11-5F2A7A1D6056}"/>
              </a:ext>
            </a:extLst>
          </p:cNvPr>
          <p:cNvCxnSpPr>
            <a:cxnSpLocks/>
          </p:cNvCxnSpPr>
          <p:nvPr/>
        </p:nvCxnSpPr>
        <p:spPr>
          <a:xfrm>
            <a:off x="8737803" y="2088820"/>
            <a:ext cx="1005401" cy="444317"/>
          </a:xfrm>
          <a:prstGeom prst="straightConnector1">
            <a:avLst/>
          </a:prstGeom>
          <a:ln w="28575">
            <a:solidFill>
              <a:srgbClr val="C02C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/>
          <p:cNvGrpSpPr/>
          <p:nvPr/>
        </p:nvGrpSpPr>
        <p:grpSpPr>
          <a:xfrm>
            <a:off x="1314980" y="232571"/>
            <a:ext cx="9079193" cy="523220"/>
            <a:chOff x="1314980" y="232571"/>
            <a:chExt cx="9079193" cy="523220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76D44668-7D63-1844-80A3-147FF1E79EDB}"/>
                </a:ext>
              </a:extLst>
            </p:cNvPr>
            <p:cNvSpPr txBox="1"/>
            <p:nvPr/>
          </p:nvSpPr>
          <p:spPr>
            <a:xfrm>
              <a:off x="1314980" y="232571"/>
              <a:ext cx="33650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spc="300" dirty="0">
                  <a:solidFill>
                    <a:srgbClr val="193155"/>
                  </a:solidFill>
                  <a:latin typeface="思源黑體 Heavy" panose="020B0A00000000000000" pitchFamily="34" charset="-120"/>
                  <a:ea typeface="思源黑體 Heavy" panose="020B0A00000000000000" pitchFamily="34" charset="-120"/>
                  <a:cs typeface="Times New Roman" panose="02020603050405020304" pitchFamily="18" charset="0"/>
                </a:rPr>
                <a:t>大魯閣商場事業部</a:t>
              </a:r>
              <a:endParaRPr lang="en-US" altLang="zh-TW" sz="2800" b="1" spc="300" dirty="0">
                <a:solidFill>
                  <a:srgbClr val="152E52"/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FE7FBC16-4CD4-F24F-8670-E4A5C56F9990}"/>
                </a:ext>
              </a:extLst>
            </p:cNvPr>
            <p:cNvSpPr txBox="1"/>
            <p:nvPr/>
          </p:nvSpPr>
          <p:spPr>
            <a:xfrm>
              <a:off x="5438970" y="232571"/>
              <a:ext cx="4955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spc="300" dirty="0">
                  <a:solidFill>
                    <a:srgbClr val="C00000"/>
                  </a:solidFill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台中大魯閣新時代購物中心</a:t>
              </a:r>
            </a:p>
          </p:txBody>
        </p:sp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2522D323-8770-1544-A2A5-34BFF1CF6977}"/>
                </a:ext>
              </a:extLst>
            </p:cNvPr>
            <p:cNvCxnSpPr/>
            <p:nvPr/>
          </p:nvCxnSpPr>
          <p:spPr>
            <a:xfrm>
              <a:off x="4668161" y="494181"/>
              <a:ext cx="795298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DE45B7B7-99FB-3641-B873-4744C6411DDA}"/>
              </a:ext>
            </a:extLst>
          </p:cNvPr>
          <p:cNvSpPr/>
          <p:nvPr/>
        </p:nvSpPr>
        <p:spPr>
          <a:xfrm>
            <a:off x="1008486" y="4067199"/>
            <a:ext cx="102386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  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2020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年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1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月：全台第一間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Roller 186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滑輪場盛大開業。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 </a:t>
            </a:r>
            <a:r>
              <a:rPr kumimoji="1"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 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2020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年度營業額突破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21.7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億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(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不含影城及家樂福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)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，為大魯閣取得經營權後歷史新高。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  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展望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2022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年：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    持續強化「體驗型商場」之特色，加快品牌優化、並引進大型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Buffet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，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    滿足全客層</a:t>
            </a:r>
            <a:r>
              <a:rPr kumimoji="1" lang="zh-TW" altLang="en-US" sz="16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需求。</a:t>
            </a:r>
            <a:endParaRPr kumimoji="1" lang="zh-TW" altLang="en-US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826AC5-6A30-7B44-9308-B51E7D6D3CC8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8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66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733B8A97-865D-FA41-8C11-69E18482F27C}"/>
              </a:ext>
            </a:extLst>
          </p:cNvPr>
          <p:cNvGrpSpPr/>
          <p:nvPr/>
        </p:nvGrpSpPr>
        <p:grpSpPr>
          <a:xfrm>
            <a:off x="5283606" y="6275381"/>
            <a:ext cx="6908394" cy="369332"/>
            <a:chOff x="5283606" y="6382957"/>
            <a:chExt cx="6908394" cy="369332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DFD838A-C7F2-C347-968E-3CACB16C1E8F}"/>
                </a:ext>
              </a:extLst>
            </p:cNvPr>
            <p:cNvSpPr/>
            <p:nvPr/>
          </p:nvSpPr>
          <p:spPr>
            <a:xfrm>
              <a:off x="5283606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集團沿革與組織概要</a:t>
              </a:r>
              <a:endParaRPr kumimoji="1" lang="en-US" altLang="zh-TW" b="1" dirty="0">
                <a:solidFill>
                  <a:schemeClr val="bg1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6E96DE6-1D58-AB4C-82F6-9864767F2C07}"/>
                </a:ext>
              </a:extLst>
            </p:cNvPr>
            <p:cNvSpPr/>
            <p:nvPr/>
          </p:nvSpPr>
          <p:spPr>
            <a:xfrm>
              <a:off x="7606724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kumimoji="1" lang="zh-TW" altLang="en-US" b="1" dirty="0">
                  <a:latin typeface="思源黑體 Heavy" panose="020B0A00000000000000" pitchFamily="34" charset="-120"/>
                  <a:ea typeface="思源黑體 Heavy" panose="020B0A00000000000000" pitchFamily="34" charset="-120"/>
                  <a:cs typeface="+mn-ea"/>
                  <a:sym typeface="+mn-lt"/>
                </a:rPr>
                <a:t>集團事業群營運說明</a:t>
              </a:r>
              <a:endParaRPr lang="zh-TW" altLang="en-US" b="1" dirty="0">
                <a:latin typeface="思源黑體 Heavy" panose="020B0A00000000000000" pitchFamily="34" charset="-120"/>
                <a:ea typeface="思源黑體 Heavy" panose="020B0A00000000000000" pitchFamily="34" charset="-120"/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F31BEF9-51ED-8345-8F7E-077591DF03C4}"/>
                </a:ext>
              </a:extLst>
            </p:cNvPr>
            <p:cNvSpPr/>
            <p:nvPr/>
          </p:nvSpPr>
          <p:spPr>
            <a:xfrm>
              <a:off x="9929842" y="6382957"/>
              <a:ext cx="22621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TW" altLang="en-US" b="1" dirty="0">
                  <a:solidFill>
                    <a:schemeClr val="bg1">
                      <a:lumMod val="75000"/>
                    </a:schemeClr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  <a:cs typeface="+mn-ea"/>
                  <a:sym typeface="+mn-lt"/>
                </a:rPr>
                <a:t>集團未來發展與方向</a:t>
              </a:r>
            </a:p>
          </p:txBody>
        </p:sp>
        <p:sp>
          <p:nvSpPr>
            <p:cNvPr id="9" name="等腰三角形 61">
              <a:extLst>
                <a:ext uri="{FF2B5EF4-FFF2-40B4-BE49-F238E27FC236}">
                  <a16:creationId xmlns:a16="http://schemas.microsoft.com/office/drawing/2014/main" id="{810A29F2-1B7E-AE42-BD64-BA407F6571FC}"/>
                </a:ext>
              </a:extLst>
            </p:cNvPr>
            <p:cNvSpPr/>
            <p:nvPr/>
          </p:nvSpPr>
          <p:spPr>
            <a:xfrm rot="5400000">
              <a:off x="745432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0" name="等腰三角形 62">
              <a:extLst>
                <a:ext uri="{FF2B5EF4-FFF2-40B4-BE49-F238E27FC236}">
                  <a16:creationId xmlns:a16="http://schemas.microsoft.com/office/drawing/2014/main" id="{A23EE00E-97AB-6F49-94A0-67BBF42BA20F}"/>
                </a:ext>
              </a:extLst>
            </p:cNvPr>
            <p:cNvSpPr/>
            <p:nvPr/>
          </p:nvSpPr>
          <p:spPr>
            <a:xfrm rot="5400000">
              <a:off x="9801284" y="6469828"/>
              <a:ext cx="243840" cy="18842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Lantinghei SC Demibold" panose="02000000000000000000" pitchFamily="2" charset="-122"/>
                <a:ea typeface="Lantinghei SC Demibold" panose="020000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BACF6475-B2A7-2942-8E44-1E408A476F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596" y="740229"/>
            <a:ext cx="3601449" cy="5094307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9E94B381-8DAF-8042-AE70-C8D566336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378151"/>
              </p:ext>
            </p:extLst>
          </p:nvPr>
        </p:nvGraphicFramePr>
        <p:xfrm>
          <a:off x="4970135" y="1898709"/>
          <a:ext cx="3507521" cy="1868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00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新竹大魯閣湳雅廣場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661">
                <a:tc>
                  <a:txBody>
                    <a:bodyPr/>
                    <a:lstStyle/>
                    <a:p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業主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大潤發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661">
                <a:tc>
                  <a:txBody>
                    <a:bodyPr/>
                    <a:lstStyle/>
                    <a:p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營運狀態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2018.5</a:t>
                      </a:r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開幕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661">
                <a:tc>
                  <a:txBody>
                    <a:bodyPr/>
                    <a:lstStyle/>
                    <a:p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租賃面積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約</a:t>
                      </a:r>
                      <a:r>
                        <a:rPr lang="en-US" altLang="zh-TW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6,800</a:t>
                      </a:r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坪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661">
                <a:tc>
                  <a:txBody>
                    <a:bodyPr/>
                    <a:lstStyle/>
                    <a:p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樓層規劃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4F/B1</a:t>
                      </a:r>
                      <a:endParaRPr lang="zh-TW" altLang="en-US" sz="1400" spc="300" dirty="0">
                        <a:latin typeface="思源黑體 Heavy" panose="020B0A00000000000000" pitchFamily="34" charset="-120"/>
                        <a:ea typeface="思源黑體 Heavy" panose="020B0A00000000000000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661">
                <a:tc>
                  <a:txBody>
                    <a:bodyPr/>
                    <a:lstStyle/>
                    <a:p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租賃年限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17</a:t>
                      </a:r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年</a:t>
                      </a:r>
                      <a:r>
                        <a:rPr lang="en-US" altLang="zh-TW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6.5</a:t>
                      </a:r>
                      <a:r>
                        <a:rPr lang="zh-TW" altLang="en-US" sz="1400" spc="300" dirty="0">
                          <a:latin typeface="思源黑體 Heavy" panose="020B0A00000000000000" pitchFamily="34" charset="-120"/>
                          <a:ea typeface="思源黑體 Heavy" panose="020B0A00000000000000" pitchFamily="34" charset="-120"/>
                          <a:cs typeface="+mn-ea"/>
                          <a:sym typeface="+mn-lt"/>
                        </a:rPr>
                        <a:t>個月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圖片 14">
            <a:extLst>
              <a:ext uri="{FF2B5EF4-FFF2-40B4-BE49-F238E27FC236}">
                <a16:creationId xmlns:a16="http://schemas.microsoft.com/office/drawing/2014/main" id="{2DA1D30C-E9A0-F642-9FA8-7B77210818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6" y="1866854"/>
            <a:ext cx="3822855" cy="193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直線單箭頭接點 14">
            <a:extLst>
              <a:ext uri="{FF2B5EF4-FFF2-40B4-BE49-F238E27FC236}">
                <a16:creationId xmlns:a16="http://schemas.microsoft.com/office/drawing/2014/main" id="{C4D97CDF-FB51-864B-B8CD-DCDC1E7FC328}"/>
              </a:ext>
            </a:extLst>
          </p:cNvPr>
          <p:cNvCxnSpPr/>
          <p:nvPr/>
        </p:nvCxnSpPr>
        <p:spPr>
          <a:xfrm flipV="1">
            <a:off x="8292596" y="1635394"/>
            <a:ext cx="1685177" cy="44160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橢圓 16">
            <a:extLst>
              <a:ext uri="{FF2B5EF4-FFF2-40B4-BE49-F238E27FC236}">
                <a16:creationId xmlns:a16="http://schemas.microsoft.com/office/drawing/2014/main" id="{D55A27E5-0964-1F4B-AA6F-CD18541429C0}"/>
              </a:ext>
            </a:extLst>
          </p:cNvPr>
          <p:cNvSpPr/>
          <p:nvPr/>
        </p:nvSpPr>
        <p:spPr>
          <a:xfrm>
            <a:off x="9797773" y="1455394"/>
            <a:ext cx="360000" cy="360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13FC8E7-1202-8840-B66D-4CA2B8904FCB}"/>
              </a:ext>
            </a:extLst>
          </p:cNvPr>
          <p:cNvSpPr txBox="1"/>
          <p:nvPr/>
        </p:nvSpPr>
        <p:spPr>
          <a:xfrm>
            <a:off x="944730" y="4015845"/>
            <a:ext cx="77664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 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2021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年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5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月：引進全台最大日式岩盤浴健美房福湯岩盤浴。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 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2022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年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4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月：桃竹苗第一間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 TSUTAYA BOOKSTORE 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盛大開業。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 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2022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年：第三季啟動全台唯一</a:t>
            </a:r>
            <a:r>
              <a:rPr kumimoji="1" lang="en-US" altLang="zh-TW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24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小時營業商場計畫。</a:t>
            </a:r>
            <a:endParaRPr kumimoji="1" lang="en-US" altLang="zh-TW" sz="1600" spc="300" dirty="0">
              <a:solidFill>
                <a:schemeClr val="tx1">
                  <a:lumMod val="75000"/>
                  <a:lumOff val="25000"/>
                </a:schemeClr>
              </a:solidFill>
              <a:latin typeface="思源黑體 Heavy" panose="020B0A00000000000000" pitchFamily="34" charset="-120"/>
              <a:ea typeface="思源黑體 Heavy" panose="020B0A00000000000000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※</a:t>
            </a:r>
            <a:r>
              <a:rPr kumimoji="1" lang="zh-TW" altLang="en-US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</a:rPr>
              <a:t> </a:t>
            </a:r>
            <a:r>
              <a:rPr kumimoji="1" lang="zh-TW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體 Heavy" panose="020B0A00000000000000" pitchFamily="34" charset="-120"/>
                <a:ea typeface="思源黑體 Heavy" panose="020B0A00000000000000" pitchFamily="34" charset="-120"/>
                <a:cs typeface="Arial" panose="020B0604020202020204" pitchFamily="34" charset="0"/>
              </a:rPr>
              <a:t>持續優化成為全台「最具新鮮感」的複合式體驗型商場。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1314980" y="232571"/>
            <a:ext cx="7993045" cy="523220"/>
            <a:chOff x="1314980" y="258697"/>
            <a:chExt cx="7993045" cy="523220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FE7FBC16-4CD4-F24F-8670-E4A5C56F9990}"/>
                </a:ext>
              </a:extLst>
            </p:cNvPr>
            <p:cNvSpPr txBox="1"/>
            <p:nvPr/>
          </p:nvSpPr>
          <p:spPr>
            <a:xfrm>
              <a:off x="5545457" y="258697"/>
              <a:ext cx="3762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spc="300" dirty="0">
                  <a:solidFill>
                    <a:srgbClr val="C00000"/>
                  </a:solidFill>
                  <a:ea typeface="思源黑體 Heavy" panose="020B0A00000000000000" pitchFamily="34" charset="-120"/>
                  <a:cs typeface="+mn-ea"/>
                  <a:sym typeface="+mn-lt"/>
                </a:rPr>
                <a:t>新竹大魯閣湳雅廣場</a:t>
              </a:r>
            </a:p>
          </p:txBody>
        </p: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373A13EB-EAEB-D044-A9E4-65DDE680BFED}"/>
                </a:ext>
              </a:extLst>
            </p:cNvPr>
            <p:cNvCxnSpPr/>
            <p:nvPr/>
          </p:nvCxnSpPr>
          <p:spPr>
            <a:xfrm>
              <a:off x="4639128" y="520307"/>
              <a:ext cx="795298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9EFDFAB-83ED-F14B-9A02-1AABEF3A3603}"/>
                </a:ext>
              </a:extLst>
            </p:cNvPr>
            <p:cNvSpPr txBox="1"/>
            <p:nvPr/>
          </p:nvSpPr>
          <p:spPr>
            <a:xfrm>
              <a:off x="1314980" y="258697"/>
              <a:ext cx="33650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spc="300" dirty="0">
                  <a:solidFill>
                    <a:srgbClr val="193155"/>
                  </a:solidFill>
                  <a:latin typeface="思源黑體 Heavy" panose="020B0A00000000000000" pitchFamily="34" charset="-120"/>
                  <a:ea typeface="思源黑體 Heavy" panose="020B0A00000000000000" pitchFamily="34" charset="-120"/>
                  <a:cs typeface="Times New Roman" panose="02020603050405020304" pitchFamily="18" charset="0"/>
                </a:rPr>
                <a:t>大魯閣商場事業部</a:t>
              </a:r>
              <a:endParaRPr lang="en-US" altLang="zh-TW" sz="2800" b="1" spc="300" dirty="0">
                <a:solidFill>
                  <a:srgbClr val="152E52"/>
                </a:solidFill>
                <a:latin typeface="Lantinghei SC Heavy" panose="02000000000000000000" pitchFamily="2" charset="-122"/>
                <a:ea typeface="思源黑體 Heavy" panose="020B0A00000000000000" pitchFamily="34" charset="-120"/>
                <a:cs typeface="+mn-ea"/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BA2C7E7-104F-0A4E-B5F2-B1E707D4E6DD}"/>
              </a:ext>
            </a:extLst>
          </p:cNvPr>
          <p:cNvSpPr txBox="1"/>
          <p:nvPr/>
        </p:nvSpPr>
        <p:spPr>
          <a:xfrm>
            <a:off x="193963" y="6149009"/>
            <a:ext cx="119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Century Gothic" panose="020B0502020202020204" pitchFamily="34" charset="0"/>
              </a:rPr>
              <a:t>9</a:t>
            </a:r>
            <a:r>
              <a:rPr kumimoji="1" lang="en-US" altLang="zh-TW" sz="2000" dirty="0">
                <a:latin typeface="Century Gothic" panose="020B0502020202020204" pitchFamily="34" charset="0"/>
              </a:rPr>
              <a:t>/17</a:t>
            </a:r>
            <a:endParaRPr kumimoji="1"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090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1321</Words>
  <Application>Microsoft Office PowerPoint</Application>
  <PresentationFormat>寬螢幕</PresentationFormat>
  <Paragraphs>173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8" baseType="lpstr">
      <vt:lpstr>Lantinghei SC Demibold</vt:lpstr>
      <vt:lpstr>Lantinghei SC Heavy</vt:lpstr>
      <vt:lpstr>Meiryo</vt:lpstr>
      <vt:lpstr>思源黑體 Heavy</vt:lpstr>
      <vt:lpstr>新細明體</vt:lpstr>
      <vt:lpstr>Arial</vt:lpstr>
      <vt:lpstr>Calibri</vt:lpstr>
      <vt:lpstr>Calibri Light</vt:lpstr>
      <vt:lpstr>Century Gothic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Missalice85 Missalice85</dc:creator>
  <cp:lastModifiedBy>Kelly Yen</cp:lastModifiedBy>
  <cp:revision>32</cp:revision>
  <dcterms:created xsi:type="dcterms:W3CDTF">2021-12-14T02:25:09Z</dcterms:created>
  <dcterms:modified xsi:type="dcterms:W3CDTF">2021-12-28T08:40:30Z</dcterms:modified>
</cp:coreProperties>
</file>