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6" r:id="rId1"/>
  </p:sldMasterIdLst>
  <p:notesMasterIdLst>
    <p:notesMasterId r:id="rId13"/>
  </p:notesMasterIdLst>
  <p:handoutMasterIdLst>
    <p:handoutMasterId r:id="rId14"/>
  </p:handoutMasterIdLst>
  <p:sldIdLst>
    <p:sldId id="256" r:id="rId2"/>
    <p:sldId id="287" r:id="rId3"/>
    <p:sldId id="298" r:id="rId4"/>
    <p:sldId id="302" r:id="rId5"/>
    <p:sldId id="291" r:id="rId6"/>
    <p:sldId id="310" r:id="rId7"/>
    <p:sldId id="301" r:id="rId8"/>
    <p:sldId id="311" r:id="rId9"/>
    <p:sldId id="312" r:id="rId10"/>
    <p:sldId id="309" r:id="rId11"/>
    <p:sldId id="278" r:id="rId12"/>
  </p:sldIdLst>
  <p:sldSz cx="15119350" cy="106918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476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ED7D31"/>
    <a:srgbClr val="363D43"/>
    <a:srgbClr val="FFCC00"/>
    <a:srgbClr val="648ACE"/>
    <a:srgbClr val="F4B285"/>
    <a:srgbClr val="E8BB2C"/>
    <a:srgbClr val="C8A841"/>
    <a:srgbClr val="C3A132"/>
    <a:srgbClr val="F2EA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3541" autoAdjust="0"/>
  </p:normalViewPr>
  <p:slideViewPr>
    <p:cSldViewPr snapToGrid="0">
      <p:cViewPr varScale="1">
        <p:scale>
          <a:sx n="29" d="100"/>
          <a:sy n="29" d="100"/>
        </p:scale>
        <p:origin x="1176" y="84"/>
      </p:cViewPr>
      <p:guideLst>
        <p:guide orient="horz" pos="3368"/>
        <p:guide pos="4762"/>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216"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Ascent-NAS\033&#36001;&#26371;&#37096;\D06.&#27861;&#20154;&#35498;&#26126;&#26371;\115&#24180;&#27861;&#35498;&#26371;&#30456;&#38364;\1150629\&#27861;&#35498;&#26371;&#24213;&#31295;_2026062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CER\Desktop\&#27861;&#35498;&#26371;&#24213;&#31295;\&#27861;&#35498;&#26371;&#24213;&#31295;_20260325.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CER\Desktop\&#27861;&#35498;&#26371;&#24213;&#31295;\&#27861;&#35498;&#26371;&#24213;&#31295;_202603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CER\Desktop\&#27861;&#35498;&#26371;&#24213;&#31295;\&#27861;&#35498;&#26371;&#24213;&#31295;_20260325.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411317099638855"/>
          <c:y val="2.5866157928934031E-2"/>
          <c:w val="0.54670848927266924"/>
          <c:h val="0.55539601886028833"/>
        </c:manualLayout>
      </c:layout>
      <c:barChart>
        <c:barDir val="col"/>
        <c:grouping val="clustered"/>
        <c:varyColors val="0"/>
        <c:ser>
          <c:idx val="0"/>
          <c:order val="0"/>
          <c:tx>
            <c:strRef>
              <c:f>BS!$B$6</c:f>
              <c:strCache>
                <c:ptCount val="1"/>
                <c:pt idx="0">
                  <c:v>資產</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(BS!$C$4:$C$5,BS!$E$4:$E$5,BS!$G$4:$G$5)</c:f>
              <c:multiLvlStrCache>
                <c:ptCount val="3"/>
                <c:lvl>
                  <c:pt idx="0">
                    <c:v>金額</c:v>
                  </c:pt>
                  <c:pt idx="1">
                    <c:v>金額</c:v>
                  </c:pt>
                  <c:pt idx="2">
                    <c:v>金額</c:v>
                  </c:pt>
                </c:lvl>
                <c:lvl>
                  <c:pt idx="0">
                    <c:v>113年</c:v>
                  </c:pt>
                  <c:pt idx="1">
                    <c:v>114年</c:v>
                  </c:pt>
                  <c:pt idx="2">
                    <c:v>115年第一季</c:v>
                  </c:pt>
                </c:lvl>
              </c:multiLvlStrCache>
              <c:extLst/>
            </c:multiLvlStrRef>
          </c:cat>
          <c:val>
            <c:numRef>
              <c:f>(BS!$C$6,BS!$E$6,BS!$G$6)</c:f>
              <c:numCache>
                <c:formatCode>#,##0_);[Red]\(#,##0\)</c:formatCode>
                <c:ptCount val="3"/>
                <c:pt idx="0">
                  <c:v>5825083</c:v>
                </c:pt>
                <c:pt idx="1">
                  <c:v>5901008</c:v>
                </c:pt>
                <c:pt idx="2">
                  <c:v>6084300</c:v>
                </c:pt>
              </c:numCache>
              <c:extLst/>
            </c:numRef>
          </c:val>
          <c:extLst>
            <c:ext xmlns:c16="http://schemas.microsoft.com/office/drawing/2014/chart" uri="{C3380CC4-5D6E-409C-BE32-E72D297353CC}">
              <c16:uniqueId val="{00000000-4F73-442B-91F1-F28CD5B1DE3D}"/>
            </c:ext>
          </c:extLst>
        </c:ser>
        <c:ser>
          <c:idx val="8"/>
          <c:order val="7"/>
          <c:tx>
            <c:strRef>
              <c:f>BS!$B$14</c:f>
              <c:strCache>
                <c:ptCount val="1"/>
                <c:pt idx="0">
                  <c:v>  歸屬於共同控制下前手權益</c:v>
                </c:pt>
              </c:strCache>
            </c:strRef>
          </c:tx>
          <c:spPr>
            <a:solidFill>
              <a:schemeClr val="accent3">
                <a:lumMod val="60000"/>
              </a:schemeClr>
            </a:solidFill>
            <a:ln>
              <a:noFill/>
            </a:ln>
            <a:effectLst/>
          </c:spPr>
          <c:invertIfNegative val="0"/>
          <c:cat>
            <c:multiLvlStrRef>
              <c:f>(BS!$C$4:$C$5,BS!$E$4:$E$5,BS!$G$4:$G$5)</c:f>
              <c:multiLvlStrCache>
                <c:ptCount val="3"/>
                <c:lvl>
                  <c:pt idx="0">
                    <c:v>金額</c:v>
                  </c:pt>
                  <c:pt idx="1">
                    <c:v>金額</c:v>
                  </c:pt>
                  <c:pt idx="2">
                    <c:v>金額</c:v>
                  </c:pt>
                </c:lvl>
                <c:lvl>
                  <c:pt idx="0">
                    <c:v>113年</c:v>
                  </c:pt>
                  <c:pt idx="1">
                    <c:v>114年</c:v>
                  </c:pt>
                  <c:pt idx="2">
                    <c:v>115年第一季</c:v>
                  </c:pt>
                </c:lvl>
              </c:multiLvlStrCache>
              <c:extLst/>
            </c:multiLvlStrRef>
          </c:cat>
          <c:val>
            <c:numRef>
              <c:f>(BS!$C$14,BS!$E$14,BS!$G$14)</c:f>
              <c:extLst/>
            </c:numRef>
          </c:val>
          <c:extLst>
            <c:ext xmlns:c16="http://schemas.microsoft.com/office/drawing/2014/chart" uri="{C3380CC4-5D6E-409C-BE32-E72D297353CC}">
              <c16:uniqueId val="{00000001-4F73-442B-91F1-F28CD5B1DE3D}"/>
            </c:ext>
          </c:extLst>
        </c:ser>
        <c:ser>
          <c:idx val="3"/>
          <c:order val="3"/>
          <c:tx>
            <c:strRef>
              <c:f>BS!$B$9</c:f>
              <c:strCache>
                <c:ptCount val="1"/>
                <c:pt idx="0">
                  <c:v>負債</c:v>
                </c:pt>
              </c:strCache>
            </c:strRef>
          </c:tx>
          <c:spPr>
            <a:solidFill>
              <a:schemeClr val="accent4"/>
            </a:solidFill>
            <a:ln>
              <a:noFill/>
            </a:ln>
            <a:effectLst/>
          </c:spPr>
          <c:invertIfNegative val="0"/>
          <c:dLbls>
            <c:dLbl>
              <c:idx val="0"/>
              <c:layout>
                <c:manualLayout>
                  <c:x val="4.1060592375371636E-2"/>
                  <c:y val="7.5676644542867738E-2"/>
                </c:manualLayout>
              </c:layout>
              <c:showLegendKey val="0"/>
              <c:showVal val="1"/>
              <c:showCatName val="0"/>
              <c:showSerName val="0"/>
              <c:showPercent val="0"/>
              <c:showBubbleSize val="0"/>
              <c:extLst>
                <c:ext xmlns:c15="http://schemas.microsoft.com/office/drawing/2012/chart" uri="{CE6537A1-D6FC-4f65-9D91-7224C49458BB}">
                  <c15:layout>
                    <c:manualLayout>
                      <c:w val="0.14337460501059557"/>
                      <c:h val="5.7468963041671969E-2"/>
                    </c:manualLayout>
                  </c15:layout>
                </c:ext>
                <c:ext xmlns:c16="http://schemas.microsoft.com/office/drawing/2014/chart" uri="{C3380CC4-5D6E-409C-BE32-E72D297353CC}">
                  <c16:uniqueId val="{00000002-4F73-442B-91F1-F28CD5B1DE3D}"/>
                </c:ext>
              </c:extLst>
            </c:dLbl>
            <c:dLbl>
              <c:idx val="1"/>
              <c:layout>
                <c:manualLayout>
                  <c:x val="4.2584679727086155E-2"/>
                  <c:y val="6.05413156342942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F73-442B-91F1-F28CD5B1DE3D}"/>
                </c:ext>
              </c:extLst>
            </c:dLbl>
            <c:dLbl>
              <c:idx val="2"/>
              <c:layout>
                <c:manualLayout>
                  <c:x val="2.4587593337749306E-2"/>
                  <c:y val="2.42165262537176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F73-442B-91F1-F28CD5B1DE3D}"/>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(BS!$C$4:$C$5,BS!$E$4:$E$5,BS!$G$4:$G$5)</c:f>
              <c:multiLvlStrCache>
                <c:ptCount val="3"/>
                <c:lvl>
                  <c:pt idx="0">
                    <c:v>金額</c:v>
                  </c:pt>
                  <c:pt idx="1">
                    <c:v>金額</c:v>
                  </c:pt>
                  <c:pt idx="2">
                    <c:v>金額</c:v>
                  </c:pt>
                </c:lvl>
                <c:lvl>
                  <c:pt idx="0">
                    <c:v>113年</c:v>
                  </c:pt>
                  <c:pt idx="1">
                    <c:v>114年</c:v>
                  </c:pt>
                  <c:pt idx="2">
                    <c:v>115年第一季</c:v>
                  </c:pt>
                </c:lvl>
              </c:multiLvlStrCache>
              <c:extLst/>
            </c:multiLvlStrRef>
          </c:cat>
          <c:val>
            <c:numRef>
              <c:f>(BS!$C$9,BS!$E$9,BS!$G$9)</c:f>
              <c:numCache>
                <c:formatCode>#,##0_);[Red]\(#,##0\)</c:formatCode>
                <c:ptCount val="3"/>
                <c:pt idx="0">
                  <c:v>2644044</c:v>
                </c:pt>
                <c:pt idx="1">
                  <c:v>2450868</c:v>
                </c:pt>
                <c:pt idx="2">
                  <c:v>2619482</c:v>
                </c:pt>
              </c:numCache>
              <c:extLst/>
            </c:numRef>
          </c:val>
          <c:extLst>
            <c:ext xmlns:c16="http://schemas.microsoft.com/office/drawing/2014/chart" uri="{C3380CC4-5D6E-409C-BE32-E72D297353CC}">
              <c16:uniqueId val="{00000005-4F73-442B-91F1-F28CD5B1DE3D}"/>
            </c:ext>
          </c:extLst>
        </c:ser>
        <c:dLbls>
          <c:showLegendKey val="0"/>
          <c:showVal val="0"/>
          <c:showCatName val="0"/>
          <c:showSerName val="0"/>
          <c:showPercent val="0"/>
          <c:showBubbleSize val="0"/>
        </c:dLbls>
        <c:gapWidth val="150"/>
        <c:axId val="1056586000"/>
        <c:axId val="1056581680"/>
        <c:extLst>
          <c:ext xmlns:c15="http://schemas.microsoft.com/office/drawing/2012/chart" uri="{02D57815-91ED-43cb-92C2-25804820EDAC}">
            <c15:filteredBarSeries>
              <c15:ser>
                <c:idx val="1"/>
                <c:order val="1"/>
                <c:tx>
                  <c:strRef>
                    <c:extLst>
                      <c:ext uri="{02D57815-91ED-43cb-92C2-25804820EDAC}">
                        <c15:formulaRef>
                          <c15:sqref>BS!$B$7</c15:sqref>
                        </c15:formulaRef>
                      </c:ext>
                    </c:extLst>
                    <c:strCache>
                      <c:ptCount val="1"/>
                      <c:pt idx="0">
                        <c:v>流動資產</c:v>
                      </c:pt>
                    </c:strCache>
                  </c:strRef>
                </c:tx>
                <c:spPr>
                  <a:solidFill>
                    <a:schemeClr val="accent2"/>
                  </a:solidFill>
                  <a:ln>
                    <a:noFill/>
                  </a:ln>
                  <a:effectLst/>
                </c:spPr>
                <c:invertIfNegative val="0"/>
                <c:cat>
                  <c:multiLvlStrRef>
                    <c:extLst>
                      <c:ext uri="{02D57815-91ED-43cb-92C2-25804820EDAC}">
                        <c15:formulaRef>
                          <c15:sqref>(BS!$C$4:$C$5,BS!$E$4:$E$5,BS!$G$4:$G$5)</c15:sqref>
                        </c15:formulaRef>
                      </c:ext>
                    </c:extLst>
                    <c:multiLvlStrCache>
                      <c:ptCount val="3"/>
                      <c:lvl>
                        <c:pt idx="0">
                          <c:v>金額</c:v>
                        </c:pt>
                        <c:pt idx="1">
                          <c:v>金額</c:v>
                        </c:pt>
                        <c:pt idx="2">
                          <c:v>金額</c:v>
                        </c:pt>
                      </c:lvl>
                      <c:lvl>
                        <c:pt idx="0">
                          <c:v>113年</c:v>
                        </c:pt>
                        <c:pt idx="1">
                          <c:v>114年</c:v>
                        </c:pt>
                        <c:pt idx="2">
                          <c:v>115年第一季</c:v>
                        </c:pt>
                      </c:lvl>
                    </c:multiLvlStrCache>
                  </c:multiLvlStrRef>
                </c:cat>
                <c:val>
                  <c:numRef>
                    <c:extLst>
                      <c:ext uri="{02D57815-91ED-43cb-92C2-25804820EDAC}">
                        <c15:formulaRef>
                          <c15:sqref>(BS!$C$7,BS!$E$7,BS!$G$7)</c15:sqref>
                        </c15:formulaRef>
                      </c:ext>
                    </c:extLst>
                    <c:numCache>
                      <c:formatCode>#,##0_);[Red]\(#,##0\)</c:formatCode>
                      <c:ptCount val="3"/>
                      <c:pt idx="0">
                        <c:v>3347043</c:v>
                      </c:pt>
                      <c:pt idx="1">
                        <c:v>3426946</c:v>
                      </c:pt>
                      <c:pt idx="2">
                        <c:v>3556714</c:v>
                      </c:pt>
                    </c:numCache>
                  </c:numRef>
                </c:val>
                <c:extLst>
                  <c:ext xmlns:c16="http://schemas.microsoft.com/office/drawing/2014/chart" uri="{C3380CC4-5D6E-409C-BE32-E72D297353CC}">
                    <c16:uniqueId val="{0000000A-4F73-442B-91F1-F28CD5B1DE3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BS!$B$8</c15:sqref>
                        </c15:formulaRef>
                      </c:ext>
                    </c:extLst>
                    <c:strCache>
                      <c:ptCount val="1"/>
                      <c:pt idx="0">
                        <c:v>非流動資產</c:v>
                      </c:pt>
                    </c:strCache>
                  </c:strRef>
                </c:tx>
                <c:spPr>
                  <a:solidFill>
                    <a:schemeClr val="accent3"/>
                  </a:solidFill>
                  <a:ln>
                    <a:noFill/>
                  </a:ln>
                  <a:effectLst/>
                </c:spPr>
                <c:invertIfNegative val="0"/>
                <c:cat>
                  <c:multiLvlStrRef>
                    <c:extLst xmlns:c15="http://schemas.microsoft.com/office/drawing/2012/chart">
                      <c:ext xmlns:c15="http://schemas.microsoft.com/office/drawing/2012/chart" uri="{02D57815-91ED-43cb-92C2-25804820EDAC}">
                        <c15:formulaRef>
                          <c15:sqref>(BS!$C$4:$C$5,BS!$E$4:$E$5,BS!$G$4:$G$5)</c15:sqref>
                        </c15:formulaRef>
                      </c:ext>
                    </c:extLst>
                    <c:multiLvlStrCache>
                      <c:ptCount val="3"/>
                      <c:lvl>
                        <c:pt idx="0">
                          <c:v>金額</c:v>
                        </c:pt>
                        <c:pt idx="1">
                          <c:v>金額</c:v>
                        </c:pt>
                        <c:pt idx="2">
                          <c:v>金額</c:v>
                        </c:pt>
                      </c:lvl>
                      <c:lvl>
                        <c:pt idx="0">
                          <c:v>113年</c:v>
                        </c:pt>
                        <c:pt idx="1">
                          <c:v>114年</c:v>
                        </c:pt>
                        <c:pt idx="2">
                          <c:v>115年第一季</c:v>
                        </c:pt>
                      </c:lvl>
                    </c:multiLvlStrCache>
                  </c:multiLvlStrRef>
                </c:cat>
                <c:val>
                  <c:numRef>
                    <c:extLst xmlns:c15="http://schemas.microsoft.com/office/drawing/2012/chart">
                      <c:ext xmlns:c15="http://schemas.microsoft.com/office/drawing/2012/chart" uri="{02D57815-91ED-43cb-92C2-25804820EDAC}">
                        <c15:formulaRef>
                          <c15:sqref>(BS!$C$8,BS!$E$8,BS!$G$8)</c15:sqref>
                        </c15:formulaRef>
                      </c:ext>
                    </c:extLst>
                    <c:numCache>
                      <c:formatCode>#,##0_);[Red]\(#,##0\)</c:formatCode>
                      <c:ptCount val="3"/>
                      <c:pt idx="0">
                        <c:v>2478040</c:v>
                      </c:pt>
                      <c:pt idx="1">
                        <c:v>2474062</c:v>
                      </c:pt>
                      <c:pt idx="2">
                        <c:v>2527586</c:v>
                      </c:pt>
                    </c:numCache>
                  </c:numRef>
                </c:val>
                <c:extLst xmlns:c15="http://schemas.microsoft.com/office/drawing/2012/chart">
                  <c:ext xmlns:c16="http://schemas.microsoft.com/office/drawing/2014/chart" uri="{C3380CC4-5D6E-409C-BE32-E72D297353CC}">
                    <c16:uniqueId val="{0000000B-4F73-442B-91F1-F28CD5B1DE3D}"/>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BS!$B$10</c15:sqref>
                        </c15:formulaRef>
                      </c:ext>
                    </c:extLst>
                    <c:strCache>
                      <c:ptCount val="1"/>
                      <c:pt idx="0">
                        <c:v>流動負債</c:v>
                      </c:pt>
                    </c:strCache>
                  </c:strRef>
                </c:tx>
                <c:spPr>
                  <a:solidFill>
                    <a:schemeClr val="accent5"/>
                  </a:solidFill>
                  <a:ln>
                    <a:noFill/>
                  </a:ln>
                  <a:effectLst/>
                </c:spPr>
                <c:invertIfNegative val="0"/>
                <c:cat>
                  <c:multiLvlStrRef>
                    <c:extLst xmlns:c15="http://schemas.microsoft.com/office/drawing/2012/chart">
                      <c:ext xmlns:c15="http://schemas.microsoft.com/office/drawing/2012/chart" uri="{02D57815-91ED-43cb-92C2-25804820EDAC}">
                        <c15:formulaRef>
                          <c15:sqref>(BS!$C$4:$C$5,BS!$E$4:$E$5,BS!$G$4:$G$5)</c15:sqref>
                        </c15:formulaRef>
                      </c:ext>
                    </c:extLst>
                    <c:multiLvlStrCache>
                      <c:ptCount val="3"/>
                      <c:lvl>
                        <c:pt idx="0">
                          <c:v>金額</c:v>
                        </c:pt>
                        <c:pt idx="1">
                          <c:v>金額</c:v>
                        </c:pt>
                        <c:pt idx="2">
                          <c:v>金額</c:v>
                        </c:pt>
                      </c:lvl>
                      <c:lvl>
                        <c:pt idx="0">
                          <c:v>113年</c:v>
                        </c:pt>
                        <c:pt idx="1">
                          <c:v>114年</c:v>
                        </c:pt>
                        <c:pt idx="2">
                          <c:v>115年第一季</c:v>
                        </c:pt>
                      </c:lvl>
                    </c:multiLvlStrCache>
                  </c:multiLvlStrRef>
                </c:cat>
                <c:val>
                  <c:numRef>
                    <c:extLst xmlns:c15="http://schemas.microsoft.com/office/drawing/2012/chart">
                      <c:ext xmlns:c15="http://schemas.microsoft.com/office/drawing/2012/chart" uri="{02D57815-91ED-43cb-92C2-25804820EDAC}">
                        <c15:formulaRef>
                          <c15:sqref>(BS!$C$10,BS!$E$10,BS!$G$10)</c15:sqref>
                        </c15:formulaRef>
                      </c:ext>
                    </c:extLst>
                    <c:numCache>
                      <c:formatCode>#,##0_);[Red]\(#,##0\)</c:formatCode>
                      <c:ptCount val="3"/>
                      <c:pt idx="0">
                        <c:v>2126139</c:v>
                      </c:pt>
                      <c:pt idx="1">
                        <c:v>1950937</c:v>
                      </c:pt>
                      <c:pt idx="2">
                        <c:v>2128037</c:v>
                      </c:pt>
                    </c:numCache>
                  </c:numRef>
                </c:val>
                <c:extLst xmlns:c15="http://schemas.microsoft.com/office/drawing/2012/chart">
                  <c:ext xmlns:c16="http://schemas.microsoft.com/office/drawing/2014/chart" uri="{C3380CC4-5D6E-409C-BE32-E72D297353CC}">
                    <c16:uniqueId val="{0000000C-4F73-442B-91F1-F28CD5B1DE3D}"/>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BS!$B$11</c15:sqref>
                        </c15:formulaRef>
                      </c:ext>
                    </c:extLst>
                    <c:strCache>
                      <c:ptCount val="1"/>
                      <c:pt idx="0">
                        <c:v>非流動負債</c:v>
                      </c:pt>
                    </c:strCache>
                  </c:strRef>
                </c:tx>
                <c:spPr>
                  <a:solidFill>
                    <a:schemeClr val="accent6"/>
                  </a:solidFill>
                  <a:ln>
                    <a:noFill/>
                  </a:ln>
                  <a:effectLst/>
                </c:spPr>
                <c:invertIfNegative val="0"/>
                <c:cat>
                  <c:multiLvlStrRef>
                    <c:extLst xmlns:c15="http://schemas.microsoft.com/office/drawing/2012/chart">
                      <c:ext xmlns:c15="http://schemas.microsoft.com/office/drawing/2012/chart" uri="{02D57815-91ED-43cb-92C2-25804820EDAC}">
                        <c15:formulaRef>
                          <c15:sqref>(BS!$C$4:$C$5,BS!$E$4:$E$5,BS!$G$4:$G$5)</c15:sqref>
                        </c15:formulaRef>
                      </c:ext>
                    </c:extLst>
                    <c:multiLvlStrCache>
                      <c:ptCount val="3"/>
                      <c:lvl>
                        <c:pt idx="0">
                          <c:v>金額</c:v>
                        </c:pt>
                        <c:pt idx="1">
                          <c:v>金額</c:v>
                        </c:pt>
                        <c:pt idx="2">
                          <c:v>金額</c:v>
                        </c:pt>
                      </c:lvl>
                      <c:lvl>
                        <c:pt idx="0">
                          <c:v>113年</c:v>
                        </c:pt>
                        <c:pt idx="1">
                          <c:v>114年</c:v>
                        </c:pt>
                        <c:pt idx="2">
                          <c:v>115年第一季</c:v>
                        </c:pt>
                      </c:lvl>
                    </c:multiLvlStrCache>
                  </c:multiLvlStrRef>
                </c:cat>
                <c:val>
                  <c:numRef>
                    <c:extLst xmlns:c15="http://schemas.microsoft.com/office/drawing/2012/chart">
                      <c:ext xmlns:c15="http://schemas.microsoft.com/office/drawing/2012/chart" uri="{02D57815-91ED-43cb-92C2-25804820EDAC}">
                        <c15:formulaRef>
                          <c15:sqref>(BS!$C$11,BS!$E$11,BS!$G$11)</c15:sqref>
                        </c15:formulaRef>
                      </c:ext>
                    </c:extLst>
                    <c:numCache>
                      <c:formatCode>#,##0_);[Red]\(#,##0\)</c:formatCode>
                      <c:ptCount val="3"/>
                      <c:pt idx="0">
                        <c:v>517905</c:v>
                      </c:pt>
                      <c:pt idx="1">
                        <c:v>499931</c:v>
                      </c:pt>
                      <c:pt idx="2">
                        <c:v>491445</c:v>
                      </c:pt>
                    </c:numCache>
                  </c:numRef>
                </c:val>
                <c:extLst xmlns:c15="http://schemas.microsoft.com/office/drawing/2012/chart">
                  <c:ext xmlns:c16="http://schemas.microsoft.com/office/drawing/2014/chart" uri="{C3380CC4-5D6E-409C-BE32-E72D297353CC}">
                    <c16:uniqueId val="{0000000D-4F73-442B-91F1-F28CD5B1DE3D}"/>
                  </c:ext>
                </c:extLst>
              </c15:ser>
            </c15:filteredBarSeries>
            <c15:filteredBarSeries>
              <c15:ser>
                <c:idx val="7"/>
                <c:order val="6"/>
                <c:tx>
                  <c:strRef>
                    <c:extLst xmlns:c15="http://schemas.microsoft.com/office/drawing/2012/chart">
                      <c:ext xmlns:c15="http://schemas.microsoft.com/office/drawing/2012/chart" uri="{02D57815-91ED-43cb-92C2-25804820EDAC}">
                        <c15:formulaRef>
                          <c15:sqref>BS!$B$13</c15:sqref>
                        </c15:formulaRef>
                      </c:ext>
                    </c:extLst>
                    <c:strCache>
                      <c:ptCount val="1"/>
                      <c:pt idx="0">
                        <c:v>  歸屬於母公司業主權益</c:v>
                      </c:pt>
                    </c:strCache>
                  </c:strRef>
                </c:tx>
                <c:spPr>
                  <a:solidFill>
                    <a:schemeClr val="accent2">
                      <a:lumMod val="60000"/>
                    </a:schemeClr>
                  </a:solidFill>
                  <a:ln>
                    <a:noFill/>
                  </a:ln>
                  <a:effectLst/>
                </c:spPr>
                <c:invertIfNegative val="0"/>
                <c:cat>
                  <c:multiLvlStrRef>
                    <c:extLst xmlns:c15="http://schemas.microsoft.com/office/drawing/2012/chart">
                      <c:ext xmlns:c15="http://schemas.microsoft.com/office/drawing/2012/chart" uri="{02D57815-91ED-43cb-92C2-25804820EDAC}">
                        <c15:formulaRef>
                          <c15:sqref>(BS!$C$4:$C$5,BS!$E$4:$E$5,BS!$G$4:$G$5)</c15:sqref>
                        </c15:formulaRef>
                      </c:ext>
                    </c:extLst>
                    <c:multiLvlStrCache>
                      <c:ptCount val="3"/>
                      <c:lvl>
                        <c:pt idx="0">
                          <c:v>金額</c:v>
                        </c:pt>
                        <c:pt idx="1">
                          <c:v>金額</c:v>
                        </c:pt>
                        <c:pt idx="2">
                          <c:v>金額</c:v>
                        </c:pt>
                      </c:lvl>
                      <c:lvl>
                        <c:pt idx="0">
                          <c:v>113年</c:v>
                        </c:pt>
                        <c:pt idx="1">
                          <c:v>114年</c:v>
                        </c:pt>
                        <c:pt idx="2">
                          <c:v>115年第一季</c:v>
                        </c:pt>
                      </c:lvl>
                    </c:multiLvlStrCache>
                  </c:multiLvlStrRef>
                </c:cat>
                <c:val>
                  <c:numRef>
                    <c:extLst xmlns:c15="http://schemas.microsoft.com/office/drawing/2012/chart">
                      <c:ext xmlns:c15="http://schemas.microsoft.com/office/drawing/2012/chart" uri="{02D57815-91ED-43cb-92C2-25804820EDAC}">
                        <c15:formulaRef>
                          <c15:sqref>(BS!$C$13,BS!$E$13,BS!$G$13)</c15:sqref>
                        </c15:formulaRef>
                      </c:ext>
                    </c:extLst>
                    <c:numCache>
                      <c:formatCode>#,##0_);[Red]\(#,##0\)</c:formatCode>
                      <c:ptCount val="3"/>
                      <c:pt idx="0">
                        <c:v>2774868</c:v>
                      </c:pt>
                      <c:pt idx="1">
                        <c:v>2958678</c:v>
                      </c:pt>
                      <c:pt idx="2">
                        <c:v>2969411</c:v>
                      </c:pt>
                    </c:numCache>
                  </c:numRef>
                </c:val>
                <c:extLst xmlns:c15="http://schemas.microsoft.com/office/drawing/2012/chart">
                  <c:ext xmlns:c16="http://schemas.microsoft.com/office/drawing/2014/chart" uri="{C3380CC4-5D6E-409C-BE32-E72D297353CC}">
                    <c16:uniqueId val="{0000000E-4F73-442B-91F1-F28CD5B1DE3D}"/>
                  </c:ext>
                </c:extLst>
              </c15:ser>
            </c15:filteredBarSeries>
            <c15:filteredBarSeries>
              <c15:ser>
                <c:idx val="9"/>
                <c:order val="8"/>
                <c:tx>
                  <c:strRef>
                    <c:extLst xmlns:c15="http://schemas.microsoft.com/office/drawing/2012/chart">
                      <c:ext xmlns:c15="http://schemas.microsoft.com/office/drawing/2012/chart" uri="{02D57815-91ED-43cb-92C2-25804820EDAC}">
                        <c15:formulaRef>
                          <c15:sqref>BS!$B$15</c15:sqref>
                        </c15:formulaRef>
                      </c:ext>
                    </c:extLst>
                    <c:strCache>
                      <c:ptCount val="1"/>
                      <c:pt idx="0">
                        <c:v>  非控制權益</c:v>
                      </c:pt>
                    </c:strCache>
                  </c:strRef>
                </c:tx>
                <c:spPr>
                  <a:solidFill>
                    <a:schemeClr val="accent4">
                      <a:lumMod val="60000"/>
                    </a:schemeClr>
                  </a:solidFill>
                  <a:ln>
                    <a:noFill/>
                  </a:ln>
                  <a:effectLst/>
                </c:spPr>
                <c:invertIfNegative val="0"/>
                <c:cat>
                  <c:multiLvlStrRef>
                    <c:extLst xmlns:c15="http://schemas.microsoft.com/office/drawing/2012/chart">
                      <c:ext xmlns:c15="http://schemas.microsoft.com/office/drawing/2012/chart" uri="{02D57815-91ED-43cb-92C2-25804820EDAC}">
                        <c15:formulaRef>
                          <c15:sqref>(BS!$C$4:$C$5,BS!$E$4:$E$5,BS!$G$4:$G$5)</c15:sqref>
                        </c15:formulaRef>
                      </c:ext>
                    </c:extLst>
                    <c:multiLvlStrCache>
                      <c:ptCount val="3"/>
                      <c:lvl>
                        <c:pt idx="0">
                          <c:v>金額</c:v>
                        </c:pt>
                        <c:pt idx="1">
                          <c:v>金額</c:v>
                        </c:pt>
                        <c:pt idx="2">
                          <c:v>金額</c:v>
                        </c:pt>
                      </c:lvl>
                      <c:lvl>
                        <c:pt idx="0">
                          <c:v>113年</c:v>
                        </c:pt>
                        <c:pt idx="1">
                          <c:v>114年</c:v>
                        </c:pt>
                        <c:pt idx="2">
                          <c:v>115年第一季</c:v>
                        </c:pt>
                      </c:lvl>
                    </c:multiLvlStrCache>
                  </c:multiLvlStrRef>
                </c:cat>
                <c:val>
                  <c:numRef>
                    <c:extLst xmlns:c15="http://schemas.microsoft.com/office/drawing/2012/chart">
                      <c:ext xmlns:c15="http://schemas.microsoft.com/office/drawing/2012/chart" uri="{02D57815-91ED-43cb-92C2-25804820EDAC}">
                        <c15:formulaRef>
                          <c15:sqref>(BS!$C$15,BS!$E$15,BS!$G$15)</c15:sqref>
                        </c15:formulaRef>
                      </c:ext>
                    </c:extLst>
                    <c:numCache>
                      <c:formatCode>#,##0_);[Red]\(#,##0\)</c:formatCode>
                      <c:ptCount val="3"/>
                      <c:pt idx="0">
                        <c:v>406171</c:v>
                      </c:pt>
                      <c:pt idx="1">
                        <c:v>491462</c:v>
                      </c:pt>
                      <c:pt idx="2">
                        <c:v>495407</c:v>
                      </c:pt>
                    </c:numCache>
                  </c:numRef>
                </c:val>
                <c:extLst xmlns:c15="http://schemas.microsoft.com/office/drawing/2012/chart">
                  <c:ext xmlns:c16="http://schemas.microsoft.com/office/drawing/2014/chart" uri="{C3380CC4-5D6E-409C-BE32-E72D297353CC}">
                    <c16:uniqueId val="{0000000F-4F73-442B-91F1-F28CD5B1DE3D}"/>
                  </c:ext>
                </c:extLst>
              </c15:ser>
            </c15:filteredBarSeries>
          </c:ext>
        </c:extLst>
      </c:barChart>
      <c:lineChart>
        <c:grouping val="standard"/>
        <c:varyColors val="0"/>
        <c:ser>
          <c:idx val="10"/>
          <c:order val="9"/>
          <c:tx>
            <c:strRef>
              <c:f>BS!$B$16</c:f>
              <c:strCache>
                <c:ptCount val="1"/>
                <c:pt idx="0">
                  <c:v>每股淨值(元)-母公司業主</c:v>
                </c:pt>
              </c:strCache>
            </c:strRef>
          </c:tx>
          <c:spPr>
            <a:ln w="28575" cap="rnd">
              <a:solidFill>
                <a:schemeClr val="accent1">
                  <a:lumMod val="40000"/>
                  <a:lumOff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dLbls>
            <c:dLbl>
              <c:idx val="0"/>
              <c:layout>
                <c:manualLayout>
                  <c:x val="9.2256596702827778E-3"/>
                  <c:y val="-0.10140658451162465"/>
                </c:manualLayout>
              </c:layout>
              <c:showLegendKey val="0"/>
              <c:showVal val="1"/>
              <c:showCatName val="0"/>
              <c:showSerName val="0"/>
              <c:showPercent val="0"/>
              <c:showBubbleSize val="0"/>
              <c:extLst>
                <c:ext xmlns:c15="http://schemas.microsoft.com/office/drawing/2012/chart" uri="{CE6537A1-D6FC-4f65-9D91-7224C49458BB}">
                  <c15:layout>
                    <c:manualLayout>
                      <c:w val="9.6865200056213893E-2"/>
                      <c:h val="6.9577226168530806E-2"/>
                    </c:manualLayout>
                  </c15:layout>
                </c:ext>
                <c:ext xmlns:c16="http://schemas.microsoft.com/office/drawing/2014/chart" uri="{C3380CC4-5D6E-409C-BE32-E72D297353CC}">
                  <c16:uniqueId val="{00000006-4F73-442B-91F1-F28CD5B1DE3D}"/>
                </c:ext>
              </c:extLst>
            </c:dLbl>
            <c:dLbl>
              <c:idx val="1"/>
              <c:layout>
                <c:manualLayout>
                  <c:x val="0"/>
                  <c:y val="-7.2649578761153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F73-442B-91F1-F28CD5B1DE3D}"/>
                </c:ext>
              </c:extLst>
            </c:dLbl>
            <c:dLbl>
              <c:idx val="2"/>
              <c:layout>
                <c:manualLayout>
                  <c:x val="-1.4194729263638314E-16"/>
                  <c:y val="9.98931707965854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F73-442B-91F1-F28CD5B1DE3D}"/>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(BS!$C$4:$C$5,BS!$E$4:$E$5,BS!$G$4:$G$5)</c:f>
              <c:multiLvlStrCache>
                <c:ptCount val="3"/>
                <c:lvl>
                  <c:pt idx="0">
                    <c:v>金額</c:v>
                  </c:pt>
                  <c:pt idx="1">
                    <c:v>金額</c:v>
                  </c:pt>
                  <c:pt idx="2">
                    <c:v>金額</c:v>
                  </c:pt>
                </c:lvl>
                <c:lvl>
                  <c:pt idx="0">
                    <c:v>113年</c:v>
                  </c:pt>
                  <c:pt idx="1">
                    <c:v>114年</c:v>
                  </c:pt>
                  <c:pt idx="2">
                    <c:v>115年第一季</c:v>
                  </c:pt>
                </c:lvl>
              </c:multiLvlStrCache>
              <c:extLst/>
            </c:multiLvlStrRef>
          </c:cat>
          <c:val>
            <c:numRef>
              <c:f>(BS!$C$16,BS!$E$16,BS!$G$16)</c:f>
              <c:numCache>
                <c:formatCode>0.00</c:formatCode>
                <c:ptCount val="3"/>
                <c:pt idx="0">
                  <c:v>30.161608695652173</c:v>
                </c:pt>
                <c:pt idx="1">
                  <c:v>32.159543478260872</c:v>
                </c:pt>
                <c:pt idx="2">
                  <c:v>32.276206521739134</c:v>
                </c:pt>
              </c:numCache>
              <c:extLst/>
            </c:numRef>
          </c:val>
          <c:smooth val="0"/>
          <c:extLst>
            <c:ext xmlns:c16="http://schemas.microsoft.com/office/drawing/2014/chart" uri="{C3380CC4-5D6E-409C-BE32-E72D297353CC}">
              <c16:uniqueId val="{00000009-4F73-442B-91F1-F28CD5B1DE3D}"/>
            </c:ext>
          </c:extLst>
        </c:ser>
        <c:dLbls>
          <c:showLegendKey val="0"/>
          <c:showVal val="0"/>
          <c:showCatName val="0"/>
          <c:showSerName val="0"/>
          <c:showPercent val="0"/>
          <c:showBubbleSize val="0"/>
        </c:dLbls>
        <c:marker val="1"/>
        <c:smooth val="0"/>
        <c:axId val="1137844032"/>
        <c:axId val="1137835872"/>
      </c:lineChart>
      <c:catAx>
        <c:axId val="105658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TW"/>
          </a:p>
        </c:txPr>
        <c:crossAx val="1056581680"/>
        <c:crosses val="autoZero"/>
        <c:auto val="1"/>
        <c:lblAlgn val="ctr"/>
        <c:lblOffset val="100"/>
        <c:noMultiLvlLbl val="0"/>
      </c:catAx>
      <c:valAx>
        <c:axId val="1056581680"/>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TW"/>
          </a:p>
        </c:txPr>
        <c:crossAx val="1056586000"/>
        <c:crosses val="autoZero"/>
        <c:crossBetween val="between"/>
      </c:valAx>
      <c:valAx>
        <c:axId val="1137835872"/>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zh-TW"/>
          </a:p>
        </c:txPr>
        <c:crossAx val="1137844032"/>
        <c:crosses val="max"/>
        <c:crossBetween val="between"/>
      </c:valAx>
      <c:catAx>
        <c:axId val="1137844032"/>
        <c:scaling>
          <c:orientation val="minMax"/>
        </c:scaling>
        <c:delete val="1"/>
        <c:axPos val="b"/>
        <c:numFmt formatCode="General" sourceLinked="1"/>
        <c:majorTickMark val="out"/>
        <c:minorTickMark val="none"/>
        <c:tickLblPos val="nextTo"/>
        <c:crossAx val="1137835872"/>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aseline="0"/>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營收!$A$38:$A$49</c:f>
              <c:strCache>
                <c:ptCount val="12"/>
                <c:pt idx="0">
                  <c:v>114/06</c:v>
                </c:pt>
                <c:pt idx="1">
                  <c:v>114/07</c:v>
                </c:pt>
                <c:pt idx="2">
                  <c:v>114/08</c:v>
                </c:pt>
                <c:pt idx="3">
                  <c:v>114/09</c:v>
                </c:pt>
                <c:pt idx="4">
                  <c:v>114/10</c:v>
                </c:pt>
                <c:pt idx="5">
                  <c:v>114/11</c:v>
                </c:pt>
                <c:pt idx="6">
                  <c:v>114/12</c:v>
                </c:pt>
                <c:pt idx="7">
                  <c:v>115/01</c:v>
                </c:pt>
                <c:pt idx="8">
                  <c:v>115/02</c:v>
                </c:pt>
                <c:pt idx="9">
                  <c:v>115/03</c:v>
                </c:pt>
                <c:pt idx="10">
                  <c:v>115/04</c:v>
                </c:pt>
                <c:pt idx="11">
                  <c:v>115/05</c:v>
                </c:pt>
              </c:strCache>
            </c:strRef>
          </c:cat>
          <c:val>
            <c:numRef>
              <c:f>營收!$B$38:$B$49</c:f>
              <c:numCache>
                <c:formatCode>#,##0,</c:formatCode>
                <c:ptCount val="12"/>
                <c:pt idx="0">
                  <c:v>73383387</c:v>
                </c:pt>
                <c:pt idx="1">
                  <c:v>151483069</c:v>
                </c:pt>
                <c:pt idx="2">
                  <c:v>123108965</c:v>
                </c:pt>
                <c:pt idx="3">
                  <c:v>8088045</c:v>
                </c:pt>
                <c:pt idx="4">
                  <c:v>4616757</c:v>
                </c:pt>
                <c:pt idx="5">
                  <c:v>18164142</c:v>
                </c:pt>
                <c:pt idx="6">
                  <c:v>274347318</c:v>
                </c:pt>
                <c:pt idx="7">
                  <c:v>5179792</c:v>
                </c:pt>
                <c:pt idx="8">
                  <c:v>4399604</c:v>
                </c:pt>
                <c:pt idx="9">
                  <c:v>66332741</c:v>
                </c:pt>
                <c:pt idx="10">
                  <c:v>5529856</c:v>
                </c:pt>
                <c:pt idx="11">
                  <c:v>11666930</c:v>
                </c:pt>
              </c:numCache>
            </c:numRef>
          </c:val>
          <c:extLst>
            <c:ext xmlns:c16="http://schemas.microsoft.com/office/drawing/2014/chart" uri="{C3380CC4-5D6E-409C-BE32-E72D297353CC}">
              <c16:uniqueId val="{00000000-C658-4064-AA80-8A92CB29D3DD}"/>
            </c:ext>
          </c:extLst>
        </c:ser>
        <c:dLbls>
          <c:showLegendKey val="0"/>
          <c:showVal val="0"/>
          <c:showCatName val="0"/>
          <c:showSerName val="0"/>
          <c:showPercent val="0"/>
          <c:showBubbleSize val="0"/>
        </c:dLbls>
        <c:gapWidth val="219"/>
        <c:overlap val="-27"/>
        <c:axId val="628901600"/>
        <c:axId val="628888544"/>
      </c:barChart>
      <c:catAx>
        <c:axId val="628901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TW"/>
          </a:p>
        </c:txPr>
        <c:crossAx val="628888544"/>
        <c:crosses val="autoZero"/>
        <c:auto val="1"/>
        <c:lblAlgn val="ctr"/>
        <c:lblOffset val="100"/>
        <c:noMultiLvlLbl val="0"/>
      </c:catAx>
      <c:valAx>
        <c:axId val="6288885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6289016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圖表!$A$18</c:f>
              <c:strCache>
                <c:ptCount val="1"/>
                <c:pt idx="0">
                  <c:v>營業利益</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圖表!$O$17:$R$17</c:f>
              <c:strCache>
                <c:ptCount val="4"/>
                <c:pt idx="0">
                  <c:v>114Q2</c:v>
                </c:pt>
                <c:pt idx="1">
                  <c:v>114Q3</c:v>
                </c:pt>
                <c:pt idx="2">
                  <c:v>114Q4</c:v>
                </c:pt>
                <c:pt idx="3">
                  <c:v>115Q1</c:v>
                </c:pt>
              </c:strCache>
            </c:strRef>
          </c:cat>
          <c:val>
            <c:numRef>
              <c:f>圖表!$O$18:$R$18</c:f>
              <c:numCache>
                <c:formatCode>#,##0_);[Red]\(#,##0\)</c:formatCode>
                <c:ptCount val="4"/>
                <c:pt idx="0">
                  <c:v>11323</c:v>
                </c:pt>
                <c:pt idx="1">
                  <c:v>45938</c:v>
                </c:pt>
                <c:pt idx="2">
                  <c:v>40202</c:v>
                </c:pt>
                <c:pt idx="3">
                  <c:v>4904</c:v>
                </c:pt>
              </c:numCache>
            </c:numRef>
          </c:val>
          <c:extLst>
            <c:ext xmlns:c16="http://schemas.microsoft.com/office/drawing/2014/chart" uri="{C3380CC4-5D6E-409C-BE32-E72D297353CC}">
              <c16:uniqueId val="{00000000-8E60-4A05-8D79-B569A6636B74}"/>
            </c:ext>
          </c:extLst>
        </c:ser>
        <c:ser>
          <c:idx val="1"/>
          <c:order val="1"/>
          <c:tx>
            <c:strRef>
              <c:f>圖表!$A$19</c:f>
              <c:strCache>
                <c:ptCount val="1"/>
                <c:pt idx="0">
                  <c:v>營業外收支</c:v>
                </c:pt>
              </c:strCache>
            </c:strRef>
          </c:tx>
          <c:spPr>
            <a:solidFill>
              <a:schemeClr val="accent2"/>
            </a:solidFill>
            <a:ln>
              <a:noFill/>
            </a:ln>
            <a:effectLst/>
          </c:spPr>
          <c:invertIfNegative val="0"/>
          <c:dLbls>
            <c:dLbl>
              <c:idx val="1"/>
              <c:layout>
                <c:manualLayout>
                  <c:x val="3.0846063811519379E-3"/>
                  <c:y val="0.1877072486390894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60-4A05-8D79-B569A6636B74}"/>
                </c:ext>
              </c:extLst>
            </c:dLbl>
            <c:dLbl>
              <c:idx val="2"/>
              <c:layout>
                <c:manualLayout>
                  <c:x val="-1.4948633609650399E-3"/>
                  <c:y val="0.14941796445606073"/>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zh-TW"/>
                </a:p>
              </c:txPr>
              <c:dLblPos val="outEnd"/>
              <c:showLegendKey val="0"/>
              <c:showVal val="1"/>
              <c:showCatName val="0"/>
              <c:showSerName val="0"/>
              <c:showPercent val="0"/>
              <c:showBubbleSize val="0"/>
              <c:extLst>
                <c:ext xmlns:c15="http://schemas.microsoft.com/office/drawing/2012/chart" uri="{CE6537A1-D6FC-4f65-9D91-7224C49458BB}">
                  <c15:layout>
                    <c:manualLayout>
                      <c:w val="8.8247517840453482E-2"/>
                      <c:h val="6.8663870581186337E-2"/>
                    </c:manualLayout>
                  </c15:layout>
                </c:ext>
                <c:ext xmlns:c16="http://schemas.microsoft.com/office/drawing/2014/chart" uri="{C3380CC4-5D6E-409C-BE32-E72D297353CC}">
                  <c16:uniqueId val="{00000002-8E60-4A05-8D79-B569A6636B7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圖表!$O$17:$R$17</c:f>
              <c:strCache>
                <c:ptCount val="4"/>
                <c:pt idx="0">
                  <c:v>114Q2</c:v>
                </c:pt>
                <c:pt idx="1">
                  <c:v>114Q3</c:v>
                </c:pt>
                <c:pt idx="2">
                  <c:v>114Q4</c:v>
                </c:pt>
                <c:pt idx="3">
                  <c:v>115Q1</c:v>
                </c:pt>
              </c:strCache>
            </c:strRef>
          </c:cat>
          <c:val>
            <c:numRef>
              <c:f>圖表!$O$19:$R$19</c:f>
              <c:numCache>
                <c:formatCode>#,##0_);[Red]\(#,##0\)</c:formatCode>
                <c:ptCount val="4"/>
                <c:pt idx="0">
                  <c:v>37117</c:v>
                </c:pt>
                <c:pt idx="1">
                  <c:v>35418</c:v>
                </c:pt>
                <c:pt idx="2">
                  <c:v>107927</c:v>
                </c:pt>
                <c:pt idx="3">
                  <c:v>54832</c:v>
                </c:pt>
              </c:numCache>
            </c:numRef>
          </c:val>
          <c:extLst>
            <c:ext xmlns:c16="http://schemas.microsoft.com/office/drawing/2014/chart" uri="{C3380CC4-5D6E-409C-BE32-E72D297353CC}">
              <c16:uniqueId val="{00000003-8E60-4A05-8D79-B569A6636B74}"/>
            </c:ext>
          </c:extLst>
        </c:ser>
        <c:dLbls>
          <c:showLegendKey val="0"/>
          <c:showVal val="0"/>
          <c:showCatName val="0"/>
          <c:showSerName val="0"/>
          <c:showPercent val="0"/>
          <c:showBubbleSize val="0"/>
        </c:dLbls>
        <c:gapWidth val="150"/>
        <c:axId val="624797520"/>
        <c:axId val="624793168"/>
      </c:barChart>
      <c:lineChart>
        <c:grouping val="standard"/>
        <c:varyColors val="0"/>
        <c:ser>
          <c:idx val="2"/>
          <c:order val="2"/>
          <c:tx>
            <c:strRef>
              <c:f>圖表!$A$20</c:f>
              <c:strCache>
                <c:ptCount val="1"/>
                <c:pt idx="0">
                  <c:v>稅後淨利</c:v>
                </c:pt>
              </c:strCache>
            </c:strRef>
          </c:tx>
          <c:spPr>
            <a:ln w="28575" cap="rnd">
              <a:solidFill>
                <a:schemeClr val="accent3"/>
              </a:solidFill>
              <a:round/>
            </a:ln>
            <a:effectLst/>
          </c:spPr>
          <c:marker>
            <c:symbol val="circle"/>
            <c:size val="4"/>
            <c:spPr>
              <a:solidFill>
                <a:schemeClr val="accent3"/>
              </a:solidFill>
              <a:ln w="9525">
                <a:solidFill>
                  <a:schemeClr val="accent3"/>
                </a:solidFill>
              </a:ln>
              <a:effectLst/>
            </c:spPr>
          </c:marker>
          <c:dLbls>
            <c:dLbl>
              <c:idx val="0"/>
              <c:layout>
                <c:manualLayout>
                  <c:x val="-5.4494712733684232E-2"/>
                  <c:y val="-7.7791718946047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60-4A05-8D79-B569A6636B74}"/>
                </c:ext>
              </c:extLst>
            </c:dLbl>
            <c:dLbl>
              <c:idx val="1"/>
              <c:layout>
                <c:manualLayout>
                  <c:x val="-6.4776734004190692E-2"/>
                  <c:y val="-2.2584692597239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60-4A05-8D79-B569A6636B74}"/>
                </c:ext>
              </c:extLst>
            </c:dLbl>
            <c:dLbl>
              <c:idx val="2"/>
              <c:layout>
                <c:manualLayout>
                  <c:x val="3.2056363280338722E-2"/>
                  <c:y val="-2.39664469742360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60-4A05-8D79-B569A6636B7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ysClr val="windowText" lastClr="000000"/>
                    </a:solidFill>
                    <a:latin typeface="+mn-lt"/>
                    <a:ea typeface="+mn-ea"/>
                    <a:cs typeface="+mn-cs"/>
                  </a:defRPr>
                </a:pPr>
                <a:endParaRPr lang="zh-TW"/>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圖表!$O$17:$R$17</c:f>
              <c:strCache>
                <c:ptCount val="4"/>
                <c:pt idx="0">
                  <c:v>114Q2</c:v>
                </c:pt>
                <c:pt idx="1">
                  <c:v>114Q3</c:v>
                </c:pt>
                <c:pt idx="2">
                  <c:v>114Q4</c:v>
                </c:pt>
                <c:pt idx="3">
                  <c:v>115Q1</c:v>
                </c:pt>
              </c:strCache>
            </c:strRef>
          </c:cat>
          <c:val>
            <c:numRef>
              <c:f>圖表!$O$20:$R$20</c:f>
              <c:numCache>
                <c:formatCode>#,##0_);[Red]\(#,##0\)</c:formatCode>
                <c:ptCount val="4"/>
                <c:pt idx="0">
                  <c:v>46167</c:v>
                </c:pt>
                <c:pt idx="1">
                  <c:v>80691</c:v>
                </c:pt>
                <c:pt idx="2">
                  <c:v>147252</c:v>
                </c:pt>
                <c:pt idx="3">
                  <c:v>58106</c:v>
                </c:pt>
              </c:numCache>
            </c:numRef>
          </c:val>
          <c:smooth val="1"/>
          <c:extLst>
            <c:ext xmlns:c16="http://schemas.microsoft.com/office/drawing/2014/chart" uri="{C3380CC4-5D6E-409C-BE32-E72D297353CC}">
              <c16:uniqueId val="{00000007-8E60-4A05-8D79-B569A6636B74}"/>
            </c:ext>
          </c:extLst>
        </c:ser>
        <c:dLbls>
          <c:showLegendKey val="0"/>
          <c:showVal val="0"/>
          <c:showCatName val="0"/>
          <c:showSerName val="0"/>
          <c:showPercent val="0"/>
          <c:showBubbleSize val="0"/>
        </c:dLbls>
        <c:marker val="1"/>
        <c:smooth val="0"/>
        <c:axId val="624795344"/>
        <c:axId val="624792624"/>
      </c:lineChart>
      <c:catAx>
        <c:axId val="62479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crossAx val="624793168"/>
        <c:crosses val="autoZero"/>
        <c:auto val="1"/>
        <c:lblAlgn val="ctr"/>
        <c:lblOffset val="100"/>
        <c:noMultiLvlLbl val="0"/>
      </c:catAx>
      <c:valAx>
        <c:axId val="624793168"/>
        <c:scaling>
          <c:orientation val="minMax"/>
          <c:max val="6000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solidFill>
              <a:schemeClr val="accent3"/>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crossAx val="624797520"/>
        <c:crosses val="autoZero"/>
        <c:crossBetween val="between"/>
      </c:valAx>
      <c:valAx>
        <c:axId val="624792624"/>
        <c:scaling>
          <c:orientation val="minMax"/>
        </c:scaling>
        <c:delete val="0"/>
        <c:axPos val="r"/>
        <c:numFmt formatCode="#,##0_);[Red]\(#,##0\)" sourceLinked="1"/>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crossAx val="624795344"/>
        <c:crosses val="max"/>
        <c:crossBetween val="between"/>
      </c:valAx>
      <c:catAx>
        <c:axId val="624795344"/>
        <c:scaling>
          <c:orientation val="minMax"/>
        </c:scaling>
        <c:delete val="1"/>
        <c:axPos val="b"/>
        <c:numFmt formatCode="General" sourceLinked="1"/>
        <c:majorTickMark val="out"/>
        <c:minorTickMark val="none"/>
        <c:tickLblPos val="nextTo"/>
        <c:crossAx val="624792624"/>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sz="1200" b="1"/>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437696569159924"/>
          <c:y val="1.5280135823429542E-2"/>
          <c:w val="0.84438395159875268"/>
          <c:h val="0.79279655093514667"/>
        </c:manualLayout>
      </c:layout>
      <c:lineChart>
        <c:grouping val="standard"/>
        <c:varyColors val="0"/>
        <c:ser>
          <c:idx val="0"/>
          <c:order val="0"/>
          <c:tx>
            <c:strRef>
              <c:f>圖表!$T$19</c:f>
              <c:strCache>
                <c:ptCount val="1"/>
                <c:pt idx="0">
                  <c:v>每股盈餘-
母公司業主</c:v>
                </c:pt>
              </c:strCache>
            </c:strRef>
          </c:tx>
          <c:spPr>
            <a:ln w="28575" cap="rnd">
              <a:solidFill>
                <a:schemeClr val="accent1"/>
              </a:solidFill>
              <a:round/>
            </a:ln>
            <a:effectLst/>
          </c:spPr>
          <c:marker>
            <c:symbol val="none"/>
          </c:marker>
          <c:dLbls>
            <c:dLbl>
              <c:idx val="0"/>
              <c:layout>
                <c:manualLayout>
                  <c:x val="-4.1199410080390894E-2"/>
                  <c:y val="2.8262068884595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A3-4182-A495-FD695665234C}"/>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圖表!$AH$17:$AK$17</c:f>
              <c:strCache>
                <c:ptCount val="4"/>
                <c:pt idx="0">
                  <c:v>114Q2</c:v>
                </c:pt>
                <c:pt idx="1">
                  <c:v>114Q3</c:v>
                </c:pt>
                <c:pt idx="2">
                  <c:v>114Q4</c:v>
                </c:pt>
                <c:pt idx="3">
                  <c:v>115Q14</c:v>
                </c:pt>
              </c:strCache>
            </c:strRef>
          </c:cat>
          <c:val>
            <c:numRef>
              <c:f>圖表!$AH$19:$AK$19</c:f>
              <c:numCache>
                <c:formatCode>0.00_);[Red]\(0.00\)</c:formatCode>
                <c:ptCount val="4"/>
                <c:pt idx="0">
                  <c:v>0.49105434782608698</c:v>
                </c:pt>
                <c:pt idx="1">
                  <c:v>0.87</c:v>
                </c:pt>
                <c:pt idx="2">
                  <c:v>1.1236304347826087</c:v>
                </c:pt>
                <c:pt idx="3">
                  <c:v>0.58870652173913041</c:v>
                </c:pt>
              </c:numCache>
            </c:numRef>
          </c:val>
          <c:smooth val="1"/>
          <c:extLst>
            <c:ext xmlns:c16="http://schemas.microsoft.com/office/drawing/2014/chart" uri="{C3380CC4-5D6E-409C-BE32-E72D297353CC}">
              <c16:uniqueId val="{00000001-34A3-4182-A495-FD695665234C}"/>
            </c:ext>
          </c:extLst>
        </c:ser>
        <c:dLbls>
          <c:dLblPos val="ctr"/>
          <c:showLegendKey val="0"/>
          <c:showVal val="1"/>
          <c:showCatName val="0"/>
          <c:showSerName val="0"/>
          <c:showPercent val="0"/>
          <c:showBubbleSize val="0"/>
        </c:dLbls>
        <c:smooth val="0"/>
        <c:axId val="624794256"/>
        <c:axId val="624802960"/>
      </c:lineChart>
      <c:catAx>
        <c:axId val="624794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TW"/>
          </a:p>
        </c:txPr>
        <c:crossAx val="624802960"/>
        <c:crosses val="autoZero"/>
        <c:auto val="1"/>
        <c:lblAlgn val="ctr"/>
        <c:lblOffset val="100"/>
        <c:noMultiLvlLbl val="0"/>
      </c:catAx>
      <c:valAx>
        <c:axId val="624802960"/>
        <c:scaling>
          <c:orientation val="minMax"/>
        </c:scaling>
        <c:delete val="0"/>
        <c:axPos val="l"/>
        <c:majorGridlines>
          <c:spPr>
            <a:ln w="9525" cap="flat" cmpd="sng" algn="ctr">
              <a:solidFill>
                <a:schemeClr val="tx1">
                  <a:lumMod val="15000"/>
                  <a:lumOff val="85000"/>
                </a:schemeClr>
              </a:solidFill>
              <a:round/>
            </a:ln>
            <a:effectLst/>
          </c:spPr>
        </c:majorGridlines>
        <c:numFmt formatCode="0.00_);[Red]\(0.0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TW"/>
          </a:p>
        </c:txPr>
        <c:crossAx val="62479425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2000"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plotVisOnly val="1"/>
    <c:dispBlanksAs val="gap"/>
    <c:showDLblsOverMax val="0"/>
  </c:chart>
  <c:spPr>
    <a:noFill/>
    <a:ln>
      <a:noFill/>
    </a:ln>
    <a:effectLst/>
  </c:spPr>
  <c:txPr>
    <a:bodyPr/>
    <a:lstStyle/>
    <a:p>
      <a:pPr>
        <a:defRPr sz="2000" baseline="0"/>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D4FE59-DB30-4FB4-AE49-A0A526FC466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zh-TW" altLang="en-US"/>
        </a:p>
      </dgm:t>
    </dgm:pt>
    <dgm:pt modelId="{D22D51F7-C56C-4B84-8129-F1C23F78F85F}">
      <dgm:prSet phldrT="[文字]" custT="1"/>
      <dgm:spPr>
        <a:solidFill>
          <a:srgbClr val="FFCC66"/>
        </a:solidFill>
      </dgm:spPr>
      <dgm:t>
        <a:bodyPr/>
        <a:lstStyle/>
        <a:p>
          <a:pPr algn="l" rtl="0"/>
          <a:r>
            <a:rPr lang="en-US" altLang="zh-TW" sz="3000" b="1" dirty="0">
              <a:solidFill>
                <a:schemeClr val="tx1"/>
              </a:solidFill>
              <a:latin typeface="微軟正黑體" panose="020B0604030504040204" pitchFamily="34" charset="-120"/>
              <a:ea typeface="微軟正黑體" panose="020B0604030504040204" pitchFamily="34" charset="-120"/>
              <a:cs typeface="+mn-cs"/>
            </a:rPr>
            <a:t>1439</a:t>
          </a:r>
          <a:endParaRPr lang="zh-TW" altLang="en-US" sz="3000" b="1" dirty="0">
            <a:solidFill>
              <a:schemeClr val="tx1"/>
            </a:solidFill>
            <a:latin typeface="微軟正黑體" panose="020B0604030504040204" pitchFamily="34" charset="-120"/>
            <a:ea typeface="微軟正黑體" panose="020B0604030504040204" pitchFamily="34" charset="-120"/>
            <a:cs typeface="+mn-cs"/>
          </a:endParaRPr>
        </a:p>
      </dgm:t>
    </dgm:pt>
    <dgm:pt modelId="{83C91ABD-8FF0-43A4-87E0-4A8A1C50DD28}" type="parTrans" cxnId="{5FE9E4D0-67ED-4313-B2C6-F94951BC428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0613F5E-D04C-44CC-AF89-D60EF84A5439}" type="sibTrans" cxnId="{5FE9E4D0-67ED-4313-B2C6-F94951BC428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F96CF94-6841-4809-9824-C07BE3CAFCD2}">
      <dgm:prSet custT="1"/>
      <dgm:spPr>
        <a:solidFill>
          <a:srgbClr val="FFCC66"/>
        </a:solidFill>
      </dgm:spPr>
      <dgm:t>
        <a:bodyPr/>
        <a:lstStyle/>
        <a:p>
          <a:pPr rtl="0"/>
          <a:r>
            <a:rPr lang="zh-TW" altLang="en-US" sz="3000" b="1" dirty="0">
              <a:solidFill>
                <a:schemeClr val="tx1"/>
              </a:solidFill>
              <a:latin typeface="微軟正黑體" panose="020B0604030504040204" pitchFamily="34" charset="-120"/>
              <a:ea typeface="微軟正黑體" panose="020B0604030504040204" pitchFamily="34" charset="-120"/>
              <a:cs typeface="+mn-cs"/>
            </a:rPr>
            <a:t>新台幣</a:t>
          </a:r>
          <a:r>
            <a:rPr lang="en-US" altLang="zh-TW" sz="3000" b="1" dirty="0">
              <a:solidFill>
                <a:schemeClr val="tx1"/>
              </a:solidFill>
              <a:latin typeface="微軟正黑體" panose="020B0604030504040204" pitchFamily="34" charset="-120"/>
              <a:ea typeface="微軟正黑體" panose="020B0604030504040204" pitchFamily="34" charset="-120"/>
              <a:cs typeface="+mn-cs"/>
            </a:rPr>
            <a:t>9.2</a:t>
          </a:r>
          <a:r>
            <a:rPr lang="zh-TW" altLang="en-US" sz="3000" b="1" dirty="0">
              <a:solidFill>
                <a:schemeClr val="tx1"/>
              </a:solidFill>
              <a:latin typeface="微軟正黑體" panose="020B0604030504040204" pitchFamily="34" charset="-120"/>
              <a:ea typeface="微軟正黑體" panose="020B0604030504040204" pitchFamily="34" charset="-120"/>
              <a:cs typeface="+mn-cs"/>
            </a:rPr>
            <a:t>億元</a:t>
          </a:r>
          <a:endParaRPr lang="en-US" altLang="zh-TW" sz="3000" b="1" dirty="0">
            <a:solidFill>
              <a:schemeClr val="tx1"/>
            </a:solidFill>
            <a:latin typeface="微軟正黑體" panose="020B0604030504040204" pitchFamily="34" charset="-120"/>
            <a:ea typeface="微軟正黑體" panose="020B0604030504040204" pitchFamily="34" charset="-120"/>
            <a:cs typeface="+mn-cs"/>
          </a:endParaRPr>
        </a:p>
      </dgm:t>
    </dgm:pt>
    <dgm:pt modelId="{EC1F50B4-D3C2-4636-B8F4-2783721B3B4D}" type="parTrans" cxnId="{D380FC93-1349-48F2-A6D2-AE879F55A28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6A0E09B-503C-4392-95EE-077143750007}" type="sibTrans" cxnId="{D380FC93-1349-48F2-A6D2-AE879F55A28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2A07945-0AEB-4814-8484-B2EAD6767017}">
      <dgm:prSet custT="1"/>
      <dgm:spPr>
        <a:solidFill>
          <a:srgbClr val="FFCC66"/>
        </a:solidFill>
      </dgm:spPr>
      <dgm:t>
        <a:bodyPr/>
        <a:lstStyle/>
        <a:p>
          <a:pPr rtl="0"/>
          <a:r>
            <a:rPr lang="zh-TW" altLang="en-US" sz="2500" b="1" dirty="0">
              <a:solidFill>
                <a:schemeClr val="tx1"/>
              </a:solidFill>
              <a:latin typeface="微軟正黑體" panose="020B0604030504040204" pitchFamily="34" charset="-120"/>
              <a:ea typeface="微軟正黑體" panose="020B0604030504040204" pitchFamily="34" charset="-120"/>
              <a:cs typeface="+mn-cs"/>
            </a:rPr>
            <a:t>委託營造廠商興建商業大樓、國民住宅及廠辦等不動產之出租及出售</a:t>
          </a:r>
        </a:p>
      </dgm:t>
    </dgm:pt>
    <dgm:pt modelId="{B62F694D-C0D8-43C3-94A3-C1797DD711BA}" type="parTrans" cxnId="{2E8256AE-1C68-4A72-BEC2-FAAF22C6CE6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6D6CE45-1290-40D4-9F56-A70489EDA980}" type="sibTrans" cxnId="{2E8256AE-1C68-4A72-BEC2-FAAF22C6CE6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EC4EAD7-3C96-4C2A-9E92-8D4E37AC1A17}">
      <dgm:prSet custT="1"/>
      <dgm:spPr>
        <a:solidFill>
          <a:srgbClr val="FFCC66"/>
        </a:solidFill>
      </dgm:spPr>
      <dgm:t>
        <a:bodyPr/>
        <a:lstStyle/>
        <a:p>
          <a:r>
            <a:rPr lang="zh-TW" altLang="en-US" sz="3000" b="1" kern="1200" dirty="0">
              <a:solidFill>
                <a:srgbClr val="363D43"/>
              </a:solidFill>
              <a:latin typeface="Garamond" panose="02020404030301010803"/>
              <a:ea typeface="微軟正黑體" panose="020B0604030504040204" pitchFamily="34" charset="-120"/>
              <a:cs typeface="+mn-cs"/>
            </a:rPr>
            <a:t>游文玉</a:t>
          </a:r>
          <a:r>
            <a:rPr lang="zh-TW" altLang="en-US" sz="3900" b="1" kern="1200" dirty="0">
              <a:solidFill>
                <a:schemeClr val="tx1"/>
              </a:solidFill>
            </a:rPr>
            <a:t> </a:t>
          </a:r>
        </a:p>
      </dgm:t>
    </dgm:pt>
    <dgm:pt modelId="{1B05CD09-0322-4F78-A78A-6DAD1E38CC4E}" type="parTrans" cxnId="{4D897109-0A79-4D03-B007-C403ABEF0EF7}">
      <dgm:prSet/>
      <dgm:spPr/>
      <dgm:t>
        <a:bodyPr/>
        <a:lstStyle/>
        <a:p>
          <a:endParaRPr lang="zh-TW" altLang="en-US"/>
        </a:p>
      </dgm:t>
    </dgm:pt>
    <dgm:pt modelId="{C597E8FB-AF90-4A47-9F45-E88A5D2C0EF9}" type="sibTrans" cxnId="{4D897109-0A79-4D03-B007-C403ABEF0EF7}">
      <dgm:prSet/>
      <dgm:spPr/>
      <dgm:t>
        <a:bodyPr/>
        <a:lstStyle/>
        <a:p>
          <a:endParaRPr lang="zh-TW" altLang="en-US"/>
        </a:p>
      </dgm:t>
    </dgm:pt>
    <dgm:pt modelId="{0DD1C73E-7C76-4D4A-8E52-C589F7BC5472}">
      <dgm:prSet custT="1"/>
      <dgm:spPr>
        <a:solidFill>
          <a:srgbClr val="FFCC66"/>
        </a:solidFill>
      </dgm:spPr>
      <dgm:t>
        <a:bodyPr/>
        <a:lstStyle/>
        <a:p>
          <a:r>
            <a:rPr lang="zh-TW" altLang="en-US" sz="3000" b="1" kern="1200" dirty="0">
              <a:solidFill>
                <a:srgbClr val="363D43"/>
              </a:solidFill>
              <a:latin typeface="Garamond" panose="02020404030301010803"/>
              <a:ea typeface="微軟正黑體" panose="020B0604030504040204" pitchFamily="34" charset="-120"/>
              <a:cs typeface="+mn-cs"/>
            </a:rPr>
            <a:t>侯嘉騏 </a:t>
          </a:r>
        </a:p>
      </dgm:t>
    </dgm:pt>
    <dgm:pt modelId="{7C94A050-EECB-4671-9BC9-969D31EABE97}" type="parTrans" cxnId="{033214FF-72EE-4618-AE86-F9E4B27839C6}">
      <dgm:prSet/>
      <dgm:spPr/>
      <dgm:t>
        <a:bodyPr/>
        <a:lstStyle/>
        <a:p>
          <a:endParaRPr lang="zh-TW" altLang="en-US"/>
        </a:p>
      </dgm:t>
    </dgm:pt>
    <dgm:pt modelId="{173CE730-5815-4187-85F3-90A0BAD5E5C1}" type="sibTrans" cxnId="{033214FF-72EE-4618-AE86-F9E4B27839C6}">
      <dgm:prSet/>
      <dgm:spPr/>
      <dgm:t>
        <a:bodyPr/>
        <a:lstStyle/>
        <a:p>
          <a:endParaRPr lang="zh-TW" altLang="en-US"/>
        </a:p>
      </dgm:t>
    </dgm:pt>
    <dgm:pt modelId="{EA522756-038A-465D-8FA7-00DFBC231727}" type="pres">
      <dgm:prSet presAssocID="{D2D4FE59-DB30-4FB4-AE49-A0A526FC466F}" presName="Name0" presStyleCnt="0">
        <dgm:presLayoutVars>
          <dgm:chMax val="7"/>
          <dgm:chPref val="7"/>
          <dgm:dir/>
        </dgm:presLayoutVars>
      </dgm:prSet>
      <dgm:spPr/>
      <dgm:t>
        <a:bodyPr/>
        <a:lstStyle/>
        <a:p>
          <a:endParaRPr lang="zh-TW" altLang="en-US"/>
        </a:p>
      </dgm:t>
    </dgm:pt>
    <dgm:pt modelId="{E5F515B8-F91E-4611-8D05-32A440ACA45F}" type="pres">
      <dgm:prSet presAssocID="{D2D4FE59-DB30-4FB4-AE49-A0A526FC466F}" presName="Name1" presStyleCnt="0"/>
      <dgm:spPr/>
    </dgm:pt>
    <dgm:pt modelId="{A2231E76-B7FA-4086-BB34-EDE0ED77343D}" type="pres">
      <dgm:prSet presAssocID="{D2D4FE59-DB30-4FB4-AE49-A0A526FC466F}" presName="cycle" presStyleCnt="0"/>
      <dgm:spPr/>
    </dgm:pt>
    <dgm:pt modelId="{220804FC-193B-4896-83EE-7F90F90DCF8E}" type="pres">
      <dgm:prSet presAssocID="{D2D4FE59-DB30-4FB4-AE49-A0A526FC466F}" presName="srcNode" presStyleLbl="node1" presStyleIdx="0" presStyleCnt="5"/>
      <dgm:spPr/>
    </dgm:pt>
    <dgm:pt modelId="{36504AA8-1D15-4881-B53A-054829EEFB4E}" type="pres">
      <dgm:prSet presAssocID="{D2D4FE59-DB30-4FB4-AE49-A0A526FC466F}" presName="conn" presStyleLbl="parChTrans1D2" presStyleIdx="0" presStyleCnt="1"/>
      <dgm:spPr/>
      <dgm:t>
        <a:bodyPr/>
        <a:lstStyle/>
        <a:p>
          <a:endParaRPr lang="zh-TW" altLang="en-US"/>
        </a:p>
      </dgm:t>
    </dgm:pt>
    <dgm:pt modelId="{221A6B45-4401-47ED-9F72-1F013FD2664B}" type="pres">
      <dgm:prSet presAssocID="{D2D4FE59-DB30-4FB4-AE49-A0A526FC466F}" presName="extraNode" presStyleLbl="node1" presStyleIdx="0" presStyleCnt="5"/>
      <dgm:spPr/>
    </dgm:pt>
    <dgm:pt modelId="{B4A2ADA9-550B-4663-96DF-F953AB89B8A2}" type="pres">
      <dgm:prSet presAssocID="{D2D4FE59-DB30-4FB4-AE49-A0A526FC466F}" presName="dstNode" presStyleLbl="node1" presStyleIdx="0" presStyleCnt="5"/>
      <dgm:spPr/>
    </dgm:pt>
    <dgm:pt modelId="{E7C0F503-9D98-46B7-8058-73674F336156}" type="pres">
      <dgm:prSet presAssocID="{D22D51F7-C56C-4B84-8129-F1C23F78F85F}" presName="text_1" presStyleLbl="node1" presStyleIdx="0" presStyleCnt="5" custLinFactNeighborX="-231" custLinFactNeighborY="-969">
        <dgm:presLayoutVars>
          <dgm:bulletEnabled val="1"/>
        </dgm:presLayoutVars>
      </dgm:prSet>
      <dgm:spPr/>
      <dgm:t>
        <a:bodyPr/>
        <a:lstStyle/>
        <a:p>
          <a:endParaRPr lang="zh-TW" altLang="en-US"/>
        </a:p>
      </dgm:t>
    </dgm:pt>
    <dgm:pt modelId="{6D356F09-69AE-4A7B-9EFD-D99AF5C119F8}" type="pres">
      <dgm:prSet presAssocID="{D22D51F7-C56C-4B84-8129-F1C23F78F85F}" presName="accent_1" presStyleCnt="0"/>
      <dgm:spPr/>
    </dgm:pt>
    <dgm:pt modelId="{B349246B-30B0-40D3-B0FF-5004B46560AA}" type="pres">
      <dgm:prSet presAssocID="{D22D51F7-C56C-4B84-8129-F1C23F78F85F}" presName="accentRepeatNode" presStyleLbl="solidFgAcc1" presStyleIdx="0" presStyleCnt="5"/>
      <dgm:spPr/>
    </dgm:pt>
    <dgm:pt modelId="{40686950-7E08-4086-AB6D-61FB02A87658}" type="pres">
      <dgm:prSet presAssocID="{FF96CF94-6841-4809-9824-C07BE3CAFCD2}" presName="text_2" presStyleLbl="node1" presStyleIdx="1" presStyleCnt="5" custScaleX="98759">
        <dgm:presLayoutVars>
          <dgm:bulletEnabled val="1"/>
        </dgm:presLayoutVars>
      </dgm:prSet>
      <dgm:spPr/>
      <dgm:t>
        <a:bodyPr/>
        <a:lstStyle/>
        <a:p>
          <a:endParaRPr lang="zh-TW" altLang="en-US"/>
        </a:p>
      </dgm:t>
    </dgm:pt>
    <dgm:pt modelId="{E1583335-CA00-4ABB-9154-950E936F0957}" type="pres">
      <dgm:prSet presAssocID="{FF96CF94-6841-4809-9824-C07BE3CAFCD2}" presName="accent_2" presStyleCnt="0"/>
      <dgm:spPr/>
    </dgm:pt>
    <dgm:pt modelId="{F0D88525-2535-47ED-9EE9-5ED57CFAC6B5}" type="pres">
      <dgm:prSet presAssocID="{FF96CF94-6841-4809-9824-C07BE3CAFCD2}" presName="accentRepeatNode" presStyleLbl="solidFgAcc1" presStyleIdx="1" presStyleCnt="5"/>
      <dgm:spPr/>
    </dgm:pt>
    <dgm:pt modelId="{F15EE992-21CB-4B59-8256-12105455BAA6}" type="pres">
      <dgm:prSet presAssocID="{0DD1C73E-7C76-4D4A-8E52-C589F7BC5472}" presName="text_3" presStyleLbl="node1" presStyleIdx="2" presStyleCnt="5">
        <dgm:presLayoutVars>
          <dgm:bulletEnabled val="1"/>
        </dgm:presLayoutVars>
      </dgm:prSet>
      <dgm:spPr/>
      <dgm:t>
        <a:bodyPr/>
        <a:lstStyle/>
        <a:p>
          <a:endParaRPr lang="zh-TW" altLang="en-US"/>
        </a:p>
      </dgm:t>
    </dgm:pt>
    <dgm:pt modelId="{19D9668E-9DC1-4D8D-AB45-234529A4E2B4}" type="pres">
      <dgm:prSet presAssocID="{0DD1C73E-7C76-4D4A-8E52-C589F7BC5472}" presName="accent_3" presStyleCnt="0"/>
      <dgm:spPr/>
    </dgm:pt>
    <dgm:pt modelId="{0D2CD3F4-EEA6-4FB0-A097-99B6D56BDD03}" type="pres">
      <dgm:prSet presAssocID="{0DD1C73E-7C76-4D4A-8E52-C589F7BC5472}" presName="accentRepeatNode" presStyleLbl="solidFgAcc1" presStyleIdx="2" presStyleCnt="5"/>
      <dgm:spPr/>
    </dgm:pt>
    <dgm:pt modelId="{ECF12D7F-E6ED-4169-A621-4568310AADB7}" type="pres">
      <dgm:prSet presAssocID="{3EC4EAD7-3C96-4C2A-9E92-8D4E37AC1A17}" presName="text_4" presStyleLbl="node1" presStyleIdx="3" presStyleCnt="5" custLinFactNeighborX="188" custLinFactNeighborY="1916">
        <dgm:presLayoutVars>
          <dgm:bulletEnabled val="1"/>
        </dgm:presLayoutVars>
      </dgm:prSet>
      <dgm:spPr/>
      <dgm:t>
        <a:bodyPr/>
        <a:lstStyle/>
        <a:p>
          <a:endParaRPr lang="zh-TW" altLang="en-US"/>
        </a:p>
      </dgm:t>
    </dgm:pt>
    <dgm:pt modelId="{1F0E4265-0A1F-45EE-84A0-121C74F8C6E1}" type="pres">
      <dgm:prSet presAssocID="{3EC4EAD7-3C96-4C2A-9E92-8D4E37AC1A17}" presName="accent_4" presStyleCnt="0"/>
      <dgm:spPr/>
    </dgm:pt>
    <dgm:pt modelId="{E6413386-7630-46D9-94A0-D70E79FEC2AB}" type="pres">
      <dgm:prSet presAssocID="{3EC4EAD7-3C96-4C2A-9E92-8D4E37AC1A17}" presName="accentRepeatNode" presStyleLbl="solidFgAcc1" presStyleIdx="3" presStyleCnt="5"/>
      <dgm:spPr/>
    </dgm:pt>
    <dgm:pt modelId="{FCE5138B-ABF8-4C13-BFF8-E9A81531FC0E}" type="pres">
      <dgm:prSet presAssocID="{C2A07945-0AEB-4814-8484-B2EAD6767017}" presName="text_5" presStyleLbl="node1" presStyleIdx="4" presStyleCnt="5">
        <dgm:presLayoutVars>
          <dgm:bulletEnabled val="1"/>
        </dgm:presLayoutVars>
      </dgm:prSet>
      <dgm:spPr/>
      <dgm:t>
        <a:bodyPr/>
        <a:lstStyle/>
        <a:p>
          <a:endParaRPr lang="zh-TW" altLang="en-US"/>
        </a:p>
      </dgm:t>
    </dgm:pt>
    <dgm:pt modelId="{29762434-98DD-4453-A60F-1502C9D05D5E}" type="pres">
      <dgm:prSet presAssocID="{C2A07945-0AEB-4814-8484-B2EAD6767017}" presName="accent_5" presStyleCnt="0"/>
      <dgm:spPr/>
    </dgm:pt>
    <dgm:pt modelId="{D56886D3-4CEA-40BC-98AF-992260B5947E}" type="pres">
      <dgm:prSet presAssocID="{C2A07945-0AEB-4814-8484-B2EAD6767017}" presName="accentRepeatNode" presStyleLbl="solidFgAcc1" presStyleIdx="4" presStyleCnt="5"/>
      <dgm:spPr/>
    </dgm:pt>
  </dgm:ptLst>
  <dgm:cxnLst>
    <dgm:cxn modelId="{033214FF-72EE-4618-AE86-F9E4B27839C6}" srcId="{D2D4FE59-DB30-4FB4-AE49-A0A526FC466F}" destId="{0DD1C73E-7C76-4D4A-8E52-C589F7BC5472}" srcOrd="2" destOrd="0" parTransId="{7C94A050-EECB-4671-9BC9-969D31EABE97}" sibTransId="{173CE730-5815-4187-85F3-90A0BAD5E5C1}"/>
    <dgm:cxn modelId="{D9D0B6F6-5292-41C4-9CC1-04A860AA63BB}" type="presOf" srcId="{C2A07945-0AEB-4814-8484-B2EAD6767017}" destId="{FCE5138B-ABF8-4C13-BFF8-E9A81531FC0E}" srcOrd="0" destOrd="0" presId="urn:microsoft.com/office/officeart/2008/layout/VerticalCurvedList"/>
    <dgm:cxn modelId="{5FE9E4D0-67ED-4313-B2C6-F94951BC4281}" srcId="{D2D4FE59-DB30-4FB4-AE49-A0A526FC466F}" destId="{D22D51F7-C56C-4B84-8129-F1C23F78F85F}" srcOrd="0" destOrd="0" parTransId="{83C91ABD-8FF0-43A4-87E0-4A8A1C50DD28}" sibTransId="{B0613F5E-D04C-44CC-AF89-D60EF84A5439}"/>
    <dgm:cxn modelId="{CE04C087-D083-4E1D-9B23-02723A11C242}" type="presOf" srcId="{0DD1C73E-7C76-4D4A-8E52-C589F7BC5472}" destId="{F15EE992-21CB-4B59-8256-12105455BAA6}" srcOrd="0" destOrd="0" presId="urn:microsoft.com/office/officeart/2008/layout/VerticalCurvedList"/>
    <dgm:cxn modelId="{8724FACB-3EC5-46AE-BC0D-3017366C34DE}" type="presOf" srcId="{FF96CF94-6841-4809-9824-C07BE3CAFCD2}" destId="{40686950-7E08-4086-AB6D-61FB02A87658}" srcOrd="0" destOrd="0" presId="urn:microsoft.com/office/officeart/2008/layout/VerticalCurvedList"/>
    <dgm:cxn modelId="{D380FC93-1349-48F2-A6D2-AE879F55A286}" srcId="{D2D4FE59-DB30-4FB4-AE49-A0A526FC466F}" destId="{FF96CF94-6841-4809-9824-C07BE3CAFCD2}" srcOrd="1" destOrd="0" parTransId="{EC1F50B4-D3C2-4636-B8F4-2783721B3B4D}" sibTransId="{76A0E09B-503C-4392-95EE-077143750007}"/>
    <dgm:cxn modelId="{4D897109-0A79-4D03-B007-C403ABEF0EF7}" srcId="{D2D4FE59-DB30-4FB4-AE49-A0A526FC466F}" destId="{3EC4EAD7-3C96-4C2A-9E92-8D4E37AC1A17}" srcOrd="3" destOrd="0" parTransId="{1B05CD09-0322-4F78-A78A-6DAD1E38CC4E}" sibTransId="{C597E8FB-AF90-4A47-9F45-E88A5D2C0EF9}"/>
    <dgm:cxn modelId="{6C1A8C4B-F77C-4FEB-A40B-57D877C6DFBE}" type="presOf" srcId="{D22D51F7-C56C-4B84-8129-F1C23F78F85F}" destId="{E7C0F503-9D98-46B7-8058-73674F336156}" srcOrd="0" destOrd="0" presId="urn:microsoft.com/office/officeart/2008/layout/VerticalCurvedList"/>
    <dgm:cxn modelId="{2E8256AE-1C68-4A72-BEC2-FAAF22C6CE67}" srcId="{D2D4FE59-DB30-4FB4-AE49-A0A526FC466F}" destId="{C2A07945-0AEB-4814-8484-B2EAD6767017}" srcOrd="4" destOrd="0" parTransId="{B62F694D-C0D8-43C3-94A3-C1797DD711BA}" sibTransId="{A6D6CE45-1290-40D4-9F56-A70489EDA980}"/>
    <dgm:cxn modelId="{B1622052-4747-4C8B-9413-A0889ED50A56}" type="presOf" srcId="{3EC4EAD7-3C96-4C2A-9E92-8D4E37AC1A17}" destId="{ECF12D7F-E6ED-4169-A621-4568310AADB7}" srcOrd="0" destOrd="0" presId="urn:microsoft.com/office/officeart/2008/layout/VerticalCurvedList"/>
    <dgm:cxn modelId="{D2F987D0-9D5B-48F0-A95F-A05C506A6259}" type="presOf" srcId="{D2D4FE59-DB30-4FB4-AE49-A0A526FC466F}" destId="{EA522756-038A-465D-8FA7-00DFBC231727}" srcOrd="0" destOrd="0" presId="urn:microsoft.com/office/officeart/2008/layout/VerticalCurvedList"/>
    <dgm:cxn modelId="{CFCE3064-130D-4228-8FC0-1130E01531A3}" type="presOf" srcId="{B0613F5E-D04C-44CC-AF89-D60EF84A5439}" destId="{36504AA8-1D15-4881-B53A-054829EEFB4E}" srcOrd="0" destOrd="0" presId="urn:microsoft.com/office/officeart/2008/layout/VerticalCurvedList"/>
    <dgm:cxn modelId="{A45C2D2D-AC9E-4CB9-A6DA-32FAE0C7FEB6}" type="presParOf" srcId="{EA522756-038A-465D-8FA7-00DFBC231727}" destId="{E5F515B8-F91E-4611-8D05-32A440ACA45F}" srcOrd="0" destOrd="0" presId="urn:microsoft.com/office/officeart/2008/layout/VerticalCurvedList"/>
    <dgm:cxn modelId="{88565BD3-4448-41E5-BA49-1BFCFA957E1A}" type="presParOf" srcId="{E5F515B8-F91E-4611-8D05-32A440ACA45F}" destId="{A2231E76-B7FA-4086-BB34-EDE0ED77343D}" srcOrd="0" destOrd="0" presId="urn:microsoft.com/office/officeart/2008/layout/VerticalCurvedList"/>
    <dgm:cxn modelId="{F4A037D6-A8C2-4A7C-81BD-1C0B5F1B7D6F}" type="presParOf" srcId="{A2231E76-B7FA-4086-BB34-EDE0ED77343D}" destId="{220804FC-193B-4896-83EE-7F90F90DCF8E}" srcOrd="0" destOrd="0" presId="urn:microsoft.com/office/officeart/2008/layout/VerticalCurvedList"/>
    <dgm:cxn modelId="{51644E8C-CE7C-4300-AFA8-1C582D75AD04}" type="presParOf" srcId="{A2231E76-B7FA-4086-BB34-EDE0ED77343D}" destId="{36504AA8-1D15-4881-B53A-054829EEFB4E}" srcOrd="1" destOrd="0" presId="urn:microsoft.com/office/officeart/2008/layout/VerticalCurvedList"/>
    <dgm:cxn modelId="{D1A9500C-9CE3-42DE-90AB-6884D839E744}" type="presParOf" srcId="{A2231E76-B7FA-4086-BB34-EDE0ED77343D}" destId="{221A6B45-4401-47ED-9F72-1F013FD2664B}" srcOrd="2" destOrd="0" presId="urn:microsoft.com/office/officeart/2008/layout/VerticalCurvedList"/>
    <dgm:cxn modelId="{77617DAA-F044-4A10-B8AD-BBBD6ED3280E}" type="presParOf" srcId="{A2231E76-B7FA-4086-BB34-EDE0ED77343D}" destId="{B4A2ADA9-550B-4663-96DF-F953AB89B8A2}" srcOrd="3" destOrd="0" presId="urn:microsoft.com/office/officeart/2008/layout/VerticalCurvedList"/>
    <dgm:cxn modelId="{FAC34DA2-B247-4CEC-90D6-BABB11463F1D}" type="presParOf" srcId="{E5F515B8-F91E-4611-8D05-32A440ACA45F}" destId="{E7C0F503-9D98-46B7-8058-73674F336156}" srcOrd="1" destOrd="0" presId="urn:microsoft.com/office/officeart/2008/layout/VerticalCurvedList"/>
    <dgm:cxn modelId="{2BCB0193-099F-46FE-BE71-1C0BFE1CDE93}" type="presParOf" srcId="{E5F515B8-F91E-4611-8D05-32A440ACA45F}" destId="{6D356F09-69AE-4A7B-9EFD-D99AF5C119F8}" srcOrd="2" destOrd="0" presId="urn:microsoft.com/office/officeart/2008/layout/VerticalCurvedList"/>
    <dgm:cxn modelId="{0B20EFA1-A6C7-4849-BAF6-DFD74671309C}" type="presParOf" srcId="{6D356F09-69AE-4A7B-9EFD-D99AF5C119F8}" destId="{B349246B-30B0-40D3-B0FF-5004B46560AA}" srcOrd="0" destOrd="0" presId="urn:microsoft.com/office/officeart/2008/layout/VerticalCurvedList"/>
    <dgm:cxn modelId="{10EFC81D-3286-4B24-AA14-3CEFF322B612}" type="presParOf" srcId="{E5F515B8-F91E-4611-8D05-32A440ACA45F}" destId="{40686950-7E08-4086-AB6D-61FB02A87658}" srcOrd="3" destOrd="0" presId="urn:microsoft.com/office/officeart/2008/layout/VerticalCurvedList"/>
    <dgm:cxn modelId="{F2F7C0D3-21F5-45FC-AA50-592D6BCDFA5F}" type="presParOf" srcId="{E5F515B8-F91E-4611-8D05-32A440ACA45F}" destId="{E1583335-CA00-4ABB-9154-950E936F0957}" srcOrd="4" destOrd="0" presId="urn:microsoft.com/office/officeart/2008/layout/VerticalCurvedList"/>
    <dgm:cxn modelId="{5949CDB8-4348-49B6-8636-8ED1BA9ED391}" type="presParOf" srcId="{E1583335-CA00-4ABB-9154-950E936F0957}" destId="{F0D88525-2535-47ED-9EE9-5ED57CFAC6B5}" srcOrd="0" destOrd="0" presId="urn:microsoft.com/office/officeart/2008/layout/VerticalCurvedList"/>
    <dgm:cxn modelId="{0BEC6E27-2411-4F35-885D-F3150E696F2C}" type="presParOf" srcId="{E5F515B8-F91E-4611-8D05-32A440ACA45F}" destId="{F15EE992-21CB-4B59-8256-12105455BAA6}" srcOrd="5" destOrd="0" presId="urn:microsoft.com/office/officeart/2008/layout/VerticalCurvedList"/>
    <dgm:cxn modelId="{8EF9980B-0E6D-48A1-81A5-B005951514BA}" type="presParOf" srcId="{E5F515B8-F91E-4611-8D05-32A440ACA45F}" destId="{19D9668E-9DC1-4D8D-AB45-234529A4E2B4}" srcOrd="6" destOrd="0" presId="urn:microsoft.com/office/officeart/2008/layout/VerticalCurvedList"/>
    <dgm:cxn modelId="{4868EA10-2333-456F-9B27-DE0C26EC239A}" type="presParOf" srcId="{19D9668E-9DC1-4D8D-AB45-234529A4E2B4}" destId="{0D2CD3F4-EEA6-4FB0-A097-99B6D56BDD03}" srcOrd="0" destOrd="0" presId="urn:microsoft.com/office/officeart/2008/layout/VerticalCurvedList"/>
    <dgm:cxn modelId="{D2ED0796-7B79-4E8B-8A1F-2B3F7526A6D7}" type="presParOf" srcId="{E5F515B8-F91E-4611-8D05-32A440ACA45F}" destId="{ECF12D7F-E6ED-4169-A621-4568310AADB7}" srcOrd="7" destOrd="0" presId="urn:microsoft.com/office/officeart/2008/layout/VerticalCurvedList"/>
    <dgm:cxn modelId="{B6DDFA61-01F4-4F14-B208-CB3A7B550E7B}" type="presParOf" srcId="{E5F515B8-F91E-4611-8D05-32A440ACA45F}" destId="{1F0E4265-0A1F-45EE-84A0-121C74F8C6E1}" srcOrd="8" destOrd="0" presId="urn:microsoft.com/office/officeart/2008/layout/VerticalCurvedList"/>
    <dgm:cxn modelId="{237B6737-DF0F-48C5-8CC6-496B159B0DAF}" type="presParOf" srcId="{1F0E4265-0A1F-45EE-84A0-121C74F8C6E1}" destId="{E6413386-7630-46D9-94A0-D70E79FEC2AB}" srcOrd="0" destOrd="0" presId="urn:microsoft.com/office/officeart/2008/layout/VerticalCurvedList"/>
    <dgm:cxn modelId="{94B600DE-D491-4098-91B5-F3B1EBC6A9C8}" type="presParOf" srcId="{E5F515B8-F91E-4611-8D05-32A440ACA45F}" destId="{FCE5138B-ABF8-4C13-BFF8-E9A81531FC0E}" srcOrd="9" destOrd="0" presId="urn:microsoft.com/office/officeart/2008/layout/VerticalCurvedList"/>
    <dgm:cxn modelId="{1ADDEE5F-95CB-429E-AA43-B1C417E4D70F}" type="presParOf" srcId="{E5F515B8-F91E-4611-8D05-32A440ACA45F}" destId="{29762434-98DD-4453-A60F-1502C9D05D5E}" srcOrd="10" destOrd="0" presId="urn:microsoft.com/office/officeart/2008/layout/VerticalCurvedList"/>
    <dgm:cxn modelId="{78FAA411-A02A-4AF8-97FF-8AD04AC30C6D}" type="presParOf" srcId="{29762434-98DD-4453-A60F-1502C9D05D5E}" destId="{D56886D3-4CEA-40BC-98AF-992260B5947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FC0AD2-A55E-459A-96D2-458EDC975922}"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zh-TW" altLang="en-US"/>
        </a:p>
      </dgm:t>
    </dgm:pt>
    <dgm:pt modelId="{C0791939-E085-4F27-BA85-0AD57F955CC0}">
      <dgm:prSet phldrT="[文字]" custT="1"/>
      <dgm:spPr/>
      <dgm:t>
        <a:bodyPr/>
        <a:lstStyle/>
        <a:p>
          <a:r>
            <a:rPr lang="zh-TW" altLang="en-US" sz="4500" b="1" dirty="0"/>
            <a:t>綠色</a:t>
          </a:r>
          <a:endParaRPr lang="en-US" altLang="zh-TW" sz="4500" b="1" dirty="0"/>
        </a:p>
        <a:p>
          <a:r>
            <a:rPr lang="zh-TW" altLang="en-US" sz="4500" b="1" dirty="0"/>
            <a:t>產品</a:t>
          </a:r>
        </a:p>
      </dgm:t>
    </dgm:pt>
    <dgm:pt modelId="{67554F37-0C79-49CE-B948-191FE93A2ED5}" type="parTrans" cxnId="{1709DD7B-49CD-4DC2-A75F-3D1AA319CA8B}">
      <dgm:prSet/>
      <dgm:spPr/>
      <dgm:t>
        <a:bodyPr/>
        <a:lstStyle/>
        <a:p>
          <a:endParaRPr lang="zh-TW" altLang="en-US"/>
        </a:p>
      </dgm:t>
    </dgm:pt>
    <dgm:pt modelId="{0229D477-DEA8-4591-AD18-D9633B5659E7}" type="sibTrans" cxnId="{1709DD7B-49CD-4DC2-A75F-3D1AA319CA8B}">
      <dgm:prSet/>
      <dgm:spPr/>
      <dgm:t>
        <a:bodyPr/>
        <a:lstStyle/>
        <a:p>
          <a:endParaRPr lang="zh-TW" altLang="en-US"/>
        </a:p>
      </dgm:t>
    </dgm:pt>
    <dgm:pt modelId="{EFD03C37-6D1F-443C-A9B1-A0798210D5A6}">
      <dgm:prSet phldrT="[文字]" custT="1"/>
      <dgm:spPr/>
      <dgm:t>
        <a:bodyPr/>
        <a:lstStyle/>
        <a:p>
          <a:r>
            <a:rPr lang="zh-TW" altLang="en-US" sz="4500" b="1" dirty="0"/>
            <a:t>展現</a:t>
          </a:r>
          <a:endParaRPr lang="en-US" altLang="zh-TW" sz="4500" b="1" dirty="0"/>
        </a:p>
        <a:p>
          <a:r>
            <a:rPr lang="zh-TW" altLang="en-US" sz="4500" b="1" dirty="0"/>
            <a:t>品牌力</a:t>
          </a:r>
        </a:p>
      </dgm:t>
    </dgm:pt>
    <dgm:pt modelId="{E0EB0E94-902C-466D-9BEB-37A02289F021}" type="parTrans" cxnId="{67230569-49BE-4C48-BBCA-205F9FC4C875}">
      <dgm:prSet/>
      <dgm:spPr/>
      <dgm:t>
        <a:bodyPr/>
        <a:lstStyle/>
        <a:p>
          <a:endParaRPr lang="zh-TW" altLang="en-US"/>
        </a:p>
      </dgm:t>
    </dgm:pt>
    <dgm:pt modelId="{F0BC1D3E-5286-4762-816E-9ED869249632}" type="sibTrans" cxnId="{67230569-49BE-4C48-BBCA-205F9FC4C875}">
      <dgm:prSet/>
      <dgm:spPr/>
      <dgm:t>
        <a:bodyPr/>
        <a:lstStyle/>
        <a:p>
          <a:endParaRPr lang="zh-TW" altLang="en-US"/>
        </a:p>
      </dgm:t>
    </dgm:pt>
    <dgm:pt modelId="{35EB9306-7BD7-425C-9FD6-C7E4D9CB74BD}">
      <dgm:prSet phldrT="[文字]" custT="1"/>
      <dgm:spPr/>
      <dgm:t>
        <a:bodyPr/>
        <a:lstStyle/>
        <a:p>
          <a:r>
            <a:rPr lang="zh-TW" altLang="en-US" sz="4500" b="1" dirty="0"/>
            <a:t>區域性市場</a:t>
          </a:r>
        </a:p>
      </dgm:t>
    </dgm:pt>
    <dgm:pt modelId="{2BBC1D56-D87A-445F-94AB-9D46B06DCB67}" type="parTrans" cxnId="{ADFA68AA-5577-47C9-821B-BC8DBF52AB19}">
      <dgm:prSet/>
      <dgm:spPr/>
      <dgm:t>
        <a:bodyPr/>
        <a:lstStyle/>
        <a:p>
          <a:endParaRPr lang="zh-TW" altLang="en-US"/>
        </a:p>
      </dgm:t>
    </dgm:pt>
    <dgm:pt modelId="{F4075894-D481-4C37-AAB9-872C98CF978F}" type="sibTrans" cxnId="{ADFA68AA-5577-47C9-821B-BC8DBF52AB19}">
      <dgm:prSet/>
      <dgm:spPr/>
      <dgm:t>
        <a:bodyPr/>
        <a:lstStyle/>
        <a:p>
          <a:endParaRPr lang="zh-TW" altLang="en-US"/>
        </a:p>
      </dgm:t>
    </dgm:pt>
    <dgm:pt modelId="{6B850BB2-FD52-4F73-A6FB-0BD471820BC5}" type="pres">
      <dgm:prSet presAssocID="{19FC0AD2-A55E-459A-96D2-458EDC975922}" presName="compositeShape" presStyleCnt="0">
        <dgm:presLayoutVars>
          <dgm:chMax val="7"/>
          <dgm:dir/>
          <dgm:resizeHandles val="exact"/>
        </dgm:presLayoutVars>
      </dgm:prSet>
      <dgm:spPr/>
      <dgm:t>
        <a:bodyPr/>
        <a:lstStyle/>
        <a:p>
          <a:endParaRPr lang="zh-TW" altLang="en-US"/>
        </a:p>
      </dgm:t>
    </dgm:pt>
    <dgm:pt modelId="{0DD58A25-F9C2-49B7-91DE-7998D512C869}" type="pres">
      <dgm:prSet presAssocID="{19FC0AD2-A55E-459A-96D2-458EDC975922}" presName="wedge1" presStyleLbl="node1" presStyleIdx="0" presStyleCnt="3"/>
      <dgm:spPr/>
      <dgm:t>
        <a:bodyPr/>
        <a:lstStyle/>
        <a:p>
          <a:endParaRPr lang="zh-TW" altLang="en-US"/>
        </a:p>
      </dgm:t>
    </dgm:pt>
    <dgm:pt modelId="{3273707F-C85B-4C2A-AE4F-3EB83EEBC829}" type="pres">
      <dgm:prSet presAssocID="{19FC0AD2-A55E-459A-96D2-458EDC975922}" presName="dummy1a" presStyleCnt="0"/>
      <dgm:spPr/>
    </dgm:pt>
    <dgm:pt modelId="{FA3065E2-1470-43DE-86D3-C7623C0C0BC4}" type="pres">
      <dgm:prSet presAssocID="{19FC0AD2-A55E-459A-96D2-458EDC975922}" presName="dummy1b" presStyleCnt="0"/>
      <dgm:spPr/>
    </dgm:pt>
    <dgm:pt modelId="{369C3EF6-E705-4FC1-A704-773AB1E6E538}" type="pres">
      <dgm:prSet presAssocID="{19FC0AD2-A55E-459A-96D2-458EDC975922}" presName="wedge1Tx" presStyleLbl="node1" presStyleIdx="0" presStyleCnt="3">
        <dgm:presLayoutVars>
          <dgm:chMax val="0"/>
          <dgm:chPref val="0"/>
          <dgm:bulletEnabled val="1"/>
        </dgm:presLayoutVars>
      </dgm:prSet>
      <dgm:spPr/>
      <dgm:t>
        <a:bodyPr/>
        <a:lstStyle/>
        <a:p>
          <a:endParaRPr lang="zh-TW" altLang="en-US"/>
        </a:p>
      </dgm:t>
    </dgm:pt>
    <dgm:pt modelId="{0ABD6A8E-0240-4267-9029-9065E20B5A41}" type="pres">
      <dgm:prSet presAssocID="{19FC0AD2-A55E-459A-96D2-458EDC975922}" presName="wedge2" presStyleLbl="node1" presStyleIdx="1" presStyleCnt="3"/>
      <dgm:spPr/>
      <dgm:t>
        <a:bodyPr/>
        <a:lstStyle/>
        <a:p>
          <a:endParaRPr lang="zh-TW" altLang="en-US"/>
        </a:p>
      </dgm:t>
    </dgm:pt>
    <dgm:pt modelId="{6CA1A1D4-9B48-4A09-820C-69EBC84F7DDC}" type="pres">
      <dgm:prSet presAssocID="{19FC0AD2-A55E-459A-96D2-458EDC975922}" presName="dummy2a" presStyleCnt="0"/>
      <dgm:spPr/>
    </dgm:pt>
    <dgm:pt modelId="{F92454FD-BF55-4D2D-9DEE-CEAE4FD3C8BD}" type="pres">
      <dgm:prSet presAssocID="{19FC0AD2-A55E-459A-96D2-458EDC975922}" presName="dummy2b" presStyleCnt="0"/>
      <dgm:spPr/>
    </dgm:pt>
    <dgm:pt modelId="{72B1CDC9-F155-496E-8DB4-269B79613F45}" type="pres">
      <dgm:prSet presAssocID="{19FC0AD2-A55E-459A-96D2-458EDC975922}" presName="wedge2Tx" presStyleLbl="node1" presStyleIdx="1" presStyleCnt="3">
        <dgm:presLayoutVars>
          <dgm:chMax val="0"/>
          <dgm:chPref val="0"/>
          <dgm:bulletEnabled val="1"/>
        </dgm:presLayoutVars>
      </dgm:prSet>
      <dgm:spPr/>
      <dgm:t>
        <a:bodyPr/>
        <a:lstStyle/>
        <a:p>
          <a:endParaRPr lang="zh-TW" altLang="en-US"/>
        </a:p>
      </dgm:t>
    </dgm:pt>
    <dgm:pt modelId="{6978D000-5DFB-4B48-B30D-9E7094E00F68}" type="pres">
      <dgm:prSet presAssocID="{19FC0AD2-A55E-459A-96D2-458EDC975922}" presName="wedge3" presStyleLbl="node1" presStyleIdx="2" presStyleCnt="3"/>
      <dgm:spPr/>
      <dgm:t>
        <a:bodyPr/>
        <a:lstStyle/>
        <a:p>
          <a:endParaRPr lang="zh-TW" altLang="en-US"/>
        </a:p>
      </dgm:t>
    </dgm:pt>
    <dgm:pt modelId="{453DF27F-427E-4F64-9417-697AED3B3B68}" type="pres">
      <dgm:prSet presAssocID="{19FC0AD2-A55E-459A-96D2-458EDC975922}" presName="dummy3a" presStyleCnt="0"/>
      <dgm:spPr/>
    </dgm:pt>
    <dgm:pt modelId="{781B27A7-9746-4C24-9A4D-D66802E2958E}" type="pres">
      <dgm:prSet presAssocID="{19FC0AD2-A55E-459A-96D2-458EDC975922}" presName="dummy3b" presStyleCnt="0"/>
      <dgm:spPr/>
    </dgm:pt>
    <dgm:pt modelId="{F7684485-7152-4221-9D7F-0F0DA2506BAF}" type="pres">
      <dgm:prSet presAssocID="{19FC0AD2-A55E-459A-96D2-458EDC975922}" presName="wedge3Tx" presStyleLbl="node1" presStyleIdx="2" presStyleCnt="3">
        <dgm:presLayoutVars>
          <dgm:chMax val="0"/>
          <dgm:chPref val="0"/>
          <dgm:bulletEnabled val="1"/>
        </dgm:presLayoutVars>
      </dgm:prSet>
      <dgm:spPr/>
      <dgm:t>
        <a:bodyPr/>
        <a:lstStyle/>
        <a:p>
          <a:endParaRPr lang="zh-TW" altLang="en-US"/>
        </a:p>
      </dgm:t>
    </dgm:pt>
    <dgm:pt modelId="{763E029B-ADCC-4545-923F-1B2A9ECE6A67}" type="pres">
      <dgm:prSet presAssocID="{0229D477-DEA8-4591-AD18-D9633B5659E7}" presName="arrowWedge1" presStyleLbl="fgSibTrans2D1" presStyleIdx="0" presStyleCnt="3"/>
      <dgm:spPr/>
    </dgm:pt>
    <dgm:pt modelId="{3A508190-FB3E-43F1-8E76-797F9093CAA5}" type="pres">
      <dgm:prSet presAssocID="{F0BC1D3E-5286-4762-816E-9ED869249632}" presName="arrowWedge2" presStyleLbl="fgSibTrans2D1" presStyleIdx="1" presStyleCnt="3"/>
      <dgm:spPr/>
    </dgm:pt>
    <dgm:pt modelId="{685AF2EA-944F-4B2B-B4D8-FEF1E892FB0C}" type="pres">
      <dgm:prSet presAssocID="{F4075894-D481-4C37-AAB9-872C98CF978F}" presName="arrowWedge3" presStyleLbl="fgSibTrans2D1" presStyleIdx="2" presStyleCnt="3"/>
      <dgm:spPr/>
    </dgm:pt>
  </dgm:ptLst>
  <dgm:cxnLst>
    <dgm:cxn modelId="{FA2AAB1E-FC3C-40D2-8B5B-B348BA218CC6}" type="presOf" srcId="{C0791939-E085-4F27-BA85-0AD57F955CC0}" destId="{369C3EF6-E705-4FC1-A704-773AB1E6E538}" srcOrd="1" destOrd="0" presId="urn:microsoft.com/office/officeart/2005/8/layout/cycle8"/>
    <dgm:cxn modelId="{1709DD7B-49CD-4DC2-A75F-3D1AA319CA8B}" srcId="{19FC0AD2-A55E-459A-96D2-458EDC975922}" destId="{C0791939-E085-4F27-BA85-0AD57F955CC0}" srcOrd="0" destOrd="0" parTransId="{67554F37-0C79-49CE-B948-191FE93A2ED5}" sibTransId="{0229D477-DEA8-4591-AD18-D9633B5659E7}"/>
    <dgm:cxn modelId="{ADFA68AA-5577-47C9-821B-BC8DBF52AB19}" srcId="{19FC0AD2-A55E-459A-96D2-458EDC975922}" destId="{35EB9306-7BD7-425C-9FD6-C7E4D9CB74BD}" srcOrd="2" destOrd="0" parTransId="{2BBC1D56-D87A-445F-94AB-9D46B06DCB67}" sibTransId="{F4075894-D481-4C37-AAB9-872C98CF978F}"/>
    <dgm:cxn modelId="{E73349FB-AFD1-4072-8ED5-613E6976D280}" type="presOf" srcId="{35EB9306-7BD7-425C-9FD6-C7E4D9CB74BD}" destId="{F7684485-7152-4221-9D7F-0F0DA2506BAF}" srcOrd="1" destOrd="0" presId="urn:microsoft.com/office/officeart/2005/8/layout/cycle8"/>
    <dgm:cxn modelId="{67230569-49BE-4C48-BBCA-205F9FC4C875}" srcId="{19FC0AD2-A55E-459A-96D2-458EDC975922}" destId="{EFD03C37-6D1F-443C-A9B1-A0798210D5A6}" srcOrd="1" destOrd="0" parTransId="{E0EB0E94-902C-466D-9BEB-37A02289F021}" sibTransId="{F0BC1D3E-5286-4762-816E-9ED869249632}"/>
    <dgm:cxn modelId="{A293FB71-6A8A-4DDC-A142-647281B5D2C3}" type="presOf" srcId="{EFD03C37-6D1F-443C-A9B1-A0798210D5A6}" destId="{0ABD6A8E-0240-4267-9029-9065E20B5A41}" srcOrd="0" destOrd="0" presId="urn:microsoft.com/office/officeart/2005/8/layout/cycle8"/>
    <dgm:cxn modelId="{13C56E83-292F-43AF-8D74-48E353BFC876}" type="presOf" srcId="{EFD03C37-6D1F-443C-A9B1-A0798210D5A6}" destId="{72B1CDC9-F155-496E-8DB4-269B79613F45}" srcOrd="1" destOrd="0" presId="urn:microsoft.com/office/officeart/2005/8/layout/cycle8"/>
    <dgm:cxn modelId="{223F6E3B-FBE8-436E-ADF1-9737D101178B}" type="presOf" srcId="{C0791939-E085-4F27-BA85-0AD57F955CC0}" destId="{0DD58A25-F9C2-49B7-91DE-7998D512C869}" srcOrd="0" destOrd="0" presId="urn:microsoft.com/office/officeart/2005/8/layout/cycle8"/>
    <dgm:cxn modelId="{E46B7BD7-4D5F-4A68-AE6D-73DE52A95400}" type="presOf" srcId="{19FC0AD2-A55E-459A-96D2-458EDC975922}" destId="{6B850BB2-FD52-4F73-A6FB-0BD471820BC5}" srcOrd="0" destOrd="0" presId="urn:microsoft.com/office/officeart/2005/8/layout/cycle8"/>
    <dgm:cxn modelId="{402BCEBD-2D36-4F46-A2EC-19FFCF723CDE}" type="presOf" srcId="{35EB9306-7BD7-425C-9FD6-C7E4D9CB74BD}" destId="{6978D000-5DFB-4B48-B30D-9E7094E00F68}" srcOrd="0" destOrd="0" presId="urn:microsoft.com/office/officeart/2005/8/layout/cycle8"/>
    <dgm:cxn modelId="{F70D946A-A83D-4C22-BB5F-E78FDBA2EF5F}" type="presParOf" srcId="{6B850BB2-FD52-4F73-A6FB-0BD471820BC5}" destId="{0DD58A25-F9C2-49B7-91DE-7998D512C869}" srcOrd="0" destOrd="0" presId="urn:microsoft.com/office/officeart/2005/8/layout/cycle8"/>
    <dgm:cxn modelId="{567609EA-BEA0-4BC3-B381-33BE5D0C91D2}" type="presParOf" srcId="{6B850BB2-FD52-4F73-A6FB-0BD471820BC5}" destId="{3273707F-C85B-4C2A-AE4F-3EB83EEBC829}" srcOrd="1" destOrd="0" presId="urn:microsoft.com/office/officeart/2005/8/layout/cycle8"/>
    <dgm:cxn modelId="{9F4B8411-BC39-4BEF-B307-9E981AD62F96}" type="presParOf" srcId="{6B850BB2-FD52-4F73-A6FB-0BD471820BC5}" destId="{FA3065E2-1470-43DE-86D3-C7623C0C0BC4}" srcOrd="2" destOrd="0" presId="urn:microsoft.com/office/officeart/2005/8/layout/cycle8"/>
    <dgm:cxn modelId="{D95E1C17-5087-4CAB-B2C0-43E4536872C4}" type="presParOf" srcId="{6B850BB2-FD52-4F73-A6FB-0BD471820BC5}" destId="{369C3EF6-E705-4FC1-A704-773AB1E6E538}" srcOrd="3" destOrd="0" presId="urn:microsoft.com/office/officeart/2005/8/layout/cycle8"/>
    <dgm:cxn modelId="{1EBBB6C5-45CA-427D-AC47-29B67AA86B02}" type="presParOf" srcId="{6B850BB2-FD52-4F73-A6FB-0BD471820BC5}" destId="{0ABD6A8E-0240-4267-9029-9065E20B5A41}" srcOrd="4" destOrd="0" presId="urn:microsoft.com/office/officeart/2005/8/layout/cycle8"/>
    <dgm:cxn modelId="{9B35E47E-4BCE-4026-B5A3-EF424283D53C}" type="presParOf" srcId="{6B850BB2-FD52-4F73-A6FB-0BD471820BC5}" destId="{6CA1A1D4-9B48-4A09-820C-69EBC84F7DDC}" srcOrd="5" destOrd="0" presId="urn:microsoft.com/office/officeart/2005/8/layout/cycle8"/>
    <dgm:cxn modelId="{80EF107A-C3C9-4A28-BF68-33B81BF4AD8A}" type="presParOf" srcId="{6B850BB2-FD52-4F73-A6FB-0BD471820BC5}" destId="{F92454FD-BF55-4D2D-9DEE-CEAE4FD3C8BD}" srcOrd="6" destOrd="0" presId="urn:microsoft.com/office/officeart/2005/8/layout/cycle8"/>
    <dgm:cxn modelId="{D9DF113A-6640-437D-8082-BA9604A6B7F8}" type="presParOf" srcId="{6B850BB2-FD52-4F73-A6FB-0BD471820BC5}" destId="{72B1CDC9-F155-496E-8DB4-269B79613F45}" srcOrd="7" destOrd="0" presId="urn:microsoft.com/office/officeart/2005/8/layout/cycle8"/>
    <dgm:cxn modelId="{B75C22A2-7EA4-4AA1-A610-27C55698B337}" type="presParOf" srcId="{6B850BB2-FD52-4F73-A6FB-0BD471820BC5}" destId="{6978D000-5DFB-4B48-B30D-9E7094E00F68}" srcOrd="8" destOrd="0" presId="urn:microsoft.com/office/officeart/2005/8/layout/cycle8"/>
    <dgm:cxn modelId="{63B9BB83-1B08-4FD2-81F5-404A0ECA1C41}" type="presParOf" srcId="{6B850BB2-FD52-4F73-A6FB-0BD471820BC5}" destId="{453DF27F-427E-4F64-9417-697AED3B3B68}" srcOrd="9" destOrd="0" presId="urn:microsoft.com/office/officeart/2005/8/layout/cycle8"/>
    <dgm:cxn modelId="{3FC92FF6-53E4-4DBE-9CB3-0AC0C0A2AD46}" type="presParOf" srcId="{6B850BB2-FD52-4F73-A6FB-0BD471820BC5}" destId="{781B27A7-9746-4C24-9A4D-D66802E2958E}" srcOrd="10" destOrd="0" presId="urn:microsoft.com/office/officeart/2005/8/layout/cycle8"/>
    <dgm:cxn modelId="{382C720B-7C93-48CD-A005-9C983291B495}" type="presParOf" srcId="{6B850BB2-FD52-4F73-A6FB-0BD471820BC5}" destId="{F7684485-7152-4221-9D7F-0F0DA2506BAF}" srcOrd="11" destOrd="0" presId="urn:microsoft.com/office/officeart/2005/8/layout/cycle8"/>
    <dgm:cxn modelId="{6A0C42A2-F292-4480-A866-B0FF0EFAC6B0}" type="presParOf" srcId="{6B850BB2-FD52-4F73-A6FB-0BD471820BC5}" destId="{763E029B-ADCC-4545-923F-1B2A9ECE6A67}" srcOrd="12" destOrd="0" presId="urn:microsoft.com/office/officeart/2005/8/layout/cycle8"/>
    <dgm:cxn modelId="{922562C3-3B45-4DEB-BF04-D5C85E96EEAC}" type="presParOf" srcId="{6B850BB2-FD52-4F73-A6FB-0BD471820BC5}" destId="{3A508190-FB3E-43F1-8E76-797F9093CAA5}" srcOrd="13" destOrd="0" presId="urn:microsoft.com/office/officeart/2005/8/layout/cycle8"/>
    <dgm:cxn modelId="{547BBFF7-2E2B-4C9D-A564-B3B0FB809DC9}" type="presParOf" srcId="{6B850BB2-FD52-4F73-A6FB-0BD471820BC5}" destId="{685AF2EA-944F-4B2B-B4D8-FEF1E892FB0C}"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04AA8-1D15-4881-B53A-054829EEFB4E}">
      <dsp:nvSpPr>
        <dsp:cNvPr id="0" name=""/>
        <dsp:cNvSpPr/>
      </dsp:nvSpPr>
      <dsp:spPr>
        <a:xfrm>
          <a:off x="-8976168" y="-1370562"/>
          <a:ext cx="10678117" cy="10678117"/>
        </a:xfrm>
        <a:prstGeom prst="blockArc">
          <a:avLst>
            <a:gd name="adj1" fmla="val 18900000"/>
            <a:gd name="adj2" fmla="val 2700000"/>
            <a:gd name="adj3" fmla="val 20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C0F503-9D98-46B7-8058-73674F336156}">
      <dsp:nvSpPr>
        <dsp:cNvPr id="0" name=""/>
        <dsp:cNvSpPr/>
      </dsp:nvSpPr>
      <dsp:spPr>
        <a:xfrm>
          <a:off x="722505" y="486286"/>
          <a:ext cx="8623544" cy="992441"/>
        </a:xfrm>
        <a:prstGeom prst="rect">
          <a:avLst/>
        </a:prstGeom>
        <a:solidFill>
          <a:srgbClr val="FFCC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750" tIns="76200" rIns="76200" bIns="76200" numCol="1" spcCol="1270" anchor="ctr" anchorCtr="0">
          <a:noAutofit/>
        </a:bodyPr>
        <a:lstStyle/>
        <a:p>
          <a:pPr lvl="0" algn="l" defTabSz="1333500" rtl="0">
            <a:lnSpc>
              <a:spcPct val="90000"/>
            </a:lnSpc>
            <a:spcBef>
              <a:spcPct val="0"/>
            </a:spcBef>
            <a:spcAft>
              <a:spcPct val="35000"/>
            </a:spcAft>
          </a:pPr>
          <a:r>
            <a:rPr lang="en-US" altLang="zh-TW" sz="3000" b="1" kern="1200" dirty="0">
              <a:solidFill>
                <a:schemeClr val="tx1"/>
              </a:solidFill>
              <a:latin typeface="微軟正黑體" panose="020B0604030504040204" pitchFamily="34" charset="-120"/>
              <a:ea typeface="微軟正黑體" panose="020B0604030504040204" pitchFamily="34" charset="-120"/>
              <a:cs typeface="+mn-cs"/>
            </a:rPr>
            <a:t>1439</a:t>
          </a:r>
          <a:endParaRPr lang="zh-TW" altLang="en-US" sz="3000" b="1" kern="1200" dirty="0">
            <a:solidFill>
              <a:schemeClr val="tx1"/>
            </a:solidFill>
            <a:latin typeface="微軟正黑體" panose="020B0604030504040204" pitchFamily="34" charset="-120"/>
            <a:ea typeface="微軟正黑體" panose="020B0604030504040204" pitchFamily="34" charset="-120"/>
            <a:cs typeface="+mn-cs"/>
          </a:endParaRPr>
        </a:p>
      </dsp:txBody>
      <dsp:txXfrm>
        <a:off x="722505" y="486286"/>
        <a:ext cx="8623544" cy="992441"/>
      </dsp:txXfrm>
    </dsp:sp>
    <dsp:sp modelId="{B349246B-30B0-40D3-B0FF-5004B46560AA}">
      <dsp:nvSpPr>
        <dsp:cNvPr id="0" name=""/>
        <dsp:cNvSpPr/>
      </dsp:nvSpPr>
      <dsp:spPr>
        <a:xfrm>
          <a:off x="122150" y="371848"/>
          <a:ext cx="1240551" cy="124055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686950-7E08-4086-AB6D-61FB02A87658}">
      <dsp:nvSpPr>
        <dsp:cNvPr id="0" name=""/>
        <dsp:cNvSpPr/>
      </dsp:nvSpPr>
      <dsp:spPr>
        <a:xfrm>
          <a:off x="1502677" y="1984089"/>
          <a:ext cx="7814197" cy="992441"/>
        </a:xfrm>
        <a:prstGeom prst="rect">
          <a:avLst/>
        </a:prstGeom>
        <a:solidFill>
          <a:srgbClr val="FFCC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750" tIns="76200" rIns="76200" bIns="76200" numCol="1" spcCol="1270" anchor="ctr" anchorCtr="0">
          <a:noAutofit/>
        </a:bodyPr>
        <a:lstStyle/>
        <a:p>
          <a:pPr lvl="0" algn="l" defTabSz="1333500" rtl="0">
            <a:lnSpc>
              <a:spcPct val="90000"/>
            </a:lnSpc>
            <a:spcBef>
              <a:spcPct val="0"/>
            </a:spcBef>
            <a:spcAft>
              <a:spcPct val="35000"/>
            </a:spcAft>
          </a:pPr>
          <a:r>
            <a:rPr lang="zh-TW" altLang="en-US" sz="3000" b="1" kern="1200" dirty="0">
              <a:solidFill>
                <a:schemeClr val="tx1"/>
              </a:solidFill>
              <a:latin typeface="微軟正黑體" panose="020B0604030504040204" pitchFamily="34" charset="-120"/>
              <a:ea typeface="微軟正黑體" panose="020B0604030504040204" pitchFamily="34" charset="-120"/>
              <a:cs typeface="+mn-cs"/>
            </a:rPr>
            <a:t>新台幣</a:t>
          </a:r>
          <a:r>
            <a:rPr lang="en-US" altLang="zh-TW" sz="3000" b="1" kern="1200" dirty="0">
              <a:solidFill>
                <a:schemeClr val="tx1"/>
              </a:solidFill>
              <a:latin typeface="微軟正黑體" panose="020B0604030504040204" pitchFamily="34" charset="-120"/>
              <a:ea typeface="微軟正黑體" panose="020B0604030504040204" pitchFamily="34" charset="-120"/>
              <a:cs typeface="+mn-cs"/>
            </a:rPr>
            <a:t>9.2</a:t>
          </a:r>
          <a:r>
            <a:rPr lang="zh-TW" altLang="en-US" sz="3000" b="1" kern="1200" dirty="0">
              <a:solidFill>
                <a:schemeClr val="tx1"/>
              </a:solidFill>
              <a:latin typeface="微軟正黑體" panose="020B0604030504040204" pitchFamily="34" charset="-120"/>
              <a:ea typeface="微軟正黑體" panose="020B0604030504040204" pitchFamily="34" charset="-120"/>
              <a:cs typeface="+mn-cs"/>
            </a:rPr>
            <a:t>億元</a:t>
          </a:r>
          <a:endParaRPr lang="en-US" altLang="zh-TW" sz="3000" b="1" kern="1200" dirty="0">
            <a:solidFill>
              <a:schemeClr val="tx1"/>
            </a:solidFill>
            <a:latin typeface="微軟正黑體" panose="020B0604030504040204" pitchFamily="34" charset="-120"/>
            <a:ea typeface="微軟正黑體" panose="020B0604030504040204" pitchFamily="34" charset="-120"/>
            <a:cs typeface="+mn-cs"/>
          </a:endParaRPr>
        </a:p>
      </dsp:txBody>
      <dsp:txXfrm>
        <a:off x="1502677" y="1984089"/>
        <a:ext cx="7814197" cy="992441"/>
      </dsp:txXfrm>
    </dsp:sp>
    <dsp:sp modelId="{F0D88525-2535-47ED-9EE9-5ED57CFAC6B5}">
      <dsp:nvSpPr>
        <dsp:cNvPr id="0" name=""/>
        <dsp:cNvSpPr/>
      </dsp:nvSpPr>
      <dsp:spPr>
        <a:xfrm>
          <a:off x="833304" y="1860034"/>
          <a:ext cx="1240551" cy="124055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5EE992-21CB-4B59-8256-12105455BAA6}">
      <dsp:nvSpPr>
        <dsp:cNvPr id="0" name=""/>
        <dsp:cNvSpPr/>
      </dsp:nvSpPr>
      <dsp:spPr>
        <a:xfrm>
          <a:off x="1671847" y="3472275"/>
          <a:ext cx="7694122" cy="992441"/>
        </a:xfrm>
        <a:prstGeom prst="rect">
          <a:avLst/>
        </a:prstGeom>
        <a:solidFill>
          <a:srgbClr val="FFCC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750" tIns="76200" rIns="76200" bIns="76200" numCol="1" spcCol="1270" anchor="ctr" anchorCtr="0">
          <a:noAutofit/>
        </a:bodyPr>
        <a:lstStyle/>
        <a:p>
          <a:pPr lvl="0" algn="l" defTabSz="1333500">
            <a:lnSpc>
              <a:spcPct val="90000"/>
            </a:lnSpc>
            <a:spcBef>
              <a:spcPct val="0"/>
            </a:spcBef>
            <a:spcAft>
              <a:spcPct val="35000"/>
            </a:spcAft>
          </a:pPr>
          <a:r>
            <a:rPr lang="zh-TW" altLang="en-US" sz="3000" b="1" kern="1200" dirty="0">
              <a:solidFill>
                <a:srgbClr val="363D43"/>
              </a:solidFill>
              <a:latin typeface="Garamond" panose="02020404030301010803"/>
              <a:ea typeface="微軟正黑體" panose="020B0604030504040204" pitchFamily="34" charset="-120"/>
              <a:cs typeface="+mn-cs"/>
            </a:rPr>
            <a:t>侯嘉騏 </a:t>
          </a:r>
        </a:p>
      </dsp:txBody>
      <dsp:txXfrm>
        <a:off x="1671847" y="3472275"/>
        <a:ext cx="7694122" cy="992441"/>
      </dsp:txXfrm>
    </dsp:sp>
    <dsp:sp modelId="{0D2CD3F4-EEA6-4FB0-A097-99B6D56BDD03}">
      <dsp:nvSpPr>
        <dsp:cNvPr id="0" name=""/>
        <dsp:cNvSpPr/>
      </dsp:nvSpPr>
      <dsp:spPr>
        <a:xfrm>
          <a:off x="1051572" y="3348220"/>
          <a:ext cx="1240551" cy="124055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F12D7F-E6ED-4169-A621-4568310AADB7}">
      <dsp:nvSpPr>
        <dsp:cNvPr id="0" name=""/>
        <dsp:cNvSpPr/>
      </dsp:nvSpPr>
      <dsp:spPr>
        <a:xfrm>
          <a:off x="1468455" y="4979476"/>
          <a:ext cx="7912389" cy="992441"/>
        </a:xfrm>
        <a:prstGeom prst="rect">
          <a:avLst/>
        </a:prstGeom>
        <a:solidFill>
          <a:srgbClr val="FFCC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750" tIns="76200" rIns="76200" bIns="76200" numCol="1" spcCol="1270" anchor="ctr" anchorCtr="0">
          <a:noAutofit/>
        </a:bodyPr>
        <a:lstStyle/>
        <a:p>
          <a:pPr lvl="0" algn="l" defTabSz="1333500">
            <a:lnSpc>
              <a:spcPct val="90000"/>
            </a:lnSpc>
            <a:spcBef>
              <a:spcPct val="0"/>
            </a:spcBef>
            <a:spcAft>
              <a:spcPct val="35000"/>
            </a:spcAft>
          </a:pPr>
          <a:r>
            <a:rPr lang="zh-TW" altLang="en-US" sz="3000" b="1" kern="1200" dirty="0">
              <a:solidFill>
                <a:srgbClr val="363D43"/>
              </a:solidFill>
              <a:latin typeface="Garamond" panose="02020404030301010803"/>
              <a:ea typeface="微軟正黑體" panose="020B0604030504040204" pitchFamily="34" charset="-120"/>
              <a:cs typeface="+mn-cs"/>
            </a:rPr>
            <a:t>游文玉</a:t>
          </a:r>
          <a:r>
            <a:rPr lang="zh-TW" altLang="en-US" sz="3900" b="1" kern="1200" dirty="0">
              <a:solidFill>
                <a:schemeClr val="tx1"/>
              </a:solidFill>
            </a:rPr>
            <a:t> </a:t>
          </a:r>
        </a:p>
      </dsp:txBody>
      <dsp:txXfrm>
        <a:off x="1468455" y="4979476"/>
        <a:ext cx="7912389" cy="992441"/>
      </dsp:txXfrm>
    </dsp:sp>
    <dsp:sp modelId="{E6413386-7630-46D9-94A0-D70E79FEC2AB}">
      <dsp:nvSpPr>
        <dsp:cNvPr id="0" name=""/>
        <dsp:cNvSpPr/>
      </dsp:nvSpPr>
      <dsp:spPr>
        <a:xfrm>
          <a:off x="833304" y="4836406"/>
          <a:ext cx="1240551" cy="124055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E5138B-ABF8-4C13-BFF8-E9A81531FC0E}">
      <dsp:nvSpPr>
        <dsp:cNvPr id="0" name=""/>
        <dsp:cNvSpPr/>
      </dsp:nvSpPr>
      <dsp:spPr>
        <a:xfrm>
          <a:off x="742426" y="6448647"/>
          <a:ext cx="8623544" cy="992441"/>
        </a:xfrm>
        <a:prstGeom prst="rect">
          <a:avLst/>
        </a:prstGeom>
        <a:solidFill>
          <a:srgbClr val="FFCC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750" tIns="63500" rIns="63500" bIns="63500" numCol="1" spcCol="1270" anchor="ctr" anchorCtr="0">
          <a:noAutofit/>
        </a:bodyPr>
        <a:lstStyle/>
        <a:p>
          <a:pPr lvl="0" algn="l" defTabSz="1111250" rtl="0">
            <a:lnSpc>
              <a:spcPct val="90000"/>
            </a:lnSpc>
            <a:spcBef>
              <a:spcPct val="0"/>
            </a:spcBef>
            <a:spcAft>
              <a:spcPct val="35000"/>
            </a:spcAft>
          </a:pPr>
          <a:r>
            <a:rPr lang="zh-TW" altLang="en-US" sz="2500" b="1" kern="1200" dirty="0">
              <a:solidFill>
                <a:schemeClr val="tx1"/>
              </a:solidFill>
              <a:latin typeface="微軟正黑體" panose="020B0604030504040204" pitchFamily="34" charset="-120"/>
              <a:ea typeface="微軟正黑體" panose="020B0604030504040204" pitchFamily="34" charset="-120"/>
              <a:cs typeface="+mn-cs"/>
            </a:rPr>
            <a:t>委託營造廠商興建商業大樓、國民住宅及廠辦等不動產之出租及出售</a:t>
          </a:r>
        </a:p>
      </dsp:txBody>
      <dsp:txXfrm>
        <a:off x="742426" y="6448647"/>
        <a:ext cx="8623544" cy="992441"/>
      </dsp:txXfrm>
    </dsp:sp>
    <dsp:sp modelId="{D56886D3-4CEA-40BC-98AF-992260B5947E}">
      <dsp:nvSpPr>
        <dsp:cNvPr id="0" name=""/>
        <dsp:cNvSpPr/>
      </dsp:nvSpPr>
      <dsp:spPr>
        <a:xfrm>
          <a:off x="122150" y="6324592"/>
          <a:ext cx="1240551" cy="124055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58A25-F9C2-49B7-91DE-7998D512C869}">
      <dsp:nvSpPr>
        <dsp:cNvPr id="0" name=""/>
        <dsp:cNvSpPr/>
      </dsp:nvSpPr>
      <dsp:spPr>
        <a:xfrm>
          <a:off x="2333755" y="436781"/>
          <a:ext cx="5644557" cy="5644557"/>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zh-TW" altLang="en-US" sz="4500" b="1" kern="1200" dirty="0"/>
            <a:t>綠色</a:t>
          </a:r>
          <a:endParaRPr lang="en-US" altLang="zh-TW" sz="4500" b="1" kern="1200" dirty="0"/>
        </a:p>
        <a:p>
          <a:pPr lvl="0" algn="ctr" defTabSz="2000250">
            <a:lnSpc>
              <a:spcPct val="90000"/>
            </a:lnSpc>
            <a:spcBef>
              <a:spcPct val="0"/>
            </a:spcBef>
            <a:spcAft>
              <a:spcPct val="35000"/>
            </a:spcAft>
          </a:pPr>
          <a:r>
            <a:rPr lang="zh-TW" altLang="en-US" sz="4500" b="1" kern="1200" dirty="0"/>
            <a:t>產品</a:t>
          </a:r>
        </a:p>
      </dsp:txBody>
      <dsp:txXfrm>
        <a:off x="5308571" y="1632889"/>
        <a:ext cx="2015913" cy="1679927"/>
      </dsp:txXfrm>
    </dsp:sp>
    <dsp:sp modelId="{0ABD6A8E-0240-4267-9029-9065E20B5A41}">
      <dsp:nvSpPr>
        <dsp:cNvPr id="0" name=""/>
        <dsp:cNvSpPr/>
      </dsp:nvSpPr>
      <dsp:spPr>
        <a:xfrm>
          <a:off x="2217504" y="638372"/>
          <a:ext cx="5644557" cy="5644557"/>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zh-TW" altLang="en-US" sz="4500" b="1" kern="1200" dirty="0"/>
            <a:t>展現</a:t>
          </a:r>
          <a:endParaRPr lang="en-US" altLang="zh-TW" sz="4500" b="1" kern="1200" dirty="0"/>
        </a:p>
        <a:p>
          <a:pPr lvl="0" algn="ctr" defTabSz="2000250">
            <a:lnSpc>
              <a:spcPct val="90000"/>
            </a:lnSpc>
            <a:spcBef>
              <a:spcPct val="0"/>
            </a:spcBef>
            <a:spcAft>
              <a:spcPct val="35000"/>
            </a:spcAft>
          </a:pPr>
          <a:r>
            <a:rPr lang="zh-TW" altLang="en-US" sz="4500" b="1" kern="1200" dirty="0"/>
            <a:t>品牌力</a:t>
          </a:r>
        </a:p>
      </dsp:txBody>
      <dsp:txXfrm>
        <a:off x="3561447" y="4300615"/>
        <a:ext cx="3023869" cy="1478336"/>
      </dsp:txXfrm>
    </dsp:sp>
    <dsp:sp modelId="{6978D000-5DFB-4B48-B30D-9E7094E00F68}">
      <dsp:nvSpPr>
        <dsp:cNvPr id="0" name=""/>
        <dsp:cNvSpPr/>
      </dsp:nvSpPr>
      <dsp:spPr>
        <a:xfrm>
          <a:off x="2101253" y="436781"/>
          <a:ext cx="5644557" cy="5644557"/>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zh-TW" altLang="en-US" sz="4500" b="1" kern="1200" dirty="0"/>
            <a:t>區域性市場</a:t>
          </a:r>
        </a:p>
      </dsp:txBody>
      <dsp:txXfrm>
        <a:off x="2755081" y="1632889"/>
        <a:ext cx="2015913" cy="1679927"/>
      </dsp:txXfrm>
    </dsp:sp>
    <dsp:sp modelId="{763E029B-ADCC-4545-923F-1B2A9ECE6A67}">
      <dsp:nvSpPr>
        <dsp:cNvPr id="0" name=""/>
        <dsp:cNvSpPr/>
      </dsp:nvSpPr>
      <dsp:spPr>
        <a:xfrm>
          <a:off x="1984796" y="87356"/>
          <a:ext cx="6343407" cy="6343407"/>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A508190-FB3E-43F1-8E76-797F9093CAA5}">
      <dsp:nvSpPr>
        <dsp:cNvPr id="0" name=""/>
        <dsp:cNvSpPr/>
      </dsp:nvSpPr>
      <dsp:spPr>
        <a:xfrm>
          <a:off x="1868079" y="288590"/>
          <a:ext cx="6343407" cy="6343407"/>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5AF2EA-944F-4B2B-B4D8-FEF1E892FB0C}">
      <dsp:nvSpPr>
        <dsp:cNvPr id="0" name=""/>
        <dsp:cNvSpPr/>
      </dsp:nvSpPr>
      <dsp:spPr>
        <a:xfrm>
          <a:off x="1751363" y="87356"/>
          <a:ext cx="6343407" cy="6343407"/>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2CE4F4E1-C5B7-FB8E-A21A-5CEF1B353969}"/>
              </a:ext>
            </a:extLst>
          </p:cNvPr>
          <p:cNvSpPr>
            <a:spLocks noGrp="1"/>
          </p:cNvSpPr>
          <p:nvPr>
            <p:ph type="hdr" sz="quarter"/>
          </p:nvPr>
        </p:nvSpPr>
        <p:spPr>
          <a:xfrm>
            <a:off x="1" y="0"/>
            <a:ext cx="2945659" cy="498056"/>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E3CCAC53-42B0-7E9A-0E73-5316C3BDB5E1}"/>
              </a:ext>
            </a:extLst>
          </p:cNvPr>
          <p:cNvSpPr>
            <a:spLocks noGrp="1"/>
          </p:cNvSpPr>
          <p:nvPr>
            <p:ph type="dt" sz="quarter" idx="1"/>
          </p:nvPr>
        </p:nvSpPr>
        <p:spPr>
          <a:xfrm>
            <a:off x="3850443" y="0"/>
            <a:ext cx="2945659" cy="498056"/>
          </a:xfrm>
          <a:prstGeom prst="rect">
            <a:avLst/>
          </a:prstGeom>
        </p:spPr>
        <p:txBody>
          <a:bodyPr vert="horz" lIns="91312" tIns="45656" rIns="91312" bIns="45656" rtlCol="0"/>
          <a:lstStyle>
            <a:lvl1pPr algn="r">
              <a:defRPr sz="1200"/>
            </a:lvl1pPr>
          </a:lstStyle>
          <a:p>
            <a:fld id="{BDDC76B8-2C2D-4150-94F0-10448665E1EB}" type="datetimeFigureOut">
              <a:rPr lang="zh-TW" altLang="en-US" smtClean="0"/>
              <a:t>2026/6/29</a:t>
            </a:fld>
            <a:endParaRPr lang="zh-TW" altLang="en-US"/>
          </a:p>
        </p:txBody>
      </p:sp>
      <p:sp>
        <p:nvSpPr>
          <p:cNvPr id="4" name="頁尾版面配置區 3">
            <a:extLst>
              <a:ext uri="{FF2B5EF4-FFF2-40B4-BE49-F238E27FC236}">
                <a16:creationId xmlns:a16="http://schemas.microsoft.com/office/drawing/2014/main" id="{01CCFB8D-5791-C7B2-03A2-CCC43B52FC78}"/>
              </a:ext>
            </a:extLst>
          </p:cNvPr>
          <p:cNvSpPr>
            <a:spLocks noGrp="1"/>
          </p:cNvSpPr>
          <p:nvPr>
            <p:ph type="ftr" sz="quarter" idx="2"/>
          </p:nvPr>
        </p:nvSpPr>
        <p:spPr>
          <a:xfrm>
            <a:off x="1" y="9428584"/>
            <a:ext cx="2945659" cy="498055"/>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3D2856ED-3C5E-7194-9604-5ED04946CA2A}"/>
              </a:ext>
            </a:extLst>
          </p:cNvPr>
          <p:cNvSpPr>
            <a:spLocks noGrp="1"/>
          </p:cNvSpPr>
          <p:nvPr>
            <p:ph type="sldNum" sz="quarter" idx="3"/>
          </p:nvPr>
        </p:nvSpPr>
        <p:spPr>
          <a:xfrm>
            <a:off x="3850443" y="9428584"/>
            <a:ext cx="2945659" cy="498055"/>
          </a:xfrm>
          <a:prstGeom prst="rect">
            <a:avLst/>
          </a:prstGeom>
        </p:spPr>
        <p:txBody>
          <a:bodyPr vert="horz" lIns="91312" tIns="45656" rIns="91312" bIns="45656" rtlCol="0" anchor="b"/>
          <a:lstStyle>
            <a:lvl1pPr algn="r">
              <a:defRPr sz="1200"/>
            </a:lvl1pPr>
          </a:lstStyle>
          <a:p>
            <a:fld id="{5B58F6CE-7FB1-4868-B963-CEB3C7DFBE9F}" type="slidenum">
              <a:rPr lang="zh-TW" altLang="en-US" smtClean="0"/>
              <a:t>‹#›</a:t>
            </a:fld>
            <a:endParaRPr lang="zh-TW" altLang="en-US"/>
          </a:p>
        </p:txBody>
      </p:sp>
    </p:spTree>
    <p:extLst>
      <p:ext uri="{BB962C8B-B14F-4D97-AF65-F5344CB8AC3E}">
        <p14:creationId xmlns:p14="http://schemas.microsoft.com/office/powerpoint/2010/main" val="2633246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8056"/>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312" tIns="45656" rIns="91312" bIns="45656" rtlCol="0"/>
          <a:lstStyle>
            <a:lvl1pPr algn="r">
              <a:defRPr sz="1200"/>
            </a:lvl1pPr>
          </a:lstStyle>
          <a:p>
            <a:fld id="{56A3913F-356E-4716-9420-1A29E00D68CD}" type="datetimeFigureOut">
              <a:rPr lang="zh-TW" altLang="en-US" smtClean="0"/>
              <a:t>2026/6/29</a:t>
            </a:fld>
            <a:endParaRPr lang="zh-TW" altLang="en-US"/>
          </a:p>
        </p:txBody>
      </p:sp>
      <p:sp>
        <p:nvSpPr>
          <p:cNvPr id="4" name="投影片影像版面配置區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312" tIns="45656" rIns="91312" bIns="45656"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312" tIns="45656" rIns="91312" bIns="45656"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428584"/>
            <a:ext cx="2945659" cy="498055"/>
          </a:xfrm>
          <a:prstGeom prst="rect">
            <a:avLst/>
          </a:prstGeom>
        </p:spPr>
        <p:txBody>
          <a:bodyPr vert="horz" lIns="91312" tIns="45656" rIns="91312" bIns="45656"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312" tIns="45656" rIns="91312" bIns="45656" rtlCol="0" anchor="b"/>
          <a:lstStyle>
            <a:lvl1pPr algn="r">
              <a:defRPr sz="1200"/>
            </a:lvl1pPr>
          </a:lstStyle>
          <a:p>
            <a:fld id="{7D3B0484-BB15-4BD4-B6D8-0DC515AF9CC6}" type="slidenum">
              <a:rPr lang="zh-TW" altLang="en-US" smtClean="0"/>
              <a:t>‹#›</a:t>
            </a:fld>
            <a:endParaRPr lang="zh-TW" altLang="en-US"/>
          </a:p>
        </p:txBody>
      </p:sp>
    </p:spTree>
    <p:extLst>
      <p:ext uri="{BB962C8B-B14F-4D97-AF65-F5344CB8AC3E}">
        <p14:creationId xmlns:p14="http://schemas.microsoft.com/office/powerpoint/2010/main" val="1661426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6.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B5D00F0-9B78-6196-AC67-6C45B26314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782" t="6024" r="8609" b="13474"/>
          <a:stretch/>
        </p:blipFill>
        <p:spPr>
          <a:xfrm>
            <a:off x="0" y="-41906"/>
            <a:ext cx="15119350" cy="10733720"/>
          </a:xfrm>
          <a:prstGeom prst="rect">
            <a:avLst/>
          </a:prstGeom>
        </p:spPr>
      </p:pic>
      <p:grpSp>
        <p:nvGrpSpPr>
          <p:cNvPr id="66" name="群組 65">
            <a:extLst>
              <a:ext uri="{FF2B5EF4-FFF2-40B4-BE49-F238E27FC236}">
                <a16:creationId xmlns:a16="http://schemas.microsoft.com/office/drawing/2014/main" id="{049AA0DF-2479-CB21-DBCB-878C14756262}"/>
              </a:ext>
            </a:extLst>
          </p:cNvPr>
          <p:cNvGrpSpPr/>
          <p:nvPr userDrawn="1"/>
        </p:nvGrpSpPr>
        <p:grpSpPr>
          <a:xfrm>
            <a:off x="-24294" y="-41908"/>
            <a:ext cx="9180994" cy="10879817"/>
            <a:chOff x="-20689" y="-1"/>
            <a:chExt cx="7818489" cy="10691814"/>
          </a:xfrm>
          <a:effectLst/>
        </p:grpSpPr>
        <p:sp>
          <p:nvSpPr>
            <p:cNvPr id="64" name="平行四邊形 63">
              <a:extLst>
                <a:ext uri="{FF2B5EF4-FFF2-40B4-BE49-F238E27FC236}">
                  <a16:creationId xmlns:a16="http://schemas.microsoft.com/office/drawing/2014/main" id="{60BF3D02-68EB-E2AA-0B59-EAA3AE65069B}"/>
                </a:ext>
              </a:extLst>
            </p:cNvPr>
            <p:cNvSpPr/>
            <p:nvPr userDrawn="1"/>
          </p:nvSpPr>
          <p:spPr>
            <a:xfrm flipH="1">
              <a:off x="342900" y="0"/>
              <a:ext cx="7454900" cy="10691813"/>
            </a:xfrm>
            <a:prstGeom prst="parallelogram">
              <a:avLst>
                <a:gd name="adj" fmla="val 198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5" name="矩形 64">
              <a:extLst>
                <a:ext uri="{FF2B5EF4-FFF2-40B4-BE49-F238E27FC236}">
                  <a16:creationId xmlns:a16="http://schemas.microsoft.com/office/drawing/2014/main" id="{2738082F-0F93-7D04-2969-9221436D910E}"/>
                </a:ext>
              </a:extLst>
            </p:cNvPr>
            <p:cNvSpPr/>
            <p:nvPr userDrawn="1"/>
          </p:nvSpPr>
          <p:spPr>
            <a:xfrm>
              <a:off x="-20689" y="-1"/>
              <a:ext cx="2395589" cy="10691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pic>
        <p:nvPicPr>
          <p:cNvPr id="82" name="圖形 81">
            <a:extLst>
              <a:ext uri="{FF2B5EF4-FFF2-40B4-BE49-F238E27FC236}">
                <a16:creationId xmlns:a16="http://schemas.microsoft.com/office/drawing/2014/main" id="{06D767BB-F217-B1C0-B16C-D065205EC44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854" y="1374901"/>
            <a:ext cx="4264789" cy="6445251"/>
          </a:xfrm>
          <a:prstGeom prst="rect">
            <a:avLst/>
          </a:prstGeom>
        </p:spPr>
      </p:pic>
      <p:sp>
        <p:nvSpPr>
          <p:cNvPr id="76" name="平行四邊形 75">
            <a:extLst>
              <a:ext uri="{FF2B5EF4-FFF2-40B4-BE49-F238E27FC236}">
                <a16:creationId xmlns:a16="http://schemas.microsoft.com/office/drawing/2014/main" id="{8EF34EC3-03DD-E69C-7124-27AA55ADEF43}"/>
              </a:ext>
            </a:extLst>
          </p:cNvPr>
          <p:cNvSpPr/>
          <p:nvPr userDrawn="1"/>
        </p:nvSpPr>
        <p:spPr>
          <a:xfrm flipH="1">
            <a:off x="7290359" y="-41907"/>
            <a:ext cx="1484783" cy="8061745"/>
          </a:xfrm>
          <a:prstGeom prst="parallelogram">
            <a:avLst>
              <a:gd name="adj" fmla="val 91036"/>
            </a:avLst>
          </a:prstGeom>
          <a:solidFill>
            <a:srgbClr val="E8B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7" name="Title 1">
            <a:extLst>
              <a:ext uri="{FF2B5EF4-FFF2-40B4-BE49-F238E27FC236}">
                <a16:creationId xmlns:a16="http://schemas.microsoft.com/office/drawing/2014/main" id="{5EAD1CA3-2A0C-55AD-1557-E5D193F75B62}"/>
              </a:ext>
            </a:extLst>
          </p:cNvPr>
          <p:cNvSpPr>
            <a:spLocks noGrp="1"/>
          </p:cNvSpPr>
          <p:nvPr>
            <p:ph type="ctrTitle" hasCustomPrompt="1"/>
          </p:nvPr>
        </p:nvSpPr>
        <p:spPr>
          <a:xfrm>
            <a:off x="829790" y="7059093"/>
            <a:ext cx="7107710" cy="715582"/>
          </a:xfrm>
        </p:spPr>
        <p:txBody>
          <a:bodyPr anchor="t">
            <a:noAutofit/>
          </a:bodyPr>
          <a:lstStyle>
            <a:lvl1pPr algn="l">
              <a:defRPr sz="6600" b="1">
                <a:solidFill>
                  <a:srgbClr val="343C41"/>
                </a:solidFill>
              </a:defRPr>
            </a:lvl1pPr>
          </a:lstStyle>
          <a:p>
            <a:r>
              <a:rPr lang="zh-TW" altLang="en-US" dirty="0"/>
              <a:t>編輯標題</a:t>
            </a:r>
            <a:endParaRPr lang="en-US" dirty="0"/>
          </a:p>
        </p:txBody>
      </p:sp>
      <p:sp>
        <p:nvSpPr>
          <p:cNvPr id="68" name="Subtitle 2">
            <a:extLst>
              <a:ext uri="{FF2B5EF4-FFF2-40B4-BE49-F238E27FC236}">
                <a16:creationId xmlns:a16="http://schemas.microsoft.com/office/drawing/2014/main" id="{BD0B97A0-1276-848D-A235-230E2421AACE}"/>
              </a:ext>
            </a:extLst>
          </p:cNvPr>
          <p:cNvSpPr>
            <a:spLocks noGrp="1"/>
          </p:cNvSpPr>
          <p:nvPr>
            <p:ph type="subTitle" idx="1" hasCustomPrompt="1"/>
          </p:nvPr>
        </p:nvSpPr>
        <p:spPr>
          <a:xfrm>
            <a:off x="829790" y="8296114"/>
            <a:ext cx="4904023" cy="477724"/>
          </a:xfrm>
        </p:spPr>
        <p:txBody>
          <a:bodyPr>
            <a:normAutofit/>
          </a:bodyPr>
          <a:lstStyle>
            <a:lvl1pPr marL="0" indent="0" algn="l">
              <a:buNone/>
              <a:defRPr sz="3200">
                <a:solidFill>
                  <a:srgbClr val="343C41"/>
                </a:solidFill>
              </a:defRPr>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zh-TW" altLang="en-US" dirty="0"/>
              <a:t>編輯子標題</a:t>
            </a:r>
            <a:endParaRPr lang="en-US" dirty="0"/>
          </a:p>
        </p:txBody>
      </p:sp>
      <p:pic>
        <p:nvPicPr>
          <p:cNvPr id="87" name="圖片 86">
            <a:extLst>
              <a:ext uri="{FF2B5EF4-FFF2-40B4-BE49-F238E27FC236}">
                <a16:creationId xmlns:a16="http://schemas.microsoft.com/office/drawing/2014/main" id="{5F598B05-7C95-B6CD-CCF1-2C9F55934D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3348" y="1045486"/>
            <a:ext cx="2657475" cy="947282"/>
          </a:xfrm>
          <a:prstGeom prst="rect">
            <a:avLst/>
          </a:prstGeom>
        </p:spPr>
      </p:pic>
      <p:pic>
        <p:nvPicPr>
          <p:cNvPr id="3" name="圖片 2">
            <a:extLst>
              <a:ext uri="{FF2B5EF4-FFF2-40B4-BE49-F238E27FC236}">
                <a16:creationId xmlns:a16="http://schemas.microsoft.com/office/drawing/2014/main" id="{068E1B26-42E8-0FE4-E50F-31F5DE57478F}"/>
              </a:ext>
            </a:extLst>
          </p:cNvPr>
          <p:cNvPicPr>
            <a:picLocks noChangeAspect="1"/>
          </p:cNvPicPr>
          <p:nvPr userDrawn="1"/>
        </p:nvPicPr>
        <p:blipFill>
          <a:blip r:embed="rId5"/>
          <a:stretch>
            <a:fillRect/>
          </a:stretch>
        </p:blipFill>
        <p:spPr>
          <a:xfrm>
            <a:off x="794836" y="1091862"/>
            <a:ext cx="2700281" cy="826113"/>
          </a:xfrm>
          <a:prstGeom prst="rect">
            <a:avLst/>
          </a:prstGeom>
        </p:spPr>
      </p:pic>
    </p:spTree>
    <p:extLst>
      <p:ext uri="{BB962C8B-B14F-4D97-AF65-F5344CB8AC3E}">
        <p14:creationId xmlns:p14="http://schemas.microsoft.com/office/powerpoint/2010/main" val="257455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13" name="圖形 12">
            <a:extLst>
              <a:ext uri="{FF2B5EF4-FFF2-40B4-BE49-F238E27FC236}">
                <a16:creationId xmlns:a16="http://schemas.microsoft.com/office/drawing/2014/main" id="{8C778D0E-113B-EF03-AF22-9DBC775A78C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8104685" y="1152144"/>
            <a:ext cx="7014665" cy="9539668"/>
          </a:xfrm>
          <a:prstGeom prst="rect">
            <a:avLst/>
          </a:prstGeom>
        </p:spPr>
      </p:pic>
      <p:pic>
        <p:nvPicPr>
          <p:cNvPr id="4" name="圖片 3">
            <a:extLst>
              <a:ext uri="{FF2B5EF4-FFF2-40B4-BE49-F238E27FC236}">
                <a16:creationId xmlns:a16="http://schemas.microsoft.com/office/drawing/2014/main" id="{7D48ED39-F429-CBD8-E87F-23F7C4361091}"/>
              </a:ext>
            </a:extLst>
          </p:cNvPr>
          <p:cNvPicPr>
            <a:picLocks noChangeAspect="1"/>
          </p:cNvPicPr>
          <p:nvPr userDrawn="1"/>
        </p:nvPicPr>
        <p:blipFill>
          <a:blip r:embed="rId3"/>
          <a:stretch>
            <a:fillRect/>
          </a:stretch>
        </p:blipFill>
        <p:spPr>
          <a:xfrm>
            <a:off x="11849549" y="326031"/>
            <a:ext cx="2700281" cy="826113"/>
          </a:xfrm>
          <a:prstGeom prst="rect">
            <a:avLst/>
          </a:prstGeom>
        </p:spPr>
      </p:pic>
      <p:pic>
        <p:nvPicPr>
          <p:cNvPr id="3" name="圖片 2">
            <a:extLst>
              <a:ext uri="{FF2B5EF4-FFF2-40B4-BE49-F238E27FC236}">
                <a16:creationId xmlns:a16="http://schemas.microsoft.com/office/drawing/2014/main" id="{CFB47CCB-89E0-27D3-006A-C1AE590E9EDC}"/>
              </a:ext>
            </a:extLst>
          </p:cNvPr>
          <p:cNvPicPr>
            <a:picLocks noChangeAspect="1"/>
          </p:cNvPicPr>
          <p:nvPr userDrawn="1"/>
        </p:nvPicPr>
        <p:blipFill>
          <a:blip r:embed="rId4">
            <a:alphaModFix amt="85000"/>
          </a:blip>
          <a:stretch>
            <a:fillRect/>
          </a:stretch>
        </p:blipFill>
        <p:spPr>
          <a:xfrm>
            <a:off x="60052" y="0"/>
            <a:ext cx="9721526" cy="10691812"/>
          </a:xfrm>
          <a:prstGeom prst="rect">
            <a:avLst/>
          </a:prstGeom>
        </p:spPr>
      </p:pic>
      <p:grpSp>
        <p:nvGrpSpPr>
          <p:cNvPr id="9" name="群組 8">
            <a:extLst>
              <a:ext uri="{FF2B5EF4-FFF2-40B4-BE49-F238E27FC236}">
                <a16:creationId xmlns:a16="http://schemas.microsoft.com/office/drawing/2014/main" id="{A83EAD27-0673-E3B2-8877-48142C530431}"/>
              </a:ext>
            </a:extLst>
          </p:cNvPr>
          <p:cNvGrpSpPr/>
          <p:nvPr userDrawn="1"/>
        </p:nvGrpSpPr>
        <p:grpSpPr>
          <a:xfrm rot="5400000">
            <a:off x="-5320069" y="5320066"/>
            <a:ext cx="10692000" cy="51863"/>
            <a:chOff x="0" y="-1"/>
            <a:chExt cx="7846095" cy="62754"/>
          </a:xfrm>
        </p:grpSpPr>
        <p:sp>
          <p:nvSpPr>
            <p:cNvPr id="6" name="矩形 5">
              <a:extLst>
                <a:ext uri="{FF2B5EF4-FFF2-40B4-BE49-F238E27FC236}">
                  <a16:creationId xmlns:a16="http://schemas.microsoft.com/office/drawing/2014/main" id="{74286C3B-C14E-5C38-CEBA-374433536FCE}"/>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1D6450E1-5CBA-A644-6ADF-A1AF7439885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838053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16" name="圖形 15">
            <a:extLst>
              <a:ext uri="{FF2B5EF4-FFF2-40B4-BE49-F238E27FC236}">
                <a16:creationId xmlns:a16="http://schemas.microsoft.com/office/drawing/2014/main" id="{9C3BEFDF-DEEF-525E-B236-80C40191F61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8104685" y="1152144"/>
            <a:ext cx="7014665" cy="9539668"/>
          </a:xfrm>
          <a:prstGeom prst="rect">
            <a:avLst/>
          </a:prstGeom>
        </p:spPr>
      </p:pic>
      <p:sp>
        <p:nvSpPr>
          <p:cNvPr id="2" name="Title 1"/>
          <p:cNvSpPr>
            <a:spLocks noGrp="1"/>
          </p:cNvSpPr>
          <p:nvPr>
            <p:ph type="title"/>
          </p:nvPr>
        </p:nvSpPr>
        <p:spPr>
          <a:xfrm>
            <a:off x="1039456" y="569242"/>
            <a:ext cx="10713273" cy="2066590"/>
          </a:xfrm>
        </p:spPr>
        <p:txBody>
          <a:bodyPr/>
          <a:lstStyle>
            <a:lvl1pPr>
              <a:defRPr b="1"/>
            </a:lvl1p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dirty="0"/>
          </a:p>
        </p:txBody>
      </p:sp>
      <p:sp>
        <p:nvSpPr>
          <p:cNvPr id="7" name="矩形 6">
            <a:extLst>
              <a:ext uri="{FF2B5EF4-FFF2-40B4-BE49-F238E27FC236}">
                <a16:creationId xmlns:a16="http://schemas.microsoft.com/office/drawing/2014/main" id="{1490C931-24FB-B523-4221-5D1BAAC5A154}"/>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2F168892-24FF-949D-415C-2D8E869F3D35}"/>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a:extLst>
              <a:ext uri="{FF2B5EF4-FFF2-40B4-BE49-F238E27FC236}">
                <a16:creationId xmlns:a16="http://schemas.microsoft.com/office/drawing/2014/main" id="{3A7B6DBF-A91C-7464-FA74-6BEB3D84A841}"/>
              </a:ext>
            </a:extLst>
          </p:cNvPr>
          <p:cNvPicPr>
            <a:picLocks noChangeAspect="1"/>
          </p:cNvPicPr>
          <p:nvPr userDrawn="1"/>
        </p:nvPicPr>
        <p:blipFill>
          <a:blip r:embed="rId3"/>
          <a:stretch>
            <a:fillRect/>
          </a:stretch>
        </p:blipFill>
        <p:spPr>
          <a:xfrm>
            <a:off x="11849549" y="326031"/>
            <a:ext cx="2700281" cy="826113"/>
          </a:xfrm>
          <a:prstGeom prst="rect">
            <a:avLst/>
          </a:prstGeom>
        </p:spPr>
      </p:pic>
    </p:spTree>
    <p:extLst>
      <p:ext uri="{BB962C8B-B14F-4D97-AF65-F5344CB8AC3E}">
        <p14:creationId xmlns:p14="http://schemas.microsoft.com/office/powerpoint/2010/main" val="1650572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14" name="圖形 13">
            <a:extLst>
              <a:ext uri="{FF2B5EF4-FFF2-40B4-BE49-F238E27FC236}">
                <a16:creationId xmlns:a16="http://schemas.microsoft.com/office/drawing/2014/main" id="{F9B4F303-D2DE-B7C4-BE56-50C98B38A14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8104685" y="1152144"/>
            <a:ext cx="7014665" cy="9539668"/>
          </a:xfrm>
          <a:prstGeom prst="rect">
            <a:avLst/>
          </a:prstGeom>
        </p:spPr>
      </p:pic>
      <p:sp>
        <p:nvSpPr>
          <p:cNvPr id="2" name="Title 1"/>
          <p:cNvSpPr>
            <a:spLocks noGrp="1"/>
          </p:cNvSpPr>
          <p:nvPr>
            <p:ph type="title"/>
          </p:nvPr>
        </p:nvSpPr>
        <p:spPr>
          <a:xfrm>
            <a:off x="1039456" y="569242"/>
            <a:ext cx="10799133" cy="206659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7" name="矩形 6">
            <a:extLst>
              <a:ext uri="{FF2B5EF4-FFF2-40B4-BE49-F238E27FC236}">
                <a16:creationId xmlns:a16="http://schemas.microsoft.com/office/drawing/2014/main" id="{E576120B-7824-8E6D-7FA5-C9E22CDE4E05}"/>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7B2CBB64-788B-E99F-6F11-84904A761A4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7">
            <a:extLst>
              <a:ext uri="{FF2B5EF4-FFF2-40B4-BE49-F238E27FC236}">
                <a16:creationId xmlns:a16="http://schemas.microsoft.com/office/drawing/2014/main" id="{6B542845-E3BE-4E98-FB01-F7B618121822}"/>
              </a:ext>
            </a:extLst>
          </p:cNvPr>
          <p:cNvPicPr>
            <a:picLocks noChangeAspect="1"/>
          </p:cNvPicPr>
          <p:nvPr userDrawn="1"/>
        </p:nvPicPr>
        <p:blipFill>
          <a:blip r:embed="rId3"/>
          <a:stretch>
            <a:fillRect/>
          </a:stretch>
        </p:blipFill>
        <p:spPr>
          <a:xfrm>
            <a:off x="11849549" y="326031"/>
            <a:ext cx="2700281" cy="826113"/>
          </a:xfrm>
          <a:prstGeom prst="rect">
            <a:avLst/>
          </a:prstGeom>
        </p:spPr>
      </p:pic>
    </p:spTree>
    <p:extLst>
      <p:ext uri="{BB962C8B-B14F-4D97-AF65-F5344CB8AC3E}">
        <p14:creationId xmlns:p14="http://schemas.microsoft.com/office/powerpoint/2010/main" val="3453729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13" name="圖形 12">
            <a:extLst>
              <a:ext uri="{FF2B5EF4-FFF2-40B4-BE49-F238E27FC236}">
                <a16:creationId xmlns:a16="http://schemas.microsoft.com/office/drawing/2014/main" id="{8C778D0E-113B-EF03-AF22-9DBC775A78C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8104685" y="1152144"/>
            <a:ext cx="7014665" cy="9539668"/>
          </a:xfrm>
          <a:prstGeom prst="rect">
            <a:avLst/>
          </a:prstGeom>
        </p:spPr>
      </p:pic>
      <p:sp>
        <p:nvSpPr>
          <p:cNvPr id="2" name="Date Placeholder 1"/>
          <p:cNvSpPr>
            <a:spLocks noGrp="1"/>
          </p:cNvSpPr>
          <p:nvPr>
            <p:ph type="dt" sz="half" idx="10"/>
          </p:nvPr>
        </p:nvSpPr>
        <p:spPr/>
        <p:txBody>
          <a:bodyPr/>
          <a:lstStyle/>
          <a:p>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6" name="矩形 5">
            <a:extLst>
              <a:ext uri="{FF2B5EF4-FFF2-40B4-BE49-F238E27FC236}">
                <a16:creationId xmlns:a16="http://schemas.microsoft.com/office/drawing/2014/main" id="{74286C3B-C14E-5C38-CEBA-374433536FCE}"/>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1D6450E1-5CBA-A644-6ADF-A1AF7439885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a16="http://schemas.microsoft.com/office/drawing/2014/main" id="{0103F33A-FBF7-795E-C4B8-C27AE921A905}"/>
              </a:ext>
            </a:extLst>
          </p:cNvPr>
          <p:cNvPicPr>
            <a:picLocks noChangeAspect="1"/>
          </p:cNvPicPr>
          <p:nvPr userDrawn="1"/>
        </p:nvPicPr>
        <p:blipFill>
          <a:blip r:embed="rId3"/>
          <a:stretch>
            <a:fillRect/>
          </a:stretch>
        </p:blipFill>
        <p:spPr>
          <a:xfrm>
            <a:off x="11849549" y="326031"/>
            <a:ext cx="2700281" cy="826113"/>
          </a:xfrm>
          <a:prstGeom prst="rect">
            <a:avLst/>
          </a:prstGeom>
        </p:spPr>
      </p:pic>
    </p:spTree>
    <p:extLst>
      <p:ext uri="{BB962C8B-B14F-4D97-AF65-F5344CB8AC3E}">
        <p14:creationId xmlns:p14="http://schemas.microsoft.com/office/powerpoint/2010/main" val="2946281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A83EAD27-0673-E3B2-8877-48142C530431}"/>
              </a:ext>
            </a:extLst>
          </p:cNvPr>
          <p:cNvGrpSpPr/>
          <p:nvPr userDrawn="1"/>
        </p:nvGrpSpPr>
        <p:grpSpPr>
          <a:xfrm rot="5400000">
            <a:off x="-5320069" y="5320066"/>
            <a:ext cx="10692000" cy="51863"/>
            <a:chOff x="0" y="-1"/>
            <a:chExt cx="7846095" cy="62754"/>
          </a:xfrm>
        </p:grpSpPr>
        <p:sp>
          <p:nvSpPr>
            <p:cNvPr id="6" name="矩形 5">
              <a:extLst>
                <a:ext uri="{FF2B5EF4-FFF2-40B4-BE49-F238E27FC236}">
                  <a16:creationId xmlns:a16="http://schemas.microsoft.com/office/drawing/2014/main" id="{74286C3B-C14E-5C38-CEBA-374433536FCE}"/>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1D6450E1-5CBA-A644-6ADF-A1AF7439885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4" name="圖片 13">
            <a:extLst>
              <a:ext uri="{FF2B5EF4-FFF2-40B4-BE49-F238E27FC236}">
                <a16:creationId xmlns:a16="http://schemas.microsoft.com/office/drawing/2014/main" id="{4B9358BA-4C0D-2B91-C35A-1CDA8204C3F5}"/>
              </a:ext>
            </a:extLst>
          </p:cNvPr>
          <p:cNvPicPr>
            <a:picLocks noChangeAspect="1"/>
          </p:cNvPicPr>
          <p:nvPr userDrawn="1"/>
        </p:nvPicPr>
        <p:blipFill>
          <a:blip r:embed="rId2"/>
          <a:stretch>
            <a:fillRect/>
          </a:stretch>
        </p:blipFill>
        <p:spPr>
          <a:xfrm>
            <a:off x="794836" y="1091862"/>
            <a:ext cx="2700281" cy="826113"/>
          </a:xfrm>
          <a:prstGeom prst="rect">
            <a:avLst/>
          </a:prstGeom>
        </p:spPr>
      </p:pic>
      <p:pic>
        <p:nvPicPr>
          <p:cNvPr id="15" name="圖形 14">
            <a:extLst>
              <a:ext uri="{FF2B5EF4-FFF2-40B4-BE49-F238E27FC236}">
                <a16:creationId xmlns:a16="http://schemas.microsoft.com/office/drawing/2014/main" id="{AB0809D1-2AB8-BF14-676F-91CAA18FF6F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388701" y="1134276"/>
            <a:ext cx="7014665" cy="9539668"/>
          </a:xfrm>
          <a:prstGeom prst="rect">
            <a:avLst/>
          </a:prstGeom>
        </p:spPr>
      </p:pic>
      <p:pic>
        <p:nvPicPr>
          <p:cNvPr id="18" name="圖形 17">
            <a:extLst>
              <a:ext uri="{FF2B5EF4-FFF2-40B4-BE49-F238E27FC236}">
                <a16:creationId xmlns:a16="http://schemas.microsoft.com/office/drawing/2014/main" id="{F3D341F6-2C36-FC27-0C0B-A97170630B83}"/>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1862" y="5681961"/>
            <a:ext cx="3305197" cy="4995047"/>
          </a:xfrm>
          <a:prstGeom prst="rect">
            <a:avLst/>
          </a:prstGeom>
        </p:spPr>
      </p:pic>
      <p:pic>
        <p:nvPicPr>
          <p:cNvPr id="2" name="圖片 1">
            <a:extLst>
              <a:ext uri="{FF2B5EF4-FFF2-40B4-BE49-F238E27FC236}">
                <a16:creationId xmlns:a16="http://schemas.microsoft.com/office/drawing/2014/main" id="{70C41752-0765-AD9F-B13F-30CDEB26871E}"/>
              </a:ext>
            </a:extLst>
          </p:cNvPr>
          <p:cNvPicPr>
            <a:picLocks noChangeAspect="1"/>
          </p:cNvPicPr>
          <p:nvPr userDrawn="1"/>
        </p:nvPicPr>
        <p:blipFill>
          <a:blip r:embed="rId5">
            <a:alphaModFix amt="80000"/>
          </a:blip>
          <a:stretch>
            <a:fillRect/>
          </a:stretch>
        </p:blipFill>
        <p:spPr>
          <a:xfrm>
            <a:off x="9407525" y="0"/>
            <a:ext cx="5702300" cy="10691813"/>
          </a:xfrm>
          <a:prstGeom prst="rect">
            <a:avLst/>
          </a:prstGeom>
        </p:spPr>
      </p:pic>
    </p:spTree>
    <p:extLst>
      <p:ext uri="{BB962C8B-B14F-4D97-AF65-F5344CB8AC3E}">
        <p14:creationId xmlns:p14="http://schemas.microsoft.com/office/powerpoint/2010/main" val="2768546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A83EAD27-0673-E3B2-8877-48142C530431}"/>
              </a:ext>
            </a:extLst>
          </p:cNvPr>
          <p:cNvGrpSpPr/>
          <p:nvPr userDrawn="1"/>
        </p:nvGrpSpPr>
        <p:grpSpPr>
          <a:xfrm rot="5400000">
            <a:off x="-5320069" y="5320066"/>
            <a:ext cx="10692000" cy="51863"/>
            <a:chOff x="0" y="-1"/>
            <a:chExt cx="7846095" cy="62754"/>
          </a:xfrm>
        </p:grpSpPr>
        <p:sp>
          <p:nvSpPr>
            <p:cNvPr id="6" name="矩形 5">
              <a:extLst>
                <a:ext uri="{FF2B5EF4-FFF2-40B4-BE49-F238E27FC236}">
                  <a16:creationId xmlns:a16="http://schemas.microsoft.com/office/drawing/2014/main" id="{74286C3B-C14E-5C38-CEBA-374433536FCE}"/>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1D6450E1-5CBA-A644-6ADF-A1AF7439885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7" name="圖片 6">
            <a:extLst>
              <a:ext uri="{FF2B5EF4-FFF2-40B4-BE49-F238E27FC236}">
                <a16:creationId xmlns:a16="http://schemas.microsoft.com/office/drawing/2014/main" id="{047E0A3F-D049-9D29-9DAD-CEB4A4EE39CA}"/>
              </a:ext>
            </a:extLst>
          </p:cNvPr>
          <p:cNvPicPr>
            <a:picLocks noChangeAspect="1"/>
          </p:cNvPicPr>
          <p:nvPr userDrawn="1"/>
        </p:nvPicPr>
        <p:blipFill>
          <a:blip r:embed="rId2">
            <a:alphaModFix amt="80000"/>
          </a:blip>
          <a:stretch>
            <a:fillRect/>
          </a:stretch>
        </p:blipFill>
        <p:spPr>
          <a:xfrm>
            <a:off x="9417050" y="-1"/>
            <a:ext cx="5702300" cy="10691813"/>
          </a:xfrm>
          <a:prstGeom prst="rect">
            <a:avLst/>
          </a:prstGeom>
        </p:spPr>
      </p:pic>
      <p:pic>
        <p:nvPicPr>
          <p:cNvPr id="14" name="圖片 13">
            <a:extLst>
              <a:ext uri="{FF2B5EF4-FFF2-40B4-BE49-F238E27FC236}">
                <a16:creationId xmlns:a16="http://schemas.microsoft.com/office/drawing/2014/main" id="{4B9358BA-4C0D-2B91-C35A-1CDA8204C3F5}"/>
              </a:ext>
            </a:extLst>
          </p:cNvPr>
          <p:cNvPicPr>
            <a:picLocks noChangeAspect="1"/>
          </p:cNvPicPr>
          <p:nvPr userDrawn="1"/>
        </p:nvPicPr>
        <p:blipFill>
          <a:blip r:embed="rId3"/>
          <a:stretch>
            <a:fillRect/>
          </a:stretch>
        </p:blipFill>
        <p:spPr>
          <a:xfrm>
            <a:off x="794836" y="1091862"/>
            <a:ext cx="2700281" cy="826113"/>
          </a:xfrm>
          <a:prstGeom prst="rect">
            <a:avLst/>
          </a:prstGeom>
        </p:spPr>
      </p:pic>
      <p:pic>
        <p:nvPicPr>
          <p:cNvPr id="15" name="圖形 14">
            <a:extLst>
              <a:ext uri="{FF2B5EF4-FFF2-40B4-BE49-F238E27FC236}">
                <a16:creationId xmlns:a16="http://schemas.microsoft.com/office/drawing/2014/main" id="{AB0809D1-2AB8-BF14-676F-91CAA18FF6F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388701" y="1134276"/>
            <a:ext cx="7014665" cy="9539668"/>
          </a:xfrm>
          <a:prstGeom prst="rect">
            <a:avLst/>
          </a:prstGeom>
        </p:spPr>
      </p:pic>
      <p:pic>
        <p:nvPicPr>
          <p:cNvPr id="18" name="圖形 17">
            <a:extLst>
              <a:ext uri="{FF2B5EF4-FFF2-40B4-BE49-F238E27FC236}">
                <a16:creationId xmlns:a16="http://schemas.microsoft.com/office/drawing/2014/main" id="{F3D341F6-2C36-FC27-0C0B-A97170630B83}"/>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1862" y="5681961"/>
            <a:ext cx="3305197" cy="4995047"/>
          </a:xfrm>
          <a:prstGeom prst="rect">
            <a:avLst/>
          </a:prstGeom>
        </p:spPr>
      </p:pic>
    </p:spTree>
    <p:extLst>
      <p:ext uri="{BB962C8B-B14F-4D97-AF65-F5344CB8AC3E}">
        <p14:creationId xmlns:p14="http://schemas.microsoft.com/office/powerpoint/2010/main" val="132696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670FF76-7D3B-471D-888C-456997E3FBDF}"/>
              </a:ext>
            </a:extLst>
          </p:cNvPr>
          <p:cNvPicPr>
            <a:picLocks noChangeAspect="1"/>
          </p:cNvPicPr>
          <p:nvPr userDrawn="1"/>
        </p:nvPicPr>
        <p:blipFill>
          <a:blip r:embed="rId2">
            <a:alphaModFix amt="70000"/>
          </a:blip>
          <a:stretch>
            <a:fillRect/>
          </a:stretch>
        </p:blipFill>
        <p:spPr>
          <a:xfrm>
            <a:off x="9403366" y="0"/>
            <a:ext cx="5702300" cy="10691813"/>
          </a:xfrm>
          <a:prstGeom prst="rect">
            <a:avLst/>
          </a:prstGeom>
        </p:spPr>
      </p:pic>
      <p:pic>
        <p:nvPicPr>
          <p:cNvPr id="13" name="圖形 12">
            <a:extLst>
              <a:ext uri="{FF2B5EF4-FFF2-40B4-BE49-F238E27FC236}">
                <a16:creationId xmlns:a16="http://schemas.microsoft.com/office/drawing/2014/main" id="{8C778D0E-113B-EF03-AF22-9DBC775A78C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388701" y="1134276"/>
            <a:ext cx="7014665" cy="9539668"/>
          </a:xfrm>
          <a:prstGeom prst="rect">
            <a:avLst/>
          </a:prstGeom>
        </p:spPr>
      </p:pic>
      <p:grpSp>
        <p:nvGrpSpPr>
          <p:cNvPr id="9" name="群組 8">
            <a:extLst>
              <a:ext uri="{FF2B5EF4-FFF2-40B4-BE49-F238E27FC236}">
                <a16:creationId xmlns:a16="http://schemas.microsoft.com/office/drawing/2014/main" id="{A83EAD27-0673-E3B2-8877-48142C530431}"/>
              </a:ext>
            </a:extLst>
          </p:cNvPr>
          <p:cNvGrpSpPr/>
          <p:nvPr userDrawn="1"/>
        </p:nvGrpSpPr>
        <p:grpSpPr>
          <a:xfrm rot="5400000">
            <a:off x="-5320069" y="5320066"/>
            <a:ext cx="10692000" cy="51863"/>
            <a:chOff x="0" y="-1"/>
            <a:chExt cx="7846095" cy="62754"/>
          </a:xfrm>
        </p:grpSpPr>
        <p:sp>
          <p:nvSpPr>
            <p:cNvPr id="6" name="矩形 5">
              <a:extLst>
                <a:ext uri="{FF2B5EF4-FFF2-40B4-BE49-F238E27FC236}">
                  <a16:creationId xmlns:a16="http://schemas.microsoft.com/office/drawing/2014/main" id="{74286C3B-C14E-5C38-CEBA-374433536FCE}"/>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1D6450E1-5CBA-A644-6ADF-A1AF7439885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2" name="圖形 11">
            <a:extLst>
              <a:ext uri="{FF2B5EF4-FFF2-40B4-BE49-F238E27FC236}">
                <a16:creationId xmlns:a16="http://schemas.microsoft.com/office/drawing/2014/main" id="{3A43038D-6882-2BC6-AB92-39564E27778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1862" y="5681961"/>
            <a:ext cx="3305197" cy="4995047"/>
          </a:xfrm>
          <a:prstGeom prst="rect">
            <a:avLst/>
          </a:prstGeom>
        </p:spPr>
      </p:pic>
      <p:pic>
        <p:nvPicPr>
          <p:cNvPr id="14" name="圖片 13">
            <a:extLst>
              <a:ext uri="{FF2B5EF4-FFF2-40B4-BE49-F238E27FC236}">
                <a16:creationId xmlns:a16="http://schemas.microsoft.com/office/drawing/2014/main" id="{4B9358BA-4C0D-2B91-C35A-1CDA8204C3F5}"/>
              </a:ext>
            </a:extLst>
          </p:cNvPr>
          <p:cNvPicPr>
            <a:picLocks noChangeAspect="1"/>
          </p:cNvPicPr>
          <p:nvPr userDrawn="1"/>
        </p:nvPicPr>
        <p:blipFill>
          <a:blip r:embed="rId5"/>
          <a:stretch>
            <a:fillRect/>
          </a:stretch>
        </p:blipFill>
        <p:spPr>
          <a:xfrm>
            <a:off x="794836" y="1091862"/>
            <a:ext cx="2700281" cy="826113"/>
          </a:xfrm>
          <a:prstGeom prst="rect">
            <a:avLst/>
          </a:prstGeom>
        </p:spPr>
      </p:pic>
    </p:spTree>
    <p:extLst>
      <p:ext uri="{BB962C8B-B14F-4D97-AF65-F5344CB8AC3E}">
        <p14:creationId xmlns:p14="http://schemas.microsoft.com/office/powerpoint/2010/main" val="3999820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06A687CE-2556-AC46-56D8-6AB66D465E35}"/>
              </a:ext>
            </a:extLst>
          </p:cNvPr>
          <p:cNvPicPr>
            <a:picLocks noChangeAspect="1"/>
          </p:cNvPicPr>
          <p:nvPr userDrawn="1"/>
        </p:nvPicPr>
        <p:blipFill>
          <a:blip r:embed="rId2">
            <a:alphaModFix amt="65000"/>
          </a:blip>
          <a:stretch>
            <a:fillRect/>
          </a:stretch>
        </p:blipFill>
        <p:spPr>
          <a:xfrm>
            <a:off x="9417014" y="0"/>
            <a:ext cx="5702300" cy="10691813"/>
          </a:xfrm>
          <a:prstGeom prst="rect">
            <a:avLst/>
          </a:prstGeom>
        </p:spPr>
      </p:pic>
      <p:grpSp>
        <p:nvGrpSpPr>
          <p:cNvPr id="9" name="群組 8">
            <a:extLst>
              <a:ext uri="{FF2B5EF4-FFF2-40B4-BE49-F238E27FC236}">
                <a16:creationId xmlns:a16="http://schemas.microsoft.com/office/drawing/2014/main" id="{A83EAD27-0673-E3B2-8877-48142C530431}"/>
              </a:ext>
            </a:extLst>
          </p:cNvPr>
          <p:cNvGrpSpPr/>
          <p:nvPr userDrawn="1"/>
        </p:nvGrpSpPr>
        <p:grpSpPr>
          <a:xfrm rot="5400000">
            <a:off x="-5320069" y="5320066"/>
            <a:ext cx="10692000" cy="51863"/>
            <a:chOff x="0" y="-1"/>
            <a:chExt cx="7846095" cy="62754"/>
          </a:xfrm>
        </p:grpSpPr>
        <p:sp>
          <p:nvSpPr>
            <p:cNvPr id="6" name="矩形 5">
              <a:extLst>
                <a:ext uri="{FF2B5EF4-FFF2-40B4-BE49-F238E27FC236}">
                  <a16:creationId xmlns:a16="http://schemas.microsoft.com/office/drawing/2014/main" id="{74286C3B-C14E-5C38-CEBA-374433536FCE}"/>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1D6450E1-5CBA-A644-6ADF-A1AF7439885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4" name="圖片 13">
            <a:extLst>
              <a:ext uri="{FF2B5EF4-FFF2-40B4-BE49-F238E27FC236}">
                <a16:creationId xmlns:a16="http://schemas.microsoft.com/office/drawing/2014/main" id="{4B9358BA-4C0D-2B91-C35A-1CDA8204C3F5}"/>
              </a:ext>
            </a:extLst>
          </p:cNvPr>
          <p:cNvPicPr>
            <a:picLocks noChangeAspect="1"/>
          </p:cNvPicPr>
          <p:nvPr userDrawn="1"/>
        </p:nvPicPr>
        <p:blipFill>
          <a:blip r:embed="rId3"/>
          <a:stretch>
            <a:fillRect/>
          </a:stretch>
        </p:blipFill>
        <p:spPr>
          <a:xfrm>
            <a:off x="794836" y="1091862"/>
            <a:ext cx="2700281" cy="826113"/>
          </a:xfrm>
          <a:prstGeom prst="rect">
            <a:avLst/>
          </a:prstGeom>
        </p:spPr>
      </p:pic>
      <p:pic>
        <p:nvPicPr>
          <p:cNvPr id="10" name="圖形 9">
            <a:extLst>
              <a:ext uri="{FF2B5EF4-FFF2-40B4-BE49-F238E27FC236}">
                <a16:creationId xmlns:a16="http://schemas.microsoft.com/office/drawing/2014/main" id="{D2363D0C-E271-CB6C-F19D-FDFDE474526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388701" y="1134276"/>
            <a:ext cx="7014665" cy="9539668"/>
          </a:xfrm>
          <a:prstGeom prst="rect">
            <a:avLst/>
          </a:prstGeom>
        </p:spPr>
      </p:pic>
      <p:pic>
        <p:nvPicPr>
          <p:cNvPr id="11" name="圖形 10">
            <a:extLst>
              <a:ext uri="{FF2B5EF4-FFF2-40B4-BE49-F238E27FC236}">
                <a16:creationId xmlns:a16="http://schemas.microsoft.com/office/drawing/2014/main" id="{2EF1076D-066D-E3C2-A45C-3FA360C37BF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1862" y="5681961"/>
            <a:ext cx="3305197" cy="4995047"/>
          </a:xfrm>
          <a:prstGeom prst="rect">
            <a:avLst/>
          </a:prstGeom>
        </p:spPr>
      </p:pic>
    </p:spTree>
    <p:extLst>
      <p:ext uri="{BB962C8B-B14F-4D97-AF65-F5344CB8AC3E}">
        <p14:creationId xmlns:p14="http://schemas.microsoft.com/office/powerpoint/2010/main" val="3297301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8FC4F2F-0028-9062-65BF-CEB9A2B5CF45}"/>
              </a:ext>
            </a:extLst>
          </p:cNvPr>
          <p:cNvPicPr>
            <a:picLocks noChangeAspect="1"/>
          </p:cNvPicPr>
          <p:nvPr userDrawn="1"/>
        </p:nvPicPr>
        <p:blipFill>
          <a:blip r:embed="rId2">
            <a:alphaModFix amt="80000"/>
          </a:blip>
          <a:stretch>
            <a:fillRect/>
          </a:stretch>
        </p:blipFill>
        <p:spPr>
          <a:xfrm>
            <a:off x="9403367" y="0"/>
            <a:ext cx="5702300" cy="10691813"/>
          </a:xfrm>
          <a:prstGeom prst="rect">
            <a:avLst/>
          </a:prstGeom>
        </p:spPr>
      </p:pic>
      <p:grpSp>
        <p:nvGrpSpPr>
          <p:cNvPr id="9" name="群組 8">
            <a:extLst>
              <a:ext uri="{FF2B5EF4-FFF2-40B4-BE49-F238E27FC236}">
                <a16:creationId xmlns:a16="http://schemas.microsoft.com/office/drawing/2014/main" id="{A83EAD27-0673-E3B2-8877-48142C530431}"/>
              </a:ext>
            </a:extLst>
          </p:cNvPr>
          <p:cNvGrpSpPr/>
          <p:nvPr userDrawn="1"/>
        </p:nvGrpSpPr>
        <p:grpSpPr>
          <a:xfrm rot="5400000">
            <a:off x="-5320069" y="5320066"/>
            <a:ext cx="10692000" cy="51863"/>
            <a:chOff x="0" y="-1"/>
            <a:chExt cx="7846095" cy="62754"/>
          </a:xfrm>
        </p:grpSpPr>
        <p:sp>
          <p:nvSpPr>
            <p:cNvPr id="6" name="矩形 5">
              <a:extLst>
                <a:ext uri="{FF2B5EF4-FFF2-40B4-BE49-F238E27FC236}">
                  <a16:creationId xmlns:a16="http://schemas.microsoft.com/office/drawing/2014/main" id="{74286C3B-C14E-5C38-CEBA-374433536FCE}"/>
                </a:ext>
              </a:extLst>
            </p:cNvPr>
            <p:cNvSpPr/>
            <p:nvPr userDrawn="1"/>
          </p:nvSpPr>
          <p:spPr>
            <a:xfrm>
              <a:off x="1039455" y="0"/>
              <a:ext cx="6806640" cy="627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1D6450E1-5CBA-A644-6ADF-A1AF7439885A}"/>
                </a:ext>
              </a:extLst>
            </p:cNvPr>
            <p:cNvSpPr/>
            <p:nvPr userDrawn="1"/>
          </p:nvSpPr>
          <p:spPr>
            <a:xfrm>
              <a:off x="0" y="-1"/>
              <a:ext cx="1039455" cy="6275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4" name="圖片 13">
            <a:extLst>
              <a:ext uri="{FF2B5EF4-FFF2-40B4-BE49-F238E27FC236}">
                <a16:creationId xmlns:a16="http://schemas.microsoft.com/office/drawing/2014/main" id="{4B9358BA-4C0D-2B91-C35A-1CDA8204C3F5}"/>
              </a:ext>
            </a:extLst>
          </p:cNvPr>
          <p:cNvPicPr>
            <a:picLocks noChangeAspect="1"/>
          </p:cNvPicPr>
          <p:nvPr userDrawn="1"/>
        </p:nvPicPr>
        <p:blipFill>
          <a:blip r:embed="rId3"/>
          <a:stretch>
            <a:fillRect/>
          </a:stretch>
        </p:blipFill>
        <p:spPr>
          <a:xfrm>
            <a:off x="794836" y="1091862"/>
            <a:ext cx="2700281" cy="826113"/>
          </a:xfrm>
          <a:prstGeom prst="rect">
            <a:avLst/>
          </a:prstGeom>
        </p:spPr>
      </p:pic>
      <p:pic>
        <p:nvPicPr>
          <p:cNvPr id="2" name="圖形 1">
            <a:extLst>
              <a:ext uri="{FF2B5EF4-FFF2-40B4-BE49-F238E27FC236}">
                <a16:creationId xmlns:a16="http://schemas.microsoft.com/office/drawing/2014/main" id="{CC11CF3F-11C9-8DF8-4979-0EE4516991DE}"/>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388701" y="1134276"/>
            <a:ext cx="7014665" cy="9539668"/>
          </a:xfrm>
          <a:prstGeom prst="rect">
            <a:avLst/>
          </a:prstGeom>
        </p:spPr>
      </p:pic>
      <p:pic>
        <p:nvPicPr>
          <p:cNvPr id="4" name="圖形 3">
            <a:extLst>
              <a:ext uri="{FF2B5EF4-FFF2-40B4-BE49-F238E27FC236}">
                <a16:creationId xmlns:a16="http://schemas.microsoft.com/office/drawing/2014/main" id="{845013F9-A4A8-51FD-06C2-8FAC37083C5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1862" y="5681961"/>
            <a:ext cx="3305197" cy="4995047"/>
          </a:xfrm>
          <a:prstGeom prst="rect">
            <a:avLst/>
          </a:prstGeom>
        </p:spPr>
      </p:pic>
    </p:spTree>
    <p:extLst>
      <p:ext uri="{BB962C8B-B14F-4D97-AF65-F5344CB8AC3E}">
        <p14:creationId xmlns:p14="http://schemas.microsoft.com/office/powerpoint/2010/main" val="3564092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endParaRPr lang="zh-TW" alt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CDED78AE-1C64-454A-95CA-C539D9CB7B9A}" type="slidenum">
              <a:rPr lang="zh-TW" altLang="en-US" smtClean="0"/>
              <a:t>‹#›</a:t>
            </a:fld>
            <a:endParaRPr lang="zh-TW" altLang="en-US" dirty="0"/>
          </a:p>
        </p:txBody>
      </p:sp>
      <p:pic>
        <p:nvPicPr>
          <p:cNvPr id="7" name="圖片 6">
            <a:extLst>
              <a:ext uri="{FF2B5EF4-FFF2-40B4-BE49-F238E27FC236}">
                <a16:creationId xmlns:a16="http://schemas.microsoft.com/office/drawing/2014/main" id="{57A0A27D-062A-DC9A-7CD9-825309040417}"/>
              </a:ext>
            </a:extLst>
          </p:cNvPr>
          <p:cNvPicPr>
            <a:picLocks noChangeAspect="1"/>
          </p:cNvPicPr>
          <p:nvPr userDrawn="1"/>
        </p:nvPicPr>
        <p:blipFill>
          <a:blip r:embed="rId12"/>
          <a:stretch>
            <a:fillRect/>
          </a:stretch>
        </p:blipFill>
        <p:spPr>
          <a:xfrm>
            <a:off x="11794931" y="358874"/>
            <a:ext cx="2700281" cy="826113"/>
          </a:xfrm>
          <a:prstGeom prst="rect">
            <a:avLst/>
          </a:prstGeom>
        </p:spPr>
      </p:pic>
    </p:spTree>
    <p:extLst>
      <p:ext uri="{BB962C8B-B14F-4D97-AF65-F5344CB8AC3E}">
        <p14:creationId xmlns:p14="http://schemas.microsoft.com/office/powerpoint/2010/main" val="353790074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2" r:id="rId3"/>
    <p:sldLayoutId id="2147483663" r:id="rId4"/>
    <p:sldLayoutId id="2147483664" r:id="rId5"/>
    <p:sldLayoutId id="2147483670" r:id="rId6"/>
    <p:sldLayoutId id="2147483666" r:id="rId7"/>
    <p:sldLayoutId id="2147483667" r:id="rId8"/>
    <p:sldLayoutId id="2147483668" r:id="rId9"/>
    <p:sldLayoutId id="2147483665" r:id="rId10"/>
  </p:sldLayoutIdLst>
  <p:hf hdr="0" dt="0"/>
  <p:txStyles>
    <p:titleStyle>
      <a:lvl1pPr algn="l" defTabSz="1425550" rtl="0" eaLnBrk="1" latinLnBrk="0" hangingPunct="1">
        <a:lnSpc>
          <a:spcPct val="90000"/>
        </a:lnSpc>
        <a:spcBef>
          <a:spcPct val="0"/>
        </a:spcBef>
        <a:buNone/>
        <a:defRPr sz="6860" b="1"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62902" y="4465712"/>
            <a:ext cx="7165530" cy="317009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48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雋揚國際股份有限公司</a:t>
            </a:r>
            <a:r>
              <a:rPr kumimoji="0" lang="en-US" altLang="zh-TW" sz="48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(1439TW)</a:t>
            </a:r>
            <a:br>
              <a:rPr kumimoji="0" lang="en-US" altLang="zh-TW" sz="48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br>
            <a:r>
              <a:rPr kumimoji="0" lang="en-US" altLang="zh-TW" sz="4800" b="0"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
            </a:r>
            <a:br>
              <a:rPr kumimoji="0" lang="en-US" altLang="zh-TW" sz="4800" b="0"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br>
            <a:r>
              <a:rPr kumimoji="0" lang="zh-TW" altLang="en-US" sz="32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民國</a:t>
            </a:r>
            <a:r>
              <a:rPr kumimoji="0" lang="en-US" altLang="zh-TW" sz="32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115</a:t>
            </a:r>
            <a:r>
              <a:rPr kumimoji="0" lang="zh-TW" altLang="en-US" sz="32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年</a:t>
            </a:r>
            <a:r>
              <a:rPr lang="zh-TW" altLang="en-US" sz="3200" b="1" kern="0" spc="-50" dirty="0">
                <a:solidFill>
                  <a:prstClr val="black">
                    <a:lumMod val="85000"/>
                    <a:lumOff val="15000"/>
                  </a:prstClr>
                </a:solidFill>
                <a:latin typeface="微軟正黑體" panose="020B0604030504040204" pitchFamily="34" charset="-120"/>
                <a:cs typeface="+mj-cs"/>
              </a:rPr>
              <a:t>第二季</a:t>
            </a:r>
            <a:r>
              <a:rPr kumimoji="0" lang="zh-TW" altLang="en-US" sz="32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法人說明會</a:t>
            </a:r>
            <a:r>
              <a:rPr kumimoji="0" lang="en-US" altLang="zh-TW" sz="32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
            </a:r>
            <a:br>
              <a:rPr kumimoji="0" lang="en-US" altLang="zh-TW" sz="32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br>
            <a:r>
              <a:rPr kumimoji="0" lang="en-US" altLang="zh-TW" sz="24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115</a:t>
            </a:r>
            <a:r>
              <a:rPr kumimoji="0" lang="zh-TW" altLang="en-US" sz="24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年</a:t>
            </a:r>
            <a:r>
              <a:rPr kumimoji="0" lang="en-US" altLang="zh-TW" sz="24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6</a:t>
            </a:r>
            <a:r>
              <a:rPr kumimoji="0" lang="zh-TW" altLang="en-US" sz="24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月</a:t>
            </a:r>
            <a:r>
              <a:rPr kumimoji="0" lang="en-US" altLang="zh-TW" sz="24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29</a:t>
            </a:r>
            <a:r>
              <a:rPr kumimoji="0" lang="zh-TW" altLang="en-US" sz="2400" b="1" i="0" u="none" strike="noStrike" kern="0" cap="none" spc="-50" normalizeH="0" baseline="0" noProof="0" dirty="0">
                <a:ln>
                  <a:noFill/>
                </a:ln>
                <a:solidFill>
                  <a:prstClr val="black">
                    <a:lumMod val="85000"/>
                    <a:lumOff val="15000"/>
                  </a:prstClr>
                </a:solidFill>
                <a:effectLst/>
                <a:uLnTx/>
                <a:uFillTx/>
                <a:latin typeface="微軟正黑體" panose="020B0604030504040204" pitchFamily="34" charset="-120"/>
                <a:cs typeface="+mj-cs"/>
              </a:rPr>
              <a:t>日</a:t>
            </a:r>
            <a:endParaRPr kumimoji="0" lang="zh-TW"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424179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51CFB-99E8-5DB9-5A13-B311FF176C90}"/>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B63F219D-6261-B4DB-8FE0-8547C59624E1}"/>
              </a:ext>
            </a:extLst>
          </p:cNvPr>
          <p:cNvSpPr>
            <a:spLocks noGrp="1"/>
          </p:cNvSpPr>
          <p:nvPr>
            <p:ph type="title"/>
          </p:nvPr>
        </p:nvSpPr>
        <p:spPr>
          <a:xfrm>
            <a:off x="170028" y="113738"/>
            <a:ext cx="5766078" cy="1144385"/>
          </a:xfrm>
        </p:spPr>
        <p:txBody>
          <a:bodyPr>
            <a:normAutofit/>
          </a:bodyPr>
          <a:lstStyle/>
          <a:p>
            <a:r>
              <a:rPr lang="zh-TW" altLang="en-US" sz="4800" dirty="0"/>
              <a:t>營運策略走向</a:t>
            </a:r>
          </a:p>
        </p:txBody>
      </p:sp>
      <p:graphicFrame>
        <p:nvGraphicFramePr>
          <p:cNvPr id="6" name="資料庫圖表 5">
            <a:extLst>
              <a:ext uri="{FF2B5EF4-FFF2-40B4-BE49-F238E27FC236}">
                <a16:creationId xmlns:a16="http://schemas.microsoft.com/office/drawing/2014/main" id="{6008C62F-677C-A21B-03C5-EA5D26D2BC0F}"/>
              </a:ext>
            </a:extLst>
          </p:cNvPr>
          <p:cNvGraphicFramePr/>
          <p:nvPr>
            <p:extLst>
              <p:ext uri="{D42A27DB-BD31-4B8C-83A1-F6EECF244321}">
                <p14:modId xmlns:p14="http://schemas.microsoft.com/office/powerpoint/2010/main" val="4027468916"/>
              </p:ext>
            </p:extLst>
          </p:nvPr>
        </p:nvGraphicFramePr>
        <p:xfrm>
          <a:off x="-1667052" y="1656937"/>
          <a:ext cx="10079567" cy="6719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字方塊 6">
            <a:extLst>
              <a:ext uri="{FF2B5EF4-FFF2-40B4-BE49-F238E27FC236}">
                <a16:creationId xmlns:a16="http://schemas.microsoft.com/office/drawing/2014/main" id="{60F5A87C-22A7-E177-4BFC-F67DDBE0B3E9}"/>
              </a:ext>
            </a:extLst>
          </p:cNvPr>
          <p:cNvSpPr txBox="1"/>
          <p:nvPr/>
        </p:nvSpPr>
        <p:spPr>
          <a:xfrm>
            <a:off x="6730533" y="2148314"/>
            <a:ext cx="8218789" cy="5564472"/>
          </a:xfrm>
          <a:prstGeom prst="rect">
            <a:avLst/>
          </a:prstGeom>
          <a:noFill/>
        </p:spPr>
        <p:txBody>
          <a:bodyPr wrap="square" rtlCol="0">
            <a:spAutoFit/>
          </a:bodyPr>
          <a:lstStyle/>
          <a:p>
            <a:pPr>
              <a:lnSpc>
                <a:spcPct val="150000"/>
              </a:lnSpc>
            </a:pPr>
            <a:r>
              <a:rPr lang="zh-TW" altLang="en-US" sz="2400" dirty="0">
                <a:latin typeface="+mn-ea"/>
              </a:rPr>
              <a:t>機會</a:t>
            </a:r>
            <a:r>
              <a:rPr lang="en-US" altLang="zh-TW" sz="2400" dirty="0">
                <a:latin typeface="+mn-ea"/>
              </a:rPr>
              <a:t>:</a:t>
            </a:r>
          </a:p>
          <a:p>
            <a:pPr>
              <a:lnSpc>
                <a:spcPct val="150000"/>
              </a:lnSpc>
            </a:pPr>
            <a:r>
              <a:rPr lang="zh-TW" altLang="en-US" sz="2400" dirty="0">
                <a:latin typeface="+mn-ea"/>
              </a:rPr>
              <a:t>    </a:t>
            </a:r>
            <a:r>
              <a:rPr lang="en-US" altLang="zh-TW" sz="2400" dirty="0">
                <a:latin typeface="+mn-ea"/>
              </a:rPr>
              <a:t>1.</a:t>
            </a:r>
            <a:r>
              <a:rPr lang="zh-TW" altLang="en-US" sz="2400" dirty="0">
                <a:latin typeface="+mn-ea"/>
              </a:rPr>
              <a:t>廠房及商業不動產產品朝向綠色建築規劃</a:t>
            </a:r>
            <a:endParaRPr lang="en-US" altLang="zh-TW" sz="2400" dirty="0">
              <a:latin typeface="+mn-ea"/>
            </a:endParaRPr>
          </a:p>
          <a:p>
            <a:pPr>
              <a:lnSpc>
                <a:spcPct val="150000"/>
              </a:lnSpc>
            </a:pPr>
            <a:r>
              <a:rPr lang="zh-TW" altLang="en-US" sz="2400" dirty="0">
                <a:latin typeface="+mn-ea"/>
              </a:rPr>
              <a:t>    </a:t>
            </a:r>
            <a:r>
              <a:rPr lang="en-US" altLang="zh-TW" sz="2400" dirty="0">
                <a:latin typeface="+mn-ea"/>
              </a:rPr>
              <a:t>2.</a:t>
            </a:r>
            <a:r>
              <a:rPr lang="zh-TW" altLang="en-US" sz="2400" dirty="0">
                <a:latin typeface="+mn-ea"/>
              </a:rPr>
              <a:t> 企業置產與自住客族群支撐不動產市場</a:t>
            </a:r>
            <a:endParaRPr lang="en-US" altLang="zh-TW" sz="2400" dirty="0">
              <a:latin typeface="+mn-ea"/>
            </a:endParaRPr>
          </a:p>
          <a:p>
            <a:pPr>
              <a:lnSpc>
                <a:spcPct val="150000"/>
              </a:lnSpc>
            </a:pPr>
            <a:r>
              <a:rPr lang="zh-TW" altLang="en-US" sz="2400" dirty="0">
                <a:latin typeface="+mn-ea"/>
              </a:rPr>
              <a:t>    </a:t>
            </a:r>
            <a:r>
              <a:rPr lang="en-US" altLang="zh-TW" sz="2400" dirty="0">
                <a:latin typeface="+mn-ea"/>
              </a:rPr>
              <a:t>3.</a:t>
            </a:r>
            <a:r>
              <a:rPr lang="zh-TW" altLang="en-US" sz="2400" dirty="0">
                <a:latin typeface="+mn-ea"/>
              </a:rPr>
              <a:t>區域性市場發展潛力</a:t>
            </a:r>
            <a:endParaRPr lang="en-US" altLang="zh-TW" sz="2400" dirty="0">
              <a:latin typeface="+mn-ea"/>
            </a:endParaRPr>
          </a:p>
          <a:p>
            <a:pPr>
              <a:lnSpc>
                <a:spcPct val="150000"/>
              </a:lnSpc>
            </a:pPr>
            <a:endParaRPr lang="en-US" altLang="zh-TW" sz="2400" dirty="0">
              <a:latin typeface="+mn-ea"/>
            </a:endParaRPr>
          </a:p>
          <a:p>
            <a:pPr>
              <a:lnSpc>
                <a:spcPct val="150000"/>
              </a:lnSpc>
            </a:pPr>
            <a:r>
              <a:rPr lang="zh-TW" altLang="en-US" sz="2400" dirty="0">
                <a:latin typeface="+mn-ea"/>
              </a:rPr>
              <a:t>挑戰：</a:t>
            </a:r>
            <a:r>
              <a:rPr lang="en-US" altLang="zh-TW" sz="2400" dirty="0">
                <a:latin typeface="+mn-ea"/>
              </a:rPr>
              <a:t/>
            </a:r>
            <a:br>
              <a:rPr lang="en-US" altLang="zh-TW" sz="2400" dirty="0">
                <a:latin typeface="+mn-ea"/>
              </a:rPr>
            </a:br>
            <a:r>
              <a:rPr lang="zh-TW" altLang="en-US" sz="2400" dirty="0">
                <a:latin typeface="+mn-ea"/>
              </a:rPr>
              <a:t>    </a:t>
            </a:r>
            <a:r>
              <a:rPr lang="en-US" altLang="zh-TW" sz="2400" dirty="0">
                <a:latin typeface="+mn-ea"/>
              </a:rPr>
              <a:t>1.</a:t>
            </a:r>
            <a:r>
              <a:rPr lang="zh-TW" altLang="en-US" sz="2400" dirty="0">
                <a:latin typeface="+mn-ea"/>
              </a:rPr>
              <a:t>關於利率與融資的總體經濟環境改變</a:t>
            </a:r>
            <a:endParaRPr lang="en-US" altLang="zh-TW" sz="2400" dirty="0">
              <a:latin typeface="+mn-ea"/>
            </a:endParaRPr>
          </a:p>
          <a:p>
            <a:pPr>
              <a:lnSpc>
                <a:spcPct val="150000"/>
              </a:lnSpc>
            </a:pPr>
            <a:r>
              <a:rPr lang="zh-TW" altLang="en-US" sz="2400" dirty="0">
                <a:latin typeface="+mn-ea"/>
              </a:rPr>
              <a:t>    </a:t>
            </a:r>
            <a:r>
              <a:rPr lang="en-US" altLang="zh-TW" sz="2400" dirty="0">
                <a:latin typeface="+mn-ea"/>
              </a:rPr>
              <a:t>2.</a:t>
            </a:r>
            <a:r>
              <a:rPr lang="zh-TW" altLang="en-US" sz="2400" dirty="0">
                <a:latin typeface="+mn-ea"/>
              </a:rPr>
              <a:t>營建成本持續上升、生產製程因氣侯變化而複雜</a:t>
            </a:r>
            <a:endParaRPr lang="en-US" altLang="zh-TW" sz="2400" dirty="0">
              <a:latin typeface="+mn-ea"/>
            </a:endParaRPr>
          </a:p>
          <a:p>
            <a:pPr>
              <a:lnSpc>
                <a:spcPct val="150000"/>
              </a:lnSpc>
            </a:pPr>
            <a:r>
              <a:rPr lang="zh-TW" altLang="en-US" sz="2400" dirty="0">
                <a:latin typeface="+mn-ea"/>
              </a:rPr>
              <a:t>    </a:t>
            </a:r>
            <a:r>
              <a:rPr lang="en-US" altLang="zh-TW" sz="2400" dirty="0">
                <a:latin typeface="+mn-ea"/>
              </a:rPr>
              <a:t>3.</a:t>
            </a:r>
            <a:r>
              <a:rPr lang="zh-TW" altLang="en-US" sz="2400" dirty="0">
                <a:latin typeface="+mn-ea"/>
              </a:rPr>
              <a:t>房價修正與市場降溫、關稅政策使得顧客行為逐漸改變</a:t>
            </a:r>
            <a:endParaRPr lang="en-US" altLang="zh-TW" sz="2400" dirty="0">
              <a:latin typeface="+mn-ea"/>
            </a:endParaRPr>
          </a:p>
          <a:p>
            <a:pPr>
              <a:lnSpc>
                <a:spcPct val="150000"/>
              </a:lnSpc>
            </a:pPr>
            <a:r>
              <a:rPr lang="en-US" altLang="zh-TW" sz="2400" dirty="0">
                <a:latin typeface="+mn-ea"/>
              </a:rPr>
              <a:t>    </a:t>
            </a:r>
          </a:p>
        </p:txBody>
      </p:sp>
      <p:sp>
        <p:nvSpPr>
          <p:cNvPr id="3" name="文字方塊 2">
            <a:extLst>
              <a:ext uri="{FF2B5EF4-FFF2-40B4-BE49-F238E27FC236}">
                <a16:creationId xmlns:a16="http://schemas.microsoft.com/office/drawing/2014/main" id="{15AD8A3D-8D6C-2C05-A99E-A54DE92FA8C9}"/>
              </a:ext>
            </a:extLst>
          </p:cNvPr>
          <p:cNvSpPr txBox="1"/>
          <p:nvPr/>
        </p:nvSpPr>
        <p:spPr>
          <a:xfrm>
            <a:off x="170028" y="1027290"/>
            <a:ext cx="8001000" cy="461665"/>
          </a:xfrm>
          <a:prstGeom prst="rect">
            <a:avLst/>
          </a:prstGeom>
          <a:noFill/>
        </p:spPr>
        <p:txBody>
          <a:bodyPr wrap="square" rtlCol="0">
            <a:spAutoFit/>
          </a:bodyPr>
          <a:lstStyle/>
          <a:p>
            <a:r>
              <a:rPr lang="en-US" altLang="zh-TW" sz="2400" dirty="0">
                <a:solidFill>
                  <a:schemeClr val="bg1">
                    <a:lumMod val="50000"/>
                  </a:schemeClr>
                </a:solidFill>
                <a:latin typeface="+mj-ea"/>
                <a:ea typeface="+mj-ea"/>
              </a:rPr>
              <a:t>-</a:t>
            </a:r>
            <a:r>
              <a:rPr lang="zh-TW" altLang="en-US" sz="2400" dirty="0">
                <a:solidFill>
                  <a:schemeClr val="bg1">
                    <a:lumMod val="50000"/>
                  </a:schemeClr>
                </a:solidFill>
                <a:latin typeface="+mj-ea"/>
                <a:ea typeface="+mj-ea"/>
              </a:rPr>
              <a:t>巿場需求</a:t>
            </a:r>
            <a:r>
              <a:rPr lang="en-US" altLang="zh-TW" sz="2400" dirty="0">
                <a:solidFill>
                  <a:schemeClr val="bg1">
                    <a:lumMod val="50000"/>
                  </a:schemeClr>
                </a:solidFill>
                <a:latin typeface="+mj-ea"/>
                <a:ea typeface="+mj-ea"/>
              </a:rPr>
              <a:t>/</a:t>
            </a:r>
            <a:r>
              <a:rPr lang="zh-TW" altLang="en-US" sz="2400" dirty="0">
                <a:solidFill>
                  <a:schemeClr val="bg1">
                    <a:lumMod val="50000"/>
                  </a:schemeClr>
                </a:solidFill>
                <a:latin typeface="+mj-ea"/>
                <a:ea typeface="+mj-ea"/>
              </a:rPr>
              <a:t>產品定位</a:t>
            </a:r>
            <a:r>
              <a:rPr lang="en-US" altLang="zh-TW" sz="2400" dirty="0">
                <a:solidFill>
                  <a:schemeClr val="bg1">
                    <a:lumMod val="50000"/>
                  </a:schemeClr>
                </a:solidFill>
                <a:latin typeface="+mj-ea"/>
                <a:ea typeface="+mj-ea"/>
              </a:rPr>
              <a:t>/</a:t>
            </a:r>
            <a:r>
              <a:rPr lang="zh-TW" altLang="en-US" sz="2400" dirty="0">
                <a:solidFill>
                  <a:schemeClr val="bg1">
                    <a:lumMod val="50000"/>
                  </a:schemeClr>
                </a:solidFill>
                <a:latin typeface="+mj-ea"/>
                <a:ea typeface="+mj-ea"/>
              </a:rPr>
              <a:t>政策平衡</a:t>
            </a:r>
            <a:r>
              <a:rPr lang="en-US" altLang="zh-TW" sz="2400" dirty="0">
                <a:solidFill>
                  <a:schemeClr val="bg1">
                    <a:lumMod val="50000"/>
                  </a:schemeClr>
                </a:solidFill>
                <a:latin typeface="+mj-ea"/>
                <a:ea typeface="+mj-ea"/>
              </a:rPr>
              <a:t>/</a:t>
            </a:r>
            <a:r>
              <a:rPr lang="zh-TW" altLang="en-US" sz="2400" dirty="0">
                <a:solidFill>
                  <a:schemeClr val="bg1">
                    <a:lumMod val="50000"/>
                  </a:schemeClr>
                </a:solidFill>
                <a:latin typeface="+mj-ea"/>
                <a:ea typeface="+mj-ea"/>
              </a:rPr>
              <a:t>永續發展</a:t>
            </a:r>
          </a:p>
        </p:txBody>
      </p:sp>
      <p:sp>
        <p:nvSpPr>
          <p:cNvPr id="4" name="文字方塊 3">
            <a:extLst>
              <a:ext uri="{FF2B5EF4-FFF2-40B4-BE49-F238E27FC236}">
                <a16:creationId xmlns:a16="http://schemas.microsoft.com/office/drawing/2014/main" id="{DECF3A03-1FB8-5C7C-8B76-EE0B33A6E4B3}"/>
              </a:ext>
            </a:extLst>
          </p:cNvPr>
          <p:cNvSpPr txBox="1"/>
          <p:nvPr/>
        </p:nvSpPr>
        <p:spPr>
          <a:xfrm>
            <a:off x="6912157" y="1415543"/>
            <a:ext cx="2234922" cy="646331"/>
          </a:xfrm>
          <a:prstGeom prst="rect">
            <a:avLst/>
          </a:prstGeom>
          <a:noFill/>
        </p:spPr>
        <p:txBody>
          <a:bodyPr wrap="square" rtlCol="0">
            <a:spAutoFit/>
          </a:bodyPr>
          <a:lstStyle/>
          <a:p>
            <a:r>
              <a:rPr lang="zh-TW" altLang="en-US" sz="3600" b="1" dirty="0"/>
              <a:t>市場概況</a:t>
            </a:r>
          </a:p>
        </p:txBody>
      </p:sp>
      <p:sp>
        <p:nvSpPr>
          <p:cNvPr id="5" name="文字方塊 4">
            <a:extLst>
              <a:ext uri="{FF2B5EF4-FFF2-40B4-BE49-F238E27FC236}">
                <a16:creationId xmlns:a16="http://schemas.microsoft.com/office/drawing/2014/main" id="{648CE4D5-EF17-29B1-FA5C-218BAFC889CE}"/>
              </a:ext>
            </a:extLst>
          </p:cNvPr>
          <p:cNvSpPr txBox="1"/>
          <p:nvPr/>
        </p:nvSpPr>
        <p:spPr>
          <a:xfrm>
            <a:off x="170028" y="7898299"/>
            <a:ext cx="2234922" cy="646331"/>
          </a:xfrm>
          <a:prstGeom prst="rect">
            <a:avLst/>
          </a:prstGeom>
          <a:noFill/>
        </p:spPr>
        <p:txBody>
          <a:bodyPr wrap="square" rtlCol="0">
            <a:spAutoFit/>
          </a:bodyPr>
          <a:lstStyle/>
          <a:p>
            <a:r>
              <a:rPr lang="zh-TW" altLang="en-US" sz="3600" b="1" dirty="0"/>
              <a:t>發展策略</a:t>
            </a:r>
          </a:p>
        </p:txBody>
      </p:sp>
      <p:sp>
        <p:nvSpPr>
          <p:cNvPr id="8" name="文字方塊 7">
            <a:extLst>
              <a:ext uri="{FF2B5EF4-FFF2-40B4-BE49-F238E27FC236}">
                <a16:creationId xmlns:a16="http://schemas.microsoft.com/office/drawing/2014/main" id="{184285A6-3BCE-0860-DC9F-E7D481DF4092}"/>
              </a:ext>
            </a:extLst>
          </p:cNvPr>
          <p:cNvSpPr txBox="1"/>
          <p:nvPr/>
        </p:nvSpPr>
        <p:spPr>
          <a:xfrm>
            <a:off x="313753" y="8463088"/>
            <a:ext cx="14801565" cy="2492990"/>
          </a:xfrm>
          <a:prstGeom prst="rect">
            <a:avLst/>
          </a:prstGeom>
          <a:noFill/>
        </p:spPr>
        <p:txBody>
          <a:bodyPr wrap="square" rtlCol="0">
            <a:spAutoFit/>
          </a:bodyPr>
          <a:lstStyle/>
          <a:p>
            <a:pPr marL="457200" indent="-457200">
              <a:lnSpc>
                <a:spcPct val="150000"/>
              </a:lnSpc>
              <a:buFont typeface="Wingdings" panose="05000000000000000000" pitchFamily="2" charset="2"/>
              <a:buChar char="p"/>
            </a:pPr>
            <a:r>
              <a:rPr lang="zh-TW" altLang="en-US" sz="2800" dirty="0">
                <a:latin typeface="+mn-ea"/>
              </a:rPr>
              <a:t>審慎評估不動產投資開發案件，維持良好財務槓桿，穩健企業經營。</a:t>
            </a:r>
            <a:endParaRPr lang="en-US" altLang="zh-TW" sz="2800" dirty="0">
              <a:latin typeface="+mn-ea"/>
            </a:endParaRPr>
          </a:p>
          <a:p>
            <a:pPr marL="457200" indent="-457200">
              <a:lnSpc>
                <a:spcPct val="150000"/>
              </a:lnSpc>
              <a:buFont typeface="Wingdings" panose="05000000000000000000" pitchFamily="2" charset="2"/>
              <a:buChar char="p"/>
            </a:pPr>
            <a:r>
              <a:rPr lang="zh-TW" altLang="en-US" sz="2800" dirty="0">
                <a:latin typeface="+mn-ea"/>
              </a:rPr>
              <a:t>聚焦不動產巿場主流、引領業界，以提升企業商譽價值。</a:t>
            </a:r>
            <a:endParaRPr lang="en-US" altLang="zh-TW" sz="2800" dirty="0">
              <a:latin typeface="+mn-ea"/>
            </a:endParaRPr>
          </a:p>
          <a:p>
            <a:pPr marL="457200" indent="-457200">
              <a:lnSpc>
                <a:spcPct val="150000"/>
              </a:lnSpc>
              <a:buFont typeface="Wingdings" panose="05000000000000000000" pitchFamily="2" charset="2"/>
              <a:buChar char="p"/>
            </a:pPr>
            <a:r>
              <a:rPr lang="zh-TW" altLang="en-US" sz="2800" dirty="0">
                <a:latin typeface="+mn-ea"/>
              </a:rPr>
              <a:t>國家政策支持的開發模式為主，例如都市更新案、危老改建等。</a:t>
            </a:r>
          </a:p>
          <a:p>
            <a:endParaRPr lang="zh-TW" altLang="en-US" sz="2800" dirty="0">
              <a:latin typeface="+mn-ea"/>
            </a:endParaRPr>
          </a:p>
        </p:txBody>
      </p:sp>
    </p:spTree>
    <p:extLst>
      <p:ext uri="{BB962C8B-B14F-4D97-AF65-F5344CB8AC3E}">
        <p14:creationId xmlns:p14="http://schemas.microsoft.com/office/powerpoint/2010/main" val="623797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06FC8B7-AA50-01FF-B976-CA958C5E3E93}"/>
              </a:ext>
            </a:extLst>
          </p:cNvPr>
          <p:cNvSpPr>
            <a:spLocks noChangeArrowheads="1"/>
          </p:cNvSpPr>
          <p:nvPr/>
        </p:nvSpPr>
        <p:spPr bwMode="auto">
          <a:xfrm>
            <a:off x="5873089" y="5627865"/>
            <a:ext cx="335016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marL="0" indent="0" eaLnBrk="1" hangingPunct="1">
              <a:spcBef>
                <a:spcPts val="1800"/>
              </a:spcBef>
              <a:buClr>
                <a:srgbClr val="E8BB2C"/>
              </a:buClr>
              <a:defRPr/>
            </a:pPr>
            <a:r>
              <a:rPr lang="zh-TW" altLang="en-US" sz="6000" b="1" dirty="0">
                <a:solidFill>
                  <a:schemeClr val="tx1">
                    <a:lumMod val="50000"/>
                  </a:schemeClr>
                </a:solidFill>
                <a:latin typeface="微軟正黑體" panose="020B0604030504040204" pitchFamily="34" charset="-120"/>
                <a:ea typeface="微軟正黑體" panose="020B0604030504040204" pitchFamily="34" charset="-120"/>
              </a:rPr>
              <a:t>謝謝聆聽</a:t>
            </a:r>
            <a:endParaRPr lang="en-US" altLang="zh-TW" sz="6000" b="1" dirty="0">
              <a:solidFill>
                <a:schemeClr val="tx1">
                  <a:lumMod val="50000"/>
                </a:schemeClr>
              </a:solidFill>
              <a:latin typeface="微軟正黑體" panose="020B0604030504040204" pitchFamily="34" charset="-120"/>
              <a:ea typeface="微軟正黑體" panose="020B0604030504040204" pitchFamily="34" charset="-120"/>
            </a:endParaRPr>
          </a:p>
        </p:txBody>
      </p:sp>
      <p:sp>
        <p:nvSpPr>
          <p:cNvPr id="3" name="標題 1">
            <a:extLst>
              <a:ext uri="{FF2B5EF4-FFF2-40B4-BE49-F238E27FC236}">
                <a16:creationId xmlns:a16="http://schemas.microsoft.com/office/drawing/2014/main" id="{92A7E7D4-870F-C948-3728-D276C398875B}"/>
              </a:ext>
            </a:extLst>
          </p:cNvPr>
          <p:cNvSpPr txBox="1">
            <a:spLocks/>
          </p:cNvSpPr>
          <p:nvPr/>
        </p:nvSpPr>
        <p:spPr>
          <a:xfrm>
            <a:off x="6235351" y="4423007"/>
            <a:ext cx="2701420" cy="1204858"/>
          </a:xfrm>
          <a:prstGeom prst="rect">
            <a:avLst/>
          </a:prstGeom>
        </p:spPr>
        <p:txBody>
          <a:bodyPr/>
          <a:lstStyle>
            <a:lvl1pPr algn="l" defTabSz="1425550" rtl="0" eaLnBrk="1" latinLnBrk="0" hangingPunct="1">
              <a:lnSpc>
                <a:spcPct val="90000"/>
              </a:lnSpc>
              <a:spcBef>
                <a:spcPct val="0"/>
              </a:spcBef>
              <a:buNone/>
              <a:defRPr sz="6860" b="1" kern="1200">
                <a:solidFill>
                  <a:schemeClr val="tx1"/>
                </a:solidFill>
                <a:latin typeface="+mj-lt"/>
                <a:ea typeface="+mj-ea"/>
                <a:cs typeface="+mj-cs"/>
              </a:defRPr>
            </a:lvl1pPr>
          </a:lstStyle>
          <a:p>
            <a:r>
              <a:rPr lang="en-US" altLang="zh-TW" dirty="0">
                <a:solidFill>
                  <a:schemeClr val="tx1">
                    <a:lumMod val="50000"/>
                  </a:schemeClr>
                </a:solidFill>
                <a:latin typeface="+mn-ea"/>
                <a:ea typeface="+mn-ea"/>
              </a:rPr>
              <a:t>Q&amp;A</a:t>
            </a:r>
            <a:endParaRPr lang="zh-TW" altLang="en-US" dirty="0">
              <a:solidFill>
                <a:schemeClr val="tx1">
                  <a:lumMod val="50000"/>
                </a:schemeClr>
              </a:solidFill>
              <a:latin typeface="+mn-ea"/>
              <a:ea typeface="+mn-ea"/>
            </a:endParaRPr>
          </a:p>
        </p:txBody>
      </p:sp>
    </p:spTree>
    <p:extLst>
      <p:ext uri="{BB962C8B-B14F-4D97-AF65-F5344CB8AC3E}">
        <p14:creationId xmlns:p14="http://schemas.microsoft.com/office/powerpoint/2010/main" val="1927810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7200" dirty="0">
                <a:latin typeface="微軟正黑體" panose="020B0604030504040204" pitchFamily="34" charset="-120"/>
              </a:rPr>
              <a:t>免責聲明</a:t>
            </a:r>
            <a:endParaRPr lang="zh-TW" altLang="en-US" dirty="0"/>
          </a:p>
        </p:txBody>
      </p:sp>
      <p:sp>
        <p:nvSpPr>
          <p:cNvPr id="3" name="內容版面配置區 2"/>
          <p:cNvSpPr>
            <a:spLocks noGrp="1"/>
          </p:cNvSpPr>
          <p:nvPr>
            <p:ph idx="1"/>
          </p:nvPr>
        </p:nvSpPr>
        <p:spPr>
          <a:xfrm>
            <a:off x="1222336" y="2142112"/>
            <a:ext cx="13225184" cy="7824847"/>
          </a:xfrm>
        </p:spPr>
        <p:txBody>
          <a:bodyPr>
            <a:noAutofit/>
          </a:bodyPr>
          <a:lstStyle/>
          <a:p>
            <a:pPr lvl="0" algn="just" defTabSz="804863">
              <a:lnSpc>
                <a:spcPct val="150000"/>
              </a:lnSpc>
              <a:spcBef>
                <a:spcPts val="0"/>
              </a:spcBef>
              <a:buFont typeface="Wingdings" panose="05000000000000000000" pitchFamily="2" charset="2"/>
              <a:buChar char="Ø"/>
            </a:pPr>
            <a:r>
              <a:rPr lang="zh-TW" altLang="en-US" sz="2800" dirty="0"/>
              <a:t>本簡報及同時發佈之相關訊息所提及之前瞻性資訊，係本公司基於公司資料及整體經濟發展狀況所得之資訊。 </a:t>
            </a:r>
            <a:endParaRPr lang="en-US" altLang="zh-TW" sz="2800" dirty="0"/>
          </a:p>
          <a:p>
            <a:pPr lvl="0" algn="just" defTabSz="804863">
              <a:lnSpc>
                <a:spcPct val="150000"/>
              </a:lnSpc>
              <a:spcBef>
                <a:spcPts val="0"/>
              </a:spcBef>
              <a:buFont typeface="Wingdings" panose="05000000000000000000" pitchFamily="2" charset="2"/>
              <a:buChar char="Ø"/>
            </a:pPr>
            <a:r>
              <a:rPr lang="zh-TW" altLang="en-US" sz="2800" dirty="0"/>
              <a:t>此類前瞻性資訊將受風險、不確定性與推論所影響，部份將超出我們的控制之外，實際結果可能與這些前瞻性資訊大不相同。其原因可能來自於各種因素，包括但不限於原物料成本增加、市場需求、各種政策法令與金融經濟現況之改變以及其他非本公司所能控制之風險等因素。</a:t>
            </a:r>
            <a:endParaRPr lang="en-US" altLang="zh-TW" sz="2800" dirty="0"/>
          </a:p>
          <a:p>
            <a:pPr lvl="0" algn="just" defTabSz="804863">
              <a:lnSpc>
                <a:spcPct val="150000"/>
              </a:lnSpc>
              <a:spcBef>
                <a:spcPts val="0"/>
              </a:spcBef>
              <a:buFont typeface="Wingdings" panose="05000000000000000000" pitchFamily="2" charset="2"/>
              <a:buChar char="Ø"/>
            </a:pPr>
            <a:r>
              <a:rPr lang="zh-TW" altLang="en-US" sz="2800" dirty="0"/>
              <a:t>本簡報資料中所提供之資訊並未明示或暗示的表達或保證其具有正確性、 完整性或可靠性，亦不代表本公司、產業狀況或後續重大發展的完整論敘述。對未來的展望，反應本公司截至目前為止對於未來的看法，對於這些看法，未來或有任何變更或調整時，本公司並不保證本簡報資料之正確性，且不負有更新或修正本簡報資料內容之責任。 </a:t>
            </a:r>
            <a:endParaRPr lang="en-US" altLang="zh-TW" sz="2800" dirty="0"/>
          </a:p>
          <a:p>
            <a:pPr lvl="0" algn="just" defTabSz="804863">
              <a:lnSpc>
                <a:spcPct val="150000"/>
              </a:lnSpc>
              <a:spcBef>
                <a:spcPts val="0"/>
              </a:spcBef>
              <a:buFont typeface="Wingdings" panose="05000000000000000000" pitchFamily="2" charset="2"/>
              <a:buChar char="Ø"/>
            </a:pPr>
            <a:r>
              <a:rPr lang="zh-TW" altLang="en-US" sz="2800" dirty="0"/>
              <a:t>本簡報及其內容未經本公司書面許可，任何第三者不得任意取用。</a:t>
            </a:r>
            <a:endParaRPr lang="zh-TW" altLang="en-US" sz="2800" dirty="0">
              <a:solidFill>
                <a:prstClr val="black"/>
              </a:solidFill>
              <a:latin typeface="+mj-ea"/>
              <a:ea typeface="+mj-ea"/>
            </a:endParaRPr>
          </a:p>
        </p:txBody>
      </p:sp>
    </p:spTree>
    <p:extLst>
      <p:ext uri="{BB962C8B-B14F-4D97-AF65-F5344CB8AC3E}">
        <p14:creationId xmlns:p14="http://schemas.microsoft.com/office/powerpoint/2010/main" val="184875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3782657" y="1035586"/>
            <a:ext cx="4053752" cy="1040102"/>
          </a:xfrm>
          <a:prstGeom prst="rect">
            <a:avLst/>
          </a:prstGeom>
        </p:spPr>
        <p:txBody>
          <a:bodyPr/>
          <a:lstStyle>
            <a:lvl1pPr algn="l" defTabSz="1425550" rtl="0" eaLnBrk="1" latinLnBrk="0" hangingPunct="1">
              <a:lnSpc>
                <a:spcPct val="90000"/>
              </a:lnSpc>
              <a:spcBef>
                <a:spcPct val="0"/>
              </a:spcBef>
              <a:buNone/>
              <a:defRPr sz="6860" b="1" kern="1200">
                <a:solidFill>
                  <a:schemeClr val="tx1"/>
                </a:solidFill>
                <a:latin typeface="+mj-lt"/>
                <a:ea typeface="+mj-ea"/>
                <a:cs typeface="+mj-cs"/>
              </a:defRPr>
            </a:lvl1pPr>
          </a:lstStyle>
          <a:p>
            <a:r>
              <a:rPr lang="zh-TW" altLang="en-US" sz="7200" dirty="0">
                <a:latin typeface="微軟正黑體" panose="020B0604030504040204" pitchFamily="34" charset="-120"/>
              </a:rPr>
              <a:t>公司簡介</a:t>
            </a:r>
            <a:endParaRPr lang="zh-TW" altLang="en-US" dirty="0"/>
          </a:p>
        </p:txBody>
      </p:sp>
      <p:graphicFrame>
        <p:nvGraphicFramePr>
          <p:cNvPr id="6" name="資料庫圖表 5"/>
          <p:cNvGraphicFramePr/>
          <p:nvPr>
            <p:extLst>
              <p:ext uri="{D42A27DB-BD31-4B8C-83A1-F6EECF244321}">
                <p14:modId xmlns:p14="http://schemas.microsoft.com/office/powerpoint/2010/main" val="1290070446"/>
              </p:ext>
            </p:extLst>
          </p:nvPr>
        </p:nvGraphicFramePr>
        <p:xfrm>
          <a:off x="0" y="2139696"/>
          <a:ext cx="9482327" cy="7936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字方塊 6"/>
          <p:cNvSpPr txBox="1"/>
          <p:nvPr/>
        </p:nvSpPr>
        <p:spPr>
          <a:xfrm>
            <a:off x="126404" y="2903139"/>
            <a:ext cx="1327797" cy="430887"/>
          </a:xfrm>
          <a:prstGeom prst="rect">
            <a:avLst/>
          </a:prstGeom>
          <a:noFill/>
        </p:spPr>
        <p:txBody>
          <a:bodyPr wrap="square" rtlCol="0">
            <a:spAutoFit/>
          </a:bodyPr>
          <a:lstStyle/>
          <a:p>
            <a:r>
              <a:rPr lang="zh-TW" altLang="en-US" sz="2200" b="1" dirty="0"/>
              <a:t>股票代號</a:t>
            </a:r>
          </a:p>
        </p:txBody>
      </p:sp>
      <p:sp>
        <p:nvSpPr>
          <p:cNvPr id="8" name="文字方塊 7"/>
          <p:cNvSpPr txBox="1"/>
          <p:nvPr/>
        </p:nvSpPr>
        <p:spPr>
          <a:xfrm>
            <a:off x="880967" y="4436725"/>
            <a:ext cx="1146468" cy="477054"/>
          </a:xfrm>
          <a:prstGeom prst="rect">
            <a:avLst/>
          </a:prstGeom>
          <a:noFill/>
        </p:spPr>
        <p:txBody>
          <a:bodyPr wrap="none" rtlCol="0">
            <a:spAutoFit/>
          </a:bodyPr>
          <a:lstStyle/>
          <a:p>
            <a:r>
              <a:rPr lang="zh-TW" altLang="en-US" sz="2500" b="1" dirty="0"/>
              <a:t>資本額</a:t>
            </a:r>
          </a:p>
        </p:txBody>
      </p:sp>
      <p:sp>
        <p:nvSpPr>
          <p:cNvPr id="9" name="文字方塊 8"/>
          <p:cNvSpPr txBox="1"/>
          <p:nvPr/>
        </p:nvSpPr>
        <p:spPr>
          <a:xfrm>
            <a:off x="1092142" y="5869665"/>
            <a:ext cx="1146468" cy="477054"/>
          </a:xfrm>
          <a:prstGeom prst="rect">
            <a:avLst/>
          </a:prstGeom>
          <a:noFill/>
        </p:spPr>
        <p:txBody>
          <a:bodyPr wrap="none" rtlCol="0">
            <a:spAutoFit/>
          </a:bodyPr>
          <a:lstStyle/>
          <a:p>
            <a:r>
              <a:rPr lang="zh-TW" altLang="en-US" sz="2500" b="1" dirty="0"/>
              <a:t>董事長</a:t>
            </a:r>
          </a:p>
        </p:txBody>
      </p:sp>
      <p:sp>
        <p:nvSpPr>
          <p:cNvPr id="10" name="文字方塊 9"/>
          <p:cNvSpPr txBox="1"/>
          <p:nvPr/>
        </p:nvSpPr>
        <p:spPr>
          <a:xfrm>
            <a:off x="126404" y="8767117"/>
            <a:ext cx="1313180" cy="769441"/>
          </a:xfrm>
          <a:prstGeom prst="rect">
            <a:avLst/>
          </a:prstGeom>
          <a:noFill/>
        </p:spPr>
        <p:txBody>
          <a:bodyPr wrap="none" rtlCol="0">
            <a:spAutoFit/>
          </a:bodyPr>
          <a:lstStyle/>
          <a:p>
            <a:pPr algn="ctr"/>
            <a:r>
              <a:rPr lang="zh-TW" altLang="en-US" sz="2200" b="1" dirty="0"/>
              <a:t>主要營業</a:t>
            </a:r>
            <a:endParaRPr lang="en-US" altLang="zh-TW" sz="2200" b="1" dirty="0"/>
          </a:p>
          <a:p>
            <a:pPr algn="ctr"/>
            <a:r>
              <a:rPr lang="zh-TW" altLang="en-US" sz="2200" b="1" dirty="0"/>
              <a:t>項目</a:t>
            </a:r>
          </a:p>
        </p:txBody>
      </p:sp>
      <p:sp>
        <p:nvSpPr>
          <p:cNvPr id="4" name="文字方塊 3">
            <a:extLst>
              <a:ext uri="{FF2B5EF4-FFF2-40B4-BE49-F238E27FC236}">
                <a16:creationId xmlns:a16="http://schemas.microsoft.com/office/drawing/2014/main" id="{4BF314C2-784B-CEBE-CC00-85E236B8121E}"/>
              </a:ext>
            </a:extLst>
          </p:cNvPr>
          <p:cNvSpPr txBox="1"/>
          <p:nvPr/>
        </p:nvSpPr>
        <p:spPr>
          <a:xfrm>
            <a:off x="880967" y="7302605"/>
            <a:ext cx="1146468" cy="477054"/>
          </a:xfrm>
          <a:prstGeom prst="rect">
            <a:avLst/>
          </a:prstGeom>
          <a:noFill/>
        </p:spPr>
        <p:txBody>
          <a:bodyPr wrap="none" rtlCol="0">
            <a:spAutoFit/>
          </a:bodyPr>
          <a:lstStyle/>
          <a:p>
            <a:r>
              <a:rPr lang="zh-TW" altLang="en-US" sz="2500" b="1" dirty="0"/>
              <a:t>總經理</a:t>
            </a:r>
          </a:p>
        </p:txBody>
      </p:sp>
    </p:spTree>
    <p:extLst>
      <p:ext uri="{BB962C8B-B14F-4D97-AF65-F5344CB8AC3E}">
        <p14:creationId xmlns:p14="http://schemas.microsoft.com/office/powerpoint/2010/main" val="1781370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788587" y="538248"/>
            <a:ext cx="4755551" cy="998965"/>
          </a:xfrm>
          <a:prstGeom prst="rect">
            <a:avLst/>
          </a:prstGeom>
        </p:spPr>
        <p:txBody>
          <a:bodyPr/>
          <a:lstStyle>
            <a:lvl1pPr algn="l" defTabSz="1425550" rtl="0" eaLnBrk="1" latinLnBrk="0" hangingPunct="1">
              <a:lnSpc>
                <a:spcPct val="90000"/>
              </a:lnSpc>
              <a:spcBef>
                <a:spcPct val="0"/>
              </a:spcBef>
              <a:buNone/>
              <a:defRPr sz="6860" b="1" kern="1200">
                <a:solidFill>
                  <a:schemeClr val="tx1"/>
                </a:solidFill>
                <a:latin typeface="+mj-lt"/>
                <a:ea typeface="+mj-ea"/>
                <a:cs typeface="+mj-cs"/>
              </a:defRPr>
            </a:lvl1pPr>
          </a:lstStyle>
          <a:p>
            <a:r>
              <a:rPr lang="zh-TW" altLang="en-US" dirty="0"/>
              <a:t>公司大事記</a:t>
            </a:r>
          </a:p>
        </p:txBody>
      </p:sp>
      <p:cxnSp>
        <p:nvCxnSpPr>
          <p:cNvPr id="5" name="直接连接符 46"/>
          <p:cNvCxnSpPr>
            <a:cxnSpLocks noChangeShapeType="1"/>
          </p:cNvCxnSpPr>
          <p:nvPr/>
        </p:nvCxnSpPr>
        <p:spPr bwMode="auto">
          <a:xfrm>
            <a:off x="9697180" y="512064"/>
            <a:ext cx="0" cy="10097452"/>
          </a:xfrm>
          <a:prstGeom prst="line">
            <a:avLst/>
          </a:prstGeom>
          <a:noFill/>
          <a:ln w="28575" algn="ctr">
            <a:solidFill>
              <a:srgbClr val="7F7F7F"/>
            </a:solidFill>
            <a:prstDash val="sysDash"/>
            <a:round/>
            <a:headEnd/>
            <a:tailEnd/>
          </a:ln>
          <a:extLst>
            <a:ext uri="{909E8E84-426E-40DD-AFC4-6F175D3DCCD1}">
              <a14:hiddenFill xmlns:a14="http://schemas.microsoft.com/office/drawing/2010/main">
                <a:noFill/>
              </a14:hiddenFill>
            </a:ext>
          </a:extLst>
        </p:spPr>
      </p:cxnSp>
      <p:grpSp>
        <p:nvGrpSpPr>
          <p:cNvPr id="42" name="群組 41">
            <a:extLst>
              <a:ext uri="{FF2B5EF4-FFF2-40B4-BE49-F238E27FC236}">
                <a16:creationId xmlns:a16="http://schemas.microsoft.com/office/drawing/2014/main" id="{4C451187-0537-185B-8139-8901A9891A27}"/>
              </a:ext>
            </a:extLst>
          </p:cNvPr>
          <p:cNvGrpSpPr/>
          <p:nvPr/>
        </p:nvGrpSpPr>
        <p:grpSpPr>
          <a:xfrm>
            <a:off x="9654979" y="7788104"/>
            <a:ext cx="2314033" cy="965585"/>
            <a:chOff x="9600080" y="7337424"/>
            <a:chExt cx="2314033" cy="965585"/>
          </a:xfrm>
        </p:grpSpPr>
        <p:sp>
          <p:nvSpPr>
            <p:cNvPr id="8" name="椭圆 56">
              <a:extLst>
                <a:ext uri="{FF2B5EF4-FFF2-40B4-BE49-F238E27FC236}">
                  <a16:creationId xmlns:a16="http://schemas.microsoft.com/office/drawing/2014/main" id="{469F1FE5-7DE7-4F92-A33B-F0A0D6B7C75B}"/>
                </a:ext>
              </a:extLst>
            </p:cNvPr>
            <p:cNvSpPr/>
            <p:nvPr/>
          </p:nvSpPr>
          <p:spPr>
            <a:xfrm>
              <a:off x="9600080" y="7714207"/>
              <a:ext cx="283964" cy="212020"/>
            </a:xfrm>
            <a:prstGeom prst="ellipse">
              <a:avLst/>
            </a:prstGeom>
            <a:gradFill flip="none" rotWithShape="1">
              <a:gsLst>
                <a:gs pos="0">
                  <a:srgbClr val="F79646">
                    <a:lumMod val="75000"/>
                  </a:srgbClr>
                </a:gs>
                <a:gs pos="54000">
                  <a:srgbClr val="FFCE33">
                    <a:shade val="100000"/>
                    <a:satMod val="115000"/>
                  </a:srgbClr>
                </a:gs>
              </a:gsLst>
              <a:path path="circle">
                <a:fillToRect l="50000" t="50000" r="50000" b="50000"/>
              </a:path>
              <a:tileRect/>
            </a:gradFill>
            <a:ln w="28575" cap="flat" cmpd="sng" algn="ctr">
              <a:solidFill>
                <a:srgbClr val="A47D00"/>
              </a:solidFill>
              <a:prstDash val="solid"/>
            </a:ln>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9" name="TextBox 57">
              <a:extLst>
                <a:ext uri="{FF2B5EF4-FFF2-40B4-BE49-F238E27FC236}">
                  <a16:creationId xmlns:a16="http://schemas.microsoft.com/office/drawing/2014/main" id="{E47D7451-91F5-435D-BDB9-6F747DCD611F}"/>
                </a:ext>
              </a:extLst>
            </p:cNvPr>
            <p:cNvSpPr txBox="1"/>
            <p:nvPr/>
          </p:nvSpPr>
          <p:spPr>
            <a:xfrm>
              <a:off x="9926245" y="7337424"/>
              <a:ext cx="1987868" cy="965585"/>
            </a:xfrm>
            <a:prstGeom prst="rect">
              <a:avLst/>
            </a:prstGeom>
            <a:noFill/>
          </p:spPr>
          <p:txBody>
            <a:bodyPr>
              <a:spAutoFit/>
            </a:bodyPr>
            <a:lstStyle/>
            <a:p>
              <a:pPr algn="ctr">
                <a:lnSpc>
                  <a:spcPct val="130000"/>
                </a:lnSpc>
                <a:defRPr/>
              </a:pP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20</a:t>
              </a:r>
              <a:r>
                <a:rPr lang="en-US" altLang="zh-TW"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a:t>
              </a: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1</a:t>
              </a:r>
              <a:endParaRPr lang="en-US" altLang="zh-CN" sz="4989"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endParaRPr>
            </a:p>
          </p:txBody>
        </p:sp>
      </p:grpSp>
      <p:grpSp>
        <p:nvGrpSpPr>
          <p:cNvPr id="44" name="群組 43">
            <a:extLst>
              <a:ext uri="{FF2B5EF4-FFF2-40B4-BE49-F238E27FC236}">
                <a16:creationId xmlns:a16="http://schemas.microsoft.com/office/drawing/2014/main" id="{EEF19A75-B643-0A1C-15A7-212B8359D7AB}"/>
              </a:ext>
            </a:extLst>
          </p:cNvPr>
          <p:cNvGrpSpPr/>
          <p:nvPr/>
        </p:nvGrpSpPr>
        <p:grpSpPr>
          <a:xfrm>
            <a:off x="9618074" y="6036571"/>
            <a:ext cx="2356482" cy="965585"/>
            <a:chOff x="9557631" y="5498159"/>
            <a:chExt cx="2356482" cy="965585"/>
          </a:xfrm>
        </p:grpSpPr>
        <p:sp>
          <p:nvSpPr>
            <p:cNvPr id="10" name="椭圆 65">
              <a:extLst>
                <a:ext uri="{FF2B5EF4-FFF2-40B4-BE49-F238E27FC236}">
                  <a16:creationId xmlns:a16="http://schemas.microsoft.com/office/drawing/2014/main" id="{1633A495-DFD3-4E24-A276-7B2A875F0A04}"/>
                </a:ext>
              </a:extLst>
            </p:cNvPr>
            <p:cNvSpPr/>
            <p:nvPr/>
          </p:nvSpPr>
          <p:spPr>
            <a:xfrm>
              <a:off x="9557631" y="5874042"/>
              <a:ext cx="283964" cy="212020"/>
            </a:xfrm>
            <a:prstGeom prst="ellipse">
              <a:avLst/>
            </a:prstGeom>
            <a:gradFill flip="none" rotWithShape="1">
              <a:gsLst>
                <a:gs pos="0">
                  <a:srgbClr val="F79646">
                    <a:lumMod val="75000"/>
                  </a:srgbClr>
                </a:gs>
                <a:gs pos="54000">
                  <a:srgbClr val="FFCE33">
                    <a:shade val="100000"/>
                    <a:satMod val="115000"/>
                  </a:srgbClr>
                </a:gs>
              </a:gsLst>
              <a:path path="circle">
                <a:fillToRect l="50000" t="50000" r="50000" b="50000"/>
              </a:path>
              <a:tileRect/>
            </a:gradFill>
            <a:ln w="28575" cap="flat" cmpd="sng" algn="ctr">
              <a:solidFill>
                <a:srgbClr val="A47D00"/>
              </a:solidFill>
              <a:prstDash val="solid"/>
            </a:ln>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11" name="TextBox 66">
              <a:extLst>
                <a:ext uri="{FF2B5EF4-FFF2-40B4-BE49-F238E27FC236}">
                  <a16:creationId xmlns:a16="http://schemas.microsoft.com/office/drawing/2014/main" id="{16695E1D-C355-4E87-B6EB-4E0AD23D387D}"/>
                </a:ext>
              </a:extLst>
            </p:cNvPr>
            <p:cNvSpPr txBox="1"/>
            <p:nvPr/>
          </p:nvSpPr>
          <p:spPr>
            <a:xfrm>
              <a:off x="9926245" y="5498159"/>
              <a:ext cx="1987868" cy="965585"/>
            </a:xfrm>
            <a:prstGeom prst="rect">
              <a:avLst/>
            </a:prstGeom>
            <a:noFill/>
          </p:spPr>
          <p:txBody>
            <a:bodyPr>
              <a:spAutoFit/>
            </a:bodyPr>
            <a:lstStyle/>
            <a:p>
              <a:pPr algn="ctr">
                <a:lnSpc>
                  <a:spcPct val="130000"/>
                </a:lnSpc>
                <a:defRPr/>
              </a:pP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20</a:t>
              </a:r>
              <a:r>
                <a:rPr lang="en-US" altLang="zh-TW"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a:t>
              </a: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a:t>
              </a:r>
              <a:endParaRPr lang="en-US" altLang="zh-CN" sz="4989"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endParaRPr>
            </a:p>
          </p:txBody>
        </p:sp>
      </p:grpSp>
      <p:grpSp>
        <p:nvGrpSpPr>
          <p:cNvPr id="41" name="群組 40">
            <a:extLst>
              <a:ext uri="{FF2B5EF4-FFF2-40B4-BE49-F238E27FC236}">
                <a16:creationId xmlns:a16="http://schemas.microsoft.com/office/drawing/2014/main" id="{7B28F4DF-D9E6-67BE-2F23-3D04BC2BADD3}"/>
              </a:ext>
            </a:extLst>
          </p:cNvPr>
          <p:cNvGrpSpPr/>
          <p:nvPr/>
        </p:nvGrpSpPr>
        <p:grpSpPr>
          <a:xfrm>
            <a:off x="9557631" y="9332163"/>
            <a:ext cx="2411381" cy="965585"/>
            <a:chOff x="9557631" y="9332163"/>
            <a:chExt cx="2411381" cy="965585"/>
          </a:xfrm>
        </p:grpSpPr>
        <p:sp>
          <p:nvSpPr>
            <p:cNvPr id="12" name="椭圆 74">
              <a:extLst>
                <a:ext uri="{FF2B5EF4-FFF2-40B4-BE49-F238E27FC236}">
                  <a16:creationId xmlns:a16="http://schemas.microsoft.com/office/drawing/2014/main" id="{18AF269C-771D-4D32-AB80-55B64E37903A}"/>
                </a:ext>
              </a:extLst>
            </p:cNvPr>
            <p:cNvSpPr/>
            <p:nvPr/>
          </p:nvSpPr>
          <p:spPr>
            <a:xfrm>
              <a:off x="9557631" y="9693103"/>
              <a:ext cx="283964" cy="212020"/>
            </a:xfrm>
            <a:prstGeom prst="ellipse">
              <a:avLst/>
            </a:prstGeom>
            <a:gradFill flip="none" rotWithShape="1">
              <a:gsLst>
                <a:gs pos="0">
                  <a:srgbClr val="F79646">
                    <a:lumMod val="75000"/>
                  </a:srgbClr>
                </a:gs>
                <a:gs pos="54000">
                  <a:srgbClr val="FFCE33">
                    <a:shade val="100000"/>
                    <a:satMod val="115000"/>
                  </a:srgbClr>
                </a:gs>
              </a:gsLst>
              <a:path path="circle">
                <a:fillToRect l="50000" t="50000" r="50000" b="50000"/>
              </a:path>
              <a:tileRect/>
            </a:gradFill>
            <a:ln w="28575" cap="flat" cmpd="sng" algn="ctr">
              <a:solidFill>
                <a:srgbClr val="A47D00"/>
              </a:solidFill>
              <a:prstDash val="solid"/>
            </a:ln>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13" name="TextBox 75">
              <a:extLst>
                <a:ext uri="{FF2B5EF4-FFF2-40B4-BE49-F238E27FC236}">
                  <a16:creationId xmlns:a16="http://schemas.microsoft.com/office/drawing/2014/main" id="{BE0CFFCD-AA24-4401-96FE-2595F4520D07}"/>
                </a:ext>
              </a:extLst>
            </p:cNvPr>
            <p:cNvSpPr txBox="1"/>
            <p:nvPr/>
          </p:nvSpPr>
          <p:spPr>
            <a:xfrm>
              <a:off x="9981144" y="9332163"/>
              <a:ext cx="1987868" cy="965585"/>
            </a:xfrm>
            <a:prstGeom prst="rect">
              <a:avLst/>
            </a:prstGeom>
            <a:noFill/>
          </p:spPr>
          <p:txBody>
            <a:bodyPr>
              <a:spAutoFit/>
            </a:bodyPr>
            <a:lstStyle/>
            <a:p>
              <a:pPr algn="ctr">
                <a:lnSpc>
                  <a:spcPct val="130000"/>
                </a:lnSpc>
                <a:defRPr/>
              </a:pP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20</a:t>
              </a:r>
              <a:r>
                <a:rPr lang="en-US" altLang="zh-TW"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20</a:t>
              </a:r>
              <a:endParaRPr lang="en-US" altLang="zh-CN" sz="4989"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endParaRPr>
            </a:p>
          </p:txBody>
        </p:sp>
      </p:grpSp>
      <p:grpSp>
        <p:nvGrpSpPr>
          <p:cNvPr id="43" name="群組 42">
            <a:extLst>
              <a:ext uri="{FF2B5EF4-FFF2-40B4-BE49-F238E27FC236}">
                <a16:creationId xmlns:a16="http://schemas.microsoft.com/office/drawing/2014/main" id="{78D62A87-2C99-150A-5E77-4E8ED7E0FE00}"/>
              </a:ext>
            </a:extLst>
          </p:cNvPr>
          <p:cNvGrpSpPr/>
          <p:nvPr/>
        </p:nvGrpSpPr>
        <p:grpSpPr>
          <a:xfrm>
            <a:off x="555651" y="7336087"/>
            <a:ext cx="8900015" cy="1924694"/>
            <a:chOff x="555651" y="6897285"/>
            <a:chExt cx="8900015" cy="1924694"/>
          </a:xfrm>
        </p:grpSpPr>
        <p:grpSp>
          <p:nvGrpSpPr>
            <p:cNvPr id="14" name="组合 41"/>
            <p:cNvGrpSpPr>
              <a:grpSpLocks/>
            </p:cNvGrpSpPr>
            <p:nvPr/>
          </p:nvGrpSpPr>
          <p:grpSpPr bwMode="auto">
            <a:xfrm>
              <a:off x="555651" y="6897285"/>
              <a:ext cx="8900015" cy="1869621"/>
              <a:chOff x="899592" y="1196752"/>
              <a:chExt cx="5512819" cy="1584176"/>
            </a:xfrm>
          </p:grpSpPr>
          <p:sp>
            <p:nvSpPr>
              <p:cNvPr id="33" name="矩形 1">
                <a:extLst>
                  <a:ext uri="{FF2B5EF4-FFF2-40B4-BE49-F238E27FC236}">
                    <a16:creationId xmlns:a16="http://schemas.microsoft.com/office/drawing/2014/main" id="{1E20B939-BCAA-4496-8E43-0D18A18A1310}"/>
                  </a:ext>
                </a:extLst>
              </p:cNvPr>
              <p:cNvSpPr/>
              <p:nvPr/>
            </p:nvSpPr>
            <p:spPr>
              <a:xfrm>
                <a:off x="899592" y="1196752"/>
                <a:ext cx="5512819" cy="1584176"/>
              </a:xfrm>
              <a:custGeom>
                <a:avLst/>
                <a:gdLst/>
                <a:ahLst/>
                <a:cxnLst/>
                <a:rect l="l" t="t" r="r" b="b"/>
                <a:pathLst>
                  <a:path w="5512819" h="1584176">
                    <a:moveTo>
                      <a:pt x="0" y="0"/>
                    </a:moveTo>
                    <a:lnTo>
                      <a:pt x="5184576" y="0"/>
                    </a:lnTo>
                    <a:lnTo>
                      <a:pt x="5184576" y="529601"/>
                    </a:lnTo>
                    <a:lnTo>
                      <a:pt x="5512819" y="761350"/>
                    </a:lnTo>
                    <a:lnTo>
                      <a:pt x="5184576" y="993099"/>
                    </a:lnTo>
                    <a:lnTo>
                      <a:pt x="5184576" y="1584176"/>
                    </a:lnTo>
                    <a:lnTo>
                      <a:pt x="528496" y="1584176"/>
                    </a:lnTo>
                    <a:lnTo>
                      <a:pt x="0" y="1175077"/>
                    </a:lnTo>
                    <a:close/>
                  </a:path>
                </a:pathLst>
              </a:custGeom>
              <a:solidFill>
                <a:schemeClr val="accent1"/>
              </a:solidFill>
              <a:ln w="28575" cap="flat" cmpd="sng" algn="ctr">
                <a:solidFill>
                  <a:srgbClr val="FFCE33"/>
                </a:solidFill>
                <a:prstDash val="solid"/>
              </a:ln>
              <a:effectLst>
                <a:outerShdw dist="12700" dir="5400000" algn="t" rotWithShape="0">
                  <a:prstClr val="black">
                    <a:alpha val="40000"/>
                  </a:prstClr>
                </a:outerShdw>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34" name="矩形 33">
                <a:extLst>
                  <a:ext uri="{FF2B5EF4-FFF2-40B4-BE49-F238E27FC236}">
                    <a16:creationId xmlns:a16="http://schemas.microsoft.com/office/drawing/2014/main" id="{3B518E58-884B-4F16-B2EF-E5FBD201628A}"/>
                  </a:ext>
                </a:extLst>
              </p:cNvPr>
              <p:cNvSpPr/>
              <p:nvPr/>
            </p:nvSpPr>
            <p:spPr>
              <a:xfrm>
                <a:off x="982972" y="1266558"/>
                <a:ext cx="5039683" cy="405400"/>
              </a:xfrm>
              <a:prstGeom prst="rect">
                <a:avLst/>
              </a:prstGeom>
              <a:solidFill>
                <a:schemeClr val="bg2">
                  <a:lumMod val="50000"/>
                </a:schemeClr>
              </a:solidFill>
              <a:ln w="25400" cap="flat" cmpd="sng" algn="ctr">
                <a:noFill/>
                <a:prstDash val="solid"/>
              </a:ln>
              <a:effectLst/>
            </p:spPr>
            <p:txBody>
              <a:bodyPr anchor="ctr"/>
              <a:lstStyle/>
              <a:p>
                <a:pPr>
                  <a:defRPr/>
                </a:pPr>
                <a:r>
                  <a:rPr lang="zh-TW" altLang="en-US" sz="2806" b="1" kern="0" dirty="0">
                    <a:solidFill>
                      <a:sysClr val="window" lastClr="FFFFFF"/>
                    </a:solidFill>
                    <a:latin typeface="微軟正黑體" panose="020B0604030504040204" pitchFamily="34" charset="-120"/>
                    <a:ea typeface="微軟正黑體" panose="020B0604030504040204" pitchFamily="34" charset="-120"/>
                  </a:rPr>
                  <a:t>簽訂共同投資開發協議</a:t>
                </a:r>
                <a:endParaRPr lang="zh-CN" altLang="en-US" sz="2806" b="1" kern="0" dirty="0">
                  <a:solidFill>
                    <a:sysClr val="window" lastClr="FFFFFF"/>
                  </a:solidFill>
                  <a:latin typeface="微軟正黑體" panose="020B0604030504040204" pitchFamily="34" charset="-120"/>
                  <a:ea typeface="微軟正黑體" panose="020B0604030504040204" pitchFamily="34" charset="-120"/>
                </a:endParaRPr>
              </a:p>
            </p:txBody>
          </p:sp>
          <p:cxnSp>
            <p:nvCxnSpPr>
              <p:cNvPr id="35" name="直接连接符 45"/>
              <p:cNvCxnSpPr>
                <a:cxnSpLocks noChangeShapeType="1"/>
              </p:cNvCxnSpPr>
              <p:nvPr/>
            </p:nvCxnSpPr>
            <p:spPr bwMode="auto">
              <a:xfrm>
                <a:off x="899592" y="1772816"/>
                <a:ext cx="5163310" cy="0"/>
              </a:xfrm>
              <a:prstGeom prst="line">
                <a:avLst/>
              </a:prstGeom>
              <a:noFill/>
              <a:ln w="19050" algn="ctr">
                <a:solidFill>
                  <a:srgbClr val="B88C00"/>
                </a:solidFill>
                <a:prstDash val="sysDash"/>
                <a:round/>
                <a:headEnd/>
                <a:tailEnd/>
              </a:ln>
              <a:effectLst>
                <a:outerShdw dist="12700" dir="5400000" algn="t" rotWithShape="0">
                  <a:srgbClr val="FFFF00">
                    <a:alpha val="39998"/>
                  </a:srgbClr>
                </a:outerShdw>
              </a:effectLst>
              <a:extLst>
                <a:ext uri="{909E8E84-426E-40DD-AFC4-6F175D3DCCD1}">
                  <a14:hiddenFill xmlns:a14="http://schemas.microsoft.com/office/drawing/2010/main">
                    <a:noFill/>
                  </a14:hiddenFill>
                </a:ext>
              </a:extLst>
            </p:spPr>
          </p:cxnSp>
        </p:grpSp>
        <p:sp>
          <p:nvSpPr>
            <p:cNvPr id="15" name="TextBox 50">
              <a:extLst>
                <a:ext uri="{FF2B5EF4-FFF2-40B4-BE49-F238E27FC236}">
                  <a16:creationId xmlns:a16="http://schemas.microsoft.com/office/drawing/2014/main" id="{408F0BB4-0827-497D-8E3C-D8040683B36F}"/>
                </a:ext>
              </a:extLst>
            </p:cNvPr>
            <p:cNvSpPr txBox="1"/>
            <p:nvPr/>
          </p:nvSpPr>
          <p:spPr>
            <a:xfrm>
              <a:off x="1004873" y="7498540"/>
              <a:ext cx="8136173" cy="1323439"/>
            </a:xfrm>
            <a:prstGeom prst="rect">
              <a:avLst/>
            </a:prstGeom>
            <a:noFill/>
          </p:spPr>
          <p:txBody>
            <a:bodyPr wrap="square">
              <a:spAutoFit/>
            </a:bodyPr>
            <a:lstStyle/>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1</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 與合作之公司簽訂共同投資開發協議取得「新北市土城區忠義段十九筆土地」</a:t>
              </a:r>
              <a:endPar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endParaRPr>
            </a:p>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7</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 與合作之公司簽訂共同投資開發協議取得新北市三重區中興段九筆土地」</a:t>
              </a:r>
              <a:endPar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endParaRPr>
            </a:p>
          </p:txBody>
        </p:sp>
      </p:grpSp>
      <p:grpSp>
        <p:nvGrpSpPr>
          <p:cNvPr id="40" name="群組 39">
            <a:extLst>
              <a:ext uri="{FF2B5EF4-FFF2-40B4-BE49-F238E27FC236}">
                <a16:creationId xmlns:a16="http://schemas.microsoft.com/office/drawing/2014/main" id="{BE2CA14A-3A69-C8CD-4946-5018A30A29D2}"/>
              </a:ext>
            </a:extLst>
          </p:cNvPr>
          <p:cNvGrpSpPr/>
          <p:nvPr/>
        </p:nvGrpSpPr>
        <p:grpSpPr>
          <a:xfrm>
            <a:off x="560517" y="9368163"/>
            <a:ext cx="8900015" cy="1084719"/>
            <a:chOff x="560517" y="8932848"/>
            <a:chExt cx="8900015" cy="1613140"/>
          </a:xfrm>
        </p:grpSpPr>
        <p:grpSp>
          <p:nvGrpSpPr>
            <p:cNvPr id="18" name="组合 41"/>
            <p:cNvGrpSpPr>
              <a:grpSpLocks/>
            </p:cNvGrpSpPr>
            <p:nvPr/>
          </p:nvGrpSpPr>
          <p:grpSpPr bwMode="auto">
            <a:xfrm>
              <a:off x="560517" y="8932848"/>
              <a:ext cx="8900015" cy="1328903"/>
              <a:chOff x="899592" y="1196752"/>
              <a:chExt cx="5512819" cy="1584176"/>
            </a:xfrm>
          </p:grpSpPr>
          <p:sp>
            <p:nvSpPr>
              <p:cNvPr id="24" name="矩形 1">
                <a:extLst>
                  <a:ext uri="{FF2B5EF4-FFF2-40B4-BE49-F238E27FC236}">
                    <a16:creationId xmlns:a16="http://schemas.microsoft.com/office/drawing/2014/main" id="{1E20B939-BCAA-4496-8E43-0D18A18A1310}"/>
                  </a:ext>
                </a:extLst>
              </p:cNvPr>
              <p:cNvSpPr/>
              <p:nvPr/>
            </p:nvSpPr>
            <p:spPr>
              <a:xfrm>
                <a:off x="899592" y="1196752"/>
                <a:ext cx="5512819" cy="1584176"/>
              </a:xfrm>
              <a:custGeom>
                <a:avLst/>
                <a:gdLst/>
                <a:ahLst/>
                <a:cxnLst/>
                <a:rect l="l" t="t" r="r" b="b"/>
                <a:pathLst>
                  <a:path w="5512819" h="1584176">
                    <a:moveTo>
                      <a:pt x="0" y="0"/>
                    </a:moveTo>
                    <a:lnTo>
                      <a:pt x="5184576" y="0"/>
                    </a:lnTo>
                    <a:lnTo>
                      <a:pt x="5184576" y="529601"/>
                    </a:lnTo>
                    <a:lnTo>
                      <a:pt x="5512819" y="761350"/>
                    </a:lnTo>
                    <a:lnTo>
                      <a:pt x="5184576" y="993099"/>
                    </a:lnTo>
                    <a:lnTo>
                      <a:pt x="5184576" y="1584176"/>
                    </a:lnTo>
                    <a:lnTo>
                      <a:pt x="528496" y="1584176"/>
                    </a:lnTo>
                    <a:lnTo>
                      <a:pt x="0" y="1175077"/>
                    </a:lnTo>
                    <a:close/>
                  </a:path>
                </a:pathLst>
              </a:custGeom>
              <a:solidFill>
                <a:schemeClr val="accent1"/>
              </a:solidFill>
              <a:ln w="28575" cap="flat" cmpd="sng" algn="ctr">
                <a:solidFill>
                  <a:srgbClr val="FFCE33"/>
                </a:solidFill>
                <a:prstDash val="solid"/>
              </a:ln>
              <a:effectLst>
                <a:outerShdw dist="12700" dir="5400000" algn="t" rotWithShape="0">
                  <a:prstClr val="black">
                    <a:alpha val="40000"/>
                  </a:prstClr>
                </a:outerShdw>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25" name="矩形 24">
                <a:extLst>
                  <a:ext uri="{FF2B5EF4-FFF2-40B4-BE49-F238E27FC236}">
                    <a16:creationId xmlns:a16="http://schemas.microsoft.com/office/drawing/2014/main" id="{3B518E58-884B-4F16-B2EF-E5FBD201628A}"/>
                  </a:ext>
                </a:extLst>
              </p:cNvPr>
              <p:cNvSpPr/>
              <p:nvPr/>
            </p:nvSpPr>
            <p:spPr>
              <a:xfrm>
                <a:off x="1013875" y="1294419"/>
                <a:ext cx="5039683" cy="550376"/>
              </a:xfrm>
              <a:prstGeom prst="rect">
                <a:avLst/>
              </a:prstGeom>
              <a:solidFill>
                <a:schemeClr val="bg2">
                  <a:lumMod val="50000"/>
                </a:schemeClr>
              </a:solidFill>
              <a:ln w="25400" cap="flat" cmpd="sng" algn="ctr">
                <a:noFill/>
                <a:prstDash val="solid"/>
              </a:ln>
              <a:effectLst/>
            </p:spPr>
            <p:txBody>
              <a:bodyPr anchor="ctr"/>
              <a:lstStyle/>
              <a:p>
                <a:pPr>
                  <a:defRPr/>
                </a:pPr>
                <a:r>
                  <a:rPr lang="zh-TW" altLang="en-US" sz="2806" b="1" kern="0" dirty="0">
                    <a:solidFill>
                      <a:sysClr val="window" lastClr="FFFFFF"/>
                    </a:solidFill>
                    <a:latin typeface="微軟正黑體" panose="020B0604030504040204" pitchFamily="34" charset="-120"/>
                    <a:ea typeface="微軟正黑體" panose="020B0604030504040204" pitchFamily="34" charset="-120"/>
                  </a:rPr>
                  <a:t>簽訂共同投資開發協議</a:t>
                </a:r>
                <a:endParaRPr lang="zh-CN" altLang="en-US" sz="2806" b="1" kern="0" dirty="0">
                  <a:solidFill>
                    <a:sysClr val="window" lastClr="FFFFFF"/>
                  </a:solidFill>
                  <a:latin typeface="微軟正黑體" panose="020B0604030504040204" pitchFamily="34" charset="-120"/>
                  <a:ea typeface="微軟正黑體" panose="020B0604030504040204" pitchFamily="34" charset="-120"/>
                </a:endParaRPr>
              </a:p>
            </p:txBody>
          </p:sp>
          <p:cxnSp>
            <p:nvCxnSpPr>
              <p:cNvPr id="26" name="直接连接符 45"/>
              <p:cNvCxnSpPr>
                <a:cxnSpLocks noChangeShapeType="1"/>
              </p:cNvCxnSpPr>
              <p:nvPr/>
            </p:nvCxnSpPr>
            <p:spPr bwMode="auto">
              <a:xfrm>
                <a:off x="899592" y="1772816"/>
                <a:ext cx="5163310" cy="0"/>
              </a:xfrm>
              <a:prstGeom prst="line">
                <a:avLst/>
              </a:prstGeom>
              <a:noFill/>
              <a:ln w="19050" algn="ctr">
                <a:solidFill>
                  <a:srgbClr val="B88C00"/>
                </a:solidFill>
                <a:prstDash val="sysDash"/>
                <a:round/>
                <a:headEnd/>
                <a:tailEnd/>
              </a:ln>
              <a:effectLst>
                <a:outerShdw dist="12700" dir="5400000" algn="t" rotWithShape="0">
                  <a:srgbClr val="FFFF00">
                    <a:alpha val="39998"/>
                  </a:srgbClr>
                </a:outerShdw>
              </a:effectLst>
              <a:extLst>
                <a:ext uri="{909E8E84-426E-40DD-AFC4-6F175D3DCCD1}">
                  <a14:hiddenFill xmlns:a14="http://schemas.microsoft.com/office/drawing/2010/main">
                    <a:noFill/>
                  </a14:hiddenFill>
                </a:ext>
              </a:extLst>
            </p:spPr>
          </p:cxnSp>
        </p:grpSp>
        <p:sp>
          <p:nvSpPr>
            <p:cNvPr id="19" name="TextBox 50">
              <a:extLst>
                <a:ext uri="{FF2B5EF4-FFF2-40B4-BE49-F238E27FC236}">
                  <a16:creationId xmlns:a16="http://schemas.microsoft.com/office/drawing/2014/main" id="{408F0BB4-0827-497D-8E3C-D8040683B36F}"/>
                </a:ext>
              </a:extLst>
            </p:cNvPr>
            <p:cNvSpPr txBox="1"/>
            <p:nvPr/>
          </p:nvSpPr>
          <p:spPr>
            <a:xfrm>
              <a:off x="1004874" y="9493255"/>
              <a:ext cx="8275722" cy="1052733"/>
            </a:xfrm>
            <a:prstGeom prst="rect">
              <a:avLst/>
            </a:prstGeom>
            <a:noFill/>
          </p:spPr>
          <p:txBody>
            <a:bodyPr wrap="square">
              <a:spAutoFit/>
            </a:bodyPr>
            <a:lstStyle/>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11</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 與合作之公司簽訂共同投資開發協議取得「台北市內湖區舊宗段四筆土地」</a:t>
              </a:r>
            </a:p>
          </p:txBody>
        </p:sp>
      </p:grpSp>
      <p:grpSp>
        <p:nvGrpSpPr>
          <p:cNvPr id="45" name="群組 44">
            <a:extLst>
              <a:ext uri="{FF2B5EF4-FFF2-40B4-BE49-F238E27FC236}">
                <a16:creationId xmlns:a16="http://schemas.microsoft.com/office/drawing/2014/main" id="{2B07ACC7-8CC9-E915-8A45-21E454E09D84}"/>
              </a:ext>
            </a:extLst>
          </p:cNvPr>
          <p:cNvGrpSpPr/>
          <p:nvPr/>
        </p:nvGrpSpPr>
        <p:grpSpPr>
          <a:xfrm>
            <a:off x="583449" y="5898895"/>
            <a:ext cx="8900015" cy="1264730"/>
            <a:chOff x="564361" y="5322108"/>
            <a:chExt cx="8900015" cy="1264730"/>
          </a:xfrm>
        </p:grpSpPr>
        <p:grpSp>
          <p:nvGrpSpPr>
            <p:cNvPr id="16" name="组合 41"/>
            <p:cNvGrpSpPr>
              <a:grpSpLocks/>
            </p:cNvGrpSpPr>
            <p:nvPr/>
          </p:nvGrpSpPr>
          <p:grpSpPr bwMode="auto">
            <a:xfrm>
              <a:off x="564361" y="5322108"/>
              <a:ext cx="8900015" cy="1264730"/>
              <a:chOff x="899592" y="1196752"/>
              <a:chExt cx="5512819" cy="1584176"/>
            </a:xfrm>
          </p:grpSpPr>
          <p:sp>
            <p:nvSpPr>
              <p:cNvPr id="30" name="矩形 1">
                <a:extLst>
                  <a:ext uri="{FF2B5EF4-FFF2-40B4-BE49-F238E27FC236}">
                    <a16:creationId xmlns:a16="http://schemas.microsoft.com/office/drawing/2014/main" id="{1E20B939-BCAA-4496-8E43-0D18A18A1310}"/>
                  </a:ext>
                </a:extLst>
              </p:cNvPr>
              <p:cNvSpPr/>
              <p:nvPr/>
            </p:nvSpPr>
            <p:spPr>
              <a:xfrm>
                <a:off x="899592" y="1196752"/>
                <a:ext cx="5512819" cy="1584176"/>
              </a:xfrm>
              <a:custGeom>
                <a:avLst/>
                <a:gdLst/>
                <a:ahLst/>
                <a:cxnLst/>
                <a:rect l="l" t="t" r="r" b="b"/>
                <a:pathLst>
                  <a:path w="5512819" h="1584176">
                    <a:moveTo>
                      <a:pt x="0" y="0"/>
                    </a:moveTo>
                    <a:lnTo>
                      <a:pt x="5184576" y="0"/>
                    </a:lnTo>
                    <a:lnTo>
                      <a:pt x="5184576" y="529601"/>
                    </a:lnTo>
                    <a:lnTo>
                      <a:pt x="5512819" y="761350"/>
                    </a:lnTo>
                    <a:lnTo>
                      <a:pt x="5184576" y="993099"/>
                    </a:lnTo>
                    <a:lnTo>
                      <a:pt x="5184576" y="1584176"/>
                    </a:lnTo>
                    <a:lnTo>
                      <a:pt x="528496" y="1584176"/>
                    </a:lnTo>
                    <a:lnTo>
                      <a:pt x="0" y="1175077"/>
                    </a:lnTo>
                    <a:close/>
                  </a:path>
                </a:pathLst>
              </a:custGeom>
              <a:solidFill>
                <a:schemeClr val="accent1"/>
              </a:solidFill>
              <a:ln w="28575" cap="flat" cmpd="sng" algn="ctr">
                <a:solidFill>
                  <a:srgbClr val="FFCE33"/>
                </a:solidFill>
                <a:prstDash val="solid"/>
              </a:ln>
              <a:effectLst>
                <a:outerShdw dist="12700" dir="5400000" algn="t" rotWithShape="0">
                  <a:prstClr val="black">
                    <a:alpha val="40000"/>
                  </a:prstClr>
                </a:outerShdw>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31" name="矩形 30">
                <a:extLst>
                  <a:ext uri="{FF2B5EF4-FFF2-40B4-BE49-F238E27FC236}">
                    <a16:creationId xmlns:a16="http://schemas.microsoft.com/office/drawing/2014/main" id="{3B518E58-884B-4F16-B2EF-E5FBD201628A}"/>
                  </a:ext>
                </a:extLst>
              </p:cNvPr>
              <p:cNvSpPr/>
              <p:nvPr/>
            </p:nvSpPr>
            <p:spPr>
              <a:xfrm>
                <a:off x="982972" y="1266557"/>
                <a:ext cx="5039683" cy="432401"/>
              </a:xfrm>
              <a:prstGeom prst="rect">
                <a:avLst/>
              </a:prstGeom>
              <a:solidFill>
                <a:schemeClr val="bg2">
                  <a:lumMod val="50000"/>
                </a:schemeClr>
              </a:solidFill>
              <a:ln w="25400" cap="flat" cmpd="sng" algn="ctr">
                <a:noFill/>
                <a:prstDash val="solid"/>
              </a:ln>
              <a:effectLst/>
            </p:spPr>
            <p:txBody>
              <a:bodyPr anchor="ctr"/>
              <a:lstStyle/>
              <a:p>
                <a:pPr>
                  <a:defRPr/>
                </a:pPr>
                <a:r>
                  <a:rPr lang="zh-TW" altLang="en-US" sz="2806" b="1" kern="0" dirty="0">
                    <a:solidFill>
                      <a:sysClr val="window" lastClr="FFFFFF"/>
                    </a:solidFill>
                    <a:latin typeface="微軟正黑體" panose="020B0604030504040204" pitchFamily="34" charset="-120"/>
                    <a:ea typeface="微軟正黑體" panose="020B0604030504040204" pitchFamily="34" charset="-120"/>
                  </a:rPr>
                  <a:t>簽訂共同投資開發協議</a:t>
                </a:r>
                <a:endParaRPr lang="zh-CN" altLang="en-US" sz="2806" b="1" kern="0" dirty="0">
                  <a:solidFill>
                    <a:sysClr val="window" lastClr="FFFFFF"/>
                  </a:solidFill>
                  <a:latin typeface="微軟正黑體" panose="020B0604030504040204" pitchFamily="34" charset="-120"/>
                  <a:ea typeface="微軟正黑體" panose="020B0604030504040204" pitchFamily="34" charset="-120"/>
                </a:endParaRPr>
              </a:p>
            </p:txBody>
          </p:sp>
          <p:cxnSp>
            <p:nvCxnSpPr>
              <p:cNvPr id="32" name="直接连接符 45"/>
              <p:cNvCxnSpPr>
                <a:cxnSpLocks noChangeShapeType="1"/>
              </p:cNvCxnSpPr>
              <p:nvPr/>
            </p:nvCxnSpPr>
            <p:spPr bwMode="auto">
              <a:xfrm>
                <a:off x="899592" y="1772816"/>
                <a:ext cx="5163310" cy="0"/>
              </a:xfrm>
              <a:prstGeom prst="line">
                <a:avLst/>
              </a:prstGeom>
              <a:noFill/>
              <a:ln w="19050" algn="ctr">
                <a:solidFill>
                  <a:srgbClr val="B88C00"/>
                </a:solidFill>
                <a:prstDash val="sysDash"/>
                <a:round/>
                <a:headEnd/>
                <a:tailEnd/>
              </a:ln>
              <a:effectLst>
                <a:outerShdw dist="12700" dir="5400000" algn="t" rotWithShape="0">
                  <a:srgbClr val="FFFF00">
                    <a:alpha val="39998"/>
                  </a:srgbClr>
                </a:outerShdw>
              </a:effectLst>
              <a:extLst>
                <a:ext uri="{909E8E84-426E-40DD-AFC4-6F175D3DCCD1}">
                  <a14:hiddenFill xmlns:a14="http://schemas.microsoft.com/office/drawing/2010/main">
                    <a:noFill/>
                  </a14:hiddenFill>
                </a:ext>
              </a:extLst>
            </p:spPr>
          </p:cxnSp>
        </p:grpSp>
        <p:sp>
          <p:nvSpPr>
            <p:cNvPr id="20" name="TextBox 50">
              <a:extLst>
                <a:ext uri="{FF2B5EF4-FFF2-40B4-BE49-F238E27FC236}">
                  <a16:creationId xmlns:a16="http://schemas.microsoft.com/office/drawing/2014/main" id="{408F0BB4-0827-497D-8E3C-D8040683B36F}"/>
                </a:ext>
              </a:extLst>
            </p:cNvPr>
            <p:cNvSpPr txBox="1"/>
            <p:nvPr/>
          </p:nvSpPr>
          <p:spPr>
            <a:xfrm>
              <a:off x="985785" y="5830853"/>
              <a:ext cx="8155261" cy="707886"/>
            </a:xfrm>
            <a:prstGeom prst="rect">
              <a:avLst/>
            </a:prstGeom>
            <a:noFill/>
          </p:spPr>
          <p:txBody>
            <a:bodyPr wrap="square">
              <a:spAutoFit/>
            </a:bodyPr>
            <a:lstStyle/>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8</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 與合作之公司簽訂共同投資開發協議取得「新北市中和區中原段十二筆土地」</a:t>
              </a:r>
            </a:p>
          </p:txBody>
        </p:sp>
      </p:grpSp>
      <p:grpSp>
        <p:nvGrpSpPr>
          <p:cNvPr id="48" name="群組 47">
            <a:extLst>
              <a:ext uri="{FF2B5EF4-FFF2-40B4-BE49-F238E27FC236}">
                <a16:creationId xmlns:a16="http://schemas.microsoft.com/office/drawing/2014/main" id="{11D0F097-EA6F-A839-BC08-C12AC37D296C}"/>
              </a:ext>
            </a:extLst>
          </p:cNvPr>
          <p:cNvGrpSpPr/>
          <p:nvPr/>
        </p:nvGrpSpPr>
        <p:grpSpPr>
          <a:xfrm>
            <a:off x="501312" y="3164577"/>
            <a:ext cx="8918934" cy="1141968"/>
            <a:chOff x="545433" y="1993976"/>
            <a:chExt cx="8918934" cy="1551612"/>
          </a:xfrm>
        </p:grpSpPr>
        <p:grpSp>
          <p:nvGrpSpPr>
            <p:cNvPr id="4" name="组合 41"/>
            <p:cNvGrpSpPr>
              <a:grpSpLocks/>
            </p:cNvGrpSpPr>
            <p:nvPr/>
          </p:nvGrpSpPr>
          <p:grpSpPr bwMode="auto">
            <a:xfrm>
              <a:off x="545433" y="1993976"/>
              <a:ext cx="8918934" cy="1551612"/>
              <a:chOff x="899592" y="963911"/>
              <a:chExt cx="5524537" cy="1943519"/>
            </a:xfrm>
          </p:grpSpPr>
          <p:sp>
            <p:nvSpPr>
              <p:cNvPr id="36" name="矩形 1">
                <a:extLst>
                  <a:ext uri="{FF2B5EF4-FFF2-40B4-BE49-F238E27FC236}">
                    <a16:creationId xmlns:a16="http://schemas.microsoft.com/office/drawing/2014/main" id="{1E20B939-BCAA-4496-8E43-0D18A18A1310}"/>
                  </a:ext>
                </a:extLst>
              </p:cNvPr>
              <p:cNvSpPr/>
              <p:nvPr/>
            </p:nvSpPr>
            <p:spPr>
              <a:xfrm>
                <a:off x="899592" y="963911"/>
                <a:ext cx="5524537" cy="1943519"/>
              </a:xfrm>
              <a:custGeom>
                <a:avLst/>
                <a:gdLst/>
                <a:ahLst/>
                <a:cxnLst/>
                <a:rect l="l" t="t" r="r" b="b"/>
                <a:pathLst>
                  <a:path w="5512819" h="1584176">
                    <a:moveTo>
                      <a:pt x="0" y="0"/>
                    </a:moveTo>
                    <a:lnTo>
                      <a:pt x="5184576" y="0"/>
                    </a:lnTo>
                    <a:lnTo>
                      <a:pt x="5184576" y="529601"/>
                    </a:lnTo>
                    <a:lnTo>
                      <a:pt x="5512819" y="761350"/>
                    </a:lnTo>
                    <a:lnTo>
                      <a:pt x="5184576" y="993099"/>
                    </a:lnTo>
                    <a:lnTo>
                      <a:pt x="5184576" y="1584176"/>
                    </a:lnTo>
                    <a:lnTo>
                      <a:pt x="528496" y="1584176"/>
                    </a:lnTo>
                    <a:lnTo>
                      <a:pt x="0" y="1175077"/>
                    </a:lnTo>
                    <a:close/>
                  </a:path>
                </a:pathLst>
              </a:custGeom>
              <a:solidFill>
                <a:schemeClr val="accent1"/>
              </a:solidFill>
              <a:ln w="28575" cap="flat" cmpd="sng" algn="ctr">
                <a:solidFill>
                  <a:srgbClr val="FFCE33"/>
                </a:solidFill>
                <a:prstDash val="solid"/>
              </a:ln>
              <a:effectLst>
                <a:outerShdw dist="12700" dir="5400000" algn="t" rotWithShape="0">
                  <a:prstClr val="black">
                    <a:alpha val="40000"/>
                  </a:prstClr>
                </a:outerShdw>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37" name="矩形 36">
                <a:extLst>
                  <a:ext uri="{FF2B5EF4-FFF2-40B4-BE49-F238E27FC236}">
                    <a16:creationId xmlns:a16="http://schemas.microsoft.com/office/drawing/2014/main" id="{3B518E58-884B-4F16-B2EF-E5FBD201628A}"/>
                  </a:ext>
                </a:extLst>
              </p:cNvPr>
              <p:cNvSpPr/>
              <p:nvPr/>
            </p:nvSpPr>
            <p:spPr>
              <a:xfrm>
                <a:off x="994696" y="1062404"/>
                <a:ext cx="5039683" cy="542759"/>
              </a:xfrm>
              <a:prstGeom prst="rect">
                <a:avLst/>
              </a:prstGeom>
              <a:solidFill>
                <a:schemeClr val="bg2">
                  <a:lumMod val="50000"/>
                </a:schemeClr>
              </a:solidFill>
              <a:ln w="25400" cap="flat" cmpd="sng" algn="ctr">
                <a:noFill/>
                <a:prstDash val="solid"/>
              </a:ln>
              <a:effectLst/>
            </p:spPr>
            <p:txBody>
              <a:bodyPr anchor="ctr"/>
              <a:lstStyle/>
              <a:p>
                <a:pPr>
                  <a:defRPr/>
                </a:pPr>
                <a:r>
                  <a:rPr lang="zh-TW" altLang="en-US" sz="2806" b="1" kern="0" dirty="0">
                    <a:solidFill>
                      <a:sysClr val="window" lastClr="FFFFFF"/>
                    </a:solidFill>
                    <a:latin typeface="微軟正黑體" panose="020B0604030504040204" pitchFamily="34" charset="-120"/>
                    <a:ea typeface="微軟正黑體" panose="020B0604030504040204" pitchFamily="34" charset="-120"/>
                  </a:rPr>
                  <a:t>投資開發案件，依規劃完成進度</a:t>
                </a:r>
                <a:endParaRPr lang="zh-CN" altLang="en-US" sz="2806" b="1" kern="0" dirty="0">
                  <a:solidFill>
                    <a:sysClr val="window" lastClr="FFFFFF"/>
                  </a:solidFill>
                  <a:latin typeface="微軟正黑體" panose="020B0604030504040204" pitchFamily="34" charset="-120"/>
                  <a:ea typeface="微軟正黑體" panose="020B0604030504040204" pitchFamily="34" charset="-120"/>
                </a:endParaRPr>
              </a:p>
            </p:txBody>
          </p:sp>
          <p:cxnSp>
            <p:nvCxnSpPr>
              <p:cNvPr id="38" name="直接连接符 45"/>
              <p:cNvCxnSpPr>
                <a:cxnSpLocks noChangeShapeType="1"/>
              </p:cNvCxnSpPr>
              <p:nvPr/>
            </p:nvCxnSpPr>
            <p:spPr bwMode="auto">
              <a:xfrm>
                <a:off x="899592" y="1772816"/>
                <a:ext cx="5163310" cy="0"/>
              </a:xfrm>
              <a:prstGeom prst="line">
                <a:avLst/>
              </a:prstGeom>
              <a:noFill/>
              <a:ln w="19050" algn="ctr">
                <a:solidFill>
                  <a:srgbClr val="B88C00"/>
                </a:solidFill>
                <a:prstDash val="sysDash"/>
                <a:round/>
                <a:headEnd/>
                <a:tailEnd/>
              </a:ln>
              <a:effectLst>
                <a:outerShdw dist="12700" dir="5400000" algn="t" rotWithShape="0">
                  <a:srgbClr val="FFFF00">
                    <a:alpha val="39998"/>
                  </a:srgbClr>
                </a:outerShdw>
              </a:effectLst>
              <a:extLst>
                <a:ext uri="{909E8E84-426E-40DD-AFC4-6F175D3DCCD1}">
                  <a14:hiddenFill xmlns:a14="http://schemas.microsoft.com/office/drawing/2010/main">
                    <a:noFill/>
                  </a14:hiddenFill>
                </a:ext>
              </a:extLst>
            </p:spPr>
          </p:cxnSp>
        </p:grpSp>
        <p:sp>
          <p:nvSpPr>
            <p:cNvPr id="21" name="TextBox 50">
              <a:extLst>
                <a:ext uri="{FF2B5EF4-FFF2-40B4-BE49-F238E27FC236}">
                  <a16:creationId xmlns:a16="http://schemas.microsoft.com/office/drawing/2014/main" id="{408F0BB4-0827-497D-8E3C-D8040683B36F}"/>
                </a:ext>
              </a:extLst>
            </p:cNvPr>
            <p:cNvSpPr txBox="1"/>
            <p:nvPr/>
          </p:nvSpPr>
          <p:spPr>
            <a:xfrm>
              <a:off x="1048994" y="2578343"/>
              <a:ext cx="7690225" cy="961817"/>
            </a:xfrm>
            <a:prstGeom prst="rect">
              <a:avLst/>
            </a:prstGeom>
            <a:noFill/>
          </p:spPr>
          <p:txBody>
            <a:bodyPr wrap="square">
              <a:spAutoFit/>
            </a:bodyPr>
            <a:lstStyle/>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4</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 土地投資開發</a:t>
              </a: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新北巿中和區中原段</a:t>
              </a: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雋揚元創</a:t>
              </a: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建照核准。</a:t>
              </a:r>
              <a:endPar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endParaRPr>
            </a:p>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11</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 共同投資</a:t>
              </a: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內湖洲際取得使用執照。</a:t>
              </a:r>
            </a:p>
          </p:txBody>
        </p:sp>
      </p:grpSp>
      <p:grpSp>
        <p:nvGrpSpPr>
          <p:cNvPr id="46" name="群組 45">
            <a:extLst>
              <a:ext uri="{FF2B5EF4-FFF2-40B4-BE49-F238E27FC236}">
                <a16:creationId xmlns:a16="http://schemas.microsoft.com/office/drawing/2014/main" id="{3D7E331A-8D41-851F-9C42-08D41BC02983}"/>
              </a:ext>
            </a:extLst>
          </p:cNvPr>
          <p:cNvGrpSpPr/>
          <p:nvPr/>
        </p:nvGrpSpPr>
        <p:grpSpPr>
          <a:xfrm>
            <a:off x="545433" y="4430600"/>
            <a:ext cx="8900015" cy="1264730"/>
            <a:chOff x="545432" y="3711530"/>
            <a:chExt cx="8900015" cy="1264730"/>
          </a:xfrm>
        </p:grpSpPr>
        <p:grpSp>
          <p:nvGrpSpPr>
            <p:cNvPr id="17" name="组合 41"/>
            <p:cNvGrpSpPr>
              <a:grpSpLocks/>
            </p:cNvGrpSpPr>
            <p:nvPr/>
          </p:nvGrpSpPr>
          <p:grpSpPr bwMode="auto">
            <a:xfrm>
              <a:off x="545432" y="3711530"/>
              <a:ext cx="8900015" cy="1264730"/>
              <a:chOff x="899592" y="1196752"/>
              <a:chExt cx="5512819" cy="1584176"/>
            </a:xfrm>
          </p:grpSpPr>
          <p:sp>
            <p:nvSpPr>
              <p:cNvPr id="27" name="矩形 1">
                <a:extLst>
                  <a:ext uri="{FF2B5EF4-FFF2-40B4-BE49-F238E27FC236}">
                    <a16:creationId xmlns:a16="http://schemas.microsoft.com/office/drawing/2014/main" id="{1E20B939-BCAA-4496-8E43-0D18A18A1310}"/>
                  </a:ext>
                </a:extLst>
              </p:cNvPr>
              <p:cNvSpPr/>
              <p:nvPr/>
            </p:nvSpPr>
            <p:spPr>
              <a:xfrm>
                <a:off x="899592" y="1196752"/>
                <a:ext cx="5512819" cy="1584176"/>
              </a:xfrm>
              <a:custGeom>
                <a:avLst/>
                <a:gdLst/>
                <a:ahLst/>
                <a:cxnLst/>
                <a:rect l="l" t="t" r="r" b="b"/>
                <a:pathLst>
                  <a:path w="5512819" h="1584176">
                    <a:moveTo>
                      <a:pt x="0" y="0"/>
                    </a:moveTo>
                    <a:lnTo>
                      <a:pt x="5184576" y="0"/>
                    </a:lnTo>
                    <a:lnTo>
                      <a:pt x="5184576" y="529601"/>
                    </a:lnTo>
                    <a:lnTo>
                      <a:pt x="5512819" y="761350"/>
                    </a:lnTo>
                    <a:lnTo>
                      <a:pt x="5184576" y="993099"/>
                    </a:lnTo>
                    <a:lnTo>
                      <a:pt x="5184576" y="1584176"/>
                    </a:lnTo>
                    <a:lnTo>
                      <a:pt x="528496" y="1584176"/>
                    </a:lnTo>
                    <a:lnTo>
                      <a:pt x="0" y="1175077"/>
                    </a:lnTo>
                    <a:close/>
                  </a:path>
                </a:pathLst>
              </a:custGeom>
              <a:solidFill>
                <a:schemeClr val="accent1"/>
              </a:solidFill>
              <a:ln w="28575" cap="flat" cmpd="sng" algn="ctr">
                <a:solidFill>
                  <a:srgbClr val="FFCE33"/>
                </a:solidFill>
                <a:prstDash val="solid"/>
              </a:ln>
              <a:effectLst>
                <a:outerShdw dist="12700" dir="5400000" algn="t" rotWithShape="0">
                  <a:prstClr val="black">
                    <a:alpha val="40000"/>
                  </a:prstClr>
                </a:outerShdw>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28" name="矩形 27">
                <a:extLst>
                  <a:ext uri="{FF2B5EF4-FFF2-40B4-BE49-F238E27FC236}">
                    <a16:creationId xmlns:a16="http://schemas.microsoft.com/office/drawing/2014/main" id="{3B518E58-884B-4F16-B2EF-E5FBD201628A}"/>
                  </a:ext>
                </a:extLst>
              </p:cNvPr>
              <p:cNvSpPr/>
              <p:nvPr/>
            </p:nvSpPr>
            <p:spPr>
              <a:xfrm>
                <a:off x="982972" y="1266557"/>
                <a:ext cx="5039683" cy="432401"/>
              </a:xfrm>
              <a:prstGeom prst="rect">
                <a:avLst/>
              </a:prstGeom>
              <a:solidFill>
                <a:schemeClr val="bg2">
                  <a:lumMod val="50000"/>
                </a:schemeClr>
              </a:solidFill>
              <a:ln w="25400" cap="flat" cmpd="sng" algn="ctr">
                <a:noFill/>
                <a:prstDash val="solid"/>
              </a:ln>
              <a:effectLst/>
            </p:spPr>
            <p:txBody>
              <a:bodyPr anchor="ctr"/>
              <a:lstStyle/>
              <a:p>
                <a:pPr>
                  <a:defRPr/>
                </a:pPr>
                <a:r>
                  <a:rPr lang="zh-TW" altLang="en-US" sz="2806" b="1" kern="0" dirty="0">
                    <a:solidFill>
                      <a:sysClr val="window" lastClr="FFFFFF"/>
                    </a:solidFill>
                    <a:latin typeface="微軟正黑體" panose="020B0604030504040204" pitchFamily="34" charset="-120"/>
                    <a:ea typeface="微軟正黑體" panose="020B0604030504040204" pitchFamily="34" charset="-120"/>
                  </a:rPr>
                  <a:t>變更產業分類</a:t>
                </a:r>
                <a:endParaRPr lang="zh-CN" altLang="en-US" sz="2806" b="1" kern="0" dirty="0">
                  <a:solidFill>
                    <a:sysClr val="window" lastClr="FFFFFF"/>
                  </a:solidFill>
                  <a:latin typeface="微軟正黑體" panose="020B0604030504040204" pitchFamily="34" charset="-120"/>
                  <a:ea typeface="微軟正黑體" panose="020B0604030504040204" pitchFamily="34" charset="-120"/>
                </a:endParaRPr>
              </a:p>
            </p:txBody>
          </p:sp>
          <p:cxnSp>
            <p:nvCxnSpPr>
              <p:cNvPr id="29" name="直接连接符 45"/>
              <p:cNvCxnSpPr>
                <a:cxnSpLocks noChangeShapeType="1"/>
              </p:cNvCxnSpPr>
              <p:nvPr/>
            </p:nvCxnSpPr>
            <p:spPr bwMode="auto">
              <a:xfrm>
                <a:off x="899592" y="1772816"/>
                <a:ext cx="5163310" cy="0"/>
              </a:xfrm>
              <a:prstGeom prst="line">
                <a:avLst/>
              </a:prstGeom>
              <a:noFill/>
              <a:ln w="19050" algn="ctr">
                <a:solidFill>
                  <a:srgbClr val="B88C00"/>
                </a:solidFill>
                <a:prstDash val="sysDash"/>
                <a:round/>
                <a:headEnd/>
                <a:tailEnd/>
              </a:ln>
              <a:effectLst>
                <a:outerShdw dist="12700" dir="5400000" algn="t" rotWithShape="0">
                  <a:srgbClr val="FFFF00">
                    <a:alpha val="39998"/>
                  </a:srgbClr>
                </a:outerShdw>
              </a:effectLst>
              <a:extLst>
                <a:ext uri="{909E8E84-426E-40DD-AFC4-6F175D3DCCD1}">
                  <a14:hiddenFill xmlns:a14="http://schemas.microsoft.com/office/drawing/2010/main">
                    <a:noFill/>
                  </a14:hiddenFill>
                </a:ext>
              </a:extLst>
            </p:spPr>
          </p:cxnSp>
        </p:grpSp>
        <p:sp>
          <p:nvSpPr>
            <p:cNvPr id="22" name="TextBox 50">
              <a:extLst>
                <a:ext uri="{FF2B5EF4-FFF2-40B4-BE49-F238E27FC236}">
                  <a16:creationId xmlns:a16="http://schemas.microsoft.com/office/drawing/2014/main" id="{408F0BB4-0827-497D-8E3C-D8040683B36F}"/>
                </a:ext>
              </a:extLst>
            </p:cNvPr>
            <p:cNvSpPr txBox="1"/>
            <p:nvPr/>
          </p:nvSpPr>
          <p:spPr>
            <a:xfrm>
              <a:off x="1004872" y="4248996"/>
              <a:ext cx="8068021" cy="707886"/>
            </a:xfrm>
            <a:prstGeom prst="rect">
              <a:avLst/>
            </a:prstGeom>
            <a:noFill/>
          </p:spPr>
          <p:txBody>
            <a:bodyPr wrap="square">
              <a:spAutoFit/>
            </a:bodyPr>
            <a:lstStyle/>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7</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 證交所公告本公司產業分類由原上市紡織纖維變更為上市建材營造業</a:t>
              </a:r>
            </a:p>
          </p:txBody>
        </p:sp>
      </p:grpSp>
      <p:grpSp>
        <p:nvGrpSpPr>
          <p:cNvPr id="47" name="群組 46">
            <a:extLst>
              <a:ext uri="{FF2B5EF4-FFF2-40B4-BE49-F238E27FC236}">
                <a16:creationId xmlns:a16="http://schemas.microsoft.com/office/drawing/2014/main" id="{2B012A25-E7E9-9DD0-BF29-FCC73F531759}"/>
              </a:ext>
            </a:extLst>
          </p:cNvPr>
          <p:cNvGrpSpPr/>
          <p:nvPr/>
        </p:nvGrpSpPr>
        <p:grpSpPr>
          <a:xfrm>
            <a:off x="9618074" y="4580172"/>
            <a:ext cx="2361653" cy="965585"/>
            <a:chOff x="9557631" y="3858274"/>
            <a:chExt cx="2361653" cy="965585"/>
          </a:xfrm>
        </p:grpSpPr>
        <p:sp>
          <p:nvSpPr>
            <p:cNvPr id="7" name="TextBox 48">
              <a:extLst>
                <a:ext uri="{FF2B5EF4-FFF2-40B4-BE49-F238E27FC236}">
                  <a16:creationId xmlns:a16="http://schemas.microsoft.com/office/drawing/2014/main" id="{F0770D45-4F2C-4CF0-A358-2DAE881E1F3E}"/>
                </a:ext>
              </a:extLst>
            </p:cNvPr>
            <p:cNvSpPr txBox="1"/>
            <p:nvPr/>
          </p:nvSpPr>
          <p:spPr>
            <a:xfrm>
              <a:off x="9931416" y="3858274"/>
              <a:ext cx="1987868" cy="965585"/>
            </a:xfrm>
            <a:prstGeom prst="rect">
              <a:avLst/>
            </a:prstGeom>
            <a:noFill/>
          </p:spPr>
          <p:txBody>
            <a:bodyPr>
              <a:spAutoFit/>
            </a:bodyPr>
            <a:lstStyle/>
            <a:p>
              <a:pPr algn="ctr">
                <a:lnSpc>
                  <a:spcPct val="130000"/>
                </a:lnSpc>
                <a:defRPr/>
              </a:pP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20</a:t>
              </a:r>
              <a:r>
                <a:rPr lang="en-US" altLang="zh-TW"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23</a:t>
              </a:r>
              <a:endParaRPr lang="en-US" altLang="zh-CN" sz="4989"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endParaRPr>
            </a:p>
          </p:txBody>
        </p:sp>
        <p:sp>
          <p:nvSpPr>
            <p:cNvPr id="23" name="椭圆 47">
              <a:extLst>
                <a:ext uri="{FF2B5EF4-FFF2-40B4-BE49-F238E27FC236}">
                  <a16:creationId xmlns:a16="http://schemas.microsoft.com/office/drawing/2014/main" id="{B13480D3-C961-46D7-833F-4BD1F8FB5937}"/>
                </a:ext>
              </a:extLst>
            </p:cNvPr>
            <p:cNvSpPr/>
            <p:nvPr/>
          </p:nvSpPr>
          <p:spPr>
            <a:xfrm>
              <a:off x="9557631" y="4235057"/>
              <a:ext cx="283964" cy="212020"/>
            </a:xfrm>
            <a:prstGeom prst="ellipse">
              <a:avLst/>
            </a:prstGeom>
            <a:gradFill flip="none" rotWithShape="1">
              <a:gsLst>
                <a:gs pos="0">
                  <a:srgbClr val="F79646">
                    <a:lumMod val="75000"/>
                  </a:srgbClr>
                </a:gs>
                <a:gs pos="54000">
                  <a:srgbClr val="FFCE33">
                    <a:shade val="100000"/>
                    <a:satMod val="115000"/>
                  </a:srgbClr>
                </a:gs>
              </a:gsLst>
              <a:path path="circle">
                <a:fillToRect l="50000" t="50000" r="50000" b="50000"/>
              </a:path>
              <a:tileRect/>
            </a:gradFill>
            <a:ln w="28575" cap="flat" cmpd="sng" algn="ctr">
              <a:solidFill>
                <a:srgbClr val="A47D00"/>
              </a:solidFill>
              <a:prstDash val="solid"/>
            </a:ln>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grpSp>
      <p:grpSp>
        <p:nvGrpSpPr>
          <p:cNvPr id="50" name="群組 49">
            <a:extLst>
              <a:ext uri="{FF2B5EF4-FFF2-40B4-BE49-F238E27FC236}">
                <a16:creationId xmlns:a16="http://schemas.microsoft.com/office/drawing/2014/main" id="{70FA1D2A-64DA-1393-D4B7-35A93EBF198B}"/>
              </a:ext>
            </a:extLst>
          </p:cNvPr>
          <p:cNvGrpSpPr/>
          <p:nvPr/>
        </p:nvGrpSpPr>
        <p:grpSpPr>
          <a:xfrm>
            <a:off x="9564660" y="3202850"/>
            <a:ext cx="2130978" cy="875817"/>
            <a:chOff x="9557631" y="2896282"/>
            <a:chExt cx="2130978" cy="875817"/>
          </a:xfrm>
        </p:grpSpPr>
        <p:sp>
          <p:nvSpPr>
            <p:cNvPr id="6" name="椭圆 47">
              <a:extLst>
                <a:ext uri="{FF2B5EF4-FFF2-40B4-BE49-F238E27FC236}">
                  <a16:creationId xmlns:a16="http://schemas.microsoft.com/office/drawing/2014/main" id="{B13480D3-C961-46D7-833F-4BD1F8FB5937}"/>
                </a:ext>
              </a:extLst>
            </p:cNvPr>
            <p:cNvSpPr/>
            <p:nvPr/>
          </p:nvSpPr>
          <p:spPr>
            <a:xfrm>
              <a:off x="9557631" y="3257607"/>
              <a:ext cx="283964" cy="212020"/>
            </a:xfrm>
            <a:prstGeom prst="ellipse">
              <a:avLst/>
            </a:prstGeom>
            <a:gradFill flip="none" rotWithShape="1">
              <a:gsLst>
                <a:gs pos="0">
                  <a:srgbClr val="F79646">
                    <a:lumMod val="75000"/>
                  </a:srgbClr>
                </a:gs>
                <a:gs pos="54000">
                  <a:srgbClr val="FFCE33">
                    <a:shade val="100000"/>
                    <a:satMod val="115000"/>
                  </a:srgbClr>
                </a:gs>
              </a:gsLst>
              <a:path path="circle">
                <a:fillToRect l="50000" t="50000" r="50000" b="50000"/>
              </a:path>
              <a:tileRect/>
            </a:gradFill>
            <a:ln w="28575" cap="flat" cmpd="sng" algn="ctr">
              <a:solidFill>
                <a:srgbClr val="A47D00"/>
              </a:solidFill>
              <a:prstDash val="solid"/>
            </a:ln>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39" name="TextBox 48">
              <a:extLst>
                <a:ext uri="{FF2B5EF4-FFF2-40B4-BE49-F238E27FC236}">
                  <a16:creationId xmlns:a16="http://schemas.microsoft.com/office/drawing/2014/main" id="{DA55E953-3E90-ECEC-BB31-8D02F4394B0B}"/>
                </a:ext>
              </a:extLst>
            </p:cNvPr>
            <p:cNvSpPr txBox="1"/>
            <p:nvPr/>
          </p:nvSpPr>
          <p:spPr>
            <a:xfrm>
              <a:off x="10029285" y="2896282"/>
              <a:ext cx="1659324" cy="875817"/>
            </a:xfrm>
            <a:prstGeom prst="rect">
              <a:avLst/>
            </a:prstGeom>
            <a:noFill/>
          </p:spPr>
          <p:txBody>
            <a:bodyPr>
              <a:spAutoFit/>
            </a:bodyPr>
            <a:lstStyle/>
            <a:p>
              <a:pPr algn="ctr">
                <a:lnSpc>
                  <a:spcPct val="130000"/>
                </a:lnSpc>
                <a:defRPr/>
              </a:pP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20</a:t>
              </a:r>
              <a:r>
                <a:rPr lang="en-US" altLang="zh-TW"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24</a:t>
              </a:r>
              <a:endParaRPr lang="en-US" altLang="zh-CN" sz="4989"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endParaRPr>
            </a:p>
          </p:txBody>
        </p:sp>
      </p:grpSp>
      <p:grpSp>
        <p:nvGrpSpPr>
          <p:cNvPr id="52" name="群組 51">
            <a:extLst>
              <a:ext uri="{FF2B5EF4-FFF2-40B4-BE49-F238E27FC236}">
                <a16:creationId xmlns:a16="http://schemas.microsoft.com/office/drawing/2014/main" id="{54360B3B-C048-7514-8F93-D2BFA6C5BFA9}"/>
              </a:ext>
            </a:extLst>
          </p:cNvPr>
          <p:cNvGrpSpPr/>
          <p:nvPr/>
        </p:nvGrpSpPr>
        <p:grpSpPr>
          <a:xfrm>
            <a:off x="494283" y="1872522"/>
            <a:ext cx="8918934" cy="1141968"/>
            <a:chOff x="545433" y="1993976"/>
            <a:chExt cx="8918934" cy="1551612"/>
          </a:xfrm>
        </p:grpSpPr>
        <p:grpSp>
          <p:nvGrpSpPr>
            <p:cNvPr id="53" name="组合 41">
              <a:extLst>
                <a:ext uri="{FF2B5EF4-FFF2-40B4-BE49-F238E27FC236}">
                  <a16:creationId xmlns:a16="http://schemas.microsoft.com/office/drawing/2014/main" id="{090FD734-E89D-9A87-BC4F-B8633D2D6159}"/>
                </a:ext>
              </a:extLst>
            </p:cNvPr>
            <p:cNvGrpSpPr>
              <a:grpSpLocks/>
            </p:cNvGrpSpPr>
            <p:nvPr/>
          </p:nvGrpSpPr>
          <p:grpSpPr bwMode="auto">
            <a:xfrm>
              <a:off x="545433" y="1993976"/>
              <a:ext cx="8918934" cy="1551612"/>
              <a:chOff x="899592" y="963911"/>
              <a:chExt cx="5524537" cy="1943519"/>
            </a:xfrm>
          </p:grpSpPr>
          <p:sp>
            <p:nvSpPr>
              <p:cNvPr id="55" name="矩形 1">
                <a:extLst>
                  <a:ext uri="{FF2B5EF4-FFF2-40B4-BE49-F238E27FC236}">
                    <a16:creationId xmlns:a16="http://schemas.microsoft.com/office/drawing/2014/main" id="{61E785B6-1103-39C9-B713-E39E1084C2BD}"/>
                  </a:ext>
                </a:extLst>
              </p:cNvPr>
              <p:cNvSpPr/>
              <p:nvPr/>
            </p:nvSpPr>
            <p:spPr>
              <a:xfrm>
                <a:off x="899592" y="963911"/>
                <a:ext cx="5524537" cy="1943519"/>
              </a:xfrm>
              <a:custGeom>
                <a:avLst/>
                <a:gdLst/>
                <a:ahLst/>
                <a:cxnLst/>
                <a:rect l="l" t="t" r="r" b="b"/>
                <a:pathLst>
                  <a:path w="5512819" h="1584176">
                    <a:moveTo>
                      <a:pt x="0" y="0"/>
                    </a:moveTo>
                    <a:lnTo>
                      <a:pt x="5184576" y="0"/>
                    </a:lnTo>
                    <a:lnTo>
                      <a:pt x="5184576" y="529601"/>
                    </a:lnTo>
                    <a:lnTo>
                      <a:pt x="5512819" y="761350"/>
                    </a:lnTo>
                    <a:lnTo>
                      <a:pt x="5184576" y="993099"/>
                    </a:lnTo>
                    <a:lnTo>
                      <a:pt x="5184576" y="1584176"/>
                    </a:lnTo>
                    <a:lnTo>
                      <a:pt x="528496" y="1584176"/>
                    </a:lnTo>
                    <a:lnTo>
                      <a:pt x="0" y="1175077"/>
                    </a:lnTo>
                    <a:close/>
                  </a:path>
                </a:pathLst>
              </a:custGeom>
              <a:solidFill>
                <a:schemeClr val="accent1"/>
              </a:solidFill>
              <a:ln w="28575" cap="flat" cmpd="sng" algn="ctr">
                <a:solidFill>
                  <a:srgbClr val="FFCE33"/>
                </a:solidFill>
                <a:prstDash val="solid"/>
              </a:ln>
              <a:effectLst>
                <a:outerShdw dist="12700" dir="5400000" algn="t" rotWithShape="0">
                  <a:prstClr val="black">
                    <a:alpha val="40000"/>
                  </a:prstClr>
                </a:outerShdw>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56" name="矩形 55">
                <a:extLst>
                  <a:ext uri="{FF2B5EF4-FFF2-40B4-BE49-F238E27FC236}">
                    <a16:creationId xmlns:a16="http://schemas.microsoft.com/office/drawing/2014/main" id="{48183E84-15F1-F3C9-5CDB-A0BE5A65129B}"/>
                  </a:ext>
                </a:extLst>
              </p:cNvPr>
              <p:cNvSpPr/>
              <p:nvPr/>
            </p:nvSpPr>
            <p:spPr>
              <a:xfrm>
                <a:off x="994696" y="1062404"/>
                <a:ext cx="5039683" cy="598044"/>
              </a:xfrm>
              <a:prstGeom prst="rect">
                <a:avLst/>
              </a:prstGeom>
              <a:solidFill>
                <a:schemeClr val="bg2">
                  <a:lumMod val="50000"/>
                </a:schemeClr>
              </a:solidFill>
              <a:ln w="25400" cap="flat" cmpd="sng" algn="ctr">
                <a:noFill/>
                <a:prstDash val="solid"/>
              </a:ln>
              <a:effectLst/>
            </p:spPr>
            <p:txBody>
              <a:bodyPr anchor="ctr"/>
              <a:lstStyle/>
              <a:p>
                <a:pPr>
                  <a:defRPr/>
                </a:pPr>
                <a:r>
                  <a:rPr lang="zh-TW" altLang="en-US" sz="2806" b="1" kern="0" dirty="0">
                    <a:solidFill>
                      <a:sysClr val="window" lastClr="FFFFFF"/>
                    </a:solidFill>
                    <a:latin typeface="微軟正黑體" panose="020B0604030504040204" pitchFamily="34" charset="-120"/>
                    <a:ea typeface="微軟正黑體" panose="020B0604030504040204" pitchFamily="34" charset="-120"/>
                  </a:rPr>
                  <a:t>依規劃完成進度暨營收認列</a:t>
                </a:r>
                <a:endParaRPr lang="zh-CN" altLang="en-US" sz="2806" b="1" kern="0" dirty="0">
                  <a:solidFill>
                    <a:sysClr val="window" lastClr="FFFFFF"/>
                  </a:solidFill>
                  <a:latin typeface="微軟正黑體" panose="020B0604030504040204" pitchFamily="34" charset="-120"/>
                  <a:ea typeface="微軟正黑體" panose="020B0604030504040204" pitchFamily="34" charset="-120"/>
                </a:endParaRPr>
              </a:p>
            </p:txBody>
          </p:sp>
          <p:cxnSp>
            <p:nvCxnSpPr>
              <p:cNvPr id="57" name="直接连接符 45">
                <a:extLst>
                  <a:ext uri="{FF2B5EF4-FFF2-40B4-BE49-F238E27FC236}">
                    <a16:creationId xmlns:a16="http://schemas.microsoft.com/office/drawing/2014/main" id="{1624A3F0-2877-D2C3-9896-20715495003E}"/>
                  </a:ext>
                </a:extLst>
              </p:cNvPr>
              <p:cNvCxnSpPr>
                <a:cxnSpLocks noChangeShapeType="1"/>
              </p:cNvCxnSpPr>
              <p:nvPr/>
            </p:nvCxnSpPr>
            <p:spPr bwMode="auto">
              <a:xfrm>
                <a:off x="899592" y="1772816"/>
                <a:ext cx="5163310" cy="0"/>
              </a:xfrm>
              <a:prstGeom prst="line">
                <a:avLst/>
              </a:prstGeom>
              <a:noFill/>
              <a:ln w="19050" algn="ctr">
                <a:solidFill>
                  <a:srgbClr val="B88C00"/>
                </a:solidFill>
                <a:prstDash val="sysDash"/>
                <a:round/>
                <a:headEnd/>
                <a:tailEnd/>
              </a:ln>
              <a:effectLst>
                <a:outerShdw dist="12700" dir="5400000" algn="t" rotWithShape="0">
                  <a:srgbClr val="FFFF00">
                    <a:alpha val="39998"/>
                  </a:srgbClr>
                </a:outerShdw>
              </a:effectLst>
              <a:extLst>
                <a:ext uri="{909E8E84-426E-40DD-AFC4-6F175D3DCCD1}">
                  <a14:hiddenFill xmlns:a14="http://schemas.microsoft.com/office/drawing/2010/main">
                    <a:noFill/>
                  </a14:hiddenFill>
                </a:ext>
              </a:extLst>
            </p:spPr>
          </p:cxnSp>
        </p:grpSp>
        <p:sp>
          <p:nvSpPr>
            <p:cNvPr id="54" name="TextBox 50">
              <a:extLst>
                <a:ext uri="{FF2B5EF4-FFF2-40B4-BE49-F238E27FC236}">
                  <a16:creationId xmlns:a16="http://schemas.microsoft.com/office/drawing/2014/main" id="{EC8225E4-CBC1-C659-30BE-72CE73F24C62}"/>
                </a:ext>
              </a:extLst>
            </p:cNvPr>
            <p:cNvSpPr txBox="1"/>
            <p:nvPr/>
          </p:nvSpPr>
          <p:spPr>
            <a:xfrm>
              <a:off x="1056023" y="2600005"/>
              <a:ext cx="7690225" cy="543637"/>
            </a:xfrm>
            <a:prstGeom prst="rect">
              <a:avLst/>
            </a:prstGeom>
            <a:noFill/>
          </p:spPr>
          <p:txBody>
            <a:bodyPr wrap="square">
              <a:spAutoFit/>
            </a:bodyPr>
            <a:lstStyle/>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3</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月始陸續認列聯合投資案</a:t>
              </a: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內湖洲際交屋收入。</a:t>
              </a:r>
            </a:p>
          </p:txBody>
        </p:sp>
      </p:grpSp>
      <p:grpSp>
        <p:nvGrpSpPr>
          <p:cNvPr id="58" name="群組 57">
            <a:extLst>
              <a:ext uri="{FF2B5EF4-FFF2-40B4-BE49-F238E27FC236}">
                <a16:creationId xmlns:a16="http://schemas.microsoft.com/office/drawing/2014/main" id="{F6DE948D-97EF-AA02-E160-8BD731ED97BD}"/>
              </a:ext>
            </a:extLst>
          </p:cNvPr>
          <p:cNvGrpSpPr/>
          <p:nvPr/>
        </p:nvGrpSpPr>
        <p:grpSpPr>
          <a:xfrm>
            <a:off x="9557631" y="1945506"/>
            <a:ext cx="2130978" cy="875817"/>
            <a:chOff x="9557631" y="2896282"/>
            <a:chExt cx="2130978" cy="875817"/>
          </a:xfrm>
        </p:grpSpPr>
        <p:sp>
          <p:nvSpPr>
            <p:cNvPr id="59" name="椭圆 47">
              <a:extLst>
                <a:ext uri="{FF2B5EF4-FFF2-40B4-BE49-F238E27FC236}">
                  <a16:creationId xmlns:a16="http://schemas.microsoft.com/office/drawing/2014/main" id="{E1836F69-6393-6AD2-E484-05D76BDE6587}"/>
                </a:ext>
              </a:extLst>
            </p:cNvPr>
            <p:cNvSpPr/>
            <p:nvPr/>
          </p:nvSpPr>
          <p:spPr>
            <a:xfrm>
              <a:off x="9557631" y="3257607"/>
              <a:ext cx="283964" cy="212020"/>
            </a:xfrm>
            <a:prstGeom prst="ellipse">
              <a:avLst/>
            </a:prstGeom>
            <a:gradFill flip="none" rotWithShape="1">
              <a:gsLst>
                <a:gs pos="0">
                  <a:srgbClr val="F79646">
                    <a:lumMod val="75000"/>
                  </a:srgbClr>
                </a:gs>
                <a:gs pos="54000">
                  <a:srgbClr val="FFCE33">
                    <a:shade val="100000"/>
                    <a:satMod val="115000"/>
                  </a:srgbClr>
                </a:gs>
              </a:gsLst>
              <a:path path="circle">
                <a:fillToRect l="50000" t="50000" r="50000" b="50000"/>
              </a:path>
              <a:tileRect/>
            </a:gradFill>
            <a:ln w="28575" cap="flat" cmpd="sng" algn="ctr">
              <a:solidFill>
                <a:srgbClr val="A47D00"/>
              </a:solidFill>
              <a:prstDash val="solid"/>
            </a:ln>
            <a:effectLst/>
          </p:spPr>
          <p:txBody>
            <a:bodyPr anchor="ctr"/>
            <a:lstStyle/>
            <a:p>
              <a:pPr algn="ctr">
                <a:defRPr/>
              </a:pPr>
              <a:endParaRPr lang="zh-CN" altLang="en-US" sz="2806" kern="0">
                <a:solidFill>
                  <a:sysClr val="window" lastClr="FFFFFF"/>
                </a:solidFill>
                <a:latin typeface="微軟正黑體" panose="020B0604030504040204" pitchFamily="34" charset="-120"/>
                <a:ea typeface="微軟正黑體" panose="020B0604030504040204" pitchFamily="34" charset="-120"/>
              </a:endParaRPr>
            </a:p>
          </p:txBody>
        </p:sp>
        <p:sp>
          <p:nvSpPr>
            <p:cNvPr id="60" name="TextBox 48">
              <a:extLst>
                <a:ext uri="{FF2B5EF4-FFF2-40B4-BE49-F238E27FC236}">
                  <a16:creationId xmlns:a16="http://schemas.microsoft.com/office/drawing/2014/main" id="{B89912E4-8444-5BD8-017A-D17A4C959B0C}"/>
                </a:ext>
              </a:extLst>
            </p:cNvPr>
            <p:cNvSpPr txBox="1"/>
            <p:nvPr/>
          </p:nvSpPr>
          <p:spPr>
            <a:xfrm>
              <a:off x="10029285" y="2896282"/>
              <a:ext cx="1659324" cy="875817"/>
            </a:xfrm>
            <a:prstGeom prst="rect">
              <a:avLst/>
            </a:prstGeom>
            <a:noFill/>
          </p:spPr>
          <p:txBody>
            <a:bodyPr>
              <a:spAutoFit/>
            </a:bodyPr>
            <a:lstStyle/>
            <a:p>
              <a:pPr algn="ctr">
                <a:lnSpc>
                  <a:spcPct val="130000"/>
                </a:lnSpc>
                <a:defRPr/>
              </a:pPr>
              <a:r>
                <a:rPr lang="en-US" altLang="zh-CN" sz="4365"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rPr>
                <a:t>2025</a:t>
              </a:r>
              <a:endParaRPr lang="en-US" altLang="zh-CN" sz="4989" b="1" kern="0" dirty="0">
                <a:solidFill>
                  <a:sysClr val="windowText" lastClr="000000">
                    <a:lumMod val="65000"/>
                    <a:lumOff val="35000"/>
                  </a:sysClr>
                </a:solidFill>
                <a:latin typeface="微軟正黑體" panose="020B0604030504040204" pitchFamily="34" charset="-120"/>
                <a:ea typeface="微軟正黑體" panose="020B0604030504040204" pitchFamily="34" charset="-120"/>
                <a:cs typeface="Calibri" pitchFamily="34" charset="0"/>
              </a:endParaRPr>
            </a:p>
          </p:txBody>
        </p:sp>
      </p:grpSp>
      <p:sp>
        <p:nvSpPr>
          <p:cNvPr id="3" name="TextBox 50">
            <a:extLst>
              <a:ext uri="{FF2B5EF4-FFF2-40B4-BE49-F238E27FC236}">
                <a16:creationId xmlns:a16="http://schemas.microsoft.com/office/drawing/2014/main" id="{EFF97A36-7E59-4E37-2D34-48E20551F520}"/>
              </a:ext>
            </a:extLst>
          </p:cNvPr>
          <p:cNvSpPr txBox="1"/>
          <p:nvPr/>
        </p:nvSpPr>
        <p:spPr>
          <a:xfrm>
            <a:off x="1004872" y="2626515"/>
            <a:ext cx="7690225" cy="400110"/>
          </a:xfrm>
          <a:prstGeom prst="rect">
            <a:avLst/>
          </a:prstGeom>
          <a:noFill/>
        </p:spPr>
        <p:txBody>
          <a:bodyPr wrap="square">
            <a:spAutoFit/>
          </a:bodyPr>
          <a:lstStyle/>
          <a:p>
            <a:pPr>
              <a:defRPr/>
            </a:pPr>
            <a:r>
              <a:rPr lang="en-US" altLang="zh-TW" sz="2000" b="1" kern="0" dirty="0">
                <a:solidFill>
                  <a:srgbClr val="4C3A00"/>
                </a:solidFill>
                <a:latin typeface="微軟正黑體" panose="020B0604030504040204" pitchFamily="34" charset="-120"/>
                <a:ea typeface="微軟正黑體" panose="020B0604030504040204" pitchFamily="34" charset="-120"/>
                <a:cs typeface="Arial" pitchFamily="34" charset="0"/>
              </a:rPr>
              <a:t>8</a:t>
            </a:r>
            <a:r>
              <a:rPr lang="zh-TW" altLang="en-US" sz="2000" b="1" kern="0" dirty="0">
                <a:solidFill>
                  <a:srgbClr val="4C3A00"/>
                </a:solidFill>
                <a:latin typeface="微軟正黑體" panose="020B0604030504040204" pitchFamily="34" charset="-120"/>
                <a:ea typeface="微軟正黑體" panose="020B0604030504040204" pitchFamily="34" charset="-120"/>
                <a:cs typeface="Arial" pitchFamily="34" charset="0"/>
              </a:rPr>
              <a:t>月成立雋風開發股份有限公司。</a:t>
            </a:r>
          </a:p>
        </p:txBody>
      </p:sp>
    </p:spTree>
    <p:extLst>
      <p:ext uri="{BB962C8B-B14F-4D97-AF65-F5344CB8AC3E}">
        <p14:creationId xmlns:p14="http://schemas.microsoft.com/office/powerpoint/2010/main" val="246253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978408" y="891424"/>
            <a:ext cx="9389274" cy="1166813"/>
          </a:xfrm>
        </p:spPr>
        <p:txBody>
          <a:bodyPr>
            <a:normAutofit/>
          </a:bodyPr>
          <a:lstStyle/>
          <a:p>
            <a:r>
              <a:rPr lang="zh-TW" altLang="en-US" dirty="0"/>
              <a:t>營運概況</a:t>
            </a:r>
            <a:r>
              <a:rPr lang="en-US" altLang="zh-TW" dirty="0"/>
              <a:t>-</a:t>
            </a:r>
            <a:r>
              <a:rPr lang="zh-TW" altLang="en-US" dirty="0"/>
              <a:t>合資案件進度</a:t>
            </a:r>
          </a:p>
        </p:txBody>
      </p:sp>
      <p:graphicFrame>
        <p:nvGraphicFramePr>
          <p:cNvPr id="5" name="內容版面配置區 4"/>
          <p:cNvGraphicFramePr>
            <a:graphicFrameLocks noGrp="1"/>
          </p:cNvGraphicFramePr>
          <p:nvPr>
            <p:ph idx="4294967295"/>
            <p:extLst>
              <p:ext uri="{D42A27DB-BD31-4B8C-83A1-F6EECF244321}">
                <p14:modId xmlns:p14="http://schemas.microsoft.com/office/powerpoint/2010/main" val="3349836986"/>
              </p:ext>
            </p:extLst>
          </p:nvPr>
        </p:nvGraphicFramePr>
        <p:xfrm>
          <a:off x="978408" y="2538484"/>
          <a:ext cx="13078785" cy="7261909"/>
        </p:xfrm>
        <a:graphic>
          <a:graphicData uri="http://schemas.openxmlformats.org/drawingml/2006/table">
            <a:tbl>
              <a:tblPr firstRow="1" bandRow="1">
                <a:tableStyleId>{5C22544A-7EE6-4342-B048-85BDC9FD1C3A}</a:tableStyleId>
              </a:tblPr>
              <a:tblGrid>
                <a:gridCol w="2696201">
                  <a:extLst>
                    <a:ext uri="{9D8B030D-6E8A-4147-A177-3AD203B41FA5}">
                      <a16:colId xmlns:a16="http://schemas.microsoft.com/office/drawing/2014/main" val="20000"/>
                    </a:ext>
                  </a:extLst>
                </a:gridCol>
                <a:gridCol w="2696201">
                  <a:extLst>
                    <a:ext uri="{9D8B030D-6E8A-4147-A177-3AD203B41FA5}">
                      <a16:colId xmlns:a16="http://schemas.microsoft.com/office/drawing/2014/main" val="20001"/>
                    </a:ext>
                  </a:extLst>
                </a:gridCol>
                <a:gridCol w="2696201">
                  <a:extLst>
                    <a:ext uri="{9D8B030D-6E8A-4147-A177-3AD203B41FA5}">
                      <a16:colId xmlns:a16="http://schemas.microsoft.com/office/drawing/2014/main" val="20002"/>
                    </a:ext>
                  </a:extLst>
                </a:gridCol>
                <a:gridCol w="2696201">
                  <a:extLst>
                    <a:ext uri="{9D8B030D-6E8A-4147-A177-3AD203B41FA5}">
                      <a16:colId xmlns:a16="http://schemas.microsoft.com/office/drawing/2014/main" val="20003"/>
                    </a:ext>
                  </a:extLst>
                </a:gridCol>
                <a:gridCol w="2293981">
                  <a:extLst>
                    <a:ext uri="{9D8B030D-6E8A-4147-A177-3AD203B41FA5}">
                      <a16:colId xmlns:a16="http://schemas.microsoft.com/office/drawing/2014/main" val="20005"/>
                    </a:ext>
                  </a:extLst>
                </a:gridCol>
              </a:tblGrid>
              <a:tr h="1241712">
                <a:tc>
                  <a:txBody>
                    <a:bodyPr/>
                    <a:lstStyle/>
                    <a:p>
                      <a:pPr algn="ctr"/>
                      <a:r>
                        <a:rPr lang="zh-TW" altLang="en-US" sz="2500" dirty="0">
                          <a:solidFill>
                            <a:schemeClr val="tx1"/>
                          </a:solidFill>
                          <a:latin typeface="微軟正黑體" panose="020B0604030504040204" pitchFamily="34" charset="-120"/>
                          <a:ea typeface="微軟正黑體" panose="020B0604030504040204" pitchFamily="34" charset="-120"/>
                        </a:rPr>
                        <a:t>案名</a:t>
                      </a:r>
                      <a:endParaRPr lang="zh-TW" altLang="en-US" sz="2500" dirty="0">
                        <a:solidFill>
                          <a:schemeClr val="tx1"/>
                        </a:solidFill>
                        <a:latin typeface="微軟正黑體" pitchFamily="34" charset="-120"/>
                        <a:ea typeface="微軟正黑體" pitchFamily="34" charset="-120"/>
                        <a:cs typeface="Times New Roman" pitchFamily="18" charset="0"/>
                      </a:endParaRPr>
                    </a:p>
                  </a:txBody>
                  <a:tcPr anchor="ctr">
                    <a:gradFill flip="none" rotWithShape="1">
                      <a:gsLst>
                        <a:gs pos="0">
                          <a:srgbClr val="FFC000"/>
                        </a:gs>
                        <a:gs pos="50000">
                          <a:srgbClr val="FFC000">
                            <a:tint val="44500"/>
                            <a:satMod val="160000"/>
                          </a:srgbClr>
                        </a:gs>
                        <a:gs pos="100000">
                          <a:srgbClr val="FFC000">
                            <a:tint val="23500"/>
                            <a:satMod val="160000"/>
                          </a:srgbClr>
                        </a:gs>
                      </a:gsLst>
                      <a:path path="circle">
                        <a:fillToRect l="100000" b="100000"/>
                      </a:path>
                      <a:tileRect t="-100000" r="-100000"/>
                    </a:gradFill>
                  </a:tcPr>
                </a:tc>
                <a:tc>
                  <a:txBody>
                    <a:bodyPr/>
                    <a:lstStyle/>
                    <a:p>
                      <a:pPr algn="ctr"/>
                      <a:r>
                        <a:rPr lang="zh-TW" altLang="en-US" sz="2500" dirty="0">
                          <a:solidFill>
                            <a:schemeClr val="tx1"/>
                          </a:solidFill>
                          <a:latin typeface="微軟正黑體" panose="020B0604030504040204" pitchFamily="34" charset="-120"/>
                          <a:ea typeface="微軟正黑體" panose="020B0604030504040204" pitchFamily="34" charset="-120"/>
                        </a:rPr>
                        <a:t>位置</a:t>
                      </a:r>
                      <a:endParaRPr lang="zh-TW" altLang="en-US" sz="2500" dirty="0">
                        <a:solidFill>
                          <a:schemeClr val="tx1"/>
                        </a:solidFill>
                        <a:latin typeface="微軟正黑體" pitchFamily="34" charset="-120"/>
                        <a:ea typeface="微軟正黑體" pitchFamily="34" charset="-120"/>
                        <a:cs typeface="Times New Roman" pitchFamily="18" charset="0"/>
                      </a:endParaRPr>
                    </a:p>
                  </a:txBody>
                  <a:tcPr anchor="ctr">
                    <a:gradFill flip="none" rotWithShape="1">
                      <a:gsLst>
                        <a:gs pos="0">
                          <a:srgbClr val="FFCC00"/>
                        </a:gs>
                        <a:gs pos="50000">
                          <a:srgbClr val="FFC000">
                            <a:tint val="44500"/>
                            <a:satMod val="160000"/>
                          </a:srgbClr>
                        </a:gs>
                        <a:gs pos="100000">
                          <a:srgbClr val="FFC000">
                            <a:tint val="23500"/>
                            <a:satMod val="160000"/>
                          </a:srgbClr>
                        </a:gs>
                      </a:gsLst>
                      <a:path path="circle">
                        <a:fillToRect l="100000" b="100000"/>
                      </a:path>
                      <a:tileRect t="-100000" r="-100000"/>
                    </a:gradFill>
                  </a:tcPr>
                </a:tc>
                <a:tc>
                  <a:txBody>
                    <a:bodyPr/>
                    <a:lstStyle/>
                    <a:p>
                      <a:pPr algn="ctr"/>
                      <a:r>
                        <a:rPr lang="zh-TW" altLang="en-US" sz="2500" dirty="0">
                          <a:solidFill>
                            <a:schemeClr val="tx1"/>
                          </a:solidFill>
                          <a:latin typeface="微軟正黑體" panose="020B0604030504040204" pitchFamily="34" charset="-120"/>
                          <a:ea typeface="微軟正黑體" panose="020B0604030504040204" pitchFamily="34" charset="-120"/>
                        </a:rPr>
                        <a:t>類型</a:t>
                      </a:r>
                      <a:endParaRPr lang="zh-TW" altLang="en-US" sz="2500" dirty="0">
                        <a:solidFill>
                          <a:schemeClr val="tx1"/>
                        </a:solidFill>
                        <a:latin typeface="微軟正黑體" pitchFamily="34" charset="-120"/>
                        <a:ea typeface="微軟正黑體" pitchFamily="34" charset="-120"/>
                        <a:cs typeface="Times New Roman" pitchFamily="18" charset="0"/>
                      </a:endParaRPr>
                    </a:p>
                  </a:txBody>
                  <a:tcPr anchor="ctr">
                    <a:gradFill flip="none" rotWithShape="1">
                      <a:gsLst>
                        <a:gs pos="0">
                          <a:srgbClr val="FFCC00"/>
                        </a:gs>
                        <a:gs pos="50000">
                          <a:srgbClr val="FFC000">
                            <a:tint val="44500"/>
                            <a:satMod val="160000"/>
                          </a:srgbClr>
                        </a:gs>
                        <a:gs pos="100000">
                          <a:srgbClr val="FFC000">
                            <a:tint val="23500"/>
                            <a:satMod val="160000"/>
                          </a:srgbClr>
                        </a:gs>
                      </a:gsLst>
                      <a:path path="circle">
                        <a:fillToRect l="100000" b="100000"/>
                      </a:path>
                      <a:tileRect t="-100000" r="-100000"/>
                    </a:gradFill>
                  </a:tcPr>
                </a:tc>
                <a:tc>
                  <a:txBody>
                    <a:bodyPr/>
                    <a:lstStyle/>
                    <a:p>
                      <a:pPr algn="ctr"/>
                      <a:r>
                        <a:rPr lang="zh-TW" altLang="en-US" sz="2500" dirty="0">
                          <a:solidFill>
                            <a:schemeClr val="tx1"/>
                          </a:solidFill>
                          <a:latin typeface="微軟正黑體" panose="020B0604030504040204" pitchFamily="34" charset="-120"/>
                          <a:ea typeface="微軟正黑體" panose="020B0604030504040204" pitchFamily="34" charset="-120"/>
                        </a:rPr>
                        <a:t>取得土地面積</a:t>
                      </a:r>
                      <a:r>
                        <a:rPr lang="en-US" altLang="zh-TW" sz="2500" dirty="0">
                          <a:solidFill>
                            <a:schemeClr val="tx1"/>
                          </a:solidFill>
                          <a:latin typeface="微軟正黑體" panose="020B0604030504040204" pitchFamily="34" charset="-120"/>
                          <a:ea typeface="微軟正黑體" panose="020B0604030504040204" pitchFamily="34" charset="-120"/>
                        </a:rPr>
                        <a:t>(</a:t>
                      </a:r>
                      <a:r>
                        <a:rPr lang="zh-TW" altLang="en-US" sz="2500" dirty="0">
                          <a:solidFill>
                            <a:schemeClr val="tx1"/>
                          </a:solidFill>
                          <a:latin typeface="微軟正黑體" panose="020B0604030504040204" pitchFamily="34" charset="-120"/>
                          <a:ea typeface="微軟正黑體" panose="020B0604030504040204" pitchFamily="34" charset="-120"/>
                        </a:rPr>
                        <a:t>坪</a:t>
                      </a:r>
                      <a:r>
                        <a:rPr lang="en-US" altLang="zh-TW" sz="2500" dirty="0">
                          <a:solidFill>
                            <a:schemeClr val="tx1"/>
                          </a:solidFill>
                          <a:latin typeface="微軟正黑體" panose="020B0604030504040204" pitchFamily="34" charset="-120"/>
                          <a:ea typeface="微軟正黑體" panose="020B0604030504040204" pitchFamily="34" charset="-120"/>
                        </a:rPr>
                        <a:t>)</a:t>
                      </a:r>
                      <a:endParaRPr lang="zh-TW" altLang="en-US" sz="2500" dirty="0">
                        <a:solidFill>
                          <a:schemeClr val="tx1"/>
                        </a:solidFill>
                        <a:latin typeface="微軟正黑體" pitchFamily="34" charset="-120"/>
                        <a:ea typeface="微軟正黑體" pitchFamily="34" charset="-120"/>
                        <a:cs typeface="Times New Roman" pitchFamily="18" charset="0"/>
                      </a:endParaRPr>
                    </a:p>
                  </a:txBody>
                  <a:tcPr anchor="ctr">
                    <a:gradFill flip="none" rotWithShape="1">
                      <a:gsLst>
                        <a:gs pos="0">
                          <a:srgbClr val="FFCC00"/>
                        </a:gs>
                        <a:gs pos="50000">
                          <a:srgbClr val="FFC000">
                            <a:tint val="44500"/>
                            <a:satMod val="160000"/>
                          </a:srgbClr>
                        </a:gs>
                        <a:gs pos="100000">
                          <a:srgbClr val="FFC000">
                            <a:tint val="23500"/>
                            <a:satMod val="160000"/>
                          </a:srgbClr>
                        </a:gs>
                      </a:gsLst>
                      <a:path path="circle">
                        <a:fillToRect l="100000" b="100000"/>
                      </a:path>
                      <a:tileRect t="-100000" r="-100000"/>
                    </a:gradFill>
                  </a:tcPr>
                </a:tc>
                <a:tc>
                  <a:txBody>
                    <a:bodyPr/>
                    <a:lstStyle/>
                    <a:p>
                      <a:pPr algn="ctr"/>
                      <a:r>
                        <a:rPr lang="zh-TW" altLang="en-US" sz="2500" dirty="0">
                          <a:solidFill>
                            <a:schemeClr val="tx1"/>
                          </a:solidFill>
                          <a:latin typeface="微軟正黑體" panose="020B0604030504040204" pitchFamily="34" charset="-120"/>
                          <a:ea typeface="微軟正黑體" panose="020B0604030504040204" pitchFamily="34" charset="-120"/>
                        </a:rPr>
                        <a:t>合資</a:t>
                      </a:r>
                      <a:endParaRPr lang="en-US" altLang="zh-TW" sz="2500" dirty="0">
                        <a:solidFill>
                          <a:schemeClr val="tx1"/>
                        </a:solidFill>
                        <a:latin typeface="微軟正黑體" panose="020B0604030504040204" pitchFamily="34" charset="-120"/>
                        <a:ea typeface="微軟正黑體" panose="020B0604030504040204" pitchFamily="34" charset="-120"/>
                      </a:endParaRPr>
                    </a:p>
                    <a:p>
                      <a:pPr algn="ctr"/>
                      <a:r>
                        <a:rPr lang="zh-TW" altLang="en-US" sz="2500" dirty="0">
                          <a:solidFill>
                            <a:schemeClr val="tx1"/>
                          </a:solidFill>
                          <a:latin typeface="微軟正黑體" panose="020B0604030504040204" pitchFamily="34" charset="-120"/>
                          <a:ea typeface="微軟正黑體" panose="020B0604030504040204" pitchFamily="34" charset="-120"/>
                        </a:rPr>
                        <a:t>占比</a:t>
                      </a:r>
                      <a:endParaRPr lang="zh-TW" altLang="en-US" sz="2500" dirty="0">
                        <a:solidFill>
                          <a:schemeClr val="tx1"/>
                        </a:solidFill>
                        <a:latin typeface="微軟正黑體" pitchFamily="34" charset="-120"/>
                        <a:ea typeface="微軟正黑體" pitchFamily="34" charset="-120"/>
                        <a:cs typeface="Times New Roman" pitchFamily="18" charset="0"/>
                      </a:endParaRPr>
                    </a:p>
                  </a:txBody>
                  <a:tcPr anchor="ctr">
                    <a:gradFill flip="none" rotWithShape="1">
                      <a:gsLst>
                        <a:gs pos="0">
                          <a:srgbClr val="FFCC00"/>
                        </a:gs>
                        <a:gs pos="50000">
                          <a:srgbClr val="FFC000">
                            <a:tint val="44500"/>
                            <a:satMod val="160000"/>
                          </a:srgbClr>
                        </a:gs>
                        <a:gs pos="100000">
                          <a:srgbClr val="FFC000">
                            <a:tint val="23500"/>
                            <a:satMod val="160000"/>
                          </a:srgbClr>
                        </a:gs>
                      </a:gsLst>
                      <a:path path="circle">
                        <a:fillToRect l="100000" b="100000"/>
                      </a:path>
                      <a:tileRect t="-100000" r="-100000"/>
                    </a:gradFill>
                  </a:tcPr>
                </a:tc>
                <a:extLst>
                  <a:ext uri="{0D108BD9-81ED-4DB2-BD59-A6C34878D82A}">
                    <a16:rowId xmlns:a16="http://schemas.microsoft.com/office/drawing/2014/main" val="10000"/>
                  </a:ext>
                </a:extLst>
              </a:tr>
              <a:tr h="656848">
                <a:tc>
                  <a:txBody>
                    <a:bodyPr/>
                    <a:lstStyle/>
                    <a:p>
                      <a:pPr algn="ctr" fontAlgn="ctr"/>
                      <a:r>
                        <a:rPr lang="zh-TW" altLang="en-US" sz="2500" u="none" strike="noStrike" dirty="0">
                          <a:solidFill>
                            <a:schemeClr val="tx1">
                              <a:lumMod val="50000"/>
                            </a:schemeClr>
                          </a:solidFill>
                          <a:latin typeface="微軟正黑體" panose="020B0604030504040204" pitchFamily="34" charset="-120"/>
                          <a:ea typeface="微軟正黑體" panose="020B0604030504040204" pitchFamily="34" charset="-120"/>
                        </a:rPr>
                        <a:t>內湖洲際</a:t>
                      </a:r>
                      <a:endParaRPr lang="zh-TW" altLang="en-US" sz="2500" b="1" i="0" u="none" strike="noStrike" dirty="0">
                        <a:solidFill>
                          <a:schemeClr val="tx1">
                            <a:lumMod val="50000"/>
                          </a:schemeClr>
                        </a:solidFill>
                        <a:latin typeface="微軟正黑體" pitchFamily="34" charset="-120"/>
                        <a:ea typeface="微軟正黑體" pitchFamily="34" charset="-120"/>
                        <a:cs typeface="Times New Roman" pitchFamily="18" charset="0"/>
                      </a:endParaRPr>
                    </a:p>
                  </a:txBody>
                  <a:tcPr marL="0" marR="0" marT="0" marB="0" anchor="ctr"/>
                </a:tc>
                <a:tc>
                  <a:txBody>
                    <a:bodyPr/>
                    <a:lstStyle/>
                    <a:p>
                      <a:pPr algn="ct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台北市</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algn="ct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廠辦</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algn="ctr" defTabSz="914400" rtl="0" eaLnBrk="1" fontAlgn="ctr" latinLnBrk="0" hangingPunct="1">
                        <a:tabLst>
                          <a:tab pos="804863" algn="l"/>
                        </a:tabLst>
                      </a:pPr>
                      <a:r>
                        <a:rPr lang="en-US" altLang="zh-TW" sz="2500" kern="1200" dirty="0">
                          <a:solidFill>
                            <a:schemeClr val="tx1">
                              <a:lumMod val="50000"/>
                            </a:schemeClr>
                          </a:solidFill>
                          <a:latin typeface="微軟正黑體" panose="020B0604030504040204" pitchFamily="34" charset="-120"/>
                          <a:ea typeface="微軟正黑體" panose="020B0604030504040204" pitchFamily="34" charset="-120"/>
                        </a:rPr>
                        <a:t>2,127</a:t>
                      </a:r>
                      <a:endParaRPr lang="zh-TW" altLang="en-US" sz="2500" b="0" kern="1200" dirty="0">
                        <a:solidFill>
                          <a:schemeClr val="tx1">
                            <a:lumMod val="50000"/>
                          </a:schemeClr>
                        </a:solidFill>
                        <a:latin typeface="微軟正黑體" pitchFamily="34" charset="-120"/>
                        <a:ea typeface="微軟正黑體" pitchFamily="34" charset="-120"/>
                        <a:cs typeface="Times New Roman" pitchFamily="18" charset="0"/>
                      </a:endParaRPr>
                    </a:p>
                  </a:txBody>
                  <a:tcPr marL="0" marR="0" marT="0" marB="0" anchor="ctr"/>
                </a:tc>
                <a:tc>
                  <a:txBody>
                    <a:bodyPr/>
                    <a:lstStyle/>
                    <a:p>
                      <a:pPr algn="ct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雋揚</a:t>
                      </a:r>
                      <a:r>
                        <a:rPr lang="en-US" altLang="zh-TW" sz="2500" dirty="0">
                          <a:solidFill>
                            <a:schemeClr val="tx1">
                              <a:lumMod val="50000"/>
                            </a:schemeClr>
                          </a:solidFill>
                          <a:latin typeface="微軟正黑體" panose="020B0604030504040204" pitchFamily="34" charset="-120"/>
                          <a:ea typeface="微軟正黑體" panose="020B0604030504040204" pitchFamily="34" charset="-120"/>
                        </a:rPr>
                        <a:t>10%</a:t>
                      </a:r>
                      <a:endParaRPr lang="zh-TW" altLang="en-US" sz="2500" b="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1"/>
                  </a:ext>
                </a:extLst>
              </a:tr>
              <a:tr h="656848">
                <a:tc>
                  <a:txBody>
                    <a:bodyPr/>
                    <a:lstStyle/>
                    <a:p>
                      <a:pPr marL="0" algn="ctr" defTabSz="914400" rtl="0" eaLnBrk="1" fontAlgn="ctr" latinLnBrk="0" hangingPunct="1"/>
                      <a:r>
                        <a:rPr lang="zh-TW" altLang="en-US" sz="2500" u="none" strike="noStrike" kern="1200" dirty="0">
                          <a:solidFill>
                            <a:schemeClr val="tx1">
                              <a:lumMod val="50000"/>
                            </a:schemeClr>
                          </a:solidFill>
                          <a:latin typeface="微軟正黑體" panose="020B0604030504040204" pitchFamily="34" charset="-120"/>
                          <a:ea typeface="微軟正黑體" panose="020B0604030504040204" pitchFamily="34" charset="-120"/>
                        </a:rPr>
                        <a:t>三重數位</a:t>
                      </a:r>
                      <a:endParaRPr lang="zh-TW" altLang="en-US" sz="2500" b="0" i="0" u="none" strike="noStrike" kern="12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新北市</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廠辦</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algn="ctr" defTabSz="914400" rtl="0" eaLnBrk="1" fontAlgn="ctr" latinLnBrk="0" hangingPunct="1">
                        <a:tabLst>
                          <a:tab pos="1077913" algn="l"/>
                        </a:tabLst>
                      </a:pPr>
                      <a:r>
                        <a:rPr lang="en-US" altLang="zh-TW" sz="2500" u="none" strike="noStrike" kern="1200" dirty="0">
                          <a:solidFill>
                            <a:schemeClr val="tx1">
                              <a:lumMod val="50000"/>
                            </a:schemeClr>
                          </a:solidFill>
                          <a:latin typeface="微軟正黑體" panose="020B0604030504040204" pitchFamily="34" charset="-120"/>
                          <a:ea typeface="微軟正黑體" panose="020B0604030504040204" pitchFamily="34" charset="-120"/>
                        </a:rPr>
                        <a:t>1,828</a:t>
                      </a:r>
                      <a:endParaRPr lang="zh-TW" altLang="en-US" sz="2500" b="0" i="0" u="none" strike="noStrike" kern="1200" dirty="0">
                        <a:solidFill>
                          <a:schemeClr val="tx1">
                            <a:lumMod val="50000"/>
                          </a:schemeClr>
                        </a:solidFill>
                        <a:latin typeface="微軟正黑體" pitchFamily="34" charset="-120"/>
                        <a:ea typeface="微軟正黑體" pitchFamily="34" charset="-120"/>
                        <a:cs typeface="Times New Roman" pitchFamily="18" charset="0"/>
                      </a:endParaRPr>
                    </a:p>
                  </a:txBody>
                  <a:tcPr marL="0" marR="0" marT="0" marB="0" anchor="ctr"/>
                </a:tc>
                <a:tc>
                  <a:txBody>
                    <a:bodyPr/>
                    <a:lstStyle/>
                    <a:p>
                      <a:pPr algn="ct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雋揚</a:t>
                      </a:r>
                      <a:r>
                        <a:rPr lang="en-US" altLang="zh-TW" sz="2500" dirty="0">
                          <a:solidFill>
                            <a:schemeClr val="tx1">
                              <a:lumMod val="50000"/>
                            </a:schemeClr>
                          </a:solidFill>
                          <a:latin typeface="微軟正黑體" panose="020B0604030504040204" pitchFamily="34" charset="-120"/>
                          <a:ea typeface="微軟正黑體" panose="020B0604030504040204" pitchFamily="34" charset="-120"/>
                        </a:rPr>
                        <a:t>15%</a:t>
                      </a:r>
                      <a:endParaRPr lang="zh-TW" altLang="en-US" sz="2500" b="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2"/>
                  </a:ext>
                </a:extLst>
              </a:tr>
              <a:tr h="656848">
                <a:tc>
                  <a:txBody>
                    <a:bodyPr/>
                    <a:lstStyle/>
                    <a:p>
                      <a:pPr algn="ctr" fontAlgn="ctr"/>
                      <a:r>
                        <a:rPr lang="zh-TW" altLang="en-US" sz="2500" u="none" strike="noStrike" dirty="0">
                          <a:solidFill>
                            <a:schemeClr val="tx1">
                              <a:lumMod val="50000"/>
                            </a:schemeClr>
                          </a:solidFill>
                          <a:latin typeface="微軟正黑體" panose="020B0604030504040204" pitchFamily="34" charset="-120"/>
                          <a:ea typeface="微軟正黑體" panose="020B0604030504040204" pitchFamily="34" charset="-120"/>
                        </a:rPr>
                        <a:t>土城忠義</a:t>
                      </a:r>
                      <a:endParaRPr lang="zh-TW" altLang="en-US" sz="2500" b="0" i="0" u="none" strike="noStrike" dirty="0">
                        <a:solidFill>
                          <a:schemeClr val="tx1">
                            <a:lumMod val="50000"/>
                          </a:schemeClr>
                        </a:solidFill>
                        <a:latin typeface="微軟正黑體" pitchFamily="34" charset="-120"/>
                        <a:ea typeface="微軟正黑體" pitchFamily="34" charset="-120"/>
                        <a:cs typeface="Times New Roman" pitchFamily="18" charset="0"/>
                      </a:endParaRPr>
                    </a:p>
                  </a:txBody>
                  <a:tcPr marL="0" marR="0" marT="0" marB="0" anchor="ctr"/>
                </a:tc>
                <a:tc>
                  <a:txBody>
                    <a:bodyPr/>
                    <a:lstStyle/>
                    <a:p>
                      <a:pPr algn="ct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新北市</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廠辦</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algn="ctr" defTabSz="914400" rtl="0" eaLnBrk="1" fontAlgn="ctr" latinLnBrk="0" hangingPunct="1">
                        <a:tabLst>
                          <a:tab pos="1077913" algn="l"/>
                        </a:tabLst>
                      </a:pPr>
                      <a:r>
                        <a:rPr lang="en-US" altLang="zh-TW" sz="2500" b="0" i="0" u="none" strike="noStrike" kern="1200" dirty="0">
                          <a:solidFill>
                            <a:schemeClr val="tx1">
                              <a:lumMod val="50000"/>
                            </a:schemeClr>
                          </a:solidFill>
                          <a:latin typeface="微軟正黑體" pitchFamily="34" charset="-120"/>
                          <a:ea typeface="微軟正黑體" pitchFamily="34" charset="-120"/>
                          <a:cs typeface="Times New Roman" pitchFamily="18" charset="0"/>
                        </a:rPr>
                        <a:t>3689</a:t>
                      </a:r>
                    </a:p>
                  </a:txBody>
                  <a:tcPr marL="0" marR="0" marT="0" marB="0" anchor="ctr"/>
                </a:tc>
                <a:tc>
                  <a:txBody>
                    <a:bodyPr/>
                    <a:lstStyle/>
                    <a:p>
                      <a:pPr algn="ct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雋揚</a:t>
                      </a:r>
                      <a:r>
                        <a:rPr lang="en-US" altLang="zh-TW" sz="2500" dirty="0">
                          <a:solidFill>
                            <a:schemeClr val="tx1">
                              <a:lumMod val="50000"/>
                            </a:schemeClr>
                          </a:solidFill>
                          <a:latin typeface="微軟正黑體" panose="020B0604030504040204" pitchFamily="34" charset="-120"/>
                          <a:ea typeface="微軟正黑體" panose="020B0604030504040204" pitchFamily="34" charset="-120"/>
                        </a:rPr>
                        <a:t>10%</a:t>
                      </a:r>
                      <a:endParaRPr lang="zh-TW" altLang="en-US" sz="2500" b="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3"/>
                  </a:ext>
                </a:extLst>
              </a:tr>
              <a:tr h="1133737">
                <a:tc>
                  <a:txBody>
                    <a:bodyPr/>
                    <a:lstStyle/>
                    <a:p>
                      <a:pPr algn="ctr" fontAlgn="ctr"/>
                      <a:r>
                        <a:rPr lang="zh-TW" altLang="en-US" sz="2500" u="none" strike="noStrike" dirty="0">
                          <a:solidFill>
                            <a:schemeClr val="tx1">
                              <a:lumMod val="50000"/>
                            </a:schemeClr>
                          </a:solidFill>
                          <a:latin typeface="微軟正黑體" panose="020B0604030504040204" pitchFamily="34" charset="-120"/>
                          <a:ea typeface="微軟正黑體" panose="020B0604030504040204" pitchFamily="34" charset="-120"/>
                        </a:rPr>
                        <a:t>雋揚元創</a:t>
                      </a:r>
                      <a:endParaRPr lang="zh-TW" altLang="en-US" sz="2500" b="0" i="0" u="none" strike="noStrike" dirty="0">
                        <a:solidFill>
                          <a:schemeClr val="tx1">
                            <a:lumMod val="50000"/>
                          </a:schemeClr>
                        </a:solidFill>
                        <a:latin typeface="微軟正黑體" pitchFamily="34" charset="-120"/>
                        <a:ea typeface="微軟正黑體" pitchFamily="34" charset="-120"/>
                        <a:cs typeface="Times New Roman" pitchFamily="18"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新北市</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廠辦</a:t>
                      </a:r>
                      <a:endParaRPr lang="zh-TW" altLang="en-US" sz="250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tc>
                  <a:txBody>
                    <a:bodyPr/>
                    <a:lstStyle/>
                    <a:p>
                      <a:pPr marL="0" algn="ctr" defTabSz="914400" rtl="0" eaLnBrk="1" fontAlgn="ctr" latinLnBrk="0" hangingPunct="1">
                        <a:tabLst>
                          <a:tab pos="804863" algn="l"/>
                        </a:tabLst>
                      </a:pPr>
                      <a:r>
                        <a:rPr lang="en-US" altLang="zh-TW" sz="2500" b="0" kern="1200" dirty="0">
                          <a:solidFill>
                            <a:schemeClr val="tx1">
                              <a:lumMod val="50000"/>
                            </a:schemeClr>
                          </a:solidFill>
                          <a:latin typeface="微軟正黑體" pitchFamily="34" charset="-120"/>
                          <a:ea typeface="微軟正黑體" pitchFamily="34" charset="-120"/>
                          <a:cs typeface="Times New Roman" pitchFamily="18" charset="0"/>
                        </a:rPr>
                        <a:t>1,675</a:t>
                      </a:r>
                      <a:endParaRPr lang="zh-TW" altLang="en-US" sz="2500" b="0" kern="1200" dirty="0">
                        <a:solidFill>
                          <a:schemeClr val="tx1">
                            <a:lumMod val="50000"/>
                          </a:schemeClr>
                        </a:solidFill>
                        <a:latin typeface="微軟正黑體" pitchFamily="34" charset="-120"/>
                        <a:ea typeface="微軟正黑體" pitchFamily="34" charset="-120"/>
                        <a:cs typeface="Times New Roman" pitchFamily="18" charset="0"/>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anose="020B0604030504040204" pitchFamily="34" charset="-120"/>
                          <a:ea typeface="微軟正黑體" panose="020B0604030504040204" pitchFamily="34" charset="-120"/>
                        </a:rPr>
                        <a:t>雋揚</a:t>
                      </a:r>
                      <a:r>
                        <a:rPr lang="en-US" altLang="zh-TW" sz="2500" dirty="0">
                          <a:solidFill>
                            <a:schemeClr val="tx1">
                              <a:lumMod val="50000"/>
                            </a:schemeClr>
                          </a:solidFill>
                          <a:latin typeface="微軟正黑體" panose="020B0604030504040204" pitchFamily="34" charset="-120"/>
                          <a:ea typeface="微軟正黑體" panose="020B0604030504040204" pitchFamily="34" charset="-120"/>
                        </a:rPr>
                        <a:t>40%</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500" b="0" dirty="0">
                          <a:solidFill>
                            <a:schemeClr val="tx1">
                              <a:lumMod val="50000"/>
                            </a:schemeClr>
                          </a:solidFill>
                          <a:latin typeface="微軟正黑體" pitchFamily="34" charset="-120"/>
                          <a:ea typeface="微軟正黑體" pitchFamily="34" charset="-120"/>
                          <a:cs typeface="Times New Roman" pitchFamily="18" charset="0"/>
                        </a:rPr>
                        <a:t>漢霖</a:t>
                      </a:r>
                      <a:r>
                        <a:rPr lang="en-US" altLang="zh-TW" sz="2500" b="0" dirty="0">
                          <a:solidFill>
                            <a:schemeClr val="tx1">
                              <a:lumMod val="50000"/>
                            </a:schemeClr>
                          </a:solidFill>
                          <a:latin typeface="微軟正黑體" pitchFamily="34" charset="-120"/>
                          <a:ea typeface="微軟正黑體" pitchFamily="34" charset="-120"/>
                          <a:cs typeface="Times New Roman" pitchFamily="18" charset="0"/>
                        </a:rPr>
                        <a:t>10%</a:t>
                      </a:r>
                      <a:endParaRPr lang="zh-TW" altLang="en-US" sz="2500" b="0" dirty="0">
                        <a:solidFill>
                          <a:schemeClr val="tx1">
                            <a:lumMod val="50000"/>
                          </a:schemeClr>
                        </a:solidFill>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4"/>
                  </a:ext>
                </a:extLst>
              </a:tr>
              <a:tr h="656848">
                <a:tc>
                  <a:txBody>
                    <a:bodyPr/>
                    <a:lstStyle/>
                    <a:p>
                      <a:pPr marL="0" algn="ctr" defTabSz="1425550" rtl="0" eaLnBrk="1" fontAlgn="ctr" latinLnBrk="0" hangingPunct="1"/>
                      <a:r>
                        <a:rPr lang="zh-TW" altLang="en-US" sz="2500" u="none" strike="noStrike" kern="1200" dirty="0">
                          <a:solidFill>
                            <a:schemeClr val="tx1">
                              <a:lumMod val="50000"/>
                            </a:schemeClr>
                          </a:solidFill>
                          <a:latin typeface="微軟正黑體" panose="020B0604030504040204" pitchFamily="34" charset="-120"/>
                          <a:ea typeface="微軟正黑體" panose="020B0604030504040204" pitchFamily="34" charset="-120"/>
                          <a:cs typeface="+mn-cs"/>
                        </a:rPr>
                        <a:t>新店寶元</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itchFamily="34" charset="-120"/>
                          <a:ea typeface="微軟正黑體" pitchFamily="34" charset="-120"/>
                          <a:cs typeface="Times New Roman" pitchFamily="18" charset="0"/>
                        </a:rPr>
                        <a:t>新北市</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itchFamily="34" charset="-120"/>
                          <a:ea typeface="微軟正黑體" pitchFamily="34" charset="-120"/>
                          <a:cs typeface="Times New Roman" pitchFamily="18" charset="0"/>
                        </a:rPr>
                        <a:t>廠辦</a:t>
                      </a:r>
                    </a:p>
                  </a:txBody>
                  <a:tcPr anchor="ctr"/>
                </a:tc>
                <a:tc>
                  <a:txBody>
                    <a:bodyPr/>
                    <a:lstStyle/>
                    <a:p>
                      <a:pPr marL="0" algn="ctr" defTabSz="914400" rtl="0" eaLnBrk="1" fontAlgn="ctr" latinLnBrk="0" hangingPunct="1">
                        <a:tabLst>
                          <a:tab pos="804863" algn="l"/>
                        </a:tabLst>
                      </a:pPr>
                      <a:r>
                        <a:rPr lang="en-US" altLang="zh-TW" sz="2500" b="0" kern="1200" dirty="0">
                          <a:solidFill>
                            <a:schemeClr val="tx1">
                              <a:lumMod val="50000"/>
                            </a:schemeClr>
                          </a:solidFill>
                          <a:latin typeface="微軟正黑體" pitchFamily="34" charset="-120"/>
                          <a:ea typeface="微軟正黑體" pitchFamily="34" charset="-120"/>
                          <a:cs typeface="Times New Roman" pitchFamily="18" charset="0"/>
                        </a:rPr>
                        <a:t>1,332</a:t>
                      </a:r>
                      <a:endParaRPr lang="zh-TW" altLang="en-US" sz="2500" b="0" kern="1200" dirty="0">
                        <a:solidFill>
                          <a:schemeClr val="tx1">
                            <a:lumMod val="50000"/>
                          </a:schemeClr>
                        </a:solidFill>
                        <a:latin typeface="微軟正黑體" pitchFamily="34" charset="-120"/>
                        <a:ea typeface="微軟正黑體" pitchFamily="34" charset="-120"/>
                        <a:cs typeface="Times New Roman" pitchFamily="18"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b="0" dirty="0">
                          <a:latin typeface="微軟正黑體" pitchFamily="34" charset="-120"/>
                          <a:ea typeface="微軟正黑體" pitchFamily="34" charset="-120"/>
                          <a:cs typeface="Times New Roman" pitchFamily="18" charset="0"/>
                        </a:rPr>
                        <a:t>漢霖</a:t>
                      </a:r>
                      <a:r>
                        <a:rPr lang="en-US" altLang="zh-TW" sz="2500" b="0" dirty="0">
                          <a:latin typeface="微軟正黑體" pitchFamily="34" charset="-120"/>
                          <a:ea typeface="微軟正黑體" pitchFamily="34" charset="-120"/>
                          <a:cs typeface="Times New Roman" pitchFamily="18" charset="0"/>
                        </a:rPr>
                        <a:t>20%</a:t>
                      </a:r>
                      <a:endParaRPr lang="zh-TW" altLang="en-US" sz="2500" b="0" dirty="0">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5"/>
                  </a:ext>
                </a:extLst>
              </a:tr>
              <a:tr h="801110">
                <a:tc>
                  <a:txBody>
                    <a:bodyPr/>
                    <a:lstStyle/>
                    <a:p>
                      <a:pPr marL="0" algn="ctr" defTabSz="1425550" rtl="0" eaLnBrk="1" fontAlgn="ctr" latinLnBrk="0" hangingPunct="1"/>
                      <a:r>
                        <a:rPr lang="zh-TW" altLang="en-US" sz="2500" u="none" strike="noStrike" kern="1200" dirty="0">
                          <a:solidFill>
                            <a:schemeClr val="tx1"/>
                          </a:solidFill>
                          <a:latin typeface="微軟正黑體" panose="020B0604030504040204" pitchFamily="34" charset="-120"/>
                          <a:ea typeface="微軟正黑體" panose="020B0604030504040204" pitchFamily="34" charset="-120"/>
                          <a:cs typeface="+mn-cs"/>
                        </a:rPr>
                        <a:t>汐止江北</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solidFill>
                          <a:latin typeface="微軟正黑體" pitchFamily="34" charset="-120"/>
                          <a:ea typeface="微軟正黑體" pitchFamily="34" charset="-120"/>
                          <a:cs typeface="Times New Roman" pitchFamily="18" charset="0"/>
                        </a:rPr>
                        <a:t>新北市</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solidFill>
                            <a:schemeClr val="tx1">
                              <a:lumMod val="50000"/>
                            </a:schemeClr>
                          </a:solidFill>
                          <a:latin typeface="微軟正黑體" pitchFamily="34" charset="-120"/>
                          <a:ea typeface="+mn-ea"/>
                          <a:cs typeface="Times New Roman" pitchFamily="18" charset="0"/>
                        </a:rPr>
                        <a:t>廠辦</a:t>
                      </a:r>
                    </a:p>
                  </a:txBody>
                  <a:tcPr anchor="ctr"/>
                </a:tc>
                <a:tc>
                  <a:txBody>
                    <a:bodyPr/>
                    <a:lstStyle/>
                    <a:p>
                      <a:pPr marL="0" algn="ctr" defTabSz="914400" rtl="0" eaLnBrk="1" fontAlgn="ctr" latinLnBrk="0" hangingPunct="1">
                        <a:tabLst>
                          <a:tab pos="804863" algn="l"/>
                        </a:tabLst>
                      </a:pPr>
                      <a:r>
                        <a:rPr lang="en-US" altLang="zh-TW" sz="2500" b="0" kern="1200" dirty="0">
                          <a:solidFill>
                            <a:schemeClr val="tx1"/>
                          </a:solidFill>
                          <a:latin typeface="微軟正黑體" pitchFamily="34" charset="-120"/>
                          <a:ea typeface="微軟正黑體" pitchFamily="34" charset="-120"/>
                          <a:cs typeface="Times New Roman" pitchFamily="18" charset="0"/>
                        </a:rPr>
                        <a:t>6,203</a:t>
                      </a:r>
                      <a:endParaRPr lang="zh-TW" altLang="en-US" sz="2500" b="0" kern="1200" dirty="0">
                        <a:solidFill>
                          <a:schemeClr val="tx1"/>
                        </a:solidFill>
                        <a:latin typeface="微軟正黑體" pitchFamily="34" charset="-120"/>
                        <a:ea typeface="微軟正黑體" pitchFamily="34" charset="-120"/>
                        <a:cs typeface="Times New Roman" pitchFamily="18"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b="0" dirty="0">
                          <a:latin typeface="微軟正黑體" pitchFamily="34" charset="-120"/>
                          <a:ea typeface="微軟正黑體" pitchFamily="34" charset="-120"/>
                          <a:cs typeface="Times New Roman" pitchFamily="18" charset="0"/>
                        </a:rPr>
                        <a:t>漢霖</a:t>
                      </a:r>
                      <a:r>
                        <a:rPr lang="en-US" altLang="zh-TW" sz="2500" b="0" dirty="0">
                          <a:latin typeface="微軟正黑體" pitchFamily="34" charset="-120"/>
                          <a:ea typeface="微軟正黑體" pitchFamily="34" charset="-120"/>
                          <a:cs typeface="Times New Roman" pitchFamily="18" charset="0"/>
                        </a:rPr>
                        <a:t>10%</a:t>
                      </a:r>
                      <a:endParaRPr lang="zh-TW" altLang="en-US" sz="2500" b="0" dirty="0">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6"/>
                  </a:ext>
                </a:extLst>
              </a:tr>
              <a:tr h="656848">
                <a:tc>
                  <a:txBody>
                    <a:bodyPr/>
                    <a:lstStyle/>
                    <a:p>
                      <a:pPr marL="0" algn="ctr" defTabSz="1425550" rtl="0" eaLnBrk="1" fontAlgn="ctr" latinLnBrk="0" hangingPunct="1"/>
                      <a:r>
                        <a:rPr lang="zh-TW" altLang="en-US" sz="2500" u="none" strike="noStrike" kern="1200" dirty="0">
                          <a:solidFill>
                            <a:schemeClr val="dk1"/>
                          </a:solidFill>
                          <a:latin typeface="微軟正黑體" panose="020B0604030504040204" pitchFamily="34" charset="-120"/>
                          <a:ea typeface="微軟正黑體" panose="020B0604030504040204" pitchFamily="34" charset="-120"/>
                          <a:cs typeface="+mn-cs"/>
                        </a:rPr>
                        <a:t>翡翠森林</a:t>
                      </a:r>
                      <a:r>
                        <a:rPr lang="en-US" altLang="zh-TW" sz="2500" u="none" strike="noStrike" kern="1200" dirty="0">
                          <a:solidFill>
                            <a:schemeClr val="dk1"/>
                          </a:solidFill>
                          <a:latin typeface="微軟正黑體" panose="020B0604030504040204" pitchFamily="34" charset="-120"/>
                          <a:ea typeface="微軟正黑體" panose="020B0604030504040204" pitchFamily="34" charset="-120"/>
                          <a:cs typeface="+mn-cs"/>
                        </a:rPr>
                        <a:t>1.2.3</a:t>
                      </a:r>
                      <a:endParaRPr lang="zh-TW" altLang="en-US" sz="2500" u="none" strike="noStrike" kern="1200" dirty="0">
                        <a:solidFill>
                          <a:schemeClr val="dk1"/>
                        </a:solidFill>
                        <a:latin typeface="微軟正黑體" panose="020B0604030504040204" pitchFamily="34" charset="-120"/>
                        <a:ea typeface="微軟正黑體" panose="020B0604030504040204" pitchFamily="34" charset="-120"/>
                        <a:cs typeface="+mn-cs"/>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latin typeface="微軟正黑體" pitchFamily="34" charset="-120"/>
                          <a:ea typeface="微軟正黑體" pitchFamily="34" charset="-120"/>
                          <a:cs typeface="Times New Roman" pitchFamily="18" charset="0"/>
                        </a:rPr>
                        <a:t>台南市</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latin typeface="微軟正黑體" pitchFamily="34" charset="-120"/>
                          <a:ea typeface="微軟正黑體" pitchFamily="34" charset="-120"/>
                          <a:cs typeface="Times New Roman" pitchFamily="18" charset="0"/>
                        </a:rPr>
                        <a:t>住宅</a:t>
                      </a:r>
                    </a:p>
                  </a:txBody>
                  <a:tcPr anchor="ctr"/>
                </a:tc>
                <a:tc>
                  <a:txBody>
                    <a:bodyPr/>
                    <a:lstStyle/>
                    <a:p>
                      <a:pPr marL="0" algn="ctr" defTabSz="914400" rtl="0" eaLnBrk="1" fontAlgn="ctr" latinLnBrk="0" hangingPunct="1">
                        <a:tabLst>
                          <a:tab pos="804863" algn="l"/>
                        </a:tabLst>
                      </a:pPr>
                      <a:r>
                        <a:rPr lang="en-US" altLang="zh-TW" sz="2500" b="0" kern="1200" dirty="0">
                          <a:solidFill>
                            <a:schemeClr val="dk1"/>
                          </a:solidFill>
                          <a:latin typeface="微軟正黑體" pitchFamily="34" charset="-120"/>
                          <a:ea typeface="微軟正黑體" pitchFamily="34" charset="-120"/>
                          <a:cs typeface="Times New Roman" pitchFamily="18" charset="0"/>
                        </a:rPr>
                        <a:t>17,568</a:t>
                      </a:r>
                      <a:endParaRPr lang="zh-TW" altLang="en-US" sz="2500" b="0" kern="1200" dirty="0">
                        <a:solidFill>
                          <a:schemeClr val="dk1"/>
                        </a:solidFill>
                        <a:latin typeface="微軟正黑體" pitchFamily="34" charset="-120"/>
                        <a:ea typeface="微軟正黑體" pitchFamily="34" charset="-120"/>
                        <a:cs typeface="Times New Roman" pitchFamily="18" charset="0"/>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500" b="0" dirty="0">
                          <a:latin typeface="微軟正黑體" pitchFamily="34" charset="-120"/>
                          <a:ea typeface="微軟正黑體" pitchFamily="34" charset="-120"/>
                          <a:cs typeface="Times New Roman" pitchFamily="18" charset="0"/>
                        </a:rPr>
                        <a:t>漢霖</a:t>
                      </a:r>
                      <a:r>
                        <a:rPr lang="en-US" altLang="zh-TW" sz="2500" b="0" dirty="0">
                          <a:latin typeface="微軟正黑體" pitchFamily="34" charset="-120"/>
                          <a:ea typeface="微軟正黑體" pitchFamily="34" charset="-120"/>
                          <a:cs typeface="Times New Roman" pitchFamily="18" charset="0"/>
                        </a:rPr>
                        <a:t>10%</a:t>
                      </a:r>
                      <a:endParaRPr lang="zh-TW" altLang="en-US" sz="2500" b="0" dirty="0">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7"/>
                  </a:ext>
                </a:extLst>
              </a:tr>
              <a:tr h="801110">
                <a:tc>
                  <a:txBody>
                    <a:bodyPr/>
                    <a:lstStyle/>
                    <a:p>
                      <a:pPr marL="0" algn="ctr" defTabSz="1425550" rtl="0" eaLnBrk="1" fontAlgn="ctr" latinLnBrk="0" hangingPunct="1"/>
                      <a:r>
                        <a:rPr lang="zh-TW" altLang="en-US" sz="2500" u="none" strike="noStrike" kern="1200" dirty="0">
                          <a:solidFill>
                            <a:schemeClr val="dk1"/>
                          </a:solidFill>
                          <a:latin typeface="微軟正黑體" panose="020B0604030504040204" pitchFamily="34" charset="-120"/>
                          <a:ea typeface="微軟正黑體" panose="020B0604030504040204" pitchFamily="34" charset="-120"/>
                          <a:cs typeface="+mn-cs"/>
                        </a:rPr>
                        <a:t>翡翠森林</a:t>
                      </a:r>
                      <a:r>
                        <a:rPr lang="en-US" altLang="zh-TW" sz="2500" u="none" strike="noStrike" kern="1200" dirty="0">
                          <a:solidFill>
                            <a:schemeClr val="dk1"/>
                          </a:solidFill>
                          <a:latin typeface="微軟正黑體" panose="020B0604030504040204" pitchFamily="34" charset="-120"/>
                          <a:ea typeface="微軟正黑體" panose="020B0604030504040204" pitchFamily="34" charset="-120"/>
                          <a:cs typeface="+mn-cs"/>
                        </a:rPr>
                        <a:t>4</a:t>
                      </a:r>
                      <a:endParaRPr lang="zh-TW" altLang="en-US" sz="2500" u="none" strike="noStrike" kern="1200" dirty="0">
                        <a:solidFill>
                          <a:schemeClr val="dk1"/>
                        </a:solidFill>
                        <a:latin typeface="微軟正黑體" panose="020B0604030504040204" pitchFamily="34" charset="-120"/>
                        <a:ea typeface="微軟正黑體" panose="020B0604030504040204" pitchFamily="34" charset="-120"/>
                        <a:cs typeface="+mn-cs"/>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latin typeface="微軟正黑體" pitchFamily="34" charset="-120"/>
                          <a:ea typeface="微軟正黑體" pitchFamily="34" charset="-120"/>
                          <a:cs typeface="Times New Roman" pitchFamily="18" charset="0"/>
                        </a:rPr>
                        <a:t>台南市</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dirty="0">
                          <a:latin typeface="微軟正黑體" pitchFamily="34" charset="-120"/>
                          <a:ea typeface="微軟正黑體" pitchFamily="34" charset="-120"/>
                          <a:cs typeface="Times New Roman" pitchFamily="18" charset="0"/>
                        </a:rPr>
                        <a:t>住宅</a:t>
                      </a:r>
                    </a:p>
                  </a:txBody>
                  <a:tcPr anchor="ctr"/>
                </a:tc>
                <a:tc>
                  <a:txBody>
                    <a:bodyPr/>
                    <a:lstStyle/>
                    <a:p>
                      <a:pPr marL="0" algn="ctr" defTabSz="914400" rtl="0" eaLnBrk="1" fontAlgn="ctr" latinLnBrk="0" hangingPunct="1">
                        <a:tabLst>
                          <a:tab pos="804863" algn="l"/>
                        </a:tabLst>
                      </a:pPr>
                      <a:r>
                        <a:rPr lang="en-US" altLang="zh-TW" sz="2500" b="0" kern="1200" dirty="0">
                          <a:solidFill>
                            <a:schemeClr val="dk1"/>
                          </a:solidFill>
                          <a:latin typeface="微軟正黑體" pitchFamily="34" charset="-120"/>
                          <a:ea typeface="微軟正黑體" pitchFamily="34" charset="-120"/>
                          <a:cs typeface="Times New Roman" pitchFamily="18" charset="0"/>
                        </a:rPr>
                        <a:t>5,070</a:t>
                      </a:r>
                      <a:endParaRPr lang="zh-TW" altLang="en-US" sz="2500" b="0" kern="1200" dirty="0">
                        <a:solidFill>
                          <a:schemeClr val="dk1"/>
                        </a:solidFill>
                        <a:latin typeface="微軟正黑體" pitchFamily="34" charset="-120"/>
                        <a:ea typeface="微軟正黑體" pitchFamily="34" charset="-120"/>
                        <a:cs typeface="Times New Roman" pitchFamily="18" charset="0"/>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500" b="0" dirty="0">
                          <a:latin typeface="微軟正黑體" pitchFamily="34" charset="-120"/>
                          <a:ea typeface="微軟正黑體" pitchFamily="34" charset="-120"/>
                          <a:cs typeface="Times New Roman" pitchFamily="18" charset="0"/>
                        </a:rPr>
                        <a:t>漢霖</a:t>
                      </a:r>
                      <a:r>
                        <a:rPr lang="en-US" altLang="zh-TW" sz="2500" b="0" dirty="0">
                          <a:latin typeface="微軟正黑體" pitchFamily="34" charset="-120"/>
                          <a:ea typeface="微軟正黑體" pitchFamily="34" charset="-120"/>
                          <a:cs typeface="Times New Roman" pitchFamily="18" charset="0"/>
                        </a:rPr>
                        <a:t>10%</a:t>
                      </a:r>
                      <a:endParaRPr lang="zh-TW" altLang="en-US" sz="2500" b="0" dirty="0">
                        <a:latin typeface="微軟正黑體" pitchFamily="34" charset="-120"/>
                        <a:ea typeface="微軟正黑體" pitchFamily="34" charset="-120"/>
                        <a:cs typeface="Times New Roman" pitchFamily="18" charset="0"/>
                      </a:endParaRPr>
                    </a:p>
                  </a:txBody>
                  <a:tcPr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78714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41B29E-2F86-5443-9C0F-32F782FBAEAF}"/>
              </a:ext>
            </a:extLst>
          </p:cNvPr>
          <p:cNvSpPr>
            <a:spLocks noGrp="1"/>
          </p:cNvSpPr>
          <p:nvPr>
            <p:ph type="title"/>
          </p:nvPr>
        </p:nvSpPr>
        <p:spPr>
          <a:xfrm>
            <a:off x="1138179" y="1732046"/>
            <a:ext cx="13075126" cy="1179347"/>
          </a:xfrm>
        </p:spPr>
        <p:txBody>
          <a:bodyPr>
            <a:normAutofit fontScale="90000"/>
          </a:bodyPr>
          <a:lstStyle/>
          <a:p>
            <a:r>
              <a:rPr lang="zh-TW" altLang="en-US" dirty="0"/>
              <a:t>近年度資產負債情形                     </a:t>
            </a:r>
            <a:r>
              <a:rPr lang="zh-TW" altLang="en-US" sz="2700" dirty="0">
                <a:latin typeface="+mj-ea"/>
              </a:rPr>
              <a:t>單位</a:t>
            </a:r>
            <a:r>
              <a:rPr lang="en-US" altLang="zh-TW" sz="2700" dirty="0">
                <a:latin typeface="+mj-ea"/>
              </a:rPr>
              <a:t>:</a:t>
            </a:r>
            <a:r>
              <a:rPr lang="zh-TW" altLang="en-US" sz="2700" dirty="0">
                <a:latin typeface="+mj-ea"/>
              </a:rPr>
              <a:t>仟元</a:t>
            </a:r>
            <a:br>
              <a:rPr lang="zh-TW" altLang="en-US" sz="2700" dirty="0">
                <a:latin typeface="+mj-ea"/>
              </a:rPr>
            </a:br>
            <a:r>
              <a:rPr lang="zh-TW" altLang="en-US" sz="2700" dirty="0">
                <a:latin typeface="+mj-ea"/>
              </a:rPr>
              <a:t>  </a:t>
            </a:r>
            <a:endParaRPr lang="zh-TW" altLang="en-US" sz="2700" dirty="0"/>
          </a:p>
        </p:txBody>
      </p:sp>
      <p:graphicFrame>
        <p:nvGraphicFramePr>
          <p:cNvPr id="4" name="圖表 3">
            <a:extLst>
              <a:ext uri="{FF2B5EF4-FFF2-40B4-BE49-F238E27FC236}">
                <a16:creationId xmlns:a16="http://schemas.microsoft.com/office/drawing/2014/main" id="{C3F5E7F9-4C61-19F9-5D93-2E7A970204E3}"/>
              </a:ext>
            </a:extLst>
          </p:cNvPr>
          <p:cNvGraphicFramePr>
            <a:graphicFrameLocks/>
          </p:cNvGraphicFramePr>
          <p:nvPr>
            <p:extLst>
              <p:ext uri="{D42A27DB-BD31-4B8C-83A1-F6EECF244321}">
                <p14:modId xmlns:p14="http://schemas.microsoft.com/office/powerpoint/2010/main" val="3288059143"/>
              </p:ext>
            </p:extLst>
          </p:nvPr>
        </p:nvGraphicFramePr>
        <p:xfrm>
          <a:off x="1271587" y="2911393"/>
          <a:ext cx="12582958" cy="69253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20375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11277388" y="1976627"/>
            <a:ext cx="1159292" cy="369332"/>
          </a:xfrm>
          <a:prstGeom prst="rect">
            <a:avLst/>
          </a:prstGeom>
          <a:noFill/>
        </p:spPr>
        <p:txBody>
          <a:bodyPr wrap="none" rtlCol="0">
            <a:spAutoFit/>
          </a:bodyPr>
          <a:lstStyle/>
          <a:p>
            <a:r>
              <a:rPr lang="zh-TW" altLang="en-US" b="1" dirty="0">
                <a:latin typeface="+mj-ea"/>
                <a:ea typeface="+mj-ea"/>
              </a:rPr>
              <a:t>單位</a:t>
            </a:r>
            <a:r>
              <a:rPr lang="en-US" altLang="zh-TW" b="1" dirty="0">
                <a:latin typeface="+mj-ea"/>
                <a:ea typeface="+mj-ea"/>
              </a:rPr>
              <a:t>:</a:t>
            </a:r>
            <a:r>
              <a:rPr lang="zh-TW" altLang="en-US" b="1" dirty="0">
                <a:latin typeface="+mj-ea"/>
                <a:ea typeface="+mj-ea"/>
              </a:rPr>
              <a:t>仟元</a:t>
            </a:r>
          </a:p>
        </p:txBody>
      </p:sp>
      <p:sp>
        <p:nvSpPr>
          <p:cNvPr id="3" name="文字方塊 2">
            <a:extLst>
              <a:ext uri="{FF2B5EF4-FFF2-40B4-BE49-F238E27FC236}">
                <a16:creationId xmlns:a16="http://schemas.microsoft.com/office/drawing/2014/main" id="{A1F0839D-AB1D-0765-887E-42725A2811EB}"/>
              </a:ext>
            </a:extLst>
          </p:cNvPr>
          <p:cNvSpPr txBox="1"/>
          <p:nvPr/>
        </p:nvSpPr>
        <p:spPr>
          <a:xfrm>
            <a:off x="-429168" y="2821521"/>
            <a:ext cx="9500486" cy="461664"/>
          </a:xfrm>
          <a:prstGeom prst="rect">
            <a:avLst/>
          </a:prstGeom>
          <a:noFill/>
        </p:spPr>
        <p:txBody>
          <a:bodyPr wrap="square" rtlCol="0">
            <a:spAutoFit/>
          </a:bodyPr>
          <a:lstStyle/>
          <a:p>
            <a:pPr algn="ctr"/>
            <a:r>
              <a:rPr lang="en-US" altLang="zh-TW" sz="2400" b="1" dirty="0">
                <a:solidFill>
                  <a:schemeClr val="bg1">
                    <a:lumMod val="50000"/>
                  </a:schemeClr>
                </a:solidFill>
                <a:latin typeface="+mj-ea"/>
                <a:ea typeface="+mj-ea"/>
              </a:rPr>
              <a:t>114</a:t>
            </a:r>
            <a:r>
              <a:rPr lang="zh-TW" altLang="en-US" sz="2400" b="1" dirty="0">
                <a:solidFill>
                  <a:schemeClr val="bg1">
                    <a:lumMod val="50000"/>
                  </a:schemeClr>
                </a:solidFill>
                <a:latin typeface="+mj-ea"/>
                <a:ea typeface="+mj-ea"/>
              </a:rPr>
              <a:t>年度</a:t>
            </a:r>
            <a:r>
              <a:rPr lang="en-US" altLang="zh-TW" sz="2400" b="1" dirty="0">
                <a:solidFill>
                  <a:schemeClr val="bg1">
                    <a:lumMod val="50000"/>
                  </a:schemeClr>
                </a:solidFill>
                <a:latin typeface="+mj-ea"/>
                <a:ea typeface="+mj-ea"/>
              </a:rPr>
              <a:t>6-12</a:t>
            </a:r>
            <a:r>
              <a:rPr lang="zh-TW" altLang="en-US" sz="2400" b="1" dirty="0">
                <a:solidFill>
                  <a:schemeClr val="bg1">
                    <a:lumMod val="50000"/>
                  </a:schemeClr>
                </a:solidFill>
                <a:latin typeface="+mj-ea"/>
                <a:ea typeface="+mj-ea"/>
              </a:rPr>
              <a:t>月累積營收為</a:t>
            </a:r>
            <a:r>
              <a:rPr lang="en-US" altLang="zh-TW" sz="2400" b="1" dirty="0">
                <a:solidFill>
                  <a:schemeClr val="bg1">
                    <a:lumMod val="50000"/>
                  </a:schemeClr>
                </a:solidFill>
                <a:latin typeface="+mj-ea"/>
                <a:ea typeface="+mj-ea"/>
              </a:rPr>
              <a:t>653,192</a:t>
            </a:r>
            <a:r>
              <a:rPr lang="zh-TW" altLang="en-US" sz="2400" b="1" dirty="0">
                <a:solidFill>
                  <a:schemeClr val="bg1">
                    <a:lumMod val="50000"/>
                  </a:schemeClr>
                </a:solidFill>
                <a:latin typeface="+mj-ea"/>
                <a:ea typeface="+mj-ea"/>
              </a:rPr>
              <a:t>仟元</a:t>
            </a:r>
          </a:p>
        </p:txBody>
      </p:sp>
      <p:sp>
        <p:nvSpPr>
          <p:cNvPr id="8" name="標題 1">
            <a:extLst>
              <a:ext uri="{FF2B5EF4-FFF2-40B4-BE49-F238E27FC236}">
                <a16:creationId xmlns:a16="http://schemas.microsoft.com/office/drawing/2014/main" id="{5BB25989-FD67-A4F2-454F-CB7968BAADF6}"/>
              </a:ext>
            </a:extLst>
          </p:cNvPr>
          <p:cNvSpPr>
            <a:spLocks noGrp="1"/>
          </p:cNvSpPr>
          <p:nvPr>
            <p:ph type="title"/>
          </p:nvPr>
        </p:nvSpPr>
        <p:spPr>
          <a:xfrm>
            <a:off x="532221" y="1442860"/>
            <a:ext cx="13541188" cy="1067534"/>
          </a:xfrm>
        </p:spPr>
        <p:txBody>
          <a:bodyPr>
            <a:normAutofit/>
          </a:bodyPr>
          <a:lstStyle/>
          <a:p>
            <a:r>
              <a:rPr lang="zh-TW" altLang="en-US" sz="4800" dirty="0"/>
              <a:t>財務概況</a:t>
            </a:r>
            <a:r>
              <a:rPr lang="en-US" altLang="zh-TW" sz="4800" dirty="0"/>
              <a:t>-</a:t>
            </a:r>
            <a:r>
              <a:rPr lang="zh-TW" altLang="en-US" sz="4800" dirty="0"/>
              <a:t>近期營收概況</a:t>
            </a:r>
          </a:p>
        </p:txBody>
      </p:sp>
      <p:sp>
        <p:nvSpPr>
          <p:cNvPr id="6" name="文字方塊 5">
            <a:extLst>
              <a:ext uri="{FF2B5EF4-FFF2-40B4-BE49-F238E27FC236}">
                <a16:creationId xmlns:a16="http://schemas.microsoft.com/office/drawing/2014/main" id="{4B7D7ED1-22C7-7BC3-4138-87C6E761A438}"/>
              </a:ext>
            </a:extLst>
          </p:cNvPr>
          <p:cNvSpPr txBox="1"/>
          <p:nvPr/>
        </p:nvSpPr>
        <p:spPr>
          <a:xfrm>
            <a:off x="9071318" y="2788655"/>
            <a:ext cx="5002091" cy="461665"/>
          </a:xfrm>
          <a:prstGeom prst="rect">
            <a:avLst/>
          </a:prstGeom>
          <a:noFill/>
        </p:spPr>
        <p:txBody>
          <a:bodyPr wrap="square" rtlCol="0">
            <a:spAutoFit/>
          </a:bodyPr>
          <a:lstStyle/>
          <a:p>
            <a:r>
              <a:rPr lang="en-US" altLang="zh-TW" sz="2400" b="1" dirty="0">
                <a:solidFill>
                  <a:schemeClr val="accent1"/>
                </a:solidFill>
                <a:latin typeface="+mj-ea"/>
                <a:ea typeface="+mj-ea"/>
              </a:rPr>
              <a:t>115</a:t>
            </a:r>
            <a:r>
              <a:rPr lang="zh-TW" altLang="en-US" sz="2400" b="1" dirty="0">
                <a:solidFill>
                  <a:schemeClr val="accent1"/>
                </a:solidFill>
                <a:latin typeface="+mj-ea"/>
                <a:ea typeface="+mj-ea"/>
              </a:rPr>
              <a:t>年度</a:t>
            </a:r>
            <a:r>
              <a:rPr lang="en-US" altLang="zh-TW" sz="2400" b="1" dirty="0">
                <a:solidFill>
                  <a:schemeClr val="accent1"/>
                </a:solidFill>
                <a:latin typeface="+mj-ea"/>
                <a:ea typeface="+mj-ea"/>
              </a:rPr>
              <a:t>1-5</a:t>
            </a:r>
            <a:r>
              <a:rPr lang="zh-TW" altLang="en-US" sz="2400" b="1" dirty="0">
                <a:solidFill>
                  <a:schemeClr val="accent1"/>
                </a:solidFill>
                <a:latin typeface="+mj-ea"/>
                <a:ea typeface="+mj-ea"/>
              </a:rPr>
              <a:t>月營收為</a:t>
            </a:r>
            <a:r>
              <a:rPr lang="en-US" altLang="zh-TW" sz="2400" b="1" dirty="0">
                <a:solidFill>
                  <a:schemeClr val="accent1"/>
                </a:solidFill>
                <a:latin typeface="+mj-ea"/>
                <a:ea typeface="+mj-ea"/>
              </a:rPr>
              <a:t>93,109</a:t>
            </a:r>
            <a:r>
              <a:rPr lang="zh-TW" altLang="en-US" sz="2400" b="1" dirty="0">
                <a:solidFill>
                  <a:schemeClr val="accent1"/>
                </a:solidFill>
                <a:latin typeface="+mj-ea"/>
                <a:ea typeface="+mj-ea"/>
              </a:rPr>
              <a:t>仟元</a:t>
            </a:r>
          </a:p>
        </p:txBody>
      </p:sp>
      <p:sp>
        <p:nvSpPr>
          <p:cNvPr id="5" name="文字方塊 4">
            <a:extLst>
              <a:ext uri="{FF2B5EF4-FFF2-40B4-BE49-F238E27FC236}">
                <a16:creationId xmlns:a16="http://schemas.microsoft.com/office/drawing/2014/main" id="{B013FF23-741A-C495-3DD3-37B9CFDB5259}"/>
              </a:ext>
            </a:extLst>
          </p:cNvPr>
          <p:cNvSpPr txBox="1"/>
          <p:nvPr/>
        </p:nvSpPr>
        <p:spPr>
          <a:xfrm>
            <a:off x="1149927" y="9739745"/>
            <a:ext cx="12108873" cy="369332"/>
          </a:xfrm>
          <a:prstGeom prst="rect">
            <a:avLst/>
          </a:prstGeom>
          <a:noFill/>
        </p:spPr>
        <p:txBody>
          <a:bodyPr wrap="square" rtlCol="0">
            <a:spAutoFit/>
          </a:bodyPr>
          <a:lstStyle/>
          <a:p>
            <a:r>
              <a:rPr lang="zh-TW" altLang="en-US" dirty="0"/>
              <a:t>註：取得「內政部綠建築標章（</a:t>
            </a:r>
            <a:r>
              <a:rPr lang="en-US" altLang="zh-TW" dirty="0"/>
              <a:t>EEWH</a:t>
            </a:r>
            <a:r>
              <a:rPr lang="zh-TW" altLang="en-US" dirty="0"/>
              <a:t>）銀級」認證之綠建築產品營收累計截止至</a:t>
            </a:r>
            <a:r>
              <a:rPr lang="zh-TW" altLang="en-US" dirty="0" smtClean="0"/>
              <a:t>本年度</a:t>
            </a:r>
            <a:r>
              <a:rPr lang="en-US" altLang="zh-TW" dirty="0" smtClean="0"/>
              <a:t>5</a:t>
            </a:r>
            <a:r>
              <a:rPr lang="zh-TW" altLang="en-US" dirty="0" smtClean="0"/>
              <a:t>月</a:t>
            </a:r>
            <a:r>
              <a:rPr lang="zh-TW" altLang="en-US" dirty="0"/>
              <a:t>金額為</a:t>
            </a:r>
            <a:r>
              <a:rPr lang="en-US" altLang="zh-TW" dirty="0"/>
              <a:t>655,511</a:t>
            </a:r>
            <a:r>
              <a:rPr lang="zh-TW" altLang="en-US" dirty="0"/>
              <a:t>仟元。</a:t>
            </a:r>
          </a:p>
        </p:txBody>
      </p:sp>
      <p:graphicFrame>
        <p:nvGraphicFramePr>
          <p:cNvPr id="4" name="圖表 3">
            <a:extLst>
              <a:ext uri="{FF2B5EF4-FFF2-40B4-BE49-F238E27FC236}">
                <a16:creationId xmlns:a16="http://schemas.microsoft.com/office/drawing/2014/main" id="{00000000-0008-0000-0400-000003000000}"/>
              </a:ext>
            </a:extLst>
          </p:cNvPr>
          <p:cNvGraphicFramePr>
            <a:graphicFrameLocks/>
          </p:cNvGraphicFramePr>
          <p:nvPr>
            <p:extLst>
              <p:ext uri="{D42A27DB-BD31-4B8C-83A1-F6EECF244321}">
                <p14:modId xmlns:p14="http://schemas.microsoft.com/office/powerpoint/2010/main" val="823255088"/>
              </p:ext>
            </p:extLst>
          </p:nvPr>
        </p:nvGraphicFramePr>
        <p:xfrm>
          <a:off x="1505238" y="3466611"/>
          <a:ext cx="12108873" cy="60239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9040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77C75D-672D-8BBD-E5EF-877F70D613A0}"/>
              </a:ext>
            </a:extLst>
          </p:cNvPr>
          <p:cNvSpPr>
            <a:spLocks noGrp="1"/>
          </p:cNvSpPr>
          <p:nvPr>
            <p:ph type="title"/>
          </p:nvPr>
        </p:nvSpPr>
        <p:spPr>
          <a:xfrm>
            <a:off x="963862" y="777792"/>
            <a:ext cx="13417885" cy="1307684"/>
          </a:xfrm>
        </p:spPr>
        <p:txBody>
          <a:bodyPr>
            <a:normAutofit fontScale="90000"/>
          </a:bodyPr>
          <a:lstStyle/>
          <a:p>
            <a:r>
              <a:rPr lang="zh-TW" altLang="en-US" dirty="0"/>
              <a:t>近年度損益狀況情形                     </a:t>
            </a:r>
            <a:r>
              <a:rPr lang="zh-TW" altLang="en-US" sz="2700" dirty="0">
                <a:latin typeface="+mj-ea"/>
              </a:rPr>
              <a:t>單位</a:t>
            </a:r>
            <a:r>
              <a:rPr lang="en-US" altLang="zh-TW" sz="2700" dirty="0">
                <a:latin typeface="+mj-ea"/>
              </a:rPr>
              <a:t>:</a:t>
            </a:r>
            <a:r>
              <a:rPr lang="zh-TW" altLang="en-US" sz="2700" dirty="0">
                <a:latin typeface="+mj-ea"/>
              </a:rPr>
              <a:t>仟元</a:t>
            </a:r>
            <a:endParaRPr lang="zh-TW" altLang="en-US" dirty="0"/>
          </a:p>
        </p:txBody>
      </p:sp>
      <p:graphicFrame>
        <p:nvGraphicFramePr>
          <p:cNvPr id="3" name="圖表 2">
            <a:extLst>
              <a:ext uri="{FF2B5EF4-FFF2-40B4-BE49-F238E27FC236}">
                <a16:creationId xmlns:a16="http://schemas.microsoft.com/office/drawing/2014/main" id="{00000000-0008-0000-0200-000004000000}"/>
              </a:ext>
            </a:extLst>
          </p:cNvPr>
          <p:cNvGraphicFramePr>
            <a:graphicFrameLocks/>
          </p:cNvGraphicFramePr>
          <p:nvPr>
            <p:extLst>
              <p:ext uri="{D42A27DB-BD31-4B8C-83A1-F6EECF244321}">
                <p14:modId xmlns:p14="http://schemas.microsoft.com/office/powerpoint/2010/main" val="2249864003"/>
              </p:ext>
            </p:extLst>
          </p:nvPr>
        </p:nvGraphicFramePr>
        <p:xfrm>
          <a:off x="1280658" y="2159294"/>
          <a:ext cx="12463917" cy="70418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305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6279CF1F-068F-6A59-77AB-4831883056FC}"/>
              </a:ext>
            </a:extLst>
          </p:cNvPr>
          <p:cNvSpPr txBox="1">
            <a:spLocks/>
          </p:cNvSpPr>
          <p:nvPr/>
        </p:nvSpPr>
        <p:spPr>
          <a:xfrm>
            <a:off x="578852" y="1611981"/>
            <a:ext cx="13778832" cy="1307684"/>
          </a:xfrm>
          <a:prstGeom prst="rect">
            <a:avLst/>
          </a:prstGeom>
        </p:spPr>
        <p:txBody>
          <a:bodyPr vert="horz" lIns="91440" tIns="45720" rIns="91440" bIns="45720" rtlCol="0" anchor="ctr">
            <a:normAutofit fontScale="97500" lnSpcReduction="10000"/>
          </a:bodyPr>
          <a:lstStyle>
            <a:lvl1pPr algn="l" defTabSz="1425550" rtl="0" eaLnBrk="1" latinLnBrk="0" hangingPunct="1">
              <a:lnSpc>
                <a:spcPct val="90000"/>
              </a:lnSpc>
              <a:spcBef>
                <a:spcPct val="0"/>
              </a:spcBef>
              <a:buNone/>
              <a:defRPr sz="6860" b="1" kern="1200">
                <a:solidFill>
                  <a:schemeClr val="tx1"/>
                </a:solidFill>
                <a:latin typeface="+mj-lt"/>
                <a:ea typeface="+mj-ea"/>
                <a:cs typeface="+mj-cs"/>
              </a:defRPr>
            </a:lvl1pPr>
          </a:lstStyle>
          <a:p>
            <a:r>
              <a:rPr lang="zh-TW" altLang="en-US" dirty="0"/>
              <a:t>近年度每季每股盈餘狀況情形                     </a:t>
            </a:r>
            <a:r>
              <a:rPr lang="zh-TW" altLang="en-US" sz="2700" dirty="0">
                <a:latin typeface="+mj-ea"/>
              </a:rPr>
              <a:t>單位</a:t>
            </a:r>
            <a:r>
              <a:rPr lang="en-US" altLang="zh-TW" sz="2700" dirty="0">
                <a:latin typeface="+mj-ea"/>
              </a:rPr>
              <a:t>:</a:t>
            </a:r>
            <a:r>
              <a:rPr lang="zh-TW" altLang="en-US" sz="2700" dirty="0">
                <a:latin typeface="+mj-ea"/>
              </a:rPr>
              <a:t>仟元</a:t>
            </a:r>
            <a:endParaRPr lang="zh-TW" altLang="en-US" dirty="0"/>
          </a:p>
        </p:txBody>
      </p:sp>
      <p:graphicFrame>
        <p:nvGraphicFramePr>
          <p:cNvPr id="2" name="圖表 1">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1809184188"/>
              </p:ext>
            </p:extLst>
          </p:nvPr>
        </p:nvGraphicFramePr>
        <p:xfrm>
          <a:off x="978902" y="3340894"/>
          <a:ext cx="12751386" cy="59745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9654681"/>
      </p:ext>
    </p:extLst>
  </p:cSld>
  <p:clrMapOvr>
    <a:masterClrMapping/>
  </p:clrMapOvr>
</p:sld>
</file>

<file path=ppt/theme/theme1.xml><?xml version="1.0" encoding="utf-8"?>
<a:theme xmlns:a="http://schemas.openxmlformats.org/drawingml/2006/main" name="Office 佈景主題">
  <a:themeElements>
    <a:clrScheme name="Ascent">
      <a:dk1>
        <a:srgbClr val="363D43"/>
      </a:dk1>
      <a:lt1>
        <a:srgbClr val="FFFFFF"/>
      </a:lt1>
      <a:dk2>
        <a:srgbClr val="363D43"/>
      </a:dk2>
      <a:lt2>
        <a:srgbClr val="FFFFFF"/>
      </a:lt2>
      <a:accent1>
        <a:srgbClr val="E8BB2D"/>
      </a:accent1>
      <a:accent2>
        <a:srgbClr val="5887BF"/>
      </a:accent2>
      <a:accent3>
        <a:srgbClr val="EE7272"/>
      </a:accent3>
      <a:accent4>
        <a:srgbClr val="55C396"/>
      </a:accent4>
      <a:accent5>
        <a:srgbClr val="79B1D7"/>
      </a:accent5>
      <a:accent6>
        <a:srgbClr val="CEC9C6"/>
      </a:accent6>
      <a:hlink>
        <a:srgbClr val="5887BF"/>
      </a:hlink>
      <a:folHlink>
        <a:srgbClr val="8C5D7C"/>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16445</TotalTime>
  <Words>789</Words>
  <Application>Microsoft Office PowerPoint</Application>
  <PresentationFormat>自訂</PresentationFormat>
  <Paragraphs>119</Paragraphs>
  <Slides>11</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11</vt:i4>
      </vt:variant>
    </vt:vector>
  </HeadingPairs>
  <TitlesOfParts>
    <vt:vector size="19" baseType="lpstr">
      <vt:lpstr>微軟正黑體</vt:lpstr>
      <vt:lpstr>新細明體</vt:lpstr>
      <vt:lpstr>Arial</vt:lpstr>
      <vt:lpstr>Calibri</vt:lpstr>
      <vt:lpstr>Garamond</vt:lpstr>
      <vt:lpstr>Times New Roman</vt:lpstr>
      <vt:lpstr>Wingdings</vt:lpstr>
      <vt:lpstr>Office 佈景主題</vt:lpstr>
      <vt:lpstr>PowerPoint 簡報</vt:lpstr>
      <vt:lpstr>免責聲明</vt:lpstr>
      <vt:lpstr>PowerPoint 簡報</vt:lpstr>
      <vt:lpstr>PowerPoint 簡報</vt:lpstr>
      <vt:lpstr>營運概況-合資案件進度</vt:lpstr>
      <vt:lpstr>近年度資產負債情形                     單位:仟元   </vt:lpstr>
      <vt:lpstr>財務概況-近期營收概況</vt:lpstr>
      <vt:lpstr>近年度損益狀況情形                     單位:仟元</vt:lpstr>
      <vt:lpstr>PowerPoint 簡報</vt:lpstr>
      <vt:lpstr>營運策略走向</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Mike Liu</dc:creator>
  <cp:lastModifiedBy>Administrator</cp:lastModifiedBy>
  <cp:revision>232</cp:revision>
  <cp:lastPrinted>2026-03-18T02:12:29Z</cp:lastPrinted>
  <dcterms:created xsi:type="dcterms:W3CDTF">2022-09-01T06:29:00Z</dcterms:created>
  <dcterms:modified xsi:type="dcterms:W3CDTF">2026-06-29T06:15:11Z</dcterms:modified>
</cp:coreProperties>
</file>