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handoutMasterIdLst>
    <p:handoutMasterId r:id="rId26"/>
  </p:handoutMasterIdLst>
  <p:sldIdLst>
    <p:sldId id="256" r:id="rId2"/>
    <p:sldId id="285" r:id="rId3"/>
    <p:sldId id="330" r:id="rId4"/>
    <p:sldId id="337" r:id="rId5"/>
    <p:sldId id="388" r:id="rId6"/>
    <p:sldId id="380" r:id="rId7"/>
    <p:sldId id="341" r:id="rId8"/>
    <p:sldId id="370" r:id="rId9"/>
    <p:sldId id="373" r:id="rId10"/>
    <p:sldId id="408" r:id="rId11"/>
    <p:sldId id="410" r:id="rId12"/>
    <p:sldId id="372" r:id="rId13"/>
    <p:sldId id="389" r:id="rId14"/>
    <p:sldId id="390" r:id="rId15"/>
    <p:sldId id="391" r:id="rId16"/>
    <p:sldId id="393" r:id="rId17"/>
    <p:sldId id="392" r:id="rId18"/>
    <p:sldId id="424" r:id="rId19"/>
    <p:sldId id="386" r:id="rId20"/>
    <p:sldId id="394" r:id="rId21"/>
    <p:sldId id="327" r:id="rId22"/>
    <p:sldId id="397" r:id="rId23"/>
    <p:sldId id="396" r:id="rId24"/>
  </p:sldIdLst>
  <p:sldSz cx="9144000" cy="6858000" type="screen4x3"/>
  <p:notesSz cx="9926638" cy="6797675"/>
  <p:defaultTextStyle>
    <a:defPPr>
      <a:defRPr lang="zh-TW"/>
    </a:defPPr>
    <a:lvl1pPr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3213">
          <p15:clr>
            <a:srgbClr val="A4A3A4"/>
          </p15:clr>
        </p15:guide>
        <p15:guide id="2" pos="1582">
          <p15:clr>
            <a:srgbClr val="A4A3A4"/>
          </p15:clr>
        </p15:guide>
        <p15:guide id="3" orient="horz" pos="2375">
          <p15:clr>
            <a:srgbClr val="A4A3A4"/>
          </p15:clr>
        </p15:guide>
        <p15:guide id="4" orient="horz" pos="1653">
          <p15:clr>
            <a:srgbClr val="A4A3A4"/>
          </p15:clr>
        </p15:guide>
        <p15:guide id="5" pos="2976">
          <p15:clr>
            <a:srgbClr val="A4A3A4"/>
          </p15:clr>
        </p15:guide>
        <p15:guide id="6" pos="4430">
          <p15:clr>
            <a:srgbClr val="A4A3A4"/>
          </p15:clr>
        </p15:guide>
        <p15:guide id="7" pos="1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7B17"/>
    <a:srgbClr val="FFFF66"/>
    <a:srgbClr val="FF0000"/>
    <a:srgbClr val="F6D6BC"/>
    <a:srgbClr val="FFCCCC"/>
    <a:srgbClr val="FF99CC"/>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65" autoAdjust="0"/>
    <p:restoredTop sz="94424" autoAdjust="0"/>
  </p:normalViewPr>
  <p:slideViewPr>
    <p:cSldViewPr snapToGrid="0" showGuides="1">
      <p:cViewPr varScale="1">
        <p:scale>
          <a:sx n="53" d="100"/>
          <a:sy n="53" d="100"/>
        </p:scale>
        <p:origin x="1320" y="24"/>
      </p:cViewPr>
      <p:guideLst>
        <p:guide orient="horz" pos="3213"/>
        <p:guide pos="1582"/>
        <p:guide orient="horz" pos="2375"/>
        <p:guide orient="horz" pos="1653"/>
        <p:guide pos="2976"/>
        <p:guide pos="4430"/>
        <p:guide pos="1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319" cy="7631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2125" cy="339725"/>
          </a:xfrm>
          <a:prstGeom prst="rect">
            <a:avLst/>
          </a:prstGeom>
        </p:spPr>
        <p:txBody>
          <a:bodyPr vert="horz" lIns="91432" tIns="45716" rIns="91432" bIns="45716" rtlCol="0"/>
          <a:lstStyle>
            <a:lvl1pPr algn="l" eaLnBrk="1" fontAlgn="auto" hangingPunct="1">
              <a:spcBef>
                <a:spcPts val="0"/>
              </a:spcBef>
              <a:spcAft>
                <a:spcPts val="0"/>
              </a:spcAft>
              <a:defRPr kumimoji="0" sz="1200" b="0" u="none">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5622925" y="0"/>
            <a:ext cx="4302125" cy="339725"/>
          </a:xfrm>
          <a:prstGeom prst="rect">
            <a:avLst/>
          </a:prstGeom>
        </p:spPr>
        <p:txBody>
          <a:bodyPr vert="horz" lIns="91432" tIns="45716" rIns="91432" bIns="45716" rtlCol="0"/>
          <a:lstStyle>
            <a:lvl1pPr algn="r" eaLnBrk="1" fontAlgn="auto" hangingPunct="1">
              <a:spcBef>
                <a:spcPts val="0"/>
              </a:spcBef>
              <a:spcAft>
                <a:spcPts val="0"/>
              </a:spcAft>
              <a:defRPr kumimoji="0" sz="1200" b="0" u="none">
                <a:latin typeface="+mn-lt"/>
                <a:ea typeface="+mn-ea"/>
              </a:defRPr>
            </a:lvl1pPr>
          </a:lstStyle>
          <a:p>
            <a:pPr>
              <a:defRPr/>
            </a:pPr>
            <a:fld id="{EF7A30F8-B5CB-4C6E-A502-91FE9B330284}" type="datetimeFigureOut">
              <a:rPr lang="zh-TW" altLang="en-US"/>
              <a:t>2020/12/7</a:t>
            </a:fld>
            <a:endParaRPr lang="zh-TW" altLang="en-US"/>
          </a:p>
        </p:txBody>
      </p:sp>
      <p:sp>
        <p:nvSpPr>
          <p:cNvPr id="4" name="頁尾版面配置區 3"/>
          <p:cNvSpPr>
            <a:spLocks noGrp="1"/>
          </p:cNvSpPr>
          <p:nvPr>
            <p:ph type="ftr" sz="quarter" idx="2"/>
          </p:nvPr>
        </p:nvSpPr>
        <p:spPr>
          <a:xfrm>
            <a:off x="0" y="6456363"/>
            <a:ext cx="4302125" cy="339725"/>
          </a:xfrm>
          <a:prstGeom prst="rect">
            <a:avLst/>
          </a:prstGeom>
        </p:spPr>
        <p:txBody>
          <a:bodyPr vert="horz" lIns="91432" tIns="45716" rIns="91432" bIns="45716" rtlCol="0" anchor="b"/>
          <a:lstStyle>
            <a:lvl1pPr algn="l" eaLnBrk="1" fontAlgn="auto" hangingPunct="1">
              <a:spcBef>
                <a:spcPts val="0"/>
              </a:spcBef>
              <a:spcAft>
                <a:spcPts val="0"/>
              </a:spcAft>
              <a:defRPr kumimoji="0" sz="1200" b="0" u="none">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5622925" y="6456363"/>
            <a:ext cx="4302125" cy="339725"/>
          </a:xfrm>
          <a:prstGeom prst="rect">
            <a:avLst/>
          </a:prstGeom>
        </p:spPr>
        <p:txBody>
          <a:bodyPr vert="horz" wrap="square" lIns="91432" tIns="45716" rIns="91432" bIns="45716" numCol="1" anchor="b" anchorCtr="0" compatLnSpc="1"/>
          <a:lstStyle>
            <a:lvl1pPr algn="r" eaLnBrk="1" hangingPunct="1">
              <a:defRPr kumimoji="0" sz="1200" b="0" u="none"/>
            </a:lvl1pPr>
          </a:lstStyle>
          <a:p>
            <a:pPr>
              <a:defRPr/>
            </a:pPr>
            <a:fld id="{59B99638-095F-4C24-9579-9DBA62F434F4}" type="slidenum">
              <a:rPr lang="zh-TW" altLang="en-US"/>
              <a:t>‹#›</a:t>
            </a:fld>
            <a:endParaRPr lang="en-US" altLang="zh-TW"/>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2125" cy="339725"/>
          </a:xfrm>
          <a:prstGeom prst="rect">
            <a:avLst/>
          </a:prstGeom>
        </p:spPr>
        <p:txBody>
          <a:bodyPr vert="horz" lIns="91432" tIns="45716" rIns="91432" bIns="45716" rtlCol="0"/>
          <a:lstStyle>
            <a:lvl1pPr algn="l" eaLnBrk="1" fontAlgn="auto" hangingPunct="1">
              <a:spcBef>
                <a:spcPts val="0"/>
              </a:spcBef>
              <a:spcAft>
                <a:spcPts val="0"/>
              </a:spcAft>
              <a:defRPr kumimoji="0" sz="1200" b="0" u="none">
                <a:latin typeface="+mn-lt"/>
                <a:ea typeface="+mn-ea"/>
              </a:defRPr>
            </a:lvl1pPr>
          </a:lstStyle>
          <a:p>
            <a:pPr>
              <a:defRPr/>
            </a:pPr>
            <a:endParaRPr lang="zh-TW" altLang="en-US"/>
          </a:p>
        </p:txBody>
      </p:sp>
      <p:sp>
        <p:nvSpPr>
          <p:cNvPr id="3" name="日期版面配置區 2"/>
          <p:cNvSpPr>
            <a:spLocks noGrp="1"/>
          </p:cNvSpPr>
          <p:nvPr>
            <p:ph type="dt" idx="1"/>
          </p:nvPr>
        </p:nvSpPr>
        <p:spPr>
          <a:xfrm>
            <a:off x="5622925" y="0"/>
            <a:ext cx="4302125" cy="339725"/>
          </a:xfrm>
          <a:prstGeom prst="rect">
            <a:avLst/>
          </a:prstGeom>
        </p:spPr>
        <p:txBody>
          <a:bodyPr vert="horz" lIns="91432" tIns="45716" rIns="91432" bIns="45716" rtlCol="0"/>
          <a:lstStyle>
            <a:lvl1pPr algn="r" eaLnBrk="1" fontAlgn="auto" hangingPunct="1">
              <a:spcBef>
                <a:spcPts val="0"/>
              </a:spcBef>
              <a:spcAft>
                <a:spcPts val="0"/>
              </a:spcAft>
              <a:defRPr kumimoji="0" sz="1200" b="0" u="none">
                <a:latin typeface="+mn-lt"/>
                <a:ea typeface="+mn-ea"/>
              </a:defRPr>
            </a:lvl1pPr>
          </a:lstStyle>
          <a:p>
            <a:pPr>
              <a:defRPr/>
            </a:pPr>
            <a:fld id="{BFF6FFA0-F986-4E54-AD7B-DF117434DF50}" type="datetimeFigureOut">
              <a:rPr lang="zh-TW" altLang="en-US"/>
              <a:t>2020/12/7</a:t>
            </a:fld>
            <a:endParaRPr lang="zh-TW" altLang="en-US"/>
          </a:p>
        </p:txBody>
      </p:sp>
      <p:sp>
        <p:nvSpPr>
          <p:cNvPr id="4" name="投影片圖像版面配置區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32" tIns="45716" rIns="91432" bIns="45716" rtlCol="0" anchor="ctr"/>
          <a:lstStyle/>
          <a:p>
            <a:pPr lvl="0"/>
            <a:endParaRPr lang="zh-TW" altLang="en-US" noProof="0"/>
          </a:p>
        </p:txBody>
      </p:sp>
      <p:sp>
        <p:nvSpPr>
          <p:cNvPr id="5" name="備忘稿版面配置區 4"/>
          <p:cNvSpPr>
            <a:spLocks noGrp="1"/>
          </p:cNvSpPr>
          <p:nvPr>
            <p:ph type="body" sz="quarter" idx="3"/>
          </p:nvPr>
        </p:nvSpPr>
        <p:spPr>
          <a:xfrm>
            <a:off x="992188" y="3228975"/>
            <a:ext cx="7942262" cy="3059113"/>
          </a:xfrm>
          <a:prstGeom prst="rect">
            <a:avLst/>
          </a:prstGeom>
        </p:spPr>
        <p:txBody>
          <a:bodyPr vert="horz" lIns="91432" tIns="45716" rIns="91432" bIns="45716" rtlCol="0"/>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0" y="6456363"/>
            <a:ext cx="4302125" cy="339725"/>
          </a:xfrm>
          <a:prstGeom prst="rect">
            <a:avLst/>
          </a:prstGeom>
        </p:spPr>
        <p:txBody>
          <a:bodyPr vert="horz" lIns="91432" tIns="45716" rIns="91432" bIns="45716" rtlCol="0" anchor="b"/>
          <a:lstStyle>
            <a:lvl1pPr algn="l" eaLnBrk="1" fontAlgn="auto" hangingPunct="1">
              <a:spcBef>
                <a:spcPts val="0"/>
              </a:spcBef>
              <a:spcAft>
                <a:spcPts val="0"/>
              </a:spcAft>
              <a:defRPr kumimoji="0" sz="1200" b="0" u="none">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5622925" y="6456363"/>
            <a:ext cx="4302125" cy="339725"/>
          </a:xfrm>
          <a:prstGeom prst="rect">
            <a:avLst/>
          </a:prstGeom>
        </p:spPr>
        <p:txBody>
          <a:bodyPr vert="horz" wrap="square" lIns="91432" tIns="45716" rIns="91432" bIns="45716" numCol="1" anchor="b" anchorCtr="0" compatLnSpc="1"/>
          <a:lstStyle>
            <a:lvl1pPr algn="r" eaLnBrk="1" hangingPunct="1">
              <a:defRPr kumimoji="0" sz="1200" b="0" u="none"/>
            </a:lvl1pPr>
          </a:lstStyle>
          <a:p>
            <a:pPr>
              <a:defRPr/>
            </a:pPr>
            <a:fld id="{029FD37D-9CAF-47C5-A1FB-64628A90A251}" type="slidenum">
              <a:rPr lang="zh-TW" altLang="en-US"/>
              <a:t>‹#›</a:t>
            </a:fld>
            <a:endParaRPr lang="en-US" altLang="zh-TW"/>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投影片圖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048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zh-TW" altLang="en-US"/>
              <a:t>  </a:t>
            </a:r>
          </a:p>
        </p:txBody>
      </p:sp>
      <p:sp>
        <p:nvSpPr>
          <p:cNvPr id="2048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1680" indent="-284480">
              <a:spcBef>
                <a:spcPct val="30000"/>
              </a:spcBef>
              <a:defRPr sz="1200">
                <a:solidFill>
                  <a:schemeClr val="tx1"/>
                </a:solidFill>
                <a:latin typeface="Calibri" panose="020F0502020204030204" pitchFamily="34" charset="0"/>
                <a:ea typeface="新細明體" panose="02020500000000000000" pitchFamily="18" charset="-120"/>
              </a:defRPr>
            </a:lvl2pPr>
            <a:lvl3pPr marL="1141730" indent="-227330">
              <a:spcBef>
                <a:spcPct val="30000"/>
              </a:spcBef>
              <a:defRPr sz="1200">
                <a:solidFill>
                  <a:schemeClr val="tx1"/>
                </a:solidFill>
                <a:latin typeface="Calibri" panose="020F0502020204030204" pitchFamily="34" charset="0"/>
                <a:ea typeface="新細明體" panose="02020500000000000000" pitchFamily="18" charset="-120"/>
              </a:defRPr>
            </a:lvl3pPr>
            <a:lvl4pPr marL="1598930" indent="-227330">
              <a:spcBef>
                <a:spcPct val="30000"/>
              </a:spcBef>
              <a:defRPr sz="1200">
                <a:solidFill>
                  <a:schemeClr val="tx1"/>
                </a:solidFill>
                <a:latin typeface="Calibri" panose="020F0502020204030204" pitchFamily="34" charset="0"/>
                <a:ea typeface="新細明體" panose="02020500000000000000" pitchFamily="18" charset="-120"/>
              </a:defRPr>
            </a:lvl4pPr>
            <a:lvl5pPr marL="2056130" indent="-227330">
              <a:spcBef>
                <a:spcPct val="30000"/>
              </a:spcBef>
              <a:defRPr sz="1200">
                <a:solidFill>
                  <a:schemeClr val="tx1"/>
                </a:solidFill>
                <a:latin typeface="Calibri" panose="020F0502020204030204" pitchFamily="34" charset="0"/>
                <a:ea typeface="新細明體" panose="02020500000000000000" pitchFamily="18" charset="-120"/>
              </a:defRPr>
            </a:lvl5pPr>
            <a:lvl6pPr marL="2513330" indent="-22733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0530" indent="-22733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7730" indent="-22733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4930" indent="-22733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1233FEC7-AA46-4DC8-8C1C-6BDBF6006E27}" type="slidenum">
              <a:rPr lang="zh-TW" altLang="en-US" smtClean="0"/>
              <a:t>1</a:t>
            </a:fld>
            <a:endParaRPr lang="en-US" altLang="zh-TW"/>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10</a:t>
            </a:fld>
            <a:endParaRPr lang="en-US" altLang="zh-TW"/>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11</a:t>
            </a:fld>
            <a:endParaRPr lang="en-US" altLang="zh-TW"/>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12</a:t>
            </a:fld>
            <a:endParaRPr lang="en-US" altLang="zh-TW"/>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13</a:t>
            </a:fld>
            <a:endParaRPr lang="en-US" altLang="zh-TW"/>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14</a:t>
            </a:fld>
            <a:endParaRPr lang="en-US" altLang="zh-TW"/>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15</a:t>
            </a:fld>
            <a:endParaRPr lang="en-US" altLang="zh-TW"/>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16</a:t>
            </a:fld>
            <a:endParaRPr lang="en-US" altLang="zh-TW"/>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17</a:t>
            </a:fld>
            <a:endParaRPr lang="en-US" altLang="zh-TW"/>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19</a:t>
            </a:fld>
            <a:endParaRPr lang="en-US" altLang="zh-TW"/>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20</a:t>
            </a:fld>
            <a:endParaRPr lang="en-US" altLang="zh-TW"/>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2</a:t>
            </a:fld>
            <a:endParaRPr lang="en-US" altLang="zh-TW"/>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21</a:t>
            </a:fld>
            <a:endParaRPr lang="en-US" altLang="zh-TW"/>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029FD37D-9CAF-47C5-A1FB-64628A90A251}" type="slidenum">
              <a:rPr lang="zh-TW" altLang="en-US" smtClean="0"/>
              <a:t>22</a:t>
            </a:fld>
            <a:endParaRPr lang="en-US" altLang="zh-TW"/>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23</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3</a:t>
            </a:fld>
            <a:endParaRPr lang="en-US" altLang="zh-TW"/>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254375" y="517525"/>
            <a:ext cx="3357563" cy="2517775"/>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xfrm>
            <a:off x="992188" y="3228975"/>
            <a:ext cx="7881937" cy="3028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lstStyle/>
          <a:p>
            <a:endParaRPr lang="zh-TW" altLang="en-US"/>
          </a:p>
        </p:txBody>
      </p:sp>
      <p:sp>
        <p:nvSpPr>
          <p:cNvPr id="24580" name="Slide Number Placeholder 3"/>
          <p:cNvSpPr txBox="1">
            <a:spLocks noGrp="1"/>
          </p:cNvSpPr>
          <p:nvPr/>
        </p:nvSpPr>
        <p:spPr bwMode="auto">
          <a:xfrm>
            <a:off x="5618163" y="6456363"/>
            <a:ext cx="4248150" cy="311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1pPr>
            <a:lvl2pPr marL="742950" indent="-285750"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2pPr>
            <a:lvl3pPr marL="1143000" indent="-228600"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3pPr>
            <a:lvl4pPr marL="1600200" indent="-228600"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4pPr>
            <a:lvl5pPr marL="2057400" indent="-228600"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3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3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3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3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9pPr>
          </a:lstStyle>
          <a:p>
            <a:pPr algn="r" eaLnBrk="1">
              <a:lnSpc>
                <a:spcPct val="95000"/>
              </a:lnSpc>
              <a:spcBef>
                <a:spcPct val="0"/>
              </a:spcBef>
            </a:pPr>
            <a:fld id="{A3987D8B-56C1-49C7-AFE2-F6F20C8AD509}" type="slidenum">
              <a:rPr kumimoji="0" lang="en-US" altLang="zh-TW" sz="1400" b="0" u="none">
                <a:solidFill>
                  <a:srgbClr val="FFFFFF"/>
                </a:solidFill>
                <a:latin typeface="Times New Roman" panose="02020603050405020304" pitchFamily="18" charset="0"/>
              </a:rPr>
              <a:t>4</a:t>
            </a:fld>
            <a:endParaRPr kumimoji="0" lang="en-US" altLang="zh-TW" sz="1400" b="0" u="none">
              <a:solidFill>
                <a:srgbClr val="FFFFFF"/>
              </a:solidFill>
              <a:latin typeface="Times New Roman" panose="02020603050405020304" pitchFamily="18" charset="0"/>
            </a:endParaRPr>
          </a:p>
        </p:txBody>
      </p:sp>
      <p:sp>
        <p:nvSpPr>
          <p:cNvPr id="2" name="Slide Number Placeholder 1"/>
          <p:cNvSpPr>
            <a:spLocks noGrp="1"/>
          </p:cNvSpPr>
          <p:nvPr>
            <p:ph type="sldNum" sz="quarter" idx="5"/>
          </p:nvPr>
        </p:nvSpPr>
        <p:spPr/>
        <p:txBody>
          <a:bodyPr/>
          <a:lstStyle/>
          <a:p>
            <a:pPr>
              <a:defRPr/>
            </a:pPr>
            <a:fld id="{029FD37D-9CAF-47C5-A1FB-64628A90A251}" type="slidenum">
              <a:rPr lang="zh-TW" altLang="en-US"/>
              <a:t>4</a:t>
            </a:fld>
            <a:endParaRPr lang="en-US" altLang="zh-TW"/>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254375" y="517525"/>
            <a:ext cx="3357563" cy="2517775"/>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xfrm>
            <a:off x="992188" y="3228975"/>
            <a:ext cx="7881937" cy="3028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lstStyle/>
          <a:p>
            <a:endParaRPr lang="zh-TW" altLang="en-US"/>
          </a:p>
        </p:txBody>
      </p:sp>
      <p:sp>
        <p:nvSpPr>
          <p:cNvPr id="24580" name="Slide Number Placeholder 3"/>
          <p:cNvSpPr txBox="1">
            <a:spLocks noGrp="1"/>
          </p:cNvSpPr>
          <p:nvPr/>
        </p:nvSpPr>
        <p:spPr bwMode="auto">
          <a:xfrm>
            <a:off x="5618163" y="6456363"/>
            <a:ext cx="4248150" cy="311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1pPr>
            <a:lvl2pPr marL="742950" indent="-285750"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2pPr>
            <a:lvl3pPr marL="1143000" indent="-228600"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3pPr>
            <a:lvl4pPr marL="1600200" indent="-228600"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4pPr>
            <a:lvl5pPr marL="2057400" indent="-228600" defTabSz="449580">
              <a:spcBef>
                <a:spcPct val="3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3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3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3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3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chemeClr val="tx1"/>
                </a:solidFill>
                <a:latin typeface="Calibri" panose="020F0502020204030204" pitchFamily="34" charset="0"/>
                <a:ea typeface="新細明體" panose="02020500000000000000" pitchFamily="18" charset="-120"/>
              </a:defRPr>
            </a:lvl9pPr>
          </a:lstStyle>
          <a:p>
            <a:pPr algn="r" eaLnBrk="1">
              <a:lnSpc>
                <a:spcPct val="95000"/>
              </a:lnSpc>
              <a:spcBef>
                <a:spcPct val="0"/>
              </a:spcBef>
            </a:pPr>
            <a:fld id="{A3987D8B-56C1-49C7-AFE2-F6F20C8AD509}" type="slidenum">
              <a:rPr kumimoji="0" lang="en-US" altLang="zh-TW" sz="1400" b="0" u="none">
                <a:solidFill>
                  <a:srgbClr val="FFFFFF"/>
                </a:solidFill>
                <a:latin typeface="Times New Roman" panose="02020603050405020304" pitchFamily="18" charset="0"/>
              </a:rPr>
              <a:t>5</a:t>
            </a:fld>
            <a:endParaRPr kumimoji="0" lang="en-US" altLang="zh-TW" sz="1400" b="0" u="none">
              <a:solidFill>
                <a:srgbClr val="FFFFFF"/>
              </a:solidFill>
              <a:latin typeface="Times New Roman" panose="02020603050405020304" pitchFamily="18" charset="0"/>
            </a:endParaRPr>
          </a:p>
        </p:txBody>
      </p:sp>
      <p:sp>
        <p:nvSpPr>
          <p:cNvPr id="2" name="Slide Number Placeholder 1"/>
          <p:cNvSpPr>
            <a:spLocks noGrp="1"/>
          </p:cNvSpPr>
          <p:nvPr>
            <p:ph type="sldNum" sz="quarter" idx="5"/>
          </p:nvPr>
        </p:nvSpPr>
        <p:spPr/>
        <p:txBody>
          <a:bodyPr/>
          <a:lstStyle/>
          <a:p>
            <a:pPr>
              <a:defRPr/>
            </a:pPr>
            <a:fld id="{029FD37D-9CAF-47C5-A1FB-64628A90A251}" type="slidenum">
              <a:rPr lang="zh-TW" altLang="en-US"/>
              <a:t>5</a:t>
            </a:fld>
            <a:endParaRPr lang="en-US" altLang="zh-TW"/>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6</a:t>
            </a:fld>
            <a:endParaRPr lang="en-US" altLang="zh-TW"/>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7</a:t>
            </a:fld>
            <a:endParaRPr lang="en-US" altLang="zh-TW"/>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8</a:t>
            </a:fld>
            <a:endParaRPr lang="en-US" altLang="zh-TW"/>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29FD37D-9CAF-47C5-A1FB-64628A90A251}" type="slidenum">
              <a:rPr lang="zh-TW" altLang="en-US"/>
              <a:t>9</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a:lstStyle>
            <a:lvl1pPr>
              <a:defRPr/>
            </a:lvl1pPr>
          </a:lstStyle>
          <a:p>
            <a:endParaRPr/>
          </a:p>
        </p:txBody>
      </p:sp>
      <p:sp>
        <p:nvSpPr>
          <p:cNvPr id="4" name="Holder 4"/>
          <p:cNvSpPr>
            <a:spLocks noGrp="1"/>
          </p:cNvSpPr>
          <p:nvPr>
            <p:ph type="ftr" sz="quarter" idx="10"/>
          </p:nvPr>
        </p:nvSpPr>
        <p:spPr/>
        <p:txBody>
          <a:bodyPr/>
          <a:lstStyle>
            <a:lvl1pPr>
              <a:defRPr/>
            </a:lvl1pPr>
          </a:lstStyle>
          <a:p>
            <a:pPr>
              <a:defRPr/>
            </a:pPr>
            <a:endParaRPr lang="en-US" altLang="zh-TW"/>
          </a:p>
        </p:txBody>
      </p:sp>
      <p:sp>
        <p:nvSpPr>
          <p:cNvPr id="5" name="Holder 5"/>
          <p:cNvSpPr>
            <a:spLocks noGrp="1"/>
          </p:cNvSpPr>
          <p:nvPr>
            <p:ph type="dt" sz="half" idx="11"/>
          </p:nvPr>
        </p:nvSpPr>
        <p:spPr/>
        <p:txBody>
          <a:bodyPr/>
          <a:lstStyle>
            <a:lvl1pPr algn="l">
              <a:defRPr>
                <a:solidFill>
                  <a:schemeClr val="tx1">
                    <a:tint val="75000"/>
                  </a:schemeClr>
                </a:solidFill>
              </a:defRPr>
            </a:lvl1pPr>
          </a:lstStyle>
          <a:p>
            <a:pPr>
              <a:defRPr/>
            </a:pPr>
            <a:fld id="{F0E9BA0A-A7A8-4B6F-9722-7125DB2DA99D}" type="datetime1">
              <a:rPr lang="en-US" altLang="zh-TW" smtClean="0"/>
              <a:t>12/7/2020</a:t>
            </a:fld>
            <a:endParaRPr lang="en-US"/>
          </a:p>
        </p:txBody>
      </p:sp>
      <p:sp>
        <p:nvSpPr>
          <p:cNvPr id="6" name="Holder 6"/>
          <p:cNvSpPr>
            <a:spLocks noGrp="1"/>
          </p:cNvSpPr>
          <p:nvPr>
            <p:ph type="sldNum" sz="quarter" idx="12"/>
          </p:nvPr>
        </p:nvSpPr>
        <p:spPr>
          <a:xfrm>
            <a:off x="4953000" y="6570663"/>
            <a:ext cx="188913" cy="279400"/>
          </a:xfrm>
        </p:spPr>
        <p:txBody>
          <a:bodyPr/>
          <a:lstStyle>
            <a:lvl1pPr>
              <a:defRPr sz="1200"/>
            </a:lvl1pPr>
          </a:lstStyle>
          <a:p>
            <a:pPr>
              <a:defRPr/>
            </a:pPr>
            <a:fld id="{21B031B9-71E4-44DE-97C5-17B909BF9447}" type="slidenum">
              <a:rPr lang="en-US" altLang="zh-TW"/>
              <a:t>‹#›</a:t>
            </a:fld>
            <a:endParaRPr lang="en-US" altLang="zh-TW"/>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3200" b="1" i="0">
                <a:solidFill>
                  <a:srgbClr val="091F61"/>
                </a:solidFill>
                <a:latin typeface="微軟正黑體" panose="020B0604030504040204" charset="-120"/>
                <a:cs typeface="微軟正黑體" panose="020B0604030504040204" charset="-120"/>
              </a:defRPr>
            </a:lvl1pPr>
          </a:lstStyle>
          <a:p>
            <a:endParaRPr/>
          </a:p>
        </p:txBody>
      </p:sp>
      <p:sp>
        <p:nvSpPr>
          <p:cNvPr id="3" name="Holder 3"/>
          <p:cNvSpPr>
            <a:spLocks noGrp="1"/>
          </p:cNvSpPr>
          <p:nvPr>
            <p:ph type="body" idx="1"/>
          </p:nvPr>
        </p:nvSpPr>
        <p:spPr/>
        <p:txBody>
          <a:bodyPr/>
          <a:lstStyle>
            <a:lvl1pPr>
              <a:defRPr b="0" i="0">
                <a:solidFill>
                  <a:schemeClr val="tx1"/>
                </a:solidFill>
              </a:defRPr>
            </a:lvl1pPr>
          </a:lstStyle>
          <a:p>
            <a:endParaRPr/>
          </a:p>
        </p:txBody>
      </p:sp>
      <p:sp>
        <p:nvSpPr>
          <p:cNvPr id="4" name="Holder 4"/>
          <p:cNvSpPr>
            <a:spLocks noGrp="1"/>
          </p:cNvSpPr>
          <p:nvPr>
            <p:ph type="ftr" sz="quarter" idx="10"/>
          </p:nvPr>
        </p:nvSpPr>
        <p:spPr/>
        <p:txBody>
          <a:bodyPr/>
          <a:lstStyle>
            <a:lvl1pPr>
              <a:defRPr/>
            </a:lvl1pPr>
          </a:lstStyle>
          <a:p>
            <a:pPr>
              <a:defRPr/>
            </a:pPr>
            <a:endParaRPr lang="en-US" altLang="zh-TW"/>
          </a:p>
        </p:txBody>
      </p:sp>
      <p:sp>
        <p:nvSpPr>
          <p:cNvPr id="5" name="Holder 5"/>
          <p:cNvSpPr>
            <a:spLocks noGrp="1"/>
          </p:cNvSpPr>
          <p:nvPr>
            <p:ph type="dt" sz="half" idx="11"/>
          </p:nvPr>
        </p:nvSpPr>
        <p:spPr/>
        <p:txBody>
          <a:bodyPr/>
          <a:lstStyle>
            <a:lvl1pPr algn="l">
              <a:defRPr>
                <a:solidFill>
                  <a:schemeClr val="tx1">
                    <a:tint val="75000"/>
                  </a:schemeClr>
                </a:solidFill>
              </a:defRPr>
            </a:lvl1pPr>
          </a:lstStyle>
          <a:p>
            <a:pPr>
              <a:defRPr/>
            </a:pPr>
            <a:fld id="{6E07F768-1399-4F96-ABB7-E0E64AA87696}" type="datetime1">
              <a:rPr lang="en-US" altLang="zh-TW" smtClean="0"/>
              <a:t>12/7/2020</a:t>
            </a:fld>
            <a:endParaRPr lang="en-US"/>
          </a:p>
        </p:txBody>
      </p:sp>
      <p:sp>
        <p:nvSpPr>
          <p:cNvPr id="6" name="Holder 6"/>
          <p:cNvSpPr>
            <a:spLocks noGrp="1"/>
          </p:cNvSpPr>
          <p:nvPr>
            <p:ph type="sldNum" sz="quarter" idx="12"/>
          </p:nvPr>
        </p:nvSpPr>
        <p:spPr>
          <a:xfrm>
            <a:off x="4800600" y="6540500"/>
            <a:ext cx="188913" cy="279400"/>
          </a:xfrm>
        </p:spPr>
        <p:txBody>
          <a:bodyPr/>
          <a:lstStyle>
            <a:lvl1pPr>
              <a:defRPr sz="1200"/>
            </a:lvl1pPr>
          </a:lstStyle>
          <a:p>
            <a:pPr>
              <a:defRPr/>
            </a:pPr>
            <a:fld id="{9D1B5F38-6A2D-45A2-8489-BA0A7963ABAD}" type="slidenum">
              <a:rPr lang="en-US" altLang="zh-TW"/>
              <a:t>‹#›</a:t>
            </a:fld>
            <a:endParaRPr lang="en-US" altLang="zh-TW"/>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3200" b="1" i="0">
                <a:solidFill>
                  <a:srgbClr val="091F61"/>
                </a:solidFill>
                <a:latin typeface="微軟正黑體" panose="020B0604030504040204" charset="-120"/>
                <a:cs typeface="微軟正黑體" panose="020B0604030504040204" charset="-120"/>
              </a:defRPr>
            </a:lvl1pPr>
          </a:lstStyle>
          <a:p>
            <a:endParaRPr/>
          </a:p>
        </p:txBody>
      </p:sp>
      <p:sp>
        <p:nvSpPr>
          <p:cNvPr id="3" name="Holder 3"/>
          <p:cNvSpPr>
            <a:spLocks noGrp="1"/>
          </p:cNvSpPr>
          <p:nvPr>
            <p:ph type="ftr" sz="quarter" idx="10"/>
          </p:nvPr>
        </p:nvSpPr>
        <p:spPr/>
        <p:txBody>
          <a:bodyPr/>
          <a:lstStyle>
            <a:lvl1pPr>
              <a:defRPr/>
            </a:lvl1pPr>
          </a:lstStyle>
          <a:p>
            <a:pPr>
              <a:defRPr/>
            </a:pPr>
            <a:endParaRPr lang="en-US" altLang="zh-TW"/>
          </a:p>
        </p:txBody>
      </p:sp>
      <p:sp>
        <p:nvSpPr>
          <p:cNvPr id="4" name="Holder 4"/>
          <p:cNvSpPr>
            <a:spLocks noGrp="1"/>
          </p:cNvSpPr>
          <p:nvPr>
            <p:ph type="dt" sz="half" idx="11"/>
          </p:nvPr>
        </p:nvSpPr>
        <p:spPr/>
        <p:txBody>
          <a:bodyPr/>
          <a:lstStyle>
            <a:lvl1pPr algn="l">
              <a:defRPr>
                <a:solidFill>
                  <a:schemeClr val="tx1">
                    <a:tint val="75000"/>
                  </a:schemeClr>
                </a:solidFill>
              </a:defRPr>
            </a:lvl1pPr>
          </a:lstStyle>
          <a:p>
            <a:pPr>
              <a:defRPr/>
            </a:pPr>
            <a:fld id="{71724F7B-9711-4168-9397-1783DA1A5718}" type="datetime1">
              <a:rPr lang="en-US" altLang="zh-TW" smtClean="0"/>
              <a:t>12/7/2020</a:t>
            </a:fld>
            <a:endParaRPr lang="en-US"/>
          </a:p>
        </p:txBody>
      </p:sp>
      <p:sp>
        <p:nvSpPr>
          <p:cNvPr id="5" name="Holder 5"/>
          <p:cNvSpPr>
            <a:spLocks noGrp="1"/>
          </p:cNvSpPr>
          <p:nvPr>
            <p:ph type="sldNum" sz="quarter" idx="12"/>
          </p:nvPr>
        </p:nvSpPr>
        <p:spPr>
          <a:xfrm>
            <a:off x="4800600" y="6570663"/>
            <a:ext cx="188913" cy="279400"/>
          </a:xfrm>
        </p:spPr>
        <p:txBody>
          <a:bodyPr/>
          <a:lstStyle>
            <a:lvl1pPr>
              <a:defRPr sz="1200"/>
            </a:lvl1pPr>
          </a:lstStyle>
          <a:p>
            <a:pPr>
              <a:defRPr/>
            </a:pPr>
            <a:fld id="{393A9919-45BF-43E6-AB3D-E0705E2626AD}" type="slidenum">
              <a:rPr lang="en-US" altLang="zh-TW"/>
              <a:t>‹#›</a:t>
            </a:fld>
            <a:endParaRPr lang="en-US" altLang="zh-TW"/>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bk object 16"/>
          <p:cNvSpPr>
            <a:spLocks noChangeArrowheads="1"/>
          </p:cNvSpPr>
          <p:nvPr/>
        </p:nvSpPr>
        <p:spPr bwMode="auto">
          <a:xfrm>
            <a:off x="0" y="0"/>
            <a:ext cx="9144000" cy="6858000"/>
          </a:xfrm>
          <a:prstGeom prst="rect">
            <a:avLst/>
          </a:prstGeom>
          <a:blipFill dpi="0" rotWithShape="1">
            <a:blip r:embed="rId2" cstate="email"/>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defRPr/>
            </a:pPr>
            <a:endParaRPr kumimoji="0" lang="zh-TW" altLang="zh-TW" sz="1800" b="0" u="none"/>
          </a:p>
        </p:txBody>
      </p:sp>
      <p:sp>
        <p:nvSpPr>
          <p:cNvPr id="3" name="Holder 2"/>
          <p:cNvSpPr>
            <a:spLocks noGrp="1"/>
          </p:cNvSpPr>
          <p:nvPr>
            <p:ph type="ftr" sz="quarter" idx="10"/>
          </p:nvPr>
        </p:nvSpPr>
        <p:spPr/>
        <p:txBody>
          <a:bodyPr/>
          <a:lstStyle>
            <a:lvl1pPr>
              <a:defRPr/>
            </a:lvl1pPr>
          </a:lstStyle>
          <a:p>
            <a:pPr>
              <a:defRPr/>
            </a:pPr>
            <a:endParaRPr lang="en-US" altLang="zh-TW"/>
          </a:p>
        </p:txBody>
      </p:sp>
      <p:sp>
        <p:nvSpPr>
          <p:cNvPr id="4" name="Holder 3"/>
          <p:cNvSpPr>
            <a:spLocks noGrp="1"/>
          </p:cNvSpPr>
          <p:nvPr>
            <p:ph type="dt" sz="half" idx="11"/>
          </p:nvPr>
        </p:nvSpPr>
        <p:spPr/>
        <p:txBody>
          <a:bodyPr/>
          <a:lstStyle>
            <a:lvl1pPr algn="l">
              <a:defRPr>
                <a:solidFill>
                  <a:schemeClr val="tx1">
                    <a:tint val="75000"/>
                  </a:schemeClr>
                </a:solidFill>
              </a:defRPr>
            </a:lvl1pPr>
          </a:lstStyle>
          <a:p>
            <a:pPr>
              <a:defRPr/>
            </a:pPr>
            <a:fld id="{38C9B218-9F9A-4B54-B365-24A132B602EC}" type="datetime1">
              <a:rPr lang="en-US" altLang="zh-TW" smtClean="0"/>
              <a:t>12/7/2020</a:t>
            </a:fld>
            <a:endParaRPr lang="en-US"/>
          </a:p>
        </p:txBody>
      </p:sp>
      <p:sp>
        <p:nvSpPr>
          <p:cNvPr id="5" name="Holder 4"/>
          <p:cNvSpPr>
            <a:spLocks noGrp="1"/>
          </p:cNvSpPr>
          <p:nvPr>
            <p:ph type="sldNum" sz="quarter" idx="12"/>
          </p:nvPr>
        </p:nvSpPr>
        <p:spPr>
          <a:xfrm>
            <a:off x="4800600" y="6575425"/>
            <a:ext cx="188913" cy="279400"/>
          </a:xfrm>
        </p:spPr>
        <p:txBody>
          <a:bodyPr/>
          <a:lstStyle>
            <a:lvl1pPr>
              <a:defRPr/>
            </a:lvl1pPr>
          </a:lstStyle>
          <a:p>
            <a:pPr>
              <a:defRPr/>
            </a:pPr>
            <a:fld id="{C9C92C87-F4CA-4375-960C-931D28B94BEC}" type="slidenum">
              <a:rPr lang="en-US" altLang="zh-TW"/>
              <a:t>‹#›</a:t>
            </a:fld>
            <a:endParaRPr lang="en-US" altLang="zh-TW"/>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bk object 16"/>
          <p:cNvSpPr>
            <a:spLocks noChangeArrowheads="1"/>
          </p:cNvSpPr>
          <p:nvPr/>
        </p:nvSpPr>
        <p:spPr bwMode="auto">
          <a:xfrm>
            <a:off x="0" y="0"/>
            <a:ext cx="9144000" cy="6858000"/>
          </a:xfrm>
          <a:prstGeom prst="rect">
            <a:avLst/>
          </a:prstGeom>
          <a:blipFill dpi="0" rotWithShape="1">
            <a:blip r:embed="rId6" cstate="email"/>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defRPr/>
            </a:pPr>
            <a:endParaRPr kumimoji="0" lang="zh-TW" altLang="zh-TW" sz="1800" b="0" u="none"/>
          </a:p>
        </p:txBody>
      </p:sp>
      <p:sp>
        <p:nvSpPr>
          <p:cNvPr id="1027" name="Holder 2"/>
          <p:cNvSpPr>
            <a:spLocks noGrp="1"/>
          </p:cNvSpPr>
          <p:nvPr>
            <p:ph type="title"/>
          </p:nvPr>
        </p:nvSpPr>
        <p:spPr bwMode="auto">
          <a:xfrm>
            <a:off x="546100" y="314325"/>
            <a:ext cx="8051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endParaRPr lang="zh-TW" altLang="zh-TW"/>
          </a:p>
        </p:txBody>
      </p:sp>
      <p:sp>
        <p:nvSpPr>
          <p:cNvPr id="1028" name="Holder 3"/>
          <p:cNvSpPr>
            <a:spLocks noGrp="1"/>
          </p:cNvSpPr>
          <p:nvPr>
            <p:ph type="body" idx="1"/>
          </p:nvPr>
        </p:nvSpPr>
        <p:spPr bwMode="auto">
          <a:xfrm>
            <a:off x="209550" y="1101725"/>
            <a:ext cx="5556250" cy="407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endParaRPr lang="zh-TW" altLang="zh-TW"/>
          </a:p>
        </p:txBody>
      </p:sp>
      <p:sp>
        <p:nvSpPr>
          <p:cNvPr id="4" name="Holder 4"/>
          <p:cNvSpPr>
            <a:spLocks noGrp="1"/>
          </p:cNvSpPr>
          <p:nvPr>
            <p:ph type="ftr" sz="quarter" idx="5"/>
          </p:nvPr>
        </p:nvSpPr>
        <p:spPr>
          <a:xfrm>
            <a:off x="3108325" y="6378575"/>
            <a:ext cx="2927350" cy="274638"/>
          </a:xfrm>
          <a:prstGeom prst="rect">
            <a:avLst/>
          </a:prstGeom>
        </p:spPr>
        <p:txBody>
          <a:bodyPr vert="horz" wrap="square" lIns="0" tIns="0" rIns="0" bIns="0" numCol="1" anchor="t" anchorCtr="0" compatLnSpc="1">
            <a:spAutoFit/>
          </a:bodyPr>
          <a:lstStyle>
            <a:lvl1pPr algn="ctr" eaLnBrk="1" hangingPunct="1">
              <a:defRPr kumimoji="0" sz="1800" b="0" u="none">
                <a:solidFill>
                  <a:srgbClr val="898989"/>
                </a:solidFill>
              </a:defRPr>
            </a:lvl1pPr>
          </a:lstStyle>
          <a:p>
            <a:pPr>
              <a:defRPr/>
            </a:pPr>
            <a:endParaRPr lang="en-US" altLang="zh-TW"/>
          </a:p>
        </p:txBody>
      </p:sp>
      <p:sp>
        <p:nvSpPr>
          <p:cNvPr id="5" name="Holder 5"/>
          <p:cNvSpPr>
            <a:spLocks noGrp="1"/>
          </p:cNvSpPr>
          <p:nvPr>
            <p:ph type="dt" sz="half" idx="6"/>
          </p:nvPr>
        </p:nvSpPr>
        <p:spPr>
          <a:xfrm>
            <a:off x="457200" y="6378575"/>
            <a:ext cx="2103438" cy="274638"/>
          </a:xfrm>
          <a:prstGeom prst="rect">
            <a:avLst/>
          </a:prstGeom>
        </p:spPr>
        <p:txBody>
          <a:bodyPr wrap="square" lIns="0" tIns="0" rIns="0" bIns="0">
            <a:spAutoFit/>
          </a:bodyPr>
          <a:lstStyle>
            <a:lvl1pPr algn="l" eaLnBrk="1" fontAlgn="auto" hangingPunct="1">
              <a:spcBef>
                <a:spcPts val="0"/>
              </a:spcBef>
              <a:spcAft>
                <a:spcPts val="0"/>
              </a:spcAft>
              <a:defRPr kumimoji="0" sz="1800" b="0" u="none">
                <a:solidFill>
                  <a:schemeClr val="tx1">
                    <a:tint val="75000"/>
                  </a:schemeClr>
                </a:solidFill>
                <a:latin typeface="+mn-lt"/>
                <a:ea typeface="+mn-ea"/>
              </a:defRPr>
            </a:lvl1pPr>
          </a:lstStyle>
          <a:p>
            <a:pPr>
              <a:defRPr/>
            </a:pPr>
            <a:fld id="{B53226D2-3653-4476-AAA7-4CA99F9B8D9E}" type="datetime1">
              <a:rPr lang="en-US" altLang="zh-TW" smtClean="0"/>
              <a:t>12/7/2020</a:t>
            </a:fld>
            <a:endParaRPr lang="en-US"/>
          </a:p>
        </p:txBody>
      </p:sp>
      <p:sp>
        <p:nvSpPr>
          <p:cNvPr id="6" name="Holder 6"/>
          <p:cNvSpPr>
            <a:spLocks noGrp="1"/>
          </p:cNvSpPr>
          <p:nvPr>
            <p:ph type="sldNum" sz="quarter" idx="7"/>
          </p:nvPr>
        </p:nvSpPr>
        <p:spPr>
          <a:xfrm>
            <a:off x="8902700" y="6629400"/>
            <a:ext cx="188913" cy="279400"/>
          </a:xfrm>
          <a:prstGeom prst="rect">
            <a:avLst/>
          </a:prstGeom>
        </p:spPr>
        <p:txBody>
          <a:bodyPr vert="horz" wrap="square" lIns="0" tIns="0" rIns="0" bIns="0" numCol="1" anchor="t" anchorCtr="0" compatLnSpc="1">
            <a:spAutoFit/>
          </a:bodyPr>
          <a:lstStyle>
            <a:lvl1pPr marL="57150" eaLnBrk="1" hangingPunct="1">
              <a:lnSpc>
                <a:spcPts val="1100"/>
              </a:lnSpc>
              <a:defRPr kumimoji="0" sz="1000" b="1" u="none"/>
            </a:lvl1pPr>
          </a:lstStyle>
          <a:p>
            <a:pPr>
              <a:defRPr/>
            </a:pPr>
            <a:fld id="{8176A7FA-FC43-493C-80C3-1688E0413C39}" type="slidenum">
              <a:rPr lang="en-US" altLang="zh-TW"/>
              <a:t>‹#›</a:t>
            </a:fld>
            <a:r>
              <a:rPr lang="en-US" altLang="zh-TW"/>
              <a:t>0</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5pPr>
      <a:lvl6pPr marL="457200"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6pPr>
      <a:lvl7pPr marL="914400"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7pPr>
      <a:lvl8pPr marL="1371600"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8pPr>
      <a:lvl9pPr marL="1828800"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9pPr>
    </p:titleStyle>
    <p:bodyStyle>
      <a:lvl1pPr marL="342900" indent="-342900" algn="l" rtl="0" eaLnBrk="0" fontAlgn="base" hangingPunct="0">
        <a:spcBef>
          <a:spcPct val="20000"/>
        </a:spcBef>
        <a:spcAft>
          <a:spcPct val="0"/>
        </a:spcAft>
        <a:defRPr>
          <a:solidFill>
            <a:schemeClr val="tx1"/>
          </a:solidFill>
          <a:latin typeface="+mn-lt"/>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8.png"/><Relationship Id="rId4" Type="http://schemas.openxmlformats.org/officeDocument/2006/relationships/image" Target="../media/image47.jpeg"/></Relationships>
</file>

<file path=ppt/slides/_rels/slide1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1.jpeg"/><Relationship Id="rId4" Type="http://schemas.openxmlformats.org/officeDocument/2006/relationships/image" Target="../media/image5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59.jpeg"/><Relationship Id="rId13" Type="http://schemas.openxmlformats.org/officeDocument/2006/relationships/image" Target="../media/image64.jpeg"/><Relationship Id="rId18" Type="http://schemas.openxmlformats.org/officeDocument/2006/relationships/image" Target="../media/image2.png"/><Relationship Id="rId3" Type="http://schemas.openxmlformats.org/officeDocument/2006/relationships/image" Target="../media/image54.jpe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jpeg"/><Relationship Id="rId2" Type="http://schemas.openxmlformats.org/officeDocument/2006/relationships/notesSlide" Target="../notesSlides/notesSlide18.xml"/><Relationship Id="rId16" Type="http://schemas.openxmlformats.org/officeDocument/2006/relationships/image" Target="../media/image67.jpe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jpeg"/><Relationship Id="rId15" Type="http://schemas.openxmlformats.org/officeDocument/2006/relationships/image" Target="../media/image66.jpeg"/><Relationship Id="rId10" Type="http://schemas.openxmlformats.org/officeDocument/2006/relationships/image" Target="../media/image61.png"/><Relationship Id="rId4" Type="http://schemas.openxmlformats.org/officeDocument/2006/relationships/image" Target="../media/image55.jpeg"/><Relationship Id="rId9" Type="http://schemas.openxmlformats.org/officeDocument/2006/relationships/image" Target="../media/image60.jpeg"/><Relationship Id="rId14" Type="http://schemas.openxmlformats.org/officeDocument/2006/relationships/image" Target="../media/image65.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4.jpeg"/><Relationship Id="rId13" Type="http://schemas.openxmlformats.org/officeDocument/2006/relationships/image" Target="../media/image79.jpeg"/><Relationship Id="rId18" Type="http://schemas.openxmlformats.org/officeDocument/2006/relationships/image" Target="../media/image84.jpeg"/><Relationship Id="rId26" Type="http://schemas.openxmlformats.org/officeDocument/2006/relationships/image" Target="../media/image92.png"/><Relationship Id="rId3" Type="http://schemas.openxmlformats.org/officeDocument/2006/relationships/image" Target="../media/image69.jpeg"/><Relationship Id="rId21" Type="http://schemas.openxmlformats.org/officeDocument/2006/relationships/image" Target="../media/image87.jpeg"/><Relationship Id="rId34" Type="http://schemas.openxmlformats.org/officeDocument/2006/relationships/image" Target="../media/image2.png"/><Relationship Id="rId7" Type="http://schemas.openxmlformats.org/officeDocument/2006/relationships/image" Target="../media/image73.jpeg"/><Relationship Id="rId12" Type="http://schemas.openxmlformats.org/officeDocument/2006/relationships/image" Target="../media/image78.jpeg"/><Relationship Id="rId17" Type="http://schemas.openxmlformats.org/officeDocument/2006/relationships/image" Target="../media/image83.jpeg"/><Relationship Id="rId25" Type="http://schemas.openxmlformats.org/officeDocument/2006/relationships/image" Target="../media/image91.jpeg"/><Relationship Id="rId33" Type="http://schemas.openxmlformats.org/officeDocument/2006/relationships/image" Target="../media/image99.png"/><Relationship Id="rId2" Type="http://schemas.openxmlformats.org/officeDocument/2006/relationships/notesSlide" Target="../notesSlides/notesSlide19.xml"/><Relationship Id="rId16" Type="http://schemas.openxmlformats.org/officeDocument/2006/relationships/image" Target="../media/image82.png"/><Relationship Id="rId20" Type="http://schemas.openxmlformats.org/officeDocument/2006/relationships/image" Target="../media/image86.jpeg"/><Relationship Id="rId29" Type="http://schemas.openxmlformats.org/officeDocument/2006/relationships/image" Target="../media/image95.jpeg"/><Relationship Id="rId1" Type="http://schemas.openxmlformats.org/officeDocument/2006/relationships/slideLayout" Target="../slideLayouts/slideLayout2.xml"/><Relationship Id="rId6" Type="http://schemas.openxmlformats.org/officeDocument/2006/relationships/image" Target="../media/image72.jpeg"/><Relationship Id="rId11" Type="http://schemas.openxmlformats.org/officeDocument/2006/relationships/image" Target="../media/image77.jpeg"/><Relationship Id="rId24" Type="http://schemas.openxmlformats.org/officeDocument/2006/relationships/image" Target="../media/image90.jpeg"/><Relationship Id="rId32" Type="http://schemas.openxmlformats.org/officeDocument/2006/relationships/image" Target="../media/image98.png"/><Relationship Id="rId5" Type="http://schemas.openxmlformats.org/officeDocument/2006/relationships/image" Target="../media/image71.jpeg"/><Relationship Id="rId15" Type="http://schemas.openxmlformats.org/officeDocument/2006/relationships/image" Target="../media/image81.jpeg"/><Relationship Id="rId23" Type="http://schemas.openxmlformats.org/officeDocument/2006/relationships/image" Target="../media/image89.jpeg"/><Relationship Id="rId28" Type="http://schemas.openxmlformats.org/officeDocument/2006/relationships/image" Target="../media/image94.jpeg"/><Relationship Id="rId10" Type="http://schemas.openxmlformats.org/officeDocument/2006/relationships/image" Target="../media/image76.jpeg"/><Relationship Id="rId19" Type="http://schemas.openxmlformats.org/officeDocument/2006/relationships/image" Target="../media/image85.jpeg"/><Relationship Id="rId31" Type="http://schemas.openxmlformats.org/officeDocument/2006/relationships/image" Target="../media/image97.png"/><Relationship Id="rId4" Type="http://schemas.openxmlformats.org/officeDocument/2006/relationships/image" Target="../media/image70.jpeg"/><Relationship Id="rId9" Type="http://schemas.openxmlformats.org/officeDocument/2006/relationships/image" Target="../media/image75.jpeg"/><Relationship Id="rId14" Type="http://schemas.openxmlformats.org/officeDocument/2006/relationships/image" Target="../media/image80.png"/><Relationship Id="rId22" Type="http://schemas.openxmlformats.org/officeDocument/2006/relationships/image" Target="../media/image88.jpeg"/><Relationship Id="rId27" Type="http://schemas.openxmlformats.org/officeDocument/2006/relationships/image" Target="../media/image93.jpeg"/><Relationship Id="rId30" Type="http://schemas.openxmlformats.org/officeDocument/2006/relationships/image" Target="../media/image96.jpeg"/></Relationships>
</file>

<file path=ppt/slides/_rels/slide21.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03.jpeg"/><Relationship Id="rId5" Type="http://schemas.openxmlformats.org/officeDocument/2006/relationships/image" Target="../media/image102.jpeg"/><Relationship Id="rId10" Type="http://schemas.openxmlformats.org/officeDocument/2006/relationships/image" Target="../media/image2.png"/><Relationship Id="rId4" Type="http://schemas.openxmlformats.org/officeDocument/2006/relationships/image" Target="../media/image101.jpeg"/><Relationship Id="rId9" Type="http://schemas.openxmlformats.org/officeDocument/2006/relationships/image" Target="../media/image106.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oleObject" Target="../embeddings/oleObject1.bin"/><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18" Type="http://schemas.openxmlformats.org/officeDocument/2006/relationships/image" Target="../media/image27.jpeg"/><Relationship Id="rId26" Type="http://schemas.openxmlformats.org/officeDocument/2006/relationships/image" Target="../media/image35.jpe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jpeg"/><Relationship Id="rId12" Type="http://schemas.openxmlformats.org/officeDocument/2006/relationships/image" Target="../media/image21.jpeg"/><Relationship Id="rId17" Type="http://schemas.openxmlformats.org/officeDocument/2006/relationships/image" Target="../media/image26.jpeg"/><Relationship Id="rId25" Type="http://schemas.openxmlformats.org/officeDocument/2006/relationships/image" Target="../media/image34.jpeg"/><Relationship Id="rId33" Type="http://schemas.openxmlformats.org/officeDocument/2006/relationships/image" Target="../media/image2.png"/><Relationship Id="rId2" Type="http://schemas.openxmlformats.org/officeDocument/2006/relationships/notesSlide" Target="../notesSlides/notesSlide8.xml"/><Relationship Id="rId16" Type="http://schemas.openxmlformats.org/officeDocument/2006/relationships/image" Target="../media/image25.jpeg"/><Relationship Id="rId20" Type="http://schemas.openxmlformats.org/officeDocument/2006/relationships/image" Target="../media/image29.jpeg"/><Relationship Id="rId29"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20.jpeg"/><Relationship Id="rId24" Type="http://schemas.openxmlformats.org/officeDocument/2006/relationships/image" Target="../media/image33.jpeg"/><Relationship Id="rId32" Type="http://schemas.openxmlformats.org/officeDocument/2006/relationships/image" Target="../media/image41.jpeg"/><Relationship Id="rId5" Type="http://schemas.openxmlformats.org/officeDocument/2006/relationships/image" Target="../media/image14.jpeg"/><Relationship Id="rId15" Type="http://schemas.openxmlformats.org/officeDocument/2006/relationships/image" Target="../media/image24.jpeg"/><Relationship Id="rId23" Type="http://schemas.openxmlformats.org/officeDocument/2006/relationships/image" Target="../media/image32.jpeg"/><Relationship Id="rId28" Type="http://schemas.openxmlformats.org/officeDocument/2006/relationships/image" Target="../media/image37.jpeg"/><Relationship Id="rId10" Type="http://schemas.openxmlformats.org/officeDocument/2006/relationships/image" Target="../media/image19.jpeg"/><Relationship Id="rId19" Type="http://schemas.openxmlformats.org/officeDocument/2006/relationships/image" Target="../media/image28.jpeg"/><Relationship Id="rId31" Type="http://schemas.openxmlformats.org/officeDocument/2006/relationships/image" Target="../media/image40.jpeg"/><Relationship Id="rId4" Type="http://schemas.openxmlformats.org/officeDocument/2006/relationships/image" Target="../media/image13.jpeg"/><Relationship Id="rId9" Type="http://schemas.openxmlformats.org/officeDocument/2006/relationships/image" Target="../media/image18.jpeg"/><Relationship Id="rId14" Type="http://schemas.openxmlformats.org/officeDocument/2006/relationships/image" Target="../media/image23.jpeg"/><Relationship Id="rId22" Type="http://schemas.openxmlformats.org/officeDocument/2006/relationships/image" Target="../media/image31.jpeg"/><Relationship Id="rId27" Type="http://schemas.openxmlformats.org/officeDocument/2006/relationships/image" Target="../media/image36.jpeg"/><Relationship Id="rId30" Type="http://schemas.openxmlformats.org/officeDocument/2006/relationships/image" Target="../media/image39.jpeg"/></Relationships>
</file>

<file path=ppt/slides/_rels/slide9.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object 4"/>
          <p:cNvSpPr txBox="1">
            <a:spLocks noChangeArrowheads="1"/>
          </p:cNvSpPr>
          <p:nvPr/>
        </p:nvSpPr>
        <p:spPr bwMode="auto">
          <a:xfrm>
            <a:off x="1847057" y="2197100"/>
            <a:ext cx="5221287"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a:spcBef>
                <a:spcPct val="20000"/>
              </a:spcBef>
              <a:tabLst>
                <a:tab pos="1074420" algn="l"/>
              </a:tabLst>
              <a:defRPr>
                <a:solidFill>
                  <a:schemeClr val="tx1"/>
                </a:solidFill>
                <a:latin typeface="Calibri" panose="020F0502020204030204" pitchFamily="34" charset="0"/>
                <a:ea typeface="新細明體" panose="02020500000000000000" pitchFamily="18" charset="-120"/>
              </a:defRPr>
            </a:lvl1pPr>
            <a:lvl2pPr marL="742950" indent="-285750">
              <a:spcBef>
                <a:spcPct val="20000"/>
              </a:spcBef>
              <a:tabLst>
                <a:tab pos="1074420" algn="l"/>
              </a:tabLst>
              <a:defRPr>
                <a:solidFill>
                  <a:schemeClr val="tx1"/>
                </a:solidFill>
                <a:latin typeface="Calibri" panose="020F0502020204030204" pitchFamily="34" charset="0"/>
                <a:ea typeface="新細明體" panose="02020500000000000000" pitchFamily="18" charset="-120"/>
              </a:defRPr>
            </a:lvl2pPr>
            <a:lvl3pPr marL="1143000" indent="-228600">
              <a:spcBef>
                <a:spcPct val="20000"/>
              </a:spcBef>
              <a:tabLst>
                <a:tab pos="1074420" algn="l"/>
              </a:tabLst>
              <a:defRPr>
                <a:solidFill>
                  <a:schemeClr val="tx1"/>
                </a:solidFill>
                <a:latin typeface="Calibri" panose="020F0502020204030204" pitchFamily="34" charset="0"/>
                <a:ea typeface="新細明體" panose="02020500000000000000" pitchFamily="18" charset="-120"/>
              </a:defRPr>
            </a:lvl3pPr>
            <a:lvl4pPr marL="1600200" indent="-228600">
              <a:spcBef>
                <a:spcPct val="20000"/>
              </a:spcBef>
              <a:tabLst>
                <a:tab pos="1074420" algn="l"/>
              </a:tabLst>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tabLst>
                <a:tab pos="1074420" algn="l"/>
              </a:tabLst>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tabLst>
                <a:tab pos="1074420" algn="l"/>
              </a:tabLs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tabLst>
                <a:tab pos="1074420" algn="l"/>
              </a:tabLs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tabLst>
                <a:tab pos="1074420" algn="l"/>
              </a:tabLs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tabLst>
                <a:tab pos="1074420" algn="l"/>
              </a:tabLst>
              <a:defRPr>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pPr>
            <a:r>
              <a:rPr kumimoji="0" lang="zh-TW" altLang="en-US" sz="4000" u="none" dirty="0">
                <a:latin typeface="微軟正黑體" panose="020B0604030504040204" charset="-120"/>
                <a:ea typeface="微軟正黑體" panose="020B0604030504040204" charset="-120"/>
                <a:cs typeface="Arial" panose="020B0604020202020204" pitchFamily="34" charset="0"/>
              </a:rPr>
              <a:t>佳和實業股份有限公司</a:t>
            </a:r>
          </a:p>
          <a:p>
            <a:pPr algn="ctr" eaLnBrk="1" hangingPunct="1">
              <a:spcBef>
                <a:spcPts val="100"/>
              </a:spcBef>
            </a:pPr>
            <a:r>
              <a:rPr kumimoji="0" lang="en-US" altLang="zh-TW" sz="3200" u="none" dirty="0">
                <a:latin typeface="微軟正黑體" panose="020B0604030504040204" charset="-120"/>
                <a:ea typeface="微軟正黑體" panose="020B0604030504040204" charset="-120"/>
                <a:cs typeface="Arial Unicode MS" panose="020B0604020202020204" pitchFamily="34" charset="-120"/>
              </a:rPr>
              <a:t>1449 (</a:t>
            </a:r>
            <a:r>
              <a:rPr kumimoji="0" lang="zh-TW" altLang="en-US" sz="3200" u="none" dirty="0">
                <a:latin typeface="微軟正黑體" panose="020B0604030504040204" charset="-120"/>
                <a:ea typeface="微軟正黑體" panose="020B0604030504040204" charset="-120"/>
                <a:cs typeface="Arial Unicode MS" panose="020B0604020202020204" pitchFamily="34" charset="-120"/>
              </a:rPr>
              <a:t>股市代碼</a:t>
            </a:r>
            <a:r>
              <a:rPr kumimoji="0" lang="en-US" altLang="zh-TW" sz="3200" u="none" dirty="0">
                <a:latin typeface="微軟正黑體" panose="020B0604030504040204" charset="-120"/>
                <a:ea typeface="微軟正黑體" panose="020B0604030504040204" charset="-120"/>
                <a:cs typeface="Arial Unicode MS" panose="020B0604020202020204" pitchFamily="34" charset="-120"/>
              </a:rPr>
              <a:t>)</a:t>
            </a:r>
            <a:endParaRPr kumimoji="0" lang="en-US" altLang="zh-TW" u="none" dirty="0">
              <a:latin typeface="微軟正黑體" panose="020B0604030504040204" charset="-120"/>
              <a:ea typeface="微軟正黑體" panose="020B0604030504040204" charset="-120"/>
              <a:cs typeface="Arial Unicode MS" panose="020B0604020202020204" pitchFamily="34" charset="-120"/>
            </a:endParaRPr>
          </a:p>
          <a:p>
            <a:pPr algn="ctr" eaLnBrk="1" hangingPunct="1">
              <a:spcBef>
                <a:spcPts val="100"/>
              </a:spcBef>
            </a:pPr>
            <a:endParaRPr kumimoji="0" lang="en-US" altLang="zh-TW" u="none" dirty="0">
              <a:latin typeface="微軟正黑體" panose="020B0604030504040204" charset="-120"/>
              <a:ea typeface="微軟正黑體" panose="020B0604030504040204" charset="-120"/>
              <a:cs typeface="Arial Unicode MS" panose="020B0604020202020204" pitchFamily="34" charset="-120"/>
            </a:endParaRPr>
          </a:p>
          <a:p>
            <a:pPr algn="ctr" eaLnBrk="1" hangingPunct="1">
              <a:spcBef>
                <a:spcPts val="100"/>
              </a:spcBef>
            </a:pPr>
            <a:r>
              <a:rPr kumimoji="0" lang="en-US" altLang="zh-TW" sz="4000" u="none" dirty="0">
                <a:latin typeface="微軟正黑體" panose="020B0604030504040204" charset="-120"/>
                <a:ea typeface="微軟正黑體" panose="020B0604030504040204" charset="-120"/>
                <a:cs typeface="Meiryo UI" panose="020B0604030504040204" pitchFamily="34" charset="-128"/>
              </a:rPr>
              <a:t>2020</a:t>
            </a:r>
            <a:r>
              <a:rPr kumimoji="0" lang="zh-TW" altLang="en-US" sz="4000" u="none" dirty="0">
                <a:latin typeface="微軟正黑體" panose="020B0604030504040204" charset="-120"/>
                <a:ea typeface="微軟正黑體" panose="020B0604030504040204" charset="-120"/>
                <a:cs typeface="Meiryo UI" panose="020B0604030504040204" pitchFamily="34" charset="-128"/>
              </a:rPr>
              <a:t>年法人說明會</a:t>
            </a:r>
            <a:endParaRPr kumimoji="0" lang="en-US" altLang="zh-TW" sz="4000" u="none" dirty="0">
              <a:latin typeface="微軟正黑體" panose="020B0604030504040204" charset="-120"/>
              <a:ea typeface="微軟正黑體" panose="020B0604030504040204" charset="-120"/>
              <a:cs typeface="Meiryo UI" panose="020B0604030504040204" pitchFamily="34" charset="-128"/>
            </a:endParaRPr>
          </a:p>
          <a:p>
            <a:pPr algn="ctr" eaLnBrk="1" hangingPunct="1">
              <a:spcBef>
                <a:spcPts val="100"/>
              </a:spcBef>
            </a:pPr>
            <a:endParaRPr kumimoji="0" lang="en-US" altLang="zh-TW" u="none" dirty="0">
              <a:latin typeface="微軟正黑體" panose="020B0604030504040204" charset="-120"/>
              <a:ea typeface="微軟正黑體" panose="020B0604030504040204" charset="-120"/>
              <a:cs typeface="Arial Unicode MS" panose="020B0604020202020204" pitchFamily="34" charset="-120"/>
            </a:endParaRPr>
          </a:p>
        </p:txBody>
      </p:sp>
      <p:sp>
        <p:nvSpPr>
          <p:cNvPr id="19461" name="object 3"/>
          <p:cNvSpPr txBox="1">
            <a:spLocks noChangeArrowheads="1"/>
          </p:cNvSpPr>
          <p:nvPr/>
        </p:nvSpPr>
        <p:spPr bwMode="auto">
          <a:xfrm>
            <a:off x="2667000" y="6019800"/>
            <a:ext cx="358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a:spcBef>
                <a:spcPct val="20000"/>
              </a:spcBef>
              <a:defRPr>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pPr>
            <a:r>
              <a:rPr kumimoji="0" lang="en-US" altLang="zh-TW" sz="2800" u="none" dirty="0">
                <a:latin typeface="微軟正黑體" panose="020B0604030504040204" charset="-120"/>
                <a:ea typeface="微軟正黑體" panose="020B0604030504040204" charset="-120"/>
                <a:cs typeface="Meiryo UI" panose="020B0604030504040204" pitchFamily="34" charset="-128"/>
              </a:rPr>
              <a:t>2020</a:t>
            </a:r>
            <a:r>
              <a:rPr kumimoji="0" lang="zh-TW" altLang="en-US" sz="2800" u="none" dirty="0">
                <a:latin typeface="微軟正黑體" panose="020B0604030504040204" charset="-120"/>
                <a:ea typeface="微軟正黑體" panose="020B0604030504040204" charset="-120"/>
                <a:cs typeface="Meiryo UI" panose="020B0604030504040204" pitchFamily="34" charset="-128"/>
              </a:rPr>
              <a:t>年 </a:t>
            </a:r>
            <a:r>
              <a:rPr kumimoji="0" lang="en-US" altLang="zh-TW" sz="2800" u="none" dirty="0">
                <a:latin typeface="微軟正黑體" panose="020B0604030504040204" charset="-120"/>
                <a:ea typeface="微軟正黑體" panose="020B0604030504040204" charset="-120"/>
                <a:cs typeface="Meiryo UI" panose="020B0604030504040204" pitchFamily="34" charset="-128"/>
              </a:rPr>
              <a:t>12 </a:t>
            </a:r>
            <a:r>
              <a:rPr kumimoji="0" lang="zh-TW" altLang="en-US" sz="2800" u="none" dirty="0">
                <a:latin typeface="微軟正黑體" panose="020B0604030504040204" charset="-120"/>
                <a:ea typeface="微軟正黑體" panose="020B0604030504040204" charset="-120"/>
                <a:cs typeface="Meiryo UI" panose="020B0604030504040204" pitchFamily="34" charset="-128"/>
              </a:rPr>
              <a:t>月 </a:t>
            </a:r>
            <a:r>
              <a:rPr kumimoji="0" lang="en-US" altLang="zh-TW" sz="2800" u="none">
                <a:latin typeface="微軟正黑體" panose="020B0604030504040204" charset="-120"/>
                <a:ea typeface="微軟正黑體" panose="020B0604030504040204" charset="-120"/>
                <a:cs typeface="Meiryo UI" panose="020B0604030504040204" pitchFamily="34" charset="-128"/>
              </a:rPr>
              <a:t>09</a:t>
            </a:r>
            <a:r>
              <a:rPr kumimoji="0" lang="zh-TW" altLang="en-US" sz="2800" u="none">
                <a:latin typeface="微軟正黑體" panose="020B0604030504040204" charset="-120"/>
                <a:ea typeface="微軟正黑體" panose="020B0604030504040204" charset="-120"/>
                <a:cs typeface="Meiryo UI" panose="020B0604030504040204" pitchFamily="34" charset="-128"/>
              </a:rPr>
              <a:t>日</a:t>
            </a:r>
            <a:endParaRPr kumimoji="0" lang="en-US" altLang="zh-TW" sz="2800" u="none" dirty="0">
              <a:latin typeface="微軟正黑體" panose="020B0604030504040204" charset="-120"/>
              <a:ea typeface="微軟正黑體" panose="020B0604030504040204" charset="-120"/>
              <a:cs typeface="Meiryo UI" panose="020B0604030504040204" pitchFamily="34" charset="-128"/>
            </a:endParaRPr>
          </a:p>
        </p:txBody>
      </p:sp>
      <p:pic>
        <p:nvPicPr>
          <p:cNvPr id="2" name="Picture 1" descr="black logo transparent background"/>
          <p:cNvPicPr>
            <a:picLocks noChangeAspect="1"/>
          </p:cNvPicPr>
          <p:nvPr/>
        </p:nvPicPr>
        <p:blipFill>
          <a:blip r:embed="rId4"/>
          <a:stretch>
            <a:fillRect/>
          </a:stretch>
        </p:blipFill>
        <p:spPr>
          <a:xfrm>
            <a:off x="3223260" y="189230"/>
            <a:ext cx="2468880" cy="6756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1"/>
          <p:cNvSpPr txBox="1">
            <a:spLocks noChangeArrowheads="1"/>
          </p:cNvSpPr>
          <p:nvPr/>
        </p:nvSpPr>
        <p:spPr bwMode="auto">
          <a:xfrm>
            <a:off x="0" y="0"/>
            <a:ext cx="8458200" cy="100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1pPr>
            <a:lvl2pPr marL="742950" indent="-28575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2pPr>
            <a:lvl3pPr marL="11430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3pPr>
            <a:lvl4pPr marL="16002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4pPr>
            <a:lvl5pPr marL="20574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9pPr>
          </a:lstStyle>
          <a:p>
            <a:pPr algn="ctr" eaLnBrk="1">
              <a:defRPr/>
            </a:pPr>
            <a:r>
              <a:rPr kumimoji="0" lang="zh-TW" altLang="en-US" sz="3200" u="none" dirty="0">
                <a:solidFill>
                  <a:schemeClr val="tx2">
                    <a:lumMod val="75000"/>
                  </a:schemeClr>
                </a:solidFill>
                <a:latin typeface="微軟正黑體" panose="020B0604030504040204" charset="-120"/>
                <a:ea typeface="微軟正黑體" panose="020B0604030504040204" charset="-120"/>
              </a:rPr>
              <a:t>                    二</a:t>
            </a:r>
            <a:r>
              <a:rPr kumimoji="0" lang="en-US" altLang="zh-TW" sz="3200" u="none" dirty="0">
                <a:solidFill>
                  <a:schemeClr val="tx2">
                    <a:lumMod val="75000"/>
                  </a:schemeClr>
                </a:solidFill>
                <a:latin typeface="微軟正黑體" panose="020B0604030504040204" charset="-120"/>
                <a:ea typeface="微軟正黑體" panose="020B0604030504040204" charset="-120"/>
              </a:rPr>
              <a:t>.</a:t>
            </a:r>
            <a:r>
              <a:rPr kumimoji="0" lang="zh-TW" altLang="en-US" sz="3200" u="none" dirty="0">
                <a:solidFill>
                  <a:schemeClr val="tx2">
                    <a:lumMod val="75000"/>
                  </a:schemeClr>
                </a:solidFill>
                <a:latin typeface="微軟正黑體" panose="020B0604030504040204" charset="-120"/>
                <a:ea typeface="微軟正黑體" panose="020B0604030504040204" charset="-120"/>
              </a:rPr>
              <a:t> 產品創新</a:t>
            </a:r>
            <a:r>
              <a:rPr kumimoji="0" lang="zh-TW" altLang="en-US" sz="2000" u="none" dirty="0">
                <a:solidFill>
                  <a:schemeClr val="tx2">
                    <a:lumMod val="60000"/>
                    <a:lumOff val="40000"/>
                  </a:schemeClr>
                </a:solidFill>
                <a:latin typeface="微軟正黑體" panose="020B0604030504040204" charset="-120"/>
                <a:ea typeface="微軟正黑體" panose="020B0604030504040204" charset="-120"/>
              </a:rPr>
              <a:t>-面對疫情</a:t>
            </a:r>
            <a:r>
              <a:rPr kumimoji="0" lang="en-US" altLang="zh-TW" sz="2000" u="none" dirty="0">
                <a:solidFill>
                  <a:schemeClr val="tx2">
                    <a:lumMod val="60000"/>
                    <a:lumOff val="40000"/>
                  </a:schemeClr>
                </a:solidFill>
                <a:latin typeface="微軟正黑體" panose="020B0604030504040204" charset="-120"/>
                <a:ea typeface="微軟正黑體" panose="020B0604030504040204" charset="-120"/>
              </a:rPr>
              <a:t> </a:t>
            </a:r>
            <a:r>
              <a:rPr kumimoji="0" lang="zh-TW" altLang="en-US" sz="2000" u="none" dirty="0">
                <a:solidFill>
                  <a:schemeClr val="tx2">
                    <a:lumMod val="60000"/>
                    <a:lumOff val="40000"/>
                  </a:schemeClr>
                </a:solidFill>
                <a:latin typeface="微軟正黑體" panose="020B0604030504040204" charset="-120"/>
                <a:ea typeface="微軟正黑體" panose="020B0604030504040204" charset="-120"/>
              </a:rPr>
              <a:t>新商機</a:t>
            </a:r>
          </a:p>
        </p:txBody>
      </p:sp>
      <p:sp>
        <p:nvSpPr>
          <p:cNvPr id="30727" name="Rectangle 13"/>
          <p:cNvSpPr>
            <a:spLocks noChangeArrowheads="1"/>
          </p:cNvSpPr>
          <p:nvPr/>
        </p:nvSpPr>
        <p:spPr bwMode="auto">
          <a:xfrm>
            <a:off x="3302000" y="2472055"/>
            <a:ext cx="2285365" cy="151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45" tIns="41473" rIns="82945" bIns="41473">
            <a:spAutoFit/>
          </a:bodyPr>
          <a:lstStyle>
            <a:lvl1pPr marL="414655" indent="-414655" defTabSz="408305">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08305">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08305">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08305">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08305">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eaLnBrk="1">
              <a:lnSpc>
                <a:spcPts val="2800"/>
              </a:lnSpc>
              <a:buFont typeface="Wingdings" panose="05000000000000000000" pitchFamily="2" charset="2"/>
              <a:buChar char="l"/>
            </a:pPr>
            <a:r>
              <a:rPr kumimoji="0" lang="zh-TW" altLang="en-US" sz="1800" u="none" dirty="0">
                <a:latin typeface="微軟正黑體" panose="020B0604030504040204" charset="-120"/>
                <a:ea typeface="微軟正黑體" panose="020B0604030504040204" charset="-120"/>
              </a:rPr>
              <a:t>環保布口罩</a:t>
            </a:r>
          </a:p>
          <a:p>
            <a:pPr marL="0" indent="0" eaLnBrk="1">
              <a:lnSpc>
                <a:spcPts val="2800"/>
              </a:lnSpc>
              <a:buFont typeface="Wingdings" panose="05000000000000000000" pitchFamily="2" charset="2"/>
              <a:buNone/>
            </a:pPr>
            <a:r>
              <a:rPr kumimoji="0" lang="zh-TW" altLang="en-US" sz="1800" u="none" dirty="0">
                <a:latin typeface="微軟正黑體" panose="020B0604030504040204" charset="-120"/>
                <a:ea typeface="微軟正黑體" panose="020B0604030504040204" charset="-120"/>
                <a:sym typeface="+mn-ea"/>
              </a:rPr>
              <a:t>抗菌功能、可客製化</a:t>
            </a:r>
            <a:endParaRPr kumimoji="0" lang="zh-TW" altLang="en-US" sz="1800" u="none" dirty="0">
              <a:latin typeface="微軟正黑體" panose="020B0604030504040204" charset="-120"/>
              <a:ea typeface="微軟正黑體" panose="020B0604030504040204" charset="-120"/>
            </a:endParaRPr>
          </a:p>
          <a:p>
            <a:pPr eaLnBrk="1">
              <a:lnSpc>
                <a:spcPts val="2800"/>
              </a:lnSpc>
              <a:buFont typeface="Wingdings" panose="05000000000000000000" pitchFamily="2" charset="2"/>
              <a:buChar char="l"/>
            </a:pPr>
            <a:endParaRPr kumimoji="0" lang="zh-TW" altLang="en-US" sz="1800" u="none" dirty="0">
              <a:latin typeface="微軟正黑體" panose="020B0604030504040204" charset="-120"/>
              <a:ea typeface="微軟正黑體" panose="020B0604030504040204" charset="-120"/>
            </a:endParaRPr>
          </a:p>
          <a:p>
            <a:pPr marL="0" indent="0" eaLnBrk="1">
              <a:lnSpc>
                <a:spcPts val="2800"/>
              </a:lnSpc>
              <a:buFont typeface="Wingdings" panose="05000000000000000000" pitchFamily="2" charset="2"/>
              <a:buNone/>
            </a:pPr>
            <a:endParaRPr kumimoji="0" lang="zh-TW" altLang="en-US" sz="1800" u="none" dirty="0">
              <a:latin typeface="微軟正黑體" panose="020B0604030504040204" charset="-120"/>
              <a:ea typeface="微軟正黑體" panose="020B0604030504040204" charset="-120"/>
            </a:endParaRPr>
          </a:p>
        </p:txBody>
      </p:sp>
      <p:sp>
        <p:nvSpPr>
          <p:cNvPr id="30733" name="文字方塊 28"/>
          <p:cNvSpPr txBox="1">
            <a:spLocks noChangeArrowheads="1"/>
          </p:cNvSpPr>
          <p:nvPr/>
        </p:nvSpPr>
        <p:spPr bwMode="auto">
          <a:xfrm>
            <a:off x="8778875" y="6484938"/>
            <a:ext cx="28575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sz="1600" u="none" dirty="0"/>
              <a:t>9</a:t>
            </a:r>
          </a:p>
        </p:txBody>
      </p:sp>
      <p:sp>
        <p:nvSpPr>
          <p:cNvPr id="3" name="圓角矩形 2"/>
          <p:cNvSpPr/>
          <p:nvPr/>
        </p:nvSpPr>
        <p:spPr>
          <a:xfrm>
            <a:off x="609600" y="1371600"/>
            <a:ext cx="2211388" cy="823913"/>
          </a:xfrm>
          <a:prstGeom prst="roundRect">
            <a:avLst/>
          </a:prstGeom>
          <a:effectLst>
            <a:outerShdw blurRad="50800" dist="38100" algn="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zh-TW" altLang="en-US" sz="2800" u="none" dirty="0">
                <a:latin typeface="微軟正黑體" panose="020B0604030504040204" charset="-120"/>
                <a:ea typeface="微軟正黑體" panose="020B0604030504040204" charset="-120"/>
              </a:rPr>
              <a:t>防疫產品</a:t>
            </a:r>
          </a:p>
        </p:txBody>
      </p:sp>
      <p:sp>
        <p:nvSpPr>
          <p:cNvPr id="2" name="Rectangle 13"/>
          <p:cNvSpPr>
            <a:spLocks noChangeArrowheads="1"/>
          </p:cNvSpPr>
          <p:nvPr/>
        </p:nvSpPr>
        <p:spPr bwMode="auto">
          <a:xfrm>
            <a:off x="678815" y="2472055"/>
            <a:ext cx="2451100" cy="151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45" tIns="41473" rIns="82945" bIns="41473">
            <a:spAutoFit/>
          </a:bodyPr>
          <a:lstStyle>
            <a:lvl1pPr marL="414655" indent="-414655" defTabSz="408305">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08305">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08305">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08305">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08305">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eaLnBrk="1">
              <a:lnSpc>
                <a:spcPts val="2800"/>
              </a:lnSpc>
              <a:buFont typeface="Wingdings" panose="05000000000000000000" pitchFamily="2" charset="2"/>
              <a:buChar char="l"/>
            </a:pPr>
            <a:r>
              <a:rPr kumimoji="0" lang="zh-TW" altLang="en-US" sz="1800" u="none" dirty="0">
                <a:latin typeface="微軟正黑體" panose="020B0604030504040204" charset="-120"/>
                <a:ea typeface="微軟正黑體" panose="020B0604030504040204" charset="-120"/>
              </a:rPr>
              <a:t>防護衣布料</a:t>
            </a:r>
          </a:p>
          <a:p>
            <a:pPr marL="0" indent="0" eaLnBrk="1">
              <a:lnSpc>
                <a:spcPts val="2800"/>
              </a:lnSpc>
              <a:buFont typeface="Wingdings" panose="05000000000000000000" pitchFamily="2" charset="2"/>
              <a:buNone/>
            </a:pPr>
            <a:r>
              <a:rPr kumimoji="0" lang="zh-TW" altLang="en-US" sz="1800" u="none" dirty="0">
                <a:latin typeface="微軟正黑體" panose="020B0604030504040204" charset="-120"/>
                <a:ea typeface="微軟正黑體" panose="020B0604030504040204" charset="-120"/>
              </a:rPr>
              <a:t>符合</a:t>
            </a:r>
            <a:r>
              <a:rPr kumimoji="0" lang="en-US" altLang="zh-TW" sz="1800" u="none" dirty="0">
                <a:latin typeface="微軟正黑體" panose="020B0604030504040204" charset="-120"/>
                <a:ea typeface="微軟正黑體" panose="020B0604030504040204" charset="-120"/>
              </a:rPr>
              <a:t>AAMI Level 1-4</a:t>
            </a:r>
          </a:p>
          <a:p>
            <a:pPr marL="0" indent="0" eaLnBrk="1">
              <a:lnSpc>
                <a:spcPts val="2800"/>
              </a:lnSpc>
              <a:buFont typeface="Wingdings" panose="05000000000000000000" pitchFamily="2" charset="2"/>
              <a:buNone/>
            </a:pPr>
            <a:endParaRPr kumimoji="0" lang="en-US" altLang="zh-TW" sz="1800" u="none" dirty="0">
              <a:latin typeface="微軟正黑體" panose="020B0604030504040204" charset="-120"/>
              <a:ea typeface="微軟正黑體" panose="020B0604030504040204" charset="-120"/>
            </a:endParaRPr>
          </a:p>
          <a:p>
            <a:pPr marL="0" indent="0" eaLnBrk="1">
              <a:lnSpc>
                <a:spcPts val="2800"/>
              </a:lnSpc>
              <a:buFont typeface="Wingdings" panose="05000000000000000000" pitchFamily="2" charset="2"/>
              <a:buNone/>
            </a:pPr>
            <a:r>
              <a:rPr kumimoji="0" lang="zh-TW" altLang="en-US" sz="1800" u="none" dirty="0">
                <a:latin typeface="微軟正黑體" panose="020B0604030504040204" charset="-120"/>
                <a:ea typeface="微軟正黑體" panose="020B0604030504040204" charset="-120"/>
              </a:rPr>
              <a:t>拓展時尚防護衣系列</a:t>
            </a:r>
          </a:p>
        </p:txBody>
      </p:sp>
      <p:pic>
        <p:nvPicPr>
          <p:cNvPr id="7" name="Picture 6" descr="口罩-一般-文宣素材"/>
          <p:cNvPicPr>
            <a:picLocks noChangeAspect="1"/>
          </p:cNvPicPr>
          <p:nvPr/>
        </p:nvPicPr>
        <p:blipFill>
          <a:blip r:embed="rId3"/>
          <a:srcRect t="10099"/>
          <a:stretch>
            <a:fillRect/>
          </a:stretch>
        </p:blipFill>
        <p:spPr>
          <a:xfrm>
            <a:off x="4936490" y="4467225"/>
            <a:ext cx="4831080" cy="2018030"/>
          </a:xfrm>
          <a:prstGeom prst="rect">
            <a:avLst/>
          </a:prstGeom>
        </p:spPr>
      </p:pic>
      <p:pic>
        <p:nvPicPr>
          <p:cNvPr id="5" name="Picture 3" descr="C:\Users\113018\Desktop\About Internet\03_article materials\02_ Material Intro\03_防疫主題\防護衣布料\ps\main.jpgmain"/>
          <p:cNvPicPr>
            <a:picLocks noChangeAspect="1" noChangeArrowheads="1"/>
          </p:cNvPicPr>
          <p:nvPr/>
        </p:nvPicPr>
        <p:blipFill>
          <a:blip r:embed="rId4"/>
          <a:srcRect/>
          <a:stretch>
            <a:fillRect/>
          </a:stretch>
        </p:blipFill>
        <p:spPr bwMode="auto">
          <a:xfrm>
            <a:off x="596265" y="4200525"/>
            <a:ext cx="2533650" cy="2495550"/>
          </a:xfrm>
          <a:prstGeom prst="ellipse">
            <a:avLst/>
          </a:prstGeom>
          <a:ln>
            <a:noFill/>
          </a:ln>
          <a:effectLst>
            <a:softEdge rad="112500"/>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Lst>
        </p:spPr>
      </p:pic>
      <p:sp>
        <p:nvSpPr>
          <p:cNvPr id="8" name="Rectangle 13"/>
          <p:cNvSpPr>
            <a:spLocks noChangeArrowheads="1"/>
          </p:cNvSpPr>
          <p:nvPr/>
        </p:nvSpPr>
        <p:spPr bwMode="auto">
          <a:xfrm>
            <a:off x="5923280" y="2472055"/>
            <a:ext cx="2993390" cy="2236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45" tIns="41473" rIns="82945" bIns="41473">
            <a:spAutoFit/>
          </a:bodyPr>
          <a:lstStyle>
            <a:lvl1pPr marL="414655" indent="-414655" defTabSz="408305">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08305">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08305">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08305">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08305">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eaLnBrk="1">
              <a:lnSpc>
                <a:spcPts val="2800"/>
              </a:lnSpc>
              <a:buFont typeface="Wingdings" panose="05000000000000000000" pitchFamily="2" charset="2"/>
              <a:buChar char="l"/>
            </a:pPr>
            <a:r>
              <a:rPr kumimoji="0" lang="zh-TW" altLang="en-US" sz="1800" u="none" dirty="0">
                <a:latin typeface="微軟正黑體" panose="020B0604030504040204" charset="-120"/>
                <a:ea typeface="微軟正黑體" panose="020B0604030504040204" charset="-120"/>
                <a:sym typeface="+mn-ea"/>
              </a:rPr>
              <a:t>平面口罩</a:t>
            </a:r>
            <a:endParaRPr kumimoji="0" lang="zh-TW" altLang="en-US" sz="1800" u="none" dirty="0">
              <a:latin typeface="微軟正黑體" panose="020B0604030504040204" charset="-120"/>
              <a:ea typeface="微軟正黑體" panose="020B0604030504040204" charset="-120"/>
            </a:endParaRPr>
          </a:p>
          <a:p>
            <a:pPr marL="0" indent="0" eaLnBrk="1">
              <a:lnSpc>
                <a:spcPts val="2800"/>
              </a:lnSpc>
              <a:buFont typeface="Wingdings" panose="05000000000000000000" pitchFamily="2" charset="2"/>
              <a:buNone/>
            </a:pPr>
            <a:r>
              <a:rPr kumimoji="0" lang="zh-TW" altLang="en-US" sz="1800" u="none" dirty="0">
                <a:latin typeface="微軟正黑體" panose="020B0604030504040204" charset="-120"/>
                <a:ea typeface="微軟正黑體" panose="020B0604030504040204" charset="-120"/>
                <a:sym typeface="+mn-ea"/>
              </a:rPr>
              <a:t>符合</a:t>
            </a:r>
            <a:r>
              <a:rPr kumimoji="0" lang="en-US" altLang="zh-TW" sz="1800" u="none" dirty="0">
                <a:latin typeface="微軟正黑體" panose="020B0604030504040204" charset="-120"/>
                <a:ea typeface="微軟正黑體" panose="020B0604030504040204" charset="-120"/>
                <a:sym typeface="+mn-ea"/>
              </a:rPr>
              <a:t>CNS14774</a:t>
            </a:r>
            <a:r>
              <a:rPr kumimoji="0" lang="zh-TW" altLang="en-US" sz="1800" u="none" dirty="0">
                <a:latin typeface="微軟正黑體" panose="020B0604030504040204" charset="-120"/>
                <a:ea typeface="微軟正黑體" panose="020B0604030504040204" charset="-120"/>
                <a:sym typeface="+mn-ea"/>
              </a:rPr>
              <a:t>標準，同醫療等級</a:t>
            </a:r>
            <a:endParaRPr kumimoji="0" lang="zh-TW" altLang="en-US" sz="1800" u="none" dirty="0">
              <a:latin typeface="微軟正黑體" panose="020B0604030504040204" charset="-120"/>
              <a:ea typeface="微軟正黑體" panose="020B0604030504040204" charset="-120"/>
            </a:endParaRPr>
          </a:p>
          <a:p>
            <a:pPr eaLnBrk="1">
              <a:lnSpc>
                <a:spcPts val="2800"/>
              </a:lnSpc>
              <a:buFont typeface="Wingdings" panose="05000000000000000000" pitchFamily="2" charset="2"/>
              <a:buChar char="l"/>
            </a:pPr>
            <a:endParaRPr kumimoji="0" lang="zh-TW" altLang="en-US" sz="1800" u="none" dirty="0">
              <a:latin typeface="微軟正黑體" panose="020B0604030504040204" charset="-120"/>
              <a:ea typeface="微軟正黑體" panose="020B0604030504040204" charset="-120"/>
            </a:endParaRPr>
          </a:p>
          <a:p>
            <a:pPr eaLnBrk="1">
              <a:lnSpc>
                <a:spcPts val="2800"/>
              </a:lnSpc>
              <a:buFont typeface="Wingdings" panose="05000000000000000000" pitchFamily="2" charset="2"/>
              <a:buChar char="l"/>
            </a:pPr>
            <a:endParaRPr kumimoji="0" lang="zh-TW" altLang="en-US" sz="1800" u="none" dirty="0">
              <a:latin typeface="微軟正黑體" panose="020B0604030504040204" charset="-120"/>
              <a:ea typeface="微軟正黑體" panose="020B0604030504040204" charset="-120"/>
            </a:endParaRPr>
          </a:p>
          <a:p>
            <a:pPr marL="0" indent="0" eaLnBrk="1">
              <a:lnSpc>
                <a:spcPts val="2800"/>
              </a:lnSpc>
              <a:buFont typeface="Wingdings" panose="05000000000000000000" pitchFamily="2" charset="2"/>
              <a:buNone/>
            </a:pPr>
            <a:endParaRPr kumimoji="0" lang="zh-TW" altLang="en-US" sz="1800" u="none" dirty="0">
              <a:latin typeface="微軟正黑體" panose="020B0604030504040204" charset="-120"/>
              <a:ea typeface="微軟正黑體" panose="020B0604030504040204" charset="-120"/>
            </a:endParaRPr>
          </a:p>
        </p:txBody>
      </p:sp>
      <p:pic>
        <p:nvPicPr>
          <p:cNvPr id="9" name="Picture 8" descr="藍色透氣口罩文宣"/>
          <p:cNvPicPr>
            <a:picLocks noChangeAspect="1"/>
          </p:cNvPicPr>
          <p:nvPr/>
        </p:nvPicPr>
        <p:blipFill>
          <a:blip r:embed="rId5"/>
          <a:stretch>
            <a:fillRect/>
          </a:stretch>
        </p:blipFill>
        <p:spPr>
          <a:xfrm>
            <a:off x="3287395" y="3990340"/>
            <a:ext cx="2272030" cy="2621915"/>
          </a:xfrm>
          <a:prstGeom prst="rect">
            <a:avLst/>
          </a:prstGeom>
        </p:spPr>
      </p:pic>
      <p:pic>
        <p:nvPicPr>
          <p:cNvPr id="4" name="Picture 3" descr="black logo transparent background"/>
          <p:cNvPicPr>
            <a:picLocks noChangeAspect="1"/>
          </p:cNvPicPr>
          <p:nvPr/>
        </p:nvPicPr>
        <p:blipFill>
          <a:blip r:embed="rId6"/>
          <a:stretch>
            <a:fillRect/>
          </a:stretch>
        </p:blipFill>
        <p:spPr>
          <a:xfrm>
            <a:off x="247650" y="189230"/>
            <a:ext cx="2468880" cy="6756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1"/>
          <p:cNvSpPr txBox="1">
            <a:spLocks noChangeArrowheads="1"/>
          </p:cNvSpPr>
          <p:nvPr/>
        </p:nvSpPr>
        <p:spPr bwMode="auto">
          <a:xfrm>
            <a:off x="0" y="0"/>
            <a:ext cx="8458200" cy="100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1pPr>
            <a:lvl2pPr marL="742950" indent="-28575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2pPr>
            <a:lvl3pPr marL="11430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3pPr>
            <a:lvl4pPr marL="16002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4pPr>
            <a:lvl5pPr marL="20574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9pPr>
          </a:lstStyle>
          <a:p>
            <a:pPr algn="ctr" eaLnBrk="1">
              <a:defRPr/>
            </a:pPr>
            <a:r>
              <a:rPr kumimoji="0" lang="zh-TW" altLang="en-US" sz="3200" u="none" dirty="0">
                <a:solidFill>
                  <a:schemeClr val="tx2">
                    <a:lumMod val="75000"/>
                  </a:schemeClr>
                </a:solidFill>
                <a:latin typeface="微軟正黑體" panose="020B0604030504040204" charset="-120"/>
                <a:ea typeface="微軟正黑體" panose="020B0604030504040204" charset="-120"/>
              </a:rPr>
              <a:t>                    二</a:t>
            </a:r>
            <a:r>
              <a:rPr kumimoji="0" lang="en-US" altLang="zh-TW" sz="3200" u="none" dirty="0">
                <a:solidFill>
                  <a:schemeClr val="tx2">
                    <a:lumMod val="75000"/>
                  </a:schemeClr>
                </a:solidFill>
                <a:latin typeface="微軟正黑體" panose="020B0604030504040204" charset="-120"/>
                <a:ea typeface="微軟正黑體" panose="020B0604030504040204" charset="-120"/>
              </a:rPr>
              <a:t>.</a:t>
            </a:r>
            <a:r>
              <a:rPr kumimoji="0" lang="zh-TW" altLang="en-US" sz="3200" u="none" dirty="0">
                <a:solidFill>
                  <a:schemeClr val="tx2">
                    <a:lumMod val="75000"/>
                  </a:schemeClr>
                </a:solidFill>
                <a:latin typeface="微軟正黑體" panose="020B0604030504040204" charset="-120"/>
                <a:ea typeface="微軟正黑體" panose="020B0604030504040204" charset="-120"/>
              </a:rPr>
              <a:t> 產品創新</a:t>
            </a:r>
            <a:r>
              <a:rPr kumimoji="0" lang="zh-TW" altLang="en-US" sz="2000" u="none" dirty="0">
                <a:solidFill>
                  <a:schemeClr val="tx2">
                    <a:lumMod val="60000"/>
                    <a:lumOff val="40000"/>
                  </a:schemeClr>
                </a:solidFill>
                <a:latin typeface="微軟正黑體" panose="020B0604030504040204" charset="-120"/>
                <a:ea typeface="微軟正黑體" panose="020B0604030504040204" charset="-120"/>
              </a:rPr>
              <a:t>-</a:t>
            </a:r>
            <a:r>
              <a:rPr kumimoji="0" lang="zh-TW" altLang="en-US" sz="2400" u="none" dirty="0">
                <a:solidFill>
                  <a:schemeClr val="tx2">
                    <a:lumMod val="60000"/>
                    <a:lumOff val="40000"/>
                  </a:schemeClr>
                </a:solidFill>
                <a:latin typeface="微軟正黑體" panose="020B0604030504040204" charset="-120"/>
                <a:ea typeface="微軟正黑體" panose="020B0604030504040204" charset="-120"/>
              </a:rPr>
              <a:t>團體制服 新商機</a:t>
            </a:r>
          </a:p>
        </p:txBody>
      </p:sp>
      <p:sp>
        <p:nvSpPr>
          <p:cNvPr id="30727" name="Rectangle 13"/>
          <p:cNvSpPr>
            <a:spLocks noChangeArrowheads="1"/>
          </p:cNvSpPr>
          <p:nvPr/>
        </p:nvSpPr>
        <p:spPr bwMode="auto">
          <a:xfrm>
            <a:off x="401320" y="2457450"/>
            <a:ext cx="3091815" cy="3672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45" tIns="41473" rIns="82945" bIns="41473">
            <a:spAutoFit/>
          </a:bodyPr>
          <a:lstStyle>
            <a:lvl1pPr marL="414655" indent="-414655" defTabSz="408305">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08305">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08305">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08305">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08305">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eaLnBrk="1">
              <a:lnSpc>
                <a:spcPts val="2800"/>
              </a:lnSpc>
              <a:buFont typeface="Wingdings" panose="05000000000000000000" pitchFamily="2" charset="2"/>
              <a:buChar char="l"/>
            </a:pPr>
            <a:r>
              <a:rPr kumimoji="0" lang="zh-TW" altLang="en-US" sz="1800" u="none" dirty="0">
                <a:latin typeface="微軟正黑體" panose="020B0604030504040204" charset="-120"/>
                <a:ea typeface="微軟正黑體" panose="020B0604030504040204" charset="-120"/>
              </a:rPr>
              <a:t>軍便服</a:t>
            </a:r>
          </a:p>
          <a:p>
            <a:pPr eaLnBrk="1">
              <a:lnSpc>
                <a:spcPts val="2800"/>
              </a:lnSpc>
              <a:buFont typeface="Wingdings" panose="05000000000000000000" pitchFamily="2" charset="2"/>
              <a:buChar char="l"/>
            </a:pPr>
            <a:endParaRPr kumimoji="0" lang="zh-TW" altLang="en-US" sz="1800" u="none" dirty="0">
              <a:latin typeface="微軟正黑體" panose="020B0604030504040204" charset="-120"/>
              <a:ea typeface="微軟正黑體" panose="020B0604030504040204" charset="-120"/>
            </a:endParaRPr>
          </a:p>
          <a:p>
            <a:pPr eaLnBrk="1">
              <a:lnSpc>
                <a:spcPts val="2800"/>
              </a:lnSpc>
              <a:buFont typeface="Wingdings" panose="05000000000000000000" pitchFamily="2" charset="2"/>
              <a:buChar char="l"/>
            </a:pPr>
            <a:r>
              <a:rPr kumimoji="0" lang="zh-TW" altLang="en-US" sz="1800" u="none" dirty="0">
                <a:latin typeface="微軟正黑體" panose="020B0604030504040204" charset="-120"/>
                <a:ea typeface="微軟正黑體" panose="020B0604030504040204" charset="-120"/>
                <a:sym typeface="+mn-ea"/>
              </a:rPr>
              <a:t>工作服</a:t>
            </a:r>
          </a:p>
          <a:p>
            <a:pPr eaLnBrk="1">
              <a:lnSpc>
                <a:spcPts val="2800"/>
              </a:lnSpc>
              <a:buFont typeface="Wingdings" panose="05000000000000000000" pitchFamily="2" charset="2"/>
              <a:buChar char="l"/>
            </a:pPr>
            <a:endParaRPr kumimoji="0" lang="zh-TW" altLang="en-US" sz="1800" u="none" dirty="0">
              <a:latin typeface="微軟正黑體" panose="020B0604030504040204" charset="-120"/>
              <a:ea typeface="微軟正黑體" panose="020B0604030504040204" charset="-120"/>
              <a:sym typeface="+mn-ea"/>
            </a:endParaRPr>
          </a:p>
          <a:p>
            <a:pPr eaLnBrk="1">
              <a:lnSpc>
                <a:spcPts val="2800"/>
              </a:lnSpc>
              <a:buFont typeface="Wingdings" panose="05000000000000000000" pitchFamily="2" charset="2"/>
              <a:buChar char="l"/>
            </a:pPr>
            <a:r>
              <a:rPr kumimoji="0" lang="zh-TW" altLang="en-US" sz="1800" u="none" dirty="0">
                <a:latin typeface="微軟正黑體" panose="020B0604030504040204" charset="-120"/>
                <a:ea typeface="微軟正黑體" panose="020B0604030504040204" charset="-120"/>
                <a:sym typeface="+mn-ea"/>
              </a:rPr>
              <a:t>迷彩服</a:t>
            </a:r>
            <a:br>
              <a:rPr kumimoji="0" lang="zh-TW" altLang="en-US" sz="1800" u="none" dirty="0">
                <a:latin typeface="微軟正黑體" panose="020B0604030504040204" charset="-120"/>
                <a:ea typeface="微軟正黑體" panose="020B0604030504040204" charset="-120"/>
                <a:sym typeface="+mn-ea"/>
              </a:rPr>
            </a:br>
            <a:endParaRPr kumimoji="0" lang="zh-TW" altLang="en-US" sz="1800" u="none" dirty="0">
              <a:latin typeface="微軟正黑體" panose="020B0604030504040204" charset="-120"/>
              <a:ea typeface="微軟正黑體" panose="020B0604030504040204" charset="-120"/>
              <a:sym typeface="+mn-ea"/>
            </a:endParaRPr>
          </a:p>
          <a:p>
            <a:pPr marL="0" indent="0" eaLnBrk="1">
              <a:lnSpc>
                <a:spcPts val="2800"/>
              </a:lnSpc>
              <a:buFont typeface="Wingdings" panose="05000000000000000000" pitchFamily="2" charset="2"/>
              <a:buNone/>
            </a:pPr>
            <a:r>
              <a:rPr kumimoji="0" lang="zh-TW" altLang="en-US" sz="1800" u="none" dirty="0">
                <a:latin typeface="微軟正黑體" panose="020B0604030504040204" charset="-120"/>
                <a:ea typeface="微軟正黑體" panose="020B0604030504040204" charset="-120"/>
                <a:sym typeface="+mn-ea"/>
              </a:rPr>
              <a:t>除了臺灣內銷以外，佳和長期對澳洲、美國、歐洲穩定供貨</a:t>
            </a:r>
          </a:p>
          <a:p>
            <a:pPr marL="0" indent="0" eaLnBrk="1">
              <a:lnSpc>
                <a:spcPts val="2800"/>
              </a:lnSpc>
              <a:buFont typeface="Wingdings" panose="05000000000000000000" pitchFamily="2" charset="2"/>
              <a:buNone/>
            </a:pPr>
            <a:endParaRPr kumimoji="0" lang="zh-TW" altLang="en-US" sz="1800" u="none" dirty="0">
              <a:latin typeface="微軟正黑體" panose="020B0604030504040204" charset="-120"/>
              <a:ea typeface="微軟正黑體" panose="020B0604030504040204" charset="-120"/>
            </a:endParaRPr>
          </a:p>
        </p:txBody>
      </p:sp>
      <p:sp>
        <p:nvSpPr>
          <p:cNvPr id="30733" name="文字方塊 28"/>
          <p:cNvSpPr txBox="1">
            <a:spLocks noChangeArrowheads="1"/>
          </p:cNvSpPr>
          <p:nvPr/>
        </p:nvSpPr>
        <p:spPr bwMode="auto">
          <a:xfrm>
            <a:off x="8778875" y="6484938"/>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sz="1600" u="none" dirty="0"/>
              <a:t>10</a:t>
            </a:r>
          </a:p>
        </p:txBody>
      </p:sp>
      <p:sp>
        <p:nvSpPr>
          <p:cNvPr id="18" name="圓角矩形 17"/>
          <p:cNvSpPr/>
          <p:nvPr/>
        </p:nvSpPr>
        <p:spPr>
          <a:xfrm>
            <a:off x="613410" y="1393825"/>
            <a:ext cx="2211388" cy="823913"/>
          </a:xfrm>
          <a:prstGeom prst="roundRect">
            <a:avLst/>
          </a:prstGeom>
          <a:solidFill>
            <a:schemeClr val="accent6">
              <a:lumMod val="60000"/>
              <a:lumOff val="40000"/>
            </a:schemeClr>
          </a:solidFill>
          <a:effectLst>
            <a:outerShdw blurRad="50800" dist="38100" algn="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zh-TW" altLang="en-US" sz="2800" u="none" dirty="0">
                <a:latin typeface="微軟正黑體" panose="020B0604030504040204" charset="-120"/>
                <a:ea typeface="微軟正黑體" panose="020B0604030504040204" charset="-120"/>
              </a:rPr>
              <a:t>軍警制服</a:t>
            </a:r>
          </a:p>
        </p:txBody>
      </p:sp>
      <p:pic>
        <p:nvPicPr>
          <p:cNvPr id="6" name="Picture 5" descr="N1DEZ-"/>
          <p:cNvPicPr>
            <a:picLocks noChangeAspect="1"/>
          </p:cNvPicPr>
          <p:nvPr/>
        </p:nvPicPr>
        <p:blipFill>
          <a:blip r:embed="rId3"/>
          <a:stretch>
            <a:fillRect/>
          </a:stretch>
        </p:blipFill>
        <p:spPr>
          <a:xfrm>
            <a:off x="5701030" y="1617345"/>
            <a:ext cx="3129915" cy="4259580"/>
          </a:xfrm>
          <a:prstGeom prst="rect">
            <a:avLst/>
          </a:prstGeom>
        </p:spPr>
      </p:pic>
      <p:pic>
        <p:nvPicPr>
          <p:cNvPr id="8" name="Picture 3" descr="C:\Users\113018\Downloads\國軍temp\messageImage_1606815536036.jpgmessageImage_1606815536036"/>
          <p:cNvPicPr>
            <a:picLocks noChangeAspect="1" noChangeArrowheads="1"/>
          </p:cNvPicPr>
          <p:nvPr/>
        </p:nvPicPr>
        <p:blipFill>
          <a:blip r:embed="rId4"/>
          <a:srcRect l="6778" t="18623" r="5325" b="5536"/>
          <a:stretch>
            <a:fillRect/>
          </a:stretch>
        </p:blipFill>
        <p:spPr bwMode="auto">
          <a:xfrm>
            <a:off x="3270250" y="4364990"/>
            <a:ext cx="3437255" cy="2358390"/>
          </a:xfrm>
          <a:prstGeom prst="roundRect">
            <a:avLst/>
          </a:prstGeom>
          <a:ln>
            <a:noFill/>
          </a:ln>
          <a:effectLst>
            <a:softEdge rad="112500"/>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Lst>
        </p:spPr>
      </p:pic>
      <p:pic>
        <p:nvPicPr>
          <p:cNvPr id="11" name="Picture 3" descr="C:\Users\113018\Downloads\國軍temp\軍便衣.jpg軍便衣"/>
          <p:cNvPicPr>
            <a:picLocks noChangeAspect="1" noChangeArrowheads="1"/>
          </p:cNvPicPr>
          <p:nvPr/>
        </p:nvPicPr>
        <p:blipFill>
          <a:blip r:embed="rId5"/>
          <a:srcRect/>
          <a:stretch>
            <a:fillRect/>
          </a:stretch>
        </p:blipFill>
        <p:spPr bwMode="auto">
          <a:xfrm>
            <a:off x="2800350" y="1393825"/>
            <a:ext cx="3161665" cy="3161665"/>
          </a:xfrm>
          <a:prstGeom prst="ellipse">
            <a:avLst/>
          </a:prstGeom>
          <a:ln>
            <a:noFill/>
          </a:ln>
          <a:effectLst>
            <a:softEdge rad="112500"/>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Lst>
        </p:spPr>
      </p:pic>
      <p:pic>
        <p:nvPicPr>
          <p:cNvPr id="2" name="Picture 1" descr="black logo transparent background"/>
          <p:cNvPicPr>
            <a:picLocks noChangeAspect="1"/>
          </p:cNvPicPr>
          <p:nvPr/>
        </p:nvPicPr>
        <p:blipFill>
          <a:blip r:embed="rId6"/>
          <a:stretch>
            <a:fillRect/>
          </a:stretch>
        </p:blipFill>
        <p:spPr>
          <a:xfrm>
            <a:off x="247650" y="189230"/>
            <a:ext cx="2468880" cy="6756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kern="1200" dirty="0">
                <a:solidFill>
                  <a:schemeClr val="tx2">
                    <a:lumMod val="75000"/>
                  </a:schemeClr>
                </a:solidFill>
                <a:latin typeface="微軟正黑體" panose="020B0604030504040204" charset="-120"/>
                <a:ea typeface="微軟正黑體" panose="020B0604030504040204" charset="-120"/>
                <a:cs typeface="+mn-cs"/>
              </a:rPr>
              <a:t>三</a:t>
            </a:r>
            <a:r>
              <a:rPr lang="en-US" altLang="zh-TW" kern="1200" dirty="0">
                <a:solidFill>
                  <a:schemeClr val="tx2">
                    <a:lumMod val="75000"/>
                  </a:schemeClr>
                </a:solidFill>
                <a:latin typeface="微軟正黑體" panose="020B0604030504040204" charset="-120"/>
                <a:ea typeface="微軟正黑體" panose="020B0604030504040204" charset="-120"/>
                <a:cs typeface="+mn-cs"/>
              </a:rPr>
              <a:t>.</a:t>
            </a:r>
            <a:r>
              <a:rPr lang="zh-TW" altLang="en-US" kern="1200" dirty="0">
                <a:solidFill>
                  <a:schemeClr val="tx2">
                    <a:lumMod val="75000"/>
                  </a:schemeClr>
                </a:solidFill>
                <a:latin typeface="微軟正黑體" panose="020B0604030504040204" charset="-120"/>
                <a:ea typeface="微軟正黑體" panose="020B0604030504040204" charset="-120"/>
                <a:cs typeface="+mn-cs"/>
              </a:rPr>
              <a:t> 競爭優勢</a:t>
            </a:r>
          </a:p>
        </p:txBody>
      </p:sp>
      <p:sp>
        <p:nvSpPr>
          <p:cNvPr id="31748" name="文字方塊 16"/>
          <p:cNvSpPr txBox="1">
            <a:spLocks noChangeArrowheads="1"/>
          </p:cNvSpPr>
          <p:nvPr/>
        </p:nvSpPr>
        <p:spPr bwMode="auto">
          <a:xfrm>
            <a:off x="8760147" y="6484145"/>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1</a:t>
            </a:r>
            <a:r>
              <a:rPr lang="en-US" sz="1600" u="none" dirty="0"/>
              <a:t>1</a:t>
            </a:r>
          </a:p>
        </p:txBody>
      </p:sp>
      <p:grpSp>
        <p:nvGrpSpPr>
          <p:cNvPr id="31749" name="群組 26"/>
          <p:cNvGrpSpPr/>
          <p:nvPr/>
        </p:nvGrpSpPr>
        <p:grpSpPr bwMode="auto">
          <a:xfrm>
            <a:off x="-196850" y="1512786"/>
            <a:ext cx="9153525" cy="5135124"/>
            <a:chOff x="-197217" y="1512091"/>
            <a:chExt cx="5643135" cy="5136538"/>
          </a:xfrm>
        </p:grpSpPr>
        <p:grpSp>
          <p:nvGrpSpPr>
            <p:cNvPr id="31750" name="群組 7"/>
            <p:cNvGrpSpPr/>
            <p:nvPr/>
          </p:nvGrpSpPr>
          <p:grpSpPr bwMode="auto">
            <a:xfrm>
              <a:off x="-197217" y="1512091"/>
              <a:ext cx="5643135" cy="1125949"/>
              <a:chOff x="-11113" y="1492629"/>
              <a:chExt cx="5510024" cy="1125949"/>
            </a:xfrm>
          </p:grpSpPr>
          <p:grpSp>
            <p:nvGrpSpPr>
              <p:cNvPr id="31761" name="群組 16"/>
              <p:cNvGrpSpPr/>
              <p:nvPr/>
            </p:nvGrpSpPr>
            <p:grpSpPr bwMode="auto">
              <a:xfrm>
                <a:off x="3750152" y="1518138"/>
                <a:ext cx="1748759" cy="1089325"/>
                <a:chOff x="1199918" y="3921742"/>
                <a:chExt cx="2283890" cy="1089325"/>
              </a:xfrm>
            </p:grpSpPr>
            <p:sp>
              <p:nvSpPr>
                <p:cNvPr id="18" name="圓角矩形 17"/>
                <p:cNvSpPr/>
                <p:nvPr/>
              </p:nvSpPr>
              <p:spPr>
                <a:xfrm>
                  <a:off x="1199918" y="3921742"/>
                  <a:ext cx="2283890" cy="1082973"/>
                </a:xfrm>
                <a:prstGeom prst="roundRect">
                  <a:avLst/>
                </a:prstGeom>
                <a:solidFill>
                  <a:schemeClr val="accent5">
                    <a:lumMod val="40000"/>
                    <a:lumOff val="60000"/>
                  </a:schemeClr>
                </a:solidFill>
              </p:spPr>
              <p:style>
                <a:lnRef idx="3">
                  <a:schemeClr val="lt1">
                    <a:hueOff val="0"/>
                    <a:satOff val="0"/>
                    <a:lumOff val="0"/>
                    <a:alphaOff val="0"/>
                  </a:schemeClr>
                </a:lnRef>
                <a:fillRef idx="1">
                  <a:schemeClr val="accent5">
                    <a:hueOff val="-7450407"/>
                    <a:satOff val="29858"/>
                    <a:lumOff val="6471"/>
                    <a:alphaOff val="0"/>
                  </a:schemeClr>
                </a:fillRef>
                <a:effectRef idx="1">
                  <a:schemeClr val="accent5">
                    <a:hueOff val="-7450407"/>
                    <a:satOff val="29858"/>
                    <a:lumOff val="6471"/>
                    <a:alphaOff val="0"/>
                  </a:schemeClr>
                </a:effectRef>
                <a:fontRef idx="minor">
                  <a:schemeClr val="lt1"/>
                </a:fontRef>
              </p:style>
            </p:sp>
            <p:sp>
              <p:nvSpPr>
                <p:cNvPr id="19" name="圓角矩形 4"/>
                <p:cNvSpPr/>
                <p:nvPr/>
              </p:nvSpPr>
              <p:spPr>
                <a:xfrm>
                  <a:off x="1236737" y="4032898"/>
                  <a:ext cx="2179056" cy="978169"/>
                </a:xfrm>
                <a:prstGeom prst="rect">
                  <a:avLst/>
                </a:prstGeom>
                <a:solidFill>
                  <a:schemeClr val="accent5">
                    <a:lumMod val="40000"/>
                    <a:lumOff val="60000"/>
                  </a:schemeClr>
                </a:solidFill>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9000">
                    <a:lnSpc>
                      <a:spcPct val="90000"/>
                    </a:lnSpc>
                    <a:spcAft>
                      <a:spcPct val="35000"/>
                    </a:spcAft>
                    <a:defRPr/>
                  </a:pPr>
                  <a:r>
                    <a:rPr lang="zh-TW" altLang="en-US" sz="2400" u="none" dirty="0">
                      <a:solidFill>
                        <a:schemeClr val="tx1"/>
                      </a:solidFill>
                      <a:latin typeface="微軟正黑體" panose="020B0604030504040204" charset="-120"/>
                      <a:ea typeface="微軟正黑體" panose="020B0604030504040204" charset="-120"/>
                    </a:rPr>
                    <a:t>三</a:t>
                  </a:r>
                  <a:r>
                    <a:rPr lang="en-US" altLang="zh-TW" sz="2400" u="none" dirty="0">
                      <a:solidFill>
                        <a:schemeClr val="tx1"/>
                      </a:solidFill>
                      <a:latin typeface="微軟正黑體" panose="020B0604030504040204" charset="-120"/>
                      <a:ea typeface="微軟正黑體" panose="020B0604030504040204" charset="-120"/>
                    </a:rPr>
                    <a:t>.</a:t>
                  </a:r>
                  <a:r>
                    <a:rPr lang="zh-TW" altLang="en-US" sz="2400" u="none" dirty="0">
                      <a:solidFill>
                        <a:schemeClr val="tx1"/>
                      </a:solidFill>
                      <a:latin typeface="微軟正黑體" panose="020B0604030504040204" charset="-120"/>
                      <a:ea typeface="微軟正黑體" panose="020B0604030504040204" charset="-120"/>
                    </a:rPr>
                    <a:t>掌握世界品牌</a:t>
                  </a:r>
                  <a:endParaRPr lang="en-US" altLang="zh-TW" sz="2400" u="none" dirty="0">
                    <a:solidFill>
                      <a:schemeClr val="tx1"/>
                    </a:solidFill>
                    <a:latin typeface="微軟正黑體" panose="020B0604030504040204" charset="-120"/>
                    <a:ea typeface="微軟正黑體" panose="020B0604030504040204" charset="-120"/>
                  </a:endParaRPr>
                </a:p>
                <a:p>
                  <a:pPr algn="ctr" defTabSz="889000">
                    <a:lnSpc>
                      <a:spcPct val="90000"/>
                    </a:lnSpc>
                    <a:spcAft>
                      <a:spcPct val="35000"/>
                    </a:spcAft>
                    <a:defRPr/>
                  </a:pPr>
                  <a:r>
                    <a:rPr lang="zh-TW" altLang="en-US" sz="2400" u="none" dirty="0">
                      <a:solidFill>
                        <a:schemeClr val="tx1"/>
                      </a:solidFill>
                      <a:latin typeface="微軟正黑體" panose="020B0604030504040204" charset="-120"/>
                      <a:ea typeface="微軟正黑體" panose="020B0604030504040204" charset="-120"/>
                    </a:rPr>
                    <a:t>脈動</a:t>
                  </a:r>
                </a:p>
              </p:txBody>
            </p:sp>
          </p:grpSp>
          <p:grpSp>
            <p:nvGrpSpPr>
              <p:cNvPr id="31762" name="群組 27"/>
              <p:cNvGrpSpPr/>
              <p:nvPr/>
            </p:nvGrpSpPr>
            <p:grpSpPr bwMode="auto">
              <a:xfrm>
                <a:off x="-11113" y="1492629"/>
                <a:ext cx="2131957" cy="1082973"/>
                <a:chOff x="2241722" y="-25423"/>
                <a:chExt cx="2748175" cy="1082973"/>
              </a:xfrm>
            </p:grpSpPr>
            <p:sp>
              <p:nvSpPr>
                <p:cNvPr id="29" name="圓角矩形 28"/>
                <p:cNvSpPr/>
                <p:nvPr/>
              </p:nvSpPr>
              <p:spPr>
                <a:xfrm>
                  <a:off x="2436981" y="-25423"/>
                  <a:ext cx="2174150" cy="1082973"/>
                </a:xfrm>
                <a:prstGeom prst="roundRect">
                  <a:avLst/>
                </a:prstGeom>
                <a:solidFill>
                  <a:schemeClr val="accent4">
                    <a:lumMod val="40000"/>
                    <a:lumOff val="60000"/>
                  </a:schemeClr>
                </a:solidFill>
              </p:spPr>
              <p:style>
                <a:lnRef idx="3">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sp>
            <p:sp>
              <p:nvSpPr>
                <p:cNvPr id="30" name="圓角矩形 4"/>
                <p:cNvSpPr/>
                <p:nvPr/>
              </p:nvSpPr>
              <p:spPr>
                <a:xfrm>
                  <a:off x="2241722" y="57252"/>
                  <a:ext cx="2748175" cy="976581"/>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9000">
                    <a:lnSpc>
                      <a:spcPct val="90000"/>
                    </a:lnSpc>
                    <a:spcAft>
                      <a:spcPct val="35000"/>
                    </a:spcAft>
                    <a:defRPr/>
                  </a:pPr>
                  <a:r>
                    <a:rPr lang="zh-TW" altLang="en-US" sz="2400" u="none" dirty="0">
                      <a:solidFill>
                        <a:schemeClr val="tx1"/>
                      </a:solidFill>
                      <a:latin typeface="微軟正黑體" panose="020B0604030504040204" charset="-120"/>
                      <a:ea typeface="微軟正黑體" panose="020B0604030504040204" charset="-120"/>
                    </a:rPr>
                    <a:t>一</a:t>
                  </a:r>
                  <a:r>
                    <a:rPr lang="en-US" altLang="zh-TW" sz="2400" u="none" dirty="0">
                      <a:solidFill>
                        <a:schemeClr val="tx1"/>
                      </a:solidFill>
                      <a:latin typeface="微軟正黑體" panose="020B0604030504040204" charset="-120"/>
                      <a:ea typeface="微軟正黑體" panose="020B0604030504040204" charset="-120"/>
                    </a:rPr>
                    <a:t>.</a:t>
                  </a:r>
                  <a:r>
                    <a:rPr lang="zh-TW" altLang="en-US" sz="2400" u="none" dirty="0">
                      <a:solidFill>
                        <a:schemeClr val="tx1"/>
                      </a:solidFill>
                      <a:latin typeface="微軟正黑體" panose="020B0604030504040204" charset="-120"/>
                      <a:ea typeface="微軟正黑體" panose="020B0604030504040204" charset="-120"/>
                    </a:rPr>
                    <a:t> 一貫廠優勢</a:t>
                  </a:r>
                </a:p>
              </p:txBody>
            </p:sp>
          </p:grpSp>
          <p:grpSp>
            <p:nvGrpSpPr>
              <p:cNvPr id="31763" name="群組 30"/>
              <p:cNvGrpSpPr/>
              <p:nvPr/>
            </p:nvGrpSpPr>
            <p:grpSpPr bwMode="auto">
              <a:xfrm>
                <a:off x="1939088" y="1535605"/>
                <a:ext cx="1765195" cy="1082973"/>
                <a:chOff x="355901" y="1500305"/>
                <a:chExt cx="2379978" cy="1082973"/>
              </a:xfrm>
            </p:grpSpPr>
            <p:sp>
              <p:nvSpPr>
                <p:cNvPr id="32" name="圓角矩形 31"/>
                <p:cNvSpPr/>
                <p:nvPr/>
              </p:nvSpPr>
              <p:spPr>
                <a:xfrm>
                  <a:off x="375485" y="1500305"/>
                  <a:ext cx="2360394" cy="1082973"/>
                </a:xfrm>
                <a:prstGeom prst="roundRect">
                  <a:avLst/>
                </a:prstGeom>
                <a:solidFill>
                  <a:schemeClr val="accent3">
                    <a:lumMod val="60000"/>
                    <a:lumOff val="40000"/>
                  </a:schemeClr>
                </a:solidFill>
              </p:spPr>
              <p:style>
                <a:lnRef idx="3">
                  <a:schemeClr val="lt1">
                    <a:hueOff val="0"/>
                    <a:satOff val="0"/>
                    <a:lumOff val="0"/>
                    <a:alphaOff val="0"/>
                  </a:schemeClr>
                </a:lnRef>
                <a:fillRef idx="1">
                  <a:schemeClr val="accent5">
                    <a:hueOff val="-9933876"/>
                    <a:satOff val="39811"/>
                    <a:lumOff val="8628"/>
                    <a:alphaOff val="0"/>
                  </a:schemeClr>
                </a:fillRef>
                <a:effectRef idx="1">
                  <a:schemeClr val="accent5">
                    <a:hueOff val="-9933876"/>
                    <a:satOff val="39811"/>
                    <a:lumOff val="8628"/>
                    <a:alphaOff val="0"/>
                  </a:schemeClr>
                </a:effectRef>
                <a:fontRef idx="minor">
                  <a:schemeClr val="lt1"/>
                </a:fontRef>
              </p:style>
            </p:sp>
            <p:sp>
              <p:nvSpPr>
                <p:cNvPr id="33" name="圓角矩形 4"/>
                <p:cNvSpPr/>
                <p:nvPr/>
              </p:nvSpPr>
              <p:spPr>
                <a:xfrm>
                  <a:off x="355901" y="1587959"/>
                  <a:ext cx="2254743" cy="978169"/>
                </a:xfrm>
                <a:prstGeom prst="rect">
                  <a:avLst/>
                </a:prstGeom>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algn="ctr" defTabSz="889000">
                    <a:lnSpc>
                      <a:spcPct val="90000"/>
                    </a:lnSpc>
                    <a:spcAft>
                      <a:spcPct val="35000"/>
                    </a:spcAft>
                    <a:defRPr/>
                  </a:pPr>
                  <a:r>
                    <a:rPr lang="zh-TW" altLang="en-US" sz="2400" u="none" dirty="0">
                      <a:solidFill>
                        <a:schemeClr val="tx1"/>
                      </a:solidFill>
                      <a:latin typeface="微軟正黑體" panose="020B0604030504040204" charset="-120"/>
                      <a:ea typeface="微軟正黑體" panose="020B0604030504040204" charset="-120"/>
                    </a:rPr>
                    <a:t>二</a:t>
                  </a:r>
                  <a:r>
                    <a:rPr lang="en-US" altLang="zh-TW" sz="2400" u="none" dirty="0">
                      <a:solidFill>
                        <a:schemeClr val="tx1"/>
                      </a:solidFill>
                      <a:latin typeface="微軟正黑體" panose="020B0604030504040204" charset="-120"/>
                      <a:ea typeface="微軟正黑體" panose="020B0604030504040204" charset="-120"/>
                    </a:rPr>
                    <a:t>.</a:t>
                  </a:r>
                  <a:r>
                    <a:rPr lang="zh-TW" altLang="en-US" sz="2400" u="none" dirty="0">
                      <a:solidFill>
                        <a:schemeClr val="tx1"/>
                      </a:solidFill>
                      <a:latin typeface="微軟正黑體" panose="020B0604030504040204" charset="-120"/>
                      <a:ea typeface="微軟正黑體" panose="020B0604030504040204" charset="-120"/>
                    </a:rPr>
                    <a:t>閒置資產</a:t>
                  </a:r>
                  <a:endParaRPr lang="en-US" altLang="zh-TW" sz="2400" u="none" dirty="0">
                    <a:solidFill>
                      <a:schemeClr val="tx1"/>
                    </a:solidFill>
                    <a:latin typeface="微軟正黑體" panose="020B0604030504040204" charset="-120"/>
                    <a:ea typeface="微軟正黑體" panose="020B0604030504040204" charset="-120"/>
                  </a:endParaRPr>
                </a:p>
                <a:p>
                  <a:pPr algn="ctr" defTabSz="889000">
                    <a:lnSpc>
                      <a:spcPct val="90000"/>
                    </a:lnSpc>
                    <a:spcAft>
                      <a:spcPct val="35000"/>
                    </a:spcAft>
                    <a:defRPr/>
                  </a:pPr>
                  <a:r>
                    <a:rPr lang="zh-TW" altLang="en-US" sz="2400" u="none" dirty="0">
                      <a:solidFill>
                        <a:schemeClr val="tx1"/>
                      </a:solidFill>
                      <a:latin typeface="微軟正黑體" panose="020B0604030504040204" charset="-120"/>
                      <a:ea typeface="微軟正黑體" panose="020B0604030504040204" charset="-120"/>
                    </a:rPr>
                    <a:t>利用與再投資</a:t>
                  </a:r>
                </a:p>
              </p:txBody>
            </p:sp>
          </p:grpSp>
        </p:grpSp>
        <p:grpSp>
          <p:nvGrpSpPr>
            <p:cNvPr id="31751" name="群組 25"/>
            <p:cNvGrpSpPr/>
            <p:nvPr/>
          </p:nvGrpSpPr>
          <p:grpSpPr bwMode="auto">
            <a:xfrm>
              <a:off x="-25919" y="3066243"/>
              <a:ext cx="5418499" cy="3582386"/>
              <a:chOff x="-25919" y="3066243"/>
              <a:chExt cx="5418499" cy="3582386"/>
            </a:xfrm>
          </p:grpSpPr>
          <p:sp>
            <p:nvSpPr>
              <p:cNvPr id="59" name="圓角矩形 4"/>
              <p:cNvSpPr/>
              <p:nvPr/>
            </p:nvSpPr>
            <p:spPr bwMode="auto">
              <a:xfrm>
                <a:off x="3683785" y="3107013"/>
                <a:ext cx="1708795" cy="3215573"/>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lstStyle/>
              <a:p>
                <a:pPr marL="182880" indent="-182880" defTabSz="889000">
                  <a:lnSpc>
                    <a:spcPct val="90000"/>
                  </a:lnSpc>
                  <a:spcAft>
                    <a:spcPct val="35000"/>
                  </a:spcAft>
                  <a:buFont typeface="Arial" panose="020B0604020202020204" pitchFamily="34" charset="0"/>
                  <a:buChar char="•"/>
                  <a:defRPr/>
                </a:pPr>
                <a:r>
                  <a:rPr lang="zh-TW" altLang="zh-TW" sz="1800" u="none" dirty="0">
                    <a:solidFill>
                      <a:schemeClr val="tx1"/>
                    </a:solidFill>
                    <a:latin typeface="微軟正黑體" panose="020B0604030504040204" charset="-120"/>
                    <a:ea typeface="微軟正黑體" panose="020B0604030504040204" charset="-120"/>
                  </a:rPr>
                  <a:t>公司產品領導趨勢、領導流行、國際競賽屢屢獲獎</a:t>
                </a:r>
                <a:r>
                  <a:rPr lang="en-US" altLang="zh-TW" sz="1800" u="none" dirty="0">
                    <a:solidFill>
                      <a:schemeClr val="tx1"/>
                    </a:solidFill>
                    <a:latin typeface="微軟正黑體" panose="020B0604030504040204" charset="-120"/>
                    <a:ea typeface="微軟正黑體" panose="020B0604030504040204" charset="-120"/>
                  </a:rPr>
                  <a:t>,</a:t>
                </a:r>
                <a:r>
                  <a:rPr lang="zh-TW" altLang="zh-TW" sz="1800" u="none" dirty="0">
                    <a:solidFill>
                      <a:schemeClr val="tx1"/>
                    </a:solidFill>
                    <a:latin typeface="微軟正黑體" panose="020B0604030504040204" charset="-120"/>
                    <a:ea typeface="微軟正黑體" panose="020B0604030504040204" charset="-120"/>
                  </a:rPr>
                  <a:t>獲市場肯定。</a:t>
                </a:r>
                <a:endParaRPr lang="en-US" altLang="zh-TW" sz="1800" u="none" dirty="0">
                  <a:solidFill>
                    <a:schemeClr val="tx1"/>
                  </a:solidFill>
                  <a:latin typeface="微軟正黑體" panose="020B0604030504040204" charset="-120"/>
                  <a:ea typeface="微軟正黑體" panose="020B0604030504040204" charset="-120"/>
                </a:endParaRPr>
              </a:p>
              <a:p>
                <a:pPr marL="182880" indent="-182880" defTabSz="889000">
                  <a:lnSpc>
                    <a:spcPct val="90000"/>
                  </a:lnSpc>
                  <a:spcAft>
                    <a:spcPct val="35000"/>
                  </a:spcAft>
                  <a:buFont typeface="Arial" panose="020B0604020202020204" pitchFamily="34" charset="0"/>
                  <a:buChar char="•"/>
                  <a:defRPr/>
                </a:pPr>
                <a:r>
                  <a:rPr lang="zh-TW" altLang="zh-TW" sz="1800" u="none" dirty="0">
                    <a:solidFill>
                      <a:schemeClr val="tx1"/>
                    </a:solidFill>
                    <a:latin typeface="微軟正黑體" panose="020B0604030504040204" charset="-120"/>
                    <a:ea typeface="微軟正黑體" panose="020B0604030504040204" charset="-120"/>
                  </a:rPr>
                  <a:t>結合國內法人、學界研發能源整合外部上</a:t>
                </a:r>
                <a:r>
                  <a:rPr lang="en-US" altLang="zh-TW" sz="1800" u="none" dirty="0">
                    <a:solidFill>
                      <a:schemeClr val="tx1"/>
                    </a:solidFill>
                    <a:latin typeface="微軟正黑體" panose="020B0604030504040204" charset="-120"/>
                    <a:ea typeface="微軟正黑體" panose="020B0604030504040204" charset="-120"/>
                  </a:rPr>
                  <a:t>/</a:t>
                </a:r>
                <a:r>
                  <a:rPr lang="zh-TW" altLang="zh-TW" sz="1800" u="none" dirty="0">
                    <a:solidFill>
                      <a:schemeClr val="tx1"/>
                    </a:solidFill>
                    <a:latin typeface="微軟正黑體" panose="020B0604030504040204" charset="-120"/>
                    <a:ea typeface="微軟正黑體" panose="020B0604030504040204" charset="-120"/>
                  </a:rPr>
                  <a:t>下游資源。</a:t>
                </a:r>
              </a:p>
              <a:p>
                <a:pPr marL="182880" indent="-182880" defTabSz="889000">
                  <a:lnSpc>
                    <a:spcPct val="90000"/>
                  </a:lnSpc>
                  <a:spcAft>
                    <a:spcPct val="35000"/>
                  </a:spcAft>
                  <a:buFont typeface="Arial" panose="020B0604020202020204" pitchFamily="34" charset="0"/>
                  <a:buChar char="•"/>
                  <a:defRPr/>
                </a:pPr>
                <a:r>
                  <a:rPr lang="zh-TW" altLang="zh-TW" sz="1800" u="none" dirty="0">
                    <a:solidFill>
                      <a:schemeClr val="tx1"/>
                    </a:solidFill>
                    <a:latin typeface="微軟正黑體" panose="020B0604030504040204" charset="-120"/>
                    <a:ea typeface="微軟正黑體" panose="020B0604030504040204" charset="-120"/>
                  </a:rPr>
                  <a:t>外銷部分因受疫情影響，以持平看待。</a:t>
                </a:r>
                <a:endParaRPr lang="en-US" altLang="zh-TW" sz="1800" u="none" dirty="0">
                  <a:solidFill>
                    <a:schemeClr val="tx1"/>
                  </a:solidFill>
                  <a:latin typeface="微軟正黑體" panose="020B0604030504040204" charset="-120"/>
                  <a:ea typeface="微軟正黑體" panose="020B0604030504040204" charset="-120"/>
                </a:endParaRPr>
              </a:p>
              <a:p>
                <a:pPr marL="182880" indent="-182880" defTabSz="889000">
                  <a:lnSpc>
                    <a:spcPct val="90000"/>
                  </a:lnSpc>
                  <a:spcAft>
                    <a:spcPct val="35000"/>
                  </a:spcAft>
                  <a:buFont typeface="Arial" panose="020B0604020202020204" pitchFamily="34" charset="0"/>
                  <a:buChar char="•"/>
                  <a:defRPr/>
                </a:pPr>
                <a:endParaRPr lang="zh-TW" altLang="en-US" sz="1800" u="none" dirty="0">
                  <a:latin typeface="微軟正黑體" panose="020B0604030504040204" charset="-120"/>
                  <a:ea typeface="微軟正黑體" panose="020B0604030504040204" charset="-120"/>
                </a:endParaRPr>
              </a:p>
            </p:txBody>
          </p:sp>
          <p:sp>
            <p:nvSpPr>
              <p:cNvPr id="55" name="圓角矩形 4"/>
              <p:cNvSpPr/>
              <p:nvPr/>
            </p:nvSpPr>
            <p:spPr bwMode="auto">
              <a:xfrm>
                <a:off x="-25919" y="3066243"/>
                <a:ext cx="1710753" cy="3582386"/>
              </a:xfrm>
              <a:prstGeom prst="rect">
                <a:avLst/>
              </a:prstGeom>
              <a:noFill/>
            </p:spPr>
            <p:style>
              <a:lnRef idx="0">
                <a:scrgbClr r="0" g="0" b="0"/>
              </a:lnRef>
              <a:fillRef idx="0">
                <a:scrgbClr r="0" g="0" b="0"/>
              </a:fillRef>
              <a:effectRef idx="0">
                <a:scrgbClr r="0" g="0" b="0"/>
              </a:effectRef>
              <a:fontRef idx="minor">
                <a:schemeClr val="lt1"/>
              </a:fontRef>
            </p:style>
            <p:txBody>
              <a:bodyPr lIns="76200" tIns="76200" rIns="76200" bIns="76200" spcCol="1270"/>
              <a:lstStyle/>
              <a:p>
                <a:pPr marL="182880" indent="-182880" defTabSz="889000">
                  <a:lnSpc>
                    <a:spcPct val="90000"/>
                  </a:lnSpc>
                  <a:spcAft>
                    <a:spcPct val="35000"/>
                  </a:spcAft>
                  <a:buFont typeface="Arial" panose="020B0604020202020204" pitchFamily="34" charset="0"/>
                  <a:buChar char="•"/>
                  <a:defRPr/>
                </a:pPr>
                <a:r>
                  <a:rPr lang="zh-TW" altLang="zh-TW" sz="1800" u="none" dirty="0">
                    <a:solidFill>
                      <a:schemeClr val="tx1"/>
                    </a:solidFill>
                    <a:latin typeface="微軟正黑體" panose="020B0604030504040204" charset="-120"/>
                    <a:ea typeface="微軟正黑體" panose="020B0604030504040204" charset="-120"/>
                  </a:rPr>
                  <a:t>自棉</a:t>
                </a:r>
                <a:r>
                  <a:rPr lang="en-US" altLang="zh-TW" sz="1800" u="none" dirty="0">
                    <a:solidFill>
                      <a:schemeClr val="tx1"/>
                    </a:solidFill>
                    <a:latin typeface="微軟正黑體" panose="020B0604030504040204" charset="-120"/>
                    <a:ea typeface="微軟正黑體" panose="020B0604030504040204" charset="-120"/>
                  </a:rPr>
                  <a:t>/</a:t>
                </a:r>
                <a:r>
                  <a:rPr lang="zh-TW" altLang="zh-TW" sz="1800" u="none" dirty="0">
                    <a:solidFill>
                      <a:schemeClr val="tx1"/>
                    </a:solidFill>
                    <a:latin typeface="微軟正黑體" panose="020B0604030504040204" charset="-120"/>
                    <a:ea typeface="微軟正黑體" panose="020B0604030504040204" charset="-120"/>
                  </a:rPr>
                  <a:t>毛紡紗、織布、染整、印花、後處理加工至產品設計</a:t>
                </a:r>
                <a:r>
                  <a:rPr lang="en-US" altLang="zh-TW" sz="1800" u="none" dirty="0">
                    <a:solidFill>
                      <a:schemeClr val="tx1"/>
                    </a:solidFill>
                    <a:latin typeface="微軟正黑體" panose="020B0604030504040204" charset="-120"/>
                    <a:ea typeface="微軟正黑體" panose="020B0604030504040204" charset="-120"/>
                  </a:rPr>
                  <a:t>,</a:t>
                </a:r>
                <a:r>
                  <a:rPr lang="zh-TW" altLang="zh-TW" sz="1800" u="none" dirty="0">
                    <a:solidFill>
                      <a:schemeClr val="tx1"/>
                    </a:solidFill>
                    <a:latin typeface="微軟正黑體" panose="020B0604030504040204" charset="-120"/>
                    <a:ea typeface="微軟正黑體" panose="020B0604030504040204" charset="-120"/>
                  </a:rPr>
                  <a:t>提供完整的產品解決方案</a:t>
                </a:r>
                <a:endParaRPr lang="en-US" altLang="zh-TW" sz="1800" u="none" dirty="0">
                  <a:solidFill>
                    <a:schemeClr val="tx1"/>
                  </a:solidFill>
                  <a:latin typeface="微軟正黑體" panose="020B0604030504040204" charset="-120"/>
                  <a:ea typeface="微軟正黑體" panose="020B0604030504040204" charset="-120"/>
                </a:endParaRPr>
              </a:p>
              <a:p>
                <a:pPr marL="182880" indent="-182880" defTabSz="889000">
                  <a:lnSpc>
                    <a:spcPct val="90000"/>
                  </a:lnSpc>
                  <a:spcAft>
                    <a:spcPct val="35000"/>
                  </a:spcAft>
                  <a:buFont typeface="Arial" panose="020B0604020202020204" pitchFamily="34" charset="0"/>
                  <a:buChar char="•"/>
                  <a:defRPr/>
                </a:pPr>
                <a:r>
                  <a:rPr lang="zh-TW" altLang="zh-TW" sz="1800" u="none" dirty="0">
                    <a:solidFill>
                      <a:schemeClr val="tx1"/>
                    </a:solidFill>
                    <a:latin typeface="微軟正黑體" panose="020B0604030504040204" charset="-120"/>
                    <a:ea typeface="微軟正黑體" panose="020B0604030504040204" charset="-120"/>
                  </a:rPr>
                  <a:t>棉紡廠、 毛紡廠染紗廠織布廠及染整定型廠等五廠合一，專業整合能力強</a:t>
                </a:r>
              </a:p>
              <a:p>
                <a:pPr marL="182880" indent="-182880" defTabSz="889000">
                  <a:lnSpc>
                    <a:spcPct val="90000"/>
                  </a:lnSpc>
                  <a:spcAft>
                    <a:spcPct val="35000"/>
                  </a:spcAft>
                  <a:buFont typeface="Arial" panose="020B0604020202020204" pitchFamily="34" charset="0"/>
                  <a:buChar char="•"/>
                  <a:defRPr/>
                </a:pPr>
                <a:r>
                  <a:rPr lang="zh-TW" altLang="en-US" sz="1800" u="none" dirty="0">
                    <a:solidFill>
                      <a:schemeClr val="tx1"/>
                    </a:solidFill>
                    <a:latin typeface="微軟正黑體" panose="020B0604030504040204" charset="-120"/>
                    <a:ea typeface="微軟正黑體" panose="020B0604030504040204" charset="-120"/>
                  </a:rPr>
                  <a:t>配合資策會</a:t>
                </a:r>
                <a:r>
                  <a:rPr lang="en-US" altLang="zh-TW" sz="1800" u="none" dirty="0">
                    <a:solidFill>
                      <a:schemeClr val="tx1"/>
                    </a:solidFill>
                    <a:latin typeface="微軟正黑體" panose="020B0604030504040204" charset="-120"/>
                    <a:ea typeface="微軟正黑體" panose="020B0604030504040204" charset="-120"/>
                  </a:rPr>
                  <a:t>AI</a:t>
                </a:r>
                <a:r>
                  <a:rPr lang="zh-TW" altLang="en-US" sz="1800" u="none" dirty="0">
                    <a:solidFill>
                      <a:schemeClr val="tx1"/>
                    </a:solidFill>
                    <a:latin typeface="微軟正黑體" panose="020B0604030504040204" charset="-120"/>
                    <a:ea typeface="微軟正黑體" panose="020B0604030504040204" charset="-120"/>
                  </a:rPr>
                  <a:t>智慧化生產管理，</a:t>
                </a:r>
                <a:r>
                  <a:rPr lang="en-US" altLang="zh-TW" sz="1800" u="none" dirty="0">
                    <a:solidFill>
                      <a:schemeClr val="tx1"/>
                    </a:solidFill>
                    <a:latin typeface="微軟正黑體" panose="020B0604030504040204" charset="-120"/>
                    <a:ea typeface="微軟正黑體" panose="020B0604030504040204" charset="-120"/>
                  </a:rPr>
                  <a:t>2021</a:t>
                </a:r>
                <a:r>
                  <a:rPr lang="zh-TW" altLang="en-US" sz="1800" u="none" dirty="0">
                    <a:solidFill>
                      <a:schemeClr val="tx1"/>
                    </a:solidFill>
                    <a:latin typeface="微軟正黑體" panose="020B0604030504040204" charset="-120"/>
                    <a:ea typeface="微軟正黑體" panose="020B0604030504040204" charset="-120"/>
                  </a:rPr>
                  <a:t>年全面啟用，提升生產工作效率</a:t>
                </a:r>
              </a:p>
            </p:txBody>
          </p:sp>
          <p:sp>
            <p:nvSpPr>
              <p:cNvPr id="53" name="圓角矩形 4"/>
              <p:cNvSpPr/>
              <p:nvPr/>
            </p:nvSpPr>
            <p:spPr bwMode="auto">
              <a:xfrm>
                <a:off x="1814973" y="3068904"/>
                <a:ext cx="1698029" cy="3215573"/>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lstStyle/>
              <a:p>
                <a:pPr marL="182880" indent="-182880" defTabSz="889000">
                  <a:lnSpc>
                    <a:spcPct val="90000"/>
                  </a:lnSpc>
                  <a:spcAft>
                    <a:spcPct val="35000"/>
                  </a:spcAft>
                  <a:buFont typeface="Arial" panose="020B0604020202020204" pitchFamily="34" charset="0"/>
                  <a:buChar char="•"/>
                  <a:defRPr/>
                </a:pPr>
                <a:r>
                  <a:rPr lang="zh-TW" altLang="en-US" sz="1800" u="none" dirty="0">
                    <a:solidFill>
                      <a:schemeClr val="tx1"/>
                    </a:solidFill>
                    <a:latin typeface="微軟正黑體" panose="020B0604030504040204" charset="-120"/>
                    <a:ea typeface="微軟正黑體" panose="020B0604030504040204" charset="-120"/>
                    <a:cs typeface="微軟正黑體" panose="020B0604030504040204" charset="-120"/>
                  </a:rPr>
                  <a:t>利用閒置資產結合不動產開發。位處南科周邊核心區，屬南臺灣房地產熱門區域。</a:t>
                </a:r>
                <a:endParaRPr lang="en-US" altLang="zh-TW" sz="1800" u="none" dirty="0">
                  <a:solidFill>
                    <a:schemeClr val="tx1"/>
                  </a:solidFill>
                  <a:latin typeface="微軟正黑體" panose="020B0604030504040204" charset="-120"/>
                  <a:ea typeface="微軟正黑體" panose="020B0604030504040204" charset="-120"/>
                  <a:cs typeface="微軟正黑體" panose="020B0604030504040204" charset="-120"/>
                </a:endParaRPr>
              </a:p>
              <a:p>
                <a:pPr marL="182880" indent="-182880" defTabSz="889000">
                  <a:lnSpc>
                    <a:spcPct val="90000"/>
                  </a:lnSpc>
                  <a:spcAft>
                    <a:spcPct val="35000"/>
                  </a:spcAft>
                  <a:buFont typeface="Arial" panose="020B0604020202020204" pitchFamily="34" charset="0"/>
                  <a:buChar char="•"/>
                  <a:defRPr/>
                </a:pPr>
                <a:r>
                  <a:rPr lang="zh-TW" altLang="en-US" sz="1800" u="none" dirty="0">
                    <a:solidFill>
                      <a:schemeClr val="tx1"/>
                    </a:solidFill>
                    <a:latin typeface="微軟正黑體" panose="020B0604030504040204" charset="-120"/>
                    <a:ea typeface="微軟正黑體" panose="020B0604030504040204" charset="-120"/>
                    <a:cs typeface="微軟正黑體" panose="020B0604030504040204" charset="-120"/>
                  </a:rPr>
                  <a:t>擴充</a:t>
                </a:r>
                <a:r>
                  <a:rPr lang="en-US" altLang="zh-TW" sz="1800" u="none" dirty="0">
                    <a:solidFill>
                      <a:schemeClr val="tx1"/>
                    </a:solidFill>
                    <a:latin typeface="微軟正黑體" panose="020B0604030504040204" charset="-120"/>
                    <a:ea typeface="微軟正黑體" panose="020B0604030504040204" charset="-120"/>
                    <a:cs typeface="微軟正黑體" panose="020B0604030504040204" charset="-120"/>
                  </a:rPr>
                  <a:t>AI</a:t>
                </a:r>
                <a:r>
                  <a:rPr lang="zh-TW" altLang="en-US" sz="1800" u="none" dirty="0">
                    <a:solidFill>
                      <a:schemeClr val="tx1"/>
                    </a:solidFill>
                    <a:latin typeface="微軟正黑體" panose="020B0604030504040204" charset="-120"/>
                    <a:ea typeface="微軟正黑體" panose="020B0604030504040204" charset="-120"/>
                    <a:cs typeface="微軟正黑體" panose="020B0604030504040204" charset="-120"/>
                  </a:rPr>
                  <a:t>生產設備產線。</a:t>
                </a:r>
              </a:p>
            </p:txBody>
          </p:sp>
        </p:grpSp>
      </p:grpSp>
      <p:pic>
        <p:nvPicPr>
          <p:cNvPr id="3" name="Picture 2" descr="black logo transparent background"/>
          <p:cNvPicPr>
            <a:picLocks noChangeAspect="1"/>
          </p:cNvPicPr>
          <p:nvPr/>
        </p:nvPicPr>
        <p:blipFill>
          <a:blip r:embed="rId3"/>
          <a:stretch>
            <a:fillRect/>
          </a:stretch>
        </p:blipFill>
        <p:spPr>
          <a:xfrm>
            <a:off x="247650" y="189230"/>
            <a:ext cx="2468880" cy="6756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11113" y="1066800"/>
            <a:ext cx="9144001" cy="20574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508" name="Control 2"/>
          <p:cNvSpPr>
            <a:spLocks noRot="1" noChangeArrowheads="1" noChangeShapeType="1" noTextEdit="1"/>
          </p:cNvSpPr>
          <p:nvPr/>
        </p:nvSpPr>
        <p:spPr bwMode="auto">
          <a:xfrm>
            <a:off x="4068763" y="1358900"/>
            <a:ext cx="29622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txBody>
          <a:bodyPr/>
          <a:lstStyle/>
          <a:p>
            <a:endParaRPr lang="zh-TW" altLang="en-US"/>
          </a:p>
        </p:txBody>
      </p:sp>
      <p:sp>
        <p:nvSpPr>
          <p:cNvPr id="21509" name="Control 1"/>
          <p:cNvSpPr>
            <a:spLocks noRot="1" noChangeArrowheads="1" noChangeShapeType="1" noTextEdit="1"/>
          </p:cNvSpPr>
          <p:nvPr/>
        </p:nvSpPr>
        <p:spPr bwMode="auto">
          <a:xfrm>
            <a:off x="6535738" y="1397000"/>
            <a:ext cx="2971800"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txBody>
          <a:bodyPr/>
          <a:lstStyle/>
          <a:p>
            <a:endParaRPr lang="zh-TW" altLang="en-US"/>
          </a:p>
        </p:txBody>
      </p:sp>
      <p:graphicFrame>
        <p:nvGraphicFramePr>
          <p:cNvPr id="7" name="表格 6"/>
          <p:cNvGraphicFramePr>
            <a:graphicFrameLocks noGrp="1"/>
          </p:cNvGraphicFramePr>
          <p:nvPr/>
        </p:nvGraphicFramePr>
        <p:xfrm>
          <a:off x="5054283" y="1180783"/>
          <a:ext cx="3925887" cy="1841501"/>
        </p:xfrm>
        <a:graphic>
          <a:graphicData uri="http://schemas.openxmlformats.org/drawingml/2006/table">
            <a:tbl>
              <a:tblPr>
                <a:tableStyleId>{5DA37D80-6434-44D0-A028-1B22A696006F}</a:tableStyleId>
              </a:tblPr>
              <a:tblGrid>
                <a:gridCol w="1308735">
                  <a:extLst>
                    <a:ext uri="{9D8B030D-6E8A-4147-A177-3AD203B41FA5}">
                      <a16:colId xmlns:a16="http://schemas.microsoft.com/office/drawing/2014/main" val="20000"/>
                    </a:ext>
                  </a:extLst>
                </a:gridCol>
                <a:gridCol w="2617152">
                  <a:extLst>
                    <a:ext uri="{9D8B030D-6E8A-4147-A177-3AD203B41FA5}">
                      <a16:colId xmlns:a16="http://schemas.microsoft.com/office/drawing/2014/main" val="20001"/>
                    </a:ext>
                  </a:extLst>
                </a:gridCol>
              </a:tblGrid>
              <a:tr h="690562">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0" lang="zh-TW" altLang="en-US" sz="2000" u="none" strike="noStrike" cap="none" normalizeH="0" baseline="0" dirty="0">
                          <a:ln>
                            <a:noFill/>
                          </a:ln>
                          <a:effectLst/>
                          <a:latin typeface="微軟正黑體" panose="020B0604030504040204" charset="-120"/>
                          <a:ea typeface="微軟正黑體" panose="020B0604030504040204" charset="-120"/>
                        </a:rPr>
                        <a:t>紡織事業</a:t>
                      </a:r>
                      <a:endParaRPr kumimoji="0" lang="zh-TW" altLang="en-US" sz="2000" b="0" i="0" u="none" strike="noStrike" cap="none" normalizeH="0" baseline="0" dirty="0">
                        <a:ln>
                          <a:noFill/>
                        </a:ln>
                        <a:solidFill>
                          <a:srgbClr val="000000"/>
                        </a:solidFill>
                        <a:effectLst/>
                        <a:latin typeface="微軟正黑體" panose="020B0604030504040204" charset="-120"/>
                        <a:ea typeface="微軟正黑體" panose="020B0604030504040204" charset="-12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0" lang="zh-TW" altLang="en-US" sz="2000" u="none" strike="noStrike" cap="none" normalizeH="0" baseline="0" dirty="0">
                          <a:ln>
                            <a:noFill/>
                          </a:ln>
                          <a:effectLst/>
                          <a:latin typeface="微軟正黑體" panose="020B0604030504040204" charset="-120"/>
                          <a:ea typeface="微軟正黑體" panose="020B0604030504040204" charset="-120"/>
                        </a:rPr>
                        <a:t> 長短纖成品布、毛</a:t>
                      </a:r>
                      <a:r>
                        <a:rPr kumimoji="0" lang="en-US" altLang="zh-TW" sz="2000" u="none" strike="noStrike" cap="none" normalizeH="0" baseline="0" dirty="0">
                          <a:ln>
                            <a:noFill/>
                          </a:ln>
                          <a:effectLst/>
                          <a:latin typeface="微軟正黑體" panose="020B0604030504040204" charset="-120"/>
                          <a:ea typeface="微軟正黑體" panose="020B0604030504040204" charset="-120"/>
                        </a:rPr>
                        <a:t>/</a:t>
                      </a:r>
                      <a:r>
                        <a:rPr kumimoji="0" lang="zh-TW" altLang="en-US" sz="2000" u="none" strike="noStrike" cap="none" normalizeH="0" baseline="0" dirty="0">
                          <a:ln>
                            <a:noFill/>
                          </a:ln>
                          <a:effectLst/>
                          <a:latin typeface="微軟正黑體" panose="020B0604030504040204" charset="-120"/>
                          <a:ea typeface="微軟正黑體" panose="020B0604030504040204" charset="-120"/>
                        </a:rPr>
                        <a:t>棉紗銷售</a:t>
                      </a:r>
                      <a:endParaRPr kumimoji="0" lang="zh-TW" altLang="en-US" sz="2000" b="0" i="0" u="none" strike="noStrike" cap="none" normalizeH="0" baseline="0" dirty="0">
                        <a:ln>
                          <a:noFill/>
                        </a:ln>
                        <a:solidFill>
                          <a:srgbClr val="000000"/>
                        </a:solidFill>
                        <a:effectLst/>
                        <a:latin typeface="微軟正黑體" panose="020B0604030504040204" charset="-120"/>
                        <a:ea typeface="微軟正黑體" panose="020B0604030504040204" charset="-12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35390">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0" lang="zh-TW" altLang="en-US" sz="2000" u="none" strike="noStrike" cap="none" normalizeH="0" baseline="0">
                          <a:ln>
                            <a:noFill/>
                          </a:ln>
                          <a:effectLst/>
                          <a:latin typeface="微軟正黑體" panose="020B0604030504040204" charset="-120"/>
                          <a:ea typeface="微軟正黑體" panose="020B0604030504040204" charset="-120"/>
                        </a:rPr>
                        <a:t>營建事業</a:t>
                      </a:r>
                      <a:endParaRPr kumimoji="0" lang="zh-TW" altLang="en-US" sz="2000" b="0" i="0" u="none" strike="noStrike" cap="none" normalizeH="0" baseline="0">
                        <a:ln>
                          <a:noFill/>
                        </a:ln>
                        <a:solidFill>
                          <a:srgbClr val="000000"/>
                        </a:solidFill>
                        <a:effectLst/>
                        <a:latin typeface="微軟正黑體" panose="020B0604030504040204" charset="-120"/>
                        <a:ea typeface="微軟正黑體" panose="020B0604030504040204" charset="-12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0" lang="zh-TW" altLang="en-US" sz="2000" u="none" strike="noStrike" cap="none" normalizeH="0" baseline="0" dirty="0">
                          <a:ln>
                            <a:noFill/>
                          </a:ln>
                          <a:effectLst/>
                          <a:latin typeface="微軟正黑體" panose="020B0604030504040204" charset="-120"/>
                          <a:ea typeface="微軟正黑體" panose="020B0604030504040204" charset="-120"/>
                        </a:rPr>
                        <a:t> 委託興建商業大樓</a:t>
                      </a:r>
                      <a:endParaRPr kumimoji="0" lang="zh-TW" altLang="en-US" sz="2000" b="0" i="0" u="none" strike="noStrike" cap="none" normalizeH="0" baseline="0" dirty="0">
                        <a:ln>
                          <a:noFill/>
                        </a:ln>
                        <a:solidFill>
                          <a:srgbClr val="000000"/>
                        </a:solidFill>
                        <a:effectLst/>
                        <a:latin typeface="微軟正黑體" panose="020B0604030504040204" charset="-120"/>
                        <a:ea typeface="微軟正黑體" panose="020B0604030504040204" charset="-12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15549">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0" lang="zh-TW" altLang="en-US" sz="2000" u="none" strike="noStrike" cap="none" normalizeH="0" baseline="0" dirty="0">
                          <a:ln>
                            <a:noFill/>
                          </a:ln>
                          <a:effectLst/>
                          <a:latin typeface="微軟正黑體" panose="020B0604030504040204" charset="-120"/>
                          <a:ea typeface="微軟正黑體" panose="020B0604030504040204" charset="-120"/>
                        </a:rPr>
                        <a:t>其他</a:t>
                      </a:r>
                      <a:endParaRPr kumimoji="0" lang="zh-TW" altLang="en-US" sz="2000" b="0" i="0" u="none" strike="noStrike" cap="none" normalizeH="0" baseline="0" dirty="0">
                        <a:ln>
                          <a:noFill/>
                        </a:ln>
                        <a:solidFill>
                          <a:srgbClr val="000000"/>
                        </a:solidFill>
                        <a:effectLst/>
                        <a:latin typeface="微軟正黑體" panose="020B0604030504040204" charset="-120"/>
                        <a:ea typeface="微軟正黑體" panose="020B0604030504040204" charset="-12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0" lang="zh-TW" altLang="en-US" sz="2000" u="none" strike="noStrike" cap="none" normalizeH="0" baseline="0" dirty="0">
                          <a:ln>
                            <a:noFill/>
                          </a:ln>
                          <a:effectLst/>
                          <a:latin typeface="微軟正黑體" panose="020B0604030504040204" charset="-120"/>
                          <a:ea typeface="微軟正黑體" panose="020B0604030504040204" charset="-120"/>
                        </a:rPr>
                        <a:t> 一般投資業、買賣業</a:t>
                      </a:r>
                      <a:endParaRPr kumimoji="0" lang="zh-TW" altLang="en-US" sz="2000" b="0" i="0" u="none" strike="noStrike" cap="none" normalizeH="0" baseline="0" dirty="0">
                        <a:ln>
                          <a:noFill/>
                        </a:ln>
                        <a:solidFill>
                          <a:srgbClr val="000000"/>
                        </a:solidFill>
                        <a:effectLst/>
                        <a:latin typeface="微軟正黑體" panose="020B0604030504040204" charset="-120"/>
                        <a:ea typeface="微軟正黑體" panose="020B0604030504040204" charset="-12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78868" name="矩形 7"/>
          <p:cNvSpPr>
            <a:spLocks noChangeArrowheads="1"/>
          </p:cNvSpPr>
          <p:nvPr/>
        </p:nvSpPr>
        <p:spPr bwMode="auto">
          <a:xfrm>
            <a:off x="369888" y="50006"/>
            <a:ext cx="8686800" cy="1231106"/>
          </a:xfrm>
          <a:prstGeom prst="rect">
            <a:avLst/>
          </a:prstGeom>
          <a:noFill/>
          <a:ln>
            <a:noFill/>
          </a:ln>
        </p:spPr>
        <p:txBody>
          <a:bodyPr wrap="square">
            <a:spAutoFit/>
          </a:bodyPr>
          <a:lstStyle>
            <a:lvl1pPr>
              <a:defRPr kumimoji="1" u="sng">
                <a:solidFill>
                  <a:schemeClr val="tx1"/>
                </a:solidFill>
                <a:latin typeface="Calibri" panose="020F0502020204030204" pitchFamily="34" charset="0"/>
                <a:ea typeface="新細明體" panose="02020500000000000000" pitchFamily="18" charset="-120"/>
              </a:defRPr>
            </a:lvl1pPr>
            <a:lvl2pPr marL="742950" indent="-285750">
              <a:defRPr kumimoji="1" u="sng">
                <a:solidFill>
                  <a:schemeClr val="tx1"/>
                </a:solidFill>
                <a:latin typeface="Calibri" panose="020F0502020204030204" pitchFamily="34" charset="0"/>
                <a:ea typeface="新細明體" panose="02020500000000000000" pitchFamily="18" charset="-120"/>
              </a:defRPr>
            </a:lvl2pPr>
            <a:lvl3pPr marL="1143000" indent="-228600">
              <a:defRPr kumimoji="1" u="sng">
                <a:solidFill>
                  <a:schemeClr val="tx1"/>
                </a:solidFill>
                <a:latin typeface="Calibri" panose="020F0502020204030204" pitchFamily="34" charset="0"/>
                <a:ea typeface="新細明體" panose="02020500000000000000" pitchFamily="18" charset="-120"/>
              </a:defRPr>
            </a:lvl3pPr>
            <a:lvl4pPr marL="1600200" indent="-228600">
              <a:defRPr kumimoji="1" u="sng">
                <a:solidFill>
                  <a:schemeClr val="tx1"/>
                </a:solidFill>
                <a:latin typeface="Calibri" panose="020F0502020204030204" pitchFamily="34" charset="0"/>
                <a:ea typeface="新細明體" panose="02020500000000000000" pitchFamily="18" charset="-120"/>
              </a:defRPr>
            </a:lvl4pPr>
            <a:lvl5pPr marL="2057400" indent="-228600">
              <a:defRPr kumimoji="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u="sng">
                <a:solidFill>
                  <a:schemeClr val="tx1"/>
                </a:solidFill>
                <a:latin typeface="Calibri" panose="020F0502020204030204" pitchFamily="34" charset="0"/>
                <a:ea typeface="新細明體" panose="02020500000000000000" pitchFamily="18" charset="-120"/>
              </a:defRPr>
            </a:lvl9pPr>
          </a:lstStyle>
          <a:p>
            <a:pPr algn="ctr" eaLnBrk="1" hangingPunct="1">
              <a:defRPr/>
            </a:pPr>
            <a:r>
              <a:rPr kumimoji="0" lang="zh-TW" altLang="en-US" sz="1800" u="none" dirty="0"/>
              <a:t>          </a:t>
            </a:r>
            <a:endParaRPr kumimoji="0" lang="en-US" altLang="zh-TW" sz="2400" u="none" dirty="0"/>
          </a:p>
          <a:p>
            <a:pPr algn="ctr" eaLnBrk="1" hangingPunct="1">
              <a:defRPr/>
            </a:pPr>
            <a:r>
              <a:rPr lang="zh-TW" altLang="en-US" sz="2800" u="none" dirty="0">
                <a:solidFill>
                  <a:schemeClr val="tx2">
                    <a:lumMod val="75000"/>
                  </a:schemeClr>
                </a:solidFill>
                <a:latin typeface="微軟正黑體" panose="020B0604030504040204" charset="-120"/>
                <a:ea typeface="微軟正黑體" panose="020B0604030504040204" charset="-120"/>
                <a:cs typeface="微軟正黑體" panose="020B0604030504040204" charset="-120"/>
              </a:rPr>
              <a:t>                         四</a:t>
            </a:r>
            <a:r>
              <a:rPr lang="en-US" altLang="zh-TW" sz="2800" u="none" dirty="0">
                <a:solidFill>
                  <a:schemeClr val="tx2">
                    <a:lumMod val="75000"/>
                  </a:schemeClr>
                </a:solidFill>
                <a:latin typeface="微軟正黑體" panose="020B0604030504040204" charset="-120"/>
                <a:ea typeface="微軟正黑體" panose="020B0604030504040204" charset="-120"/>
                <a:cs typeface="微軟正黑體" panose="020B0604030504040204" charset="-120"/>
              </a:rPr>
              <a:t>.</a:t>
            </a:r>
            <a:r>
              <a:rPr lang="zh-TW" altLang="en-US" sz="2800" u="none" dirty="0">
                <a:solidFill>
                  <a:schemeClr val="tx2">
                    <a:lumMod val="75000"/>
                  </a:schemeClr>
                </a:solidFill>
                <a:latin typeface="微軟正黑體" panose="020B0604030504040204" charset="-120"/>
                <a:ea typeface="微軟正黑體" panose="020B0604030504040204" charset="-120"/>
                <a:cs typeface="微軟正黑體" panose="020B0604030504040204" charset="-120"/>
              </a:rPr>
              <a:t> 營運概要</a:t>
            </a:r>
            <a:r>
              <a:rPr lang="en-US" altLang="zh-TW" sz="2400" u="none" dirty="0">
                <a:solidFill>
                  <a:schemeClr val="tx2">
                    <a:lumMod val="60000"/>
                    <a:lumOff val="40000"/>
                  </a:schemeClr>
                </a:solidFill>
                <a:latin typeface="微軟正黑體" panose="020B0604030504040204" charset="-120"/>
                <a:ea typeface="微軟正黑體" panose="020B0604030504040204" charset="-120"/>
              </a:rPr>
              <a:t>- </a:t>
            </a:r>
            <a:r>
              <a:rPr lang="en-US" altLang="zh-TW" sz="2800" u="none" dirty="0">
                <a:solidFill>
                  <a:schemeClr val="tx2">
                    <a:lumMod val="60000"/>
                    <a:lumOff val="40000"/>
                  </a:schemeClr>
                </a:solidFill>
                <a:latin typeface="微軟正黑體" panose="020B0604030504040204" charset="-120"/>
                <a:ea typeface="微軟正黑體" panose="020B0604030504040204" charset="-120"/>
              </a:rPr>
              <a:t>2020</a:t>
            </a:r>
            <a:r>
              <a:rPr lang="zh-TW" altLang="en-US" sz="2800" u="none" dirty="0">
                <a:solidFill>
                  <a:schemeClr val="tx2">
                    <a:lumMod val="60000"/>
                    <a:lumOff val="40000"/>
                  </a:schemeClr>
                </a:solidFill>
                <a:latin typeface="微軟正黑體" panose="020B0604030504040204" charset="-120"/>
                <a:ea typeface="微軟正黑體" panose="020B0604030504040204" charset="-120"/>
              </a:rPr>
              <a:t>年事業別營收貢獻率	</a:t>
            </a:r>
            <a:r>
              <a:rPr kumimoji="0" lang="zh-TW" altLang="en-US" sz="1800" u="none" dirty="0"/>
              <a:t>		</a:t>
            </a:r>
          </a:p>
        </p:txBody>
      </p:sp>
      <p:sp>
        <p:nvSpPr>
          <p:cNvPr id="21525" name="文字方塊 16"/>
          <p:cNvSpPr txBox="1">
            <a:spLocks noChangeArrowheads="1"/>
          </p:cNvSpPr>
          <p:nvPr/>
        </p:nvSpPr>
        <p:spPr bwMode="auto">
          <a:xfrm>
            <a:off x="8662988" y="6480175"/>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1</a:t>
            </a:r>
            <a:r>
              <a:rPr lang="en-US" sz="1600" u="none" dirty="0"/>
              <a:t>2</a:t>
            </a:r>
          </a:p>
        </p:txBody>
      </p:sp>
      <p:graphicFrame>
        <p:nvGraphicFramePr>
          <p:cNvPr id="2" name="表格 1"/>
          <p:cNvGraphicFramePr>
            <a:graphicFrameLocks noGrp="1"/>
          </p:cNvGraphicFramePr>
          <p:nvPr/>
        </p:nvGraphicFramePr>
        <p:xfrm>
          <a:off x="76200" y="1168400"/>
          <a:ext cx="4818064" cy="1854200"/>
        </p:xfrm>
        <a:graphic>
          <a:graphicData uri="http://schemas.openxmlformats.org/drawingml/2006/table">
            <a:tbl>
              <a:tblPr firstRow="1" bandRow="1">
                <a:tableStyleId>{5C22544A-7EE6-4342-B048-85BDC9FD1C3A}</a:tableStyleId>
              </a:tblPr>
              <a:tblGrid>
                <a:gridCol w="1628186">
                  <a:extLst>
                    <a:ext uri="{9D8B030D-6E8A-4147-A177-3AD203B41FA5}">
                      <a16:colId xmlns:a16="http://schemas.microsoft.com/office/drawing/2014/main" val="20000"/>
                    </a:ext>
                  </a:extLst>
                </a:gridCol>
                <a:gridCol w="780846">
                  <a:extLst>
                    <a:ext uri="{9D8B030D-6E8A-4147-A177-3AD203B41FA5}">
                      <a16:colId xmlns:a16="http://schemas.microsoft.com/office/drawing/2014/main" val="20001"/>
                    </a:ext>
                  </a:extLst>
                </a:gridCol>
                <a:gridCol w="1657554">
                  <a:extLst>
                    <a:ext uri="{9D8B030D-6E8A-4147-A177-3AD203B41FA5}">
                      <a16:colId xmlns:a16="http://schemas.microsoft.com/office/drawing/2014/main" val="20002"/>
                    </a:ext>
                  </a:extLst>
                </a:gridCol>
                <a:gridCol w="751478">
                  <a:extLst>
                    <a:ext uri="{9D8B030D-6E8A-4147-A177-3AD203B41FA5}">
                      <a16:colId xmlns:a16="http://schemas.microsoft.com/office/drawing/2014/main" val="20003"/>
                    </a:ext>
                  </a:extLst>
                </a:gridCol>
              </a:tblGrid>
              <a:tr h="370840">
                <a:tc gridSpan="2">
                  <a:txBody>
                    <a:bodyPr/>
                    <a:lstStyle/>
                    <a:p>
                      <a:pPr algn="ctr"/>
                      <a:r>
                        <a:rPr lang="en-US" altLang="zh-TW" dirty="0">
                          <a:solidFill>
                            <a:schemeClr val="tx1"/>
                          </a:solidFill>
                          <a:latin typeface="微軟正黑體" panose="020B0604030504040204" charset="-120"/>
                          <a:ea typeface="微軟正黑體" panose="020B0604030504040204" charset="-120"/>
                        </a:rPr>
                        <a:t>2020</a:t>
                      </a:r>
                      <a:r>
                        <a:rPr lang="zh-TW" altLang="en-US" dirty="0">
                          <a:solidFill>
                            <a:schemeClr val="tx1"/>
                          </a:solidFill>
                          <a:latin typeface="微軟正黑體" panose="020B0604030504040204" charset="-120"/>
                          <a:ea typeface="微軟正黑體" panose="020B0604030504040204" charset="-120"/>
                        </a:rPr>
                        <a:t>年</a:t>
                      </a:r>
                      <a:r>
                        <a:rPr lang="en-US" altLang="zh-TW" dirty="0">
                          <a:solidFill>
                            <a:schemeClr val="tx1"/>
                          </a:solidFill>
                          <a:latin typeface="微軟正黑體" panose="020B0604030504040204" charset="-120"/>
                          <a:ea typeface="微軟正黑體" panose="020B0604030504040204" charset="-120"/>
                        </a:rPr>
                        <a:t>1</a:t>
                      </a:r>
                      <a:r>
                        <a:rPr lang="zh-TW" altLang="en-US" dirty="0">
                          <a:solidFill>
                            <a:schemeClr val="tx1"/>
                          </a:solidFill>
                          <a:latin typeface="微軟正黑體" panose="020B0604030504040204" charset="-120"/>
                          <a:ea typeface="微軟正黑體" panose="020B0604030504040204" charset="-120"/>
                        </a:rPr>
                        <a:t>月</a:t>
                      </a:r>
                      <a:r>
                        <a:rPr lang="en-US" altLang="zh-TW" dirty="0">
                          <a:solidFill>
                            <a:schemeClr val="tx1"/>
                          </a:solidFill>
                          <a:latin typeface="微軟正黑體" panose="020B0604030504040204" charset="-120"/>
                          <a:ea typeface="微軟正黑體" panose="020B0604030504040204" charset="-120"/>
                        </a:rPr>
                        <a:t>-9</a:t>
                      </a:r>
                      <a:r>
                        <a:rPr lang="zh-TW" altLang="en-US" dirty="0">
                          <a:solidFill>
                            <a:schemeClr val="tx1"/>
                          </a:solidFill>
                          <a:latin typeface="微軟正黑體" panose="020B0604030504040204" charset="-120"/>
                          <a:ea typeface="微軟正黑體" panose="020B0604030504040204" charset="-120"/>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zh-TW"/>
                    </a:p>
                  </a:txBody>
                  <a:tcPr/>
                </a:tc>
                <a:tc gridSpan="2">
                  <a:txBody>
                    <a:bodyPr/>
                    <a:lstStyle/>
                    <a:p>
                      <a:pPr algn="ctr"/>
                      <a:r>
                        <a:rPr lang="en-US" altLang="zh-TW" dirty="0">
                          <a:solidFill>
                            <a:schemeClr val="tx1"/>
                          </a:solidFill>
                          <a:latin typeface="微軟正黑體" panose="020B0604030504040204" charset="-120"/>
                          <a:ea typeface="微軟正黑體" panose="020B0604030504040204" charset="-120"/>
                        </a:rPr>
                        <a:t>2019</a:t>
                      </a:r>
                      <a:r>
                        <a:rPr lang="zh-TW" altLang="en-US" dirty="0">
                          <a:solidFill>
                            <a:schemeClr val="tx1"/>
                          </a:solidFill>
                          <a:latin typeface="微軟正黑體" panose="020B0604030504040204" charset="-120"/>
                          <a:ea typeface="微軟正黑體" panose="020B0604030504040204" charset="-120"/>
                        </a:rPr>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endParaRPr lang="zh-TW"/>
                    </a:p>
                  </a:txBody>
                  <a:tcPr/>
                </a:tc>
                <a:extLst>
                  <a:ext uri="{0D108BD9-81ED-4DB2-BD59-A6C34878D82A}">
                    <a16:rowId xmlns:a16="http://schemas.microsoft.com/office/drawing/2014/main" val="10000"/>
                  </a:ext>
                </a:extLst>
              </a:tr>
              <a:tr h="370840">
                <a:tc>
                  <a:txBody>
                    <a:bodyPr/>
                    <a:lstStyle/>
                    <a:p>
                      <a:pPr algn="ctr"/>
                      <a:r>
                        <a:rPr lang="zh-TW" altLang="en-US" dirty="0">
                          <a:latin typeface="微軟正黑體" panose="020B0604030504040204" charset="-120"/>
                          <a:ea typeface="微軟正黑體" panose="020B0604030504040204" charset="-120"/>
                        </a:rPr>
                        <a:t>項目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dirty="0">
                          <a:latin typeface="微軟正黑體" panose="020B0604030504040204" charset="-120"/>
                          <a:ea typeface="微軟正黑體" panose="020B0604030504040204" charset="-120"/>
                        </a:rPr>
                        <a:t>占比</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dirty="0">
                          <a:latin typeface="微軟正黑體" panose="020B0604030504040204" charset="-120"/>
                          <a:ea typeface="微軟正黑體" panose="020B0604030504040204" charset="-120"/>
                        </a:rPr>
                        <a:t>項目</a:t>
                      </a:r>
                      <a:endParaRPr lang="en-US" altLang="zh-TW" dirty="0">
                        <a:latin typeface="微軟正黑體" panose="020B0604030504040204" charset="-120"/>
                        <a:ea typeface="微軟正黑體" panose="020B060403050404020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dirty="0">
                          <a:latin typeface="微軟正黑體" panose="020B0604030504040204" charset="-120"/>
                          <a:ea typeface="微軟正黑體" panose="020B0604030504040204" charset="-120"/>
                        </a:rPr>
                        <a:t>占比</a:t>
                      </a:r>
                      <a:endParaRPr lang="en-US" altLang="zh-TW" dirty="0">
                        <a:latin typeface="微軟正黑體" panose="020B0604030504040204" charset="-120"/>
                        <a:ea typeface="微軟正黑體" panose="020B060403050404020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l"/>
                      <a:r>
                        <a:rPr lang="zh-TW" altLang="en-US" dirty="0">
                          <a:latin typeface="微軟正黑體" panose="020B0604030504040204" charset="-120"/>
                          <a:ea typeface="微軟正黑體" panose="020B0604030504040204" charset="-120"/>
                        </a:rPr>
                        <a:t>紡織事業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dirty="0">
                          <a:latin typeface="微軟正黑體" panose="020B0604030504040204" charset="-120"/>
                          <a:ea typeface="微軟正黑體" panose="020B0604030504040204" charset="-120"/>
                        </a:rPr>
                        <a:t>85%</a:t>
                      </a:r>
                      <a:endParaRPr lang="zh-TW" altLang="en-US" dirty="0">
                        <a:latin typeface="微軟正黑體" panose="020B0604030504040204" charset="-120"/>
                        <a:ea typeface="微軟正黑體" panose="020B060403050404020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zh-TW" altLang="en-US" dirty="0">
                          <a:latin typeface="微軟正黑體" panose="020B0604030504040204" charset="-120"/>
                          <a:ea typeface="微軟正黑體" panose="020B0604030504040204" charset="-120"/>
                        </a:rPr>
                        <a:t>紡織事業</a:t>
                      </a:r>
                      <a:endParaRPr lang="en-US" altLang="zh-TW" dirty="0">
                        <a:latin typeface="微軟正黑體" panose="020B0604030504040204" charset="-120"/>
                        <a:ea typeface="微軟正黑體" panose="020B060403050404020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dirty="0">
                          <a:latin typeface="微軟正黑體" panose="020B0604030504040204" charset="-120"/>
                          <a:ea typeface="微軟正黑體" panose="020B0604030504040204" charset="-120"/>
                        </a:rPr>
                        <a:t>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l"/>
                      <a:r>
                        <a:rPr lang="zh-TW" altLang="en-US" dirty="0">
                          <a:latin typeface="微軟正黑體" panose="020B0604030504040204" charset="-120"/>
                          <a:ea typeface="微軟正黑體" panose="020B0604030504040204" charset="-120"/>
                        </a:rPr>
                        <a:t>營建事業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dirty="0">
                          <a:latin typeface="微軟正黑體" panose="020B0604030504040204" charset="-120"/>
                          <a:ea typeface="微軟正黑體" panose="020B0604030504040204" charset="-120"/>
                        </a:rPr>
                        <a:t>13%</a:t>
                      </a:r>
                      <a:endParaRPr lang="zh-TW" altLang="en-US" dirty="0">
                        <a:latin typeface="微軟正黑體" panose="020B0604030504040204" charset="-120"/>
                        <a:ea typeface="微軟正黑體" panose="020B060403050404020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zh-TW" altLang="en-US" dirty="0">
                          <a:latin typeface="微軟正黑體" panose="020B0604030504040204" charset="-120"/>
                          <a:ea typeface="微軟正黑體" panose="020B0604030504040204" charset="-120"/>
                        </a:rPr>
                        <a:t>營建事業</a:t>
                      </a:r>
                      <a:endParaRPr lang="en-US" altLang="zh-TW" dirty="0">
                        <a:latin typeface="微軟正黑體" panose="020B0604030504040204" charset="-120"/>
                        <a:ea typeface="微軟正黑體" panose="020B060403050404020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dirty="0">
                          <a:latin typeface="微軟正黑體" panose="020B0604030504040204" charset="-120"/>
                          <a:ea typeface="微軟正黑體" panose="020B0604030504040204" charset="-12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l"/>
                      <a:r>
                        <a:rPr lang="zh-TW" altLang="en-US" dirty="0">
                          <a:latin typeface="微軟正黑體" panose="020B0604030504040204" charset="-120"/>
                          <a:ea typeface="微軟正黑體" panose="020B0604030504040204" charset="-120"/>
                        </a:rPr>
                        <a:t>其他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dirty="0">
                          <a:latin typeface="微軟正黑體" panose="020B0604030504040204" charset="-120"/>
                          <a:ea typeface="微軟正黑體" panose="020B0604030504040204" charset="-120"/>
                        </a:rPr>
                        <a:t>2%</a:t>
                      </a:r>
                      <a:endParaRPr lang="zh-TW" altLang="en-US" dirty="0">
                        <a:latin typeface="微軟正黑體" panose="020B0604030504040204" charset="-120"/>
                        <a:ea typeface="微軟正黑體" panose="020B060403050404020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zh-TW" altLang="en-US" dirty="0">
                          <a:latin typeface="微軟正黑體" panose="020B0604030504040204" charset="-120"/>
                          <a:ea typeface="微軟正黑體" panose="020B0604030504040204" charset="-120"/>
                        </a:rPr>
                        <a:t>其他</a:t>
                      </a:r>
                      <a:endParaRPr lang="en-US" altLang="zh-TW" dirty="0">
                        <a:latin typeface="微軟正黑體" panose="020B0604030504040204" charset="-120"/>
                        <a:ea typeface="微軟正黑體" panose="020B060403050404020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dirty="0">
                          <a:latin typeface="微軟正黑體" panose="020B0604030504040204" charset="-120"/>
                          <a:ea typeface="微軟正黑體" panose="020B0604030504040204" charset="-12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pic>
        <p:nvPicPr>
          <p:cNvPr id="21556" name="圖片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396950"/>
            <a:ext cx="4092575" cy="338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57" name="圖片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8350" y="3362324"/>
            <a:ext cx="4092575"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black logo transparent background"/>
          <p:cNvPicPr>
            <a:picLocks noChangeAspect="1"/>
          </p:cNvPicPr>
          <p:nvPr/>
        </p:nvPicPr>
        <p:blipFill>
          <a:blip r:embed="rId5"/>
          <a:stretch>
            <a:fillRect/>
          </a:stretch>
        </p:blipFill>
        <p:spPr>
          <a:xfrm>
            <a:off x="247650" y="189230"/>
            <a:ext cx="2468880" cy="6756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bject 2"/>
          <p:cNvSpPr/>
          <p:nvPr/>
        </p:nvSpPr>
        <p:spPr bwMode="auto">
          <a:xfrm>
            <a:off x="762000" y="2209800"/>
            <a:ext cx="7902575" cy="565150"/>
          </a:xfrm>
          <a:custGeom>
            <a:avLst/>
            <a:gdLst>
              <a:gd name="T0" fmla="*/ 0 w 7902575"/>
              <a:gd name="T1" fmla="*/ 0 h 565785"/>
              <a:gd name="T2" fmla="*/ 0 w 7902575"/>
              <a:gd name="T3" fmla="*/ 548365 h 565785"/>
              <a:gd name="T4" fmla="*/ 7902071 w 7902575"/>
              <a:gd name="T5" fmla="*/ 548365 h 565785"/>
              <a:gd name="T6" fmla="*/ 7902071 w 7902575"/>
              <a:gd name="T7" fmla="*/ 0 h 565785"/>
              <a:gd name="T8" fmla="*/ 0 w 7902575"/>
              <a:gd name="T9" fmla="*/ 0 h 5657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02575" h="565785">
                <a:moveTo>
                  <a:pt x="0" y="0"/>
                </a:moveTo>
                <a:lnTo>
                  <a:pt x="0" y="565247"/>
                </a:lnTo>
                <a:lnTo>
                  <a:pt x="7902071" y="565247"/>
                </a:lnTo>
                <a:lnTo>
                  <a:pt x="790207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p>
            <a:endParaRPr lang="zh-TW" altLang="en-US"/>
          </a:p>
        </p:txBody>
      </p:sp>
      <p:sp>
        <p:nvSpPr>
          <p:cNvPr id="22531" name="object 3"/>
          <p:cNvSpPr/>
          <p:nvPr/>
        </p:nvSpPr>
        <p:spPr bwMode="auto">
          <a:xfrm>
            <a:off x="733425" y="3306763"/>
            <a:ext cx="7902575" cy="566737"/>
          </a:xfrm>
          <a:custGeom>
            <a:avLst/>
            <a:gdLst>
              <a:gd name="T0" fmla="*/ 0 w 7902575"/>
              <a:gd name="T1" fmla="*/ 0 h 565785"/>
              <a:gd name="T2" fmla="*/ 0 w 7902575"/>
              <a:gd name="T3" fmla="*/ 591497 h 565785"/>
              <a:gd name="T4" fmla="*/ 7902071 w 7902575"/>
              <a:gd name="T5" fmla="*/ 591497 h 565785"/>
              <a:gd name="T6" fmla="*/ 7902071 w 7902575"/>
              <a:gd name="T7" fmla="*/ 0 h 565785"/>
              <a:gd name="T8" fmla="*/ 0 w 7902575"/>
              <a:gd name="T9" fmla="*/ 0 h 5657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02575" h="565785">
                <a:moveTo>
                  <a:pt x="0" y="0"/>
                </a:moveTo>
                <a:lnTo>
                  <a:pt x="0" y="565247"/>
                </a:lnTo>
                <a:lnTo>
                  <a:pt x="7902071" y="565247"/>
                </a:lnTo>
                <a:lnTo>
                  <a:pt x="790207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p>
            <a:endParaRPr lang="zh-TW" altLang="en-US"/>
          </a:p>
        </p:txBody>
      </p:sp>
      <p:sp>
        <p:nvSpPr>
          <p:cNvPr id="40965" name="object 4"/>
          <p:cNvSpPr>
            <a:spLocks noGrp="1"/>
          </p:cNvSpPr>
          <p:nvPr>
            <p:ph type="title"/>
          </p:nvPr>
        </p:nvSpPr>
        <p:spPr>
          <a:xfrm>
            <a:off x="533399" y="304800"/>
            <a:ext cx="8524875" cy="492443"/>
          </a:xfrm>
        </p:spPr>
        <p:txBody>
          <a:bodyPr/>
          <a:lstStyle/>
          <a:p>
            <a:pPr algn="l">
              <a:defRPr/>
            </a:pPr>
            <a:r>
              <a:rPr lang="zh-TW" altLang="en-US" sz="2800" kern="1200" dirty="0">
                <a:solidFill>
                  <a:schemeClr val="tx2">
                    <a:lumMod val="75000"/>
                  </a:schemeClr>
                </a:solidFill>
                <a:latin typeface="微軟正黑體" panose="020B0604030504040204" charset="-120"/>
                <a:ea typeface="微軟正黑體" panose="020B0604030504040204" charset="-120"/>
              </a:rPr>
              <a:t>                         四</a:t>
            </a:r>
            <a:r>
              <a:rPr lang="en-US" altLang="zh-TW" sz="2800" kern="1200" dirty="0">
                <a:solidFill>
                  <a:schemeClr val="tx2">
                    <a:lumMod val="75000"/>
                  </a:schemeClr>
                </a:solidFill>
                <a:latin typeface="微軟正黑體" panose="020B0604030504040204" charset="-120"/>
                <a:ea typeface="微軟正黑體" panose="020B0604030504040204" charset="-120"/>
              </a:rPr>
              <a:t>.</a:t>
            </a:r>
            <a:r>
              <a:rPr lang="zh-TW" altLang="en-US" sz="2800" kern="1200" dirty="0">
                <a:solidFill>
                  <a:schemeClr val="tx2">
                    <a:lumMod val="75000"/>
                  </a:schemeClr>
                </a:solidFill>
                <a:latin typeface="微軟正黑體" panose="020B0604030504040204" charset="-120"/>
                <a:ea typeface="微軟正黑體" panose="020B0604030504040204" charset="-120"/>
              </a:rPr>
              <a:t>營運概要</a:t>
            </a:r>
            <a:r>
              <a:rPr lang="en-US" altLang="zh-TW" kern="1200" dirty="0">
                <a:solidFill>
                  <a:schemeClr val="tx2">
                    <a:lumMod val="60000"/>
                    <a:lumOff val="40000"/>
                  </a:schemeClr>
                </a:solidFill>
                <a:latin typeface="微軟正黑體" panose="020B0604030504040204" charset="-120"/>
                <a:ea typeface="微軟正黑體" panose="020B0604030504040204" charset="-120"/>
              </a:rPr>
              <a:t>- </a:t>
            </a:r>
            <a:r>
              <a:rPr lang="en-US" altLang="zh-TW" sz="2800" kern="1200" dirty="0">
                <a:solidFill>
                  <a:schemeClr val="tx2">
                    <a:lumMod val="60000"/>
                    <a:lumOff val="40000"/>
                  </a:schemeClr>
                </a:solidFill>
                <a:latin typeface="微軟正黑體" panose="020B0604030504040204" charset="-120"/>
                <a:ea typeface="微軟正黑體" panose="020B0604030504040204" charset="-120"/>
                <a:cs typeface="+mn-cs"/>
              </a:rPr>
              <a:t>2020</a:t>
            </a:r>
            <a:r>
              <a:rPr lang="zh-TW" altLang="en-US" sz="2800" kern="1200" dirty="0">
                <a:solidFill>
                  <a:schemeClr val="tx2">
                    <a:lumMod val="60000"/>
                    <a:lumOff val="40000"/>
                  </a:schemeClr>
                </a:solidFill>
                <a:latin typeface="微軟正黑體" panose="020B0604030504040204" charset="-120"/>
                <a:ea typeface="微軟正黑體" panose="020B0604030504040204" charset="-120"/>
                <a:cs typeface="+mn-cs"/>
              </a:rPr>
              <a:t>年營運部門營業狀況 </a:t>
            </a:r>
          </a:p>
        </p:txBody>
      </p:sp>
      <p:sp>
        <p:nvSpPr>
          <p:cNvPr id="22533" name="object 6"/>
          <p:cNvSpPr txBox="1">
            <a:spLocks noGrp="1"/>
          </p:cNvSpPr>
          <p:nvPr/>
        </p:nvSpPr>
        <p:spPr bwMode="auto">
          <a:xfrm>
            <a:off x="4724400" y="6172200"/>
            <a:ext cx="3810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925">
              <a:spcBef>
                <a:spcPct val="20000"/>
              </a:spcBef>
              <a:defRPr>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lnSpc>
                <a:spcPts val="1315"/>
              </a:lnSpc>
              <a:spcBef>
                <a:spcPct val="0"/>
              </a:spcBef>
            </a:pPr>
            <a:endParaRPr kumimoji="0" lang="en-US" altLang="zh-TW" sz="1200" u="none"/>
          </a:p>
        </p:txBody>
      </p:sp>
      <p:graphicFrame>
        <p:nvGraphicFramePr>
          <p:cNvPr id="41003" name="Group 43"/>
          <p:cNvGraphicFramePr>
            <a:graphicFrameLocks noGrp="1"/>
          </p:cNvGraphicFramePr>
          <p:nvPr/>
        </p:nvGraphicFramePr>
        <p:xfrm>
          <a:off x="282575" y="1676400"/>
          <a:ext cx="8382000" cy="3478214"/>
        </p:xfrm>
        <a:graphic>
          <a:graphicData uri="http://schemas.openxmlformats.org/drawingml/2006/table">
            <a:tbl>
              <a:tblPr>
                <a:tableStyleId>{5940675A-B579-460E-94D1-54222C63F5DA}</a:tableStyleId>
              </a:tblPr>
              <a:tblGrid>
                <a:gridCol w="309880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962150">
                  <a:extLst>
                    <a:ext uri="{9D8B030D-6E8A-4147-A177-3AD203B41FA5}">
                      <a16:colId xmlns:a16="http://schemas.microsoft.com/office/drawing/2014/main" val="20002"/>
                    </a:ext>
                  </a:extLst>
                </a:gridCol>
                <a:gridCol w="1511300">
                  <a:extLst>
                    <a:ext uri="{9D8B030D-6E8A-4147-A177-3AD203B41FA5}">
                      <a16:colId xmlns:a16="http://schemas.microsoft.com/office/drawing/2014/main" val="20003"/>
                    </a:ext>
                  </a:extLst>
                </a:gridCol>
              </a:tblGrid>
              <a:tr h="958850">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單位</a:t>
                      </a:r>
                      <a:r>
                        <a:rPr kumimoji="1" lang="en-US" altLang="zh-TW" sz="1900" u="none" strike="noStrike" cap="none" normalizeH="0" baseline="0" dirty="0">
                          <a:ln>
                            <a:noFill/>
                          </a:ln>
                          <a:effectLst/>
                        </a:rPr>
                        <a:t>:</a:t>
                      </a:r>
                      <a:r>
                        <a:rPr kumimoji="1" lang="zh-TW" altLang="en-US" sz="1900" u="none" strike="noStrike" cap="none" normalizeH="0" baseline="0" dirty="0">
                          <a:ln>
                            <a:noFill/>
                          </a:ln>
                          <a:effectLst/>
                        </a:rPr>
                        <a:t>千元新台幣</a:t>
                      </a:r>
                      <a:endParaRPr kumimoji="1" lang="zh-TW" altLang="en-US"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2020</a:t>
                      </a:r>
                      <a:r>
                        <a:rPr kumimoji="1" lang="zh-TW" altLang="en-US" sz="1900" u="none" strike="noStrike" cap="none" normalizeH="0" baseline="0" dirty="0">
                          <a:ln>
                            <a:noFill/>
                          </a:ln>
                          <a:effectLst/>
                        </a:rPr>
                        <a:t>年</a:t>
                      </a:r>
                      <a:r>
                        <a:rPr kumimoji="1" lang="en-US" altLang="zh-TW" sz="1900" u="none" strike="noStrike" cap="none" normalizeH="0" baseline="0" dirty="0">
                          <a:ln>
                            <a:noFill/>
                          </a:ln>
                          <a:effectLst/>
                        </a:rPr>
                        <a:t>1-9</a:t>
                      </a:r>
                      <a:r>
                        <a:rPr kumimoji="1" lang="zh-TW" altLang="en-US" sz="1900" u="none" strike="noStrike" cap="none" normalizeH="0" baseline="0" dirty="0">
                          <a:ln>
                            <a:noFill/>
                          </a:ln>
                          <a:effectLst/>
                        </a:rPr>
                        <a:t>月</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2019</a:t>
                      </a:r>
                      <a:r>
                        <a:rPr kumimoji="1" lang="zh-TW" altLang="en-US" sz="1900" u="none" strike="noStrike" cap="none" normalizeH="0" baseline="0" dirty="0">
                          <a:ln>
                            <a:noFill/>
                          </a:ln>
                          <a:effectLst/>
                        </a:rPr>
                        <a:t>年</a:t>
                      </a:r>
                      <a:endParaRPr kumimoji="1" lang="zh-TW" altLang="en-US"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2018</a:t>
                      </a:r>
                      <a:r>
                        <a:rPr kumimoji="1" lang="zh-TW" altLang="en-US" sz="1900" u="none" strike="noStrike" cap="none" normalizeH="0" baseline="0" dirty="0">
                          <a:ln>
                            <a:noFill/>
                          </a:ln>
                          <a:effectLst/>
                        </a:rPr>
                        <a:t>年</a:t>
                      </a:r>
                      <a:endParaRPr kumimoji="1" lang="zh-TW" altLang="en-US"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extLst>
                  <a:ext uri="{0D108BD9-81ED-4DB2-BD59-A6C34878D82A}">
                    <a16:rowId xmlns:a16="http://schemas.microsoft.com/office/drawing/2014/main" val="10000"/>
                  </a:ext>
                </a:extLst>
              </a:tr>
              <a:tr h="482600">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紡織事業</a:t>
                      </a:r>
                      <a:endParaRPr kumimoji="1" lang="zh-TW" altLang="en-US"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-223,803</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-213,067</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-230,468</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extLst>
                  <a:ext uri="{0D108BD9-81ED-4DB2-BD59-A6C34878D82A}">
                    <a16:rowId xmlns:a16="http://schemas.microsoft.com/office/drawing/2014/main" val="10001"/>
                  </a:ext>
                </a:extLst>
              </a:tr>
              <a:tr h="493713">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營建事業</a:t>
                      </a:r>
                      <a:endParaRPr kumimoji="1" lang="zh-TW" altLang="en-US"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-3,415</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-11,164</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-119,427</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extLst>
                  <a:ext uri="{0D108BD9-81ED-4DB2-BD59-A6C34878D82A}">
                    <a16:rowId xmlns:a16="http://schemas.microsoft.com/office/drawing/2014/main" val="10002"/>
                  </a:ext>
                </a:extLst>
              </a:tr>
              <a:tr h="465138">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a:ln>
                            <a:noFill/>
                          </a:ln>
                          <a:effectLst/>
                        </a:rPr>
                        <a:t>其他</a:t>
                      </a:r>
                      <a:endParaRPr kumimoji="1" lang="zh-TW" altLang="en-US" sz="1900" b="0" i="0" u="none" strike="noStrike" cap="none" normalizeH="0" baseline="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-7,850</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144,263</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86,668</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extLst>
                  <a:ext uri="{0D108BD9-81ED-4DB2-BD59-A6C34878D82A}">
                    <a16:rowId xmlns:a16="http://schemas.microsoft.com/office/drawing/2014/main" val="10003"/>
                  </a:ext>
                </a:extLst>
              </a:tr>
              <a:tr h="584200">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a:ln>
                            <a:noFill/>
                          </a:ln>
                          <a:effectLst/>
                        </a:rPr>
                        <a:t>調整及消除</a:t>
                      </a:r>
                      <a:endParaRPr kumimoji="1" lang="zh-TW" altLang="en-US" sz="1900" b="0" i="0" u="none" strike="noStrike" cap="none" normalizeH="0" baseline="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41,949</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4,480</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96,967</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extLst>
                  <a:ext uri="{0D108BD9-81ED-4DB2-BD59-A6C34878D82A}">
                    <a16:rowId xmlns:a16="http://schemas.microsoft.com/office/drawing/2014/main" val="10004"/>
                  </a:ext>
                </a:extLst>
              </a:tr>
              <a:tr h="493713">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合計</a:t>
                      </a:r>
                      <a:endParaRPr kumimoji="1" lang="zh-TW" altLang="en-US"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-193,176</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-75,488</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-166,260</a:t>
                      </a:r>
                      <a:endParaRPr kumimoji="1" lang="en-US" altLang="zh-TW" sz="1900" b="0" i="0" u="none" strike="noStrike" cap="none" normalizeH="0" baseline="0" dirty="0">
                        <a:ln>
                          <a:noFill/>
                        </a:ln>
                        <a:solidFill>
                          <a:schemeClr val="tx1"/>
                        </a:solidFill>
                        <a:effectLst/>
                        <a:latin typeface="微軟正黑體" panose="020B0604030504040204" charset="-120"/>
                        <a:ea typeface="微軟正黑體" panose="020B0604030504040204" charset="-120"/>
                        <a:cs typeface="Times New Roman" panose="02020603050405020304" pitchFamily="18" charset="0"/>
                      </a:endParaRPr>
                    </a:p>
                  </a:txBody>
                  <a:tcPr anchor="ctr" horzOverflow="overflow"/>
                </a:tc>
                <a:extLst>
                  <a:ext uri="{0D108BD9-81ED-4DB2-BD59-A6C34878D82A}">
                    <a16:rowId xmlns:a16="http://schemas.microsoft.com/office/drawing/2014/main" val="10005"/>
                  </a:ext>
                </a:extLst>
              </a:tr>
            </a:tbl>
          </a:graphicData>
        </a:graphic>
      </p:graphicFrame>
      <p:sp>
        <p:nvSpPr>
          <p:cNvPr id="22566" name="文字方塊 16"/>
          <p:cNvSpPr txBox="1">
            <a:spLocks noChangeArrowheads="1"/>
          </p:cNvSpPr>
          <p:nvPr/>
        </p:nvSpPr>
        <p:spPr bwMode="auto">
          <a:xfrm>
            <a:off x="8636000" y="6324602"/>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13</a:t>
            </a:r>
            <a:endParaRPr lang="zh-TW" altLang="en-US" sz="1600" u="none" dirty="0"/>
          </a:p>
        </p:txBody>
      </p:sp>
      <p:pic>
        <p:nvPicPr>
          <p:cNvPr id="3" name="Picture 2" descr="black logo transparent background"/>
          <p:cNvPicPr>
            <a:picLocks noChangeAspect="1"/>
          </p:cNvPicPr>
          <p:nvPr/>
        </p:nvPicPr>
        <p:blipFill>
          <a:blip r:embed="rId3"/>
          <a:stretch>
            <a:fillRect/>
          </a:stretch>
        </p:blipFill>
        <p:spPr>
          <a:xfrm>
            <a:off x="247650" y="189230"/>
            <a:ext cx="2468880" cy="6756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bject 2"/>
          <p:cNvSpPr/>
          <p:nvPr/>
        </p:nvSpPr>
        <p:spPr bwMode="auto">
          <a:xfrm>
            <a:off x="762000" y="2209800"/>
            <a:ext cx="7902575" cy="565150"/>
          </a:xfrm>
          <a:custGeom>
            <a:avLst/>
            <a:gdLst>
              <a:gd name="T0" fmla="*/ 0 w 7902575"/>
              <a:gd name="T1" fmla="*/ 0 h 565785"/>
              <a:gd name="T2" fmla="*/ 0 w 7902575"/>
              <a:gd name="T3" fmla="*/ 548365 h 565785"/>
              <a:gd name="T4" fmla="*/ 7902071 w 7902575"/>
              <a:gd name="T5" fmla="*/ 548365 h 565785"/>
              <a:gd name="T6" fmla="*/ 7902071 w 7902575"/>
              <a:gd name="T7" fmla="*/ 0 h 565785"/>
              <a:gd name="T8" fmla="*/ 0 w 7902575"/>
              <a:gd name="T9" fmla="*/ 0 h 5657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02575" h="565785">
                <a:moveTo>
                  <a:pt x="0" y="0"/>
                </a:moveTo>
                <a:lnTo>
                  <a:pt x="0" y="565247"/>
                </a:lnTo>
                <a:lnTo>
                  <a:pt x="7902071" y="565247"/>
                </a:lnTo>
                <a:lnTo>
                  <a:pt x="790207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p>
            <a:endParaRPr lang="zh-TW" altLang="en-US"/>
          </a:p>
        </p:txBody>
      </p:sp>
      <p:sp>
        <p:nvSpPr>
          <p:cNvPr id="23555" name="object 3"/>
          <p:cNvSpPr/>
          <p:nvPr/>
        </p:nvSpPr>
        <p:spPr bwMode="auto">
          <a:xfrm>
            <a:off x="762000" y="3276600"/>
            <a:ext cx="7902575" cy="566738"/>
          </a:xfrm>
          <a:custGeom>
            <a:avLst/>
            <a:gdLst>
              <a:gd name="T0" fmla="*/ 0 w 7902575"/>
              <a:gd name="T1" fmla="*/ 0 h 565785"/>
              <a:gd name="T2" fmla="*/ 0 w 7902575"/>
              <a:gd name="T3" fmla="*/ 591518 h 565785"/>
              <a:gd name="T4" fmla="*/ 7902071 w 7902575"/>
              <a:gd name="T5" fmla="*/ 591518 h 565785"/>
              <a:gd name="T6" fmla="*/ 7902071 w 7902575"/>
              <a:gd name="T7" fmla="*/ 0 h 565785"/>
              <a:gd name="T8" fmla="*/ 0 w 7902575"/>
              <a:gd name="T9" fmla="*/ 0 h 5657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02575" h="565785">
                <a:moveTo>
                  <a:pt x="0" y="0"/>
                </a:moveTo>
                <a:lnTo>
                  <a:pt x="0" y="565247"/>
                </a:lnTo>
                <a:lnTo>
                  <a:pt x="7902071" y="565247"/>
                </a:lnTo>
                <a:lnTo>
                  <a:pt x="790207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p>
            <a:endParaRPr lang="zh-TW" altLang="en-US"/>
          </a:p>
        </p:txBody>
      </p:sp>
      <p:sp>
        <p:nvSpPr>
          <p:cNvPr id="4" name="object 4"/>
          <p:cNvSpPr txBox="1">
            <a:spLocks noGrp="1"/>
          </p:cNvSpPr>
          <p:nvPr>
            <p:ph type="title"/>
          </p:nvPr>
        </p:nvSpPr>
        <p:spPr>
          <a:xfrm>
            <a:off x="584200" y="304800"/>
            <a:ext cx="8255000" cy="492125"/>
          </a:xfrm>
        </p:spPr>
        <p:txBody>
          <a:bodyPr/>
          <a:lstStyle/>
          <a:p>
            <a:pPr algn="l">
              <a:defRPr/>
            </a:pPr>
            <a:r>
              <a:rPr lang="zh-TW" altLang="en-US" sz="2800" kern="1200" dirty="0">
                <a:solidFill>
                  <a:schemeClr val="tx2">
                    <a:lumMod val="75000"/>
                  </a:schemeClr>
                </a:solidFill>
                <a:latin typeface="微軟正黑體" panose="020B0604030504040204" charset="-120"/>
                <a:ea typeface="微軟正黑體" panose="020B0604030504040204" charset="-120"/>
              </a:rPr>
              <a:t>                          四</a:t>
            </a:r>
            <a:r>
              <a:rPr lang="en-US" altLang="zh-TW" sz="2800" kern="1200" dirty="0">
                <a:solidFill>
                  <a:schemeClr val="tx2">
                    <a:lumMod val="75000"/>
                  </a:schemeClr>
                </a:solidFill>
                <a:latin typeface="微軟正黑體" panose="020B0604030504040204" charset="-120"/>
                <a:ea typeface="微軟正黑體" panose="020B0604030504040204" charset="-120"/>
              </a:rPr>
              <a:t>.</a:t>
            </a:r>
            <a:r>
              <a:rPr lang="zh-TW" altLang="en-US" sz="2800" kern="1200" dirty="0">
                <a:solidFill>
                  <a:schemeClr val="tx2">
                    <a:lumMod val="75000"/>
                  </a:schemeClr>
                </a:solidFill>
                <a:latin typeface="微軟正黑體" panose="020B0604030504040204" charset="-120"/>
                <a:ea typeface="微軟正黑體" panose="020B0604030504040204" charset="-120"/>
              </a:rPr>
              <a:t> 營運概要</a:t>
            </a:r>
            <a:r>
              <a:rPr lang="en-US" altLang="zh-TW" kern="1200" dirty="0">
                <a:solidFill>
                  <a:schemeClr val="tx2">
                    <a:lumMod val="60000"/>
                    <a:lumOff val="40000"/>
                  </a:schemeClr>
                </a:solidFill>
                <a:latin typeface="微軟正黑體" panose="020B0604030504040204" charset="-120"/>
                <a:ea typeface="微軟正黑體" panose="020B0604030504040204" charset="-120"/>
              </a:rPr>
              <a:t>- </a:t>
            </a:r>
            <a:r>
              <a:rPr lang="en-US" altLang="zh-TW" sz="2800" kern="1200" dirty="0">
                <a:solidFill>
                  <a:schemeClr val="tx2">
                    <a:lumMod val="60000"/>
                    <a:lumOff val="40000"/>
                  </a:schemeClr>
                </a:solidFill>
                <a:latin typeface="微軟正黑體" panose="020B0604030504040204" charset="-120"/>
                <a:ea typeface="微軟正黑體" panose="020B0604030504040204" charset="-120"/>
                <a:cs typeface="+mn-cs"/>
              </a:rPr>
              <a:t>2020</a:t>
            </a:r>
            <a:r>
              <a:rPr lang="zh-TW" altLang="en-US" sz="2800" kern="1200" dirty="0">
                <a:solidFill>
                  <a:schemeClr val="tx2">
                    <a:lumMod val="60000"/>
                    <a:lumOff val="40000"/>
                  </a:schemeClr>
                </a:solidFill>
                <a:latin typeface="微軟正黑體" panose="020B0604030504040204" charset="-120"/>
                <a:ea typeface="微軟正黑體" panose="020B0604030504040204" charset="-120"/>
                <a:cs typeface="+mn-cs"/>
              </a:rPr>
              <a:t>年事業別營業收入</a:t>
            </a:r>
          </a:p>
        </p:txBody>
      </p:sp>
      <p:graphicFrame>
        <p:nvGraphicFramePr>
          <p:cNvPr id="35155" name="Group 339"/>
          <p:cNvGraphicFramePr>
            <a:graphicFrameLocks noGrp="1"/>
          </p:cNvGraphicFramePr>
          <p:nvPr/>
        </p:nvGraphicFramePr>
        <p:xfrm>
          <a:off x="685800" y="1752600"/>
          <a:ext cx="7772400" cy="3949700"/>
        </p:xfrm>
        <a:graphic>
          <a:graphicData uri="http://schemas.openxmlformats.org/drawingml/2006/table">
            <a:tbl>
              <a:tblPr>
                <a:tableStyleId>{5940675A-B579-460E-94D1-54222C63F5DA}</a:tableStyleId>
              </a:tblPr>
              <a:tblGrid>
                <a:gridCol w="2246313">
                  <a:extLst>
                    <a:ext uri="{9D8B030D-6E8A-4147-A177-3AD203B41FA5}">
                      <a16:colId xmlns:a16="http://schemas.microsoft.com/office/drawing/2014/main" val="20000"/>
                    </a:ext>
                  </a:extLst>
                </a:gridCol>
                <a:gridCol w="2071687">
                  <a:extLst>
                    <a:ext uri="{9D8B030D-6E8A-4147-A177-3AD203B41FA5}">
                      <a16:colId xmlns:a16="http://schemas.microsoft.com/office/drawing/2014/main" val="20001"/>
                    </a:ext>
                  </a:extLst>
                </a:gridCol>
                <a:gridCol w="1900238">
                  <a:extLst>
                    <a:ext uri="{9D8B030D-6E8A-4147-A177-3AD203B41FA5}">
                      <a16:colId xmlns:a16="http://schemas.microsoft.com/office/drawing/2014/main" val="20002"/>
                    </a:ext>
                  </a:extLst>
                </a:gridCol>
                <a:gridCol w="1554162">
                  <a:extLst>
                    <a:ext uri="{9D8B030D-6E8A-4147-A177-3AD203B41FA5}">
                      <a16:colId xmlns:a16="http://schemas.microsoft.com/office/drawing/2014/main" val="20003"/>
                    </a:ext>
                  </a:extLst>
                </a:gridCol>
              </a:tblGrid>
              <a:tr h="1165225">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單位</a:t>
                      </a:r>
                      <a:r>
                        <a:rPr kumimoji="1" lang="en-US" altLang="zh-TW" sz="1900" u="none" strike="noStrike" cap="none" normalizeH="0" baseline="0" dirty="0">
                          <a:ln>
                            <a:noFill/>
                          </a:ln>
                          <a:effectLst/>
                        </a:rPr>
                        <a:t>:</a:t>
                      </a:r>
                      <a:r>
                        <a:rPr kumimoji="1" lang="zh-TW" altLang="en-US" sz="1900" u="none" strike="noStrike" cap="none" normalizeH="0" baseline="0" dirty="0">
                          <a:ln>
                            <a:noFill/>
                          </a:ln>
                          <a:effectLst/>
                        </a:rPr>
                        <a:t>千元新台幣          </a:t>
                      </a:r>
                    </a:p>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事業別營業收入 </a:t>
                      </a:r>
                      <a:endParaRPr kumimoji="1" lang="zh-TW" altLang="en-US"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2020</a:t>
                      </a:r>
                      <a:r>
                        <a:rPr kumimoji="1" lang="zh-TW" altLang="en-US" sz="1900" u="none" strike="noStrike" cap="none" normalizeH="0" baseline="0" dirty="0">
                          <a:ln>
                            <a:noFill/>
                          </a:ln>
                          <a:effectLst/>
                        </a:rPr>
                        <a:t>年</a:t>
                      </a:r>
                      <a:r>
                        <a:rPr kumimoji="1" lang="en-US" altLang="zh-TW" sz="1900" u="none" strike="noStrike" cap="none" normalizeH="0" baseline="0" dirty="0">
                          <a:ln>
                            <a:noFill/>
                          </a:ln>
                          <a:effectLst/>
                        </a:rPr>
                        <a:t>1-9</a:t>
                      </a:r>
                      <a:r>
                        <a:rPr kumimoji="1" lang="zh-TW" altLang="en-US" sz="1900" u="none" strike="noStrike" cap="none" normalizeH="0" baseline="0" dirty="0">
                          <a:ln>
                            <a:noFill/>
                          </a:ln>
                          <a:effectLst/>
                        </a:rPr>
                        <a:t>月</a:t>
                      </a:r>
                      <a:endParaRPr kumimoji="1" lang="zh-TW" altLang="en-US"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2019</a:t>
                      </a:r>
                      <a:r>
                        <a:rPr kumimoji="1" lang="zh-TW" altLang="en-US" sz="1900" u="none" strike="noStrike" cap="none" normalizeH="0" baseline="0" dirty="0">
                          <a:ln>
                            <a:noFill/>
                          </a:ln>
                          <a:effectLst/>
                        </a:rPr>
                        <a:t>年</a:t>
                      </a:r>
                      <a:endParaRPr kumimoji="1" lang="zh-TW" altLang="en-US"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2018</a:t>
                      </a:r>
                      <a:r>
                        <a:rPr kumimoji="1" lang="zh-TW" altLang="en-US" sz="1900" u="none" strike="noStrike" cap="none" normalizeH="0" baseline="0" dirty="0">
                          <a:ln>
                            <a:noFill/>
                          </a:ln>
                          <a:effectLst/>
                        </a:rPr>
                        <a:t>年</a:t>
                      </a:r>
                      <a:endParaRPr kumimoji="1" lang="zh-TW" altLang="en-US"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extLst>
                  <a:ext uri="{0D108BD9-81ED-4DB2-BD59-A6C34878D82A}">
                    <a16:rowId xmlns:a16="http://schemas.microsoft.com/office/drawing/2014/main" val="10000"/>
                  </a:ext>
                </a:extLst>
              </a:tr>
              <a:tr h="673100">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紡織事業                 </a:t>
                      </a:r>
                      <a:endParaRPr kumimoji="1" lang="zh-TW" altLang="en-US"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1,147,957</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1,958,632</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2,031,219</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extLst>
                  <a:ext uri="{0D108BD9-81ED-4DB2-BD59-A6C34878D82A}">
                    <a16:rowId xmlns:a16="http://schemas.microsoft.com/office/drawing/2014/main" val="10001"/>
                  </a:ext>
                </a:extLst>
              </a:tr>
              <a:tr h="765175">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營建事業</a:t>
                      </a:r>
                      <a:endParaRPr kumimoji="1" lang="zh-TW" altLang="en-US"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172,168</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490,253</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399,651</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extLst>
                  <a:ext uri="{0D108BD9-81ED-4DB2-BD59-A6C34878D82A}">
                    <a16:rowId xmlns:a16="http://schemas.microsoft.com/office/drawing/2014/main" val="10002"/>
                  </a:ext>
                </a:extLst>
              </a:tr>
              <a:tr h="673100">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其他</a:t>
                      </a:r>
                      <a:endParaRPr kumimoji="1" lang="zh-TW" altLang="en-US"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32,881</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47,165</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28,174</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extLst>
                  <a:ext uri="{0D108BD9-81ED-4DB2-BD59-A6C34878D82A}">
                    <a16:rowId xmlns:a16="http://schemas.microsoft.com/office/drawing/2014/main" val="10003"/>
                  </a:ext>
                </a:extLst>
              </a:tr>
              <a:tr h="673100">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zh-TW" altLang="en-US" sz="1900" u="none" strike="noStrike" cap="none" normalizeH="0" baseline="0" dirty="0">
                          <a:ln>
                            <a:noFill/>
                          </a:ln>
                          <a:effectLst/>
                        </a:rPr>
                        <a:t>合計</a:t>
                      </a:r>
                      <a:endParaRPr kumimoji="1" lang="zh-TW" altLang="en-US"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1,353,006</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2,496,050</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1" lang="en-US" altLang="zh-TW" sz="1900" u="none" strike="noStrike" cap="none" normalizeH="0" baseline="0" dirty="0">
                          <a:ln>
                            <a:noFill/>
                          </a:ln>
                          <a:effectLst/>
                        </a:rPr>
                        <a:t>2,459,080</a:t>
                      </a:r>
                      <a:endParaRPr kumimoji="1" lang="en-US" altLang="zh-TW" sz="1900" u="none" strike="noStrike" cap="none" normalizeH="0" baseline="0" dirty="0">
                        <a:ln>
                          <a:noFill/>
                        </a:ln>
                        <a:solidFill>
                          <a:schemeClr val="tx1"/>
                        </a:solidFill>
                        <a:effectLst/>
                        <a:latin typeface="Calibri" panose="020F0502020204030204" pitchFamily="34" charset="0"/>
                        <a:ea typeface="新細明體" panose="02020500000000000000" pitchFamily="18" charset="-120"/>
                        <a:cs typeface="+mn-cs"/>
                      </a:endParaRPr>
                    </a:p>
                  </a:txBody>
                  <a:tcPr anchor="ctr" horzOverflow="overflow"/>
                </a:tc>
                <a:extLst>
                  <a:ext uri="{0D108BD9-81ED-4DB2-BD59-A6C34878D82A}">
                    <a16:rowId xmlns:a16="http://schemas.microsoft.com/office/drawing/2014/main" val="10004"/>
                  </a:ext>
                </a:extLst>
              </a:tr>
            </a:tbl>
          </a:graphicData>
        </a:graphic>
      </p:graphicFrame>
      <p:sp>
        <p:nvSpPr>
          <p:cNvPr id="23581" name="文字方塊 16"/>
          <p:cNvSpPr txBox="1">
            <a:spLocks noChangeArrowheads="1"/>
          </p:cNvSpPr>
          <p:nvPr/>
        </p:nvSpPr>
        <p:spPr bwMode="auto">
          <a:xfrm>
            <a:off x="8701088" y="6453188"/>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14</a:t>
            </a:r>
            <a:endParaRPr lang="zh-TW" altLang="en-US" sz="1600" u="none" dirty="0"/>
          </a:p>
        </p:txBody>
      </p:sp>
      <p:pic>
        <p:nvPicPr>
          <p:cNvPr id="2" name="Picture 1" descr="black logo transparent background"/>
          <p:cNvPicPr>
            <a:picLocks noChangeAspect="1"/>
          </p:cNvPicPr>
          <p:nvPr/>
        </p:nvPicPr>
        <p:blipFill>
          <a:blip r:embed="rId3"/>
          <a:stretch>
            <a:fillRect/>
          </a:stretch>
        </p:blipFill>
        <p:spPr>
          <a:xfrm>
            <a:off x="247650" y="189230"/>
            <a:ext cx="2468880" cy="67564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 y="228600"/>
            <a:ext cx="8610600" cy="430213"/>
          </a:xfrm>
        </p:spPr>
        <p:txBody>
          <a:bodyPr/>
          <a:lstStyle/>
          <a:p>
            <a:pPr algn="l">
              <a:defRPr/>
            </a:pPr>
            <a:r>
              <a:rPr lang="zh-TW" altLang="en-US" sz="2800" kern="1200" dirty="0">
                <a:solidFill>
                  <a:schemeClr val="tx2">
                    <a:lumMod val="75000"/>
                  </a:schemeClr>
                </a:solidFill>
                <a:latin typeface="微軟正黑體" panose="020B0604030504040204" charset="-120"/>
                <a:ea typeface="微軟正黑體" panose="020B0604030504040204" charset="-120"/>
              </a:rPr>
              <a:t>                               四</a:t>
            </a:r>
            <a:r>
              <a:rPr lang="en-US" altLang="zh-TW" sz="2800" kern="1200" dirty="0">
                <a:solidFill>
                  <a:schemeClr val="tx2">
                    <a:lumMod val="75000"/>
                  </a:schemeClr>
                </a:solidFill>
                <a:latin typeface="微軟正黑體" panose="020B0604030504040204" charset="-120"/>
                <a:ea typeface="微軟正黑體" panose="020B0604030504040204" charset="-120"/>
              </a:rPr>
              <a:t>.</a:t>
            </a:r>
            <a:r>
              <a:rPr lang="zh-TW" altLang="en-US" sz="2800" kern="1200" dirty="0">
                <a:solidFill>
                  <a:schemeClr val="tx2">
                    <a:lumMod val="75000"/>
                  </a:schemeClr>
                </a:solidFill>
                <a:latin typeface="微軟正黑體" panose="020B0604030504040204" charset="-120"/>
                <a:ea typeface="微軟正黑體" panose="020B0604030504040204" charset="-120"/>
              </a:rPr>
              <a:t> 營運概要</a:t>
            </a:r>
            <a:r>
              <a:rPr lang="en-US" altLang="zh-TW" sz="2800" kern="1200" dirty="0">
                <a:solidFill>
                  <a:schemeClr val="tx2">
                    <a:lumMod val="60000"/>
                    <a:lumOff val="40000"/>
                  </a:schemeClr>
                </a:solidFill>
                <a:latin typeface="微軟正黑體" panose="020B0604030504040204" charset="-120"/>
                <a:ea typeface="微軟正黑體" panose="020B0604030504040204" charset="-120"/>
              </a:rPr>
              <a:t>-</a:t>
            </a:r>
            <a:r>
              <a:rPr lang="zh-TW" altLang="zh-TW" sz="2800" kern="1200" dirty="0">
                <a:solidFill>
                  <a:schemeClr val="tx2">
                    <a:lumMod val="60000"/>
                    <a:lumOff val="40000"/>
                  </a:schemeClr>
                </a:solidFill>
                <a:latin typeface="微軟正黑體" panose="020B0604030504040204" charset="-120"/>
                <a:ea typeface="微軟正黑體" panose="020B0604030504040204" charset="-120"/>
              </a:rPr>
              <a:t>20</a:t>
            </a:r>
            <a:r>
              <a:rPr lang="en-US" altLang="zh-TW" sz="2800" kern="1200" dirty="0">
                <a:solidFill>
                  <a:schemeClr val="tx2">
                    <a:lumMod val="60000"/>
                    <a:lumOff val="40000"/>
                  </a:schemeClr>
                </a:solidFill>
                <a:latin typeface="微軟正黑體" panose="020B0604030504040204" charset="-120"/>
                <a:ea typeface="微軟正黑體" panose="020B0604030504040204" charset="-120"/>
              </a:rPr>
              <a:t>20</a:t>
            </a:r>
            <a:r>
              <a:rPr lang="zh-TW" altLang="en-US" sz="2800" kern="1200" dirty="0">
                <a:solidFill>
                  <a:schemeClr val="tx2">
                    <a:lumMod val="60000"/>
                    <a:lumOff val="40000"/>
                  </a:schemeClr>
                </a:solidFill>
                <a:latin typeface="微軟正黑體" panose="020B0604030504040204" charset="-120"/>
                <a:ea typeface="微軟正黑體" panose="020B0604030504040204" charset="-120"/>
              </a:rPr>
              <a:t>年合併綜合損益表</a:t>
            </a:r>
            <a:endParaRPr lang="zh-TW" altLang="en-US" sz="2800" kern="1200" dirty="0">
              <a:solidFill>
                <a:schemeClr val="tx2">
                  <a:lumMod val="75000"/>
                </a:schemeClr>
              </a:solidFill>
              <a:latin typeface="微軟正黑體" panose="020B0604030504040204" charset="-120"/>
              <a:ea typeface="微軟正黑體" panose="020B0604030504040204" charset="-120"/>
              <a:cs typeface="+mn-cs"/>
            </a:endParaRPr>
          </a:p>
        </p:txBody>
      </p:sp>
      <p:sp>
        <p:nvSpPr>
          <p:cNvPr id="24580" name="文字方塊 6"/>
          <p:cNvSpPr txBox="1">
            <a:spLocks noChangeArrowheads="1"/>
          </p:cNvSpPr>
          <p:nvPr/>
        </p:nvSpPr>
        <p:spPr bwMode="auto">
          <a:xfrm>
            <a:off x="6556375" y="1185863"/>
            <a:ext cx="18256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zh-TW" altLang="en-US" sz="1600" u="none">
                <a:latin typeface="微軟正黑體" panose="020B0604030504040204" charset="-120"/>
                <a:ea typeface="微軟正黑體" panose="020B0604030504040204" charset="-120"/>
              </a:rPr>
              <a:t>單位：仟元新台幣</a:t>
            </a:r>
            <a:endParaRPr lang="zh-TW" altLang="en-US" sz="1600">
              <a:latin typeface="微軟正黑體" panose="020B0604030504040204" charset="-120"/>
              <a:ea typeface="微軟正黑體" panose="020B0604030504040204" charset="-120"/>
            </a:endParaRPr>
          </a:p>
        </p:txBody>
      </p:sp>
      <p:sp>
        <p:nvSpPr>
          <p:cNvPr id="24581" name="文字方塊 8"/>
          <p:cNvSpPr txBox="1">
            <a:spLocks noChangeArrowheads="1"/>
          </p:cNvSpPr>
          <p:nvPr/>
        </p:nvSpPr>
        <p:spPr bwMode="auto">
          <a:xfrm>
            <a:off x="8534400" y="6400800"/>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1</a:t>
            </a:r>
            <a:r>
              <a:rPr lang="en-US" sz="1600" u="none" dirty="0"/>
              <a:t>5</a:t>
            </a:r>
          </a:p>
        </p:txBody>
      </p:sp>
      <p:graphicFrame>
        <p:nvGraphicFramePr>
          <p:cNvPr id="4" name="表格 3"/>
          <p:cNvGraphicFramePr>
            <a:graphicFrameLocks noGrp="1"/>
          </p:cNvGraphicFramePr>
          <p:nvPr/>
        </p:nvGraphicFramePr>
        <p:xfrm>
          <a:off x="1034728" y="1509007"/>
          <a:ext cx="7696200" cy="4821232"/>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20000"/>
                    </a:ext>
                  </a:extLst>
                </a:gridCol>
                <a:gridCol w="1219199">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685801">
                  <a:extLst>
                    <a:ext uri="{9D8B030D-6E8A-4147-A177-3AD203B41FA5}">
                      <a16:colId xmlns:a16="http://schemas.microsoft.com/office/drawing/2014/main" val="20004"/>
                    </a:ext>
                  </a:extLst>
                </a:gridCol>
                <a:gridCol w="1066799">
                  <a:extLst>
                    <a:ext uri="{9D8B030D-6E8A-4147-A177-3AD203B41FA5}">
                      <a16:colId xmlns:a16="http://schemas.microsoft.com/office/drawing/2014/main" val="20005"/>
                    </a:ext>
                  </a:extLst>
                </a:gridCol>
                <a:gridCol w="762001">
                  <a:extLst>
                    <a:ext uri="{9D8B030D-6E8A-4147-A177-3AD203B41FA5}">
                      <a16:colId xmlns:a16="http://schemas.microsoft.com/office/drawing/2014/main" val="20006"/>
                    </a:ext>
                  </a:extLst>
                </a:gridCol>
              </a:tblGrid>
              <a:tr h="370864">
                <a:tc rowSpan="2">
                  <a:txBody>
                    <a:bodyPr/>
                    <a:lstStyle/>
                    <a:p>
                      <a:pPr algn="ctr"/>
                      <a:r>
                        <a:rPr lang="zh-TW" altLang="en-US" sz="1600" b="0" dirty="0">
                          <a:solidFill>
                            <a:schemeClr val="tx1"/>
                          </a:solidFill>
                          <a:latin typeface="微軟正黑體" panose="020B0604030504040204" charset="-120"/>
                          <a:ea typeface="微軟正黑體" panose="020B0604030504040204" charset="-120"/>
                        </a:rPr>
                        <a:t>科目</a:t>
                      </a:r>
                    </a:p>
                  </a:txBody>
                  <a:tcPr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altLang="zh-TW" sz="1500" b="0" dirty="0">
                          <a:solidFill>
                            <a:schemeClr val="tx1"/>
                          </a:solidFill>
                          <a:latin typeface="微軟正黑體" panose="020B0604030504040204" charset="-120"/>
                          <a:ea typeface="微軟正黑體" panose="020B0604030504040204" charset="-120"/>
                        </a:rPr>
                        <a:t>2020</a:t>
                      </a:r>
                      <a:r>
                        <a:rPr lang="zh-TW" altLang="en-US" sz="1500" b="0" dirty="0">
                          <a:solidFill>
                            <a:schemeClr val="tx1"/>
                          </a:solidFill>
                          <a:latin typeface="微軟正黑體" panose="020B0604030504040204" charset="-120"/>
                          <a:ea typeface="微軟正黑體" panose="020B0604030504040204" charset="-120"/>
                        </a:rPr>
                        <a:t>年</a:t>
                      </a:r>
                      <a:r>
                        <a:rPr lang="en-US" altLang="zh-TW" sz="1500" b="0" dirty="0">
                          <a:solidFill>
                            <a:schemeClr val="tx1"/>
                          </a:solidFill>
                          <a:latin typeface="微軟正黑體" panose="020B0604030504040204" charset="-120"/>
                          <a:ea typeface="微軟正黑體" panose="020B0604030504040204" charset="-120"/>
                        </a:rPr>
                        <a:t>1-9</a:t>
                      </a:r>
                      <a:r>
                        <a:rPr lang="zh-TW" altLang="en-US" sz="1500" b="0" dirty="0">
                          <a:solidFill>
                            <a:schemeClr val="tx1"/>
                          </a:solidFill>
                          <a:latin typeface="微軟正黑體" panose="020B0604030504040204" charset="-120"/>
                          <a:ea typeface="微軟正黑體" panose="020B0604030504040204" charset="-120"/>
                        </a:rPr>
                        <a:t>月</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p>
                  </a:txBody>
                  <a:tcPr>
                    <a:noFill/>
                  </a:tcPr>
                </a:tc>
                <a:tc gridSpan="2">
                  <a:txBody>
                    <a:bodyPr/>
                    <a:lstStyle/>
                    <a:p>
                      <a:pPr algn="ctr"/>
                      <a:r>
                        <a:rPr lang="en-US" altLang="zh-TW" sz="1500" b="0" dirty="0">
                          <a:solidFill>
                            <a:schemeClr val="tx1"/>
                          </a:solidFill>
                          <a:latin typeface="微軟正黑體" panose="020B0604030504040204" charset="-120"/>
                          <a:ea typeface="微軟正黑體" panose="020B0604030504040204" charset="-120"/>
                        </a:rPr>
                        <a:t>2019</a:t>
                      </a:r>
                      <a:r>
                        <a:rPr lang="zh-TW" altLang="en-US" sz="1500" b="0" dirty="0">
                          <a:solidFill>
                            <a:schemeClr val="tx1"/>
                          </a:solidFill>
                          <a:latin typeface="微軟正黑體" panose="020B0604030504040204" charset="-120"/>
                          <a:ea typeface="微軟正黑體" panose="020B0604030504040204" charset="-120"/>
                        </a:rPr>
                        <a:t>年</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p>
                  </a:txBody>
                  <a:tcPr>
                    <a:noFill/>
                  </a:tcPr>
                </a:tc>
                <a:tc gridSpan="2">
                  <a:txBody>
                    <a:bodyPr/>
                    <a:lstStyle/>
                    <a:p>
                      <a:pPr algn="ctr"/>
                      <a:r>
                        <a:rPr lang="en-US" altLang="zh-TW" sz="1500" b="0" dirty="0">
                          <a:solidFill>
                            <a:schemeClr val="tx1"/>
                          </a:solidFill>
                          <a:latin typeface="微軟正黑體" panose="020B0604030504040204" charset="-120"/>
                          <a:ea typeface="微軟正黑體" panose="020B0604030504040204" charset="-120"/>
                        </a:rPr>
                        <a:t>2018</a:t>
                      </a:r>
                      <a:r>
                        <a:rPr lang="zh-TW" altLang="en-US" sz="1500" b="0" dirty="0">
                          <a:solidFill>
                            <a:schemeClr val="tx1"/>
                          </a:solidFill>
                          <a:latin typeface="微軟正黑體" panose="020B0604030504040204" charset="-120"/>
                          <a:ea typeface="微軟正黑體" panose="020B0604030504040204" charset="-120"/>
                        </a:rPr>
                        <a:t>年</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p>
                  </a:txBody>
                  <a:tcPr>
                    <a:noFill/>
                  </a:tcPr>
                </a:tc>
                <a:extLst>
                  <a:ext uri="{0D108BD9-81ED-4DB2-BD59-A6C34878D82A}">
                    <a16:rowId xmlns:a16="http://schemas.microsoft.com/office/drawing/2014/main" val="10000"/>
                  </a:ext>
                </a:extLst>
              </a:tr>
              <a:tr h="370864">
                <a:tc vMerge="1">
                  <a:txBody>
                    <a:bodyPr/>
                    <a:lstStyle/>
                    <a:p>
                      <a:endParaRPr lang="zh-TW"/>
                    </a:p>
                  </a:txBody>
                  <a:tcPr>
                    <a:noFill/>
                  </a:tcPr>
                </a:tc>
                <a:tc>
                  <a:txBody>
                    <a:bodyPr/>
                    <a:lstStyle/>
                    <a:p>
                      <a:pPr algn="ctr"/>
                      <a:r>
                        <a:rPr lang="zh-TW" altLang="en-US" sz="1500" b="0" dirty="0">
                          <a:solidFill>
                            <a:schemeClr val="tx1"/>
                          </a:solidFill>
                          <a:latin typeface="微軟正黑體" panose="020B0604030504040204" charset="-120"/>
                          <a:ea typeface="微軟正黑體" panose="020B0604030504040204" charset="-120"/>
                        </a:rPr>
                        <a:t>金額</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500" b="0" dirty="0">
                          <a:solidFill>
                            <a:schemeClr val="tx1"/>
                          </a:solidFill>
                          <a:latin typeface="微軟正黑體" panose="020B0604030504040204" charset="-120"/>
                          <a:ea typeface="微軟正黑體" panose="020B0604030504040204" charset="-120"/>
                        </a:rPr>
                        <a:t>%</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500" b="0" dirty="0">
                          <a:solidFill>
                            <a:schemeClr val="tx1"/>
                          </a:solidFill>
                          <a:latin typeface="微軟正黑體" panose="020B0604030504040204" charset="-120"/>
                          <a:ea typeface="微軟正黑體" panose="020B0604030504040204" charset="-120"/>
                        </a:rPr>
                        <a:t>金額</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500" b="0" dirty="0">
                          <a:solidFill>
                            <a:schemeClr val="tx1"/>
                          </a:solidFill>
                          <a:latin typeface="微軟正黑體" panose="020B0604030504040204" charset="-120"/>
                          <a:ea typeface="微軟正黑體" panose="020B0604030504040204" charset="-120"/>
                        </a:rPr>
                        <a:t>%</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500" b="0" dirty="0">
                          <a:solidFill>
                            <a:schemeClr val="tx1"/>
                          </a:solidFill>
                          <a:latin typeface="微軟正黑體" panose="020B0604030504040204" charset="-120"/>
                          <a:ea typeface="微軟正黑體" panose="020B0604030504040204" charset="-120"/>
                        </a:rPr>
                        <a:t>金額</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500" b="0" dirty="0">
                          <a:solidFill>
                            <a:schemeClr val="tx1"/>
                          </a:solidFill>
                          <a:latin typeface="微軟正黑體" panose="020B0604030504040204" charset="-120"/>
                          <a:ea typeface="微軟正黑體" panose="020B0604030504040204" charset="-120"/>
                        </a:rPr>
                        <a:t>%</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營業收入</a:t>
                      </a:r>
                      <a:endParaRPr lang="en-US" altLang="zh-TW" sz="14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1,353,006</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100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2,496,050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100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2,459,080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100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營業成本</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1,287,986</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95</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2,285,083</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92</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2,320,982</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94</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營業毛利</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65,020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5</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210,967</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8</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138,098</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6</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營業費用</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244,890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19</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361,644</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14</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384,473</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16</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營業利益</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-179,870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-14</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-150,677</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-6</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-246,375</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70864">
                <a:tc>
                  <a:txBody>
                    <a:bodyPr/>
                    <a:lstStyle/>
                    <a:p>
                      <a:pPr marL="0" marR="0" lvl="0" indent="0" defTabSz="914400" eaLnBrk="1" fontAlgn="auto" latinLnBrk="0" hangingPunct="1">
                        <a:lnSpc>
                          <a:spcPct val="100000"/>
                        </a:lnSpc>
                        <a:spcBef>
                          <a:spcPts val="0"/>
                        </a:spcBef>
                        <a:spcAft>
                          <a:spcPts val="0"/>
                        </a:spcAft>
                        <a:buClrTx/>
                        <a:buSzTx/>
                        <a:buFontTx/>
                        <a:buNone/>
                        <a:defRPr/>
                      </a:pPr>
                      <a:r>
                        <a:rPr lang="zh-TW" altLang="en-US" sz="1400" b="0" dirty="0">
                          <a:solidFill>
                            <a:schemeClr val="tx1"/>
                          </a:solidFill>
                          <a:latin typeface="微軟正黑體" panose="020B0604030504040204" charset="-120"/>
                          <a:ea typeface="微軟正黑體" panose="020B0604030504040204" charset="-120"/>
                        </a:rPr>
                        <a:t>營業外收入及支出</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dirty="0">
                          <a:solidFill>
                            <a:schemeClr val="tx1"/>
                          </a:solidFill>
                          <a:effectLst/>
                          <a:latin typeface="微軟正黑體" panose="020B0604030504040204" charset="-120"/>
                          <a:ea typeface="微軟正黑體" panose="020B0604030504040204" charset="-120"/>
                        </a:rPr>
                        <a:t>-13,306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dirty="0">
                          <a:solidFill>
                            <a:schemeClr val="tx1"/>
                          </a:solidFill>
                          <a:effectLst/>
                          <a:latin typeface="微軟正黑體" panose="020B0604030504040204" charset="-120"/>
                          <a:ea typeface="微軟正黑體" panose="020B0604030504040204" charset="-120"/>
                        </a:rPr>
                        <a:t>-</a:t>
                      </a:r>
                      <a:endParaRPr lang="zh-TW" altLang="en-US" sz="1500" dirty="0">
                        <a:solidFill>
                          <a:schemeClr val="tx1"/>
                        </a:solidFill>
                        <a:effectLst/>
                        <a:latin typeface="微軟正黑體" panose="020B0604030504040204" charset="-120"/>
                        <a:ea typeface="微軟正黑體" panose="020B060403050404020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75,189</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3</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80,115</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3</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稅前淨利</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-193,176</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-14</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-75,488</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-3</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-166,260</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-7</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所得稅費用</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dirty="0">
                          <a:solidFill>
                            <a:schemeClr val="tx1"/>
                          </a:solidFill>
                          <a:effectLst/>
                          <a:latin typeface="微軟正黑體" panose="020B0604030504040204" charset="-120"/>
                          <a:ea typeface="微軟正黑體" panose="020B0604030504040204" charset="-12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dirty="0">
                          <a:solidFill>
                            <a:schemeClr val="tx1"/>
                          </a:solidFill>
                          <a:effectLst/>
                          <a:latin typeface="微軟正黑體" panose="020B0604030504040204" charset="-120"/>
                          <a:ea typeface="微軟正黑體" panose="020B0604030504040204" charset="-120"/>
                        </a:rPr>
                        <a:t>-</a:t>
                      </a:r>
                      <a:endParaRPr lang="zh-TW" altLang="en-US" sz="1500" dirty="0">
                        <a:solidFill>
                          <a:schemeClr val="tx1"/>
                        </a:solidFill>
                        <a:effectLst/>
                        <a:latin typeface="微軟正黑體" panose="020B0604030504040204" charset="-120"/>
                        <a:ea typeface="微軟正黑體" panose="020B060403050404020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34,841</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-1,354</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本期淨利</a:t>
                      </a: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-193,176</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-14</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-110,329</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-4</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-164,906</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TW" sz="1500" b="0" dirty="0">
                          <a:solidFill>
                            <a:schemeClr val="tx1"/>
                          </a:solidFill>
                          <a:latin typeface="微軟正黑體" panose="020B0604030504040204" charset="-120"/>
                          <a:ea typeface="微軟正黑體" panose="020B0604030504040204" charset="-120"/>
                        </a:rPr>
                        <a:t>-7</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基本每股盈</a:t>
                      </a:r>
                      <a:r>
                        <a:rPr lang="en-US" altLang="zh-TW" sz="1400" b="0" dirty="0">
                          <a:solidFill>
                            <a:schemeClr val="tx1"/>
                          </a:solidFill>
                          <a:latin typeface="微軟正黑體" panose="020B0604030504040204" charset="-120"/>
                          <a:ea typeface="微軟正黑體" panose="020B0604030504040204" charset="-120"/>
                        </a:rPr>
                        <a:t>(</a:t>
                      </a:r>
                      <a:r>
                        <a:rPr lang="zh-TW" altLang="en-US" sz="1400" b="0" dirty="0">
                          <a:solidFill>
                            <a:schemeClr val="tx1"/>
                          </a:solidFill>
                          <a:latin typeface="微軟正黑體" panose="020B0604030504040204" charset="-120"/>
                          <a:ea typeface="微軟正黑體" panose="020B0604030504040204" charset="-120"/>
                        </a:rPr>
                        <a:t>虧</a:t>
                      </a:r>
                      <a:r>
                        <a:rPr lang="en-US" altLang="zh-TW" sz="1400" b="0" dirty="0">
                          <a:solidFill>
                            <a:schemeClr val="tx1"/>
                          </a:solidFill>
                          <a:latin typeface="微軟正黑體" panose="020B0604030504040204" charset="-120"/>
                          <a:ea typeface="微軟正黑體" panose="020B0604030504040204" charset="-120"/>
                        </a:rPr>
                        <a:t>)</a:t>
                      </a:r>
                      <a:endParaRPr lang="zh-TW" altLang="en-US" sz="14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altLang="zh-TW" sz="1500" b="0" dirty="0">
                          <a:solidFill>
                            <a:schemeClr val="tx1"/>
                          </a:solidFill>
                          <a:latin typeface="微軟正黑體" panose="020B0604030504040204" charset="-120"/>
                          <a:ea typeface="微軟正黑體" panose="020B0604030504040204" charset="-120"/>
                        </a:rPr>
                        <a:t>-2.41</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p>
                  </a:txBody>
                  <a:tcPr marT="45723" marB="45723">
                    <a:noFill/>
                  </a:tcPr>
                </a:tc>
                <a:tc gridSpan="2">
                  <a:txBody>
                    <a:bodyPr/>
                    <a:lstStyle/>
                    <a:p>
                      <a:pPr algn="ctr"/>
                      <a:r>
                        <a:rPr lang="en-US" altLang="zh-TW" sz="1500" b="0" dirty="0">
                          <a:solidFill>
                            <a:schemeClr val="tx1"/>
                          </a:solidFill>
                          <a:latin typeface="微軟正黑體" panose="020B0604030504040204" charset="-120"/>
                          <a:ea typeface="微軟正黑體" panose="020B0604030504040204" charset="-120"/>
                        </a:rPr>
                        <a:t>-0.7</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p>
                  </a:txBody>
                  <a:tcPr marT="45723" marB="45723">
                    <a:noFill/>
                  </a:tcPr>
                </a:tc>
                <a:tc gridSpan="2">
                  <a:txBody>
                    <a:bodyPr/>
                    <a:lstStyle/>
                    <a:p>
                      <a:pPr algn="ctr"/>
                      <a:r>
                        <a:rPr lang="en-US" altLang="zh-TW" sz="1500" b="0" dirty="0">
                          <a:solidFill>
                            <a:schemeClr val="tx1"/>
                          </a:solidFill>
                          <a:latin typeface="微軟正黑體" panose="020B0604030504040204" charset="-120"/>
                          <a:ea typeface="微軟正黑體" panose="020B0604030504040204" charset="-120"/>
                        </a:rPr>
                        <a:t>-0.85</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p>
                  </a:txBody>
                  <a:tcPr marT="45723" marB="45723">
                    <a:noFill/>
                  </a:tcPr>
                </a:tc>
                <a:extLst>
                  <a:ext uri="{0D108BD9-81ED-4DB2-BD59-A6C34878D82A}">
                    <a16:rowId xmlns:a16="http://schemas.microsoft.com/office/drawing/2014/main" val="10011"/>
                  </a:ext>
                </a:extLst>
              </a:tr>
              <a:tr h="370864">
                <a:tc>
                  <a:txBody>
                    <a:bodyPr/>
                    <a:lstStyle/>
                    <a:p>
                      <a:r>
                        <a:rPr lang="zh-TW" altLang="en-US" sz="1400" b="0" dirty="0">
                          <a:solidFill>
                            <a:schemeClr val="tx1"/>
                          </a:solidFill>
                          <a:latin typeface="微軟正黑體" panose="020B0604030504040204" charset="-120"/>
                          <a:ea typeface="微軟正黑體" panose="020B0604030504040204" charset="-120"/>
                        </a:rPr>
                        <a:t>加權平均流通股數</a:t>
                      </a:r>
                      <a:r>
                        <a:rPr lang="en-US" altLang="zh-TW" sz="1400" b="0" dirty="0">
                          <a:solidFill>
                            <a:schemeClr val="tx1"/>
                          </a:solidFill>
                          <a:latin typeface="微軟正黑體" panose="020B0604030504040204" charset="-120"/>
                          <a:ea typeface="微軟正黑體" panose="020B0604030504040204" charset="-120"/>
                        </a:rPr>
                        <a:t>(</a:t>
                      </a:r>
                      <a:r>
                        <a:rPr lang="zh-TW" altLang="en-US" sz="1400" b="0" dirty="0">
                          <a:solidFill>
                            <a:schemeClr val="tx1"/>
                          </a:solidFill>
                          <a:latin typeface="微軟正黑體" panose="020B0604030504040204" charset="-120"/>
                          <a:ea typeface="微軟正黑體" panose="020B0604030504040204" charset="-120"/>
                        </a:rPr>
                        <a:t>千股</a:t>
                      </a:r>
                      <a:r>
                        <a:rPr lang="en-US" altLang="zh-TW" sz="1400" b="0" dirty="0">
                          <a:solidFill>
                            <a:schemeClr val="tx1"/>
                          </a:solidFill>
                          <a:latin typeface="微軟正黑體" panose="020B0604030504040204" charset="-120"/>
                          <a:ea typeface="微軟正黑體" panose="020B0604030504040204" charset="-120"/>
                        </a:rPr>
                        <a:t>)</a:t>
                      </a:r>
                      <a:endParaRPr lang="zh-TW" altLang="en-US" sz="14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TW" sz="1500" b="0" dirty="0">
                          <a:solidFill>
                            <a:schemeClr val="tx1"/>
                          </a:solidFill>
                          <a:latin typeface="微軟正黑體" panose="020B0604030504040204" charset="-120"/>
                          <a:ea typeface="微軟正黑體" panose="020B0604030504040204" charset="-120"/>
                        </a:rPr>
                        <a:t>74,766</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p>
                  </a:txBody>
                  <a:tcPr marT="45723" marB="45723">
                    <a:noFill/>
                  </a:tcPr>
                </a:tc>
                <a:tc gridSpan="2">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TW" sz="1500" b="0" dirty="0">
                          <a:solidFill>
                            <a:schemeClr val="tx1"/>
                          </a:solidFill>
                          <a:latin typeface="微軟正黑體" panose="020B0604030504040204" charset="-120"/>
                          <a:ea typeface="微軟正黑體" panose="020B0604030504040204" charset="-120"/>
                        </a:rPr>
                        <a:t>119,699</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p>
                  </a:txBody>
                  <a:tcPr marT="45723" marB="45723">
                    <a:noFill/>
                  </a:tcPr>
                </a:tc>
                <a:tc gridSpan="2">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TW" sz="1500" b="0" dirty="0">
                          <a:solidFill>
                            <a:schemeClr val="tx1"/>
                          </a:solidFill>
                          <a:latin typeface="微軟正黑體" panose="020B0604030504040204" charset="-120"/>
                          <a:ea typeface="微軟正黑體" panose="020B0604030504040204" charset="-120"/>
                        </a:rPr>
                        <a:t>119,682</a:t>
                      </a:r>
                      <a:endParaRPr lang="zh-TW" altLang="en-US" sz="1500" b="0" dirty="0">
                        <a:solidFill>
                          <a:schemeClr val="tx1"/>
                        </a:solidFill>
                        <a:latin typeface="微軟正黑體" panose="020B0604030504040204" charset="-120"/>
                        <a:ea typeface="微軟正黑體" panose="020B0604030504040204" charset="-120"/>
                      </a:endParaRPr>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p>
                  </a:txBody>
                  <a:tcPr marT="45723" marB="45723">
                    <a:noFill/>
                  </a:tcPr>
                </a:tc>
                <a:extLst>
                  <a:ext uri="{0D108BD9-81ED-4DB2-BD59-A6C34878D82A}">
                    <a16:rowId xmlns:a16="http://schemas.microsoft.com/office/drawing/2014/main" val="10012"/>
                  </a:ext>
                </a:extLst>
              </a:tr>
            </a:tbl>
          </a:graphicData>
        </a:graphic>
      </p:graphicFrame>
      <p:pic>
        <p:nvPicPr>
          <p:cNvPr id="3" name="Picture 2" descr="black logo transparent background"/>
          <p:cNvPicPr>
            <a:picLocks noChangeAspect="1"/>
          </p:cNvPicPr>
          <p:nvPr/>
        </p:nvPicPr>
        <p:blipFill>
          <a:blip r:embed="rId3"/>
          <a:stretch>
            <a:fillRect/>
          </a:stretch>
        </p:blipFill>
        <p:spPr>
          <a:xfrm>
            <a:off x="247650" y="189230"/>
            <a:ext cx="2468880" cy="67564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199" y="242888"/>
            <a:ext cx="8458199" cy="430212"/>
          </a:xfrm>
        </p:spPr>
        <p:txBody>
          <a:bodyPr/>
          <a:lstStyle/>
          <a:p>
            <a:pPr algn="l">
              <a:defRPr/>
            </a:pPr>
            <a:r>
              <a:rPr lang="zh-TW" altLang="en-US" sz="2800" kern="1200" dirty="0">
                <a:solidFill>
                  <a:schemeClr val="tx2">
                    <a:lumMod val="75000"/>
                  </a:schemeClr>
                </a:solidFill>
                <a:latin typeface="微軟正黑體" panose="020B0604030504040204" charset="-120"/>
                <a:ea typeface="微軟正黑體" panose="020B0604030504040204" charset="-120"/>
                <a:cs typeface="+mn-cs"/>
              </a:rPr>
              <a:t>                           四</a:t>
            </a:r>
            <a:r>
              <a:rPr lang="en-US" altLang="zh-TW" sz="2800" kern="1200" dirty="0">
                <a:solidFill>
                  <a:schemeClr val="tx2">
                    <a:lumMod val="75000"/>
                  </a:schemeClr>
                </a:solidFill>
                <a:latin typeface="微軟正黑體" panose="020B0604030504040204" charset="-120"/>
                <a:ea typeface="微軟正黑體" panose="020B0604030504040204" charset="-120"/>
                <a:cs typeface="+mn-cs"/>
              </a:rPr>
              <a:t>.</a:t>
            </a:r>
            <a:r>
              <a:rPr lang="zh-TW" altLang="en-US" sz="2800" kern="1200" dirty="0">
                <a:solidFill>
                  <a:schemeClr val="tx2">
                    <a:lumMod val="75000"/>
                  </a:schemeClr>
                </a:solidFill>
                <a:latin typeface="微軟正黑體" panose="020B0604030504040204" charset="-120"/>
                <a:ea typeface="微軟正黑體" panose="020B0604030504040204" charset="-120"/>
                <a:cs typeface="+mn-cs"/>
              </a:rPr>
              <a:t>營運概要</a:t>
            </a:r>
            <a:r>
              <a:rPr lang="en-US" altLang="zh-TW" sz="2800" kern="1200" dirty="0">
                <a:solidFill>
                  <a:schemeClr val="tx2">
                    <a:lumMod val="60000"/>
                    <a:lumOff val="40000"/>
                  </a:schemeClr>
                </a:solidFill>
                <a:latin typeface="微軟正黑體" panose="020B0604030504040204" charset="-120"/>
                <a:ea typeface="微軟正黑體" panose="020B0604030504040204" charset="-120"/>
                <a:cs typeface="+mn-cs"/>
              </a:rPr>
              <a:t>-</a:t>
            </a:r>
            <a:r>
              <a:rPr lang="zh-TW" altLang="zh-TW" sz="2800" kern="1200" dirty="0">
                <a:solidFill>
                  <a:schemeClr val="tx2">
                    <a:lumMod val="60000"/>
                    <a:lumOff val="40000"/>
                  </a:schemeClr>
                </a:solidFill>
                <a:latin typeface="微軟正黑體" panose="020B0604030504040204" charset="-120"/>
                <a:ea typeface="微軟正黑體" panose="020B0604030504040204" charset="-120"/>
                <a:cs typeface="+mn-cs"/>
              </a:rPr>
              <a:t>20</a:t>
            </a:r>
            <a:r>
              <a:rPr lang="en-US" altLang="zh-TW" sz="2800" kern="1200" dirty="0">
                <a:solidFill>
                  <a:schemeClr val="tx2">
                    <a:lumMod val="60000"/>
                    <a:lumOff val="40000"/>
                  </a:schemeClr>
                </a:solidFill>
                <a:latin typeface="微軟正黑體" panose="020B0604030504040204" charset="-120"/>
                <a:ea typeface="微軟正黑體" panose="020B0604030504040204" charset="-120"/>
                <a:cs typeface="+mn-cs"/>
              </a:rPr>
              <a:t>20</a:t>
            </a:r>
            <a:r>
              <a:rPr lang="zh-TW" altLang="en-US" sz="2800" kern="1200" dirty="0">
                <a:solidFill>
                  <a:schemeClr val="tx2">
                    <a:lumMod val="60000"/>
                    <a:lumOff val="40000"/>
                  </a:schemeClr>
                </a:solidFill>
                <a:latin typeface="微軟正黑體" panose="020B0604030504040204" charset="-120"/>
                <a:ea typeface="微軟正黑體" panose="020B0604030504040204" charset="-120"/>
                <a:cs typeface="+mn-cs"/>
              </a:rPr>
              <a:t>年合併資產負債表</a:t>
            </a:r>
          </a:p>
        </p:txBody>
      </p:sp>
      <p:graphicFrame>
        <p:nvGraphicFramePr>
          <p:cNvPr id="8" name="Group 149"/>
          <p:cNvGraphicFramePr>
            <a:graphicFrameLocks noGrp="1"/>
          </p:cNvGraphicFramePr>
          <p:nvPr/>
        </p:nvGraphicFramePr>
        <p:xfrm>
          <a:off x="304800" y="1171575"/>
          <a:ext cx="8610599" cy="4872035"/>
        </p:xfrm>
        <a:graphic>
          <a:graphicData uri="http://schemas.openxmlformats.org/drawingml/2006/table">
            <a:tbl>
              <a:tblPr/>
              <a:tblGrid>
                <a:gridCol w="2286000">
                  <a:extLst>
                    <a:ext uri="{9D8B030D-6E8A-4147-A177-3AD203B41FA5}">
                      <a16:colId xmlns:a16="http://schemas.microsoft.com/office/drawing/2014/main" val="20000"/>
                    </a:ext>
                  </a:extLst>
                </a:gridCol>
                <a:gridCol w="1598261">
                  <a:extLst>
                    <a:ext uri="{9D8B030D-6E8A-4147-A177-3AD203B41FA5}">
                      <a16:colId xmlns:a16="http://schemas.microsoft.com/office/drawing/2014/main" val="20001"/>
                    </a:ext>
                  </a:extLst>
                </a:gridCol>
                <a:gridCol w="536652">
                  <a:extLst>
                    <a:ext uri="{9D8B030D-6E8A-4147-A177-3AD203B41FA5}">
                      <a16:colId xmlns:a16="http://schemas.microsoft.com/office/drawing/2014/main" val="20002"/>
                    </a:ext>
                  </a:extLst>
                </a:gridCol>
                <a:gridCol w="1558191">
                  <a:extLst>
                    <a:ext uri="{9D8B030D-6E8A-4147-A177-3AD203B41FA5}">
                      <a16:colId xmlns:a16="http://schemas.microsoft.com/office/drawing/2014/main" val="20003"/>
                    </a:ext>
                  </a:extLst>
                </a:gridCol>
                <a:gridCol w="536652">
                  <a:extLst>
                    <a:ext uri="{9D8B030D-6E8A-4147-A177-3AD203B41FA5}">
                      <a16:colId xmlns:a16="http://schemas.microsoft.com/office/drawing/2014/main" val="20004"/>
                    </a:ext>
                  </a:extLst>
                </a:gridCol>
                <a:gridCol w="1558191">
                  <a:extLst>
                    <a:ext uri="{9D8B030D-6E8A-4147-A177-3AD203B41FA5}">
                      <a16:colId xmlns:a16="http://schemas.microsoft.com/office/drawing/2014/main" val="20005"/>
                    </a:ext>
                  </a:extLst>
                </a:gridCol>
                <a:gridCol w="536652">
                  <a:extLst>
                    <a:ext uri="{9D8B030D-6E8A-4147-A177-3AD203B41FA5}">
                      <a16:colId xmlns:a16="http://schemas.microsoft.com/office/drawing/2014/main" val="20006"/>
                    </a:ext>
                  </a:extLst>
                </a:gridCol>
              </a:tblGrid>
              <a:tr h="427094">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單位</a:t>
                      </a:r>
                      <a:r>
                        <a:rPr kumimoji="1" lang="en-US" altLang="zh-TW"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a:t>
                      </a: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千元新台幣</a:t>
                      </a:r>
                      <a:endPar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w="12700" cap="flat" cmpd="sng" algn="ctr">
                      <a:solidFill>
                        <a:srgbClr val="FF9900"/>
                      </a:solidFill>
                      <a:prstDash val="solid"/>
                      <a:round/>
                      <a:headEnd type="none" w="med" len="med"/>
                      <a:tailEnd type="none" w="med" len="med"/>
                    </a:lnB>
                    <a:lnTlToBr>
                      <a:noFill/>
                    </a:lnTlToBr>
                    <a:lnBlToTr>
                      <a:noFill/>
                    </a:lnBlToTr>
                    <a:noFill/>
                  </a:tcPr>
                </a:tc>
                <a:tc gridSpan="2">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1" lang="en-US" altLang="zh-TW"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2020</a:t>
                      </a: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年第</a:t>
                      </a:r>
                      <a:r>
                        <a:rPr kumimoji="1" lang="en-US" altLang="zh-TW"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3</a:t>
                      </a: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季 </a:t>
                      </a:r>
                      <a:endPar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w="12700" cap="flat" cmpd="sng" algn="ctr">
                      <a:solidFill>
                        <a:srgbClr val="FF9900"/>
                      </a:solidFill>
                      <a:prstDash val="solid"/>
                      <a:round/>
                      <a:headEnd type="none" w="med" len="med"/>
                      <a:tailEnd type="none" w="med" len="med"/>
                    </a:lnB>
                    <a:lnTlToBr>
                      <a:noFill/>
                    </a:lnTlToBr>
                    <a:lnBlToTr>
                      <a:noFill/>
                    </a:lnBlToTr>
                    <a:noFill/>
                  </a:tcPr>
                </a:tc>
                <a:tc hMerge="1">
                  <a:txBody>
                    <a:bodyPr/>
                    <a:lstStyle/>
                    <a:p>
                      <a:endParaRPr lang="zh-TW"/>
                    </a:p>
                  </a:txBody>
                  <a:tcPr/>
                </a:tc>
                <a:tc gridSpan="2">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1" lang="en-US" altLang="zh-TW"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2019</a:t>
                      </a: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年第</a:t>
                      </a:r>
                      <a:r>
                        <a:rPr kumimoji="1" lang="en-US" altLang="zh-TW"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4</a:t>
                      </a: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季 </a:t>
                      </a:r>
                      <a:endPar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w="12700" cap="flat" cmpd="sng" algn="ctr">
                      <a:solidFill>
                        <a:srgbClr val="FF9900"/>
                      </a:solidFill>
                      <a:prstDash val="solid"/>
                      <a:round/>
                      <a:headEnd type="none" w="med" len="med"/>
                      <a:tailEnd type="none" w="med" len="med"/>
                    </a:lnB>
                    <a:lnTlToBr>
                      <a:noFill/>
                    </a:lnTlToBr>
                    <a:lnBlToTr>
                      <a:noFill/>
                    </a:lnBlToTr>
                    <a:noFill/>
                  </a:tcPr>
                </a:tc>
                <a:tc hMerge="1">
                  <a:txBody>
                    <a:bodyPr/>
                    <a:lstStyle/>
                    <a:p>
                      <a:endParaRPr lang="zh-TW"/>
                    </a:p>
                  </a:txBody>
                  <a:tcPr/>
                </a:tc>
                <a:tc gridSpan="2">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1" lang="en-US" altLang="zh-TW"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2018</a:t>
                      </a: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年第</a:t>
                      </a:r>
                      <a:r>
                        <a:rPr kumimoji="1" lang="en-US" altLang="zh-TW"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4</a:t>
                      </a: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季 </a:t>
                      </a:r>
                      <a:endPar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w="12700" cap="flat" cmpd="sng" algn="ctr">
                      <a:solidFill>
                        <a:srgbClr val="FF9900"/>
                      </a:solidFill>
                      <a:prstDash val="solid"/>
                      <a:round/>
                      <a:headEnd type="none" w="med" len="med"/>
                      <a:tailEnd type="none" w="med" len="med"/>
                    </a:lnB>
                    <a:lnTlToBr>
                      <a:noFill/>
                    </a:lnTlToBr>
                    <a:lnBlToTr>
                      <a:noFill/>
                    </a:lnBlToTr>
                    <a:noFill/>
                  </a:tcPr>
                </a:tc>
                <a:tc hMerge="1">
                  <a:txBody>
                    <a:bodyPr/>
                    <a:lstStyle/>
                    <a:p>
                      <a:endParaRPr lang="zh-TW"/>
                    </a:p>
                  </a:txBody>
                  <a:tcPr/>
                </a:tc>
                <a:extLst>
                  <a:ext uri="{0D108BD9-81ED-4DB2-BD59-A6C34878D82A}">
                    <a16:rowId xmlns:a16="http://schemas.microsoft.com/office/drawing/2014/main" val="10000"/>
                  </a:ext>
                </a:extLst>
              </a:tr>
              <a:tr h="390576">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a:ln>
                            <a:noFill/>
                          </a:ln>
                          <a:solidFill>
                            <a:schemeClr val="tx1"/>
                          </a:solidFill>
                          <a:effectLst/>
                          <a:latin typeface="微軟正黑體" panose="020B0604030504040204" charset="-120"/>
                          <a:ea typeface="微軟正黑體" panose="020B0604030504040204" charset="-120"/>
                        </a:rPr>
                        <a:t>金額</a:t>
                      </a:r>
                      <a:endParaRPr kumimoji="1" lang="zh-TW" altLang="en-US" sz="1600" b="0" i="0" u="none" strike="noStrike" cap="none" normalizeH="0" baseline="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1" lang="en-US" altLang="zh-TW" sz="1600" b="1" i="0" u="none" strike="noStrike" cap="none" normalizeH="0" baseline="0">
                          <a:ln>
                            <a:noFill/>
                          </a:ln>
                          <a:solidFill>
                            <a:schemeClr val="tx1"/>
                          </a:solidFill>
                          <a:effectLst/>
                          <a:latin typeface="微軟正黑體" panose="020B0604030504040204" charset="-120"/>
                          <a:ea typeface="微軟正黑體" panose="020B0604030504040204" charset="-120"/>
                        </a:rPr>
                        <a:t>%</a:t>
                      </a:r>
                      <a:endParaRPr kumimoji="1" lang="en-US" altLang="zh-TW" sz="1600" b="0" i="0" u="none" strike="noStrike" cap="none" normalizeH="0" baseline="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a:ln>
                            <a:noFill/>
                          </a:ln>
                          <a:solidFill>
                            <a:schemeClr val="tx1"/>
                          </a:solidFill>
                          <a:effectLst/>
                          <a:latin typeface="微軟正黑體" panose="020B0604030504040204" charset="-120"/>
                          <a:ea typeface="微軟正黑體" panose="020B0604030504040204" charset="-120"/>
                        </a:rPr>
                        <a:t>金額</a:t>
                      </a:r>
                      <a:endParaRPr kumimoji="1" lang="zh-TW" altLang="en-US" sz="1600" b="0" i="0" u="none" strike="noStrike" cap="none" normalizeH="0" baseline="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1" lang="en-US" altLang="zh-TW"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a:t>
                      </a:r>
                      <a:endPar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a:ln>
                            <a:noFill/>
                          </a:ln>
                          <a:solidFill>
                            <a:schemeClr val="tx1"/>
                          </a:solidFill>
                          <a:effectLst/>
                          <a:latin typeface="微軟正黑體" panose="020B0604030504040204" charset="-120"/>
                          <a:ea typeface="微軟正黑體" panose="020B0604030504040204" charset="-120"/>
                        </a:rPr>
                        <a:t>金額</a:t>
                      </a:r>
                      <a:endParaRPr kumimoji="1" lang="zh-TW" altLang="en-US" sz="1600" b="0" i="0" u="none" strike="noStrike" cap="none" normalizeH="0" baseline="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0" fontAlgn="ctr" latinLnBrk="0" hangingPunct="0">
                        <a:lnSpc>
                          <a:spcPct val="100000"/>
                        </a:lnSpc>
                        <a:spcBef>
                          <a:spcPct val="0"/>
                        </a:spcBef>
                        <a:spcAft>
                          <a:spcPct val="0"/>
                        </a:spcAft>
                        <a:buClrTx/>
                        <a:buSzTx/>
                        <a:buFontTx/>
                        <a:buNone/>
                      </a:pPr>
                      <a:r>
                        <a:rPr kumimoji="1" lang="en-US" altLang="zh-TW"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a:t>
                      </a:r>
                      <a:endPar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w="12700" cap="flat" cmpd="sng" algn="ctr">
                      <a:solidFill>
                        <a:srgbClr val="FF99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79195">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流動資產</a:t>
                      </a:r>
                      <a:endPar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2,704,262</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45</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1,463,112</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23</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         </a:t>
                      </a: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2,158,282 </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36</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579195">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a:ln>
                            <a:noFill/>
                          </a:ln>
                          <a:solidFill>
                            <a:schemeClr val="tx1"/>
                          </a:solidFill>
                          <a:effectLst/>
                          <a:latin typeface="微軟正黑體" panose="020B0604030504040204" charset="-120"/>
                          <a:ea typeface="微軟正黑體" panose="020B0604030504040204" charset="-120"/>
                        </a:rPr>
                        <a:t>非流動資產</a:t>
                      </a:r>
                      <a:endParaRPr kumimoji="1" lang="zh-TW" altLang="en-US" sz="1600" b="0" i="0" u="none" strike="noStrike" cap="none" normalizeH="0" baseline="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3,292,434</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55</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4,946,943</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77</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         </a:t>
                      </a: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3,778,403 </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64</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579195">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1" lang="zh-TW" altLang="en-US" sz="1600" b="1" i="0" u="sng" strike="noStrike" cap="none" normalizeH="0" baseline="0">
                          <a:ln>
                            <a:noFill/>
                          </a:ln>
                          <a:solidFill>
                            <a:schemeClr val="tx1"/>
                          </a:solidFill>
                          <a:effectLst/>
                          <a:latin typeface="微軟正黑體" panose="020B0604030504040204" charset="-120"/>
                          <a:ea typeface="微軟正黑體" panose="020B0604030504040204" charset="-120"/>
                        </a:rPr>
                        <a:t>資產合計</a:t>
                      </a:r>
                      <a:endParaRPr kumimoji="1" lang="zh-TW" altLang="en-US" sz="1600" b="0" i="0" u="sng" strike="noStrike" cap="none" normalizeH="0" baseline="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5,996,696</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100</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6,410,055</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100</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zh-TW" altLang="en-US"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         </a:t>
                      </a: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5,936,685 </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100</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579195">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a:ln>
                            <a:noFill/>
                          </a:ln>
                          <a:solidFill>
                            <a:schemeClr val="tx1"/>
                          </a:solidFill>
                          <a:effectLst/>
                          <a:latin typeface="微軟正黑體" panose="020B0604030504040204" charset="-120"/>
                          <a:ea typeface="微軟正黑體" panose="020B0604030504040204" charset="-120"/>
                        </a:rPr>
                        <a:t>流動負債</a:t>
                      </a:r>
                      <a:endParaRPr kumimoji="1" lang="zh-TW" altLang="en-US" sz="1600" b="0" i="0" u="none" strike="noStrike" cap="none" normalizeH="0" baseline="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2,220,755</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37</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3,727,315</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58</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         </a:t>
                      </a: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2,344,149 </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39</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579195">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非流動負債</a:t>
                      </a:r>
                      <a:endPar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2,795,935</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47</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1,973,486</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31</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         </a:t>
                      </a: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2,784,047 </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47</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579195">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負債合計</a:t>
                      </a:r>
                      <a:endPar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5016,690</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84</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5,700,801</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89</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zh-TW" altLang="en-US"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         </a:t>
                      </a: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5,128,196 </a:t>
                      </a:r>
                    </a:p>
                  </a:txBody>
                  <a:tcPr marT="45726" marB="45726" anchor="ctr" horzOverflow="overflow">
                    <a:lnL>
                      <a:noFill/>
                    </a:lnL>
                    <a:lnR>
                      <a:noFill/>
                    </a:lnR>
                    <a:lnT>
                      <a:noFill/>
                    </a:lnT>
                    <a:lnB>
                      <a:noFill/>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sng" strike="noStrike" cap="none" normalizeH="0" baseline="0" dirty="0">
                          <a:ln>
                            <a:noFill/>
                          </a:ln>
                          <a:solidFill>
                            <a:schemeClr val="tx1"/>
                          </a:solidFill>
                          <a:effectLst/>
                          <a:latin typeface="微軟正黑體" panose="020B0604030504040204" charset="-120"/>
                          <a:ea typeface="微軟正黑體" panose="020B0604030504040204" charset="-120"/>
                        </a:rPr>
                        <a:t>86</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579195">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0" fontAlgn="ctr" latinLnBrk="0" hangingPunct="0">
                        <a:lnSpc>
                          <a:spcPct val="100000"/>
                        </a:lnSpc>
                        <a:spcBef>
                          <a:spcPct val="0"/>
                        </a:spcBef>
                        <a:spcAft>
                          <a:spcPct val="0"/>
                        </a:spcAft>
                        <a:buClrTx/>
                        <a:buSzTx/>
                        <a:buFontTx/>
                        <a:buNone/>
                      </a:pPr>
                      <a:r>
                        <a:rPr kumimoji="1" lang="zh-TW" altLang="en-US" sz="1600" b="1" i="0" u="none" strike="noStrike" cap="none" normalizeH="0" baseline="0" dirty="0">
                          <a:ln>
                            <a:noFill/>
                          </a:ln>
                          <a:solidFill>
                            <a:schemeClr val="tx1"/>
                          </a:solidFill>
                          <a:effectLst/>
                          <a:latin typeface="微軟正黑體" panose="020B0604030504040204" charset="-120"/>
                          <a:ea typeface="微軟正黑體" panose="020B0604030504040204" charset="-120"/>
                        </a:rPr>
                        <a:t>股東權益合計</a:t>
                      </a:r>
                      <a:endPar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marT="45726" marB="45726" anchor="ctr" horzOverflow="overflow">
                    <a:lnL>
                      <a:noFill/>
                    </a:lnL>
                    <a:lnR>
                      <a:noFill/>
                    </a:lnR>
                    <a:lnT>
                      <a:noFill/>
                    </a:lnT>
                    <a:lnB w="12700" cap="flat" cmpd="sng" algn="ctr">
                      <a:solidFill>
                        <a:srgbClr val="FF6600"/>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980,006</a:t>
                      </a:r>
                    </a:p>
                  </a:txBody>
                  <a:tcPr marT="45726" marB="45726" anchor="ctr" horzOverflow="overflow">
                    <a:lnL>
                      <a:noFill/>
                    </a:lnL>
                    <a:lnR>
                      <a:noFill/>
                    </a:lnR>
                    <a:lnT>
                      <a:noFill/>
                    </a:lnT>
                    <a:lnB w="12700" cap="flat" cmpd="sng" algn="ctr">
                      <a:solidFill>
                        <a:srgbClr val="FF6600"/>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16</a:t>
                      </a:r>
                    </a:p>
                  </a:txBody>
                  <a:tcPr marT="45726" marB="45726" anchor="ctr" horzOverflow="overflow">
                    <a:lnL>
                      <a:noFill/>
                    </a:lnL>
                    <a:lnR>
                      <a:noFill/>
                    </a:lnR>
                    <a:lnT>
                      <a:noFill/>
                    </a:lnT>
                    <a:lnB w="12700" cap="flat" cmpd="sng" algn="ctr">
                      <a:solidFill>
                        <a:srgbClr val="FF6600"/>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709,254</a:t>
                      </a:r>
                    </a:p>
                  </a:txBody>
                  <a:tcPr marT="45726" marB="45726" anchor="ctr" horzOverflow="overflow">
                    <a:lnL>
                      <a:noFill/>
                    </a:lnL>
                    <a:lnR>
                      <a:noFill/>
                    </a:lnR>
                    <a:lnT>
                      <a:noFill/>
                    </a:lnT>
                    <a:lnB w="12700" cap="flat" cmpd="sng" algn="ctr">
                      <a:solidFill>
                        <a:srgbClr val="FF6600"/>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11</a:t>
                      </a:r>
                    </a:p>
                  </a:txBody>
                  <a:tcPr marT="45726" marB="45726" anchor="ctr" horzOverflow="overflow">
                    <a:lnL>
                      <a:noFill/>
                    </a:lnL>
                    <a:lnR>
                      <a:noFill/>
                    </a:lnR>
                    <a:lnT>
                      <a:noFill/>
                    </a:lnT>
                    <a:lnB w="12700" cap="flat" cmpd="sng" algn="ctr">
                      <a:solidFill>
                        <a:srgbClr val="FF6600"/>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zh-TW" altLang="en-US"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            </a:t>
                      </a: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808,489 </a:t>
                      </a:r>
                    </a:p>
                  </a:txBody>
                  <a:tcPr marT="45726" marB="45726" anchor="ctr" horzOverflow="overflow">
                    <a:lnL>
                      <a:noFill/>
                    </a:lnL>
                    <a:lnR>
                      <a:noFill/>
                    </a:lnR>
                    <a:lnT>
                      <a:noFill/>
                    </a:lnT>
                    <a:lnB w="12700" cap="flat" cmpd="sng" algn="ctr">
                      <a:solidFill>
                        <a:srgbClr val="FF6600"/>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0" fontAlgn="ctr" latinLnBrk="0" hangingPunct="0">
                        <a:lnSpc>
                          <a:spcPct val="100000"/>
                        </a:lnSpc>
                        <a:spcBef>
                          <a:spcPct val="0"/>
                        </a:spcBef>
                        <a:spcAft>
                          <a:spcPct val="0"/>
                        </a:spcAft>
                        <a:buClrTx/>
                        <a:buSzTx/>
                        <a:buFontTx/>
                        <a:buNone/>
                      </a:pPr>
                      <a:r>
                        <a:rPr kumimoji="1" lang="en-US" altLang="zh-TW" sz="1600" b="0" i="0" u="none" strike="noStrike" cap="none" normalizeH="0" baseline="0" dirty="0">
                          <a:ln>
                            <a:noFill/>
                          </a:ln>
                          <a:solidFill>
                            <a:schemeClr val="tx1"/>
                          </a:solidFill>
                          <a:effectLst/>
                          <a:latin typeface="微軟正黑體" panose="020B0604030504040204" charset="-120"/>
                          <a:ea typeface="微軟正黑體" panose="020B0604030504040204" charset="-120"/>
                        </a:rPr>
                        <a:t>14</a:t>
                      </a:r>
                    </a:p>
                  </a:txBody>
                  <a:tcPr marT="45726" marB="45726" anchor="ctr" horzOverflow="overflow">
                    <a:lnL>
                      <a:noFill/>
                    </a:lnL>
                    <a:lnR>
                      <a:noFill/>
                    </a:lnR>
                    <a:lnT>
                      <a:noFill/>
                    </a:lnT>
                    <a:lnB w="12700" cap="flat" cmpd="sng" algn="ctr">
                      <a:solidFill>
                        <a:srgbClr val="FF66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25668" name="文字方塊 9"/>
          <p:cNvSpPr txBox="1">
            <a:spLocks noChangeArrowheads="1"/>
          </p:cNvSpPr>
          <p:nvPr/>
        </p:nvSpPr>
        <p:spPr bwMode="auto">
          <a:xfrm>
            <a:off x="8696325" y="6478588"/>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1</a:t>
            </a:r>
            <a:r>
              <a:rPr lang="en-US" sz="1600" u="none" dirty="0"/>
              <a:t>6</a:t>
            </a:r>
          </a:p>
        </p:txBody>
      </p:sp>
      <p:pic>
        <p:nvPicPr>
          <p:cNvPr id="3" name="Picture 2" descr="black logo transparent background"/>
          <p:cNvPicPr>
            <a:picLocks noChangeAspect="1"/>
          </p:cNvPicPr>
          <p:nvPr/>
        </p:nvPicPr>
        <p:blipFill>
          <a:blip r:embed="rId3"/>
          <a:stretch>
            <a:fillRect/>
          </a:stretch>
        </p:blipFill>
        <p:spPr>
          <a:xfrm>
            <a:off x="247650" y="189230"/>
            <a:ext cx="2468880" cy="67564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nvSpPr>
        <p:spPr>
          <a:xfrm>
            <a:off x="457200" y="242888"/>
            <a:ext cx="7378700" cy="430530"/>
          </a:xfrm>
          <a:prstGeom prst="rect">
            <a:avLst/>
          </a:prstGeom>
          <a:noFill/>
          <a:ln>
            <a:noFill/>
          </a:ln>
        </p:spPr>
        <p:txBody>
          <a:bodyPr vert="horz" wrap="square" lIns="0" tIns="0" rIns="0" bIns="0" numCol="1" anchor="t" anchorCtr="0" compatLnSpc="1">
            <a:spAutoFit/>
          </a:bodyPr>
          <a:lstStyle>
            <a:lvl1pPr algn="ctr" rtl="0" eaLnBrk="0" fontAlgn="base" hangingPunct="0">
              <a:spcBef>
                <a:spcPct val="0"/>
              </a:spcBef>
              <a:spcAft>
                <a:spcPct val="0"/>
              </a:spcAft>
              <a:defRPr sz="3200" b="1" i="0">
                <a:solidFill>
                  <a:srgbClr val="091F61"/>
                </a:solidFill>
                <a:latin typeface="微軟正黑體" panose="020B0604030504040204" charset="-120"/>
                <a:ea typeface="+mj-ea"/>
                <a:cs typeface="微軟正黑體" panose="020B0604030504040204" charset="-120"/>
              </a:defRPr>
            </a:lvl1pPr>
            <a:lvl2pPr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5pPr>
            <a:lvl6pPr marL="457200"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6pPr>
            <a:lvl7pPr marL="914400"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7pPr>
            <a:lvl8pPr marL="1371600"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8pPr>
            <a:lvl9pPr marL="1828800" algn="ctr" rtl="0" eaLnBrk="0" fontAlgn="base" hangingPunct="0">
              <a:spcBef>
                <a:spcPct val="0"/>
              </a:spcBef>
              <a:spcAft>
                <a:spcPct val="0"/>
              </a:spcAft>
              <a:defRPr>
                <a:solidFill>
                  <a:schemeClr val="tx2"/>
                </a:solidFill>
                <a:latin typeface="Calibri" panose="020F0502020204030204" pitchFamily="34" charset="0"/>
                <a:ea typeface="新細明體" panose="02020500000000000000" pitchFamily="18" charset="-120"/>
              </a:defRPr>
            </a:lvl9pPr>
          </a:lstStyle>
          <a:p>
            <a:pPr algn="l">
              <a:defRPr/>
            </a:pPr>
            <a:r>
              <a:rPr lang="zh-TW" altLang="en-US" sz="2800" u="none" kern="1200" dirty="0">
                <a:solidFill>
                  <a:schemeClr val="tx2">
                    <a:lumMod val="75000"/>
                  </a:schemeClr>
                </a:solidFill>
                <a:latin typeface="微軟正黑體" panose="020B0604030504040204" charset="-120"/>
                <a:ea typeface="微軟正黑體" panose="020B0604030504040204" charset="-120"/>
                <a:cs typeface="+mn-cs"/>
              </a:rPr>
              <a:t>                                   五</a:t>
            </a:r>
            <a:r>
              <a:rPr lang="en-US" altLang="zh-TW" sz="2800" u="none" kern="1200" dirty="0">
                <a:solidFill>
                  <a:schemeClr val="tx2">
                    <a:lumMod val="75000"/>
                  </a:schemeClr>
                </a:solidFill>
                <a:latin typeface="微軟正黑體" panose="020B0604030504040204" charset="-120"/>
                <a:ea typeface="微軟正黑體" panose="020B0604030504040204" charset="-120"/>
                <a:cs typeface="+mn-cs"/>
              </a:rPr>
              <a:t>.</a:t>
            </a:r>
            <a:r>
              <a:rPr lang="zh-TW" altLang="en-US" sz="2800" u="none" kern="1200" dirty="0">
                <a:solidFill>
                  <a:schemeClr val="tx2">
                    <a:lumMod val="75000"/>
                  </a:schemeClr>
                </a:solidFill>
                <a:latin typeface="微軟正黑體" panose="020B0604030504040204" charset="-120"/>
                <a:ea typeface="微軟正黑體" panose="020B0604030504040204" charset="-120"/>
                <a:cs typeface="+mn-cs"/>
              </a:rPr>
              <a:t> 經營策略</a:t>
            </a:r>
            <a:endParaRPr lang="zh-TW" altLang="en-US" sz="2800" u="none" kern="1200" dirty="0">
              <a:solidFill>
                <a:schemeClr val="tx2">
                  <a:lumMod val="60000"/>
                  <a:lumOff val="40000"/>
                </a:schemeClr>
              </a:solidFill>
              <a:latin typeface="微軟正黑體" panose="020B0604030504040204" charset="-120"/>
              <a:ea typeface="微軟正黑體" panose="020B0604030504040204" charset="-120"/>
              <a:cs typeface="+mn-cs"/>
            </a:endParaRPr>
          </a:p>
        </p:txBody>
      </p:sp>
      <p:sp>
        <p:nvSpPr>
          <p:cNvPr id="5" name="Oval 4"/>
          <p:cNvSpPr/>
          <p:nvPr/>
        </p:nvSpPr>
        <p:spPr>
          <a:xfrm>
            <a:off x="2281555" y="1741170"/>
            <a:ext cx="4580890" cy="4580890"/>
          </a:xfrm>
          <a:prstGeom prst="ellipse">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26" name="Group 25"/>
          <p:cNvGrpSpPr/>
          <p:nvPr/>
        </p:nvGrpSpPr>
        <p:grpSpPr>
          <a:xfrm>
            <a:off x="3161030" y="1301115"/>
            <a:ext cx="2839720" cy="960120"/>
            <a:chOff x="4963" y="2049"/>
            <a:chExt cx="4472" cy="1512"/>
          </a:xfrm>
        </p:grpSpPr>
        <p:sp>
          <p:nvSpPr>
            <p:cNvPr id="6" name="Rounded Rectangle 5"/>
            <p:cNvSpPr/>
            <p:nvPr/>
          </p:nvSpPr>
          <p:spPr>
            <a:xfrm>
              <a:off x="4997" y="2049"/>
              <a:ext cx="4405" cy="1513"/>
            </a:xfrm>
            <a:prstGeom prst="roundRect">
              <a:avLst/>
            </a:prstGeom>
            <a:solidFill>
              <a:schemeClr val="bg1"/>
            </a:solidFill>
            <a:ln w="38100">
              <a:solidFill>
                <a:srgbClr val="F57B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2" name="Text Box 11"/>
            <p:cNvSpPr txBox="1"/>
            <p:nvPr/>
          </p:nvSpPr>
          <p:spPr>
            <a:xfrm>
              <a:off x="4963" y="2249"/>
              <a:ext cx="4473" cy="1113"/>
            </a:xfrm>
            <a:prstGeom prst="rect">
              <a:avLst/>
            </a:prstGeom>
            <a:noFill/>
          </p:spPr>
          <p:txBody>
            <a:bodyPr wrap="square" rtlCol="0">
              <a:spAutoFit/>
            </a:bodyPr>
            <a:lstStyle/>
            <a:p>
              <a:pPr algn="ctr"/>
              <a:r>
                <a:rPr lang="zh-TW" altLang="en-US" sz="2000" u="none">
                  <a:latin typeface="微軟正黑體" panose="020B0604030504040204" charset="-120"/>
                  <a:ea typeface="微軟正黑體" panose="020B0604030504040204" charset="-120"/>
                </a:rPr>
                <a:t>發揮一貫廠優勢，</a:t>
              </a:r>
            </a:p>
            <a:p>
              <a:pPr algn="ctr"/>
              <a:r>
                <a:rPr lang="zh-TW" altLang="en-US" sz="2000" u="none">
                  <a:latin typeface="微軟正黑體" panose="020B0604030504040204" charset="-120"/>
                  <a:ea typeface="微軟正黑體" panose="020B0604030504040204" charset="-120"/>
                </a:rPr>
                <a:t>立足臺灣，競爭世界！</a:t>
              </a:r>
            </a:p>
          </p:txBody>
        </p:sp>
      </p:grpSp>
      <p:grpSp>
        <p:nvGrpSpPr>
          <p:cNvPr id="22" name="Group 21"/>
          <p:cNvGrpSpPr/>
          <p:nvPr/>
        </p:nvGrpSpPr>
        <p:grpSpPr>
          <a:xfrm>
            <a:off x="514350" y="2733040"/>
            <a:ext cx="2797175" cy="1508125"/>
            <a:chOff x="1425" y="4034"/>
            <a:chExt cx="4405" cy="2375"/>
          </a:xfrm>
        </p:grpSpPr>
        <p:sp>
          <p:nvSpPr>
            <p:cNvPr id="13" name="Rounded Rectangle 12"/>
            <p:cNvSpPr/>
            <p:nvPr/>
          </p:nvSpPr>
          <p:spPr>
            <a:xfrm>
              <a:off x="1425" y="4034"/>
              <a:ext cx="4405" cy="2375"/>
            </a:xfrm>
            <a:prstGeom prst="roundRect">
              <a:avLst/>
            </a:prstGeom>
            <a:solidFill>
              <a:schemeClr val="bg1"/>
            </a:solidFill>
            <a:ln w="38100">
              <a:solidFill>
                <a:srgbClr val="F57B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4" name="Text Box 13"/>
            <p:cNvSpPr txBox="1"/>
            <p:nvPr/>
          </p:nvSpPr>
          <p:spPr>
            <a:xfrm>
              <a:off x="1701" y="4132"/>
              <a:ext cx="3854" cy="2179"/>
            </a:xfrm>
            <a:prstGeom prst="rect">
              <a:avLst/>
            </a:prstGeom>
            <a:noFill/>
          </p:spPr>
          <p:txBody>
            <a:bodyPr wrap="square" rtlCol="0">
              <a:spAutoFit/>
            </a:bodyPr>
            <a:lstStyle/>
            <a:p>
              <a:pPr algn="ctr"/>
              <a:r>
                <a:rPr lang="zh-TW" altLang="en-US" sz="2000" u="none" dirty="0">
                  <a:solidFill>
                    <a:srgbClr val="F57B17"/>
                  </a:solidFill>
                  <a:latin typeface="微軟正黑體" panose="020B0604030504040204" charset="-120"/>
                  <a:ea typeface="微軟正黑體" panose="020B0604030504040204" charset="-120"/>
                </a:rPr>
                <a:t>活化閒置資產</a:t>
              </a:r>
            </a:p>
            <a:p>
              <a:pPr marL="285750" indent="-285750" algn="ctr">
                <a:buFont typeface="Arial" panose="020B0604020202020204" pitchFamily="34" charset="0"/>
                <a:buChar char="•"/>
              </a:pPr>
              <a:endParaRPr lang="zh-TW" altLang="en-US" sz="1600" u="none" dirty="0">
                <a:latin typeface="微軟正黑體" panose="020B0604030504040204" charset="-120"/>
                <a:ea typeface="微軟正黑體" panose="020B0604030504040204" charset="-120"/>
              </a:endParaRPr>
            </a:p>
            <a:p>
              <a:pPr marL="285750" lvl="0" indent="-285750" algn="l">
                <a:buFont typeface="Arial" panose="020B0604020202020204" pitchFamily="34" charset="0"/>
                <a:buChar char="•"/>
              </a:pPr>
              <a:r>
                <a:rPr lang="zh-TW" altLang="en-US" sz="1600" u="none" dirty="0">
                  <a:solidFill>
                    <a:srgbClr val="C00000"/>
                  </a:solidFill>
                  <a:latin typeface="微軟正黑體" panose="020B0604030504040204" charset="-120"/>
                  <a:ea typeface="微軟正黑體" panose="020B0604030504040204" charset="-120"/>
                </a:rPr>
                <a:t>調整經營體質</a:t>
              </a:r>
            </a:p>
            <a:p>
              <a:pPr marL="285750" lvl="0" indent="-285750" algn="l">
                <a:buFont typeface="Arial" panose="020B0604020202020204" pitchFamily="34" charset="0"/>
                <a:buChar char="•"/>
              </a:pPr>
              <a:r>
                <a:rPr lang="zh-TW" altLang="en-US" sz="1600" u="none" dirty="0">
                  <a:solidFill>
                    <a:srgbClr val="C00000"/>
                  </a:solidFill>
                  <a:latin typeface="微軟正黑體" panose="020B0604030504040204" charset="-120"/>
                  <a:ea typeface="微軟正黑體" panose="020B0604030504040204" charset="-120"/>
                </a:rPr>
                <a:t>強化生產設備、</a:t>
              </a:r>
              <a:br>
                <a:rPr lang="zh-TW" altLang="en-US" sz="1600" u="none" dirty="0">
                  <a:solidFill>
                    <a:srgbClr val="C00000"/>
                  </a:solidFill>
                  <a:latin typeface="微軟正黑體" panose="020B0604030504040204" charset="-120"/>
                  <a:ea typeface="微軟正黑體" panose="020B0604030504040204" charset="-120"/>
                </a:rPr>
              </a:br>
              <a:r>
                <a:rPr lang="zh-TW" altLang="en-US" sz="1600" u="none" dirty="0">
                  <a:solidFill>
                    <a:srgbClr val="C00000"/>
                  </a:solidFill>
                  <a:latin typeface="微軟正黑體" panose="020B0604030504040204" charset="-120"/>
                  <a:ea typeface="微軟正黑體" panose="020B0604030504040204" charset="-120"/>
                </a:rPr>
                <a:t>降低成本</a:t>
              </a:r>
            </a:p>
          </p:txBody>
        </p:sp>
      </p:grpSp>
      <p:grpSp>
        <p:nvGrpSpPr>
          <p:cNvPr id="21" name="Group 20"/>
          <p:cNvGrpSpPr/>
          <p:nvPr/>
        </p:nvGrpSpPr>
        <p:grpSpPr>
          <a:xfrm>
            <a:off x="5850890" y="2733040"/>
            <a:ext cx="2797175" cy="1508125"/>
            <a:chOff x="8265" y="4034"/>
            <a:chExt cx="4405" cy="2375"/>
          </a:xfrm>
        </p:grpSpPr>
        <p:sp>
          <p:nvSpPr>
            <p:cNvPr id="15" name="Rounded Rectangle 14"/>
            <p:cNvSpPr/>
            <p:nvPr/>
          </p:nvSpPr>
          <p:spPr>
            <a:xfrm>
              <a:off x="8265" y="4034"/>
              <a:ext cx="4405" cy="2375"/>
            </a:xfrm>
            <a:prstGeom prst="roundRect">
              <a:avLst/>
            </a:prstGeom>
            <a:solidFill>
              <a:schemeClr val="bg1"/>
            </a:solidFill>
            <a:ln w="38100">
              <a:solidFill>
                <a:srgbClr val="F57B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6" name="Text Box 15"/>
            <p:cNvSpPr txBox="1"/>
            <p:nvPr/>
          </p:nvSpPr>
          <p:spPr>
            <a:xfrm>
              <a:off x="8357" y="4132"/>
              <a:ext cx="4221" cy="2179"/>
            </a:xfrm>
            <a:prstGeom prst="rect">
              <a:avLst/>
            </a:prstGeom>
            <a:noFill/>
          </p:spPr>
          <p:txBody>
            <a:bodyPr wrap="square" rtlCol="0">
              <a:spAutoFit/>
            </a:bodyPr>
            <a:lstStyle/>
            <a:p>
              <a:pPr marL="0" indent="0" algn="ctr">
                <a:buFont typeface="Arial" panose="020B0604020202020204" pitchFamily="34" charset="0"/>
                <a:buNone/>
              </a:pPr>
              <a:r>
                <a:rPr lang="zh-TW" altLang="en-US" sz="2000" u="none">
                  <a:solidFill>
                    <a:srgbClr val="F57B17"/>
                  </a:solidFill>
                  <a:latin typeface="微軟正黑體" panose="020B0604030504040204" charset="-120"/>
                  <a:ea typeface="微軟正黑體" panose="020B0604030504040204" charset="-120"/>
                </a:rPr>
                <a:t>營收成長動能</a:t>
              </a:r>
              <a:endParaRPr lang="zh-TW" altLang="en-US" sz="1600" u="none">
                <a:latin typeface="微軟正黑體" panose="020B0604030504040204" charset="-120"/>
                <a:ea typeface="微軟正黑體" panose="020B0604030504040204" charset="-120"/>
              </a:endParaRPr>
            </a:p>
            <a:p>
              <a:pPr marL="285750" lvl="0" indent="-285750" algn="l">
                <a:buFont typeface="Arial" panose="020B0604020202020204" pitchFamily="34" charset="0"/>
                <a:buChar char="•"/>
              </a:pPr>
              <a:endParaRPr lang="zh-TW" altLang="en-US" sz="1600">
                <a:solidFill>
                  <a:schemeClr val="tx1"/>
                </a:solidFill>
                <a:latin typeface="微軟正黑體" panose="020B0604030504040204" charset="-120"/>
                <a:ea typeface="微軟正黑體" panose="020B0604030504040204" charset="-120"/>
              </a:endParaRPr>
            </a:p>
            <a:p>
              <a:pPr marL="285750" lvl="0" indent="-285750" algn="l">
                <a:buFont typeface="Arial" panose="020B0604020202020204" pitchFamily="34" charset="0"/>
                <a:buChar char="•"/>
              </a:pPr>
              <a:r>
                <a:rPr lang="zh-TW" altLang="en-US" sz="1600" u="none">
                  <a:solidFill>
                    <a:srgbClr val="C00000"/>
                  </a:solidFill>
                  <a:latin typeface="微軟正黑體" panose="020B0604030504040204" charset="-120"/>
                  <a:ea typeface="微軟正黑體" panose="020B0604030504040204" charset="-120"/>
                </a:rPr>
                <a:t>防疫產線</a:t>
              </a:r>
            </a:p>
            <a:p>
              <a:pPr marL="285750" lvl="0" indent="-285750" algn="l">
                <a:buFont typeface="Arial" panose="020B0604020202020204" pitchFamily="34" charset="0"/>
                <a:buChar char="•"/>
              </a:pPr>
              <a:r>
                <a:rPr lang="zh-TW" altLang="en-US" sz="1600" u="none">
                  <a:solidFill>
                    <a:srgbClr val="C00000"/>
                  </a:solidFill>
                  <a:latin typeface="微軟正黑體" panose="020B0604030504040204" charset="-120"/>
                  <a:ea typeface="微軟正黑體" panose="020B0604030504040204" charset="-120"/>
                </a:rPr>
                <a:t>軍警及團體制服</a:t>
              </a:r>
            </a:p>
            <a:p>
              <a:pPr marL="285750" lvl="0" indent="-285750" algn="l">
                <a:buFont typeface="Arial" panose="020B0604020202020204" pitchFamily="34" charset="0"/>
                <a:buChar char="•"/>
              </a:pPr>
              <a:r>
                <a:rPr lang="zh-TW" altLang="en-US" sz="1600" u="none">
                  <a:solidFill>
                    <a:srgbClr val="C00000"/>
                  </a:solidFill>
                  <a:latin typeface="微軟正黑體" panose="020B0604030504040204" charset="-120"/>
                  <a:ea typeface="微軟正黑體" panose="020B0604030504040204" charset="-120"/>
                </a:rPr>
                <a:t>新品牌客戶成長</a:t>
              </a:r>
            </a:p>
          </p:txBody>
        </p:sp>
      </p:grpSp>
      <p:grpSp>
        <p:nvGrpSpPr>
          <p:cNvPr id="23" name="Group 22"/>
          <p:cNvGrpSpPr/>
          <p:nvPr/>
        </p:nvGrpSpPr>
        <p:grpSpPr>
          <a:xfrm>
            <a:off x="2127885" y="4996815"/>
            <a:ext cx="2216150" cy="960120"/>
            <a:chOff x="2818" y="7869"/>
            <a:chExt cx="3490" cy="1512"/>
          </a:xfrm>
        </p:grpSpPr>
        <p:sp>
          <p:nvSpPr>
            <p:cNvPr id="17" name="Rounded Rectangle 16"/>
            <p:cNvSpPr/>
            <p:nvPr/>
          </p:nvSpPr>
          <p:spPr>
            <a:xfrm>
              <a:off x="2818" y="7869"/>
              <a:ext cx="3490" cy="1513"/>
            </a:xfrm>
            <a:prstGeom prst="roundRect">
              <a:avLst/>
            </a:prstGeom>
            <a:solidFill>
              <a:schemeClr val="bg1"/>
            </a:solidFill>
            <a:ln w="38100">
              <a:solidFill>
                <a:srgbClr val="F57B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8" name="Text Box 17"/>
            <p:cNvSpPr txBox="1"/>
            <p:nvPr/>
          </p:nvSpPr>
          <p:spPr>
            <a:xfrm>
              <a:off x="2846" y="8069"/>
              <a:ext cx="3434" cy="1113"/>
            </a:xfrm>
            <a:prstGeom prst="rect">
              <a:avLst/>
            </a:prstGeom>
            <a:noFill/>
          </p:spPr>
          <p:txBody>
            <a:bodyPr wrap="square" rtlCol="0">
              <a:spAutoFit/>
            </a:bodyPr>
            <a:lstStyle/>
            <a:p>
              <a:pPr algn="ctr"/>
              <a:r>
                <a:rPr lang="zh-TW" altLang="en-US" sz="2000" u="none">
                  <a:latin typeface="微軟正黑體" panose="020B0604030504040204" charset="-120"/>
                  <a:ea typeface="微軟正黑體" panose="020B0604030504040204" charset="-120"/>
                </a:rPr>
                <a:t>世界品牌經營</a:t>
              </a:r>
            </a:p>
            <a:p>
              <a:pPr algn="ctr"/>
              <a:r>
                <a:rPr lang="zh-TW" altLang="en-US" sz="2000" u="none">
                  <a:latin typeface="微軟正黑體" panose="020B0604030504040204" charset="-120"/>
                  <a:ea typeface="微軟正黑體" panose="020B0604030504040204" charset="-120"/>
                </a:rPr>
                <a:t>提升獲利強度</a:t>
              </a:r>
            </a:p>
          </p:txBody>
        </p:sp>
      </p:grpSp>
      <p:grpSp>
        <p:nvGrpSpPr>
          <p:cNvPr id="24" name="Group 23"/>
          <p:cNvGrpSpPr/>
          <p:nvPr/>
        </p:nvGrpSpPr>
        <p:grpSpPr>
          <a:xfrm>
            <a:off x="4817745" y="4996815"/>
            <a:ext cx="2216150" cy="960120"/>
            <a:chOff x="7978" y="7849"/>
            <a:chExt cx="3490" cy="1512"/>
          </a:xfrm>
        </p:grpSpPr>
        <p:sp>
          <p:nvSpPr>
            <p:cNvPr id="19" name="Rounded Rectangle 18"/>
            <p:cNvSpPr/>
            <p:nvPr/>
          </p:nvSpPr>
          <p:spPr>
            <a:xfrm>
              <a:off x="7978" y="7849"/>
              <a:ext cx="3490" cy="1513"/>
            </a:xfrm>
            <a:prstGeom prst="roundRect">
              <a:avLst/>
            </a:prstGeom>
            <a:solidFill>
              <a:schemeClr val="bg1"/>
            </a:solidFill>
            <a:ln w="38100">
              <a:solidFill>
                <a:srgbClr val="F57B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20" name="Text Box 19"/>
            <p:cNvSpPr txBox="1"/>
            <p:nvPr/>
          </p:nvSpPr>
          <p:spPr>
            <a:xfrm>
              <a:off x="8006" y="8049"/>
              <a:ext cx="3434" cy="1113"/>
            </a:xfrm>
            <a:prstGeom prst="rect">
              <a:avLst/>
            </a:prstGeom>
            <a:noFill/>
          </p:spPr>
          <p:txBody>
            <a:bodyPr wrap="square" rtlCol="0">
              <a:spAutoFit/>
            </a:bodyPr>
            <a:lstStyle/>
            <a:p>
              <a:pPr algn="ctr"/>
              <a:r>
                <a:rPr lang="zh-TW" altLang="en-US" sz="2000" u="none">
                  <a:latin typeface="微軟正黑體" panose="020B0604030504040204" charset="-120"/>
                  <a:ea typeface="微軟正黑體" panose="020B0604030504040204" charset="-120"/>
                </a:rPr>
                <a:t>發揮自我</a:t>
              </a:r>
            </a:p>
            <a:p>
              <a:pPr algn="ctr"/>
              <a:r>
                <a:rPr lang="zh-TW" altLang="en-US" sz="2000" u="none">
                  <a:latin typeface="微軟正黑體" panose="020B0604030504040204" charset="-120"/>
                  <a:ea typeface="微軟正黑體" panose="020B0604030504040204" charset="-120"/>
                </a:rPr>
                <a:t>體現社會責任</a:t>
              </a:r>
            </a:p>
          </p:txBody>
        </p:sp>
      </p:grpSp>
      <p:sp>
        <p:nvSpPr>
          <p:cNvPr id="25" name="Text Box 24"/>
          <p:cNvSpPr txBox="1"/>
          <p:nvPr/>
        </p:nvSpPr>
        <p:spPr>
          <a:xfrm>
            <a:off x="3151188" y="3587115"/>
            <a:ext cx="2840355" cy="645160"/>
          </a:xfrm>
          <a:prstGeom prst="rect">
            <a:avLst/>
          </a:prstGeom>
          <a:noFill/>
        </p:spPr>
        <p:txBody>
          <a:bodyPr wrap="square" rtlCol="0">
            <a:spAutoFit/>
          </a:bodyPr>
          <a:lstStyle/>
          <a:p>
            <a:pPr algn="ctr"/>
            <a:r>
              <a:rPr lang="zh-TW" altLang="en-US" u="none">
                <a:latin typeface="微軟正黑體" panose="020B0604030504040204" charset="-120"/>
                <a:ea typeface="微軟正黑體" panose="020B0604030504040204" charset="-120"/>
              </a:rPr>
              <a:t>永續發展</a:t>
            </a:r>
          </a:p>
        </p:txBody>
      </p:sp>
      <p:pic>
        <p:nvPicPr>
          <p:cNvPr id="27" name="Picture 26" descr="black logo transparent background"/>
          <p:cNvPicPr>
            <a:picLocks noChangeAspect="1"/>
          </p:cNvPicPr>
          <p:nvPr/>
        </p:nvPicPr>
        <p:blipFill>
          <a:blip r:embed="rId2"/>
          <a:stretch>
            <a:fillRect/>
          </a:stretch>
        </p:blipFill>
        <p:spPr>
          <a:xfrm>
            <a:off x="247650" y="189230"/>
            <a:ext cx="2468880" cy="675640"/>
          </a:xfrm>
          <a:prstGeom prst="rect">
            <a:avLst/>
          </a:prstGeom>
        </p:spPr>
      </p:pic>
      <p:sp>
        <p:nvSpPr>
          <p:cNvPr id="25668" name="文字方塊 9"/>
          <p:cNvSpPr txBox="1">
            <a:spLocks noChangeArrowheads="1"/>
          </p:cNvSpPr>
          <p:nvPr/>
        </p:nvSpPr>
        <p:spPr bwMode="auto">
          <a:xfrm>
            <a:off x="8696325" y="6478588"/>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1</a:t>
            </a:r>
            <a:r>
              <a:rPr lang="en-US" sz="1600" u="none" dirty="0"/>
              <a:t>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21" name="Picture 6"/>
          <p:cNvPicPr>
            <a:picLocks noChangeAspect="1" noChangeArrowheads="1"/>
          </p:cNvPicPr>
          <p:nvPr/>
        </p:nvPicPr>
        <p:blipFill>
          <a:blip r:embed="rId3"/>
          <a:srcRect/>
          <a:stretch>
            <a:fillRect/>
          </a:stretch>
        </p:blipFill>
        <p:spPr bwMode="auto">
          <a:xfrm>
            <a:off x="2664460" y="1465580"/>
            <a:ext cx="1920875" cy="11588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22" name="Picture 10"/>
          <p:cNvPicPr>
            <a:picLocks noChangeAspect="1" noChangeArrowheads="1"/>
          </p:cNvPicPr>
          <p:nvPr/>
        </p:nvPicPr>
        <p:blipFill>
          <a:blip r:embed="rId4"/>
          <a:srcRect/>
          <a:stretch>
            <a:fillRect/>
          </a:stretch>
        </p:blipFill>
        <p:spPr bwMode="auto">
          <a:xfrm>
            <a:off x="7329170" y="2698115"/>
            <a:ext cx="1457960" cy="9277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26" name="Picture 17"/>
          <p:cNvPicPr>
            <a:picLocks noChangeAspect="1" noChangeArrowheads="1"/>
          </p:cNvPicPr>
          <p:nvPr/>
        </p:nvPicPr>
        <p:blipFill>
          <a:blip r:embed="rId5" cstate="email"/>
          <a:srcRect/>
          <a:stretch>
            <a:fillRect/>
          </a:stretch>
        </p:blipFill>
        <p:spPr bwMode="auto">
          <a:xfrm>
            <a:off x="7524115" y="3870325"/>
            <a:ext cx="952500" cy="91948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8915" name="投影片編號版面配置區 1"/>
          <p:cNvSpPr txBox="1">
            <a:spLocks noGrp="1"/>
          </p:cNvSpPr>
          <p:nvPr/>
        </p:nvSpPr>
        <p:spPr bwMode="auto">
          <a:xfrm flipH="1" flipV="1">
            <a:off x="4794885" y="6680200"/>
            <a:ext cx="76200" cy="140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square" lIns="0" tIns="0" rIns="0" bIns="0">
            <a:spAutoFit/>
          </a:bodyPr>
          <a:lstStyle>
            <a:lvl1pPr marL="57150">
              <a:spcBef>
                <a:spcPct val="20000"/>
              </a:spcBef>
              <a:defRPr>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lnSpc>
                <a:spcPts val="1100"/>
              </a:lnSpc>
              <a:spcBef>
                <a:spcPct val="0"/>
              </a:spcBef>
            </a:pPr>
            <a:endParaRPr kumimoji="0" lang="en-US" altLang="zh-TW" sz="1200" u="none"/>
          </a:p>
        </p:txBody>
      </p:sp>
      <p:sp>
        <p:nvSpPr>
          <p:cNvPr id="38916" name="文字方塊 9"/>
          <p:cNvSpPr txBox="1">
            <a:spLocks noChangeArrowheads="1"/>
          </p:cNvSpPr>
          <p:nvPr/>
        </p:nvSpPr>
        <p:spPr bwMode="auto">
          <a:xfrm>
            <a:off x="8510588" y="6403975"/>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18</a:t>
            </a:r>
            <a:endParaRPr lang="zh-TW" altLang="en-US" sz="1600" u="none" dirty="0"/>
          </a:p>
        </p:txBody>
      </p:sp>
      <p:pic>
        <p:nvPicPr>
          <p:cNvPr id="38917" name="Picture 2"/>
          <p:cNvPicPr>
            <a:picLocks noChangeAspect="1" noChangeArrowheads="1"/>
          </p:cNvPicPr>
          <p:nvPr/>
        </p:nvPicPr>
        <p:blipFill>
          <a:blip r:embed="rId6" cstate="email"/>
          <a:srcRect/>
          <a:stretch>
            <a:fillRect/>
          </a:stretch>
        </p:blipFill>
        <p:spPr bwMode="auto">
          <a:xfrm>
            <a:off x="337503" y="3897948"/>
            <a:ext cx="2148205" cy="965835"/>
          </a:xfrm>
          <a:prstGeom prst="rect">
            <a:avLst/>
          </a:prstGeom>
          <a:noFill/>
          <a:ln>
            <a:noFill/>
          </a:ln>
          <a:effectLst/>
          <a:extLst>
            <a:ext uri="{909E8E84-426E-40DD-AFC4-6F175D3DCCD1}">
              <a14:hiddenFill xmlns:a14="http://schemas.microsoft.com/office/drawing/2010/main">
                <a:blipFill dpi="0" rotWithShape="0">
                  <a:blip/>
                  <a:srcRect r="56976"/>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8" name="Picture 3"/>
          <p:cNvPicPr>
            <a:picLocks noChangeAspect="1" noChangeArrowheads="1"/>
          </p:cNvPicPr>
          <p:nvPr/>
        </p:nvPicPr>
        <p:blipFill>
          <a:blip r:embed="rId7" cstate="email"/>
          <a:srcRect/>
          <a:stretch>
            <a:fillRect/>
          </a:stretch>
        </p:blipFill>
        <p:spPr bwMode="auto">
          <a:xfrm>
            <a:off x="386080" y="2898458"/>
            <a:ext cx="1924050" cy="680085"/>
          </a:xfrm>
          <a:prstGeom prst="rect">
            <a:avLst/>
          </a:prstGeom>
          <a:noFill/>
          <a:ln>
            <a:noFill/>
          </a:ln>
          <a:effectLst/>
          <a:extLst>
            <a:ext uri="{909E8E84-426E-40DD-AFC4-6F175D3DCCD1}">
              <a14:hiddenFill xmlns:a14="http://schemas.microsoft.com/office/drawing/2010/main">
                <a:blipFill dpi="0" rotWithShape="0">
                  <a:blip/>
                  <a:srcRect r="71632"/>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9" name="Picture 4"/>
          <p:cNvPicPr>
            <a:picLocks noChangeAspect="1" noChangeArrowheads="1"/>
          </p:cNvPicPr>
          <p:nvPr/>
        </p:nvPicPr>
        <p:blipFill>
          <a:blip r:embed="rId8"/>
          <a:srcRect/>
          <a:stretch>
            <a:fillRect/>
          </a:stretch>
        </p:blipFill>
        <p:spPr bwMode="auto">
          <a:xfrm>
            <a:off x="2705418" y="2767330"/>
            <a:ext cx="1886585" cy="6680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20" name="Picture 5"/>
          <p:cNvPicPr>
            <a:picLocks noChangeAspect="1" noChangeArrowheads="1"/>
          </p:cNvPicPr>
          <p:nvPr/>
        </p:nvPicPr>
        <p:blipFill>
          <a:blip r:embed="rId9"/>
          <a:srcRect/>
          <a:stretch>
            <a:fillRect/>
          </a:stretch>
        </p:blipFill>
        <p:spPr bwMode="auto">
          <a:xfrm>
            <a:off x="2599690" y="5496560"/>
            <a:ext cx="2098675" cy="49085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38923" name="Group 11"/>
          <p:cNvGrpSpPr/>
          <p:nvPr/>
        </p:nvGrpSpPr>
        <p:grpSpPr bwMode="auto">
          <a:xfrm>
            <a:off x="337503" y="5173345"/>
            <a:ext cx="2148205" cy="1137920"/>
            <a:chOff x="4474" y="2941"/>
            <a:chExt cx="1379" cy="496"/>
          </a:xfrm>
        </p:grpSpPr>
        <p:sp>
          <p:nvSpPr>
            <p:cNvPr id="38933" name="AutoShape 12"/>
            <p:cNvSpPr>
              <a:spLocks noChangeArrowheads="1"/>
            </p:cNvSpPr>
            <p:nvPr/>
          </p:nvSpPr>
          <p:spPr bwMode="auto">
            <a:xfrm>
              <a:off x="4474" y="2941"/>
              <a:ext cx="1379" cy="496"/>
            </a:xfrm>
            <a:prstGeom prst="roundRect">
              <a:avLst>
                <a:gd name="adj" fmla="val 185"/>
              </a:avLst>
            </a:prstGeom>
            <a:solidFill>
              <a:srgbClr val="000000"/>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nSpc>
                  <a:spcPct val="93000"/>
                </a:lnSpc>
                <a:buClr>
                  <a:srgbClr val="000000"/>
                </a:buClr>
                <a:buSzPct val="100000"/>
                <a:buFont typeface="Times New Roman" panose="02020603050405020304" pitchFamily="18" charset="0"/>
                <a:buNone/>
              </a:pPr>
              <a:endParaRPr lang="zh-TW" altLang="en-US"/>
            </a:p>
          </p:txBody>
        </p:sp>
        <p:pic>
          <p:nvPicPr>
            <p:cNvPr id="38934" name="Picture 13"/>
            <p:cNvPicPr>
              <a:picLocks noChangeAspect="1" noChangeArrowheads="1"/>
            </p:cNvPicPr>
            <p:nvPr/>
          </p:nvPicPr>
          <p:blipFill>
            <a:blip r:embed="rId10" cstate="email"/>
            <a:srcRect/>
            <a:stretch>
              <a:fillRect/>
            </a:stretch>
          </p:blipFill>
          <p:spPr bwMode="auto">
            <a:xfrm>
              <a:off x="4564" y="3051"/>
              <a:ext cx="1231" cy="30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38924" name="Picture 15"/>
          <p:cNvPicPr>
            <a:picLocks noChangeAspect="1" noChangeArrowheads="1"/>
          </p:cNvPicPr>
          <p:nvPr/>
        </p:nvPicPr>
        <p:blipFill>
          <a:blip r:embed="rId11" cstate="email"/>
          <a:srcRect/>
          <a:stretch>
            <a:fillRect/>
          </a:stretch>
        </p:blipFill>
        <p:spPr bwMode="auto">
          <a:xfrm>
            <a:off x="5100955" y="3992880"/>
            <a:ext cx="1591310" cy="81089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25" name="Picture 16"/>
          <p:cNvPicPr>
            <a:picLocks noChangeAspect="1" noChangeArrowheads="1"/>
          </p:cNvPicPr>
          <p:nvPr/>
        </p:nvPicPr>
        <p:blipFill>
          <a:blip r:embed="rId12" cstate="email"/>
          <a:srcRect/>
          <a:stretch>
            <a:fillRect/>
          </a:stretch>
        </p:blipFill>
        <p:spPr bwMode="auto">
          <a:xfrm>
            <a:off x="4900295" y="5142230"/>
            <a:ext cx="1992630" cy="126174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27" name="Picture 19"/>
          <p:cNvPicPr>
            <a:picLocks noChangeAspect="1" noChangeArrowheads="1"/>
          </p:cNvPicPr>
          <p:nvPr/>
        </p:nvPicPr>
        <p:blipFill>
          <a:blip r:embed="rId13" cstate="email"/>
          <a:srcRect/>
          <a:stretch>
            <a:fillRect/>
          </a:stretch>
        </p:blipFill>
        <p:spPr bwMode="auto">
          <a:xfrm>
            <a:off x="4824095" y="2927985"/>
            <a:ext cx="2145030" cy="60515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28" name="Picture 20"/>
          <p:cNvPicPr>
            <a:picLocks noChangeAspect="1" noChangeArrowheads="1"/>
          </p:cNvPicPr>
          <p:nvPr/>
        </p:nvPicPr>
        <p:blipFill>
          <a:blip r:embed="rId14" cstate="email"/>
          <a:srcRect/>
          <a:stretch>
            <a:fillRect/>
          </a:stretch>
        </p:blipFill>
        <p:spPr bwMode="auto">
          <a:xfrm>
            <a:off x="7103428" y="1590675"/>
            <a:ext cx="1909445" cy="78549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29" name="Picture 1"/>
          <p:cNvPicPr>
            <a:picLocks noChangeAspect="1"/>
          </p:cNvPicPr>
          <p:nvPr/>
        </p:nvPicPr>
        <p:blipFill>
          <a:blip r:embed="rId15" cstate="email"/>
          <a:srcRect/>
          <a:stretch>
            <a:fillRect/>
          </a:stretch>
        </p:blipFill>
        <p:spPr bwMode="auto">
          <a:xfrm>
            <a:off x="2664143" y="4073525"/>
            <a:ext cx="196913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0" name="Picture 2"/>
          <p:cNvPicPr>
            <a:picLocks noChangeAspect="1"/>
          </p:cNvPicPr>
          <p:nvPr/>
        </p:nvPicPr>
        <p:blipFill>
          <a:blip r:embed="rId16" cstate="email"/>
          <a:srcRect/>
          <a:stretch>
            <a:fillRect/>
          </a:stretch>
        </p:blipFill>
        <p:spPr bwMode="auto">
          <a:xfrm>
            <a:off x="4809808" y="1607185"/>
            <a:ext cx="2173605" cy="10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1" name="Picture 3"/>
          <p:cNvPicPr>
            <a:picLocks noChangeAspect="1"/>
          </p:cNvPicPr>
          <p:nvPr/>
        </p:nvPicPr>
        <p:blipFill>
          <a:blip r:embed="rId17" cstate="email"/>
          <a:srcRect/>
          <a:stretch>
            <a:fillRect/>
          </a:stretch>
        </p:blipFill>
        <p:spPr bwMode="auto">
          <a:xfrm>
            <a:off x="337503" y="1508443"/>
            <a:ext cx="2148205" cy="102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object 9"/>
          <p:cNvSpPr>
            <a:spLocks noGrp="1"/>
          </p:cNvSpPr>
          <p:nvPr>
            <p:ph type="title"/>
          </p:nvPr>
        </p:nvSpPr>
        <p:spPr>
          <a:xfrm>
            <a:off x="0" y="141288"/>
            <a:ext cx="9144000" cy="430212"/>
          </a:xfrm>
        </p:spPr>
        <p:txBody>
          <a:bodyPr/>
          <a:lstStyle/>
          <a:p>
            <a:pPr marL="135255" algn="l">
              <a:defRPr/>
            </a:pPr>
            <a:r>
              <a:rPr lang="zh-TW" altLang="en-US" sz="2800" kern="1200" dirty="0">
                <a:solidFill>
                  <a:schemeClr val="tx2">
                    <a:lumMod val="75000"/>
                  </a:schemeClr>
                </a:solidFill>
                <a:latin typeface="微軟正黑體" panose="020B0604030504040204" charset="-120"/>
                <a:ea typeface="微軟正黑體" panose="020B0604030504040204" charset="-120"/>
                <a:cs typeface="+mn-cs"/>
              </a:rPr>
              <a:t>                                附註一：</a:t>
            </a:r>
            <a:r>
              <a:rPr lang="zh-TW" altLang="en-US" sz="2800" kern="1200" dirty="0">
                <a:solidFill>
                  <a:schemeClr val="tx2">
                    <a:lumMod val="60000"/>
                    <a:lumOff val="40000"/>
                  </a:schemeClr>
                </a:solidFill>
                <a:latin typeface="微軟正黑體" panose="020B0604030504040204" charset="-120"/>
                <a:ea typeface="微軟正黑體" panose="020B0604030504040204" charset="-120"/>
                <a:cs typeface="+mn-cs"/>
              </a:rPr>
              <a:t>合作品牌－原料供應商</a:t>
            </a:r>
          </a:p>
        </p:txBody>
      </p:sp>
      <p:sp>
        <p:nvSpPr>
          <p:cNvPr id="7" name="Text Box 6"/>
          <p:cNvSpPr txBox="1"/>
          <p:nvPr/>
        </p:nvSpPr>
        <p:spPr>
          <a:xfrm>
            <a:off x="260350" y="1109980"/>
            <a:ext cx="4544834" cy="400110"/>
          </a:xfrm>
          <a:prstGeom prst="rect">
            <a:avLst/>
          </a:prstGeom>
          <a:noFill/>
        </p:spPr>
        <p:txBody>
          <a:bodyPr wrap="none" rtlCol="0">
            <a:spAutoFit/>
          </a:bodyPr>
          <a:lstStyle/>
          <a:p>
            <a:r>
              <a:rPr lang="zh-TW" altLang="en-US" sz="2000" u="none" dirty="0">
                <a:latin typeface="微軟正黑體" panose="020B0604030504040204" charset="-120"/>
                <a:ea typeface="微軟正黑體" panose="020B0604030504040204" charset="-120"/>
              </a:rPr>
              <a:t>國際知名原料廠，產銷合作業界翹楚！</a:t>
            </a:r>
          </a:p>
        </p:txBody>
      </p:sp>
      <p:sp>
        <p:nvSpPr>
          <p:cNvPr id="8" name="Text Box 7"/>
          <p:cNvSpPr txBox="1"/>
          <p:nvPr/>
        </p:nvSpPr>
        <p:spPr>
          <a:xfrm>
            <a:off x="1402715" y="2348865"/>
            <a:ext cx="109728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美國杜邦公司</a:t>
            </a:r>
          </a:p>
        </p:txBody>
      </p:sp>
      <p:sp>
        <p:nvSpPr>
          <p:cNvPr id="9" name="Text Box 8"/>
          <p:cNvSpPr txBox="1"/>
          <p:nvPr/>
        </p:nvSpPr>
        <p:spPr>
          <a:xfrm>
            <a:off x="3975735" y="2348865"/>
            <a:ext cx="79248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萊卡公司</a:t>
            </a:r>
          </a:p>
        </p:txBody>
      </p:sp>
      <p:sp>
        <p:nvSpPr>
          <p:cNvPr id="11" name="Text Box 10"/>
          <p:cNvSpPr txBox="1"/>
          <p:nvPr/>
        </p:nvSpPr>
        <p:spPr>
          <a:xfrm>
            <a:off x="3975735" y="3529330"/>
            <a:ext cx="79248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萊卡公司</a:t>
            </a:r>
          </a:p>
        </p:txBody>
      </p:sp>
      <p:sp>
        <p:nvSpPr>
          <p:cNvPr id="12" name="Text Box 11"/>
          <p:cNvSpPr txBox="1"/>
          <p:nvPr/>
        </p:nvSpPr>
        <p:spPr>
          <a:xfrm>
            <a:off x="3975735" y="4739640"/>
            <a:ext cx="79248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萊卡公司</a:t>
            </a:r>
          </a:p>
        </p:txBody>
      </p:sp>
      <p:sp>
        <p:nvSpPr>
          <p:cNvPr id="13" name="Text Box 12"/>
          <p:cNvSpPr txBox="1"/>
          <p:nvPr/>
        </p:nvSpPr>
        <p:spPr>
          <a:xfrm>
            <a:off x="3975735" y="6416040"/>
            <a:ext cx="79248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萊卡公司</a:t>
            </a:r>
          </a:p>
        </p:txBody>
      </p:sp>
      <p:sp>
        <p:nvSpPr>
          <p:cNvPr id="14" name="Text Box 13"/>
          <p:cNvSpPr txBox="1"/>
          <p:nvPr/>
        </p:nvSpPr>
        <p:spPr>
          <a:xfrm>
            <a:off x="846455" y="6371590"/>
            <a:ext cx="1653540" cy="275590"/>
          </a:xfrm>
          <a:prstGeom prst="rect">
            <a:avLst/>
          </a:prstGeom>
          <a:noFill/>
        </p:spPr>
        <p:txBody>
          <a:bodyPr wrap="none" rtlCol="0">
            <a:spAutoFit/>
          </a:bodyPr>
          <a:lstStyle/>
          <a:p>
            <a:pPr algn="l"/>
            <a:r>
              <a:rPr lang="zh-TW" altLang="en-US" sz="1200" u="none">
                <a:latin typeface="微軟正黑體" panose="020B0604030504040204" charset="-120"/>
                <a:ea typeface="微軟正黑體" panose="020B0604030504040204" charset="-120"/>
              </a:rPr>
              <a:t>美國Fiber Vision公司</a:t>
            </a:r>
          </a:p>
        </p:txBody>
      </p:sp>
      <p:sp>
        <p:nvSpPr>
          <p:cNvPr id="15" name="Text Box 14"/>
          <p:cNvSpPr txBox="1"/>
          <p:nvPr/>
        </p:nvSpPr>
        <p:spPr>
          <a:xfrm>
            <a:off x="1212215" y="4733290"/>
            <a:ext cx="128778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奧地利 蘭精公司</a:t>
            </a:r>
          </a:p>
        </p:txBody>
      </p:sp>
      <p:sp>
        <p:nvSpPr>
          <p:cNvPr id="16" name="Text Box 15"/>
          <p:cNvSpPr txBox="1"/>
          <p:nvPr/>
        </p:nvSpPr>
        <p:spPr>
          <a:xfrm>
            <a:off x="1212215" y="3529330"/>
            <a:ext cx="128778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奧地利 蘭精公司</a:t>
            </a:r>
          </a:p>
        </p:txBody>
      </p:sp>
      <p:sp>
        <p:nvSpPr>
          <p:cNvPr id="17" name="Text Box 16"/>
          <p:cNvSpPr txBox="1"/>
          <p:nvPr/>
        </p:nvSpPr>
        <p:spPr>
          <a:xfrm>
            <a:off x="6185535" y="2348865"/>
            <a:ext cx="79248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萊卡公司</a:t>
            </a:r>
          </a:p>
        </p:txBody>
      </p:sp>
      <p:sp>
        <p:nvSpPr>
          <p:cNvPr id="18" name="Text Box 17"/>
          <p:cNvSpPr txBox="1"/>
          <p:nvPr/>
        </p:nvSpPr>
        <p:spPr>
          <a:xfrm>
            <a:off x="6185535" y="3529330"/>
            <a:ext cx="767715"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美國 </a:t>
            </a:r>
            <a:r>
              <a:rPr lang="en-US" altLang="zh-TW" sz="1200" u="none">
                <a:latin typeface="微軟正黑體" panose="020B0604030504040204" charset="-120"/>
                <a:ea typeface="微軟正黑體" panose="020B0604030504040204" charset="-120"/>
              </a:rPr>
              <a:t>3M</a:t>
            </a:r>
          </a:p>
        </p:txBody>
      </p:sp>
      <p:sp>
        <p:nvSpPr>
          <p:cNvPr id="19" name="Text Box 18"/>
          <p:cNvSpPr txBox="1"/>
          <p:nvPr/>
        </p:nvSpPr>
        <p:spPr>
          <a:xfrm>
            <a:off x="5185410" y="4787265"/>
            <a:ext cx="1857375"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美國 </a:t>
            </a:r>
            <a:r>
              <a:rPr lang="en-US" altLang="zh-TW" sz="1200" u="none">
                <a:latin typeface="微軟正黑體" panose="020B0604030504040204" charset="-120"/>
                <a:ea typeface="微軟正黑體" panose="020B0604030504040204" charset="-120"/>
              </a:rPr>
              <a:t>Noble Biomaterial</a:t>
            </a:r>
          </a:p>
        </p:txBody>
      </p:sp>
      <p:sp>
        <p:nvSpPr>
          <p:cNvPr id="20" name="Text Box 19"/>
          <p:cNvSpPr txBox="1"/>
          <p:nvPr/>
        </p:nvSpPr>
        <p:spPr>
          <a:xfrm>
            <a:off x="5690235" y="6406515"/>
            <a:ext cx="1202690" cy="275590"/>
          </a:xfrm>
          <a:prstGeom prst="rect">
            <a:avLst/>
          </a:prstGeom>
          <a:noFill/>
        </p:spPr>
        <p:txBody>
          <a:bodyPr wrap="none" rtlCol="0">
            <a:spAutoFit/>
          </a:bodyPr>
          <a:lstStyle/>
          <a:p>
            <a:pPr algn="l"/>
            <a:r>
              <a:rPr sz="1200" u="none">
                <a:latin typeface="微軟正黑體" panose="020B0604030504040204" charset="-120"/>
                <a:ea typeface="微軟正黑體" panose="020B0604030504040204" charset="-120"/>
              </a:rPr>
              <a:t>瑞士 Schoeller</a:t>
            </a:r>
          </a:p>
        </p:txBody>
      </p:sp>
      <p:sp>
        <p:nvSpPr>
          <p:cNvPr id="21" name="Text Box 20"/>
          <p:cNvSpPr txBox="1"/>
          <p:nvPr/>
        </p:nvSpPr>
        <p:spPr>
          <a:xfrm>
            <a:off x="7856220" y="2348865"/>
            <a:ext cx="128778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美國</a:t>
            </a:r>
            <a:r>
              <a:rPr lang="en-US" altLang="zh-TW" sz="1200" u="none">
                <a:latin typeface="微軟正黑體" panose="020B0604030504040204" charset="-120"/>
                <a:ea typeface="微軟正黑體" panose="020B0604030504040204" charset="-120"/>
              </a:rPr>
              <a:t> </a:t>
            </a:r>
            <a:r>
              <a:rPr lang="zh-TW" altLang="en-US" sz="1200" u="none">
                <a:latin typeface="微軟正黑體" panose="020B0604030504040204" charset="-120"/>
                <a:ea typeface="微軟正黑體" panose="020B0604030504040204" charset="-120"/>
              </a:rPr>
              <a:t>英威達公司</a:t>
            </a:r>
          </a:p>
        </p:txBody>
      </p:sp>
      <p:sp>
        <p:nvSpPr>
          <p:cNvPr id="22" name="Text Box 21"/>
          <p:cNvSpPr txBox="1"/>
          <p:nvPr/>
        </p:nvSpPr>
        <p:spPr>
          <a:xfrm>
            <a:off x="8082280" y="3529330"/>
            <a:ext cx="1061720" cy="275590"/>
          </a:xfrm>
          <a:prstGeom prst="rect">
            <a:avLst/>
          </a:prstGeom>
          <a:noFill/>
        </p:spPr>
        <p:txBody>
          <a:bodyPr wrap="none" rtlCol="0">
            <a:spAutoFit/>
          </a:bodyPr>
          <a:lstStyle/>
          <a:p>
            <a:r>
              <a:rPr lang="zh-TW" altLang="en-US" sz="1200" u="none">
                <a:latin typeface="微軟正黑體" panose="020B0604030504040204" charset="-120"/>
                <a:ea typeface="微軟正黑體" panose="020B0604030504040204" charset="-120"/>
              </a:rPr>
              <a:t>美國</a:t>
            </a:r>
            <a:r>
              <a:rPr lang="en-US" altLang="zh-TW" sz="1200" u="none">
                <a:latin typeface="微軟正黑體" panose="020B0604030504040204" charset="-120"/>
                <a:ea typeface="微軟正黑體" panose="020B0604030504040204" charset="-120"/>
              </a:rPr>
              <a:t> Outlast</a:t>
            </a:r>
            <a:endParaRPr lang="zh-TW" altLang="en-US" sz="1200" u="none">
              <a:latin typeface="微軟正黑體" panose="020B0604030504040204" charset="-120"/>
              <a:ea typeface="微軟正黑體" panose="020B0604030504040204" charset="-120"/>
            </a:endParaRPr>
          </a:p>
        </p:txBody>
      </p:sp>
      <p:sp>
        <p:nvSpPr>
          <p:cNvPr id="23" name="Text Box 22"/>
          <p:cNvSpPr txBox="1"/>
          <p:nvPr/>
        </p:nvSpPr>
        <p:spPr>
          <a:xfrm>
            <a:off x="8062595" y="4758055"/>
            <a:ext cx="1081405" cy="275590"/>
          </a:xfrm>
          <a:prstGeom prst="rect">
            <a:avLst/>
          </a:prstGeom>
          <a:noFill/>
        </p:spPr>
        <p:txBody>
          <a:bodyPr wrap="none" rtlCol="0">
            <a:spAutoFit/>
          </a:bodyPr>
          <a:lstStyle/>
          <a:p>
            <a:pPr algn="l"/>
            <a:r>
              <a:rPr lang="zh-TW" altLang="en-US" sz="1200" u="none">
                <a:latin typeface="微軟正黑體" panose="020B0604030504040204" charset="-120"/>
                <a:ea typeface="微軟正黑體" panose="020B0604030504040204" charset="-120"/>
              </a:rPr>
              <a:t>美國</a:t>
            </a:r>
            <a:r>
              <a:rPr lang="en-US" altLang="zh-TW" sz="1200" u="none">
                <a:latin typeface="微軟正黑體" panose="020B0604030504040204" charset="-120"/>
                <a:ea typeface="微軟正黑體" panose="020B0604030504040204" charset="-120"/>
              </a:rPr>
              <a:t> Cocona</a:t>
            </a:r>
            <a:endParaRPr lang="zh-TW" altLang="en-US" sz="1200" u="none">
              <a:latin typeface="微軟正黑體" panose="020B0604030504040204" charset="-120"/>
              <a:ea typeface="微軟正黑體" panose="020B0604030504040204" charset="-120"/>
            </a:endParaRPr>
          </a:p>
        </p:txBody>
      </p:sp>
      <p:pic>
        <p:nvPicPr>
          <p:cNvPr id="25" name="Picture 24" descr="black logo transparent background"/>
          <p:cNvPicPr>
            <a:picLocks noChangeAspect="1"/>
          </p:cNvPicPr>
          <p:nvPr/>
        </p:nvPicPr>
        <p:blipFill>
          <a:blip r:embed="rId18"/>
          <a:stretch>
            <a:fillRect/>
          </a:stretch>
        </p:blipFill>
        <p:spPr>
          <a:xfrm>
            <a:off x="247650" y="189230"/>
            <a:ext cx="2468880" cy="675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標題 1"/>
          <p:cNvSpPr>
            <a:spLocks noGrp="1"/>
          </p:cNvSpPr>
          <p:nvPr>
            <p:ph type="title"/>
          </p:nvPr>
        </p:nvSpPr>
        <p:spPr/>
        <p:txBody>
          <a:bodyPr/>
          <a:lstStyle/>
          <a:p>
            <a:pPr eaLnBrk="1" hangingPunct="1">
              <a:defRPr/>
            </a:pPr>
            <a:r>
              <a:rPr lang="zh-TW" altLang="en-US" dirty="0">
                <a:solidFill>
                  <a:schemeClr val="tx2">
                    <a:lumMod val="75000"/>
                  </a:schemeClr>
                </a:solidFill>
                <a:latin typeface="微軟正黑體" panose="020B0604030504040204" charset="-120"/>
                <a:ea typeface="微軟正黑體" panose="020B0604030504040204" charset="-120"/>
              </a:rPr>
              <a:t>免責聲明</a:t>
            </a:r>
          </a:p>
        </p:txBody>
      </p:sp>
      <p:sp>
        <p:nvSpPr>
          <p:cNvPr id="3" name="文字版面配置區 2"/>
          <p:cNvSpPr>
            <a:spLocks noGrp="1"/>
          </p:cNvSpPr>
          <p:nvPr>
            <p:ph type="body" idx="1"/>
          </p:nvPr>
        </p:nvSpPr>
        <p:spPr>
          <a:xfrm>
            <a:off x="176213" y="1370013"/>
            <a:ext cx="8791575" cy="4616450"/>
          </a:xfrm>
        </p:spPr>
        <p:txBody>
          <a:bodyPr/>
          <a:lstStyle/>
          <a:p>
            <a:pPr marL="0" indent="0" eaLnBrk="1" fontAlgn="auto" hangingPunct="1">
              <a:spcBef>
                <a:spcPts val="0"/>
              </a:spcBef>
              <a:spcAft>
                <a:spcPts val="0"/>
              </a:spcAft>
              <a:defRPr/>
            </a:pPr>
            <a:endParaRPr lang="en-US" altLang="zh-TW" sz="2000" dirty="0"/>
          </a:p>
          <a:p>
            <a:pPr marL="449580" indent="-449580" eaLnBrk="1" fontAlgn="auto" hangingPunct="1">
              <a:spcBef>
                <a:spcPts val="0"/>
              </a:spcBef>
              <a:spcAft>
                <a:spcPts val="0"/>
              </a:spcAft>
              <a:buFont typeface="Wingdings" panose="05000000000000000000" pitchFamily="2" charset="2"/>
              <a:buChar char="u"/>
              <a:defRPr/>
            </a:pPr>
            <a:r>
              <a:rPr lang="zh-TW" altLang="en-US" sz="2000" dirty="0">
                <a:latin typeface="微軟正黑體" panose="020B0604030504040204" charset="-120"/>
                <a:ea typeface="微軟正黑體" panose="020B0604030504040204" charset="-120"/>
              </a:rPr>
              <a:t>本公司並未發佈財務預測，但本簡報所作有關本公司財務上、營運上、</a:t>
            </a:r>
            <a:r>
              <a:rPr lang="en-US" altLang="zh-TW" sz="2000" dirty="0">
                <a:latin typeface="微軟正黑體" panose="020B0604030504040204" charset="-120"/>
                <a:ea typeface="微軟正黑體" panose="020B0604030504040204" charset="-120"/>
              </a:rPr>
              <a:t>Q&amp;A</a:t>
            </a:r>
            <a:r>
              <a:rPr lang="zh-TW" altLang="en-US" sz="2000" dirty="0">
                <a:latin typeface="微軟正黑體" panose="020B0604030504040204" charset="-120"/>
                <a:ea typeface="微軟正黑體" panose="020B0604030504040204" charset="-120"/>
              </a:rPr>
              <a:t>之說明，若涉及本公司對未來經營與產業發展上之前瞻性敘述，這些前瞻性敘述可能與未來實際結果存有差異，此差異其造成之原因可能包括市場需求變化、價格波動、競爭行為、國際經濟狀況、匯率波動、上下游供應鏈等其他各種本公司所不能掌握之風險因素。 </a:t>
            </a:r>
            <a:endParaRPr lang="en-US" altLang="zh-TW" sz="2000" dirty="0">
              <a:latin typeface="微軟正黑體" panose="020B0604030504040204" charset="-120"/>
              <a:ea typeface="微軟正黑體" panose="020B0604030504040204" charset="-120"/>
            </a:endParaRPr>
          </a:p>
          <a:p>
            <a:pPr marL="449580" indent="-449580" eaLnBrk="1" fontAlgn="auto" hangingPunct="1">
              <a:spcBef>
                <a:spcPts val="0"/>
              </a:spcBef>
              <a:spcAft>
                <a:spcPts val="0"/>
              </a:spcAft>
              <a:buFont typeface="Wingdings" panose="05000000000000000000" pitchFamily="2" charset="2"/>
              <a:buChar char="u"/>
              <a:defRPr/>
            </a:pPr>
            <a:endParaRPr lang="zh-TW" altLang="en-US" sz="2000" dirty="0">
              <a:latin typeface="微軟正黑體" panose="020B0604030504040204" charset="-120"/>
              <a:ea typeface="微軟正黑體" panose="020B0604030504040204" charset="-120"/>
            </a:endParaRPr>
          </a:p>
          <a:p>
            <a:pPr marL="449580" indent="-449580" eaLnBrk="1" fontAlgn="auto" hangingPunct="1">
              <a:spcBef>
                <a:spcPts val="0"/>
              </a:spcBef>
              <a:spcAft>
                <a:spcPts val="0"/>
              </a:spcAft>
              <a:buFont typeface="Wingdings" panose="05000000000000000000" pitchFamily="2" charset="2"/>
              <a:buChar char="u"/>
              <a:defRPr/>
            </a:pPr>
            <a:r>
              <a:rPr lang="zh-TW" altLang="en-US" sz="2000" dirty="0">
                <a:latin typeface="微軟正黑體" panose="020B0604030504040204" charset="-120"/>
                <a:ea typeface="微軟正黑體" panose="020B0604030504040204" charset="-120"/>
              </a:rPr>
              <a:t>本簡報資料中所提供之資訊並未明示或暗示的表達或保證其具有正確性、完整性、或可靠性，亦不代表本公司、產業狀況或後續重大發展的完整論述。此簡報及其內容未經本公司書面許可，任何第三者不得任意取用。 </a:t>
            </a:r>
            <a:endParaRPr lang="en-US" altLang="zh-TW" sz="2000" dirty="0">
              <a:latin typeface="微軟正黑體" panose="020B0604030504040204" charset="-120"/>
              <a:ea typeface="微軟正黑體" panose="020B0604030504040204" charset="-120"/>
            </a:endParaRPr>
          </a:p>
          <a:p>
            <a:pPr marL="449580" indent="-449580" eaLnBrk="1" fontAlgn="auto" hangingPunct="1">
              <a:spcBef>
                <a:spcPts val="0"/>
              </a:spcBef>
              <a:spcAft>
                <a:spcPts val="0"/>
              </a:spcAft>
              <a:buFont typeface="Wingdings" panose="05000000000000000000" pitchFamily="2" charset="2"/>
              <a:buChar char="u"/>
              <a:defRPr/>
            </a:pPr>
            <a:endParaRPr lang="en-US" altLang="zh-TW" sz="2000" dirty="0">
              <a:latin typeface="微軟正黑體" panose="020B0604030504040204" charset="-120"/>
              <a:ea typeface="微軟正黑體" panose="020B0604030504040204" charset="-120"/>
            </a:endParaRPr>
          </a:p>
          <a:p>
            <a:pPr marL="449580" indent="-449580" eaLnBrk="1" fontAlgn="auto" hangingPunct="1">
              <a:spcBef>
                <a:spcPts val="0"/>
              </a:spcBef>
              <a:spcAft>
                <a:spcPts val="0"/>
              </a:spcAft>
              <a:buFont typeface="Wingdings" panose="05000000000000000000" pitchFamily="2" charset="2"/>
              <a:buChar char="u"/>
              <a:defRPr/>
            </a:pPr>
            <a:r>
              <a:rPr lang="zh-TW" altLang="en-US" sz="2000" dirty="0">
                <a:latin typeface="微軟正黑體" panose="020B0604030504040204" charset="-120"/>
                <a:ea typeface="微軟正黑體" panose="020B0604030504040204" charset="-120"/>
              </a:rPr>
              <a:t>本簡報中對未來的展望，反應本公司迄今對未來的看法。對於這些看法未來若有任何改變或調整時，本公司並不負責隨時提醒或更新。 </a:t>
            </a:r>
          </a:p>
          <a:p>
            <a:pPr marL="449580" indent="-449580" eaLnBrk="1" fontAlgn="auto" hangingPunct="1">
              <a:spcBef>
                <a:spcPts val="0"/>
              </a:spcBef>
              <a:spcAft>
                <a:spcPts val="0"/>
              </a:spcAft>
              <a:buFont typeface="Wingdings" panose="05000000000000000000" pitchFamily="2" charset="2"/>
              <a:buChar char="u"/>
              <a:defRPr/>
            </a:pPr>
            <a:endParaRPr lang="en-US" altLang="zh-TW" sz="2000" dirty="0">
              <a:latin typeface="微軟正黑體" panose="020B0604030504040204" charset="-120"/>
              <a:ea typeface="微軟正黑體" panose="020B0604030504040204" charset="-120"/>
            </a:endParaRPr>
          </a:p>
          <a:p>
            <a:pPr marL="449580" indent="-449580" eaLnBrk="1" fontAlgn="auto" hangingPunct="1">
              <a:spcBef>
                <a:spcPts val="0"/>
              </a:spcBef>
              <a:spcAft>
                <a:spcPts val="0"/>
              </a:spcAft>
              <a:buFont typeface="Wingdings" panose="05000000000000000000" pitchFamily="2" charset="2"/>
              <a:buChar char="u"/>
              <a:defRPr/>
            </a:pPr>
            <a:r>
              <a:rPr lang="zh-TW" altLang="en-US" sz="2000" dirty="0">
                <a:latin typeface="微軟正黑體" panose="020B0604030504040204" charset="-120"/>
                <a:ea typeface="微軟正黑體" panose="020B0604030504040204" charset="-120"/>
              </a:rPr>
              <a:t>本資料係依據國際會計報導準則</a:t>
            </a:r>
            <a:r>
              <a:rPr lang="en-US" altLang="zh-TW" sz="2000" dirty="0">
                <a:latin typeface="微軟正黑體" panose="020B0604030504040204" charset="-120"/>
                <a:ea typeface="微軟正黑體" panose="020B0604030504040204" charset="-120"/>
              </a:rPr>
              <a:t>IFRS</a:t>
            </a:r>
            <a:r>
              <a:rPr lang="zh-TW" altLang="en-US" sz="2000" dirty="0">
                <a:latin typeface="微軟正黑體" panose="020B0604030504040204" charset="-120"/>
                <a:ea typeface="微軟正黑體" panose="020B0604030504040204" charset="-120"/>
              </a:rPr>
              <a:t> 編制</a:t>
            </a:r>
          </a:p>
        </p:txBody>
      </p:sp>
      <p:sp>
        <p:nvSpPr>
          <p:cNvPr id="21510" name="文字方塊 6"/>
          <p:cNvSpPr txBox="1">
            <a:spLocks noChangeArrowheads="1"/>
          </p:cNvSpPr>
          <p:nvPr/>
        </p:nvSpPr>
        <p:spPr bwMode="auto">
          <a:xfrm>
            <a:off x="8855075" y="6484938"/>
            <a:ext cx="288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a:t>1</a:t>
            </a:r>
            <a:endParaRPr lang="zh-TW" altLang="en-US" sz="1600" u="none"/>
          </a:p>
        </p:txBody>
      </p:sp>
      <p:pic>
        <p:nvPicPr>
          <p:cNvPr id="2" name="Picture 1" descr="black logo transparent background"/>
          <p:cNvPicPr>
            <a:picLocks noChangeAspect="1"/>
          </p:cNvPicPr>
          <p:nvPr/>
        </p:nvPicPr>
        <p:blipFill>
          <a:blip r:embed="rId3"/>
          <a:stretch>
            <a:fillRect/>
          </a:stretch>
        </p:blipFill>
        <p:spPr>
          <a:xfrm>
            <a:off x="247650" y="189230"/>
            <a:ext cx="2468880" cy="6756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s 1"/>
          <p:cNvSpPr/>
          <p:nvPr/>
        </p:nvSpPr>
        <p:spPr>
          <a:xfrm>
            <a:off x="596900" y="1306830"/>
            <a:ext cx="1904365" cy="2973070"/>
          </a:xfrm>
          <a:prstGeom prst="rect">
            <a:avLst/>
          </a:prstGeom>
          <a:gradFill flip="none">
            <a:gsLst>
              <a:gs pos="0">
                <a:schemeClr val="accent1">
                  <a:lumMod val="5000"/>
                  <a:lumOff val="95000"/>
                </a:schemeClr>
              </a:gs>
              <a:gs pos="60000">
                <a:srgbClr val="FFCCCC"/>
              </a:gs>
              <a:gs pos="100000">
                <a:srgbClr val="FFCCC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9" name="投影片編號版面配置區 1"/>
          <p:cNvSpPr txBox="1">
            <a:spLocks noGrp="1"/>
          </p:cNvSpPr>
          <p:nvPr/>
        </p:nvSpPr>
        <p:spPr bwMode="auto">
          <a:xfrm flipH="1" flipV="1">
            <a:off x="4800600" y="6324600"/>
            <a:ext cx="777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lIns="0" tIns="0" rIns="0" bIns="0">
            <a:spAutoFit/>
          </a:bodyPr>
          <a:lstStyle>
            <a:lvl1pPr marL="57150">
              <a:spcBef>
                <a:spcPct val="20000"/>
              </a:spcBef>
              <a:defRPr>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lnSpc>
                <a:spcPts val="1100"/>
              </a:lnSpc>
              <a:spcBef>
                <a:spcPct val="0"/>
              </a:spcBef>
            </a:pPr>
            <a:endParaRPr kumimoji="0" lang="en-US" altLang="zh-TW" sz="1200" u="none"/>
          </a:p>
        </p:txBody>
      </p:sp>
      <p:sp>
        <p:nvSpPr>
          <p:cNvPr id="39940" name="文字方塊 9"/>
          <p:cNvSpPr txBox="1">
            <a:spLocks noChangeArrowheads="1"/>
          </p:cNvSpPr>
          <p:nvPr/>
        </p:nvSpPr>
        <p:spPr bwMode="auto">
          <a:xfrm>
            <a:off x="8510588" y="6403975"/>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a:t>19</a:t>
            </a:r>
            <a:endParaRPr lang="zh-TW" altLang="en-US" sz="1600" u="none"/>
          </a:p>
        </p:txBody>
      </p:sp>
      <p:sp>
        <p:nvSpPr>
          <p:cNvPr id="10" name="object 9"/>
          <p:cNvSpPr>
            <a:spLocks noGrp="1"/>
          </p:cNvSpPr>
          <p:nvPr>
            <p:ph type="title"/>
          </p:nvPr>
        </p:nvSpPr>
        <p:spPr>
          <a:xfrm>
            <a:off x="0" y="141288"/>
            <a:ext cx="9144000" cy="430212"/>
          </a:xfrm>
        </p:spPr>
        <p:txBody>
          <a:bodyPr/>
          <a:lstStyle/>
          <a:p>
            <a:pPr marL="135255" algn="l">
              <a:defRPr/>
            </a:pPr>
            <a:r>
              <a:rPr lang="zh-TW" altLang="en-US" sz="2800" kern="1200" dirty="0">
                <a:solidFill>
                  <a:schemeClr val="tx2">
                    <a:lumMod val="75000"/>
                  </a:schemeClr>
                </a:solidFill>
                <a:latin typeface="微軟正黑體" panose="020B0604030504040204" charset="-120"/>
                <a:ea typeface="微軟正黑體" panose="020B0604030504040204" charset="-120"/>
                <a:cs typeface="+mn-cs"/>
              </a:rPr>
              <a:t>                                       附註二：</a:t>
            </a:r>
            <a:r>
              <a:rPr lang="zh-TW" altLang="en-US" sz="2800" kern="1200" dirty="0">
                <a:solidFill>
                  <a:schemeClr val="tx2">
                    <a:lumMod val="60000"/>
                    <a:lumOff val="40000"/>
                  </a:schemeClr>
                </a:solidFill>
                <a:latin typeface="微軟正黑體" panose="020B0604030504040204" charset="-120"/>
                <a:ea typeface="微軟正黑體" panose="020B0604030504040204" charset="-120"/>
                <a:cs typeface="+mn-cs"/>
              </a:rPr>
              <a:t>合作品牌－客戶</a:t>
            </a:r>
          </a:p>
        </p:txBody>
      </p:sp>
      <p:pic>
        <p:nvPicPr>
          <p:cNvPr id="39942" name="Picture 3"/>
          <p:cNvPicPr>
            <a:picLocks noChangeAspect="1" noChangeArrowheads="1"/>
          </p:cNvPicPr>
          <p:nvPr/>
        </p:nvPicPr>
        <p:blipFill>
          <a:blip r:embed="rId3" cstate="email"/>
          <a:srcRect/>
          <a:stretch>
            <a:fillRect/>
          </a:stretch>
        </p:blipFill>
        <p:spPr bwMode="auto">
          <a:xfrm>
            <a:off x="4903788" y="3182938"/>
            <a:ext cx="1679575" cy="412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43" name="Picture 4"/>
          <p:cNvPicPr>
            <a:picLocks noChangeAspect="1" noChangeArrowheads="1"/>
          </p:cNvPicPr>
          <p:nvPr/>
        </p:nvPicPr>
        <p:blipFill>
          <a:blip r:embed="rId4" cstate="email"/>
          <a:srcRect/>
          <a:stretch>
            <a:fillRect/>
          </a:stretch>
        </p:blipFill>
        <p:spPr bwMode="auto">
          <a:xfrm>
            <a:off x="2851944" y="2578100"/>
            <a:ext cx="1687513" cy="4143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44" name="Picture 5"/>
          <p:cNvPicPr>
            <a:picLocks noChangeAspect="1" noChangeArrowheads="1"/>
          </p:cNvPicPr>
          <p:nvPr/>
        </p:nvPicPr>
        <p:blipFill>
          <a:blip r:embed="rId5" cstate="email"/>
          <a:srcRect/>
          <a:stretch>
            <a:fillRect/>
          </a:stretch>
        </p:blipFill>
        <p:spPr bwMode="auto">
          <a:xfrm>
            <a:off x="708025" y="1455738"/>
            <a:ext cx="1682750" cy="4143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45" name="Picture 6"/>
          <p:cNvPicPr>
            <a:picLocks noChangeAspect="1" noChangeArrowheads="1"/>
          </p:cNvPicPr>
          <p:nvPr/>
        </p:nvPicPr>
        <p:blipFill>
          <a:blip r:embed="rId6" cstate="email"/>
          <a:srcRect/>
          <a:stretch>
            <a:fillRect/>
          </a:stretch>
        </p:blipFill>
        <p:spPr bwMode="auto">
          <a:xfrm>
            <a:off x="688975" y="5472113"/>
            <a:ext cx="1720850" cy="422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46" name="Picture 7"/>
          <p:cNvPicPr>
            <a:picLocks noChangeAspect="1" noChangeArrowheads="1"/>
          </p:cNvPicPr>
          <p:nvPr/>
        </p:nvPicPr>
        <p:blipFill>
          <a:blip r:embed="rId7" cstate="email"/>
          <a:srcRect/>
          <a:stretch>
            <a:fillRect/>
          </a:stretch>
        </p:blipFill>
        <p:spPr bwMode="auto">
          <a:xfrm>
            <a:off x="689769" y="3144838"/>
            <a:ext cx="1719262" cy="422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47" name="Picture 8"/>
          <p:cNvPicPr>
            <a:picLocks noChangeAspect="1" noChangeArrowheads="1"/>
          </p:cNvPicPr>
          <p:nvPr/>
        </p:nvPicPr>
        <p:blipFill>
          <a:blip r:embed="rId8"/>
          <a:srcRect/>
          <a:stretch>
            <a:fillRect/>
          </a:stretch>
        </p:blipFill>
        <p:spPr bwMode="auto">
          <a:xfrm>
            <a:off x="2836863" y="3173413"/>
            <a:ext cx="1717675" cy="412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48" name="Picture 11"/>
          <p:cNvPicPr>
            <a:picLocks noChangeAspect="1" noChangeArrowheads="1"/>
          </p:cNvPicPr>
          <p:nvPr/>
        </p:nvPicPr>
        <p:blipFill>
          <a:blip r:embed="rId9" cstate="email"/>
          <a:srcRect/>
          <a:stretch>
            <a:fillRect/>
          </a:stretch>
        </p:blipFill>
        <p:spPr bwMode="auto">
          <a:xfrm>
            <a:off x="705643" y="2595563"/>
            <a:ext cx="1687513" cy="4143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49" name="Picture 12"/>
          <p:cNvPicPr>
            <a:picLocks noChangeAspect="1" noChangeArrowheads="1"/>
          </p:cNvPicPr>
          <p:nvPr/>
        </p:nvPicPr>
        <p:blipFill>
          <a:blip r:embed="rId10" cstate="email"/>
          <a:srcRect/>
          <a:stretch>
            <a:fillRect/>
          </a:stretch>
        </p:blipFill>
        <p:spPr bwMode="auto">
          <a:xfrm>
            <a:off x="4903788" y="1458913"/>
            <a:ext cx="1687512" cy="4143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39950" name="Group 18"/>
          <p:cNvGrpSpPr/>
          <p:nvPr/>
        </p:nvGrpSpPr>
        <p:grpSpPr bwMode="auto">
          <a:xfrm>
            <a:off x="4903788" y="2605088"/>
            <a:ext cx="1706562" cy="419100"/>
            <a:chOff x="2458" y="2438"/>
            <a:chExt cx="1495" cy="367"/>
          </a:xfrm>
        </p:grpSpPr>
        <p:pic>
          <p:nvPicPr>
            <p:cNvPr id="39998" name="Picture 19"/>
            <p:cNvPicPr>
              <a:picLocks noChangeAspect="1" noChangeArrowheads="1"/>
            </p:cNvPicPr>
            <p:nvPr/>
          </p:nvPicPr>
          <p:blipFill>
            <a:blip r:embed="rId11" cstate="email"/>
            <a:srcRect/>
            <a:stretch>
              <a:fillRect/>
            </a:stretch>
          </p:blipFill>
          <p:spPr bwMode="auto">
            <a:xfrm>
              <a:off x="2458" y="2438"/>
              <a:ext cx="1495" cy="36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99" name="Rectangle 20"/>
            <p:cNvSpPr>
              <a:spLocks noChangeArrowheads="1"/>
            </p:cNvSpPr>
            <p:nvPr/>
          </p:nvSpPr>
          <p:spPr bwMode="auto">
            <a:xfrm>
              <a:off x="2514" y="2489"/>
              <a:ext cx="1416" cy="283"/>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nSpc>
                  <a:spcPct val="93000"/>
                </a:lnSpc>
                <a:buClr>
                  <a:srgbClr val="000000"/>
                </a:buClr>
                <a:buSzPct val="100000"/>
                <a:buFont typeface="Times New Roman" panose="02020603050405020304" pitchFamily="18" charset="0"/>
                <a:buNone/>
              </a:pPr>
              <a:endParaRPr lang="zh-TW" altLang="en-US"/>
            </a:p>
          </p:txBody>
        </p:sp>
        <p:pic>
          <p:nvPicPr>
            <p:cNvPr id="40000" name="Picture 21"/>
            <p:cNvPicPr>
              <a:picLocks noChangeAspect="1" noChangeArrowheads="1"/>
            </p:cNvPicPr>
            <p:nvPr/>
          </p:nvPicPr>
          <p:blipFill>
            <a:blip r:embed="rId12" cstate="email"/>
            <a:srcRect/>
            <a:stretch>
              <a:fillRect/>
            </a:stretch>
          </p:blipFill>
          <p:spPr bwMode="auto">
            <a:xfrm>
              <a:off x="2556" y="2551"/>
              <a:ext cx="1289" cy="12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39951" name="Group 28"/>
          <p:cNvGrpSpPr/>
          <p:nvPr/>
        </p:nvGrpSpPr>
        <p:grpSpPr bwMode="auto">
          <a:xfrm>
            <a:off x="4903788" y="2032000"/>
            <a:ext cx="1685925" cy="412750"/>
            <a:chOff x="4153" y="2013"/>
            <a:chExt cx="1478" cy="361"/>
          </a:xfrm>
        </p:grpSpPr>
        <p:grpSp>
          <p:nvGrpSpPr>
            <p:cNvPr id="39994" name="Group 29"/>
            <p:cNvGrpSpPr/>
            <p:nvPr/>
          </p:nvGrpSpPr>
          <p:grpSpPr bwMode="auto">
            <a:xfrm>
              <a:off x="4153" y="2013"/>
              <a:ext cx="1478" cy="361"/>
              <a:chOff x="4153" y="2013"/>
              <a:chExt cx="1478" cy="361"/>
            </a:xfrm>
          </p:grpSpPr>
          <p:pic>
            <p:nvPicPr>
              <p:cNvPr id="39996" name="Picture 30"/>
              <p:cNvPicPr>
                <a:picLocks noChangeAspect="1" noChangeArrowheads="1"/>
              </p:cNvPicPr>
              <p:nvPr/>
            </p:nvPicPr>
            <p:blipFill>
              <a:blip r:embed="rId13" cstate="email"/>
              <a:srcRect/>
              <a:stretch>
                <a:fillRect/>
              </a:stretch>
            </p:blipFill>
            <p:spPr bwMode="auto">
              <a:xfrm>
                <a:off x="4153" y="2013"/>
                <a:ext cx="1478" cy="361"/>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97" name="Rectangle 31"/>
              <p:cNvSpPr>
                <a:spLocks noChangeArrowheads="1"/>
              </p:cNvSpPr>
              <p:nvPr/>
            </p:nvSpPr>
            <p:spPr bwMode="auto">
              <a:xfrm>
                <a:off x="4295" y="2041"/>
                <a:ext cx="1189" cy="282"/>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nSpc>
                    <a:spcPct val="93000"/>
                  </a:lnSpc>
                  <a:buClr>
                    <a:srgbClr val="000000"/>
                  </a:buClr>
                  <a:buSzPct val="100000"/>
                  <a:buFont typeface="Times New Roman" panose="02020603050405020304" pitchFamily="18" charset="0"/>
                  <a:buNone/>
                </a:pPr>
                <a:endParaRPr lang="zh-TW" altLang="en-US"/>
              </a:p>
            </p:txBody>
          </p:sp>
        </p:grpSp>
        <p:pic>
          <p:nvPicPr>
            <p:cNvPr id="39995" name="Picture 32"/>
            <p:cNvPicPr>
              <a:picLocks noChangeAspect="1" noChangeArrowheads="1"/>
            </p:cNvPicPr>
            <p:nvPr/>
          </p:nvPicPr>
          <p:blipFill>
            <a:blip r:embed="rId14" cstate="email"/>
            <a:srcRect/>
            <a:stretch>
              <a:fillRect/>
            </a:stretch>
          </p:blipFill>
          <p:spPr bwMode="auto">
            <a:xfrm>
              <a:off x="4296" y="2047"/>
              <a:ext cx="1189" cy="24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39952" name="Group 38"/>
          <p:cNvGrpSpPr/>
          <p:nvPr/>
        </p:nvGrpSpPr>
        <p:grpSpPr bwMode="auto">
          <a:xfrm>
            <a:off x="689769" y="3708400"/>
            <a:ext cx="1719262" cy="419100"/>
            <a:chOff x="768" y="2892"/>
            <a:chExt cx="1507" cy="367"/>
          </a:xfrm>
        </p:grpSpPr>
        <p:grpSp>
          <p:nvGrpSpPr>
            <p:cNvPr id="39990" name="Group 39"/>
            <p:cNvGrpSpPr/>
            <p:nvPr/>
          </p:nvGrpSpPr>
          <p:grpSpPr bwMode="auto">
            <a:xfrm>
              <a:off x="768" y="2892"/>
              <a:ext cx="1507" cy="367"/>
              <a:chOff x="768" y="2892"/>
              <a:chExt cx="1507" cy="367"/>
            </a:xfrm>
          </p:grpSpPr>
          <p:pic>
            <p:nvPicPr>
              <p:cNvPr id="39992" name="Picture 40"/>
              <p:cNvPicPr>
                <a:picLocks noChangeAspect="1" noChangeArrowheads="1"/>
              </p:cNvPicPr>
              <p:nvPr/>
            </p:nvPicPr>
            <p:blipFill>
              <a:blip r:embed="rId15" cstate="email"/>
              <a:srcRect/>
              <a:stretch>
                <a:fillRect/>
              </a:stretch>
            </p:blipFill>
            <p:spPr bwMode="auto">
              <a:xfrm>
                <a:off x="768" y="2892"/>
                <a:ext cx="1507" cy="367"/>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93" name="Rectangle 41"/>
              <p:cNvSpPr>
                <a:spLocks noChangeArrowheads="1"/>
              </p:cNvSpPr>
              <p:nvPr/>
            </p:nvSpPr>
            <p:spPr bwMode="auto">
              <a:xfrm>
                <a:off x="912" y="2921"/>
                <a:ext cx="1212" cy="287"/>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nSpc>
                    <a:spcPct val="93000"/>
                  </a:lnSpc>
                  <a:buClr>
                    <a:srgbClr val="000000"/>
                  </a:buClr>
                  <a:buSzPct val="100000"/>
                  <a:buFont typeface="Times New Roman" panose="02020603050405020304" pitchFamily="18" charset="0"/>
                  <a:buNone/>
                </a:pPr>
                <a:endParaRPr lang="zh-TW" altLang="en-US"/>
              </a:p>
            </p:txBody>
          </p:sp>
        </p:grpSp>
        <p:pic>
          <p:nvPicPr>
            <p:cNvPr id="39991" name="Picture 42"/>
            <p:cNvPicPr>
              <a:picLocks noChangeAspect="1" noChangeArrowheads="1"/>
            </p:cNvPicPr>
            <p:nvPr/>
          </p:nvPicPr>
          <p:blipFill>
            <a:blip r:embed="rId16" cstate="email"/>
            <a:srcRect/>
            <a:stretch>
              <a:fillRect/>
            </a:stretch>
          </p:blipFill>
          <p:spPr bwMode="auto">
            <a:xfrm>
              <a:off x="1057" y="2921"/>
              <a:ext cx="909" cy="29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39953" name="Group 43"/>
          <p:cNvGrpSpPr/>
          <p:nvPr/>
        </p:nvGrpSpPr>
        <p:grpSpPr bwMode="auto">
          <a:xfrm>
            <a:off x="2851944" y="1470025"/>
            <a:ext cx="1687512" cy="411163"/>
            <a:chOff x="2466" y="1531"/>
            <a:chExt cx="1479" cy="360"/>
          </a:xfrm>
        </p:grpSpPr>
        <p:grpSp>
          <p:nvGrpSpPr>
            <p:cNvPr id="39983" name="Group 44"/>
            <p:cNvGrpSpPr/>
            <p:nvPr/>
          </p:nvGrpSpPr>
          <p:grpSpPr bwMode="auto">
            <a:xfrm>
              <a:off x="2466" y="1531"/>
              <a:ext cx="1479" cy="360"/>
              <a:chOff x="2466" y="1531"/>
              <a:chExt cx="1479" cy="360"/>
            </a:xfrm>
          </p:grpSpPr>
          <p:pic>
            <p:nvPicPr>
              <p:cNvPr id="39988" name="Picture 45"/>
              <p:cNvPicPr>
                <a:picLocks noChangeAspect="1" noChangeArrowheads="1"/>
              </p:cNvPicPr>
              <p:nvPr/>
            </p:nvPicPr>
            <p:blipFill>
              <a:blip r:embed="rId13" cstate="email"/>
              <a:srcRect/>
              <a:stretch>
                <a:fillRect/>
              </a:stretch>
            </p:blipFill>
            <p:spPr bwMode="auto">
              <a:xfrm>
                <a:off x="2466" y="1531"/>
                <a:ext cx="1479" cy="36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89" name="Rectangle 46"/>
              <p:cNvSpPr>
                <a:spLocks noChangeArrowheads="1"/>
              </p:cNvSpPr>
              <p:nvPr/>
            </p:nvSpPr>
            <p:spPr bwMode="auto">
              <a:xfrm>
                <a:off x="2607" y="1559"/>
                <a:ext cx="1190" cy="282"/>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nSpc>
                    <a:spcPct val="93000"/>
                  </a:lnSpc>
                  <a:buClr>
                    <a:srgbClr val="000000"/>
                  </a:buClr>
                  <a:buSzPct val="100000"/>
                  <a:buFont typeface="Times New Roman" panose="02020603050405020304" pitchFamily="18" charset="0"/>
                  <a:buNone/>
                </a:pPr>
                <a:endParaRPr lang="zh-TW" altLang="en-US"/>
              </a:p>
            </p:txBody>
          </p:sp>
        </p:grpSp>
        <p:grpSp>
          <p:nvGrpSpPr>
            <p:cNvPr id="39984" name="Group 47"/>
            <p:cNvGrpSpPr/>
            <p:nvPr/>
          </p:nvGrpSpPr>
          <p:grpSpPr bwMode="auto">
            <a:xfrm>
              <a:off x="2496" y="1559"/>
              <a:ext cx="1414" cy="280"/>
              <a:chOff x="2496" y="1559"/>
              <a:chExt cx="1414" cy="280"/>
            </a:xfrm>
          </p:grpSpPr>
          <p:sp>
            <p:nvSpPr>
              <p:cNvPr id="39985" name="Rectangle 48"/>
              <p:cNvSpPr>
                <a:spLocks noChangeArrowheads="1"/>
              </p:cNvSpPr>
              <p:nvPr/>
            </p:nvSpPr>
            <p:spPr bwMode="auto">
              <a:xfrm>
                <a:off x="2496" y="1559"/>
                <a:ext cx="1414" cy="28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nSpc>
                    <a:spcPct val="93000"/>
                  </a:lnSpc>
                  <a:buClr>
                    <a:srgbClr val="000000"/>
                  </a:buClr>
                  <a:buSzPct val="100000"/>
                  <a:buFont typeface="Times New Roman" panose="02020603050405020304" pitchFamily="18" charset="0"/>
                  <a:buNone/>
                </a:pPr>
                <a:endParaRPr lang="zh-TW" altLang="en-US"/>
              </a:p>
            </p:txBody>
          </p:sp>
          <p:pic>
            <p:nvPicPr>
              <p:cNvPr id="39986" name="Picture 49"/>
              <p:cNvPicPr>
                <a:picLocks noChangeAspect="1" noChangeArrowheads="1"/>
              </p:cNvPicPr>
              <p:nvPr/>
            </p:nvPicPr>
            <p:blipFill>
              <a:blip r:embed="rId17" cstate="email"/>
              <a:srcRect/>
              <a:stretch>
                <a:fillRect/>
              </a:stretch>
            </p:blipFill>
            <p:spPr bwMode="auto">
              <a:xfrm>
                <a:off x="2836" y="1651"/>
                <a:ext cx="1017" cy="134"/>
              </a:xfrm>
              <a:prstGeom prst="rect">
                <a:avLst/>
              </a:prstGeom>
              <a:noFill/>
              <a:ln>
                <a:noFill/>
              </a:ln>
              <a:effectLst/>
              <a:extLst>
                <a:ext uri="{909E8E84-426E-40DD-AFC4-6F175D3DCCD1}">
                  <a14:hiddenFill xmlns:a14="http://schemas.microsoft.com/office/drawing/2010/main">
                    <a:blipFill dpi="0" rotWithShape="0">
                      <a:blip/>
                      <a:srcRect t="74205"/>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87" name="Picture 50"/>
              <p:cNvPicPr>
                <a:picLocks noChangeAspect="1" noChangeArrowheads="1"/>
              </p:cNvPicPr>
              <p:nvPr/>
            </p:nvPicPr>
            <p:blipFill>
              <a:blip r:embed="rId18" cstate="email"/>
              <a:srcRect/>
              <a:stretch>
                <a:fillRect/>
              </a:stretch>
            </p:blipFill>
            <p:spPr bwMode="auto">
              <a:xfrm>
                <a:off x="2560" y="1616"/>
                <a:ext cx="245" cy="195"/>
              </a:xfrm>
              <a:prstGeom prst="rect">
                <a:avLst/>
              </a:prstGeom>
              <a:noFill/>
              <a:ln>
                <a:noFill/>
              </a:ln>
              <a:effectLst/>
              <a:extLst>
                <a:ext uri="{909E8E84-426E-40DD-AFC4-6F175D3DCCD1}">
                  <a14:hiddenFill xmlns:a14="http://schemas.microsoft.com/office/drawing/2010/main">
                    <a:blipFill dpi="0" rotWithShape="0">
                      <a:blip/>
                      <a:srcRect l="42845" r="12888" b="31073"/>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grpSp>
        <p:nvGrpSpPr>
          <p:cNvPr id="39954" name="Group 51"/>
          <p:cNvGrpSpPr/>
          <p:nvPr/>
        </p:nvGrpSpPr>
        <p:grpSpPr bwMode="auto">
          <a:xfrm>
            <a:off x="2852738" y="2035175"/>
            <a:ext cx="1685925" cy="411163"/>
            <a:chOff x="2467" y="1991"/>
            <a:chExt cx="1477" cy="360"/>
          </a:xfrm>
        </p:grpSpPr>
        <p:grpSp>
          <p:nvGrpSpPr>
            <p:cNvPr id="39979" name="Group 52"/>
            <p:cNvGrpSpPr/>
            <p:nvPr/>
          </p:nvGrpSpPr>
          <p:grpSpPr bwMode="auto">
            <a:xfrm>
              <a:off x="2467" y="1991"/>
              <a:ext cx="1477" cy="360"/>
              <a:chOff x="2467" y="1991"/>
              <a:chExt cx="1477" cy="360"/>
            </a:xfrm>
          </p:grpSpPr>
          <p:pic>
            <p:nvPicPr>
              <p:cNvPr id="39981" name="Picture 53"/>
              <p:cNvPicPr>
                <a:picLocks noChangeAspect="1" noChangeArrowheads="1"/>
              </p:cNvPicPr>
              <p:nvPr/>
            </p:nvPicPr>
            <p:blipFill>
              <a:blip r:embed="rId13" cstate="email"/>
              <a:srcRect/>
              <a:stretch>
                <a:fillRect/>
              </a:stretch>
            </p:blipFill>
            <p:spPr bwMode="auto">
              <a:xfrm>
                <a:off x="2467" y="1991"/>
                <a:ext cx="1477" cy="36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82" name="Rectangle 54"/>
              <p:cNvSpPr>
                <a:spLocks noChangeArrowheads="1"/>
              </p:cNvSpPr>
              <p:nvPr/>
            </p:nvSpPr>
            <p:spPr bwMode="auto">
              <a:xfrm>
                <a:off x="2608" y="2019"/>
                <a:ext cx="1188" cy="282"/>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nSpc>
                    <a:spcPct val="93000"/>
                  </a:lnSpc>
                  <a:buClr>
                    <a:srgbClr val="000000"/>
                  </a:buClr>
                  <a:buSzPct val="100000"/>
                  <a:buFont typeface="Times New Roman" panose="02020603050405020304" pitchFamily="18" charset="0"/>
                  <a:buNone/>
                </a:pPr>
                <a:endParaRPr lang="zh-TW" altLang="en-US"/>
              </a:p>
            </p:txBody>
          </p:sp>
        </p:grpSp>
        <p:pic>
          <p:nvPicPr>
            <p:cNvPr id="39980" name="Picture 55"/>
            <p:cNvPicPr>
              <a:picLocks noChangeAspect="1" noChangeArrowheads="1"/>
            </p:cNvPicPr>
            <p:nvPr/>
          </p:nvPicPr>
          <p:blipFill>
            <a:blip r:embed="rId19" cstate="email"/>
            <a:srcRect/>
            <a:stretch>
              <a:fillRect/>
            </a:stretch>
          </p:blipFill>
          <p:spPr bwMode="auto">
            <a:xfrm>
              <a:off x="2778" y="2008"/>
              <a:ext cx="848" cy="288"/>
            </a:xfrm>
            <a:prstGeom prst="rect">
              <a:avLst/>
            </a:prstGeom>
            <a:noFill/>
            <a:ln>
              <a:noFill/>
            </a:ln>
            <a:effectLst/>
            <a:extLst>
              <a:ext uri="{909E8E84-426E-40DD-AFC4-6F175D3DCCD1}">
                <a14:hiddenFill xmlns:a14="http://schemas.microsoft.com/office/drawing/2010/main">
                  <a:blipFill dpi="0" rotWithShape="0">
                    <a:blip/>
                    <a:srcRect l="26042" t="720" r="41269" b="79683"/>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39955" name="Group 3"/>
          <p:cNvGrpSpPr/>
          <p:nvPr/>
        </p:nvGrpSpPr>
        <p:grpSpPr bwMode="auto">
          <a:xfrm>
            <a:off x="696119" y="2028825"/>
            <a:ext cx="1706562" cy="419100"/>
            <a:chOff x="7056536" y="4069035"/>
            <a:chExt cx="1706562" cy="419100"/>
          </a:xfrm>
        </p:grpSpPr>
        <p:pic>
          <p:nvPicPr>
            <p:cNvPr id="39977" name="Picture 19"/>
            <p:cNvPicPr>
              <a:picLocks noChangeAspect="1" noChangeArrowheads="1"/>
            </p:cNvPicPr>
            <p:nvPr/>
          </p:nvPicPr>
          <p:blipFill>
            <a:blip r:embed="rId11" cstate="email"/>
            <a:srcRect/>
            <a:stretch>
              <a:fillRect/>
            </a:stretch>
          </p:blipFill>
          <p:spPr bwMode="auto">
            <a:xfrm>
              <a:off x="7056536" y="4069035"/>
              <a:ext cx="1706562" cy="419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78" name="Picture 2"/>
            <p:cNvPicPr>
              <a:picLocks noChangeAspect="1"/>
            </p:cNvPicPr>
            <p:nvPr/>
          </p:nvPicPr>
          <p:blipFill>
            <a:blip r:embed="rId20" cstate="email"/>
            <a:srcRect/>
            <a:stretch>
              <a:fillRect/>
            </a:stretch>
          </p:blipFill>
          <p:spPr bwMode="auto">
            <a:xfrm>
              <a:off x="7086029" y="4098566"/>
              <a:ext cx="1647577" cy="36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9956" name="Group 7"/>
          <p:cNvGrpSpPr/>
          <p:nvPr/>
        </p:nvGrpSpPr>
        <p:grpSpPr bwMode="auto">
          <a:xfrm>
            <a:off x="2842419" y="3748088"/>
            <a:ext cx="1706562" cy="419100"/>
            <a:chOff x="7128544" y="5879195"/>
            <a:chExt cx="1706562" cy="419100"/>
          </a:xfrm>
        </p:grpSpPr>
        <p:pic>
          <p:nvPicPr>
            <p:cNvPr id="39974" name="Picture 19"/>
            <p:cNvPicPr>
              <a:picLocks noChangeAspect="1" noChangeArrowheads="1"/>
            </p:cNvPicPr>
            <p:nvPr/>
          </p:nvPicPr>
          <p:blipFill>
            <a:blip r:embed="rId11" cstate="email"/>
            <a:srcRect/>
            <a:stretch>
              <a:fillRect/>
            </a:stretch>
          </p:blipFill>
          <p:spPr bwMode="auto">
            <a:xfrm>
              <a:off x="7128544" y="5879195"/>
              <a:ext cx="1706562" cy="419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75" name="Rectangle 6"/>
            <p:cNvSpPr>
              <a:spLocks noChangeArrowheads="1"/>
            </p:cNvSpPr>
            <p:nvPr/>
          </p:nvSpPr>
          <p:spPr bwMode="auto">
            <a:xfrm>
              <a:off x="7272560" y="5940077"/>
              <a:ext cx="1440160" cy="288032"/>
            </a:xfrm>
            <a:prstGeom prst="rect">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defTabSz="449580">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49580">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49580">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49580">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49580">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nSpc>
                  <a:spcPct val="93000"/>
                </a:lnSpc>
                <a:buClr>
                  <a:srgbClr val="000000"/>
                </a:buClr>
                <a:buSzPct val="100000"/>
                <a:buFont typeface="Times New Roman" panose="02020603050405020304" pitchFamily="18" charset="0"/>
                <a:buNone/>
              </a:pPr>
              <a:endParaRPr kumimoji="0" lang="zh-TW" altLang="en-US" sz="1800" b="0" u="none">
                <a:solidFill>
                  <a:schemeClr val="bg1"/>
                </a:solidFill>
                <a:latin typeface="Arial" panose="020B0604020202020204" pitchFamily="34" charset="0"/>
                <a:ea typeface="細明體" panose="02020509000000000000" pitchFamily="49" charset="-120"/>
              </a:endParaRPr>
            </a:p>
          </p:txBody>
        </p:sp>
        <p:pic>
          <p:nvPicPr>
            <p:cNvPr id="39976" name="Picture 4"/>
            <p:cNvPicPr>
              <a:picLocks noChangeAspect="1"/>
            </p:cNvPicPr>
            <p:nvPr/>
          </p:nvPicPr>
          <p:blipFill>
            <a:blip r:embed="rId21" cstate="email"/>
            <a:srcRect/>
            <a:stretch>
              <a:fillRect/>
            </a:stretch>
          </p:blipFill>
          <p:spPr bwMode="auto">
            <a:xfrm>
              <a:off x="7241568" y="5976080"/>
              <a:ext cx="1480514" cy="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9957" name="Picture 5"/>
          <p:cNvPicPr>
            <a:picLocks noChangeAspect="1" noChangeArrowheads="1"/>
          </p:cNvPicPr>
          <p:nvPr/>
        </p:nvPicPr>
        <p:blipFill>
          <a:blip r:embed="rId22" cstate="email"/>
          <a:srcRect/>
          <a:stretch>
            <a:fillRect/>
          </a:stretch>
        </p:blipFill>
        <p:spPr bwMode="auto">
          <a:xfrm>
            <a:off x="2828925" y="4894263"/>
            <a:ext cx="1733550" cy="425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58" name="Picture 10"/>
          <p:cNvPicPr>
            <a:picLocks noChangeAspect="1" noChangeArrowheads="1"/>
          </p:cNvPicPr>
          <p:nvPr/>
        </p:nvPicPr>
        <p:blipFill>
          <a:blip r:embed="rId23" cstate="email"/>
          <a:srcRect/>
          <a:stretch>
            <a:fillRect/>
          </a:stretch>
        </p:blipFill>
        <p:spPr bwMode="auto">
          <a:xfrm>
            <a:off x="690563" y="4313238"/>
            <a:ext cx="1717675" cy="422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59" name="Picture 12"/>
          <p:cNvPicPr>
            <a:picLocks noChangeAspect="1" noChangeArrowheads="1"/>
          </p:cNvPicPr>
          <p:nvPr/>
        </p:nvPicPr>
        <p:blipFill>
          <a:blip r:embed="rId24" cstate="email"/>
          <a:srcRect/>
          <a:stretch>
            <a:fillRect/>
          </a:stretch>
        </p:blipFill>
        <p:spPr bwMode="auto">
          <a:xfrm>
            <a:off x="681831" y="4891088"/>
            <a:ext cx="1735138" cy="4270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60" name="Picture 17"/>
          <p:cNvPicPr>
            <a:picLocks noChangeAspect="1" noChangeArrowheads="1"/>
          </p:cNvPicPr>
          <p:nvPr/>
        </p:nvPicPr>
        <p:blipFill>
          <a:blip r:embed="rId25" cstate="email"/>
          <a:srcRect/>
          <a:stretch>
            <a:fillRect/>
          </a:stretch>
        </p:blipFill>
        <p:spPr bwMode="auto">
          <a:xfrm>
            <a:off x="4903788" y="4897438"/>
            <a:ext cx="1717675" cy="4206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39961" name="Group 9"/>
          <p:cNvGrpSpPr/>
          <p:nvPr/>
        </p:nvGrpSpPr>
        <p:grpSpPr bwMode="auto">
          <a:xfrm>
            <a:off x="4903788" y="4335463"/>
            <a:ext cx="1703387" cy="401637"/>
            <a:chOff x="6749945" y="4533389"/>
            <a:chExt cx="1703667" cy="401820"/>
          </a:xfrm>
        </p:grpSpPr>
        <p:sp>
          <p:nvSpPr>
            <p:cNvPr id="58" name="Rectangle 83"/>
            <p:cNvSpPr/>
            <p:nvPr/>
          </p:nvSpPr>
          <p:spPr bwMode="auto">
            <a:xfrm>
              <a:off x="6749945" y="4533389"/>
              <a:ext cx="1703667" cy="401820"/>
            </a:xfrm>
            <a:prstGeom prst="rect">
              <a:avLst/>
            </a:prstGeom>
            <a:solidFill>
              <a:schemeClr val="tx1"/>
            </a:solidFill>
            <a:ln w="9525" cap="flat" cmpd="sng" algn="ctr">
              <a:solidFill>
                <a:schemeClr val="tx1">
                  <a:lumMod val="65000"/>
                  <a:lumOff val="35000"/>
                </a:schemeClr>
              </a:solidFill>
              <a:prstDash val="solid"/>
              <a:round/>
              <a:headEnd type="none" w="med" len="med"/>
              <a:tailEnd type="none" w="med" len="med"/>
            </a:ln>
            <a:effectLst/>
          </p:spPr>
          <p:txBody>
            <a:bodyPr/>
            <a:lstStyle/>
            <a:p>
              <a:pPr defTabSz="449580">
                <a:lnSpc>
                  <a:spcPct val="93000"/>
                </a:lnSpc>
                <a:buClr>
                  <a:srgbClr val="000000"/>
                </a:buClr>
                <a:buSzPct val="100000"/>
                <a:buFont typeface="Times New Roman" panose="02020603050405020304" pitchFamily="18" charset="0"/>
                <a:buNone/>
                <a:defRPr/>
              </a:pPr>
              <a:endParaRPr kumimoji="0" lang="zh-TW" altLang="en-US" sz="1800" b="0" u="none">
                <a:solidFill>
                  <a:schemeClr val="bg1"/>
                </a:solidFill>
                <a:latin typeface="Arial" panose="020B0604020202020204" pitchFamily="34" charset="0"/>
                <a:ea typeface="細明體" panose="02020509000000000000" pitchFamily="49" charset="-120"/>
              </a:endParaRPr>
            </a:p>
          </p:txBody>
        </p:sp>
        <p:pic>
          <p:nvPicPr>
            <p:cNvPr id="39973" name="Picture 84"/>
            <p:cNvPicPr>
              <a:picLocks noChangeAspect="1"/>
            </p:cNvPicPr>
            <p:nvPr/>
          </p:nvPicPr>
          <p:blipFill>
            <a:blip r:embed="rId26" cstate="email"/>
            <a:srcRect t="22231" b="25238"/>
            <a:stretch>
              <a:fillRect/>
            </a:stretch>
          </p:blipFill>
          <p:spPr bwMode="auto">
            <a:xfrm>
              <a:off x="7003747" y="4554889"/>
              <a:ext cx="1196062" cy="35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9962" name="Group 8"/>
          <p:cNvGrpSpPr/>
          <p:nvPr/>
        </p:nvGrpSpPr>
        <p:grpSpPr bwMode="auto">
          <a:xfrm>
            <a:off x="2842419" y="4321175"/>
            <a:ext cx="1706562" cy="419100"/>
            <a:chOff x="4368373" y="4880526"/>
            <a:chExt cx="1706562" cy="419100"/>
          </a:xfrm>
        </p:grpSpPr>
        <p:pic>
          <p:nvPicPr>
            <p:cNvPr id="39969" name="Picture 19"/>
            <p:cNvPicPr>
              <a:picLocks noChangeAspect="1" noChangeArrowheads="1"/>
            </p:cNvPicPr>
            <p:nvPr/>
          </p:nvPicPr>
          <p:blipFill>
            <a:blip r:embed="rId11" cstate="email"/>
            <a:srcRect/>
            <a:stretch>
              <a:fillRect/>
            </a:stretch>
          </p:blipFill>
          <p:spPr bwMode="auto">
            <a:xfrm>
              <a:off x="4368373" y="4880526"/>
              <a:ext cx="1706562" cy="419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70" name="Rectangle 87"/>
            <p:cNvSpPr>
              <a:spLocks noChangeArrowheads="1"/>
            </p:cNvSpPr>
            <p:nvPr/>
          </p:nvSpPr>
          <p:spPr bwMode="auto">
            <a:xfrm>
              <a:off x="4512389" y="4941408"/>
              <a:ext cx="1440160" cy="288032"/>
            </a:xfrm>
            <a:prstGeom prst="rect">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defTabSz="449580">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49580">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49580">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49580">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49580">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nSpc>
                  <a:spcPct val="93000"/>
                </a:lnSpc>
                <a:buClr>
                  <a:srgbClr val="000000"/>
                </a:buClr>
                <a:buSzPct val="100000"/>
                <a:buFont typeface="Times New Roman" panose="02020603050405020304" pitchFamily="18" charset="0"/>
                <a:buNone/>
              </a:pPr>
              <a:endParaRPr kumimoji="0" lang="zh-TW" altLang="en-US" sz="1800" b="0" u="none">
                <a:solidFill>
                  <a:schemeClr val="bg1"/>
                </a:solidFill>
                <a:latin typeface="Arial" panose="020B0604020202020204" pitchFamily="34" charset="0"/>
                <a:ea typeface="細明體" panose="02020509000000000000" pitchFamily="49" charset="-120"/>
              </a:endParaRPr>
            </a:p>
          </p:txBody>
        </p:sp>
        <p:pic>
          <p:nvPicPr>
            <p:cNvPr id="39971" name="Picture 81"/>
            <p:cNvPicPr>
              <a:picLocks noChangeAspect="1"/>
            </p:cNvPicPr>
            <p:nvPr/>
          </p:nvPicPr>
          <p:blipFill>
            <a:blip r:embed="rId27" cstate="email"/>
            <a:srcRect/>
            <a:stretch>
              <a:fillRect/>
            </a:stretch>
          </p:blipFill>
          <p:spPr bwMode="auto">
            <a:xfrm>
              <a:off x="4712084" y="4910398"/>
              <a:ext cx="1020928" cy="34030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pic>
        <p:nvPicPr>
          <p:cNvPr id="39963" name="Picture 3"/>
          <p:cNvPicPr>
            <a:picLocks noChangeAspect="1" noChangeArrowheads="1"/>
          </p:cNvPicPr>
          <p:nvPr/>
        </p:nvPicPr>
        <p:blipFill>
          <a:blip r:embed="rId28" cstate="email"/>
          <a:srcRect/>
          <a:stretch>
            <a:fillRect/>
          </a:stretch>
        </p:blipFill>
        <p:spPr bwMode="auto">
          <a:xfrm>
            <a:off x="4892675" y="3730625"/>
            <a:ext cx="1735138" cy="425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64" name="Picture 5"/>
          <p:cNvPicPr>
            <a:picLocks noChangeAspect="1" noChangeArrowheads="1"/>
          </p:cNvPicPr>
          <p:nvPr/>
        </p:nvPicPr>
        <p:blipFill>
          <a:blip r:embed="rId29" cstate="email"/>
          <a:srcRect/>
          <a:stretch>
            <a:fillRect/>
          </a:stretch>
        </p:blipFill>
        <p:spPr bwMode="auto">
          <a:xfrm>
            <a:off x="2828925" y="5473700"/>
            <a:ext cx="1733550" cy="4270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65" name="Picture 8"/>
          <p:cNvPicPr>
            <a:picLocks noChangeAspect="1" noChangeArrowheads="1"/>
          </p:cNvPicPr>
          <p:nvPr/>
        </p:nvPicPr>
        <p:blipFill>
          <a:blip r:embed="rId30" cstate="email"/>
          <a:srcRect/>
          <a:stretch>
            <a:fillRect/>
          </a:stretch>
        </p:blipFill>
        <p:spPr bwMode="auto">
          <a:xfrm>
            <a:off x="4903788" y="5478463"/>
            <a:ext cx="1725612" cy="422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66" name="Picture 2" descr="http://logok.org/wp-content/uploads/2014/06/Jaguar-logo-2012.png"/>
          <p:cNvPicPr>
            <a:picLocks noChangeAspect="1" noChangeArrowheads="1"/>
          </p:cNvPicPr>
          <p:nvPr/>
        </p:nvPicPr>
        <p:blipFill>
          <a:blip r:embed="rId31" cstate="email"/>
          <a:srcRect/>
          <a:stretch>
            <a:fillRect/>
          </a:stretch>
        </p:blipFill>
        <p:spPr bwMode="auto">
          <a:xfrm>
            <a:off x="6762750" y="1295400"/>
            <a:ext cx="2064308" cy="1582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67" name="Picture 6" descr="http://pngimg.com/upload/car_logo_PNG1653.png"/>
          <p:cNvPicPr>
            <a:picLocks noChangeAspect="1" noChangeArrowheads="1"/>
          </p:cNvPicPr>
          <p:nvPr/>
        </p:nvPicPr>
        <p:blipFill>
          <a:blip r:embed="rId32" cstate="email"/>
          <a:srcRect/>
          <a:stretch>
            <a:fillRect/>
          </a:stretch>
        </p:blipFill>
        <p:spPr bwMode="auto">
          <a:xfrm>
            <a:off x="6793834" y="2878018"/>
            <a:ext cx="2002140" cy="1430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68" name="Picture 96"/>
          <p:cNvPicPr>
            <a:picLocks noChangeAspect="1"/>
          </p:cNvPicPr>
          <p:nvPr/>
        </p:nvPicPr>
        <p:blipFill>
          <a:blip r:embed="rId33" cstate="email"/>
          <a:srcRect/>
          <a:stretch>
            <a:fillRect/>
          </a:stretch>
        </p:blipFill>
        <p:spPr bwMode="auto">
          <a:xfrm>
            <a:off x="6735248" y="4510457"/>
            <a:ext cx="2119313" cy="138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black logo transparent background"/>
          <p:cNvPicPr>
            <a:picLocks noChangeAspect="1"/>
          </p:cNvPicPr>
          <p:nvPr/>
        </p:nvPicPr>
        <p:blipFill>
          <a:blip r:embed="rId34"/>
          <a:stretch>
            <a:fillRect/>
          </a:stretch>
        </p:blipFill>
        <p:spPr>
          <a:xfrm>
            <a:off x="247650" y="189230"/>
            <a:ext cx="2468880" cy="67564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lum bright="-6000" contrast="-18000"/>
          </a:blip>
          <a:stretch>
            <a:fillRect/>
          </a:stretch>
        </a:blipFill>
        <a:effectLst/>
      </p:bgPr>
    </p:bg>
    <p:spTree>
      <p:nvGrpSpPr>
        <p:cNvPr id="1" name=""/>
        <p:cNvGrpSpPr/>
        <p:nvPr/>
      </p:nvGrpSpPr>
      <p:grpSpPr>
        <a:xfrm>
          <a:off x="0" y="0"/>
          <a:ext cx="0" cy="0"/>
          <a:chOff x="0" y="0"/>
          <a:chExt cx="0" cy="0"/>
        </a:xfrm>
      </p:grpSpPr>
      <p:pic>
        <p:nvPicPr>
          <p:cNvPr id="40965" name="圖片 1"/>
          <p:cNvPicPr>
            <a:picLocks noChangeAspect="1"/>
          </p:cNvPicPr>
          <p:nvPr/>
        </p:nvPicPr>
        <p:blipFill>
          <a:blip r:embed="rId4" cstate="email"/>
          <a:srcRect t="9889" r="16"/>
          <a:stretch>
            <a:fillRect/>
          </a:stretch>
        </p:blipFill>
        <p:spPr bwMode="auto">
          <a:xfrm>
            <a:off x="230505" y="3079115"/>
            <a:ext cx="4190365" cy="1233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圖片 5"/>
          <p:cNvPicPr>
            <a:picLocks noChangeAspect="1"/>
          </p:cNvPicPr>
          <p:nvPr/>
        </p:nvPicPr>
        <p:blipFill>
          <a:blip r:embed="rId5" cstate="email"/>
          <a:srcRect/>
          <a:stretch>
            <a:fillRect/>
          </a:stretch>
        </p:blipFill>
        <p:spPr bwMode="auto">
          <a:xfrm>
            <a:off x="6028690" y="5474812"/>
            <a:ext cx="2750820"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圖片 4"/>
          <p:cNvPicPr>
            <a:picLocks noChangeAspect="1"/>
          </p:cNvPicPr>
          <p:nvPr/>
        </p:nvPicPr>
        <p:blipFill>
          <a:blip r:embed="rId6" cstate="email"/>
          <a:srcRect/>
          <a:stretch>
            <a:fillRect/>
          </a:stretch>
        </p:blipFill>
        <p:spPr bwMode="auto">
          <a:xfrm>
            <a:off x="209233" y="5443855"/>
            <a:ext cx="255746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object 9"/>
          <p:cNvSpPr>
            <a:spLocks noGrp="1"/>
          </p:cNvSpPr>
          <p:nvPr>
            <p:ph type="title"/>
          </p:nvPr>
        </p:nvSpPr>
        <p:spPr>
          <a:xfrm>
            <a:off x="0" y="141288"/>
            <a:ext cx="9132888" cy="861774"/>
          </a:xfrm>
        </p:spPr>
        <p:txBody>
          <a:bodyPr/>
          <a:lstStyle/>
          <a:p>
            <a:pPr marL="135255" algn="l">
              <a:defRPr/>
            </a:pPr>
            <a:r>
              <a:rPr lang="zh-TW" altLang="en-US" sz="2800" kern="1200" dirty="0">
                <a:solidFill>
                  <a:schemeClr val="tx2">
                    <a:lumMod val="75000"/>
                  </a:schemeClr>
                </a:solidFill>
                <a:latin typeface="微軟正黑體" panose="020B0604030504040204" charset="-120"/>
                <a:ea typeface="微軟正黑體" panose="020B0604030504040204" charset="-120"/>
                <a:cs typeface="+mn-cs"/>
              </a:rPr>
              <a:t>                              附註三：</a:t>
            </a:r>
            <a:r>
              <a:rPr lang="zh-TW" altLang="en-US" sz="2800" kern="1200" dirty="0">
                <a:solidFill>
                  <a:schemeClr val="tx2">
                    <a:lumMod val="60000"/>
                    <a:lumOff val="40000"/>
                  </a:schemeClr>
                </a:solidFill>
                <a:latin typeface="微軟正黑體" panose="020B0604030504040204" charset="-120"/>
                <a:ea typeface="微軟正黑體" panose="020B0604030504040204" charset="-120"/>
                <a:cs typeface="+mn-cs"/>
              </a:rPr>
              <a:t>土地開發案</a:t>
            </a:r>
            <a:r>
              <a:rPr lang="en-US" altLang="zh-TW" sz="2800" kern="1200" dirty="0">
                <a:solidFill>
                  <a:schemeClr val="tx2">
                    <a:lumMod val="60000"/>
                    <a:lumOff val="40000"/>
                  </a:schemeClr>
                </a:solidFill>
                <a:latin typeface="微軟正黑體" panose="020B0604030504040204" charset="-120"/>
                <a:ea typeface="微軟正黑體" panose="020B0604030504040204" charset="-120"/>
                <a:cs typeface="+mn-cs"/>
              </a:rPr>
              <a:t>-</a:t>
            </a:r>
            <a:r>
              <a:rPr lang="zh-TW" altLang="en-US" sz="2800" kern="1200" dirty="0">
                <a:solidFill>
                  <a:schemeClr val="tx2">
                    <a:lumMod val="60000"/>
                    <a:lumOff val="40000"/>
                  </a:schemeClr>
                </a:solidFill>
                <a:latin typeface="微軟正黑體" panose="020B0604030504040204" charset="-120"/>
                <a:ea typeface="微軟正黑體" panose="020B0604030504040204" charset="-120"/>
                <a:cs typeface="+mn-cs"/>
              </a:rPr>
              <a:t>南科黑金剛</a:t>
            </a:r>
            <a:br>
              <a:rPr lang="en-US" altLang="zh-TW" sz="2800" kern="1200" dirty="0">
                <a:solidFill>
                  <a:schemeClr val="tx2">
                    <a:lumMod val="60000"/>
                    <a:lumOff val="40000"/>
                  </a:schemeClr>
                </a:solidFill>
                <a:latin typeface="微軟正黑體" panose="020B0604030504040204" charset="-120"/>
                <a:ea typeface="微軟正黑體" panose="020B0604030504040204" charset="-120"/>
                <a:cs typeface="+mn-cs"/>
              </a:rPr>
            </a:br>
            <a:r>
              <a:rPr lang="en-US" altLang="zh-TW" sz="2800" kern="1200" dirty="0">
                <a:solidFill>
                  <a:schemeClr val="tx2">
                    <a:lumMod val="60000"/>
                    <a:lumOff val="40000"/>
                  </a:schemeClr>
                </a:solidFill>
                <a:latin typeface="微軟正黑體" panose="020B0604030504040204" charset="-120"/>
                <a:ea typeface="微軟正黑體" panose="020B0604030504040204" charset="-120"/>
                <a:cs typeface="+mn-cs"/>
              </a:rPr>
              <a:t>                                                          KINGKONG</a:t>
            </a:r>
            <a:r>
              <a:rPr lang="zh-TW" altLang="en-US" sz="2800" kern="1200" dirty="0">
                <a:solidFill>
                  <a:schemeClr val="tx2">
                    <a:lumMod val="60000"/>
                    <a:lumOff val="40000"/>
                  </a:schemeClr>
                </a:solidFill>
                <a:latin typeface="微軟正黑體" panose="020B0604030504040204" charset="-120"/>
                <a:ea typeface="微軟正黑體" panose="020B0604030504040204" charset="-120"/>
                <a:cs typeface="+mn-cs"/>
              </a:rPr>
              <a:t>智慧園區</a:t>
            </a:r>
          </a:p>
        </p:txBody>
      </p:sp>
      <p:sp>
        <p:nvSpPr>
          <p:cNvPr id="2" name="文字方塊 18"/>
          <p:cNvSpPr txBox="1">
            <a:spLocks noChangeArrowheads="1"/>
          </p:cNvSpPr>
          <p:nvPr/>
        </p:nvSpPr>
        <p:spPr bwMode="auto">
          <a:xfrm>
            <a:off x="8607425" y="6381750"/>
            <a:ext cx="388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20</a:t>
            </a:r>
            <a:endParaRPr lang="zh-TW" altLang="en-US" sz="1600" u="none" dirty="0"/>
          </a:p>
        </p:txBody>
      </p:sp>
      <p:pic>
        <p:nvPicPr>
          <p:cNvPr id="41990" name="圖片 2"/>
          <p:cNvPicPr>
            <a:picLocks noChangeAspect="1"/>
          </p:cNvPicPr>
          <p:nvPr/>
        </p:nvPicPr>
        <p:blipFill>
          <a:blip r:embed="rId3" cstate="email">
            <a:lum bright="36000" contrast="-6000"/>
          </a:blip>
          <a:srcRect/>
          <a:stretch>
            <a:fillRect/>
          </a:stretch>
        </p:blipFill>
        <p:spPr bwMode="auto">
          <a:xfrm>
            <a:off x="4451350" y="1206500"/>
            <a:ext cx="418465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圖片 4"/>
          <p:cNvPicPr>
            <a:picLocks noChangeAspect="1"/>
          </p:cNvPicPr>
          <p:nvPr/>
        </p:nvPicPr>
        <p:blipFill>
          <a:blip r:embed="rId7" cstate="email"/>
          <a:srcRect/>
          <a:stretch>
            <a:fillRect/>
          </a:stretch>
        </p:blipFill>
        <p:spPr bwMode="auto">
          <a:xfrm>
            <a:off x="228600" y="1189038"/>
            <a:ext cx="4191000"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p:cNvPicPr>
            <a:picLocks noChangeAspect="1"/>
          </p:cNvPicPr>
          <p:nvPr/>
        </p:nvPicPr>
        <p:blipFill>
          <a:blip r:embed="rId3" cstate="email">
            <a:lum bright="-6000" contrast="-18000"/>
          </a:blip>
          <a:srcRect l="66768" t="39216" r="10622" b="44444"/>
          <a:stretch>
            <a:fillRect/>
          </a:stretch>
        </p:blipFill>
        <p:spPr bwMode="auto">
          <a:xfrm>
            <a:off x="7251700" y="2543175"/>
            <a:ext cx="94615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圖片 2"/>
          <p:cNvPicPr>
            <a:picLocks noChangeAspect="1"/>
          </p:cNvPicPr>
          <p:nvPr/>
        </p:nvPicPr>
        <p:blipFill>
          <a:blip r:embed="rId8" cstate="email"/>
          <a:srcRect/>
          <a:stretch>
            <a:fillRect/>
          </a:stretch>
        </p:blipFill>
        <p:spPr bwMode="auto">
          <a:xfrm>
            <a:off x="2984500" y="5459730"/>
            <a:ext cx="285432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圖片 3"/>
          <p:cNvPicPr>
            <a:picLocks noChangeAspect="1"/>
          </p:cNvPicPr>
          <p:nvPr/>
        </p:nvPicPr>
        <p:blipFill>
          <a:blip r:embed="rId9" cstate="email"/>
          <a:srcRect/>
          <a:stretch>
            <a:fillRect/>
          </a:stretch>
        </p:blipFill>
        <p:spPr bwMode="auto">
          <a:xfrm>
            <a:off x="2975610" y="4152265"/>
            <a:ext cx="2867660" cy="137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7124700" y="2244725"/>
            <a:ext cx="1193800" cy="1193800"/>
          </a:xfrm>
          <a:prstGeom prst="ellipse">
            <a:avLst/>
          </a:prstGeom>
          <a:noFill/>
          <a:ln w="28575">
            <a:solidFill>
              <a:srgbClr val="FF0000"/>
            </a:solidFill>
          </a:ln>
          <a:extLst>
            <a:ext uri="{909E8E84-426E-40DD-AFC4-6F175D3DCCD1}">
              <a14:hiddenFill xmlns:a14="http://schemas.microsoft.com/office/drawing/2010/main">
                <a:solidFill>
                  <a:srgbClr val="FF0000"/>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Rounded Rectangle 5"/>
          <p:cNvSpPr/>
          <p:nvPr/>
        </p:nvSpPr>
        <p:spPr>
          <a:xfrm>
            <a:off x="5092065" y="1463675"/>
            <a:ext cx="1616710" cy="1905000"/>
          </a:xfrm>
          <a:prstGeom prst="roundRect">
            <a:avLst/>
          </a:prstGeom>
          <a:noFill/>
          <a:ln w="57150">
            <a:solidFill>
              <a:srgbClr val="00B050"/>
            </a:solidFill>
            <a:prstDash val="sysDash"/>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Picture 6" descr="black logo transparent background"/>
          <p:cNvPicPr>
            <a:picLocks noChangeAspect="1"/>
          </p:cNvPicPr>
          <p:nvPr/>
        </p:nvPicPr>
        <p:blipFill>
          <a:blip r:embed="rId10"/>
          <a:stretch>
            <a:fillRect/>
          </a:stretch>
        </p:blipFill>
        <p:spPr>
          <a:xfrm>
            <a:off x="247650" y="189230"/>
            <a:ext cx="2468880" cy="67564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048000" y="3581400"/>
            <a:ext cx="3276600" cy="707886"/>
          </a:xfrm>
          <a:prstGeom prst="rect">
            <a:avLst/>
          </a:prstGeom>
        </p:spPr>
        <p:txBody>
          <a:bodyPr wrap="square">
            <a:spAutoFit/>
          </a:bodyPr>
          <a:lstStyle/>
          <a:p>
            <a:r>
              <a:rPr lang="zh-TW" altLang="en-US" sz="4000" u="none" dirty="0">
                <a:latin typeface="微軟正黑體" panose="020B0604030504040204" charset="-120"/>
                <a:ea typeface="微軟正黑體" panose="020B0604030504040204" charset="-120"/>
              </a:rPr>
              <a:t>謝謝蒞臨指教</a:t>
            </a:r>
          </a:p>
        </p:txBody>
      </p:sp>
      <p:pic>
        <p:nvPicPr>
          <p:cNvPr id="2" name="Picture 1" descr="black logo transparent background"/>
          <p:cNvPicPr>
            <a:picLocks noChangeAspect="1"/>
          </p:cNvPicPr>
          <p:nvPr/>
        </p:nvPicPr>
        <p:blipFill>
          <a:blip r:embed="rId3"/>
          <a:stretch>
            <a:fillRect/>
          </a:stretch>
        </p:blipFill>
        <p:spPr>
          <a:xfrm>
            <a:off x="247650" y="189230"/>
            <a:ext cx="2468880" cy="67564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7" name="文字版面配置區 2"/>
          <p:cNvSpPr txBox="1"/>
          <p:nvPr/>
        </p:nvSpPr>
        <p:spPr bwMode="auto">
          <a:xfrm>
            <a:off x="685800" y="1657022"/>
            <a:ext cx="7924800"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defRPr>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spcBef>
                <a:spcPct val="0"/>
              </a:spcBef>
            </a:pPr>
            <a:r>
              <a:rPr kumimoji="0" lang="zh-TW" altLang="en-US" sz="2400" b="0" u="none" dirty="0">
                <a:latin typeface="微軟正黑體" panose="020B0604030504040204" charset="-120"/>
                <a:ea typeface="微軟正黑體" panose="020B0604030504040204" charset="-120"/>
              </a:rPr>
              <a:t>佳和實業股份有限公司</a:t>
            </a:r>
            <a:endParaRPr kumimoji="0" lang="en-US" altLang="zh-TW" sz="2400" b="0" u="none" dirty="0">
              <a:latin typeface="微軟正黑體" panose="020B0604030504040204" charset="-120"/>
              <a:ea typeface="微軟正黑體" panose="020B0604030504040204" charset="-120"/>
            </a:endParaRPr>
          </a:p>
          <a:p>
            <a:pPr eaLnBrk="1" hangingPunct="1">
              <a:spcBef>
                <a:spcPct val="0"/>
              </a:spcBef>
            </a:pPr>
            <a:r>
              <a:rPr kumimoji="0" lang="en-US" altLang="zh-TW" sz="2400" b="0" u="none" dirty="0">
                <a:latin typeface="微軟正黑體" panose="020B0604030504040204" charset="-120"/>
                <a:ea typeface="微軟正黑體" panose="020B0604030504040204" charset="-120"/>
                <a:cs typeface="Arial Unicode MS" panose="020B0604020202020204" pitchFamily="34" charset="-120"/>
              </a:rPr>
              <a:t>CHIA HER INDUSTRIAL CO., LTD</a:t>
            </a:r>
          </a:p>
          <a:p>
            <a:pPr eaLnBrk="1" hangingPunct="1">
              <a:spcBef>
                <a:spcPct val="0"/>
              </a:spcBef>
            </a:pPr>
            <a:endParaRPr kumimoji="0" lang="en-US" altLang="zh-TW" sz="2400" b="0" u="none" dirty="0">
              <a:latin typeface="微軟正黑體" panose="020B0604030504040204" charset="-120"/>
              <a:ea typeface="微軟正黑體" panose="020B0604030504040204" charset="-120"/>
              <a:cs typeface="Arial Unicode MS" panose="020B0604020202020204" pitchFamily="34" charset="-120"/>
            </a:endParaRPr>
          </a:p>
          <a:p>
            <a:pPr eaLnBrk="1" hangingPunct="1">
              <a:spcBef>
                <a:spcPct val="0"/>
              </a:spcBef>
            </a:pPr>
            <a:r>
              <a:rPr kumimoji="0" lang="zh-TW" altLang="en-US" sz="3200" b="0" u="none" dirty="0">
                <a:latin typeface="微軟正黑體" panose="020B0604030504040204" charset="-120"/>
                <a:ea typeface="微軟正黑體" panose="020B0604030504040204" charset="-120"/>
                <a:cs typeface="Arial Unicode MS" panose="020B0604020202020204" pitchFamily="34" charset="-120"/>
              </a:rPr>
              <a:t>公司發言人： </a:t>
            </a:r>
            <a:r>
              <a:rPr kumimoji="0" lang="zh-TW" altLang="en-US" sz="3200" b="0" u="none" dirty="0">
                <a:latin typeface="微軟正黑體" panose="020B0604030504040204" charset="-120"/>
                <a:ea typeface="微軟正黑體" panose="020B0604030504040204" charset="-120"/>
              </a:rPr>
              <a:t>方平煌 協理</a:t>
            </a:r>
            <a:endParaRPr kumimoji="0" lang="en-US" altLang="zh-TW" sz="3200" b="0" u="none" dirty="0">
              <a:latin typeface="微軟正黑體" panose="020B0604030504040204" charset="-120"/>
              <a:ea typeface="微軟正黑體" panose="020B0604030504040204" charset="-120"/>
            </a:endParaRPr>
          </a:p>
          <a:p>
            <a:pPr eaLnBrk="1" hangingPunct="1">
              <a:spcBef>
                <a:spcPct val="0"/>
              </a:spcBef>
            </a:pPr>
            <a:endParaRPr kumimoji="0" lang="en-US" altLang="zh-TW" sz="2400" b="0" u="none" dirty="0">
              <a:latin typeface="微軟正黑體" panose="020B0604030504040204" charset="-120"/>
              <a:ea typeface="微軟正黑體" panose="020B0604030504040204" charset="-120"/>
            </a:endParaRPr>
          </a:p>
          <a:p>
            <a:pPr eaLnBrk="1" hangingPunct="1">
              <a:spcBef>
                <a:spcPct val="0"/>
              </a:spcBef>
            </a:pPr>
            <a:r>
              <a:rPr kumimoji="0" lang="zh-TW" altLang="en-US" sz="2800" b="0" u="none" dirty="0">
                <a:latin typeface="微軟正黑體" panose="020B0604030504040204" charset="-120"/>
                <a:ea typeface="微軟正黑體" panose="020B0604030504040204" charset="-120"/>
              </a:rPr>
              <a:t>電話：</a:t>
            </a:r>
            <a:r>
              <a:rPr kumimoji="0" lang="en-US" altLang="zh-TW" sz="2800" b="0" u="none" dirty="0">
                <a:latin typeface="微軟正黑體" panose="020B0604030504040204" charset="-120"/>
                <a:ea typeface="微軟正黑體" panose="020B0604030504040204" charset="-120"/>
              </a:rPr>
              <a:t>06-7029961#1210</a:t>
            </a:r>
          </a:p>
          <a:p>
            <a:pPr eaLnBrk="1" hangingPunct="1">
              <a:spcBef>
                <a:spcPct val="0"/>
              </a:spcBef>
            </a:pPr>
            <a:endParaRPr kumimoji="0" lang="en-US" altLang="zh-TW" sz="2800" b="0" u="none" dirty="0">
              <a:latin typeface="微軟正黑體" panose="020B0604030504040204" charset="-120"/>
              <a:ea typeface="微軟正黑體" panose="020B0604030504040204" charset="-120"/>
            </a:endParaRPr>
          </a:p>
          <a:p>
            <a:pPr eaLnBrk="1" hangingPunct="1">
              <a:spcBef>
                <a:spcPct val="0"/>
              </a:spcBef>
            </a:pPr>
            <a:r>
              <a:rPr kumimoji="0" lang="zh-TW" altLang="en-US" sz="2800" b="0" u="none" dirty="0">
                <a:latin typeface="微軟正黑體" panose="020B0604030504040204" charset="-120"/>
                <a:ea typeface="微軟正黑體" panose="020B0604030504040204" charset="-120"/>
              </a:rPr>
              <a:t>傳真：</a:t>
            </a:r>
            <a:r>
              <a:rPr kumimoji="0" lang="en-US" altLang="zh-TW" sz="2800" b="0" u="none" dirty="0">
                <a:latin typeface="微軟正黑體" panose="020B0604030504040204" charset="-120"/>
                <a:ea typeface="微軟正黑體" panose="020B0604030504040204" charset="-120"/>
              </a:rPr>
              <a:t>06-7029965</a:t>
            </a:r>
          </a:p>
          <a:p>
            <a:pPr eaLnBrk="1" hangingPunct="1">
              <a:spcBef>
                <a:spcPct val="0"/>
              </a:spcBef>
            </a:pPr>
            <a:endParaRPr kumimoji="0" lang="en-US" altLang="zh-TW" sz="2800" b="0" u="none" dirty="0">
              <a:latin typeface="微軟正黑體" panose="020B0604030504040204" charset="-120"/>
              <a:ea typeface="微軟正黑體" panose="020B0604030504040204" charset="-120"/>
            </a:endParaRPr>
          </a:p>
          <a:p>
            <a:pPr eaLnBrk="1" hangingPunct="1">
              <a:spcBef>
                <a:spcPct val="0"/>
              </a:spcBef>
            </a:pPr>
            <a:r>
              <a:rPr kumimoji="0" lang="zh-TW" altLang="en-US" sz="2800" b="0" u="none" dirty="0">
                <a:latin typeface="微軟正黑體" panose="020B0604030504040204" charset="-120"/>
                <a:ea typeface="微軟正黑體" panose="020B0604030504040204" charset="-120"/>
              </a:rPr>
              <a:t>信箱：</a:t>
            </a:r>
            <a:r>
              <a:rPr kumimoji="0" lang="en-US" altLang="zh-TW" sz="2800" b="0" u="none" dirty="0">
                <a:latin typeface="微軟正黑體" panose="020B0604030504040204" charset="-120"/>
                <a:ea typeface="微軟正黑體" panose="020B0604030504040204" charset="-120"/>
              </a:rPr>
              <a:t>101010@chgtex.com</a:t>
            </a:r>
            <a:endParaRPr kumimoji="0" lang="zh-TW" altLang="en-US" sz="2800" b="0" u="none" dirty="0"/>
          </a:p>
        </p:txBody>
      </p:sp>
      <p:sp>
        <p:nvSpPr>
          <p:cNvPr id="44038" name="投影片編號版面配置區 1"/>
          <p:cNvSpPr txBox="1">
            <a:spLocks noGrp="1"/>
          </p:cNvSpPr>
          <p:nvPr/>
        </p:nvSpPr>
        <p:spPr bwMode="auto">
          <a:xfrm flipH="1" flipV="1">
            <a:off x="4800600" y="6324600"/>
            <a:ext cx="777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lIns="0" tIns="0" rIns="0" bIns="0">
            <a:spAutoFit/>
          </a:bodyPr>
          <a:lstStyle>
            <a:lvl1pPr marL="57150">
              <a:spcBef>
                <a:spcPct val="20000"/>
              </a:spcBef>
              <a:defRPr>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lnSpc>
                <a:spcPts val="1100"/>
              </a:lnSpc>
              <a:spcBef>
                <a:spcPct val="0"/>
              </a:spcBef>
            </a:pPr>
            <a:endParaRPr kumimoji="0" lang="en-US" altLang="zh-TW" sz="1200" u="none"/>
          </a:p>
        </p:txBody>
      </p:sp>
      <p:sp>
        <p:nvSpPr>
          <p:cNvPr id="44039" name="文字方塊 9"/>
          <p:cNvSpPr txBox="1">
            <a:spLocks noChangeArrowheads="1"/>
          </p:cNvSpPr>
          <p:nvPr/>
        </p:nvSpPr>
        <p:spPr bwMode="auto">
          <a:xfrm>
            <a:off x="8510588" y="6403975"/>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22</a:t>
            </a:r>
            <a:endParaRPr lang="zh-TW" altLang="en-US" sz="1600" u="none" dirty="0"/>
          </a:p>
        </p:txBody>
      </p:sp>
      <p:sp>
        <p:nvSpPr>
          <p:cNvPr id="10" name="矩形 9"/>
          <p:cNvSpPr/>
          <p:nvPr/>
        </p:nvSpPr>
        <p:spPr>
          <a:xfrm>
            <a:off x="3276600" y="228600"/>
            <a:ext cx="2107525" cy="646331"/>
          </a:xfrm>
          <a:prstGeom prst="rect">
            <a:avLst/>
          </a:prstGeom>
        </p:spPr>
        <p:txBody>
          <a:bodyPr wrap="square">
            <a:spAutoFit/>
          </a:bodyPr>
          <a:lstStyle/>
          <a:p>
            <a:r>
              <a:rPr lang="zh-TW" altLang="en-US" u="none" dirty="0">
                <a:latin typeface="微軟正黑體" panose="020B0604030504040204" charset="-120"/>
                <a:ea typeface="微軟正黑體" panose="020B0604030504040204" charset="-120"/>
              </a:rPr>
              <a:t>聯絡資訊</a:t>
            </a:r>
            <a:endParaRPr lang="zh-TW" altLang="en-US" u="none" dirty="0"/>
          </a:p>
        </p:txBody>
      </p:sp>
      <p:pic>
        <p:nvPicPr>
          <p:cNvPr id="2" name="Picture 1" descr="black logo transparent background"/>
          <p:cNvPicPr>
            <a:picLocks noChangeAspect="1"/>
          </p:cNvPicPr>
          <p:nvPr/>
        </p:nvPicPr>
        <p:blipFill>
          <a:blip r:embed="rId3"/>
          <a:stretch>
            <a:fillRect/>
          </a:stretch>
        </p:blipFill>
        <p:spPr>
          <a:xfrm>
            <a:off x="247650" y="189230"/>
            <a:ext cx="2468880" cy="6756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Text Box 1"/>
          <p:cNvSpPr txBox="1">
            <a:spLocks noChangeArrowheads="1"/>
          </p:cNvSpPr>
          <p:nvPr/>
        </p:nvSpPr>
        <p:spPr bwMode="auto">
          <a:xfrm>
            <a:off x="915988" y="0"/>
            <a:ext cx="8228012"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1pPr>
            <a:lvl2pPr marL="742950" indent="-28575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2pPr>
            <a:lvl3pPr marL="11430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3pPr>
            <a:lvl4pPr marL="16002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4pPr>
            <a:lvl5pPr marL="20574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9pPr>
          </a:lstStyle>
          <a:p>
            <a:pPr eaLnBrk="1">
              <a:defRPr/>
            </a:pPr>
            <a:r>
              <a:rPr kumimoji="0" lang="zh-TW" altLang="en-US" u="none" dirty="0">
                <a:solidFill>
                  <a:schemeClr val="tx2">
                    <a:lumMod val="75000"/>
                  </a:schemeClr>
                </a:solidFill>
                <a:ea typeface="微軟正黑體" panose="020B0604030504040204" charset="-120"/>
              </a:rPr>
              <a:t>                      簡報目錄</a:t>
            </a:r>
            <a:endParaRPr kumimoji="0" lang="en-US" altLang="zh-TW" u="none" dirty="0">
              <a:solidFill>
                <a:schemeClr val="tx2">
                  <a:lumMod val="75000"/>
                </a:schemeClr>
              </a:solidFill>
              <a:ea typeface="微軟正黑體" panose="020B0604030504040204" charset="-120"/>
            </a:endParaRPr>
          </a:p>
        </p:txBody>
      </p:sp>
      <p:grpSp>
        <p:nvGrpSpPr>
          <p:cNvPr id="22534" name="群組 2"/>
          <p:cNvGrpSpPr/>
          <p:nvPr/>
        </p:nvGrpSpPr>
        <p:grpSpPr bwMode="auto">
          <a:xfrm>
            <a:off x="4864099" y="1639887"/>
            <a:ext cx="3990975" cy="5073951"/>
            <a:chOff x="4905374" y="1616074"/>
            <a:chExt cx="3990975" cy="5073951"/>
          </a:xfrm>
        </p:grpSpPr>
        <p:pic>
          <p:nvPicPr>
            <p:cNvPr id="22542" name="圖片 1"/>
            <p:cNvPicPr>
              <a:picLocks noChangeAspect="1"/>
            </p:cNvPicPr>
            <p:nvPr/>
          </p:nvPicPr>
          <p:blipFill>
            <a:blip r:embed="rId3" cstate="email"/>
            <a:srcRect/>
            <a:stretch>
              <a:fillRect/>
            </a:stretch>
          </p:blipFill>
          <p:spPr bwMode="auto">
            <a:xfrm>
              <a:off x="4905374" y="1616074"/>
              <a:ext cx="3990975" cy="1557337"/>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2543" name="圖片 2"/>
            <p:cNvPicPr>
              <a:picLocks noChangeAspect="1"/>
            </p:cNvPicPr>
            <p:nvPr/>
          </p:nvPicPr>
          <p:blipFill>
            <a:blip r:embed="rId4" cstate="email"/>
            <a:stretch>
              <a:fillRect/>
            </a:stretch>
          </p:blipFill>
          <p:spPr bwMode="auto">
            <a:xfrm>
              <a:off x="4905374" y="3294642"/>
              <a:ext cx="3990975" cy="1634546"/>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2544" name="圖片 3"/>
            <p:cNvPicPr>
              <a:picLocks noChangeAspect="1"/>
            </p:cNvPicPr>
            <p:nvPr/>
          </p:nvPicPr>
          <p:blipFill>
            <a:blip r:embed="rId5" cstate="email"/>
            <a:stretch>
              <a:fillRect/>
            </a:stretch>
          </p:blipFill>
          <p:spPr bwMode="auto">
            <a:xfrm>
              <a:off x="4905374" y="5123162"/>
              <a:ext cx="3990973" cy="156686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pic>
        <p:nvPicPr>
          <p:cNvPr id="2" name="圖片 1"/>
          <p:cNvPicPr>
            <a:picLocks noChangeAspect="1"/>
          </p:cNvPicPr>
          <p:nvPr/>
        </p:nvPicPr>
        <p:blipFill rotWithShape="1">
          <a:blip r:embed="rId6" cstate="email"/>
          <a:srcRect r="20769"/>
          <a:stretch>
            <a:fillRect/>
          </a:stretch>
        </p:blipFill>
        <p:spPr>
          <a:xfrm>
            <a:off x="469900" y="1639888"/>
            <a:ext cx="3924300" cy="5065712"/>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22536" name="文字方塊 2"/>
          <p:cNvSpPr txBox="1">
            <a:spLocks noChangeArrowheads="1"/>
          </p:cNvSpPr>
          <p:nvPr/>
        </p:nvSpPr>
        <p:spPr bwMode="auto">
          <a:xfrm>
            <a:off x="8855075" y="6484938"/>
            <a:ext cx="288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a:t>2</a:t>
            </a:r>
            <a:endParaRPr lang="zh-TW" altLang="en-US" sz="1600" u="none"/>
          </a:p>
        </p:txBody>
      </p:sp>
      <p:pic>
        <p:nvPicPr>
          <p:cNvPr id="3" name="Picture 2" descr="black logo transparent background"/>
          <p:cNvPicPr>
            <a:picLocks noChangeAspect="1"/>
          </p:cNvPicPr>
          <p:nvPr/>
        </p:nvPicPr>
        <p:blipFill>
          <a:blip r:embed="rId7"/>
          <a:stretch>
            <a:fillRect/>
          </a:stretch>
        </p:blipFill>
        <p:spPr>
          <a:xfrm>
            <a:off x="247650" y="189230"/>
            <a:ext cx="2468880" cy="6756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object 98"/>
          <p:cNvSpPr txBox="1">
            <a:spLocks noChangeArrowheads="1"/>
          </p:cNvSpPr>
          <p:nvPr/>
        </p:nvSpPr>
        <p:spPr bwMode="auto">
          <a:xfrm>
            <a:off x="276183" y="1440180"/>
            <a:ext cx="8555037"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22580" indent="-311150" defTabSz="408305">
              <a:spcBef>
                <a:spcPct val="20000"/>
              </a:spcBef>
              <a:defRPr>
                <a:solidFill>
                  <a:schemeClr val="tx1"/>
                </a:solidFill>
                <a:latin typeface="Calibri" panose="020F0502020204030204" pitchFamily="34" charset="0"/>
                <a:ea typeface="新細明體" panose="02020500000000000000" pitchFamily="18" charset="-120"/>
              </a:defRPr>
            </a:lvl1pPr>
            <a:lvl2pPr marL="675005" indent="-260350" defTabSz="408305">
              <a:spcBef>
                <a:spcPct val="20000"/>
              </a:spcBef>
              <a:defRPr>
                <a:solidFill>
                  <a:schemeClr val="tx1"/>
                </a:solidFill>
                <a:latin typeface="Calibri" panose="020F0502020204030204" pitchFamily="34" charset="0"/>
                <a:ea typeface="新細明體" panose="02020500000000000000" pitchFamily="18" charset="-120"/>
              </a:defRPr>
            </a:lvl2pPr>
            <a:lvl3pPr marL="1036955" indent="-208280" defTabSz="408305">
              <a:spcBef>
                <a:spcPct val="20000"/>
              </a:spcBef>
              <a:defRPr>
                <a:solidFill>
                  <a:schemeClr val="tx1"/>
                </a:solidFill>
                <a:latin typeface="Calibri" panose="020F0502020204030204" pitchFamily="34" charset="0"/>
                <a:ea typeface="新細明體" panose="02020500000000000000" pitchFamily="18" charset="-120"/>
              </a:defRPr>
            </a:lvl3pPr>
            <a:lvl4pPr marL="1450975" indent="-206375" defTabSz="408305">
              <a:spcBef>
                <a:spcPct val="20000"/>
              </a:spcBef>
              <a:defRPr>
                <a:solidFill>
                  <a:schemeClr val="tx1"/>
                </a:solidFill>
                <a:latin typeface="Calibri" panose="020F0502020204030204" pitchFamily="34" charset="0"/>
                <a:ea typeface="新細明體" panose="02020500000000000000" pitchFamily="18" charset="-120"/>
              </a:defRPr>
            </a:lvl4pPr>
            <a:lvl5pPr marL="1866900" indent="-208280" defTabSz="408305">
              <a:spcBef>
                <a:spcPct val="20000"/>
              </a:spcBef>
              <a:defRPr>
                <a:solidFill>
                  <a:schemeClr val="tx1"/>
                </a:solidFill>
                <a:latin typeface="Calibri" panose="020F0502020204030204" pitchFamily="34" charset="0"/>
                <a:ea typeface="新細明體" panose="02020500000000000000" pitchFamily="18" charset="-120"/>
              </a:defRPr>
            </a:lvl5pPr>
            <a:lvl6pPr marL="23241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7813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2385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6957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marL="354330" indent="-342900">
              <a:spcBef>
                <a:spcPct val="0"/>
              </a:spcBef>
              <a:buFont typeface="Wingdings" panose="05000000000000000000" pitchFamily="2" charset="2"/>
              <a:buChar char="u"/>
              <a:defRPr/>
            </a:pPr>
            <a:r>
              <a:rPr kumimoji="0" lang="zh-TW" altLang="en-US" sz="2600" u="none" dirty="0">
                <a:latin typeface="微軟正黑體" panose="020B0604030504040204" charset="-120"/>
                <a:ea typeface="微軟正黑體" panose="020B0604030504040204" charset="-120"/>
                <a:cs typeface="Arial Unicode MS" panose="020B0604020202020204" pitchFamily="34" charset="-120"/>
              </a:rPr>
              <a:t>成立日期：</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民國</a:t>
            </a:r>
            <a:r>
              <a:rPr kumimoji="0" lang="en-US" altLang="zh-TW" sz="2600" b="0" u="none" dirty="0">
                <a:latin typeface="微軟正黑體" panose="020B0604030504040204" charset="-120"/>
                <a:ea typeface="微軟正黑體" panose="020B0604030504040204" charset="-120"/>
                <a:cs typeface="Arial" panose="020B0604020202020204" pitchFamily="34" charset="0"/>
              </a:rPr>
              <a:t>61</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年</a:t>
            </a:r>
            <a:r>
              <a:rPr kumimoji="0" lang="en-US" altLang="zh-TW" sz="2600" b="0" u="none" dirty="0">
                <a:latin typeface="微軟正黑體" panose="020B0604030504040204" charset="-120"/>
                <a:ea typeface="微軟正黑體" panose="020B0604030504040204" charset="-120"/>
                <a:cs typeface="Arial" panose="020B0604020202020204" pitchFamily="34" charset="0"/>
              </a:rPr>
              <a:t>12</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月</a:t>
            </a:r>
            <a:r>
              <a:rPr kumimoji="0" lang="en-US" altLang="zh-TW" sz="2600" b="0" u="none" dirty="0">
                <a:latin typeface="微軟正黑體" panose="020B0604030504040204" charset="-120"/>
                <a:ea typeface="微軟正黑體" panose="020B0604030504040204" charset="-120"/>
                <a:cs typeface="Arial Unicode MS" panose="020B0604020202020204" pitchFamily="34" charset="-120"/>
              </a:rPr>
              <a:t>12</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日</a:t>
            </a:r>
            <a:endParaRPr kumimoji="0" lang="en-US" altLang="zh-TW" sz="2600" b="0" u="none" dirty="0">
              <a:latin typeface="微軟正黑體" panose="020B0604030504040204" charset="-120"/>
              <a:ea typeface="微軟正黑體" panose="020B0604030504040204" charset="-120"/>
              <a:cs typeface="Arial Unicode MS" panose="020B0604020202020204" pitchFamily="34" charset="-120"/>
            </a:endParaRPr>
          </a:p>
          <a:p>
            <a:pPr marL="354330" indent="-342900">
              <a:spcBef>
                <a:spcPct val="0"/>
              </a:spcBef>
              <a:buFont typeface="Wingdings" panose="05000000000000000000" pitchFamily="2" charset="2"/>
              <a:buChar char="u"/>
              <a:defRPr/>
            </a:pPr>
            <a:r>
              <a:rPr kumimoji="0" lang="zh-TW" altLang="en-US" sz="2600" u="none" dirty="0">
                <a:latin typeface="微軟正黑體" panose="020B0604030504040204" charset="-120"/>
                <a:ea typeface="微軟正黑體" panose="020B0604030504040204" charset="-120"/>
                <a:cs typeface="Arial Unicode MS" panose="020B0604020202020204" pitchFamily="34" charset="-120"/>
              </a:rPr>
              <a:t>工廠位置：</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臺南市官田區</a:t>
            </a:r>
            <a:endParaRPr kumimoji="0" lang="en-US" altLang="zh-TW" sz="2600" b="0" u="none" dirty="0">
              <a:latin typeface="微軟正黑體" panose="020B0604030504040204" charset="-120"/>
              <a:ea typeface="微軟正黑體" panose="020B0604030504040204" charset="-120"/>
              <a:cs typeface="Arial Unicode MS" panose="020B0604020202020204" pitchFamily="34" charset="-120"/>
            </a:endParaRPr>
          </a:p>
          <a:p>
            <a:pPr marL="354330" indent="-342900">
              <a:spcBef>
                <a:spcPct val="0"/>
              </a:spcBef>
              <a:buFont typeface="Wingdings" panose="05000000000000000000" pitchFamily="2" charset="2"/>
              <a:buChar char="u"/>
              <a:defRPr/>
            </a:pPr>
            <a:r>
              <a:rPr kumimoji="0" lang="zh-TW" altLang="en-US" sz="2600" u="none" dirty="0">
                <a:latin typeface="微軟正黑體" panose="020B0604030504040204" charset="-120"/>
                <a:ea typeface="微軟正黑體" panose="020B0604030504040204" charset="-120"/>
                <a:cs typeface="Arial Unicode MS" panose="020B0604020202020204" pitchFamily="34" charset="-120"/>
              </a:rPr>
              <a:t>上市日期：</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民國</a:t>
            </a:r>
            <a:r>
              <a:rPr kumimoji="0" lang="en-US" altLang="zh-TW" sz="2600" b="0" u="none" dirty="0">
                <a:latin typeface="微軟正黑體" panose="020B0604030504040204" charset="-120"/>
                <a:ea typeface="微軟正黑體" panose="020B0604030504040204" charset="-120"/>
                <a:cs typeface="Arial" panose="020B0604020202020204" pitchFamily="34" charset="0"/>
              </a:rPr>
              <a:t>81</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年</a:t>
            </a:r>
            <a:r>
              <a:rPr kumimoji="0" lang="en-US" altLang="zh-TW" sz="2600" b="0" u="none" dirty="0">
                <a:latin typeface="微軟正黑體" panose="020B0604030504040204" charset="-120"/>
                <a:ea typeface="微軟正黑體" panose="020B0604030504040204" charset="-120"/>
                <a:cs typeface="Arial" panose="020B0604020202020204" pitchFamily="34" charset="0"/>
              </a:rPr>
              <a:t>3</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月</a:t>
            </a:r>
            <a:r>
              <a:rPr kumimoji="0" lang="en-US" altLang="zh-TW" sz="2600" b="0" u="none" dirty="0">
                <a:latin typeface="微軟正黑體" panose="020B0604030504040204" charset="-120"/>
                <a:ea typeface="微軟正黑體" panose="020B0604030504040204" charset="-120"/>
                <a:cs typeface="Arial Unicode MS" panose="020B0604020202020204" pitchFamily="34" charset="-120"/>
              </a:rPr>
              <a:t>12</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日</a:t>
            </a:r>
            <a:endParaRPr kumimoji="0" lang="zh-TW" altLang="en-US" sz="2600" b="0" u="none" dirty="0">
              <a:solidFill>
                <a:srgbClr val="FF0000"/>
              </a:solidFill>
              <a:latin typeface="微軟正黑體" panose="020B0604030504040204" charset="-120"/>
              <a:ea typeface="微軟正黑體" panose="020B0604030504040204" charset="-120"/>
              <a:cs typeface="Arial Unicode MS" panose="020B0604020202020204" pitchFamily="34" charset="-120"/>
            </a:endParaRPr>
          </a:p>
          <a:p>
            <a:pPr marL="354330" indent="-342900">
              <a:spcBef>
                <a:spcPts val="325"/>
              </a:spcBef>
              <a:buFont typeface="Wingdings" panose="05000000000000000000" pitchFamily="2" charset="2"/>
              <a:buChar char="u"/>
              <a:defRPr/>
            </a:pPr>
            <a:r>
              <a:rPr kumimoji="0" lang="zh-TW" altLang="en-US" sz="2600" u="none" dirty="0">
                <a:latin typeface="微軟正黑體" panose="020B0604030504040204" charset="-120"/>
                <a:ea typeface="微軟正黑體" panose="020B0604030504040204" charset="-120"/>
                <a:cs typeface="Arial Unicode MS" panose="020B0604020202020204" pitchFamily="34" charset="-120"/>
              </a:rPr>
              <a:t>董  事  長：</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rPr>
              <a:t>翁茂鍾</a:t>
            </a:r>
            <a:endParaRPr kumimoji="0" lang="en-US" altLang="zh-TW" sz="2600" b="0" u="none" dirty="0">
              <a:latin typeface="微軟正黑體" panose="020B0604030504040204" charset="-120"/>
              <a:ea typeface="微軟正黑體" panose="020B0604030504040204" charset="-120"/>
              <a:cs typeface="Arial Unicode MS" panose="020B0604020202020204" pitchFamily="34" charset="-120"/>
            </a:endParaRPr>
          </a:p>
          <a:p>
            <a:pPr marL="354330" indent="-342900">
              <a:spcBef>
                <a:spcPts val="325"/>
              </a:spcBef>
              <a:buFont typeface="Wingdings" panose="05000000000000000000" pitchFamily="2" charset="2"/>
              <a:buChar char="u"/>
              <a:defRPr/>
            </a:pPr>
            <a:r>
              <a:rPr kumimoji="0" lang="zh-TW" altLang="en-US" sz="2600" u="none" dirty="0">
                <a:latin typeface="微軟正黑體" panose="020B0604030504040204" charset="-120"/>
                <a:ea typeface="微軟正黑體" panose="020B0604030504040204" charset="-120"/>
                <a:cs typeface="Arial Unicode MS" panose="020B0604020202020204" pitchFamily="34" charset="-120"/>
              </a:rPr>
              <a:t>員工人數</a:t>
            </a:r>
            <a:r>
              <a:rPr kumimoji="0" lang="zh-TW" altLang="en-US" sz="2600" u="none" dirty="0">
                <a:latin typeface="微軟正黑體" panose="020B0604030504040204" charset="-120"/>
                <a:ea typeface="微軟正黑體" panose="020B0604030504040204" charset="-120"/>
                <a:cs typeface="Arial" panose="020B0604020202020204" pitchFamily="34" charset="0"/>
              </a:rPr>
              <a:t>：</a:t>
            </a:r>
            <a:r>
              <a:rPr kumimoji="0" lang="en-US" altLang="zh-TW" sz="2600" b="0" u="none" dirty="0">
                <a:latin typeface="微軟正黑體" panose="020B0604030504040204" charset="-120"/>
                <a:ea typeface="微軟正黑體" panose="020B0604030504040204" charset="-120"/>
                <a:cs typeface="Arial" panose="020B0604020202020204" pitchFamily="34" charset="0"/>
              </a:rPr>
              <a:t>828</a:t>
            </a:r>
            <a:r>
              <a:rPr kumimoji="0" lang="zh-TW" altLang="en-US" sz="2600" b="0" u="none" dirty="0">
                <a:latin typeface="微軟正黑體" panose="020B0604030504040204" charset="-120"/>
                <a:ea typeface="微軟正黑體" panose="020B0604030504040204" charset="-120"/>
                <a:cs typeface="Arial" panose="020B0604020202020204" pitchFamily="34" charset="0"/>
              </a:rPr>
              <a:t>人</a:t>
            </a:r>
          </a:p>
          <a:p>
            <a:pPr marL="354330" indent="-342900">
              <a:spcBef>
                <a:spcPts val="325"/>
              </a:spcBef>
              <a:buFont typeface="Wingdings" panose="05000000000000000000" pitchFamily="2" charset="2"/>
              <a:buChar char="u"/>
              <a:defRPr/>
            </a:pPr>
            <a:r>
              <a:rPr kumimoji="0" lang="zh-TW" altLang="en-US" sz="2600" u="none" dirty="0">
                <a:latin typeface="微軟正黑體" panose="020B0604030504040204" charset="-120"/>
                <a:ea typeface="微軟正黑體" panose="020B0604030504040204" charset="-120"/>
                <a:cs typeface="Arial Unicode MS" panose="020B0604020202020204" pitchFamily="34" charset="-120"/>
              </a:rPr>
              <a:t>資  本  額</a:t>
            </a:r>
            <a:r>
              <a:rPr kumimoji="0" lang="zh-TW" altLang="en-US" sz="2600" u="none" dirty="0">
                <a:latin typeface="微軟正黑體" panose="020B0604030504040204" charset="-120"/>
                <a:ea typeface="微軟正黑體" panose="020B0604030504040204" charset="-120"/>
              </a:rPr>
              <a:t>：</a:t>
            </a:r>
            <a:r>
              <a:rPr kumimoji="0" lang="en-US" altLang="zh-TW" sz="2600" b="0" u="none" dirty="0">
                <a:latin typeface="微軟正黑體" panose="020B0604030504040204" charset="-120"/>
                <a:ea typeface="微軟正黑體" panose="020B0604030504040204" charset="-120"/>
              </a:rPr>
              <a:t>8.2</a:t>
            </a:r>
            <a:r>
              <a:rPr kumimoji="0" lang="zh-TW" altLang="en-US" sz="2600" b="0" u="none" dirty="0">
                <a:latin typeface="微軟正黑體" panose="020B0604030504040204" charset="-120"/>
                <a:ea typeface="微軟正黑體" panose="020B0604030504040204" charset="-120"/>
              </a:rPr>
              <a:t>億元</a:t>
            </a:r>
            <a:endParaRPr kumimoji="0" lang="en-US" altLang="zh-TW" sz="2600" b="0" u="none" dirty="0">
              <a:latin typeface="微軟正黑體" panose="020B0604030504040204" charset="-120"/>
              <a:ea typeface="微軟正黑體" panose="020B0604030504040204" charset="-120"/>
            </a:endParaRPr>
          </a:p>
          <a:p>
            <a:pPr marL="354330" indent="-342900">
              <a:spcBef>
                <a:spcPts val="325"/>
              </a:spcBef>
              <a:buFont typeface="Wingdings" panose="05000000000000000000" pitchFamily="2" charset="2"/>
              <a:buChar char="u"/>
              <a:defRPr/>
            </a:pPr>
            <a:r>
              <a:rPr kumimoji="0" lang="en-US" altLang="zh-TW" sz="2600" u="none" dirty="0">
                <a:latin typeface="微軟正黑體" panose="020B0604030504040204" charset="-120"/>
                <a:ea typeface="微軟正黑體" panose="020B0604030504040204" charset="-120"/>
              </a:rPr>
              <a:t>108</a:t>
            </a:r>
            <a:r>
              <a:rPr kumimoji="0" lang="zh-TW" altLang="en-US" sz="2600" u="none" dirty="0">
                <a:latin typeface="微軟正黑體" panose="020B0604030504040204" charset="-120"/>
                <a:ea typeface="微軟正黑體" panose="020B0604030504040204" charset="-120"/>
              </a:rPr>
              <a:t>年營業額：</a:t>
            </a:r>
            <a:r>
              <a:rPr kumimoji="0" lang="en-US" altLang="zh-TW" sz="2600" b="0" u="none" dirty="0">
                <a:latin typeface="微軟正黑體" panose="020B0604030504040204" charset="-120"/>
                <a:ea typeface="微軟正黑體" panose="020B0604030504040204" charset="-120"/>
              </a:rPr>
              <a:t>25</a:t>
            </a:r>
            <a:r>
              <a:rPr kumimoji="0" lang="zh-TW" altLang="en-US" sz="2600" b="0" u="none" dirty="0">
                <a:latin typeface="微軟正黑體" panose="020B0604030504040204" charset="-120"/>
                <a:ea typeface="微軟正黑體" panose="020B0604030504040204" charset="-120"/>
              </a:rPr>
              <a:t>億元 </a:t>
            </a:r>
            <a:r>
              <a:rPr kumimoji="0" lang="en-US" altLang="zh-TW" sz="2600" b="0" u="none" dirty="0">
                <a:latin typeface="微軟正黑體" panose="020B0604030504040204" charset="-120"/>
                <a:ea typeface="微軟正黑體" panose="020B0604030504040204" charset="-120"/>
              </a:rPr>
              <a:t>(</a:t>
            </a:r>
            <a:r>
              <a:rPr kumimoji="0" lang="zh-TW" altLang="en-US" sz="2600" b="0" u="none" dirty="0">
                <a:latin typeface="微軟正黑體" panose="020B0604030504040204" charset="-120"/>
                <a:ea typeface="微軟正黑體" panose="020B0604030504040204" charset="-120"/>
              </a:rPr>
              <a:t>營業周轉率約</a:t>
            </a:r>
            <a:r>
              <a:rPr kumimoji="0" lang="en-US" altLang="zh-TW" sz="2600" b="0" u="none" dirty="0">
                <a:latin typeface="微軟正黑體" panose="020B0604030504040204" charset="-120"/>
                <a:ea typeface="微軟正黑體" panose="020B0604030504040204" charset="-120"/>
              </a:rPr>
              <a:t>3.05</a:t>
            </a:r>
            <a:r>
              <a:rPr kumimoji="0" lang="zh-TW" altLang="en-US" sz="2600" b="0" u="none" dirty="0">
                <a:latin typeface="微軟正黑體" panose="020B0604030504040204" charset="-120"/>
                <a:ea typeface="微軟正黑體" panose="020B0604030504040204" charset="-120"/>
              </a:rPr>
              <a:t>倍</a:t>
            </a:r>
            <a:r>
              <a:rPr kumimoji="0" lang="en-US" altLang="zh-TW" sz="2600" b="0" u="none" dirty="0">
                <a:latin typeface="微軟正黑體" panose="020B0604030504040204" charset="-120"/>
                <a:ea typeface="微軟正黑體" panose="020B0604030504040204" charset="-120"/>
              </a:rPr>
              <a:t>)</a:t>
            </a:r>
            <a:endParaRPr kumimoji="0" lang="zh-TW" altLang="en-US" sz="2600" b="0" u="none" dirty="0">
              <a:latin typeface="微軟正黑體" panose="020B0604030504040204" charset="-120"/>
              <a:ea typeface="微軟正黑體" panose="020B0604030504040204" charset="-120"/>
            </a:endParaRPr>
          </a:p>
          <a:p>
            <a:pPr marL="354330" indent="-342900">
              <a:spcBef>
                <a:spcPts val="325"/>
              </a:spcBef>
              <a:buFont typeface="Wingdings" panose="05000000000000000000" pitchFamily="2" charset="2"/>
              <a:buChar char="u"/>
              <a:defRPr/>
            </a:pPr>
            <a:r>
              <a:rPr kumimoji="0" lang="zh-TW" altLang="en-US" sz="2600" u="none" dirty="0">
                <a:latin typeface="微軟正黑體" panose="020B0604030504040204" charset="-120"/>
                <a:ea typeface="微軟正黑體" panose="020B0604030504040204" charset="-120"/>
              </a:rPr>
              <a:t>經營主旨</a:t>
            </a:r>
            <a:r>
              <a:rPr kumimoji="0" lang="zh-TW" altLang="en-US" sz="2600" u="none" dirty="0">
                <a:latin typeface="新細明體" panose="02020500000000000000" pitchFamily="18" charset="-120"/>
              </a:rPr>
              <a:t>：</a:t>
            </a:r>
            <a:r>
              <a:rPr kumimoji="0" lang="zh-TW" altLang="en-US" sz="2600" b="0" u="none" dirty="0">
                <a:latin typeface="微軟正黑體" panose="020B0604030504040204" charset="-120"/>
                <a:ea typeface="微軟正黑體" panose="020B0604030504040204" charset="-120"/>
              </a:rPr>
              <a:t>立足</a:t>
            </a:r>
            <a:r>
              <a:rPr kumimoji="0" lang="zh-TW" altLang="en-US" sz="2600" b="0" u="none" dirty="0">
                <a:latin typeface="微軟正黑體" panose="020B0604030504040204" charset="-120"/>
                <a:ea typeface="微軟正黑體" panose="020B0604030504040204" charset="-120"/>
                <a:cs typeface="Arial Unicode MS" panose="020B0604020202020204" pitchFamily="34" charset="-120"/>
                <a:sym typeface="+mn-ea"/>
              </a:rPr>
              <a:t>臺</a:t>
            </a:r>
            <a:r>
              <a:rPr kumimoji="0" lang="zh-TW" altLang="en-US" sz="2600" b="0" u="none" dirty="0">
                <a:latin typeface="微軟正黑體" panose="020B0604030504040204" charset="-120"/>
                <a:ea typeface="微軟正黑體" panose="020B0604030504040204" charset="-120"/>
              </a:rPr>
              <a:t>灣發揮一貫廠之經營特色</a:t>
            </a:r>
            <a:endParaRPr kumimoji="0" lang="en-US" altLang="zh-TW" sz="2600" b="0" u="none" dirty="0">
              <a:latin typeface="微軟正黑體" panose="020B0604030504040204" charset="-120"/>
              <a:ea typeface="微軟正黑體" panose="020B0604030504040204" charset="-120"/>
            </a:endParaRPr>
          </a:p>
          <a:p>
            <a:pPr marL="11430" indent="1600200">
              <a:spcBef>
                <a:spcPts val="325"/>
              </a:spcBef>
              <a:defRPr/>
            </a:pPr>
            <a:r>
              <a:rPr kumimoji="0" lang="zh-TW" altLang="en-US" sz="2600" b="0" u="none" dirty="0">
                <a:latin typeface="微軟正黑體" panose="020B0604030504040204" charset="-120"/>
                <a:ea typeface="微軟正黑體" panose="020B0604030504040204" charset="-120"/>
              </a:rPr>
              <a:t>      串連與掌握設計、開發、紡紗、織布、</a:t>
            </a:r>
            <a:endParaRPr kumimoji="0" lang="en-US" altLang="zh-TW" sz="2600" b="0" u="none" dirty="0">
              <a:latin typeface="微軟正黑體" panose="020B0604030504040204" charset="-120"/>
              <a:ea typeface="微軟正黑體" panose="020B0604030504040204" charset="-120"/>
            </a:endParaRPr>
          </a:p>
          <a:p>
            <a:pPr marL="11430" indent="1600200">
              <a:spcBef>
                <a:spcPts val="325"/>
              </a:spcBef>
              <a:defRPr/>
            </a:pPr>
            <a:r>
              <a:rPr kumimoji="0" lang="zh-TW" altLang="en-US" sz="2600" b="0" u="none" dirty="0">
                <a:latin typeface="微軟正黑體" panose="020B0604030504040204" charset="-120"/>
                <a:ea typeface="微軟正黑體" panose="020B0604030504040204" charset="-120"/>
              </a:rPr>
              <a:t>      染整等之一貫化作業及標準廠房開發租售</a:t>
            </a:r>
            <a:endParaRPr kumimoji="0" lang="en-US" altLang="zh-TW" sz="2600" b="0" u="none" dirty="0">
              <a:latin typeface="微軟正黑體" panose="020B0604030504040204" charset="-120"/>
              <a:ea typeface="微軟正黑體" panose="020B0604030504040204" charset="-120"/>
            </a:endParaRPr>
          </a:p>
          <a:p>
            <a:pPr marL="11430" indent="1600200">
              <a:spcBef>
                <a:spcPts val="325"/>
              </a:spcBef>
              <a:defRPr/>
            </a:pPr>
            <a:r>
              <a:rPr kumimoji="0" lang="zh-TW" altLang="en-US" sz="2600" b="0" u="none" dirty="0">
                <a:latin typeface="微軟正黑體" panose="020B0604030504040204" charset="-120"/>
                <a:ea typeface="微軟正黑體" panose="020B0604030504040204" charset="-120"/>
              </a:rPr>
              <a:t>      業務   </a:t>
            </a:r>
            <a:endParaRPr kumimoji="0" lang="en-US" altLang="zh-TW" sz="2600" b="0" u="none" dirty="0">
              <a:latin typeface="微軟正黑體" panose="020B0604030504040204" charset="-120"/>
              <a:ea typeface="微軟正黑體" panose="020B0604030504040204" charset="-120"/>
            </a:endParaRPr>
          </a:p>
          <a:p>
            <a:pPr marL="11430" indent="1600200">
              <a:spcBef>
                <a:spcPts val="325"/>
              </a:spcBef>
              <a:defRPr/>
            </a:pPr>
            <a:endParaRPr kumimoji="0" lang="zh-TW" altLang="en-US" sz="2800" b="0" u="none" dirty="0">
              <a:latin typeface="微軟正黑體" panose="020B0604030504040204" charset="-120"/>
              <a:ea typeface="微軟正黑體" panose="020B0604030504040204" charset="-120"/>
            </a:endParaRPr>
          </a:p>
          <a:p>
            <a:pPr marL="11430" indent="0">
              <a:spcBef>
                <a:spcPts val="325"/>
              </a:spcBef>
              <a:defRPr/>
            </a:pPr>
            <a:endParaRPr kumimoji="0" lang="en-US" altLang="zh-TW" sz="2800" u="none" dirty="0">
              <a:latin typeface="微軟正黑體" panose="020B0604030504040204" charset="-120"/>
              <a:ea typeface="微軟正黑體" panose="020B0604030504040204" charset="-120"/>
            </a:endParaRPr>
          </a:p>
          <a:p>
            <a:pPr marL="11430" indent="0">
              <a:spcBef>
                <a:spcPts val="325"/>
              </a:spcBef>
              <a:defRPr/>
            </a:pPr>
            <a:endParaRPr kumimoji="0" lang="en-US" altLang="zh-TW" sz="2000" b="0" u="none" dirty="0">
              <a:latin typeface="微軟正黑體" panose="020B0604030504040204" charset="-120"/>
              <a:ea typeface="微軟正黑體" panose="020B0604030504040204" charset="-120"/>
            </a:endParaRPr>
          </a:p>
        </p:txBody>
      </p:sp>
      <p:sp>
        <p:nvSpPr>
          <p:cNvPr id="24580" name="Text Box 1"/>
          <p:cNvSpPr txBox="1">
            <a:spLocks noChangeArrowheads="1"/>
          </p:cNvSpPr>
          <p:nvPr/>
        </p:nvSpPr>
        <p:spPr bwMode="auto">
          <a:xfrm>
            <a:off x="2133600" y="0"/>
            <a:ext cx="5943600" cy="100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1pPr>
            <a:lvl2pPr marL="742950" indent="-28575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2pPr>
            <a:lvl3pPr marL="11430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3pPr>
            <a:lvl4pPr marL="16002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4pPr>
            <a:lvl5pPr marL="20574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9pPr>
          </a:lstStyle>
          <a:p>
            <a:pPr eaLnBrk="1">
              <a:defRPr/>
            </a:pPr>
            <a:r>
              <a:rPr kumimoji="0" lang="zh-TW" altLang="en-US" sz="3200" u="none" dirty="0">
                <a:solidFill>
                  <a:schemeClr val="tx2">
                    <a:lumMod val="75000"/>
                  </a:schemeClr>
                </a:solidFill>
                <a:latin typeface="微軟正黑體" panose="020B0604030504040204" charset="-120"/>
                <a:ea typeface="微軟正黑體" panose="020B0604030504040204" charset="-120"/>
              </a:rPr>
              <a:t>          一</a:t>
            </a:r>
            <a:r>
              <a:rPr kumimoji="0" lang="en-US" altLang="zh-TW" sz="3200" u="none" dirty="0">
                <a:solidFill>
                  <a:schemeClr val="tx2">
                    <a:lumMod val="75000"/>
                  </a:schemeClr>
                </a:solidFill>
                <a:latin typeface="微軟正黑體" panose="020B0604030504040204" charset="-120"/>
                <a:ea typeface="微軟正黑體" panose="020B0604030504040204" charset="-120"/>
              </a:rPr>
              <a:t>.</a:t>
            </a:r>
            <a:r>
              <a:rPr kumimoji="0" lang="zh-TW" altLang="en-US" sz="3200" u="none" dirty="0">
                <a:solidFill>
                  <a:schemeClr val="tx2">
                    <a:lumMod val="75000"/>
                  </a:schemeClr>
                </a:solidFill>
                <a:latin typeface="微軟正黑體" panose="020B0604030504040204" charset="-120"/>
                <a:ea typeface="微軟正黑體" panose="020B0604030504040204" charset="-120"/>
              </a:rPr>
              <a:t> </a:t>
            </a:r>
            <a:r>
              <a:rPr kumimoji="0" lang="zh-TW" altLang="zh-TW" sz="3200" u="none" dirty="0">
                <a:solidFill>
                  <a:schemeClr val="tx2">
                    <a:lumMod val="75000"/>
                  </a:schemeClr>
                </a:solidFill>
                <a:latin typeface="微軟正黑體" panose="020B0604030504040204" charset="-120"/>
                <a:ea typeface="微軟正黑體" panose="020B0604030504040204" charset="-120"/>
              </a:rPr>
              <a:t>關於佳和</a:t>
            </a:r>
            <a:r>
              <a:rPr kumimoji="0" lang="zh-TW" altLang="en-US" sz="3200" u="none" dirty="0">
                <a:solidFill>
                  <a:schemeClr val="tx2">
                    <a:lumMod val="60000"/>
                    <a:lumOff val="40000"/>
                  </a:schemeClr>
                </a:solidFill>
                <a:latin typeface="微軟正黑體" panose="020B0604030504040204" charset="-120"/>
                <a:ea typeface="微軟正黑體" panose="020B0604030504040204" charset="-120"/>
              </a:rPr>
              <a:t>-公司簡介</a:t>
            </a:r>
            <a:endParaRPr kumimoji="0" lang="en-US" altLang="zh-TW" sz="3200" u="none" dirty="0">
              <a:solidFill>
                <a:schemeClr val="tx2">
                  <a:lumMod val="60000"/>
                  <a:lumOff val="40000"/>
                </a:schemeClr>
              </a:solidFill>
              <a:latin typeface="微軟正黑體" panose="020B0604030504040204" charset="-120"/>
              <a:ea typeface="微軟正黑體" panose="020B0604030504040204" charset="-120"/>
            </a:endParaRPr>
          </a:p>
        </p:txBody>
      </p:sp>
      <p:sp>
        <p:nvSpPr>
          <p:cNvPr id="23560" name="文字方塊 8"/>
          <p:cNvSpPr txBox="1">
            <a:spLocks noChangeArrowheads="1"/>
          </p:cNvSpPr>
          <p:nvPr/>
        </p:nvSpPr>
        <p:spPr bwMode="auto">
          <a:xfrm>
            <a:off x="8855075" y="6484938"/>
            <a:ext cx="288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a:t>3</a:t>
            </a:r>
            <a:endParaRPr lang="zh-TW" altLang="en-US" sz="1600" u="none"/>
          </a:p>
        </p:txBody>
      </p:sp>
      <p:pic>
        <p:nvPicPr>
          <p:cNvPr id="2" name="Picture 1" descr="black logo transparent background"/>
          <p:cNvPicPr>
            <a:picLocks noChangeAspect="1"/>
          </p:cNvPicPr>
          <p:nvPr/>
        </p:nvPicPr>
        <p:blipFill>
          <a:blip r:embed="rId3"/>
          <a:stretch>
            <a:fillRect/>
          </a:stretch>
        </p:blipFill>
        <p:spPr>
          <a:xfrm>
            <a:off x="247650" y="189230"/>
            <a:ext cx="2468880" cy="675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object 98"/>
          <p:cNvSpPr txBox="1">
            <a:spLocks noChangeArrowheads="1"/>
          </p:cNvSpPr>
          <p:nvPr/>
        </p:nvSpPr>
        <p:spPr bwMode="auto">
          <a:xfrm>
            <a:off x="182562" y="1308915"/>
            <a:ext cx="8555037" cy="371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22580" indent="-311150" defTabSz="408305">
              <a:spcBef>
                <a:spcPct val="20000"/>
              </a:spcBef>
              <a:defRPr>
                <a:solidFill>
                  <a:schemeClr val="tx1"/>
                </a:solidFill>
                <a:latin typeface="Calibri" panose="020F0502020204030204" pitchFamily="34" charset="0"/>
                <a:ea typeface="新細明體" panose="02020500000000000000" pitchFamily="18" charset="-120"/>
              </a:defRPr>
            </a:lvl1pPr>
            <a:lvl2pPr marL="675005" indent="-260350" defTabSz="408305">
              <a:spcBef>
                <a:spcPct val="20000"/>
              </a:spcBef>
              <a:defRPr>
                <a:solidFill>
                  <a:schemeClr val="tx1"/>
                </a:solidFill>
                <a:latin typeface="Calibri" panose="020F0502020204030204" pitchFamily="34" charset="0"/>
                <a:ea typeface="新細明體" panose="02020500000000000000" pitchFamily="18" charset="-120"/>
              </a:defRPr>
            </a:lvl2pPr>
            <a:lvl3pPr marL="1036955" indent="-208280" defTabSz="408305">
              <a:spcBef>
                <a:spcPct val="20000"/>
              </a:spcBef>
              <a:defRPr>
                <a:solidFill>
                  <a:schemeClr val="tx1"/>
                </a:solidFill>
                <a:latin typeface="Calibri" panose="020F0502020204030204" pitchFamily="34" charset="0"/>
                <a:ea typeface="新細明體" panose="02020500000000000000" pitchFamily="18" charset="-120"/>
              </a:defRPr>
            </a:lvl3pPr>
            <a:lvl4pPr marL="1450975" indent="-206375" defTabSz="408305">
              <a:spcBef>
                <a:spcPct val="20000"/>
              </a:spcBef>
              <a:defRPr>
                <a:solidFill>
                  <a:schemeClr val="tx1"/>
                </a:solidFill>
                <a:latin typeface="Calibri" panose="020F0502020204030204" pitchFamily="34" charset="0"/>
                <a:ea typeface="新細明體" panose="02020500000000000000" pitchFamily="18" charset="-120"/>
              </a:defRPr>
            </a:lvl4pPr>
            <a:lvl5pPr marL="1866900" indent="-208280" defTabSz="408305">
              <a:spcBef>
                <a:spcPct val="20000"/>
              </a:spcBef>
              <a:defRPr>
                <a:solidFill>
                  <a:schemeClr val="tx1"/>
                </a:solidFill>
                <a:latin typeface="Calibri" panose="020F0502020204030204" pitchFamily="34" charset="0"/>
                <a:ea typeface="新細明體" panose="02020500000000000000" pitchFamily="18" charset="-120"/>
              </a:defRPr>
            </a:lvl5pPr>
            <a:lvl6pPr marL="23241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7813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2385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6957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marL="354330" indent="-342900">
              <a:spcBef>
                <a:spcPts val="325"/>
              </a:spcBef>
              <a:buFont typeface="Wingdings" panose="05000000000000000000" pitchFamily="2" charset="2"/>
              <a:buChar char="u"/>
              <a:defRPr/>
            </a:pPr>
            <a:r>
              <a:rPr kumimoji="0" lang="zh-TW" altLang="en-US" sz="2800" u="none" dirty="0">
                <a:latin typeface="微軟正黑體" panose="020B0604030504040204" charset="-120"/>
                <a:ea typeface="微軟正黑體" panose="020B0604030504040204" charset="-120"/>
                <a:cs typeface="微軟正黑體" panose="020B0604030504040204" charset="-120"/>
              </a:rPr>
              <a:t>相關認證：</a:t>
            </a:r>
            <a:r>
              <a:rPr kumimoji="0" lang="zh-TW" altLang="en-US" sz="2400" u="none" dirty="0">
                <a:latin typeface="微軟正黑體" panose="020B0604030504040204" charset="-120"/>
                <a:ea typeface="微軟正黑體" panose="020B0604030504040204" charset="-120"/>
                <a:cs typeface="微軟正黑體" panose="020B0604030504040204" charset="-120"/>
              </a:rPr>
              <a:t>國際品牌核可認證</a:t>
            </a:r>
          </a:p>
          <a:p>
            <a:pPr marL="354330" indent="-342900">
              <a:spcBef>
                <a:spcPts val="325"/>
              </a:spcBef>
              <a:buFont typeface="Wingdings" panose="05000000000000000000" pitchFamily="2" charset="2"/>
              <a:buChar char="u"/>
              <a:defRPr/>
            </a:pPr>
            <a:endParaRPr kumimoji="0" lang="en-US" altLang="zh-TW" sz="2400" u="none" dirty="0">
              <a:latin typeface="微軟正黑體" panose="020B0604030504040204" charset="-120"/>
              <a:ea typeface="微軟正黑體" panose="020B0604030504040204" charset="-120"/>
              <a:cs typeface="微軟正黑體" panose="020B0604030504040204" charset="-120"/>
            </a:endParaRPr>
          </a:p>
          <a:p>
            <a:pPr lvl="1">
              <a:spcBef>
                <a:spcPts val="325"/>
              </a:spcBef>
              <a:buFontTx/>
              <a:buChar char="•"/>
              <a:defRPr/>
            </a:pPr>
            <a:r>
              <a:rPr kumimoji="0" lang="zh-TW" altLang="en-US" sz="2400" b="0" u="none" dirty="0">
                <a:latin typeface="微軟正黑體" panose="020B0604030504040204" charset="-120"/>
                <a:ea typeface="微軟正黑體" panose="020B0604030504040204" charset="-120"/>
                <a:cs typeface="微軟正黑體" panose="020B0604030504040204" charset="-120"/>
              </a:rPr>
              <a:t>獲環保署評鑑全國最績優環保減廢企業</a:t>
            </a:r>
          </a:p>
          <a:p>
            <a:pPr lvl="1">
              <a:spcBef>
                <a:spcPts val="325"/>
              </a:spcBef>
              <a:buFontTx/>
              <a:buChar char="•"/>
              <a:defRPr/>
            </a:pPr>
            <a:r>
              <a:rPr kumimoji="0" lang="en-US" altLang="zh-TW" sz="2400" b="0" u="none" dirty="0" err="1">
                <a:latin typeface="微軟正黑體" panose="020B0604030504040204" charset="-120"/>
                <a:ea typeface="微軟正黑體" panose="020B0604030504040204" charset="-120"/>
                <a:cs typeface="微軟正黑體" panose="020B0604030504040204" charset="-120"/>
              </a:rPr>
              <a:t>Oeko-Tex</a:t>
            </a:r>
            <a:r>
              <a:rPr kumimoji="0" lang="en-US" altLang="zh-TW" sz="2400" b="0" u="none" dirty="0">
                <a:latin typeface="微軟正黑體" panose="020B0604030504040204" charset="-120"/>
                <a:ea typeface="微軟正黑體" panose="020B0604030504040204" charset="-120"/>
                <a:cs typeface="微軟正黑體" panose="020B0604030504040204" charset="-120"/>
              </a:rPr>
              <a:t> Standard100 (2021)</a:t>
            </a:r>
          </a:p>
          <a:p>
            <a:pPr lvl="1">
              <a:spcBef>
                <a:spcPts val="325"/>
              </a:spcBef>
              <a:buFontTx/>
              <a:buChar char="•"/>
              <a:defRPr/>
            </a:pPr>
            <a:r>
              <a:rPr kumimoji="0" lang="en-US" altLang="zh-TW" sz="2400" b="0" u="none" dirty="0" err="1">
                <a:solidFill>
                  <a:srgbClr val="FF0000"/>
                </a:solidFill>
                <a:latin typeface="微軟正黑體" panose="020B0604030504040204" charset="-120"/>
                <a:ea typeface="微軟正黑體" panose="020B0604030504040204" charset="-120"/>
                <a:cs typeface="微軟正黑體" panose="020B0604030504040204" charset="-120"/>
              </a:rPr>
              <a:t>bluesign</a:t>
            </a:r>
            <a:r>
              <a:rPr kumimoji="0" lang="en-US" altLang="zh-TW" sz="2400" b="0" u="none" baseline="30000" dirty="0">
                <a:solidFill>
                  <a:srgbClr val="FF0000"/>
                </a:solidFill>
                <a:latin typeface="微軟正黑體" panose="020B0604030504040204" charset="-120"/>
                <a:ea typeface="微軟正黑體" panose="020B0604030504040204" charset="-120"/>
                <a:cs typeface="微軟正黑體" panose="020B0604030504040204" charset="-120"/>
              </a:rPr>
              <a:t>®</a:t>
            </a:r>
            <a:r>
              <a:rPr kumimoji="0" lang="zh-TW" altLang="en-US" sz="2400" b="0" u="none" dirty="0">
                <a:solidFill>
                  <a:srgbClr val="FF0000"/>
                </a:solidFill>
                <a:latin typeface="微軟正黑體" panose="020B0604030504040204" charset="-120"/>
                <a:ea typeface="微軟正黑體" panose="020B0604030504040204" charset="-120"/>
                <a:cs typeface="微軟正黑體" panose="020B0604030504040204" charset="-120"/>
              </a:rPr>
              <a:t>認證</a:t>
            </a:r>
            <a:r>
              <a:rPr kumimoji="0" lang="en-US" altLang="zh-TW" sz="2400" b="0" u="none" dirty="0">
                <a:solidFill>
                  <a:srgbClr val="FF0000"/>
                </a:solidFill>
                <a:latin typeface="微軟正黑體" panose="020B0604030504040204" charset="-120"/>
                <a:ea typeface="微軟正黑體" panose="020B0604030504040204" charset="-120"/>
                <a:cs typeface="微軟正黑體" panose="020B0604030504040204" charset="-120"/>
              </a:rPr>
              <a:t> (2018~2021)</a:t>
            </a:r>
          </a:p>
          <a:p>
            <a:pPr lvl="1">
              <a:spcBef>
                <a:spcPts val="325"/>
              </a:spcBef>
              <a:buFontTx/>
              <a:buChar char="•"/>
              <a:defRPr/>
            </a:pPr>
            <a:r>
              <a:rPr kumimoji="0" lang="zh-TW" altLang="en-US" sz="2400" b="0" u="none" dirty="0">
                <a:latin typeface="微軟正黑體" panose="020B0604030504040204" charset="-120"/>
                <a:ea typeface="微軟正黑體" panose="020B0604030504040204" charset="-120"/>
                <a:cs typeface="微軟正黑體" panose="020B0604030504040204" charset="-120"/>
              </a:rPr>
              <a:t>獲衛福部評定符合健康職場認證</a:t>
            </a:r>
            <a:r>
              <a:rPr kumimoji="0" lang="en-US" altLang="zh-TW" sz="2400" b="0" u="none" dirty="0">
                <a:latin typeface="微軟正黑體" panose="020B0604030504040204" charset="-120"/>
                <a:ea typeface="微軟正黑體" panose="020B0604030504040204" charset="-120"/>
                <a:cs typeface="微軟正黑體" panose="020B0604030504040204" charset="-120"/>
              </a:rPr>
              <a:t> (</a:t>
            </a:r>
            <a:r>
              <a:rPr kumimoji="0" lang="zh-TW" altLang="en-US" sz="2400" b="0" u="none" dirty="0">
                <a:latin typeface="微軟正黑體" panose="020B0604030504040204" charset="-120"/>
                <a:ea typeface="微軟正黑體" panose="020B0604030504040204" charset="-120"/>
                <a:cs typeface="微軟正黑體" panose="020B0604030504040204" charset="-120"/>
              </a:rPr>
              <a:t>展延中</a:t>
            </a:r>
            <a:r>
              <a:rPr kumimoji="0" lang="en-US" altLang="zh-TW" sz="2400" b="0" u="none" dirty="0">
                <a:latin typeface="微軟正黑體" panose="020B0604030504040204" charset="-120"/>
                <a:ea typeface="微軟正黑體" panose="020B0604030504040204" charset="-120"/>
                <a:cs typeface="微軟正黑體" panose="020B0604030504040204" charset="-120"/>
              </a:rPr>
              <a:t>/2021)</a:t>
            </a:r>
          </a:p>
          <a:p>
            <a:pPr lvl="1">
              <a:spcBef>
                <a:spcPts val="325"/>
              </a:spcBef>
              <a:buFontTx/>
              <a:buChar char="•"/>
              <a:defRPr/>
            </a:pPr>
            <a:r>
              <a:rPr kumimoji="0" lang="en-US" altLang="zh-TW" sz="2400" b="0" u="none" dirty="0">
                <a:latin typeface="微軟正黑體" panose="020B0604030504040204" charset="-120"/>
                <a:ea typeface="微軟正黑體" panose="020B0604030504040204" charset="-120"/>
                <a:cs typeface="微軟正黑體" panose="020B0604030504040204" charset="-120"/>
              </a:rPr>
              <a:t>IATF 16949 </a:t>
            </a:r>
            <a:r>
              <a:rPr kumimoji="0" lang="zh-TW" altLang="en-US" sz="2400" b="0" u="none" dirty="0">
                <a:latin typeface="微軟正黑體" panose="020B0604030504040204" charset="-120"/>
                <a:ea typeface="微軟正黑體" panose="020B0604030504040204" charset="-120"/>
                <a:cs typeface="微軟正黑體" panose="020B0604030504040204" charset="-120"/>
              </a:rPr>
              <a:t>認證 </a:t>
            </a:r>
            <a:r>
              <a:rPr kumimoji="0" lang="en-US" altLang="zh-TW" sz="2400" b="0" u="none" dirty="0">
                <a:latin typeface="微軟正黑體" panose="020B0604030504040204" charset="-120"/>
                <a:ea typeface="微軟正黑體" panose="020B0604030504040204" charset="-120"/>
                <a:cs typeface="微軟正黑體" panose="020B0604030504040204" charset="-120"/>
              </a:rPr>
              <a:t>(2018~2021)</a:t>
            </a:r>
          </a:p>
          <a:p>
            <a:pPr lvl="1">
              <a:spcBef>
                <a:spcPts val="325"/>
              </a:spcBef>
              <a:buFontTx/>
              <a:buChar char="•"/>
              <a:defRPr/>
            </a:pPr>
            <a:r>
              <a:rPr kumimoji="0" lang="zh-TW" altLang="en-US" sz="2400" b="0" u="none" dirty="0">
                <a:latin typeface="微軟正黑體" panose="020B0604030504040204" charset="-120"/>
                <a:ea typeface="微軟正黑體" panose="020B0604030504040204" charset="-120"/>
                <a:cs typeface="微軟正黑體" panose="020B0604030504040204" charset="-120"/>
              </a:rPr>
              <a:t>各項安檢與環評核可證</a:t>
            </a:r>
            <a:endParaRPr kumimoji="0" lang="en-US" altLang="zh-TW" sz="2400" b="0" u="none" dirty="0">
              <a:latin typeface="微軟正黑體" panose="020B0604030504040204" charset="-120"/>
              <a:ea typeface="微軟正黑體" panose="020B0604030504040204" charset="-120"/>
              <a:cs typeface="微軟正黑體" panose="020B0604030504040204" charset="-120"/>
            </a:endParaRPr>
          </a:p>
          <a:p>
            <a:pPr lvl="1">
              <a:spcBef>
                <a:spcPts val="325"/>
              </a:spcBef>
              <a:buFontTx/>
              <a:buChar char="•"/>
              <a:defRPr/>
            </a:pPr>
            <a:r>
              <a:rPr kumimoji="0" lang="zh-TW" altLang="en-US" sz="2400" b="0" u="none" dirty="0">
                <a:solidFill>
                  <a:srgbClr val="FF0000"/>
                </a:solidFill>
                <a:latin typeface="微軟正黑體" panose="020B0604030504040204" charset="-120"/>
                <a:ea typeface="微軟正黑體" panose="020B0604030504040204" charset="-120"/>
                <a:cs typeface="微軟正黑體" panose="020B0604030504040204" charset="-120"/>
              </a:rPr>
              <a:t> </a:t>
            </a:r>
            <a:r>
              <a:rPr kumimoji="0" lang="en-US" altLang="zh-TW" sz="2400" b="0" u="none" dirty="0">
                <a:solidFill>
                  <a:srgbClr val="FF0000"/>
                </a:solidFill>
                <a:latin typeface="微軟正黑體" panose="020B0604030504040204" charset="-120"/>
                <a:ea typeface="微軟正黑體" panose="020B0604030504040204" charset="-120"/>
                <a:cs typeface="微軟正黑體" panose="020B0604030504040204" charset="-120"/>
              </a:rPr>
              <a:t>Control Union</a:t>
            </a:r>
            <a:r>
              <a:rPr kumimoji="0" lang="zh-TW" altLang="en-US" sz="2400" b="0" u="none" dirty="0">
                <a:solidFill>
                  <a:srgbClr val="FF0000"/>
                </a:solidFill>
                <a:latin typeface="微軟正黑體" panose="020B0604030504040204" charset="-120"/>
                <a:ea typeface="微軟正黑體" panose="020B0604030504040204" charset="-120"/>
                <a:cs typeface="微軟正黑體" panose="020B0604030504040204" charset="-120"/>
              </a:rPr>
              <a:t>四合一認證</a:t>
            </a:r>
            <a:r>
              <a:rPr kumimoji="0" lang="en-US" altLang="zh-TW" sz="2400" b="0" u="none" dirty="0">
                <a:solidFill>
                  <a:srgbClr val="FF0000"/>
                </a:solidFill>
                <a:latin typeface="微軟正黑體" panose="020B0604030504040204" charset="-120"/>
                <a:ea typeface="微軟正黑體" panose="020B0604030504040204" charset="-120"/>
                <a:cs typeface="微軟正黑體" panose="020B0604030504040204" charset="-120"/>
              </a:rPr>
              <a:t> (2021)</a:t>
            </a:r>
            <a:endParaRPr kumimoji="0" lang="zh-TW" altLang="en-US" sz="2400" b="0" u="none" dirty="0">
              <a:solidFill>
                <a:srgbClr val="FF0000"/>
              </a:solidFill>
              <a:latin typeface="微軟正黑體" panose="020B0604030504040204" charset="-120"/>
              <a:ea typeface="微軟正黑體" panose="020B0604030504040204" charset="-120"/>
              <a:cs typeface="微軟正黑體" panose="020B0604030504040204" charset="-120"/>
            </a:endParaRPr>
          </a:p>
        </p:txBody>
      </p:sp>
      <p:sp>
        <p:nvSpPr>
          <p:cNvPr id="24580" name="Text Box 1"/>
          <p:cNvSpPr txBox="1">
            <a:spLocks noChangeArrowheads="1"/>
          </p:cNvSpPr>
          <p:nvPr/>
        </p:nvSpPr>
        <p:spPr bwMode="auto">
          <a:xfrm>
            <a:off x="2133600" y="0"/>
            <a:ext cx="5943600" cy="100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1pPr>
            <a:lvl2pPr marL="742950" indent="-28575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2pPr>
            <a:lvl3pPr marL="11430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3pPr>
            <a:lvl4pPr marL="16002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4pPr>
            <a:lvl5pPr marL="20574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9pPr>
          </a:lstStyle>
          <a:p>
            <a:pPr eaLnBrk="1">
              <a:defRPr/>
            </a:pPr>
            <a:r>
              <a:rPr kumimoji="0" lang="zh-TW" altLang="en-US" sz="3200" u="none" dirty="0">
                <a:solidFill>
                  <a:schemeClr val="tx2">
                    <a:lumMod val="75000"/>
                  </a:schemeClr>
                </a:solidFill>
                <a:latin typeface="微軟正黑體" panose="020B0604030504040204" charset="-120"/>
                <a:ea typeface="微軟正黑體" panose="020B0604030504040204" charset="-120"/>
              </a:rPr>
              <a:t>          一</a:t>
            </a:r>
            <a:r>
              <a:rPr kumimoji="0" lang="en-US" altLang="zh-TW" sz="3200" u="none" dirty="0">
                <a:solidFill>
                  <a:schemeClr val="tx2">
                    <a:lumMod val="75000"/>
                  </a:schemeClr>
                </a:solidFill>
                <a:latin typeface="微軟正黑體" panose="020B0604030504040204" charset="-120"/>
                <a:ea typeface="微軟正黑體" panose="020B0604030504040204" charset="-120"/>
              </a:rPr>
              <a:t>.</a:t>
            </a:r>
            <a:r>
              <a:rPr kumimoji="0" lang="zh-TW" altLang="en-US" sz="3200" u="none" dirty="0">
                <a:solidFill>
                  <a:schemeClr val="tx2">
                    <a:lumMod val="75000"/>
                  </a:schemeClr>
                </a:solidFill>
                <a:latin typeface="微軟正黑體" panose="020B0604030504040204" charset="-120"/>
                <a:ea typeface="微軟正黑體" panose="020B0604030504040204" charset="-120"/>
              </a:rPr>
              <a:t> </a:t>
            </a:r>
            <a:r>
              <a:rPr kumimoji="0" lang="zh-TW" altLang="zh-TW" sz="3200" u="none" dirty="0">
                <a:solidFill>
                  <a:schemeClr val="tx2">
                    <a:lumMod val="75000"/>
                  </a:schemeClr>
                </a:solidFill>
                <a:latin typeface="微軟正黑體" panose="020B0604030504040204" charset="-120"/>
                <a:ea typeface="微軟正黑體" panose="020B0604030504040204" charset="-120"/>
              </a:rPr>
              <a:t>關於佳和</a:t>
            </a:r>
            <a:r>
              <a:rPr kumimoji="0" lang="zh-TW" altLang="en-US" sz="3200" u="none" dirty="0">
                <a:solidFill>
                  <a:schemeClr val="tx2">
                    <a:lumMod val="60000"/>
                    <a:lumOff val="40000"/>
                  </a:schemeClr>
                </a:solidFill>
                <a:latin typeface="微軟正黑體" panose="020B0604030504040204" charset="-120"/>
                <a:ea typeface="微軟正黑體" panose="020B0604030504040204" charset="-120"/>
              </a:rPr>
              <a:t>-公司簡介</a:t>
            </a:r>
            <a:endParaRPr kumimoji="0" lang="en-US" altLang="zh-TW" sz="3200" u="none" dirty="0">
              <a:solidFill>
                <a:schemeClr val="tx2">
                  <a:lumMod val="60000"/>
                  <a:lumOff val="40000"/>
                </a:schemeClr>
              </a:solidFill>
              <a:latin typeface="微軟正黑體" panose="020B0604030504040204" charset="-120"/>
              <a:ea typeface="微軟正黑體" panose="020B0604030504040204" charset="-120"/>
            </a:endParaRPr>
          </a:p>
        </p:txBody>
      </p:sp>
      <p:pic>
        <p:nvPicPr>
          <p:cNvPr id="23558" name="圖片 3"/>
          <p:cNvPicPr>
            <a:picLocks noChangeAspect="1"/>
          </p:cNvPicPr>
          <p:nvPr/>
        </p:nvPicPr>
        <p:blipFill>
          <a:blip r:embed="rId3" cstate="email"/>
          <a:srcRect r="44981"/>
          <a:stretch>
            <a:fillRect/>
          </a:stretch>
        </p:blipFill>
        <p:spPr bwMode="auto">
          <a:xfrm>
            <a:off x="441016" y="5903595"/>
            <a:ext cx="5442894"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圖片 26"/>
          <p:cNvPicPr>
            <a:picLocks noChangeAspect="1"/>
          </p:cNvPicPr>
          <p:nvPr/>
        </p:nvPicPr>
        <p:blipFill>
          <a:blip r:embed="rId3" cstate="email"/>
          <a:srcRect l="55296" b="43958"/>
          <a:stretch>
            <a:fillRect/>
          </a:stretch>
        </p:blipFill>
        <p:spPr bwMode="auto">
          <a:xfrm>
            <a:off x="441016" y="5035233"/>
            <a:ext cx="5442894"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文字方塊 8"/>
          <p:cNvSpPr txBox="1">
            <a:spLocks noChangeArrowheads="1"/>
          </p:cNvSpPr>
          <p:nvPr/>
        </p:nvSpPr>
        <p:spPr bwMode="auto">
          <a:xfrm>
            <a:off x="8855075" y="6484938"/>
            <a:ext cx="288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4</a:t>
            </a:r>
            <a:endParaRPr lang="zh-TW" altLang="en-US" sz="1600" u="none" dirty="0"/>
          </a:p>
        </p:txBody>
      </p:sp>
      <p:pic>
        <p:nvPicPr>
          <p:cNvPr id="2" name="Picture 1" descr="black logo transparent background"/>
          <p:cNvPicPr>
            <a:picLocks noChangeAspect="1"/>
          </p:cNvPicPr>
          <p:nvPr/>
        </p:nvPicPr>
        <p:blipFill>
          <a:blip r:embed="rId4"/>
          <a:stretch>
            <a:fillRect/>
          </a:stretch>
        </p:blipFill>
        <p:spPr>
          <a:xfrm>
            <a:off x="247650" y="189230"/>
            <a:ext cx="2468880" cy="675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p:cNvSpPr>
            <a:spLocks noChangeArrowheads="1"/>
          </p:cNvSpPr>
          <p:nvPr/>
        </p:nvSpPr>
        <p:spPr bwMode="auto">
          <a:xfrm>
            <a:off x="4479925" y="3313113"/>
            <a:ext cx="1841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eaLnBrk="1" hangingPunct="1">
              <a:lnSpc>
                <a:spcPts val="1100"/>
              </a:lnSpc>
            </a:pPr>
            <a:endParaRPr kumimoji="0" lang="en-US" altLang="zh-TW" sz="1200" u="none">
              <a:latin typeface="新細明體" panose="02020500000000000000" pitchFamily="18" charset="-120"/>
            </a:endParaRPr>
          </a:p>
        </p:txBody>
      </p:sp>
      <p:graphicFrame>
        <p:nvGraphicFramePr>
          <p:cNvPr id="2" name="Table 1"/>
          <p:cNvGraphicFramePr>
            <a:graphicFrameLocks noGrp="1"/>
          </p:cNvGraphicFramePr>
          <p:nvPr/>
        </p:nvGraphicFramePr>
        <p:xfrm>
          <a:off x="228600" y="1066806"/>
          <a:ext cx="8153399" cy="5757858"/>
        </p:xfrm>
        <a:graphic>
          <a:graphicData uri="http://schemas.openxmlformats.org/drawingml/2006/table">
            <a:tbl>
              <a:tblPr/>
              <a:tblGrid>
                <a:gridCol w="2103847">
                  <a:extLst>
                    <a:ext uri="{9D8B030D-6E8A-4147-A177-3AD203B41FA5}">
                      <a16:colId xmlns:a16="http://schemas.microsoft.com/office/drawing/2014/main" val="20000"/>
                    </a:ext>
                  </a:extLst>
                </a:gridCol>
                <a:gridCol w="1325820">
                  <a:extLst>
                    <a:ext uri="{9D8B030D-6E8A-4147-A177-3AD203B41FA5}">
                      <a16:colId xmlns:a16="http://schemas.microsoft.com/office/drawing/2014/main" val="20001"/>
                    </a:ext>
                  </a:extLst>
                </a:gridCol>
                <a:gridCol w="4723732">
                  <a:extLst>
                    <a:ext uri="{9D8B030D-6E8A-4147-A177-3AD203B41FA5}">
                      <a16:colId xmlns:a16="http://schemas.microsoft.com/office/drawing/2014/main" val="20002"/>
                    </a:ext>
                  </a:extLst>
                </a:gridCol>
              </a:tblGrid>
              <a:tr h="473524">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TW" altLang="en-US" sz="1800" b="1" i="0" u="none" strike="noStrike" cap="none" normalizeH="0" baseline="0" dirty="0">
                          <a:ln>
                            <a:noFill/>
                          </a:ln>
                          <a:solidFill>
                            <a:srgbClr val="FFFFFF"/>
                          </a:solidFill>
                          <a:effectLst/>
                          <a:latin typeface="微軟正黑體" panose="020B0604030504040204" charset="-120"/>
                          <a:ea typeface="微軟正黑體" panose="020B0604030504040204" charset="-120"/>
                        </a:rPr>
                        <a:t>領獎單位</a:t>
                      </a:r>
                      <a:endParaRPr kumimoji="0" lang="en-US" altLang="zh-TW" sz="1800" b="1"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TW" altLang="en-US" sz="1800" b="1" i="0" u="none" strike="noStrike" cap="none" normalizeH="0" baseline="0" dirty="0">
                          <a:ln>
                            <a:noFill/>
                          </a:ln>
                          <a:solidFill>
                            <a:srgbClr val="FFFFFF"/>
                          </a:solidFill>
                          <a:effectLst/>
                          <a:latin typeface="微軟正黑體" panose="020B0604030504040204" charset="-120"/>
                          <a:ea typeface="微軟正黑體" panose="020B0604030504040204" charset="-120"/>
                        </a:rPr>
                        <a:t>獲獎年份</a:t>
                      </a:r>
                      <a:endParaRPr kumimoji="0" lang="zh-TW" altLang="en-US" sz="1800" b="1"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TW" altLang="en-US" sz="1800" b="1" i="0" u="none" strike="noStrike" cap="none" normalizeH="0" baseline="0" dirty="0">
                          <a:ln>
                            <a:noFill/>
                          </a:ln>
                          <a:solidFill>
                            <a:srgbClr val="FFFFFF"/>
                          </a:solidFill>
                          <a:effectLst/>
                          <a:latin typeface="微軟正黑體" panose="020B0604030504040204" charset="-120"/>
                          <a:ea typeface="微軟正黑體" panose="020B0604030504040204" charset="-120"/>
                        </a:rPr>
                        <a:t>獲獎項目</a:t>
                      </a:r>
                      <a:endParaRPr kumimoji="0" lang="zh-TW" altLang="en-US" sz="1800" b="1" i="0" u="none" strike="noStrike" cap="none" normalizeH="0" baseline="0" dirty="0">
                        <a:ln>
                          <a:noFill/>
                        </a:ln>
                        <a:solidFill>
                          <a:schemeClr val="tx1"/>
                        </a:solidFill>
                        <a:effectLst/>
                        <a:latin typeface="微軟正黑體" panose="020B0604030504040204" charset="-120"/>
                        <a:ea typeface="微軟正黑體" panose="020B0604030504040204"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473427">
                <a:tc rowSpan="4">
                  <a:txBody>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TW" altLang="en-US" sz="1800" b="0" i="0" u="none" strike="noStrike" cap="none" normalizeH="0" baseline="0" dirty="0">
                        <a:ln>
                          <a:noFill/>
                        </a:ln>
                        <a:solidFill>
                          <a:srgbClr val="000000"/>
                        </a:solidFill>
                        <a:effectLst/>
                        <a:latin typeface="微軟正黑體" panose="020B0604030504040204" charset="-120"/>
                        <a:ea typeface="微軟正黑體" panose="020B0604030504040204"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lvl1pPr marL="2857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285750" marR="0" lvl="0" indent="-285750" algn="l" defTabSz="914400" rtl="0" eaLnBrk="1" fontAlgn="base" latinLnBrk="0" hangingPunct="1">
                        <a:lnSpc>
                          <a:spcPct val="100000"/>
                        </a:lnSpc>
                        <a:spcBef>
                          <a:spcPct val="0"/>
                        </a:spcBef>
                        <a:spcAft>
                          <a:spcPct val="0"/>
                        </a:spcAft>
                        <a:buClrTx/>
                        <a:buSzTx/>
                        <a:buFontTx/>
                        <a:buChar char="•"/>
                        <a:defRP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TOP 10 : </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件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形象區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10</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件</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extLst>
                  <a:ext uri="{0D108BD9-81ED-4DB2-BD59-A6C34878D82A}">
                    <a16:rowId xmlns:a16="http://schemas.microsoft.com/office/drawing/2014/main" val="10001"/>
                  </a:ext>
                </a:extLst>
              </a:tr>
              <a:tr h="470021">
                <a:tc vMerge="1">
                  <a:txBody>
                    <a:bodyPr/>
                    <a:lstStyle/>
                    <a:p>
                      <a:endParaRPr lang="zh-TW"/>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2019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Tx/>
                        <a:buChar char="•"/>
                        <a:defRP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TOP 10 : </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3</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件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形象區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11</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件</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extLst>
                  <a:ext uri="{0D108BD9-81ED-4DB2-BD59-A6C34878D82A}">
                    <a16:rowId xmlns:a16="http://schemas.microsoft.com/office/drawing/2014/main" val="10002"/>
                  </a:ext>
                </a:extLst>
              </a:tr>
              <a:tr h="470021">
                <a:tc vMerge="1">
                  <a:txBody>
                    <a:bodyPr/>
                    <a:lstStyle/>
                    <a:p>
                      <a:endParaRPr lang="zh-TW"/>
                    </a:p>
                  </a:txBody>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2018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lvl1pPr marL="2857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285750" marR="0" lvl="0" indent="-285750" algn="l" defTabSz="914400" rtl="0" eaLnBrk="1" fontAlgn="base" latinLnBrk="0" hangingPunct="1">
                        <a:lnSpc>
                          <a:spcPct val="100000"/>
                        </a:lnSpc>
                        <a:spcBef>
                          <a:spcPct val="0"/>
                        </a:spcBef>
                        <a:spcAft>
                          <a:spcPct val="0"/>
                        </a:spcAft>
                        <a:buClrTx/>
                        <a:buSzTx/>
                        <a:buFontTx/>
                        <a:buChar cha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TOP 10 : </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件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形象區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12</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件</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extLst>
                  <a:ext uri="{0D108BD9-81ED-4DB2-BD59-A6C34878D82A}">
                    <a16:rowId xmlns:a16="http://schemas.microsoft.com/office/drawing/2014/main" val="10003"/>
                  </a:ext>
                </a:extLst>
              </a:tr>
              <a:tr h="490457">
                <a:tc vMerge="1">
                  <a:txBody>
                    <a:bodyPr/>
                    <a:lstStyle/>
                    <a:p>
                      <a:endParaRPr lang="zh-TW"/>
                    </a:p>
                  </a:txBody>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2017</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lvl1pPr marL="2857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285750" marR="0" lvl="0" indent="-285750" algn="l" defTabSz="914400" rtl="0" eaLnBrk="1" fontAlgn="base" latinLnBrk="0" hangingPunct="1">
                        <a:lnSpc>
                          <a:spcPct val="100000"/>
                        </a:lnSpc>
                        <a:spcBef>
                          <a:spcPct val="0"/>
                        </a:spcBef>
                        <a:spcAft>
                          <a:spcPct val="0"/>
                        </a:spcAft>
                        <a:buClrTx/>
                        <a:buSzTx/>
                        <a:buFontTx/>
                        <a:buChar cha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TOP 10 : </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件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形象區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10</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件</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extLst>
                  <a:ext uri="{0D108BD9-81ED-4DB2-BD59-A6C34878D82A}">
                    <a16:rowId xmlns:a16="http://schemas.microsoft.com/office/drawing/2014/main" val="10004"/>
                  </a:ext>
                </a:extLst>
              </a:tr>
              <a:tr h="471725">
                <a:tc rowSpan="3">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zh-TW" altLang="en-US" sz="1800" b="0" i="0" u="none" strike="noStrike" cap="none" normalizeH="0" baseline="0" dirty="0">
                        <a:ln>
                          <a:noFill/>
                        </a:ln>
                        <a:solidFill>
                          <a:srgbClr val="000000"/>
                        </a:solidFill>
                        <a:effectLst/>
                        <a:latin typeface="微軟正黑體" panose="020B0604030504040204" charset="-120"/>
                        <a:ea typeface="微軟正黑體" panose="020B0604030504040204"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2019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lvl1pPr marL="2857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285750" marR="0" lvl="0" indent="-285750" algn="l" defTabSz="914400" rtl="0" eaLnBrk="1" fontAlgn="base" latinLnBrk="0" hangingPunct="1">
                        <a:lnSpc>
                          <a:spcPct val="100000"/>
                        </a:lnSpc>
                        <a:spcBef>
                          <a:spcPct val="0"/>
                        </a:spcBef>
                        <a:spcAft>
                          <a:spcPct val="0"/>
                        </a:spcAft>
                        <a:buClrTx/>
                        <a:buSzTx/>
                        <a:buFontTx/>
                        <a:buChar cha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SPRING</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3</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FALL</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5"/>
                  </a:ext>
                </a:extLst>
              </a:tr>
              <a:tr h="473427">
                <a:tc vMerge="1">
                  <a:txBody>
                    <a:bodyPr/>
                    <a:lstStyle/>
                    <a:p>
                      <a:endParaRPr lang="zh-TW"/>
                    </a:p>
                  </a:txBody>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2018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lvl1pPr marL="2857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285750" marR="0" lvl="0" indent="-285750" algn="l" defTabSz="914400" rtl="0" eaLnBrk="1" fontAlgn="base" latinLnBrk="0" hangingPunct="1">
                        <a:lnSpc>
                          <a:spcPct val="100000"/>
                        </a:lnSpc>
                        <a:spcBef>
                          <a:spcPct val="0"/>
                        </a:spcBef>
                        <a:spcAft>
                          <a:spcPct val="0"/>
                        </a:spcAft>
                        <a:buClrTx/>
                        <a:buSzTx/>
                        <a:buFontTx/>
                        <a:buChar cha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SPRING</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4</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FALL</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4</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6"/>
                  </a:ext>
                </a:extLst>
              </a:tr>
              <a:tr h="507487">
                <a:tc vMerge="1">
                  <a:txBody>
                    <a:bodyPr/>
                    <a:lstStyle/>
                    <a:p>
                      <a:endParaRPr lang="zh-TW"/>
                    </a:p>
                  </a:txBody>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2017</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lvl1pPr marL="2857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285750" marR="0" lvl="0" indent="-285750" algn="l" defTabSz="914400" rtl="0" eaLnBrk="1" fontAlgn="base" latinLnBrk="0" hangingPunct="1">
                        <a:lnSpc>
                          <a:spcPct val="100000"/>
                        </a:lnSpc>
                        <a:spcBef>
                          <a:spcPct val="0"/>
                        </a:spcBef>
                        <a:spcAft>
                          <a:spcPct val="0"/>
                        </a:spcAft>
                        <a:buClrTx/>
                        <a:buSzTx/>
                        <a:buFontTx/>
                        <a:buChar cha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SPRING</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4</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FALL</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4</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7"/>
                  </a:ext>
                </a:extLst>
              </a:tr>
              <a:tr h="473427">
                <a:tc rowSpan="4">
                  <a:txBody>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TW" altLang="en-US" sz="1800" b="0" i="0" u="none" strike="noStrike" cap="none" normalizeH="0" baseline="0" dirty="0">
                        <a:ln>
                          <a:noFill/>
                        </a:ln>
                        <a:solidFill>
                          <a:srgbClr val="000000"/>
                        </a:solidFill>
                        <a:effectLst/>
                        <a:latin typeface="微軟正黑體" panose="020B0604030504040204" charset="-120"/>
                        <a:ea typeface="微軟正黑體" panose="020B0604030504040204"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Tx/>
                        <a:buChar char="•"/>
                        <a:defRP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TITAS </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形象區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19</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extLst>
                  <a:ext uri="{0D108BD9-81ED-4DB2-BD59-A6C34878D82A}">
                    <a16:rowId xmlns:a16="http://schemas.microsoft.com/office/drawing/2014/main" val="10008"/>
                  </a:ext>
                </a:extLst>
              </a:tr>
              <a:tr h="473427">
                <a:tc vMerge="1">
                  <a:txBody>
                    <a:bodyPr/>
                    <a:lstStyle/>
                    <a:p>
                      <a:endParaRPr lang="zh-TW"/>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2019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lvl1pPr marL="2857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285750" marR="0" lvl="0" indent="-285750" algn="l" defTabSz="914400" rtl="0" eaLnBrk="1" fontAlgn="base" latinLnBrk="0" hangingPunct="1">
                        <a:lnSpc>
                          <a:spcPct val="100000"/>
                        </a:lnSpc>
                        <a:spcBef>
                          <a:spcPct val="0"/>
                        </a:spcBef>
                        <a:spcAft>
                          <a:spcPct val="0"/>
                        </a:spcAft>
                        <a:buClrTx/>
                        <a:buSzTx/>
                        <a:buFontTx/>
                        <a:buChar cha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TITAS </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形象區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11</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extLst>
                  <a:ext uri="{0D108BD9-81ED-4DB2-BD59-A6C34878D82A}">
                    <a16:rowId xmlns:a16="http://schemas.microsoft.com/office/drawing/2014/main" val="10009"/>
                  </a:ext>
                </a:extLst>
              </a:tr>
              <a:tr h="471725">
                <a:tc vMerge="1">
                  <a:txBody>
                    <a:bodyPr/>
                    <a:lstStyle/>
                    <a:p>
                      <a:endParaRPr lang="zh-TW"/>
                    </a:p>
                  </a:txBody>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2018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lvl1pPr marL="2857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285750" marR="0" lvl="0" indent="-285750" algn="l" defTabSz="914400" rtl="0" eaLnBrk="1" fontAlgn="base" latinLnBrk="0" hangingPunct="1">
                        <a:lnSpc>
                          <a:spcPct val="100000"/>
                        </a:lnSpc>
                        <a:spcBef>
                          <a:spcPct val="0"/>
                        </a:spcBef>
                        <a:spcAft>
                          <a:spcPct val="0"/>
                        </a:spcAft>
                        <a:buClrTx/>
                        <a:buSzTx/>
                        <a:buFontTx/>
                        <a:buChar cha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TITAS </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形象區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11</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extLst>
                  <a:ext uri="{0D108BD9-81ED-4DB2-BD59-A6C34878D82A}">
                    <a16:rowId xmlns:a16="http://schemas.microsoft.com/office/drawing/2014/main" val="10010"/>
                  </a:ext>
                </a:extLst>
              </a:tr>
              <a:tr h="509190">
                <a:tc vMerge="1">
                  <a:txBody>
                    <a:bodyPr/>
                    <a:lstStyle/>
                    <a:p>
                      <a:endParaRPr lang="zh-TW"/>
                    </a:p>
                  </a:txBody>
                  <a:tcPr/>
                </a:tc>
                <a:tc>
                  <a:txBody>
                    <a:bodyPr/>
                    <a:lstStyle>
                      <a:lvl1pPr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2017</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lvl1pPr marL="2857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defRPr sz="16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defRPr sz="16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ea typeface="新細明體" panose="02020500000000000000" pitchFamily="18" charset="-120"/>
                        </a:defRPr>
                      </a:lvl9pPr>
                    </a:lstStyle>
                    <a:p>
                      <a:pPr marL="285750" marR="0" lvl="0" indent="-285750" algn="l" defTabSz="914400" rtl="0" eaLnBrk="1" fontAlgn="base" latinLnBrk="0" hangingPunct="1">
                        <a:lnSpc>
                          <a:spcPct val="100000"/>
                        </a:lnSpc>
                        <a:spcBef>
                          <a:spcPct val="0"/>
                        </a:spcBef>
                        <a:spcAft>
                          <a:spcPct val="0"/>
                        </a:spcAft>
                        <a:buClrTx/>
                        <a:buSzTx/>
                        <a:buFontTx/>
                        <a:buChar char="•"/>
                      </a:pP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TITAS </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形象區 </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 入選</a:t>
                      </a:r>
                      <a:r>
                        <a:rPr kumimoji="0" lang="en-US" altLang="zh-TW"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15</a:t>
                      </a:r>
                      <a:r>
                        <a:rPr kumimoji="0" lang="zh-TW" altLang="en-US" sz="1600" b="0" i="0" u="none" strike="noStrike" cap="none" normalizeH="0" baseline="0" dirty="0">
                          <a:ln>
                            <a:noFill/>
                          </a:ln>
                          <a:solidFill>
                            <a:srgbClr val="000000"/>
                          </a:solidFill>
                          <a:effectLst/>
                          <a:latin typeface="微軟正黑體" panose="020B0604030504040204" charset="-120"/>
                          <a:ea typeface="微軟正黑體" panose="020B0604030504040204" charset="-120"/>
                        </a:rPr>
                        <a:t>組布料</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9CDE5"/>
                    </a:solidFill>
                  </a:tcPr>
                </a:tc>
                <a:extLst>
                  <a:ext uri="{0D108BD9-81ED-4DB2-BD59-A6C34878D82A}">
                    <a16:rowId xmlns:a16="http://schemas.microsoft.com/office/drawing/2014/main" val="10011"/>
                  </a:ext>
                </a:extLst>
              </a:tr>
            </a:tbl>
          </a:graphicData>
        </a:graphic>
      </p:graphicFrame>
      <p:pic>
        <p:nvPicPr>
          <p:cNvPr id="25643" name="Picture 12" descr="「ISPO 2017 LOGO」的圖片搜尋結果"/>
          <p:cNvPicPr>
            <a:picLocks noChangeAspect="1" noChangeArrowheads="1"/>
          </p:cNvPicPr>
          <p:nvPr/>
        </p:nvPicPr>
        <p:blipFill>
          <a:blip r:embed="rId3" cstate="email"/>
          <a:srcRect/>
          <a:stretch>
            <a:fillRect/>
          </a:stretch>
        </p:blipFill>
        <p:spPr bwMode="auto">
          <a:xfrm>
            <a:off x="308919" y="1523999"/>
            <a:ext cx="1972962" cy="1735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4" name="Picture 10" descr="「PERFORMANCE DAYS LOGO」的圖片搜尋結果"/>
          <p:cNvPicPr>
            <a:picLocks noChangeAspect="1" noChangeArrowheads="1"/>
          </p:cNvPicPr>
          <p:nvPr/>
        </p:nvPicPr>
        <p:blipFill>
          <a:blip r:embed="rId4" cstate="email"/>
          <a:srcRect/>
          <a:stretch>
            <a:fillRect/>
          </a:stretch>
        </p:blipFill>
        <p:spPr bwMode="auto">
          <a:xfrm>
            <a:off x="308919" y="3313113"/>
            <a:ext cx="1972962" cy="162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5" name="Picture 8" descr="「TITAS LOGO」的圖片搜尋結果"/>
          <p:cNvPicPr>
            <a:picLocks noChangeAspect="1" noChangeArrowheads="1"/>
          </p:cNvPicPr>
          <p:nvPr/>
        </p:nvPicPr>
        <p:blipFill>
          <a:blip r:embed="rId5" cstate="email"/>
          <a:srcRect/>
          <a:stretch>
            <a:fillRect/>
          </a:stretch>
        </p:blipFill>
        <p:spPr bwMode="auto">
          <a:xfrm>
            <a:off x="286265" y="4987436"/>
            <a:ext cx="1999736" cy="1837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
          <p:cNvSpPr txBox="1">
            <a:spLocks noChangeArrowheads="1"/>
          </p:cNvSpPr>
          <p:nvPr/>
        </p:nvSpPr>
        <p:spPr bwMode="auto">
          <a:xfrm>
            <a:off x="3336925" y="-18961"/>
            <a:ext cx="2286000" cy="100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1pPr>
            <a:lvl2pPr marL="742950" indent="-28575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2pPr>
            <a:lvl3pPr marL="11430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3pPr>
            <a:lvl4pPr marL="16002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4pPr>
            <a:lvl5pPr marL="20574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9pPr>
          </a:lstStyle>
          <a:p>
            <a:pPr eaLnBrk="1">
              <a:defRPr/>
            </a:pPr>
            <a:r>
              <a:rPr kumimoji="0" lang="zh-TW" altLang="en-US" sz="3200" u="none" dirty="0">
                <a:solidFill>
                  <a:schemeClr val="tx2">
                    <a:lumMod val="75000"/>
                  </a:schemeClr>
                </a:solidFill>
                <a:latin typeface="微軟正黑體" panose="020B0604030504040204" charset="-120"/>
                <a:ea typeface="微軟正黑體" panose="020B0604030504040204" charset="-120"/>
              </a:rPr>
              <a:t>二</a:t>
            </a:r>
            <a:r>
              <a:rPr kumimoji="0" lang="en-US" altLang="zh-TW" sz="3200" u="none" dirty="0">
                <a:solidFill>
                  <a:schemeClr val="tx2">
                    <a:lumMod val="75000"/>
                  </a:schemeClr>
                </a:solidFill>
                <a:latin typeface="微軟正黑體" panose="020B0604030504040204" charset="-120"/>
                <a:ea typeface="微軟正黑體" panose="020B0604030504040204" charset="-120"/>
              </a:rPr>
              <a:t>.</a:t>
            </a:r>
            <a:r>
              <a:rPr kumimoji="0" lang="zh-TW" altLang="en-US" sz="3200" u="none" dirty="0">
                <a:solidFill>
                  <a:schemeClr val="tx2">
                    <a:lumMod val="75000"/>
                  </a:schemeClr>
                </a:solidFill>
                <a:latin typeface="微軟正黑體" panose="020B0604030504040204" charset="-120"/>
                <a:ea typeface="微軟正黑體" panose="020B0604030504040204" charset="-120"/>
              </a:rPr>
              <a:t> 產品創新</a:t>
            </a:r>
            <a:endParaRPr kumimoji="0" lang="en-US" altLang="zh-TW" sz="3200" u="none" dirty="0">
              <a:solidFill>
                <a:schemeClr val="tx2">
                  <a:lumMod val="60000"/>
                  <a:lumOff val="40000"/>
                </a:schemeClr>
              </a:solidFill>
              <a:latin typeface="微軟正黑體" panose="020B0604030504040204" charset="-120"/>
              <a:ea typeface="微軟正黑體" panose="020B0604030504040204" charset="-120"/>
            </a:endParaRPr>
          </a:p>
        </p:txBody>
      </p:sp>
      <p:sp>
        <p:nvSpPr>
          <p:cNvPr id="25647" name="文字方塊 8"/>
          <p:cNvSpPr txBox="1">
            <a:spLocks noChangeArrowheads="1"/>
          </p:cNvSpPr>
          <p:nvPr/>
        </p:nvSpPr>
        <p:spPr bwMode="auto">
          <a:xfrm>
            <a:off x="8855075" y="6484938"/>
            <a:ext cx="288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5</a:t>
            </a:r>
            <a:endParaRPr lang="zh-TW" altLang="en-US" sz="1600" u="none" dirty="0"/>
          </a:p>
        </p:txBody>
      </p:sp>
      <p:sp>
        <p:nvSpPr>
          <p:cNvPr id="3" name="Text Box 2"/>
          <p:cNvSpPr txBox="1"/>
          <p:nvPr/>
        </p:nvSpPr>
        <p:spPr>
          <a:xfrm>
            <a:off x="289560" y="2794635"/>
            <a:ext cx="2011680" cy="275590"/>
          </a:xfrm>
          <a:prstGeom prst="rect">
            <a:avLst/>
          </a:prstGeom>
          <a:noFill/>
        </p:spPr>
        <p:txBody>
          <a:bodyPr wrap="none" rtlCol="0">
            <a:spAutoFit/>
          </a:bodyPr>
          <a:lstStyle/>
          <a:p>
            <a:pPr algn="l"/>
            <a:r>
              <a:rPr lang="en-US" sz="1200">
                <a:latin typeface="微軟正黑體" panose="020B0604030504040204" charset="-120"/>
                <a:ea typeface="微軟正黑體" panose="020B0604030504040204" charset="-120"/>
              </a:rPr>
              <a:t>德國慕尼黑體育用品博覽會</a:t>
            </a:r>
          </a:p>
        </p:txBody>
      </p:sp>
      <p:sp>
        <p:nvSpPr>
          <p:cNvPr id="4" name="Text Box 3"/>
          <p:cNvSpPr txBox="1"/>
          <p:nvPr/>
        </p:nvSpPr>
        <p:spPr>
          <a:xfrm>
            <a:off x="289560" y="4711700"/>
            <a:ext cx="1744980" cy="275590"/>
          </a:xfrm>
          <a:prstGeom prst="rect">
            <a:avLst/>
          </a:prstGeom>
          <a:noFill/>
        </p:spPr>
        <p:txBody>
          <a:bodyPr wrap="none" rtlCol="0">
            <a:spAutoFit/>
          </a:bodyPr>
          <a:lstStyle/>
          <a:p>
            <a:pPr algn="l"/>
            <a:r>
              <a:rPr lang="zh-TW" altLang="en-US" sz="1200">
                <a:latin typeface="微軟正黑體" panose="020B0604030504040204" charset="-120"/>
                <a:ea typeface="微軟正黑體" panose="020B0604030504040204" charset="-120"/>
              </a:rPr>
              <a:t>歐洲 功能性面料展覽</a:t>
            </a:r>
            <a:r>
              <a:rPr lang="en-US" sz="1200">
                <a:latin typeface="微軟正黑體" panose="020B0604030504040204" charset="-120"/>
                <a:ea typeface="微軟正黑體" panose="020B0604030504040204" charset="-120"/>
              </a:rPr>
              <a:t>會</a:t>
            </a:r>
          </a:p>
        </p:txBody>
      </p:sp>
      <p:sp>
        <p:nvSpPr>
          <p:cNvPr id="5" name="Text Box 4"/>
          <p:cNvSpPr txBox="1"/>
          <p:nvPr/>
        </p:nvSpPr>
        <p:spPr>
          <a:xfrm>
            <a:off x="289560" y="6511925"/>
            <a:ext cx="944880" cy="275590"/>
          </a:xfrm>
          <a:prstGeom prst="rect">
            <a:avLst/>
          </a:prstGeom>
          <a:noFill/>
        </p:spPr>
        <p:txBody>
          <a:bodyPr wrap="none" rtlCol="0">
            <a:spAutoFit/>
          </a:bodyPr>
          <a:lstStyle/>
          <a:p>
            <a:pPr algn="l"/>
            <a:r>
              <a:rPr lang="zh-TW" altLang="en-US" sz="1200">
                <a:latin typeface="微軟正黑體" panose="020B0604030504040204" charset="-120"/>
                <a:ea typeface="微軟正黑體" panose="020B0604030504040204" charset="-120"/>
              </a:rPr>
              <a:t>台北紡織展</a:t>
            </a:r>
          </a:p>
        </p:txBody>
      </p:sp>
      <p:sp>
        <p:nvSpPr>
          <p:cNvPr id="6" name="7-Point Star 5"/>
          <p:cNvSpPr/>
          <p:nvPr/>
        </p:nvSpPr>
        <p:spPr>
          <a:xfrm rot="19560000">
            <a:off x="7362190" y="473075"/>
            <a:ext cx="1600200" cy="1600200"/>
          </a:xfrm>
          <a:prstGeom prst="star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Text Box 6"/>
          <p:cNvSpPr txBox="1"/>
          <p:nvPr/>
        </p:nvSpPr>
        <p:spPr>
          <a:xfrm>
            <a:off x="7558405" y="1186815"/>
            <a:ext cx="1296670" cy="337185"/>
          </a:xfrm>
          <a:prstGeom prst="rect">
            <a:avLst/>
          </a:prstGeom>
          <a:noFill/>
        </p:spPr>
        <p:txBody>
          <a:bodyPr wrap="none" rtlCol="0">
            <a:spAutoFit/>
          </a:bodyPr>
          <a:lstStyle/>
          <a:p>
            <a:r>
              <a:rPr lang="zh-TW" altLang="en-US" sz="1600" u="none">
                <a:solidFill>
                  <a:schemeClr val="bg1"/>
                </a:solidFill>
                <a:latin typeface="微軟正黑體" panose="020B0604030504040204" charset="-120"/>
                <a:ea typeface="微軟正黑體" panose="020B0604030504040204" charset="-120"/>
                <a:cs typeface="微軟正黑體" panose="020B0604030504040204" charset="-120"/>
              </a:rPr>
              <a:t>獲獎比率高</a:t>
            </a:r>
            <a:r>
              <a:rPr lang="en-US" altLang="zh-TW" sz="1600" u="none">
                <a:solidFill>
                  <a:schemeClr val="bg1"/>
                </a:solidFill>
                <a:latin typeface="微軟正黑體" panose="020B0604030504040204" charset="-120"/>
                <a:ea typeface="微軟正黑體" panose="020B0604030504040204" charset="-120"/>
                <a:cs typeface="微軟正黑體" panose="020B0604030504040204" charset="-120"/>
              </a:rPr>
              <a:t>!</a:t>
            </a:r>
          </a:p>
        </p:txBody>
      </p:sp>
      <p:pic>
        <p:nvPicPr>
          <p:cNvPr id="8" name="Picture 7" descr="black logo transparent background"/>
          <p:cNvPicPr>
            <a:picLocks noChangeAspect="1"/>
          </p:cNvPicPr>
          <p:nvPr/>
        </p:nvPicPr>
        <p:blipFill>
          <a:blip r:embed="rId6"/>
          <a:stretch>
            <a:fillRect/>
          </a:stretch>
        </p:blipFill>
        <p:spPr>
          <a:xfrm>
            <a:off x="247650" y="189230"/>
            <a:ext cx="2468880" cy="675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
          <p:cNvSpPr txBox="1">
            <a:spLocks noChangeArrowheads="1"/>
          </p:cNvSpPr>
          <p:nvPr/>
        </p:nvSpPr>
        <p:spPr bwMode="auto">
          <a:xfrm>
            <a:off x="0" y="0"/>
            <a:ext cx="8077200" cy="100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1pPr>
            <a:lvl2pPr marL="742950" indent="-28575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2pPr>
            <a:lvl3pPr marL="11430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3pPr>
            <a:lvl4pPr marL="16002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4pPr>
            <a:lvl5pPr marL="20574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9pPr>
          </a:lstStyle>
          <a:p>
            <a:pPr algn="ctr" eaLnBrk="1">
              <a:defRPr/>
            </a:pPr>
            <a:r>
              <a:rPr kumimoji="0" lang="zh-TW" altLang="en-US" sz="3200" u="none" dirty="0">
                <a:solidFill>
                  <a:schemeClr val="tx2">
                    <a:lumMod val="75000"/>
                  </a:schemeClr>
                </a:solidFill>
                <a:latin typeface="微軟正黑體" panose="020B0604030504040204" charset="-120"/>
                <a:ea typeface="微軟正黑體" panose="020B0604030504040204" charset="-120"/>
              </a:rPr>
              <a:t>         二</a:t>
            </a:r>
            <a:r>
              <a:rPr kumimoji="0" lang="en-US" altLang="zh-TW" sz="3200" u="none" dirty="0">
                <a:solidFill>
                  <a:schemeClr val="tx2">
                    <a:lumMod val="75000"/>
                  </a:schemeClr>
                </a:solidFill>
                <a:latin typeface="微軟正黑體" panose="020B0604030504040204" charset="-120"/>
                <a:ea typeface="微軟正黑體" panose="020B0604030504040204" charset="-120"/>
              </a:rPr>
              <a:t>.</a:t>
            </a:r>
            <a:r>
              <a:rPr kumimoji="0" lang="zh-TW" altLang="en-US" sz="3200" u="none" dirty="0">
                <a:solidFill>
                  <a:schemeClr val="tx2">
                    <a:lumMod val="75000"/>
                  </a:schemeClr>
                </a:solidFill>
                <a:latin typeface="微軟正黑體" panose="020B0604030504040204" charset="-120"/>
                <a:ea typeface="微軟正黑體" panose="020B0604030504040204" charset="-120"/>
              </a:rPr>
              <a:t> 產品創新</a:t>
            </a:r>
            <a:r>
              <a:rPr kumimoji="0" lang="en-US" altLang="zh-TW" sz="2800" u="none" dirty="0">
                <a:solidFill>
                  <a:schemeClr val="tx2">
                    <a:lumMod val="60000"/>
                    <a:lumOff val="40000"/>
                  </a:schemeClr>
                </a:solidFill>
                <a:latin typeface="微軟正黑體" panose="020B0604030504040204" charset="-120"/>
                <a:ea typeface="微軟正黑體" panose="020B0604030504040204" charset="-120"/>
              </a:rPr>
              <a:t>-</a:t>
            </a:r>
            <a:r>
              <a:rPr kumimoji="0" lang="zh-TW" altLang="en-US" sz="2800" u="none" dirty="0">
                <a:solidFill>
                  <a:schemeClr val="tx2">
                    <a:lumMod val="60000"/>
                    <a:lumOff val="40000"/>
                  </a:schemeClr>
                </a:solidFill>
                <a:latin typeface="微軟正黑體" panose="020B0604030504040204" charset="-120"/>
                <a:ea typeface="微軟正黑體" panose="020B0604030504040204" charset="-120"/>
              </a:rPr>
              <a:t>轉型</a:t>
            </a:r>
          </a:p>
        </p:txBody>
      </p:sp>
      <p:sp>
        <p:nvSpPr>
          <p:cNvPr id="28677" name="文字方塊 10"/>
          <p:cNvSpPr txBox="1">
            <a:spLocks noChangeArrowheads="1"/>
          </p:cNvSpPr>
          <p:nvPr/>
        </p:nvSpPr>
        <p:spPr bwMode="auto">
          <a:xfrm>
            <a:off x="8855075" y="6484938"/>
            <a:ext cx="28575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sz="1600" u="none" dirty="0"/>
              <a:t>6</a:t>
            </a:r>
          </a:p>
        </p:txBody>
      </p:sp>
      <p:graphicFrame>
        <p:nvGraphicFramePr>
          <p:cNvPr id="36" name="表格 35"/>
          <p:cNvGraphicFramePr>
            <a:graphicFrameLocks noGrp="1"/>
          </p:cNvGraphicFramePr>
          <p:nvPr/>
        </p:nvGraphicFramePr>
        <p:xfrm>
          <a:off x="593725" y="990600"/>
          <a:ext cx="8261350" cy="2560502"/>
        </p:xfrm>
        <a:graphic>
          <a:graphicData uri="http://schemas.openxmlformats.org/drawingml/2006/table">
            <a:tbl>
              <a:tblPr firstRow="1" bandRow="1">
                <a:tableStyleId>{5C22544A-7EE6-4342-B048-85BDC9FD1C3A}</a:tableStyleId>
              </a:tblPr>
              <a:tblGrid>
                <a:gridCol w="2835275">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gridCol w="2911475">
                  <a:extLst>
                    <a:ext uri="{9D8B030D-6E8A-4147-A177-3AD203B41FA5}">
                      <a16:colId xmlns:a16="http://schemas.microsoft.com/office/drawing/2014/main" val="20002"/>
                    </a:ext>
                  </a:extLst>
                </a:gridCol>
              </a:tblGrid>
              <a:tr h="365760">
                <a:tc>
                  <a:txBody>
                    <a:bodyPr/>
                    <a:lstStyle/>
                    <a:p>
                      <a:pPr algn="ctr"/>
                      <a:r>
                        <a:rPr lang="zh-TW" altLang="en-US" sz="1800" dirty="0">
                          <a:latin typeface="微軟正黑體" panose="020B0604030504040204" charset="-120"/>
                          <a:ea typeface="微軟正黑體" panose="020B0604030504040204" charset="-120"/>
                        </a:rPr>
                        <a:t>產品</a:t>
                      </a:r>
                    </a:p>
                  </a:txBody>
                  <a:tcPr marT="45733" marB="45733"/>
                </a:tc>
                <a:tc>
                  <a:txBody>
                    <a:bodyPr/>
                    <a:lstStyle/>
                    <a:p>
                      <a:pPr algn="ctr"/>
                      <a:r>
                        <a:rPr lang="en-US" altLang="zh-TW" sz="1800" dirty="0">
                          <a:latin typeface="微軟正黑體" panose="020B0604030504040204" charset="-120"/>
                          <a:ea typeface="微軟正黑體" panose="020B0604030504040204" charset="-120"/>
                        </a:rPr>
                        <a:t>2012</a:t>
                      </a:r>
                      <a:r>
                        <a:rPr lang="zh-TW" altLang="en-US" sz="1800" dirty="0">
                          <a:latin typeface="微軟正黑體" panose="020B0604030504040204" charset="-120"/>
                          <a:ea typeface="微軟正黑體" panose="020B0604030504040204" charset="-120"/>
                        </a:rPr>
                        <a:t>年轉型前</a:t>
                      </a:r>
                      <a:r>
                        <a:rPr lang="en-US" altLang="zh-TW" sz="1800" dirty="0">
                          <a:latin typeface="微軟正黑體" panose="020B0604030504040204" charset="-120"/>
                          <a:ea typeface="微軟正黑體" panose="020B0604030504040204" charset="-120"/>
                        </a:rPr>
                        <a:t>%</a:t>
                      </a:r>
                      <a:endParaRPr lang="zh-TW" altLang="en-US" sz="1800" dirty="0">
                        <a:latin typeface="微軟正黑體" panose="020B0604030504040204" charset="-120"/>
                        <a:ea typeface="微軟正黑體" panose="020B0604030504040204" charset="-120"/>
                      </a:endParaRPr>
                    </a:p>
                  </a:txBody>
                  <a:tcPr marT="45733" marB="45733"/>
                </a:tc>
                <a:tc>
                  <a:txBody>
                    <a:bodyPr/>
                    <a:lstStyle/>
                    <a:p>
                      <a:pPr algn="ctr"/>
                      <a:r>
                        <a:rPr lang="en-US" altLang="zh-TW" sz="1800" dirty="0">
                          <a:latin typeface="微軟正黑體" panose="020B0604030504040204" charset="-120"/>
                          <a:ea typeface="微軟正黑體" panose="020B0604030504040204" charset="-120"/>
                        </a:rPr>
                        <a:t>2012</a:t>
                      </a:r>
                      <a:r>
                        <a:rPr lang="zh-TW" altLang="en-US" sz="1800" dirty="0">
                          <a:latin typeface="微軟正黑體" panose="020B0604030504040204" charset="-120"/>
                          <a:ea typeface="微軟正黑體" panose="020B0604030504040204" charset="-120"/>
                        </a:rPr>
                        <a:t>年轉型後至</a:t>
                      </a:r>
                      <a:r>
                        <a:rPr lang="en-US" altLang="zh-TW" sz="1800" dirty="0">
                          <a:solidFill>
                            <a:schemeClr val="bg1"/>
                          </a:solidFill>
                          <a:latin typeface="微軟正黑體" panose="020B0604030504040204" charset="-120"/>
                          <a:ea typeface="微軟正黑體" panose="020B0604030504040204" charset="-120"/>
                        </a:rPr>
                        <a:t>2019</a:t>
                      </a:r>
                      <a:r>
                        <a:rPr lang="zh-TW" altLang="en-US" sz="1800" dirty="0">
                          <a:latin typeface="微軟正黑體" panose="020B0604030504040204" charset="-120"/>
                          <a:ea typeface="微軟正黑體" panose="020B0604030504040204" charset="-120"/>
                        </a:rPr>
                        <a:t>年</a:t>
                      </a:r>
                      <a:r>
                        <a:rPr lang="en-US" altLang="zh-TW" sz="1800" dirty="0">
                          <a:latin typeface="微軟正黑體" panose="020B0604030504040204" charset="-120"/>
                          <a:ea typeface="微軟正黑體" panose="020B0604030504040204" charset="-120"/>
                        </a:rPr>
                        <a:t>%</a:t>
                      </a:r>
                      <a:endParaRPr lang="zh-TW" altLang="en-US" sz="1800" dirty="0">
                        <a:latin typeface="微軟正黑體" panose="020B0604030504040204" charset="-120"/>
                        <a:ea typeface="微軟正黑體" panose="020B0604030504040204" charset="-120"/>
                      </a:endParaRPr>
                    </a:p>
                  </a:txBody>
                  <a:tcPr marT="45733" marB="45733"/>
                </a:tc>
                <a:extLst>
                  <a:ext uri="{0D108BD9-81ED-4DB2-BD59-A6C34878D82A}">
                    <a16:rowId xmlns:a16="http://schemas.microsoft.com/office/drawing/2014/main" val="10000"/>
                  </a:ext>
                </a:extLst>
              </a:tr>
              <a:tr h="365760">
                <a:tc>
                  <a:txBody>
                    <a:bodyPr/>
                    <a:lstStyle/>
                    <a:p>
                      <a:pPr algn="ctr"/>
                      <a:r>
                        <a:rPr lang="zh-TW" altLang="en-US" sz="1600" b="1" dirty="0">
                          <a:latin typeface="微軟正黑體" panose="020B0604030504040204" charset="-120"/>
                          <a:ea typeface="微軟正黑體" panose="020B0604030504040204" charset="-120"/>
                        </a:rPr>
                        <a:t>時裝</a:t>
                      </a:r>
                    </a:p>
                  </a:txBody>
                  <a:tcPr marT="45733" marB="45733"/>
                </a:tc>
                <a:tc>
                  <a:txBody>
                    <a:bodyPr/>
                    <a:lstStyle/>
                    <a:p>
                      <a:pPr algn="ctr"/>
                      <a:r>
                        <a:rPr lang="en-US" altLang="zh-TW" sz="1800" dirty="0">
                          <a:latin typeface="微軟正黑體" panose="020B0604030504040204" charset="-120"/>
                          <a:ea typeface="微軟正黑體" panose="020B0604030504040204" charset="-120"/>
                        </a:rPr>
                        <a:t>57%</a:t>
                      </a:r>
                    </a:p>
                  </a:txBody>
                  <a:tcPr marT="45733" marB="45733"/>
                </a:tc>
                <a:tc>
                  <a:txBody>
                    <a:bodyPr/>
                    <a:lstStyle/>
                    <a:p>
                      <a:pPr algn="ctr"/>
                      <a:r>
                        <a:rPr lang="en-US" altLang="zh-TW" sz="1800" dirty="0">
                          <a:latin typeface="微軟正黑體" panose="020B0604030504040204" charset="-120"/>
                          <a:ea typeface="微軟正黑體" panose="020B0604030504040204" charset="-120"/>
                        </a:rPr>
                        <a:t>38%</a:t>
                      </a:r>
                    </a:p>
                  </a:txBody>
                  <a:tcPr marT="45733" marB="45733"/>
                </a:tc>
                <a:extLst>
                  <a:ext uri="{0D108BD9-81ED-4DB2-BD59-A6C34878D82A}">
                    <a16:rowId xmlns:a16="http://schemas.microsoft.com/office/drawing/2014/main" val="10001"/>
                  </a:ext>
                </a:extLst>
              </a:tr>
              <a:tr h="365760">
                <a:tc>
                  <a:txBody>
                    <a:bodyPr/>
                    <a:lstStyle/>
                    <a:p>
                      <a:pPr algn="ctr"/>
                      <a:r>
                        <a:rPr lang="zh-TW" altLang="en-US" sz="1600" b="1" dirty="0">
                          <a:solidFill>
                            <a:schemeClr val="tx1"/>
                          </a:solidFill>
                          <a:latin typeface="微軟正黑體" panose="020B0604030504040204" charset="-120"/>
                          <a:ea typeface="微軟正黑體" panose="020B0604030504040204" charset="-120"/>
                        </a:rPr>
                        <a:t>戶外</a:t>
                      </a:r>
                      <a:r>
                        <a:rPr lang="en-US" altLang="zh-TW" sz="1600" b="1" dirty="0">
                          <a:solidFill>
                            <a:schemeClr val="tx1"/>
                          </a:solidFill>
                          <a:latin typeface="微軟正黑體" panose="020B0604030504040204" charset="-120"/>
                          <a:ea typeface="微軟正黑體" panose="020B0604030504040204" charset="-120"/>
                        </a:rPr>
                        <a:t>/</a:t>
                      </a:r>
                      <a:r>
                        <a:rPr lang="zh-TW" altLang="en-US" sz="1600" b="1" dirty="0">
                          <a:solidFill>
                            <a:schemeClr val="tx1"/>
                          </a:solidFill>
                          <a:latin typeface="微軟正黑體" panose="020B0604030504040204" charset="-120"/>
                          <a:ea typeface="微軟正黑體" panose="020B0604030504040204" charset="-120"/>
                        </a:rPr>
                        <a:t>運動</a:t>
                      </a:r>
                    </a:p>
                  </a:txBody>
                  <a:tcPr marT="45733" marB="45733"/>
                </a:tc>
                <a:tc>
                  <a:txBody>
                    <a:bodyPr/>
                    <a:lstStyle/>
                    <a:p>
                      <a:pPr algn="ctr"/>
                      <a:r>
                        <a:rPr lang="en-US" altLang="zh-TW" sz="1800" dirty="0">
                          <a:latin typeface="微軟正黑體" panose="020B0604030504040204" charset="-120"/>
                          <a:ea typeface="微軟正黑體" panose="020B0604030504040204" charset="-120"/>
                        </a:rPr>
                        <a:t>16%</a:t>
                      </a:r>
                    </a:p>
                  </a:txBody>
                  <a:tcPr marT="45733" marB="45733"/>
                </a:tc>
                <a:tc>
                  <a:txBody>
                    <a:bodyPr/>
                    <a:lstStyle/>
                    <a:p>
                      <a:pPr algn="ctr"/>
                      <a:r>
                        <a:rPr lang="en-US" altLang="zh-TW" sz="1800" dirty="0">
                          <a:latin typeface="微軟正黑體" panose="020B0604030504040204" charset="-120"/>
                          <a:ea typeface="微軟正黑體" panose="020B0604030504040204" charset="-120"/>
                        </a:rPr>
                        <a:t>33%</a:t>
                      </a:r>
                    </a:p>
                  </a:txBody>
                  <a:tcPr marT="45733" marB="45733"/>
                </a:tc>
                <a:extLst>
                  <a:ext uri="{0D108BD9-81ED-4DB2-BD59-A6C34878D82A}">
                    <a16:rowId xmlns:a16="http://schemas.microsoft.com/office/drawing/2014/main" val="10002"/>
                  </a:ext>
                </a:extLst>
              </a:tr>
              <a:tr h="365760">
                <a:tc>
                  <a:txBody>
                    <a:bodyPr/>
                    <a:lstStyle/>
                    <a:p>
                      <a:pPr algn="ctr"/>
                      <a:r>
                        <a:rPr lang="zh-TW" altLang="en-US" sz="1600" b="1" dirty="0">
                          <a:latin typeface="微軟正黑體" panose="020B0604030504040204" charset="-120"/>
                          <a:ea typeface="微軟正黑體" panose="020B0604030504040204" charset="-120"/>
                        </a:rPr>
                        <a:t>制服</a:t>
                      </a:r>
                      <a:r>
                        <a:rPr lang="en-US" altLang="zh-TW" sz="1600" b="1" dirty="0">
                          <a:latin typeface="微軟正黑體" panose="020B0604030504040204" charset="-120"/>
                          <a:ea typeface="微軟正黑體" panose="020B0604030504040204" charset="-120"/>
                        </a:rPr>
                        <a:t>/</a:t>
                      </a:r>
                      <a:r>
                        <a:rPr lang="zh-TW" altLang="en-US" sz="1600" b="1" dirty="0">
                          <a:latin typeface="微軟正黑體" panose="020B0604030504040204" charset="-120"/>
                          <a:ea typeface="微軟正黑體" panose="020B0604030504040204" charset="-120"/>
                        </a:rPr>
                        <a:t>工作服</a:t>
                      </a:r>
                    </a:p>
                  </a:txBody>
                  <a:tcPr marT="45733" marB="45733"/>
                </a:tc>
                <a:tc>
                  <a:txBody>
                    <a:bodyPr/>
                    <a:lstStyle/>
                    <a:p>
                      <a:pPr algn="ctr"/>
                      <a:r>
                        <a:rPr lang="en-US" altLang="zh-TW" sz="1800" dirty="0">
                          <a:latin typeface="微軟正黑體" panose="020B0604030504040204" charset="-120"/>
                          <a:ea typeface="微軟正黑體" panose="020B0604030504040204" charset="-120"/>
                        </a:rPr>
                        <a:t>0%</a:t>
                      </a:r>
                    </a:p>
                  </a:txBody>
                  <a:tcPr marT="45733" marB="45733"/>
                </a:tc>
                <a:tc>
                  <a:txBody>
                    <a:bodyPr/>
                    <a:lstStyle/>
                    <a:p>
                      <a:pPr algn="ctr"/>
                      <a:r>
                        <a:rPr lang="en-US" altLang="zh-TW" sz="1800" dirty="0">
                          <a:latin typeface="微軟正黑體" panose="020B0604030504040204" charset="-120"/>
                          <a:ea typeface="微軟正黑體" panose="020B0604030504040204" charset="-120"/>
                        </a:rPr>
                        <a:t>13%</a:t>
                      </a:r>
                    </a:p>
                  </a:txBody>
                  <a:tcPr marT="45733" marB="45733"/>
                </a:tc>
                <a:extLst>
                  <a:ext uri="{0D108BD9-81ED-4DB2-BD59-A6C34878D82A}">
                    <a16:rowId xmlns:a16="http://schemas.microsoft.com/office/drawing/2014/main" val="10003"/>
                  </a:ext>
                </a:extLst>
              </a:tr>
              <a:tr h="365760">
                <a:tc>
                  <a:txBody>
                    <a:bodyPr/>
                    <a:lstStyle/>
                    <a:p>
                      <a:pPr algn="ctr"/>
                      <a:r>
                        <a:rPr lang="zh-TW" altLang="en-US" sz="1600" b="1" dirty="0">
                          <a:latin typeface="微軟正黑體" panose="020B0604030504040204" charset="-120"/>
                          <a:ea typeface="微軟正黑體" panose="020B0604030504040204" charset="-120"/>
                        </a:rPr>
                        <a:t>家飾</a:t>
                      </a:r>
                    </a:p>
                  </a:txBody>
                  <a:tcPr marT="45733" marB="45733"/>
                </a:tc>
                <a:tc>
                  <a:txBody>
                    <a:bodyPr/>
                    <a:lstStyle/>
                    <a:p>
                      <a:pPr algn="ctr"/>
                      <a:r>
                        <a:rPr lang="en-US" altLang="zh-TW" sz="1800" dirty="0">
                          <a:latin typeface="微軟正黑體" panose="020B0604030504040204" charset="-120"/>
                          <a:ea typeface="微軟正黑體" panose="020B0604030504040204" charset="-120"/>
                        </a:rPr>
                        <a:t>24%</a:t>
                      </a:r>
                    </a:p>
                  </a:txBody>
                  <a:tcPr marT="45733" marB="45733"/>
                </a:tc>
                <a:tc>
                  <a:txBody>
                    <a:bodyPr/>
                    <a:lstStyle/>
                    <a:p>
                      <a:pPr algn="ctr"/>
                      <a:r>
                        <a:rPr lang="en-US" altLang="zh-TW" sz="1800" dirty="0">
                          <a:latin typeface="微軟正黑體" panose="020B0604030504040204" charset="-120"/>
                          <a:ea typeface="微軟正黑體" panose="020B0604030504040204" charset="-120"/>
                        </a:rPr>
                        <a:t>13%</a:t>
                      </a:r>
                    </a:p>
                  </a:txBody>
                  <a:tcPr marT="45733" marB="45733"/>
                </a:tc>
                <a:extLst>
                  <a:ext uri="{0D108BD9-81ED-4DB2-BD59-A6C34878D82A}">
                    <a16:rowId xmlns:a16="http://schemas.microsoft.com/office/drawing/2014/main" val="10004"/>
                  </a:ext>
                </a:extLst>
              </a:tr>
              <a:tr h="365760">
                <a:tc>
                  <a:txBody>
                    <a:bodyPr/>
                    <a:lstStyle/>
                    <a:p>
                      <a:pPr algn="ctr"/>
                      <a:r>
                        <a:rPr lang="zh-TW" altLang="en-US" sz="1600" b="1" dirty="0">
                          <a:latin typeface="微軟正黑體" panose="020B0604030504040204" charset="-120"/>
                          <a:ea typeface="微軟正黑體" panose="020B0604030504040204" charset="-120"/>
                        </a:rPr>
                        <a:t>產業</a:t>
                      </a:r>
                    </a:p>
                  </a:txBody>
                  <a:tcPr marT="45733" marB="45733"/>
                </a:tc>
                <a:tc>
                  <a:txBody>
                    <a:bodyPr/>
                    <a:lstStyle/>
                    <a:p>
                      <a:pPr algn="ctr"/>
                      <a:r>
                        <a:rPr lang="en-US" altLang="zh-TW" sz="1800" dirty="0">
                          <a:latin typeface="微軟正黑體" panose="020B0604030504040204" charset="-120"/>
                          <a:ea typeface="微軟正黑體" panose="020B0604030504040204" charset="-120"/>
                        </a:rPr>
                        <a:t>3%</a:t>
                      </a:r>
                    </a:p>
                  </a:txBody>
                  <a:tcPr marT="45733" marB="45733"/>
                </a:tc>
                <a:tc>
                  <a:txBody>
                    <a:bodyPr/>
                    <a:lstStyle/>
                    <a:p>
                      <a:pPr algn="ctr"/>
                      <a:r>
                        <a:rPr lang="en-US" altLang="zh-TW" sz="1800" dirty="0">
                          <a:latin typeface="微軟正黑體" panose="020B0604030504040204" charset="-120"/>
                          <a:ea typeface="微軟正黑體" panose="020B0604030504040204" charset="-120"/>
                        </a:rPr>
                        <a:t>3%</a:t>
                      </a:r>
                    </a:p>
                  </a:txBody>
                  <a:tcPr marT="45733" marB="45733"/>
                </a:tc>
                <a:extLst>
                  <a:ext uri="{0D108BD9-81ED-4DB2-BD59-A6C34878D82A}">
                    <a16:rowId xmlns:a16="http://schemas.microsoft.com/office/drawing/2014/main" val="10005"/>
                  </a:ext>
                </a:extLst>
              </a:tr>
              <a:tr h="365760">
                <a:tc>
                  <a:txBody>
                    <a:bodyPr/>
                    <a:lstStyle/>
                    <a:p>
                      <a:pPr algn="ctr">
                        <a:buNone/>
                      </a:pPr>
                      <a:r>
                        <a:rPr lang="zh-TW" altLang="en-US" sz="1400" b="1" dirty="0">
                          <a:solidFill>
                            <a:schemeClr val="tx1"/>
                          </a:solidFill>
                          <a:latin typeface="微軟正黑體" panose="020B0604030504040204" charset="-120"/>
                          <a:ea typeface="微軟正黑體" panose="020B0604030504040204" charset="-120"/>
                          <a:sym typeface="+mn-ea"/>
                        </a:rPr>
                        <a:t>新增防疫產線</a:t>
                      </a:r>
                    </a:p>
                  </a:txBody>
                  <a:tcPr marT="45733" marB="45733"/>
                </a:tc>
                <a:tc>
                  <a:txBody>
                    <a:bodyPr/>
                    <a:lstStyle/>
                    <a:p>
                      <a:pPr algn="ctr">
                        <a:buNone/>
                      </a:pPr>
                      <a:r>
                        <a:rPr lang="en-US" altLang="zh-TW" sz="1800" dirty="0">
                          <a:latin typeface="微軟正黑體" panose="020B0604030504040204" charset="-120"/>
                          <a:ea typeface="微軟正黑體" panose="020B0604030504040204" charset="-120"/>
                        </a:rPr>
                        <a:t>-</a:t>
                      </a:r>
                    </a:p>
                  </a:txBody>
                  <a:tcPr marT="45733" marB="45733"/>
                </a:tc>
                <a:tc>
                  <a:txBody>
                    <a:bodyPr/>
                    <a:lstStyle/>
                    <a:p>
                      <a:pPr algn="ctr">
                        <a:buNone/>
                      </a:pPr>
                      <a:r>
                        <a:rPr lang="en-US" altLang="zh-TW" sz="1800" dirty="0">
                          <a:latin typeface="微軟正黑體" panose="020B0604030504040204" charset="-120"/>
                          <a:ea typeface="微軟正黑體" panose="020B0604030504040204" charset="-120"/>
                        </a:rPr>
                        <a:t>-</a:t>
                      </a:r>
                    </a:p>
                  </a:txBody>
                  <a:tcPr marT="45733" marB="45733"/>
                </a:tc>
                <a:extLst>
                  <a:ext uri="{0D108BD9-81ED-4DB2-BD59-A6C34878D82A}">
                    <a16:rowId xmlns:a16="http://schemas.microsoft.com/office/drawing/2014/main" val="10006"/>
                  </a:ext>
                </a:extLst>
              </a:tr>
            </a:tbl>
          </a:graphicData>
        </a:graphic>
      </p:graphicFrame>
      <p:pic>
        <p:nvPicPr>
          <p:cNvPr id="3" name="Picture 2" descr="black logo transparent background"/>
          <p:cNvPicPr>
            <a:picLocks noChangeAspect="1"/>
          </p:cNvPicPr>
          <p:nvPr/>
        </p:nvPicPr>
        <p:blipFill>
          <a:blip r:embed="rId4"/>
          <a:stretch>
            <a:fillRect/>
          </a:stretch>
        </p:blipFill>
        <p:spPr>
          <a:xfrm>
            <a:off x="247650" y="189230"/>
            <a:ext cx="2468880" cy="675640"/>
          </a:xfrm>
          <a:prstGeom prst="rect">
            <a:avLst/>
          </a:prstGeom>
        </p:spPr>
      </p:pic>
      <p:sp>
        <p:nvSpPr>
          <p:cNvPr id="26630" name="文字方塊 7"/>
          <p:cNvSpPr txBox="1">
            <a:spLocks noChangeArrowheads="1"/>
          </p:cNvSpPr>
          <p:nvPr/>
        </p:nvSpPr>
        <p:spPr bwMode="auto">
          <a:xfrm>
            <a:off x="593725" y="3573780"/>
            <a:ext cx="2328545" cy="3415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marL="285750" indent="-285750">
              <a:buFont typeface="Wingdings" panose="05000000000000000000" charset="0"/>
              <a:buChar char="§"/>
            </a:pPr>
            <a:r>
              <a:rPr lang="zh-TW" altLang="en-US" sz="1800" b="0" u="none" dirty="0">
                <a:latin typeface="微軟正黑體" panose="020B0604030504040204" charset="-120"/>
                <a:ea typeface="微軟正黑體" panose="020B0604030504040204" charset="-120"/>
              </a:rPr>
              <a:t>滿足市場客戶需求</a:t>
            </a:r>
            <a:r>
              <a:rPr lang="zh-TW" altLang="en-US" sz="1800" b="0" u="none" dirty="0">
                <a:latin typeface="新細明體" panose="02020500000000000000" pitchFamily="18" charset="-120"/>
              </a:rPr>
              <a:t>，</a:t>
            </a:r>
            <a:r>
              <a:rPr lang="zh-TW" altLang="en-US" sz="1800" b="0" u="none" dirty="0">
                <a:latin typeface="微軟正黑體" panose="020B0604030504040204" charset="-120"/>
                <a:ea typeface="微軟正黑體" panose="020B0604030504040204" charset="-120"/>
              </a:rPr>
              <a:t>產品結構轉型</a:t>
            </a:r>
            <a:r>
              <a:rPr lang="zh-TW" altLang="en-US" sz="1800" b="0" u="none" dirty="0">
                <a:latin typeface="新細明體" panose="02020500000000000000" pitchFamily="18" charset="-120"/>
              </a:rPr>
              <a:t>。</a:t>
            </a:r>
          </a:p>
          <a:p>
            <a:pPr marL="285750" indent="-285750">
              <a:buFont typeface="Wingdings" panose="05000000000000000000" charset="0"/>
              <a:buChar char="§"/>
            </a:pPr>
            <a:endParaRPr lang="zh-TW" altLang="en-US" sz="1800" b="0" u="none" dirty="0">
              <a:latin typeface="新細明體" panose="02020500000000000000" pitchFamily="18" charset="-120"/>
            </a:endParaRPr>
          </a:p>
          <a:p>
            <a:pPr marL="285750" indent="-285750">
              <a:buFont typeface="Wingdings" panose="05000000000000000000" charset="0"/>
              <a:buChar char="§"/>
            </a:pPr>
            <a:r>
              <a:rPr lang="zh-TW" altLang="en-US" sz="1800" b="0" u="none" dirty="0">
                <a:latin typeface="微軟正黑體" panose="020B0604030504040204" charset="-120"/>
                <a:ea typeface="微軟正黑體" panose="020B0604030504040204" charset="-120"/>
                <a:sym typeface="+mn-ea"/>
              </a:rPr>
              <a:t>深化研發</a:t>
            </a:r>
            <a:r>
              <a:rPr lang="zh-TW" altLang="en-US" sz="1800" b="0" u="none" dirty="0">
                <a:latin typeface="新細明體" panose="02020500000000000000" pitchFamily="18" charset="-120"/>
                <a:sym typeface="+mn-ea"/>
              </a:rPr>
              <a:t>，</a:t>
            </a:r>
            <a:r>
              <a:rPr lang="zh-TW" altLang="en-US" sz="1800" b="0" u="none" dirty="0">
                <a:latin typeface="微軟正黑體" panose="020B0604030504040204" charset="-120"/>
                <a:ea typeface="微軟正黑體" panose="020B0604030504040204" charset="-120"/>
                <a:sym typeface="+mn-ea"/>
              </a:rPr>
              <a:t>結和材質機能與功效</a:t>
            </a:r>
            <a:r>
              <a:rPr lang="zh-TW" altLang="en-US" sz="1800" b="0" u="none" dirty="0">
                <a:latin typeface="新細明體" panose="02020500000000000000" pitchFamily="18" charset="-120"/>
                <a:sym typeface="+mn-ea"/>
              </a:rPr>
              <a:t>。</a:t>
            </a:r>
          </a:p>
          <a:p>
            <a:pPr marL="285750" indent="-285750">
              <a:buFont typeface="Wingdings" panose="05000000000000000000" charset="0"/>
              <a:buChar char="§"/>
            </a:pPr>
            <a:endParaRPr lang="zh-TW" altLang="en-US" sz="1800" b="0" u="none" dirty="0">
              <a:latin typeface="新細明體" panose="02020500000000000000" pitchFamily="18" charset="-120"/>
              <a:sym typeface="+mn-ea"/>
            </a:endParaRPr>
          </a:p>
          <a:p>
            <a:pPr marL="285750" indent="-285750">
              <a:buFont typeface="Wingdings" panose="05000000000000000000" charset="0"/>
              <a:buChar char="§"/>
            </a:pPr>
            <a:r>
              <a:rPr lang="zh-TW" altLang="en-US" sz="1800" b="0" u="none" dirty="0">
                <a:latin typeface="微軟正黑體" panose="020B0604030504040204" charset="-120"/>
                <a:ea typeface="微軟正黑體" panose="020B0604030504040204" charset="-120"/>
                <a:sym typeface="+mn-ea"/>
              </a:rPr>
              <a:t>整合生產設備與設計優勢</a:t>
            </a:r>
            <a:r>
              <a:rPr lang="zh-TW" altLang="en-US" sz="1800" b="0" u="none" dirty="0">
                <a:latin typeface="新細明體" panose="02020500000000000000" pitchFamily="18" charset="-120"/>
                <a:sym typeface="+mn-ea"/>
              </a:rPr>
              <a:t>，</a:t>
            </a:r>
            <a:r>
              <a:rPr lang="zh-TW" altLang="en-US" sz="1800" b="0" u="none" dirty="0">
                <a:latin typeface="微軟正黑體" panose="020B0604030504040204" charset="-120"/>
                <a:ea typeface="微軟正黑體" panose="020B0604030504040204" charset="-120"/>
                <a:sym typeface="+mn-ea"/>
              </a:rPr>
              <a:t>增進產品差異化價值。</a:t>
            </a:r>
            <a:endParaRPr lang="zh-TW" altLang="en-US" sz="1800" b="0" u="none" dirty="0">
              <a:latin typeface="微軟正黑體" panose="020B0604030504040204" charset="-120"/>
              <a:ea typeface="微軟正黑體" panose="020B0604030504040204" charset="-120"/>
            </a:endParaRPr>
          </a:p>
          <a:p>
            <a:pPr marL="285750" indent="-285750"/>
            <a:endParaRPr lang="zh-TW" altLang="en-US" sz="1800" b="0" u="none" dirty="0">
              <a:latin typeface="新細明體" panose="02020500000000000000" pitchFamily="18" charset="-120"/>
            </a:endParaRPr>
          </a:p>
          <a:p>
            <a:endParaRPr lang="zh-TW" altLang="en-US" sz="1800" b="0" u="none" dirty="0">
              <a:latin typeface="微軟正黑體" panose="020B0604030504040204" charset="-120"/>
              <a:ea typeface="微軟正黑體" panose="020B0604030504040204" charset="-120"/>
            </a:endParaRPr>
          </a:p>
          <a:p>
            <a:endParaRPr lang="zh-TW" altLang="en-US" sz="1800" b="0" u="none" dirty="0">
              <a:latin typeface="微軟正黑體" panose="020B0604030504040204" charset="-120"/>
              <a:ea typeface="微軟正黑體" panose="020B0604030504040204" charset="-120"/>
            </a:endParaRPr>
          </a:p>
        </p:txBody>
      </p:sp>
      <p:sp>
        <p:nvSpPr>
          <p:cNvPr id="4" name="Up Arrow 3"/>
          <p:cNvSpPr/>
          <p:nvPr/>
        </p:nvSpPr>
        <p:spPr>
          <a:xfrm rot="2160000">
            <a:off x="8242935" y="1647190"/>
            <a:ext cx="330835" cy="461010"/>
          </a:xfrm>
          <a:prstGeom prst="upArrow">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rot="2160000">
            <a:off x="8242935" y="2021840"/>
            <a:ext cx="330835" cy="461010"/>
          </a:xfrm>
          <a:prstGeom prst="upArrow">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rot="2160000">
            <a:off x="8242935" y="2739390"/>
            <a:ext cx="330835" cy="461010"/>
          </a:xfrm>
          <a:prstGeom prst="upArrow">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圖表 34"/>
          <p:cNvGraphicFramePr/>
          <p:nvPr/>
        </p:nvGraphicFramePr>
        <p:xfrm>
          <a:off x="3531235" y="3464560"/>
          <a:ext cx="5355590" cy="3303270"/>
        </p:xfrm>
        <a:graphic>
          <a:graphicData uri="http://schemas.openxmlformats.org/presentationml/2006/ole">
            <mc:AlternateContent xmlns:mc="http://schemas.openxmlformats.org/markup-compatibility/2006">
              <mc:Choice xmlns:v="urn:schemas-microsoft-com:vml" Requires="v">
                <p:oleObj spid="_x0000_s1036" name="圖表" r:id="rId5" imgW="5913120" imgH="3651250" progId="Excel.Chart.8">
                  <p:embed/>
                </p:oleObj>
              </mc:Choice>
              <mc:Fallback>
                <p:oleObj name="圖表" r:id="rId5" imgW="5913120" imgH="3651250" progId="Excel.Chart.8">
                  <p:embed/>
                  <p:pic>
                    <p:nvPicPr>
                      <p:cNvPr id="0" name="圖表 3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1235" y="3464560"/>
                        <a:ext cx="5355590" cy="3303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Up Arrow 13"/>
          <p:cNvSpPr/>
          <p:nvPr/>
        </p:nvSpPr>
        <p:spPr>
          <a:xfrm rot="2160000">
            <a:off x="8243570" y="3149600"/>
            <a:ext cx="330835" cy="461010"/>
          </a:xfrm>
          <a:prstGeom prst="upArrow">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
          <p:cNvSpPr txBox="1">
            <a:spLocks noChangeArrowheads="1"/>
          </p:cNvSpPr>
          <p:nvPr/>
        </p:nvSpPr>
        <p:spPr bwMode="auto">
          <a:xfrm>
            <a:off x="0" y="0"/>
            <a:ext cx="8077200" cy="100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1pPr>
            <a:lvl2pPr marL="742950" indent="-28575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2pPr>
            <a:lvl3pPr marL="11430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3pPr>
            <a:lvl4pPr marL="16002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4pPr>
            <a:lvl5pPr marL="20574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9pPr>
          </a:lstStyle>
          <a:p>
            <a:pPr algn="ctr" eaLnBrk="1">
              <a:defRPr/>
            </a:pPr>
            <a:r>
              <a:rPr kumimoji="0" lang="zh-TW" altLang="en-US" sz="3200" u="none" dirty="0">
                <a:solidFill>
                  <a:schemeClr val="tx2">
                    <a:lumMod val="75000"/>
                  </a:schemeClr>
                </a:solidFill>
                <a:latin typeface="微軟正黑體" panose="020B0604030504040204" charset="-120"/>
                <a:ea typeface="微軟正黑體" panose="020B0604030504040204" charset="-120"/>
              </a:rPr>
              <a:t>                二</a:t>
            </a:r>
            <a:r>
              <a:rPr kumimoji="0" lang="en-US" altLang="zh-TW" sz="3200" u="none" dirty="0">
                <a:solidFill>
                  <a:schemeClr val="tx2">
                    <a:lumMod val="75000"/>
                  </a:schemeClr>
                </a:solidFill>
                <a:latin typeface="微軟正黑體" panose="020B0604030504040204" charset="-120"/>
                <a:ea typeface="微軟正黑體" panose="020B0604030504040204" charset="-120"/>
              </a:rPr>
              <a:t>.</a:t>
            </a:r>
            <a:r>
              <a:rPr kumimoji="0" lang="zh-TW" altLang="en-US" sz="3200" u="none" dirty="0">
                <a:solidFill>
                  <a:schemeClr val="tx2">
                    <a:lumMod val="75000"/>
                  </a:schemeClr>
                </a:solidFill>
                <a:latin typeface="微軟正黑體" panose="020B0604030504040204" charset="-120"/>
                <a:ea typeface="微軟正黑體" panose="020B0604030504040204" charset="-120"/>
              </a:rPr>
              <a:t> 產品創新</a:t>
            </a:r>
            <a:r>
              <a:rPr kumimoji="0" lang="zh-TW" altLang="en-US" sz="2800" u="none" dirty="0">
                <a:solidFill>
                  <a:schemeClr val="tx2">
                    <a:lumMod val="60000"/>
                    <a:lumOff val="40000"/>
                  </a:schemeClr>
                </a:solidFill>
                <a:latin typeface="微軟正黑體" panose="020B0604030504040204" charset="-120"/>
                <a:ea typeface="微軟正黑體" panose="020B0604030504040204" charset="-120"/>
              </a:rPr>
              <a:t>-深化研發</a:t>
            </a:r>
            <a:endParaRPr kumimoji="0" lang="en-US" altLang="zh-TW" sz="2800" u="none" dirty="0">
              <a:solidFill>
                <a:schemeClr val="tx2">
                  <a:lumMod val="60000"/>
                  <a:lumOff val="40000"/>
                </a:schemeClr>
              </a:solidFill>
              <a:latin typeface="微軟正黑體" panose="020B0604030504040204" charset="-120"/>
              <a:ea typeface="微軟正黑體" panose="020B0604030504040204" charset="-120"/>
            </a:endParaRPr>
          </a:p>
        </p:txBody>
      </p:sp>
      <p:sp>
        <p:nvSpPr>
          <p:cNvPr id="29702" name="Rectangle 37"/>
          <p:cNvSpPr>
            <a:spLocks noChangeArrowheads="1"/>
          </p:cNvSpPr>
          <p:nvPr/>
        </p:nvSpPr>
        <p:spPr bwMode="auto">
          <a:xfrm>
            <a:off x="2451100" y="1500188"/>
            <a:ext cx="2984500"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45" tIns="41473" rIns="82945" bIns="41473">
            <a:spAutoFit/>
          </a:bodyPr>
          <a:lstStyle>
            <a:lvl1pPr marL="285750" indent="-285750" defTabSz="408305">
              <a:spcBef>
                <a:spcPct val="20000"/>
              </a:spcBef>
              <a:defRPr>
                <a:solidFill>
                  <a:schemeClr val="tx1"/>
                </a:solidFill>
                <a:latin typeface="Calibri" panose="020F0502020204030204" pitchFamily="34" charset="0"/>
                <a:ea typeface="新細明體" panose="02020500000000000000" pitchFamily="18" charset="-120"/>
              </a:defRPr>
            </a:lvl1pPr>
            <a:lvl2pPr marL="675005" indent="-260350" defTabSz="408305">
              <a:spcBef>
                <a:spcPct val="20000"/>
              </a:spcBef>
              <a:defRPr>
                <a:solidFill>
                  <a:schemeClr val="tx1"/>
                </a:solidFill>
                <a:latin typeface="Calibri" panose="020F0502020204030204" pitchFamily="34" charset="0"/>
                <a:ea typeface="新細明體" panose="02020500000000000000" pitchFamily="18" charset="-120"/>
              </a:defRPr>
            </a:lvl2pPr>
            <a:lvl3pPr marL="1036955" indent="-208280" defTabSz="408305">
              <a:spcBef>
                <a:spcPct val="20000"/>
              </a:spcBef>
              <a:defRPr>
                <a:solidFill>
                  <a:schemeClr val="tx1"/>
                </a:solidFill>
                <a:latin typeface="Calibri" panose="020F0502020204030204" pitchFamily="34" charset="0"/>
                <a:ea typeface="新細明體" panose="02020500000000000000" pitchFamily="18" charset="-120"/>
              </a:defRPr>
            </a:lvl3pPr>
            <a:lvl4pPr marL="1450975" indent="-206375" defTabSz="408305">
              <a:spcBef>
                <a:spcPct val="20000"/>
              </a:spcBef>
              <a:defRPr>
                <a:solidFill>
                  <a:schemeClr val="tx1"/>
                </a:solidFill>
                <a:latin typeface="Calibri" panose="020F0502020204030204" pitchFamily="34" charset="0"/>
                <a:ea typeface="新細明體" panose="02020500000000000000" pitchFamily="18" charset="-120"/>
              </a:defRPr>
            </a:lvl4pPr>
            <a:lvl5pPr marL="1866900" indent="-208280" defTabSz="408305">
              <a:spcBef>
                <a:spcPct val="20000"/>
              </a:spcBef>
              <a:defRPr>
                <a:solidFill>
                  <a:schemeClr val="tx1"/>
                </a:solidFill>
                <a:latin typeface="Calibri" panose="020F0502020204030204" pitchFamily="34" charset="0"/>
                <a:ea typeface="新細明體" panose="02020500000000000000" pitchFamily="18" charset="-120"/>
              </a:defRPr>
            </a:lvl5pPr>
            <a:lvl6pPr marL="23241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7813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2385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6957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algn="just">
              <a:lnSpc>
                <a:spcPct val="150000"/>
              </a:lnSpc>
              <a:spcBef>
                <a:spcPct val="0"/>
              </a:spcBef>
              <a:buFont typeface="Wingdings" panose="05000000000000000000" pitchFamily="2" charset="2"/>
              <a:buChar char="l"/>
            </a:pPr>
            <a:r>
              <a:rPr kumimoji="0" lang="en-US" altLang="zh-TW" sz="1800" u="none">
                <a:solidFill>
                  <a:srgbClr val="000000"/>
                </a:solidFill>
                <a:latin typeface="微軟正黑體" panose="020B0604030504040204" charset="-120"/>
                <a:ea typeface="微軟正黑體" panose="020B0604030504040204" charset="-120"/>
              </a:rPr>
              <a:t>Organic cotton(</a:t>
            </a:r>
            <a:r>
              <a:rPr kumimoji="0" lang="zh-TW" altLang="en-US" sz="1800" u="none">
                <a:solidFill>
                  <a:srgbClr val="000000"/>
                </a:solidFill>
                <a:latin typeface="微軟正黑體" panose="020B0604030504040204" charset="-120"/>
                <a:ea typeface="微軟正黑體" panose="020B0604030504040204" charset="-120"/>
              </a:rPr>
              <a:t>有機棉</a:t>
            </a:r>
            <a:r>
              <a:rPr kumimoji="0" lang="en-US" altLang="zh-TW" sz="1800" u="none">
                <a:solidFill>
                  <a:srgbClr val="000000"/>
                </a:solidFill>
                <a:latin typeface="微軟正黑體" panose="020B0604030504040204" charset="-120"/>
                <a:ea typeface="微軟正黑體" panose="020B0604030504040204" charset="-120"/>
              </a:rPr>
              <a:t>)</a:t>
            </a:r>
          </a:p>
          <a:p>
            <a:pPr algn="just">
              <a:lnSpc>
                <a:spcPct val="150000"/>
              </a:lnSpc>
              <a:spcBef>
                <a:spcPct val="0"/>
              </a:spcBef>
              <a:buFont typeface="Wingdings" panose="05000000000000000000" pitchFamily="2" charset="2"/>
              <a:buChar char="l"/>
            </a:pPr>
            <a:r>
              <a:rPr kumimoji="0" lang="en-US" altLang="zh-TW" sz="1800" u="none">
                <a:solidFill>
                  <a:srgbClr val="000000"/>
                </a:solidFill>
                <a:latin typeface="微軟正黑體" panose="020B0604030504040204" charset="-120"/>
                <a:ea typeface="微軟正黑體" panose="020B0604030504040204" charset="-120"/>
              </a:rPr>
              <a:t>DryCool Tec(</a:t>
            </a:r>
            <a:r>
              <a:rPr kumimoji="0" lang="zh-TW" altLang="en-US" sz="1800" u="none">
                <a:solidFill>
                  <a:srgbClr val="000000"/>
                </a:solidFill>
                <a:latin typeface="微軟正黑體" panose="020B0604030504040204" charset="-120"/>
                <a:ea typeface="微軟正黑體" panose="020B0604030504040204" charset="-120"/>
              </a:rPr>
              <a:t>乾爽涼快</a:t>
            </a:r>
            <a:r>
              <a:rPr kumimoji="0" lang="en-US" altLang="zh-TW" sz="1800" u="none">
                <a:solidFill>
                  <a:srgbClr val="000000"/>
                </a:solidFill>
                <a:latin typeface="微軟正黑體" panose="020B0604030504040204" charset="-120"/>
                <a:ea typeface="微軟正黑體" panose="020B0604030504040204" charset="-120"/>
              </a:rPr>
              <a:t>)</a:t>
            </a:r>
          </a:p>
          <a:p>
            <a:pPr algn="just">
              <a:lnSpc>
                <a:spcPct val="150000"/>
              </a:lnSpc>
              <a:spcBef>
                <a:spcPct val="0"/>
              </a:spcBef>
              <a:buFont typeface="Wingdings" panose="05000000000000000000" pitchFamily="2" charset="2"/>
              <a:buChar char="l"/>
            </a:pPr>
            <a:r>
              <a:rPr kumimoji="0" lang="en-US" altLang="zh-TW" sz="1800" u="none">
                <a:solidFill>
                  <a:srgbClr val="000000"/>
                </a:solidFill>
                <a:latin typeface="微軟正黑體" panose="020B0604030504040204" charset="-120"/>
                <a:ea typeface="微軟正黑體" panose="020B0604030504040204" charset="-120"/>
              </a:rPr>
              <a:t>ThermoPlus(</a:t>
            </a:r>
            <a:r>
              <a:rPr kumimoji="0" lang="zh-TW" altLang="en-US" sz="1800" u="none">
                <a:solidFill>
                  <a:srgbClr val="000000"/>
                </a:solidFill>
                <a:latin typeface="微軟正黑體" panose="020B0604030504040204" charset="-120"/>
                <a:ea typeface="微軟正黑體" panose="020B0604030504040204" charset="-120"/>
              </a:rPr>
              <a:t>保暖</a:t>
            </a:r>
            <a:r>
              <a:rPr kumimoji="0" lang="en-US" altLang="zh-TW" sz="1800" u="none">
                <a:solidFill>
                  <a:srgbClr val="000000"/>
                </a:solidFill>
                <a:latin typeface="微軟正黑體" panose="020B0604030504040204" charset="-120"/>
                <a:ea typeface="微軟正黑體" panose="020B0604030504040204" charset="-120"/>
              </a:rPr>
              <a:t>)</a:t>
            </a:r>
          </a:p>
        </p:txBody>
      </p:sp>
      <p:grpSp>
        <p:nvGrpSpPr>
          <p:cNvPr id="29703" name="群組 11"/>
          <p:cNvGrpSpPr/>
          <p:nvPr/>
        </p:nvGrpSpPr>
        <p:grpSpPr bwMode="auto">
          <a:xfrm>
            <a:off x="179705" y="1549400"/>
            <a:ext cx="2190115" cy="5113655"/>
            <a:chOff x="533400" y="1828800"/>
            <a:chExt cx="2133600" cy="4457700"/>
          </a:xfrm>
        </p:grpSpPr>
        <p:pic>
          <p:nvPicPr>
            <p:cNvPr id="29737" name="圖片 9"/>
            <p:cNvPicPr>
              <a:picLocks noChangeAspect="1"/>
            </p:cNvPicPr>
            <p:nvPr/>
          </p:nvPicPr>
          <p:blipFill>
            <a:blip r:embed="rId3" cstate="email"/>
            <a:srcRect l="32794" r="32207"/>
            <a:stretch>
              <a:fillRect/>
            </a:stretch>
          </p:blipFill>
          <p:spPr bwMode="auto">
            <a:xfrm>
              <a:off x="533400" y="1828800"/>
              <a:ext cx="21336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淚滴形 14"/>
            <p:cNvSpPr/>
            <p:nvPr/>
          </p:nvSpPr>
          <p:spPr>
            <a:xfrm rot="4302896">
              <a:off x="791147" y="3933825"/>
              <a:ext cx="256031" cy="247650"/>
            </a:xfrm>
            <a:prstGeom prst="teardrop">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 name="淚滴形 15"/>
            <p:cNvSpPr/>
            <p:nvPr/>
          </p:nvSpPr>
          <p:spPr>
            <a:xfrm rot="4302896">
              <a:off x="791147" y="2356123"/>
              <a:ext cx="256031" cy="247650"/>
            </a:xfrm>
            <a:prstGeom prst="teardrop">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 name="淚滴形 16"/>
            <p:cNvSpPr/>
            <p:nvPr/>
          </p:nvSpPr>
          <p:spPr>
            <a:xfrm rot="4302896">
              <a:off x="790454" y="5397352"/>
              <a:ext cx="257415" cy="247650"/>
            </a:xfrm>
            <a:prstGeom prst="teardrop">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grpSp>
      <p:sp>
        <p:nvSpPr>
          <p:cNvPr id="29704" name="Rectangle 37"/>
          <p:cNvSpPr>
            <a:spLocks noChangeArrowheads="1"/>
          </p:cNvSpPr>
          <p:nvPr/>
        </p:nvSpPr>
        <p:spPr bwMode="auto">
          <a:xfrm>
            <a:off x="2474913" y="4916488"/>
            <a:ext cx="5148262"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45" tIns="41473" rIns="82945" bIns="41473">
            <a:spAutoFit/>
          </a:bodyPr>
          <a:lstStyle>
            <a:lvl1pPr marL="285750" indent="-285750" defTabSz="408305">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08305">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08305">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08305">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08305">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gn="just">
              <a:lnSpc>
                <a:spcPct val="150000"/>
              </a:lnSpc>
              <a:buFont typeface="Wingdings" panose="05000000000000000000" pitchFamily="2" charset="2"/>
              <a:buChar char="l"/>
            </a:pPr>
            <a:r>
              <a:rPr kumimoji="0" lang="en-US" altLang="zh-TW" sz="1800" u="none" dirty="0">
                <a:solidFill>
                  <a:srgbClr val="000000"/>
                </a:solidFill>
                <a:latin typeface="微軟正黑體" panose="020B0604030504040204" charset="-120"/>
                <a:ea typeface="微軟正黑體" panose="020B0604030504040204" charset="-120"/>
              </a:rPr>
              <a:t>Anti-microbial(</a:t>
            </a:r>
            <a:r>
              <a:rPr kumimoji="0" lang="zh-TW" altLang="en-US" sz="1800" u="none" dirty="0">
                <a:solidFill>
                  <a:srgbClr val="000000"/>
                </a:solidFill>
                <a:latin typeface="微軟正黑體" panose="020B0604030504040204" charset="-120"/>
                <a:ea typeface="微軟正黑體" panose="020B0604030504040204" charset="-120"/>
              </a:rPr>
              <a:t>抗菌</a:t>
            </a:r>
            <a:r>
              <a:rPr kumimoji="0" lang="en-US" altLang="zh-TW" sz="1800" u="none" dirty="0">
                <a:solidFill>
                  <a:srgbClr val="000000"/>
                </a:solidFill>
                <a:latin typeface="微軟正黑體" panose="020B0604030504040204" charset="-120"/>
                <a:ea typeface="微軟正黑體" panose="020B0604030504040204" charset="-120"/>
              </a:rPr>
              <a:t>)</a:t>
            </a:r>
          </a:p>
          <a:p>
            <a:pPr algn="just">
              <a:lnSpc>
                <a:spcPct val="150000"/>
              </a:lnSpc>
              <a:buFont typeface="Wingdings" panose="05000000000000000000" pitchFamily="2" charset="2"/>
              <a:buChar char="l"/>
            </a:pPr>
            <a:r>
              <a:rPr kumimoji="0" lang="en-US" altLang="zh-TW" sz="1800" u="none" dirty="0">
                <a:solidFill>
                  <a:srgbClr val="000000"/>
                </a:solidFill>
                <a:latin typeface="微軟正黑體" panose="020B0604030504040204" charset="-120"/>
                <a:ea typeface="微軟正黑體" panose="020B0604030504040204" charset="-120"/>
              </a:rPr>
              <a:t>Wrinkle Free(</a:t>
            </a:r>
            <a:r>
              <a:rPr kumimoji="0" lang="zh-TW" altLang="en-US" sz="1800" u="none" dirty="0">
                <a:solidFill>
                  <a:srgbClr val="000000"/>
                </a:solidFill>
                <a:latin typeface="微軟正黑體" panose="020B0604030504040204" charset="-120"/>
                <a:ea typeface="微軟正黑體" panose="020B0604030504040204" charset="-120"/>
              </a:rPr>
              <a:t>抗皺</a:t>
            </a:r>
            <a:r>
              <a:rPr kumimoji="0" lang="en-US" altLang="zh-TW" sz="1800" u="none" dirty="0">
                <a:solidFill>
                  <a:srgbClr val="000000"/>
                </a:solidFill>
                <a:latin typeface="微軟正黑體" panose="020B0604030504040204" charset="-120"/>
                <a:ea typeface="微軟正黑體" panose="020B0604030504040204" charset="-120"/>
              </a:rPr>
              <a:t>)</a:t>
            </a:r>
          </a:p>
          <a:p>
            <a:pPr algn="just">
              <a:lnSpc>
                <a:spcPct val="150000"/>
              </a:lnSpc>
              <a:buFont typeface="Wingdings" panose="05000000000000000000" pitchFamily="2" charset="2"/>
              <a:buChar char="l"/>
            </a:pPr>
            <a:r>
              <a:rPr kumimoji="0" lang="en-US" altLang="zh-TW" sz="1800" u="none" dirty="0">
                <a:solidFill>
                  <a:srgbClr val="000000"/>
                </a:solidFill>
                <a:latin typeface="微軟正黑體" panose="020B0604030504040204" charset="-120"/>
                <a:ea typeface="微軟正黑體" panose="020B0604030504040204" charset="-120"/>
              </a:rPr>
              <a:t>High Color-fastness to Light (</a:t>
            </a:r>
            <a:r>
              <a:rPr kumimoji="0" lang="zh-TW" altLang="en-US" sz="1800" u="none" dirty="0">
                <a:solidFill>
                  <a:srgbClr val="000000"/>
                </a:solidFill>
                <a:latin typeface="微軟正黑體" panose="020B0604030504040204" charset="-120"/>
                <a:ea typeface="微軟正黑體" panose="020B0604030504040204" charset="-120"/>
              </a:rPr>
              <a:t>高</a:t>
            </a:r>
            <a:r>
              <a:rPr kumimoji="0" lang="en-US" altLang="zh-TW" sz="1800" u="none" dirty="0">
                <a:solidFill>
                  <a:srgbClr val="000000"/>
                </a:solidFill>
                <a:latin typeface="微軟正黑體" panose="020B0604030504040204" charset="-120"/>
                <a:ea typeface="微軟正黑體" panose="020B0604030504040204" charset="-120"/>
              </a:rPr>
              <a:t>&amp;</a:t>
            </a:r>
            <a:r>
              <a:rPr kumimoji="0" lang="zh-TW" altLang="en-US" sz="1800" u="none" dirty="0">
                <a:solidFill>
                  <a:srgbClr val="000000"/>
                </a:solidFill>
                <a:latin typeface="微軟正黑體" panose="020B0604030504040204" charset="-120"/>
                <a:ea typeface="微軟正黑體" panose="020B0604030504040204" charset="-120"/>
              </a:rPr>
              <a:t>日光牢度</a:t>
            </a:r>
            <a:r>
              <a:rPr kumimoji="0" lang="en-US" altLang="zh-TW" sz="1800" u="none" dirty="0">
                <a:solidFill>
                  <a:srgbClr val="000000"/>
                </a:solidFill>
                <a:latin typeface="微軟正黑體" panose="020B0604030504040204" charset="-120"/>
                <a:ea typeface="微軟正黑體" panose="020B0604030504040204" charset="-120"/>
              </a:rPr>
              <a:t>)</a:t>
            </a:r>
          </a:p>
          <a:p>
            <a:pPr algn="just">
              <a:lnSpc>
                <a:spcPct val="150000"/>
              </a:lnSpc>
              <a:buFont typeface="Wingdings" panose="05000000000000000000" pitchFamily="2" charset="2"/>
              <a:buChar char="l"/>
            </a:pPr>
            <a:r>
              <a:rPr kumimoji="0" lang="en-US" altLang="zh-TW" sz="1800" u="none" dirty="0">
                <a:solidFill>
                  <a:srgbClr val="000000"/>
                </a:solidFill>
                <a:latin typeface="微軟正黑體" panose="020B0604030504040204" charset="-120"/>
                <a:ea typeface="微軟正黑體" panose="020B0604030504040204" charset="-120"/>
              </a:rPr>
              <a:t>Flame Retardant(</a:t>
            </a:r>
            <a:r>
              <a:rPr kumimoji="0" lang="zh-TW" altLang="en-US" sz="1800" u="none" dirty="0">
                <a:solidFill>
                  <a:srgbClr val="000000"/>
                </a:solidFill>
                <a:latin typeface="微軟正黑體" panose="020B0604030504040204" charset="-120"/>
                <a:ea typeface="微軟正黑體" panose="020B0604030504040204" charset="-120"/>
              </a:rPr>
              <a:t>阻燃</a:t>
            </a:r>
            <a:r>
              <a:rPr kumimoji="0" lang="en-US" altLang="zh-TW" sz="1800" u="none" dirty="0">
                <a:solidFill>
                  <a:srgbClr val="000000"/>
                </a:solidFill>
                <a:latin typeface="微軟正黑體" panose="020B0604030504040204" charset="-120"/>
                <a:ea typeface="微軟正黑體" panose="020B0604030504040204" charset="-120"/>
              </a:rPr>
              <a:t>)</a:t>
            </a:r>
          </a:p>
        </p:txBody>
      </p:sp>
      <p:sp>
        <p:nvSpPr>
          <p:cNvPr id="29705" name="Rectangle 37"/>
          <p:cNvSpPr>
            <a:spLocks noChangeArrowheads="1"/>
          </p:cNvSpPr>
          <p:nvPr/>
        </p:nvSpPr>
        <p:spPr bwMode="auto">
          <a:xfrm>
            <a:off x="2451100" y="3028950"/>
            <a:ext cx="2873375"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45" tIns="41473" rIns="82945" bIns="41473">
            <a:spAutoFit/>
          </a:bodyPr>
          <a:lstStyle>
            <a:lvl1pPr marL="285750" indent="-285750" defTabSz="408305">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08305">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08305">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08305">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08305">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algn="just">
              <a:lnSpc>
                <a:spcPct val="150000"/>
              </a:lnSpc>
              <a:buFont typeface="Wingdings" panose="05000000000000000000" pitchFamily="2" charset="2"/>
              <a:buChar char="l"/>
            </a:pPr>
            <a:r>
              <a:rPr kumimoji="0" lang="en-US" altLang="zh-TW" sz="1800" u="none" dirty="0">
                <a:solidFill>
                  <a:srgbClr val="000000"/>
                </a:solidFill>
                <a:latin typeface="微軟正黑體" panose="020B0604030504040204" charset="-120"/>
                <a:ea typeface="微軟正黑體" panose="020B0604030504040204" charset="-120"/>
              </a:rPr>
              <a:t>UV Tec(</a:t>
            </a:r>
            <a:r>
              <a:rPr kumimoji="0" lang="zh-TW" altLang="en-US" sz="1800" u="none" dirty="0">
                <a:solidFill>
                  <a:srgbClr val="000000"/>
                </a:solidFill>
                <a:latin typeface="微軟正黑體" panose="020B0604030504040204" charset="-120"/>
                <a:ea typeface="微軟正黑體" panose="020B0604030504040204" charset="-120"/>
              </a:rPr>
              <a:t>抗</a:t>
            </a:r>
            <a:r>
              <a:rPr kumimoji="0" lang="en-US" altLang="zh-TW" sz="1800" u="none" dirty="0">
                <a:solidFill>
                  <a:srgbClr val="000000"/>
                </a:solidFill>
                <a:latin typeface="微軟正黑體" panose="020B0604030504040204" charset="-120"/>
                <a:ea typeface="微軟正黑體" panose="020B0604030504040204" charset="-120"/>
              </a:rPr>
              <a:t>UV)</a:t>
            </a:r>
          </a:p>
          <a:p>
            <a:pPr algn="just">
              <a:lnSpc>
                <a:spcPct val="150000"/>
              </a:lnSpc>
              <a:buFont typeface="Wingdings" panose="05000000000000000000" pitchFamily="2" charset="2"/>
              <a:buChar char="l"/>
            </a:pPr>
            <a:r>
              <a:rPr kumimoji="0" lang="en-US" altLang="zh-TW" sz="1800" u="none" dirty="0">
                <a:solidFill>
                  <a:srgbClr val="000000"/>
                </a:solidFill>
                <a:latin typeface="微軟正黑體" panose="020B0604030504040204" charset="-120"/>
                <a:ea typeface="微軟正黑體" panose="020B0604030504040204" charset="-120"/>
              </a:rPr>
              <a:t>Stretch(</a:t>
            </a:r>
            <a:r>
              <a:rPr kumimoji="0" lang="zh-TW" altLang="en-US" sz="1800" u="none" dirty="0">
                <a:solidFill>
                  <a:srgbClr val="000000"/>
                </a:solidFill>
                <a:latin typeface="微軟正黑體" panose="020B0604030504040204" charset="-120"/>
                <a:ea typeface="微軟正黑體" panose="020B0604030504040204" charset="-120"/>
              </a:rPr>
              <a:t>彈性</a:t>
            </a:r>
            <a:r>
              <a:rPr kumimoji="0" lang="en-US" altLang="zh-TW" sz="1800" u="none" dirty="0">
                <a:solidFill>
                  <a:srgbClr val="000000"/>
                </a:solidFill>
                <a:latin typeface="微軟正黑體" panose="020B0604030504040204" charset="-120"/>
                <a:ea typeface="微軟正黑體" panose="020B0604030504040204" charset="-120"/>
              </a:rPr>
              <a:t>)</a:t>
            </a:r>
          </a:p>
          <a:p>
            <a:pPr algn="just">
              <a:lnSpc>
                <a:spcPct val="150000"/>
              </a:lnSpc>
              <a:buFont typeface="Wingdings" panose="05000000000000000000" pitchFamily="2" charset="2"/>
              <a:buChar char="l"/>
            </a:pPr>
            <a:r>
              <a:rPr kumimoji="0" lang="en-US" altLang="zh-TW" sz="1800" u="none" dirty="0">
                <a:solidFill>
                  <a:srgbClr val="000000"/>
                </a:solidFill>
                <a:latin typeface="微軟正黑體" panose="020B0604030504040204" charset="-120"/>
                <a:ea typeface="微軟正黑體" panose="020B0604030504040204" charset="-120"/>
              </a:rPr>
              <a:t>4-Way Stretch(</a:t>
            </a:r>
            <a:r>
              <a:rPr kumimoji="0" lang="zh-TW" altLang="en-US" sz="1800" u="none" dirty="0">
                <a:solidFill>
                  <a:srgbClr val="000000"/>
                </a:solidFill>
                <a:latin typeface="微軟正黑體" panose="020B0604030504040204" charset="-120"/>
                <a:ea typeface="微軟正黑體" panose="020B0604030504040204" charset="-120"/>
              </a:rPr>
              <a:t>四面彈</a:t>
            </a:r>
            <a:r>
              <a:rPr kumimoji="0" lang="en-US" altLang="zh-TW" sz="1800" u="none" dirty="0">
                <a:solidFill>
                  <a:srgbClr val="000000"/>
                </a:solidFill>
                <a:latin typeface="微軟正黑體" panose="020B0604030504040204" charset="-120"/>
                <a:ea typeface="微軟正黑體" panose="020B0604030504040204" charset="-120"/>
              </a:rPr>
              <a:t>)</a:t>
            </a:r>
          </a:p>
          <a:p>
            <a:pPr algn="just">
              <a:lnSpc>
                <a:spcPct val="150000"/>
              </a:lnSpc>
              <a:buFont typeface="Wingdings" panose="05000000000000000000" pitchFamily="2" charset="2"/>
              <a:buChar char="l"/>
            </a:pPr>
            <a:r>
              <a:rPr kumimoji="0" lang="en-US" altLang="zh-TW" sz="1800" u="none" dirty="0">
                <a:solidFill>
                  <a:srgbClr val="000000"/>
                </a:solidFill>
                <a:latin typeface="微軟正黑體" panose="020B0604030504040204" charset="-120"/>
                <a:ea typeface="微軟正黑體" panose="020B0604030504040204" charset="-120"/>
              </a:rPr>
              <a:t>Down Proof(</a:t>
            </a:r>
            <a:r>
              <a:rPr kumimoji="0" lang="zh-TW" altLang="en-US" sz="1800" u="none" dirty="0">
                <a:solidFill>
                  <a:srgbClr val="000000"/>
                </a:solidFill>
                <a:latin typeface="微軟正黑體" panose="020B0604030504040204" charset="-120"/>
                <a:ea typeface="微軟正黑體" panose="020B0604030504040204" charset="-120"/>
              </a:rPr>
              <a:t>防絨</a:t>
            </a:r>
            <a:r>
              <a:rPr kumimoji="0" lang="en-US" altLang="zh-TW" sz="1800" u="none" dirty="0">
                <a:solidFill>
                  <a:srgbClr val="000000"/>
                </a:solidFill>
                <a:latin typeface="微軟正黑體" panose="020B0604030504040204" charset="-120"/>
                <a:ea typeface="微軟正黑體" panose="020B0604030504040204" charset="-120"/>
              </a:rPr>
              <a:t>)</a:t>
            </a:r>
          </a:p>
        </p:txBody>
      </p:sp>
      <p:grpSp>
        <p:nvGrpSpPr>
          <p:cNvPr id="29706" name="群組 21"/>
          <p:cNvGrpSpPr/>
          <p:nvPr/>
        </p:nvGrpSpPr>
        <p:grpSpPr bwMode="auto">
          <a:xfrm>
            <a:off x="5835015" y="1748155"/>
            <a:ext cx="3011805" cy="4055745"/>
            <a:chOff x="4823773" y="1530350"/>
            <a:chExt cx="3667765" cy="4684713"/>
          </a:xfrm>
        </p:grpSpPr>
        <p:pic>
          <p:nvPicPr>
            <p:cNvPr id="29708" name="Picture 4"/>
            <p:cNvPicPr>
              <a:picLocks noChangeAspect="1"/>
            </p:cNvPicPr>
            <p:nvPr/>
          </p:nvPicPr>
          <p:blipFill>
            <a:blip r:embed="rId4" cstate="email"/>
            <a:srcRect/>
            <a:stretch>
              <a:fillRect/>
            </a:stretch>
          </p:blipFill>
          <p:spPr bwMode="auto">
            <a:xfrm>
              <a:off x="4846638" y="1530350"/>
              <a:ext cx="58578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9" name="Picture 5"/>
            <p:cNvPicPr>
              <a:picLocks noChangeAspect="1"/>
            </p:cNvPicPr>
            <p:nvPr/>
          </p:nvPicPr>
          <p:blipFill>
            <a:blip r:embed="rId5" cstate="email"/>
            <a:srcRect/>
            <a:stretch>
              <a:fillRect/>
            </a:stretch>
          </p:blipFill>
          <p:spPr bwMode="auto">
            <a:xfrm>
              <a:off x="5610225" y="1530350"/>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0" name="Picture 6"/>
            <p:cNvPicPr>
              <a:picLocks noChangeAspect="1"/>
            </p:cNvPicPr>
            <p:nvPr/>
          </p:nvPicPr>
          <p:blipFill>
            <a:blip r:embed="rId6" cstate="email"/>
            <a:srcRect/>
            <a:stretch>
              <a:fillRect/>
            </a:stretch>
          </p:blipFill>
          <p:spPr bwMode="auto">
            <a:xfrm>
              <a:off x="6376988" y="1530350"/>
              <a:ext cx="58578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1" name="Picture 7"/>
            <p:cNvPicPr>
              <a:picLocks noChangeAspect="1"/>
            </p:cNvPicPr>
            <p:nvPr/>
          </p:nvPicPr>
          <p:blipFill>
            <a:blip r:embed="rId7" cstate="email"/>
            <a:srcRect/>
            <a:stretch>
              <a:fillRect/>
            </a:stretch>
          </p:blipFill>
          <p:spPr bwMode="auto">
            <a:xfrm>
              <a:off x="7138988" y="1530350"/>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2" name="Picture 8"/>
            <p:cNvPicPr>
              <a:picLocks noChangeAspect="1"/>
            </p:cNvPicPr>
            <p:nvPr/>
          </p:nvPicPr>
          <p:blipFill>
            <a:blip r:embed="rId8" cstate="email"/>
            <a:srcRect/>
            <a:stretch>
              <a:fillRect/>
            </a:stretch>
          </p:blipFill>
          <p:spPr bwMode="auto">
            <a:xfrm>
              <a:off x="7904163" y="1530350"/>
              <a:ext cx="58578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3" name="Picture 10"/>
            <p:cNvPicPr>
              <a:picLocks noChangeAspect="1"/>
            </p:cNvPicPr>
            <p:nvPr/>
          </p:nvPicPr>
          <p:blipFill>
            <a:blip r:embed="rId9" cstate="email"/>
            <a:srcRect/>
            <a:stretch>
              <a:fillRect/>
            </a:stretch>
          </p:blipFill>
          <p:spPr bwMode="auto">
            <a:xfrm>
              <a:off x="4823773" y="2299960"/>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4" name="Picture 11"/>
            <p:cNvPicPr>
              <a:picLocks noChangeAspect="1"/>
            </p:cNvPicPr>
            <p:nvPr/>
          </p:nvPicPr>
          <p:blipFill>
            <a:blip r:embed="rId10" cstate="email"/>
            <a:srcRect/>
            <a:stretch>
              <a:fillRect/>
            </a:stretch>
          </p:blipFill>
          <p:spPr bwMode="auto">
            <a:xfrm>
              <a:off x="5582600" y="2273236"/>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5" name="Picture 12"/>
            <p:cNvPicPr>
              <a:picLocks noChangeAspect="1"/>
            </p:cNvPicPr>
            <p:nvPr/>
          </p:nvPicPr>
          <p:blipFill>
            <a:blip r:embed="rId11" cstate="email"/>
            <a:srcRect/>
            <a:stretch>
              <a:fillRect/>
            </a:stretch>
          </p:blipFill>
          <p:spPr bwMode="auto">
            <a:xfrm>
              <a:off x="7151688" y="5621338"/>
              <a:ext cx="588962"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6" name="Picture 13"/>
            <p:cNvPicPr>
              <a:picLocks noChangeAspect="1"/>
            </p:cNvPicPr>
            <p:nvPr/>
          </p:nvPicPr>
          <p:blipFill>
            <a:blip r:embed="rId12" cstate="email"/>
            <a:srcRect/>
            <a:stretch>
              <a:fillRect/>
            </a:stretch>
          </p:blipFill>
          <p:spPr bwMode="auto">
            <a:xfrm>
              <a:off x="6364288" y="2349500"/>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7" name="Picture 14"/>
            <p:cNvPicPr>
              <a:picLocks noChangeAspect="1"/>
            </p:cNvPicPr>
            <p:nvPr/>
          </p:nvPicPr>
          <p:blipFill>
            <a:blip r:embed="rId13" cstate="email"/>
            <a:srcRect/>
            <a:stretch>
              <a:fillRect/>
            </a:stretch>
          </p:blipFill>
          <p:spPr bwMode="auto">
            <a:xfrm>
              <a:off x="7123113" y="2349500"/>
              <a:ext cx="60801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8" name="Picture 15"/>
            <p:cNvPicPr>
              <a:picLocks noChangeAspect="1"/>
            </p:cNvPicPr>
            <p:nvPr/>
          </p:nvPicPr>
          <p:blipFill>
            <a:blip r:embed="rId14" cstate="email"/>
            <a:srcRect/>
            <a:stretch>
              <a:fillRect/>
            </a:stretch>
          </p:blipFill>
          <p:spPr bwMode="auto">
            <a:xfrm>
              <a:off x="7902575" y="2349500"/>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9" name="Picture 16"/>
            <p:cNvPicPr>
              <a:picLocks noChangeAspect="1"/>
            </p:cNvPicPr>
            <p:nvPr/>
          </p:nvPicPr>
          <p:blipFill>
            <a:blip r:embed="rId15" cstate="email"/>
            <a:srcRect/>
            <a:stretch>
              <a:fillRect/>
            </a:stretch>
          </p:blipFill>
          <p:spPr bwMode="auto">
            <a:xfrm>
              <a:off x="6372225" y="480218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0" name="Picture 17"/>
            <p:cNvPicPr>
              <a:picLocks noChangeAspect="1"/>
            </p:cNvPicPr>
            <p:nvPr/>
          </p:nvPicPr>
          <p:blipFill>
            <a:blip r:embed="rId16" cstate="email"/>
            <a:srcRect/>
            <a:stretch>
              <a:fillRect/>
            </a:stretch>
          </p:blipFill>
          <p:spPr bwMode="auto">
            <a:xfrm>
              <a:off x="5611813" y="317023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1" name="Picture 18"/>
            <p:cNvPicPr>
              <a:picLocks noChangeAspect="1"/>
            </p:cNvPicPr>
            <p:nvPr/>
          </p:nvPicPr>
          <p:blipFill>
            <a:blip r:embed="rId17" cstate="email"/>
            <a:srcRect/>
            <a:stretch>
              <a:fillRect/>
            </a:stretch>
          </p:blipFill>
          <p:spPr bwMode="auto">
            <a:xfrm>
              <a:off x="7134225" y="480218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2" name="Picture 19"/>
            <p:cNvPicPr>
              <a:picLocks noChangeAspect="1"/>
            </p:cNvPicPr>
            <p:nvPr/>
          </p:nvPicPr>
          <p:blipFill>
            <a:blip r:embed="rId18" cstate="email"/>
            <a:srcRect/>
            <a:stretch>
              <a:fillRect/>
            </a:stretch>
          </p:blipFill>
          <p:spPr bwMode="auto">
            <a:xfrm>
              <a:off x="5610225" y="480218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3" name="Picture 20"/>
            <p:cNvPicPr>
              <a:picLocks noChangeAspect="1"/>
            </p:cNvPicPr>
            <p:nvPr/>
          </p:nvPicPr>
          <p:blipFill>
            <a:blip r:embed="rId19" cstate="email"/>
            <a:srcRect/>
            <a:stretch>
              <a:fillRect/>
            </a:stretch>
          </p:blipFill>
          <p:spPr bwMode="auto">
            <a:xfrm>
              <a:off x="6375400" y="3989388"/>
              <a:ext cx="593725"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4" name="Picture 21"/>
            <p:cNvPicPr>
              <a:picLocks noChangeAspect="1"/>
            </p:cNvPicPr>
            <p:nvPr/>
          </p:nvPicPr>
          <p:blipFill>
            <a:blip r:embed="rId20" cstate="email"/>
            <a:srcRect/>
            <a:stretch>
              <a:fillRect/>
            </a:stretch>
          </p:blipFill>
          <p:spPr bwMode="auto">
            <a:xfrm>
              <a:off x="4846638" y="4802188"/>
              <a:ext cx="588962"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5" name="Picture 22"/>
            <p:cNvPicPr>
              <a:picLocks noChangeAspect="1"/>
            </p:cNvPicPr>
            <p:nvPr/>
          </p:nvPicPr>
          <p:blipFill>
            <a:blip r:embed="rId21" cstate="email"/>
            <a:srcRect/>
            <a:stretch>
              <a:fillRect/>
            </a:stretch>
          </p:blipFill>
          <p:spPr bwMode="auto">
            <a:xfrm>
              <a:off x="5603875" y="5621338"/>
              <a:ext cx="588963"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6" name="Picture 24"/>
            <p:cNvPicPr>
              <a:picLocks noChangeAspect="1"/>
            </p:cNvPicPr>
            <p:nvPr/>
          </p:nvPicPr>
          <p:blipFill>
            <a:blip r:embed="rId22" cstate="email"/>
            <a:srcRect/>
            <a:stretch>
              <a:fillRect/>
            </a:stretch>
          </p:blipFill>
          <p:spPr bwMode="auto">
            <a:xfrm>
              <a:off x="6378575" y="562768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7" name="Picture 26"/>
            <p:cNvPicPr>
              <a:picLocks noChangeAspect="1"/>
            </p:cNvPicPr>
            <p:nvPr/>
          </p:nvPicPr>
          <p:blipFill>
            <a:blip r:embed="rId23" cstate="email"/>
            <a:srcRect/>
            <a:stretch>
              <a:fillRect/>
            </a:stretch>
          </p:blipFill>
          <p:spPr bwMode="auto">
            <a:xfrm>
              <a:off x="7138988" y="317023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8" name="Picture 27"/>
            <p:cNvPicPr>
              <a:picLocks noChangeAspect="1"/>
            </p:cNvPicPr>
            <p:nvPr/>
          </p:nvPicPr>
          <p:blipFill>
            <a:blip r:embed="rId24" cstate="email"/>
            <a:srcRect/>
            <a:stretch>
              <a:fillRect/>
            </a:stretch>
          </p:blipFill>
          <p:spPr bwMode="auto">
            <a:xfrm>
              <a:off x="7902575" y="317023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9" name="Picture 28"/>
            <p:cNvPicPr>
              <a:picLocks noChangeAspect="1"/>
            </p:cNvPicPr>
            <p:nvPr/>
          </p:nvPicPr>
          <p:blipFill>
            <a:blip r:embed="rId25" cstate="email"/>
            <a:srcRect/>
            <a:stretch>
              <a:fillRect/>
            </a:stretch>
          </p:blipFill>
          <p:spPr bwMode="auto">
            <a:xfrm>
              <a:off x="7142163" y="398938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0" name="Picture 30"/>
            <p:cNvPicPr>
              <a:picLocks noChangeAspect="1"/>
            </p:cNvPicPr>
            <p:nvPr/>
          </p:nvPicPr>
          <p:blipFill>
            <a:blip r:embed="rId26" cstate="email"/>
            <a:srcRect/>
            <a:stretch>
              <a:fillRect/>
            </a:stretch>
          </p:blipFill>
          <p:spPr bwMode="auto">
            <a:xfrm>
              <a:off x="7904163" y="398938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1" name="Picture 31"/>
            <p:cNvPicPr>
              <a:picLocks noChangeAspect="1"/>
            </p:cNvPicPr>
            <p:nvPr/>
          </p:nvPicPr>
          <p:blipFill>
            <a:blip r:embed="rId27" cstate="email"/>
            <a:srcRect/>
            <a:stretch>
              <a:fillRect/>
            </a:stretch>
          </p:blipFill>
          <p:spPr bwMode="auto">
            <a:xfrm>
              <a:off x="4846638" y="317023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2" name="Picture 32"/>
            <p:cNvPicPr>
              <a:picLocks noChangeAspect="1"/>
            </p:cNvPicPr>
            <p:nvPr/>
          </p:nvPicPr>
          <p:blipFill>
            <a:blip r:embed="rId28" cstate="email"/>
            <a:srcRect/>
            <a:stretch>
              <a:fillRect/>
            </a:stretch>
          </p:blipFill>
          <p:spPr bwMode="auto">
            <a:xfrm>
              <a:off x="6375400" y="317023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3" name="Picture 33"/>
            <p:cNvPicPr>
              <a:picLocks noChangeAspect="1"/>
            </p:cNvPicPr>
            <p:nvPr/>
          </p:nvPicPr>
          <p:blipFill>
            <a:blip r:embed="rId29" cstate="email"/>
            <a:srcRect/>
            <a:stretch>
              <a:fillRect/>
            </a:stretch>
          </p:blipFill>
          <p:spPr bwMode="auto">
            <a:xfrm>
              <a:off x="4846638" y="3989388"/>
              <a:ext cx="595312"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4" name="Picture 34"/>
            <p:cNvPicPr>
              <a:picLocks noChangeAspect="1"/>
            </p:cNvPicPr>
            <p:nvPr/>
          </p:nvPicPr>
          <p:blipFill>
            <a:blip r:embed="rId30" cstate="email"/>
            <a:srcRect/>
            <a:stretch>
              <a:fillRect/>
            </a:stretch>
          </p:blipFill>
          <p:spPr bwMode="auto">
            <a:xfrm>
              <a:off x="4843463" y="5624513"/>
              <a:ext cx="588962"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5" name="Picture 35"/>
            <p:cNvPicPr>
              <a:picLocks noChangeAspect="1"/>
            </p:cNvPicPr>
            <p:nvPr/>
          </p:nvPicPr>
          <p:blipFill>
            <a:blip r:embed="rId31" cstate="email"/>
            <a:srcRect/>
            <a:stretch>
              <a:fillRect/>
            </a:stretch>
          </p:blipFill>
          <p:spPr bwMode="auto">
            <a:xfrm>
              <a:off x="7896225" y="4802188"/>
              <a:ext cx="593725"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6" name="Picture 36"/>
            <p:cNvPicPr>
              <a:picLocks noChangeAspect="1"/>
            </p:cNvPicPr>
            <p:nvPr/>
          </p:nvPicPr>
          <p:blipFill>
            <a:blip r:embed="rId32" cstate="email"/>
            <a:srcRect/>
            <a:stretch>
              <a:fillRect/>
            </a:stretch>
          </p:blipFill>
          <p:spPr bwMode="auto">
            <a:xfrm>
              <a:off x="5614988" y="3989388"/>
              <a:ext cx="587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707" name="文字方塊 51"/>
          <p:cNvSpPr txBox="1">
            <a:spLocks noChangeArrowheads="1"/>
          </p:cNvSpPr>
          <p:nvPr/>
        </p:nvSpPr>
        <p:spPr bwMode="auto">
          <a:xfrm>
            <a:off x="8855075" y="6484938"/>
            <a:ext cx="28575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altLang="zh-TW" sz="1600" u="none" dirty="0"/>
              <a:t>7</a:t>
            </a:r>
            <a:endParaRPr lang="zh-TW" altLang="en-US" sz="1600" u="none" dirty="0"/>
          </a:p>
        </p:txBody>
      </p:sp>
      <p:sp>
        <p:nvSpPr>
          <p:cNvPr id="26630" name="文字方塊 7"/>
          <p:cNvSpPr txBox="1">
            <a:spLocks noChangeArrowheads="1"/>
          </p:cNvSpPr>
          <p:nvPr/>
        </p:nvSpPr>
        <p:spPr bwMode="auto">
          <a:xfrm>
            <a:off x="194945" y="1155700"/>
            <a:ext cx="524129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marL="285750" indent="-285750">
              <a:buFont typeface="Wingdings" panose="05000000000000000000" charset="0"/>
              <a:buChar char="§"/>
            </a:pPr>
            <a:r>
              <a:rPr lang="zh-TW" altLang="en-US" sz="1800" u="none" dirty="0">
                <a:latin typeface="微軟正黑體" panose="020B0604030504040204" charset="-120"/>
                <a:ea typeface="微軟正黑體" panose="020B0604030504040204" charset="-120"/>
              </a:rPr>
              <a:t>具備完整的機能性產品及創新研發</a:t>
            </a:r>
            <a:r>
              <a:rPr lang="zh-TW" altLang="en-US" sz="1800" u="none" dirty="0">
                <a:latin typeface="新細明體" panose="02020500000000000000" pitchFamily="18" charset="-120"/>
              </a:rPr>
              <a:t>。</a:t>
            </a:r>
            <a:endParaRPr lang="zh-TW" altLang="en-US" sz="1800" u="none" dirty="0">
              <a:latin typeface="微軟正黑體" panose="020B0604030504040204" charset="-120"/>
              <a:ea typeface="微軟正黑體" panose="020B0604030504040204" charset="-120"/>
            </a:endParaRPr>
          </a:p>
        </p:txBody>
      </p:sp>
      <p:pic>
        <p:nvPicPr>
          <p:cNvPr id="2" name="Picture 1" descr="black logo transparent background"/>
          <p:cNvPicPr>
            <a:picLocks noChangeAspect="1"/>
          </p:cNvPicPr>
          <p:nvPr/>
        </p:nvPicPr>
        <p:blipFill>
          <a:blip r:embed="rId33"/>
          <a:stretch>
            <a:fillRect/>
          </a:stretch>
        </p:blipFill>
        <p:spPr>
          <a:xfrm>
            <a:off x="247650" y="189230"/>
            <a:ext cx="2468880" cy="675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1"/>
          <p:cNvSpPr txBox="1">
            <a:spLocks noChangeArrowheads="1"/>
          </p:cNvSpPr>
          <p:nvPr/>
        </p:nvSpPr>
        <p:spPr bwMode="auto">
          <a:xfrm>
            <a:off x="0" y="0"/>
            <a:ext cx="8458200" cy="100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1pPr>
            <a:lvl2pPr marL="742950" indent="-28575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2pPr>
            <a:lvl3pPr marL="11430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3pPr>
            <a:lvl4pPr marL="16002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4pPr>
            <a:lvl5pPr marL="2057400" indent="-228600" defTabSz="449580">
              <a:spcBef>
                <a:spcPct val="2000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5pPr>
            <a:lvl6pPr marL="25146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6pPr>
            <a:lvl7pPr marL="29718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7pPr>
            <a:lvl8pPr marL="34290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8pPr>
            <a:lvl9pPr marL="3886200" indent="-228600" defTabSz="449580" eaLnBrk="0" fontAlgn="base" hangingPunct="0">
              <a:spcBef>
                <a:spcPct val="2000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Calibri" panose="020F0502020204030204" pitchFamily="34" charset="0"/>
                <a:ea typeface="新細明體" panose="02020500000000000000" pitchFamily="18" charset="-120"/>
              </a:defRPr>
            </a:lvl9pPr>
          </a:lstStyle>
          <a:p>
            <a:pPr algn="ctr" eaLnBrk="1">
              <a:defRPr/>
            </a:pPr>
            <a:r>
              <a:rPr kumimoji="0" lang="zh-TW" altLang="en-US" sz="3200" u="none" dirty="0">
                <a:solidFill>
                  <a:schemeClr val="tx2">
                    <a:lumMod val="75000"/>
                  </a:schemeClr>
                </a:solidFill>
                <a:latin typeface="微軟正黑體" panose="020B0604030504040204" charset="-120"/>
                <a:ea typeface="微軟正黑體" panose="020B0604030504040204" charset="-120"/>
              </a:rPr>
              <a:t>                    二</a:t>
            </a:r>
            <a:r>
              <a:rPr kumimoji="0" lang="en-US" altLang="zh-TW" sz="3200" u="none" dirty="0">
                <a:solidFill>
                  <a:schemeClr val="tx2">
                    <a:lumMod val="75000"/>
                  </a:schemeClr>
                </a:solidFill>
                <a:latin typeface="微軟正黑體" panose="020B0604030504040204" charset="-120"/>
                <a:ea typeface="微軟正黑體" panose="020B0604030504040204" charset="-120"/>
              </a:rPr>
              <a:t>.</a:t>
            </a:r>
            <a:r>
              <a:rPr kumimoji="0" lang="zh-TW" altLang="en-US" sz="3200" u="none" dirty="0">
                <a:solidFill>
                  <a:schemeClr val="tx2">
                    <a:lumMod val="75000"/>
                  </a:schemeClr>
                </a:solidFill>
                <a:latin typeface="微軟正黑體" panose="020B0604030504040204" charset="-120"/>
                <a:ea typeface="微軟正黑體" panose="020B0604030504040204" charset="-120"/>
              </a:rPr>
              <a:t> 產品創新</a:t>
            </a:r>
            <a:r>
              <a:rPr kumimoji="0" lang="zh-TW" altLang="en-US" sz="2000" u="none" dirty="0">
                <a:solidFill>
                  <a:schemeClr val="tx2">
                    <a:lumMod val="60000"/>
                    <a:lumOff val="40000"/>
                  </a:schemeClr>
                </a:solidFill>
                <a:latin typeface="微軟正黑體" panose="020B0604030504040204" charset="-120"/>
                <a:ea typeface="微軟正黑體" panose="020B0604030504040204" charset="-120"/>
              </a:rPr>
              <a:t>-</a:t>
            </a:r>
            <a:r>
              <a:rPr kumimoji="0" lang="zh-TW" altLang="en-US" sz="2400" u="none" dirty="0">
                <a:solidFill>
                  <a:schemeClr val="tx2">
                    <a:lumMod val="60000"/>
                    <a:lumOff val="40000"/>
                  </a:schemeClr>
                </a:solidFill>
                <a:latin typeface="微軟正黑體" panose="020B0604030504040204" charset="-120"/>
                <a:ea typeface="微軟正黑體" panose="020B0604030504040204" charset="-120"/>
              </a:rPr>
              <a:t>生產與設計優勢</a:t>
            </a:r>
            <a:endParaRPr kumimoji="0" lang="en-US" altLang="zh-TW" sz="2400" u="none" dirty="0">
              <a:solidFill>
                <a:schemeClr val="tx2">
                  <a:lumMod val="60000"/>
                  <a:lumOff val="40000"/>
                </a:schemeClr>
              </a:solidFill>
              <a:latin typeface="微軟正黑體" panose="020B0604030504040204" charset="-120"/>
              <a:ea typeface="微軟正黑體" panose="020B0604030504040204" charset="-120"/>
            </a:endParaRPr>
          </a:p>
        </p:txBody>
      </p:sp>
      <p:sp>
        <p:nvSpPr>
          <p:cNvPr id="30726" name="Rectangle 5"/>
          <p:cNvSpPr>
            <a:spLocks noChangeArrowheads="1"/>
          </p:cNvSpPr>
          <p:nvPr/>
        </p:nvSpPr>
        <p:spPr bwMode="auto">
          <a:xfrm>
            <a:off x="367983" y="2273300"/>
            <a:ext cx="2694305" cy="180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45" tIns="41473" rIns="82945" bIns="41473">
            <a:spAutoFit/>
          </a:bodyPr>
          <a:lstStyle>
            <a:lvl1pPr marL="414655" indent="-414655" defTabSz="408305">
              <a:spcBef>
                <a:spcPct val="20000"/>
              </a:spcBef>
              <a:defRPr>
                <a:solidFill>
                  <a:schemeClr val="tx1"/>
                </a:solidFill>
                <a:latin typeface="Calibri" panose="020F0502020204030204" pitchFamily="34" charset="0"/>
                <a:ea typeface="新細明體" panose="02020500000000000000" pitchFamily="18" charset="-120"/>
              </a:defRPr>
            </a:lvl1pPr>
            <a:lvl2pPr marL="675005" indent="-260350" defTabSz="408305">
              <a:spcBef>
                <a:spcPct val="20000"/>
              </a:spcBef>
              <a:defRPr>
                <a:solidFill>
                  <a:schemeClr val="tx1"/>
                </a:solidFill>
                <a:latin typeface="Calibri" panose="020F0502020204030204" pitchFamily="34" charset="0"/>
                <a:ea typeface="新細明體" panose="02020500000000000000" pitchFamily="18" charset="-120"/>
              </a:defRPr>
            </a:lvl2pPr>
            <a:lvl3pPr marL="1036955" indent="-208280" defTabSz="408305">
              <a:spcBef>
                <a:spcPct val="20000"/>
              </a:spcBef>
              <a:defRPr>
                <a:solidFill>
                  <a:schemeClr val="tx1"/>
                </a:solidFill>
                <a:latin typeface="Calibri" panose="020F0502020204030204" pitchFamily="34" charset="0"/>
                <a:ea typeface="新細明體" panose="02020500000000000000" pitchFamily="18" charset="-120"/>
              </a:defRPr>
            </a:lvl3pPr>
            <a:lvl4pPr marL="1450975" indent="-206375" defTabSz="408305">
              <a:spcBef>
                <a:spcPct val="20000"/>
              </a:spcBef>
              <a:defRPr>
                <a:solidFill>
                  <a:schemeClr val="tx1"/>
                </a:solidFill>
                <a:latin typeface="Calibri" panose="020F0502020204030204" pitchFamily="34" charset="0"/>
                <a:ea typeface="新細明體" panose="02020500000000000000" pitchFamily="18" charset="-120"/>
              </a:defRPr>
            </a:lvl4pPr>
            <a:lvl5pPr marL="1866900" indent="-208280" defTabSz="408305">
              <a:spcBef>
                <a:spcPct val="20000"/>
              </a:spcBef>
              <a:defRPr>
                <a:solidFill>
                  <a:schemeClr val="tx1"/>
                </a:solidFill>
                <a:latin typeface="Calibri" panose="020F0502020204030204" pitchFamily="34" charset="0"/>
                <a:ea typeface="新細明體" panose="02020500000000000000" pitchFamily="18" charset="-120"/>
              </a:defRPr>
            </a:lvl5pPr>
            <a:lvl6pPr marL="23241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7813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2385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695700" indent="-208280" defTabSz="408305"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marL="0" indent="0" eaLnBrk="1">
              <a:lnSpc>
                <a:spcPct val="100000"/>
              </a:lnSpc>
              <a:spcBef>
                <a:spcPct val="0"/>
              </a:spcBef>
              <a:buFont typeface="Wingdings" panose="05000000000000000000" pitchFamily="2" charset="2"/>
              <a:buNone/>
            </a:pPr>
            <a:r>
              <a:rPr kumimoji="0" lang="zh-TW" altLang="en-US" sz="2000" u="none" dirty="0">
                <a:ln w="22225">
                  <a:noFill/>
                  <a:prstDash val="solid"/>
                </a:ln>
                <a:solidFill>
                  <a:schemeClr val="accent2">
                    <a:lumMod val="75000"/>
                  </a:schemeClr>
                </a:solidFill>
                <a:effectLst/>
                <a:latin typeface="微軟正黑體" panose="020B0604030504040204" charset="-120"/>
                <a:ea typeface="微軟正黑體" panose="020B0604030504040204" charset="-120"/>
              </a:rPr>
              <a:t>佳和</a:t>
            </a:r>
            <a:r>
              <a:rPr kumimoji="0" lang="en-US" altLang="zh-TW" sz="2000" u="none" dirty="0">
                <a:ln w="22225">
                  <a:noFill/>
                  <a:prstDash val="solid"/>
                </a:ln>
                <a:solidFill>
                  <a:schemeClr val="accent2">
                    <a:lumMod val="75000"/>
                  </a:schemeClr>
                </a:solidFill>
                <a:effectLst/>
                <a:latin typeface="微軟正黑體" panose="020B0604030504040204" charset="-120"/>
                <a:ea typeface="微軟正黑體" panose="020B0604030504040204" charset="-120"/>
              </a:rPr>
              <a:t>-</a:t>
            </a:r>
            <a:r>
              <a:rPr kumimoji="0" lang="zh-TW" altLang="en-US" sz="2000" u="none" dirty="0">
                <a:ln w="22225">
                  <a:noFill/>
                  <a:prstDash val="solid"/>
                </a:ln>
                <a:solidFill>
                  <a:schemeClr val="accent2">
                    <a:lumMod val="75000"/>
                  </a:schemeClr>
                </a:solidFill>
                <a:effectLst/>
                <a:latin typeface="微軟正黑體" panose="020B0604030504040204" charset="-120"/>
                <a:ea typeface="微軟正黑體" panose="020B0604030504040204" charset="-120"/>
              </a:rPr>
              <a:t>核心優勢</a:t>
            </a:r>
          </a:p>
          <a:p>
            <a:pPr marL="0" indent="0" eaLnBrk="1">
              <a:lnSpc>
                <a:spcPct val="100000"/>
              </a:lnSpc>
              <a:spcBef>
                <a:spcPct val="0"/>
              </a:spcBef>
              <a:buFont typeface="Wingdings" panose="05000000000000000000" pitchFamily="2" charset="2"/>
              <a:buNone/>
            </a:pPr>
            <a:r>
              <a:rPr kumimoji="0" lang="zh-TW" altLang="en-US" sz="2000" u="none" dirty="0">
                <a:ln w="22225">
                  <a:noFill/>
                  <a:prstDash val="solid"/>
                </a:ln>
                <a:solidFill>
                  <a:schemeClr val="accent2">
                    <a:lumMod val="75000"/>
                  </a:schemeClr>
                </a:solidFill>
                <a:effectLst/>
                <a:latin typeface="微軟正黑體" panose="020B0604030504040204" charset="-120"/>
                <a:ea typeface="微軟正黑體" panose="020B0604030504040204" charset="-120"/>
              </a:rPr>
              <a:t>世界流行</a:t>
            </a:r>
            <a:r>
              <a:rPr kumimoji="0" lang="en-US" altLang="zh-TW" sz="2000" u="none" dirty="0">
                <a:ln w="22225">
                  <a:noFill/>
                  <a:prstDash val="solid"/>
                </a:ln>
                <a:solidFill>
                  <a:schemeClr val="accent2">
                    <a:lumMod val="75000"/>
                  </a:schemeClr>
                </a:solidFill>
                <a:effectLst/>
                <a:latin typeface="微軟正黑體" panose="020B0604030504040204" charset="-120"/>
                <a:ea typeface="微軟正黑體" panose="020B0604030504040204" charset="-120"/>
              </a:rPr>
              <a:t>SmartWool</a:t>
            </a:r>
            <a:endParaRPr kumimoji="0" lang="zh-TW" altLang="en-US" sz="2000" u="none" dirty="0">
              <a:ln w="22225">
                <a:noFill/>
                <a:prstDash val="solid"/>
              </a:ln>
              <a:solidFill>
                <a:schemeClr val="accent2">
                  <a:lumMod val="75000"/>
                </a:schemeClr>
              </a:solidFill>
              <a:effectLst/>
              <a:latin typeface="微軟正黑體" panose="020B0604030504040204" charset="-120"/>
              <a:ea typeface="微軟正黑體" panose="020B0604030504040204" charset="-120"/>
            </a:endParaRPr>
          </a:p>
          <a:p>
            <a:pPr algn="l" eaLnBrk="1">
              <a:lnSpc>
                <a:spcPts val="2800"/>
              </a:lnSpc>
              <a:buClrTx/>
              <a:buSzTx/>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機能性羊毛混紡</a:t>
            </a:r>
          </a:p>
          <a:p>
            <a:pPr algn="l" eaLnBrk="1">
              <a:lnSpc>
                <a:spcPts val="2800"/>
              </a:lnSpc>
              <a:buClrTx/>
              <a:buSzTx/>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機能性混紡 特殊材質</a:t>
            </a:r>
          </a:p>
        </p:txBody>
      </p:sp>
      <p:sp>
        <p:nvSpPr>
          <p:cNvPr id="30727" name="Rectangle 13"/>
          <p:cNvSpPr>
            <a:spLocks noChangeArrowheads="1"/>
          </p:cNvSpPr>
          <p:nvPr/>
        </p:nvSpPr>
        <p:spPr bwMode="auto">
          <a:xfrm>
            <a:off x="3130550" y="2273300"/>
            <a:ext cx="375475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45" tIns="41473" rIns="82945" bIns="41473">
            <a:spAutoFit/>
          </a:bodyPr>
          <a:lstStyle>
            <a:lvl1pPr marL="414655" indent="-414655" defTabSz="408305">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08305">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08305">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08305">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08305">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ECO Product(</a:t>
            </a:r>
            <a:r>
              <a:rPr kumimoji="0" lang="zh-TW" altLang="en-US" sz="1800" u="none" dirty="0">
                <a:latin typeface="微軟正黑體" panose="020B0604030504040204" charset="-120"/>
                <a:ea typeface="微軟正黑體" panose="020B0604030504040204" charset="-120"/>
              </a:rPr>
              <a:t>環保</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Wool Double Tech(</a:t>
            </a:r>
            <a:r>
              <a:rPr kumimoji="0" lang="zh-TW" altLang="en-US" sz="1800" u="none" dirty="0">
                <a:latin typeface="微軟正黑體" panose="020B0604030504040204" charset="-120"/>
                <a:ea typeface="微軟正黑體" panose="020B0604030504040204" charset="-120"/>
              </a:rPr>
              <a:t>雙面絨</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Wool Linen(</a:t>
            </a:r>
            <a:r>
              <a:rPr kumimoji="0" lang="zh-TW" altLang="en-US" sz="1800" u="none" dirty="0">
                <a:latin typeface="微軟正黑體" panose="020B0604030504040204" charset="-120"/>
                <a:ea typeface="微軟正黑體" panose="020B0604030504040204" charset="-120"/>
              </a:rPr>
              <a:t>羊毛</a:t>
            </a:r>
            <a:r>
              <a:rPr kumimoji="0" lang="zh-TW" altLang="zh-TW" sz="1800" u="none" dirty="0">
                <a:latin typeface="微軟正黑體" panose="020B0604030504040204" charset="-120"/>
                <a:ea typeface="微軟正黑體" panose="020B0604030504040204" charset="-120"/>
              </a:rPr>
              <a:t>.</a:t>
            </a:r>
            <a:r>
              <a:rPr kumimoji="0" lang="zh-TW" altLang="en-US" sz="1800" u="none" dirty="0">
                <a:latin typeface="微軟正黑體" panose="020B0604030504040204" charset="-120"/>
                <a:ea typeface="微軟正黑體" panose="020B0604030504040204" charset="-120"/>
              </a:rPr>
              <a:t>麻</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Wool Bonding(</a:t>
            </a:r>
            <a:r>
              <a:rPr kumimoji="0" lang="zh-TW" altLang="zh-TW" sz="1800" u="none" dirty="0">
                <a:latin typeface="微軟正黑體" panose="020B0604030504040204" charset="-120"/>
                <a:ea typeface="微軟正黑體" panose="020B0604030504040204" charset="-120"/>
              </a:rPr>
              <a:t>貼</a:t>
            </a:r>
            <a:r>
              <a:rPr kumimoji="0" lang="zh-TW" altLang="en-US" sz="1800" u="none" dirty="0">
                <a:latin typeface="微軟正黑體" panose="020B0604030504040204" charset="-120"/>
                <a:ea typeface="微軟正黑體" panose="020B0604030504040204" charset="-120"/>
              </a:rPr>
              <a:t>合</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CORDURA®(</a:t>
            </a:r>
            <a:r>
              <a:rPr kumimoji="0" lang="zh-TW" altLang="en-US" sz="1800" u="none" dirty="0">
                <a:latin typeface="微軟正黑體" panose="020B0604030504040204" charset="-120"/>
                <a:ea typeface="微軟正黑體" panose="020B0604030504040204" charset="-120"/>
              </a:rPr>
              <a:t>耐磨</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err="1">
                <a:latin typeface="微軟正黑體" panose="020B0604030504040204" charset="-120"/>
                <a:ea typeface="微軟正黑體" panose="020B0604030504040204" charset="-120"/>
              </a:rPr>
              <a:t>Ombre</a:t>
            </a:r>
            <a:r>
              <a:rPr kumimoji="0" lang="zh-TW" altLang="en-US" sz="1800" u="none" dirty="0">
                <a:latin typeface="微軟正黑體" panose="020B0604030504040204" charset="-120"/>
                <a:ea typeface="微軟正黑體" panose="020B0604030504040204" charset="-120"/>
              </a:rPr>
              <a:t> </a:t>
            </a:r>
            <a:r>
              <a:rPr kumimoji="0" lang="en-US" altLang="zh-TW" sz="1800" u="none" dirty="0">
                <a:latin typeface="微軟正黑體" panose="020B0604030504040204" charset="-120"/>
                <a:ea typeface="微軟正黑體" panose="020B0604030504040204" charset="-120"/>
              </a:rPr>
              <a:t>(</a:t>
            </a:r>
            <a:r>
              <a:rPr kumimoji="0" lang="zh-TW" altLang="en-US" sz="1800" u="none" dirty="0">
                <a:latin typeface="微軟正黑體" panose="020B0604030504040204" charset="-120"/>
                <a:ea typeface="微軟正黑體" panose="020B0604030504040204" charset="-120"/>
              </a:rPr>
              <a:t>深淺漸近</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Flannel</a:t>
            </a:r>
            <a:r>
              <a:rPr kumimoji="0" lang="zh-TW" altLang="en-US" sz="1800" u="none" dirty="0">
                <a:latin typeface="微軟正黑體" panose="020B0604030504040204" charset="-120"/>
                <a:ea typeface="微軟正黑體" panose="020B0604030504040204" charset="-120"/>
              </a:rPr>
              <a:t> </a:t>
            </a:r>
            <a:r>
              <a:rPr kumimoji="0" lang="en-US" altLang="zh-TW" sz="1800" u="none" dirty="0">
                <a:latin typeface="微軟正黑體" panose="020B0604030504040204" charset="-120"/>
                <a:ea typeface="微軟正黑體" panose="020B0604030504040204" charset="-120"/>
              </a:rPr>
              <a:t>Tec™(</a:t>
            </a:r>
            <a:r>
              <a:rPr kumimoji="0" lang="zh-TW" altLang="en-US" sz="1800" u="none" dirty="0">
                <a:latin typeface="微軟正黑體" panose="020B0604030504040204" charset="-120"/>
                <a:ea typeface="微軟正黑體" panose="020B0604030504040204" charset="-120"/>
              </a:rPr>
              <a:t>法</a:t>
            </a:r>
            <a:r>
              <a:rPr kumimoji="0" lang="zh-TW" altLang="zh-TW" sz="1800" u="none" dirty="0">
                <a:latin typeface="微軟正黑體" panose="020B0604030504040204" charset="-120"/>
                <a:ea typeface="微軟正黑體" panose="020B0604030504040204" charset="-120"/>
              </a:rPr>
              <a:t>蘭</a:t>
            </a:r>
            <a:r>
              <a:rPr kumimoji="0" lang="zh-TW" altLang="en-US" sz="1800" u="none" dirty="0">
                <a:latin typeface="微軟正黑體" panose="020B0604030504040204" charset="-120"/>
                <a:ea typeface="微軟正黑體" panose="020B0604030504040204" charset="-120"/>
              </a:rPr>
              <a:t>絨</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Shape</a:t>
            </a:r>
            <a:r>
              <a:rPr kumimoji="0" lang="zh-TW" altLang="en-US" sz="1800" u="none" dirty="0">
                <a:latin typeface="微軟正黑體" panose="020B0604030504040204" charset="-120"/>
                <a:ea typeface="微軟正黑體" panose="020B0604030504040204" charset="-120"/>
              </a:rPr>
              <a:t> </a:t>
            </a:r>
            <a:r>
              <a:rPr kumimoji="0" lang="en-US" altLang="zh-TW" sz="1800" u="none" dirty="0">
                <a:latin typeface="微軟正黑體" panose="020B0604030504040204" charset="-120"/>
                <a:ea typeface="微軟正黑體" panose="020B0604030504040204" charset="-120"/>
              </a:rPr>
              <a:t>Memory(</a:t>
            </a:r>
            <a:r>
              <a:rPr kumimoji="0" lang="zh-TW" altLang="en-US" sz="1800" u="none" dirty="0">
                <a:latin typeface="微軟正黑體" panose="020B0604030504040204" charset="-120"/>
                <a:ea typeface="微軟正黑體" panose="020B0604030504040204" charset="-120"/>
              </a:rPr>
              <a:t>記憶</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Reflective(</a:t>
            </a:r>
            <a:r>
              <a:rPr kumimoji="0" lang="zh-TW" altLang="en-US" sz="1800" u="none" dirty="0">
                <a:latin typeface="微軟正黑體" panose="020B0604030504040204" charset="-120"/>
                <a:ea typeface="微軟正黑體" panose="020B0604030504040204" charset="-120"/>
              </a:rPr>
              <a:t>反光</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37.5™(</a:t>
            </a:r>
            <a:r>
              <a:rPr kumimoji="0" lang="zh-TW" altLang="en-US" sz="1800" u="none" dirty="0">
                <a:latin typeface="微軟正黑體" panose="020B0604030504040204" charset="-120"/>
                <a:ea typeface="微軟正黑體" panose="020B0604030504040204" charset="-120"/>
              </a:rPr>
              <a:t>椰碳</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Lamination 2/2.5/3(</a:t>
            </a:r>
            <a:r>
              <a:rPr kumimoji="0" lang="zh-TW" altLang="en-US" sz="1800" u="none" dirty="0">
                <a:latin typeface="微軟正黑體" panose="020B0604030504040204" charset="-120"/>
                <a:ea typeface="微軟正黑體" panose="020B0604030504040204" charset="-120"/>
              </a:rPr>
              <a:t>多層貼合</a:t>
            </a:r>
            <a:r>
              <a:rPr kumimoji="0" lang="en-US" altLang="zh-TW" sz="1800" u="none" dirty="0">
                <a:latin typeface="微軟正黑體" panose="020B0604030504040204" charset="-120"/>
                <a:ea typeface="微軟正黑體" panose="020B0604030504040204" charset="-120"/>
              </a:rPr>
              <a:t>)</a:t>
            </a:r>
          </a:p>
          <a:p>
            <a:pPr eaLnBrk="1">
              <a:lnSpc>
                <a:spcPts val="2800"/>
              </a:lnSpc>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Digital Print(</a:t>
            </a:r>
            <a:r>
              <a:rPr kumimoji="0" lang="zh-TW" altLang="en-US" sz="1800" u="none" dirty="0">
                <a:latin typeface="微軟正黑體" panose="020B0604030504040204" charset="-120"/>
                <a:ea typeface="微軟正黑體" panose="020B0604030504040204" charset="-120"/>
              </a:rPr>
              <a:t>數位印花</a:t>
            </a:r>
            <a:r>
              <a:rPr kumimoji="0" lang="en-US" altLang="zh-TW" sz="1800" u="none" dirty="0">
                <a:latin typeface="微軟正黑體" panose="020B0604030504040204" charset="-120"/>
                <a:ea typeface="微軟正黑體" panose="020B0604030504040204" charset="-120"/>
              </a:rPr>
              <a:t>)</a:t>
            </a:r>
          </a:p>
        </p:txBody>
      </p:sp>
      <p:sp>
        <p:nvSpPr>
          <p:cNvPr id="30728" name="Rectangle 14"/>
          <p:cNvSpPr>
            <a:spLocks noChangeArrowheads="1"/>
          </p:cNvSpPr>
          <p:nvPr/>
        </p:nvSpPr>
        <p:spPr bwMode="auto">
          <a:xfrm>
            <a:off x="6489700" y="2300605"/>
            <a:ext cx="2578100" cy="2595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45" tIns="41473" rIns="82945" bIns="41473">
            <a:spAutoFit/>
          </a:bodyPr>
          <a:lstStyle>
            <a:lvl1pPr marL="174625" indent="-174625" defTabSz="408305">
              <a:defRPr kumimoji="1" sz="3600" b="1" u="sng">
                <a:solidFill>
                  <a:schemeClr val="tx1"/>
                </a:solidFill>
                <a:latin typeface="Calibri" panose="020F0502020204030204" pitchFamily="34" charset="0"/>
                <a:ea typeface="新細明體" panose="02020500000000000000" pitchFamily="18" charset="-120"/>
              </a:defRPr>
            </a:lvl1pPr>
            <a:lvl2pPr marL="742950" indent="-285750" defTabSz="408305">
              <a:defRPr kumimoji="1" sz="3600" b="1" u="sng">
                <a:solidFill>
                  <a:schemeClr val="tx1"/>
                </a:solidFill>
                <a:latin typeface="Calibri" panose="020F0502020204030204" pitchFamily="34" charset="0"/>
                <a:ea typeface="新細明體" panose="02020500000000000000" pitchFamily="18" charset="-120"/>
              </a:defRPr>
            </a:lvl2pPr>
            <a:lvl3pPr marL="1143000" indent="-228600" defTabSz="408305">
              <a:defRPr kumimoji="1" sz="3600" b="1" u="sng">
                <a:solidFill>
                  <a:schemeClr val="tx1"/>
                </a:solidFill>
                <a:latin typeface="Calibri" panose="020F0502020204030204" pitchFamily="34" charset="0"/>
                <a:ea typeface="新細明體" panose="02020500000000000000" pitchFamily="18" charset="-120"/>
              </a:defRPr>
            </a:lvl3pPr>
            <a:lvl4pPr marL="1600200" indent="-228600" defTabSz="408305">
              <a:defRPr kumimoji="1" sz="3600" b="1" u="sng">
                <a:solidFill>
                  <a:schemeClr val="tx1"/>
                </a:solidFill>
                <a:latin typeface="Calibri" panose="020F0502020204030204" pitchFamily="34" charset="0"/>
                <a:ea typeface="新細明體" panose="02020500000000000000" pitchFamily="18" charset="-120"/>
              </a:defRPr>
            </a:lvl4pPr>
            <a:lvl5pPr marL="2057400" indent="-228600" defTabSz="408305">
              <a:defRPr kumimoji="1" sz="3600" b="1" u="sng">
                <a:solidFill>
                  <a:schemeClr val="tx1"/>
                </a:solidFill>
                <a:latin typeface="Calibri" panose="020F0502020204030204" pitchFamily="34" charset="0"/>
                <a:ea typeface="新細明體" panose="02020500000000000000" pitchFamily="18" charset="-120"/>
              </a:defRPr>
            </a:lvl5pPr>
            <a:lvl6pPr marL="25146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defTabSz="408305"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pPr marL="414655" indent="-414655" algn="l" eaLnBrk="1">
              <a:lnSpc>
                <a:spcPts val="2800"/>
              </a:lnSpc>
              <a:buClrTx/>
              <a:buSzTx/>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Home Decoration(傢飾)</a:t>
            </a:r>
          </a:p>
          <a:p>
            <a:pPr marL="414655" indent="-414655" algn="l" eaLnBrk="1">
              <a:lnSpc>
                <a:spcPts val="2800"/>
              </a:lnSpc>
              <a:buClrTx/>
              <a:buSzTx/>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Fashion(時尚)</a:t>
            </a:r>
          </a:p>
          <a:p>
            <a:pPr marL="414655" indent="-414655" algn="l" eaLnBrk="1">
              <a:lnSpc>
                <a:spcPts val="2800"/>
              </a:lnSpc>
              <a:buClrTx/>
              <a:buSzTx/>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Outdoor(戶外)</a:t>
            </a:r>
          </a:p>
          <a:p>
            <a:pPr marL="414655" indent="-414655" algn="l" eaLnBrk="1">
              <a:lnSpc>
                <a:spcPts val="2800"/>
              </a:lnSpc>
              <a:buClrTx/>
              <a:buSzTx/>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Sports(運動)</a:t>
            </a:r>
          </a:p>
          <a:p>
            <a:pPr marL="414655" indent="-414655" algn="l" eaLnBrk="1">
              <a:lnSpc>
                <a:spcPts val="2800"/>
              </a:lnSpc>
              <a:buClrTx/>
              <a:buSzTx/>
              <a:buFont typeface="Wingdings" panose="05000000000000000000" pitchFamily="2" charset="2"/>
              <a:buChar char="l"/>
            </a:pPr>
            <a:r>
              <a:rPr kumimoji="0" lang="en-US" altLang="zh-TW" sz="1800" u="none" dirty="0">
                <a:latin typeface="微軟正黑體" panose="020B0604030504040204" charset="-120"/>
                <a:ea typeface="微軟正黑體" panose="020B0604030504040204" charset="-120"/>
              </a:rPr>
              <a:t>Car textile(車材)</a:t>
            </a:r>
          </a:p>
          <a:p>
            <a:pPr marL="414655" indent="-414655" algn="l" eaLnBrk="1">
              <a:lnSpc>
                <a:spcPts val="2800"/>
              </a:lnSpc>
              <a:buClrTx/>
              <a:buSzTx/>
              <a:buFont typeface="Wingdings" panose="05000000000000000000" pitchFamily="2" charset="2"/>
              <a:buChar char="l"/>
            </a:pPr>
            <a:endParaRPr kumimoji="0" lang="en-US" altLang="zh-TW" sz="1800" u="none" dirty="0">
              <a:latin typeface="微軟正黑體" panose="020B0604030504040204" charset="-120"/>
              <a:ea typeface="微軟正黑體" panose="020B0604030504040204" charset="-120"/>
            </a:endParaRPr>
          </a:p>
        </p:txBody>
      </p:sp>
      <p:pic>
        <p:nvPicPr>
          <p:cNvPr id="22" name="Picture 6"/>
          <p:cNvPicPr>
            <a:picLocks noChangeAspect="1"/>
          </p:cNvPicPr>
          <p:nvPr/>
        </p:nvPicPr>
        <p:blipFill>
          <a:blip r:embed="rId3" cstate="email"/>
          <a:stretch>
            <a:fillRect/>
          </a:stretch>
        </p:blipFill>
        <p:spPr>
          <a:xfrm>
            <a:off x="81280" y="3999230"/>
            <a:ext cx="1925955" cy="1695450"/>
          </a:xfrm>
          <a:prstGeom prst="ellipse">
            <a:avLst/>
          </a:prstGeom>
          <a:ln>
            <a:noFill/>
          </a:ln>
          <a:effectLst>
            <a:softEdge rad="112500"/>
          </a:effectLst>
        </p:spPr>
      </p:pic>
      <p:pic>
        <p:nvPicPr>
          <p:cNvPr id="23" name="Picture 7"/>
          <p:cNvPicPr>
            <a:picLocks noChangeAspect="1"/>
          </p:cNvPicPr>
          <p:nvPr/>
        </p:nvPicPr>
        <p:blipFill>
          <a:blip r:embed="rId4" cstate="email"/>
          <a:stretch>
            <a:fillRect/>
          </a:stretch>
        </p:blipFill>
        <p:spPr>
          <a:xfrm>
            <a:off x="883920" y="4995545"/>
            <a:ext cx="1937385" cy="1828800"/>
          </a:xfrm>
          <a:prstGeom prst="ellipse">
            <a:avLst/>
          </a:prstGeom>
          <a:ln>
            <a:noFill/>
          </a:ln>
          <a:effectLst>
            <a:softEdge rad="112500"/>
          </a:effectLst>
        </p:spPr>
      </p:pic>
      <p:pic>
        <p:nvPicPr>
          <p:cNvPr id="24" name="Picture 5"/>
          <p:cNvPicPr>
            <a:picLocks noChangeAspect="1" noChangeArrowheads="1"/>
          </p:cNvPicPr>
          <p:nvPr/>
        </p:nvPicPr>
        <p:blipFill>
          <a:blip r:embed="rId5" cstate="email"/>
          <a:srcRect/>
          <a:stretch>
            <a:fillRect/>
          </a:stretch>
        </p:blipFill>
        <p:spPr bwMode="auto">
          <a:xfrm>
            <a:off x="7207885" y="5316220"/>
            <a:ext cx="1639570" cy="1324610"/>
          </a:xfrm>
          <a:prstGeom prst="ellipse">
            <a:avLst/>
          </a:prstGeom>
          <a:ln>
            <a:noFill/>
          </a:ln>
          <a:effectLst>
            <a:softEdge rad="112500"/>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Lst>
        </p:spPr>
      </p:pic>
      <p:pic>
        <p:nvPicPr>
          <p:cNvPr id="25" name="Picture 3"/>
          <p:cNvPicPr>
            <a:picLocks noChangeAspect="1" noChangeArrowheads="1"/>
          </p:cNvPicPr>
          <p:nvPr/>
        </p:nvPicPr>
        <p:blipFill>
          <a:blip r:embed="rId6" cstate="email"/>
          <a:srcRect/>
          <a:stretch>
            <a:fillRect/>
          </a:stretch>
        </p:blipFill>
        <p:spPr bwMode="auto">
          <a:xfrm>
            <a:off x="6320155" y="4509770"/>
            <a:ext cx="1688465" cy="1610995"/>
          </a:xfrm>
          <a:prstGeom prst="ellipse">
            <a:avLst/>
          </a:prstGeom>
          <a:ln>
            <a:noFill/>
          </a:ln>
          <a:effectLst>
            <a:softEdge rad="112500"/>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Lst>
        </p:spPr>
      </p:pic>
      <p:sp>
        <p:nvSpPr>
          <p:cNvPr id="30733" name="文字方塊 28"/>
          <p:cNvSpPr txBox="1">
            <a:spLocks noChangeArrowheads="1"/>
          </p:cNvSpPr>
          <p:nvPr/>
        </p:nvSpPr>
        <p:spPr bwMode="auto">
          <a:xfrm>
            <a:off x="8855075" y="6484938"/>
            <a:ext cx="28575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600" b="1" u="sng">
                <a:solidFill>
                  <a:schemeClr val="tx1"/>
                </a:solidFill>
                <a:latin typeface="Calibri" panose="020F0502020204030204" pitchFamily="34" charset="0"/>
                <a:ea typeface="新細明體" panose="02020500000000000000" pitchFamily="18" charset="-120"/>
              </a:defRPr>
            </a:lvl1pPr>
            <a:lvl2pPr marL="742950" indent="-285750">
              <a:defRPr kumimoji="1" sz="3600" b="1" u="sng">
                <a:solidFill>
                  <a:schemeClr val="tx1"/>
                </a:solidFill>
                <a:latin typeface="Calibri" panose="020F0502020204030204" pitchFamily="34" charset="0"/>
                <a:ea typeface="新細明體" panose="02020500000000000000" pitchFamily="18" charset="-120"/>
              </a:defRPr>
            </a:lvl2pPr>
            <a:lvl3pPr marL="1143000" indent="-228600">
              <a:defRPr kumimoji="1" sz="3600" b="1" u="sng">
                <a:solidFill>
                  <a:schemeClr val="tx1"/>
                </a:solidFill>
                <a:latin typeface="Calibri" panose="020F0502020204030204" pitchFamily="34" charset="0"/>
                <a:ea typeface="新細明體" panose="02020500000000000000" pitchFamily="18" charset="-120"/>
              </a:defRPr>
            </a:lvl3pPr>
            <a:lvl4pPr marL="1600200" indent="-228600">
              <a:defRPr kumimoji="1" sz="3600" b="1" u="sng">
                <a:solidFill>
                  <a:schemeClr val="tx1"/>
                </a:solidFill>
                <a:latin typeface="Calibri" panose="020F0502020204030204" pitchFamily="34" charset="0"/>
                <a:ea typeface="新細明體" panose="02020500000000000000" pitchFamily="18" charset="-120"/>
              </a:defRPr>
            </a:lvl4pPr>
            <a:lvl5pPr marL="2057400" indent="-228600">
              <a:defRPr kumimoji="1" sz="3600" b="1" u="sng">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sz="3600" b="1" u="sng">
                <a:solidFill>
                  <a:schemeClr val="tx1"/>
                </a:solidFill>
                <a:latin typeface="Calibri" panose="020F0502020204030204" pitchFamily="34" charset="0"/>
                <a:ea typeface="新細明體" panose="02020500000000000000" pitchFamily="18" charset="-120"/>
              </a:defRPr>
            </a:lvl9pPr>
          </a:lstStyle>
          <a:p>
            <a:r>
              <a:rPr lang="en-US" sz="1600" u="none" dirty="0"/>
              <a:t>8</a:t>
            </a:r>
          </a:p>
        </p:txBody>
      </p:sp>
      <p:sp>
        <p:nvSpPr>
          <p:cNvPr id="3" name="圓角矩形 2"/>
          <p:cNvSpPr/>
          <p:nvPr/>
        </p:nvSpPr>
        <p:spPr>
          <a:xfrm>
            <a:off x="609600" y="1371600"/>
            <a:ext cx="2211388" cy="823913"/>
          </a:xfrm>
          <a:prstGeom prst="roundRect">
            <a:avLst/>
          </a:prstGeom>
          <a:effectLst>
            <a:outerShdw blurRad="50800" dist="38100" algn="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zh-TW" altLang="en-US" sz="2800" u="none" dirty="0">
                <a:latin typeface="微軟正黑體" panose="020B0604030504040204" charset="-120"/>
                <a:ea typeface="微軟正黑體" panose="020B0604030504040204" charset="-120"/>
              </a:rPr>
              <a:t>素材</a:t>
            </a:r>
          </a:p>
        </p:txBody>
      </p:sp>
      <p:sp>
        <p:nvSpPr>
          <p:cNvPr id="17" name="圓角矩形 16"/>
          <p:cNvSpPr/>
          <p:nvPr/>
        </p:nvSpPr>
        <p:spPr>
          <a:xfrm>
            <a:off x="3576638" y="1358900"/>
            <a:ext cx="2212975" cy="823913"/>
          </a:xfrm>
          <a:prstGeom prst="roundRect">
            <a:avLst/>
          </a:prstGeom>
          <a:solidFill>
            <a:schemeClr val="accent3">
              <a:lumMod val="60000"/>
              <a:lumOff val="40000"/>
            </a:schemeClr>
          </a:solidFill>
          <a:effectLst>
            <a:outerShdw blurRad="50800" dist="38100" algn="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zh-TW" altLang="en-US" sz="2800" u="none" dirty="0">
                <a:latin typeface="微軟正黑體" panose="020B0604030504040204" charset="-120"/>
                <a:ea typeface="微軟正黑體" panose="020B0604030504040204" charset="-120"/>
              </a:rPr>
              <a:t>機能</a:t>
            </a:r>
          </a:p>
        </p:txBody>
      </p:sp>
      <p:sp>
        <p:nvSpPr>
          <p:cNvPr id="18" name="圓角矩形 17"/>
          <p:cNvSpPr/>
          <p:nvPr/>
        </p:nvSpPr>
        <p:spPr>
          <a:xfrm>
            <a:off x="6588125" y="1393825"/>
            <a:ext cx="2211388" cy="823913"/>
          </a:xfrm>
          <a:prstGeom prst="roundRect">
            <a:avLst/>
          </a:prstGeom>
          <a:solidFill>
            <a:schemeClr val="accent6">
              <a:lumMod val="60000"/>
              <a:lumOff val="40000"/>
            </a:schemeClr>
          </a:solidFill>
          <a:effectLst>
            <a:outerShdw blurRad="50800" dist="38100" algn="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zh-TW" altLang="en-US" sz="2800" u="none" dirty="0">
                <a:latin typeface="微軟正黑體" panose="020B0604030504040204" charset="-120"/>
                <a:ea typeface="微軟正黑體" panose="020B0604030504040204" charset="-120"/>
              </a:rPr>
              <a:t>產品差異化</a:t>
            </a:r>
          </a:p>
        </p:txBody>
      </p:sp>
      <p:pic>
        <p:nvPicPr>
          <p:cNvPr id="2" name="Picture 1" descr="black logo transparent background"/>
          <p:cNvPicPr>
            <a:picLocks noChangeAspect="1"/>
          </p:cNvPicPr>
          <p:nvPr/>
        </p:nvPicPr>
        <p:blipFill>
          <a:blip r:embed="rId7"/>
          <a:stretch>
            <a:fillRect/>
          </a:stretch>
        </p:blipFill>
        <p:spPr>
          <a:xfrm>
            <a:off x="247650" y="189230"/>
            <a:ext cx="2468880" cy="675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9</TotalTime>
  <Words>1772</Words>
  <Application>Microsoft Office PowerPoint</Application>
  <PresentationFormat>如螢幕大小 (4:3)</PresentationFormat>
  <Paragraphs>477</Paragraphs>
  <Slides>23</Slides>
  <Notes>22</Notes>
  <HiddenSlides>0</HiddenSlides>
  <MMClips>0</MMClips>
  <ScaleCrop>false</ScaleCrop>
  <HeadingPairs>
    <vt:vector size="8" baseType="variant">
      <vt:variant>
        <vt:lpstr>使用字型</vt:lpstr>
      </vt:variant>
      <vt:variant>
        <vt:i4>6</vt:i4>
      </vt:variant>
      <vt:variant>
        <vt:lpstr>佈景主題</vt:lpstr>
      </vt:variant>
      <vt:variant>
        <vt:i4>1</vt:i4>
      </vt:variant>
      <vt:variant>
        <vt:lpstr>內嵌 OLE 伺服程式</vt:lpstr>
      </vt:variant>
      <vt:variant>
        <vt:i4>1</vt:i4>
      </vt:variant>
      <vt:variant>
        <vt:lpstr>投影片標題</vt:lpstr>
      </vt:variant>
      <vt:variant>
        <vt:i4>23</vt:i4>
      </vt:variant>
    </vt:vector>
  </HeadingPairs>
  <TitlesOfParts>
    <vt:vector size="31" baseType="lpstr">
      <vt:lpstr>微軟正黑體</vt:lpstr>
      <vt:lpstr>新細明體</vt:lpstr>
      <vt:lpstr>Arial</vt:lpstr>
      <vt:lpstr>Calibri</vt:lpstr>
      <vt:lpstr>Times New Roman</vt:lpstr>
      <vt:lpstr>Wingdings</vt:lpstr>
      <vt:lpstr>Office Theme</vt:lpstr>
      <vt:lpstr>圖表</vt:lpstr>
      <vt:lpstr>PowerPoint 簡報</vt:lpstr>
      <vt:lpstr>免責聲明</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三. 競爭優勢</vt:lpstr>
      <vt:lpstr>PowerPoint 簡報</vt:lpstr>
      <vt:lpstr>                         四.營運概要- 2020年營運部門營業狀況 </vt:lpstr>
      <vt:lpstr>                          四. 營運概要- 2020年事業別營業收入</vt:lpstr>
      <vt:lpstr>                               四. 營運概要-2020年合併綜合損益表</vt:lpstr>
      <vt:lpstr>                           四.營運概要-2020年合併資產負債表</vt:lpstr>
      <vt:lpstr>PowerPoint 簡報</vt:lpstr>
      <vt:lpstr>                                附註一：合作品牌－原料供應商</vt:lpstr>
      <vt:lpstr>                                       附註二：合作品牌－客戶</vt:lpstr>
      <vt:lpstr>                              附註三：土地開發案-南科黑金剛                                                           KINGKONG智慧園區</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103969@chgtex.com</dc:creator>
  <cp:lastModifiedBy>翁瑋駿</cp:lastModifiedBy>
  <cp:revision>553</cp:revision>
  <cp:lastPrinted>2019-11-21T03:14:00Z</cp:lastPrinted>
  <dcterms:created xsi:type="dcterms:W3CDTF">2017-03-27T01:14:00Z</dcterms:created>
  <dcterms:modified xsi:type="dcterms:W3CDTF">2020-12-07T09:25:40Z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2017-03-16T00:00:00Z</vt:filetime>
  </property>
  <property fmtid="{D5CDD505-2E9C-101B-9397-08002B2CF9AE}" pid="3" name="Creator">
    <vt:lpwstr>Microsoft PowerPoint 2010</vt:lpwstr>
  </property>
  <property fmtid="{D5CDD505-2E9C-101B-9397-08002B2CF9AE}" pid="4" name="LastSaved">
    <vt:filetime>2017-03-27T00:00:00Z</vt:filetime>
  </property>
  <property fmtid="{D5CDD505-2E9C-101B-9397-08002B2CF9AE}" pid="5" name="KSOProductBuildVer">
    <vt:lpwstr>1033-11.2.0.9747</vt:lpwstr>
  </property>
</Properties>
</file>