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8"/>
  </p:notesMasterIdLst>
  <p:handoutMasterIdLst>
    <p:handoutMasterId r:id="rId19"/>
  </p:handoutMasterIdLst>
  <p:sldIdLst>
    <p:sldId id="535" r:id="rId2"/>
    <p:sldId id="560" r:id="rId3"/>
    <p:sldId id="259" r:id="rId4"/>
    <p:sldId id="569" r:id="rId5"/>
    <p:sldId id="568" r:id="rId6"/>
    <p:sldId id="570" r:id="rId7"/>
    <p:sldId id="556" r:id="rId8"/>
    <p:sldId id="564" r:id="rId9"/>
    <p:sldId id="565" r:id="rId10"/>
    <p:sldId id="574" r:id="rId11"/>
    <p:sldId id="571" r:id="rId12"/>
    <p:sldId id="572" r:id="rId13"/>
    <p:sldId id="559" r:id="rId14"/>
    <p:sldId id="573" r:id="rId15"/>
    <p:sldId id="561" r:id="rId16"/>
    <p:sldId id="291" r:id="rId17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8B078"/>
    <a:srgbClr val="B7CC9A"/>
    <a:srgbClr val="FF9900"/>
    <a:srgbClr val="FFCC00"/>
    <a:srgbClr val="FFCC66"/>
    <a:srgbClr val="D09E00"/>
    <a:srgbClr val="C13599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47" autoAdjust="0"/>
    <p:restoredTop sz="96892" autoAdjust="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_server\&#21488;&#21271;&#23500;&#32162;\USER\TP_SP\&#20844;&#21496;\&#27861;&#35498;&#26371;-106&#24180;\&#27861;&#35498;&#26371;&#31777;&#22577;-&#29151;&#26989;&#38989;&#21450;&#27611;&#21033;&#2957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_server\&#21488;&#21271;&#23500;&#32162;\USER\TP_SP\&#20844;&#21496;\&#27861;&#35498;&#26371;-106&#24180;\&#27861;&#35498;&#26371;&#31777;&#22577;-&#29151;&#26989;&#38989;&#21450;&#27611;&#21033;&#295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>
              <a:defRPr/>
            </a:pPr>
            <a:r>
              <a:rPr lang="en-US" altLang="zh-TW" dirty="0" smtClean="0"/>
              <a:t>103</a:t>
            </a:r>
            <a:r>
              <a:rPr lang="zh-TW" altLang="en-US" dirty="0" smtClean="0"/>
              <a:t>年</a:t>
            </a:r>
            <a:r>
              <a:rPr lang="zh-TW" altLang="en-US" dirty="0"/>
              <a:t>至</a:t>
            </a:r>
            <a:r>
              <a:rPr lang="en-US" altLang="zh-TW" dirty="0" smtClean="0"/>
              <a:t>108</a:t>
            </a:r>
            <a:r>
              <a:rPr lang="zh-TW" altLang="en-US" dirty="0" smtClean="0"/>
              <a:t>年</a:t>
            </a:r>
            <a:r>
              <a:rPr lang="en-US" altLang="zh-TW" dirty="0"/>
              <a:t>Q3</a:t>
            </a:r>
            <a:r>
              <a:rPr lang="zh-TW" altLang="en-US" dirty="0"/>
              <a:t>營業額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26261691149076016"/>
          <c:y val="0.25979769499999322"/>
          <c:w val="0.72232080749956395"/>
          <c:h val="0.6213407797516185"/>
        </c:manualLayout>
      </c:layout>
      <c:barChart>
        <c:barDir val="col"/>
        <c:grouping val="clustered"/>
        <c:ser>
          <c:idx val="0"/>
          <c:order val="0"/>
          <c:tx>
            <c:strRef>
              <c:f>Sheet2!$A$2</c:f>
              <c:strCache>
                <c:ptCount val="1"/>
                <c:pt idx="0">
                  <c:v>營業額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Sheet2!$B$1:$G$1</c:f>
              <c:strCache>
                <c:ptCount val="6"/>
                <c:pt idx="0">
                  <c:v>102年</c:v>
                </c:pt>
                <c:pt idx="1">
                  <c:v>103年</c:v>
                </c:pt>
                <c:pt idx="2">
                  <c:v>104年</c:v>
                </c:pt>
                <c:pt idx="3">
                  <c:v>105年</c:v>
                </c:pt>
                <c:pt idx="4">
                  <c:v>106年</c:v>
                </c:pt>
                <c:pt idx="5">
                  <c:v>107年Q3</c:v>
                </c:pt>
              </c:strCache>
            </c:strRef>
          </c:cat>
          <c:val>
            <c:numRef>
              <c:f>Sheet2!$B$2:$G$2</c:f>
              <c:numCache>
                <c:formatCode>#,##0</c:formatCode>
                <c:ptCount val="6"/>
                <c:pt idx="0">
                  <c:v>2076864.9999999995</c:v>
                </c:pt>
                <c:pt idx="1">
                  <c:v>2108199.0000000005</c:v>
                </c:pt>
                <c:pt idx="2">
                  <c:v>2069544</c:v>
                </c:pt>
                <c:pt idx="3">
                  <c:v>1853917</c:v>
                </c:pt>
                <c:pt idx="4">
                  <c:v>1890004</c:v>
                </c:pt>
                <c:pt idx="5">
                  <c:v>1458400</c:v>
                </c:pt>
              </c:numCache>
            </c:numRef>
          </c:val>
        </c:ser>
        <c:axId val="125631488"/>
        <c:axId val="113664768"/>
      </c:barChart>
      <c:catAx>
        <c:axId val="1256314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zh-TW"/>
          </a:p>
        </c:txPr>
        <c:crossAx val="113664768"/>
        <c:crosses val="autoZero"/>
        <c:auto val="1"/>
        <c:lblAlgn val="ctr"/>
        <c:lblOffset val="100"/>
      </c:catAx>
      <c:valAx>
        <c:axId val="113664768"/>
        <c:scaling>
          <c:orientation val="minMax"/>
          <c:max val="2500000"/>
          <c:min val="0"/>
        </c:scaling>
        <c:axPos val="l"/>
        <c:majorGridlines/>
        <c:numFmt formatCode="#,##0;\-#,##0" sourceLinked="0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25631488"/>
        <c:crosses val="autoZero"/>
        <c:crossBetween val="between"/>
        <c:majorUnit val="500000"/>
      </c:valAx>
    </c:plotArea>
    <c:plotVisOnly val="1"/>
    <c:dispBlanksAs val="gap"/>
  </c:chart>
  <c:spPr>
    <a:ln>
      <a:solidFill>
        <a:srgbClr val="002060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>
              <a:defRPr/>
            </a:pPr>
            <a:r>
              <a:rPr lang="en-US" altLang="zh-TW" dirty="0" smtClean="0"/>
              <a:t>103</a:t>
            </a:r>
            <a:r>
              <a:rPr lang="zh-TW" altLang="en-US" dirty="0" smtClean="0"/>
              <a:t>年</a:t>
            </a:r>
            <a:r>
              <a:rPr lang="zh-TW" altLang="en-US" dirty="0"/>
              <a:t>至</a:t>
            </a:r>
            <a:r>
              <a:rPr lang="en-US" altLang="zh-TW" dirty="0" smtClean="0"/>
              <a:t>108</a:t>
            </a:r>
            <a:r>
              <a:rPr lang="zh-TW" altLang="en-US" dirty="0" smtClean="0"/>
              <a:t>年</a:t>
            </a:r>
            <a:r>
              <a:rPr lang="en-US" altLang="zh-TW" dirty="0"/>
              <a:t>Q3</a:t>
            </a:r>
            <a:r>
              <a:rPr lang="zh-TW" altLang="en-US" dirty="0"/>
              <a:t>毛利率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Sheet2!$A$15</c:f>
              <c:strCache>
                <c:ptCount val="1"/>
                <c:pt idx="0">
                  <c:v>毛利率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8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strRef>
              <c:f>Sheet2!$B$14:$G$14</c:f>
              <c:strCache>
                <c:ptCount val="6"/>
                <c:pt idx="0">
                  <c:v>102年</c:v>
                </c:pt>
                <c:pt idx="1">
                  <c:v>103年</c:v>
                </c:pt>
                <c:pt idx="2">
                  <c:v>104年</c:v>
                </c:pt>
                <c:pt idx="3">
                  <c:v>105年</c:v>
                </c:pt>
                <c:pt idx="4">
                  <c:v>106年</c:v>
                </c:pt>
                <c:pt idx="5">
                  <c:v>107年Q3</c:v>
                </c:pt>
              </c:strCache>
            </c:strRef>
          </c:cat>
          <c:val>
            <c:numRef>
              <c:f>Sheet2!$B$15:$G$15</c:f>
              <c:numCache>
                <c:formatCode>General</c:formatCode>
                <c:ptCount val="6"/>
                <c:pt idx="0">
                  <c:v>7.84</c:v>
                </c:pt>
                <c:pt idx="1">
                  <c:v>8.43</c:v>
                </c:pt>
                <c:pt idx="2">
                  <c:v>11.17</c:v>
                </c:pt>
                <c:pt idx="3">
                  <c:v>11.44</c:v>
                </c:pt>
                <c:pt idx="4">
                  <c:v>8.49</c:v>
                </c:pt>
                <c:pt idx="5">
                  <c:v>8.52</c:v>
                </c:pt>
              </c:numCache>
            </c:numRef>
          </c:val>
        </c:ser>
        <c:marker val="1"/>
        <c:axId val="113693056"/>
        <c:axId val="113694592"/>
      </c:lineChart>
      <c:catAx>
        <c:axId val="113693056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zh-TW"/>
          </a:p>
        </c:txPr>
        <c:crossAx val="113694592"/>
        <c:crosses val="autoZero"/>
        <c:auto val="1"/>
        <c:lblAlgn val="ctr"/>
        <c:lblOffset val="100"/>
      </c:catAx>
      <c:valAx>
        <c:axId val="113694592"/>
        <c:scaling>
          <c:orientation val="minMax"/>
          <c:max val="12"/>
          <c:min val="7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3693056"/>
        <c:crosses val="autoZero"/>
        <c:crossBetween val="between"/>
        <c:majorUnit val="1"/>
      </c:valAx>
    </c:plotArea>
    <c:plotVisOnly val="1"/>
    <c:dispBlanksAs val="gap"/>
  </c:chart>
  <c:spPr>
    <a:ln>
      <a:solidFill>
        <a:srgbClr val="002060"/>
      </a:solidFill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6AEE019-BE5D-4370-9D28-68C5A30B1DAF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1BCEEDF-310D-431F-A4B2-06822AEB729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798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A6EC801-FA41-45CC-86B6-C177893FC193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9888665-8804-4335-A935-59C4D10F99B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54207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FF4914-B407-4D29-9AF3-7A4071182EE4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zh-TW" altLang="en-US" smtClean="0"/>
          </a:p>
        </p:txBody>
      </p:sp>
      <p:sp>
        <p:nvSpPr>
          <p:cNvPr id="2048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00015-3541-4F1C-AD2F-5C51B5A0C279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TW" altLang="en-US" smtClean="0"/>
          </a:p>
        </p:txBody>
      </p:sp>
      <p:sp>
        <p:nvSpPr>
          <p:cNvPr id="11161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3990D4-D597-4447-833D-A8D8B65B08CF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TW" altLang="en-US" smtClean="0"/>
          </a:p>
        </p:txBody>
      </p:sp>
      <p:sp>
        <p:nvSpPr>
          <p:cNvPr id="2253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8A3E4-F1F4-4DD0-9A40-4AE0FF703496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TW" altLang="en-US" smtClean="0"/>
          </a:p>
        </p:txBody>
      </p:sp>
      <p:sp>
        <p:nvSpPr>
          <p:cNvPr id="2355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E3D47A-8C85-4204-ADE5-0E6228621554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zh-TW" altLang="en-US" smtClean="0"/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8A3E4-F1F4-4DD0-9A40-4AE0FF703496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zh-TW" altLang="en-US" smtClean="0"/>
          </a:p>
        </p:txBody>
      </p:sp>
      <p:sp>
        <p:nvSpPr>
          <p:cNvPr id="2355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D1560F-C0C6-4E4B-AE09-7823ED192E71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zh-TW" altLang="en-US" smtClean="0"/>
          </a:p>
        </p:txBody>
      </p:sp>
      <p:sp>
        <p:nvSpPr>
          <p:cNvPr id="112643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878111-5774-48FE-9938-71BBEA1C8610}" type="slidenum">
              <a:rPr kumimoji="0" lang="zh-TW" altLang="en-US" sz="1200">
                <a:latin typeface="Calibri" pitchFamily="34" charset="0"/>
              </a:rPr>
              <a:pPr algn="r"/>
              <a:t>12</a:t>
            </a:fld>
            <a:endParaRPr kumimoji="0" lang="en-US" altLang="zh-TW" sz="1200">
              <a:latin typeface="Calibri" pitchFamily="34" charset="0"/>
            </a:endParaRPr>
          </a:p>
        </p:txBody>
      </p:sp>
      <p:sp>
        <p:nvSpPr>
          <p:cNvPr id="11264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A8C2C-FEEA-4A75-A40F-173ABDB398B6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zh-TW" altLang="en-US" smtClean="0"/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2BF902-ECC8-46BD-A483-A438EA995440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zh-TW" altLang="en-US" smtClean="0"/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658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6589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A55546-1FD8-4143-B961-E5B39C353EEB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968308AD-B4C0-4DB0-A28B-2FA9F3E9D4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9834E-F2D8-4641-9B94-F9415B6C6ABF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2344D-49DC-41E1-8A85-D58DB29777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C7E76-15AD-4E2E-B789-8717F0D9A210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7CF9-A23A-4E96-9481-95DA833519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8360F-631A-4718-B48F-230A8CBBC5E9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37096-4DC7-48C2-8F62-22810B1C1D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53901-8493-4F54-99BA-77FEA17E857F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6185-2A0E-47CA-BD98-1B839E5B74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D5BB5-E5D3-4032-8D45-0B00F7B7B6F7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2B92-C7FC-439B-95E3-E70C0F3581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A60AB-36FB-40D6-8D94-57B01A9F9435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C5333-365C-4B56-A842-0C5A986CDFD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0B9D7-AC31-4ED5-8FFE-733B4CF91F8E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7A2ED-D9C3-4AB6-84F8-BD8C56208D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DA716-A6DD-4BC7-8D64-95D19F52E93B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079E9-B66D-44F0-A932-4E8941CEFE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E72B4-8BCC-48DD-9800-C609D93C5C29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3F1F7-1AA3-4D4B-8DC1-094283A6698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F11D-5F2C-4383-A30D-BAB7CBB37990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5CD21-857B-4887-8FA7-82E7EFF70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1648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64868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64869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4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kumimoji="0" sz="1400">
                <a:latin typeface="+mn-lt"/>
              </a:defRPr>
            </a:lvl1pPr>
          </a:lstStyle>
          <a:p>
            <a:pPr>
              <a:defRPr/>
            </a:pPr>
            <a:fld id="{A4580631-4E1D-48FD-9FF2-D7BDC83C3663}" type="datetimeFigureOut">
              <a:rPr lang="zh-TW" altLang="en-US"/>
              <a:pPr>
                <a:defRPr/>
              </a:pPr>
              <a:t>2019/12/2</a:t>
            </a:fld>
            <a:endParaRPr lang="zh-TW" altLang="en-US"/>
          </a:p>
        </p:txBody>
      </p:sp>
      <p:sp>
        <p:nvSpPr>
          <p:cNvPr id="164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64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kumimoji="0" sz="2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CCF462B-BDB0-4EEB-B07E-18D1A5DCADE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hyperlink" Target="http://www.ttfco.com/" TargetMode="External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971550" y="1628775"/>
            <a:ext cx="752954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4800" b="1" dirty="0" smtClean="0">
                <a:solidFill>
                  <a:srgbClr val="000000"/>
                </a:solidFill>
                <a:latin typeface="+mj-ea"/>
                <a:ea typeface="+mj-ea"/>
                <a:cs typeface="Arial Unicode MS" pitchFamily="34" charset="-120"/>
              </a:rPr>
              <a:t>O</a:t>
            </a:r>
            <a:r>
              <a:rPr kumimoji="0" lang="zh-TW" altLang="en-US" sz="4800" dirty="0" smtClean="0">
                <a:solidFill>
                  <a:srgbClr val="000000"/>
                </a:solidFill>
                <a:latin typeface="Kaiti TC Regular"/>
                <a:ea typeface="+mn-ea"/>
                <a:cs typeface="Kaiti TC Regular"/>
              </a:rPr>
              <a:t>八</a:t>
            </a:r>
            <a:r>
              <a:rPr kumimoji="0" lang="zh-TW" altLang="en-US" sz="4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年度法人說明會</a:t>
            </a:r>
            <a:endParaRPr kumimoji="0" lang="en-US" sz="4800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5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714752"/>
            <a:ext cx="731048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1285852" y="2786058"/>
            <a:ext cx="7429552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10243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全球經濟發展趨緩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中美貿易戰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全球國際貿易衰退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2276475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2276475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2420938"/>
            <a:ext cx="360363" cy="461962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dirty="0" smtClean="0"/>
              <a:t>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肆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營運狀況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54"/>
          <p:cNvSpPr>
            <a:spLocks noChangeArrowheads="1"/>
          </p:cNvSpPr>
          <p:nvPr/>
        </p:nvSpPr>
        <p:spPr bwMode="auto">
          <a:xfrm>
            <a:off x="0" y="0"/>
            <a:ext cx="9144000" cy="1571625"/>
          </a:xfrm>
          <a:prstGeom prst="rect">
            <a:avLst/>
          </a:prstGeom>
          <a:gradFill rotWithShape="1">
            <a:gsLst>
              <a:gs pos="0">
                <a:srgbClr val="BFBFBF"/>
              </a:gs>
              <a:gs pos="25999">
                <a:srgbClr val="F2F2F2"/>
              </a:gs>
              <a:gs pos="50000">
                <a:srgbClr val="FFFFFF"/>
              </a:gs>
              <a:gs pos="100000">
                <a:srgbClr val="FFFF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kumimoji="0" lang="zh-CN" altLang="zh-CN" sz="1800">
              <a:solidFill>
                <a:srgbClr val="FFFFFF"/>
              </a:solidFill>
              <a:latin typeface="Calibri" pitchFamily="34" charset="0"/>
              <a:ea typeface="SimSun" pitchFamily="2" charset="-122"/>
            </a:endParaRPr>
          </a:p>
        </p:txBody>
      </p:sp>
      <p:grpSp>
        <p:nvGrpSpPr>
          <p:cNvPr id="2" name="群組 25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27" name="矩形 26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28" name="矩形 27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29" name="矩形 28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營運狀況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7172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文字方塊 7"/>
          <p:cNvSpPr txBox="1">
            <a:spLocks noChangeArrowheads="1"/>
          </p:cNvSpPr>
          <p:nvPr/>
        </p:nvSpPr>
        <p:spPr bwMode="auto">
          <a:xfrm>
            <a:off x="971550" y="1341438"/>
            <a:ext cx="48244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Calibri" pitchFamily="34" charset="0"/>
              </a:rPr>
              <a:t>主要產品─ 布品及加工絲</a:t>
            </a:r>
            <a:r>
              <a:rPr lang="en-US" altLang="zh-TW" sz="2800" b="1">
                <a:latin typeface="Calibri" pitchFamily="34" charset="0"/>
              </a:rPr>
              <a:t/>
            </a:r>
            <a:br>
              <a:rPr lang="en-US" altLang="zh-TW" sz="2800" b="1">
                <a:latin typeface="Calibri" pitchFamily="34" charset="0"/>
              </a:rPr>
            </a:br>
            <a:r>
              <a:rPr lang="zh-TW" altLang="en-US" sz="2800" b="1">
                <a:latin typeface="Calibri" pitchFamily="34" charset="0"/>
              </a:rPr>
              <a:t>公司網站 </a:t>
            </a:r>
            <a:r>
              <a:rPr lang="en-US" altLang="zh-TW" sz="2800" b="1">
                <a:latin typeface="Calibri" pitchFamily="34" charset="0"/>
                <a:hlinkClick r:id="rId4"/>
              </a:rPr>
              <a:t>www.ttfco.com</a:t>
            </a:r>
            <a:endParaRPr lang="en-US" altLang="zh-TW" sz="2800" b="1">
              <a:latin typeface="Calibri" pitchFamily="34" charset="0"/>
            </a:endParaRPr>
          </a:p>
          <a:p>
            <a:endParaRPr lang="en-US" altLang="zh-TW" sz="2800">
              <a:latin typeface="Calibri" pitchFamily="34" charset="0"/>
            </a:endParaRPr>
          </a:p>
        </p:txBody>
      </p:sp>
      <p:pic>
        <p:nvPicPr>
          <p:cNvPr id="7175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2286000"/>
            <a:ext cx="2078037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圖片 17" descr="樣布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4365625"/>
            <a:ext cx="20066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0" name="文字方塊 14"/>
          <p:cNvSpPr txBox="1">
            <a:spLocks noChangeArrowheads="1"/>
          </p:cNvSpPr>
          <p:nvPr/>
        </p:nvSpPr>
        <p:spPr bwMode="auto">
          <a:xfrm>
            <a:off x="1558504" y="3861048"/>
            <a:ext cx="1357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/>
              <a:t>毛彈格子布</a:t>
            </a:r>
          </a:p>
        </p:txBody>
      </p:sp>
      <p:sp>
        <p:nvSpPr>
          <p:cNvPr id="7181" name="文字方塊 15"/>
          <p:cNvSpPr txBox="1">
            <a:spLocks noChangeArrowheads="1"/>
          </p:cNvSpPr>
          <p:nvPr/>
        </p:nvSpPr>
        <p:spPr bwMode="auto">
          <a:xfrm>
            <a:off x="6804248" y="6021288"/>
            <a:ext cx="1357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提花女裝</a:t>
            </a:r>
            <a:r>
              <a:rPr lang="zh-TW" altLang="en-US" sz="1600" dirty="0"/>
              <a:t>布</a:t>
            </a:r>
          </a:p>
        </p:txBody>
      </p:sp>
      <p:sp>
        <p:nvSpPr>
          <p:cNvPr id="7182" name="文字方塊 16"/>
          <p:cNvSpPr txBox="1">
            <a:spLocks noChangeArrowheads="1"/>
          </p:cNvSpPr>
          <p:nvPr/>
        </p:nvSpPr>
        <p:spPr bwMode="auto">
          <a:xfrm>
            <a:off x="1558503" y="6021288"/>
            <a:ext cx="13573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彈性棉感布</a:t>
            </a:r>
            <a:endParaRPr lang="zh-TW" altLang="en-US" sz="1600" dirty="0"/>
          </a:p>
        </p:txBody>
      </p:sp>
      <p:sp>
        <p:nvSpPr>
          <p:cNvPr id="7183" name="文字方塊 17"/>
          <p:cNvSpPr txBox="1">
            <a:spLocks noChangeArrowheads="1"/>
          </p:cNvSpPr>
          <p:nvPr/>
        </p:nvSpPr>
        <p:spPr bwMode="auto">
          <a:xfrm>
            <a:off x="6744220" y="3861048"/>
            <a:ext cx="1500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dirty="0" smtClean="0"/>
              <a:t>PET</a:t>
            </a:r>
            <a:r>
              <a:rPr lang="zh-TW" altLang="en-US" sz="1600" dirty="0" smtClean="0"/>
              <a:t>環保布料</a:t>
            </a:r>
            <a:endParaRPr lang="zh-TW" altLang="en-US" sz="1600" dirty="0"/>
          </a:p>
        </p:txBody>
      </p:sp>
      <p:sp>
        <p:nvSpPr>
          <p:cNvPr id="7184" name="文字方塊 18"/>
          <p:cNvSpPr txBox="1">
            <a:spLocks noChangeArrowheads="1"/>
          </p:cNvSpPr>
          <p:nvPr/>
        </p:nvSpPr>
        <p:spPr bwMode="auto">
          <a:xfrm>
            <a:off x="4143375" y="3861048"/>
            <a:ext cx="135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1600" dirty="0"/>
              <a:t>加工絲</a:t>
            </a:r>
          </a:p>
        </p:txBody>
      </p:sp>
      <p:sp>
        <p:nvSpPr>
          <p:cNvPr id="7185" name="文字方塊 19"/>
          <p:cNvSpPr txBox="1">
            <a:spLocks noChangeArrowheads="1"/>
          </p:cNvSpPr>
          <p:nvPr/>
        </p:nvSpPr>
        <p:spPr bwMode="auto">
          <a:xfrm>
            <a:off x="4294808" y="6021288"/>
            <a:ext cx="1357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雙向高彈布</a:t>
            </a:r>
            <a:endParaRPr lang="zh-TW" altLang="en-US" sz="1600" dirty="0"/>
          </a:p>
        </p:txBody>
      </p:sp>
      <p:pic>
        <p:nvPicPr>
          <p:cNvPr id="4" name="圖片 3" descr="IMG_9140 毛彈女裝 mod mini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8880"/>
            <a:ext cx="2088232" cy="1556792"/>
          </a:xfrm>
          <a:prstGeom prst="rect">
            <a:avLst/>
          </a:prstGeom>
        </p:spPr>
      </p:pic>
      <p:pic>
        <p:nvPicPr>
          <p:cNvPr id="5" name="圖片 4" descr="IMG_9206 ECO mod mini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76872"/>
            <a:ext cx="2016224" cy="1649883"/>
          </a:xfrm>
          <a:prstGeom prst="rect">
            <a:avLst/>
          </a:prstGeom>
        </p:spPr>
      </p:pic>
      <p:pic>
        <p:nvPicPr>
          <p:cNvPr id="6" name="圖片 5" descr="IMG_9260  COTTON STRETCH mod mini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365105"/>
            <a:ext cx="2088232" cy="1728191"/>
          </a:xfrm>
          <a:prstGeom prst="rect">
            <a:avLst/>
          </a:prstGeom>
        </p:spPr>
      </p:pic>
      <p:pic>
        <p:nvPicPr>
          <p:cNvPr id="7" name="圖片 6" descr="IMG_9305 BI Stretch mod mini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65105"/>
            <a:ext cx="2160240" cy="1728192"/>
          </a:xfrm>
          <a:prstGeom prst="rect">
            <a:avLst/>
          </a:prstGeom>
        </p:spPr>
      </p:pic>
      <p:pic>
        <p:nvPicPr>
          <p:cNvPr id="8" name="圖片 7" descr="IMG_9163 Jacquard mod mini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65104"/>
            <a:ext cx="2016224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營運狀況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2291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文字方塊 8"/>
          <p:cNvSpPr txBox="1">
            <a:spLocks noChangeArrowheads="1"/>
          </p:cNvSpPr>
          <p:nvPr/>
        </p:nvSpPr>
        <p:spPr bwMode="auto">
          <a:xfrm>
            <a:off x="3492500" y="333375"/>
            <a:ext cx="48958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 dirty="0"/>
              <a:t>近五年營業額及毛利率的變化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187450" y="1484313"/>
          <a:ext cx="7416824" cy="2016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9441"/>
                <a:gridCol w="1082898"/>
                <a:gridCol w="1062465"/>
                <a:gridCol w="1042033"/>
                <a:gridCol w="1103329"/>
                <a:gridCol w="1103329"/>
                <a:gridCol w="1103329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年度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103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104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105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106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107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108Q3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營業額</a:t>
                      </a:r>
                      <a:endParaRPr lang="en-US" altLang="zh-TW" sz="18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千元</a:t>
                      </a:r>
                      <a:r>
                        <a:rPr lang="en-US" altLang="zh-TW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zh-TW" altLang="en-US" sz="18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2,108,199</a:t>
                      </a:r>
                      <a:endParaRPr lang="zh-TW" altLang="en-US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2,069,544</a:t>
                      </a:r>
                      <a:endParaRPr lang="zh-TW" altLang="en-US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1,853,917</a:t>
                      </a:r>
                      <a:endParaRPr lang="zh-TW" altLang="en-US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1,890,004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1,947,905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1,453,955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毛利率</a:t>
                      </a:r>
                      <a:endParaRPr lang="en-US" altLang="zh-TW" sz="1800" b="1" dirty="0" smtClean="0"/>
                    </a:p>
                    <a:p>
                      <a:pPr algn="ctr"/>
                      <a:r>
                        <a:rPr lang="en-US" altLang="zh-TW" sz="1800" b="1" dirty="0" smtClean="0"/>
                        <a:t>(%)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8.43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11.17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11.44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8.49</a:t>
                      </a:r>
                      <a:endParaRPr lang="zh-TW" alt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7.47</a:t>
                      </a:r>
                      <a:endParaRPr lang="zh-TW" alt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10.80</a:t>
                      </a:r>
                      <a:endParaRPr lang="zh-TW" alt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圖表 12"/>
          <p:cNvGraphicFramePr/>
          <p:nvPr/>
        </p:nvGraphicFramePr>
        <p:xfrm>
          <a:off x="1214414" y="3857629"/>
          <a:ext cx="3714776" cy="2214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圖表 16"/>
          <p:cNvGraphicFramePr/>
          <p:nvPr/>
        </p:nvGraphicFramePr>
        <p:xfrm>
          <a:off x="5072066" y="3857628"/>
          <a:ext cx="3500462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伍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未來展望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未來展望 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4339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2267744" y="3212976"/>
            <a:ext cx="5286412" cy="112509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defRPr/>
            </a:pPr>
            <a:r>
              <a:rPr lang="en-US" altLang="zh-TW" sz="3600" b="1" dirty="0" smtClean="0">
                <a:solidFill>
                  <a:srgbClr val="C13599"/>
                </a:solidFill>
              </a:rPr>
              <a:t>2.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持續提昇差異化及高附加價值產品比重</a:t>
            </a:r>
            <a:endParaRPr lang="en-US" altLang="zh-TW" sz="3600" b="1" dirty="0">
              <a:solidFill>
                <a:srgbClr val="C13599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152632" y="2366954"/>
            <a:ext cx="4435592" cy="112509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4000"/>
              </a:lnSpc>
              <a:defRPr/>
            </a:pPr>
            <a:r>
              <a:rPr lang="en-US" altLang="zh-TW" sz="3600" b="1" dirty="0" smtClean="0">
                <a:solidFill>
                  <a:srgbClr val="C13599"/>
                </a:solidFill>
              </a:rPr>
              <a:t>1.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持續進行數位轉型</a:t>
            </a:r>
            <a:endParaRPr lang="en-US" altLang="zh-TW" sz="3600" b="1" dirty="0" smtClean="0">
              <a:solidFill>
                <a:srgbClr val="C13599"/>
              </a:solidFill>
            </a:endParaRPr>
          </a:p>
          <a:p>
            <a:pPr marL="514350" indent="-514350" algn="ctr">
              <a:lnSpc>
                <a:spcPts val="4000"/>
              </a:lnSpc>
              <a:defRPr/>
            </a:pPr>
            <a:endParaRPr lang="en-US" altLang="zh-TW" sz="3600" b="1" dirty="0">
              <a:solidFill>
                <a:srgbClr val="C13599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267744" y="4581128"/>
            <a:ext cx="5286412" cy="112509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defRPr/>
            </a:pPr>
            <a:r>
              <a:rPr lang="en-US" altLang="zh-TW" sz="3600" b="1" dirty="0">
                <a:solidFill>
                  <a:srgbClr val="C13599"/>
                </a:solidFill>
              </a:rPr>
              <a:t>3</a:t>
            </a:r>
            <a:r>
              <a:rPr lang="en-US" altLang="zh-TW" sz="3600" b="1" dirty="0" smtClean="0">
                <a:solidFill>
                  <a:srgbClr val="C13599"/>
                </a:solidFill>
              </a:rPr>
              <a:t>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國際品牌客戶占比持續增加</a:t>
            </a:r>
            <a:endParaRPr lang="en-US" altLang="zh-TW" sz="3600" b="1" dirty="0">
              <a:solidFill>
                <a:srgbClr val="C135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2500298" y="3929066"/>
            <a:ext cx="571504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～</a:t>
            </a: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標楷體" pitchFamily="65" charset="-120"/>
                <a:ea typeface="標楷體" pitchFamily="65" charset="-120"/>
              </a:rPr>
              <a:t>謝謝指教</a:t>
            </a: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～</a:t>
            </a:r>
          </a:p>
        </p:txBody>
      </p:sp>
      <p:pic>
        <p:nvPicPr>
          <p:cNvPr id="18436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85918" y="1857364"/>
            <a:ext cx="3286148" cy="132343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Q</a:t>
            </a:r>
            <a:r>
              <a:rPr kumimoji="0" lang="zh-TW" alt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kumimoji="0" lang="zh-TW" alt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A</a:t>
            </a:r>
            <a:endParaRPr kumimoji="0" lang="zh-TW" altLang="en-US" sz="8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壹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公司簡介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公司簡介 </a:t>
              </a:r>
            </a:p>
          </p:txBody>
        </p:sp>
      </p:grp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714480" y="1643050"/>
          <a:ext cx="6264696" cy="4277277"/>
        </p:xfrm>
        <a:graphic>
          <a:graphicData uri="http://schemas.openxmlformats.org/drawingml/2006/table">
            <a:tbl>
              <a:tblPr/>
              <a:tblGrid>
                <a:gridCol w="1329383"/>
                <a:gridCol w="4935313"/>
              </a:tblGrid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</a:t>
                      </a:r>
                      <a:r>
                        <a:rPr kumimoji="1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部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81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台北市西寧北路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70-1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8F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布    廠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81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桃園市八德區廣福路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660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巷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50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紗    廠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桃園市楊梅區富豐南路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18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成立時間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62.06.01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 本 額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1,343,098,480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元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上市時間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82.05.07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主要產品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布品、加工絲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員工人數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428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人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公司網址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www.ttfco.com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82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貳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公司沿革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公司沿革 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6147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900113" y="1557338"/>
          <a:ext cx="7848872" cy="4465638"/>
        </p:xfrm>
        <a:graphic>
          <a:graphicData uri="http://schemas.openxmlformats.org/drawingml/2006/table">
            <a:tbl>
              <a:tblPr/>
              <a:tblGrid>
                <a:gridCol w="1008112"/>
                <a:gridCol w="6840760"/>
              </a:tblGrid>
              <a:tr h="1092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1973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實業界人士張哲生、賴志騰等人籌資設立，廠址設於桃園縣八德鄉廣興村富綢街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號，計有織布機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100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台，漿紗機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台，從事尼龍塔夫塔、特多龍西裝布料及襯衣料等產品之產銷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1987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增購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台日製津田駒高速無梭噴水式織布機，同時新建廠房及倉庫計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1,200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坪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1988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陸續增購設備，織機數已增至為水式織機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260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台，劍式織機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台，同時增購廠地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1,654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坪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1995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增設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50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台比利時製大提花龍頭的生產線，完成後大提花布部門正式加入營運。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月增購短纖漿紗機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台及整經機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1998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興建富岡加工絲廠，正式踏出向上游整合的腳步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2019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生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產設備持續汰舊換新，目前擁有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350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台織布機及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32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台假撚機投入生產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參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產業概況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9219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休閒服飾需求大幅增加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地球氣候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改變</a:t>
            </a: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穿著習慣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改變</a:t>
            </a: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2276475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2276475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2420938"/>
            <a:ext cx="360363" cy="461962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21" name="AutoShape 53"/>
          <p:cNvSpPr>
            <a:spLocks noChangeArrowheads="1"/>
          </p:cNvSpPr>
          <p:nvPr/>
        </p:nvSpPr>
        <p:spPr bwMode="auto">
          <a:xfrm>
            <a:off x="6660232" y="3933056"/>
            <a:ext cx="2232248" cy="1728192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buFont typeface="Wingdings" pitchFamily="2" charset="2"/>
              <a:buChar char="l"/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傳統梭織布料需求減少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Font typeface="Wingdings" pitchFamily="2" charset="2"/>
              <a:buChar char="l"/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休閒針織布料需求增加</a:t>
            </a:r>
          </a:p>
        </p:txBody>
      </p:sp>
      <p:sp>
        <p:nvSpPr>
          <p:cNvPr id="22" name="AutoShape 53"/>
          <p:cNvSpPr>
            <a:spLocks noChangeArrowheads="1"/>
          </p:cNvSpPr>
          <p:nvPr/>
        </p:nvSpPr>
        <p:spPr bwMode="auto">
          <a:xfrm>
            <a:off x="1043608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休閒服飾需求比例增加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AutoShape 53"/>
          <p:cNvSpPr>
            <a:spLocks noChangeArrowheads="1"/>
          </p:cNvSpPr>
          <p:nvPr/>
        </p:nvSpPr>
        <p:spPr bwMode="auto">
          <a:xfrm>
            <a:off x="3851920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紡織產品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區塊轉移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向右箭號 23"/>
          <p:cNvSpPr>
            <a:spLocks noChangeArrowheads="1"/>
          </p:cNvSpPr>
          <p:nvPr/>
        </p:nvSpPr>
        <p:spPr bwMode="auto">
          <a:xfrm>
            <a:off x="6156325" y="44370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5" name="向右箭號 24"/>
          <p:cNvSpPr>
            <a:spLocks noChangeArrowheads="1"/>
          </p:cNvSpPr>
          <p:nvPr/>
        </p:nvSpPr>
        <p:spPr bwMode="auto">
          <a:xfrm>
            <a:off x="3348038" y="44370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250825" y="45815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2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10243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產品交期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縮短</a:t>
            </a: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國際連鎖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品牌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快速時尚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興起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2276475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2276475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2420938"/>
            <a:ext cx="360363" cy="461962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3</a:t>
            </a:r>
            <a:endParaRPr lang="zh-TW" altLang="en-US"/>
          </a:p>
        </p:txBody>
      </p:sp>
      <p:sp>
        <p:nvSpPr>
          <p:cNvPr id="22" name="AutoShape 53"/>
          <p:cNvSpPr>
            <a:spLocks noChangeArrowheads="1"/>
          </p:cNvSpPr>
          <p:nvPr/>
        </p:nvSpPr>
        <p:spPr bwMode="auto">
          <a:xfrm>
            <a:off x="1043608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網路購物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習慣普及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AutoShape 53"/>
          <p:cNvSpPr>
            <a:spLocks noChangeArrowheads="1"/>
          </p:cNvSpPr>
          <p:nvPr/>
        </p:nvSpPr>
        <p:spPr bwMode="auto">
          <a:xfrm>
            <a:off x="3851920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多樣化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消費需求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向右箭號 23"/>
          <p:cNvSpPr>
            <a:spLocks noChangeArrowheads="1"/>
          </p:cNvSpPr>
          <p:nvPr/>
        </p:nvSpPr>
        <p:spPr bwMode="auto">
          <a:xfrm>
            <a:off x="6156325" y="44370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5" name="向右箭號 24"/>
          <p:cNvSpPr>
            <a:spLocks noChangeArrowheads="1"/>
          </p:cNvSpPr>
          <p:nvPr/>
        </p:nvSpPr>
        <p:spPr bwMode="auto">
          <a:xfrm>
            <a:off x="3348038" y="44370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250825" y="45815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4</a:t>
            </a:r>
            <a:endParaRPr lang="zh-TW" altLang="en-US"/>
          </a:p>
        </p:txBody>
      </p:sp>
      <p:sp>
        <p:nvSpPr>
          <p:cNvPr id="27" name="AutoShape 53"/>
          <p:cNvSpPr>
            <a:spLocks noChangeArrowheads="1"/>
          </p:cNvSpPr>
          <p:nvPr/>
        </p:nvSpPr>
        <p:spPr bwMode="auto">
          <a:xfrm>
            <a:off x="6660232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客製化生產需求增加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11267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因貿易戰外銷受阻低價搶市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中國大陸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過度投資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持續擴大上游原料產能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170021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170021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184467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5</a:t>
            </a:r>
            <a:endParaRPr lang="zh-TW" altLang="en-US"/>
          </a:p>
        </p:txBody>
      </p:sp>
      <p:sp>
        <p:nvSpPr>
          <p:cNvPr id="21" name="向右箭號 20"/>
          <p:cNvSpPr>
            <a:spLocks noChangeArrowheads="1"/>
          </p:cNvSpPr>
          <p:nvPr/>
        </p:nvSpPr>
        <p:spPr bwMode="auto">
          <a:xfrm>
            <a:off x="971550" y="2781300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8" name="AutoShape 53"/>
          <p:cNvSpPr>
            <a:spLocks noChangeArrowheads="1"/>
          </p:cNvSpPr>
          <p:nvPr/>
        </p:nvSpPr>
        <p:spPr bwMode="auto">
          <a:xfrm>
            <a:off x="1475656" y="2780928"/>
            <a:ext cx="7200800" cy="648072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台灣廠商轉型至差異化及高附加價值產品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AutoShape 53"/>
          <p:cNvSpPr>
            <a:spLocks noChangeArrowheads="1"/>
          </p:cNvSpPr>
          <p:nvPr/>
        </p:nvSpPr>
        <p:spPr bwMode="auto">
          <a:xfrm>
            <a:off x="6660232" y="407707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大量且價廉產品供應鏈轉移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AutoShape 53"/>
          <p:cNvSpPr>
            <a:spLocks noChangeArrowheads="1"/>
          </p:cNvSpPr>
          <p:nvPr/>
        </p:nvSpPr>
        <p:spPr bwMode="auto">
          <a:xfrm>
            <a:off x="899592" y="4005064"/>
            <a:ext cx="2304256" cy="108012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貿易保護主義及區域經濟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協定興起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AutoShape 53"/>
          <p:cNvSpPr>
            <a:spLocks noChangeArrowheads="1"/>
          </p:cNvSpPr>
          <p:nvPr/>
        </p:nvSpPr>
        <p:spPr bwMode="auto">
          <a:xfrm>
            <a:off x="3851920" y="407707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關稅形成不公平貿易障礙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向右箭號 31"/>
          <p:cNvSpPr>
            <a:spLocks noChangeArrowheads="1"/>
          </p:cNvSpPr>
          <p:nvPr/>
        </p:nvSpPr>
        <p:spPr bwMode="auto">
          <a:xfrm>
            <a:off x="6156325" y="42211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3" name="向右箭號 32"/>
          <p:cNvSpPr>
            <a:spLocks noChangeArrowheads="1"/>
          </p:cNvSpPr>
          <p:nvPr/>
        </p:nvSpPr>
        <p:spPr bwMode="auto">
          <a:xfrm>
            <a:off x="3348038" y="42211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4" name="文字方塊 33"/>
          <p:cNvSpPr txBox="1">
            <a:spLocks noChangeArrowheads="1"/>
          </p:cNvSpPr>
          <p:nvPr/>
        </p:nvSpPr>
        <p:spPr bwMode="auto">
          <a:xfrm>
            <a:off x="250825" y="43656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6</a:t>
            </a:r>
            <a:endParaRPr lang="zh-TW" altLang="en-US"/>
          </a:p>
        </p:txBody>
      </p:sp>
      <p:sp>
        <p:nvSpPr>
          <p:cNvPr id="35" name="向右箭號 34"/>
          <p:cNvSpPr>
            <a:spLocks noChangeArrowheads="1"/>
          </p:cNvSpPr>
          <p:nvPr/>
        </p:nvSpPr>
        <p:spPr bwMode="auto">
          <a:xfrm>
            <a:off x="971550" y="5302250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7" name="AutoShape 53"/>
          <p:cNvSpPr>
            <a:spLocks noChangeArrowheads="1"/>
          </p:cNvSpPr>
          <p:nvPr/>
        </p:nvSpPr>
        <p:spPr bwMode="auto">
          <a:xfrm>
            <a:off x="1475656" y="5301208"/>
            <a:ext cx="7200800" cy="648072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廠商強化服務以提升自我價值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6106</TotalTime>
  <Words>1153</Words>
  <Application>Microsoft Office PowerPoint</Application>
  <PresentationFormat>如螢幕大小 (4:3)</PresentationFormat>
  <Paragraphs>152</Paragraphs>
  <Slides>16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Capsules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趙焜永</dc:creator>
  <cp:lastModifiedBy>吳長智 經理</cp:lastModifiedBy>
  <cp:revision>505</cp:revision>
  <dcterms:created xsi:type="dcterms:W3CDTF">2012-07-29T03:02:24Z</dcterms:created>
  <dcterms:modified xsi:type="dcterms:W3CDTF">2019-12-02T06:29:01Z</dcterms:modified>
</cp:coreProperties>
</file>