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notesMasterIdLst>
    <p:notesMasterId r:id="rId18"/>
  </p:notesMasterIdLst>
  <p:handoutMasterIdLst>
    <p:handoutMasterId r:id="rId19"/>
  </p:handoutMasterIdLst>
  <p:sldIdLst>
    <p:sldId id="535" r:id="rId2"/>
    <p:sldId id="578" r:id="rId3"/>
    <p:sldId id="560" r:id="rId4"/>
    <p:sldId id="259" r:id="rId5"/>
    <p:sldId id="569" r:id="rId6"/>
    <p:sldId id="568" r:id="rId7"/>
    <p:sldId id="571" r:id="rId8"/>
    <p:sldId id="572" r:id="rId9"/>
    <p:sldId id="579" r:id="rId10"/>
    <p:sldId id="576" r:id="rId11"/>
    <p:sldId id="575" r:id="rId12"/>
    <p:sldId id="559" r:id="rId13"/>
    <p:sldId id="577" r:id="rId14"/>
    <p:sldId id="573" r:id="rId15"/>
    <p:sldId id="561" r:id="rId16"/>
    <p:sldId id="291" r:id="rId17"/>
  </p:sldIdLst>
  <p:sldSz cx="9144000" cy="6858000" type="screen4x3"/>
  <p:notesSz cx="6797675" cy="9926638"/>
  <p:defaultTextStyle>
    <a:defPPr>
      <a:defRPr lang="zh-TW"/>
    </a:defPPr>
    <a:lvl1pPr algn="l" rtl="0" fontAlgn="base">
      <a:spcBef>
        <a:spcPct val="0"/>
      </a:spcBef>
      <a:spcAft>
        <a:spcPct val="0"/>
      </a:spcAft>
      <a:defRPr kumimoji="1" sz="2400" kern="1200">
        <a:solidFill>
          <a:schemeClr val="tx1"/>
        </a:solidFill>
        <a:latin typeface="Times New Roman" pitchFamily="18" charset="0"/>
        <a:ea typeface="新細明體" charset="-120"/>
        <a:cs typeface="+mn-cs"/>
      </a:defRPr>
    </a:lvl1pPr>
    <a:lvl2pPr marL="457200" algn="l" rtl="0" fontAlgn="base">
      <a:spcBef>
        <a:spcPct val="0"/>
      </a:spcBef>
      <a:spcAft>
        <a:spcPct val="0"/>
      </a:spcAft>
      <a:defRPr kumimoji="1" sz="2400" kern="1200">
        <a:solidFill>
          <a:schemeClr val="tx1"/>
        </a:solidFill>
        <a:latin typeface="Times New Roman" pitchFamily="18" charset="0"/>
        <a:ea typeface="新細明體" charset="-120"/>
        <a:cs typeface="+mn-cs"/>
      </a:defRPr>
    </a:lvl2pPr>
    <a:lvl3pPr marL="914400" algn="l" rtl="0" fontAlgn="base">
      <a:spcBef>
        <a:spcPct val="0"/>
      </a:spcBef>
      <a:spcAft>
        <a:spcPct val="0"/>
      </a:spcAft>
      <a:defRPr kumimoji="1" sz="2400" kern="1200">
        <a:solidFill>
          <a:schemeClr val="tx1"/>
        </a:solidFill>
        <a:latin typeface="Times New Roman" pitchFamily="18" charset="0"/>
        <a:ea typeface="新細明體" charset="-120"/>
        <a:cs typeface="+mn-cs"/>
      </a:defRPr>
    </a:lvl3pPr>
    <a:lvl4pPr marL="1371600" algn="l" rtl="0" fontAlgn="base">
      <a:spcBef>
        <a:spcPct val="0"/>
      </a:spcBef>
      <a:spcAft>
        <a:spcPct val="0"/>
      </a:spcAft>
      <a:defRPr kumimoji="1" sz="2400" kern="1200">
        <a:solidFill>
          <a:schemeClr val="tx1"/>
        </a:solidFill>
        <a:latin typeface="Times New Roman" pitchFamily="18" charset="0"/>
        <a:ea typeface="新細明體" charset="-120"/>
        <a:cs typeface="+mn-cs"/>
      </a:defRPr>
    </a:lvl4pPr>
    <a:lvl5pPr marL="1828800" algn="l" rtl="0" fontAlgn="base">
      <a:spcBef>
        <a:spcPct val="0"/>
      </a:spcBef>
      <a:spcAft>
        <a:spcPct val="0"/>
      </a:spcAft>
      <a:defRPr kumimoji="1" sz="2400" kern="1200">
        <a:solidFill>
          <a:schemeClr val="tx1"/>
        </a:solidFill>
        <a:latin typeface="Times New Roman" pitchFamily="18" charset="0"/>
        <a:ea typeface="新細明體" charset="-120"/>
        <a:cs typeface="+mn-cs"/>
      </a:defRPr>
    </a:lvl5pPr>
    <a:lvl6pPr marL="2286000" algn="l" defTabSz="914400" rtl="0" eaLnBrk="1" latinLnBrk="0" hangingPunct="1">
      <a:defRPr kumimoji="1" sz="2400" kern="1200">
        <a:solidFill>
          <a:schemeClr val="tx1"/>
        </a:solidFill>
        <a:latin typeface="Times New Roman" pitchFamily="18" charset="0"/>
        <a:ea typeface="新細明體" charset="-120"/>
        <a:cs typeface="+mn-cs"/>
      </a:defRPr>
    </a:lvl6pPr>
    <a:lvl7pPr marL="2743200" algn="l" defTabSz="914400" rtl="0" eaLnBrk="1" latinLnBrk="0" hangingPunct="1">
      <a:defRPr kumimoji="1" sz="2400" kern="1200">
        <a:solidFill>
          <a:schemeClr val="tx1"/>
        </a:solidFill>
        <a:latin typeface="Times New Roman" pitchFamily="18" charset="0"/>
        <a:ea typeface="新細明體" charset="-120"/>
        <a:cs typeface="+mn-cs"/>
      </a:defRPr>
    </a:lvl7pPr>
    <a:lvl8pPr marL="3200400" algn="l" defTabSz="914400" rtl="0" eaLnBrk="1" latinLnBrk="0" hangingPunct="1">
      <a:defRPr kumimoji="1" sz="2400" kern="1200">
        <a:solidFill>
          <a:schemeClr val="tx1"/>
        </a:solidFill>
        <a:latin typeface="Times New Roman" pitchFamily="18" charset="0"/>
        <a:ea typeface="新細明體" charset="-120"/>
        <a:cs typeface="+mn-cs"/>
      </a:defRPr>
    </a:lvl8pPr>
    <a:lvl9pPr marL="3657600" algn="l" defTabSz="914400" rtl="0" eaLnBrk="1" latinLnBrk="0" hangingPunct="1">
      <a:defRPr kumimoji="1" sz="2400" kern="1200">
        <a:solidFill>
          <a:schemeClr val="tx1"/>
        </a:solidFill>
        <a:latin typeface="Times New Roman" pitchFamily="18" charset="0"/>
        <a:ea typeface="新細明體" charset="-120"/>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13599"/>
    <a:srgbClr val="000000"/>
    <a:srgbClr val="98B078"/>
    <a:srgbClr val="B7CC9A"/>
    <a:srgbClr val="FF9900"/>
    <a:srgbClr val="FFCC00"/>
    <a:srgbClr val="FFCC66"/>
    <a:srgbClr val="D09E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FD4443E-F989-4FC4-A0C8-D5A2AF1F390B}" styleName="深色樣式 1 - 輔色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深色樣式 1 - 輔色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5147" autoAdjust="0"/>
    <p:restoredTop sz="98051" autoAdjust="0"/>
  </p:normalViewPr>
  <p:slideViewPr>
    <p:cSldViewPr>
      <p:cViewPr varScale="1">
        <p:scale>
          <a:sx n="82" d="100"/>
          <a:sy n="82" d="100"/>
        </p:scale>
        <p:origin x="-1882"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E:\&#27861;&#35498;&#26371;&#30456;&#38364;\2022&#24180;\&#29151;&#25910;&#21450;&#27611;&#21033;&#29575;.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E:\&#27861;&#35498;&#26371;&#30456;&#38364;\2022&#24180;\&#29151;&#25910;&#21450;&#27611;&#21033;&#2957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zh-TW"/>
  <c:chart>
    <c:plotArea>
      <c:layout>
        <c:manualLayout>
          <c:layoutTarget val="inner"/>
          <c:xMode val="edge"/>
          <c:yMode val="edge"/>
          <c:x val="0.10934791406630615"/>
          <c:y val="2.5555376690276882E-2"/>
          <c:w val="0.87713531116387211"/>
          <c:h val="0.8565861306307565"/>
        </c:manualLayout>
      </c:layout>
      <c:barChart>
        <c:barDir val="col"/>
        <c:grouping val="clustered"/>
        <c:ser>
          <c:idx val="0"/>
          <c:order val="0"/>
          <c:cat>
            <c:strRef>
              <c:f>季度營收!$G$1:$S$1</c:f>
              <c:strCache>
                <c:ptCount val="13"/>
                <c:pt idx="0">
                  <c:v>109Q4</c:v>
                </c:pt>
                <c:pt idx="1">
                  <c:v>110Q1</c:v>
                </c:pt>
                <c:pt idx="2">
                  <c:v>110Q2</c:v>
                </c:pt>
                <c:pt idx="3">
                  <c:v>110Q3</c:v>
                </c:pt>
                <c:pt idx="4">
                  <c:v>110Q4</c:v>
                </c:pt>
                <c:pt idx="5">
                  <c:v>111Q1</c:v>
                </c:pt>
                <c:pt idx="6">
                  <c:v>111Q2</c:v>
                </c:pt>
                <c:pt idx="7">
                  <c:v>111Q3</c:v>
                </c:pt>
                <c:pt idx="8">
                  <c:v>111Q4</c:v>
                </c:pt>
                <c:pt idx="9">
                  <c:v>112Q1</c:v>
                </c:pt>
                <c:pt idx="10">
                  <c:v>112Q2</c:v>
                </c:pt>
                <c:pt idx="11">
                  <c:v>112Q3</c:v>
                </c:pt>
                <c:pt idx="12">
                  <c:v>112Q4</c:v>
                </c:pt>
              </c:strCache>
            </c:strRef>
          </c:cat>
          <c:val>
            <c:numRef>
              <c:f>季度營收!$G$2:$S$2</c:f>
              <c:numCache>
                <c:formatCode>_-* #,##0_-;\-* #,##0_-;_-* "-"??_-;_-@_-</c:formatCode>
                <c:ptCount val="13"/>
                <c:pt idx="0">
                  <c:v>327401</c:v>
                </c:pt>
                <c:pt idx="1">
                  <c:v>367005</c:v>
                </c:pt>
                <c:pt idx="2">
                  <c:v>419004</c:v>
                </c:pt>
                <c:pt idx="3">
                  <c:v>394123</c:v>
                </c:pt>
                <c:pt idx="4">
                  <c:v>394687</c:v>
                </c:pt>
                <c:pt idx="5">
                  <c:v>450137</c:v>
                </c:pt>
                <c:pt idx="6">
                  <c:v>501333</c:v>
                </c:pt>
                <c:pt idx="7">
                  <c:v>454227</c:v>
                </c:pt>
                <c:pt idx="8">
                  <c:v>390583</c:v>
                </c:pt>
                <c:pt idx="9">
                  <c:v>363878</c:v>
                </c:pt>
                <c:pt idx="10">
                  <c:v>395249</c:v>
                </c:pt>
                <c:pt idx="11">
                  <c:v>410085</c:v>
                </c:pt>
                <c:pt idx="12">
                  <c:v>317626</c:v>
                </c:pt>
              </c:numCache>
            </c:numRef>
          </c:val>
        </c:ser>
        <c:axId val="56432128"/>
        <c:axId val="56433664"/>
      </c:barChart>
      <c:catAx>
        <c:axId val="56432128"/>
        <c:scaling>
          <c:orientation val="minMax"/>
        </c:scaling>
        <c:axPos val="b"/>
        <c:tickLblPos val="nextTo"/>
        <c:crossAx val="56433664"/>
        <c:crosses val="autoZero"/>
        <c:auto val="1"/>
        <c:lblAlgn val="ctr"/>
        <c:lblOffset val="100"/>
      </c:catAx>
      <c:valAx>
        <c:axId val="56433664"/>
        <c:scaling>
          <c:orientation val="minMax"/>
          <c:min val="100000"/>
        </c:scaling>
        <c:axPos val="l"/>
        <c:majorGridlines/>
        <c:numFmt formatCode="_-* #,##0_-;\-* #,##0_-;_-* &quot;-&quot;??_-;_-@_-" sourceLinked="1"/>
        <c:tickLblPos val="nextTo"/>
        <c:crossAx val="56432128"/>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zh-TW"/>
  <c:chart>
    <c:plotArea>
      <c:layout>
        <c:manualLayout>
          <c:layoutTarget val="inner"/>
          <c:xMode val="edge"/>
          <c:yMode val="edge"/>
          <c:x val="0.12564129483814523"/>
          <c:y val="7.4548702245552642E-2"/>
          <c:w val="0.82991426071741037"/>
          <c:h val="0.79449839603383032"/>
        </c:manualLayout>
      </c:layout>
      <c:lineChart>
        <c:grouping val="standard"/>
        <c:ser>
          <c:idx val="0"/>
          <c:order val="0"/>
          <c:spPr>
            <a:ln w="34925">
              <a:solidFill>
                <a:srgbClr val="C00000"/>
              </a:solidFill>
            </a:ln>
          </c:spPr>
          <c:marker>
            <c:symbol val="none"/>
          </c:marker>
          <c:cat>
            <c:strRef>
              <c:f>營收及毛利!$C$1:$I$1</c:f>
              <c:strCache>
                <c:ptCount val="7"/>
                <c:pt idx="0">
                  <c:v>106年</c:v>
                </c:pt>
                <c:pt idx="1">
                  <c:v>107年</c:v>
                </c:pt>
                <c:pt idx="2">
                  <c:v>108年</c:v>
                </c:pt>
                <c:pt idx="3">
                  <c:v>109年</c:v>
                </c:pt>
                <c:pt idx="4">
                  <c:v>110年</c:v>
                </c:pt>
                <c:pt idx="5">
                  <c:v>111年</c:v>
                </c:pt>
                <c:pt idx="6">
                  <c:v>112年</c:v>
                </c:pt>
              </c:strCache>
            </c:strRef>
          </c:cat>
          <c:val>
            <c:numRef>
              <c:f>營收及毛利!$C$4:$I$4</c:f>
              <c:numCache>
                <c:formatCode>0.00%</c:formatCode>
                <c:ptCount val="7"/>
                <c:pt idx="0">
                  <c:v>8.4869661651509734E-2</c:v>
                </c:pt>
                <c:pt idx="1">
                  <c:v>7.474645837451005E-2</c:v>
                </c:pt>
                <c:pt idx="2">
                  <c:v>0.10312050906024534</c:v>
                </c:pt>
                <c:pt idx="3">
                  <c:v>2.6417346098688056E-2</c:v>
                </c:pt>
                <c:pt idx="4">
                  <c:v>8.1462695077974046E-2</c:v>
                </c:pt>
                <c:pt idx="5">
                  <c:v>0.10527813035829603</c:v>
                </c:pt>
                <c:pt idx="6">
                  <c:v>9.1934619630892542E-2</c:v>
                </c:pt>
              </c:numCache>
            </c:numRef>
          </c:val>
        </c:ser>
        <c:marker val="1"/>
        <c:axId val="128831488"/>
        <c:axId val="150942464"/>
      </c:lineChart>
      <c:catAx>
        <c:axId val="128831488"/>
        <c:scaling>
          <c:orientation val="minMax"/>
        </c:scaling>
        <c:axPos val="b"/>
        <c:tickLblPos val="nextTo"/>
        <c:crossAx val="150942464"/>
        <c:crosses val="autoZero"/>
        <c:auto val="1"/>
        <c:lblAlgn val="ctr"/>
        <c:lblOffset val="100"/>
      </c:catAx>
      <c:valAx>
        <c:axId val="150942464"/>
        <c:scaling>
          <c:orientation val="minMax"/>
          <c:min val="1.0000000000000005E-2"/>
        </c:scaling>
        <c:axPos val="l"/>
        <c:majorGridlines/>
        <c:numFmt formatCode="0.00%" sourceLinked="1"/>
        <c:tickLblPos val="nextTo"/>
        <c:crossAx val="128831488"/>
        <c:crosses val="autoZero"/>
        <c:crossBetween val="between"/>
      </c:valAx>
    </c:plotArea>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Calibri" pitchFamily="34" charset="0"/>
                <a:ea typeface="新細明體" pitchFamily="18" charset="-120"/>
              </a:defRPr>
            </a:lvl1pPr>
          </a:lstStyle>
          <a:p>
            <a:pPr>
              <a:defRPr/>
            </a:pPr>
            <a:endParaRPr lang="zh-TW" altLang="en-US"/>
          </a:p>
        </p:txBody>
      </p:sp>
      <p:sp>
        <p:nvSpPr>
          <p:cNvPr id="3" name="日期版面配置區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atin typeface="Calibri" pitchFamily="34" charset="0"/>
                <a:ea typeface="新細明體" pitchFamily="18" charset="-120"/>
              </a:defRPr>
            </a:lvl1pPr>
          </a:lstStyle>
          <a:p>
            <a:pPr>
              <a:defRPr/>
            </a:pPr>
            <a:fld id="{4D7ECDAB-B381-4E5A-A589-82E02ACED552}" type="datetimeFigureOut">
              <a:rPr lang="zh-TW" altLang="en-US"/>
              <a:pPr>
                <a:defRPr/>
              </a:pPr>
              <a:t>2024/3/21</a:t>
            </a:fld>
            <a:endParaRPr lang="zh-TW" altLang="en-US"/>
          </a:p>
        </p:txBody>
      </p:sp>
      <p:sp>
        <p:nvSpPr>
          <p:cNvPr id="4" name="頁尾版面配置區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atin typeface="Calibri" pitchFamily="34" charset="0"/>
                <a:ea typeface="新細明體" pitchFamily="18" charset="-120"/>
              </a:defRPr>
            </a:lvl1pPr>
          </a:lstStyle>
          <a:p>
            <a:pPr>
              <a:defRPr/>
            </a:pPr>
            <a:endParaRPr lang="zh-TW" altLang="en-US"/>
          </a:p>
        </p:txBody>
      </p:sp>
      <p:sp>
        <p:nvSpPr>
          <p:cNvPr id="5" name="投影片編號版面配置區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atin typeface="Calibri" pitchFamily="34" charset="0"/>
                <a:ea typeface="新細明體" pitchFamily="18" charset="-120"/>
              </a:defRPr>
            </a:lvl1pPr>
          </a:lstStyle>
          <a:p>
            <a:pPr>
              <a:defRPr/>
            </a:pPr>
            <a:fld id="{FA68E117-247D-479B-83B7-FA8699B66AA8}"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6400" cy="496888"/>
          </a:xfrm>
          <a:prstGeom prst="rect">
            <a:avLst/>
          </a:prstGeom>
        </p:spPr>
        <p:txBody>
          <a:bodyPr vert="horz" lIns="91440" tIns="45720" rIns="91440" bIns="45720" rtlCol="0"/>
          <a:lstStyle>
            <a:lvl1pPr algn="l" fontAlgn="auto">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49688" y="0"/>
            <a:ext cx="2946400" cy="496888"/>
          </a:xfrm>
          <a:prstGeom prst="rect">
            <a:avLst/>
          </a:prstGeom>
        </p:spPr>
        <p:txBody>
          <a:bodyPr vert="horz" lIns="91440" tIns="45720" rIns="91440" bIns="45720" rtlCol="0"/>
          <a:lstStyle>
            <a:lvl1pPr algn="r" fontAlgn="auto">
              <a:spcBef>
                <a:spcPts val="0"/>
              </a:spcBef>
              <a:spcAft>
                <a:spcPts val="0"/>
              </a:spcAft>
              <a:defRPr kumimoji="0" sz="1200">
                <a:latin typeface="+mn-lt"/>
                <a:ea typeface="+mn-ea"/>
              </a:defRPr>
            </a:lvl1pPr>
          </a:lstStyle>
          <a:p>
            <a:pPr>
              <a:defRPr/>
            </a:pPr>
            <a:fld id="{975714A2-2774-4CDF-B42A-8B33346F69A1}" type="datetimeFigureOut">
              <a:rPr lang="zh-TW" altLang="en-US"/>
              <a:pPr>
                <a:defRPr/>
              </a:pPr>
              <a:t>2024/3/21</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zh-TW" altLang="en-US" noProof="0" smtClean="0"/>
          </a:p>
        </p:txBody>
      </p:sp>
      <p:sp>
        <p:nvSpPr>
          <p:cNvPr id="5" name="備忘稿版面配置區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zh-TW" altLang="en-US" noProof="0" smtClean="0"/>
              <a:t>按一下以編輯母片文字樣式</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 name="頁尾版面配置區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fontAlgn="auto">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fontAlgn="auto">
              <a:spcBef>
                <a:spcPts val="0"/>
              </a:spcBef>
              <a:spcAft>
                <a:spcPts val="0"/>
              </a:spcAft>
              <a:defRPr kumimoji="0" sz="1200">
                <a:latin typeface="+mn-lt"/>
                <a:ea typeface="+mn-ea"/>
              </a:defRPr>
            </a:lvl1pPr>
          </a:lstStyle>
          <a:p>
            <a:pPr>
              <a:defRPr/>
            </a:pPr>
            <a:fld id="{15EAF3A0-11B0-49AB-9145-758B60A647D7}"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投影片編號版面配置區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ADE10B0-7B7F-4085-B0D4-76FDEBED07EA}" type="slidenum">
              <a:rPr lang="zh-TW" altLang="en-US" smtClean="0"/>
              <a:pPr fontAlgn="base">
                <a:spcBef>
                  <a:spcPct val="0"/>
                </a:spcBef>
                <a:spcAft>
                  <a:spcPct val="0"/>
                </a:spcAft>
                <a:defRPr/>
              </a:pPr>
              <a:t>4</a:t>
            </a:fld>
            <a:endParaRPr lang="zh-TW" altLang="en-US" smtClean="0"/>
          </a:p>
        </p:txBody>
      </p:sp>
      <p:sp>
        <p:nvSpPr>
          <p:cNvPr id="19459" name="Rectangle 2"/>
          <p:cNvSpPr>
            <a:spLocks noGrp="1" noRot="1" noChangeAspect="1" noTextEdit="1"/>
          </p:cNvSpPr>
          <p:nvPr>
            <p:ph type="sldImg"/>
          </p:nvPr>
        </p:nvSpPr>
        <p:spPr bwMode="auto">
          <a:noFill/>
          <a:ln>
            <a:solidFill>
              <a:srgbClr val="000000"/>
            </a:solidFill>
            <a:miter lim="800000"/>
            <a:headEnd/>
            <a:tailEnd/>
          </a:ln>
        </p:spPr>
      </p:sp>
      <p:sp>
        <p:nvSpPr>
          <p:cNvPr id="1946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投影片編號版面配置區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F35B0EE-3692-4D41-B307-1F10AD4AA50B}" type="slidenum">
              <a:rPr lang="zh-TW" altLang="en-US" smtClean="0"/>
              <a:pPr fontAlgn="base">
                <a:spcBef>
                  <a:spcPct val="0"/>
                </a:spcBef>
                <a:spcAft>
                  <a:spcPct val="0"/>
                </a:spcAft>
                <a:defRPr/>
              </a:pPr>
              <a:t>6</a:t>
            </a:fld>
            <a:endParaRPr lang="zh-TW" altLang="en-US" smtClean="0"/>
          </a:p>
        </p:txBody>
      </p:sp>
      <p:sp>
        <p:nvSpPr>
          <p:cNvPr id="20483" name="Rectangle 2"/>
          <p:cNvSpPr>
            <a:spLocks noGrp="1" noRot="1" noChangeAspect="1" noTextEdit="1"/>
          </p:cNvSpPr>
          <p:nvPr>
            <p:ph type="sldImg"/>
          </p:nvPr>
        </p:nvSpPr>
        <p:spPr bwMode="auto">
          <a:noFill/>
          <a:ln>
            <a:solidFill>
              <a:srgbClr val="000000"/>
            </a:solidFill>
            <a:miter lim="800000"/>
            <a:headEnd/>
            <a:tailEnd/>
          </a:ln>
        </p:spPr>
      </p:sp>
      <p:sp>
        <p:nvSpPr>
          <p:cNvPr id="2048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投影片編號版面配置區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809A201-AB8D-4400-AB2F-6B315CF3F2B4}" type="slidenum">
              <a:rPr lang="zh-TW" altLang="en-US" smtClean="0"/>
              <a:pPr fontAlgn="base">
                <a:spcBef>
                  <a:spcPct val="0"/>
                </a:spcBef>
                <a:spcAft>
                  <a:spcPct val="0"/>
                </a:spcAft>
                <a:defRPr/>
              </a:pPr>
              <a:t>8</a:t>
            </a:fld>
            <a:endParaRPr lang="zh-TW" altLang="en-US" smtClean="0"/>
          </a:p>
        </p:txBody>
      </p:sp>
      <p:sp>
        <p:nvSpPr>
          <p:cNvPr id="21507" name="投影片編號版面配置區 6"/>
          <p:cNvSpPr txBox="1">
            <a:spLocks noGrp="1"/>
          </p:cNvSpPr>
          <p:nvPr/>
        </p:nvSpPr>
        <p:spPr bwMode="auto">
          <a:xfrm>
            <a:off x="3849688" y="9428163"/>
            <a:ext cx="2946400" cy="496887"/>
          </a:xfrm>
          <a:prstGeom prst="rect">
            <a:avLst/>
          </a:prstGeom>
          <a:noFill/>
          <a:ln w="9525">
            <a:noFill/>
            <a:miter lim="800000"/>
            <a:headEnd/>
            <a:tailEnd/>
          </a:ln>
        </p:spPr>
        <p:txBody>
          <a:bodyPr anchor="b"/>
          <a:lstStyle/>
          <a:p>
            <a:pPr algn="r"/>
            <a:fld id="{8DF03026-3351-4849-97E9-23A5EDC1D01D}" type="slidenum">
              <a:rPr kumimoji="0" lang="zh-TW" altLang="en-US" sz="1200">
                <a:latin typeface="Calibri" pitchFamily="34" charset="0"/>
              </a:rPr>
              <a:pPr algn="r"/>
              <a:t>8</a:t>
            </a:fld>
            <a:endParaRPr kumimoji="0" lang="en-US" altLang="zh-TW" sz="1200">
              <a:latin typeface="Calibri" pitchFamily="34" charset="0"/>
            </a:endParaRPr>
          </a:p>
        </p:txBody>
      </p:sp>
      <p:sp>
        <p:nvSpPr>
          <p:cNvPr id="21508" name="Rectangle 2"/>
          <p:cNvSpPr>
            <a:spLocks noGrp="1" noRot="1" noChangeAspect="1" noTextEdit="1"/>
          </p:cNvSpPr>
          <p:nvPr>
            <p:ph type="sldImg"/>
          </p:nvPr>
        </p:nvSpPr>
        <p:spPr bwMode="auto">
          <a:noFill/>
          <a:ln>
            <a:solidFill>
              <a:srgbClr val="000000"/>
            </a:solidFill>
            <a:miter lim="800000"/>
            <a:headEnd/>
            <a:tailEnd/>
          </a:ln>
        </p:spPr>
      </p:sp>
      <p:sp>
        <p:nvSpPr>
          <p:cNvPr id="21509"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投影片編號版面配置區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D1560F-C0C6-4E4B-AE09-7823ED192E71}" type="slidenum">
              <a:rPr lang="zh-TW" altLang="en-US" smtClean="0"/>
              <a:pPr fontAlgn="base">
                <a:spcBef>
                  <a:spcPct val="0"/>
                </a:spcBef>
                <a:spcAft>
                  <a:spcPct val="0"/>
                </a:spcAft>
                <a:defRPr/>
              </a:pPr>
              <a:t>10</a:t>
            </a:fld>
            <a:endParaRPr lang="zh-TW" altLang="en-US"/>
          </a:p>
        </p:txBody>
      </p:sp>
      <p:sp>
        <p:nvSpPr>
          <p:cNvPr id="112643" name="投影片編號版面配置區 6"/>
          <p:cNvSpPr txBox="1">
            <a:spLocks noGrp="1"/>
          </p:cNvSpPr>
          <p:nvPr/>
        </p:nvSpPr>
        <p:spPr bwMode="auto">
          <a:xfrm>
            <a:off x="3849688" y="9428163"/>
            <a:ext cx="2946400" cy="496887"/>
          </a:xfrm>
          <a:prstGeom prst="rect">
            <a:avLst/>
          </a:prstGeom>
          <a:noFill/>
          <a:ln w="9525">
            <a:noFill/>
            <a:miter lim="800000"/>
            <a:headEnd/>
            <a:tailEnd/>
          </a:ln>
        </p:spPr>
        <p:txBody>
          <a:bodyPr anchor="b"/>
          <a:lstStyle/>
          <a:p>
            <a:pPr algn="r"/>
            <a:fld id="{26878111-5774-48FE-9938-71BBEA1C8610}" type="slidenum">
              <a:rPr kumimoji="0" lang="zh-TW" altLang="en-US" sz="1200">
                <a:latin typeface="Calibri" pitchFamily="34" charset="0"/>
              </a:rPr>
              <a:pPr algn="r"/>
              <a:t>10</a:t>
            </a:fld>
            <a:endParaRPr kumimoji="0" lang="en-US" altLang="zh-TW" sz="1200">
              <a:latin typeface="Calibri" pitchFamily="34" charset="0"/>
            </a:endParaRPr>
          </a:p>
        </p:txBody>
      </p:sp>
      <p:sp>
        <p:nvSpPr>
          <p:cNvPr id="112644" name="Rectangle 2"/>
          <p:cNvSpPr>
            <a:spLocks noGrp="1" noRot="1" noChangeAspect="1" noTextEdit="1"/>
          </p:cNvSpPr>
          <p:nvPr>
            <p:ph type="sldImg"/>
          </p:nvPr>
        </p:nvSpPr>
        <p:spPr bwMode="auto">
          <a:noFill/>
          <a:ln>
            <a:solidFill>
              <a:srgbClr val="000000"/>
            </a:solidFill>
            <a:miter lim="800000"/>
            <a:headEnd/>
            <a:tailEnd/>
          </a:ln>
        </p:spPr>
      </p:sp>
      <p:sp>
        <p:nvSpPr>
          <p:cNvPr id="11264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投影片編號版面配置區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D1560F-C0C6-4E4B-AE09-7823ED192E71}" type="slidenum">
              <a:rPr lang="zh-TW" altLang="en-US" smtClean="0"/>
              <a:pPr fontAlgn="base">
                <a:spcBef>
                  <a:spcPct val="0"/>
                </a:spcBef>
                <a:spcAft>
                  <a:spcPct val="0"/>
                </a:spcAft>
                <a:defRPr/>
              </a:pPr>
              <a:t>11</a:t>
            </a:fld>
            <a:endParaRPr lang="zh-TW" altLang="en-US"/>
          </a:p>
        </p:txBody>
      </p:sp>
      <p:sp>
        <p:nvSpPr>
          <p:cNvPr id="112643" name="投影片編號版面配置區 6"/>
          <p:cNvSpPr txBox="1">
            <a:spLocks noGrp="1"/>
          </p:cNvSpPr>
          <p:nvPr/>
        </p:nvSpPr>
        <p:spPr bwMode="auto">
          <a:xfrm>
            <a:off x="3849688" y="9428163"/>
            <a:ext cx="2946400" cy="496887"/>
          </a:xfrm>
          <a:prstGeom prst="rect">
            <a:avLst/>
          </a:prstGeom>
          <a:noFill/>
          <a:ln w="9525">
            <a:noFill/>
            <a:miter lim="800000"/>
            <a:headEnd/>
            <a:tailEnd/>
          </a:ln>
        </p:spPr>
        <p:txBody>
          <a:bodyPr anchor="b"/>
          <a:lstStyle/>
          <a:p>
            <a:pPr algn="r"/>
            <a:fld id="{26878111-5774-48FE-9938-71BBEA1C8610}" type="slidenum">
              <a:rPr kumimoji="0" lang="zh-TW" altLang="en-US" sz="1200">
                <a:latin typeface="Calibri" pitchFamily="34" charset="0"/>
              </a:rPr>
              <a:pPr algn="r"/>
              <a:t>11</a:t>
            </a:fld>
            <a:endParaRPr kumimoji="0" lang="en-US" altLang="zh-TW" sz="1200">
              <a:latin typeface="Calibri" pitchFamily="34" charset="0"/>
            </a:endParaRPr>
          </a:p>
        </p:txBody>
      </p:sp>
      <p:sp>
        <p:nvSpPr>
          <p:cNvPr id="112644" name="Rectangle 2"/>
          <p:cNvSpPr>
            <a:spLocks noGrp="1" noRot="1" noChangeAspect="1" noTextEdit="1"/>
          </p:cNvSpPr>
          <p:nvPr>
            <p:ph type="sldImg"/>
          </p:nvPr>
        </p:nvSpPr>
        <p:spPr bwMode="auto">
          <a:noFill/>
          <a:ln>
            <a:solidFill>
              <a:srgbClr val="000000"/>
            </a:solidFill>
            <a:miter lim="800000"/>
            <a:headEnd/>
            <a:tailEnd/>
          </a:ln>
        </p:spPr>
      </p:sp>
      <p:sp>
        <p:nvSpPr>
          <p:cNvPr id="112645"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投影片編號版面配置區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C25233-17E1-4F89-88C6-1C280400532F}" type="slidenum">
              <a:rPr lang="zh-TW" altLang="en-US" smtClean="0"/>
              <a:pPr fontAlgn="base">
                <a:spcBef>
                  <a:spcPct val="0"/>
                </a:spcBef>
                <a:spcAft>
                  <a:spcPct val="0"/>
                </a:spcAft>
                <a:defRPr/>
              </a:pPr>
              <a:t>12</a:t>
            </a:fld>
            <a:endParaRPr lang="zh-TW" altLang="en-US" smtClean="0"/>
          </a:p>
        </p:txBody>
      </p:sp>
      <p:sp>
        <p:nvSpPr>
          <p:cNvPr id="25603" name="Rectangle 2"/>
          <p:cNvSpPr>
            <a:spLocks noGrp="1" noRot="1" noChangeAspect="1" noTextEdit="1"/>
          </p:cNvSpPr>
          <p:nvPr>
            <p:ph type="sldImg"/>
          </p:nvPr>
        </p:nvSpPr>
        <p:spPr bwMode="auto">
          <a:noFill/>
          <a:ln>
            <a:solidFill>
              <a:srgbClr val="000000"/>
            </a:solidFill>
            <a:miter lim="800000"/>
            <a:headEnd/>
            <a:tailEnd/>
          </a:ln>
        </p:spPr>
      </p:sp>
      <p:sp>
        <p:nvSpPr>
          <p:cNvPr id="2560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投影片編號版面配置區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2C25233-17E1-4F89-88C6-1C280400532F}" type="slidenum">
              <a:rPr lang="zh-TW" altLang="en-US" smtClean="0"/>
              <a:pPr fontAlgn="base">
                <a:spcBef>
                  <a:spcPct val="0"/>
                </a:spcBef>
                <a:spcAft>
                  <a:spcPct val="0"/>
                </a:spcAft>
                <a:defRPr/>
              </a:pPr>
              <a:t>13</a:t>
            </a:fld>
            <a:endParaRPr lang="zh-TW" altLang="en-US" smtClean="0"/>
          </a:p>
        </p:txBody>
      </p:sp>
      <p:sp>
        <p:nvSpPr>
          <p:cNvPr id="25603" name="Rectangle 2"/>
          <p:cNvSpPr>
            <a:spLocks noGrp="1" noRot="1" noChangeAspect="1" noTextEdit="1"/>
          </p:cNvSpPr>
          <p:nvPr>
            <p:ph type="sldImg"/>
          </p:nvPr>
        </p:nvSpPr>
        <p:spPr bwMode="auto">
          <a:noFill/>
          <a:ln>
            <a:solidFill>
              <a:srgbClr val="000000"/>
            </a:solidFill>
            <a:miter lim="800000"/>
            <a:headEnd/>
            <a:tailEnd/>
          </a:ln>
        </p:spPr>
      </p:sp>
      <p:sp>
        <p:nvSpPr>
          <p:cNvPr id="25604"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投影片編號版面配置區 6"/>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5BDD8F6-A605-4845-9B88-5D9C26A50FE9}" type="slidenum">
              <a:rPr lang="zh-TW" altLang="en-US" smtClean="0"/>
              <a:pPr fontAlgn="base">
                <a:spcBef>
                  <a:spcPct val="0"/>
                </a:spcBef>
                <a:spcAft>
                  <a:spcPct val="0"/>
                </a:spcAft>
                <a:defRPr/>
              </a:pPr>
              <a:t>15</a:t>
            </a:fld>
            <a:endParaRPr lang="zh-TW" altLang="en-US" smtClean="0"/>
          </a:p>
        </p:txBody>
      </p:sp>
      <p:sp>
        <p:nvSpPr>
          <p:cNvPr id="26627" name="Rectangle 2"/>
          <p:cNvSpPr>
            <a:spLocks noGrp="1" noRot="1" noChangeAspect="1" noTextEdit="1"/>
          </p:cNvSpPr>
          <p:nvPr>
            <p:ph type="sldImg"/>
          </p:nvPr>
        </p:nvSpPr>
        <p:spPr bwMode="auto">
          <a:noFill/>
          <a:ln>
            <a:solidFill>
              <a:srgbClr val="000000"/>
            </a:solidFill>
            <a:miter lim="800000"/>
            <a:headEnd/>
            <a:tailEnd/>
          </a:ln>
        </p:spPr>
      </p:sp>
      <p:sp>
        <p:nvSpPr>
          <p:cNvPr id="26628"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dirty="0"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15EAF3A0-11B0-49AB-9145-758B60A647D7}" type="slidenum">
              <a:rPr lang="zh-TW" altLang="en-US" smtClean="0"/>
              <a:pPr>
                <a:defRPr/>
              </a:pPr>
              <a:t>16</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4572000" cy="6858000"/>
          </a:xfrm>
          <a:prstGeom prst="rect">
            <a:avLst/>
          </a:prstGeom>
          <a:solidFill>
            <a:schemeClr val="accent1"/>
          </a:solidFill>
          <a:ln w="9525">
            <a:noFill/>
            <a:miter lim="800000"/>
            <a:headEnd/>
            <a:tailEnd/>
          </a:ln>
          <a:effectLst/>
        </p:spPr>
        <p:txBody>
          <a:bodyPr wrap="none" anchor="ctr"/>
          <a:lstStyle/>
          <a:p>
            <a:pPr algn="ctr">
              <a:defRPr/>
            </a:pPr>
            <a:endParaRPr lang="zh-TW" altLang="en-US">
              <a:ea typeface="新細明體" pitchFamily="18" charset="-120"/>
            </a:endParaRPr>
          </a:p>
        </p:txBody>
      </p:sp>
      <p:sp>
        <p:nvSpPr>
          <p:cNvPr id="5" name="AutoShape 3"/>
          <p:cNvSpPr>
            <a:spLocks noChangeArrowheads="1"/>
          </p:cNvSpPr>
          <p:nvPr/>
        </p:nvSpPr>
        <p:spPr bwMode="auto">
          <a:xfrm>
            <a:off x="685800" y="990600"/>
            <a:ext cx="5181600" cy="1905000"/>
          </a:xfrm>
          <a:prstGeom prst="roundRect">
            <a:avLst>
              <a:gd name="adj" fmla="val 50000"/>
            </a:avLst>
          </a:prstGeom>
          <a:solidFill>
            <a:schemeClr val="bg1"/>
          </a:solidFill>
          <a:ln w="9525">
            <a:noFill/>
            <a:round/>
            <a:headEnd/>
            <a:tailEnd/>
          </a:ln>
          <a:effectLst/>
        </p:spPr>
        <p:txBody>
          <a:bodyPr wrap="none" anchor="ctr"/>
          <a:lstStyle/>
          <a:p>
            <a:pPr algn="ctr">
              <a:defRPr/>
            </a:pPr>
            <a:endParaRPr lang="zh-TW" altLang="en-US">
              <a:ea typeface="新細明體" pitchFamily="18" charset="-120"/>
            </a:endParaRPr>
          </a:p>
        </p:txBody>
      </p:sp>
      <p:grpSp>
        <p:nvGrpSpPr>
          <p:cNvPr id="6" name="Group 5"/>
          <p:cNvGrpSpPr>
            <a:grpSpLocks/>
          </p:cNvGrpSpPr>
          <p:nvPr/>
        </p:nvGrpSpPr>
        <p:grpSpPr bwMode="auto">
          <a:xfrm>
            <a:off x="3632200" y="4889500"/>
            <a:ext cx="4876800" cy="319088"/>
            <a:chOff x="2288" y="3080"/>
            <a:chExt cx="3072" cy="201"/>
          </a:xfrm>
        </p:grpSpPr>
        <p:sp>
          <p:nvSpPr>
            <p:cNvPr id="7" name="AutoShape 6"/>
            <p:cNvSpPr>
              <a:spLocks noChangeArrowheads="1"/>
            </p:cNvSpPr>
            <p:nvPr/>
          </p:nvSpPr>
          <p:spPr bwMode="auto">
            <a:xfrm flipH="1">
              <a:off x="2288" y="3080"/>
              <a:ext cx="2914" cy="200"/>
            </a:xfrm>
            <a:prstGeom prst="roundRect">
              <a:avLst>
                <a:gd name="adj" fmla="val 0"/>
              </a:avLst>
            </a:prstGeom>
            <a:solidFill>
              <a:schemeClr val="bg2"/>
            </a:solidFill>
            <a:ln w="9525">
              <a:noFill/>
              <a:round/>
              <a:headEnd/>
              <a:tailEnd/>
            </a:ln>
            <a:effectLst/>
          </p:spPr>
          <p:txBody>
            <a:bodyPr wrap="none" anchor="ctr"/>
            <a:lstStyle/>
            <a:p>
              <a:pPr>
                <a:defRPr/>
              </a:pPr>
              <a:endParaRPr lang="zh-TW" altLang="en-US">
                <a:ea typeface="新細明體" pitchFamily="18" charset="-120"/>
              </a:endParaRPr>
            </a:p>
          </p:txBody>
        </p:sp>
        <p:sp>
          <p:nvSpPr>
            <p:cNvPr id="8" name="AutoShape 7"/>
            <p:cNvSpPr>
              <a:spLocks noChangeArrowheads="1"/>
            </p:cNvSpPr>
            <p:nvPr/>
          </p:nvSpPr>
          <p:spPr bwMode="auto">
            <a:xfrm>
              <a:off x="5196" y="3080"/>
              <a:ext cx="164" cy="201"/>
            </a:xfrm>
            <a:prstGeom prst="flowChartDelay">
              <a:avLst/>
            </a:prstGeom>
            <a:solidFill>
              <a:schemeClr val="bg2"/>
            </a:solidFill>
            <a:ln w="9525">
              <a:noFill/>
              <a:miter lim="800000"/>
              <a:headEnd/>
              <a:tailEnd/>
            </a:ln>
            <a:effectLst/>
          </p:spPr>
          <p:txBody>
            <a:bodyPr wrap="none" anchor="ctr"/>
            <a:lstStyle/>
            <a:p>
              <a:pPr>
                <a:defRPr/>
              </a:pPr>
              <a:endParaRPr lang="zh-TW" altLang="en-US">
                <a:ea typeface="新細明體" pitchFamily="18" charset="-120"/>
              </a:endParaRPr>
            </a:p>
          </p:txBody>
        </p:sp>
      </p:grpSp>
      <p:sp>
        <p:nvSpPr>
          <p:cNvPr id="165892" name="Rectangle 4"/>
          <p:cNvSpPr>
            <a:spLocks noGrp="1" noChangeArrowheads="1"/>
          </p:cNvSpPr>
          <p:nvPr>
            <p:ph type="subTitle" idx="1"/>
          </p:nvPr>
        </p:nvSpPr>
        <p:spPr>
          <a:xfrm>
            <a:off x="4673600" y="2927350"/>
            <a:ext cx="3657600" cy="1822450"/>
          </a:xfrm>
        </p:spPr>
        <p:txBody>
          <a:bodyPr anchor="b"/>
          <a:lstStyle>
            <a:lvl1pPr marL="0" indent="0">
              <a:buFont typeface="Wingdings" pitchFamily="2" charset="2"/>
              <a:buNone/>
              <a:defRPr>
                <a:solidFill>
                  <a:schemeClr val="tx2"/>
                </a:solidFill>
              </a:defRPr>
            </a:lvl1pPr>
          </a:lstStyle>
          <a:p>
            <a:r>
              <a:rPr lang="zh-TW" altLang="en-US"/>
              <a:t>按一下以編輯母片副標題樣式</a:t>
            </a:r>
          </a:p>
        </p:txBody>
      </p:sp>
      <p:sp>
        <p:nvSpPr>
          <p:cNvPr id="165899" name="Rectangle 11"/>
          <p:cNvSpPr>
            <a:spLocks noGrp="1" noChangeArrowheads="1"/>
          </p:cNvSpPr>
          <p:nvPr>
            <p:ph type="ctrTitle" sz="quarter"/>
          </p:nvPr>
        </p:nvSpPr>
        <p:spPr>
          <a:xfrm>
            <a:off x="936625" y="1425575"/>
            <a:ext cx="7772400" cy="1143000"/>
          </a:xfrm>
        </p:spPr>
        <p:txBody>
          <a:bodyPr anchor="ctr"/>
          <a:lstStyle>
            <a:lvl1pPr algn="ctr">
              <a:defRPr>
                <a:solidFill>
                  <a:schemeClr val="tx1"/>
                </a:solidFill>
              </a:defRPr>
            </a:lvl1pPr>
          </a:lstStyle>
          <a:p>
            <a:r>
              <a:rPr lang="zh-TW" altLang="en-US"/>
              <a:t>按一下以編輯母片標題樣式</a:t>
            </a:r>
          </a:p>
        </p:txBody>
      </p:sp>
      <p:sp>
        <p:nvSpPr>
          <p:cNvPr id="9" name="Rectangle 8"/>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fld id="{9D4EDA1F-0BE5-4334-936F-4899F38416C5}" type="datetimeFigureOut">
              <a:rPr lang="zh-TW" altLang="en-US"/>
              <a:pPr>
                <a:defRPr/>
              </a:pPr>
              <a:t>2024/3/21</a:t>
            </a:fld>
            <a:endParaRPr lang="zh-TW" altLang="en-US"/>
          </a:p>
        </p:txBody>
      </p:sp>
      <p:sp>
        <p:nvSpPr>
          <p:cNvPr id="10" name="Rectangle 9"/>
          <p:cNvSpPr>
            <a:spLocks noGrp="1" noChangeArrowheads="1"/>
          </p:cNvSpPr>
          <p:nvPr>
            <p:ph type="ftr" sz="quarter" idx="11"/>
          </p:nvPr>
        </p:nvSpPr>
        <p:spPr>
          <a:xfrm>
            <a:off x="5195888" y="6553200"/>
            <a:ext cx="3279775" cy="304800"/>
          </a:xfrm>
        </p:spPr>
        <p:txBody>
          <a:bodyPr/>
          <a:lstStyle>
            <a:lvl1pPr algn="r">
              <a:defRPr/>
            </a:lvl1pPr>
          </a:lstStyle>
          <a:p>
            <a:pPr>
              <a:defRPr/>
            </a:pPr>
            <a:endParaRPr lang="zh-TW" altLang="en-US"/>
          </a:p>
        </p:txBody>
      </p:sp>
      <p:sp>
        <p:nvSpPr>
          <p:cNvPr id="11" name="Rectangle 10"/>
          <p:cNvSpPr>
            <a:spLocks noGrp="1" noChangeArrowheads="1"/>
          </p:cNvSpPr>
          <p:nvPr>
            <p:ph type="sldNum" sz="quarter" idx="12"/>
          </p:nvPr>
        </p:nvSpPr>
        <p:spPr>
          <a:xfrm>
            <a:off x="9525" y="6359525"/>
            <a:ext cx="587375" cy="488950"/>
          </a:xfrm>
        </p:spPr>
        <p:txBody>
          <a:bodyPr anchorCtr="0"/>
          <a:lstStyle>
            <a:lvl1pPr>
              <a:defRPr/>
            </a:lvl1pPr>
          </a:lstStyle>
          <a:p>
            <a:pPr>
              <a:defRPr/>
            </a:pPr>
            <a:fld id="{D6ED64DC-130C-4C47-B032-422E080E1EB4}" type="slidenum">
              <a:rPr lang="zh-TW" altLang="en-US"/>
              <a:pPr>
                <a:defRPr/>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8"/>
          <p:cNvSpPr>
            <a:spLocks noGrp="1" noChangeArrowheads="1"/>
          </p:cNvSpPr>
          <p:nvPr>
            <p:ph type="dt" sz="half" idx="10"/>
          </p:nvPr>
        </p:nvSpPr>
        <p:spPr>
          <a:ln/>
        </p:spPr>
        <p:txBody>
          <a:bodyPr/>
          <a:lstStyle>
            <a:lvl1pPr>
              <a:defRPr/>
            </a:lvl1pPr>
          </a:lstStyle>
          <a:p>
            <a:pPr>
              <a:defRPr/>
            </a:pPr>
            <a:fld id="{A7EB5CF7-375B-482B-92E3-67CDD2637C2A}" type="datetimeFigureOut">
              <a:rPr lang="zh-TW" altLang="en-US"/>
              <a:pPr>
                <a:defRPr/>
              </a:pPr>
              <a:t>2024/3/21</a:t>
            </a:fld>
            <a:endParaRPr lang="zh-TW" alt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zh-TW" altLang="en-US"/>
          </a:p>
        </p:txBody>
      </p:sp>
      <p:sp>
        <p:nvSpPr>
          <p:cNvPr id="6" name="Rectangle 10"/>
          <p:cNvSpPr>
            <a:spLocks noGrp="1" noChangeArrowheads="1"/>
          </p:cNvSpPr>
          <p:nvPr>
            <p:ph type="sldNum" sz="quarter" idx="12"/>
          </p:nvPr>
        </p:nvSpPr>
        <p:spPr>
          <a:ln/>
        </p:spPr>
        <p:txBody>
          <a:bodyPr/>
          <a:lstStyle>
            <a:lvl1pPr>
              <a:defRPr/>
            </a:lvl1pPr>
          </a:lstStyle>
          <a:p>
            <a:pPr>
              <a:defRPr/>
            </a:pPr>
            <a:fld id="{9F187FC4-1F07-4FB6-843D-2F27E46A9BE1}" type="slidenum">
              <a:rPr lang="zh-TW" altLang="en-US"/>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915150" y="762000"/>
            <a:ext cx="2000250" cy="5334000"/>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914400" y="762000"/>
            <a:ext cx="5848350" cy="5334000"/>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8"/>
          <p:cNvSpPr>
            <a:spLocks noGrp="1" noChangeArrowheads="1"/>
          </p:cNvSpPr>
          <p:nvPr>
            <p:ph type="dt" sz="half" idx="10"/>
          </p:nvPr>
        </p:nvSpPr>
        <p:spPr>
          <a:ln/>
        </p:spPr>
        <p:txBody>
          <a:bodyPr/>
          <a:lstStyle>
            <a:lvl1pPr>
              <a:defRPr/>
            </a:lvl1pPr>
          </a:lstStyle>
          <a:p>
            <a:pPr>
              <a:defRPr/>
            </a:pPr>
            <a:fld id="{C1A5E21F-C545-4BCD-BD07-91CF54374982}" type="datetimeFigureOut">
              <a:rPr lang="zh-TW" altLang="en-US"/>
              <a:pPr>
                <a:defRPr/>
              </a:pPr>
              <a:t>2024/3/21</a:t>
            </a:fld>
            <a:endParaRPr lang="zh-TW" alt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zh-TW" altLang="en-US"/>
          </a:p>
        </p:txBody>
      </p:sp>
      <p:sp>
        <p:nvSpPr>
          <p:cNvPr id="6" name="Rectangle 10"/>
          <p:cNvSpPr>
            <a:spLocks noGrp="1" noChangeArrowheads="1"/>
          </p:cNvSpPr>
          <p:nvPr>
            <p:ph type="sldNum" sz="quarter" idx="12"/>
          </p:nvPr>
        </p:nvSpPr>
        <p:spPr>
          <a:ln/>
        </p:spPr>
        <p:txBody>
          <a:bodyPr/>
          <a:lstStyle>
            <a:lvl1pPr>
              <a:defRPr/>
            </a:lvl1pPr>
          </a:lstStyle>
          <a:p>
            <a:pPr>
              <a:defRPr/>
            </a:pPr>
            <a:fld id="{90CB0D2B-CC86-46F1-8493-07C64671319D}"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8"/>
          <p:cNvSpPr>
            <a:spLocks noGrp="1" noChangeArrowheads="1"/>
          </p:cNvSpPr>
          <p:nvPr>
            <p:ph type="dt" sz="half" idx="10"/>
          </p:nvPr>
        </p:nvSpPr>
        <p:spPr>
          <a:ln/>
        </p:spPr>
        <p:txBody>
          <a:bodyPr/>
          <a:lstStyle>
            <a:lvl1pPr>
              <a:defRPr/>
            </a:lvl1pPr>
          </a:lstStyle>
          <a:p>
            <a:pPr>
              <a:defRPr/>
            </a:pPr>
            <a:fld id="{4E64A011-1467-4D0C-894F-26F3E895A4FC}" type="datetimeFigureOut">
              <a:rPr lang="zh-TW" altLang="en-US"/>
              <a:pPr>
                <a:defRPr/>
              </a:pPr>
              <a:t>2024/3/21</a:t>
            </a:fld>
            <a:endParaRPr lang="zh-TW" alt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zh-TW" altLang="en-US"/>
          </a:p>
        </p:txBody>
      </p:sp>
      <p:sp>
        <p:nvSpPr>
          <p:cNvPr id="6" name="Rectangle 10"/>
          <p:cNvSpPr>
            <a:spLocks noGrp="1" noChangeArrowheads="1"/>
          </p:cNvSpPr>
          <p:nvPr>
            <p:ph type="sldNum" sz="quarter" idx="12"/>
          </p:nvPr>
        </p:nvSpPr>
        <p:spPr>
          <a:ln/>
        </p:spPr>
        <p:txBody>
          <a:bodyPr/>
          <a:lstStyle>
            <a:lvl1pPr>
              <a:defRPr/>
            </a:lvl1pPr>
          </a:lstStyle>
          <a:p>
            <a:pPr>
              <a:defRPr/>
            </a:pPr>
            <a:fld id="{B22B221D-9029-485F-B3C3-9FBBC69AAC3C}"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8"/>
          <p:cNvSpPr>
            <a:spLocks noGrp="1" noChangeArrowheads="1"/>
          </p:cNvSpPr>
          <p:nvPr>
            <p:ph type="dt" sz="half" idx="10"/>
          </p:nvPr>
        </p:nvSpPr>
        <p:spPr>
          <a:ln/>
        </p:spPr>
        <p:txBody>
          <a:bodyPr/>
          <a:lstStyle>
            <a:lvl1pPr>
              <a:defRPr/>
            </a:lvl1pPr>
          </a:lstStyle>
          <a:p>
            <a:pPr>
              <a:defRPr/>
            </a:pPr>
            <a:fld id="{46E08660-91E1-49D7-9F54-3AFB83F3D20C}" type="datetimeFigureOut">
              <a:rPr lang="zh-TW" altLang="en-US"/>
              <a:pPr>
                <a:defRPr/>
              </a:pPr>
              <a:t>2024/3/21</a:t>
            </a:fld>
            <a:endParaRPr lang="zh-TW" alt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zh-TW" altLang="en-US"/>
          </a:p>
        </p:txBody>
      </p:sp>
      <p:sp>
        <p:nvSpPr>
          <p:cNvPr id="6" name="Rectangle 10"/>
          <p:cNvSpPr>
            <a:spLocks noGrp="1" noChangeArrowheads="1"/>
          </p:cNvSpPr>
          <p:nvPr>
            <p:ph type="sldNum" sz="quarter" idx="12"/>
          </p:nvPr>
        </p:nvSpPr>
        <p:spPr>
          <a:ln/>
        </p:spPr>
        <p:txBody>
          <a:bodyPr/>
          <a:lstStyle>
            <a:lvl1pPr>
              <a:defRPr/>
            </a:lvl1pPr>
          </a:lstStyle>
          <a:p>
            <a:pPr>
              <a:defRPr/>
            </a:pPr>
            <a:fld id="{0E326AF0-C418-4513-9E89-ABFE9D605DA4}"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9144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991100" y="2362200"/>
            <a:ext cx="39243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8"/>
          <p:cNvSpPr>
            <a:spLocks noGrp="1" noChangeArrowheads="1"/>
          </p:cNvSpPr>
          <p:nvPr>
            <p:ph type="dt" sz="half" idx="10"/>
          </p:nvPr>
        </p:nvSpPr>
        <p:spPr>
          <a:ln/>
        </p:spPr>
        <p:txBody>
          <a:bodyPr/>
          <a:lstStyle>
            <a:lvl1pPr>
              <a:defRPr/>
            </a:lvl1pPr>
          </a:lstStyle>
          <a:p>
            <a:pPr>
              <a:defRPr/>
            </a:pPr>
            <a:fld id="{0A65BF09-A916-44CB-8648-7DB8195E1E24}" type="datetimeFigureOut">
              <a:rPr lang="zh-TW" altLang="en-US"/>
              <a:pPr>
                <a:defRPr/>
              </a:pPr>
              <a:t>2024/3/21</a:t>
            </a:fld>
            <a:endParaRPr lang="zh-TW" alt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zh-TW" altLang="en-US"/>
          </a:p>
        </p:txBody>
      </p:sp>
      <p:sp>
        <p:nvSpPr>
          <p:cNvPr id="7" name="Rectangle 10"/>
          <p:cNvSpPr>
            <a:spLocks noGrp="1" noChangeArrowheads="1"/>
          </p:cNvSpPr>
          <p:nvPr>
            <p:ph type="sldNum" sz="quarter" idx="12"/>
          </p:nvPr>
        </p:nvSpPr>
        <p:spPr>
          <a:ln/>
        </p:spPr>
        <p:txBody>
          <a:bodyPr/>
          <a:lstStyle>
            <a:lvl1pPr>
              <a:defRPr/>
            </a:lvl1pPr>
          </a:lstStyle>
          <a:p>
            <a:pPr>
              <a:defRPr/>
            </a:pPr>
            <a:fld id="{7127F1E8-28D3-48F0-B744-98B77B974340}" type="slidenum">
              <a:rPr lang="zh-TW" altLang="en-US"/>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8"/>
          <p:cNvSpPr>
            <a:spLocks noGrp="1" noChangeArrowheads="1"/>
          </p:cNvSpPr>
          <p:nvPr>
            <p:ph type="dt" sz="half" idx="10"/>
          </p:nvPr>
        </p:nvSpPr>
        <p:spPr>
          <a:ln/>
        </p:spPr>
        <p:txBody>
          <a:bodyPr/>
          <a:lstStyle>
            <a:lvl1pPr>
              <a:defRPr/>
            </a:lvl1pPr>
          </a:lstStyle>
          <a:p>
            <a:pPr>
              <a:defRPr/>
            </a:pPr>
            <a:fld id="{7772FED8-4D79-44FE-BA66-3EC91E36461F}" type="datetimeFigureOut">
              <a:rPr lang="zh-TW" altLang="en-US"/>
              <a:pPr>
                <a:defRPr/>
              </a:pPr>
              <a:t>2024/3/21</a:t>
            </a:fld>
            <a:endParaRPr lang="zh-TW" alt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zh-TW" altLang="en-US"/>
          </a:p>
        </p:txBody>
      </p:sp>
      <p:sp>
        <p:nvSpPr>
          <p:cNvPr id="9" name="Rectangle 10"/>
          <p:cNvSpPr>
            <a:spLocks noGrp="1" noChangeArrowheads="1"/>
          </p:cNvSpPr>
          <p:nvPr>
            <p:ph type="sldNum" sz="quarter" idx="12"/>
          </p:nvPr>
        </p:nvSpPr>
        <p:spPr>
          <a:ln/>
        </p:spPr>
        <p:txBody>
          <a:bodyPr/>
          <a:lstStyle>
            <a:lvl1pPr>
              <a:defRPr/>
            </a:lvl1pPr>
          </a:lstStyle>
          <a:p>
            <a:pPr>
              <a:defRPr/>
            </a:pPr>
            <a:fld id="{93A61BFC-2CEE-428B-9CC2-1665FCEEBE26}" type="slidenum">
              <a:rPr lang="zh-TW" altLang="en-US"/>
              <a:pPr>
                <a:defRPr/>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8"/>
          <p:cNvSpPr>
            <a:spLocks noGrp="1" noChangeArrowheads="1"/>
          </p:cNvSpPr>
          <p:nvPr>
            <p:ph type="dt" sz="half" idx="10"/>
          </p:nvPr>
        </p:nvSpPr>
        <p:spPr>
          <a:ln/>
        </p:spPr>
        <p:txBody>
          <a:bodyPr/>
          <a:lstStyle>
            <a:lvl1pPr>
              <a:defRPr/>
            </a:lvl1pPr>
          </a:lstStyle>
          <a:p>
            <a:pPr>
              <a:defRPr/>
            </a:pPr>
            <a:fld id="{8C842F8A-9C98-44CB-A907-8708DC6CFB42}" type="datetimeFigureOut">
              <a:rPr lang="zh-TW" altLang="en-US"/>
              <a:pPr>
                <a:defRPr/>
              </a:pPr>
              <a:t>2024/3/21</a:t>
            </a:fld>
            <a:endParaRPr lang="zh-TW" alt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zh-TW" altLang="en-US"/>
          </a:p>
        </p:txBody>
      </p:sp>
      <p:sp>
        <p:nvSpPr>
          <p:cNvPr id="5" name="Rectangle 10"/>
          <p:cNvSpPr>
            <a:spLocks noGrp="1" noChangeArrowheads="1"/>
          </p:cNvSpPr>
          <p:nvPr>
            <p:ph type="sldNum" sz="quarter" idx="12"/>
          </p:nvPr>
        </p:nvSpPr>
        <p:spPr>
          <a:ln/>
        </p:spPr>
        <p:txBody>
          <a:bodyPr/>
          <a:lstStyle>
            <a:lvl1pPr>
              <a:defRPr/>
            </a:lvl1pPr>
          </a:lstStyle>
          <a:p>
            <a:pPr>
              <a:defRPr/>
            </a:pPr>
            <a:fld id="{780520CB-FBCB-453F-ADC3-DDC62F88F892}" type="slidenum">
              <a:rPr lang="zh-TW" altLang="en-US"/>
              <a:pPr>
                <a:defRPr/>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fld id="{55C8E4F2-40D4-4F00-AB0F-608CFC446E0A}" type="datetimeFigureOut">
              <a:rPr lang="zh-TW" altLang="en-US"/>
              <a:pPr>
                <a:defRPr/>
              </a:pPr>
              <a:t>2024/3/21</a:t>
            </a:fld>
            <a:endParaRPr lang="zh-TW" alt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zh-TW" altLang="en-US"/>
          </a:p>
        </p:txBody>
      </p:sp>
      <p:sp>
        <p:nvSpPr>
          <p:cNvPr id="4" name="Rectangle 10"/>
          <p:cNvSpPr>
            <a:spLocks noGrp="1" noChangeArrowheads="1"/>
          </p:cNvSpPr>
          <p:nvPr>
            <p:ph type="sldNum" sz="quarter" idx="12"/>
          </p:nvPr>
        </p:nvSpPr>
        <p:spPr>
          <a:ln/>
        </p:spPr>
        <p:txBody>
          <a:bodyPr/>
          <a:lstStyle>
            <a:lvl1pPr>
              <a:defRPr/>
            </a:lvl1pPr>
          </a:lstStyle>
          <a:p>
            <a:pPr>
              <a:defRPr/>
            </a:pPr>
            <a:fld id="{C97A46C6-DB51-448C-9810-DB46429A31BA}" type="slidenum">
              <a:rPr lang="zh-TW" altLang="en-US"/>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8"/>
          <p:cNvSpPr>
            <a:spLocks noGrp="1" noChangeArrowheads="1"/>
          </p:cNvSpPr>
          <p:nvPr>
            <p:ph type="dt" sz="half" idx="10"/>
          </p:nvPr>
        </p:nvSpPr>
        <p:spPr>
          <a:ln/>
        </p:spPr>
        <p:txBody>
          <a:bodyPr/>
          <a:lstStyle>
            <a:lvl1pPr>
              <a:defRPr/>
            </a:lvl1pPr>
          </a:lstStyle>
          <a:p>
            <a:pPr>
              <a:defRPr/>
            </a:pPr>
            <a:fld id="{0EFDE52D-6A60-43AB-82A7-42F388A82715}" type="datetimeFigureOut">
              <a:rPr lang="zh-TW" altLang="en-US"/>
              <a:pPr>
                <a:defRPr/>
              </a:pPr>
              <a:t>2024/3/21</a:t>
            </a:fld>
            <a:endParaRPr lang="zh-TW" alt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zh-TW" altLang="en-US"/>
          </a:p>
        </p:txBody>
      </p:sp>
      <p:sp>
        <p:nvSpPr>
          <p:cNvPr id="7" name="Rectangle 10"/>
          <p:cNvSpPr>
            <a:spLocks noGrp="1" noChangeArrowheads="1"/>
          </p:cNvSpPr>
          <p:nvPr>
            <p:ph type="sldNum" sz="quarter" idx="12"/>
          </p:nvPr>
        </p:nvSpPr>
        <p:spPr>
          <a:ln/>
        </p:spPr>
        <p:txBody>
          <a:bodyPr/>
          <a:lstStyle>
            <a:lvl1pPr>
              <a:defRPr/>
            </a:lvl1pPr>
          </a:lstStyle>
          <a:p>
            <a:pPr>
              <a:defRPr/>
            </a:pPr>
            <a:fld id="{5946CD94-67AA-4B4D-A62C-EB41689C2740}" type="slidenum">
              <a:rPr lang="zh-TW" altLang="en-US"/>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8"/>
          <p:cNvSpPr>
            <a:spLocks noGrp="1" noChangeArrowheads="1"/>
          </p:cNvSpPr>
          <p:nvPr>
            <p:ph type="dt" sz="half" idx="10"/>
          </p:nvPr>
        </p:nvSpPr>
        <p:spPr>
          <a:ln/>
        </p:spPr>
        <p:txBody>
          <a:bodyPr/>
          <a:lstStyle>
            <a:lvl1pPr>
              <a:defRPr/>
            </a:lvl1pPr>
          </a:lstStyle>
          <a:p>
            <a:pPr>
              <a:defRPr/>
            </a:pPr>
            <a:fld id="{5EAECDCA-E0CD-4E3F-838E-91740C9C333A}" type="datetimeFigureOut">
              <a:rPr lang="zh-TW" altLang="en-US"/>
              <a:pPr>
                <a:defRPr/>
              </a:pPr>
              <a:t>2024/3/21</a:t>
            </a:fld>
            <a:endParaRPr lang="zh-TW" alt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zh-TW" altLang="en-US"/>
          </a:p>
        </p:txBody>
      </p:sp>
      <p:sp>
        <p:nvSpPr>
          <p:cNvPr id="7" name="Rectangle 10"/>
          <p:cNvSpPr>
            <a:spLocks noGrp="1" noChangeArrowheads="1"/>
          </p:cNvSpPr>
          <p:nvPr>
            <p:ph type="sldNum" sz="quarter" idx="12"/>
          </p:nvPr>
        </p:nvSpPr>
        <p:spPr>
          <a:ln/>
        </p:spPr>
        <p:txBody>
          <a:bodyPr/>
          <a:lstStyle>
            <a:lvl1pPr>
              <a:defRPr/>
            </a:lvl1pPr>
          </a:lstStyle>
          <a:p>
            <a:pPr>
              <a:defRPr/>
            </a:pPr>
            <a:fld id="{738593D6-F105-41B6-BF66-C75452ED9F29}" type="slidenum">
              <a:rPr lang="zh-TW" altLang="en-US"/>
              <a:pPr>
                <a:defRPr/>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3200400" cy="6858000"/>
            <a:chOff x="0" y="0"/>
            <a:chExt cx="2016" cy="4320"/>
          </a:xfrm>
        </p:grpSpPr>
        <p:sp>
          <p:nvSpPr>
            <p:cNvPr id="164867" name="Rectangle 3"/>
            <p:cNvSpPr>
              <a:spLocks noChangeArrowheads="1"/>
            </p:cNvSpPr>
            <p:nvPr/>
          </p:nvSpPr>
          <p:spPr bwMode="auto">
            <a:xfrm>
              <a:off x="0" y="0"/>
              <a:ext cx="480" cy="4320"/>
            </a:xfrm>
            <a:prstGeom prst="rect">
              <a:avLst/>
            </a:prstGeom>
            <a:solidFill>
              <a:schemeClr val="accent1"/>
            </a:solidFill>
            <a:ln w="9525">
              <a:noFill/>
              <a:miter lim="800000"/>
              <a:headEnd/>
              <a:tailEnd/>
            </a:ln>
            <a:effectLst/>
          </p:spPr>
          <p:txBody>
            <a:bodyPr wrap="none" anchor="ctr"/>
            <a:lstStyle/>
            <a:p>
              <a:pPr>
                <a:defRPr/>
              </a:pPr>
              <a:endParaRPr lang="zh-TW" altLang="en-US">
                <a:ea typeface="新細明體" pitchFamily="18" charset="-120"/>
              </a:endParaRPr>
            </a:p>
          </p:txBody>
        </p:sp>
        <p:sp>
          <p:nvSpPr>
            <p:cNvPr id="164868" name="Rectangle 4"/>
            <p:cNvSpPr>
              <a:spLocks noChangeArrowheads="1"/>
            </p:cNvSpPr>
            <p:nvPr/>
          </p:nvSpPr>
          <p:spPr bwMode="auto">
            <a:xfrm>
              <a:off x="432" y="0"/>
              <a:ext cx="1584" cy="672"/>
            </a:xfrm>
            <a:prstGeom prst="rect">
              <a:avLst/>
            </a:prstGeom>
            <a:solidFill>
              <a:schemeClr val="accent1"/>
            </a:solidFill>
            <a:ln w="9525">
              <a:noFill/>
              <a:miter lim="800000"/>
              <a:headEnd/>
              <a:tailEnd/>
            </a:ln>
            <a:effectLst/>
          </p:spPr>
          <p:txBody>
            <a:bodyPr wrap="none" anchor="ctr"/>
            <a:lstStyle/>
            <a:p>
              <a:pPr>
                <a:defRPr/>
              </a:pPr>
              <a:endParaRPr lang="zh-TW" altLang="en-US">
                <a:ea typeface="新細明體" pitchFamily="18" charset="-120"/>
              </a:endParaRPr>
            </a:p>
          </p:txBody>
        </p:sp>
      </p:grpSp>
      <p:sp>
        <p:nvSpPr>
          <p:cNvPr id="164869" name="AutoShape 5"/>
          <p:cNvSpPr>
            <a:spLocks noChangeArrowheads="1"/>
          </p:cNvSpPr>
          <p:nvPr/>
        </p:nvSpPr>
        <p:spPr bwMode="auto">
          <a:xfrm>
            <a:off x="762000" y="762000"/>
            <a:ext cx="5105400" cy="609600"/>
          </a:xfrm>
          <a:prstGeom prst="roundRect">
            <a:avLst>
              <a:gd name="adj" fmla="val 50000"/>
            </a:avLst>
          </a:prstGeom>
          <a:solidFill>
            <a:schemeClr val="bg1"/>
          </a:solidFill>
          <a:ln w="9525">
            <a:noFill/>
            <a:round/>
            <a:headEnd/>
            <a:tailEnd/>
          </a:ln>
          <a:effectLst/>
        </p:spPr>
        <p:txBody>
          <a:bodyPr wrap="none" anchor="ctr"/>
          <a:lstStyle/>
          <a:p>
            <a:pPr algn="ctr">
              <a:defRPr/>
            </a:pPr>
            <a:endParaRPr lang="zh-TW" altLang="en-US">
              <a:ea typeface="新細明體" pitchFamily="18" charset="-120"/>
            </a:endParaRPr>
          </a:p>
        </p:txBody>
      </p:sp>
      <p:sp>
        <p:nvSpPr>
          <p:cNvPr id="1028" name="Rectangle 6"/>
          <p:cNvSpPr>
            <a:spLocks noGrp="1" noChangeArrowheads="1"/>
          </p:cNvSpPr>
          <p:nvPr>
            <p:ph type="title"/>
          </p:nvPr>
        </p:nvSpPr>
        <p:spPr bwMode="auto">
          <a:xfrm>
            <a:off x="914400" y="762000"/>
            <a:ext cx="80010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zh-TW" altLang="en-US" smtClean="0"/>
              <a:t>按一下以編輯母片標題樣式</a:t>
            </a:r>
          </a:p>
        </p:txBody>
      </p:sp>
      <p:sp>
        <p:nvSpPr>
          <p:cNvPr id="1029" name="Rectangle 7"/>
          <p:cNvSpPr>
            <a:spLocks noGrp="1" noChangeArrowheads="1"/>
          </p:cNvSpPr>
          <p:nvPr>
            <p:ph type="body" idx="1"/>
          </p:nvPr>
        </p:nvSpPr>
        <p:spPr bwMode="auto">
          <a:xfrm>
            <a:off x="914400" y="2362200"/>
            <a:ext cx="8001000" cy="3733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64872" name="Rectangle 8"/>
          <p:cNvSpPr>
            <a:spLocks noGrp="1" noChangeArrowheads="1"/>
          </p:cNvSpPr>
          <p:nvPr>
            <p:ph type="dt" sz="half" idx="2"/>
          </p:nvPr>
        </p:nvSpPr>
        <p:spPr bwMode="auto">
          <a:xfrm>
            <a:off x="7010400" y="6553200"/>
            <a:ext cx="19050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r">
              <a:defRPr kumimoji="0" sz="1400">
                <a:latin typeface="+mn-lt"/>
                <a:ea typeface="新細明體" pitchFamily="18" charset="-120"/>
              </a:defRPr>
            </a:lvl1pPr>
          </a:lstStyle>
          <a:p>
            <a:pPr>
              <a:defRPr/>
            </a:pPr>
            <a:fld id="{FF8A7EF8-8642-4FC2-BF6B-A9E528003924}" type="datetimeFigureOut">
              <a:rPr lang="zh-TW" altLang="en-US"/>
              <a:pPr>
                <a:defRPr/>
              </a:pPr>
              <a:t>2024/3/21</a:t>
            </a:fld>
            <a:endParaRPr lang="zh-TW" altLang="en-US"/>
          </a:p>
        </p:txBody>
      </p:sp>
      <p:sp>
        <p:nvSpPr>
          <p:cNvPr id="164873" name="Rectangle 9"/>
          <p:cNvSpPr>
            <a:spLocks noGrp="1" noChangeArrowheads="1"/>
          </p:cNvSpPr>
          <p:nvPr>
            <p:ph type="ftr" sz="quarter" idx="3"/>
          </p:nvPr>
        </p:nvSpPr>
        <p:spPr bwMode="auto">
          <a:xfrm>
            <a:off x="2936875" y="6529388"/>
            <a:ext cx="2895600" cy="3048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spAutoFit/>
          </a:bodyPr>
          <a:lstStyle>
            <a:lvl1pPr algn="ctr">
              <a:defRPr kumimoji="0" sz="1400">
                <a:latin typeface="+mn-lt"/>
                <a:ea typeface="新細明體" pitchFamily="18" charset="-120"/>
              </a:defRPr>
            </a:lvl1pPr>
          </a:lstStyle>
          <a:p>
            <a:pPr>
              <a:defRPr/>
            </a:pPr>
            <a:endParaRPr lang="zh-TW" altLang="en-US"/>
          </a:p>
        </p:txBody>
      </p:sp>
      <p:sp>
        <p:nvSpPr>
          <p:cNvPr id="164874" name="Rectangle 10"/>
          <p:cNvSpPr>
            <a:spLocks noGrp="1" noChangeArrowheads="1"/>
          </p:cNvSpPr>
          <p:nvPr>
            <p:ph type="sldNum" sz="quarter" idx="4"/>
          </p:nvPr>
        </p:nvSpPr>
        <p:spPr bwMode="auto">
          <a:xfrm>
            <a:off x="84138" y="6343650"/>
            <a:ext cx="587375" cy="488950"/>
          </a:xfrm>
          <a:prstGeom prst="rect">
            <a:avLst/>
          </a:prstGeom>
          <a:noFill/>
          <a:ln w="9525">
            <a:noFill/>
            <a:miter lim="800000"/>
            <a:headEnd/>
            <a:tailEnd/>
          </a:ln>
          <a:effectLst/>
        </p:spPr>
        <p:txBody>
          <a:bodyPr vert="horz" wrap="square" lIns="91440" tIns="45720" rIns="91440" bIns="45720" numCol="1" anchor="b" anchorCtr="1" compatLnSpc="1">
            <a:prstTxWarp prst="textNoShape">
              <a:avLst/>
            </a:prstTxWarp>
            <a:spAutoFit/>
          </a:bodyPr>
          <a:lstStyle>
            <a:lvl1pPr>
              <a:defRPr kumimoji="0" sz="2600" b="1">
                <a:solidFill>
                  <a:schemeClr val="bg1"/>
                </a:solidFill>
                <a:latin typeface="+mn-lt"/>
                <a:ea typeface="新細明體" pitchFamily="18" charset="-120"/>
              </a:defRPr>
            </a:lvl1pPr>
          </a:lstStyle>
          <a:p>
            <a:pPr>
              <a:defRPr/>
            </a:pPr>
            <a:fld id="{D5054C3D-B2AF-434F-A798-00514130EC04}"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4056"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xStyles>
    <p:titleStyle>
      <a:lvl1pPr algn="l" rtl="0" eaLnBrk="0" fontAlgn="base" hangingPunct="0">
        <a:lnSpc>
          <a:spcPct val="90000"/>
        </a:lnSpc>
        <a:spcBef>
          <a:spcPct val="0"/>
        </a:spcBef>
        <a:spcAft>
          <a:spcPct val="0"/>
        </a:spcAft>
        <a:defRPr kumimoji="1" sz="3600" b="1">
          <a:solidFill>
            <a:schemeClr val="tx2"/>
          </a:solidFill>
          <a:latin typeface="+mj-lt"/>
          <a:ea typeface="+mj-ea"/>
          <a:cs typeface="+mj-cs"/>
        </a:defRPr>
      </a:lvl1pPr>
      <a:lvl2pPr algn="l" rtl="0" eaLnBrk="0" fontAlgn="base" hangingPunct="0">
        <a:lnSpc>
          <a:spcPct val="90000"/>
        </a:lnSpc>
        <a:spcBef>
          <a:spcPct val="0"/>
        </a:spcBef>
        <a:spcAft>
          <a:spcPct val="0"/>
        </a:spcAft>
        <a:defRPr kumimoji="1" sz="3600" b="1">
          <a:solidFill>
            <a:schemeClr val="tx2"/>
          </a:solidFill>
          <a:latin typeface="Arial" pitchFamily="34" charset="0"/>
          <a:ea typeface="新細明體" pitchFamily="18" charset="-120"/>
        </a:defRPr>
      </a:lvl2pPr>
      <a:lvl3pPr algn="l" rtl="0" eaLnBrk="0" fontAlgn="base" hangingPunct="0">
        <a:lnSpc>
          <a:spcPct val="90000"/>
        </a:lnSpc>
        <a:spcBef>
          <a:spcPct val="0"/>
        </a:spcBef>
        <a:spcAft>
          <a:spcPct val="0"/>
        </a:spcAft>
        <a:defRPr kumimoji="1" sz="3600" b="1">
          <a:solidFill>
            <a:schemeClr val="tx2"/>
          </a:solidFill>
          <a:latin typeface="Arial" pitchFamily="34" charset="0"/>
          <a:ea typeface="新細明體" pitchFamily="18" charset="-120"/>
        </a:defRPr>
      </a:lvl3pPr>
      <a:lvl4pPr algn="l" rtl="0" eaLnBrk="0" fontAlgn="base" hangingPunct="0">
        <a:lnSpc>
          <a:spcPct val="90000"/>
        </a:lnSpc>
        <a:spcBef>
          <a:spcPct val="0"/>
        </a:spcBef>
        <a:spcAft>
          <a:spcPct val="0"/>
        </a:spcAft>
        <a:defRPr kumimoji="1" sz="3600" b="1">
          <a:solidFill>
            <a:schemeClr val="tx2"/>
          </a:solidFill>
          <a:latin typeface="Arial" pitchFamily="34" charset="0"/>
          <a:ea typeface="新細明體" pitchFamily="18" charset="-120"/>
        </a:defRPr>
      </a:lvl4pPr>
      <a:lvl5pPr algn="l" rtl="0" eaLnBrk="0" fontAlgn="base" hangingPunct="0">
        <a:lnSpc>
          <a:spcPct val="90000"/>
        </a:lnSpc>
        <a:spcBef>
          <a:spcPct val="0"/>
        </a:spcBef>
        <a:spcAft>
          <a:spcPct val="0"/>
        </a:spcAft>
        <a:defRPr kumimoji="1" sz="3600" b="1">
          <a:solidFill>
            <a:schemeClr val="tx2"/>
          </a:solidFill>
          <a:latin typeface="Arial" pitchFamily="34" charset="0"/>
          <a:ea typeface="新細明體" pitchFamily="18" charset="-120"/>
        </a:defRPr>
      </a:lvl5pPr>
      <a:lvl6pPr marL="457200" algn="l" rtl="0" fontAlgn="base">
        <a:lnSpc>
          <a:spcPct val="90000"/>
        </a:lnSpc>
        <a:spcBef>
          <a:spcPct val="0"/>
        </a:spcBef>
        <a:spcAft>
          <a:spcPct val="0"/>
        </a:spcAft>
        <a:defRPr kumimoji="1" sz="3600" b="1">
          <a:solidFill>
            <a:schemeClr val="tx2"/>
          </a:solidFill>
          <a:latin typeface="Arial" pitchFamily="34" charset="0"/>
          <a:ea typeface="新細明體" pitchFamily="18" charset="-120"/>
        </a:defRPr>
      </a:lvl6pPr>
      <a:lvl7pPr marL="914400" algn="l" rtl="0" fontAlgn="base">
        <a:lnSpc>
          <a:spcPct val="90000"/>
        </a:lnSpc>
        <a:spcBef>
          <a:spcPct val="0"/>
        </a:spcBef>
        <a:spcAft>
          <a:spcPct val="0"/>
        </a:spcAft>
        <a:defRPr kumimoji="1" sz="3600" b="1">
          <a:solidFill>
            <a:schemeClr val="tx2"/>
          </a:solidFill>
          <a:latin typeface="Arial" pitchFamily="34" charset="0"/>
          <a:ea typeface="新細明體" pitchFamily="18" charset="-120"/>
        </a:defRPr>
      </a:lvl7pPr>
      <a:lvl8pPr marL="1371600" algn="l" rtl="0" fontAlgn="base">
        <a:lnSpc>
          <a:spcPct val="90000"/>
        </a:lnSpc>
        <a:spcBef>
          <a:spcPct val="0"/>
        </a:spcBef>
        <a:spcAft>
          <a:spcPct val="0"/>
        </a:spcAft>
        <a:defRPr kumimoji="1" sz="3600" b="1">
          <a:solidFill>
            <a:schemeClr val="tx2"/>
          </a:solidFill>
          <a:latin typeface="Arial" pitchFamily="34" charset="0"/>
          <a:ea typeface="新細明體" pitchFamily="18" charset="-120"/>
        </a:defRPr>
      </a:lvl8pPr>
      <a:lvl9pPr marL="1828800" algn="l" rtl="0" fontAlgn="base">
        <a:lnSpc>
          <a:spcPct val="90000"/>
        </a:lnSpc>
        <a:spcBef>
          <a:spcPct val="0"/>
        </a:spcBef>
        <a:spcAft>
          <a:spcPct val="0"/>
        </a:spcAft>
        <a:defRPr kumimoji="1" sz="3600" b="1">
          <a:solidFill>
            <a:schemeClr val="tx2"/>
          </a:solidFill>
          <a:latin typeface="Arial" pitchFamily="34" charset="0"/>
          <a:ea typeface="新細明體" pitchFamily="18" charset="-120"/>
        </a:defRPr>
      </a:lvl9pPr>
    </p:titleStyle>
    <p:bodyStyle>
      <a:lvl1pPr marL="342900" indent="-342900" algn="l" rtl="0" eaLnBrk="0" fontAlgn="base" hangingPunct="0">
        <a:spcBef>
          <a:spcPct val="20000"/>
        </a:spcBef>
        <a:spcAft>
          <a:spcPct val="0"/>
        </a:spcAft>
        <a:buClr>
          <a:schemeClr val="tx1"/>
        </a:buClr>
        <a:buSzPct val="75000"/>
        <a:buFont typeface="Wingdings" pitchFamily="2" charset="2"/>
        <a:buChar char="l"/>
        <a:defRPr kumimoji="1"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kumimoji="1" sz="24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75000"/>
        <a:buFont typeface="Wingdings" pitchFamily="2" charset="2"/>
        <a:buChar char="l"/>
        <a:defRPr kumimoji="1" sz="2000">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80000"/>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tx1"/>
        </a:buClr>
        <a:buSzPct val="65000"/>
        <a:buFont typeface="Wingdings" pitchFamily="2" charset="2"/>
        <a:buChar char="l"/>
        <a:defRPr kumimoji="1" sz="2000">
          <a:solidFill>
            <a:schemeClr val="tx1"/>
          </a:solidFill>
          <a:latin typeface="+mn-lt"/>
          <a:ea typeface="+mn-ea"/>
        </a:defRPr>
      </a:lvl5pPr>
      <a:lvl6pPr marL="25146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6pPr>
      <a:lvl7pPr marL="29718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7pPr>
      <a:lvl8pPr marL="34290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8pPr>
      <a:lvl9pPr marL="3886200" indent="-228600" algn="l" rtl="0" fontAlgn="base">
        <a:spcBef>
          <a:spcPct val="20000"/>
        </a:spcBef>
        <a:spcAft>
          <a:spcPct val="0"/>
        </a:spcAft>
        <a:buClr>
          <a:schemeClr val="tx1"/>
        </a:buClr>
        <a:buSzPct val="65000"/>
        <a:buFont typeface="Wingdings" pitchFamily="2" charset="2"/>
        <a:buChar char="l"/>
        <a:defRPr kumimoji="1">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hyperlink" Target="http://www.ttfco.com/" TargetMode="External"/><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10" Type="http://schemas.openxmlformats.org/officeDocument/2006/relationships/image" Target="../media/image1.jpeg"/><Relationship Id="rId4" Type="http://schemas.openxmlformats.org/officeDocument/2006/relationships/image" Target="../media/image2.jpeg"/><Relationship Id="rId9"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4"/>
          <p:cNvSpPr>
            <a:spLocks noChangeArrowheads="1"/>
          </p:cNvSpPr>
          <p:nvPr/>
        </p:nvSpPr>
        <p:spPr bwMode="auto">
          <a:xfrm>
            <a:off x="1071563" y="1643063"/>
            <a:ext cx="7600950" cy="769937"/>
          </a:xfrm>
          <a:prstGeom prst="rect">
            <a:avLst/>
          </a:prstGeom>
          <a:noFill/>
          <a:ln w="9525">
            <a:noFill/>
            <a:miter lim="800000"/>
            <a:headEnd/>
            <a:tailEnd/>
          </a:ln>
        </p:spPr>
        <p:txBody>
          <a:bodyPr>
            <a:spAutoFit/>
          </a:bodyPr>
          <a:lstStyle/>
          <a:p>
            <a:pPr algn="ctr"/>
            <a:r>
              <a:rPr kumimoji="0" lang="en-US" altLang="zh-TW" sz="4400" b="1" dirty="0" smtClean="0">
                <a:solidFill>
                  <a:srgbClr val="000000"/>
                </a:solidFill>
                <a:latin typeface="標楷體" pitchFamily="65" charset="-120"/>
                <a:ea typeface="標楷體" pitchFamily="65" charset="-120"/>
              </a:rPr>
              <a:t> </a:t>
            </a:r>
            <a:r>
              <a:rPr kumimoji="0" lang="en-US" altLang="zh-TW" sz="4400" b="1" dirty="0">
                <a:solidFill>
                  <a:srgbClr val="000000"/>
                </a:solidFill>
                <a:latin typeface="標楷體" pitchFamily="65" charset="-120"/>
                <a:ea typeface="標楷體" pitchFamily="65" charset="-120"/>
              </a:rPr>
              <a:t>INVESTOR CONFERENCE</a:t>
            </a:r>
          </a:p>
        </p:txBody>
      </p:sp>
      <p:sp>
        <p:nvSpPr>
          <p:cNvPr id="3075"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zh-TW" altLang="en-US"/>
          </a:p>
        </p:txBody>
      </p:sp>
      <p:cxnSp>
        <p:nvCxnSpPr>
          <p:cNvPr id="9" name="直線接點 8"/>
          <p:cNvCxnSpPr/>
          <p:nvPr/>
        </p:nvCxnSpPr>
        <p:spPr bwMode="auto">
          <a:xfrm>
            <a:off x="1285875" y="2786063"/>
            <a:ext cx="7429500" cy="1587"/>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pic>
        <p:nvPicPr>
          <p:cNvPr id="3077" name="圖片 5" descr="TTF logo &amp; 英文標準字-紅.jpg"/>
          <p:cNvPicPr>
            <a:picLocks noChangeAspect="1"/>
          </p:cNvPicPr>
          <p:nvPr/>
        </p:nvPicPr>
        <p:blipFill>
          <a:blip r:embed="rId2"/>
          <a:srcRect/>
          <a:stretch>
            <a:fillRect/>
          </a:stretch>
        </p:blipFill>
        <p:spPr bwMode="auto">
          <a:xfrm>
            <a:off x="990600" y="4038600"/>
            <a:ext cx="7786688" cy="660400"/>
          </a:xfrm>
          <a:prstGeom prst="rect">
            <a:avLst/>
          </a:prstGeom>
          <a:noFill/>
          <a:ln w="9525">
            <a:noFill/>
            <a:miter lim="800000"/>
            <a:headEnd/>
            <a:tailEnd/>
          </a:ln>
        </p:spPr>
      </p:pic>
      <p:sp>
        <p:nvSpPr>
          <p:cNvPr id="6" name="文字方塊 5"/>
          <p:cNvSpPr txBox="1"/>
          <p:nvPr/>
        </p:nvSpPr>
        <p:spPr>
          <a:xfrm>
            <a:off x="7000860" y="5786454"/>
            <a:ext cx="2143140" cy="461665"/>
          </a:xfrm>
          <a:prstGeom prst="rect">
            <a:avLst/>
          </a:prstGeom>
          <a:noFill/>
        </p:spPr>
        <p:txBody>
          <a:bodyPr wrap="square" rtlCol="0">
            <a:spAutoFit/>
          </a:bodyPr>
          <a:lstStyle/>
          <a:p>
            <a:pPr algn="r"/>
            <a:r>
              <a:rPr lang="en-US" altLang="zh-TW" b="1" dirty="0" smtClean="0"/>
              <a:t>2024.03.25</a:t>
            </a:r>
            <a:endParaRPr lang="zh-TW" alt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4"/>
          <p:cNvSpPr>
            <a:spLocks noChangeArrowheads="1"/>
          </p:cNvSpPr>
          <p:nvPr/>
        </p:nvSpPr>
        <p:spPr bwMode="auto">
          <a:xfrm>
            <a:off x="0" y="0"/>
            <a:ext cx="9144000" cy="1571625"/>
          </a:xfrm>
          <a:prstGeom prst="rect">
            <a:avLst/>
          </a:prstGeom>
          <a:gradFill rotWithShape="1">
            <a:gsLst>
              <a:gs pos="0">
                <a:srgbClr val="BFBFBF"/>
              </a:gs>
              <a:gs pos="25999">
                <a:srgbClr val="F2F2F2"/>
              </a:gs>
              <a:gs pos="50000">
                <a:srgbClr val="FFFFFF"/>
              </a:gs>
              <a:gs pos="100000">
                <a:srgbClr val="FFFFFF"/>
              </a:gs>
            </a:gsLst>
            <a:lin ang="5400000"/>
          </a:gradFill>
          <a:ln w="9525">
            <a:noFill/>
            <a:miter lim="800000"/>
            <a:headEnd/>
            <a:tailEnd/>
          </a:ln>
        </p:spPr>
        <p:txBody>
          <a:bodyPr anchor="ctr"/>
          <a:lstStyle/>
          <a:p>
            <a:endParaRPr kumimoji="0" lang="zh-CN" altLang="zh-CN" sz="1800" dirty="0">
              <a:solidFill>
                <a:srgbClr val="FFFFFF"/>
              </a:solidFill>
              <a:latin typeface="Calibri" pitchFamily="34" charset="0"/>
              <a:ea typeface="SimSun" pitchFamily="2" charset="-122"/>
            </a:endParaRPr>
          </a:p>
        </p:txBody>
      </p:sp>
      <p:grpSp>
        <p:nvGrpSpPr>
          <p:cNvPr id="2" name="群組 25"/>
          <p:cNvGrpSpPr>
            <a:grpSpLocks/>
          </p:cNvGrpSpPr>
          <p:nvPr/>
        </p:nvGrpSpPr>
        <p:grpSpPr bwMode="auto">
          <a:xfrm>
            <a:off x="250825" y="1052402"/>
            <a:ext cx="8199438" cy="216014"/>
            <a:chOff x="251520" y="1052736"/>
            <a:chExt cx="8199401" cy="216024"/>
          </a:xfrm>
        </p:grpSpPr>
        <p:sp>
          <p:nvSpPr>
            <p:cNvPr id="27" name="矩形 26"/>
            <p:cNvSpPr/>
            <p:nvPr/>
          </p:nvSpPr>
          <p:spPr>
            <a:xfrm>
              <a:off x="1858062" y="1052736"/>
              <a:ext cx="26053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28" name="矩形 27"/>
            <p:cNvSpPr/>
            <p:nvPr/>
          </p:nvSpPr>
          <p:spPr>
            <a:xfrm>
              <a:off x="251520" y="1196752"/>
              <a:ext cx="81994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grpSp>
      <p:grpSp>
        <p:nvGrpSpPr>
          <p:cNvPr id="3" name="群組 25"/>
          <p:cNvGrpSpPr>
            <a:grpSpLocks/>
          </p:cNvGrpSpPr>
          <p:nvPr/>
        </p:nvGrpSpPr>
        <p:grpSpPr bwMode="auto">
          <a:xfrm>
            <a:off x="250825" y="260350"/>
            <a:ext cx="8199438" cy="1008063"/>
            <a:chOff x="251520" y="260648"/>
            <a:chExt cx="8199401" cy="1008112"/>
          </a:xfrm>
        </p:grpSpPr>
        <p:sp>
          <p:nvSpPr>
            <p:cNvPr id="15" name="矩形 14"/>
            <p:cNvSpPr/>
            <p:nvPr/>
          </p:nvSpPr>
          <p:spPr>
            <a:xfrm>
              <a:off x="1858062" y="1052736"/>
              <a:ext cx="26053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6" name="矩形 15"/>
            <p:cNvSpPr/>
            <p:nvPr/>
          </p:nvSpPr>
          <p:spPr>
            <a:xfrm>
              <a:off x="251520" y="1196752"/>
              <a:ext cx="81994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7" name="矩形 16"/>
            <p:cNvSpPr/>
            <p:nvPr/>
          </p:nvSpPr>
          <p:spPr>
            <a:xfrm>
              <a:off x="268974" y="260648"/>
              <a:ext cx="2605301" cy="889198"/>
            </a:xfrm>
            <a:prstGeom prst="rect">
              <a:avLst/>
            </a:prstGeom>
            <a:solidFill>
              <a:srgbClr val="FF8601"/>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zh-TW" b="1" dirty="0">
                  <a:solidFill>
                    <a:schemeClr val="accent4">
                      <a:lumMod val="75000"/>
                      <a:lumOff val="25000"/>
                    </a:schemeClr>
                  </a:solidFill>
                  <a:latin typeface="微軟正黑體" pitchFamily="34" charset="-120"/>
                  <a:ea typeface="微軟正黑體" pitchFamily="34" charset="-120"/>
                </a:rPr>
                <a:t>Operation Overview</a:t>
              </a:r>
              <a:endParaRPr lang="zh-TW" altLang="en-US" b="1" dirty="0">
                <a:solidFill>
                  <a:schemeClr val="accent4">
                    <a:lumMod val="75000"/>
                    <a:lumOff val="25000"/>
                  </a:schemeClr>
                </a:solidFill>
                <a:latin typeface="微軟正黑體" pitchFamily="34" charset="-120"/>
                <a:ea typeface="微軟正黑體" pitchFamily="34" charset="-120"/>
              </a:endParaRPr>
            </a:p>
          </p:txBody>
        </p:sp>
      </p:grpSp>
      <p:sp>
        <p:nvSpPr>
          <p:cNvPr id="18" name="文字方塊 7"/>
          <p:cNvSpPr txBox="1">
            <a:spLocks noChangeArrowheads="1"/>
          </p:cNvSpPr>
          <p:nvPr/>
        </p:nvSpPr>
        <p:spPr bwMode="auto">
          <a:xfrm>
            <a:off x="3143240" y="428605"/>
            <a:ext cx="5286412" cy="769441"/>
          </a:xfrm>
          <a:prstGeom prst="rect">
            <a:avLst/>
          </a:prstGeom>
          <a:noFill/>
          <a:ln w="9525">
            <a:noFill/>
            <a:miter lim="800000"/>
            <a:headEnd/>
            <a:tailEnd/>
          </a:ln>
        </p:spPr>
        <p:txBody>
          <a:bodyPr wrap="square">
            <a:spAutoFit/>
          </a:bodyPr>
          <a:lstStyle/>
          <a:p>
            <a:r>
              <a:rPr lang="en-US" altLang="zh-TW" sz="4400" b="1" dirty="0" smtClean="0">
                <a:latin typeface="Calibri" pitchFamily="34" charset="0"/>
              </a:rPr>
              <a:t>Business Partner</a:t>
            </a:r>
            <a:endParaRPr lang="en-US" altLang="zh-TW" sz="2800" dirty="0">
              <a:latin typeface="Calibri" pitchFamily="34" charset="0"/>
            </a:endParaRPr>
          </a:p>
        </p:txBody>
      </p:sp>
      <p:pic>
        <p:nvPicPr>
          <p:cNvPr id="19" name="圖片 21" descr="TTF logo &amp; 英文標準字-紅.jpg"/>
          <p:cNvPicPr>
            <a:picLocks noChangeAspect="1"/>
          </p:cNvPicPr>
          <p:nvPr/>
        </p:nvPicPr>
        <p:blipFill>
          <a:blip r:embed="rId3"/>
          <a:srcRect/>
          <a:stretch>
            <a:fillRect/>
          </a:stretch>
        </p:blipFill>
        <p:spPr bwMode="auto">
          <a:xfrm>
            <a:off x="6000750" y="6429375"/>
            <a:ext cx="3000375" cy="254000"/>
          </a:xfrm>
          <a:prstGeom prst="rect">
            <a:avLst/>
          </a:prstGeom>
          <a:noFill/>
          <a:ln w="9525">
            <a:noFill/>
            <a:miter lim="800000"/>
            <a:headEnd/>
            <a:tailEnd/>
          </a:ln>
        </p:spPr>
      </p:pic>
      <p:pic>
        <p:nvPicPr>
          <p:cNvPr id="20" name="Picture 2"/>
          <p:cNvPicPr>
            <a:picLocks noChangeAspect="1" noChangeArrowheads="1"/>
          </p:cNvPicPr>
          <p:nvPr/>
        </p:nvPicPr>
        <p:blipFill>
          <a:blip r:embed="rId4"/>
          <a:srcRect/>
          <a:stretch>
            <a:fillRect/>
          </a:stretch>
        </p:blipFill>
        <p:spPr bwMode="auto">
          <a:xfrm>
            <a:off x="785785" y="1785925"/>
            <a:ext cx="8221689" cy="406559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54"/>
          <p:cNvSpPr>
            <a:spLocks noChangeArrowheads="1"/>
          </p:cNvSpPr>
          <p:nvPr/>
        </p:nvSpPr>
        <p:spPr bwMode="auto">
          <a:xfrm>
            <a:off x="0" y="0"/>
            <a:ext cx="9144000" cy="1571625"/>
          </a:xfrm>
          <a:prstGeom prst="rect">
            <a:avLst/>
          </a:prstGeom>
          <a:gradFill rotWithShape="1">
            <a:gsLst>
              <a:gs pos="0">
                <a:srgbClr val="BFBFBF"/>
              </a:gs>
              <a:gs pos="25999">
                <a:srgbClr val="F2F2F2"/>
              </a:gs>
              <a:gs pos="50000">
                <a:srgbClr val="FFFFFF"/>
              </a:gs>
              <a:gs pos="100000">
                <a:srgbClr val="FFFFFF"/>
              </a:gs>
            </a:gsLst>
            <a:lin ang="5400000"/>
          </a:gradFill>
          <a:ln w="9525">
            <a:noFill/>
            <a:miter lim="800000"/>
            <a:headEnd/>
            <a:tailEnd/>
          </a:ln>
        </p:spPr>
        <p:txBody>
          <a:bodyPr anchor="ctr"/>
          <a:lstStyle/>
          <a:p>
            <a:endParaRPr kumimoji="0" lang="zh-CN" altLang="zh-CN" sz="1800" dirty="0">
              <a:solidFill>
                <a:srgbClr val="FFFFFF"/>
              </a:solidFill>
              <a:latin typeface="Calibri" pitchFamily="34" charset="0"/>
              <a:ea typeface="SimSun" pitchFamily="2" charset="-122"/>
            </a:endParaRPr>
          </a:p>
        </p:txBody>
      </p:sp>
      <p:grpSp>
        <p:nvGrpSpPr>
          <p:cNvPr id="2" name="群組 25"/>
          <p:cNvGrpSpPr>
            <a:grpSpLocks/>
          </p:cNvGrpSpPr>
          <p:nvPr/>
        </p:nvGrpSpPr>
        <p:grpSpPr bwMode="auto">
          <a:xfrm>
            <a:off x="250825" y="1052402"/>
            <a:ext cx="8199438" cy="216014"/>
            <a:chOff x="251520" y="1052736"/>
            <a:chExt cx="8199401" cy="216024"/>
          </a:xfrm>
        </p:grpSpPr>
        <p:sp>
          <p:nvSpPr>
            <p:cNvPr id="27" name="矩形 26"/>
            <p:cNvSpPr/>
            <p:nvPr/>
          </p:nvSpPr>
          <p:spPr>
            <a:xfrm>
              <a:off x="1858062" y="1052736"/>
              <a:ext cx="26053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28" name="矩形 27"/>
            <p:cNvSpPr/>
            <p:nvPr/>
          </p:nvSpPr>
          <p:spPr>
            <a:xfrm>
              <a:off x="251520" y="1196752"/>
              <a:ext cx="81994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grpSp>
      <p:pic>
        <p:nvPicPr>
          <p:cNvPr id="3075" name="Picture 3"/>
          <p:cNvPicPr>
            <a:picLocks noChangeAspect="1" noChangeArrowheads="1"/>
          </p:cNvPicPr>
          <p:nvPr/>
        </p:nvPicPr>
        <p:blipFill>
          <a:blip r:embed="rId3"/>
          <a:srcRect/>
          <a:stretch>
            <a:fillRect/>
          </a:stretch>
        </p:blipFill>
        <p:spPr bwMode="auto">
          <a:xfrm>
            <a:off x="6929454" y="4143380"/>
            <a:ext cx="1643074" cy="1285884"/>
          </a:xfrm>
          <a:prstGeom prst="rect">
            <a:avLst/>
          </a:prstGeom>
          <a:noFill/>
          <a:ln w="9525">
            <a:noFill/>
            <a:miter lim="800000"/>
            <a:headEnd/>
            <a:tailEnd/>
          </a:ln>
          <a:effectLst/>
        </p:spPr>
      </p:pic>
      <p:pic>
        <p:nvPicPr>
          <p:cNvPr id="3076" name="Picture 4"/>
          <p:cNvPicPr>
            <a:picLocks noChangeAspect="1" noChangeArrowheads="1"/>
          </p:cNvPicPr>
          <p:nvPr/>
        </p:nvPicPr>
        <p:blipFill>
          <a:blip r:embed="rId4" cstate="print"/>
          <a:srcRect/>
          <a:stretch>
            <a:fillRect/>
          </a:stretch>
        </p:blipFill>
        <p:spPr bwMode="auto">
          <a:xfrm>
            <a:off x="6858016" y="2928934"/>
            <a:ext cx="1654167" cy="1000132"/>
          </a:xfrm>
          <a:prstGeom prst="rect">
            <a:avLst/>
          </a:prstGeom>
          <a:noFill/>
          <a:ln w="9525">
            <a:noFill/>
            <a:miter lim="800000"/>
            <a:headEnd/>
            <a:tailEnd/>
          </a:ln>
          <a:effectLst/>
        </p:spPr>
      </p:pic>
      <p:grpSp>
        <p:nvGrpSpPr>
          <p:cNvPr id="12" name="群組 25"/>
          <p:cNvGrpSpPr>
            <a:grpSpLocks/>
          </p:cNvGrpSpPr>
          <p:nvPr/>
        </p:nvGrpSpPr>
        <p:grpSpPr bwMode="auto">
          <a:xfrm>
            <a:off x="250825" y="260350"/>
            <a:ext cx="8199438" cy="1008063"/>
            <a:chOff x="251520" y="260648"/>
            <a:chExt cx="8199401" cy="1008112"/>
          </a:xfrm>
        </p:grpSpPr>
        <p:sp>
          <p:nvSpPr>
            <p:cNvPr id="15" name="矩形 14"/>
            <p:cNvSpPr/>
            <p:nvPr/>
          </p:nvSpPr>
          <p:spPr>
            <a:xfrm>
              <a:off x="1858062" y="1052736"/>
              <a:ext cx="26053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6" name="矩形 15"/>
            <p:cNvSpPr/>
            <p:nvPr/>
          </p:nvSpPr>
          <p:spPr>
            <a:xfrm>
              <a:off x="251520" y="1196752"/>
              <a:ext cx="81994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7" name="矩形 16"/>
            <p:cNvSpPr/>
            <p:nvPr/>
          </p:nvSpPr>
          <p:spPr>
            <a:xfrm>
              <a:off x="268974" y="260648"/>
              <a:ext cx="2605301" cy="889198"/>
            </a:xfrm>
            <a:prstGeom prst="rect">
              <a:avLst/>
            </a:prstGeom>
            <a:solidFill>
              <a:srgbClr val="FF8601"/>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zh-TW" b="1" dirty="0">
                  <a:solidFill>
                    <a:schemeClr val="accent4">
                      <a:lumMod val="75000"/>
                      <a:lumOff val="25000"/>
                    </a:schemeClr>
                  </a:solidFill>
                  <a:latin typeface="微軟正黑體" pitchFamily="34" charset="-120"/>
                  <a:ea typeface="微軟正黑體" pitchFamily="34" charset="-120"/>
                </a:rPr>
                <a:t>Operation Overview</a:t>
              </a:r>
              <a:endParaRPr lang="zh-TW" altLang="en-US" b="1" dirty="0">
                <a:solidFill>
                  <a:schemeClr val="accent4">
                    <a:lumMod val="75000"/>
                    <a:lumOff val="25000"/>
                  </a:schemeClr>
                </a:solidFill>
                <a:latin typeface="微軟正黑體" pitchFamily="34" charset="-120"/>
                <a:ea typeface="微軟正黑體" pitchFamily="34" charset="-120"/>
              </a:endParaRPr>
            </a:p>
          </p:txBody>
        </p:sp>
      </p:grpSp>
      <p:sp>
        <p:nvSpPr>
          <p:cNvPr id="18" name="文字方塊 7"/>
          <p:cNvSpPr txBox="1">
            <a:spLocks noChangeArrowheads="1"/>
          </p:cNvSpPr>
          <p:nvPr/>
        </p:nvSpPr>
        <p:spPr bwMode="auto">
          <a:xfrm>
            <a:off x="3143240" y="428605"/>
            <a:ext cx="5286412" cy="1200329"/>
          </a:xfrm>
          <a:prstGeom prst="rect">
            <a:avLst/>
          </a:prstGeom>
          <a:noFill/>
          <a:ln w="9525">
            <a:noFill/>
            <a:miter lim="800000"/>
            <a:headEnd/>
            <a:tailEnd/>
          </a:ln>
        </p:spPr>
        <p:txBody>
          <a:bodyPr wrap="square">
            <a:spAutoFit/>
          </a:bodyPr>
          <a:lstStyle/>
          <a:p>
            <a:r>
              <a:rPr lang="en-US" altLang="zh-TW" sz="4400" b="1" dirty="0" smtClean="0">
                <a:latin typeface="Calibri" pitchFamily="34" charset="0"/>
              </a:rPr>
              <a:t>Product &amp; Capacity </a:t>
            </a:r>
            <a:endParaRPr lang="en-US" altLang="zh-TW" sz="4400" b="1" dirty="0">
              <a:solidFill>
                <a:srgbClr val="000000"/>
              </a:solidFill>
              <a:latin typeface="Calibri" pitchFamily="34" charset="0"/>
            </a:endParaRPr>
          </a:p>
          <a:p>
            <a:endParaRPr lang="en-US" altLang="zh-TW" sz="2800" dirty="0">
              <a:latin typeface="Calibri" pitchFamily="34" charset="0"/>
            </a:endParaRPr>
          </a:p>
        </p:txBody>
      </p:sp>
      <p:pic>
        <p:nvPicPr>
          <p:cNvPr id="19" name="圖片 21" descr="TTF logo &amp; 英文標準字-紅.jpg"/>
          <p:cNvPicPr>
            <a:picLocks noChangeAspect="1"/>
          </p:cNvPicPr>
          <p:nvPr/>
        </p:nvPicPr>
        <p:blipFill>
          <a:blip r:embed="rId5"/>
          <a:srcRect/>
          <a:stretch>
            <a:fillRect/>
          </a:stretch>
        </p:blipFill>
        <p:spPr bwMode="auto">
          <a:xfrm>
            <a:off x="6000750" y="6429375"/>
            <a:ext cx="3000375" cy="254000"/>
          </a:xfrm>
          <a:prstGeom prst="rect">
            <a:avLst/>
          </a:prstGeom>
          <a:noFill/>
          <a:ln w="9525">
            <a:noFill/>
            <a:miter lim="800000"/>
            <a:headEnd/>
            <a:tailEnd/>
          </a:ln>
        </p:spPr>
      </p:pic>
      <p:graphicFrame>
        <p:nvGraphicFramePr>
          <p:cNvPr id="20" name="表格 19"/>
          <p:cNvGraphicFramePr>
            <a:graphicFrameLocks noGrp="1"/>
          </p:cNvGraphicFramePr>
          <p:nvPr/>
        </p:nvGraphicFramePr>
        <p:xfrm>
          <a:off x="857226" y="1714488"/>
          <a:ext cx="5857913" cy="3786213"/>
        </p:xfrm>
        <a:graphic>
          <a:graphicData uri="http://schemas.openxmlformats.org/drawingml/2006/table">
            <a:tbl>
              <a:tblPr/>
              <a:tblGrid>
                <a:gridCol w="607897"/>
                <a:gridCol w="331580"/>
                <a:gridCol w="1146714"/>
                <a:gridCol w="1146714"/>
                <a:gridCol w="1146714"/>
                <a:gridCol w="1146714"/>
                <a:gridCol w="331580"/>
              </a:tblGrid>
              <a:tr h="946820">
                <a:tc>
                  <a:txBody>
                    <a:bodyPr/>
                    <a:lstStyle/>
                    <a:p>
                      <a:pPr algn="l" fontAlgn="ctr"/>
                      <a:endParaRPr lang="zh-TW" altLang="en-US" sz="2000" b="0" i="0" u="none" strike="noStrike">
                        <a:solidFill>
                          <a:srgbClr val="000000"/>
                        </a:solidFill>
                        <a:latin typeface="Adobe 繁黑體 Std B"/>
                      </a:endParaRPr>
                    </a:p>
                  </a:txBody>
                  <a:tcPr marL="4313" marR="4313" marT="4313" marB="0" anchor="ctr">
                    <a:lnL>
                      <a:noFill/>
                    </a:lnL>
                    <a:lnR>
                      <a:noFill/>
                    </a:lnR>
                    <a:lnT>
                      <a:noFill/>
                    </a:lnT>
                    <a:lnB>
                      <a:noFill/>
                    </a:lnB>
                  </a:tcPr>
                </a:tc>
                <a:tc>
                  <a:txBody>
                    <a:bodyPr/>
                    <a:lstStyle/>
                    <a:p>
                      <a:pPr algn="l" fontAlgn="ctr"/>
                      <a:endParaRPr lang="zh-TW" altLang="en-US" sz="2000" b="0" i="0" u="none" strike="noStrike">
                        <a:solidFill>
                          <a:srgbClr val="000000"/>
                        </a:solidFill>
                        <a:latin typeface="Adobe 繁黑體 Std B"/>
                      </a:endParaRPr>
                    </a:p>
                  </a:txBody>
                  <a:tcPr marL="4313" marR="4313" marT="4313" marB="0" anchor="ctr">
                    <a:lnL>
                      <a:noFill/>
                    </a:lnL>
                    <a:lnR>
                      <a:noFill/>
                    </a:lnR>
                    <a:lnT>
                      <a:noFill/>
                    </a:lnT>
                    <a:lnB>
                      <a:noFill/>
                    </a:lnB>
                  </a:tcPr>
                </a:tc>
                <a:tc>
                  <a:txBody>
                    <a:bodyPr/>
                    <a:lstStyle/>
                    <a:p>
                      <a:pPr algn="ctr" fontAlgn="ctr"/>
                      <a:r>
                        <a:rPr lang="en-US" altLang="zh-TW" sz="2000" b="0" i="0" u="none" strike="noStrike">
                          <a:solidFill>
                            <a:srgbClr val="000000"/>
                          </a:solidFill>
                          <a:latin typeface="Adobe 繁黑體 Std B"/>
                        </a:rPr>
                        <a:t>2021</a:t>
                      </a:r>
                    </a:p>
                  </a:txBody>
                  <a:tcPr marL="4313" marR="4313" marT="431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ctr"/>
                      <a:r>
                        <a:rPr lang="en-US" altLang="zh-TW" sz="2000" b="0" i="0" u="none" strike="noStrike">
                          <a:solidFill>
                            <a:srgbClr val="000000"/>
                          </a:solidFill>
                          <a:latin typeface="Adobe 繁黑體 Std B"/>
                        </a:rPr>
                        <a:t>2022</a:t>
                      </a:r>
                    </a:p>
                  </a:txBody>
                  <a:tcPr marL="4313" marR="4313" marT="431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ctr"/>
                      <a:r>
                        <a:rPr lang="en-US" altLang="zh-TW" sz="2000" b="0" i="0" u="none" strike="noStrike">
                          <a:solidFill>
                            <a:srgbClr val="000000"/>
                          </a:solidFill>
                          <a:latin typeface="Adobe 繁黑體 Std B"/>
                        </a:rPr>
                        <a:t>2023</a:t>
                      </a:r>
                    </a:p>
                  </a:txBody>
                  <a:tcPr marL="4313" marR="4313" marT="431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ctr" fontAlgn="ctr"/>
                      <a:r>
                        <a:rPr lang="en-US" altLang="zh-TW" sz="2000" b="0" i="0" u="none" strike="noStrike">
                          <a:solidFill>
                            <a:srgbClr val="000000"/>
                          </a:solidFill>
                          <a:latin typeface="Adobe 繁黑體 Std B"/>
                        </a:rPr>
                        <a:t>2024</a:t>
                      </a:r>
                    </a:p>
                  </a:txBody>
                  <a:tcPr marL="4313" marR="4313" marT="431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endParaRPr lang="zh-TW" altLang="en-US" sz="700" b="0" i="0" u="none" strike="noStrike">
                        <a:solidFill>
                          <a:srgbClr val="000000"/>
                        </a:solidFill>
                        <a:latin typeface="新細明體"/>
                      </a:endParaRPr>
                    </a:p>
                  </a:txBody>
                  <a:tcPr marL="4313" marR="4313" marT="4313" marB="0" anchor="ctr">
                    <a:lnL>
                      <a:noFill/>
                    </a:lnL>
                    <a:lnR>
                      <a:noFill/>
                    </a:lnR>
                    <a:lnT>
                      <a:noFill/>
                    </a:lnT>
                    <a:lnB>
                      <a:noFill/>
                    </a:lnB>
                  </a:tcPr>
                </a:tc>
              </a:tr>
              <a:tr h="1582275">
                <a:tc>
                  <a:txBody>
                    <a:bodyPr/>
                    <a:lstStyle/>
                    <a:p>
                      <a:pPr algn="l" fontAlgn="ctr"/>
                      <a:r>
                        <a:rPr lang="en-US" sz="1400" b="0" i="0" u="none" strike="noStrike" dirty="0" err="1">
                          <a:solidFill>
                            <a:srgbClr val="000000"/>
                          </a:solidFill>
                          <a:latin typeface="Adobe 繁黑體 Std B"/>
                        </a:rPr>
                        <a:t>greige</a:t>
                      </a:r>
                      <a:r>
                        <a:rPr lang="en-US" sz="1400" b="0" i="0" u="none" strike="noStrike" dirty="0">
                          <a:solidFill>
                            <a:srgbClr val="000000"/>
                          </a:solidFill>
                          <a:latin typeface="Adobe 繁黑體 Std B"/>
                        </a:rPr>
                        <a:t/>
                      </a:r>
                      <a:br>
                        <a:rPr lang="en-US" sz="1400" b="0" i="0" u="none" strike="noStrike" dirty="0">
                          <a:solidFill>
                            <a:srgbClr val="000000"/>
                          </a:solidFill>
                          <a:latin typeface="Adobe 繁黑體 Std B"/>
                        </a:rPr>
                      </a:br>
                      <a:r>
                        <a:rPr lang="en-US" sz="1400" b="0" i="0" u="none" strike="noStrike" dirty="0">
                          <a:solidFill>
                            <a:srgbClr val="000000"/>
                          </a:solidFill>
                          <a:latin typeface="Adobe 繁黑體 Std B"/>
                        </a:rPr>
                        <a:t> fabrics</a:t>
                      </a:r>
                    </a:p>
                  </a:txBody>
                  <a:tcPr marL="4313" marR="4313" marT="4313" marB="0" anchor="ctr">
                    <a:lnL>
                      <a:noFill/>
                    </a:lnL>
                    <a:lnR>
                      <a:noFill/>
                    </a:lnR>
                    <a:lnT>
                      <a:noFill/>
                    </a:lnT>
                    <a:lnB w="19050" cap="flat" cmpd="sng" algn="ctr">
                      <a:solidFill>
                        <a:srgbClr val="00B050"/>
                      </a:solidFill>
                      <a:prstDash val="solid"/>
                      <a:round/>
                      <a:headEnd type="none" w="med" len="med"/>
                      <a:tailEnd type="none" w="med" len="med"/>
                    </a:lnB>
                  </a:tcPr>
                </a:tc>
                <a:tc>
                  <a:txBody>
                    <a:bodyPr/>
                    <a:lstStyle/>
                    <a:p>
                      <a:pPr algn="l" fontAlgn="ctr"/>
                      <a:r>
                        <a:rPr lang="zh-TW" altLang="en-US" sz="2000" b="0" i="0" u="none" strike="noStrike" dirty="0">
                          <a:solidFill>
                            <a:srgbClr val="000000"/>
                          </a:solidFill>
                          <a:latin typeface="Adobe 繁黑體 Std B"/>
                        </a:rPr>
                        <a:t>　</a:t>
                      </a:r>
                    </a:p>
                  </a:txBody>
                  <a:tcPr marL="4313" marR="4313" marT="4313" marB="0" anchor="ctr">
                    <a:lnL>
                      <a:noFill/>
                    </a:lnL>
                    <a:lnR>
                      <a:noFill/>
                    </a:lnR>
                    <a:lnT>
                      <a:noFill/>
                    </a:lnT>
                    <a:lnB w="19050" cap="flat" cmpd="sng" algn="ctr">
                      <a:solidFill>
                        <a:srgbClr val="00B050"/>
                      </a:solidFill>
                      <a:prstDash val="solid"/>
                      <a:round/>
                      <a:headEnd type="none" w="med" len="med"/>
                      <a:tailEnd type="none" w="med" len="med"/>
                    </a:lnB>
                  </a:tcPr>
                </a:tc>
                <a:tc>
                  <a:txBody>
                    <a:bodyPr/>
                    <a:lstStyle/>
                    <a:p>
                      <a:pPr algn="l" fontAlgn="ctr"/>
                      <a:r>
                        <a:rPr lang="zh-TW" altLang="en-US" sz="2000" b="0" i="0" u="none" strike="noStrike">
                          <a:solidFill>
                            <a:srgbClr val="000000"/>
                          </a:solidFill>
                          <a:latin typeface="Adobe 繁黑體 Std B"/>
                        </a:rPr>
                        <a:t>    </a:t>
                      </a:r>
                      <a:r>
                        <a:rPr lang="en-US" altLang="zh-TW" sz="2000" b="0" i="0" u="none" strike="noStrike">
                          <a:solidFill>
                            <a:srgbClr val="000000"/>
                          </a:solidFill>
                          <a:latin typeface="Adobe 繁黑體 Std B"/>
                        </a:rPr>
                        <a:t>14,288 </a:t>
                      </a:r>
                    </a:p>
                  </a:txBody>
                  <a:tcPr marL="4313" marR="4313" marT="431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B050"/>
                      </a:solidFill>
                      <a:prstDash val="solid"/>
                      <a:round/>
                      <a:headEnd type="none" w="med" len="med"/>
                      <a:tailEnd type="none" w="med" len="med"/>
                    </a:lnB>
                  </a:tcPr>
                </a:tc>
                <a:tc>
                  <a:txBody>
                    <a:bodyPr/>
                    <a:lstStyle/>
                    <a:p>
                      <a:pPr algn="l" fontAlgn="ctr"/>
                      <a:r>
                        <a:rPr lang="zh-TW" altLang="en-US" sz="2000" b="0" i="0" u="none" strike="noStrike">
                          <a:solidFill>
                            <a:srgbClr val="000000"/>
                          </a:solidFill>
                          <a:latin typeface="Adobe 繁黑體 Std B"/>
                        </a:rPr>
                        <a:t>    </a:t>
                      </a:r>
                      <a:r>
                        <a:rPr lang="en-US" altLang="zh-TW" sz="2000" b="0" i="0" u="none" strike="noStrike">
                          <a:solidFill>
                            <a:srgbClr val="000000"/>
                          </a:solidFill>
                          <a:latin typeface="Adobe 繁黑體 Std B"/>
                        </a:rPr>
                        <a:t>16,971 </a:t>
                      </a:r>
                    </a:p>
                  </a:txBody>
                  <a:tcPr marL="4313" marR="4313" marT="431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B050"/>
                      </a:solidFill>
                      <a:prstDash val="solid"/>
                      <a:round/>
                      <a:headEnd type="none" w="med" len="med"/>
                      <a:tailEnd type="none" w="med" len="med"/>
                    </a:lnB>
                  </a:tcPr>
                </a:tc>
                <a:tc>
                  <a:txBody>
                    <a:bodyPr/>
                    <a:lstStyle/>
                    <a:p>
                      <a:pPr algn="l" fontAlgn="ctr"/>
                      <a:r>
                        <a:rPr lang="zh-TW" altLang="en-US" sz="2000" b="0" i="0" u="none" strike="noStrike">
                          <a:solidFill>
                            <a:srgbClr val="000000"/>
                          </a:solidFill>
                          <a:latin typeface="Adobe 繁黑體 Std B"/>
                        </a:rPr>
                        <a:t>    </a:t>
                      </a:r>
                      <a:r>
                        <a:rPr lang="en-US" altLang="zh-TW" sz="2000" b="0" i="0" u="none" strike="noStrike">
                          <a:solidFill>
                            <a:srgbClr val="000000"/>
                          </a:solidFill>
                          <a:latin typeface="Adobe 繁黑體 Std B"/>
                        </a:rPr>
                        <a:t>21,140 </a:t>
                      </a:r>
                    </a:p>
                  </a:txBody>
                  <a:tcPr marL="4313" marR="4313" marT="431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B050"/>
                      </a:solidFill>
                      <a:prstDash val="solid"/>
                      <a:round/>
                      <a:headEnd type="none" w="med" len="med"/>
                      <a:tailEnd type="none" w="med" len="med"/>
                    </a:lnB>
                  </a:tcPr>
                </a:tc>
                <a:tc>
                  <a:txBody>
                    <a:bodyPr/>
                    <a:lstStyle/>
                    <a:p>
                      <a:pPr algn="l" fontAlgn="ctr"/>
                      <a:r>
                        <a:rPr lang="zh-TW" altLang="en-US" sz="2000" b="0" i="0" u="none" strike="noStrike">
                          <a:solidFill>
                            <a:srgbClr val="000000"/>
                          </a:solidFill>
                          <a:latin typeface="Adobe 繁黑體 Std B"/>
                        </a:rPr>
                        <a:t>    </a:t>
                      </a:r>
                      <a:r>
                        <a:rPr lang="en-US" altLang="zh-TW" sz="2000" b="0" i="0" u="none" strike="noStrike">
                          <a:solidFill>
                            <a:srgbClr val="000000"/>
                          </a:solidFill>
                          <a:latin typeface="Adobe 繁黑體 Std B"/>
                        </a:rPr>
                        <a:t>21,138 </a:t>
                      </a:r>
                    </a:p>
                  </a:txBody>
                  <a:tcPr marL="4313" marR="4313" marT="4313" marB="0" anchor="ctr">
                    <a:lnL>
                      <a:noFill/>
                    </a:lnL>
                    <a:lnR>
                      <a:noFill/>
                    </a:lnR>
                    <a:lnT w="19050" cap="flat" cmpd="sng" algn="ctr">
                      <a:solidFill>
                        <a:srgbClr val="000000"/>
                      </a:solidFill>
                      <a:prstDash val="solid"/>
                      <a:round/>
                      <a:headEnd type="none" w="med" len="med"/>
                      <a:tailEnd type="none" w="med" len="med"/>
                    </a:lnT>
                    <a:lnB w="19050" cap="flat" cmpd="sng" algn="ctr">
                      <a:solidFill>
                        <a:srgbClr val="00B050"/>
                      </a:solidFill>
                      <a:prstDash val="solid"/>
                      <a:round/>
                      <a:headEnd type="none" w="med" len="med"/>
                      <a:tailEnd type="none" w="med" len="med"/>
                    </a:lnB>
                  </a:tcPr>
                </a:tc>
                <a:tc>
                  <a:txBody>
                    <a:bodyPr/>
                    <a:lstStyle/>
                    <a:p>
                      <a:pPr algn="l" fontAlgn="b"/>
                      <a:r>
                        <a:rPr lang="en-US" altLang="zh-TW" sz="800" b="0" i="0" u="none" strike="noStrike">
                          <a:solidFill>
                            <a:srgbClr val="000000"/>
                          </a:solidFill>
                          <a:latin typeface="標楷體"/>
                        </a:rPr>
                        <a:t>(</a:t>
                      </a:r>
                      <a:r>
                        <a:rPr lang="zh-TW" altLang="en-US" sz="800" b="0" i="0" u="none" strike="noStrike">
                          <a:solidFill>
                            <a:srgbClr val="000000"/>
                          </a:solidFill>
                          <a:latin typeface="標楷體"/>
                        </a:rPr>
                        <a:t>仟碼</a:t>
                      </a:r>
                      <a:r>
                        <a:rPr lang="en-US" altLang="zh-TW" sz="800" b="0" i="0" u="none" strike="noStrike">
                          <a:solidFill>
                            <a:srgbClr val="000000"/>
                          </a:solidFill>
                          <a:latin typeface="標楷體"/>
                        </a:rPr>
                        <a:t>)</a:t>
                      </a:r>
                    </a:p>
                  </a:txBody>
                  <a:tcPr marL="4313" marR="4313" marT="4313" marB="0" anchor="b">
                    <a:lnL>
                      <a:noFill/>
                    </a:lnL>
                    <a:lnR>
                      <a:noFill/>
                    </a:lnR>
                    <a:lnT>
                      <a:noFill/>
                    </a:lnT>
                    <a:lnB>
                      <a:noFill/>
                    </a:lnB>
                  </a:tcPr>
                </a:tc>
              </a:tr>
              <a:tr h="628559">
                <a:tc>
                  <a:txBody>
                    <a:bodyPr/>
                    <a:lstStyle/>
                    <a:p>
                      <a:pPr algn="l" fontAlgn="ctr"/>
                      <a:endParaRPr lang="zh-TW" altLang="en-US" sz="2000" b="0" i="0" u="none" strike="noStrike">
                        <a:solidFill>
                          <a:srgbClr val="000000"/>
                        </a:solidFill>
                        <a:latin typeface="Adobe 繁黑體 Std B"/>
                      </a:endParaRPr>
                    </a:p>
                  </a:txBody>
                  <a:tcPr marL="4313" marR="4313" marT="4313" marB="0" anchor="ctr">
                    <a:lnL>
                      <a:noFill/>
                    </a:lnL>
                    <a:lnR>
                      <a:noFill/>
                    </a:lnR>
                    <a:lnT w="19050" cap="flat" cmpd="sng" algn="ctr">
                      <a:solidFill>
                        <a:srgbClr val="00B050"/>
                      </a:solidFill>
                      <a:prstDash val="solid"/>
                      <a:round/>
                      <a:headEnd type="none" w="med" len="med"/>
                      <a:tailEnd type="none" w="med" len="med"/>
                    </a:lnT>
                    <a:lnB>
                      <a:noFill/>
                    </a:lnB>
                  </a:tcPr>
                </a:tc>
                <a:tc>
                  <a:txBody>
                    <a:bodyPr/>
                    <a:lstStyle/>
                    <a:p>
                      <a:pPr algn="l" fontAlgn="ctr"/>
                      <a:endParaRPr lang="zh-TW" altLang="en-US" sz="2000" b="0" i="0" u="none" strike="noStrike">
                        <a:solidFill>
                          <a:srgbClr val="000000"/>
                        </a:solidFill>
                        <a:latin typeface="Adobe 繁黑體 Std B"/>
                      </a:endParaRPr>
                    </a:p>
                  </a:txBody>
                  <a:tcPr marL="4313" marR="4313" marT="4313" marB="0" anchor="ctr">
                    <a:lnL>
                      <a:noFill/>
                    </a:lnL>
                    <a:lnR>
                      <a:noFill/>
                    </a:lnR>
                    <a:lnT w="19050" cap="flat" cmpd="sng" algn="ctr">
                      <a:solidFill>
                        <a:srgbClr val="00B050"/>
                      </a:solidFill>
                      <a:prstDash val="solid"/>
                      <a:round/>
                      <a:headEnd type="none" w="med" len="med"/>
                      <a:tailEnd type="none" w="med" len="med"/>
                    </a:lnT>
                    <a:lnB>
                      <a:noFill/>
                    </a:lnB>
                  </a:tcPr>
                </a:tc>
                <a:tc>
                  <a:txBody>
                    <a:bodyPr/>
                    <a:lstStyle/>
                    <a:p>
                      <a:pPr algn="l" fontAlgn="ctr"/>
                      <a:endParaRPr lang="zh-TW" altLang="en-US" sz="2000" b="0" i="0" u="none" strike="noStrike">
                        <a:solidFill>
                          <a:srgbClr val="000000"/>
                        </a:solidFill>
                        <a:latin typeface="Adobe 繁黑體 Std B"/>
                      </a:endParaRPr>
                    </a:p>
                  </a:txBody>
                  <a:tcPr marL="4313" marR="4313" marT="4313" marB="0" anchor="ctr">
                    <a:lnL>
                      <a:noFill/>
                    </a:lnL>
                    <a:lnR>
                      <a:noFill/>
                    </a:lnR>
                    <a:lnT w="19050" cap="flat" cmpd="sng" algn="ctr">
                      <a:solidFill>
                        <a:srgbClr val="00B050"/>
                      </a:solidFill>
                      <a:prstDash val="solid"/>
                      <a:round/>
                      <a:headEnd type="none" w="med" len="med"/>
                      <a:tailEnd type="none" w="med" len="med"/>
                    </a:lnT>
                    <a:lnB>
                      <a:noFill/>
                    </a:lnB>
                  </a:tcPr>
                </a:tc>
                <a:tc>
                  <a:txBody>
                    <a:bodyPr/>
                    <a:lstStyle/>
                    <a:p>
                      <a:pPr algn="l" fontAlgn="ctr"/>
                      <a:endParaRPr lang="zh-TW" altLang="en-US" sz="2000" b="0" i="0" u="none" strike="noStrike">
                        <a:solidFill>
                          <a:srgbClr val="000000"/>
                        </a:solidFill>
                        <a:latin typeface="Adobe 繁黑體 Std B"/>
                      </a:endParaRPr>
                    </a:p>
                  </a:txBody>
                  <a:tcPr marL="4313" marR="4313" marT="4313" marB="0" anchor="ctr">
                    <a:lnL>
                      <a:noFill/>
                    </a:lnL>
                    <a:lnR>
                      <a:noFill/>
                    </a:lnR>
                    <a:lnT w="19050" cap="flat" cmpd="sng" algn="ctr">
                      <a:solidFill>
                        <a:srgbClr val="00B050"/>
                      </a:solidFill>
                      <a:prstDash val="solid"/>
                      <a:round/>
                      <a:headEnd type="none" w="med" len="med"/>
                      <a:tailEnd type="none" w="med" len="med"/>
                    </a:lnT>
                    <a:lnB>
                      <a:noFill/>
                    </a:lnB>
                  </a:tcPr>
                </a:tc>
                <a:tc>
                  <a:txBody>
                    <a:bodyPr/>
                    <a:lstStyle/>
                    <a:p>
                      <a:pPr algn="l" fontAlgn="ctr"/>
                      <a:endParaRPr lang="zh-TW" altLang="en-US" sz="2000" b="0" i="0" u="none" strike="noStrike">
                        <a:solidFill>
                          <a:srgbClr val="000000"/>
                        </a:solidFill>
                        <a:latin typeface="Adobe 繁黑體 Std B"/>
                      </a:endParaRPr>
                    </a:p>
                  </a:txBody>
                  <a:tcPr marL="4313" marR="4313" marT="4313" marB="0" anchor="ctr">
                    <a:lnL>
                      <a:noFill/>
                    </a:lnL>
                    <a:lnR>
                      <a:noFill/>
                    </a:lnR>
                    <a:lnT w="19050" cap="flat" cmpd="sng" algn="ctr">
                      <a:solidFill>
                        <a:srgbClr val="00B050"/>
                      </a:solidFill>
                      <a:prstDash val="solid"/>
                      <a:round/>
                      <a:headEnd type="none" w="med" len="med"/>
                      <a:tailEnd type="none" w="med" len="med"/>
                    </a:lnT>
                    <a:lnB>
                      <a:noFill/>
                    </a:lnB>
                  </a:tcPr>
                </a:tc>
                <a:tc>
                  <a:txBody>
                    <a:bodyPr/>
                    <a:lstStyle/>
                    <a:p>
                      <a:pPr algn="l" fontAlgn="ctr"/>
                      <a:endParaRPr lang="zh-TW" altLang="en-US" sz="2000" b="0" i="0" u="none" strike="noStrike">
                        <a:solidFill>
                          <a:srgbClr val="000000"/>
                        </a:solidFill>
                        <a:latin typeface="Adobe 繁黑體 Std B"/>
                      </a:endParaRPr>
                    </a:p>
                  </a:txBody>
                  <a:tcPr marL="4313" marR="4313" marT="4313" marB="0" anchor="ctr">
                    <a:lnL>
                      <a:noFill/>
                    </a:lnL>
                    <a:lnR>
                      <a:noFill/>
                    </a:lnR>
                    <a:lnT w="19050" cap="flat" cmpd="sng" algn="ctr">
                      <a:solidFill>
                        <a:srgbClr val="00B050"/>
                      </a:solidFill>
                      <a:prstDash val="solid"/>
                      <a:round/>
                      <a:headEnd type="none" w="med" len="med"/>
                      <a:tailEnd type="none" w="med" len="med"/>
                    </a:lnT>
                    <a:lnB>
                      <a:noFill/>
                    </a:lnB>
                  </a:tcPr>
                </a:tc>
                <a:tc>
                  <a:txBody>
                    <a:bodyPr/>
                    <a:lstStyle/>
                    <a:p>
                      <a:pPr algn="l" fontAlgn="b"/>
                      <a:endParaRPr lang="zh-TW" altLang="en-US" sz="800" b="0" i="0" u="none" strike="noStrike">
                        <a:solidFill>
                          <a:srgbClr val="000000"/>
                        </a:solidFill>
                        <a:latin typeface="標楷體"/>
                      </a:endParaRPr>
                    </a:p>
                  </a:txBody>
                  <a:tcPr marL="4313" marR="4313" marT="4313" marB="0" anchor="b">
                    <a:lnL>
                      <a:noFill/>
                    </a:lnL>
                    <a:lnR>
                      <a:noFill/>
                    </a:lnR>
                    <a:lnT>
                      <a:noFill/>
                    </a:lnT>
                    <a:lnB>
                      <a:noFill/>
                    </a:lnB>
                  </a:tcPr>
                </a:tc>
              </a:tr>
              <a:tr h="628559">
                <a:tc>
                  <a:txBody>
                    <a:bodyPr/>
                    <a:lstStyle/>
                    <a:p>
                      <a:pPr algn="l" fontAlgn="ctr"/>
                      <a:r>
                        <a:rPr lang="en-US" sz="1400" b="0" i="0" u="none" strike="noStrike">
                          <a:solidFill>
                            <a:srgbClr val="000000"/>
                          </a:solidFill>
                          <a:latin typeface="Adobe 繁黑體 Std B"/>
                        </a:rPr>
                        <a:t>yarn</a:t>
                      </a:r>
                    </a:p>
                  </a:txBody>
                  <a:tcPr marL="4313" marR="4313" marT="431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r>
                        <a:rPr lang="zh-TW" altLang="en-US" sz="2000" b="0" i="0" u="none" strike="noStrike">
                          <a:solidFill>
                            <a:srgbClr val="000000"/>
                          </a:solidFill>
                          <a:latin typeface="Adobe 繁黑體 Std B"/>
                        </a:rPr>
                        <a:t>　</a:t>
                      </a:r>
                    </a:p>
                  </a:txBody>
                  <a:tcPr marL="4313" marR="4313" marT="431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r>
                        <a:rPr lang="zh-TW" altLang="en-US" sz="2000" b="0" i="0" u="none" strike="noStrike">
                          <a:solidFill>
                            <a:srgbClr val="000000"/>
                          </a:solidFill>
                          <a:latin typeface="Adobe 繁黑體 Std B"/>
                        </a:rPr>
                        <a:t>    </a:t>
                      </a:r>
                      <a:r>
                        <a:rPr lang="en-US" altLang="zh-TW" sz="2000" b="0" i="0" u="none" strike="noStrike">
                          <a:solidFill>
                            <a:srgbClr val="000000"/>
                          </a:solidFill>
                          <a:latin typeface="Adobe 繁黑體 Std B"/>
                        </a:rPr>
                        <a:t>12,366 </a:t>
                      </a:r>
                    </a:p>
                  </a:txBody>
                  <a:tcPr marL="4313" marR="4313" marT="431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r>
                        <a:rPr lang="zh-TW" altLang="en-US" sz="2000" b="0" i="0" u="none" strike="noStrike">
                          <a:solidFill>
                            <a:srgbClr val="000000"/>
                          </a:solidFill>
                          <a:latin typeface="Adobe 繁黑體 Std B"/>
                        </a:rPr>
                        <a:t>    </a:t>
                      </a:r>
                      <a:r>
                        <a:rPr lang="en-US" altLang="zh-TW" sz="2000" b="0" i="0" u="none" strike="noStrike">
                          <a:solidFill>
                            <a:srgbClr val="000000"/>
                          </a:solidFill>
                          <a:latin typeface="Adobe 繁黑體 Std B"/>
                        </a:rPr>
                        <a:t>19,257 </a:t>
                      </a:r>
                    </a:p>
                  </a:txBody>
                  <a:tcPr marL="4313" marR="4313" marT="431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r>
                        <a:rPr lang="zh-TW" altLang="en-US" sz="2000" b="0" i="0" u="none" strike="noStrike">
                          <a:solidFill>
                            <a:srgbClr val="000000"/>
                          </a:solidFill>
                          <a:latin typeface="Adobe 繁黑體 Std B"/>
                        </a:rPr>
                        <a:t>    </a:t>
                      </a:r>
                      <a:r>
                        <a:rPr lang="en-US" altLang="zh-TW" sz="2000" b="0" i="0" u="none" strike="noStrike">
                          <a:solidFill>
                            <a:srgbClr val="000000"/>
                          </a:solidFill>
                          <a:latin typeface="Adobe 繁黑體 Std B"/>
                        </a:rPr>
                        <a:t>18,800 </a:t>
                      </a:r>
                    </a:p>
                  </a:txBody>
                  <a:tcPr marL="4313" marR="4313" marT="431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ctr"/>
                      <a:r>
                        <a:rPr lang="zh-TW" altLang="en-US" sz="2000" b="0" i="0" u="none" strike="noStrike">
                          <a:solidFill>
                            <a:srgbClr val="000000"/>
                          </a:solidFill>
                          <a:latin typeface="Adobe 繁黑體 Std B"/>
                        </a:rPr>
                        <a:t>    </a:t>
                      </a:r>
                      <a:r>
                        <a:rPr lang="en-US" altLang="zh-TW" sz="2000" b="0" i="0" u="none" strike="noStrike">
                          <a:solidFill>
                            <a:srgbClr val="000000"/>
                          </a:solidFill>
                          <a:latin typeface="Adobe 繁黑體 Std B"/>
                        </a:rPr>
                        <a:t>13,487 </a:t>
                      </a:r>
                    </a:p>
                  </a:txBody>
                  <a:tcPr marL="4313" marR="4313" marT="4313" marB="0" anchor="ctr">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r>
                        <a:rPr lang="en-US" altLang="zh-TW" sz="800" b="0" i="0" u="none" strike="noStrike" dirty="0">
                          <a:solidFill>
                            <a:srgbClr val="000000"/>
                          </a:solidFill>
                          <a:latin typeface="標楷體"/>
                        </a:rPr>
                        <a:t>(</a:t>
                      </a:r>
                      <a:r>
                        <a:rPr lang="zh-TW" altLang="en-US" sz="800" b="0" i="0" u="none" strike="noStrike" dirty="0">
                          <a:solidFill>
                            <a:srgbClr val="000000"/>
                          </a:solidFill>
                          <a:latin typeface="標楷體"/>
                        </a:rPr>
                        <a:t>公噸</a:t>
                      </a:r>
                      <a:r>
                        <a:rPr lang="en-US" altLang="zh-TW" sz="800" b="0" i="0" u="none" strike="noStrike" dirty="0">
                          <a:solidFill>
                            <a:srgbClr val="000000"/>
                          </a:solidFill>
                          <a:latin typeface="標楷體"/>
                        </a:rPr>
                        <a:t>)</a:t>
                      </a:r>
                    </a:p>
                  </a:txBody>
                  <a:tcPr marL="4313" marR="4313" marT="4313"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群組 3"/>
          <p:cNvGrpSpPr>
            <a:grpSpLocks/>
          </p:cNvGrpSpPr>
          <p:nvPr/>
        </p:nvGrpSpPr>
        <p:grpSpPr bwMode="auto">
          <a:xfrm>
            <a:off x="250825" y="260350"/>
            <a:ext cx="8199438" cy="1008063"/>
            <a:chOff x="251520" y="260648"/>
            <a:chExt cx="8199401" cy="1008112"/>
          </a:xfrm>
        </p:grpSpPr>
        <p:sp>
          <p:nvSpPr>
            <p:cNvPr id="14" name="矩形 13"/>
            <p:cNvSpPr/>
            <p:nvPr/>
          </p:nvSpPr>
          <p:spPr>
            <a:xfrm>
              <a:off x="1858062" y="1052736"/>
              <a:ext cx="26053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5" name="矩形 14"/>
            <p:cNvSpPr/>
            <p:nvPr/>
          </p:nvSpPr>
          <p:spPr>
            <a:xfrm>
              <a:off x="251520" y="1196752"/>
              <a:ext cx="81994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6" name="矩形 15"/>
            <p:cNvSpPr/>
            <p:nvPr/>
          </p:nvSpPr>
          <p:spPr>
            <a:xfrm>
              <a:off x="268974" y="260648"/>
              <a:ext cx="2605301" cy="889198"/>
            </a:xfrm>
            <a:prstGeom prst="rect">
              <a:avLst/>
            </a:prstGeom>
            <a:solidFill>
              <a:srgbClr val="FF8601"/>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zh-TW" b="1" dirty="0">
                  <a:solidFill>
                    <a:schemeClr val="accent4">
                      <a:lumMod val="75000"/>
                      <a:lumOff val="25000"/>
                    </a:schemeClr>
                  </a:solidFill>
                  <a:latin typeface="微軟正黑體" pitchFamily="34" charset="-120"/>
                  <a:ea typeface="微軟正黑體" pitchFamily="34" charset="-120"/>
                </a:rPr>
                <a:t>Operation Overview</a:t>
              </a:r>
              <a:endParaRPr lang="zh-TW" altLang="en-US" b="1" dirty="0">
                <a:solidFill>
                  <a:schemeClr val="accent4">
                    <a:lumMod val="75000"/>
                    <a:lumOff val="25000"/>
                  </a:schemeClr>
                </a:solidFill>
                <a:latin typeface="微軟正黑體" pitchFamily="34" charset="-120"/>
                <a:ea typeface="微軟正黑體" pitchFamily="34" charset="-120"/>
              </a:endParaRPr>
            </a:p>
          </p:txBody>
        </p:sp>
      </p:grpSp>
      <p:pic>
        <p:nvPicPr>
          <p:cNvPr id="14374" name="圖片 11" descr="TTF logo &amp; 英文標準字-紅.jpg"/>
          <p:cNvPicPr>
            <a:picLocks noChangeAspect="1"/>
          </p:cNvPicPr>
          <p:nvPr/>
        </p:nvPicPr>
        <p:blipFill>
          <a:blip r:embed="rId3"/>
          <a:srcRect/>
          <a:stretch>
            <a:fillRect/>
          </a:stretch>
        </p:blipFill>
        <p:spPr bwMode="auto">
          <a:xfrm>
            <a:off x="6000750" y="6429375"/>
            <a:ext cx="3000375" cy="254000"/>
          </a:xfrm>
          <a:prstGeom prst="rect">
            <a:avLst/>
          </a:prstGeom>
          <a:noFill/>
          <a:ln w="9525">
            <a:noFill/>
            <a:miter lim="800000"/>
            <a:headEnd/>
            <a:tailEnd/>
          </a:ln>
        </p:spPr>
      </p:pic>
      <p:sp>
        <p:nvSpPr>
          <p:cNvPr id="19" name="矩形 18"/>
          <p:cNvSpPr/>
          <p:nvPr/>
        </p:nvSpPr>
        <p:spPr>
          <a:xfrm>
            <a:off x="4071934" y="0"/>
            <a:ext cx="5072066" cy="1200329"/>
          </a:xfrm>
          <a:prstGeom prst="rect">
            <a:avLst/>
          </a:prstGeom>
        </p:spPr>
        <p:txBody>
          <a:bodyPr wrap="square">
            <a:spAutoFit/>
          </a:bodyPr>
          <a:lstStyle/>
          <a:p>
            <a:r>
              <a:rPr lang="en-US" sz="3600" b="1" dirty="0" smtClean="0"/>
              <a:t>Comparison of Quarterly Sales Revenue </a:t>
            </a:r>
            <a:endParaRPr lang="zh-TW" altLang="en-US" sz="3600" b="1" dirty="0"/>
          </a:p>
        </p:txBody>
      </p:sp>
      <p:sp>
        <p:nvSpPr>
          <p:cNvPr id="10" name="矩形 9"/>
          <p:cNvSpPr/>
          <p:nvPr/>
        </p:nvSpPr>
        <p:spPr>
          <a:xfrm>
            <a:off x="8429652" y="1142984"/>
            <a:ext cx="857255" cy="276999"/>
          </a:xfrm>
          <a:prstGeom prst="rect">
            <a:avLst/>
          </a:prstGeom>
        </p:spPr>
        <p:txBody>
          <a:bodyPr wrap="square">
            <a:spAutoFit/>
          </a:bodyPr>
          <a:lstStyle/>
          <a:p>
            <a:r>
              <a:rPr lang="zh-TW" altLang="en-US" sz="1200" dirty="0" smtClean="0"/>
              <a:t>單位</a:t>
            </a:r>
            <a:r>
              <a:rPr lang="en-US" altLang="zh-TW" sz="1200" dirty="0" smtClean="0"/>
              <a:t>:</a:t>
            </a:r>
            <a:r>
              <a:rPr lang="zh-TW" altLang="en-US" sz="1200" dirty="0" smtClean="0"/>
              <a:t>仟元</a:t>
            </a:r>
            <a:endParaRPr lang="zh-TW" altLang="en-US" sz="1200" dirty="0"/>
          </a:p>
        </p:txBody>
      </p:sp>
      <p:graphicFrame>
        <p:nvGraphicFramePr>
          <p:cNvPr id="11" name="圖表 10"/>
          <p:cNvGraphicFramePr/>
          <p:nvPr/>
        </p:nvGraphicFramePr>
        <p:xfrm>
          <a:off x="571472" y="3429000"/>
          <a:ext cx="8572528" cy="285752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表格 11"/>
          <p:cNvGraphicFramePr>
            <a:graphicFrameLocks noGrp="1"/>
          </p:cNvGraphicFramePr>
          <p:nvPr/>
        </p:nvGraphicFramePr>
        <p:xfrm>
          <a:off x="928664" y="1571612"/>
          <a:ext cx="8072493" cy="1500198"/>
        </p:xfrm>
        <a:graphic>
          <a:graphicData uri="http://schemas.openxmlformats.org/drawingml/2006/table">
            <a:tbl>
              <a:tblPr/>
              <a:tblGrid>
                <a:gridCol w="620961"/>
                <a:gridCol w="620961"/>
                <a:gridCol w="620961"/>
                <a:gridCol w="620961"/>
                <a:gridCol w="620961"/>
                <a:gridCol w="620961"/>
                <a:gridCol w="620961"/>
                <a:gridCol w="620961"/>
                <a:gridCol w="620961"/>
                <a:gridCol w="620961"/>
                <a:gridCol w="620961"/>
                <a:gridCol w="620961"/>
                <a:gridCol w="620961"/>
              </a:tblGrid>
              <a:tr h="436228">
                <a:tc>
                  <a:txBody>
                    <a:bodyPr/>
                    <a:lstStyle/>
                    <a:p>
                      <a:pPr algn="ctr" fontAlgn="ctr"/>
                      <a:r>
                        <a:rPr lang="en-US" sz="1600" b="1" i="0" u="none" strike="noStrike" dirty="0">
                          <a:solidFill>
                            <a:srgbClr val="9C6500"/>
                          </a:solidFill>
                          <a:latin typeface="新細明體"/>
                        </a:rPr>
                        <a:t>109Q4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n-US" sz="1600" b="1" i="0" u="none" strike="noStrike" dirty="0">
                          <a:solidFill>
                            <a:srgbClr val="9C6500"/>
                          </a:solidFill>
                          <a:latin typeface="新細明體"/>
                        </a:rPr>
                        <a:t>110Q1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n-US" sz="1600" b="1" i="0" u="none" strike="noStrike">
                          <a:solidFill>
                            <a:srgbClr val="9C6500"/>
                          </a:solidFill>
                          <a:latin typeface="新細明體"/>
                        </a:rPr>
                        <a:t>110Q2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n-US" sz="1600" b="1" i="0" u="none" strike="noStrike">
                          <a:solidFill>
                            <a:srgbClr val="9C6500"/>
                          </a:solidFill>
                          <a:latin typeface="新細明體"/>
                        </a:rPr>
                        <a:t>110Q3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n-US" sz="1600" b="1" i="0" u="none" strike="noStrike">
                          <a:solidFill>
                            <a:srgbClr val="9C6500"/>
                          </a:solidFill>
                          <a:latin typeface="新細明體"/>
                        </a:rPr>
                        <a:t>110Q4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n-US" sz="1600" b="1" i="0" u="none" strike="noStrike">
                          <a:solidFill>
                            <a:srgbClr val="9C6500"/>
                          </a:solidFill>
                          <a:latin typeface="新細明體"/>
                        </a:rPr>
                        <a:t>111Q1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n-US" sz="1600" b="1" i="0" u="none" strike="noStrike">
                          <a:solidFill>
                            <a:srgbClr val="9C6500"/>
                          </a:solidFill>
                          <a:latin typeface="新細明體"/>
                        </a:rPr>
                        <a:t>111Q2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n-US" sz="1600" b="1" i="0" u="none" strike="noStrike">
                          <a:solidFill>
                            <a:srgbClr val="9C6500"/>
                          </a:solidFill>
                          <a:latin typeface="新細明體"/>
                        </a:rPr>
                        <a:t>111Q3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n-US" sz="1600" b="1" i="0" u="none" strike="noStrike">
                          <a:solidFill>
                            <a:srgbClr val="9C6500"/>
                          </a:solidFill>
                          <a:latin typeface="新細明體"/>
                        </a:rPr>
                        <a:t>111Q4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n-US" sz="1600" b="1" i="0" u="none" strike="noStrike">
                          <a:solidFill>
                            <a:srgbClr val="9C6500"/>
                          </a:solidFill>
                          <a:latin typeface="新細明體"/>
                        </a:rPr>
                        <a:t>112Q1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n-US" sz="1600" b="1" i="0" u="none" strike="noStrike">
                          <a:solidFill>
                            <a:srgbClr val="9C6500"/>
                          </a:solidFill>
                          <a:latin typeface="新細明體"/>
                        </a:rPr>
                        <a:t>112Q2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n-US" sz="1600" b="1" i="0" u="none" strike="noStrike">
                          <a:solidFill>
                            <a:srgbClr val="9C6500"/>
                          </a:solidFill>
                          <a:latin typeface="新細明體"/>
                        </a:rPr>
                        <a:t>112Q3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c>
                  <a:txBody>
                    <a:bodyPr/>
                    <a:lstStyle/>
                    <a:p>
                      <a:pPr algn="ctr" fontAlgn="ctr"/>
                      <a:r>
                        <a:rPr lang="en-US" sz="1600" b="1" i="0" u="none" strike="noStrike">
                          <a:solidFill>
                            <a:srgbClr val="9C6500"/>
                          </a:solidFill>
                          <a:latin typeface="新細明體"/>
                        </a:rPr>
                        <a:t>112Q4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EB9C"/>
                    </a:solidFill>
                  </a:tcPr>
                </a:tc>
              </a:tr>
              <a:tr h="1063970">
                <a:tc>
                  <a:txBody>
                    <a:bodyPr/>
                    <a:lstStyle/>
                    <a:p>
                      <a:pPr algn="r"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327,401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367,005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419,004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394,123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394,687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450,137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501,333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454,227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390,583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363,878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395,249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410,085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zh-TW" altLang="en-US" sz="1400" b="1" i="0" u="none" strike="noStrike" dirty="0">
                          <a:solidFill>
                            <a:srgbClr val="000000"/>
                          </a:solidFill>
                          <a:latin typeface="新細明體"/>
                        </a:rPr>
                        <a:t>  </a:t>
                      </a:r>
                      <a:r>
                        <a:rPr lang="en-US" altLang="zh-TW" sz="1400" b="1" i="0" u="none" strike="noStrike" dirty="0">
                          <a:solidFill>
                            <a:srgbClr val="000000"/>
                          </a:solidFill>
                          <a:latin typeface="新細明體"/>
                        </a:rPr>
                        <a:t>317,626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3"/>
          <p:cNvGrpSpPr>
            <a:grpSpLocks/>
          </p:cNvGrpSpPr>
          <p:nvPr/>
        </p:nvGrpSpPr>
        <p:grpSpPr bwMode="auto">
          <a:xfrm>
            <a:off x="250825" y="260350"/>
            <a:ext cx="8199438" cy="1008063"/>
            <a:chOff x="251520" y="260648"/>
            <a:chExt cx="8199401" cy="1008112"/>
          </a:xfrm>
        </p:grpSpPr>
        <p:sp>
          <p:nvSpPr>
            <p:cNvPr id="14" name="矩形 13"/>
            <p:cNvSpPr/>
            <p:nvPr/>
          </p:nvSpPr>
          <p:spPr>
            <a:xfrm>
              <a:off x="1858062" y="1052736"/>
              <a:ext cx="26053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5" name="矩形 14"/>
            <p:cNvSpPr/>
            <p:nvPr/>
          </p:nvSpPr>
          <p:spPr>
            <a:xfrm>
              <a:off x="251520" y="1196752"/>
              <a:ext cx="81994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6" name="矩形 15"/>
            <p:cNvSpPr/>
            <p:nvPr/>
          </p:nvSpPr>
          <p:spPr>
            <a:xfrm>
              <a:off x="268974" y="260648"/>
              <a:ext cx="2605301" cy="889198"/>
            </a:xfrm>
            <a:prstGeom prst="rect">
              <a:avLst/>
            </a:prstGeom>
            <a:solidFill>
              <a:srgbClr val="FF8601"/>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zh-TW" b="1" dirty="0">
                  <a:solidFill>
                    <a:schemeClr val="accent4">
                      <a:lumMod val="75000"/>
                      <a:lumOff val="25000"/>
                    </a:schemeClr>
                  </a:solidFill>
                  <a:latin typeface="微軟正黑體" pitchFamily="34" charset="-120"/>
                  <a:ea typeface="微軟正黑體" pitchFamily="34" charset="-120"/>
                </a:rPr>
                <a:t>Operation Overview</a:t>
              </a:r>
              <a:endParaRPr lang="zh-TW" altLang="en-US" b="1" dirty="0">
                <a:solidFill>
                  <a:schemeClr val="accent4">
                    <a:lumMod val="75000"/>
                    <a:lumOff val="25000"/>
                  </a:schemeClr>
                </a:solidFill>
                <a:latin typeface="微軟正黑體" pitchFamily="34" charset="-120"/>
                <a:ea typeface="微軟正黑體" pitchFamily="34" charset="-120"/>
              </a:endParaRPr>
            </a:p>
          </p:txBody>
        </p:sp>
      </p:grpSp>
      <p:pic>
        <p:nvPicPr>
          <p:cNvPr id="14374" name="圖片 11" descr="TTF logo &amp; 英文標準字-紅.jpg"/>
          <p:cNvPicPr>
            <a:picLocks noChangeAspect="1"/>
          </p:cNvPicPr>
          <p:nvPr/>
        </p:nvPicPr>
        <p:blipFill>
          <a:blip r:embed="rId3"/>
          <a:srcRect/>
          <a:stretch>
            <a:fillRect/>
          </a:stretch>
        </p:blipFill>
        <p:spPr bwMode="auto">
          <a:xfrm>
            <a:off x="6000750" y="6429375"/>
            <a:ext cx="3000375" cy="254000"/>
          </a:xfrm>
          <a:prstGeom prst="rect">
            <a:avLst/>
          </a:prstGeom>
          <a:noFill/>
          <a:ln w="9525">
            <a:noFill/>
            <a:miter lim="800000"/>
            <a:headEnd/>
            <a:tailEnd/>
          </a:ln>
        </p:spPr>
      </p:pic>
      <p:sp>
        <p:nvSpPr>
          <p:cNvPr id="12" name="矩形 11"/>
          <p:cNvSpPr/>
          <p:nvPr/>
        </p:nvSpPr>
        <p:spPr>
          <a:xfrm>
            <a:off x="3500430" y="142852"/>
            <a:ext cx="5286412" cy="892552"/>
          </a:xfrm>
          <a:prstGeom prst="rect">
            <a:avLst/>
          </a:prstGeom>
        </p:spPr>
        <p:txBody>
          <a:bodyPr wrap="square">
            <a:spAutoFit/>
          </a:bodyPr>
          <a:lstStyle/>
          <a:p>
            <a:r>
              <a:rPr lang="en-US" altLang="zh-TW" sz="5200" b="1" dirty="0" smtClean="0"/>
              <a:t>Gross Margin</a:t>
            </a:r>
            <a:endParaRPr lang="zh-TW" altLang="en-US" sz="5200" b="1" dirty="0"/>
          </a:p>
        </p:txBody>
      </p:sp>
      <p:graphicFrame>
        <p:nvGraphicFramePr>
          <p:cNvPr id="13" name="表格 12"/>
          <p:cNvGraphicFramePr>
            <a:graphicFrameLocks noGrp="1"/>
          </p:cNvGraphicFramePr>
          <p:nvPr/>
        </p:nvGraphicFramePr>
        <p:xfrm>
          <a:off x="857224" y="1500174"/>
          <a:ext cx="7786743" cy="1214446"/>
        </p:xfrm>
        <a:graphic>
          <a:graphicData uri="http://schemas.openxmlformats.org/drawingml/2006/table">
            <a:tbl>
              <a:tblPr/>
              <a:tblGrid>
                <a:gridCol w="997362"/>
                <a:gridCol w="869260"/>
                <a:gridCol w="997362"/>
                <a:gridCol w="997362"/>
                <a:gridCol w="997362"/>
                <a:gridCol w="997362"/>
                <a:gridCol w="997362"/>
                <a:gridCol w="933311"/>
              </a:tblGrid>
              <a:tr h="451887">
                <a:tc>
                  <a:txBody>
                    <a:bodyPr/>
                    <a:lstStyle/>
                    <a:p>
                      <a:pPr algn="ctr" rtl="0" fontAlgn="ctr"/>
                      <a:r>
                        <a:rPr lang="zh-TW" altLang="en-US" sz="1800" b="1" i="0" u="none" strike="noStrike" dirty="0">
                          <a:solidFill>
                            <a:srgbClr val="FFFFFF"/>
                          </a:solidFill>
                          <a:latin typeface="新細明體"/>
                        </a:rPr>
                        <a:t>年度</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3CCCC"/>
                    </a:solidFill>
                  </a:tcPr>
                </a:tc>
                <a:tc>
                  <a:txBody>
                    <a:bodyPr/>
                    <a:lstStyle/>
                    <a:p>
                      <a:pPr algn="ctr" rtl="0" fontAlgn="ctr"/>
                      <a:r>
                        <a:rPr lang="en-US" altLang="zh-TW" sz="1800" b="1" i="0" u="none" strike="noStrike" dirty="0">
                          <a:solidFill>
                            <a:srgbClr val="FFFFFF"/>
                          </a:solidFill>
                          <a:latin typeface="Arial"/>
                        </a:rPr>
                        <a:t>106</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3CCCC"/>
                    </a:solidFill>
                  </a:tcPr>
                </a:tc>
                <a:tc>
                  <a:txBody>
                    <a:bodyPr/>
                    <a:lstStyle/>
                    <a:p>
                      <a:pPr algn="ctr" rtl="0" fontAlgn="ctr"/>
                      <a:r>
                        <a:rPr lang="en-US" altLang="zh-TW" sz="1800" b="1" i="0" u="none" strike="noStrike">
                          <a:solidFill>
                            <a:srgbClr val="FFFFFF"/>
                          </a:solidFill>
                          <a:latin typeface="Arial"/>
                        </a:rPr>
                        <a:t>107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3CCCC"/>
                    </a:solidFill>
                  </a:tcPr>
                </a:tc>
                <a:tc>
                  <a:txBody>
                    <a:bodyPr/>
                    <a:lstStyle/>
                    <a:p>
                      <a:pPr algn="ctr" rtl="0" fontAlgn="ctr"/>
                      <a:r>
                        <a:rPr lang="en-US" altLang="zh-TW" sz="1800" b="1" i="0" u="none" strike="noStrike" dirty="0">
                          <a:solidFill>
                            <a:srgbClr val="FFFFFF"/>
                          </a:solidFill>
                          <a:latin typeface="Arial"/>
                        </a:rPr>
                        <a:t>108</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3CCCC"/>
                    </a:solidFill>
                  </a:tcPr>
                </a:tc>
                <a:tc>
                  <a:txBody>
                    <a:bodyPr/>
                    <a:lstStyle/>
                    <a:p>
                      <a:pPr algn="ctr" rtl="0" fontAlgn="ctr"/>
                      <a:r>
                        <a:rPr lang="en-US" altLang="zh-TW" sz="1800" b="1" i="0" u="none" strike="noStrike">
                          <a:solidFill>
                            <a:srgbClr val="FFFFFF"/>
                          </a:solidFill>
                          <a:latin typeface="Arial"/>
                        </a:rPr>
                        <a:t>109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3CCCC"/>
                    </a:solidFill>
                  </a:tcPr>
                </a:tc>
                <a:tc>
                  <a:txBody>
                    <a:bodyPr/>
                    <a:lstStyle/>
                    <a:p>
                      <a:pPr algn="ctr" rtl="0" fontAlgn="ctr"/>
                      <a:r>
                        <a:rPr lang="en-US" altLang="zh-TW" sz="1800" b="1" i="0" u="none" strike="noStrike">
                          <a:solidFill>
                            <a:srgbClr val="FFFFFF"/>
                          </a:solidFill>
                          <a:latin typeface="Arial"/>
                        </a:rPr>
                        <a:t>110</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3CCCC"/>
                    </a:solidFill>
                  </a:tcPr>
                </a:tc>
                <a:tc>
                  <a:txBody>
                    <a:bodyPr/>
                    <a:lstStyle/>
                    <a:p>
                      <a:pPr algn="ctr" rtl="0" fontAlgn="ctr"/>
                      <a:r>
                        <a:rPr lang="en-US" altLang="zh-TW" sz="1800" b="1" i="0" u="none" strike="noStrike">
                          <a:solidFill>
                            <a:srgbClr val="FFFFFF"/>
                          </a:solidFill>
                          <a:latin typeface="Arial"/>
                        </a:rPr>
                        <a:t>111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3CCCC"/>
                    </a:solidFill>
                  </a:tcPr>
                </a:tc>
                <a:tc>
                  <a:txBody>
                    <a:bodyPr/>
                    <a:lstStyle/>
                    <a:p>
                      <a:pPr algn="ctr" rtl="0" fontAlgn="ctr"/>
                      <a:r>
                        <a:rPr lang="en-US" altLang="zh-TW" sz="1800" b="1" i="0" u="none" strike="noStrike">
                          <a:solidFill>
                            <a:srgbClr val="FFFFFF"/>
                          </a:solidFill>
                          <a:latin typeface="Arial"/>
                        </a:rPr>
                        <a:t>112</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33CCCC"/>
                    </a:solidFill>
                  </a:tcPr>
                </a:tc>
              </a:tr>
              <a:tr h="395401">
                <a:tc>
                  <a:txBody>
                    <a:bodyPr/>
                    <a:lstStyle/>
                    <a:p>
                      <a:pPr algn="ctr" rtl="0" fontAlgn="ctr"/>
                      <a:r>
                        <a:rPr lang="zh-TW" altLang="en-US" sz="1800" b="1" i="0" u="none" strike="noStrike" dirty="0">
                          <a:solidFill>
                            <a:srgbClr val="003366"/>
                          </a:solidFill>
                          <a:latin typeface="新細明體"/>
                        </a:rPr>
                        <a:t>毛利率</a:t>
                      </a:r>
                      <a:r>
                        <a:rPr lang="zh-TW" altLang="en-US" sz="1800" b="1" i="0" u="none" strike="noStrike" dirty="0">
                          <a:solidFill>
                            <a:srgbClr val="003366"/>
                          </a:solidFill>
                          <a:latin typeface="Arial"/>
                        </a:rPr>
                        <a:t> </a:t>
                      </a:r>
                      <a:endParaRPr lang="zh-TW" altLang="en-US" sz="1800" b="1" i="0" u="none" strike="noStrike" dirty="0">
                        <a:solidFill>
                          <a:srgbClr val="003366"/>
                        </a:solidFill>
                        <a:latin typeface="新細明體"/>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a:noFill/>
                    </a:lnB>
                    <a:solidFill>
                      <a:srgbClr val="CDECEC"/>
                    </a:solidFill>
                  </a:tcPr>
                </a:tc>
                <a:tc rowSpan="2">
                  <a:txBody>
                    <a:bodyPr/>
                    <a:lstStyle/>
                    <a:p>
                      <a:pPr algn="r" rtl="0" fontAlgn="ctr"/>
                      <a:r>
                        <a:rPr lang="en-US" altLang="zh-TW" sz="1800" b="0" i="0" u="none" strike="noStrike" dirty="0">
                          <a:solidFill>
                            <a:srgbClr val="000000"/>
                          </a:solidFill>
                          <a:latin typeface="Arial"/>
                        </a:rPr>
                        <a:t>8.49%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CEC"/>
                    </a:solidFill>
                  </a:tcPr>
                </a:tc>
                <a:tc rowSpan="2">
                  <a:txBody>
                    <a:bodyPr/>
                    <a:lstStyle/>
                    <a:p>
                      <a:pPr algn="r" rtl="0" fontAlgn="ctr"/>
                      <a:r>
                        <a:rPr lang="en-US" altLang="zh-TW" sz="1800" b="0" i="0" u="none" strike="noStrike" dirty="0">
                          <a:solidFill>
                            <a:srgbClr val="000000"/>
                          </a:solidFill>
                          <a:latin typeface="Arial"/>
                        </a:rPr>
                        <a:t>7.47%</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CEC"/>
                    </a:solidFill>
                  </a:tcPr>
                </a:tc>
                <a:tc rowSpan="2">
                  <a:txBody>
                    <a:bodyPr/>
                    <a:lstStyle/>
                    <a:p>
                      <a:pPr algn="r" rtl="0" fontAlgn="ctr"/>
                      <a:r>
                        <a:rPr lang="en-US" altLang="zh-TW" sz="1800" b="0" i="0" u="none" strike="noStrike">
                          <a:solidFill>
                            <a:srgbClr val="000000"/>
                          </a:solidFill>
                          <a:latin typeface="Arial"/>
                        </a:rPr>
                        <a:t>10.31%</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CEC"/>
                    </a:solidFill>
                  </a:tcPr>
                </a:tc>
                <a:tc rowSpan="2">
                  <a:txBody>
                    <a:bodyPr/>
                    <a:lstStyle/>
                    <a:p>
                      <a:pPr algn="r" rtl="0" fontAlgn="ctr"/>
                      <a:r>
                        <a:rPr lang="en-US" altLang="zh-TW" sz="1800" b="0" i="0" u="none" strike="noStrike">
                          <a:solidFill>
                            <a:srgbClr val="000000"/>
                          </a:solidFill>
                          <a:latin typeface="Arial"/>
                        </a:rPr>
                        <a:t>2.64%</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CEC"/>
                    </a:solidFill>
                  </a:tcPr>
                </a:tc>
                <a:tc rowSpan="2">
                  <a:txBody>
                    <a:bodyPr/>
                    <a:lstStyle/>
                    <a:p>
                      <a:pPr algn="r" rtl="0" fontAlgn="ctr"/>
                      <a:r>
                        <a:rPr lang="en-US" altLang="zh-TW" sz="1800" b="0" i="0" u="none" strike="noStrike">
                          <a:solidFill>
                            <a:srgbClr val="000000"/>
                          </a:solidFill>
                          <a:latin typeface="Arial"/>
                        </a:rPr>
                        <a:t>8.15%</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CEC"/>
                    </a:solidFill>
                  </a:tcPr>
                </a:tc>
                <a:tc rowSpan="2">
                  <a:txBody>
                    <a:bodyPr/>
                    <a:lstStyle/>
                    <a:p>
                      <a:pPr algn="r" rtl="0" fontAlgn="ctr"/>
                      <a:r>
                        <a:rPr lang="en-US" altLang="zh-TW" sz="1800" b="0" i="0" u="none" strike="noStrike">
                          <a:solidFill>
                            <a:srgbClr val="000000"/>
                          </a:solidFill>
                          <a:latin typeface="Arial"/>
                        </a:rPr>
                        <a:t>10.53%</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CEC"/>
                    </a:solidFill>
                  </a:tcPr>
                </a:tc>
                <a:tc rowSpan="2">
                  <a:txBody>
                    <a:bodyPr/>
                    <a:lstStyle/>
                    <a:p>
                      <a:pPr algn="r" rtl="0" fontAlgn="ctr"/>
                      <a:r>
                        <a:rPr lang="en-US" altLang="zh-TW" sz="1800" b="0" i="0" u="none" strike="noStrike" dirty="0">
                          <a:solidFill>
                            <a:srgbClr val="000000"/>
                          </a:solidFill>
                          <a:latin typeface="Arial"/>
                        </a:rPr>
                        <a:t>9.19%</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DECEC"/>
                    </a:solidFill>
                  </a:tcPr>
                </a:tc>
              </a:tr>
              <a:tr h="367158">
                <a:tc>
                  <a:txBody>
                    <a:bodyPr/>
                    <a:lstStyle/>
                    <a:p>
                      <a:pPr algn="ctr" rtl="0" fontAlgn="ctr"/>
                      <a:r>
                        <a:rPr lang="en-US" altLang="zh-TW" sz="1800" b="1" i="0" u="none" strike="noStrike" dirty="0">
                          <a:solidFill>
                            <a:srgbClr val="003366"/>
                          </a:solidFill>
                          <a:latin typeface="Arial"/>
                        </a:rPr>
                        <a:t>(%)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solidFill>
                      <a:srgbClr val="CDECEC"/>
                    </a:solidFill>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r>
            </a:tbl>
          </a:graphicData>
        </a:graphic>
      </p:graphicFrame>
      <p:graphicFrame>
        <p:nvGraphicFramePr>
          <p:cNvPr id="17" name="圖表 16"/>
          <p:cNvGraphicFramePr/>
          <p:nvPr/>
        </p:nvGraphicFramePr>
        <p:xfrm>
          <a:off x="714348" y="3214686"/>
          <a:ext cx="8143932" cy="2743200"/>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4"/>
          <p:cNvSpPr>
            <a:spLocks noChangeArrowheads="1"/>
          </p:cNvSpPr>
          <p:nvPr/>
        </p:nvSpPr>
        <p:spPr bwMode="auto">
          <a:xfrm>
            <a:off x="1500188" y="3000375"/>
            <a:ext cx="6786562" cy="1569660"/>
          </a:xfrm>
          <a:prstGeom prst="rect">
            <a:avLst/>
          </a:prstGeom>
          <a:noFill/>
          <a:ln>
            <a:noFill/>
          </a:ln>
          <a:extLst/>
        </p:spPr>
        <p:txBody>
          <a:bodyPr>
            <a:spAutoFit/>
          </a:bodyPr>
          <a:lstStyle/>
          <a:p>
            <a:pPr algn="ctr" fontAlgn="auto">
              <a:spcBef>
                <a:spcPts val="0"/>
              </a:spcBef>
              <a:spcAft>
                <a:spcPts val="0"/>
              </a:spcAft>
              <a:defRPr/>
            </a:pPr>
            <a:r>
              <a:rPr kumimoji="0" lang="en-US" altLang="zh-TW" sz="9600" b="1" dirty="0" smtClean="0">
                <a:solidFill>
                  <a:schemeClr val="tx1">
                    <a:lumMod val="50000"/>
                  </a:schemeClr>
                </a:solidFill>
                <a:latin typeface="微軟正黑體" pitchFamily="34" charset="-120"/>
                <a:ea typeface="微軟正黑體" pitchFamily="34" charset="-120"/>
              </a:rPr>
              <a:t>Outlook</a:t>
            </a:r>
            <a:r>
              <a:rPr kumimoji="0" lang="en-US" altLang="zh-TW" sz="6000" b="1" dirty="0" smtClean="0">
                <a:solidFill>
                  <a:schemeClr val="tx1">
                    <a:lumMod val="50000"/>
                  </a:schemeClr>
                </a:solidFill>
                <a:latin typeface="微軟正黑體" pitchFamily="34" charset="-120"/>
                <a:ea typeface="微軟正黑體" pitchFamily="34" charset="-120"/>
              </a:rPr>
              <a:t> </a:t>
            </a:r>
            <a:endParaRPr kumimoji="0" lang="en-US" altLang="zh-TW" sz="6000" b="1" dirty="0">
              <a:solidFill>
                <a:schemeClr val="tx1">
                  <a:lumMod val="50000"/>
                </a:schemeClr>
              </a:solidFill>
              <a:latin typeface="微軟正黑體" pitchFamily="34" charset="-120"/>
              <a:ea typeface="微軟正黑體" pitchFamily="34" charset="-120"/>
            </a:endParaRPr>
          </a:p>
        </p:txBody>
      </p:sp>
      <p:pic>
        <p:nvPicPr>
          <p:cNvPr id="15363" name="圖片 4" descr="TTF logo &amp; 英文標準字-紅.jpg"/>
          <p:cNvPicPr>
            <a:picLocks noChangeAspect="1"/>
          </p:cNvPicPr>
          <p:nvPr/>
        </p:nvPicPr>
        <p:blipFill>
          <a:blip r:embed="rId2"/>
          <a:srcRect/>
          <a:stretch>
            <a:fillRect/>
          </a:stretch>
        </p:blipFill>
        <p:spPr bwMode="auto">
          <a:xfrm>
            <a:off x="6000750" y="6429375"/>
            <a:ext cx="3000375" cy="25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6" name="群組 3"/>
          <p:cNvGrpSpPr>
            <a:grpSpLocks/>
          </p:cNvGrpSpPr>
          <p:nvPr/>
        </p:nvGrpSpPr>
        <p:grpSpPr bwMode="auto">
          <a:xfrm>
            <a:off x="142844" y="214290"/>
            <a:ext cx="8307419" cy="1054123"/>
            <a:chOff x="143539" y="214586"/>
            <a:chExt cx="8307382" cy="1054174"/>
          </a:xfrm>
        </p:grpSpPr>
        <p:sp>
          <p:nvSpPr>
            <p:cNvPr id="14" name="矩形 13"/>
            <p:cNvSpPr/>
            <p:nvPr/>
          </p:nvSpPr>
          <p:spPr>
            <a:xfrm>
              <a:off x="1858062" y="1052736"/>
              <a:ext cx="26053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5" name="矩形 14"/>
            <p:cNvSpPr/>
            <p:nvPr/>
          </p:nvSpPr>
          <p:spPr>
            <a:xfrm>
              <a:off x="251520" y="1196752"/>
              <a:ext cx="81994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6" name="矩形 15"/>
            <p:cNvSpPr/>
            <p:nvPr/>
          </p:nvSpPr>
          <p:spPr>
            <a:xfrm>
              <a:off x="143539" y="214586"/>
              <a:ext cx="2605301" cy="889198"/>
            </a:xfrm>
            <a:prstGeom prst="rect">
              <a:avLst/>
            </a:prstGeom>
            <a:solidFill>
              <a:srgbClr val="FF8601"/>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zh-TW" sz="3600" b="1" dirty="0" smtClean="0">
                  <a:solidFill>
                    <a:schemeClr val="accent4">
                      <a:lumMod val="75000"/>
                      <a:lumOff val="25000"/>
                    </a:schemeClr>
                  </a:solidFill>
                  <a:latin typeface="微軟正黑體" pitchFamily="34" charset="-120"/>
                  <a:ea typeface="微軟正黑體" pitchFamily="34" charset="-120"/>
                </a:rPr>
                <a:t>Outlook</a:t>
              </a:r>
              <a:r>
                <a:rPr lang="zh-TW" altLang="en-US" sz="3600" b="1" dirty="0" smtClean="0">
                  <a:solidFill>
                    <a:schemeClr val="accent4">
                      <a:lumMod val="75000"/>
                      <a:lumOff val="25000"/>
                    </a:schemeClr>
                  </a:solidFill>
                  <a:latin typeface="微軟正黑體" pitchFamily="34" charset="-120"/>
                  <a:ea typeface="微軟正黑體" pitchFamily="34" charset="-120"/>
                </a:rPr>
                <a:t> </a:t>
              </a:r>
              <a:endParaRPr lang="zh-TW" altLang="en-US" sz="3600" b="1" dirty="0">
                <a:solidFill>
                  <a:schemeClr val="accent4">
                    <a:lumMod val="75000"/>
                    <a:lumOff val="25000"/>
                  </a:schemeClr>
                </a:solidFill>
                <a:latin typeface="微軟正黑體" pitchFamily="34" charset="-120"/>
                <a:ea typeface="微軟正黑體" pitchFamily="34" charset="-120"/>
              </a:endParaRPr>
            </a:p>
          </p:txBody>
        </p:sp>
      </p:grpSp>
      <p:sp>
        <p:nvSpPr>
          <p:cNvPr id="12" name="文字方塊 11"/>
          <p:cNvSpPr txBox="1"/>
          <p:nvPr/>
        </p:nvSpPr>
        <p:spPr>
          <a:xfrm>
            <a:off x="642910" y="1285860"/>
            <a:ext cx="8501090" cy="5734903"/>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txBody>
          <a:bodyPr wrap="square">
            <a:spAutoFit/>
          </a:bodyPr>
          <a:lstStyle/>
          <a:p>
            <a:pPr marL="514350" indent="-514350">
              <a:lnSpc>
                <a:spcPts val="4000"/>
              </a:lnSpc>
              <a:buAutoNum type="arabicPeriod"/>
              <a:defRPr/>
            </a:pPr>
            <a:r>
              <a:rPr lang="en-US" altLang="zh-TW" sz="3200" dirty="0" smtClean="0">
                <a:ea typeface="新細明體" pitchFamily="18" charset="-120"/>
              </a:rPr>
              <a:t>Fabrics </a:t>
            </a:r>
            <a:r>
              <a:rPr lang="en-US" altLang="zh-TW" sz="3200" dirty="0" smtClean="0">
                <a:ea typeface="新細明體" pitchFamily="18" charset="-120"/>
              </a:rPr>
              <a:t>business remains flat, while processed yarn is expected to </a:t>
            </a:r>
            <a:r>
              <a:rPr lang="en-US" altLang="zh-TW" sz="3200" dirty="0" smtClean="0">
                <a:ea typeface="新細明體" pitchFamily="18" charset="-120"/>
              </a:rPr>
              <a:t>grow</a:t>
            </a:r>
          </a:p>
          <a:p>
            <a:pPr marL="514350" indent="-514350">
              <a:lnSpc>
                <a:spcPts val="4000"/>
              </a:lnSpc>
              <a:buAutoNum type="arabicPeriod"/>
              <a:defRPr/>
            </a:pPr>
            <a:r>
              <a:rPr lang="en-US" sz="3200" dirty="0" smtClean="0"/>
              <a:t>Establishment of special fabrics such as work clothes and industrial use</a:t>
            </a:r>
            <a:endParaRPr lang="en-US" altLang="zh-TW" sz="3200" dirty="0" smtClean="0">
              <a:ea typeface="新細明體" pitchFamily="18" charset="-120"/>
            </a:endParaRPr>
          </a:p>
          <a:p>
            <a:pPr marL="514350" indent="-514350">
              <a:lnSpc>
                <a:spcPts val="4000"/>
              </a:lnSpc>
              <a:buAutoNum type="arabicPeriod"/>
              <a:defRPr/>
            </a:pPr>
            <a:r>
              <a:rPr lang="en-US" altLang="zh-TW" sz="3200" dirty="0" smtClean="0"/>
              <a:t>Develop </a:t>
            </a:r>
            <a:r>
              <a:rPr lang="en-US" altLang="zh-TW" sz="3200" dirty="0" smtClean="0"/>
              <a:t>multi channels </a:t>
            </a:r>
            <a:r>
              <a:rPr lang="en-US" altLang="zh-TW" sz="3200" dirty="0" smtClean="0"/>
              <a:t>for </a:t>
            </a:r>
            <a:r>
              <a:rPr lang="en-US" altLang="zh-TW" sz="3200" dirty="0" smtClean="0"/>
              <a:t>work clothes fabrics</a:t>
            </a:r>
          </a:p>
          <a:p>
            <a:pPr marL="514350" indent="-514350">
              <a:lnSpc>
                <a:spcPts val="4000"/>
              </a:lnSpc>
              <a:buAutoNum type="arabicPeriod"/>
              <a:defRPr/>
            </a:pPr>
            <a:r>
              <a:rPr lang="en-US" altLang="zh-TW" sz="3200" dirty="0" smtClean="0"/>
              <a:t>Develop </a:t>
            </a:r>
            <a:r>
              <a:rPr lang="en-US" altLang="zh-TW" sz="3200" dirty="0" smtClean="0"/>
              <a:t>and establish quality control laboratory and R&amp;D </a:t>
            </a:r>
            <a:r>
              <a:rPr lang="en-US" altLang="zh-TW" sz="3200" dirty="0" smtClean="0"/>
              <a:t>center</a:t>
            </a:r>
          </a:p>
          <a:p>
            <a:pPr marL="514350" indent="-514350">
              <a:lnSpc>
                <a:spcPts val="4000"/>
              </a:lnSpc>
              <a:buAutoNum type="arabicPeriod"/>
              <a:defRPr/>
            </a:pPr>
            <a:r>
              <a:rPr lang="en-US" altLang="zh-TW" sz="3200" dirty="0" smtClean="0"/>
              <a:t> Promote </a:t>
            </a:r>
            <a:r>
              <a:rPr lang="en-US" altLang="zh-TW" sz="3200" dirty="0" smtClean="0"/>
              <a:t>the </a:t>
            </a:r>
            <a:r>
              <a:rPr lang="en-US" altLang="zh-TW" sz="3200" dirty="0" smtClean="0"/>
              <a:t>fabric </a:t>
            </a:r>
            <a:r>
              <a:rPr lang="en-US" altLang="zh-TW" sz="3200" dirty="0" smtClean="0"/>
              <a:t>brand "</a:t>
            </a:r>
            <a:r>
              <a:rPr lang="en-US" altLang="zh-TW" sz="3200" dirty="0" err="1" smtClean="0"/>
              <a:t>ElasLana</a:t>
            </a:r>
            <a:r>
              <a:rPr lang="en-US" altLang="zh-TW" sz="3200" dirty="0" smtClean="0"/>
              <a:t>“</a:t>
            </a:r>
          </a:p>
          <a:p>
            <a:pPr marL="514350" indent="-514350">
              <a:lnSpc>
                <a:spcPts val="4000"/>
              </a:lnSpc>
              <a:buAutoNum type="arabicPeriod"/>
              <a:defRPr/>
            </a:pPr>
            <a:r>
              <a:rPr lang="en-US" altLang="zh-TW" sz="3200" dirty="0" smtClean="0"/>
              <a:t>Develop European </a:t>
            </a:r>
            <a:r>
              <a:rPr lang="en-US" altLang="zh-TW" sz="3200" dirty="0" smtClean="0"/>
              <a:t>and American markets</a:t>
            </a:r>
            <a:endParaRPr lang="en-US" altLang="zh-TW" sz="3200" dirty="0" smtClean="0"/>
          </a:p>
          <a:p>
            <a:pPr marL="514350" indent="-514350">
              <a:lnSpc>
                <a:spcPts val="4000"/>
              </a:lnSpc>
              <a:buAutoNum type="arabicPeriod"/>
              <a:defRPr/>
            </a:pPr>
            <a:endParaRPr lang="en-US" altLang="zh-TW" sz="3200" dirty="0" smtClean="0">
              <a:ea typeface="新細明體" pitchFamily="18" charset="-120"/>
            </a:endParaRPr>
          </a:p>
        </p:txBody>
      </p:sp>
      <p:pic>
        <p:nvPicPr>
          <p:cNvPr id="16389" name="圖片 8" descr="TTF logo &amp; 英文標準字-紅.jpg"/>
          <p:cNvPicPr>
            <a:picLocks noChangeAspect="1"/>
          </p:cNvPicPr>
          <p:nvPr/>
        </p:nvPicPr>
        <p:blipFill>
          <a:blip r:embed="rId3"/>
          <a:srcRect/>
          <a:stretch>
            <a:fillRect/>
          </a:stretch>
        </p:blipFill>
        <p:spPr bwMode="auto">
          <a:xfrm>
            <a:off x="6000750" y="6429375"/>
            <a:ext cx="3000375" cy="254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4"/>
          <p:cNvSpPr txBox="1">
            <a:spLocks noChangeArrowheads="1"/>
          </p:cNvSpPr>
          <p:nvPr/>
        </p:nvSpPr>
        <p:spPr bwMode="auto">
          <a:xfrm>
            <a:off x="1285852" y="4000504"/>
            <a:ext cx="7715304" cy="1446550"/>
          </a:xfrm>
          <a:prstGeom prst="rect">
            <a:avLst/>
          </a:prstGeom>
          <a:noFill/>
          <a:ln>
            <a:noFill/>
          </a:ln>
          <a:effectLst/>
          <a:extLst/>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a:defRPr>
                <a:solidFill>
                  <a:schemeClr val="tx1"/>
                </a:solidFill>
                <a:latin typeface="Calibri" pitchFamily="34" charset="0"/>
                <a:ea typeface="新細明體" pitchFamily="18" charset="-120"/>
              </a:defRPr>
            </a:lvl1pPr>
            <a:lvl2pPr marL="742950" indent="-285750">
              <a:defRPr>
                <a:solidFill>
                  <a:schemeClr val="tx1"/>
                </a:solidFill>
                <a:latin typeface="Calibri" pitchFamily="34" charset="0"/>
                <a:ea typeface="新細明體" pitchFamily="18" charset="-120"/>
              </a:defRPr>
            </a:lvl2pPr>
            <a:lvl3pPr marL="1143000" indent="-228600">
              <a:defRPr>
                <a:solidFill>
                  <a:schemeClr val="tx1"/>
                </a:solidFill>
                <a:latin typeface="Calibri" pitchFamily="34" charset="0"/>
                <a:ea typeface="新細明體" pitchFamily="18" charset="-120"/>
              </a:defRPr>
            </a:lvl3pPr>
            <a:lvl4pPr marL="1600200" indent="-228600">
              <a:defRPr>
                <a:solidFill>
                  <a:schemeClr val="tx1"/>
                </a:solidFill>
                <a:latin typeface="Calibri" pitchFamily="34" charset="0"/>
                <a:ea typeface="新細明體" pitchFamily="18" charset="-120"/>
              </a:defRPr>
            </a:lvl4pPr>
            <a:lvl5pPr marL="2057400" indent="-228600">
              <a:defRPr>
                <a:solidFill>
                  <a:schemeClr val="tx1"/>
                </a:solidFill>
                <a:latin typeface="Calibri" pitchFamily="34" charset="0"/>
                <a:ea typeface="新細明體" pitchFamily="18" charset="-120"/>
              </a:defRPr>
            </a:lvl5pPr>
            <a:lvl6pPr marL="2514600" indent="-228600" fontAlgn="base">
              <a:spcBef>
                <a:spcPct val="0"/>
              </a:spcBef>
              <a:spcAft>
                <a:spcPct val="0"/>
              </a:spcAft>
              <a:defRPr>
                <a:solidFill>
                  <a:schemeClr val="tx1"/>
                </a:solidFill>
                <a:latin typeface="Calibri" pitchFamily="34" charset="0"/>
                <a:ea typeface="新細明體" pitchFamily="18" charset="-120"/>
              </a:defRPr>
            </a:lvl6pPr>
            <a:lvl7pPr marL="2971800" indent="-228600" fontAlgn="base">
              <a:spcBef>
                <a:spcPct val="0"/>
              </a:spcBef>
              <a:spcAft>
                <a:spcPct val="0"/>
              </a:spcAft>
              <a:defRPr>
                <a:solidFill>
                  <a:schemeClr val="tx1"/>
                </a:solidFill>
                <a:latin typeface="Calibri" pitchFamily="34" charset="0"/>
                <a:ea typeface="新細明體" pitchFamily="18" charset="-120"/>
              </a:defRPr>
            </a:lvl7pPr>
            <a:lvl8pPr marL="3429000" indent="-228600" fontAlgn="base">
              <a:spcBef>
                <a:spcPct val="0"/>
              </a:spcBef>
              <a:spcAft>
                <a:spcPct val="0"/>
              </a:spcAft>
              <a:defRPr>
                <a:solidFill>
                  <a:schemeClr val="tx1"/>
                </a:solidFill>
                <a:latin typeface="Calibri" pitchFamily="34" charset="0"/>
                <a:ea typeface="新細明體" pitchFamily="18" charset="-120"/>
              </a:defRPr>
            </a:lvl8pPr>
            <a:lvl9pPr marL="3886200" indent="-228600" fontAlgn="base">
              <a:spcBef>
                <a:spcPct val="0"/>
              </a:spcBef>
              <a:spcAft>
                <a:spcPct val="0"/>
              </a:spcAft>
              <a:defRPr>
                <a:solidFill>
                  <a:schemeClr val="tx1"/>
                </a:solidFill>
                <a:latin typeface="Calibri" pitchFamily="34" charset="0"/>
                <a:ea typeface="新細明體" pitchFamily="18" charset="-120"/>
              </a:defRPr>
            </a:lvl9pPr>
          </a:lstStyle>
          <a:p>
            <a:pPr>
              <a:spcBef>
                <a:spcPct val="50000"/>
              </a:spcBef>
              <a:defRPr/>
            </a:pPr>
            <a:r>
              <a:rPr kumimoji="0" lang="zh-TW" altLang="en-US" sz="8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latin typeface="微軟正黑體" pitchFamily="34" charset="-120"/>
                <a:ea typeface="微軟正黑體" pitchFamily="34" charset="-120"/>
              </a:rPr>
              <a:t>～</a:t>
            </a:r>
            <a:r>
              <a:rPr kumimoji="0" lang="en-US" altLang="zh-TW" sz="8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latin typeface="標楷體" pitchFamily="65" charset="-120"/>
                <a:ea typeface="標楷體" pitchFamily="65" charset="-120"/>
              </a:rPr>
              <a:t>THANK YOU</a:t>
            </a:r>
            <a:r>
              <a:rPr kumimoji="0" lang="zh-TW" altLang="en-US" sz="8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latin typeface="微軟正黑體" pitchFamily="34" charset="-120"/>
                <a:ea typeface="微軟正黑體" pitchFamily="34" charset="-120"/>
              </a:rPr>
              <a:t>～</a:t>
            </a:r>
          </a:p>
        </p:txBody>
      </p:sp>
      <p:sp>
        <p:nvSpPr>
          <p:cNvPr id="5" name="Text Box 4"/>
          <p:cNvSpPr txBox="1">
            <a:spLocks noChangeArrowheads="1"/>
          </p:cNvSpPr>
          <p:nvPr/>
        </p:nvSpPr>
        <p:spPr bwMode="auto">
          <a:xfrm>
            <a:off x="1785918" y="1857364"/>
            <a:ext cx="6072230" cy="1446550"/>
          </a:xfrm>
          <a:prstGeom prst="rect">
            <a:avLst/>
          </a:prstGeom>
          <a:noFill/>
          <a:ln>
            <a:noFill/>
          </a:ln>
          <a:effectLst/>
          <a:extLst/>
        </p:spPr>
        <p:txBody>
          <a:bodyPr wrap="squar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lvl1pPr>
              <a:defRPr>
                <a:solidFill>
                  <a:schemeClr val="tx1"/>
                </a:solidFill>
                <a:latin typeface="Calibri" pitchFamily="34" charset="0"/>
                <a:ea typeface="新細明體" pitchFamily="18" charset="-120"/>
              </a:defRPr>
            </a:lvl1pPr>
            <a:lvl2pPr marL="742950" indent="-285750">
              <a:defRPr>
                <a:solidFill>
                  <a:schemeClr val="tx1"/>
                </a:solidFill>
                <a:latin typeface="Calibri" pitchFamily="34" charset="0"/>
                <a:ea typeface="新細明體" pitchFamily="18" charset="-120"/>
              </a:defRPr>
            </a:lvl2pPr>
            <a:lvl3pPr marL="1143000" indent="-228600">
              <a:defRPr>
                <a:solidFill>
                  <a:schemeClr val="tx1"/>
                </a:solidFill>
                <a:latin typeface="Calibri" pitchFamily="34" charset="0"/>
                <a:ea typeface="新細明體" pitchFamily="18" charset="-120"/>
              </a:defRPr>
            </a:lvl3pPr>
            <a:lvl4pPr marL="1600200" indent="-228600">
              <a:defRPr>
                <a:solidFill>
                  <a:schemeClr val="tx1"/>
                </a:solidFill>
                <a:latin typeface="Calibri" pitchFamily="34" charset="0"/>
                <a:ea typeface="新細明體" pitchFamily="18" charset="-120"/>
              </a:defRPr>
            </a:lvl4pPr>
            <a:lvl5pPr marL="2057400" indent="-228600">
              <a:defRPr>
                <a:solidFill>
                  <a:schemeClr val="tx1"/>
                </a:solidFill>
                <a:latin typeface="Calibri" pitchFamily="34" charset="0"/>
                <a:ea typeface="新細明體" pitchFamily="18" charset="-120"/>
              </a:defRPr>
            </a:lvl5pPr>
            <a:lvl6pPr marL="2514600" indent="-228600" fontAlgn="base">
              <a:spcBef>
                <a:spcPct val="0"/>
              </a:spcBef>
              <a:spcAft>
                <a:spcPct val="0"/>
              </a:spcAft>
              <a:defRPr>
                <a:solidFill>
                  <a:schemeClr val="tx1"/>
                </a:solidFill>
                <a:latin typeface="Calibri" pitchFamily="34" charset="0"/>
                <a:ea typeface="新細明體" pitchFamily="18" charset="-120"/>
              </a:defRPr>
            </a:lvl6pPr>
            <a:lvl7pPr marL="2971800" indent="-228600" fontAlgn="base">
              <a:spcBef>
                <a:spcPct val="0"/>
              </a:spcBef>
              <a:spcAft>
                <a:spcPct val="0"/>
              </a:spcAft>
              <a:defRPr>
                <a:solidFill>
                  <a:schemeClr val="tx1"/>
                </a:solidFill>
                <a:latin typeface="Calibri" pitchFamily="34" charset="0"/>
                <a:ea typeface="新細明體" pitchFamily="18" charset="-120"/>
              </a:defRPr>
            </a:lvl7pPr>
            <a:lvl8pPr marL="3429000" indent="-228600" fontAlgn="base">
              <a:spcBef>
                <a:spcPct val="0"/>
              </a:spcBef>
              <a:spcAft>
                <a:spcPct val="0"/>
              </a:spcAft>
              <a:defRPr>
                <a:solidFill>
                  <a:schemeClr val="tx1"/>
                </a:solidFill>
                <a:latin typeface="Calibri" pitchFamily="34" charset="0"/>
                <a:ea typeface="新細明體" pitchFamily="18" charset="-120"/>
              </a:defRPr>
            </a:lvl8pPr>
            <a:lvl9pPr marL="3886200" indent="-228600" fontAlgn="base">
              <a:spcBef>
                <a:spcPct val="0"/>
              </a:spcBef>
              <a:spcAft>
                <a:spcPct val="0"/>
              </a:spcAft>
              <a:defRPr>
                <a:solidFill>
                  <a:schemeClr val="tx1"/>
                </a:solidFill>
                <a:latin typeface="Calibri" pitchFamily="34" charset="0"/>
                <a:ea typeface="新細明體" pitchFamily="18" charset="-120"/>
              </a:defRPr>
            </a:lvl9pPr>
          </a:lstStyle>
          <a:p>
            <a:pPr>
              <a:spcBef>
                <a:spcPct val="50000"/>
              </a:spcBef>
              <a:defRPr/>
            </a:pPr>
            <a:r>
              <a:rPr kumimoji="0" lang="en-US" altLang="zh-TW" sz="8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latin typeface="微軟正黑體" pitchFamily="34" charset="-120"/>
                <a:ea typeface="微軟正黑體" pitchFamily="34" charset="-120"/>
              </a:rPr>
              <a:t>Q</a:t>
            </a:r>
            <a:r>
              <a:rPr kumimoji="0" lang="zh-TW" altLang="en-US" sz="8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latin typeface="微軟正黑體" pitchFamily="34" charset="-120"/>
                <a:ea typeface="微軟正黑體" pitchFamily="34" charset="-120"/>
              </a:rPr>
              <a:t> </a:t>
            </a:r>
            <a:r>
              <a:rPr kumimoji="0" lang="en-US" altLang="zh-TW" sz="8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latin typeface="微軟正黑體" pitchFamily="34" charset="-120"/>
                <a:ea typeface="微軟正黑體" pitchFamily="34" charset="-120"/>
              </a:rPr>
              <a:t>&amp;</a:t>
            </a:r>
            <a:r>
              <a:rPr kumimoji="0" lang="zh-TW" altLang="en-US" sz="8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latin typeface="微軟正黑體" pitchFamily="34" charset="-120"/>
                <a:ea typeface="微軟正黑體" pitchFamily="34" charset="-120"/>
              </a:rPr>
              <a:t> </a:t>
            </a:r>
            <a:r>
              <a:rPr kumimoji="0" lang="en-US" altLang="zh-TW" sz="8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latin typeface="微軟正黑體" pitchFamily="34" charset="-120"/>
                <a:ea typeface="微軟正黑體" pitchFamily="34" charset="-120"/>
              </a:rPr>
              <a:t>A</a:t>
            </a:r>
            <a:endParaRPr kumimoji="0" lang="zh-TW" altLang="en-US" sz="88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latin typeface="微軟正黑體" pitchFamily="34" charset="-120"/>
              <a:ea typeface="微軟正黑體" pitchFamily="34" charset="-120"/>
            </a:endParaRPr>
          </a:p>
        </p:txBody>
      </p:sp>
      <p:pic>
        <p:nvPicPr>
          <p:cNvPr id="17412" name="圖片 5" descr="TTF logo &amp; 英文標準字-紅.jpg"/>
          <p:cNvPicPr>
            <a:picLocks noChangeAspect="1"/>
          </p:cNvPicPr>
          <p:nvPr/>
        </p:nvPicPr>
        <p:blipFill>
          <a:blip r:embed="rId3"/>
          <a:srcRect/>
          <a:stretch>
            <a:fillRect/>
          </a:stretch>
        </p:blipFill>
        <p:spPr bwMode="auto">
          <a:xfrm>
            <a:off x="6000750" y="6429375"/>
            <a:ext cx="3000375" cy="25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357554" y="0"/>
            <a:ext cx="4416594" cy="923330"/>
          </a:xfrm>
          <a:prstGeom prst="rect">
            <a:avLst/>
          </a:prstGeom>
        </p:spPr>
        <p:txBody>
          <a:bodyPr wrap="none">
            <a:spAutoFit/>
          </a:bodyPr>
          <a:lstStyle/>
          <a:p>
            <a:r>
              <a:rPr lang="en-US" altLang="zh-TW" sz="5400" dirty="0" smtClean="0"/>
              <a:t>DISCLAIMER</a:t>
            </a:r>
            <a:endParaRPr lang="zh-TW" altLang="en-US" sz="5400" dirty="0"/>
          </a:p>
        </p:txBody>
      </p:sp>
      <p:sp>
        <p:nvSpPr>
          <p:cNvPr id="3" name="矩形 2"/>
          <p:cNvSpPr/>
          <p:nvPr/>
        </p:nvSpPr>
        <p:spPr>
          <a:xfrm>
            <a:off x="714348" y="928670"/>
            <a:ext cx="8429652" cy="5324535"/>
          </a:xfrm>
          <a:prstGeom prst="rect">
            <a:avLst/>
          </a:prstGeom>
        </p:spPr>
        <p:txBody>
          <a:bodyPr wrap="square">
            <a:spAutoFit/>
          </a:bodyPr>
          <a:lstStyle/>
          <a:p>
            <a:pPr indent="447675"/>
            <a:r>
              <a:rPr lang="en-US" sz="2000" dirty="0" smtClean="0"/>
              <a:t>The content and related information in this briefing report and the synchronous announcement are sourced from </a:t>
            </a:r>
            <a:r>
              <a:rPr lang="en-US" altLang="zh-TW" sz="2000" dirty="0" smtClean="0"/>
              <a:t>TTF</a:t>
            </a:r>
            <a:r>
              <a:rPr lang="en-US" sz="2000" dirty="0" smtClean="0"/>
              <a:t>’s inner and outer material, including the operation result, financial situation and the business development, et cetera. </a:t>
            </a:r>
          </a:p>
          <a:p>
            <a:pPr indent="447675"/>
            <a:endParaRPr lang="en-US" sz="2000" dirty="0" smtClean="0"/>
          </a:p>
          <a:p>
            <a:pPr indent="447675"/>
            <a:r>
              <a:rPr lang="en-US" sz="2000" dirty="0" smtClean="0"/>
              <a:t> No financial forecasting is released by T</a:t>
            </a:r>
            <a:r>
              <a:rPr lang="en-US" altLang="zh-TW" sz="2000" dirty="0" smtClean="0"/>
              <a:t>TF</a:t>
            </a:r>
            <a:r>
              <a:rPr lang="en-US" sz="2000" dirty="0" smtClean="0"/>
              <a:t>. Discrepancy may be existed between the actual result in the future and the estimated opinion to the company operation and business developing subjects indicated in this briefing report with respect to the financial, business and Q&amp;A part. The causes of the discrepancy may include the variation of market needs, price fluctuation, competition activities, international economic situation, exchange rate fluctuation, upper and downer stream supply chain, and any other risk factors that beyond </a:t>
            </a:r>
            <a:r>
              <a:rPr lang="en-US" altLang="zh-TW" sz="2000" dirty="0" smtClean="0"/>
              <a:t>TTF</a:t>
            </a:r>
            <a:r>
              <a:rPr lang="en-US" sz="2000" dirty="0" smtClean="0"/>
              <a:t>’s control. </a:t>
            </a:r>
          </a:p>
          <a:p>
            <a:pPr indent="447675"/>
            <a:endParaRPr lang="en-US" sz="2000" dirty="0" smtClean="0"/>
          </a:p>
          <a:p>
            <a:pPr indent="447675"/>
            <a:r>
              <a:rPr lang="en-US" sz="2000" dirty="0" smtClean="0"/>
              <a:t> The prospects to the future in this briefing report reflect </a:t>
            </a:r>
            <a:r>
              <a:rPr lang="en-US" altLang="zh-TW" sz="2000" dirty="0" smtClean="0"/>
              <a:t>TTF</a:t>
            </a:r>
            <a:r>
              <a:rPr lang="en-US" sz="2000" dirty="0" smtClean="0"/>
              <a:t>’s vision of future. </a:t>
            </a:r>
            <a:r>
              <a:rPr lang="en-US" altLang="zh-TW" sz="2000" dirty="0" smtClean="0"/>
              <a:t>TTF</a:t>
            </a:r>
            <a:r>
              <a:rPr lang="en-US" sz="2000" dirty="0" smtClean="0"/>
              <a:t> is not responsible for any notification or update with regard to any change or adjustment to these prospects in the future.</a:t>
            </a:r>
            <a:endParaRPr lang="zh-TW" alt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4"/>
          <p:cNvSpPr>
            <a:spLocks noChangeArrowheads="1"/>
          </p:cNvSpPr>
          <p:nvPr/>
        </p:nvSpPr>
        <p:spPr bwMode="auto">
          <a:xfrm>
            <a:off x="1428750" y="2928938"/>
            <a:ext cx="6858000" cy="1008062"/>
          </a:xfrm>
          <a:prstGeom prst="rect">
            <a:avLst/>
          </a:prstGeom>
          <a:noFill/>
          <a:ln>
            <a:noFill/>
          </a:ln>
          <a:extLst/>
        </p:spPr>
        <p:txBody>
          <a:bodyPr>
            <a:spAutoFit/>
          </a:bodyPr>
          <a:lstStyle/>
          <a:p>
            <a:pPr algn="ctr" fontAlgn="auto">
              <a:spcBef>
                <a:spcPts val="0"/>
              </a:spcBef>
              <a:spcAft>
                <a:spcPts val="0"/>
              </a:spcAft>
              <a:defRPr/>
            </a:pPr>
            <a:r>
              <a:rPr kumimoji="0" lang="en-US" altLang="zh-TW" sz="6000" b="1" dirty="0">
                <a:solidFill>
                  <a:schemeClr val="tx1">
                    <a:lumMod val="50000"/>
                  </a:schemeClr>
                </a:solidFill>
                <a:latin typeface="微軟正黑體" pitchFamily="34" charset="-120"/>
                <a:ea typeface="微軟正黑體" pitchFamily="34" charset="-120"/>
              </a:rPr>
              <a:t>Company Profile</a:t>
            </a:r>
          </a:p>
        </p:txBody>
      </p:sp>
      <p:pic>
        <p:nvPicPr>
          <p:cNvPr id="4099" name="圖片 5" descr="TTF logo &amp; 英文標準字-紅.jpg"/>
          <p:cNvPicPr>
            <a:picLocks noChangeAspect="1"/>
          </p:cNvPicPr>
          <p:nvPr/>
        </p:nvPicPr>
        <p:blipFill>
          <a:blip r:embed="rId2"/>
          <a:srcRect/>
          <a:stretch>
            <a:fillRect/>
          </a:stretch>
        </p:blipFill>
        <p:spPr bwMode="auto">
          <a:xfrm>
            <a:off x="6000750" y="6429375"/>
            <a:ext cx="3000375" cy="25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2" name="群組 3"/>
          <p:cNvGrpSpPr>
            <a:grpSpLocks/>
          </p:cNvGrpSpPr>
          <p:nvPr/>
        </p:nvGrpSpPr>
        <p:grpSpPr bwMode="auto">
          <a:xfrm>
            <a:off x="250825" y="260350"/>
            <a:ext cx="8199438" cy="1008063"/>
            <a:chOff x="251520" y="260648"/>
            <a:chExt cx="8199401" cy="1008112"/>
          </a:xfrm>
        </p:grpSpPr>
        <p:sp>
          <p:nvSpPr>
            <p:cNvPr id="14" name="矩形 13"/>
            <p:cNvSpPr/>
            <p:nvPr/>
          </p:nvSpPr>
          <p:spPr>
            <a:xfrm>
              <a:off x="1858062" y="1052736"/>
              <a:ext cx="26053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5" name="矩形 14"/>
            <p:cNvSpPr/>
            <p:nvPr/>
          </p:nvSpPr>
          <p:spPr>
            <a:xfrm>
              <a:off x="251520" y="1196752"/>
              <a:ext cx="81994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6" name="矩形 15"/>
            <p:cNvSpPr/>
            <p:nvPr/>
          </p:nvSpPr>
          <p:spPr>
            <a:xfrm>
              <a:off x="268974" y="260648"/>
              <a:ext cx="2605301" cy="889198"/>
            </a:xfrm>
            <a:prstGeom prst="rect">
              <a:avLst/>
            </a:prstGeom>
            <a:solidFill>
              <a:srgbClr val="FF8601"/>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zh-TW" b="1" dirty="0">
                  <a:solidFill>
                    <a:schemeClr val="accent4">
                      <a:lumMod val="75000"/>
                      <a:lumOff val="25000"/>
                    </a:schemeClr>
                  </a:solidFill>
                  <a:latin typeface="微軟正黑體" pitchFamily="34" charset="-120"/>
                  <a:ea typeface="微軟正黑體" pitchFamily="34" charset="-120"/>
                </a:rPr>
                <a:t>Company</a:t>
              </a:r>
              <a:r>
                <a:rPr lang="zh-TW" altLang="en-US" b="1" dirty="0">
                  <a:solidFill>
                    <a:schemeClr val="accent4">
                      <a:lumMod val="75000"/>
                      <a:lumOff val="25000"/>
                    </a:schemeClr>
                  </a:solidFill>
                  <a:latin typeface="微軟正黑體" pitchFamily="34" charset="-120"/>
                  <a:ea typeface="微軟正黑體" pitchFamily="34" charset="-120"/>
                </a:rPr>
                <a:t>  </a:t>
              </a:r>
              <a:r>
                <a:rPr lang="en-US" altLang="zh-TW" b="1" dirty="0">
                  <a:solidFill>
                    <a:schemeClr val="accent4">
                      <a:lumMod val="75000"/>
                      <a:lumOff val="25000"/>
                    </a:schemeClr>
                  </a:solidFill>
                  <a:latin typeface="微軟正黑體" pitchFamily="34" charset="-120"/>
                  <a:ea typeface="微軟正黑體" pitchFamily="34" charset="-120"/>
                </a:rPr>
                <a:t>Profile</a:t>
              </a:r>
              <a:endParaRPr lang="zh-TW" altLang="en-US" b="1" dirty="0">
                <a:solidFill>
                  <a:schemeClr val="accent4">
                    <a:lumMod val="75000"/>
                    <a:lumOff val="25000"/>
                  </a:schemeClr>
                </a:solidFill>
                <a:latin typeface="微軟正黑體" pitchFamily="34" charset="-120"/>
                <a:ea typeface="微軟正黑體" pitchFamily="34" charset="-120"/>
              </a:endParaRPr>
            </a:p>
          </p:txBody>
        </p:sp>
      </p:grpSp>
      <p:graphicFrame>
        <p:nvGraphicFramePr>
          <p:cNvPr id="2" name="表格 1"/>
          <p:cNvGraphicFramePr>
            <a:graphicFrameLocks noGrp="1"/>
          </p:cNvGraphicFramePr>
          <p:nvPr>
            <p:extLst>
              <p:ext uri="{D42A27DB-BD31-4B8C-83A1-F6EECF244321}">
                <p14:modId xmlns="" xmlns:p14="http://schemas.microsoft.com/office/powerpoint/2010/main" val="1584850975"/>
              </p:ext>
            </p:extLst>
          </p:nvPr>
        </p:nvGraphicFramePr>
        <p:xfrm>
          <a:off x="928688" y="1643063"/>
          <a:ext cx="7786742" cy="4429158"/>
        </p:xfrm>
        <a:graphic>
          <a:graphicData uri="http://schemas.openxmlformats.org/drawingml/2006/table">
            <a:tbl>
              <a:tblPr/>
              <a:tblGrid>
                <a:gridCol w="2150624">
                  <a:extLst>
                    <a:ext uri="{9D8B030D-6E8A-4147-A177-3AD203B41FA5}">
                      <a16:colId xmlns="" xmlns:a16="http://schemas.microsoft.com/office/drawing/2014/main" val="20000"/>
                    </a:ext>
                  </a:extLst>
                </a:gridCol>
                <a:gridCol w="5636118">
                  <a:extLst>
                    <a:ext uri="{9D8B030D-6E8A-4147-A177-3AD203B41FA5}">
                      <a16:colId xmlns="" xmlns:a16="http://schemas.microsoft.com/office/drawing/2014/main" val="20001"/>
                    </a:ext>
                  </a:extLst>
                </a:gridCol>
              </a:tblGrid>
              <a:tr h="473868">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Head office</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lumMod val="20000"/>
                        <a:lumOff val="80000"/>
                        <a:alpha val="80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8/F, 70-1, HSI-NING N. Road, Taipei, Taiwan</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lumMod val="20000"/>
                        <a:lumOff val="80000"/>
                        <a:alpha val="80000"/>
                      </a:schemeClr>
                    </a:solidFill>
                  </a:tcPr>
                </a:tc>
                <a:extLst>
                  <a:ext uri="{0D108BD9-81ED-4DB2-BD59-A6C34878D82A}">
                    <a16:rowId xmlns="" xmlns:a16="http://schemas.microsoft.com/office/drawing/2014/main" val="10000"/>
                  </a:ext>
                </a:extLst>
              </a:tr>
              <a:tr h="638214">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Weaving Factory</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3">
                        <a:lumMod val="85000"/>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No.50, </a:t>
                      </a:r>
                      <a:r>
                        <a:rPr kumimoji="1" lang="en-US" altLang="zh-TW" sz="1800" b="1" i="0" u="none" strike="noStrike" cap="none" normalizeH="0" baseline="0" dirty="0" err="1" smtClean="0">
                          <a:ln>
                            <a:noFill/>
                          </a:ln>
                          <a:solidFill>
                            <a:srgbClr val="000000"/>
                          </a:solidFill>
                          <a:effectLst/>
                          <a:latin typeface="微軟正黑體" pitchFamily="34" charset="-120"/>
                          <a:ea typeface="微軟正黑體" pitchFamily="34" charset="-120"/>
                          <a:cs typeface="Arial" pitchFamily="34" charset="0"/>
                        </a:rPr>
                        <a:t>Ln</a:t>
                      </a: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 660, </a:t>
                      </a:r>
                      <a:r>
                        <a:rPr kumimoji="1" lang="en-US" altLang="zh-TW" sz="1800" b="1" i="0" u="none" strike="noStrike" cap="none" normalizeH="0" baseline="0" dirty="0" err="1" smtClean="0">
                          <a:ln>
                            <a:noFill/>
                          </a:ln>
                          <a:solidFill>
                            <a:srgbClr val="000000"/>
                          </a:solidFill>
                          <a:effectLst/>
                          <a:latin typeface="微軟正黑體" pitchFamily="34" charset="-120"/>
                          <a:ea typeface="微軟正黑體" pitchFamily="34" charset="-120"/>
                          <a:cs typeface="Arial" pitchFamily="34" charset="0"/>
                        </a:rPr>
                        <a:t>Guangfu</a:t>
                      </a: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 Rd., Bade  Dist., </a:t>
                      </a:r>
                      <a:r>
                        <a:rPr kumimoji="1" lang="en-US" altLang="zh-TW" sz="1800" b="1" i="0" u="none" strike="noStrike" cap="none" normalizeH="0" baseline="0" dirty="0" err="1" smtClean="0">
                          <a:ln>
                            <a:noFill/>
                          </a:ln>
                          <a:solidFill>
                            <a:srgbClr val="000000"/>
                          </a:solidFill>
                          <a:effectLst/>
                          <a:latin typeface="微軟正黑體" pitchFamily="34" charset="-120"/>
                          <a:ea typeface="微軟正黑體" pitchFamily="34" charset="-120"/>
                          <a:cs typeface="Arial" pitchFamily="34" charset="0"/>
                        </a:rPr>
                        <a:t>Taoyuan</a:t>
                      </a: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 </a:t>
                      </a:r>
                      <a:endParaRPr kumimoji="1" lang="zh-TW"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3">
                        <a:lumMod val="85000"/>
                        <a:alpha val="50000"/>
                      </a:schemeClr>
                    </a:solidFill>
                  </a:tcPr>
                </a:tc>
                <a:extLst>
                  <a:ext uri="{0D108BD9-81ED-4DB2-BD59-A6C34878D82A}">
                    <a16:rowId xmlns="" xmlns:a16="http://schemas.microsoft.com/office/drawing/2014/main" val="10001"/>
                  </a:ext>
                </a:extLst>
              </a:tr>
              <a:tr h="473868">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Yarn Factory</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lumMod val="40000"/>
                        <a:lumOff val="60000"/>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No.18, </a:t>
                      </a:r>
                      <a:r>
                        <a:rPr kumimoji="1" lang="en-US" altLang="zh-TW" sz="1800" b="1" i="0" u="none" strike="noStrike" cap="none" normalizeH="0" baseline="0" dirty="0" err="1" smtClean="0">
                          <a:ln>
                            <a:noFill/>
                          </a:ln>
                          <a:solidFill>
                            <a:srgbClr val="000000"/>
                          </a:solidFill>
                          <a:effectLst/>
                          <a:latin typeface="微軟正黑體" pitchFamily="34" charset="-120"/>
                          <a:ea typeface="微軟正黑體" pitchFamily="34" charset="-120"/>
                          <a:cs typeface="Arial" pitchFamily="34" charset="0"/>
                        </a:rPr>
                        <a:t>Fufeng</a:t>
                      </a: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 S. Rd., </a:t>
                      </a:r>
                      <a:r>
                        <a:rPr kumimoji="1" lang="en-US" altLang="zh-TW" sz="1800" b="1" i="0" u="none" strike="noStrike" cap="none" normalizeH="0" baseline="0" dirty="0" err="1" smtClean="0">
                          <a:ln>
                            <a:noFill/>
                          </a:ln>
                          <a:solidFill>
                            <a:srgbClr val="000000"/>
                          </a:solidFill>
                          <a:effectLst/>
                          <a:latin typeface="微軟正黑體" pitchFamily="34" charset="-120"/>
                          <a:ea typeface="微軟正黑體" pitchFamily="34" charset="-120"/>
                          <a:cs typeface="Arial" pitchFamily="34" charset="0"/>
                        </a:rPr>
                        <a:t>Yangmei</a:t>
                      </a: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 Dist., </a:t>
                      </a:r>
                      <a:r>
                        <a:rPr kumimoji="1" lang="en-US" altLang="zh-TW" sz="1800" b="1" i="0" u="none" strike="noStrike" cap="none" normalizeH="0" baseline="0" dirty="0" err="1" smtClean="0">
                          <a:ln>
                            <a:noFill/>
                          </a:ln>
                          <a:solidFill>
                            <a:srgbClr val="000000"/>
                          </a:solidFill>
                          <a:effectLst/>
                          <a:latin typeface="微軟正黑體" pitchFamily="34" charset="-120"/>
                          <a:ea typeface="微軟正黑體" pitchFamily="34" charset="-120"/>
                          <a:cs typeface="Arial" pitchFamily="34" charset="0"/>
                        </a:rPr>
                        <a:t>Taoyuan</a:t>
                      </a:r>
                      <a:endParaRPr kumimoji="1" lang="zh-TW"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lumMod val="40000"/>
                        <a:lumOff val="60000"/>
                        <a:alpha val="50000"/>
                      </a:schemeClr>
                    </a:solidFill>
                  </a:tcPr>
                </a:tc>
                <a:extLst>
                  <a:ext uri="{0D108BD9-81ED-4DB2-BD59-A6C34878D82A}">
                    <a16:rowId xmlns="" xmlns:a16="http://schemas.microsoft.com/office/drawing/2014/main" val="10002"/>
                  </a:ext>
                </a:extLst>
              </a:tr>
              <a:tr h="473868">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Established Time</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3">
                        <a:lumMod val="85000"/>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June 1, 1973</a:t>
                      </a:r>
                      <a:endParaRPr kumimoji="1" lang="zh-TW"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3">
                        <a:lumMod val="85000"/>
                        <a:alpha val="50000"/>
                      </a:schemeClr>
                    </a:solidFill>
                  </a:tcPr>
                </a:tc>
                <a:extLst>
                  <a:ext uri="{0D108BD9-81ED-4DB2-BD59-A6C34878D82A}">
                    <a16:rowId xmlns="" xmlns:a16="http://schemas.microsoft.com/office/drawing/2014/main" val="10003"/>
                  </a:ext>
                </a:extLst>
              </a:tr>
              <a:tr h="473868">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Paid-in Capital</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40000"/>
                        <a:lumOff val="60000"/>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NTD 1,298,338,480</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40000"/>
                        <a:lumOff val="60000"/>
                        <a:alpha val="50000"/>
                      </a:schemeClr>
                    </a:solidFill>
                  </a:tcPr>
                </a:tc>
                <a:extLst>
                  <a:ext uri="{0D108BD9-81ED-4DB2-BD59-A6C34878D82A}">
                    <a16:rowId xmlns="" xmlns:a16="http://schemas.microsoft.com/office/drawing/2014/main" val="10004"/>
                  </a:ext>
                </a:extLst>
              </a:tr>
              <a:tr h="473868">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Date of Listing</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3">
                        <a:lumMod val="85000"/>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May  5, 1993</a:t>
                      </a:r>
                      <a:endParaRPr kumimoji="1" lang="zh-TW"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3">
                        <a:lumMod val="85000"/>
                        <a:alpha val="50000"/>
                      </a:schemeClr>
                    </a:solidFill>
                  </a:tcPr>
                </a:tc>
                <a:extLst>
                  <a:ext uri="{0D108BD9-81ED-4DB2-BD59-A6C34878D82A}">
                    <a16:rowId xmlns="" xmlns:a16="http://schemas.microsoft.com/office/drawing/2014/main" val="10005"/>
                  </a:ext>
                </a:extLst>
              </a:tr>
              <a:tr h="473868">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rPr>
                        <a:t>Main Product</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40000"/>
                        <a:lumOff val="60000"/>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rPr>
                        <a:t>Woven Fabrics / </a:t>
                      </a:r>
                      <a:r>
                        <a:rPr kumimoji="1" lang="en-US" altLang="zh-TW" sz="1800" b="1" i="0" u="none" strike="noStrike" cap="none" normalizeH="0" baseline="0" dirty="0" err="1" smtClean="0">
                          <a:ln>
                            <a:noFill/>
                          </a:ln>
                          <a:solidFill>
                            <a:srgbClr val="000000"/>
                          </a:solidFill>
                          <a:effectLst/>
                          <a:latin typeface="微軟正黑體" pitchFamily="34" charset="-120"/>
                          <a:ea typeface="微軟正黑體" pitchFamily="34" charset="-120"/>
                        </a:rPr>
                        <a:t>Texturized</a:t>
                      </a: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rPr>
                        <a:t> Yarn</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40000"/>
                        <a:lumOff val="60000"/>
                        <a:alpha val="50000"/>
                      </a:schemeClr>
                    </a:solidFill>
                  </a:tcPr>
                </a:tc>
                <a:extLst>
                  <a:ext uri="{0D108BD9-81ED-4DB2-BD59-A6C34878D82A}">
                    <a16:rowId xmlns="" xmlns:a16="http://schemas.microsoft.com/office/drawing/2014/main" val="10006"/>
                  </a:ext>
                </a:extLst>
              </a:tr>
              <a:tr h="473868">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Employees</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3">
                        <a:lumMod val="85000"/>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rPr>
                        <a:t>403</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cs typeface="Arial" pitchFamily="34" charset="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3">
                        <a:lumMod val="85000"/>
                        <a:alpha val="50000"/>
                      </a:schemeClr>
                    </a:solidFill>
                  </a:tcPr>
                </a:tc>
                <a:extLst>
                  <a:ext uri="{0D108BD9-81ED-4DB2-BD59-A6C34878D82A}">
                    <a16:rowId xmlns="" xmlns:a16="http://schemas.microsoft.com/office/drawing/2014/main" val="10007"/>
                  </a:ext>
                </a:extLst>
              </a:tr>
              <a:tr h="473868">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rPr>
                        <a:t>Website</a:t>
                      </a:r>
                      <a:endParaRPr kumimoji="1" lang="zh-TW" altLang="en-US" sz="1800" b="1" i="0" u="none" strike="noStrike" cap="none" normalizeH="0" baseline="0" dirty="0" smtClean="0">
                        <a:ln>
                          <a:noFill/>
                        </a:ln>
                        <a:solidFill>
                          <a:srgbClr val="000000"/>
                        </a:solidFill>
                        <a:effectLst/>
                        <a:latin typeface="微軟正黑體" pitchFamily="34" charset="-120"/>
                        <a:ea typeface="微軟正黑體" pitchFamily="34" charset="-12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40000"/>
                        <a:lumOff val="60000"/>
                        <a:alpha val="50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微軟正黑體" pitchFamily="34" charset="-120"/>
                          <a:ea typeface="微軟正黑體" pitchFamily="34" charset="-120"/>
                        </a:rPr>
                        <a:t>www.ttfco.com</a:t>
                      </a:r>
                      <a:endParaRPr kumimoji="1" lang="zh-TW" altLang="zh-TW" sz="1800" b="1" i="0" u="none" strike="noStrike" cap="none" normalizeH="0" baseline="0" dirty="0" smtClean="0">
                        <a:ln>
                          <a:noFill/>
                        </a:ln>
                        <a:solidFill>
                          <a:srgbClr val="000000"/>
                        </a:solidFill>
                        <a:effectLst/>
                        <a:latin typeface="微軟正黑體" pitchFamily="34" charset="-120"/>
                        <a:ea typeface="微軟正黑體" pitchFamily="34" charset="-120"/>
                      </a:endParaRPr>
                    </a:p>
                  </a:txBody>
                  <a:tcPr marL="91449" marR="91449"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40000"/>
                        <a:lumOff val="60000"/>
                        <a:alpha val="50000"/>
                      </a:schemeClr>
                    </a:solidFill>
                  </a:tcPr>
                </a:tc>
                <a:extLst>
                  <a:ext uri="{0D108BD9-81ED-4DB2-BD59-A6C34878D82A}">
                    <a16:rowId xmlns="" xmlns:a16="http://schemas.microsoft.com/office/drawing/2014/main" val="10008"/>
                  </a:ext>
                </a:extLst>
              </a:tr>
            </a:tbl>
          </a:graphicData>
        </a:graphic>
      </p:graphicFrame>
      <p:pic>
        <p:nvPicPr>
          <p:cNvPr id="5155" name="圖片 7" descr="TTF logo &amp; 英文標準字-紅.jpg"/>
          <p:cNvPicPr>
            <a:picLocks noChangeAspect="1"/>
          </p:cNvPicPr>
          <p:nvPr/>
        </p:nvPicPr>
        <p:blipFill>
          <a:blip r:embed="rId3"/>
          <a:srcRect/>
          <a:stretch>
            <a:fillRect/>
          </a:stretch>
        </p:blipFill>
        <p:spPr bwMode="auto">
          <a:xfrm>
            <a:off x="6000750" y="6429375"/>
            <a:ext cx="3000375" cy="25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4"/>
          <p:cNvSpPr>
            <a:spLocks noChangeArrowheads="1"/>
          </p:cNvSpPr>
          <p:nvPr/>
        </p:nvSpPr>
        <p:spPr bwMode="auto">
          <a:xfrm>
            <a:off x="1428750" y="2928938"/>
            <a:ext cx="6929438" cy="1016000"/>
          </a:xfrm>
          <a:prstGeom prst="rect">
            <a:avLst/>
          </a:prstGeom>
          <a:noFill/>
          <a:ln>
            <a:noFill/>
          </a:ln>
          <a:extLst/>
        </p:spPr>
        <p:txBody>
          <a:bodyPr>
            <a:spAutoFit/>
          </a:bodyPr>
          <a:lstStyle/>
          <a:p>
            <a:pPr algn="ctr" fontAlgn="auto">
              <a:spcBef>
                <a:spcPts val="0"/>
              </a:spcBef>
              <a:spcAft>
                <a:spcPts val="0"/>
              </a:spcAft>
              <a:defRPr/>
            </a:pPr>
            <a:r>
              <a:rPr kumimoji="0" lang="en-US" altLang="zh-TW" sz="6000" b="1" dirty="0">
                <a:solidFill>
                  <a:schemeClr val="tx1">
                    <a:lumMod val="50000"/>
                  </a:schemeClr>
                </a:solidFill>
                <a:latin typeface="微軟正黑體" pitchFamily="34" charset="-120"/>
                <a:ea typeface="微軟正黑體" pitchFamily="34" charset="-120"/>
              </a:rPr>
              <a:t>Company History </a:t>
            </a:r>
          </a:p>
        </p:txBody>
      </p:sp>
      <p:pic>
        <p:nvPicPr>
          <p:cNvPr id="6147" name="圖片 4" descr="TTF logo &amp; 英文標準字-紅.jpg"/>
          <p:cNvPicPr>
            <a:picLocks noChangeAspect="1"/>
          </p:cNvPicPr>
          <p:nvPr/>
        </p:nvPicPr>
        <p:blipFill>
          <a:blip r:embed="rId2"/>
          <a:srcRect/>
          <a:stretch>
            <a:fillRect/>
          </a:stretch>
        </p:blipFill>
        <p:spPr bwMode="auto">
          <a:xfrm>
            <a:off x="6000750" y="6429375"/>
            <a:ext cx="3000375" cy="25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0" name="群組 3"/>
          <p:cNvGrpSpPr>
            <a:grpSpLocks/>
          </p:cNvGrpSpPr>
          <p:nvPr/>
        </p:nvGrpSpPr>
        <p:grpSpPr bwMode="auto">
          <a:xfrm>
            <a:off x="250825" y="260350"/>
            <a:ext cx="8199438" cy="1008063"/>
            <a:chOff x="251520" y="260648"/>
            <a:chExt cx="8199401" cy="1008112"/>
          </a:xfrm>
        </p:grpSpPr>
        <p:sp>
          <p:nvSpPr>
            <p:cNvPr id="14" name="矩形 13"/>
            <p:cNvSpPr/>
            <p:nvPr/>
          </p:nvSpPr>
          <p:spPr>
            <a:xfrm>
              <a:off x="1858062" y="1052736"/>
              <a:ext cx="26053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5" name="矩形 14"/>
            <p:cNvSpPr/>
            <p:nvPr/>
          </p:nvSpPr>
          <p:spPr>
            <a:xfrm>
              <a:off x="251520" y="1196752"/>
              <a:ext cx="81994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16" name="矩形 15"/>
            <p:cNvSpPr/>
            <p:nvPr/>
          </p:nvSpPr>
          <p:spPr>
            <a:xfrm>
              <a:off x="268974" y="260648"/>
              <a:ext cx="2605301" cy="889198"/>
            </a:xfrm>
            <a:prstGeom prst="rect">
              <a:avLst/>
            </a:prstGeom>
            <a:solidFill>
              <a:srgbClr val="FF8601"/>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zh-TW" b="1" dirty="0">
                  <a:solidFill>
                    <a:schemeClr val="accent4">
                      <a:lumMod val="75000"/>
                      <a:lumOff val="25000"/>
                    </a:schemeClr>
                  </a:solidFill>
                  <a:latin typeface="微軟正黑體" pitchFamily="34" charset="-120"/>
                  <a:ea typeface="微軟正黑體" pitchFamily="34" charset="-120"/>
                </a:rPr>
                <a:t>Company History</a:t>
              </a:r>
              <a:r>
                <a:rPr lang="zh-TW" altLang="en-US" b="1" dirty="0">
                  <a:solidFill>
                    <a:schemeClr val="accent4">
                      <a:lumMod val="75000"/>
                      <a:lumOff val="25000"/>
                    </a:schemeClr>
                  </a:solidFill>
                  <a:latin typeface="微軟正黑體" pitchFamily="34" charset="-120"/>
                  <a:ea typeface="微軟正黑體" pitchFamily="34" charset="-120"/>
                </a:rPr>
                <a:t> </a:t>
              </a:r>
            </a:p>
          </p:txBody>
        </p:sp>
      </p:grpSp>
      <p:graphicFrame>
        <p:nvGraphicFramePr>
          <p:cNvPr id="9" name="表格 8"/>
          <p:cNvGraphicFramePr>
            <a:graphicFrameLocks noGrp="1"/>
          </p:cNvGraphicFramePr>
          <p:nvPr>
            <p:extLst>
              <p:ext uri="{D42A27DB-BD31-4B8C-83A1-F6EECF244321}">
                <p14:modId xmlns="" xmlns:p14="http://schemas.microsoft.com/office/powerpoint/2010/main" val="3631380178"/>
              </p:ext>
            </p:extLst>
          </p:nvPr>
        </p:nvGraphicFramePr>
        <p:xfrm>
          <a:off x="928662" y="1214422"/>
          <a:ext cx="7848872" cy="5255032"/>
        </p:xfrm>
        <a:graphic>
          <a:graphicData uri="http://schemas.openxmlformats.org/drawingml/2006/table">
            <a:tbl>
              <a:tblPr/>
              <a:tblGrid>
                <a:gridCol w="1008112">
                  <a:extLst>
                    <a:ext uri="{9D8B030D-6E8A-4147-A177-3AD203B41FA5}">
                      <a16:colId xmlns="" xmlns:a16="http://schemas.microsoft.com/office/drawing/2014/main" val="20000"/>
                    </a:ext>
                  </a:extLst>
                </a:gridCol>
                <a:gridCol w="6840760">
                  <a:extLst>
                    <a:ext uri="{9D8B030D-6E8A-4147-A177-3AD203B41FA5}">
                      <a16:colId xmlns="" xmlns:a16="http://schemas.microsoft.com/office/drawing/2014/main" val="20001"/>
                    </a:ext>
                  </a:extLst>
                </a:gridCol>
              </a:tblGrid>
              <a:tr h="1282218">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Arial" pitchFamily="34" charset="0"/>
                          <a:ea typeface="新細明體" pitchFamily="18" charset="-120"/>
                        </a:rPr>
                        <a:t>1973</a:t>
                      </a:r>
                      <a:endParaRPr kumimoji="1" lang="zh-TW" altLang="en-US" sz="1800" b="1" i="0" u="none" strike="noStrike" cap="none" normalizeH="0" baseline="0" dirty="0" smtClean="0">
                        <a:ln>
                          <a:noFill/>
                        </a:ln>
                        <a:solidFill>
                          <a:srgbClr val="000000"/>
                        </a:solidFill>
                        <a:effectLst/>
                        <a:latin typeface="Arial"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lang="en-US" sz="1600" kern="1200" dirty="0" smtClean="0">
                          <a:solidFill>
                            <a:schemeClr val="tx1"/>
                          </a:solidFill>
                          <a:latin typeface="+mn-lt"/>
                          <a:ea typeface="+mn-ea"/>
                          <a:cs typeface="+mn-cs"/>
                        </a:rPr>
                        <a:t>Founded by Mr. Chang </a:t>
                      </a:r>
                      <a:r>
                        <a:rPr lang="en-US" sz="1600" kern="1200" dirty="0" err="1" smtClean="0">
                          <a:solidFill>
                            <a:schemeClr val="tx1"/>
                          </a:solidFill>
                          <a:latin typeface="+mn-lt"/>
                          <a:ea typeface="+mn-ea"/>
                          <a:cs typeface="+mn-cs"/>
                        </a:rPr>
                        <a:t>Ze</a:t>
                      </a:r>
                      <a:r>
                        <a:rPr lang="en-US" sz="1600" kern="1200" dirty="0" smtClean="0">
                          <a:solidFill>
                            <a:schemeClr val="tx1"/>
                          </a:solidFill>
                          <a:latin typeface="+mn-lt"/>
                          <a:ea typeface="+mn-ea"/>
                          <a:cs typeface="+mn-cs"/>
                        </a:rPr>
                        <a:t> </a:t>
                      </a:r>
                      <a:r>
                        <a:rPr lang="en-US" sz="1600" kern="1200" dirty="0" err="1" smtClean="0">
                          <a:solidFill>
                            <a:schemeClr val="tx1"/>
                          </a:solidFill>
                          <a:latin typeface="+mn-lt"/>
                          <a:ea typeface="+mn-ea"/>
                          <a:cs typeface="+mn-cs"/>
                        </a:rPr>
                        <a:t>Shen</a:t>
                      </a:r>
                      <a:r>
                        <a:rPr lang="en-US" sz="1600" kern="1200" dirty="0" smtClean="0">
                          <a:solidFill>
                            <a:schemeClr val="tx1"/>
                          </a:solidFill>
                          <a:latin typeface="+mn-lt"/>
                          <a:ea typeface="+mn-ea"/>
                          <a:cs typeface="+mn-cs"/>
                        </a:rPr>
                        <a:t> in 1973, TTF located its first factory at No. 60 Fuchou St., </a:t>
                      </a:r>
                      <a:r>
                        <a:rPr lang="en-US" sz="1600" kern="1200" dirty="0" err="1" smtClean="0">
                          <a:solidFill>
                            <a:schemeClr val="tx1"/>
                          </a:solidFill>
                          <a:latin typeface="+mn-lt"/>
                          <a:ea typeface="+mn-ea"/>
                          <a:cs typeface="+mn-cs"/>
                        </a:rPr>
                        <a:t>Kwang</a:t>
                      </a:r>
                      <a:r>
                        <a:rPr lang="en-US" sz="1600" kern="1200" dirty="0" smtClean="0">
                          <a:solidFill>
                            <a:schemeClr val="tx1"/>
                          </a:solidFill>
                          <a:latin typeface="+mn-lt"/>
                          <a:ea typeface="+mn-ea"/>
                          <a:cs typeface="+mn-cs"/>
                        </a:rPr>
                        <a:t>-Xing Vil., Bade Township, Tao Yuan County, Taiwan. TTF started its business with 1 sizing machine and 100 weaving looms, and its main product were nylon taffeta fabrics, 100% polyester suiting fabrics and shirting fabrics</a:t>
                      </a:r>
                      <a:endParaRPr kumimoji="1" lang="zh-TW" altLang="en-US" sz="1600" b="1" i="0" u="none" strike="noStrike" cap="none" normalizeH="0" baseline="0" dirty="0" smtClean="0">
                        <a:ln>
                          <a:noFill/>
                        </a:ln>
                        <a:solidFill>
                          <a:srgbClr val="000000"/>
                        </a:solidFill>
                        <a:effectLst/>
                        <a:latin typeface="Arial"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tx1">
                        <a:lumMod val="20000"/>
                        <a:lumOff val="80000"/>
                      </a:schemeClr>
                    </a:solidFill>
                  </a:tcPr>
                </a:tc>
                <a:extLst>
                  <a:ext uri="{0D108BD9-81ED-4DB2-BD59-A6C34878D82A}">
                    <a16:rowId xmlns="" xmlns:a16="http://schemas.microsoft.com/office/drawing/2014/main" val="10000"/>
                  </a:ext>
                </a:extLst>
              </a:tr>
              <a:tr h="561977">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Arial" pitchFamily="34" charset="0"/>
                          <a:ea typeface="新細明體" pitchFamily="18" charset="-120"/>
                        </a:rPr>
                        <a:t>1987</a:t>
                      </a:r>
                      <a:endParaRPr kumimoji="1" lang="zh-TW" altLang="en-US" sz="1800" b="1" i="0" u="none" strike="noStrike" cap="none" normalizeH="0" baseline="0" dirty="0" smtClean="0">
                        <a:ln>
                          <a:noFill/>
                        </a:ln>
                        <a:solidFill>
                          <a:srgbClr val="000000"/>
                        </a:solidFill>
                        <a:effectLst/>
                        <a:latin typeface="Arial"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defRPr/>
                      </a:pPr>
                      <a:r>
                        <a:rPr lang="en-US" sz="1600" kern="1200" dirty="0" smtClean="0">
                          <a:solidFill>
                            <a:schemeClr val="tx1"/>
                          </a:solidFill>
                          <a:latin typeface="+mn-lt"/>
                          <a:ea typeface="+mn-ea"/>
                          <a:cs typeface="+mn-cs"/>
                        </a:rPr>
                        <a:t>64 Tsudakoma water jet looms ware added into the production facility. The factory area was expanded by 4,000 square meters.</a:t>
                      </a:r>
                      <a:endParaRPr lang="zh-TW" altLang="en-US" sz="1600" kern="1200" dirty="0" smtClean="0">
                        <a:solidFill>
                          <a:schemeClr val="tx1"/>
                        </a:solidFill>
                        <a:latin typeface="+mn-lt"/>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 xmlns:a16="http://schemas.microsoft.com/office/drawing/2014/main" val="10001"/>
                  </a:ext>
                </a:extLst>
              </a:tr>
              <a:tr h="732744">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Arial" pitchFamily="34" charset="0"/>
                          <a:ea typeface="新細明體" pitchFamily="18" charset="-120"/>
                        </a:rPr>
                        <a:t>1988</a:t>
                      </a:r>
                      <a:endParaRPr kumimoji="1" lang="zh-TW" altLang="en-US" sz="1800" b="1" i="0" u="none" strike="noStrike" cap="none" normalizeH="0" baseline="0" dirty="0" smtClean="0">
                        <a:ln>
                          <a:noFill/>
                        </a:ln>
                        <a:solidFill>
                          <a:srgbClr val="000000"/>
                        </a:solidFill>
                        <a:effectLst/>
                        <a:latin typeface="Arial"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defRPr/>
                      </a:pPr>
                      <a:r>
                        <a:rPr lang="en-US" sz="1600" kern="1200" dirty="0" smtClean="0">
                          <a:solidFill>
                            <a:schemeClr val="tx1"/>
                          </a:solidFill>
                          <a:latin typeface="+mn-lt"/>
                          <a:ea typeface="+mn-ea"/>
                          <a:cs typeface="+mn-cs"/>
                        </a:rPr>
                        <a:t>The weaving looms were increased to be 260 water jet looms, and 64 rapier looms</a:t>
                      </a:r>
                      <a:r>
                        <a:rPr lang="zh-TW" altLang="en-US" sz="1600" kern="1200" dirty="0" smtClean="0">
                          <a:solidFill>
                            <a:schemeClr val="tx1"/>
                          </a:solidFill>
                          <a:latin typeface="+mn-lt"/>
                          <a:ea typeface="+mn-ea"/>
                          <a:cs typeface="+mn-cs"/>
                        </a:rPr>
                        <a:t>，</a:t>
                      </a:r>
                      <a:r>
                        <a:rPr lang="en-US" sz="1600" kern="1200" dirty="0" smtClean="0">
                          <a:solidFill>
                            <a:schemeClr val="tx1"/>
                          </a:solidFill>
                          <a:latin typeface="+mn-lt"/>
                          <a:ea typeface="+mn-ea"/>
                          <a:cs typeface="+mn-cs"/>
                        </a:rPr>
                        <a:t>and the total factory area were expanded to be 32,000 square meters.</a:t>
                      </a:r>
                      <a:endParaRPr lang="zh-TW" altLang="en-US" sz="1600" kern="1200" dirty="0" smtClean="0">
                        <a:solidFill>
                          <a:schemeClr val="tx1"/>
                        </a:solidFill>
                        <a:latin typeface="+mn-lt"/>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20000"/>
                        <a:lumOff val="80000"/>
                      </a:schemeClr>
                    </a:solidFill>
                  </a:tcPr>
                </a:tc>
                <a:extLst>
                  <a:ext uri="{0D108BD9-81ED-4DB2-BD59-A6C34878D82A}">
                    <a16:rowId xmlns="" xmlns:a16="http://schemas.microsoft.com/office/drawing/2014/main" val="10002"/>
                  </a:ext>
                </a:extLst>
              </a:tr>
              <a:tr h="538288">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Arial" pitchFamily="34" charset="0"/>
                          <a:ea typeface="新細明體" pitchFamily="18" charset="-120"/>
                        </a:rPr>
                        <a:t>1995</a:t>
                      </a:r>
                      <a:endParaRPr kumimoji="1" lang="zh-TW" altLang="en-US" sz="1800" b="1" i="0" u="none" strike="noStrike" cap="none" normalizeH="0" baseline="0" dirty="0" smtClean="0">
                        <a:ln>
                          <a:noFill/>
                        </a:ln>
                        <a:solidFill>
                          <a:srgbClr val="000000"/>
                        </a:solidFill>
                        <a:effectLst/>
                        <a:latin typeface="Arial"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defRPr/>
                      </a:pPr>
                      <a:r>
                        <a:rPr lang="en-US" sz="1600" kern="1200" dirty="0" smtClean="0">
                          <a:solidFill>
                            <a:schemeClr val="tx1"/>
                          </a:solidFill>
                          <a:latin typeface="+mn-lt"/>
                          <a:ea typeface="+mn-ea"/>
                          <a:cs typeface="+mn-cs"/>
                        </a:rPr>
                        <a:t>With the installation of 50 </a:t>
                      </a:r>
                      <a:r>
                        <a:rPr lang="en-US" sz="1600" kern="1200" dirty="0" err="1" smtClean="0">
                          <a:solidFill>
                            <a:schemeClr val="tx1"/>
                          </a:solidFill>
                          <a:latin typeface="+mn-lt"/>
                          <a:ea typeface="+mn-ea"/>
                          <a:cs typeface="+mn-cs"/>
                        </a:rPr>
                        <a:t>Picanol</a:t>
                      </a:r>
                      <a:r>
                        <a:rPr lang="en-US" sz="1600" kern="1200" dirty="0" smtClean="0">
                          <a:solidFill>
                            <a:schemeClr val="tx1"/>
                          </a:solidFill>
                          <a:latin typeface="+mn-lt"/>
                          <a:ea typeface="+mn-ea"/>
                          <a:cs typeface="+mn-cs"/>
                        </a:rPr>
                        <a:t> jacquard looms, TTF started to supply jacquard fabrics.</a:t>
                      </a:r>
                      <a:endParaRPr lang="zh-TW" altLang="en-US" sz="1600" kern="1200" dirty="0" smtClean="0">
                        <a:solidFill>
                          <a:schemeClr val="tx1"/>
                        </a:solidFill>
                        <a:latin typeface="+mn-lt"/>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 xmlns:a16="http://schemas.microsoft.com/office/drawing/2014/main" val="10003"/>
                  </a:ext>
                </a:extLst>
              </a:tr>
              <a:tr h="515635">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Arial" pitchFamily="34" charset="0"/>
                          <a:ea typeface="新細明體" pitchFamily="18" charset="-120"/>
                        </a:rPr>
                        <a:t>1998</a:t>
                      </a:r>
                      <a:endParaRPr kumimoji="1" lang="zh-TW" altLang="en-US" sz="1800" b="1" i="0" u="none" strike="noStrike" cap="none" normalizeH="0" baseline="0" dirty="0" smtClean="0">
                        <a:ln>
                          <a:noFill/>
                        </a:ln>
                        <a:solidFill>
                          <a:srgbClr val="000000"/>
                        </a:solidFill>
                        <a:effectLst/>
                        <a:latin typeface="Arial"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20000"/>
                        <a:lumOff val="80000"/>
                      </a:schemeClr>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defRPr/>
                      </a:pPr>
                      <a:r>
                        <a:rPr lang="en-US" sz="1600" kern="1200" dirty="0" smtClean="0">
                          <a:solidFill>
                            <a:schemeClr val="tx1"/>
                          </a:solidFill>
                          <a:latin typeface="+mn-lt"/>
                          <a:ea typeface="+mn-ea"/>
                          <a:cs typeface="+mn-cs"/>
                        </a:rPr>
                        <a:t>The yarn </a:t>
                      </a:r>
                      <a:r>
                        <a:rPr lang="en-US" sz="1600" kern="1200" dirty="0" err="1" smtClean="0">
                          <a:solidFill>
                            <a:schemeClr val="tx1"/>
                          </a:solidFill>
                          <a:latin typeface="+mn-lt"/>
                          <a:ea typeface="+mn-ea"/>
                          <a:cs typeface="+mn-cs"/>
                        </a:rPr>
                        <a:t>texturizing</a:t>
                      </a:r>
                      <a:r>
                        <a:rPr lang="en-US" sz="1600" kern="1200" dirty="0" smtClean="0">
                          <a:solidFill>
                            <a:schemeClr val="tx1"/>
                          </a:solidFill>
                          <a:latin typeface="+mn-lt"/>
                          <a:ea typeface="+mn-ea"/>
                          <a:cs typeface="+mn-cs"/>
                        </a:rPr>
                        <a:t> plant was set up in Yang Mei District, </a:t>
                      </a:r>
                      <a:r>
                        <a:rPr lang="en-US" sz="1600" kern="1200" dirty="0" err="1" smtClean="0">
                          <a:solidFill>
                            <a:schemeClr val="tx1"/>
                          </a:solidFill>
                          <a:latin typeface="+mn-lt"/>
                          <a:ea typeface="+mn-ea"/>
                          <a:cs typeface="+mn-cs"/>
                        </a:rPr>
                        <a:t>Taoyuan</a:t>
                      </a:r>
                      <a:r>
                        <a:rPr lang="en-US" sz="1600" kern="1200" dirty="0" smtClean="0">
                          <a:solidFill>
                            <a:schemeClr val="tx1"/>
                          </a:solidFill>
                          <a:latin typeface="+mn-lt"/>
                          <a:ea typeface="+mn-ea"/>
                          <a:cs typeface="+mn-cs"/>
                        </a:rPr>
                        <a:t>, TTF thus integrated the supply chain vertically.</a:t>
                      </a:r>
                      <a:endParaRPr lang="zh-TW" altLang="en-US" sz="1600" kern="1200" dirty="0" smtClean="0">
                        <a:solidFill>
                          <a:schemeClr val="tx1"/>
                        </a:solidFill>
                        <a:latin typeface="+mn-lt"/>
                        <a:ea typeface="+mn-ea"/>
                        <a:cs typeface="+mn-cs"/>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tx1">
                        <a:lumMod val="20000"/>
                        <a:lumOff val="80000"/>
                      </a:schemeClr>
                    </a:solidFill>
                  </a:tcPr>
                </a:tc>
                <a:extLst>
                  <a:ext uri="{0D108BD9-81ED-4DB2-BD59-A6C34878D82A}">
                    <a16:rowId xmlns="" xmlns:a16="http://schemas.microsoft.com/office/drawing/2014/main" val="10004"/>
                  </a:ext>
                </a:extLst>
              </a:tr>
              <a:tr h="1384072">
                <a:tc>
                  <a:txBody>
                    <a:bodyPr/>
                    <a:lstStyle/>
                    <a:p>
                      <a:pPr marL="0" marR="0" lvl="0" indent="0" algn="ctr" defTabSz="914400" rtl="0" eaLnBrk="1" fontAlgn="base" latinLnBrk="0" hangingPunct="1">
                        <a:lnSpc>
                          <a:spcPct val="100000"/>
                        </a:lnSpc>
                        <a:spcBef>
                          <a:spcPct val="0"/>
                        </a:spcBef>
                        <a:spcAft>
                          <a:spcPct val="0"/>
                        </a:spcAft>
                        <a:buClr>
                          <a:schemeClr val="tx1"/>
                        </a:buClr>
                        <a:buSzPct val="75000"/>
                        <a:buFontTx/>
                        <a:buNone/>
                        <a:tabLst/>
                      </a:pPr>
                      <a:r>
                        <a:rPr kumimoji="1" lang="en-US" altLang="zh-TW" sz="1800" b="1" i="0" u="none" strike="noStrike" cap="none" normalizeH="0" baseline="0" dirty="0" smtClean="0">
                          <a:ln>
                            <a:noFill/>
                          </a:ln>
                          <a:solidFill>
                            <a:srgbClr val="000000"/>
                          </a:solidFill>
                          <a:effectLst/>
                          <a:latin typeface="Arial" pitchFamily="34" charset="0"/>
                          <a:ea typeface="新細明體" pitchFamily="18" charset="-120"/>
                        </a:rPr>
                        <a:t>2023</a:t>
                      </a:r>
                      <a:endParaRPr kumimoji="1" lang="zh-TW" altLang="en-US" sz="1800" b="1" i="0" u="none" strike="noStrike" cap="none" normalizeH="0" baseline="0" dirty="0" smtClean="0">
                        <a:ln>
                          <a:noFill/>
                        </a:ln>
                        <a:solidFill>
                          <a:srgbClr val="000000"/>
                        </a:solidFill>
                        <a:effectLst/>
                        <a:latin typeface="Arial"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
                          <a:schemeClr val="tx1"/>
                        </a:buClr>
                        <a:buSzPct val="75000"/>
                        <a:buFontTx/>
                        <a:buNone/>
                        <a:tabLst/>
                      </a:pPr>
                      <a:r>
                        <a:rPr lang="en-US" sz="1600" kern="1200" dirty="0" err="1" smtClean="0">
                          <a:solidFill>
                            <a:schemeClr val="tx1"/>
                          </a:solidFill>
                          <a:latin typeface="+mn-lt"/>
                          <a:ea typeface="+mn-ea"/>
                          <a:cs typeface="+mn-cs"/>
                        </a:rPr>
                        <a:t>Announance</a:t>
                      </a:r>
                      <a:r>
                        <a:rPr lang="en-US" sz="1600" kern="1200" dirty="0" smtClean="0">
                          <a:solidFill>
                            <a:schemeClr val="tx1"/>
                          </a:solidFill>
                          <a:latin typeface="+mn-lt"/>
                          <a:ea typeface="+mn-ea"/>
                          <a:cs typeface="+mn-cs"/>
                        </a:rPr>
                        <a:t> </a:t>
                      </a:r>
                      <a:r>
                        <a:rPr lang="en-US" sz="1600" kern="1200" dirty="0" err="1" smtClean="0">
                          <a:solidFill>
                            <a:schemeClr val="tx1"/>
                          </a:solidFill>
                          <a:latin typeface="+mn-lt"/>
                          <a:ea typeface="+mn-ea"/>
                          <a:cs typeface="+mn-cs"/>
                        </a:rPr>
                        <a:t>ElasLana</a:t>
                      </a:r>
                      <a:r>
                        <a:rPr lang="en-US" sz="1600" kern="1200" dirty="0" smtClean="0">
                          <a:solidFill>
                            <a:schemeClr val="tx1"/>
                          </a:solidFill>
                          <a:latin typeface="+mn-lt"/>
                          <a:ea typeface="+mn-ea"/>
                          <a:cs typeface="+mn-cs"/>
                        </a:rPr>
                        <a:t>, a highly elastic wool-feel functional fabric. It is the most classic fabric brand among functional fabrics and dominates the market. It is highly recognized by international brands. This fabric is 100% independently developed by TTF. It is positioned as an urban casual functional fabric, symbolizing fullness. Vitality and fashion innovation.</a:t>
                      </a:r>
                      <a:endParaRPr kumimoji="1" lang="zh-TW" altLang="en-US" sz="1600" b="0" i="0" u="none" strike="noStrike" cap="none" normalizeH="0" baseline="0" dirty="0" smtClean="0">
                        <a:ln>
                          <a:noFill/>
                        </a:ln>
                        <a:solidFill>
                          <a:srgbClr val="000000"/>
                        </a:solidFill>
                        <a:effectLst/>
                        <a:latin typeface="Arial" pitchFamily="34" charset="0"/>
                        <a:ea typeface="新細明體" pitchFamily="18" charset="-12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 xmlns:a16="http://schemas.microsoft.com/office/drawing/2014/main" val="10005"/>
                  </a:ext>
                </a:extLst>
              </a:tr>
            </a:tbl>
          </a:graphicData>
        </a:graphic>
      </p:graphicFrame>
      <p:pic>
        <p:nvPicPr>
          <p:cNvPr id="7194" name="圖片 7" descr="TTF logo &amp; 英文標準字-紅.jpg"/>
          <p:cNvPicPr>
            <a:picLocks noChangeAspect="1"/>
          </p:cNvPicPr>
          <p:nvPr/>
        </p:nvPicPr>
        <p:blipFill>
          <a:blip r:embed="rId3"/>
          <a:srcRect/>
          <a:stretch>
            <a:fillRect/>
          </a:stretch>
        </p:blipFill>
        <p:spPr bwMode="auto">
          <a:xfrm>
            <a:off x="6000750" y="6429375"/>
            <a:ext cx="3000375" cy="25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4"/>
          <p:cNvSpPr>
            <a:spLocks noChangeArrowheads="1"/>
          </p:cNvSpPr>
          <p:nvPr/>
        </p:nvSpPr>
        <p:spPr bwMode="auto">
          <a:xfrm>
            <a:off x="1285875" y="3000375"/>
            <a:ext cx="7358063" cy="923925"/>
          </a:xfrm>
          <a:prstGeom prst="rect">
            <a:avLst/>
          </a:prstGeom>
          <a:noFill/>
          <a:ln>
            <a:noFill/>
          </a:ln>
          <a:extLst/>
        </p:spPr>
        <p:txBody>
          <a:bodyPr>
            <a:spAutoFit/>
          </a:bodyPr>
          <a:lstStyle/>
          <a:p>
            <a:pPr algn="ctr" fontAlgn="auto">
              <a:spcBef>
                <a:spcPts val="0"/>
              </a:spcBef>
              <a:spcAft>
                <a:spcPts val="0"/>
              </a:spcAft>
              <a:defRPr/>
            </a:pPr>
            <a:r>
              <a:rPr kumimoji="0" lang="en-US" altLang="zh-TW" sz="5400" b="1" dirty="0">
                <a:solidFill>
                  <a:schemeClr val="tx1">
                    <a:lumMod val="50000"/>
                  </a:schemeClr>
                </a:solidFill>
                <a:latin typeface="微軟正黑體" pitchFamily="34" charset="-120"/>
                <a:ea typeface="微軟正黑體" pitchFamily="34" charset="-120"/>
              </a:rPr>
              <a:t>Operation Overview </a:t>
            </a:r>
          </a:p>
        </p:txBody>
      </p:sp>
      <p:pic>
        <p:nvPicPr>
          <p:cNvPr id="13315" name="圖片 4" descr="TTF logo &amp; 英文標準字-紅.jpg"/>
          <p:cNvPicPr>
            <a:picLocks noChangeAspect="1"/>
          </p:cNvPicPr>
          <p:nvPr/>
        </p:nvPicPr>
        <p:blipFill>
          <a:blip r:embed="rId2"/>
          <a:srcRect/>
          <a:stretch>
            <a:fillRect/>
          </a:stretch>
        </p:blipFill>
        <p:spPr bwMode="auto">
          <a:xfrm>
            <a:off x="6000750" y="6429375"/>
            <a:ext cx="3000375" cy="25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54"/>
          <p:cNvSpPr>
            <a:spLocks noChangeArrowheads="1"/>
          </p:cNvSpPr>
          <p:nvPr/>
        </p:nvSpPr>
        <p:spPr bwMode="auto">
          <a:xfrm>
            <a:off x="0" y="0"/>
            <a:ext cx="9144000" cy="1571625"/>
          </a:xfrm>
          <a:prstGeom prst="rect">
            <a:avLst/>
          </a:prstGeom>
          <a:gradFill rotWithShape="1">
            <a:gsLst>
              <a:gs pos="0">
                <a:srgbClr val="BFBFBF"/>
              </a:gs>
              <a:gs pos="25999">
                <a:srgbClr val="F2F2F2"/>
              </a:gs>
              <a:gs pos="50000">
                <a:srgbClr val="FFFFFF"/>
              </a:gs>
              <a:gs pos="100000">
                <a:srgbClr val="FFFFFF"/>
              </a:gs>
            </a:gsLst>
            <a:lin ang="5400000"/>
          </a:gradFill>
          <a:ln w="9525">
            <a:noFill/>
            <a:miter lim="800000"/>
            <a:headEnd/>
            <a:tailEnd/>
          </a:ln>
        </p:spPr>
        <p:txBody>
          <a:bodyPr anchor="ctr"/>
          <a:lstStyle/>
          <a:p>
            <a:endParaRPr kumimoji="0" lang="zh-CN" altLang="zh-CN" sz="1800">
              <a:solidFill>
                <a:srgbClr val="FFFFFF"/>
              </a:solidFill>
              <a:latin typeface="Calibri" pitchFamily="34" charset="0"/>
              <a:ea typeface="SimSun" pitchFamily="2" charset="-122"/>
            </a:endParaRPr>
          </a:p>
        </p:txBody>
      </p:sp>
      <p:grpSp>
        <p:nvGrpSpPr>
          <p:cNvPr id="9219" name="群組 25"/>
          <p:cNvGrpSpPr>
            <a:grpSpLocks/>
          </p:cNvGrpSpPr>
          <p:nvPr/>
        </p:nvGrpSpPr>
        <p:grpSpPr bwMode="auto">
          <a:xfrm>
            <a:off x="250825" y="260350"/>
            <a:ext cx="8199438" cy="1008063"/>
            <a:chOff x="251520" y="260648"/>
            <a:chExt cx="8199401" cy="1008112"/>
          </a:xfrm>
        </p:grpSpPr>
        <p:sp>
          <p:nvSpPr>
            <p:cNvPr id="27" name="矩形 26"/>
            <p:cNvSpPr/>
            <p:nvPr/>
          </p:nvSpPr>
          <p:spPr>
            <a:xfrm>
              <a:off x="1858062" y="1052736"/>
              <a:ext cx="26053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28" name="矩形 27"/>
            <p:cNvSpPr/>
            <p:nvPr/>
          </p:nvSpPr>
          <p:spPr>
            <a:xfrm>
              <a:off x="251520" y="1196752"/>
              <a:ext cx="8199401" cy="72008"/>
            </a:xfrm>
            <a:prstGeom prst="rect">
              <a:avLst/>
            </a:prstGeom>
            <a:solidFill>
              <a:srgbClr val="FF8601"/>
            </a:solidFill>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zh-TW" altLang="en-US" sz="1800"/>
            </a:p>
          </p:txBody>
        </p:sp>
        <p:sp>
          <p:nvSpPr>
            <p:cNvPr id="29" name="矩形 28"/>
            <p:cNvSpPr/>
            <p:nvPr/>
          </p:nvSpPr>
          <p:spPr>
            <a:xfrm>
              <a:off x="268974" y="260648"/>
              <a:ext cx="2605301" cy="889198"/>
            </a:xfrm>
            <a:prstGeom prst="rect">
              <a:avLst/>
            </a:prstGeom>
            <a:solidFill>
              <a:srgbClr val="FF8601"/>
            </a:solidFill>
          </p:spPr>
          <p:style>
            <a:lnRef idx="0">
              <a:schemeClr val="accent6"/>
            </a:lnRef>
            <a:fillRef idx="3">
              <a:schemeClr val="accent6"/>
            </a:fillRef>
            <a:effectRef idx="3">
              <a:schemeClr val="accent6"/>
            </a:effectRef>
            <a:fontRef idx="minor">
              <a:schemeClr val="lt1"/>
            </a:fontRef>
          </p:style>
          <p:txBody>
            <a:bodyPr anchor="ctr"/>
            <a:lstStyle/>
            <a:p>
              <a:pPr algn="ctr">
                <a:defRPr/>
              </a:pPr>
              <a:r>
                <a:rPr lang="en-US" altLang="zh-TW" b="1" dirty="0">
                  <a:solidFill>
                    <a:schemeClr val="accent4">
                      <a:lumMod val="75000"/>
                      <a:lumOff val="25000"/>
                    </a:schemeClr>
                  </a:solidFill>
                  <a:latin typeface="微軟正黑體" pitchFamily="34" charset="-120"/>
                  <a:ea typeface="微軟正黑體" pitchFamily="34" charset="-120"/>
                </a:rPr>
                <a:t>Operation Overview</a:t>
              </a:r>
              <a:endParaRPr lang="zh-TW" altLang="en-US" b="1" dirty="0">
                <a:solidFill>
                  <a:schemeClr val="accent4">
                    <a:lumMod val="75000"/>
                    <a:lumOff val="25000"/>
                  </a:schemeClr>
                </a:solidFill>
                <a:latin typeface="微軟正黑體" pitchFamily="34" charset="-120"/>
                <a:ea typeface="微軟正黑體" pitchFamily="34" charset="-120"/>
              </a:endParaRPr>
            </a:p>
          </p:txBody>
        </p:sp>
      </p:grpSp>
      <p:sp>
        <p:nvSpPr>
          <p:cNvPr id="9220" name="文字方塊 7"/>
          <p:cNvSpPr txBox="1">
            <a:spLocks noChangeArrowheads="1"/>
          </p:cNvSpPr>
          <p:nvPr/>
        </p:nvSpPr>
        <p:spPr bwMode="auto">
          <a:xfrm>
            <a:off x="971550" y="1341438"/>
            <a:ext cx="7458075" cy="1384300"/>
          </a:xfrm>
          <a:prstGeom prst="rect">
            <a:avLst/>
          </a:prstGeom>
          <a:noFill/>
          <a:ln w="9525">
            <a:noFill/>
            <a:miter lim="800000"/>
            <a:headEnd/>
            <a:tailEnd/>
          </a:ln>
        </p:spPr>
        <p:txBody>
          <a:bodyPr>
            <a:spAutoFit/>
          </a:bodyPr>
          <a:lstStyle/>
          <a:p>
            <a:r>
              <a:rPr lang="en-US" altLang="zh-TW" sz="2800" b="1" dirty="0" smtClean="0">
                <a:latin typeface="Calibri" pitchFamily="34" charset="0"/>
              </a:rPr>
              <a:t>Product</a:t>
            </a:r>
            <a:r>
              <a:rPr lang="en-US" altLang="zh-TW" sz="2800" b="1" dirty="0">
                <a:latin typeface="Calibri" pitchFamily="34" charset="0"/>
              </a:rPr>
              <a:t>: Woven Fabrics / </a:t>
            </a:r>
            <a:r>
              <a:rPr lang="en-US" altLang="zh-TW" sz="2800" b="1" dirty="0" err="1">
                <a:latin typeface="Calibri" pitchFamily="34" charset="0"/>
              </a:rPr>
              <a:t>Texturized</a:t>
            </a:r>
            <a:r>
              <a:rPr lang="en-US" altLang="zh-TW" sz="2800" b="1" dirty="0">
                <a:latin typeface="Calibri" pitchFamily="34" charset="0"/>
              </a:rPr>
              <a:t> Yarn</a:t>
            </a:r>
            <a:br>
              <a:rPr lang="en-US" altLang="zh-TW" sz="2800" b="1" dirty="0">
                <a:latin typeface="Calibri" pitchFamily="34" charset="0"/>
              </a:rPr>
            </a:br>
            <a:r>
              <a:rPr lang="en-US" altLang="zh-TW" sz="2800" b="1" dirty="0">
                <a:latin typeface="Calibri" pitchFamily="34" charset="0"/>
              </a:rPr>
              <a:t>Website</a:t>
            </a:r>
            <a:r>
              <a:rPr lang="en-US" altLang="zh-TW" sz="2800" b="1" dirty="0">
                <a:solidFill>
                  <a:srgbClr val="000000"/>
                </a:solidFill>
                <a:latin typeface="Calibri" pitchFamily="34" charset="0"/>
              </a:rPr>
              <a:t>:</a:t>
            </a:r>
            <a:r>
              <a:rPr lang="zh-TW" altLang="en-US" sz="2800" b="1" dirty="0">
                <a:solidFill>
                  <a:srgbClr val="000000"/>
                </a:solidFill>
                <a:latin typeface="Calibri" pitchFamily="34" charset="0"/>
              </a:rPr>
              <a:t> </a:t>
            </a:r>
            <a:r>
              <a:rPr lang="en-US" altLang="zh-TW" sz="2800" b="1" dirty="0">
                <a:solidFill>
                  <a:srgbClr val="000000"/>
                </a:solidFill>
                <a:latin typeface="Calibri" pitchFamily="34" charset="0"/>
                <a:hlinkClick r:id="rId3"/>
              </a:rPr>
              <a:t>www.ttfco.com</a:t>
            </a:r>
            <a:endParaRPr lang="en-US" altLang="zh-TW" sz="2800" b="1" dirty="0">
              <a:solidFill>
                <a:srgbClr val="000000"/>
              </a:solidFill>
              <a:latin typeface="Calibri" pitchFamily="34" charset="0"/>
            </a:endParaRPr>
          </a:p>
          <a:p>
            <a:endParaRPr lang="en-US" altLang="zh-TW" sz="2800" dirty="0">
              <a:latin typeface="Calibri" pitchFamily="34" charset="0"/>
            </a:endParaRPr>
          </a:p>
        </p:txBody>
      </p:sp>
      <p:pic>
        <p:nvPicPr>
          <p:cNvPr id="9221" name="Picture 15" descr="http://www.ttfco.com/img/ill_about01.jpg"/>
          <p:cNvPicPr>
            <a:picLocks noChangeAspect="1" noChangeArrowheads="1"/>
          </p:cNvPicPr>
          <p:nvPr/>
        </p:nvPicPr>
        <p:blipFill>
          <a:blip r:embed="rId4"/>
          <a:srcRect/>
          <a:stretch>
            <a:fillRect/>
          </a:stretch>
        </p:blipFill>
        <p:spPr bwMode="auto">
          <a:xfrm>
            <a:off x="900113" y="2349500"/>
            <a:ext cx="2314575" cy="1541463"/>
          </a:xfrm>
          <a:prstGeom prst="rect">
            <a:avLst/>
          </a:prstGeom>
          <a:noFill/>
          <a:ln w="9525">
            <a:noFill/>
            <a:miter lim="800000"/>
            <a:headEnd/>
            <a:tailEnd/>
          </a:ln>
        </p:spPr>
      </p:pic>
      <p:pic>
        <p:nvPicPr>
          <p:cNvPr id="9222" name="Picture 16"/>
          <p:cNvPicPr>
            <a:picLocks noChangeAspect="1" noChangeArrowheads="1"/>
          </p:cNvPicPr>
          <p:nvPr/>
        </p:nvPicPr>
        <p:blipFill>
          <a:blip r:embed="rId5"/>
          <a:srcRect/>
          <a:stretch>
            <a:fillRect/>
          </a:stretch>
        </p:blipFill>
        <p:spPr bwMode="auto">
          <a:xfrm>
            <a:off x="3786188" y="2286000"/>
            <a:ext cx="2078037" cy="1663700"/>
          </a:xfrm>
          <a:prstGeom prst="rect">
            <a:avLst/>
          </a:prstGeom>
          <a:noFill/>
          <a:ln w="9525">
            <a:noFill/>
            <a:miter lim="800000"/>
            <a:headEnd/>
            <a:tailEnd/>
          </a:ln>
        </p:spPr>
      </p:pic>
      <p:pic>
        <p:nvPicPr>
          <p:cNvPr id="9223" name="圖片 14" descr="樣布01.jpg"/>
          <p:cNvPicPr>
            <a:picLocks noChangeAspect="1"/>
          </p:cNvPicPr>
          <p:nvPr/>
        </p:nvPicPr>
        <p:blipFill>
          <a:blip r:embed="rId6"/>
          <a:srcRect/>
          <a:stretch>
            <a:fillRect/>
          </a:stretch>
        </p:blipFill>
        <p:spPr bwMode="auto">
          <a:xfrm>
            <a:off x="6357938" y="2286000"/>
            <a:ext cx="2000250" cy="1657350"/>
          </a:xfrm>
          <a:prstGeom prst="rect">
            <a:avLst/>
          </a:prstGeom>
          <a:noFill/>
          <a:ln w="9525">
            <a:noFill/>
            <a:miter lim="800000"/>
            <a:headEnd/>
            <a:tailEnd/>
          </a:ln>
        </p:spPr>
      </p:pic>
      <p:pic>
        <p:nvPicPr>
          <p:cNvPr id="9224" name="圖片 15" descr="樣布02.jpg"/>
          <p:cNvPicPr>
            <a:picLocks noChangeAspect="1"/>
          </p:cNvPicPr>
          <p:nvPr/>
        </p:nvPicPr>
        <p:blipFill>
          <a:blip r:embed="rId7"/>
          <a:srcRect/>
          <a:stretch>
            <a:fillRect/>
          </a:stretch>
        </p:blipFill>
        <p:spPr bwMode="auto">
          <a:xfrm>
            <a:off x="6372225" y="4365625"/>
            <a:ext cx="1985963" cy="1646238"/>
          </a:xfrm>
          <a:prstGeom prst="rect">
            <a:avLst/>
          </a:prstGeom>
          <a:noFill/>
          <a:ln w="9525">
            <a:noFill/>
            <a:miter lim="800000"/>
            <a:headEnd/>
            <a:tailEnd/>
          </a:ln>
        </p:spPr>
      </p:pic>
      <p:pic>
        <p:nvPicPr>
          <p:cNvPr id="9225" name="圖片 16" descr="樣布03.jpg"/>
          <p:cNvPicPr>
            <a:picLocks noChangeAspect="1"/>
          </p:cNvPicPr>
          <p:nvPr/>
        </p:nvPicPr>
        <p:blipFill>
          <a:blip r:embed="rId8"/>
          <a:srcRect/>
          <a:stretch>
            <a:fillRect/>
          </a:stretch>
        </p:blipFill>
        <p:spPr bwMode="auto">
          <a:xfrm>
            <a:off x="1143000" y="4357688"/>
            <a:ext cx="2071688" cy="1716087"/>
          </a:xfrm>
          <a:prstGeom prst="rect">
            <a:avLst/>
          </a:prstGeom>
          <a:noFill/>
          <a:ln w="9525">
            <a:noFill/>
            <a:miter lim="800000"/>
            <a:headEnd/>
            <a:tailEnd/>
          </a:ln>
        </p:spPr>
      </p:pic>
      <p:pic>
        <p:nvPicPr>
          <p:cNvPr id="9226" name="圖片 17" descr="樣布04.jpg"/>
          <p:cNvPicPr>
            <a:picLocks noChangeAspect="1"/>
          </p:cNvPicPr>
          <p:nvPr/>
        </p:nvPicPr>
        <p:blipFill>
          <a:blip r:embed="rId9"/>
          <a:srcRect/>
          <a:stretch>
            <a:fillRect/>
          </a:stretch>
        </p:blipFill>
        <p:spPr bwMode="auto">
          <a:xfrm>
            <a:off x="3851275" y="4365625"/>
            <a:ext cx="2006600" cy="1663700"/>
          </a:xfrm>
          <a:prstGeom prst="rect">
            <a:avLst/>
          </a:prstGeom>
          <a:noFill/>
          <a:ln w="9525">
            <a:noFill/>
            <a:miter lim="800000"/>
            <a:headEnd/>
            <a:tailEnd/>
          </a:ln>
        </p:spPr>
      </p:pic>
      <p:sp>
        <p:nvSpPr>
          <p:cNvPr id="9227" name="文字方塊 14"/>
          <p:cNvSpPr txBox="1">
            <a:spLocks noChangeArrowheads="1"/>
          </p:cNvSpPr>
          <p:nvPr/>
        </p:nvSpPr>
        <p:spPr bwMode="auto">
          <a:xfrm>
            <a:off x="928688" y="3929063"/>
            <a:ext cx="2786062" cy="307975"/>
          </a:xfrm>
          <a:prstGeom prst="rect">
            <a:avLst/>
          </a:prstGeom>
          <a:noFill/>
          <a:ln w="9525">
            <a:noFill/>
            <a:miter lim="800000"/>
            <a:headEnd/>
            <a:tailEnd/>
          </a:ln>
        </p:spPr>
        <p:txBody>
          <a:bodyPr>
            <a:spAutoFit/>
          </a:bodyPr>
          <a:lstStyle/>
          <a:p>
            <a:r>
              <a:rPr lang="en-US" altLang="zh-TW" sz="1400"/>
              <a:t>Comfortable Wool Touch Fabrics  </a:t>
            </a:r>
            <a:endParaRPr lang="zh-TW" altLang="en-US" sz="1400"/>
          </a:p>
        </p:txBody>
      </p:sp>
      <p:sp>
        <p:nvSpPr>
          <p:cNvPr id="9228" name="文字方塊 15"/>
          <p:cNvSpPr txBox="1">
            <a:spLocks noChangeArrowheads="1"/>
          </p:cNvSpPr>
          <p:nvPr/>
        </p:nvSpPr>
        <p:spPr bwMode="auto">
          <a:xfrm>
            <a:off x="6357938" y="6000750"/>
            <a:ext cx="2786062" cy="307975"/>
          </a:xfrm>
          <a:prstGeom prst="rect">
            <a:avLst/>
          </a:prstGeom>
          <a:noFill/>
          <a:ln w="9525">
            <a:noFill/>
            <a:miter lim="800000"/>
            <a:headEnd/>
            <a:tailEnd/>
          </a:ln>
        </p:spPr>
        <p:txBody>
          <a:bodyPr>
            <a:spAutoFit/>
          </a:bodyPr>
          <a:lstStyle/>
          <a:p>
            <a:r>
              <a:rPr lang="en-US" altLang="zh-TW" sz="1400"/>
              <a:t>Glittering Fashion Fabrics</a:t>
            </a:r>
            <a:endParaRPr lang="zh-TW" altLang="en-US" sz="1400"/>
          </a:p>
        </p:txBody>
      </p:sp>
      <p:sp>
        <p:nvSpPr>
          <p:cNvPr id="9229" name="文字方塊 16"/>
          <p:cNvSpPr txBox="1">
            <a:spLocks noChangeArrowheads="1"/>
          </p:cNvSpPr>
          <p:nvPr/>
        </p:nvSpPr>
        <p:spPr bwMode="auto">
          <a:xfrm>
            <a:off x="1071563" y="6143625"/>
            <a:ext cx="2428875" cy="307975"/>
          </a:xfrm>
          <a:prstGeom prst="rect">
            <a:avLst/>
          </a:prstGeom>
          <a:noFill/>
          <a:ln w="9525">
            <a:noFill/>
            <a:miter lim="800000"/>
            <a:headEnd/>
            <a:tailEnd/>
          </a:ln>
        </p:spPr>
        <p:txBody>
          <a:bodyPr>
            <a:spAutoFit/>
          </a:bodyPr>
          <a:lstStyle/>
          <a:p>
            <a:r>
              <a:rPr lang="en-US" altLang="zh-TW" sz="1400"/>
              <a:t>Casual Shirting Fabrics</a:t>
            </a:r>
            <a:endParaRPr lang="zh-TW" altLang="en-US" sz="1400"/>
          </a:p>
        </p:txBody>
      </p:sp>
      <p:sp>
        <p:nvSpPr>
          <p:cNvPr id="9230" name="文字方塊 17"/>
          <p:cNvSpPr txBox="1">
            <a:spLocks noChangeArrowheads="1"/>
          </p:cNvSpPr>
          <p:nvPr/>
        </p:nvSpPr>
        <p:spPr bwMode="auto">
          <a:xfrm>
            <a:off x="6572250" y="3929063"/>
            <a:ext cx="1500188" cy="338137"/>
          </a:xfrm>
          <a:prstGeom prst="rect">
            <a:avLst/>
          </a:prstGeom>
          <a:noFill/>
          <a:ln w="9525">
            <a:noFill/>
            <a:miter lim="800000"/>
            <a:headEnd/>
            <a:tailEnd/>
          </a:ln>
        </p:spPr>
        <p:txBody>
          <a:bodyPr>
            <a:spAutoFit/>
          </a:bodyPr>
          <a:lstStyle/>
          <a:p>
            <a:r>
              <a:rPr lang="en-US" altLang="zh-TW" sz="1600"/>
              <a:t>Jacquard </a:t>
            </a:r>
            <a:r>
              <a:rPr lang="en-US" altLang="zh-TW" sz="1400"/>
              <a:t>Fabrics</a:t>
            </a:r>
            <a:endParaRPr lang="zh-TW" altLang="en-US" sz="1400"/>
          </a:p>
        </p:txBody>
      </p:sp>
      <p:sp>
        <p:nvSpPr>
          <p:cNvPr id="9231" name="文字方塊 18"/>
          <p:cNvSpPr txBox="1">
            <a:spLocks noChangeArrowheads="1"/>
          </p:cNvSpPr>
          <p:nvPr/>
        </p:nvSpPr>
        <p:spPr bwMode="auto">
          <a:xfrm>
            <a:off x="3786188" y="3929063"/>
            <a:ext cx="2000250" cy="307975"/>
          </a:xfrm>
          <a:prstGeom prst="rect">
            <a:avLst/>
          </a:prstGeom>
          <a:noFill/>
          <a:ln w="9525">
            <a:noFill/>
            <a:miter lim="800000"/>
            <a:headEnd/>
            <a:tailEnd/>
          </a:ln>
        </p:spPr>
        <p:txBody>
          <a:bodyPr>
            <a:spAutoFit/>
          </a:bodyPr>
          <a:lstStyle/>
          <a:p>
            <a:pPr algn="ctr"/>
            <a:r>
              <a:rPr lang="en-US" altLang="zh-TW" sz="1400"/>
              <a:t>Texturized Yarn </a:t>
            </a:r>
            <a:endParaRPr lang="zh-TW" altLang="en-US" sz="1400"/>
          </a:p>
        </p:txBody>
      </p:sp>
      <p:sp>
        <p:nvSpPr>
          <p:cNvPr id="9232" name="文字方塊 16"/>
          <p:cNvSpPr txBox="1">
            <a:spLocks noChangeArrowheads="1"/>
          </p:cNvSpPr>
          <p:nvPr/>
        </p:nvSpPr>
        <p:spPr bwMode="auto">
          <a:xfrm>
            <a:off x="3857625" y="6143625"/>
            <a:ext cx="2428875" cy="307975"/>
          </a:xfrm>
          <a:prstGeom prst="rect">
            <a:avLst/>
          </a:prstGeom>
          <a:noFill/>
          <a:ln w="9525">
            <a:noFill/>
            <a:miter lim="800000"/>
            <a:headEnd/>
            <a:tailEnd/>
          </a:ln>
        </p:spPr>
        <p:txBody>
          <a:bodyPr>
            <a:spAutoFit/>
          </a:bodyPr>
          <a:lstStyle/>
          <a:p>
            <a:r>
              <a:rPr lang="en-US" altLang="zh-TW" sz="1400"/>
              <a:t>Casual Shirting Fabrics</a:t>
            </a:r>
            <a:endParaRPr lang="zh-TW" altLang="en-US" sz="1400"/>
          </a:p>
        </p:txBody>
      </p:sp>
      <p:pic>
        <p:nvPicPr>
          <p:cNvPr id="9233" name="圖片 21" descr="TTF logo &amp; 英文標準字-紅.jpg"/>
          <p:cNvPicPr>
            <a:picLocks noChangeAspect="1"/>
          </p:cNvPicPr>
          <p:nvPr/>
        </p:nvPicPr>
        <p:blipFill>
          <a:blip r:embed="rId10"/>
          <a:srcRect/>
          <a:stretch>
            <a:fillRect/>
          </a:stretch>
        </p:blipFill>
        <p:spPr bwMode="auto">
          <a:xfrm>
            <a:off x="6000750" y="6429375"/>
            <a:ext cx="3000375" cy="254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00100" y="928670"/>
            <a:ext cx="7858180" cy="1323439"/>
          </a:xfrm>
          <a:prstGeom prst="rect">
            <a:avLst/>
          </a:prstGeom>
        </p:spPr>
        <p:txBody>
          <a:bodyPr wrap="square">
            <a:spAutoFit/>
          </a:bodyPr>
          <a:lstStyle/>
          <a:p>
            <a:pPr>
              <a:buFont typeface="Wingdings" pitchFamily="2" charset="2"/>
              <a:buNone/>
            </a:pPr>
            <a:r>
              <a:rPr lang="en-US" altLang="zh-TW" sz="4000" b="1" dirty="0" smtClean="0">
                <a:solidFill>
                  <a:srgbClr val="3C3D3D"/>
                </a:solidFill>
                <a:latin typeface="微軟正黑體"/>
                <a:ea typeface="微軟正黑體"/>
                <a:cs typeface="微軟正黑體"/>
              </a:rPr>
              <a:t>Next Generation of Functional Fabrics</a:t>
            </a:r>
            <a:endParaRPr lang="en-US" altLang="zh-TW" sz="4400" b="1" dirty="0">
              <a:solidFill>
                <a:srgbClr val="3C3D3D"/>
              </a:solidFill>
              <a:latin typeface="微軟正黑體"/>
              <a:ea typeface="微軟正黑體"/>
              <a:cs typeface="微軟正黑體"/>
            </a:endParaRPr>
          </a:p>
        </p:txBody>
      </p:sp>
      <p:pic>
        <p:nvPicPr>
          <p:cNvPr id="4" name="圖片 6"/>
          <p:cNvPicPr>
            <a:picLocks noChangeAspect="1" noChangeArrowheads="1"/>
          </p:cNvPicPr>
          <p:nvPr/>
        </p:nvPicPr>
        <p:blipFill>
          <a:blip r:embed="rId2" cstate="print"/>
          <a:srcRect/>
          <a:stretch>
            <a:fillRect/>
          </a:stretch>
        </p:blipFill>
        <p:spPr bwMode="auto">
          <a:xfrm>
            <a:off x="3000364" y="3000372"/>
            <a:ext cx="3816424" cy="25580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theme/theme1.xml><?xml version="1.0" encoding="utf-8"?>
<a:theme xmlns:a="http://schemas.openxmlformats.org/drawingml/2006/main" name="Capsules">
  <a:themeElements>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fontScheme name="Capsules">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sz="2400" b="0" i="0" u="none" strike="noStrike" cap="none" normalizeH="0" baseline="0" smtClean="0">
            <a:ln>
              <a:noFill/>
            </a:ln>
            <a:solidFill>
              <a:schemeClr val="tx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sz="2400" b="0" i="0" u="none" strike="noStrike" cap="none" normalizeH="0" baseline="0" smtClean="0">
            <a:ln>
              <a:noFill/>
            </a:ln>
            <a:solidFill>
              <a:schemeClr val="tx1"/>
            </a:solidFill>
            <a:effectLst/>
            <a:latin typeface="Times New Roman" pitchFamily="18" charset="0"/>
            <a:ea typeface="新細明體" pitchFamily="18" charset="-120"/>
          </a:defRPr>
        </a:defPPr>
      </a:lstStyle>
    </a:lnDef>
  </a:objectDefaults>
  <a:extraClrSchemeLst>
    <a:extraClrScheme>
      <a:clrScheme name="Capsules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Capsules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5623</TotalTime>
  <Words>695</Words>
  <Application>Microsoft Office PowerPoint</Application>
  <PresentationFormat>如螢幕大小 (4:3)</PresentationFormat>
  <Paragraphs>144</Paragraphs>
  <Slides>16</Slides>
  <Notes>9</Notes>
  <HiddenSlides>0</HiddenSlides>
  <MMClips>0</MMClips>
  <ScaleCrop>false</ScaleCrop>
  <HeadingPairs>
    <vt:vector size="4" baseType="variant">
      <vt:variant>
        <vt:lpstr>佈景主題</vt:lpstr>
      </vt:variant>
      <vt:variant>
        <vt:i4>1</vt:i4>
      </vt:variant>
      <vt:variant>
        <vt:lpstr>投影片標題</vt:lpstr>
      </vt:variant>
      <vt:variant>
        <vt:i4>16</vt:i4>
      </vt:variant>
    </vt:vector>
  </HeadingPairs>
  <TitlesOfParts>
    <vt:vector size="17" baseType="lpstr">
      <vt:lpstr>Capsules</vt:lpstr>
      <vt:lpstr>投影片 1</vt:lpstr>
      <vt:lpstr>投影片 2</vt:lpstr>
      <vt:lpstr>投影片 3</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趙焜永</dc:creator>
  <cp:lastModifiedBy>8382</cp:lastModifiedBy>
  <cp:revision>529</cp:revision>
  <dcterms:created xsi:type="dcterms:W3CDTF">2012-07-29T03:02:24Z</dcterms:created>
  <dcterms:modified xsi:type="dcterms:W3CDTF">2024-03-21T07:19:39Z</dcterms:modified>
</cp:coreProperties>
</file>