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709" r:id="rId2"/>
  </p:sldMasterIdLst>
  <p:notesMasterIdLst>
    <p:notesMasterId r:id="rId24"/>
  </p:notesMasterIdLst>
  <p:sldIdLst>
    <p:sldId id="422" r:id="rId3"/>
    <p:sldId id="423" r:id="rId4"/>
    <p:sldId id="345" r:id="rId5"/>
    <p:sldId id="372" r:id="rId6"/>
    <p:sldId id="421" r:id="rId7"/>
    <p:sldId id="258" r:id="rId8"/>
    <p:sldId id="425" r:id="rId9"/>
    <p:sldId id="322" r:id="rId10"/>
    <p:sldId id="424" r:id="rId11"/>
    <p:sldId id="344" r:id="rId12"/>
    <p:sldId id="277" r:id="rId13"/>
    <p:sldId id="278" r:id="rId14"/>
    <p:sldId id="411" r:id="rId15"/>
    <p:sldId id="282" r:id="rId16"/>
    <p:sldId id="283" r:id="rId17"/>
    <p:sldId id="309" r:id="rId18"/>
    <p:sldId id="311" r:id="rId19"/>
    <p:sldId id="310" r:id="rId20"/>
    <p:sldId id="314" r:id="rId21"/>
    <p:sldId id="291" r:id="rId22"/>
    <p:sldId id="292" r:id="rId23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A9FCC"/>
    <a:srgbClr val="10253F"/>
    <a:srgbClr val="953735"/>
    <a:srgbClr val="B3A979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83" autoAdjust="0"/>
  </p:normalViewPr>
  <p:slideViewPr>
    <p:cSldViewPr>
      <p:cViewPr varScale="1">
        <p:scale>
          <a:sx n="88" d="100"/>
          <a:sy n="88" d="100"/>
        </p:scale>
        <p:origin x="146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02" y="-282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c:spPr>
          </c:dPt>
          <c:dPt>
            <c:idx val="5"/>
            <c:bubble3D val="0"/>
            <c:spPr>
              <a:solidFill>
                <a:schemeClr val="bg2">
                  <a:lumMod val="25000"/>
                </a:schemeClr>
              </a:solidFill>
              <a:ln>
                <a:noFill/>
              </a:ln>
            </c:spPr>
          </c:dPt>
          <c:dLbls>
            <c:dLbl>
              <c:idx val="0"/>
              <c:layout>
                <c:manualLayout>
                  <c:x val="6.1410637349576587E-2"/>
                  <c:y val="7.139295928816072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1764968058238001E-3"/>
                  <c:y val="-3.0664524557748669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ysClr val="windowText" lastClr="000000"/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2762269103154558"/>
                  <c:y val="-0.1035644977805537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7488238498483811E-4"/>
                  <c:y val="1.48063274601885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4668697073243201E-2"/>
                  <c:y val="-2.42735072914092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spPr/>
              <c:txPr>
                <a:bodyPr/>
                <a:lstStyle/>
                <a:p>
                  <a:pPr>
                    <a:defRPr>
                      <a:solidFill>
                        <a:sysClr val="windowText" lastClr="000000"/>
                      </a:solidFill>
                    </a:defRPr>
                  </a:pPr>
                  <a:endParaRPr lang="zh-TW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0787030158965977E-2"/>
                  <c:y val="1.84410861198403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'281022'!$E$30:$E$36</c:f>
              <c:strCache>
                <c:ptCount val="7"/>
                <c:pt idx="0">
                  <c:v>ANN TAYLOR</c:v>
                </c:pt>
                <c:pt idx="1">
                  <c:v>MACY'S</c:v>
                </c:pt>
                <c:pt idx="2">
                  <c:v>FAST RETAILING</c:v>
                </c:pt>
                <c:pt idx="3">
                  <c:v>GAP</c:v>
                </c:pt>
                <c:pt idx="4">
                  <c:v>J.JILL</c:v>
                </c:pt>
                <c:pt idx="5">
                  <c:v>REITMANS</c:v>
                </c:pt>
                <c:pt idx="6">
                  <c:v>OTHERS</c:v>
                </c:pt>
              </c:strCache>
            </c:strRef>
          </c:cat>
          <c:val>
            <c:numRef>
              <c:f>'281022'!$F$30:$F$36</c:f>
              <c:numCache>
                <c:formatCode>0%</c:formatCode>
                <c:ptCount val="7"/>
                <c:pt idx="0">
                  <c:v>0.18</c:v>
                </c:pt>
                <c:pt idx="1">
                  <c:v>0.17</c:v>
                </c:pt>
                <c:pt idx="2">
                  <c:v>0.13</c:v>
                </c:pt>
                <c:pt idx="3">
                  <c:v>0.09</c:v>
                </c:pt>
                <c:pt idx="4">
                  <c:v>0.12</c:v>
                </c:pt>
                <c:pt idx="5">
                  <c:v>0.06</c:v>
                </c:pt>
                <c:pt idx="6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BBD8D-4799-4A0D-9ED9-C87CB9E660F1}" type="datetimeFigureOut">
              <a:rPr lang="zh-TW" altLang="en-US" smtClean="0"/>
              <a:pPr/>
              <a:t>2022/12/1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40EB4-F7B8-46D5-ACAA-3F0D649557C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95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40EB4-F7B8-46D5-ACAA-3F0D649557C4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562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2450"/>
            <a:ext cx="2949575" cy="496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fld id="{BC9FEF0F-CAFC-46AC-A025-9D6367DAA019}" type="slidenum">
              <a:rPr lang="en-US" altLang="zh-TW" smtClean="0">
                <a:ea typeface="MS PGothic" panose="020B0600070205080204" pitchFamily="34" charset="-128"/>
              </a:rPr>
              <a:pPr/>
              <a:t>9</a:t>
            </a:fld>
            <a:endParaRPr lang="en-US" altLang="zh-TW" smtClean="0">
              <a:ea typeface="MS PGothic" panose="020B0600070205080204" pitchFamily="3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73638" cy="3730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8050" y="4721225"/>
            <a:ext cx="499110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zh-TW" smtClean="0">
              <a:cs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829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02182" y="389636"/>
            <a:ext cx="6739635" cy="682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FB5E8-08DE-46DC-9B5F-E3B960AB0187}" type="datetime1">
              <a:rPr lang="zh-TW" altLang="en-US" smtClean="0"/>
              <a:t>2022/12/1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0C54D-11A5-4494-9B0E-1B65FDB246A0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C9494-0413-4363-A63E-23C13C7586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967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A1D7E-C697-450E-8ED2-23DA1C59C8F5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8E6FA-4101-4DBE-9C7A-9A73ACCDA11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3460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CE27A-A15F-4438-BD65-7CCBA309814E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3E89B-455C-43C5-9571-96F45A29B2F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1045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10950-9C2C-42F0-92FF-DD57AB4D746E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9513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DE333-F6BC-438A-A8D7-E89257F92DD9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38810-C21B-468F-8AF0-9270D5B2898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68408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B3522-B308-4B59-B135-D1A6C04B1999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42345-DFBF-4319-ABC4-7D5E9957743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105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11AF0-C8FC-4799-A036-3A5B1C0AEECC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5548F-C72C-4E88-B7EF-2F1259F09FC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5001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1181C-3786-4D62-8CEB-964C48E8902C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E1407-383E-4C0A-B0F9-5120FA3AD1F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7915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2AB99-85BE-4D4E-9DCA-564EC0FDF001}" type="datetime1">
              <a:rPr lang="zh-TW" altLang="en-US" smtClean="0"/>
              <a:t>2022/12/1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2EA0C-212D-4357-8042-9A3A132E01A4}" type="datetime1">
              <a:rPr lang="zh-TW" altLang="en-US" smtClean="0"/>
              <a:t>2022/12/1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CF872-3B2C-4927-98B8-99BB3EF70EC1}" type="datetime1">
              <a:rPr lang="zh-TW" altLang="en-US" smtClean="0"/>
              <a:t>2022/12/1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C9CE9-DFED-48B1-8E44-D98DB37765DB}" type="datetime1">
              <a:rPr lang="zh-TW" altLang="en-US" smtClean="0"/>
              <a:t>2022/12/1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320" y="6356351"/>
            <a:ext cx="2132965" cy="369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AF881D-A2EA-424A-9E9B-514FD218A3D8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3823" y="6356351"/>
            <a:ext cx="2896354" cy="369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717" y="6356351"/>
            <a:ext cx="2132964" cy="369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B1322-5F30-456D-9981-041CF2B75311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7FD7C-B93C-4D72-9B64-39D363FFA3F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5573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CBB8-BCF7-4B61-863D-E1B5FE28F079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9BC4-C5F3-434D-B4EE-A059F4CF1B8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8603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B8A41-66B8-4FA8-B77A-C1F40E2EAB54}" type="datetime1">
              <a:rPr lang="zh-TW" altLang="en-US" smtClean="0"/>
              <a:t>2022/12/1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3F074-1E90-4E2C-971B-ACB9C776D72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0751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65580" y="250062"/>
            <a:ext cx="632269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6557" y="1862519"/>
            <a:ext cx="8850884" cy="1892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1D500-FA45-4BA2-8820-C96FECF0E5DC}" type="datetime1">
              <a:rPr lang="zh-TW" altLang="en-US" smtClean="0"/>
              <a:t>2022/12/1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MS PGothic" pitchFamily="34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B155B7D-6371-4BB7-A3AB-E919A8354DA0}" type="datetime1">
              <a:rPr kumimoji="1" lang="zh-TW" altLang="en-US" smtClean="0"/>
              <a:t>2022/12/1</a:t>
            </a:fld>
            <a:endParaRPr kumimoji="1"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MS PGothic" panose="020B0600070205080204" pitchFamily="34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D464AED-0FEB-4E07-8AAC-AF8B5D105269}" type="slidenum">
              <a:rPr kumimoji="1" lang="zh-TW" altLang="en-US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/>
          </a:p>
        </p:txBody>
      </p:sp>
    </p:spTree>
    <p:extLst>
      <p:ext uri="{BB962C8B-B14F-4D97-AF65-F5344CB8AC3E}">
        <p14:creationId xmlns:p14="http://schemas.microsoft.com/office/powerpoint/2010/main" val="3587866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MS PGothic" pitchFamily="34" charset="-128"/>
          <a:cs typeface="新細明體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新細明體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新細明體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新細明體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MS PGothic" pitchFamily="34" charset="-128"/>
          <a:cs typeface="新細明體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新細明體" charset="0"/>
          <a:cs typeface="新細明體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MS PGothic" pitchFamily="34" charset="-128"/>
          <a:cs typeface="新細明體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新細明體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新細明體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新細明體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新細明體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7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11.png"/><Relationship Id="rId4" Type="http://schemas.openxmlformats.org/officeDocument/2006/relationships/image" Target="../media/image7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jpe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2.jpeg"/><Relationship Id="rId7" Type="http://schemas.openxmlformats.org/officeDocument/2006/relationships/hyperlink" Target="https://unfoundation.exposure.co/the-women-behind-the-clothes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pn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eng.tai-nan.com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18" Type="http://schemas.openxmlformats.org/officeDocument/2006/relationships/image" Target="../media/image37.jpeg"/><Relationship Id="rId26" Type="http://schemas.openxmlformats.org/officeDocument/2006/relationships/image" Target="../media/image45.jpeg"/><Relationship Id="rId3" Type="http://schemas.openxmlformats.org/officeDocument/2006/relationships/image" Target="../media/image11.png"/><Relationship Id="rId21" Type="http://schemas.openxmlformats.org/officeDocument/2006/relationships/image" Target="../media/image40.png"/><Relationship Id="rId34" Type="http://schemas.openxmlformats.org/officeDocument/2006/relationships/image" Target="../media/image53.pn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jpeg"/><Relationship Id="rId25" Type="http://schemas.openxmlformats.org/officeDocument/2006/relationships/image" Target="../media/image44.png"/><Relationship Id="rId33" Type="http://schemas.openxmlformats.org/officeDocument/2006/relationships/image" Target="../media/image52.png"/><Relationship Id="rId2" Type="http://schemas.openxmlformats.org/officeDocument/2006/relationships/image" Target="../media/image22.jpeg"/><Relationship Id="rId16" Type="http://schemas.openxmlformats.org/officeDocument/2006/relationships/image" Target="../media/image35.jpeg"/><Relationship Id="rId20" Type="http://schemas.openxmlformats.org/officeDocument/2006/relationships/image" Target="../media/image39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24" Type="http://schemas.openxmlformats.org/officeDocument/2006/relationships/image" Target="../media/image43.png"/><Relationship Id="rId32" Type="http://schemas.openxmlformats.org/officeDocument/2006/relationships/image" Target="../media/image51.png"/><Relationship Id="rId5" Type="http://schemas.openxmlformats.org/officeDocument/2006/relationships/image" Target="../media/image24.jpeg"/><Relationship Id="rId15" Type="http://schemas.openxmlformats.org/officeDocument/2006/relationships/image" Target="../media/image34.jpeg"/><Relationship Id="rId23" Type="http://schemas.openxmlformats.org/officeDocument/2006/relationships/image" Target="../media/image42.png"/><Relationship Id="rId28" Type="http://schemas.openxmlformats.org/officeDocument/2006/relationships/image" Target="../media/image47.jpeg"/><Relationship Id="rId36" Type="http://schemas.openxmlformats.org/officeDocument/2006/relationships/image" Target="../media/image55.jpeg"/><Relationship Id="rId10" Type="http://schemas.openxmlformats.org/officeDocument/2006/relationships/image" Target="../media/image29.jpeg"/><Relationship Id="rId19" Type="http://schemas.openxmlformats.org/officeDocument/2006/relationships/image" Target="../media/image38.png"/><Relationship Id="rId31" Type="http://schemas.openxmlformats.org/officeDocument/2006/relationships/image" Target="../media/image50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Relationship Id="rId22" Type="http://schemas.openxmlformats.org/officeDocument/2006/relationships/image" Target="../media/image41.png"/><Relationship Id="rId27" Type="http://schemas.openxmlformats.org/officeDocument/2006/relationships/image" Target="../media/image46.jpeg"/><Relationship Id="rId30" Type="http://schemas.openxmlformats.org/officeDocument/2006/relationships/image" Target="../media/image49.png"/><Relationship Id="rId35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台南企業logo灰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626100" y="1052427"/>
            <a:ext cx="5891801" cy="903089"/>
          </a:xfrm>
        </p:spPr>
      </p:pic>
      <p:sp>
        <p:nvSpPr>
          <p:cNvPr id="5" name="副標題 2"/>
          <p:cNvSpPr txBox="1">
            <a:spLocks/>
          </p:cNvSpPr>
          <p:nvPr/>
        </p:nvSpPr>
        <p:spPr>
          <a:xfrm>
            <a:off x="1066800" y="3048000"/>
            <a:ext cx="6157486" cy="1026248"/>
          </a:xfrm>
          <a:prstGeom prst="rect">
            <a:avLst/>
          </a:prstGeom>
        </p:spPr>
        <p:txBody>
          <a:bodyPr/>
          <a:lstStyle>
            <a:lvl1pPr marL="362857" indent="-362857" algn="l" defTabSz="9676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86190" indent="-302381" algn="l" defTabSz="9676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9523" indent="-241905" algn="l" defTabSz="9676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93332" indent="-241905" algn="l" defTabSz="9676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7141" indent="-241905" algn="l" defTabSz="96761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0950" indent="-241905" algn="l" defTabSz="9676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44759" indent="-241905" algn="l" defTabSz="9676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28568" indent="-241905" algn="l" defTabSz="9676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2377" indent="-241905" algn="l" defTabSz="9676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336" lvl="7" indent="0" algn="just">
              <a:buFont typeface="Arial" pitchFamily="34" charset="0"/>
              <a:buNone/>
              <a:defRPr/>
            </a:pP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2022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年法人</a:t>
            </a:r>
            <a:r>
              <a:rPr lang="zh-TW" altLang="en-US" sz="3000" b="1" dirty="0">
                <a:latin typeface="標楷體" pitchFamily="65" charset="-120"/>
                <a:ea typeface="標楷體" pitchFamily="65" charset="-120"/>
              </a:rPr>
              <a:t>說明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會</a:t>
            </a: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2540336" lvl="7" indent="0" algn="just">
              <a:buFont typeface="Arial" pitchFamily="34" charset="0"/>
              <a:buNone/>
              <a:defRPr/>
            </a:pPr>
            <a:endParaRPr lang="en-US" altLang="zh-TW" sz="3000" b="1" dirty="0">
              <a:latin typeface="標楷體" pitchFamily="65" charset="-120"/>
              <a:ea typeface="標楷體" pitchFamily="65" charset="-120"/>
            </a:endParaRPr>
          </a:p>
          <a:p>
            <a:pPr marL="2540336" lvl="7" indent="0" algn="just">
              <a:buFont typeface="Arial" pitchFamily="34" charset="0"/>
              <a:buNone/>
              <a:defRPr/>
            </a:pPr>
            <a:endParaRPr lang="en-US" altLang="zh-TW" sz="3000" b="1" dirty="0" smtClean="0">
              <a:latin typeface="標楷體" pitchFamily="65" charset="-120"/>
              <a:ea typeface="標楷體" pitchFamily="65" charset="-120"/>
            </a:endParaRPr>
          </a:p>
          <a:p>
            <a:pPr marL="2540336" lvl="7" indent="0" algn="r">
              <a:buFont typeface="Arial" pitchFamily="34" charset="0"/>
              <a:buNone/>
              <a:defRPr/>
            </a:pPr>
            <a:r>
              <a:rPr lang="en-US" altLang="zh-TW" sz="30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3000" b="1" dirty="0" smtClean="0">
                <a:latin typeface="標楷體" pitchFamily="65" charset="-120"/>
                <a:ea typeface="標楷體" pitchFamily="65" charset="-120"/>
              </a:rPr>
              <a:t>                 </a:t>
            </a:r>
            <a:r>
              <a:rPr lang="zh-TW" altLang="en-US" sz="3000" b="1" dirty="0" smtClean="0">
                <a:latin typeface="標楷體" pitchFamily="65" charset="-120"/>
                <a:ea typeface="標楷體" pitchFamily="65" charset="-120"/>
              </a:rPr>
              <a:t>            </a:t>
            </a:r>
            <a:r>
              <a:rPr lang="en-US" altLang="zh-TW" sz="1800" b="1" dirty="0" smtClean="0">
                <a:latin typeface="標楷體" pitchFamily="65" charset="-120"/>
                <a:ea typeface="標楷體" pitchFamily="65" charset="-120"/>
              </a:rPr>
              <a:t>2022.12.01</a:t>
            </a:r>
            <a:endParaRPr lang="zh-TW" altLang="en-US" sz="11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7026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6"/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89" y="1084516"/>
            <a:ext cx="8458200" cy="51554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x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54427" y="1219200"/>
            <a:ext cx="4571251" cy="553998"/>
          </a:xfrm>
          <a:noFill/>
        </p:spPr>
        <p:txBody>
          <a:bodyPr wrap="square" lIns="0" tIns="0" rIns="0" bIns="0">
            <a:spAutoFit/>
          </a:bodyPr>
          <a:lstStyle/>
          <a:p>
            <a:pPr algn="l" defTabSz="45720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3600" i="1" kern="1200" spc="-170" dirty="0">
                <a:ea typeface="+mn-ea"/>
              </a:rPr>
              <a:t>TAINAN FACILITY</a:t>
            </a:r>
            <a:endParaRPr lang="zh-TW" altLang="en-US" sz="3600" i="1" kern="1200" spc="-170" dirty="0">
              <a:ea typeface="+mn-ea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4117106" y="6312315"/>
            <a:ext cx="4645894" cy="277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Vietnam factory receives the LEED GOLD certification since 2017</a:t>
            </a:r>
          </a:p>
        </p:txBody>
      </p:sp>
      <p:pic>
        <p:nvPicPr>
          <p:cNvPr id="5" name="圖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611" y="5638800"/>
            <a:ext cx="4100178" cy="52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979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3614" y="225292"/>
            <a:ext cx="654862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40" dirty="0"/>
              <a:t>MODERNIZED </a:t>
            </a:r>
            <a:r>
              <a:rPr lang="en-US" spc="-40" dirty="0"/>
              <a:t>PROCESS FLOW</a:t>
            </a:r>
            <a:endParaRPr spc="-40" dirty="0"/>
          </a:p>
        </p:txBody>
      </p:sp>
      <p:sp>
        <p:nvSpPr>
          <p:cNvPr id="3" name="object 3"/>
          <p:cNvSpPr/>
          <p:nvPr/>
        </p:nvSpPr>
        <p:spPr>
          <a:xfrm>
            <a:off x="1304269" y="4377838"/>
            <a:ext cx="1089660" cy="1050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01624" y="5514058"/>
            <a:ext cx="1572260" cy="4654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710"/>
              </a:lnSpc>
              <a:spcBef>
                <a:spcPts val="130"/>
              </a:spcBef>
            </a:pPr>
            <a:r>
              <a:rPr sz="1450" i="1" spc="-30" dirty="0">
                <a:solidFill>
                  <a:srgbClr val="120FB4"/>
                </a:solidFill>
                <a:latin typeface="Arial Black"/>
                <a:cs typeface="Arial Black"/>
              </a:rPr>
              <a:t>RFID</a:t>
            </a:r>
            <a:r>
              <a:rPr sz="1450" i="1" spc="-50" dirty="0">
                <a:solidFill>
                  <a:srgbClr val="120FB4"/>
                </a:solidFill>
                <a:latin typeface="Arial Black"/>
                <a:cs typeface="Arial Black"/>
              </a:rPr>
              <a:t> </a:t>
            </a:r>
            <a:r>
              <a:rPr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SYSTEM</a:t>
            </a:r>
            <a:endParaRPr sz="1450" dirty="0">
              <a:latin typeface="Arial Black"/>
              <a:cs typeface="Arial Black"/>
            </a:endParaRPr>
          </a:p>
          <a:p>
            <a:pPr marL="12700">
              <a:lnSpc>
                <a:spcPts val="1710"/>
              </a:lnSpc>
            </a:pPr>
            <a:r>
              <a:rPr sz="1450" i="1" spc="-35" dirty="0">
                <a:solidFill>
                  <a:srgbClr val="120FB4"/>
                </a:solidFill>
                <a:latin typeface="Arial Black"/>
                <a:cs typeface="Arial Black"/>
              </a:rPr>
              <a:t>ALL</a:t>
            </a:r>
            <a:r>
              <a:rPr sz="1450" i="1" spc="-95" dirty="0">
                <a:solidFill>
                  <a:srgbClr val="120FB4"/>
                </a:solidFill>
                <a:latin typeface="Arial Black"/>
                <a:cs typeface="Arial Black"/>
              </a:rPr>
              <a:t> </a:t>
            </a:r>
            <a:r>
              <a:rPr sz="1450" i="1" spc="-60" dirty="0">
                <a:solidFill>
                  <a:srgbClr val="120FB4"/>
                </a:solidFill>
                <a:latin typeface="Arial Black"/>
                <a:cs typeface="Arial Black"/>
              </a:rPr>
              <a:t>FACTORIES</a:t>
            </a:r>
            <a:endParaRPr sz="1450" dirty="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1400" y="738322"/>
            <a:ext cx="3626485" cy="23980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i="1" spc="-45" dirty="0">
                <a:solidFill>
                  <a:srgbClr val="120FB4"/>
                </a:solidFill>
                <a:latin typeface="Arial Black"/>
                <a:cs typeface="Arial Black"/>
              </a:rPr>
              <a:t>HANGER </a:t>
            </a:r>
            <a:r>
              <a:rPr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SYSTEM </a:t>
            </a:r>
            <a:r>
              <a:rPr sz="1450" i="1" spc="-15" dirty="0">
                <a:solidFill>
                  <a:srgbClr val="120FB4"/>
                </a:solidFill>
                <a:latin typeface="Arial Black"/>
                <a:cs typeface="Arial Black"/>
              </a:rPr>
              <a:t>- </a:t>
            </a:r>
            <a:r>
              <a:rPr lang="en-US" sz="1450" i="1" spc="-15" dirty="0">
                <a:solidFill>
                  <a:srgbClr val="120FB4"/>
                </a:solidFill>
                <a:latin typeface="Arial Black"/>
                <a:cs typeface="Arial Black"/>
              </a:rPr>
              <a:t>I</a:t>
            </a:r>
            <a:r>
              <a:rPr sz="1450" i="1" spc="-40" dirty="0" smtClean="0">
                <a:solidFill>
                  <a:srgbClr val="120FB4"/>
                </a:solidFill>
                <a:latin typeface="Arial Black"/>
                <a:cs typeface="Arial Black"/>
              </a:rPr>
              <a:t>NDONESIA</a:t>
            </a:r>
            <a:r>
              <a:rPr sz="1450" i="1" spc="20" dirty="0" smtClean="0">
                <a:solidFill>
                  <a:srgbClr val="120FB4"/>
                </a:solidFill>
                <a:latin typeface="Arial Black"/>
                <a:cs typeface="Arial Black"/>
              </a:rPr>
              <a:t> </a:t>
            </a:r>
            <a:r>
              <a:rPr sz="1450" i="1" spc="-50" dirty="0">
                <a:solidFill>
                  <a:srgbClr val="120FB4"/>
                </a:solidFill>
                <a:latin typeface="Arial Black"/>
                <a:cs typeface="Arial Black"/>
              </a:rPr>
              <a:t>SOLO</a:t>
            </a:r>
            <a:endParaRPr sz="145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38200" y="1039279"/>
            <a:ext cx="6376380" cy="32024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373377" y="3124200"/>
            <a:ext cx="2069464" cy="4654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710"/>
              </a:lnSpc>
              <a:spcBef>
                <a:spcPts val="130"/>
              </a:spcBef>
            </a:pPr>
            <a:r>
              <a:rPr sz="1450" i="1" spc="-40" dirty="0">
                <a:solidFill>
                  <a:srgbClr val="120FB4"/>
                </a:solidFill>
                <a:latin typeface="Arial Black"/>
                <a:cs typeface="Arial Black"/>
              </a:rPr>
              <a:t>U SHAPE</a:t>
            </a:r>
            <a:r>
              <a:rPr sz="1450" i="1" spc="-85" dirty="0">
                <a:solidFill>
                  <a:srgbClr val="120FB4"/>
                </a:solidFill>
                <a:latin typeface="Arial Black"/>
                <a:cs typeface="Arial Black"/>
              </a:rPr>
              <a:t> </a:t>
            </a:r>
            <a:r>
              <a:rPr sz="1450" i="1" spc="-40" dirty="0">
                <a:solidFill>
                  <a:srgbClr val="120FB4"/>
                </a:solidFill>
                <a:latin typeface="Arial Black"/>
                <a:cs typeface="Arial Black"/>
              </a:rPr>
              <a:t>CONVEYER</a:t>
            </a:r>
            <a:endParaRPr sz="1450" dirty="0">
              <a:latin typeface="Arial Black"/>
              <a:cs typeface="Arial Black"/>
            </a:endParaRPr>
          </a:p>
          <a:p>
            <a:pPr marL="12700">
              <a:lnSpc>
                <a:spcPts val="1710"/>
              </a:lnSpc>
            </a:pPr>
            <a:r>
              <a:rPr sz="1450" i="1" spc="-40" dirty="0">
                <a:solidFill>
                  <a:srgbClr val="120FB4"/>
                </a:solidFill>
                <a:latin typeface="Arial Black"/>
                <a:cs typeface="Arial Black"/>
              </a:rPr>
              <a:t>CAMBODIA</a:t>
            </a:r>
            <a:endParaRPr sz="145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45346" y="4419600"/>
            <a:ext cx="5897495" cy="20886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11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28113"/>
            <a:ext cx="7697994" cy="4600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47645" y="1275215"/>
            <a:ext cx="5182870" cy="251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OTHER </a:t>
            </a:r>
            <a:r>
              <a:rPr sz="1450" i="1" spc="-65" dirty="0">
                <a:solidFill>
                  <a:srgbClr val="120FB4"/>
                </a:solidFill>
                <a:latin typeface="Arial Black"/>
                <a:cs typeface="Arial Black"/>
              </a:rPr>
              <a:t>AUTOMATION </a:t>
            </a:r>
            <a:r>
              <a:rPr sz="1450" i="1" spc="-45" dirty="0">
                <a:solidFill>
                  <a:srgbClr val="120FB4"/>
                </a:solidFill>
                <a:latin typeface="Arial Black"/>
                <a:cs typeface="Arial Black"/>
              </a:rPr>
              <a:t>MACHINES </a:t>
            </a:r>
            <a:r>
              <a:rPr sz="1450" i="1" spc="-40" dirty="0">
                <a:solidFill>
                  <a:srgbClr val="120FB4"/>
                </a:solidFill>
                <a:latin typeface="Arial Black"/>
                <a:cs typeface="Arial Black"/>
              </a:rPr>
              <a:t>AND </a:t>
            </a:r>
            <a:r>
              <a:rPr sz="1450" i="1" spc="-45" dirty="0">
                <a:solidFill>
                  <a:srgbClr val="120FB4"/>
                </a:solidFill>
                <a:latin typeface="Arial Black"/>
                <a:cs typeface="Arial Black"/>
              </a:rPr>
              <a:t>MANY</a:t>
            </a:r>
            <a:r>
              <a:rPr sz="1450" i="1" spc="65" dirty="0">
                <a:solidFill>
                  <a:srgbClr val="120FB4"/>
                </a:solidFill>
                <a:latin typeface="Arial Black"/>
                <a:cs typeface="Arial Black"/>
              </a:rPr>
              <a:t> </a:t>
            </a:r>
            <a:r>
              <a:rPr sz="1450" i="1" spc="-50" dirty="0">
                <a:solidFill>
                  <a:srgbClr val="120FB4"/>
                </a:solidFill>
                <a:latin typeface="Arial Black"/>
                <a:cs typeface="Arial Black"/>
              </a:rPr>
              <a:t>MORE…</a:t>
            </a:r>
            <a:endParaRPr sz="145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43660" y="410336"/>
            <a:ext cx="6562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BOTTOM </a:t>
            </a:r>
            <a:r>
              <a:rPr spc="-15" dirty="0"/>
              <a:t>PRODUCT</a:t>
            </a:r>
            <a:r>
              <a:rPr spc="65" dirty="0"/>
              <a:t> </a:t>
            </a:r>
            <a:r>
              <a:rPr spc="-50" dirty="0"/>
              <a:t>AUTOMATION</a:t>
            </a:r>
          </a:p>
        </p:txBody>
      </p:sp>
      <p:sp>
        <p:nvSpPr>
          <p:cNvPr id="5" name="object 5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12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598988"/>
            <a:ext cx="2547937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 descr="GU 包裝掃描系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3241" y="3245829"/>
            <a:ext cx="3841505" cy="2880000"/>
          </a:xfrm>
          <a:prstGeom prst="rect">
            <a:avLst/>
          </a:prstGeom>
        </p:spPr>
      </p:pic>
      <p:pic>
        <p:nvPicPr>
          <p:cNvPr id="8" name="圖片 7" descr="驗布系統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1470791"/>
            <a:ext cx="3840000" cy="2880000"/>
          </a:xfrm>
          <a:prstGeom prst="rect">
            <a:avLst/>
          </a:prstGeom>
        </p:spPr>
      </p:pic>
      <p:pic>
        <p:nvPicPr>
          <p:cNvPr id="9" name="圖片 8" descr="驗布系統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1000" y="692947"/>
            <a:ext cx="2880000" cy="2160000"/>
          </a:xfrm>
          <a:prstGeom prst="rect">
            <a:avLst/>
          </a:prstGeom>
        </p:spPr>
      </p:pic>
      <p:sp>
        <p:nvSpPr>
          <p:cNvPr id="26626" name="矩形 5"/>
          <p:cNvSpPr>
            <a:spLocks noChangeArrowheads="1"/>
          </p:cNvSpPr>
          <p:nvPr/>
        </p:nvSpPr>
        <p:spPr bwMode="auto">
          <a:xfrm>
            <a:off x="6248400" y="2904695"/>
            <a:ext cx="2411045" cy="239809"/>
          </a:xfrm>
          <a:prstGeom prst="rect">
            <a:avLst/>
          </a:prstGeom>
          <a:extLst/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en-US" altLang="zh-TW"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SCAN &amp; PACK SYSTEM</a:t>
            </a:r>
            <a:endParaRPr lang="zh-TW" altLang="en-US" sz="1450" i="1" spc="-55" dirty="0">
              <a:solidFill>
                <a:srgbClr val="120FB4"/>
              </a:solidFill>
              <a:latin typeface="Arial Black"/>
              <a:cs typeface="Arial Black"/>
            </a:endParaRPr>
          </a:p>
        </p:txBody>
      </p:sp>
      <p:sp>
        <p:nvSpPr>
          <p:cNvPr id="26627" name="矩形 5"/>
          <p:cNvSpPr>
            <a:spLocks noChangeArrowheads="1"/>
          </p:cNvSpPr>
          <p:nvPr/>
        </p:nvSpPr>
        <p:spPr bwMode="auto">
          <a:xfrm>
            <a:off x="1295922" y="655562"/>
            <a:ext cx="2619756" cy="711733"/>
          </a:xfrm>
          <a:prstGeom prst="rect">
            <a:avLst/>
          </a:prstGeom>
          <a:extLst/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en-US" altLang="zh-TW"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FABRIC DEFECT RECORD</a:t>
            </a:r>
          </a:p>
          <a:p>
            <a:pPr marL="12700">
              <a:spcBef>
                <a:spcPts val="130"/>
              </a:spcBef>
            </a:pPr>
            <a:r>
              <a:rPr lang="en-US" altLang="zh-TW"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SYSTEM PILLOT IN </a:t>
            </a:r>
          </a:p>
          <a:p>
            <a:pPr marL="12700">
              <a:spcBef>
                <a:spcPts val="130"/>
              </a:spcBef>
            </a:pPr>
            <a:r>
              <a:rPr lang="en-US" altLang="zh-TW"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CAMBODIA</a:t>
            </a:r>
            <a:endParaRPr lang="zh-TW" altLang="en-US" sz="1450" i="1" spc="-55" dirty="0">
              <a:solidFill>
                <a:srgbClr val="120FB4"/>
              </a:solidFill>
              <a:latin typeface="Arial Black"/>
              <a:cs typeface="Arial Black"/>
            </a:endParaRPr>
          </a:p>
        </p:txBody>
      </p:sp>
      <p:pic>
        <p:nvPicPr>
          <p:cNvPr id="10" name="Picture 16" descr="tainan-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5" y="6334125"/>
            <a:ext cx="41751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668330" y="4685829"/>
            <a:ext cx="2411045" cy="239809"/>
          </a:xfrm>
          <a:prstGeom prst="rect">
            <a:avLst/>
          </a:prstGeom>
          <a:extLst/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en-US" altLang="zh-TW" sz="1450" i="1" spc="-55" dirty="0" smtClean="0">
                <a:solidFill>
                  <a:srgbClr val="120FB4"/>
                </a:solidFill>
                <a:latin typeface="Arial Black"/>
                <a:cs typeface="Arial Black"/>
              </a:rPr>
              <a:t>IN-HOUSE LAB TEST</a:t>
            </a:r>
            <a:endParaRPr lang="zh-TW" altLang="en-US" sz="1450" i="1" spc="-55" dirty="0">
              <a:solidFill>
                <a:srgbClr val="120FB4"/>
              </a:solidFill>
              <a:latin typeface="Arial Black"/>
              <a:cs typeface="Arial Black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5280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4961" y="304037"/>
            <a:ext cx="3431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3D</a:t>
            </a:r>
            <a:r>
              <a:rPr spc="-50" dirty="0"/>
              <a:t> </a:t>
            </a:r>
            <a:r>
              <a:rPr spc="-15" dirty="0"/>
              <a:t>TECHNOLOGY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6440" y="4268351"/>
            <a:ext cx="3034665" cy="251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i="1" spc="-65" dirty="0">
                <a:solidFill>
                  <a:srgbClr val="120FB4"/>
                </a:solidFill>
                <a:latin typeface="Arial Black"/>
                <a:cs typeface="Arial Black"/>
              </a:rPr>
              <a:t>AUTOMATIC </a:t>
            </a:r>
            <a:r>
              <a:rPr sz="1450" i="1" spc="-55" dirty="0">
                <a:solidFill>
                  <a:srgbClr val="120FB4"/>
                </a:solidFill>
                <a:latin typeface="Arial Black"/>
                <a:cs typeface="Arial Black"/>
              </a:rPr>
              <a:t>FABRIC </a:t>
            </a:r>
            <a:r>
              <a:rPr sz="1450" i="1" spc="-60" dirty="0">
                <a:solidFill>
                  <a:srgbClr val="120FB4"/>
                </a:solidFill>
                <a:latin typeface="Arial Black"/>
                <a:cs typeface="Arial Black"/>
              </a:rPr>
              <a:t>ANALYSIS</a:t>
            </a:r>
            <a:endParaRPr sz="145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38550" y="5922670"/>
            <a:ext cx="3227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22228"/>
                </a:solidFill>
                <a:latin typeface="Arial"/>
                <a:cs typeface="Arial"/>
              </a:rPr>
              <a:t>accurately emulate </a:t>
            </a:r>
            <a:r>
              <a:rPr sz="1200" spc="-5" dirty="0">
                <a:solidFill>
                  <a:srgbClr val="222228"/>
                </a:solidFill>
                <a:latin typeface="Arial"/>
                <a:cs typeface="Arial"/>
              </a:rPr>
              <a:t>drape-sensitive </a:t>
            </a:r>
            <a:r>
              <a:rPr sz="1200" dirty="0">
                <a:solidFill>
                  <a:srgbClr val="222228"/>
                </a:solidFill>
                <a:latin typeface="Arial"/>
                <a:cs typeface="Arial"/>
              </a:rPr>
              <a:t>fabrics</a:t>
            </a:r>
            <a:r>
              <a:rPr sz="1200" spc="-140" dirty="0">
                <a:solidFill>
                  <a:srgbClr val="222228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22228"/>
                </a:solidFill>
                <a:latin typeface="Arial"/>
                <a:cs typeface="Arial"/>
              </a:rPr>
              <a:t>such  as lightweight </a:t>
            </a:r>
            <a:r>
              <a:rPr sz="1200" spc="-10" dirty="0">
                <a:solidFill>
                  <a:srgbClr val="222228"/>
                </a:solidFill>
                <a:latin typeface="Arial"/>
                <a:cs typeface="Arial"/>
              </a:rPr>
              <a:t>woven </a:t>
            </a:r>
            <a:r>
              <a:rPr sz="1200" dirty="0">
                <a:solidFill>
                  <a:srgbClr val="222228"/>
                </a:solidFill>
                <a:latin typeface="Arial"/>
                <a:cs typeface="Arial"/>
              </a:rPr>
              <a:t>and </a:t>
            </a:r>
            <a:r>
              <a:rPr sz="1200" spc="-5" dirty="0">
                <a:solidFill>
                  <a:srgbClr val="222228"/>
                </a:solidFill>
                <a:latin typeface="Arial"/>
                <a:cs typeface="Arial"/>
              </a:rPr>
              <a:t>jerseys with various  material</a:t>
            </a:r>
            <a:r>
              <a:rPr sz="1200" spc="-45" dirty="0">
                <a:solidFill>
                  <a:srgbClr val="222228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22228"/>
                </a:solidFill>
                <a:latin typeface="Arial"/>
                <a:cs typeface="Arial"/>
              </a:rPr>
              <a:t>properties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77467" y="4663440"/>
            <a:ext cx="2481072" cy="1621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300742" y="1813336"/>
            <a:ext cx="2444115" cy="98234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i="1" spc="-40" dirty="0">
                <a:solidFill>
                  <a:srgbClr val="120FB4"/>
                </a:solidFill>
                <a:latin typeface="Arial Black"/>
                <a:cs typeface="Arial Black"/>
              </a:rPr>
              <a:t>CLO-</a:t>
            </a:r>
            <a:r>
              <a:rPr sz="1450" i="1" spc="-35" dirty="0">
                <a:solidFill>
                  <a:srgbClr val="120FB4"/>
                </a:solidFill>
                <a:latin typeface="Arial Black"/>
                <a:cs typeface="Arial Black"/>
              </a:rPr>
              <a:t> </a:t>
            </a:r>
            <a:r>
              <a:rPr sz="1450" i="1" spc="-45" dirty="0">
                <a:solidFill>
                  <a:srgbClr val="120FB4"/>
                </a:solidFill>
                <a:latin typeface="Arial Black"/>
                <a:cs typeface="Arial Black"/>
              </a:rPr>
              <a:t>SET</a:t>
            </a:r>
            <a:endParaRPr sz="1450" dirty="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solidFill>
                  <a:srgbClr val="222228"/>
                </a:solidFill>
                <a:latin typeface="Arial"/>
                <a:cs typeface="Arial"/>
              </a:rPr>
              <a:t>Instantly </a:t>
            </a:r>
            <a:r>
              <a:rPr sz="1200" spc="-5" dirty="0">
                <a:solidFill>
                  <a:srgbClr val="222228"/>
                </a:solidFill>
                <a:latin typeface="Arial"/>
                <a:cs typeface="Arial"/>
              </a:rPr>
              <a:t>review changes as any  modifications </a:t>
            </a:r>
            <a:r>
              <a:rPr sz="1200" dirty="0">
                <a:solidFill>
                  <a:srgbClr val="222228"/>
                </a:solidFill>
                <a:latin typeface="Arial"/>
                <a:cs typeface="Arial"/>
              </a:rPr>
              <a:t>to 2D patterns,</a:t>
            </a:r>
            <a:r>
              <a:rPr sz="1200" spc="-75" dirty="0">
                <a:solidFill>
                  <a:srgbClr val="222228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22228"/>
                </a:solidFill>
                <a:latin typeface="Arial"/>
                <a:cs typeface="Arial"/>
              </a:rPr>
              <a:t>colors,  textures and finishing details are  immediately</a:t>
            </a:r>
            <a:r>
              <a:rPr sz="1200" spc="-45" dirty="0">
                <a:solidFill>
                  <a:srgbClr val="222228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22228"/>
                </a:solidFill>
                <a:latin typeface="Arial"/>
                <a:cs typeface="Arial"/>
              </a:rPr>
              <a:t>simulated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748006" y="1004536"/>
            <a:ext cx="7477125" cy="4846320"/>
            <a:chOff x="723900" y="995172"/>
            <a:chExt cx="7477125" cy="4846320"/>
          </a:xfrm>
        </p:grpSpPr>
        <p:sp>
          <p:nvSpPr>
            <p:cNvPr id="7" name="object 7"/>
            <p:cNvSpPr/>
            <p:nvPr/>
          </p:nvSpPr>
          <p:spPr>
            <a:xfrm>
              <a:off x="723900" y="995172"/>
              <a:ext cx="5324856" cy="29565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77867" y="3595116"/>
              <a:ext cx="3922776" cy="224637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投影片編號版面配置區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14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844420" y="4185666"/>
            <a:ext cx="5575300" cy="948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527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a virtual space where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customers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can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interact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all the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production without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the  constraints of the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sz="1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environment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 marL="322580">
              <a:lnSpc>
                <a:spcPct val="100000"/>
              </a:lnSpc>
              <a:spcBef>
                <a:spcPts val="1145"/>
              </a:spcBef>
              <a:tabLst>
                <a:tab pos="2506980" algn="l"/>
                <a:tab pos="4764405" algn="l"/>
              </a:tabLst>
            </a:pPr>
            <a:r>
              <a:rPr sz="1450" i="1" spc="-35" dirty="0">
                <a:solidFill>
                  <a:srgbClr val="120FB4"/>
                </a:solidFill>
                <a:latin typeface="Arial Black"/>
                <a:cs typeface="Arial Black"/>
              </a:rPr>
              <a:t>Samples	</a:t>
            </a:r>
            <a:r>
              <a:rPr sz="2175" i="1" spc="-52" baseline="1915" dirty="0">
                <a:solidFill>
                  <a:srgbClr val="120FB4"/>
                </a:solidFill>
                <a:latin typeface="Arial Black"/>
                <a:cs typeface="Arial Black"/>
              </a:rPr>
              <a:t>Fabrics	</a:t>
            </a:r>
            <a:r>
              <a:rPr sz="2175" i="1" spc="-60" baseline="1915" dirty="0">
                <a:solidFill>
                  <a:srgbClr val="120FB4"/>
                </a:solidFill>
                <a:latin typeface="Arial Black"/>
                <a:cs typeface="Arial Black"/>
              </a:rPr>
              <a:t>Catwalk</a:t>
            </a:r>
            <a:endParaRPr sz="2175" baseline="1915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85414" y="372236"/>
            <a:ext cx="42792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VIRTUAL</a:t>
            </a:r>
            <a:r>
              <a:rPr spc="-45" dirty="0"/>
              <a:t> </a:t>
            </a:r>
            <a:r>
              <a:rPr spc="-20" dirty="0"/>
              <a:t>SHOWROOM</a:t>
            </a:r>
          </a:p>
        </p:txBody>
      </p:sp>
      <p:sp>
        <p:nvSpPr>
          <p:cNvPr id="8" name="object 8"/>
          <p:cNvSpPr/>
          <p:nvPr/>
        </p:nvSpPr>
        <p:spPr>
          <a:xfrm>
            <a:off x="6240779" y="5177028"/>
            <a:ext cx="1458468" cy="1391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2796" y="5177028"/>
            <a:ext cx="1344168" cy="13914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05939" y="5177028"/>
            <a:ext cx="1466088" cy="13914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2"/>
          <p:cNvGrpSpPr/>
          <p:nvPr/>
        </p:nvGrpSpPr>
        <p:grpSpPr>
          <a:xfrm>
            <a:off x="813816" y="1171955"/>
            <a:ext cx="7551420" cy="3601720"/>
            <a:chOff x="813816" y="1171955"/>
            <a:chExt cx="7551420" cy="3601720"/>
          </a:xfrm>
        </p:grpSpPr>
        <p:sp>
          <p:nvSpPr>
            <p:cNvPr id="3" name="object 3"/>
            <p:cNvSpPr/>
            <p:nvPr/>
          </p:nvSpPr>
          <p:spPr>
            <a:xfrm>
              <a:off x="813816" y="1171955"/>
              <a:ext cx="7551420" cy="36012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354823" y="3796283"/>
              <a:ext cx="903731" cy="90220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976364" y="3510788"/>
            <a:ext cx="1659889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b="1" spc="-65" dirty="0">
                <a:latin typeface="Verdana"/>
                <a:cs typeface="Verdana"/>
              </a:rPr>
              <a:t>Tainan </a:t>
            </a:r>
            <a:r>
              <a:rPr sz="1100" b="1" spc="-55" dirty="0">
                <a:latin typeface="Verdana"/>
                <a:cs typeface="Verdana"/>
              </a:rPr>
              <a:t>3D </a:t>
            </a:r>
            <a:r>
              <a:rPr sz="1100" b="1" spc="-75" dirty="0">
                <a:latin typeface="Verdana"/>
                <a:cs typeface="Verdana"/>
              </a:rPr>
              <a:t>Show</a:t>
            </a:r>
            <a:r>
              <a:rPr sz="1100" b="1" spc="-90" dirty="0">
                <a:latin typeface="Verdana"/>
                <a:cs typeface="Verdana"/>
              </a:rPr>
              <a:t> </a:t>
            </a:r>
            <a:r>
              <a:rPr sz="1100" b="1" spc="-45" dirty="0">
                <a:latin typeface="Verdana"/>
                <a:cs typeface="Verdana"/>
              </a:rPr>
              <a:t>Room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15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5"/>
          <p:cNvGrpSpPr>
            <a:grpSpLocks/>
          </p:cNvGrpSpPr>
          <p:nvPr/>
        </p:nvGrpSpPr>
        <p:grpSpPr bwMode="auto">
          <a:xfrm>
            <a:off x="182563" y="381000"/>
            <a:ext cx="8753475" cy="6238875"/>
            <a:chOff x="183187" y="364142"/>
            <a:chExt cx="8752264" cy="6239994"/>
          </a:xfrm>
        </p:grpSpPr>
        <p:pic>
          <p:nvPicPr>
            <p:cNvPr id="19461" name="圖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t="23906" r="11847"/>
            <a:stretch>
              <a:fillRect/>
            </a:stretch>
          </p:blipFill>
          <p:spPr bwMode="auto">
            <a:xfrm>
              <a:off x="183188" y="375935"/>
              <a:ext cx="8752263" cy="6228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183187" y="364142"/>
              <a:ext cx="8752264" cy="6197124"/>
            </a:xfrm>
            <a:prstGeom prst="rect">
              <a:avLst/>
            </a:prstGeom>
            <a:solidFill>
              <a:schemeClr val="bg1">
                <a:lumMod val="6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19459" name="矩形 6"/>
          <p:cNvSpPr>
            <a:spLocks noChangeArrowheads="1"/>
          </p:cNvSpPr>
          <p:nvPr/>
        </p:nvSpPr>
        <p:spPr bwMode="auto">
          <a:xfrm>
            <a:off x="176213" y="2817813"/>
            <a:ext cx="8759825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defTabSz="914400" eaLnBrk="1" hangingPunct="1">
              <a:buClr>
                <a:srgbClr val="000000"/>
              </a:buClr>
            </a:pPr>
            <a:r>
              <a:rPr kumimoji="0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  <a:sym typeface="微軟正黑體" panose="020B0604030504040204" pitchFamily="34" charset="-120"/>
              </a:rPr>
              <a:t>Target: 30% CO2e reduction </a:t>
            </a:r>
          </a:p>
          <a:p>
            <a:pPr algn="ctr" defTabSz="914400" eaLnBrk="1" hangingPunct="1">
              <a:buClr>
                <a:srgbClr val="000000"/>
              </a:buClr>
            </a:pPr>
            <a:r>
              <a:rPr kumimoji="0" lang="en-US" altLang="zh-TW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  <a:sym typeface="微軟正黑體" panose="020B0604030504040204" pitchFamily="34" charset="-120"/>
              </a:rPr>
              <a:t>per </a:t>
            </a:r>
            <a:r>
              <a:rPr kumimoji="0" lang="en-US" altLang="zh-TW" sz="4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  <a:sym typeface="微軟正黑體" panose="020B0604030504040204" pitchFamily="34" charset="-120"/>
              </a:rPr>
              <a:t>garment by 2030 </a:t>
            </a:r>
          </a:p>
        </p:txBody>
      </p:sp>
      <p:sp>
        <p:nvSpPr>
          <p:cNvPr id="19460" name="文字方塊 1"/>
          <p:cNvSpPr txBox="1">
            <a:spLocks noChangeArrowheads="1"/>
          </p:cNvSpPr>
          <p:nvPr/>
        </p:nvSpPr>
        <p:spPr bwMode="auto">
          <a:xfrm>
            <a:off x="176213" y="3995738"/>
            <a:ext cx="87534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sz="1600">
                <a:solidFill>
                  <a:schemeClr val="bg1"/>
                </a:solidFill>
                <a:latin typeface="Arial Black" panose="020B0A04020102020204" pitchFamily="34" charset="0"/>
              </a:rPr>
              <a:t>Baseline year 2018</a:t>
            </a:r>
            <a:endParaRPr lang="zh-TW" altLang="en-US" sz="160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474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2" t="21718" r="10422" b="27583"/>
          <a:stretch>
            <a:fillRect/>
          </a:stretch>
        </p:blipFill>
        <p:spPr bwMode="auto">
          <a:xfrm>
            <a:off x="207963" y="385763"/>
            <a:ext cx="8728075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 bwMode="auto">
          <a:xfrm>
            <a:off x="207963" y="374650"/>
            <a:ext cx="8728075" cy="6132513"/>
          </a:xfrm>
          <a:prstGeom prst="rect">
            <a:avLst/>
          </a:prstGeom>
          <a:solidFill>
            <a:schemeClr val="bg1">
              <a:lumMod val="65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-211138" y="685800"/>
            <a:ext cx="93551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kumimoji="0" lang="en-US" altLang="zh-TW" sz="28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+mn-lt"/>
              </a:rPr>
              <a:t>100% Wastewater Recycled  </a:t>
            </a:r>
          </a:p>
          <a:p>
            <a:pPr algn="ctr" eaLnBrk="1" hangingPunct="1"/>
            <a:r>
              <a:rPr kumimoji="0" lang="en-US" altLang="zh-TW" sz="28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+mn-lt"/>
              </a:rPr>
              <a:t>Effluent Treatment</a:t>
            </a:r>
            <a:endParaRPr kumimoji="0" lang="zh-CN" altLang="en-US" sz="2800" b="1" dirty="0">
              <a:solidFill>
                <a:schemeClr val="bg1"/>
              </a:solidFill>
              <a:latin typeface="Arial Black" panose="020B0A04020102020204" pitchFamily="34" charset="0"/>
              <a:ea typeface="MS PGothic" panose="020B0600070205080204" pitchFamily="34" charset="-128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4" name="object 24"/>
          <p:cNvSpPr txBox="1"/>
          <p:nvPr/>
        </p:nvSpPr>
        <p:spPr>
          <a:xfrm>
            <a:off x="2611438" y="2114550"/>
            <a:ext cx="4141787" cy="293687"/>
          </a:xfrm>
          <a:prstGeom prst="rect">
            <a:avLst/>
          </a:prstGeom>
        </p:spPr>
        <p:txBody>
          <a:bodyPr lIns="0" tIns="16510" rIns="0" bIns="0">
            <a:spAutoFit/>
          </a:bodyPr>
          <a:lstStyle/>
          <a:p>
            <a:pPr marL="12700">
              <a:spcBef>
                <a:spcPts val="130"/>
              </a:spcBef>
              <a:defRPr/>
            </a:pPr>
            <a:r>
              <a:rPr b="1" i="1" spc="-40" dirty="0">
                <a:solidFill>
                  <a:srgbClr val="120FB4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CAMBODIA IN-HOUSE</a:t>
            </a:r>
            <a:r>
              <a:rPr b="1" i="1" spc="-55" dirty="0">
                <a:solidFill>
                  <a:srgbClr val="120FB4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 </a:t>
            </a:r>
            <a:r>
              <a:rPr b="1" i="1" spc="-60" dirty="0">
                <a:solidFill>
                  <a:srgbClr val="120FB4"/>
                </a:solidFill>
                <a:latin typeface="Arial Black" panose="020B0A04020102020204" pitchFamily="34" charset="0"/>
                <a:cs typeface="Calibri" panose="020F0502020204030204" pitchFamily="34" charset="0"/>
              </a:rPr>
              <a:t>LAUNDRY</a:t>
            </a:r>
            <a:endParaRPr b="1" dirty="0">
              <a:latin typeface="Arial Black" panose="020B0A0402010202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881" y="2665412"/>
            <a:ext cx="8250237" cy="3577588"/>
          </a:xfrm>
          <a:prstGeom prst="rect">
            <a:avLst/>
          </a:prstGeom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287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圖片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-443" r="51614" b="443"/>
          <a:stretch>
            <a:fillRect/>
          </a:stretch>
        </p:blipFill>
        <p:spPr bwMode="auto">
          <a:xfrm>
            <a:off x="327025" y="2840038"/>
            <a:ext cx="1993900" cy="277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Google Shape;126;p3"/>
          <p:cNvSpPr>
            <a:spLocks noChangeArrowheads="1"/>
          </p:cNvSpPr>
          <p:nvPr/>
        </p:nvSpPr>
        <p:spPr bwMode="auto">
          <a:xfrm>
            <a:off x="334963" y="2862263"/>
            <a:ext cx="1992312" cy="2738437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endParaRPr lang="zh-TW" altLang="zh-TW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2011" name="Google Shape;127;p3"/>
          <p:cNvSpPr>
            <a:spLocks noChangeArrowheads="1"/>
          </p:cNvSpPr>
          <p:nvPr/>
        </p:nvSpPr>
        <p:spPr bwMode="auto">
          <a:xfrm>
            <a:off x="334963" y="2212975"/>
            <a:ext cx="2000250" cy="444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Rooftop</a:t>
            </a:r>
            <a:r>
              <a:rPr lang="zh-TW" altLang="en-US" sz="1600" b="1" dirty="0" smtClean="0">
                <a:solidFill>
                  <a:srgbClr val="FFFFFF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Solar</a:t>
            </a:r>
            <a:endParaRPr lang="zh-TW" altLang="zh-TW" sz="1600" b="1" dirty="0" smtClean="0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0485" name="矩形 34"/>
          <p:cNvSpPr>
            <a:spLocks noChangeArrowheads="1"/>
          </p:cNvSpPr>
          <p:nvPr/>
        </p:nvSpPr>
        <p:spPr bwMode="auto">
          <a:xfrm>
            <a:off x="0" y="598488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defTabSz="914400" eaLnBrk="1" hangingPunct="1">
              <a:buClr>
                <a:srgbClr val="000000"/>
              </a:buClr>
            </a:pPr>
            <a:r>
              <a:rPr kumimoji="0" lang="en-US" altLang="zh-TW" sz="2400" dirty="0"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  <a:sym typeface="微軟正黑體" panose="020B0604030504040204" pitchFamily="34" charset="-120"/>
              </a:rPr>
              <a:t>TAINAN ENTERPRISES TARGET :</a:t>
            </a:r>
          </a:p>
          <a:p>
            <a:pPr algn="ctr" defTabSz="914400" eaLnBrk="1" hangingPunct="1">
              <a:buClr>
                <a:srgbClr val="000000"/>
              </a:buClr>
            </a:pPr>
            <a:r>
              <a:rPr kumimoji="0" lang="en-US" altLang="zh-TW" sz="2400" dirty="0"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  <a:sym typeface="微軟正黑體" panose="020B0604030504040204" pitchFamily="34" charset="-120"/>
              </a:rPr>
              <a:t>30% CO2e REDUCTION </a:t>
            </a:r>
            <a:r>
              <a:rPr kumimoji="0" lang="en-US" altLang="zh-TW" sz="2400" dirty="0" smtClean="0"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  <a:sym typeface="微軟正黑體" panose="020B0604030504040204" pitchFamily="34" charset="-120"/>
              </a:rPr>
              <a:t>PER </a:t>
            </a:r>
            <a:r>
              <a:rPr kumimoji="0" lang="en-US" altLang="zh-TW" sz="2400" dirty="0"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  <a:sym typeface="微軟正黑體" panose="020B0604030504040204" pitchFamily="34" charset="-120"/>
              </a:rPr>
              <a:t>GARMENT BY 2030 </a:t>
            </a:r>
          </a:p>
        </p:txBody>
      </p:sp>
      <p:sp>
        <p:nvSpPr>
          <p:cNvPr id="20486" name="Google Shape;126;p3"/>
          <p:cNvSpPr>
            <a:spLocks noChangeArrowheads="1"/>
          </p:cNvSpPr>
          <p:nvPr/>
        </p:nvSpPr>
        <p:spPr bwMode="auto">
          <a:xfrm>
            <a:off x="4686300" y="2706688"/>
            <a:ext cx="1992313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endParaRPr lang="zh-TW" altLang="zh-TW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2007" name="Google Shape;127;p3"/>
          <p:cNvSpPr>
            <a:spLocks noChangeArrowheads="1"/>
          </p:cNvSpPr>
          <p:nvPr/>
        </p:nvSpPr>
        <p:spPr bwMode="auto">
          <a:xfrm>
            <a:off x="4686300" y="2212975"/>
            <a:ext cx="2000250" cy="444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Renewable Energy Certificates</a:t>
            </a:r>
            <a:endParaRPr lang="zh-TW" altLang="zh-TW" sz="1600" b="1" dirty="0" smtClean="0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2" name="群組 1"/>
          <p:cNvGrpSpPr>
            <a:grpSpLocks/>
          </p:cNvGrpSpPr>
          <p:nvPr/>
        </p:nvGrpSpPr>
        <p:grpSpPr bwMode="auto">
          <a:xfrm>
            <a:off x="4700588" y="2840038"/>
            <a:ext cx="1992312" cy="2724150"/>
            <a:chOff x="4700702" y="2966836"/>
            <a:chExt cx="1992198" cy="2725354"/>
          </a:xfrm>
        </p:grpSpPr>
        <p:pic>
          <p:nvPicPr>
            <p:cNvPr id="20507" name="圖片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0702" y="2966836"/>
              <a:ext cx="1977798" cy="1448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8" name="圖片 4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42" t="-101" r="11362" b="15668"/>
            <a:stretch>
              <a:fillRect/>
            </a:stretch>
          </p:blipFill>
          <p:spPr bwMode="auto">
            <a:xfrm>
              <a:off x="4717900" y="4477781"/>
              <a:ext cx="1975000" cy="1214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9" name="圖片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0" y="2840038"/>
            <a:ext cx="1971675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01" name="Google Shape;127;p3"/>
          <p:cNvSpPr>
            <a:spLocks noChangeArrowheads="1"/>
          </p:cNvSpPr>
          <p:nvPr/>
        </p:nvSpPr>
        <p:spPr bwMode="auto">
          <a:xfrm>
            <a:off x="2482850" y="2212975"/>
            <a:ext cx="2000250" cy="444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Biomass Energy</a:t>
            </a:r>
            <a:endParaRPr lang="zh-TW" altLang="zh-TW" sz="1600" b="1" dirty="0" smtClean="0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0491" name="Google Shape;126;p3"/>
          <p:cNvSpPr>
            <a:spLocks noChangeArrowheads="1"/>
          </p:cNvSpPr>
          <p:nvPr/>
        </p:nvSpPr>
        <p:spPr bwMode="auto">
          <a:xfrm>
            <a:off x="6894513" y="2708275"/>
            <a:ext cx="1992312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endParaRPr lang="zh-TW" altLang="zh-TW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1997" name="Google Shape;127;p3"/>
          <p:cNvSpPr>
            <a:spLocks noChangeArrowheads="1"/>
          </p:cNvSpPr>
          <p:nvPr/>
        </p:nvSpPr>
        <p:spPr bwMode="auto">
          <a:xfrm>
            <a:off x="6894513" y="2212975"/>
            <a:ext cx="2000250" cy="444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Energy Management System</a:t>
            </a:r>
            <a:endParaRPr lang="zh-TW" altLang="zh-TW" sz="1600" b="1" dirty="0" smtClean="0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grpSp>
        <p:nvGrpSpPr>
          <p:cNvPr id="3" name="群組 2"/>
          <p:cNvGrpSpPr>
            <a:grpSpLocks/>
          </p:cNvGrpSpPr>
          <p:nvPr/>
        </p:nvGrpSpPr>
        <p:grpSpPr bwMode="auto">
          <a:xfrm>
            <a:off x="6910388" y="2840038"/>
            <a:ext cx="1976437" cy="2747962"/>
            <a:chOff x="6910388" y="2874963"/>
            <a:chExt cx="1976437" cy="2747962"/>
          </a:xfrm>
        </p:grpSpPr>
        <p:pic>
          <p:nvPicPr>
            <p:cNvPr id="2050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04" t="16779"/>
            <a:stretch>
              <a:fillRect/>
            </a:stretch>
          </p:blipFill>
          <p:spPr bwMode="auto">
            <a:xfrm>
              <a:off x="6924675" y="4318000"/>
              <a:ext cx="1955800" cy="1304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6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921" b="1216"/>
            <a:stretch>
              <a:fillRect/>
            </a:stretch>
          </p:blipFill>
          <p:spPr bwMode="auto">
            <a:xfrm>
              <a:off x="6910388" y="2874963"/>
              <a:ext cx="1976437" cy="1560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93" name="Picture 4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674" y="1817568"/>
            <a:ext cx="439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5" name="矩形 62"/>
          <p:cNvSpPr>
            <a:spLocks noChangeArrowheads="1"/>
          </p:cNvSpPr>
          <p:nvPr/>
        </p:nvSpPr>
        <p:spPr bwMode="auto">
          <a:xfrm>
            <a:off x="4627563" y="5522913"/>
            <a:ext cx="21558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100"/>
              <a:t>Geothermal Electric Power Station</a:t>
            </a:r>
            <a:endParaRPr lang="zh-TW" altLang="en-US" sz="1100"/>
          </a:p>
        </p:txBody>
      </p:sp>
      <p:sp>
        <p:nvSpPr>
          <p:cNvPr id="20496" name="Google Shape;126;p3"/>
          <p:cNvSpPr>
            <a:spLocks noChangeArrowheads="1"/>
          </p:cNvSpPr>
          <p:nvPr/>
        </p:nvSpPr>
        <p:spPr bwMode="auto">
          <a:xfrm>
            <a:off x="2479675" y="2844800"/>
            <a:ext cx="1992313" cy="2738438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endParaRPr lang="zh-TW" altLang="zh-TW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0497" name="Google Shape;126;p3"/>
          <p:cNvSpPr>
            <a:spLocks noChangeArrowheads="1"/>
          </p:cNvSpPr>
          <p:nvPr/>
        </p:nvSpPr>
        <p:spPr bwMode="auto">
          <a:xfrm>
            <a:off x="4700588" y="2844800"/>
            <a:ext cx="1992312" cy="2738438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endParaRPr lang="zh-TW" altLang="zh-TW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0498" name="Google Shape;126;p3"/>
          <p:cNvSpPr>
            <a:spLocks noChangeArrowheads="1"/>
          </p:cNvSpPr>
          <p:nvPr/>
        </p:nvSpPr>
        <p:spPr bwMode="auto">
          <a:xfrm>
            <a:off x="6894513" y="2852738"/>
            <a:ext cx="1992312" cy="2738437"/>
          </a:xfrm>
          <a:prstGeom prst="rect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45700" rIns="91425" bIns="45700"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Clr>
                <a:srgbClr val="000000"/>
              </a:buClr>
              <a:buFont typeface="Arial" panose="020B0604020202020204" pitchFamily="34" charset="0"/>
              <a:buNone/>
            </a:pPr>
            <a:endParaRPr lang="zh-TW" altLang="zh-TW">
              <a:solidFill>
                <a:srgbClr val="FFFFFF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0499" name="Picture 16" descr="tainan-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325" y="6334125"/>
            <a:ext cx="4175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0" name="圖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0" y="1922463"/>
            <a:ext cx="320675" cy="212725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1" name="圖片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1898650"/>
            <a:ext cx="369888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2" name="圖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3" y="1892300"/>
            <a:ext cx="369887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3" name="圖片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38" y="1900238"/>
            <a:ext cx="369887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4" name="圖片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63" y="1892300"/>
            <a:ext cx="365125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860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矩形 1"/>
          <p:cNvSpPr>
            <a:spLocks noChangeArrowheads="1"/>
          </p:cNvSpPr>
          <p:nvPr/>
        </p:nvSpPr>
        <p:spPr bwMode="auto">
          <a:xfrm>
            <a:off x="0" y="314325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kumimoji="0" lang="en-US" altLang="zh-TW" sz="2800" dirty="0">
                <a:latin typeface="Arial Black" panose="020B0A04020102020204" pitchFamily="34" charset="0"/>
                <a:ea typeface="MS PGothic" panose="020B0600070205080204" pitchFamily="34" charset="-128"/>
                <a:cs typeface="新細明體" panose="02020500000000000000" pitchFamily="18" charset="-120"/>
              </a:rPr>
              <a:t>WOMEN EMPOWERMENT PROJECTS</a:t>
            </a:r>
            <a:endParaRPr kumimoji="0" lang="zh-TW" altLang="en-US" sz="2800" dirty="0">
              <a:latin typeface="Arial Black" panose="020B0A04020102020204" pitchFamily="34" charset="0"/>
              <a:ea typeface="MS PGothic" panose="020B0600070205080204" pitchFamily="34" charset="-128"/>
              <a:cs typeface="新細明體" panose="02020500000000000000" pitchFamily="18" charset="-120"/>
            </a:endParaRPr>
          </a:p>
        </p:txBody>
      </p:sp>
      <p:pic>
        <p:nvPicPr>
          <p:cNvPr id="23555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1236663"/>
            <a:ext cx="1944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13" descr="PACE | Gap® E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4494213"/>
            <a:ext cx="8080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2" descr="P:\專案資料夾\2020 CSR報告書\報告書籌備\報告書內容模板\CSR報告書照片\雅加達廠\活動照片\PACE員工教育訓練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" t="35072" r="6187"/>
          <a:stretch>
            <a:fillRect/>
          </a:stretch>
        </p:blipFill>
        <p:spPr bwMode="auto">
          <a:xfrm>
            <a:off x="263525" y="4506913"/>
            <a:ext cx="3641725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3" r="3671" b="15501"/>
          <a:stretch>
            <a:fillRect/>
          </a:stretch>
        </p:blipFill>
        <p:spPr bwMode="auto">
          <a:xfrm>
            <a:off x="4106863" y="4506913"/>
            <a:ext cx="27908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" b="5583"/>
          <a:stretch>
            <a:fillRect/>
          </a:stretch>
        </p:blipFill>
        <p:spPr bwMode="auto">
          <a:xfrm>
            <a:off x="252413" y="1979613"/>
            <a:ext cx="4824412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矩形 4"/>
          <p:cNvSpPr>
            <a:spLocks noChangeArrowheads="1"/>
          </p:cNvSpPr>
          <p:nvPr/>
        </p:nvSpPr>
        <p:spPr bwMode="auto">
          <a:xfrm>
            <a:off x="0" y="3992563"/>
            <a:ext cx="53625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sz="1200">
                <a:latin typeface="+mj-lt"/>
                <a:hlinkClick r:id="rId7"/>
              </a:rPr>
              <a:t>Project success published by UN Foundation’s Universal Access Project</a:t>
            </a:r>
            <a:endParaRPr lang="en-US" altLang="zh-TW" sz="1200">
              <a:latin typeface="+mj-lt"/>
            </a:endParaRPr>
          </a:p>
        </p:txBody>
      </p:sp>
      <p:sp>
        <p:nvSpPr>
          <p:cNvPr id="16" name="文字方塊 6"/>
          <p:cNvSpPr txBox="1"/>
          <p:nvPr/>
        </p:nvSpPr>
        <p:spPr>
          <a:xfrm>
            <a:off x="6897688" y="5910263"/>
            <a:ext cx="2189162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zh-TW" sz="1200" dirty="0" smtClean="0">
                <a:latin typeface="+mj-lt"/>
              </a:rPr>
              <a:t>Introduced </a:t>
            </a:r>
            <a:r>
              <a:rPr lang="en-US" altLang="zh-TW" sz="1200" dirty="0">
                <a:latin typeface="+mj-lt"/>
              </a:rPr>
              <a:t>to </a:t>
            </a:r>
            <a:r>
              <a:rPr lang="en-US" altLang="zh-TW" sz="1200" dirty="0" smtClean="0">
                <a:latin typeface="+mj-lt"/>
              </a:rPr>
              <a:t>Cambodia, Indonesia, Vietnam factory </a:t>
            </a:r>
            <a:endParaRPr lang="en-US" altLang="zh-TW" sz="1200" dirty="0">
              <a:latin typeface="+mj-lt"/>
            </a:endParaRPr>
          </a:p>
        </p:txBody>
      </p:sp>
      <p:sp>
        <p:nvSpPr>
          <p:cNvPr id="17" name="文字方塊 6"/>
          <p:cNvSpPr txBox="1"/>
          <p:nvPr/>
        </p:nvSpPr>
        <p:spPr>
          <a:xfrm>
            <a:off x="252413" y="1619250"/>
            <a:ext cx="5278437" cy="276999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1200" dirty="0" smtClean="0">
                <a:latin typeface="+mj-lt"/>
              </a:rPr>
              <a:t>Introduced </a:t>
            </a:r>
            <a:r>
              <a:rPr lang="en-US" altLang="zh-TW" sz="1200" dirty="0">
                <a:latin typeface="+mj-lt"/>
              </a:rPr>
              <a:t>to </a:t>
            </a:r>
            <a:r>
              <a:rPr lang="en-US" altLang="zh-TW" sz="1200" dirty="0" smtClean="0">
                <a:latin typeface="+mj-lt"/>
              </a:rPr>
              <a:t>Indonesia, Vietnam factory </a:t>
            </a:r>
            <a:endParaRPr lang="en-US" altLang="zh-TW" sz="1200" dirty="0">
              <a:latin typeface="+mj-lt"/>
            </a:endParaRPr>
          </a:p>
        </p:txBody>
      </p:sp>
      <p:pic>
        <p:nvPicPr>
          <p:cNvPr id="23563" name="Picture 10" descr="P:\專案資料夾\2020 CSR報告書\報告書籌備\報告書內容模板\CSR報告書照片\SOLO廠\活動照片\SOLO2\20180804 HER (2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4" b="8429"/>
          <a:stretch>
            <a:fillRect/>
          </a:stretch>
        </p:blipFill>
        <p:spPr bwMode="auto">
          <a:xfrm>
            <a:off x="5530850" y="1997075"/>
            <a:ext cx="297815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矩形 9"/>
          <p:cNvSpPr>
            <a:spLocks noChangeArrowheads="1"/>
          </p:cNvSpPr>
          <p:nvPr/>
        </p:nvSpPr>
        <p:spPr bwMode="auto">
          <a:xfrm>
            <a:off x="263525" y="714375"/>
            <a:ext cx="8761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dirty="0"/>
              <a:t>Health education, Financial planning guidance, Communication &amp; problem solving trainings</a:t>
            </a:r>
            <a:endParaRPr lang="zh-TW" altLang="en-US" dirty="0"/>
          </a:p>
        </p:txBody>
      </p:sp>
      <p:sp>
        <p:nvSpPr>
          <p:cNvPr id="23565" name="矩形 11"/>
          <p:cNvSpPr>
            <a:spLocks noChangeArrowheads="1"/>
          </p:cNvSpPr>
          <p:nvPr/>
        </p:nvSpPr>
        <p:spPr bwMode="auto">
          <a:xfrm>
            <a:off x="747714" y="6481253"/>
            <a:ext cx="22986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200" dirty="0">
                <a:latin typeface="+mj-lt"/>
              </a:rPr>
              <a:t>Indonesia factory P.A.C.E opening </a:t>
            </a:r>
            <a:endParaRPr lang="zh-TW" altLang="en-US" sz="1200" dirty="0">
              <a:latin typeface="+mj-lt"/>
            </a:endParaRPr>
          </a:p>
        </p:txBody>
      </p:sp>
      <p:sp>
        <p:nvSpPr>
          <p:cNvPr id="23566" name="矩形 13"/>
          <p:cNvSpPr>
            <a:spLocks noChangeArrowheads="1"/>
          </p:cNvSpPr>
          <p:nvPr/>
        </p:nvSpPr>
        <p:spPr bwMode="auto">
          <a:xfrm>
            <a:off x="4541838" y="6369050"/>
            <a:ext cx="17213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200">
                <a:latin typeface="+mj-lt"/>
              </a:rPr>
              <a:t>Cambodia P.A.C.E course</a:t>
            </a:r>
            <a:endParaRPr lang="zh-TW" altLang="en-US" sz="1200">
              <a:latin typeface="+mj-lt"/>
            </a:endParaRPr>
          </a:p>
        </p:txBody>
      </p:sp>
      <p:pic>
        <p:nvPicPr>
          <p:cNvPr id="23567" name="Picture 16" descr="tainan-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338" y="6448425"/>
            <a:ext cx="41751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344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36600" y="3644900"/>
            <a:ext cx="7772400" cy="1125538"/>
          </a:xfrm>
        </p:spPr>
        <p:txBody>
          <a:bodyPr/>
          <a:lstStyle/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sz="900" dirty="0"/>
              <a:t>本簡報及同時發佈之相關訊息內容，取自於公司內部與外部資料，其中包含營運 成果、財務狀況與業務發展等內容。</a:t>
            </a:r>
            <a:endParaRPr lang="en-US" altLang="zh-TW" sz="900" dirty="0"/>
          </a:p>
          <a:p>
            <a:pPr>
              <a:defRPr/>
            </a:pPr>
            <a:r>
              <a:rPr lang="zh-TW" altLang="en-US" sz="900" dirty="0"/>
              <a:t>本公司並未發佈財務預測，但本簡報所作有關本公司財務上、業務上、</a:t>
            </a:r>
            <a:r>
              <a:rPr lang="en-US" altLang="zh-TW" sz="900" dirty="0"/>
              <a:t>Q&amp;A</a:t>
            </a:r>
            <a:r>
              <a:rPr lang="zh-TW" altLang="en-US" sz="900" dirty="0"/>
              <a:t>之說 明，若涉及本公司對未來公司經營與產業發展上之見解，可能與未來實際結果存 有差異。此差異其造成之原因可能包括市場需求變化、價格波動、競爭行為、國 際經濟狀況、匯率波動、上下游供應鏈等其他各種本公司所不能掌握之風險因 素。 </a:t>
            </a:r>
            <a:endParaRPr lang="en-US" altLang="zh-TW" sz="900" dirty="0"/>
          </a:p>
          <a:p>
            <a:pPr>
              <a:defRPr/>
            </a:pPr>
            <a:r>
              <a:rPr lang="zh-TW" altLang="en-US" sz="900" dirty="0"/>
              <a:t>本簡報中對未來的展望，反應本公司迄今對未來的看法。對於這些看法未來若有 任何改變或調整時，本公司並不負責隨時提醒或更新。</a:t>
            </a:r>
          </a:p>
        </p:txBody>
      </p:sp>
      <p:sp>
        <p:nvSpPr>
          <p:cNvPr id="17411" name="矩形 3"/>
          <p:cNvSpPr>
            <a:spLocks noChangeArrowheads="1"/>
          </p:cNvSpPr>
          <p:nvPr/>
        </p:nvSpPr>
        <p:spPr bwMode="auto">
          <a:xfrm>
            <a:off x="3870325" y="2708275"/>
            <a:ext cx="120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</a:rPr>
              <a:t>免責聲明</a:t>
            </a:r>
          </a:p>
        </p:txBody>
      </p:sp>
      <p:pic>
        <p:nvPicPr>
          <p:cNvPr id="5" name="內容版面配置區 3" descr="台南企業logo灰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B88B0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637863" y="1019755"/>
            <a:ext cx="5891801" cy="90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84091" y="3115055"/>
            <a:ext cx="5344795" cy="2887980"/>
            <a:chOff x="3784091" y="3115055"/>
            <a:chExt cx="5344795" cy="2887980"/>
          </a:xfrm>
        </p:grpSpPr>
        <p:sp>
          <p:nvSpPr>
            <p:cNvPr id="3" name="object 3"/>
            <p:cNvSpPr/>
            <p:nvPr/>
          </p:nvSpPr>
          <p:spPr>
            <a:xfrm>
              <a:off x="3784091" y="3115055"/>
              <a:ext cx="5203190" cy="2887980"/>
            </a:xfrm>
            <a:custGeom>
              <a:avLst/>
              <a:gdLst/>
              <a:ahLst/>
              <a:cxnLst/>
              <a:rect l="l" t="t" r="r" b="b"/>
              <a:pathLst>
                <a:path w="5203190" h="2887979">
                  <a:moveTo>
                    <a:pt x="5202936" y="0"/>
                  </a:moveTo>
                  <a:lnTo>
                    <a:pt x="0" y="0"/>
                  </a:lnTo>
                  <a:lnTo>
                    <a:pt x="0" y="2887980"/>
                  </a:lnTo>
                  <a:lnTo>
                    <a:pt x="5202936" y="2887980"/>
                  </a:lnTo>
                  <a:lnTo>
                    <a:pt x="5202936" y="0"/>
                  </a:lnTo>
                  <a:close/>
                </a:path>
              </a:pathLst>
            </a:custGeom>
            <a:solidFill>
              <a:srgbClr val="F5E6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892539" y="5751576"/>
              <a:ext cx="236220" cy="2346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85843" y="3968495"/>
              <a:ext cx="3726179" cy="16748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12023" y="3968495"/>
              <a:ext cx="1296924" cy="17297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2969" y="207260"/>
            <a:ext cx="7338060" cy="9201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950" spc="-114" dirty="0"/>
              <a:t>PPE </a:t>
            </a:r>
            <a:r>
              <a:rPr lang="en-US" sz="2950" spc="-114" dirty="0"/>
              <a:t>FOR THE HEALTH WORKFORCE DURING COVID-19</a:t>
            </a:r>
            <a:endParaRPr sz="2950" spc="-114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729990">
              <a:lnSpc>
                <a:spcPct val="100000"/>
              </a:lnSpc>
              <a:spcBef>
                <a:spcPts val="785"/>
              </a:spcBef>
            </a:pPr>
            <a:r>
              <a:rPr spc="-80" dirty="0"/>
              <a:t>Passed P2</a:t>
            </a:r>
            <a:r>
              <a:rPr spc="-30" dirty="0"/>
              <a:t> </a:t>
            </a:r>
            <a:r>
              <a:rPr spc="-70" dirty="0"/>
              <a:t>Level</a:t>
            </a:r>
          </a:p>
          <a:p>
            <a:pPr marL="3884929" indent="-155575">
              <a:lnSpc>
                <a:spcPct val="100000"/>
              </a:lnSpc>
              <a:spcBef>
                <a:spcPts val="700"/>
              </a:spcBef>
              <a:buSzPct val="91666"/>
              <a:buFont typeface="Wingdings"/>
              <a:buChar char=""/>
              <a:tabLst>
                <a:tab pos="3885565" algn="l"/>
              </a:tabLst>
            </a:pPr>
            <a:r>
              <a:rPr sz="1200" b="0" spc="-5" dirty="0">
                <a:latin typeface="Arial"/>
                <a:cs typeface="Arial"/>
              </a:rPr>
              <a:t>Moisture</a:t>
            </a:r>
            <a:r>
              <a:rPr sz="1200" b="0" spc="-10" dirty="0">
                <a:latin typeface="Arial"/>
                <a:cs typeface="Arial"/>
              </a:rPr>
              <a:t> </a:t>
            </a:r>
            <a:r>
              <a:rPr sz="1200" b="0" spc="-5" dirty="0">
                <a:latin typeface="Arial"/>
                <a:cs typeface="Arial"/>
              </a:rPr>
              <a:t>Permeability</a:t>
            </a:r>
            <a:r>
              <a:rPr sz="1200" b="0" spc="-15" dirty="0">
                <a:latin typeface="Arial"/>
                <a:cs typeface="Arial"/>
              </a:rPr>
              <a:t> </a:t>
            </a:r>
            <a:r>
              <a:rPr sz="1200" b="0" spc="-545" dirty="0">
                <a:latin typeface="UKIJ CJK"/>
                <a:cs typeface="UKIJ CJK"/>
              </a:rPr>
              <a:t>≧</a:t>
            </a:r>
            <a:r>
              <a:rPr sz="1200" b="0" spc="20" dirty="0">
                <a:latin typeface="UKIJ CJK"/>
                <a:cs typeface="UKIJ CJK"/>
              </a:rPr>
              <a:t> </a:t>
            </a:r>
            <a:r>
              <a:rPr sz="1200" b="0" spc="-5" dirty="0">
                <a:latin typeface="Arial"/>
                <a:cs typeface="Arial"/>
              </a:rPr>
              <a:t>1500</a:t>
            </a:r>
            <a:r>
              <a:rPr sz="1200" b="0" spc="-30" dirty="0">
                <a:latin typeface="Arial"/>
                <a:cs typeface="Arial"/>
              </a:rPr>
              <a:t> </a:t>
            </a:r>
            <a:r>
              <a:rPr sz="1200" b="0" spc="-5" dirty="0">
                <a:latin typeface="Arial"/>
                <a:cs typeface="Arial"/>
              </a:rPr>
              <a:t>g/</a:t>
            </a:r>
            <a:r>
              <a:rPr sz="1200" b="0" spc="-20" dirty="0">
                <a:latin typeface="AoyagiKouzanFontT"/>
                <a:cs typeface="AoyagiKouzanFontT"/>
              </a:rPr>
              <a:t>㎡</a:t>
            </a:r>
            <a:r>
              <a:rPr sz="1200" b="0" spc="-265" dirty="0">
                <a:latin typeface="AoyagiKouzanFontT"/>
                <a:cs typeface="AoyagiKouzanFontT"/>
              </a:rPr>
              <a:t> </a:t>
            </a:r>
            <a:r>
              <a:rPr sz="1200" b="0" dirty="0">
                <a:latin typeface="Arial"/>
                <a:cs typeface="Arial"/>
              </a:rPr>
              <a:t>.</a:t>
            </a:r>
            <a:r>
              <a:rPr sz="1200" b="0" spc="15" dirty="0">
                <a:latin typeface="Arial"/>
                <a:cs typeface="Arial"/>
              </a:rPr>
              <a:t> </a:t>
            </a:r>
            <a:r>
              <a:rPr sz="1200" b="0" spc="-5" dirty="0">
                <a:latin typeface="Arial"/>
                <a:cs typeface="Arial"/>
              </a:rPr>
              <a:t>24h</a:t>
            </a:r>
            <a:endParaRPr sz="1200" dirty="0">
              <a:latin typeface="Arial"/>
              <a:cs typeface="Arial"/>
            </a:endParaRPr>
          </a:p>
          <a:p>
            <a:pPr marL="3891279" indent="-161925">
              <a:lnSpc>
                <a:spcPct val="100000"/>
              </a:lnSpc>
              <a:spcBef>
                <a:spcPts val="720"/>
              </a:spcBef>
              <a:buFont typeface="Wingdings"/>
              <a:buChar char=""/>
              <a:tabLst>
                <a:tab pos="3891915" algn="l"/>
              </a:tabLst>
            </a:pPr>
            <a:r>
              <a:rPr sz="1200" b="0" spc="-5" dirty="0">
                <a:latin typeface="Arial"/>
                <a:cs typeface="Arial"/>
              </a:rPr>
              <a:t>Hydrostatic Pressure</a:t>
            </a:r>
            <a:r>
              <a:rPr sz="1200" b="0" spc="-20" dirty="0">
                <a:latin typeface="Arial"/>
                <a:cs typeface="Arial"/>
              </a:rPr>
              <a:t> </a:t>
            </a:r>
            <a:r>
              <a:rPr sz="1200" b="0" spc="-545" dirty="0">
                <a:latin typeface="UKIJ CJK"/>
                <a:cs typeface="UKIJ CJK"/>
              </a:rPr>
              <a:t>≧</a:t>
            </a:r>
            <a:r>
              <a:rPr sz="1200" b="0" spc="35" dirty="0">
                <a:latin typeface="UKIJ CJK"/>
                <a:cs typeface="UKIJ CJK"/>
              </a:rPr>
              <a:t> </a:t>
            </a:r>
            <a:r>
              <a:rPr sz="1200" b="0" spc="10" dirty="0">
                <a:latin typeface="Arial"/>
                <a:cs typeface="Arial"/>
              </a:rPr>
              <a:t>50cmH</a:t>
            </a:r>
            <a:r>
              <a:rPr sz="1200" b="0" spc="10" dirty="0">
                <a:latin typeface="Arimo"/>
                <a:cs typeface="Arimo"/>
              </a:rPr>
              <a:t>₂</a:t>
            </a:r>
            <a:r>
              <a:rPr sz="1200" b="0" spc="10" dirty="0">
                <a:latin typeface="Arial"/>
                <a:cs typeface="Arial"/>
              </a:rPr>
              <a:t>O</a:t>
            </a:r>
            <a:endParaRPr sz="1200" dirty="0">
              <a:latin typeface="Arial"/>
              <a:cs typeface="Arial"/>
            </a:endParaRPr>
          </a:p>
          <a:p>
            <a:pPr marL="3891279" indent="-161925">
              <a:lnSpc>
                <a:spcPct val="100000"/>
              </a:lnSpc>
              <a:spcBef>
                <a:spcPts val="725"/>
              </a:spcBef>
              <a:buFont typeface="Wingdings"/>
              <a:buChar char=""/>
              <a:tabLst>
                <a:tab pos="3891915" algn="l"/>
              </a:tabLst>
            </a:pPr>
            <a:r>
              <a:rPr sz="1200" b="0" spc="-5" dirty="0">
                <a:latin typeface="Arial"/>
                <a:cs typeface="Arial"/>
              </a:rPr>
              <a:t>Sub-micron Particle Filtration Efficiency</a:t>
            </a:r>
            <a:r>
              <a:rPr sz="1200" b="0" spc="-70" dirty="0">
                <a:latin typeface="Arial"/>
                <a:cs typeface="Arial"/>
              </a:rPr>
              <a:t> </a:t>
            </a:r>
            <a:r>
              <a:rPr sz="1200" b="0" spc="-545" dirty="0">
                <a:latin typeface="UKIJ CJK"/>
                <a:cs typeface="UKIJ CJK"/>
              </a:rPr>
              <a:t>≧</a:t>
            </a:r>
            <a:r>
              <a:rPr sz="1200" b="0" spc="20" dirty="0">
                <a:latin typeface="UKIJ CJK"/>
                <a:cs typeface="UKIJ CJK"/>
              </a:rPr>
              <a:t> </a:t>
            </a:r>
            <a:r>
              <a:rPr sz="1200" b="0" spc="-5" dirty="0">
                <a:latin typeface="Arial"/>
                <a:cs typeface="Arial"/>
              </a:rPr>
              <a:t>70%</a:t>
            </a:r>
            <a:endParaRPr sz="1200" dirty="0">
              <a:latin typeface="Arial"/>
              <a:cs typeface="Arial"/>
            </a:endParaRPr>
          </a:p>
          <a:p>
            <a:pPr marL="3717290">
              <a:lnSpc>
                <a:spcPct val="100000"/>
              </a:lnSpc>
              <a:spcBef>
                <a:spcPts val="10"/>
              </a:spcBef>
            </a:pPr>
            <a:endParaRPr sz="1900" dirty="0">
              <a:latin typeface="Arial"/>
              <a:cs typeface="Arial"/>
            </a:endParaRPr>
          </a:p>
          <a:p>
            <a:pPr marL="3977004" marR="5080">
              <a:lnSpc>
                <a:spcPct val="152700"/>
              </a:lnSpc>
            </a:pPr>
            <a:r>
              <a:rPr b="0" spc="10" dirty="0">
                <a:latin typeface="Arial"/>
                <a:cs typeface="Arial"/>
              </a:rPr>
              <a:t>President Tsai visited Tainan Enterprises </a:t>
            </a:r>
            <a:r>
              <a:rPr b="0" spc="5" dirty="0">
                <a:latin typeface="Arial"/>
                <a:cs typeface="Arial"/>
              </a:rPr>
              <a:t>to </a:t>
            </a:r>
            <a:r>
              <a:rPr b="0" spc="10" dirty="0">
                <a:latin typeface="Arial"/>
                <a:cs typeface="Arial"/>
              </a:rPr>
              <a:t>thank the </a:t>
            </a:r>
            <a:r>
              <a:rPr b="0" spc="5" dirty="0">
                <a:latin typeface="Arial"/>
                <a:cs typeface="Arial"/>
              </a:rPr>
              <a:t>contribution of </a:t>
            </a:r>
            <a:r>
              <a:rPr b="0" spc="15" dirty="0">
                <a:latin typeface="Arial"/>
                <a:cs typeface="Arial"/>
              </a:rPr>
              <a:t>COVID-  19 </a:t>
            </a:r>
            <a:r>
              <a:rPr b="0" spc="10" dirty="0">
                <a:latin typeface="Arial"/>
                <a:cs typeface="Arial"/>
              </a:rPr>
              <a:t>prevention of production </a:t>
            </a:r>
            <a:r>
              <a:rPr b="0" spc="5" dirty="0">
                <a:latin typeface="Arial"/>
                <a:cs typeface="Arial"/>
              </a:rPr>
              <a:t>of "one </a:t>
            </a:r>
            <a:r>
              <a:rPr b="0" spc="10" dirty="0">
                <a:latin typeface="Arial"/>
                <a:cs typeface="Arial"/>
              </a:rPr>
              <a:t>million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spc="10" dirty="0">
                <a:latin typeface="Arial"/>
                <a:cs typeface="Arial"/>
              </a:rPr>
              <a:t>PPEs".</a:t>
            </a:r>
          </a:p>
        </p:txBody>
      </p:sp>
      <p:sp>
        <p:nvSpPr>
          <p:cNvPr id="9" name="object 9"/>
          <p:cNvSpPr/>
          <p:nvPr/>
        </p:nvSpPr>
        <p:spPr>
          <a:xfrm>
            <a:off x="358140" y="3968496"/>
            <a:ext cx="1999488" cy="16748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10967" y="3968496"/>
            <a:ext cx="1296924" cy="1674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8140" y="1915667"/>
            <a:ext cx="3349752" cy="19994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20</a:t>
            </a:fld>
            <a:endParaRPr lang="en-US" altLang="zh-TW"/>
          </a:p>
        </p:txBody>
      </p:sp>
      <p:sp>
        <p:nvSpPr>
          <p:cNvPr id="14" name="矩形 13"/>
          <p:cNvSpPr/>
          <p:nvPr/>
        </p:nvSpPr>
        <p:spPr>
          <a:xfrm>
            <a:off x="3276600" y="1097631"/>
            <a:ext cx="2823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i="1" dirty="0">
                <a:solidFill>
                  <a:srgbClr val="0718BC"/>
                </a:solidFill>
                <a:latin typeface="Arial Black" panose="020B0A04020102020204" pitchFamily="34" charset="0"/>
              </a:rPr>
              <a:t>TAIWAN / CAMBODIA</a:t>
            </a:r>
            <a:endParaRPr lang="zh-TW" altLang="en-US" b="1" i="1" dirty="0">
              <a:solidFill>
                <a:srgbClr val="0718BC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5565" y="2720162"/>
            <a:ext cx="2905760" cy="840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525"/>
              </a:lnSpc>
              <a:spcBef>
                <a:spcPts val="95"/>
              </a:spcBef>
            </a:pPr>
            <a:r>
              <a:rPr sz="4000" spc="15" dirty="0"/>
              <a:t>Thank</a:t>
            </a:r>
            <a:r>
              <a:rPr sz="4000" spc="-80" dirty="0"/>
              <a:t> </a:t>
            </a:r>
            <a:r>
              <a:rPr sz="4000" spc="-30" dirty="0"/>
              <a:t>you</a:t>
            </a:r>
            <a:endParaRPr sz="4000" dirty="0"/>
          </a:p>
          <a:p>
            <a:pPr marL="14604">
              <a:lnSpc>
                <a:spcPts val="1885"/>
              </a:lnSpc>
            </a:pPr>
            <a:r>
              <a:rPr sz="1800" u="sng" spc="-15" dirty="0">
                <a:solidFill>
                  <a:srgbClr val="120FB4"/>
                </a:solidFill>
                <a:latin typeface="Carlito"/>
                <a:cs typeface="Carlito"/>
              </a:rPr>
              <a:t>http</a:t>
            </a:r>
            <a:r>
              <a:rPr sz="1800" u="sng" spc="-15" dirty="0">
                <a:solidFill>
                  <a:srgbClr val="120FB4"/>
                </a:solidFill>
                <a:latin typeface="Carlito"/>
                <a:cs typeface="Carlito"/>
                <a:hlinkClick r:id="rId2"/>
              </a:rPr>
              <a:t>s://w</a:t>
            </a:r>
            <a:r>
              <a:rPr sz="1800" u="sng" spc="-15" dirty="0">
                <a:solidFill>
                  <a:srgbClr val="120FB4"/>
                </a:solidFill>
                <a:latin typeface="Carlito"/>
                <a:cs typeface="Carlito"/>
              </a:rPr>
              <a:t>ww.e</a:t>
            </a:r>
            <a:r>
              <a:rPr sz="1800" u="sng" spc="-15" dirty="0">
                <a:solidFill>
                  <a:srgbClr val="120FB4"/>
                </a:solidFill>
                <a:latin typeface="Carlito"/>
                <a:cs typeface="Carlito"/>
                <a:hlinkClick r:id="rId2"/>
              </a:rPr>
              <a:t>ng.tai-nan.com/</a:t>
            </a:r>
            <a:endParaRPr sz="1800" u="sng" dirty="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21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t="17519" r="4369" b="16362"/>
          <a:stretch>
            <a:fillRect/>
          </a:stretch>
        </p:blipFill>
        <p:spPr bwMode="auto">
          <a:xfrm>
            <a:off x="192088" y="549275"/>
            <a:ext cx="8758237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" r="82603" b="10017"/>
          <a:stretch>
            <a:fillRect/>
          </a:stretch>
        </p:blipFill>
        <p:spPr bwMode="auto">
          <a:xfrm>
            <a:off x="5308600" y="5178425"/>
            <a:ext cx="3984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/>
          <p:cNvSpPr txBox="1"/>
          <p:nvPr/>
        </p:nvSpPr>
        <p:spPr>
          <a:xfrm>
            <a:off x="5735638" y="5165725"/>
            <a:ext cx="3379787" cy="3206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defTabSz="457200" eaLnBrk="0" fontAlgn="base" hangingPunct="0">
              <a:lnSpc>
                <a:spcPts val="2749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dirty="0">
                <a:solidFill>
                  <a:srgbClr val="5B7861"/>
                </a:solidFill>
                <a:ea typeface="新細明體" panose="02020500000000000000" pitchFamily="18" charset="-120"/>
              </a:rPr>
              <a:t>TAINAN ENTERPRISES CO., LTD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3733800" y="3333397"/>
            <a:ext cx="4857750" cy="18145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2800" b="1" dirty="0">
                <a:solidFill>
                  <a:srgbClr val="BE9566"/>
                </a:solidFill>
                <a:latin typeface="+mj-lt"/>
              </a:rPr>
              <a:t>2022 </a:t>
            </a:r>
          </a:p>
          <a:p>
            <a:pPr>
              <a:defRPr/>
            </a:pPr>
            <a:r>
              <a:rPr lang="en-US" altLang="zh-TW" sz="2800" b="1" dirty="0">
                <a:solidFill>
                  <a:srgbClr val="BE9566"/>
                </a:solidFill>
                <a:latin typeface="+mj-lt"/>
              </a:rPr>
              <a:t>Company Profile</a:t>
            </a:r>
          </a:p>
          <a:p>
            <a:pPr>
              <a:defRPr/>
            </a:pPr>
            <a:endParaRPr lang="en-US" altLang="zh-TW" sz="1600" dirty="0">
              <a:solidFill>
                <a:srgbClr val="5B7861"/>
              </a:solidFill>
              <a:latin typeface="+mj-lt"/>
            </a:endParaRPr>
          </a:p>
          <a:p>
            <a:pPr algn="r">
              <a:defRPr/>
            </a:pPr>
            <a:r>
              <a:rPr lang="en-US" altLang="zh-TW" sz="2000" dirty="0">
                <a:solidFill>
                  <a:srgbClr val="5B7861"/>
                </a:solidFill>
                <a:latin typeface="+mj-lt"/>
              </a:rPr>
              <a:t>WORLD CLASS APPAREL MANUFACTURER SINCE 1961</a:t>
            </a:r>
            <a:endParaRPr lang="zh-TW" altLang="en-US" sz="2000" dirty="0">
              <a:solidFill>
                <a:srgbClr val="5B786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337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3733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200400" y="2362200"/>
            <a:ext cx="609600" cy="4495800"/>
          </a:xfrm>
          <a:prstGeom prst="rect">
            <a:avLst/>
          </a:prstGeom>
          <a:solidFill>
            <a:srgbClr val="B3A979">
              <a:alpha val="4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 descr="content-grid-08_0b05e8c8-4fe1-4acd-99b8-ff3448bb871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36156" y="0"/>
            <a:ext cx="5607844" cy="68580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952500" y="1066800"/>
            <a:ext cx="3657600" cy="995272"/>
          </a:xfrm>
        </p:spPr>
        <p:txBody>
          <a:bodyPr vert="horz" wrap="square" lIns="0" tIns="151765" rIns="0" bIns="0" rtlCol="0">
            <a:spAutoFit/>
          </a:bodyPr>
          <a:lstStyle/>
          <a:p>
            <a:pPr marL="12700" marR="5080" algn="l" rtl="0">
              <a:lnSpc>
                <a:spcPct val="75800"/>
              </a:lnSpc>
              <a:spcBef>
                <a:spcPts val="1195"/>
              </a:spcBef>
            </a:pPr>
            <a:r>
              <a:rPr lang="en-US" altLang="zh-TW" sz="3600" i="1" kern="1200" spc="-170" dirty="0">
                <a:ea typeface="+mn-ea"/>
              </a:rPr>
              <a:t>BRIEF ABO</a:t>
            </a:r>
            <a:r>
              <a:rPr lang="en-US" altLang="zh-TW" sz="3600" i="1" kern="1200" spc="-170" dirty="0">
                <a:solidFill>
                  <a:schemeClr val="bg1"/>
                </a:solidFill>
                <a:ea typeface="+mn-ea"/>
              </a:rPr>
              <a:t>UT </a:t>
            </a:r>
            <a:r>
              <a:rPr lang="en-US" altLang="zh-TW" sz="3600" i="1" kern="1200" spc="-170" dirty="0">
                <a:ea typeface="+mn-ea"/>
              </a:rPr>
              <a:t/>
            </a:r>
            <a:br>
              <a:rPr lang="en-US" altLang="zh-TW" sz="3600" i="1" kern="1200" spc="-170" dirty="0">
                <a:ea typeface="+mn-ea"/>
              </a:rPr>
            </a:br>
            <a:r>
              <a:rPr lang="en-US" altLang="zh-TW" sz="3600" i="1" kern="1200" spc="-170" dirty="0">
                <a:ea typeface="+mn-ea"/>
              </a:rPr>
              <a:t>TAINAN</a:t>
            </a:r>
            <a:endParaRPr lang="zh-TW" altLang="en-US" sz="3600" i="1" kern="1200" spc="-170" dirty="0">
              <a:ea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51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979774"/>
              </p:ext>
            </p:extLst>
          </p:nvPr>
        </p:nvGraphicFramePr>
        <p:xfrm>
          <a:off x="457200" y="1634766"/>
          <a:ext cx="8318680" cy="3889593"/>
        </p:xfrm>
        <a:graphic>
          <a:graphicData uri="http://schemas.openxmlformats.org/drawingml/2006/table">
            <a:tbl>
              <a:tblPr/>
              <a:tblGrid>
                <a:gridCol w="1080347"/>
                <a:gridCol w="901368"/>
                <a:gridCol w="971803"/>
                <a:gridCol w="857473"/>
                <a:gridCol w="888522"/>
                <a:gridCol w="1242401"/>
                <a:gridCol w="1188383"/>
                <a:gridCol w="1188383"/>
              </a:tblGrid>
              <a:tr h="852756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Facility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6952" marR="6952" marT="695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6952" marR="6952" marT="695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6952" marR="6952" marT="695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6952" marR="6952" marT="695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6952" marR="6952" marT="695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6952" marR="6952" marT="6955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669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Location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Taiwan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China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Indonesia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Cambodia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Vietnam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</a:tr>
              <a:tr h="1845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(TC1+TC3)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(GIN SOVANN)</a:t>
                      </a:r>
                    </a:p>
                  </a:txBody>
                  <a:tcPr marL="6952" marR="6952" marT="695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MS PGothic" pitchFamily="34" charset="-128"/>
                        <a:cs typeface="新細明體" pitchFamily="18" charset="-120"/>
                      </a:endParaRPr>
                    </a:p>
                  </a:txBody>
                  <a:tcPr marL="9268" marR="9268" marT="9268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5959"/>
                    </a:solidFill>
                  </a:tcPr>
                </a:tc>
              </a:tr>
              <a:tr h="330673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Production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LINES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LINES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JAKARTA 28 LINES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SOLO 1 24 + SOLO2 22</a:t>
                      </a:r>
                    </a:p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LINES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LINES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LINES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 LINES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069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Line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0197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Monthly Capacity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hu-HU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0,000 pcs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hu-HU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00,000 pcs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300</a:t>
                      </a:r>
                      <a:r>
                        <a:rPr kumimoji="0" lang="hu-HU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,000 pcs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400,000pcs</a:t>
                      </a:r>
                      <a:endParaRPr kumimoji="0" lang="hu-HU" altLang="zh-TW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</a:t>
                      </a:r>
                      <a:r>
                        <a:rPr kumimoji="0" lang="hu-HU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0,000 pcs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hu-HU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0,000 pcs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hu-HU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00,000 pcs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0647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Strength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R&amp;D Sample Room, Active wear, Small Size Order</a:t>
                      </a:r>
                      <a:b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kumimoji="0" lang="en-US" altLang="zh-TW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Novelty items, Complicated Craftsmanship, Embellishment Sourcing, Fast Turn Around, Sample room</a:t>
                      </a:r>
                      <a:b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kumimoji="0" lang="en-US" altLang="zh-TW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Outerwear, Jacket, Blouse, Refined and Tailored Garments, Denim,  Affiliate Laundry Facility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新細明體" pitchFamily="18" charset="-120"/>
                      </a:endParaRPr>
                    </a:p>
                  </a:txBody>
                  <a:tcPr marL="9267" marR="9267" marT="927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In-house Laundry Facility, Woven bottom, Woven Top, light Outerwear &amp; Athleisure Apparel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Performance active wear &amp; Athleisure Apparel, Cut-And-Sew Knits, Sleepwear, Loungewear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Woven bottom, Woven Top, light Outerwear &amp; Athleisure Apparel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054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191B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DD7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WOVEN: 24,000,000 pcs/ year     KNIT: 1,400,000 pcs / year</a:t>
                      </a:r>
                    </a:p>
                  </a:txBody>
                  <a:tcPr marL="6952" marR="6952" marT="695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8191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5" descr="tainan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34" y="1682404"/>
            <a:ext cx="1050405" cy="759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3" descr="公司照片1-2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678" y="1684785"/>
            <a:ext cx="1033732" cy="75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591"/>
          <p:cNvGrpSpPr>
            <a:grpSpLocks/>
          </p:cNvGrpSpPr>
          <p:nvPr/>
        </p:nvGrpSpPr>
        <p:grpSpPr bwMode="auto">
          <a:xfrm>
            <a:off x="4004995" y="1697886"/>
            <a:ext cx="1038495" cy="727661"/>
            <a:chOff x="5427663" y="2046288"/>
            <a:chExt cx="1524000" cy="1144587"/>
          </a:xfrm>
        </p:grpSpPr>
        <p:pic>
          <p:nvPicPr>
            <p:cNvPr id="8" name="Picture 41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7663" y="2046288"/>
              <a:ext cx="1524000" cy="1144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6672546" y="2792979"/>
              <a:ext cx="271094" cy="363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algun Gothic" panose="020B0503020000020004" pitchFamily="34" charset="-127"/>
                </a:defRPr>
              </a:lvl9pPr>
            </a:lstStyle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altLang="zh-TW" sz="900" b="1">
                <a:solidFill>
                  <a:prstClr val="white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10" name="Picture 6" descr="28530048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940" y="1697886"/>
            <a:ext cx="1033732" cy="72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內容版面配置區 8"/>
          <p:cNvPicPr preferRelativeResize="0"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58" y="1726468"/>
            <a:ext cx="1042068" cy="71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Content Placeholder 6"/>
          <p:cNvPicPr preferRelativeResize="0"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503" y="1716941"/>
            <a:ext cx="1057550" cy="73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27"/>
          <p:cNvSpPr>
            <a:spLocks noChangeArrowheads="1"/>
          </p:cNvSpPr>
          <p:nvPr/>
        </p:nvSpPr>
        <p:spPr bwMode="auto">
          <a:xfrm>
            <a:off x="756476" y="5737451"/>
            <a:ext cx="77201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400" i="1" dirty="0">
                <a:solidFill>
                  <a:srgbClr val="1310B4"/>
                </a:solidFill>
                <a:latin typeface="Arial Black" panose="020B0A04020102020204" pitchFamily="34" charset="0"/>
              </a:rPr>
              <a:t>OUR CUSTOMERS USUALLY ULIZE 2-3 OF OUR FACILITIES SIMUTANEOUSLY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400" i="1" dirty="0">
                <a:solidFill>
                  <a:srgbClr val="1310B4"/>
                </a:solidFill>
                <a:latin typeface="Arial Black" panose="020B0A04020102020204" pitchFamily="34" charset="0"/>
              </a:rPr>
              <a:t>FOR CATOGORY SPECIALTY AND COUNTRY RISK HEDGE</a:t>
            </a:r>
            <a:endParaRPr lang="zh-TW" altLang="en-US" sz="1400" i="1" dirty="0">
              <a:solidFill>
                <a:srgbClr val="1310B4"/>
              </a:solidFill>
            </a:endParaRPr>
          </a:p>
        </p:txBody>
      </p:sp>
      <p:sp>
        <p:nvSpPr>
          <p:cNvPr id="14" name="文字方塊 9"/>
          <p:cNvSpPr txBox="1">
            <a:spLocks noChangeArrowheads="1"/>
          </p:cNvSpPr>
          <p:nvPr/>
        </p:nvSpPr>
        <p:spPr bwMode="auto">
          <a:xfrm>
            <a:off x="537112" y="380309"/>
            <a:ext cx="8606888" cy="886781"/>
          </a:xfrm>
          <a:prstGeom prst="rect">
            <a:avLst/>
          </a:prstGeom>
          <a:extLst/>
        </p:spPr>
        <p:txBody>
          <a:bodyPr vert="horz" wrap="square" lIns="0" tIns="12065" rIns="0" bIns="0" rtlCol="0">
            <a:spAutoFit/>
          </a:bodyPr>
          <a:lstStyle>
            <a:lvl1pPr marL="12700">
              <a:lnSpc>
                <a:spcPct val="100000"/>
              </a:lnSpc>
              <a:spcBef>
                <a:spcPts val="95"/>
              </a:spcBef>
              <a:defRPr sz="2800" b="0" i="0" spc="-15">
                <a:latin typeface="Arial Black"/>
                <a:ea typeface="+mj-ea"/>
                <a:cs typeface="Arial Black"/>
              </a:defRPr>
            </a:lvl1pPr>
          </a:lstStyle>
          <a:p>
            <a:pPr algn="ctr"/>
            <a:r>
              <a:rPr lang="en-US" altLang="zh-TW" dirty="0"/>
              <a:t>ONE CUSTOMER </a:t>
            </a:r>
          </a:p>
          <a:p>
            <a:pPr algn="ctr"/>
            <a:r>
              <a:rPr lang="en-US" altLang="zh-TW" dirty="0"/>
              <a:t>MULTIPLE SITES FOR UTILIZATION</a:t>
            </a:r>
            <a:endParaRPr lang="zh-TW" altLang="en-US" dirty="0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6797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0531" y="510286"/>
            <a:ext cx="78498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PRODUCTION </a:t>
            </a:r>
            <a:r>
              <a:rPr spc="-25" dirty="0"/>
              <a:t>SPECIALTY </a:t>
            </a:r>
            <a:r>
              <a:rPr spc="-5" dirty="0"/>
              <a:t>BY</a:t>
            </a:r>
            <a:r>
              <a:rPr spc="105" dirty="0"/>
              <a:t> </a:t>
            </a:r>
            <a:r>
              <a:rPr spc="-40" dirty="0"/>
              <a:t>LOCATION</a:t>
            </a:r>
          </a:p>
        </p:txBody>
      </p:sp>
      <p:sp>
        <p:nvSpPr>
          <p:cNvPr id="3" name="object 3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63740" y="5303520"/>
            <a:ext cx="35560" cy="190500"/>
          </a:xfrm>
          <a:custGeom>
            <a:avLst/>
            <a:gdLst/>
            <a:ahLst/>
            <a:cxnLst/>
            <a:rect l="l" t="t" r="r" b="b"/>
            <a:pathLst>
              <a:path w="35559" h="190500">
                <a:moveTo>
                  <a:pt x="22860" y="15367"/>
                </a:moveTo>
                <a:lnTo>
                  <a:pt x="13843" y="0"/>
                </a:lnTo>
                <a:lnTo>
                  <a:pt x="9652" y="7112"/>
                </a:lnTo>
                <a:lnTo>
                  <a:pt x="5588" y="15367"/>
                </a:lnTo>
                <a:lnTo>
                  <a:pt x="2794" y="20066"/>
                </a:lnTo>
                <a:lnTo>
                  <a:pt x="1397" y="25908"/>
                </a:lnTo>
                <a:lnTo>
                  <a:pt x="0" y="30734"/>
                </a:lnTo>
                <a:lnTo>
                  <a:pt x="0" y="73152"/>
                </a:lnTo>
                <a:lnTo>
                  <a:pt x="22860" y="15367"/>
                </a:lnTo>
                <a:close/>
              </a:path>
              <a:path w="35559" h="190500">
                <a:moveTo>
                  <a:pt x="35052" y="115824"/>
                </a:moveTo>
                <a:lnTo>
                  <a:pt x="18288" y="115824"/>
                </a:lnTo>
                <a:lnTo>
                  <a:pt x="18288" y="190500"/>
                </a:lnTo>
                <a:lnTo>
                  <a:pt x="22098" y="140716"/>
                </a:lnTo>
                <a:lnTo>
                  <a:pt x="22098" y="165608"/>
                </a:lnTo>
                <a:lnTo>
                  <a:pt x="35052" y="115824"/>
                </a:lnTo>
                <a:close/>
              </a:path>
            </a:pathLst>
          </a:custGeom>
          <a:solidFill>
            <a:srgbClr val="C0C0C0">
              <a:alpha val="5490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7280147" y="5265420"/>
            <a:ext cx="184785" cy="205740"/>
            <a:chOff x="7280147" y="5265420"/>
            <a:chExt cx="184785" cy="205740"/>
          </a:xfrm>
        </p:grpSpPr>
        <p:sp>
          <p:nvSpPr>
            <p:cNvPr id="6" name="object 6"/>
            <p:cNvSpPr/>
            <p:nvPr/>
          </p:nvSpPr>
          <p:spPr>
            <a:xfrm>
              <a:off x="7280147" y="5265420"/>
              <a:ext cx="144779" cy="2057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88351" y="5366004"/>
              <a:ext cx="76200" cy="914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074419" y="1456944"/>
            <a:ext cx="6477000" cy="4991100"/>
            <a:chOff x="1074419" y="1456944"/>
            <a:chExt cx="6477000" cy="4991100"/>
          </a:xfrm>
        </p:grpSpPr>
        <p:sp>
          <p:nvSpPr>
            <p:cNvPr id="9" name="object 9"/>
            <p:cNvSpPr/>
            <p:nvPr/>
          </p:nvSpPr>
          <p:spPr>
            <a:xfrm>
              <a:off x="6022848" y="4052315"/>
              <a:ext cx="1529080" cy="2395855"/>
            </a:xfrm>
            <a:custGeom>
              <a:avLst/>
              <a:gdLst/>
              <a:ahLst/>
              <a:cxnLst/>
              <a:rect l="l" t="t" r="r" b="b"/>
              <a:pathLst>
                <a:path w="1529079" h="2395854">
                  <a:moveTo>
                    <a:pt x="10668" y="141732"/>
                  </a:moveTo>
                  <a:lnTo>
                    <a:pt x="7366" y="144653"/>
                  </a:lnTo>
                  <a:lnTo>
                    <a:pt x="4699" y="153162"/>
                  </a:lnTo>
                  <a:lnTo>
                    <a:pt x="1270" y="178943"/>
                  </a:lnTo>
                  <a:lnTo>
                    <a:pt x="635" y="193294"/>
                  </a:lnTo>
                  <a:lnTo>
                    <a:pt x="0" y="201930"/>
                  </a:lnTo>
                  <a:lnTo>
                    <a:pt x="635" y="210439"/>
                  </a:lnTo>
                  <a:lnTo>
                    <a:pt x="2032" y="213360"/>
                  </a:lnTo>
                  <a:lnTo>
                    <a:pt x="4699" y="207645"/>
                  </a:lnTo>
                  <a:lnTo>
                    <a:pt x="7366" y="199009"/>
                  </a:lnTo>
                  <a:lnTo>
                    <a:pt x="8636" y="187579"/>
                  </a:lnTo>
                  <a:lnTo>
                    <a:pt x="10668" y="158877"/>
                  </a:lnTo>
                  <a:lnTo>
                    <a:pt x="10668" y="141732"/>
                  </a:lnTo>
                  <a:close/>
                </a:path>
                <a:path w="1529079" h="2395854">
                  <a:moveTo>
                    <a:pt x="89916" y="228473"/>
                  </a:moveTo>
                  <a:lnTo>
                    <a:pt x="87503" y="207264"/>
                  </a:lnTo>
                  <a:lnTo>
                    <a:pt x="85090" y="188341"/>
                  </a:lnTo>
                  <a:lnTo>
                    <a:pt x="85090" y="170688"/>
                  </a:lnTo>
                  <a:lnTo>
                    <a:pt x="73152" y="221361"/>
                  </a:lnTo>
                  <a:lnTo>
                    <a:pt x="73152" y="243840"/>
                  </a:lnTo>
                  <a:lnTo>
                    <a:pt x="81153" y="235585"/>
                  </a:lnTo>
                  <a:lnTo>
                    <a:pt x="89916" y="228473"/>
                  </a:lnTo>
                  <a:close/>
                </a:path>
                <a:path w="1529079" h="2395854">
                  <a:moveTo>
                    <a:pt x="208788" y="73152"/>
                  </a:moveTo>
                  <a:lnTo>
                    <a:pt x="204216" y="16256"/>
                  </a:lnTo>
                  <a:lnTo>
                    <a:pt x="199644" y="0"/>
                  </a:lnTo>
                  <a:lnTo>
                    <a:pt x="208788" y="73152"/>
                  </a:lnTo>
                  <a:close/>
                </a:path>
                <a:path w="1529079" h="2395854">
                  <a:moveTo>
                    <a:pt x="739140" y="227076"/>
                  </a:moveTo>
                  <a:lnTo>
                    <a:pt x="735330" y="223012"/>
                  </a:lnTo>
                  <a:lnTo>
                    <a:pt x="730758" y="218948"/>
                  </a:lnTo>
                  <a:lnTo>
                    <a:pt x="726186" y="216281"/>
                  </a:lnTo>
                  <a:lnTo>
                    <a:pt x="722376" y="214884"/>
                  </a:lnTo>
                  <a:lnTo>
                    <a:pt x="724281" y="220980"/>
                  </a:lnTo>
                  <a:lnTo>
                    <a:pt x="726948" y="227076"/>
                  </a:lnTo>
                  <a:lnTo>
                    <a:pt x="739140" y="227076"/>
                  </a:lnTo>
                  <a:close/>
                </a:path>
                <a:path w="1529079" h="2395854">
                  <a:moveTo>
                    <a:pt x="749808" y="2374392"/>
                  </a:moveTo>
                  <a:lnTo>
                    <a:pt x="722503" y="2384742"/>
                  </a:lnTo>
                  <a:lnTo>
                    <a:pt x="717423" y="2387968"/>
                  </a:lnTo>
                  <a:lnTo>
                    <a:pt x="711708" y="2394445"/>
                  </a:lnTo>
                  <a:lnTo>
                    <a:pt x="718185" y="2395728"/>
                  </a:lnTo>
                  <a:lnTo>
                    <a:pt x="723265" y="2395728"/>
                  </a:lnTo>
                  <a:lnTo>
                    <a:pt x="726821" y="2395080"/>
                  </a:lnTo>
                  <a:lnTo>
                    <a:pt x="731139" y="2393785"/>
                  </a:lnTo>
                  <a:lnTo>
                    <a:pt x="739013" y="2389911"/>
                  </a:lnTo>
                  <a:lnTo>
                    <a:pt x="749808" y="2386025"/>
                  </a:lnTo>
                  <a:lnTo>
                    <a:pt x="749808" y="2374392"/>
                  </a:lnTo>
                  <a:close/>
                </a:path>
                <a:path w="1529079" h="2395854">
                  <a:moveTo>
                    <a:pt x="853440" y="188976"/>
                  </a:moveTo>
                  <a:lnTo>
                    <a:pt x="838200" y="188976"/>
                  </a:lnTo>
                  <a:lnTo>
                    <a:pt x="838962" y="194056"/>
                  </a:lnTo>
                  <a:lnTo>
                    <a:pt x="843788" y="202819"/>
                  </a:lnTo>
                  <a:lnTo>
                    <a:pt x="846963" y="205740"/>
                  </a:lnTo>
                  <a:lnTo>
                    <a:pt x="850265" y="207264"/>
                  </a:lnTo>
                  <a:lnTo>
                    <a:pt x="853440" y="207264"/>
                  </a:lnTo>
                  <a:lnTo>
                    <a:pt x="851789" y="197739"/>
                  </a:lnTo>
                  <a:lnTo>
                    <a:pt x="851027" y="195580"/>
                  </a:lnTo>
                  <a:lnTo>
                    <a:pt x="851789" y="193421"/>
                  </a:lnTo>
                  <a:lnTo>
                    <a:pt x="851789" y="191135"/>
                  </a:lnTo>
                  <a:lnTo>
                    <a:pt x="853440" y="188976"/>
                  </a:lnTo>
                  <a:close/>
                </a:path>
                <a:path w="1529079" h="2395854">
                  <a:moveTo>
                    <a:pt x="853440" y="140208"/>
                  </a:moveTo>
                  <a:lnTo>
                    <a:pt x="833628" y="155448"/>
                  </a:lnTo>
                  <a:lnTo>
                    <a:pt x="838962" y="154178"/>
                  </a:lnTo>
                  <a:lnTo>
                    <a:pt x="842010" y="152273"/>
                  </a:lnTo>
                  <a:lnTo>
                    <a:pt x="845820" y="150368"/>
                  </a:lnTo>
                  <a:lnTo>
                    <a:pt x="848868" y="148463"/>
                  </a:lnTo>
                  <a:lnTo>
                    <a:pt x="851154" y="145923"/>
                  </a:lnTo>
                  <a:lnTo>
                    <a:pt x="852678" y="142748"/>
                  </a:lnTo>
                  <a:lnTo>
                    <a:pt x="853440" y="140208"/>
                  </a:lnTo>
                  <a:close/>
                </a:path>
                <a:path w="1529079" h="2395854">
                  <a:moveTo>
                    <a:pt x="1011936" y="184404"/>
                  </a:moveTo>
                  <a:lnTo>
                    <a:pt x="986028" y="188976"/>
                  </a:lnTo>
                  <a:lnTo>
                    <a:pt x="993648" y="188976"/>
                  </a:lnTo>
                  <a:lnTo>
                    <a:pt x="1005078" y="187452"/>
                  </a:lnTo>
                  <a:lnTo>
                    <a:pt x="1011936" y="184404"/>
                  </a:lnTo>
                  <a:close/>
                </a:path>
                <a:path w="1529079" h="2395854">
                  <a:moveTo>
                    <a:pt x="1211580" y="2151265"/>
                  </a:moveTo>
                  <a:lnTo>
                    <a:pt x="1206246" y="2151265"/>
                  </a:lnTo>
                  <a:lnTo>
                    <a:pt x="1200912" y="2150605"/>
                  </a:lnTo>
                  <a:lnTo>
                    <a:pt x="1180973" y="2130552"/>
                  </a:lnTo>
                  <a:lnTo>
                    <a:pt x="1174877" y="2133219"/>
                  </a:lnTo>
                  <a:lnTo>
                    <a:pt x="1168654" y="2135225"/>
                  </a:lnTo>
                  <a:lnTo>
                    <a:pt x="1163320" y="2137905"/>
                  </a:lnTo>
                  <a:lnTo>
                    <a:pt x="1157986" y="2141245"/>
                  </a:lnTo>
                  <a:lnTo>
                    <a:pt x="1130427" y="2161298"/>
                  </a:lnTo>
                  <a:lnTo>
                    <a:pt x="1120521" y="2166645"/>
                  </a:lnTo>
                  <a:lnTo>
                    <a:pt x="1114298" y="2169312"/>
                  </a:lnTo>
                  <a:lnTo>
                    <a:pt x="1108202" y="2171319"/>
                  </a:lnTo>
                  <a:lnTo>
                    <a:pt x="1094486" y="2172652"/>
                  </a:lnTo>
                  <a:lnTo>
                    <a:pt x="1093724" y="2176665"/>
                  </a:lnTo>
                  <a:lnTo>
                    <a:pt x="1090549" y="2180005"/>
                  </a:lnTo>
                  <a:lnTo>
                    <a:pt x="1084453" y="2188032"/>
                  </a:lnTo>
                  <a:lnTo>
                    <a:pt x="1076071" y="2195385"/>
                  </a:lnTo>
                  <a:lnTo>
                    <a:pt x="1054608" y="2208746"/>
                  </a:lnTo>
                  <a:lnTo>
                    <a:pt x="1044702" y="2213432"/>
                  </a:lnTo>
                  <a:lnTo>
                    <a:pt x="1035431" y="2216772"/>
                  </a:lnTo>
                  <a:lnTo>
                    <a:pt x="1031621" y="2217432"/>
                  </a:lnTo>
                  <a:lnTo>
                    <a:pt x="1013333" y="2217432"/>
                  </a:lnTo>
                  <a:lnTo>
                    <a:pt x="1004824" y="2222119"/>
                  </a:lnTo>
                  <a:lnTo>
                    <a:pt x="997204" y="2225459"/>
                  </a:lnTo>
                  <a:lnTo>
                    <a:pt x="980313" y="2232139"/>
                  </a:lnTo>
                  <a:lnTo>
                    <a:pt x="964311" y="2237486"/>
                  </a:lnTo>
                  <a:lnTo>
                    <a:pt x="945134" y="2242159"/>
                  </a:lnTo>
                  <a:lnTo>
                    <a:pt x="927481" y="2247506"/>
                  </a:lnTo>
                  <a:lnTo>
                    <a:pt x="908431" y="2252192"/>
                  </a:lnTo>
                  <a:lnTo>
                    <a:pt x="890016" y="2258872"/>
                  </a:lnTo>
                  <a:lnTo>
                    <a:pt x="880872" y="2262886"/>
                  </a:lnTo>
                  <a:lnTo>
                    <a:pt x="870839" y="2266899"/>
                  </a:lnTo>
                  <a:lnTo>
                    <a:pt x="866267" y="2269566"/>
                  </a:lnTo>
                  <a:lnTo>
                    <a:pt x="857123" y="2277592"/>
                  </a:lnTo>
                  <a:lnTo>
                    <a:pt x="852551" y="2283599"/>
                  </a:lnTo>
                  <a:lnTo>
                    <a:pt x="839470" y="2293632"/>
                  </a:lnTo>
                  <a:lnTo>
                    <a:pt x="817245" y="2300313"/>
                  </a:lnTo>
                  <a:lnTo>
                    <a:pt x="809625" y="2301646"/>
                  </a:lnTo>
                  <a:lnTo>
                    <a:pt x="799719" y="2301646"/>
                  </a:lnTo>
                  <a:lnTo>
                    <a:pt x="795020" y="2300986"/>
                  </a:lnTo>
                  <a:lnTo>
                    <a:pt x="788924" y="2299639"/>
                  </a:lnTo>
                  <a:lnTo>
                    <a:pt x="785876" y="2305659"/>
                  </a:lnTo>
                  <a:lnTo>
                    <a:pt x="782066" y="2311006"/>
                  </a:lnTo>
                  <a:lnTo>
                    <a:pt x="778256" y="2315680"/>
                  </a:lnTo>
                  <a:lnTo>
                    <a:pt x="772922" y="2321026"/>
                  </a:lnTo>
                  <a:lnTo>
                    <a:pt x="769874" y="2322372"/>
                  </a:lnTo>
                  <a:lnTo>
                    <a:pt x="766699" y="2324366"/>
                  </a:lnTo>
                  <a:lnTo>
                    <a:pt x="762127" y="2325713"/>
                  </a:lnTo>
                  <a:lnTo>
                    <a:pt x="746887" y="2328380"/>
                  </a:lnTo>
                  <a:lnTo>
                    <a:pt x="733806" y="2329053"/>
                  </a:lnTo>
                  <a:lnTo>
                    <a:pt x="728472" y="2349106"/>
                  </a:lnTo>
                  <a:lnTo>
                    <a:pt x="753745" y="2357793"/>
                  </a:lnTo>
                  <a:lnTo>
                    <a:pt x="767461" y="2361133"/>
                  </a:lnTo>
                  <a:lnTo>
                    <a:pt x="771398" y="2363139"/>
                  </a:lnTo>
                  <a:lnTo>
                    <a:pt x="774446" y="2365146"/>
                  </a:lnTo>
                  <a:lnTo>
                    <a:pt x="778256" y="2367140"/>
                  </a:lnTo>
                  <a:lnTo>
                    <a:pt x="782828" y="2368486"/>
                  </a:lnTo>
                  <a:lnTo>
                    <a:pt x="789686" y="2369820"/>
                  </a:lnTo>
                  <a:lnTo>
                    <a:pt x="799719" y="2369820"/>
                  </a:lnTo>
                  <a:lnTo>
                    <a:pt x="839470" y="2363800"/>
                  </a:lnTo>
                  <a:lnTo>
                    <a:pt x="867791" y="2353780"/>
                  </a:lnTo>
                  <a:lnTo>
                    <a:pt x="883158" y="2347760"/>
                  </a:lnTo>
                  <a:lnTo>
                    <a:pt x="924433" y="2326373"/>
                  </a:lnTo>
                  <a:lnTo>
                    <a:pt x="958977" y="2300313"/>
                  </a:lnTo>
                  <a:lnTo>
                    <a:pt x="987298" y="2266899"/>
                  </a:lnTo>
                  <a:lnTo>
                    <a:pt x="990346" y="2269566"/>
                  </a:lnTo>
                  <a:lnTo>
                    <a:pt x="991870" y="2271572"/>
                  </a:lnTo>
                  <a:lnTo>
                    <a:pt x="997204" y="2272906"/>
                  </a:lnTo>
                  <a:lnTo>
                    <a:pt x="1002538" y="2272906"/>
                  </a:lnTo>
                  <a:lnTo>
                    <a:pt x="1009396" y="2270899"/>
                  </a:lnTo>
                  <a:lnTo>
                    <a:pt x="1023239" y="2265553"/>
                  </a:lnTo>
                  <a:lnTo>
                    <a:pt x="1030859" y="2263546"/>
                  </a:lnTo>
                  <a:lnTo>
                    <a:pt x="1038606" y="2262886"/>
                  </a:lnTo>
                  <a:lnTo>
                    <a:pt x="1061466" y="2264219"/>
                  </a:lnTo>
                  <a:lnTo>
                    <a:pt x="1063752" y="2262213"/>
                  </a:lnTo>
                  <a:lnTo>
                    <a:pt x="1067689" y="2256866"/>
                  </a:lnTo>
                  <a:lnTo>
                    <a:pt x="1069213" y="2250859"/>
                  </a:lnTo>
                  <a:lnTo>
                    <a:pt x="1079881" y="2250186"/>
                  </a:lnTo>
                  <a:lnTo>
                    <a:pt x="1122807" y="2238159"/>
                  </a:lnTo>
                  <a:lnTo>
                    <a:pt x="1172591" y="2206739"/>
                  </a:lnTo>
                  <a:lnTo>
                    <a:pt x="1201674" y="2171319"/>
                  </a:lnTo>
                  <a:lnTo>
                    <a:pt x="1207008" y="2161298"/>
                  </a:lnTo>
                  <a:lnTo>
                    <a:pt x="1211580" y="2151265"/>
                  </a:lnTo>
                  <a:close/>
                </a:path>
                <a:path w="1529079" h="2395854">
                  <a:moveTo>
                    <a:pt x="1435354" y="1933790"/>
                  </a:moveTo>
                  <a:lnTo>
                    <a:pt x="1410462" y="1899894"/>
                  </a:lnTo>
                  <a:lnTo>
                    <a:pt x="1404239" y="1893912"/>
                  </a:lnTo>
                  <a:lnTo>
                    <a:pt x="1401953" y="1891245"/>
                  </a:lnTo>
                  <a:lnTo>
                    <a:pt x="1400429" y="1887931"/>
                  </a:lnTo>
                  <a:lnTo>
                    <a:pt x="1398778" y="1880616"/>
                  </a:lnTo>
                  <a:lnTo>
                    <a:pt x="1383284" y="1880616"/>
                  </a:lnTo>
                  <a:lnTo>
                    <a:pt x="1383284" y="1891245"/>
                  </a:lnTo>
                  <a:lnTo>
                    <a:pt x="1384147" y="1905215"/>
                  </a:lnTo>
                  <a:lnTo>
                    <a:pt x="1384871" y="1917839"/>
                  </a:lnTo>
                  <a:lnTo>
                    <a:pt x="1394206" y="1959724"/>
                  </a:lnTo>
                  <a:lnTo>
                    <a:pt x="1404239" y="1970354"/>
                  </a:lnTo>
                  <a:lnTo>
                    <a:pt x="1404239" y="1967699"/>
                  </a:lnTo>
                  <a:lnTo>
                    <a:pt x="1405001" y="1965045"/>
                  </a:lnTo>
                  <a:lnTo>
                    <a:pt x="1407414" y="1962378"/>
                  </a:lnTo>
                  <a:lnTo>
                    <a:pt x="1408938" y="1960384"/>
                  </a:lnTo>
                  <a:lnTo>
                    <a:pt x="1413637" y="1956396"/>
                  </a:lnTo>
                  <a:lnTo>
                    <a:pt x="1419860" y="1952409"/>
                  </a:lnTo>
                  <a:lnTo>
                    <a:pt x="1425194" y="1948421"/>
                  </a:lnTo>
                  <a:lnTo>
                    <a:pt x="1429893" y="1943773"/>
                  </a:lnTo>
                  <a:lnTo>
                    <a:pt x="1432179" y="1941779"/>
                  </a:lnTo>
                  <a:lnTo>
                    <a:pt x="1433830" y="1939112"/>
                  </a:lnTo>
                  <a:lnTo>
                    <a:pt x="1435354" y="1933790"/>
                  </a:lnTo>
                  <a:close/>
                </a:path>
                <a:path w="1529079" h="2395854">
                  <a:moveTo>
                    <a:pt x="1528572" y="2007590"/>
                  </a:moveTo>
                  <a:lnTo>
                    <a:pt x="1486662" y="2021547"/>
                  </a:lnTo>
                  <a:lnTo>
                    <a:pt x="1485011" y="2023541"/>
                  </a:lnTo>
                  <a:lnTo>
                    <a:pt x="1482725" y="2024862"/>
                  </a:lnTo>
                  <a:lnTo>
                    <a:pt x="1481963" y="2026869"/>
                  </a:lnTo>
                  <a:lnTo>
                    <a:pt x="1481201" y="2028190"/>
                  </a:lnTo>
                  <a:lnTo>
                    <a:pt x="1475740" y="2026196"/>
                  </a:lnTo>
                  <a:lnTo>
                    <a:pt x="1469517" y="2024202"/>
                  </a:lnTo>
                  <a:lnTo>
                    <a:pt x="1464056" y="2022208"/>
                  </a:lnTo>
                  <a:lnTo>
                    <a:pt x="1460246" y="2018880"/>
                  </a:lnTo>
                  <a:lnTo>
                    <a:pt x="1456309" y="2015566"/>
                  </a:lnTo>
                  <a:lnTo>
                    <a:pt x="1453261" y="2012238"/>
                  </a:lnTo>
                  <a:lnTo>
                    <a:pt x="1450848" y="2008911"/>
                  </a:lnTo>
                  <a:lnTo>
                    <a:pt x="1447800" y="2005596"/>
                  </a:lnTo>
                  <a:lnTo>
                    <a:pt x="1438275" y="1986978"/>
                  </a:lnTo>
                  <a:lnTo>
                    <a:pt x="1429893" y="1970354"/>
                  </a:lnTo>
                  <a:lnTo>
                    <a:pt x="1430655" y="1975015"/>
                  </a:lnTo>
                  <a:lnTo>
                    <a:pt x="1430655" y="1982330"/>
                  </a:lnTo>
                  <a:lnTo>
                    <a:pt x="1429893" y="1985657"/>
                  </a:lnTo>
                  <a:lnTo>
                    <a:pt x="1427607" y="1986978"/>
                  </a:lnTo>
                  <a:lnTo>
                    <a:pt x="1412875" y="1986978"/>
                  </a:lnTo>
                  <a:lnTo>
                    <a:pt x="1408938" y="1986330"/>
                  </a:lnTo>
                  <a:lnTo>
                    <a:pt x="1407414" y="1984984"/>
                  </a:lnTo>
                  <a:lnTo>
                    <a:pt x="1405001" y="1983651"/>
                  </a:lnTo>
                  <a:lnTo>
                    <a:pt x="1404239" y="1979663"/>
                  </a:lnTo>
                  <a:lnTo>
                    <a:pt x="1404239" y="1970354"/>
                  </a:lnTo>
                  <a:lnTo>
                    <a:pt x="1399667" y="1971687"/>
                  </a:lnTo>
                  <a:lnTo>
                    <a:pt x="1378585" y="2012238"/>
                  </a:lnTo>
                  <a:lnTo>
                    <a:pt x="1377823" y="2019554"/>
                  </a:lnTo>
                  <a:lnTo>
                    <a:pt x="1356868" y="2035505"/>
                  </a:lnTo>
                  <a:lnTo>
                    <a:pt x="1323467" y="2059432"/>
                  </a:lnTo>
                  <a:lnTo>
                    <a:pt x="1288542" y="2074722"/>
                  </a:lnTo>
                  <a:lnTo>
                    <a:pt x="1280033" y="2077389"/>
                  </a:lnTo>
                  <a:lnTo>
                    <a:pt x="1264412" y="2093341"/>
                  </a:lnTo>
                  <a:lnTo>
                    <a:pt x="1273810" y="2093341"/>
                  </a:lnTo>
                  <a:lnTo>
                    <a:pt x="1281557" y="2092680"/>
                  </a:lnTo>
                  <a:lnTo>
                    <a:pt x="1289304" y="2093341"/>
                  </a:lnTo>
                  <a:lnTo>
                    <a:pt x="1295527" y="2094674"/>
                  </a:lnTo>
                  <a:lnTo>
                    <a:pt x="1297813" y="2095995"/>
                  </a:lnTo>
                  <a:lnTo>
                    <a:pt x="1299337" y="2097328"/>
                  </a:lnTo>
                  <a:lnTo>
                    <a:pt x="1301750" y="2098662"/>
                  </a:lnTo>
                  <a:lnTo>
                    <a:pt x="1303274" y="2100656"/>
                  </a:lnTo>
                  <a:lnTo>
                    <a:pt x="1304798" y="2103310"/>
                  </a:lnTo>
                  <a:lnTo>
                    <a:pt x="1305560" y="2105964"/>
                  </a:lnTo>
                  <a:lnTo>
                    <a:pt x="1305560" y="2109952"/>
                  </a:lnTo>
                  <a:lnTo>
                    <a:pt x="1306449" y="2113953"/>
                  </a:lnTo>
                  <a:lnTo>
                    <a:pt x="1306449" y="2125916"/>
                  </a:lnTo>
                  <a:lnTo>
                    <a:pt x="1293241" y="2129231"/>
                  </a:lnTo>
                  <a:lnTo>
                    <a:pt x="1264412" y="2137219"/>
                  </a:lnTo>
                  <a:lnTo>
                    <a:pt x="1256665" y="2140534"/>
                  </a:lnTo>
                  <a:lnTo>
                    <a:pt x="1253617" y="2143201"/>
                  </a:lnTo>
                  <a:lnTo>
                    <a:pt x="1251204" y="2145195"/>
                  </a:lnTo>
                  <a:lnTo>
                    <a:pt x="1249680" y="2150503"/>
                  </a:lnTo>
                  <a:lnTo>
                    <a:pt x="1249680" y="2153831"/>
                  </a:lnTo>
                  <a:lnTo>
                    <a:pt x="1250442" y="2156485"/>
                  </a:lnTo>
                  <a:lnTo>
                    <a:pt x="1251966" y="2159812"/>
                  </a:lnTo>
                  <a:lnTo>
                    <a:pt x="1253617" y="2161806"/>
                  </a:lnTo>
                  <a:lnTo>
                    <a:pt x="1255141" y="2163800"/>
                  </a:lnTo>
                  <a:lnTo>
                    <a:pt x="1258189" y="2165794"/>
                  </a:lnTo>
                  <a:lnTo>
                    <a:pt x="1264412" y="2167128"/>
                  </a:lnTo>
                  <a:lnTo>
                    <a:pt x="1271397" y="2166467"/>
                  </a:lnTo>
                  <a:lnTo>
                    <a:pt x="1314958" y="2151837"/>
                  </a:lnTo>
                  <a:lnTo>
                    <a:pt x="1353820" y="2132558"/>
                  </a:lnTo>
                  <a:lnTo>
                    <a:pt x="1369314" y="2121928"/>
                  </a:lnTo>
                  <a:lnTo>
                    <a:pt x="1376299" y="2117267"/>
                  </a:lnTo>
                  <a:lnTo>
                    <a:pt x="1381760" y="2113280"/>
                  </a:lnTo>
                  <a:lnTo>
                    <a:pt x="1388745" y="2105964"/>
                  </a:lnTo>
                  <a:lnTo>
                    <a:pt x="1391793" y="2098662"/>
                  </a:lnTo>
                  <a:lnTo>
                    <a:pt x="1394320" y="2092680"/>
                  </a:lnTo>
                  <a:lnTo>
                    <a:pt x="1395730" y="2089353"/>
                  </a:lnTo>
                  <a:lnTo>
                    <a:pt x="1399667" y="2085365"/>
                  </a:lnTo>
                  <a:lnTo>
                    <a:pt x="1404239" y="2082038"/>
                  </a:lnTo>
                  <a:lnTo>
                    <a:pt x="1408176" y="2080704"/>
                  </a:lnTo>
                  <a:lnTo>
                    <a:pt x="1411224" y="2079383"/>
                  </a:lnTo>
                  <a:lnTo>
                    <a:pt x="1415161" y="2078050"/>
                  </a:lnTo>
                  <a:lnTo>
                    <a:pt x="1419860" y="2077389"/>
                  </a:lnTo>
                  <a:lnTo>
                    <a:pt x="1461008" y="2067407"/>
                  </a:lnTo>
                  <a:lnTo>
                    <a:pt x="1499108" y="2054123"/>
                  </a:lnTo>
                  <a:lnTo>
                    <a:pt x="1505204" y="2050135"/>
                  </a:lnTo>
                  <a:lnTo>
                    <a:pt x="1510665" y="2045474"/>
                  </a:lnTo>
                  <a:lnTo>
                    <a:pt x="1515364" y="2040153"/>
                  </a:lnTo>
                  <a:lnTo>
                    <a:pt x="1520063" y="2034171"/>
                  </a:lnTo>
                  <a:lnTo>
                    <a:pt x="1522336" y="2028190"/>
                  </a:lnTo>
                  <a:lnTo>
                    <a:pt x="1523111" y="2026196"/>
                  </a:lnTo>
                  <a:lnTo>
                    <a:pt x="1525524" y="2017560"/>
                  </a:lnTo>
                  <a:lnTo>
                    <a:pt x="1528572" y="2007590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1067" y="4236720"/>
              <a:ext cx="13970" cy="1905"/>
            </a:xfrm>
            <a:custGeom>
              <a:avLst/>
              <a:gdLst/>
              <a:ahLst/>
              <a:cxnLst/>
              <a:rect l="l" t="t" r="r" b="b"/>
              <a:pathLst>
                <a:path w="13970" h="1904">
                  <a:moveTo>
                    <a:pt x="-4572" y="761"/>
                  </a:moveTo>
                  <a:lnTo>
                    <a:pt x="18287" y="761"/>
                  </a:lnTo>
                </a:path>
              </a:pathLst>
            </a:custGeom>
            <a:ln w="1066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77184" y="2517647"/>
              <a:ext cx="3310254" cy="2072639"/>
            </a:xfrm>
            <a:custGeom>
              <a:avLst/>
              <a:gdLst/>
              <a:ahLst/>
              <a:cxnLst/>
              <a:rect l="l" t="t" r="r" b="b"/>
              <a:pathLst>
                <a:path w="3310254" h="2072639">
                  <a:moveTo>
                    <a:pt x="13716" y="2068957"/>
                  </a:moveTo>
                  <a:lnTo>
                    <a:pt x="10160" y="2065274"/>
                  </a:lnTo>
                  <a:lnTo>
                    <a:pt x="7239" y="2062861"/>
                  </a:lnTo>
                  <a:lnTo>
                    <a:pt x="2921" y="2061083"/>
                  </a:lnTo>
                  <a:lnTo>
                    <a:pt x="0" y="2060448"/>
                  </a:lnTo>
                  <a:lnTo>
                    <a:pt x="0" y="2072640"/>
                  </a:lnTo>
                  <a:lnTo>
                    <a:pt x="13716" y="2068957"/>
                  </a:lnTo>
                  <a:close/>
                </a:path>
                <a:path w="3310254" h="2072639">
                  <a:moveTo>
                    <a:pt x="13716" y="2033016"/>
                  </a:moveTo>
                  <a:lnTo>
                    <a:pt x="0" y="2033016"/>
                  </a:lnTo>
                  <a:lnTo>
                    <a:pt x="9398" y="2040636"/>
                  </a:lnTo>
                  <a:lnTo>
                    <a:pt x="13716" y="2033016"/>
                  </a:lnTo>
                  <a:close/>
                </a:path>
                <a:path w="3310254" h="2072639">
                  <a:moveTo>
                    <a:pt x="18288" y="2008644"/>
                  </a:moveTo>
                  <a:lnTo>
                    <a:pt x="0" y="2008644"/>
                  </a:lnTo>
                  <a:lnTo>
                    <a:pt x="0" y="2011680"/>
                  </a:lnTo>
                  <a:lnTo>
                    <a:pt x="18288" y="2011680"/>
                  </a:lnTo>
                  <a:lnTo>
                    <a:pt x="18288" y="2008644"/>
                  </a:lnTo>
                  <a:close/>
                </a:path>
                <a:path w="3310254" h="2072639">
                  <a:moveTo>
                    <a:pt x="3310128" y="68834"/>
                  </a:moveTo>
                  <a:lnTo>
                    <a:pt x="3305937" y="55118"/>
                  </a:lnTo>
                  <a:lnTo>
                    <a:pt x="3290443" y="16510"/>
                  </a:lnTo>
                  <a:lnTo>
                    <a:pt x="3282696" y="0"/>
                  </a:lnTo>
                  <a:lnTo>
                    <a:pt x="3283458" y="8255"/>
                  </a:lnTo>
                  <a:lnTo>
                    <a:pt x="3291078" y="49530"/>
                  </a:lnTo>
                  <a:lnTo>
                    <a:pt x="3302381" y="71628"/>
                  </a:lnTo>
                  <a:lnTo>
                    <a:pt x="3307969" y="71628"/>
                  </a:lnTo>
                  <a:lnTo>
                    <a:pt x="3310128" y="68834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77184" y="4369307"/>
              <a:ext cx="24765" cy="220979"/>
            </a:xfrm>
            <a:custGeom>
              <a:avLst/>
              <a:gdLst/>
              <a:ahLst/>
              <a:cxnLst/>
              <a:rect l="l" t="t" r="r" b="b"/>
              <a:pathLst>
                <a:path w="24764" h="220979">
                  <a:moveTo>
                    <a:pt x="4572" y="80772"/>
                  </a:moveTo>
                  <a:lnTo>
                    <a:pt x="0" y="80772"/>
                  </a:lnTo>
                  <a:lnTo>
                    <a:pt x="0" y="82804"/>
                  </a:lnTo>
                  <a:lnTo>
                    <a:pt x="762" y="83820"/>
                  </a:lnTo>
                  <a:lnTo>
                    <a:pt x="3810" y="81788"/>
                  </a:lnTo>
                  <a:lnTo>
                    <a:pt x="4572" y="80772"/>
                  </a:lnTo>
                  <a:close/>
                </a:path>
                <a:path w="24764" h="220979">
                  <a:moveTo>
                    <a:pt x="13716" y="217297"/>
                  </a:moveTo>
                  <a:lnTo>
                    <a:pt x="10160" y="213614"/>
                  </a:lnTo>
                  <a:lnTo>
                    <a:pt x="7239" y="211201"/>
                  </a:lnTo>
                  <a:lnTo>
                    <a:pt x="2921" y="209423"/>
                  </a:lnTo>
                  <a:lnTo>
                    <a:pt x="0" y="208788"/>
                  </a:lnTo>
                  <a:lnTo>
                    <a:pt x="0" y="220980"/>
                  </a:lnTo>
                  <a:lnTo>
                    <a:pt x="13716" y="217297"/>
                  </a:lnTo>
                  <a:close/>
                </a:path>
                <a:path w="24764" h="220979">
                  <a:moveTo>
                    <a:pt x="13716" y="181356"/>
                  </a:moveTo>
                  <a:lnTo>
                    <a:pt x="0" y="181356"/>
                  </a:lnTo>
                  <a:lnTo>
                    <a:pt x="9398" y="188976"/>
                  </a:lnTo>
                  <a:lnTo>
                    <a:pt x="13716" y="181356"/>
                  </a:lnTo>
                  <a:close/>
                </a:path>
                <a:path w="24764" h="220979">
                  <a:moveTo>
                    <a:pt x="18288" y="156984"/>
                  </a:moveTo>
                  <a:lnTo>
                    <a:pt x="0" y="156984"/>
                  </a:lnTo>
                  <a:lnTo>
                    <a:pt x="0" y="160020"/>
                  </a:lnTo>
                  <a:lnTo>
                    <a:pt x="18288" y="160020"/>
                  </a:lnTo>
                  <a:lnTo>
                    <a:pt x="18288" y="156984"/>
                  </a:lnTo>
                  <a:close/>
                </a:path>
                <a:path w="24764" h="220979">
                  <a:moveTo>
                    <a:pt x="24384" y="0"/>
                  </a:moveTo>
                  <a:lnTo>
                    <a:pt x="13716" y="8382"/>
                  </a:lnTo>
                  <a:lnTo>
                    <a:pt x="13716" y="16764"/>
                  </a:lnTo>
                  <a:lnTo>
                    <a:pt x="17526" y="13208"/>
                  </a:lnTo>
                  <a:lnTo>
                    <a:pt x="23622" y="3429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90899" y="437692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79" h="3175">
                  <a:moveTo>
                    <a:pt x="0" y="0"/>
                  </a:moveTo>
                  <a:lnTo>
                    <a:pt x="4572" y="3048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54324" y="4283963"/>
              <a:ext cx="22860" cy="78105"/>
            </a:xfrm>
            <a:custGeom>
              <a:avLst/>
              <a:gdLst/>
              <a:ahLst/>
              <a:cxnLst/>
              <a:rect l="l" t="t" r="r" b="b"/>
              <a:pathLst>
                <a:path w="22860" h="78104">
                  <a:moveTo>
                    <a:pt x="10668" y="48514"/>
                  </a:moveTo>
                  <a:lnTo>
                    <a:pt x="6096" y="38100"/>
                  </a:lnTo>
                  <a:lnTo>
                    <a:pt x="6096" y="53340"/>
                  </a:lnTo>
                  <a:lnTo>
                    <a:pt x="10668" y="48514"/>
                  </a:lnTo>
                  <a:close/>
                </a:path>
                <a:path w="22860" h="78104">
                  <a:moveTo>
                    <a:pt x="15240" y="69596"/>
                  </a:moveTo>
                  <a:lnTo>
                    <a:pt x="10668" y="65532"/>
                  </a:lnTo>
                  <a:lnTo>
                    <a:pt x="10668" y="77724"/>
                  </a:lnTo>
                  <a:lnTo>
                    <a:pt x="15240" y="69596"/>
                  </a:lnTo>
                  <a:close/>
                </a:path>
                <a:path w="22860" h="78104">
                  <a:moveTo>
                    <a:pt x="22860" y="10668"/>
                  </a:moveTo>
                  <a:lnTo>
                    <a:pt x="17145" y="5080"/>
                  </a:lnTo>
                  <a:lnTo>
                    <a:pt x="10668" y="0"/>
                  </a:lnTo>
                  <a:lnTo>
                    <a:pt x="22860" y="10668"/>
                  </a:lnTo>
                  <a:close/>
                </a:path>
                <a:path w="22860" h="78104">
                  <a:moveTo>
                    <a:pt x="22860" y="10668"/>
                  </a:moveTo>
                  <a:lnTo>
                    <a:pt x="0" y="0"/>
                  </a:lnTo>
                  <a:lnTo>
                    <a:pt x="0" y="10668"/>
                  </a:lnTo>
                  <a:lnTo>
                    <a:pt x="22860" y="10668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64991" y="4283964"/>
              <a:ext cx="12700" cy="10795"/>
            </a:xfrm>
            <a:custGeom>
              <a:avLst/>
              <a:gdLst/>
              <a:ahLst/>
              <a:cxnLst/>
              <a:rect l="l" t="t" r="r" b="b"/>
              <a:pathLst>
                <a:path w="12700" h="10795">
                  <a:moveTo>
                    <a:pt x="12192" y="10668"/>
                  </a:moveTo>
                  <a:lnTo>
                    <a:pt x="6477" y="5080"/>
                  </a:lnTo>
                  <a:lnTo>
                    <a:pt x="0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77184" y="4369307"/>
              <a:ext cx="24765" cy="83820"/>
            </a:xfrm>
            <a:custGeom>
              <a:avLst/>
              <a:gdLst/>
              <a:ahLst/>
              <a:cxnLst/>
              <a:rect l="l" t="t" r="r" b="b"/>
              <a:pathLst>
                <a:path w="24764" h="83820">
                  <a:moveTo>
                    <a:pt x="4572" y="80772"/>
                  </a:moveTo>
                  <a:lnTo>
                    <a:pt x="0" y="80772"/>
                  </a:lnTo>
                  <a:lnTo>
                    <a:pt x="0" y="82804"/>
                  </a:lnTo>
                  <a:lnTo>
                    <a:pt x="762" y="83820"/>
                  </a:lnTo>
                  <a:lnTo>
                    <a:pt x="3810" y="81788"/>
                  </a:lnTo>
                  <a:lnTo>
                    <a:pt x="4572" y="80772"/>
                  </a:lnTo>
                  <a:close/>
                </a:path>
                <a:path w="24764" h="83820">
                  <a:moveTo>
                    <a:pt x="24384" y="0"/>
                  </a:moveTo>
                  <a:lnTo>
                    <a:pt x="13716" y="8382"/>
                  </a:lnTo>
                  <a:lnTo>
                    <a:pt x="13716" y="16764"/>
                  </a:lnTo>
                  <a:lnTo>
                    <a:pt x="17526" y="13208"/>
                  </a:lnTo>
                  <a:lnTo>
                    <a:pt x="23622" y="3429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90899" y="437692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79" h="3175">
                  <a:moveTo>
                    <a:pt x="0" y="0"/>
                  </a:moveTo>
                  <a:lnTo>
                    <a:pt x="4572" y="3048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64992" y="4349495"/>
              <a:ext cx="5080" cy="12700"/>
            </a:xfrm>
            <a:custGeom>
              <a:avLst/>
              <a:gdLst/>
              <a:ahLst/>
              <a:cxnLst/>
              <a:rect l="l" t="t" r="r" b="b"/>
              <a:pathLst>
                <a:path w="5079" h="12700">
                  <a:moveTo>
                    <a:pt x="4572" y="4064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4572" y="4064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4419" y="1456944"/>
              <a:ext cx="5896356" cy="46664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54324" y="4283963"/>
              <a:ext cx="22860" cy="53340"/>
            </a:xfrm>
            <a:custGeom>
              <a:avLst/>
              <a:gdLst/>
              <a:ahLst/>
              <a:cxnLst/>
              <a:rect l="l" t="t" r="r" b="b"/>
              <a:pathLst>
                <a:path w="22860" h="53339">
                  <a:moveTo>
                    <a:pt x="10668" y="48514"/>
                  </a:moveTo>
                  <a:lnTo>
                    <a:pt x="6096" y="38100"/>
                  </a:lnTo>
                  <a:lnTo>
                    <a:pt x="6096" y="53340"/>
                  </a:lnTo>
                  <a:lnTo>
                    <a:pt x="10668" y="48514"/>
                  </a:lnTo>
                  <a:close/>
                </a:path>
                <a:path w="22860" h="53339">
                  <a:moveTo>
                    <a:pt x="22860" y="10668"/>
                  </a:moveTo>
                  <a:lnTo>
                    <a:pt x="17145" y="5080"/>
                  </a:lnTo>
                  <a:lnTo>
                    <a:pt x="10668" y="0"/>
                  </a:lnTo>
                  <a:lnTo>
                    <a:pt x="22860" y="10668"/>
                  </a:lnTo>
                  <a:close/>
                </a:path>
                <a:path w="22860" h="53339">
                  <a:moveTo>
                    <a:pt x="22860" y="10668"/>
                  </a:moveTo>
                  <a:lnTo>
                    <a:pt x="0" y="0"/>
                  </a:lnTo>
                  <a:lnTo>
                    <a:pt x="0" y="10668"/>
                  </a:lnTo>
                  <a:lnTo>
                    <a:pt x="22860" y="10668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364991" y="4283964"/>
              <a:ext cx="12700" cy="10795"/>
            </a:xfrm>
            <a:custGeom>
              <a:avLst/>
              <a:gdLst/>
              <a:ahLst/>
              <a:cxnLst/>
              <a:rect l="l" t="t" r="r" b="b"/>
              <a:pathLst>
                <a:path w="12700" h="10795">
                  <a:moveTo>
                    <a:pt x="12192" y="10668"/>
                  </a:moveTo>
                  <a:lnTo>
                    <a:pt x="6477" y="5080"/>
                  </a:lnTo>
                  <a:lnTo>
                    <a:pt x="0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072884" y="4837176"/>
              <a:ext cx="260985" cy="186055"/>
            </a:xfrm>
            <a:custGeom>
              <a:avLst/>
              <a:gdLst/>
              <a:ahLst/>
              <a:cxnLst/>
              <a:rect l="l" t="t" r="r" b="b"/>
              <a:pathLst>
                <a:path w="260984" h="186054">
                  <a:moveTo>
                    <a:pt x="57912" y="62484"/>
                  </a:moveTo>
                  <a:lnTo>
                    <a:pt x="56388" y="57785"/>
                  </a:lnTo>
                  <a:lnTo>
                    <a:pt x="55626" y="53086"/>
                  </a:lnTo>
                  <a:lnTo>
                    <a:pt x="53975" y="49149"/>
                  </a:lnTo>
                  <a:lnTo>
                    <a:pt x="51689" y="44450"/>
                  </a:lnTo>
                  <a:lnTo>
                    <a:pt x="45339" y="37084"/>
                  </a:lnTo>
                  <a:lnTo>
                    <a:pt x="37592" y="31115"/>
                  </a:lnTo>
                  <a:lnTo>
                    <a:pt x="29718" y="25781"/>
                  </a:lnTo>
                  <a:lnTo>
                    <a:pt x="15621" y="15113"/>
                  </a:lnTo>
                  <a:lnTo>
                    <a:pt x="10160" y="9144"/>
                  </a:lnTo>
                  <a:lnTo>
                    <a:pt x="6985" y="12446"/>
                  </a:lnTo>
                  <a:lnTo>
                    <a:pt x="3175" y="15748"/>
                  </a:lnTo>
                  <a:lnTo>
                    <a:pt x="762" y="18415"/>
                  </a:lnTo>
                  <a:lnTo>
                    <a:pt x="0" y="21844"/>
                  </a:lnTo>
                  <a:lnTo>
                    <a:pt x="0" y="25781"/>
                  </a:lnTo>
                  <a:lnTo>
                    <a:pt x="27432" y="55118"/>
                  </a:lnTo>
                  <a:lnTo>
                    <a:pt x="32893" y="57150"/>
                  </a:lnTo>
                  <a:lnTo>
                    <a:pt x="36830" y="59182"/>
                  </a:lnTo>
                  <a:lnTo>
                    <a:pt x="42291" y="60452"/>
                  </a:lnTo>
                  <a:lnTo>
                    <a:pt x="46990" y="61849"/>
                  </a:lnTo>
                  <a:lnTo>
                    <a:pt x="52451" y="62484"/>
                  </a:lnTo>
                  <a:lnTo>
                    <a:pt x="57912" y="62484"/>
                  </a:lnTo>
                  <a:close/>
                </a:path>
                <a:path w="260984" h="186054">
                  <a:moveTo>
                    <a:pt x="160020" y="185928"/>
                  </a:moveTo>
                  <a:lnTo>
                    <a:pt x="159258" y="183769"/>
                  </a:lnTo>
                  <a:lnTo>
                    <a:pt x="154432" y="178054"/>
                  </a:lnTo>
                  <a:lnTo>
                    <a:pt x="149606" y="175260"/>
                  </a:lnTo>
                  <a:lnTo>
                    <a:pt x="145669" y="171704"/>
                  </a:lnTo>
                  <a:lnTo>
                    <a:pt x="134366" y="165989"/>
                  </a:lnTo>
                  <a:lnTo>
                    <a:pt x="128016" y="164592"/>
                  </a:lnTo>
                  <a:lnTo>
                    <a:pt x="130429" y="168910"/>
                  </a:lnTo>
                  <a:lnTo>
                    <a:pt x="132842" y="172466"/>
                  </a:lnTo>
                  <a:lnTo>
                    <a:pt x="136779" y="176022"/>
                  </a:lnTo>
                  <a:lnTo>
                    <a:pt x="139954" y="178054"/>
                  </a:lnTo>
                  <a:lnTo>
                    <a:pt x="144780" y="180213"/>
                  </a:lnTo>
                  <a:lnTo>
                    <a:pt x="148844" y="182372"/>
                  </a:lnTo>
                  <a:lnTo>
                    <a:pt x="154432" y="184531"/>
                  </a:lnTo>
                  <a:lnTo>
                    <a:pt x="160020" y="185928"/>
                  </a:lnTo>
                  <a:close/>
                </a:path>
                <a:path w="260984" h="186054">
                  <a:moveTo>
                    <a:pt x="160020" y="43053"/>
                  </a:moveTo>
                  <a:lnTo>
                    <a:pt x="128016" y="23241"/>
                  </a:lnTo>
                  <a:lnTo>
                    <a:pt x="113919" y="11303"/>
                  </a:lnTo>
                  <a:lnTo>
                    <a:pt x="105664" y="4953"/>
                  </a:lnTo>
                  <a:lnTo>
                    <a:pt x="96012" y="0"/>
                  </a:lnTo>
                  <a:lnTo>
                    <a:pt x="96774" y="5588"/>
                  </a:lnTo>
                  <a:lnTo>
                    <a:pt x="116078" y="40132"/>
                  </a:lnTo>
                  <a:lnTo>
                    <a:pt x="122809" y="47244"/>
                  </a:lnTo>
                  <a:lnTo>
                    <a:pt x="125730" y="50800"/>
                  </a:lnTo>
                  <a:lnTo>
                    <a:pt x="132461" y="55626"/>
                  </a:lnTo>
                  <a:lnTo>
                    <a:pt x="134747" y="56388"/>
                  </a:lnTo>
                  <a:lnTo>
                    <a:pt x="160020" y="56388"/>
                  </a:lnTo>
                  <a:lnTo>
                    <a:pt x="160020" y="43053"/>
                  </a:lnTo>
                  <a:close/>
                </a:path>
                <a:path w="260984" h="186054">
                  <a:moveTo>
                    <a:pt x="193548" y="100711"/>
                  </a:moveTo>
                  <a:lnTo>
                    <a:pt x="185293" y="95631"/>
                  </a:lnTo>
                  <a:lnTo>
                    <a:pt x="177927" y="91821"/>
                  </a:lnTo>
                  <a:lnTo>
                    <a:pt x="174625" y="89662"/>
                  </a:lnTo>
                  <a:lnTo>
                    <a:pt x="171323" y="88138"/>
                  </a:lnTo>
                  <a:lnTo>
                    <a:pt x="168021" y="85979"/>
                  </a:lnTo>
                  <a:lnTo>
                    <a:pt x="166370" y="82296"/>
                  </a:lnTo>
                  <a:lnTo>
                    <a:pt x="159766" y="83058"/>
                  </a:lnTo>
                  <a:lnTo>
                    <a:pt x="150749" y="83058"/>
                  </a:lnTo>
                  <a:lnTo>
                    <a:pt x="147447" y="82296"/>
                  </a:lnTo>
                  <a:lnTo>
                    <a:pt x="140843" y="82296"/>
                  </a:lnTo>
                  <a:lnTo>
                    <a:pt x="132588" y="87503"/>
                  </a:lnTo>
                  <a:lnTo>
                    <a:pt x="135001" y="90424"/>
                  </a:lnTo>
                  <a:lnTo>
                    <a:pt x="136652" y="93345"/>
                  </a:lnTo>
                  <a:lnTo>
                    <a:pt x="139954" y="95631"/>
                  </a:lnTo>
                  <a:lnTo>
                    <a:pt x="144145" y="97790"/>
                  </a:lnTo>
                  <a:lnTo>
                    <a:pt x="147447" y="99949"/>
                  </a:lnTo>
                  <a:lnTo>
                    <a:pt x="151511" y="101473"/>
                  </a:lnTo>
                  <a:lnTo>
                    <a:pt x="156464" y="102997"/>
                  </a:lnTo>
                  <a:lnTo>
                    <a:pt x="171323" y="105156"/>
                  </a:lnTo>
                  <a:lnTo>
                    <a:pt x="180340" y="105156"/>
                  </a:lnTo>
                  <a:lnTo>
                    <a:pt x="187833" y="103632"/>
                  </a:lnTo>
                  <a:lnTo>
                    <a:pt x="191135" y="102235"/>
                  </a:lnTo>
                  <a:lnTo>
                    <a:pt x="193548" y="100711"/>
                  </a:lnTo>
                  <a:close/>
                </a:path>
                <a:path w="260984" h="186054">
                  <a:moveTo>
                    <a:pt x="224028" y="102108"/>
                  </a:moveTo>
                  <a:lnTo>
                    <a:pt x="207264" y="62230"/>
                  </a:lnTo>
                  <a:lnTo>
                    <a:pt x="201930" y="51562"/>
                  </a:lnTo>
                  <a:lnTo>
                    <a:pt x="199644" y="48133"/>
                  </a:lnTo>
                  <a:lnTo>
                    <a:pt x="193548" y="44196"/>
                  </a:lnTo>
                  <a:lnTo>
                    <a:pt x="193548" y="72136"/>
                  </a:lnTo>
                  <a:lnTo>
                    <a:pt x="210312" y="95504"/>
                  </a:lnTo>
                  <a:lnTo>
                    <a:pt x="224028" y="102108"/>
                  </a:lnTo>
                  <a:close/>
                </a:path>
                <a:path w="260984" h="186054">
                  <a:moveTo>
                    <a:pt x="260604" y="141732"/>
                  </a:moveTo>
                  <a:lnTo>
                    <a:pt x="227076" y="120650"/>
                  </a:lnTo>
                  <a:lnTo>
                    <a:pt x="211836" y="117348"/>
                  </a:lnTo>
                  <a:lnTo>
                    <a:pt x="211836" y="137795"/>
                  </a:lnTo>
                  <a:lnTo>
                    <a:pt x="227076" y="138430"/>
                  </a:lnTo>
                  <a:lnTo>
                    <a:pt x="239776" y="139700"/>
                  </a:lnTo>
                  <a:lnTo>
                    <a:pt x="250952" y="141097"/>
                  </a:lnTo>
                  <a:lnTo>
                    <a:pt x="260604" y="141732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05472" y="4919472"/>
              <a:ext cx="60960" cy="22860"/>
            </a:xfrm>
            <a:custGeom>
              <a:avLst/>
              <a:gdLst/>
              <a:ahLst/>
              <a:cxnLst/>
              <a:rect l="l" t="t" r="r" b="b"/>
              <a:pathLst>
                <a:path w="60959" h="22860">
                  <a:moveTo>
                    <a:pt x="0" y="5206"/>
                  </a:moveTo>
                  <a:lnTo>
                    <a:pt x="2412" y="8127"/>
                  </a:lnTo>
                  <a:lnTo>
                    <a:pt x="4063" y="11048"/>
                  </a:lnTo>
                  <a:lnTo>
                    <a:pt x="7366" y="13334"/>
                  </a:lnTo>
                  <a:lnTo>
                    <a:pt x="11556" y="15493"/>
                  </a:lnTo>
                  <a:lnTo>
                    <a:pt x="14858" y="17652"/>
                  </a:lnTo>
                  <a:lnTo>
                    <a:pt x="18923" y="19176"/>
                  </a:lnTo>
                  <a:lnTo>
                    <a:pt x="23875" y="20700"/>
                  </a:lnTo>
                  <a:lnTo>
                    <a:pt x="28067" y="21335"/>
                  </a:lnTo>
                  <a:lnTo>
                    <a:pt x="38734" y="22859"/>
                  </a:lnTo>
                  <a:lnTo>
                    <a:pt x="47751" y="22859"/>
                  </a:lnTo>
                  <a:lnTo>
                    <a:pt x="51943" y="22097"/>
                  </a:lnTo>
                  <a:lnTo>
                    <a:pt x="55245" y="21335"/>
                  </a:lnTo>
                  <a:lnTo>
                    <a:pt x="58547" y="19938"/>
                  </a:lnTo>
                  <a:lnTo>
                    <a:pt x="60959" y="18414"/>
                  </a:lnTo>
                  <a:lnTo>
                    <a:pt x="52704" y="13334"/>
                  </a:lnTo>
                  <a:lnTo>
                    <a:pt x="45338" y="9525"/>
                  </a:lnTo>
                  <a:lnTo>
                    <a:pt x="42036" y="7365"/>
                  </a:lnTo>
                  <a:lnTo>
                    <a:pt x="38734" y="5841"/>
                  </a:lnTo>
                  <a:lnTo>
                    <a:pt x="35432" y="3682"/>
                  </a:lnTo>
                  <a:lnTo>
                    <a:pt x="33781" y="0"/>
                  </a:lnTo>
                  <a:lnTo>
                    <a:pt x="27177" y="761"/>
                  </a:lnTo>
                  <a:lnTo>
                    <a:pt x="23113" y="761"/>
                  </a:lnTo>
                  <a:lnTo>
                    <a:pt x="18160" y="761"/>
                  </a:lnTo>
                  <a:lnTo>
                    <a:pt x="14858" y="0"/>
                  </a:lnTo>
                  <a:lnTo>
                    <a:pt x="11556" y="0"/>
                  </a:lnTo>
                  <a:lnTo>
                    <a:pt x="8254" y="0"/>
                  </a:lnTo>
                  <a:lnTo>
                    <a:pt x="4952" y="2158"/>
                  </a:lnTo>
                  <a:lnTo>
                    <a:pt x="0" y="5206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057643" y="4805172"/>
              <a:ext cx="78105" cy="43180"/>
            </a:xfrm>
            <a:custGeom>
              <a:avLst/>
              <a:gdLst/>
              <a:ahLst/>
              <a:cxnLst/>
              <a:rect l="l" t="t" r="r" b="b"/>
              <a:pathLst>
                <a:path w="78104" h="43179">
                  <a:moveTo>
                    <a:pt x="20954" y="0"/>
                  </a:moveTo>
                  <a:lnTo>
                    <a:pt x="13970" y="0"/>
                  </a:lnTo>
                  <a:lnTo>
                    <a:pt x="7747" y="1269"/>
                  </a:lnTo>
                  <a:lnTo>
                    <a:pt x="0" y="3936"/>
                  </a:lnTo>
                  <a:lnTo>
                    <a:pt x="5460" y="16382"/>
                  </a:lnTo>
                  <a:lnTo>
                    <a:pt x="27177" y="26288"/>
                  </a:lnTo>
                  <a:lnTo>
                    <a:pt x="47371" y="36067"/>
                  </a:lnTo>
                  <a:lnTo>
                    <a:pt x="64515" y="42671"/>
                  </a:lnTo>
                  <a:lnTo>
                    <a:pt x="74675" y="42671"/>
                  </a:lnTo>
                  <a:lnTo>
                    <a:pt x="77724" y="40639"/>
                  </a:lnTo>
                  <a:lnTo>
                    <a:pt x="73025" y="39369"/>
                  </a:lnTo>
                  <a:lnTo>
                    <a:pt x="64515" y="34162"/>
                  </a:lnTo>
                  <a:lnTo>
                    <a:pt x="60578" y="30225"/>
                  </a:lnTo>
                  <a:lnTo>
                    <a:pt x="52070" y="22351"/>
                  </a:lnTo>
                  <a:lnTo>
                    <a:pt x="44323" y="13842"/>
                  </a:lnTo>
                  <a:lnTo>
                    <a:pt x="40385" y="9905"/>
                  </a:lnTo>
                  <a:lnTo>
                    <a:pt x="35813" y="6603"/>
                  </a:lnTo>
                  <a:lnTo>
                    <a:pt x="31114" y="2666"/>
                  </a:lnTo>
                  <a:lnTo>
                    <a:pt x="25653" y="634"/>
                  </a:lnTo>
                  <a:lnTo>
                    <a:pt x="20954" y="0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057643" y="4805172"/>
              <a:ext cx="78105" cy="43180"/>
            </a:xfrm>
            <a:custGeom>
              <a:avLst/>
              <a:gdLst/>
              <a:ahLst/>
              <a:cxnLst/>
              <a:rect l="l" t="t" r="r" b="b"/>
              <a:pathLst>
                <a:path w="78104" h="43179">
                  <a:moveTo>
                    <a:pt x="5460" y="16382"/>
                  </a:moveTo>
                  <a:lnTo>
                    <a:pt x="27177" y="26288"/>
                  </a:lnTo>
                  <a:lnTo>
                    <a:pt x="47371" y="36067"/>
                  </a:lnTo>
                  <a:lnTo>
                    <a:pt x="56006" y="39369"/>
                  </a:lnTo>
                  <a:lnTo>
                    <a:pt x="64515" y="42671"/>
                  </a:lnTo>
                  <a:lnTo>
                    <a:pt x="67563" y="42671"/>
                  </a:lnTo>
                  <a:lnTo>
                    <a:pt x="70738" y="42671"/>
                  </a:lnTo>
                  <a:lnTo>
                    <a:pt x="74675" y="42671"/>
                  </a:lnTo>
                  <a:lnTo>
                    <a:pt x="77724" y="40639"/>
                  </a:lnTo>
                  <a:lnTo>
                    <a:pt x="73025" y="39369"/>
                  </a:lnTo>
                  <a:lnTo>
                    <a:pt x="68452" y="36702"/>
                  </a:lnTo>
                  <a:lnTo>
                    <a:pt x="64515" y="34162"/>
                  </a:lnTo>
                  <a:lnTo>
                    <a:pt x="60578" y="30225"/>
                  </a:lnTo>
                  <a:lnTo>
                    <a:pt x="52070" y="22351"/>
                  </a:lnTo>
                  <a:lnTo>
                    <a:pt x="44323" y="13842"/>
                  </a:lnTo>
                  <a:lnTo>
                    <a:pt x="40385" y="9905"/>
                  </a:lnTo>
                  <a:lnTo>
                    <a:pt x="35813" y="6603"/>
                  </a:lnTo>
                  <a:lnTo>
                    <a:pt x="31114" y="2666"/>
                  </a:lnTo>
                  <a:lnTo>
                    <a:pt x="25653" y="634"/>
                  </a:lnTo>
                  <a:lnTo>
                    <a:pt x="20954" y="0"/>
                  </a:lnTo>
                  <a:lnTo>
                    <a:pt x="13970" y="0"/>
                  </a:lnTo>
                  <a:lnTo>
                    <a:pt x="7747" y="1269"/>
                  </a:lnTo>
                  <a:lnTo>
                    <a:pt x="0" y="3936"/>
                  </a:lnTo>
                  <a:lnTo>
                    <a:pt x="5460" y="16382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02779" y="4751832"/>
              <a:ext cx="58419" cy="70485"/>
            </a:xfrm>
            <a:custGeom>
              <a:avLst/>
              <a:gdLst/>
              <a:ahLst/>
              <a:cxnLst/>
              <a:rect l="l" t="t" r="r" b="b"/>
              <a:pathLst>
                <a:path w="58420" h="70485">
                  <a:moveTo>
                    <a:pt x="8763" y="0"/>
                  </a:moveTo>
                  <a:lnTo>
                    <a:pt x="4445" y="10795"/>
                  </a:lnTo>
                  <a:lnTo>
                    <a:pt x="1524" y="22225"/>
                  </a:lnTo>
                  <a:lnTo>
                    <a:pt x="0" y="26924"/>
                  </a:lnTo>
                  <a:lnTo>
                    <a:pt x="0" y="41783"/>
                  </a:lnTo>
                  <a:lnTo>
                    <a:pt x="762" y="45847"/>
                  </a:lnTo>
                  <a:lnTo>
                    <a:pt x="2159" y="49911"/>
                  </a:lnTo>
                  <a:lnTo>
                    <a:pt x="4445" y="53213"/>
                  </a:lnTo>
                  <a:lnTo>
                    <a:pt x="7366" y="56007"/>
                  </a:lnTo>
                  <a:lnTo>
                    <a:pt x="10287" y="59309"/>
                  </a:lnTo>
                  <a:lnTo>
                    <a:pt x="18288" y="61976"/>
                  </a:lnTo>
                  <a:lnTo>
                    <a:pt x="24129" y="61976"/>
                  </a:lnTo>
                  <a:lnTo>
                    <a:pt x="31496" y="62738"/>
                  </a:lnTo>
                  <a:lnTo>
                    <a:pt x="39624" y="64770"/>
                  </a:lnTo>
                  <a:lnTo>
                    <a:pt x="47625" y="67437"/>
                  </a:lnTo>
                  <a:lnTo>
                    <a:pt x="57912" y="70104"/>
                  </a:lnTo>
                  <a:lnTo>
                    <a:pt x="52831" y="57277"/>
                  </a:lnTo>
                  <a:lnTo>
                    <a:pt x="41021" y="41148"/>
                  </a:lnTo>
                  <a:lnTo>
                    <a:pt x="21209" y="13462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02779" y="4751832"/>
              <a:ext cx="58419" cy="70485"/>
            </a:xfrm>
            <a:custGeom>
              <a:avLst/>
              <a:gdLst/>
              <a:ahLst/>
              <a:cxnLst/>
              <a:rect l="l" t="t" r="r" b="b"/>
              <a:pathLst>
                <a:path w="58420" h="70485">
                  <a:moveTo>
                    <a:pt x="52831" y="57277"/>
                  </a:moveTo>
                  <a:lnTo>
                    <a:pt x="41021" y="41148"/>
                  </a:lnTo>
                  <a:lnTo>
                    <a:pt x="31496" y="27686"/>
                  </a:lnTo>
                  <a:lnTo>
                    <a:pt x="21209" y="13462"/>
                  </a:lnTo>
                  <a:lnTo>
                    <a:pt x="8763" y="0"/>
                  </a:lnTo>
                  <a:lnTo>
                    <a:pt x="4445" y="10795"/>
                  </a:lnTo>
                  <a:lnTo>
                    <a:pt x="1524" y="22225"/>
                  </a:lnTo>
                  <a:lnTo>
                    <a:pt x="0" y="26924"/>
                  </a:lnTo>
                  <a:lnTo>
                    <a:pt x="0" y="32385"/>
                  </a:lnTo>
                  <a:lnTo>
                    <a:pt x="0" y="37084"/>
                  </a:lnTo>
                  <a:lnTo>
                    <a:pt x="0" y="41783"/>
                  </a:lnTo>
                  <a:lnTo>
                    <a:pt x="762" y="45847"/>
                  </a:lnTo>
                  <a:lnTo>
                    <a:pt x="2159" y="49911"/>
                  </a:lnTo>
                  <a:lnTo>
                    <a:pt x="4445" y="53213"/>
                  </a:lnTo>
                  <a:lnTo>
                    <a:pt x="7366" y="56007"/>
                  </a:lnTo>
                  <a:lnTo>
                    <a:pt x="10287" y="59309"/>
                  </a:lnTo>
                  <a:lnTo>
                    <a:pt x="14604" y="60706"/>
                  </a:lnTo>
                  <a:lnTo>
                    <a:pt x="18288" y="61976"/>
                  </a:lnTo>
                  <a:lnTo>
                    <a:pt x="24129" y="61976"/>
                  </a:lnTo>
                  <a:lnTo>
                    <a:pt x="31496" y="62738"/>
                  </a:lnTo>
                  <a:lnTo>
                    <a:pt x="39624" y="64770"/>
                  </a:lnTo>
                  <a:lnTo>
                    <a:pt x="47625" y="67437"/>
                  </a:lnTo>
                  <a:lnTo>
                    <a:pt x="57912" y="70104"/>
                  </a:lnTo>
                  <a:lnTo>
                    <a:pt x="52831" y="57277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201155" y="6161532"/>
              <a:ext cx="6350" cy="20320"/>
            </a:xfrm>
            <a:custGeom>
              <a:avLst/>
              <a:gdLst/>
              <a:ahLst/>
              <a:cxnLst/>
              <a:rect l="l" t="t" r="r" b="b"/>
              <a:pathLst>
                <a:path w="6350" h="20320">
                  <a:moveTo>
                    <a:pt x="0" y="0"/>
                  </a:moveTo>
                  <a:lnTo>
                    <a:pt x="0" y="19812"/>
                  </a:lnTo>
                  <a:lnTo>
                    <a:pt x="2413" y="17830"/>
                  </a:lnTo>
                  <a:lnTo>
                    <a:pt x="4826" y="15189"/>
                  </a:lnTo>
                  <a:lnTo>
                    <a:pt x="6096" y="11887"/>
                  </a:lnTo>
                  <a:lnTo>
                    <a:pt x="6096" y="5283"/>
                  </a:lnTo>
                  <a:lnTo>
                    <a:pt x="4826" y="2641"/>
                  </a:lnTo>
                  <a:lnTo>
                    <a:pt x="2413" y="6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>
                <a:alpha val="5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015228" y="6201155"/>
              <a:ext cx="170687" cy="11125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634228" y="3797808"/>
              <a:ext cx="1141476" cy="67208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744671" y="6147003"/>
            <a:ext cx="7918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Arial Black"/>
                <a:cs typeface="Arial Black"/>
              </a:rPr>
              <a:t>ietnam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617720" y="1638300"/>
            <a:ext cx="1135379" cy="762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828159" y="1627758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r>
              <a:rPr sz="1600" spc="-5" dirty="0">
                <a:solidFill>
                  <a:srgbClr val="FFFFFF"/>
                </a:solidFill>
                <a:latin typeface="Arial Black"/>
                <a:cs typeface="Arial Black"/>
              </a:rPr>
              <a:t>hina</a:t>
            </a:r>
            <a:endParaRPr sz="1600">
              <a:latin typeface="Arial Black"/>
              <a:cs typeface="Arial Black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503676" y="1850135"/>
            <a:ext cx="3363595" cy="1758950"/>
            <a:chOff x="3503676" y="1850135"/>
            <a:chExt cx="3363595" cy="1758950"/>
          </a:xfrm>
        </p:grpSpPr>
        <p:sp>
          <p:nvSpPr>
            <p:cNvPr id="35" name="object 35"/>
            <p:cNvSpPr/>
            <p:nvPr/>
          </p:nvSpPr>
          <p:spPr>
            <a:xfrm>
              <a:off x="5832348" y="1850135"/>
              <a:ext cx="1034796" cy="63855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503676" y="2852927"/>
              <a:ext cx="1126236" cy="75590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490086" y="3297377"/>
            <a:ext cx="11309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Arial Black"/>
                <a:cs typeface="Arial Black"/>
              </a:rPr>
              <a:t>C</a:t>
            </a:r>
            <a:r>
              <a:rPr sz="1600" spc="-5" dirty="0">
                <a:solidFill>
                  <a:srgbClr val="FFFFFF"/>
                </a:solidFill>
                <a:latin typeface="Arial Black"/>
                <a:cs typeface="Arial Black"/>
              </a:rPr>
              <a:t>ambodia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87983" y="2842387"/>
            <a:ext cx="2527935" cy="5212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MID-PRICED ORDERS </a:t>
            </a:r>
            <a:r>
              <a:rPr sz="1100" b="1" dirty="0">
                <a:latin typeface="Arial"/>
                <a:cs typeface="Arial"/>
              </a:rPr>
              <a:t>WITH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VOLUME</a:t>
            </a:r>
            <a:endParaRPr sz="11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BOTTOM/ SOFT</a:t>
            </a:r>
            <a:r>
              <a:rPr sz="1100" spc="-145" dirty="0">
                <a:solidFill>
                  <a:srgbClr val="120FB4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TOPS</a:t>
            </a:r>
            <a:endParaRPr sz="1100" dirty="0">
              <a:latin typeface="Arial"/>
              <a:cs typeface="Arial"/>
            </a:endParaRPr>
          </a:p>
          <a:p>
            <a:pPr marL="454659" marR="5080" indent="-21590" algn="r">
              <a:lnSpc>
                <a:spcPct val="100000"/>
              </a:lnSpc>
            </a:pPr>
            <a:r>
              <a:rPr lang="zh-TW" altLang="en-US" sz="1100" dirty="0" smtClean="0">
                <a:latin typeface="Arial"/>
                <a:cs typeface="Arial"/>
              </a:rPr>
              <a:t> 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680075" y="4109708"/>
            <a:ext cx="1020444" cy="95282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950"/>
              </a:spcBef>
            </a:pPr>
            <a:r>
              <a:rPr sz="1600" spc="-5" dirty="0">
                <a:solidFill>
                  <a:srgbClr val="FFFFFF"/>
                </a:solidFill>
                <a:latin typeface="Arial Black"/>
                <a:cs typeface="Arial Black"/>
              </a:rPr>
              <a:t>Vietnam</a:t>
            </a:r>
            <a:endParaRPr sz="1600" dirty="0">
              <a:latin typeface="Arial Black"/>
              <a:cs typeface="Arial Black"/>
            </a:endParaRPr>
          </a:p>
          <a:p>
            <a:pPr marL="12700" marR="205104">
              <a:lnSpc>
                <a:spcPct val="100000"/>
              </a:lnSpc>
              <a:spcBef>
                <a:spcPts val="595"/>
              </a:spcBef>
            </a:pP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BOTTOM/  SOFT</a:t>
            </a:r>
            <a:r>
              <a:rPr sz="1100" spc="-90" dirty="0">
                <a:solidFill>
                  <a:srgbClr val="120FB4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TOPS</a:t>
            </a:r>
            <a:endParaRPr sz="1100" dirty="0">
              <a:latin typeface="Arial"/>
              <a:cs typeface="Arial"/>
            </a:endParaRPr>
          </a:p>
          <a:p>
            <a:pPr marL="12700" marR="121920">
              <a:lnSpc>
                <a:spcPct val="100000"/>
              </a:lnSpc>
            </a:pPr>
            <a:r>
              <a:rPr lang="zh-TW" altLang="en-US" sz="1100" spc="-5" dirty="0" smtClean="0">
                <a:latin typeface="Arial"/>
                <a:cs typeface="Arial"/>
              </a:rPr>
              <a:t> 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76401" y="3897629"/>
            <a:ext cx="208026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OUTERWEAR </a:t>
            </a:r>
            <a:r>
              <a:rPr sz="1100" spc="-5" dirty="0">
                <a:solidFill>
                  <a:srgbClr val="120FB4"/>
                </a:solidFill>
                <a:latin typeface="Arial"/>
                <a:cs typeface="Arial"/>
              </a:rPr>
              <a:t>INCL. JACKETS</a:t>
            </a:r>
            <a:r>
              <a:rPr sz="1100" spc="-55" dirty="0">
                <a:solidFill>
                  <a:srgbClr val="120FB4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/</a:t>
            </a:r>
            <a:endParaRPr sz="11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100" spc="-5" dirty="0">
                <a:solidFill>
                  <a:srgbClr val="120FB4"/>
                </a:solidFill>
                <a:latin typeface="Arial"/>
                <a:cs typeface="Arial"/>
              </a:rPr>
              <a:t>PARKA/</a:t>
            </a:r>
            <a:r>
              <a:rPr sz="1100" spc="-65" dirty="0">
                <a:solidFill>
                  <a:srgbClr val="120FB4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TOPS</a:t>
            </a:r>
            <a:endParaRPr sz="1100" dirty="0">
              <a:latin typeface="Arial"/>
              <a:cs typeface="Arial"/>
            </a:endParaRPr>
          </a:p>
          <a:p>
            <a:pPr marR="5715" algn="r">
              <a:lnSpc>
                <a:spcPts val="1320"/>
              </a:lnSpc>
            </a:pPr>
            <a:r>
              <a:rPr lang="zh-TW" altLang="en-US" sz="1100" b="1" spc="-10" dirty="0" smtClean="0"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073907" y="3901440"/>
            <a:ext cx="2030095" cy="981710"/>
            <a:chOff x="3073907" y="3901440"/>
            <a:chExt cx="2030095" cy="981710"/>
          </a:xfrm>
        </p:grpSpPr>
        <p:sp>
          <p:nvSpPr>
            <p:cNvPr id="42" name="object 42"/>
            <p:cNvSpPr/>
            <p:nvPr/>
          </p:nvSpPr>
          <p:spPr>
            <a:xfrm>
              <a:off x="3073907" y="3901440"/>
              <a:ext cx="818388" cy="56540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337303" y="4296156"/>
              <a:ext cx="766572" cy="58674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3080766" y="4474845"/>
            <a:ext cx="11099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30" marR="5080" indent="-2476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A6A6A6"/>
                </a:solidFill>
                <a:latin typeface="Arial Black"/>
                <a:cs typeface="Arial Black"/>
              </a:rPr>
              <a:t>I</a:t>
            </a:r>
            <a:r>
              <a:rPr sz="1600" spc="-5" dirty="0">
                <a:solidFill>
                  <a:srgbClr val="A6A6A6"/>
                </a:solidFill>
                <a:latin typeface="Arial Black"/>
                <a:cs typeface="Arial Black"/>
              </a:rPr>
              <a:t>ndones</a:t>
            </a:r>
            <a:r>
              <a:rPr sz="1600" spc="-15" dirty="0">
                <a:solidFill>
                  <a:srgbClr val="A6A6A6"/>
                </a:solidFill>
                <a:latin typeface="Arial Black"/>
                <a:cs typeface="Arial Black"/>
              </a:rPr>
              <a:t>i</a:t>
            </a:r>
            <a:r>
              <a:rPr sz="1600" spc="-5" dirty="0">
                <a:solidFill>
                  <a:srgbClr val="A6A6A6"/>
                </a:solidFill>
                <a:latin typeface="Arial Black"/>
                <a:cs typeface="Arial Black"/>
              </a:rPr>
              <a:t>a  </a:t>
            </a:r>
            <a:r>
              <a:rPr sz="1600" spc="-40" dirty="0">
                <a:solidFill>
                  <a:srgbClr val="A6A6A6"/>
                </a:solidFill>
                <a:latin typeface="Arial Black"/>
                <a:cs typeface="Arial Black"/>
              </a:rPr>
              <a:t>J</a:t>
            </a:r>
            <a:r>
              <a:rPr sz="1600" spc="-15" dirty="0">
                <a:solidFill>
                  <a:srgbClr val="A6A6A6"/>
                </a:solidFill>
                <a:latin typeface="Arial Black"/>
                <a:cs typeface="Arial Black"/>
              </a:rPr>
              <a:t>A</a:t>
            </a:r>
            <a:r>
              <a:rPr sz="1600" spc="-5" dirty="0">
                <a:solidFill>
                  <a:srgbClr val="A6A6A6"/>
                </a:solidFill>
                <a:latin typeface="Arial Black"/>
                <a:cs typeface="Arial Black"/>
              </a:rPr>
              <a:t>KA</a:t>
            </a:r>
            <a:r>
              <a:rPr sz="1600" spc="-30" dirty="0">
                <a:solidFill>
                  <a:srgbClr val="A6A6A6"/>
                </a:solidFill>
                <a:latin typeface="Arial Black"/>
                <a:cs typeface="Arial Black"/>
              </a:rPr>
              <a:t>R</a:t>
            </a:r>
            <a:r>
              <a:rPr sz="1600" spc="-114" dirty="0">
                <a:solidFill>
                  <a:srgbClr val="A6A6A6"/>
                </a:solidFill>
                <a:latin typeface="Arial Black"/>
                <a:cs typeface="Arial Black"/>
              </a:rPr>
              <a:t>T</a:t>
            </a:r>
            <a:r>
              <a:rPr sz="1600" spc="-5" dirty="0">
                <a:solidFill>
                  <a:srgbClr val="A6A6A6"/>
                </a:solidFill>
                <a:latin typeface="Arial Black"/>
                <a:cs typeface="Arial Black"/>
              </a:rPr>
              <a:t>A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657350" y="1435353"/>
            <a:ext cx="2863215" cy="5597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2065" indent="261620" algn="r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QUICK REACTION </a:t>
            </a:r>
            <a:r>
              <a:rPr sz="1100" b="1" dirty="0">
                <a:latin typeface="Arial"/>
                <a:cs typeface="Arial"/>
              </a:rPr>
              <a:t>/ </a:t>
            </a:r>
            <a:r>
              <a:rPr sz="1100" b="1" spc="-10" dirty="0">
                <a:latin typeface="Arial"/>
                <a:cs typeface="Arial"/>
              </a:rPr>
              <a:t>SMALL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ORDERS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/  </a:t>
            </a:r>
            <a:r>
              <a:rPr sz="1100" b="1" spc="-10" dirty="0">
                <a:latin typeface="Arial"/>
                <a:cs typeface="Arial"/>
              </a:rPr>
              <a:t>SAMPLE </a:t>
            </a:r>
            <a:r>
              <a:rPr sz="1100" b="1" dirty="0">
                <a:latin typeface="Arial"/>
                <a:cs typeface="Arial"/>
              </a:rPr>
              <a:t>ROOM / </a:t>
            </a:r>
            <a:r>
              <a:rPr sz="1100" b="1" spc="-10" dirty="0">
                <a:latin typeface="Arial"/>
                <a:cs typeface="Arial"/>
              </a:rPr>
              <a:t>FABRIC </a:t>
            </a:r>
            <a:r>
              <a:rPr sz="1100" b="1" spc="-5" dirty="0">
                <a:latin typeface="Arial"/>
                <a:cs typeface="Arial"/>
              </a:rPr>
              <a:t>SOURCING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HUB</a:t>
            </a:r>
            <a:endParaRPr sz="1100" dirty="0">
              <a:latin typeface="Arial"/>
              <a:cs typeface="Arial"/>
            </a:endParaRPr>
          </a:p>
          <a:p>
            <a:pPr marL="492759" marR="5080" indent="-234950" algn="r">
              <a:lnSpc>
                <a:spcPct val="100000"/>
              </a:lnSpc>
              <a:spcBef>
                <a:spcPts val="285"/>
              </a:spcBef>
            </a:pPr>
            <a:r>
              <a:rPr lang="zh-TW" altLang="en-US" sz="1100" dirty="0" smtClean="0">
                <a:solidFill>
                  <a:srgbClr val="120FB4"/>
                </a:solidFill>
                <a:latin typeface="Arial"/>
                <a:cs typeface="Arial"/>
              </a:rPr>
              <a:t> 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505703" y="2143505"/>
            <a:ext cx="2751455" cy="9897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4184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solidFill>
                  <a:srgbClr val="FFFFFF"/>
                </a:solidFill>
                <a:latin typeface="Arial Black"/>
                <a:cs typeface="Arial Black"/>
              </a:rPr>
              <a:t>Taiwan</a:t>
            </a:r>
            <a:endParaRPr sz="1600" dirty="0">
              <a:latin typeface="Arial Black"/>
              <a:cs typeface="Arial Black"/>
            </a:endParaRPr>
          </a:p>
          <a:p>
            <a:pPr marL="27940" marR="5080" indent="-15875">
              <a:lnSpc>
                <a:spcPct val="91100"/>
              </a:lnSpc>
              <a:spcBef>
                <a:spcPts val="1075"/>
              </a:spcBef>
            </a:pPr>
            <a:r>
              <a:rPr sz="1100" b="1" spc="-10" dirty="0">
                <a:latin typeface="Arial"/>
                <a:cs typeface="Arial"/>
              </a:rPr>
              <a:t>TAIPEI </a:t>
            </a:r>
            <a:r>
              <a:rPr sz="1100" b="1" spc="-5" dirty="0">
                <a:latin typeface="Arial"/>
                <a:cs typeface="Arial"/>
              </a:rPr>
              <a:t>CONTINUE TO BE HQ </a:t>
            </a:r>
            <a:r>
              <a:rPr sz="1100" b="1" dirty="0">
                <a:latin typeface="Arial"/>
                <a:cs typeface="Arial"/>
              </a:rPr>
              <a:t>OF </a:t>
            </a:r>
            <a:r>
              <a:rPr sz="1100" b="1" spc="-10" dirty="0">
                <a:latin typeface="Arial"/>
                <a:cs typeface="Arial"/>
              </a:rPr>
              <a:t>TAINAN  TAINAN </a:t>
            </a:r>
            <a:r>
              <a:rPr sz="1100" b="1" spc="-5" dirty="0">
                <a:latin typeface="Arial"/>
                <a:cs typeface="Arial"/>
              </a:rPr>
              <a:t>BEING R&amp;D Centre </a:t>
            </a:r>
            <a:r>
              <a:rPr sz="1100" b="1" spc="-15" dirty="0">
                <a:latin typeface="Arial"/>
                <a:cs typeface="Arial"/>
              </a:rPr>
              <a:t>ALSO  </a:t>
            </a:r>
            <a:r>
              <a:rPr sz="1100" b="1" spc="-5" dirty="0">
                <a:latin typeface="Arial"/>
                <a:cs typeface="Arial"/>
              </a:rPr>
              <a:t>LUXURY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PRODUCTION</a:t>
            </a:r>
            <a:endParaRPr sz="1100" dirty="0">
              <a:latin typeface="Arial"/>
              <a:cs typeface="Arial"/>
            </a:endParaRPr>
          </a:p>
          <a:p>
            <a:pPr marL="40005">
              <a:lnSpc>
                <a:spcPts val="990"/>
              </a:lnSpc>
            </a:pPr>
            <a:r>
              <a:rPr lang="zh-TW" altLang="en-US" sz="1100" dirty="0" smtClean="0">
                <a:solidFill>
                  <a:srgbClr val="120FB4"/>
                </a:solidFill>
                <a:latin typeface="Arial"/>
                <a:cs typeface="Arial"/>
              </a:rPr>
              <a:t> 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033776" y="5098796"/>
            <a:ext cx="19786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120FB4"/>
                </a:solidFill>
                <a:latin typeface="Arial"/>
                <a:cs typeface="Arial"/>
              </a:rPr>
              <a:t>B</a:t>
            </a: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O</a:t>
            </a:r>
            <a:r>
              <a:rPr sz="1100" spc="5" dirty="0">
                <a:solidFill>
                  <a:srgbClr val="120FB4"/>
                </a:solidFill>
                <a:latin typeface="Arial"/>
                <a:cs typeface="Arial"/>
              </a:rPr>
              <a:t>TT</a:t>
            </a:r>
            <a:r>
              <a:rPr sz="1100" dirty="0">
                <a:solidFill>
                  <a:srgbClr val="120FB4"/>
                </a:solidFill>
                <a:latin typeface="Arial"/>
                <a:cs typeface="Arial"/>
              </a:rPr>
              <a:t>OM</a:t>
            </a:r>
            <a:endParaRPr sz="1100" dirty="0">
              <a:latin typeface="Arial"/>
              <a:cs typeface="Arial"/>
            </a:endParaRPr>
          </a:p>
          <a:p>
            <a:pPr marR="7620" algn="r">
              <a:lnSpc>
                <a:spcPts val="1320"/>
              </a:lnSpc>
              <a:spcBef>
                <a:spcPts val="5"/>
              </a:spcBef>
            </a:pPr>
            <a:r>
              <a:rPr sz="1100" b="1" spc="-10" dirty="0">
                <a:latin typeface="Arial"/>
                <a:cs typeface="Arial"/>
              </a:rPr>
              <a:t>UPSCALE MARKET</a:t>
            </a:r>
            <a:r>
              <a:rPr sz="1100" b="1" spc="4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ORDERS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440"/>
              </a:lnSpc>
            </a:pPr>
            <a:r>
              <a:rPr lang="zh-TW" altLang="en-US" sz="1200" dirty="0" smtClean="0"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368546" y="4847971"/>
            <a:ext cx="6426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A6A6A6"/>
                </a:solidFill>
                <a:latin typeface="Arial Black"/>
                <a:cs typeface="Arial Black"/>
              </a:rPr>
              <a:t>SO</a:t>
            </a:r>
            <a:r>
              <a:rPr sz="1600" spc="-25" dirty="0">
                <a:solidFill>
                  <a:srgbClr val="A6A6A6"/>
                </a:solidFill>
                <a:latin typeface="Arial Black"/>
                <a:cs typeface="Arial Black"/>
              </a:rPr>
              <a:t>L</a:t>
            </a:r>
            <a:r>
              <a:rPr sz="1600" spc="-5" dirty="0">
                <a:solidFill>
                  <a:srgbClr val="A6A6A6"/>
                </a:solidFill>
                <a:latin typeface="Arial Black"/>
                <a:cs typeface="Arial Black"/>
              </a:rPr>
              <a:t>O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49" name="投影片編號版面配置區 4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6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6220" y="915310"/>
            <a:ext cx="2290572" cy="415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52989" y="1818605"/>
            <a:ext cx="3476244" cy="2956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97960" y="2522601"/>
            <a:ext cx="2363470" cy="106870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015"/>
              </a:spcBef>
            </a:pPr>
            <a:r>
              <a:rPr sz="3800" spc="-5" dirty="0">
                <a:solidFill>
                  <a:prstClr val="black"/>
                </a:solidFill>
                <a:latin typeface="Arial Black"/>
                <a:cs typeface="Arial Black"/>
              </a:rPr>
              <a:t>OUR  </a:t>
            </a:r>
            <a:r>
              <a:rPr sz="3800" dirty="0">
                <a:solidFill>
                  <a:prstClr val="black"/>
                </a:solidFill>
                <a:latin typeface="Arial Black"/>
                <a:cs typeface="Arial Black"/>
              </a:rPr>
              <a:t>CLIENTS</a:t>
            </a:r>
            <a:endParaRPr sz="380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75659" y="1083563"/>
            <a:ext cx="905803" cy="362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57837" y="5761814"/>
            <a:ext cx="1121903" cy="821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52809" y="665439"/>
            <a:ext cx="1175629" cy="3449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823155" y="5272309"/>
            <a:ext cx="1435161" cy="5419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65184" y="341268"/>
            <a:ext cx="640079" cy="4419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95879" y="3542478"/>
            <a:ext cx="912344" cy="1566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01320" y="1963374"/>
            <a:ext cx="687544" cy="6690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46091" y="682751"/>
            <a:ext cx="1290827" cy="11673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25065" y="2450453"/>
            <a:ext cx="1930820" cy="3429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92011" y="1868423"/>
            <a:ext cx="1760219" cy="5867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55610" y="3864073"/>
            <a:ext cx="1624583" cy="54559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364223" y="2887979"/>
            <a:ext cx="1588007" cy="29565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13220" y="4465282"/>
            <a:ext cx="1130808" cy="5410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238999" y="1395983"/>
            <a:ext cx="1330452" cy="31394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27839" y="3662190"/>
            <a:ext cx="747125" cy="39327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1337552" y="440253"/>
            <a:ext cx="7555113" cy="5940215"/>
            <a:chOff x="1337552" y="440253"/>
            <a:chExt cx="7555113" cy="5940215"/>
          </a:xfrm>
        </p:grpSpPr>
        <p:sp>
          <p:nvSpPr>
            <p:cNvPr id="7" name="object 7"/>
            <p:cNvSpPr/>
            <p:nvPr/>
          </p:nvSpPr>
          <p:spPr>
            <a:xfrm>
              <a:off x="2095879" y="1625080"/>
              <a:ext cx="988692" cy="100002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39" name="群組 38"/>
            <p:cNvGrpSpPr/>
            <p:nvPr/>
          </p:nvGrpSpPr>
          <p:grpSpPr>
            <a:xfrm>
              <a:off x="2612706" y="5621516"/>
              <a:ext cx="1525523" cy="758952"/>
              <a:chOff x="2612706" y="5621516"/>
              <a:chExt cx="1525523" cy="758952"/>
            </a:xfrm>
          </p:grpSpPr>
          <p:sp>
            <p:nvSpPr>
              <p:cNvPr id="12" name="object 12"/>
              <p:cNvSpPr/>
              <p:nvPr/>
            </p:nvSpPr>
            <p:spPr>
              <a:xfrm>
                <a:off x="3373355" y="5621516"/>
                <a:ext cx="764874" cy="758952"/>
              </a:xfrm>
              <a:prstGeom prst="rect">
                <a:avLst/>
              </a:prstGeom>
              <a:blipFill>
                <a:blip r:embed="rId2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2612706" y="5641328"/>
                <a:ext cx="722376" cy="739140"/>
              </a:xfrm>
              <a:prstGeom prst="rect">
                <a:avLst/>
              </a:prstGeom>
              <a:blipFill>
                <a:blip r:embed="rId2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" name="object 15"/>
            <p:cNvSpPr/>
            <p:nvPr/>
          </p:nvSpPr>
          <p:spPr>
            <a:xfrm>
              <a:off x="1337552" y="440253"/>
              <a:ext cx="3002779" cy="341528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183462" y="783880"/>
              <a:ext cx="1070655" cy="74871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5861430" y="3423390"/>
              <a:ext cx="3031235" cy="902208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2" name="object 32"/>
          <p:cNvSpPr/>
          <p:nvPr/>
        </p:nvSpPr>
        <p:spPr>
          <a:xfrm>
            <a:off x="4297351" y="6070853"/>
            <a:ext cx="997093" cy="6263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228207" y="5061918"/>
            <a:ext cx="1123188" cy="43586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5394" y="5606487"/>
            <a:ext cx="1300136" cy="62331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397942" y="5543278"/>
            <a:ext cx="1024127" cy="56997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4288939" y="4830393"/>
            <a:ext cx="828675" cy="736153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2656854" y="1031953"/>
            <a:ext cx="573903" cy="528446"/>
          </a:xfrm>
          <a:prstGeom prst="rect">
            <a:avLst/>
          </a:prstGeom>
        </p:spPr>
      </p:pic>
      <p:grpSp>
        <p:nvGrpSpPr>
          <p:cNvPr id="43" name="群組 42"/>
          <p:cNvGrpSpPr/>
          <p:nvPr/>
        </p:nvGrpSpPr>
        <p:grpSpPr>
          <a:xfrm>
            <a:off x="937542" y="2807649"/>
            <a:ext cx="7971996" cy="2673848"/>
            <a:chOff x="937542" y="2807649"/>
            <a:chExt cx="7971996" cy="2673848"/>
          </a:xfrm>
        </p:grpSpPr>
        <p:pic>
          <p:nvPicPr>
            <p:cNvPr id="36" name="Picture 27">
              <a:extLst>
                <a:ext uri="{FF2B5EF4-FFF2-40B4-BE49-F238E27FC236}">
                  <a16:creationId xmlns="" xmlns:a16="http://schemas.microsoft.com/office/drawing/2014/main" id="{BE46045C-4426-4BD5-B7F0-4485BD254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1906" y="4543687"/>
              <a:ext cx="1396522" cy="937810"/>
            </a:xfrm>
            <a:prstGeom prst="rect">
              <a:avLst/>
            </a:prstGeom>
          </p:spPr>
        </p:pic>
        <p:pic>
          <p:nvPicPr>
            <p:cNvPr id="41" name="圖片 40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37542" y="2807649"/>
              <a:ext cx="1592961" cy="665841"/>
            </a:xfrm>
            <a:prstGeom prst="rect">
              <a:avLst/>
            </a:prstGeom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718788" y="4635130"/>
              <a:ext cx="2190750" cy="390525"/>
            </a:xfrm>
            <a:prstGeom prst="rect">
              <a:avLst/>
            </a:prstGeom>
          </p:spPr>
        </p:pic>
      </p:grpSp>
      <p:sp>
        <p:nvSpPr>
          <p:cNvPr id="3" name="object 3"/>
          <p:cNvSpPr/>
          <p:nvPr/>
        </p:nvSpPr>
        <p:spPr>
          <a:xfrm>
            <a:off x="5852981" y="5097855"/>
            <a:ext cx="1552406" cy="40625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64489" y="4233456"/>
            <a:ext cx="1641467" cy="33400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018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8256" y="226620"/>
            <a:ext cx="489593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-40" dirty="0" smtClean="0"/>
              <a:t>WHAT’S NEW AT TAINAN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114220" y="949324"/>
            <a:ext cx="2622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By Product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spc="15" dirty="0">
                <a:latin typeface="Arial Black"/>
                <a:cs typeface="Arial Black"/>
              </a:rPr>
              <a:t>Category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56856" y="931367"/>
            <a:ext cx="1320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By</a:t>
            </a:r>
            <a:r>
              <a:rPr sz="1800" spc="-85" dirty="0">
                <a:latin typeface="Arial Black"/>
                <a:cs typeface="Arial Black"/>
              </a:rPr>
              <a:t> </a:t>
            </a:r>
            <a:r>
              <a:rPr sz="1800" spc="-5" dirty="0">
                <a:latin typeface="Arial Black"/>
                <a:cs typeface="Arial Black"/>
              </a:rPr>
              <a:t>Gender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56815" y="3893521"/>
            <a:ext cx="2179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Arial Black"/>
                <a:cs typeface="Arial Black"/>
              </a:rPr>
              <a:t>Customers</a:t>
            </a:r>
            <a:r>
              <a:rPr sz="1800" spc="-95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Share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731480" y="3887902"/>
            <a:ext cx="2583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Black"/>
                <a:cs typeface="Arial Black"/>
              </a:rPr>
              <a:t>Global Market</a:t>
            </a:r>
            <a:r>
              <a:rPr sz="1800" spc="-90" dirty="0">
                <a:latin typeface="Arial Black"/>
                <a:cs typeface="Arial Black"/>
              </a:rPr>
              <a:t> </a:t>
            </a:r>
            <a:r>
              <a:rPr sz="1800" dirty="0">
                <a:latin typeface="Arial Black"/>
                <a:cs typeface="Arial Black"/>
              </a:rPr>
              <a:t>Share</a:t>
            </a:r>
          </a:p>
        </p:txBody>
      </p:sp>
      <p:sp>
        <p:nvSpPr>
          <p:cNvPr id="11" name="object 11"/>
          <p:cNvSpPr/>
          <p:nvPr/>
        </p:nvSpPr>
        <p:spPr>
          <a:xfrm>
            <a:off x="8594258" y="6337898"/>
            <a:ext cx="392769" cy="3406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476" y="1173640"/>
            <a:ext cx="4041998" cy="299339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46163" y="1097775"/>
            <a:ext cx="4048095" cy="299339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95268" y="3919727"/>
            <a:ext cx="4121253" cy="2993395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8</a:t>
            </a:fld>
            <a:endParaRPr lang="en-US" altLang="zh-TW"/>
          </a:p>
        </p:txBody>
      </p:sp>
      <p:graphicFrame>
        <p:nvGraphicFramePr>
          <p:cNvPr id="16" name="圖表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660606"/>
              </p:ext>
            </p:extLst>
          </p:nvPr>
        </p:nvGraphicFramePr>
        <p:xfrm>
          <a:off x="797735" y="3979412"/>
          <a:ext cx="4038600" cy="283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6466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ChangeArrowheads="1"/>
          </p:cNvSpPr>
          <p:nvPr/>
        </p:nvSpPr>
        <p:spPr bwMode="auto">
          <a:xfrm>
            <a:off x="1684338" y="1160463"/>
            <a:ext cx="537368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en-US" altLang="zh-TW" sz="2401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  </a:t>
            </a:r>
            <a:r>
              <a:rPr lang="zh-TW" altLang="en-US" sz="2401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合併財務報告 </a:t>
            </a:r>
            <a:r>
              <a:rPr lang="en-US" altLang="zh-TW" sz="2401" dirty="0">
                <a:solidFill>
                  <a:srgbClr val="4B46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華康粗黑體" pitchFamily="49" charset="-120"/>
              </a:rPr>
              <a:t>(I)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884363" y="1943100"/>
            <a:ext cx="457200" cy="665163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年度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884363" y="3200400"/>
            <a:ext cx="45720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2018</a:t>
            </a:r>
          </a:p>
        </p:txBody>
      </p:sp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2400300" y="2343150"/>
            <a:ext cx="742950" cy="2571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金額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(NT$mn)</a:t>
            </a:r>
          </a:p>
        </p:txBody>
      </p:sp>
      <p:sp>
        <p:nvSpPr>
          <p:cNvPr id="22534" name="Rectangle 9"/>
          <p:cNvSpPr>
            <a:spLocks noChangeArrowheads="1"/>
          </p:cNvSpPr>
          <p:nvPr/>
        </p:nvSpPr>
        <p:spPr bwMode="auto">
          <a:xfrm>
            <a:off x="3200400" y="2343150"/>
            <a:ext cx="685800" cy="2571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成長率 </a:t>
            </a: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(%)</a:t>
            </a:r>
          </a:p>
        </p:txBody>
      </p:sp>
      <p:sp>
        <p:nvSpPr>
          <p:cNvPr id="22535" name="Rectangle 10"/>
          <p:cNvSpPr>
            <a:spLocks noChangeArrowheads="1"/>
          </p:cNvSpPr>
          <p:nvPr/>
        </p:nvSpPr>
        <p:spPr bwMode="auto">
          <a:xfrm>
            <a:off x="2400300" y="1943100"/>
            <a:ext cx="1485900" cy="3587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營收</a:t>
            </a:r>
          </a:p>
        </p:txBody>
      </p:sp>
      <p:sp>
        <p:nvSpPr>
          <p:cNvPr id="22536" name="Rectangle 12"/>
          <p:cNvSpPr>
            <a:spLocks noChangeArrowheads="1"/>
          </p:cNvSpPr>
          <p:nvPr/>
        </p:nvSpPr>
        <p:spPr bwMode="auto">
          <a:xfrm>
            <a:off x="3200400" y="3200400"/>
            <a:ext cx="68580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(0.03)</a:t>
            </a:r>
          </a:p>
        </p:txBody>
      </p:sp>
      <p:sp>
        <p:nvSpPr>
          <p:cNvPr id="22537" name="Rectangle 14"/>
          <p:cNvSpPr>
            <a:spLocks noChangeArrowheads="1"/>
          </p:cNvSpPr>
          <p:nvPr/>
        </p:nvSpPr>
        <p:spPr bwMode="auto">
          <a:xfrm>
            <a:off x="2400300" y="3200400"/>
            <a:ext cx="74295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8,326</a:t>
            </a:r>
          </a:p>
        </p:txBody>
      </p:sp>
      <p:sp>
        <p:nvSpPr>
          <p:cNvPr id="22538" name="Rectangle 19"/>
          <p:cNvSpPr>
            <a:spLocks noChangeArrowheads="1"/>
          </p:cNvSpPr>
          <p:nvPr/>
        </p:nvSpPr>
        <p:spPr bwMode="auto">
          <a:xfrm>
            <a:off x="3943350" y="2343150"/>
            <a:ext cx="628650" cy="257175"/>
          </a:xfrm>
          <a:prstGeom prst="rect">
            <a:avLst/>
          </a:prstGeom>
          <a:solidFill>
            <a:srgbClr val="4B466A"/>
          </a:solidFill>
          <a:ln w="9525">
            <a:solidFill>
              <a:srgbClr val="333399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(NT$mn)</a:t>
            </a:r>
          </a:p>
        </p:txBody>
      </p:sp>
      <p:sp>
        <p:nvSpPr>
          <p:cNvPr id="22539" name="Rectangle 20"/>
          <p:cNvSpPr>
            <a:spLocks noChangeArrowheads="1"/>
          </p:cNvSpPr>
          <p:nvPr/>
        </p:nvSpPr>
        <p:spPr bwMode="auto">
          <a:xfrm>
            <a:off x="3943350" y="1943100"/>
            <a:ext cx="628650" cy="3587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毛利</a:t>
            </a:r>
          </a:p>
        </p:txBody>
      </p:sp>
      <p:sp>
        <p:nvSpPr>
          <p:cNvPr id="22540" name="Rectangle 21"/>
          <p:cNvSpPr>
            <a:spLocks noChangeArrowheads="1"/>
          </p:cNvSpPr>
          <p:nvPr/>
        </p:nvSpPr>
        <p:spPr bwMode="auto">
          <a:xfrm>
            <a:off x="4629150" y="2343150"/>
            <a:ext cx="857250" cy="2571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(NT$mn)</a:t>
            </a:r>
          </a:p>
        </p:txBody>
      </p:sp>
      <p:sp>
        <p:nvSpPr>
          <p:cNvPr id="22541" name="Rectangle 22"/>
          <p:cNvSpPr>
            <a:spLocks noChangeArrowheads="1"/>
          </p:cNvSpPr>
          <p:nvPr/>
        </p:nvSpPr>
        <p:spPr bwMode="auto">
          <a:xfrm>
            <a:off x="4629150" y="1943100"/>
            <a:ext cx="857250" cy="3587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營業利益</a:t>
            </a:r>
            <a:r>
              <a:rPr lang="zh-TW" altLang="en-US" sz="900">
                <a:ea typeface="新細明體" panose="02020500000000000000" pitchFamily="18" charset="-120"/>
              </a:rPr>
              <a:t> </a:t>
            </a:r>
          </a:p>
        </p:txBody>
      </p:sp>
      <p:sp>
        <p:nvSpPr>
          <p:cNvPr id="22542" name="Rectangle 23"/>
          <p:cNvSpPr>
            <a:spLocks noChangeArrowheads="1"/>
          </p:cNvSpPr>
          <p:nvPr/>
        </p:nvSpPr>
        <p:spPr bwMode="auto">
          <a:xfrm>
            <a:off x="5543550" y="2343150"/>
            <a:ext cx="800100" cy="285750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(NT$mn)</a:t>
            </a:r>
          </a:p>
        </p:txBody>
      </p:sp>
      <p:sp>
        <p:nvSpPr>
          <p:cNvPr id="22543" name="Rectangle 24"/>
          <p:cNvSpPr>
            <a:spLocks noChangeArrowheads="1"/>
          </p:cNvSpPr>
          <p:nvPr/>
        </p:nvSpPr>
        <p:spPr bwMode="auto">
          <a:xfrm>
            <a:off x="5543550" y="1943100"/>
            <a:ext cx="800100" cy="3587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稅前淨利</a:t>
            </a:r>
            <a:r>
              <a:rPr lang="zh-TW" altLang="en-US" sz="900">
                <a:ea typeface="新細明體" panose="02020500000000000000" pitchFamily="18" charset="-120"/>
              </a:rPr>
              <a:t> </a:t>
            </a:r>
          </a:p>
        </p:txBody>
      </p:sp>
      <p:sp>
        <p:nvSpPr>
          <p:cNvPr id="22544" name="Rectangle 25"/>
          <p:cNvSpPr>
            <a:spLocks noChangeArrowheads="1"/>
          </p:cNvSpPr>
          <p:nvPr/>
        </p:nvSpPr>
        <p:spPr bwMode="auto">
          <a:xfrm>
            <a:off x="6400800" y="2343150"/>
            <a:ext cx="630238" cy="285750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(NT$mn)</a:t>
            </a:r>
          </a:p>
        </p:txBody>
      </p:sp>
      <p:sp>
        <p:nvSpPr>
          <p:cNvPr id="22545" name="Rectangle 26"/>
          <p:cNvSpPr>
            <a:spLocks noChangeArrowheads="1"/>
          </p:cNvSpPr>
          <p:nvPr/>
        </p:nvSpPr>
        <p:spPr bwMode="auto">
          <a:xfrm>
            <a:off x="6400800" y="1943100"/>
            <a:ext cx="630238" cy="3587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稅後淨利</a:t>
            </a:r>
          </a:p>
        </p:txBody>
      </p:sp>
      <p:sp>
        <p:nvSpPr>
          <p:cNvPr id="22546" name="Rectangle 35"/>
          <p:cNvSpPr>
            <a:spLocks noChangeArrowheads="1"/>
          </p:cNvSpPr>
          <p:nvPr/>
        </p:nvSpPr>
        <p:spPr bwMode="auto">
          <a:xfrm>
            <a:off x="3943350" y="3200400"/>
            <a:ext cx="62865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1,068</a:t>
            </a:r>
          </a:p>
        </p:txBody>
      </p:sp>
      <p:sp>
        <p:nvSpPr>
          <p:cNvPr id="22547" name="Rectangle 36"/>
          <p:cNvSpPr>
            <a:spLocks noChangeArrowheads="1"/>
          </p:cNvSpPr>
          <p:nvPr/>
        </p:nvSpPr>
        <p:spPr bwMode="auto">
          <a:xfrm>
            <a:off x="4625975" y="3217863"/>
            <a:ext cx="85725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5</a:t>
            </a:r>
          </a:p>
        </p:txBody>
      </p:sp>
      <p:sp>
        <p:nvSpPr>
          <p:cNvPr id="22548" name="Rectangle 37"/>
          <p:cNvSpPr>
            <a:spLocks noChangeArrowheads="1"/>
          </p:cNvSpPr>
          <p:nvPr/>
        </p:nvSpPr>
        <p:spPr bwMode="auto">
          <a:xfrm>
            <a:off x="5543550" y="3200400"/>
            <a:ext cx="80010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110</a:t>
            </a:r>
          </a:p>
        </p:txBody>
      </p:sp>
      <p:sp>
        <p:nvSpPr>
          <p:cNvPr id="22549" name="Rectangle 38"/>
          <p:cNvSpPr>
            <a:spLocks noChangeArrowheads="1"/>
          </p:cNvSpPr>
          <p:nvPr/>
        </p:nvSpPr>
        <p:spPr bwMode="auto">
          <a:xfrm>
            <a:off x="6400800" y="3200400"/>
            <a:ext cx="630238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80</a:t>
            </a:r>
          </a:p>
        </p:txBody>
      </p:sp>
      <p:sp>
        <p:nvSpPr>
          <p:cNvPr id="22550" name="Rectangle 43"/>
          <p:cNvSpPr>
            <a:spLocks noChangeArrowheads="1"/>
          </p:cNvSpPr>
          <p:nvPr/>
        </p:nvSpPr>
        <p:spPr bwMode="auto">
          <a:xfrm>
            <a:off x="1884363" y="2752725"/>
            <a:ext cx="457200" cy="400050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2017</a:t>
            </a:r>
          </a:p>
        </p:txBody>
      </p:sp>
      <p:sp>
        <p:nvSpPr>
          <p:cNvPr id="22551" name="Rectangle 45"/>
          <p:cNvSpPr>
            <a:spLocks noChangeArrowheads="1"/>
          </p:cNvSpPr>
          <p:nvPr/>
        </p:nvSpPr>
        <p:spPr bwMode="auto">
          <a:xfrm>
            <a:off x="3200400" y="2752725"/>
            <a:ext cx="68580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(10.76)</a:t>
            </a:r>
          </a:p>
        </p:txBody>
      </p:sp>
      <p:sp>
        <p:nvSpPr>
          <p:cNvPr id="22552" name="Rectangle 46"/>
          <p:cNvSpPr>
            <a:spLocks noChangeArrowheads="1"/>
          </p:cNvSpPr>
          <p:nvPr/>
        </p:nvSpPr>
        <p:spPr bwMode="auto">
          <a:xfrm>
            <a:off x="3943350" y="2752725"/>
            <a:ext cx="62865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1,047</a:t>
            </a:r>
          </a:p>
        </p:txBody>
      </p:sp>
      <p:sp>
        <p:nvSpPr>
          <p:cNvPr id="22553" name="Rectangle 47"/>
          <p:cNvSpPr>
            <a:spLocks noChangeArrowheads="1"/>
          </p:cNvSpPr>
          <p:nvPr/>
        </p:nvSpPr>
        <p:spPr bwMode="auto">
          <a:xfrm>
            <a:off x="4629150" y="2752725"/>
            <a:ext cx="85725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15</a:t>
            </a:r>
          </a:p>
        </p:txBody>
      </p:sp>
      <p:sp>
        <p:nvSpPr>
          <p:cNvPr id="22554" name="Rectangle 48"/>
          <p:cNvSpPr>
            <a:spLocks noChangeArrowheads="1"/>
          </p:cNvSpPr>
          <p:nvPr/>
        </p:nvSpPr>
        <p:spPr bwMode="auto">
          <a:xfrm>
            <a:off x="5543550" y="2752725"/>
            <a:ext cx="80010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90</a:t>
            </a:r>
          </a:p>
        </p:txBody>
      </p:sp>
      <p:sp>
        <p:nvSpPr>
          <p:cNvPr id="22555" name="Rectangle 49"/>
          <p:cNvSpPr>
            <a:spLocks noChangeArrowheads="1"/>
          </p:cNvSpPr>
          <p:nvPr/>
        </p:nvSpPr>
        <p:spPr bwMode="auto">
          <a:xfrm>
            <a:off x="6400800" y="2752725"/>
            <a:ext cx="630238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94</a:t>
            </a:r>
          </a:p>
        </p:txBody>
      </p:sp>
      <p:sp>
        <p:nvSpPr>
          <p:cNvPr id="22556" name="Rectangle 50"/>
          <p:cNvSpPr>
            <a:spLocks noChangeArrowheads="1"/>
          </p:cNvSpPr>
          <p:nvPr/>
        </p:nvSpPr>
        <p:spPr bwMode="auto">
          <a:xfrm>
            <a:off x="7088188" y="1943100"/>
            <a:ext cx="628650" cy="358775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chemeClr val="bg1"/>
                </a:solidFill>
                <a:ea typeface="新細明體" panose="02020500000000000000" pitchFamily="18" charset="-120"/>
              </a:rPr>
              <a:t>每股盈餘</a:t>
            </a:r>
          </a:p>
        </p:txBody>
      </p:sp>
      <p:sp>
        <p:nvSpPr>
          <p:cNvPr id="22557" name="Rectangle 51"/>
          <p:cNvSpPr>
            <a:spLocks noChangeArrowheads="1"/>
          </p:cNvSpPr>
          <p:nvPr/>
        </p:nvSpPr>
        <p:spPr bwMode="auto">
          <a:xfrm>
            <a:off x="7088188" y="2343150"/>
            <a:ext cx="628650" cy="285750"/>
          </a:xfrm>
          <a:prstGeom prst="rect">
            <a:avLst/>
          </a:prstGeom>
          <a:solidFill>
            <a:srgbClr val="4B46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(NT$)</a:t>
            </a:r>
          </a:p>
        </p:txBody>
      </p:sp>
      <p:sp>
        <p:nvSpPr>
          <p:cNvPr id="22558" name="Rectangle 52"/>
          <p:cNvSpPr>
            <a:spLocks noChangeArrowheads="1"/>
          </p:cNvSpPr>
          <p:nvPr/>
        </p:nvSpPr>
        <p:spPr bwMode="auto">
          <a:xfrm>
            <a:off x="7088188" y="3200400"/>
            <a:ext cx="62865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0.54</a:t>
            </a:r>
          </a:p>
        </p:txBody>
      </p:sp>
      <p:sp>
        <p:nvSpPr>
          <p:cNvPr id="22559" name="Rectangle 56"/>
          <p:cNvSpPr>
            <a:spLocks noChangeArrowheads="1"/>
          </p:cNvSpPr>
          <p:nvPr/>
        </p:nvSpPr>
        <p:spPr bwMode="auto">
          <a:xfrm>
            <a:off x="7088188" y="2752725"/>
            <a:ext cx="62865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0.64</a:t>
            </a:r>
          </a:p>
        </p:txBody>
      </p:sp>
      <p:sp>
        <p:nvSpPr>
          <p:cNvPr id="22560" name="Rectangle 58"/>
          <p:cNvSpPr>
            <a:spLocks noChangeArrowheads="1"/>
          </p:cNvSpPr>
          <p:nvPr/>
        </p:nvSpPr>
        <p:spPr bwMode="auto">
          <a:xfrm>
            <a:off x="2411413" y="2763838"/>
            <a:ext cx="74295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8,329</a:t>
            </a:r>
          </a:p>
        </p:txBody>
      </p:sp>
      <p:sp>
        <p:nvSpPr>
          <p:cNvPr id="22561" name="Rectangle 4"/>
          <p:cNvSpPr>
            <a:spLocks noChangeArrowheads="1"/>
          </p:cNvSpPr>
          <p:nvPr/>
        </p:nvSpPr>
        <p:spPr bwMode="auto">
          <a:xfrm>
            <a:off x="1870075" y="3679825"/>
            <a:ext cx="471488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2019</a:t>
            </a:r>
          </a:p>
        </p:txBody>
      </p:sp>
      <p:sp>
        <p:nvSpPr>
          <p:cNvPr id="22562" name="Rectangle 12"/>
          <p:cNvSpPr>
            <a:spLocks noChangeArrowheads="1"/>
          </p:cNvSpPr>
          <p:nvPr/>
        </p:nvSpPr>
        <p:spPr bwMode="auto">
          <a:xfrm>
            <a:off x="3186113" y="3679825"/>
            <a:ext cx="700087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(8.00)</a:t>
            </a:r>
          </a:p>
        </p:txBody>
      </p:sp>
      <p:sp>
        <p:nvSpPr>
          <p:cNvPr id="22563" name="Rectangle 14"/>
          <p:cNvSpPr>
            <a:spLocks noChangeArrowheads="1"/>
          </p:cNvSpPr>
          <p:nvPr/>
        </p:nvSpPr>
        <p:spPr bwMode="auto">
          <a:xfrm>
            <a:off x="2386013" y="3679825"/>
            <a:ext cx="757237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7,660</a:t>
            </a:r>
          </a:p>
        </p:txBody>
      </p:sp>
      <p:sp>
        <p:nvSpPr>
          <p:cNvPr id="22564" name="Rectangle 35"/>
          <p:cNvSpPr>
            <a:spLocks noChangeArrowheads="1"/>
          </p:cNvSpPr>
          <p:nvPr/>
        </p:nvSpPr>
        <p:spPr bwMode="auto">
          <a:xfrm>
            <a:off x="3929063" y="3679825"/>
            <a:ext cx="642937" cy="427038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1,065</a:t>
            </a:r>
          </a:p>
        </p:txBody>
      </p:sp>
      <p:sp>
        <p:nvSpPr>
          <p:cNvPr id="22565" name="Rectangle 36"/>
          <p:cNvSpPr>
            <a:spLocks noChangeArrowheads="1"/>
          </p:cNvSpPr>
          <p:nvPr/>
        </p:nvSpPr>
        <p:spPr bwMode="auto">
          <a:xfrm>
            <a:off x="4611688" y="3695700"/>
            <a:ext cx="874712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74</a:t>
            </a:r>
          </a:p>
        </p:txBody>
      </p:sp>
      <p:sp>
        <p:nvSpPr>
          <p:cNvPr id="22566" name="Rectangle 37"/>
          <p:cNvSpPr>
            <a:spLocks noChangeArrowheads="1"/>
          </p:cNvSpPr>
          <p:nvPr/>
        </p:nvSpPr>
        <p:spPr bwMode="auto">
          <a:xfrm>
            <a:off x="5529263" y="3679825"/>
            <a:ext cx="814387" cy="427038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66</a:t>
            </a:r>
          </a:p>
        </p:txBody>
      </p:sp>
      <p:sp>
        <p:nvSpPr>
          <p:cNvPr id="22567" name="Rectangle 38"/>
          <p:cNvSpPr>
            <a:spLocks noChangeArrowheads="1"/>
          </p:cNvSpPr>
          <p:nvPr/>
        </p:nvSpPr>
        <p:spPr bwMode="auto">
          <a:xfrm>
            <a:off x="6386513" y="3679825"/>
            <a:ext cx="646112" cy="40322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80</a:t>
            </a:r>
          </a:p>
        </p:txBody>
      </p:sp>
      <p:sp>
        <p:nvSpPr>
          <p:cNvPr id="22568" name="Rectangle 52"/>
          <p:cNvSpPr>
            <a:spLocks noChangeArrowheads="1"/>
          </p:cNvSpPr>
          <p:nvPr/>
        </p:nvSpPr>
        <p:spPr bwMode="auto">
          <a:xfrm>
            <a:off x="7073900" y="3679825"/>
            <a:ext cx="642938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0.55</a:t>
            </a:r>
          </a:p>
        </p:txBody>
      </p:sp>
      <p:sp>
        <p:nvSpPr>
          <p:cNvPr id="22569" name="Rectangle 4"/>
          <p:cNvSpPr>
            <a:spLocks noChangeArrowheads="1"/>
          </p:cNvSpPr>
          <p:nvPr/>
        </p:nvSpPr>
        <p:spPr bwMode="auto">
          <a:xfrm>
            <a:off x="1871663" y="4165600"/>
            <a:ext cx="46990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2020</a:t>
            </a:r>
          </a:p>
        </p:txBody>
      </p:sp>
      <p:sp>
        <p:nvSpPr>
          <p:cNvPr id="22570" name="Rectangle 12"/>
          <p:cNvSpPr>
            <a:spLocks noChangeArrowheads="1"/>
          </p:cNvSpPr>
          <p:nvPr/>
        </p:nvSpPr>
        <p:spPr bwMode="auto">
          <a:xfrm>
            <a:off x="3186113" y="4165600"/>
            <a:ext cx="688975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(22.00)</a:t>
            </a:r>
          </a:p>
        </p:txBody>
      </p:sp>
      <p:sp>
        <p:nvSpPr>
          <p:cNvPr id="22571" name="Rectangle 14"/>
          <p:cNvSpPr>
            <a:spLocks noChangeArrowheads="1"/>
          </p:cNvSpPr>
          <p:nvPr/>
        </p:nvSpPr>
        <p:spPr bwMode="auto">
          <a:xfrm>
            <a:off x="2386013" y="4165600"/>
            <a:ext cx="757237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5,970</a:t>
            </a:r>
          </a:p>
        </p:txBody>
      </p:sp>
      <p:sp>
        <p:nvSpPr>
          <p:cNvPr id="22572" name="Rectangle 35"/>
          <p:cNvSpPr>
            <a:spLocks noChangeArrowheads="1"/>
          </p:cNvSpPr>
          <p:nvPr/>
        </p:nvSpPr>
        <p:spPr bwMode="auto">
          <a:xfrm>
            <a:off x="3929063" y="4165600"/>
            <a:ext cx="642937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  670</a:t>
            </a:r>
          </a:p>
        </p:txBody>
      </p:sp>
      <p:sp>
        <p:nvSpPr>
          <p:cNvPr id="22573" name="Rectangle 36"/>
          <p:cNvSpPr>
            <a:spLocks noChangeArrowheads="1"/>
          </p:cNvSpPr>
          <p:nvPr/>
        </p:nvSpPr>
        <p:spPr bwMode="auto">
          <a:xfrm>
            <a:off x="4611688" y="4160838"/>
            <a:ext cx="874712" cy="41592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(327)</a:t>
            </a:r>
          </a:p>
        </p:txBody>
      </p:sp>
      <p:sp>
        <p:nvSpPr>
          <p:cNvPr id="22574" name="Rectangle 37"/>
          <p:cNvSpPr>
            <a:spLocks noChangeArrowheads="1"/>
          </p:cNvSpPr>
          <p:nvPr/>
        </p:nvSpPr>
        <p:spPr bwMode="auto">
          <a:xfrm>
            <a:off x="5530850" y="4165600"/>
            <a:ext cx="81280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(380)</a:t>
            </a:r>
          </a:p>
        </p:txBody>
      </p:sp>
      <p:sp>
        <p:nvSpPr>
          <p:cNvPr id="22575" name="Rectangle 38"/>
          <p:cNvSpPr>
            <a:spLocks noChangeArrowheads="1"/>
          </p:cNvSpPr>
          <p:nvPr/>
        </p:nvSpPr>
        <p:spPr bwMode="auto">
          <a:xfrm>
            <a:off x="6388100" y="4165600"/>
            <a:ext cx="642938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(355)</a:t>
            </a:r>
          </a:p>
        </p:txBody>
      </p:sp>
      <p:sp>
        <p:nvSpPr>
          <p:cNvPr id="22576" name="Rectangle 52"/>
          <p:cNvSpPr>
            <a:spLocks noChangeArrowheads="1"/>
          </p:cNvSpPr>
          <p:nvPr/>
        </p:nvSpPr>
        <p:spPr bwMode="auto">
          <a:xfrm>
            <a:off x="7073900" y="4165600"/>
            <a:ext cx="642938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(2.45)</a:t>
            </a:r>
          </a:p>
        </p:txBody>
      </p:sp>
      <p:sp>
        <p:nvSpPr>
          <p:cNvPr id="22577" name="Rectangle 4"/>
          <p:cNvSpPr>
            <a:spLocks noChangeArrowheads="1"/>
          </p:cNvSpPr>
          <p:nvPr/>
        </p:nvSpPr>
        <p:spPr bwMode="auto">
          <a:xfrm>
            <a:off x="1873250" y="4676775"/>
            <a:ext cx="468313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2021</a:t>
            </a:r>
          </a:p>
        </p:txBody>
      </p:sp>
      <p:sp>
        <p:nvSpPr>
          <p:cNvPr id="22578" name="Rectangle 12"/>
          <p:cNvSpPr>
            <a:spLocks noChangeArrowheads="1"/>
          </p:cNvSpPr>
          <p:nvPr/>
        </p:nvSpPr>
        <p:spPr bwMode="auto">
          <a:xfrm>
            <a:off x="3189288" y="4676775"/>
            <a:ext cx="696912" cy="427038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(3.5)</a:t>
            </a:r>
          </a:p>
        </p:txBody>
      </p:sp>
      <p:sp>
        <p:nvSpPr>
          <p:cNvPr id="22579" name="Rectangle 14"/>
          <p:cNvSpPr>
            <a:spLocks noChangeArrowheads="1"/>
          </p:cNvSpPr>
          <p:nvPr/>
        </p:nvSpPr>
        <p:spPr bwMode="auto">
          <a:xfrm>
            <a:off x="2387600" y="4676775"/>
            <a:ext cx="766763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5,761</a:t>
            </a:r>
          </a:p>
        </p:txBody>
      </p:sp>
      <p:sp>
        <p:nvSpPr>
          <p:cNvPr id="22580" name="Rectangle 35"/>
          <p:cNvSpPr>
            <a:spLocks noChangeArrowheads="1"/>
          </p:cNvSpPr>
          <p:nvPr/>
        </p:nvSpPr>
        <p:spPr bwMode="auto">
          <a:xfrm>
            <a:off x="3932238" y="4676775"/>
            <a:ext cx="639762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 776</a:t>
            </a:r>
          </a:p>
        </p:txBody>
      </p:sp>
      <p:sp>
        <p:nvSpPr>
          <p:cNvPr id="22581" name="Rectangle 36"/>
          <p:cNvSpPr>
            <a:spLocks noChangeArrowheads="1"/>
          </p:cNvSpPr>
          <p:nvPr/>
        </p:nvSpPr>
        <p:spPr bwMode="auto">
          <a:xfrm>
            <a:off x="4614863" y="4678363"/>
            <a:ext cx="85725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(156)</a:t>
            </a:r>
          </a:p>
        </p:txBody>
      </p:sp>
      <p:sp>
        <p:nvSpPr>
          <p:cNvPr id="22582" name="Rectangle 37"/>
          <p:cNvSpPr>
            <a:spLocks noChangeArrowheads="1"/>
          </p:cNvSpPr>
          <p:nvPr/>
        </p:nvSpPr>
        <p:spPr bwMode="auto">
          <a:xfrm>
            <a:off x="5532438" y="4676775"/>
            <a:ext cx="811212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(126)</a:t>
            </a:r>
          </a:p>
        </p:txBody>
      </p:sp>
      <p:sp>
        <p:nvSpPr>
          <p:cNvPr id="22583" name="Rectangle 38"/>
          <p:cNvSpPr>
            <a:spLocks noChangeArrowheads="1"/>
          </p:cNvSpPr>
          <p:nvPr/>
        </p:nvSpPr>
        <p:spPr bwMode="auto">
          <a:xfrm>
            <a:off x="6389688" y="4676775"/>
            <a:ext cx="64135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(135)</a:t>
            </a:r>
          </a:p>
        </p:txBody>
      </p:sp>
      <p:sp>
        <p:nvSpPr>
          <p:cNvPr id="22584" name="Rectangle 52"/>
          <p:cNvSpPr>
            <a:spLocks noChangeArrowheads="1"/>
          </p:cNvSpPr>
          <p:nvPr/>
        </p:nvSpPr>
        <p:spPr bwMode="auto">
          <a:xfrm>
            <a:off x="7075488" y="4676775"/>
            <a:ext cx="64135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>
                <a:solidFill>
                  <a:schemeClr val="bg1"/>
                </a:solidFill>
                <a:ea typeface="新細明體" panose="02020500000000000000" pitchFamily="18" charset="-120"/>
              </a:rPr>
              <a:t>(0.92)</a:t>
            </a:r>
          </a:p>
        </p:txBody>
      </p:sp>
      <p:sp>
        <p:nvSpPr>
          <p:cNvPr id="57" name="Rectangle 4"/>
          <p:cNvSpPr>
            <a:spLocks noChangeArrowheads="1"/>
          </p:cNvSpPr>
          <p:nvPr/>
        </p:nvSpPr>
        <p:spPr bwMode="auto">
          <a:xfrm>
            <a:off x="1884363" y="5186362"/>
            <a:ext cx="468313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2022Q3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  <p:sp>
        <p:nvSpPr>
          <p:cNvPr id="58" name="Rectangle 12"/>
          <p:cNvSpPr>
            <a:spLocks noChangeArrowheads="1"/>
          </p:cNvSpPr>
          <p:nvPr/>
        </p:nvSpPr>
        <p:spPr bwMode="auto">
          <a:xfrm>
            <a:off x="3200401" y="5186362"/>
            <a:ext cx="696912" cy="427038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37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  <p:sp>
        <p:nvSpPr>
          <p:cNvPr id="59" name="Rectangle 14"/>
          <p:cNvSpPr>
            <a:spLocks noChangeArrowheads="1"/>
          </p:cNvSpPr>
          <p:nvPr/>
        </p:nvSpPr>
        <p:spPr bwMode="auto">
          <a:xfrm>
            <a:off x="2398713" y="5186362"/>
            <a:ext cx="766763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5,892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3943351" y="5186362"/>
            <a:ext cx="639762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>
                <a:solidFill>
                  <a:schemeClr val="bg1"/>
                </a:solidFill>
                <a:ea typeface="新細明體" panose="02020500000000000000" pitchFamily="18" charset="-120"/>
              </a:rPr>
              <a:t> </a:t>
            </a: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936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  <p:sp>
        <p:nvSpPr>
          <p:cNvPr id="61" name="Rectangle 36"/>
          <p:cNvSpPr>
            <a:spLocks noChangeArrowheads="1"/>
          </p:cNvSpPr>
          <p:nvPr/>
        </p:nvSpPr>
        <p:spPr bwMode="auto">
          <a:xfrm>
            <a:off x="4625976" y="5187950"/>
            <a:ext cx="857250" cy="409575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175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  <p:sp>
        <p:nvSpPr>
          <p:cNvPr id="62" name="Rectangle 37"/>
          <p:cNvSpPr>
            <a:spLocks noChangeArrowheads="1"/>
          </p:cNvSpPr>
          <p:nvPr/>
        </p:nvSpPr>
        <p:spPr bwMode="auto">
          <a:xfrm>
            <a:off x="5543551" y="5186362"/>
            <a:ext cx="811212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301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  <p:sp>
        <p:nvSpPr>
          <p:cNvPr id="63" name="Rectangle 38"/>
          <p:cNvSpPr>
            <a:spLocks noChangeArrowheads="1"/>
          </p:cNvSpPr>
          <p:nvPr/>
        </p:nvSpPr>
        <p:spPr bwMode="auto">
          <a:xfrm>
            <a:off x="6400800" y="5186362"/>
            <a:ext cx="64135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261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  <p:sp>
        <p:nvSpPr>
          <p:cNvPr id="64" name="Rectangle 52"/>
          <p:cNvSpPr>
            <a:spLocks noChangeArrowheads="1"/>
          </p:cNvSpPr>
          <p:nvPr/>
        </p:nvSpPr>
        <p:spPr bwMode="auto">
          <a:xfrm>
            <a:off x="7086601" y="5186362"/>
            <a:ext cx="641350" cy="411163"/>
          </a:xfrm>
          <a:prstGeom prst="rect">
            <a:avLst/>
          </a:prstGeom>
          <a:solidFill>
            <a:srgbClr val="9385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900" dirty="0" smtClean="0">
                <a:solidFill>
                  <a:schemeClr val="bg1"/>
                </a:solidFill>
                <a:ea typeface="新細明體" panose="02020500000000000000" pitchFamily="18" charset="-120"/>
              </a:rPr>
              <a:t>1.79</a:t>
            </a:r>
            <a:endParaRPr lang="en-US" altLang="zh-TW" sz="900" dirty="0">
              <a:solidFill>
                <a:schemeClr val="bg1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35724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20FB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1356</TotalTime>
  <Words>838</Words>
  <Application>Microsoft Office PowerPoint</Application>
  <PresentationFormat>如螢幕大小 (4:3)</PresentationFormat>
  <Paragraphs>226</Paragraphs>
  <Slides>21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39" baseType="lpstr">
      <vt:lpstr>AoyagiKouzanFontT</vt:lpstr>
      <vt:lpstr>Arimo</vt:lpstr>
      <vt:lpstr>Carlito</vt:lpstr>
      <vt:lpstr>Malgun Gothic</vt:lpstr>
      <vt:lpstr>Microsoft YaHei</vt:lpstr>
      <vt:lpstr>MS PGothic</vt:lpstr>
      <vt:lpstr>UKIJ CJK</vt:lpstr>
      <vt:lpstr>華康粗黑體</vt:lpstr>
      <vt:lpstr>微軟正黑體</vt:lpstr>
      <vt:lpstr>新細明體</vt:lpstr>
      <vt:lpstr>標楷體</vt:lpstr>
      <vt:lpstr>Arial</vt:lpstr>
      <vt:lpstr>Arial Black</vt:lpstr>
      <vt:lpstr>Calibri</vt:lpstr>
      <vt:lpstr>Verdana</vt:lpstr>
      <vt:lpstr>Wingdings</vt:lpstr>
      <vt:lpstr>Office Theme</vt:lpstr>
      <vt:lpstr>3_Office 佈景主題</vt:lpstr>
      <vt:lpstr>PowerPoint 簡報</vt:lpstr>
      <vt:lpstr>PowerPoint 簡報</vt:lpstr>
      <vt:lpstr>PowerPoint 簡報</vt:lpstr>
      <vt:lpstr>BRIEF ABOUT  TAINAN</vt:lpstr>
      <vt:lpstr>PowerPoint 簡報</vt:lpstr>
      <vt:lpstr>PRODUCTION SPECIALTY BY LOCATION</vt:lpstr>
      <vt:lpstr>PowerPoint 簡報</vt:lpstr>
      <vt:lpstr>WHAT’S NEW AT TAINAN</vt:lpstr>
      <vt:lpstr>PowerPoint 簡報</vt:lpstr>
      <vt:lpstr>TAINAN FACILITY</vt:lpstr>
      <vt:lpstr>MODERNIZED PROCESS FLOW</vt:lpstr>
      <vt:lpstr>BOTTOM PRODUCT AUTOMATION</vt:lpstr>
      <vt:lpstr>PowerPoint 簡報</vt:lpstr>
      <vt:lpstr>3D TECHNOLOGY</vt:lpstr>
      <vt:lpstr>VIRTUAL SHOWROOM</vt:lpstr>
      <vt:lpstr>PowerPoint 簡報</vt:lpstr>
      <vt:lpstr>PowerPoint 簡報</vt:lpstr>
      <vt:lpstr>PowerPoint 簡報</vt:lpstr>
      <vt:lpstr>PowerPoint 簡報</vt:lpstr>
      <vt:lpstr>PPE FOR THE HEALTH WORKFORCE DURING COVID-19</vt:lpstr>
      <vt:lpstr>Thank you https://www.eng.tai-nan.com/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Chen Johnny</dc:creator>
  <cp:lastModifiedBy>amphi_shih</cp:lastModifiedBy>
  <cp:revision>203</cp:revision>
  <dcterms:created xsi:type="dcterms:W3CDTF">2022-10-17T00:53:42Z</dcterms:created>
  <dcterms:modified xsi:type="dcterms:W3CDTF">2022-12-01T09:18:38Z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2022-10-17T00:00:00Z</vt:filetime>
  </property>
</Properties>
</file>