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2"/>
  </p:notesMasterIdLst>
  <p:handoutMasterIdLst>
    <p:handoutMasterId r:id="rId13"/>
  </p:handoutMasterIdLst>
  <p:sldIdLst>
    <p:sldId id="428" r:id="rId2"/>
    <p:sldId id="453" r:id="rId3"/>
    <p:sldId id="431" r:id="rId4"/>
    <p:sldId id="463" r:id="rId5"/>
    <p:sldId id="458" r:id="rId6"/>
    <p:sldId id="466" r:id="rId7"/>
    <p:sldId id="459" r:id="rId8"/>
    <p:sldId id="461" r:id="rId9"/>
    <p:sldId id="465" r:id="rId10"/>
    <p:sldId id="464" r:id="rId11"/>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333300"/>
    <a:srgbClr val="800000"/>
    <a:srgbClr val="008000"/>
    <a:srgbClr val="000099"/>
    <a:srgbClr val="0066CC"/>
    <a:srgbClr val="000000"/>
    <a:srgbClr val="333399"/>
    <a:srgbClr val="6633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9" autoAdjust="0"/>
    <p:restoredTop sz="93271" autoAdjust="0"/>
  </p:normalViewPr>
  <p:slideViewPr>
    <p:cSldViewPr>
      <p:cViewPr>
        <p:scale>
          <a:sx n="100" d="100"/>
          <a:sy n="100" d="100"/>
        </p:scale>
        <p:origin x="-2064" y="-252"/>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7380"/>
    </p:cViewPr>
  </p:sorterViewPr>
  <p:notesViewPr>
    <p:cSldViewPr>
      <p:cViewPr varScale="1">
        <p:scale>
          <a:sx n="72" d="100"/>
          <a:sy n="72" d="100"/>
        </p:scale>
        <p:origin x="-2220" y="-11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TW"/>
          </a:p>
        </p:txBody>
      </p:sp>
      <p:sp>
        <p:nvSpPr>
          <p:cNvPr id="164867"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TW"/>
          </a:p>
        </p:txBody>
      </p:sp>
      <p:sp>
        <p:nvSpPr>
          <p:cNvPr id="164868"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TW"/>
          </a:p>
        </p:txBody>
      </p:sp>
      <p:sp>
        <p:nvSpPr>
          <p:cNvPr id="164869"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9898E694-5A4A-40E2-8600-8DDA5D99CC32}" type="slidenum">
              <a:rPr lang="en-US" altLang="zh-TW"/>
              <a:pPr>
                <a:defRPr/>
              </a:pPr>
              <a:t>‹#›</a:t>
            </a:fld>
            <a:endParaRPr lang="en-US" altLang="zh-TW"/>
          </a:p>
        </p:txBody>
      </p:sp>
    </p:spTree>
    <p:extLst>
      <p:ext uri="{BB962C8B-B14F-4D97-AF65-F5344CB8AC3E}">
        <p14:creationId xmlns:p14="http://schemas.microsoft.com/office/powerpoint/2010/main" val="1173133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TW"/>
          </a:p>
        </p:txBody>
      </p:sp>
      <p:sp>
        <p:nvSpPr>
          <p:cNvPr id="10342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TW"/>
          </a:p>
        </p:txBody>
      </p:sp>
      <p:sp>
        <p:nvSpPr>
          <p:cNvPr id="50180"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342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10343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TW"/>
          </a:p>
        </p:txBody>
      </p:sp>
      <p:sp>
        <p:nvSpPr>
          <p:cNvPr id="10343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B8CB7C91-A4D9-47A3-AC5C-ECB45D579461}" type="slidenum">
              <a:rPr lang="en-US" altLang="zh-TW"/>
              <a:pPr>
                <a:defRPr/>
              </a:pPr>
              <a:t>‹#›</a:t>
            </a:fld>
            <a:endParaRPr lang="en-US" altLang="zh-TW"/>
          </a:p>
        </p:txBody>
      </p:sp>
    </p:spTree>
    <p:extLst>
      <p:ext uri="{BB962C8B-B14F-4D97-AF65-F5344CB8AC3E}">
        <p14:creationId xmlns:p14="http://schemas.microsoft.com/office/powerpoint/2010/main" val="3506886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17575" y="744538"/>
            <a:ext cx="4962525"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B8CB7C91-A4D9-47A3-AC5C-ECB45D579461}" type="slidenum">
              <a:rPr lang="en-US" altLang="zh-TW" smtClean="0"/>
              <a:pPr>
                <a:defRPr/>
              </a:pPr>
              <a:t>1</a:t>
            </a:fld>
            <a:endParaRPr lang="en-US" altLang="zh-TW"/>
          </a:p>
        </p:txBody>
      </p:sp>
    </p:spTree>
    <p:extLst>
      <p:ext uri="{BB962C8B-B14F-4D97-AF65-F5344CB8AC3E}">
        <p14:creationId xmlns:p14="http://schemas.microsoft.com/office/powerpoint/2010/main" val="4035480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矩形 1"/>
          <p:cNvSpPr/>
          <p:nvPr userDrawn="1"/>
        </p:nvSpPr>
        <p:spPr>
          <a:xfrm>
            <a:off x="5358" y="764704"/>
            <a:ext cx="9138642" cy="6093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12340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4046936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161712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0"/>
            <a:ext cx="8229600" cy="1040400"/>
          </a:xfrm>
          <a:prstGeom prst="rect">
            <a:avLst/>
          </a:prstGeom>
        </p:spPr>
        <p:txBody>
          <a:bodyPr anchor="ctr"/>
          <a:lstStyle>
            <a:lvl1pPr>
              <a:defRPr lang="zh-TW" altLang="en-US" sz="3600">
                <a:latin typeface="微軟正黑體" pitchFamily="34" charset="-120"/>
                <a:ea typeface="微軟正黑體" pitchFamily="34" charset="-120"/>
              </a:defRPr>
            </a:lvl1pPr>
          </a:lstStyle>
          <a:p>
            <a:pPr lvl="0" algn="l"/>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799202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111064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25963"/>
          </a:xfrm>
          <a:prstGeom prst="rect">
            <a:avLst/>
          </a:prstGeom>
        </p:spPr>
        <p:txBody>
          <a:bodyPr/>
          <a:lstStyle/>
          <a:p>
            <a:pPr lvl="0"/>
            <a:endParaRPr lang="zh-TW" altLang="en-US" noProof="0" smtClean="0"/>
          </a:p>
        </p:txBody>
      </p:sp>
    </p:spTree>
    <p:extLst>
      <p:ext uri="{BB962C8B-B14F-4D97-AF65-F5344CB8AC3E}">
        <p14:creationId xmlns:p14="http://schemas.microsoft.com/office/powerpoint/2010/main" val="1713549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矩形 1"/>
          <p:cNvSpPr/>
          <p:nvPr userDrawn="1"/>
        </p:nvSpPr>
        <p:spPr>
          <a:xfrm>
            <a:off x="5358" y="764704"/>
            <a:ext cx="9138642" cy="6093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descr="圖片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445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Picture 10" descr="814 [轉換]"/>
          <p:cNvPicPr>
            <a:picLocks noChangeAspect="1" noChangeArrowheads="1"/>
          </p:cNvPicPr>
          <p:nvPr userDrawn="1"/>
        </p:nvPicPr>
        <p:blipFill>
          <a:blip r:embed="rId2">
            <a:extLst>
              <a:ext uri="{28A0092B-C50C-407E-A947-70E740481C1C}">
                <a14:useLocalDpi xmlns:a14="http://schemas.microsoft.com/office/drawing/2010/main" val="0"/>
              </a:ext>
            </a:extLst>
          </a:blip>
          <a:srcRect l="11032" t="5116" r="13573" b="26038"/>
          <a:stretch>
            <a:fillRect/>
          </a:stretch>
        </p:blipFill>
        <p:spPr bwMode="auto">
          <a:xfrm>
            <a:off x="0" y="-26988"/>
            <a:ext cx="9144000" cy="689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Rectangle 2"/>
          <p:cNvSpPr>
            <a:spLocks noGrp="1" noChangeArrowheads="1"/>
          </p:cNvSpPr>
          <p:nvPr>
            <p:ph type="ctrTitle"/>
          </p:nvPr>
        </p:nvSpPr>
        <p:spPr bwMode="auto">
          <a:xfrm>
            <a:off x="685800" y="188913"/>
            <a:ext cx="7772400" cy="100806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2800"/>
            </a:lvl1pPr>
          </a:lstStyle>
          <a:p>
            <a:pPr lvl="0"/>
            <a:r>
              <a:rPr lang="zh-TW" altLang="en-US" noProof="0" smtClean="0"/>
              <a:t>按一下以編輯母片標題樣式</a:t>
            </a:r>
          </a:p>
        </p:txBody>
      </p:sp>
      <p:sp>
        <p:nvSpPr>
          <p:cNvPr id="18435" name="Rectangle 3"/>
          <p:cNvSpPr>
            <a:spLocks noGrp="1" noChangeArrowheads="1"/>
          </p:cNvSpPr>
          <p:nvPr>
            <p:ph type="subTitle" idx="1"/>
          </p:nvPr>
        </p:nvSpPr>
        <p:spPr bwMode="auto">
          <a:xfrm>
            <a:off x="179388" y="2924175"/>
            <a:ext cx="3600450" cy="309721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a:buFontTx/>
              <a:buNone/>
              <a:defRPr/>
            </a:lvl1pPr>
          </a:lstStyle>
          <a:p>
            <a:pPr lvl="0"/>
            <a:r>
              <a:rPr lang="zh-TW" altLang="en-US" noProof="0" smtClean="0"/>
              <a:t>按一下以編輯母片副標題樣式</a:t>
            </a:r>
          </a:p>
        </p:txBody>
      </p:sp>
      <p:sp>
        <p:nvSpPr>
          <p:cNvPr id="5" name="Rectangle 4"/>
          <p:cNvSpPr>
            <a:spLocks noGrp="1" noChangeArrowheads="1"/>
          </p:cNvSpPr>
          <p:nvPr>
            <p:ph type="dt" sz="half" idx="10"/>
          </p:nvPr>
        </p:nvSpPr>
        <p:spPr bwMode="auto">
          <a:xfrm>
            <a:off x="457200" y="6245225"/>
            <a:ext cx="21336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zh-TW"/>
          </a:p>
        </p:txBody>
      </p:sp>
      <p:sp>
        <p:nvSpPr>
          <p:cNvPr id="6" name="Rectangle 5"/>
          <p:cNvSpPr>
            <a:spLocks noGrp="1" noChangeArrowheads="1"/>
          </p:cNvSpPr>
          <p:nvPr>
            <p:ph type="ftr" sz="quarter" idx="11"/>
          </p:nvPr>
        </p:nvSpPr>
        <p:spPr bwMode="auto">
          <a:xfrm>
            <a:off x="3124200" y="6245225"/>
            <a:ext cx="28956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zh-TW"/>
          </a:p>
        </p:txBody>
      </p:sp>
      <p:sp>
        <p:nvSpPr>
          <p:cNvPr id="7" name="Rectangle 6"/>
          <p:cNvSpPr>
            <a:spLocks noGrp="1" noChangeArrowheads="1"/>
          </p:cNvSpPr>
          <p:nvPr>
            <p:ph type="sldNum" sz="quarter" idx="12"/>
          </p:nvPr>
        </p:nvSpPr>
        <p:spPr bwMode="auto">
          <a:xfrm>
            <a:off x="6553200" y="6245225"/>
            <a:ext cx="21336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87F92EA4-4989-4B1C-8768-E04AAE4AAE21}" type="slidenum">
              <a:rPr lang="en-US" altLang="zh-TW"/>
              <a:pPr>
                <a:defRPr/>
              </a:pPr>
              <a:t>‹#›</a:t>
            </a:fld>
            <a:endParaRPr lang="en-US" altLang="zh-TW"/>
          </a:p>
        </p:txBody>
      </p:sp>
    </p:spTree>
    <p:extLst>
      <p:ext uri="{BB962C8B-B14F-4D97-AF65-F5344CB8AC3E}">
        <p14:creationId xmlns:p14="http://schemas.microsoft.com/office/powerpoint/2010/main" val="3780761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67544" y="12998"/>
            <a:ext cx="8229600" cy="1039738"/>
          </a:xfrm>
          <a:prstGeom prst="rect">
            <a:avLst/>
          </a:prstGeom>
        </p:spPr>
        <p:txBody>
          <a:bodyPr anchor="ctr"/>
          <a:lstStyle>
            <a:lvl1pPr algn="l">
              <a:defRPr sz="3600">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a:xfrm>
            <a:off x="457200" y="1124744"/>
            <a:ext cx="8229600" cy="5001419"/>
          </a:xfrm>
          <a:prstGeom prst="rect">
            <a:avLst/>
          </a:prstGeom>
        </p:spPr>
        <p:txBody>
          <a:bodyPr/>
          <a:lstStyle>
            <a:lvl1pPr>
              <a:defRPr>
                <a:latin typeface="+mn-lt"/>
                <a:ea typeface="標楷體" pitchFamily="65" charset="-120"/>
              </a:defRPr>
            </a:lvl1pPr>
            <a:lvl2pPr>
              <a:defRPr>
                <a:latin typeface="+mn-lt"/>
                <a:ea typeface="標楷體" pitchFamily="65" charset="-120"/>
              </a:defRPr>
            </a:lvl2pPr>
            <a:lvl3pPr>
              <a:defRPr>
                <a:latin typeface="+mn-lt"/>
                <a:ea typeface="標楷體" pitchFamily="65" charset="-120"/>
              </a:defRPr>
            </a:lvl3pPr>
            <a:lvl4pPr>
              <a:defRPr>
                <a:latin typeface="+mn-lt"/>
                <a:ea typeface="標楷體" pitchFamily="65" charset="-120"/>
              </a:defRPr>
            </a:lvl4pPr>
            <a:lvl5pPr>
              <a:defRPr>
                <a:latin typeface="+mn-lt"/>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2411929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618309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0"/>
            <a:ext cx="8229600" cy="1040400"/>
          </a:xfrm>
          <a:prstGeom prst="rect">
            <a:avLst/>
          </a:prstGeom>
        </p:spPr>
        <p:txBody>
          <a:bodyPr anchor="ctr"/>
          <a:lstStyle>
            <a:lvl1pPr>
              <a:defRPr lang="zh-TW" altLang="en-US" sz="3600">
                <a:latin typeface="微軟正黑體" pitchFamily="34" charset="-120"/>
                <a:ea typeface="微軟正黑體" pitchFamily="34" charset="-120"/>
              </a:defRPr>
            </a:lvl1pPr>
          </a:lstStyle>
          <a:p>
            <a:pPr lvl="0" algn="l"/>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196752"/>
            <a:ext cx="4038600" cy="49294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196752"/>
            <a:ext cx="4038600" cy="49294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330537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67544" y="3473"/>
            <a:ext cx="8229600" cy="1040400"/>
          </a:xfrm>
          <a:prstGeom prst="rect">
            <a:avLst/>
          </a:prstGeom>
        </p:spPr>
        <p:txBody>
          <a:bodyPr anchor="ctr"/>
          <a:lstStyle>
            <a:lvl1pPr>
              <a:defRPr lang="zh-TW" altLang="en-US" sz="3600">
                <a:latin typeface="標楷體" pitchFamily="65" charset="-120"/>
                <a:ea typeface="標楷體" pitchFamily="65" charset="-120"/>
              </a:defRPr>
            </a:lvl1pPr>
          </a:lstStyle>
          <a:p>
            <a:pPr lvl="0" algn="l"/>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457200" y="1196752"/>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1844824"/>
            <a:ext cx="4040188" cy="4281339"/>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196752"/>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1844824"/>
            <a:ext cx="4041775" cy="4281339"/>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00464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3473"/>
            <a:ext cx="8229600" cy="1040400"/>
          </a:xfrm>
          <a:prstGeom prst="rect">
            <a:avLst/>
          </a:prstGeom>
        </p:spPr>
        <p:txBody>
          <a:bodyPr anchor="ctr"/>
          <a:lstStyle>
            <a:lvl1pPr>
              <a:defRPr lang="zh-TW" altLang="en-US" sz="3600">
                <a:latin typeface="標楷體" pitchFamily="65" charset="-120"/>
                <a:ea typeface="標楷體" pitchFamily="65" charset="-120"/>
              </a:defRPr>
            </a:lvl1pPr>
          </a:lstStyle>
          <a:p>
            <a:pPr lvl="0" algn="l"/>
            <a:r>
              <a:rPr lang="zh-TW" altLang="en-US" dirty="0" smtClean="0"/>
              <a:t>按一下以編輯母片標題樣式</a:t>
            </a:r>
            <a:endParaRPr lang="zh-TW" altLang="en-US" dirty="0"/>
          </a:p>
        </p:txBody>
      </p:sp>
    </p:spTree>
    <p:extLst>
      <p:ext uri="{BB962C8B-B14F-4D97-AF65-F5344CB8AC3E}">
        <p14:creationId xmlns:p14="http://schemas.microsoft.com/office/powerpoint/2010/main" val="3832511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348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6" descr="內頁"/>
          <p:cNvPicPr>
            <a:picLocks noChangeAspect="1" noChangeArrowheads="1"/>
          </p:cNvPicPr>
          <p:nvPr userDrawn="1"/>
        </p:nvPicPr>
        <p:blipFill>
          <a:blip r:embed="rId16">
            <a:extLst>
              <a:ext uri="{28A0092B-C50C-407E-A947-70E740481C1C}">
                <a14:useLocalDpi xmlns:a14="http://schemas.microsoft.com/office/drawing/2010/main" val="0"/>
              </a:ext>
            </a:extLst>
          </a:blip>
          <a:srcRect l="1048" r="4048" b="1094"/>
          <a:stretch>
            <a:fillRect/>
          </a:stretch>
        </p:blipFill>
        <p:spPr bwMode="auto">
          <a:xfrm>
            <a:off x="0" y="0"/>
            <a:ext cx="9144000" cy="685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18"/>
          <p:cNvSpPr>
            <a:spLocks noChangeArrowheads="1"/>
          </p:cNvSpPr>
          <p:nvPr userDrawn="1"/>
        </p:nvSpPr>
        <p:spPr bwMode="auto">
          <a:xfrm>
            <a:off x="0" y="0"/>
            <a:ext cx="9144000" cy="1052513"/>
          </a:xfrm>
          <a:prstGeom prst="rect">
            <a:avLst/>
          </a:prstGeom>
          <a:solidFill>
            <a:srgbClr val="0066CC"/>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defRPr/>
            </a:pPr>
            <a:endParaRPr lang="zh-TW" altLang="zh-TW" smtClean="0">
              <a:solidFill>
                <a:srgbClr val="0000CC"/>
              </a:solidFill>
            </a:endParaRPr>
          </a:p>
        </p:txBody>
      </p:sp>
      <p:sp>
        <p:nvSpPr>
          <p:cNvPr id="1028" name="Line 23"/>
          <p:cNvSpPr>
            <a:spLocks noChangeShapeType="1"/>
          </p:cNvSpPr>
          <p:nvPr userDrawn="1"/>
        </p:nvSpPr>
        <p:spPr bwMode="auto">
          <a:xfrm>
            <a:off x="0" y="10525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2" name="矩形 1"/>
          <p:cNvSpPr/>
          <p:nvPr userDrawn="1"/>
        </p:nvSpPr>
        <p:spPr>
          <a:xfrm>
            <a:off x="4572000" y="6165304"/>
            <a:ext cx="223224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88"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Lst>
  <p:timing>
    <p:tnLst>
      <p:par>
        <p:cTn id="1" dur="indefinite" restart="never" nodeType="tmRoot"/>
      </p:par>
    </p:tnLst>
  </p:timing>
  <p:txStyles>
    <p:titleStyle>
      <a:lvl1pPr algn="r" rtl="0" eaLnBrk="0" fontAlgn="base" hangingPunct="0">
        <a:spcBef>
          <a:spcPct val="0"/>
        </a:spcBef>
        <a:spcAft>
          <a:spcPct val="0"/>
        </a:spcAft>
        <a:defRPr kumimoji="1" sz="2400">
          <a:solidFill>
            <a:schemeClr val="bg1"/>
          </a:solidFill>
          <a:latin typeface="+mj-lt"/>
          <a:ea typeface="+mj-ea"/>
          <a:cs typeface="+mj-cs"/>
        </a:defRPr>
      </a:lvl1pPr>
      <a:lvl2pPr algn="r" rtl="0" eaLnBrk="0" fontAlgn="base" hangingPunct="0">
        <a:spcBef>
          <a:spcPct val="0"/>
        </a:spcBef>
        <a:spcAft>
          <a:spcPct val="0"/>
        </a:spcAft>
        <a:defRPr kumimoji="1" sz="2400">
          <a:solidFill>
            <a:schemeClr val="bg1"/>
          </a:solidFill>
          <a:latin typeface="Arial Black" pitchFamily="34" charset="0"/>
          <a:ea typeface="新細明體" pitchFamily="18" charset="-120"/>
        </a:defRPr>
      </a:lvl2pPr>
      <a:lvl3pPr algn="r" rtl="0" eaLnBrk="0" fontAlgn="base" hangingPunct="0">
        <a:spcBef>
          <a:spcPct val="0"/>
        </a:spcBef>
        <a:spcAft>
          <a:spcPct val="0"/>
        </a:spcAft>
        <a:defRPr kumimoji="1" sz="2400">
          <a:solidFill>
            <a:schemeClr val="bg1"/>
          </a:solidFill>
          <a:latin typeface="Arial Black" pitchFamily="34" charset="0"/>
          <a:ea typeface="新細明體" pitchFamily="18" charset="-120"/>
        </a:defRPr>
      </a:lvl3pPr>
      <a:lvl4pPr algn="r" rtl="0" eaLnBrk="0" fontAlgn="base" hangingPunct="0">
        <a:spcBef>
          <a:spcPct val="0"/>
        </a:spcBef>
        <a:spcAft>
          <a:spcPct val="0"/>
        </a:spcAft>
        <a:defRPr kumimoji="1" sz="2400">
          <a:solidFill>
            <a:schemeClr val="bg1"/>
          </a:solidFill>
          <a:latin typeface="Arial Black" pitchFamily="34" charset="0"/>
          <a:ea typeface="新細明體" pitchFamily="18" charset="-120"/>
        </a:defRPr>
      </a:lvl4pPr>
      <a:lvl5pPr algn="r" rtl="0" eaLnBrk="0" fontAlgn="base" hangingPunct="0">
        <a:spcBef>
          <a:spcPct val="0"/>
        </a:spcBef>
        <a:spcAft>
          <a:spcPct val="0"/>
        </a:spcAft>
        <a:defRPr kumimoji="1" sz="2400">
          <a:solidFill>
            <a:schemeClr val="bg1"/>
          </a:solidFill>
          <a:latin typeface="Arial Black" pitchFamily="34" charset="0"/>
          <a:ea typeface="新細明體" pitchFamily="18" charset="-120"/>
        </a:defRPr>
      </a:lvl5pPr>
      <a:lvl6pPr marL="457200" algn="r" rtl="0" fontAlgn="base">
        <a:spcBef>
          <a:spcPct val="0"/>
        </a:spcBef>
        <a:spcAft>
          <a:spcPct val="0"/>
        </a:spcAft>
        <a:defRPr kumimoji="1" sz="2400">
          <a:solidFill>
            <a:schemeClr val="bg1"/>
          </a:solidFill>
          <a:latin typeface="Arial Black" pitchFamily="34" charset="0"/>
          <a:ea typeface="新細明體" pitchFamily="18" charset="-120"/>
        </a:defRPr>
      </a:lvl6pPr>
      <a:lvl7pPr marL="914400" algn="r" rtl="0" fontAlgn="base">
        <a:spcBef>
          <a:spcPct val="0"/>
        </a:spcBef>
        <a:spcAft>
          <a:spcPct val="0"/>
        </a:spcAft>
        <a:defRPr kumimoji="1" sz="2400">
          <a:solidFill>
            <a:schemeClr val="bg1"/>
          </a:solidFill>
          <a:latin typeface="Arial Black" pitchFamily="34" charset="0"/>
          <a:ea typeface="新細明體" pitchFamily="18" charset="-120"/>
        </a:defRPr>
      </a:lvl7pPr>
      <a:lvl8pPr marL="1371600" algn="r" rtl="0" fontAlgn="base">
        <a:spcBef>
          <a:spcPct val="0"/>
        </a:spcBef>
        <a:spcAft>
          <a:spcPct val="0"/>
        </a:spcAft>
        <a:defRPr kumimoji="1" sz="2400">
          <a:solidFill>
            <a:schemeClr val="bg1"/>
          </a:solidFill>
          <a:latin typeface="Arial Black" pitchFamily="34" charset="0"/>
          <a:ea typeface="新細明體" pitchFamily="18" charset="-120"/>
        </a:defRPr>
      </a:lvl8pPr>
      <a:lvl9pPr marL="1828800" algn="r" rtl="0" fontAlgn="base">
        <a:spcBef>
          <a:spcPct val="0"/>
        </a:spcBef>
        <a:spcAft>
          <a:spcPct val="0"/>
        </a:spcAft>
        <a:defRPr kumimoji="1" sz="2400">
          <a:solidFill>
            <a:schemeClr val="bg1"/>
          </a:solidFill>
          <a:latin typeface="Arial Black"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7" name="Rectangle 3"/>
          <p:cNvSpPr>
            <a:spLocks noChangeArrowheads="1"/>
          </p:cNvSpPr>
          <p:nvPr/>
        </p:nvSpPr>
        <p:spPr bwMode="auto">
          <a:xfrm>
            <a:off x="6897" y="1312193"/>
            <a:ext cx="5292079" cy="1368152"/>
          </a:xfrm>
          <a:prstGeom prst="rect">
            <a:avLst/>
          </a:prstGeom>
          <a:noFill/>
          <a:ln w="9525">
            <a:noFill/>
            <a:miter lim="800000"/>
            <a:headEnd/>
            <a:tailEnd/>
          </a:ln>
          <a:effectLst/>
        </p:spPr>
        <p:txBody>
          <a:bodyPr anchor="b"/>
          <a:lstStyle/>
          <a:p>
            <a:pPr>
              <a:defRPr/>
            </a:pPr>
            <a:r>
              <a:rPr lang="en-US" altLang="zh-TW" sz="4800" dirty="0">
                <a:solidFill>
                  <a:schemeClr val="bg1"/>
                </a:solidFill>
                <a:latin typeface="微軟正黑體" pitchFamily="34" charset="-120"/>
                <a:ea typeface="微軟正黑體" pitchFamily="34" charset="-120"/>
              </a:rPr>
              <a:t>1503TW </a:t>
            </a:r>
            <a:r>
              <a:rPr lang="zh-TW" altLang="en-US" sz="4800" dirty="0">
                <a:solidFill>
                  <a:schemeClr val="bg1"/>
                </a:solidFill>
                <a:latin typeface="標楷體" pitchFamily="65" charset="-120"/>
                <a:ea typeface="標楷體" pitchFamily="65" charset="-120"/>
              </a:rPr>
              <a:t>士林電機</a:t>
            </a:r>
          </a:p>
          <a:p>
            <a:pPr>
              <a:defRPr/>
            </a:pPr>
            <a:endParaRPr lang="zh-TW" altLang="en-US" sz="800" dirty="0">
              <a:solidFill>
                <a:schemeClr val="bg1"/>
              </a:solidFill>
              <a:latin typeface="微軟正黑體" pitchFamily="34" charset="-120"/>
              <a:ea typeface="微軟正黑體" pitchFamily="34" charset="-120"/>
            </a:endParaRPr>
          </a:p>
          <a:p>
            <a:pPr>
              <a:defRPr/>
            </a:pPr>
            <a:r>
              <a:rPr lang="en-US" altLang="zh-TW" sz="2000" dirty="0">
                <a:solidFill>
                  <a:schemeClr val="bg1"/>
                </a:solidFill>
                <a:latin typeface="微軟正黑體" pitchFamily="34" charset="-120"/>
                <a:ea typeface="微軟正黑體" pitchFamily="34" charset="-120"/>
              </a:rPr>
              <a:t>SHIHLIN ELECTRIC &amp; </a:t>
            </a:r>
            <a:r>
              <a:rPr lang="zh-TW" altLang="en-US" sz="2000" dirty="0">
                <a:solidFill>
                  <a:schemeClr val="bg1"/>
                </a:solidFill>
                <a:latin typeface="微軟正黑體" pitchFamily="34" charset="-120"/>
                <a:ea typeface="微軟正黑體" pitchFamily="34" charset="-120"/>
              </a:rPr>
              <a:t> </a:t>
            </a:r>
            <a:r>
              <a:rPr lang="en-US" altLang="zh-TW" sz="2000" dirty="0">
                <a:solidFill>
                  <a:schemeClr val="bg1"/>
                </a:solidFill>
                <a:latin typeface="微軟正黑體" pitchFamily="34" charset="-120"/>
                <a:ea typeface="微軟正黑體" pitchFamily="34" charset="-120"/>
              </a:rPr>
              <a:t>ENGINEERING CORP.</a:t>
            </a:r>
            <a:endParaRPr lang="zh-TW" altLang="en-US" sz="2000" dirty="0">
              <a:solidFill>
                <a:schemeClr val="bg1"/>
              </a:solidFill>
              <a:latin typeface="微軟正黑體" pitchFamily="34" charset="-120"/>
              <a:ea typeface="微軟正黑體" pitchFamily="34" charset="-120"/>
            </a:endParaRPr>
          </a:p>
        </p:txBody>
      </p:sp>
      <p:sp>
        <p:nvSpPr>
          <p:cNvPr id="200709" name="Rectangle 5"/>
          <p:cNvSpPr>
            <a:spLocks noChangeArrowheads="1"/>
          </p:cNvSpPr>
          <p:nvPr/>
        </p:nvSpPr>
        <p:spPr bwMode="auto">
          <a:xfrm>
            <a:off x="107504" y="3132333"/>
            <a:ext cx="4796024" cy="769441"/>
          </a:xfrm>
          <a:prstGeom prst="rect">
            <a:avLst/>
          </a:prstGeom>
          <a:noFill/>
          <a:ln w="9525">
            <a:noFill/>
            <a:miter lim="800000"/>
            <a:headEnd/>
            <a:tailEnd/>
          </a:ln>
          <a:effectLst/>
        </p:spPr>
        <p:txBody>
          <a:bodyPr wrap="square">
            <a:spAutoFit/>
          </a:bodyPr>
          <a:lstStyle/>
          <a:p>
            <a:pPr algn="ctr">
              <a:defRPr/>
            </a:pPr>
            <a:r>
              <a:rPr lang="en-US" altLang="zh-TW" sz="4400" b="1" dirty="0" smtClean="0">
                <a:latin typeface="Calibri" pitchFamily="34" charset="0"/>
                <a:ea typeface="微軟正黑體" pitchFamily="34" charset="-120"/>
                <a:cs typeface="Calibri" pitchFamily="34" charset="0"/>
              </a:rPr>
              <a:t>BUSINESS  REVIEW</a:t>
            </a:r>
            <a:endParaRPr lang="en-US" altLang="zh-TW" sz="4400" b="1" dirty="0">
              <a:latin typeface="Calibri" pitchFamily="34" charset="0"/>
              <a:ea typeface="微軟正黑體" pitchFamily="34" charset="-120"/>
              <a:cs typeface="Calibri" pitchFamily="34" charset="0"/>
            </a:endParaRPr>
          </a:p>
        </p:txBody>
      </p:sp>
    </p:spTree>
    <p:extLst>
      <p:ext uri="{BB962C8B-B14F-4D97-AF65-F5344CB8AC3E}">
        <p14:creationId xmlns:p14="http://schemas.microsoft.com/office/powerpoint/2010/main" val="445865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187624" y="2924944"/>
            <a:ext cx="7056784" cy="769441"/>
          </a:xfrm>
          <a:prstGeom prst="rect">
            <a:avLst/>
          </a:prstGeom>
          <a:noFill/>
        </p:spPr>
        <p:txBody>
          <a:bodyPr wrap="square" rtlCol="0">
            <a:spAutoFit/>
          </a:bodyPr>
          <a:lstStyle/>
          <a:p>
            <a:r>
              <a:rPr lang="en-US" altLang="zh-TW" sz="4400" b="1" dirty="0" smtClean="0">
                <a:solidFill>
                  <a:srgbClr val="003399"/>
                </a:solidFill>
                <a:latin typeface="Calibri" pitchFamily="34" charset="0"/>
                <a:cs typeface="Calibri" pitchFamily="34" charset="0"/>
              </a:rPr>
              <a:t>Thank you for your listening !</a:t>
            </a:r>
            <a:endParaRPr lang="zh-TW" altLang="en-US" sz="4400" b="1" dirty="0">
              <a:solidFill>
                <a:srgbClr val="003399"/>
              </a:solidFill>
              <a:latin typeface="Calibri" pitchFamily="34" charset="0"/>
              <a:cs typeface="Calibri" pitchFamily="34" charset="0"/>
            </a:endParaRPr>
          </a:p>
        </p:txBody>
      </p:sp>
    </p:spTree>
    <p:extLst>
      <p:ext uri="{BB962C8B-B14F-4D97-AF65-F5344CB8AC3E}">
        <p14:creationId xmlns:p14="http://schemas.microsoft.com/office/powerpoint/2010/main" val="39429035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latin typeface="Calibri" pitchFamily="34" charset="0"/>
                <a:cs typeface="Calibri" pitchFamily="34" charset="0"/>
              </a:rPr>
              <a:t>Safe Harbor Statement</a:t>
            </a:r>
          </a:p>
        </p:txBody>
      </p:sp>
      <p:sp>
        <p:nvSpPr>
          <p:cNvPr id="5" name="文字方塊 4"/>
          <p:cNvSpPr txBox="1"/>
          <p:nvPr/>
        </p:nvSpPr>
        <p:spPr>
          <a:xfrm>
            <a:off x="755576" y="1556792"/>
            <a:ext cx="7272808" cy="4154984"/>
          </a:xfrm>
          <a:prstGeom prst="rect">
            <a:avLst/>
          </a:prstGeom>
          <a:noFill/>
        </p:spPr>
        <p:txBody>
          <a:bodyPr wrap="square" rtlCol="0">
            <a:spAutoFit/>
          </a:bodyPr>
          <a:lstStyle/>
          <a:p>
            <a:pPr marL="342900" indent="-342900">
              <a:buClr>
                <a:srgbClr val="0070C0"/>
              </a:buClr>
              <a:buFont typeface="Wingdings" pitchFamily="2" charset="2"/>
              <a:buChar char="n"/>
            </a:pPr>
            <a:r>
              <a:rPr lang="zh-TW" altLang="zh-TW" sz="2400" dirty="0">
                <a:latin typeface="Calibri" pitchFamily="34" charset="0"/>
                <a:cs typeface="Calibri" pitchFamily="34" charset="0"/>
              </a:rPr>
              <a:t>This Presentation contains certain forward-looking statements that are based on current expectations and are subject to known and unknown risks and uncertainties that could cause actual results to differ materially from those expressed or implied by such statements</a:t>
            </a:r>
            <a:r>
              <a:rPr lang="zh-TW" altLang="zh-TW" sz="2400" dirty="0" smtClean="0">
                <a:latin typeface="Calibri" pitchFamily="34" charset="0"/>
                <a:cs typeface="Calibri" pitchFamily="34" charset="0"/>
              </a:rPr>
              <a:t>.</a:t>
            </a:r>
            <a:endParaRPr lang="en-US" altLang="zh-TW" sz="2400" dirty="0" smtClean="0">
              <a:latin typeface="Calibri" pitchFamily="34" charset="0"/>
              <a:cs typeface="Calibri" pitchFamily="34" charset="0"/>
            </a:endParaRPr>
          </a:p>
          <a:p>
            <a:endParaRPr lang="zh-TW" altLang="zh-TW" sz="2400" dirty="0">
              <a:latin typeface="Calibri" pitchFamily="34" charset="0"/>
              <a:cs typeface="Calibri" pitchFamily="34" charset="0"/>
            </a:endParaRPr>
          </a:p>
          <a:p>
            <a:pPr marL="342900" indent="-342900">
              <a:buClr>
                <a:srgbClr val="0070C0"/>
              </a:buClr>
              <a:buFont typeface="Wingdings" pitchFamily="2" charset="2"/>
              <a:buChar char="n"/>
            </a:pPr>
            <a:r>
              <a:rPr lang="zh-TW" altLang="zh-TW" sz="2400" dirty="0">
                <a:latin typeface="Calibri" pitchFamily="34" charset="0"/>
                <a:cs typeface="Calibri" pitchFamily="34" charset="0"/>
              </a:rPr>
              <a:t>Except as required by law, we undertake no obligation to update any forward –looking statements, whether as a result of new information, future events or otherwise.</a:t>
            </a:r>
          </a:p>
        </p:txBody>
      </p:sp>
    </p:spTree>
    <p:extLst>
      <p:ext uri="{BB962C8B-B14F-4D97-AF65-F5344CB8AC3E}">
        <p14:creationId xmlns:p14="http://schemas.microsoft.com/office/powerpoint/2010/main" val="2182178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spcBef>
                <a:spcPct val="50000"/>
              </a:spcBef>
            </a:pPr>
            <a:r>
              <a:rPr lang="en-US" altLang="zh-TW" b="1" dirty="0">
                <a:latin typeface="Calibri" pitchFamily="34" charset="0"/>
                <a:cs typeface="Calibri" pitchFamily="34" charset="0"/>
              </a:rPr>
              <a:t>Corporate Overview</a:t>
            </a:r>
          </a:p>
        </p:txBody>
      </p:sp>
      <p:sp>
        <p:nvSpPr>
          <p:cNvPr id="3" name="內容版面配置區 2"/>
          <p:cNvSpPr>
            <a:spLocks noGrp="1"/>
          </p:cNvSpPr>
          <p:nvPr>
            <p:ph idx="1"/>
          </p:nvPr>
        </p:nvSpPr>
        <p:spPr>
          <a:xfrm>
            <a:off x="467544" y="1268760"/>
            <a:ext cx="5338936" cy="5001419"/>
          </a:xfrm>
        </p:spPr>
        <p:txBody>
          <a:bodyPr/>
          <a:lstStyle/>
          <a:p>
            <a:pPr defTabSz="290513">
              <a:lnSpc>
                <a:spcPts val="2100"/>
              </a:lnSpc>
              <a:spcAft>
                <a:spcPts val="1200"/>
              </a:spcAft>
              <a:buClr>
                <a:srgbClr val="0070C0"/>
              </a:buClr>
              <a:buFont typeface="Wingdings" pitchFamily="2" charset="2"/>
              <a:buChar char="n"/>
            </a:pPr>
            <a:r>
              <a:rPr kumimoji="0" lang="de-DE" altLang="zh-TW" sz="2200" dirty="0" smtClean="0">
                <a:latin typeface="Calibri" pitchFamily="34" charset="0"/>
                <a:cs typeface="Calibri" pitchFamily="34" charset="0"/>
              </a:rPr>
              <a:t>Established </a:t>
            </a:r>
            <a:r>
              <a:rPr kumimoji="0" lang="de-DE" altLang="zh-TW" sz="2200" dirty="0">
                <a:latin typeface="Calibri" pitchFamily="34" charset="0"/>
                <a:cs typeface="Calibri" pitchFamily="34" charset="0"/>
              </a:rPr>
              <a:t>in 1955</a:t>
            </a:r>
          </a:p>
          <a:p>
            <a:pPr defTabSz="290513">
              <a:lnSpc>
                <a:spcPts val="2100"/>
              </a:lnSpc>
              <a:spcAft>
                <a:spcPts val="1200"/>
              </a:spcAft>
              <a:buClr>
                <a:srgbClr val="0070C0"/>
              </a:buClr>
              <a:buFont typeface="Wingdings" pitchFamily="2" charset="2"/>
              <a:buChar char="n"/>
            </a:pPr>
            <a:r>
              <a:rPr kumimoji="0" lang="de-DE" altLang="zh-TW" sz="2200" dirty="0">
                <a:latin typeface="Calibri" pitchFamily="34" charset="0"/>
                <a:cs typeface="Calibri" pitchFamily="34" charset="0"/>
              </a:rPr>
              <a:t>Manufacturing leader of electrical products for the industrial, automotive and transportation industries</a:t>
            </a:r>
          </a:p>
          <a:p>
            <a:pPr defTabSz="290513">
              <a:lnSpc>
                <a:spcPts val="2100"/>
              </a:lnSpc>
              <a:spcAft>
                <a:spcPts val="1200"/>
              </a:spcAft>
              <a:buClr>
                <a:srgbClr val="0070C0"/>
              </a:buClr>
              <a:buFont typeface="Wingdings" pitchFamily="2" charset="2"/>
              <a:buChar char="n"/>
            </a:pPr>
            <a:r>
              <a:rPr kumimoji="0" lang="de-DE" altLang="zh-TW" sz="2200" dirty="0">
                <a:latin typeface="Calibri" pitchFamily="34" charset="0"/>
                <a:cs typeface="Calibri" pitchFamily="34" charset="0"/>
              </a:rPr>
              <a:t>Mitsubishi Electric Japan is Shihlin‘s largest shareholder (21%)</a:t>
            </a:r>
          </a:p>
          <a:p>
            <a:pPr defTabSz="290513">
              <a:lnSpc>
                <a:spcPts val="2100"/>
              </a:lnSpc>
              <a:spcAft>
                <a:spcPts val="1200"/>
              </a:spcAft>
              <a:buClr>
                <a:srgbClr val="0070C0"/>
              </a:buClr>
              <a:buFont typeface="Wingdings" pitchFamily="2" charset="2"/>
              <a:buChar char="n"/>
            </a:pPr>
            <a:r>
              <a:rPr kumimoji="0" lang="de-DE" altLang="zh-TW" sz="2200" dirty="0">
                <a:latin typeface="Calibri" pitchFamily="34" charset="0"/>
                <a:cs typeface="Calibri" pitchFamily="34" charset="0"/>
              </a:rPr>
              <a:t>Original Technology from Mitsubishi</a:t>
            </a:r>
          </a:p>
          <a:p>
            <a:pPr defTabSz="290513">
              <a:lnSpc>
                <a:spcPts val="2100"/>
              </a:lnSpc>
              <a:spcAft>
                <a:spcPts val="1200"/>
              </a:spcAft>
              <a:buClr>
                <a:srgbClr val="0070C0"/>
              </a:buClr>
              <a:buFont typeface="Wingdings" pitchFamily="2" charset="2"/>
              <a:buChar char="n"/>
            </a:pPr>
            <a:r>
              <a:rPr kumimoji="0" lang="de-DE" altLang="zh-TW" sz="2200" dirty="0">
                <a:latin typeface="Calibri" pitchFamily="34" charset="0"/>
                <a:cs typeface="Calibri" pitchFamily="34" charset="0"/>
              </a:rPr>
              <a:t>Reputation in Taiwan, China and Asia for Integrity, Quality-made Products, Application </a:t>
            </a:r>
            <a:r>
              <a:rPr kumimoji="0" lang="de-DE" altLang="zh-TW" sz="2200" dirty="0" smtClean="0">
                <a:latin typeface="Calibri" pitchFamily="34" charset="0"/>
                <a:cs typeface="Calibri" pitchFamily="34" charset="0"/>
              </a:rPr>
              <a:t>Support </a:t>
            </a:r>
            <a:r>
              <a:rPr kumimoji="0" lang="de-DE" altLang="zh-TW" sz="2200" dirty="0">
                <a:latin typeface="Calibri" pitchFamily="34" charset="0"/>
                <a:cs typeface="Calibri" pitchFamily="34" charset="0"/>
              </a:rPr>
              <a:t>and Service</a:t>
            </a:r>
          </a:p>
          <a:p>
            <a:pPr defTabSz="290513">
              <a:lnSpc>
                <a:spcPts val="2100"/>
              </a:lnSpc>
              <a:spcAft>
                <a:spcPts val="1200"/>
              </a:spcAft>
              <a:buClr>
                <a:srgbClr val="0070C0"/>
              </a:buClr>
              <a:buFont typeface="Wingdings" pitchFamily="2" charset="2"/>
              <a:buChar char="n"/>
            </a:pPr>
            <a:r>
              <a:rPr kumimoji="0" lang="de-DE" altLang="zh-TW" sz="2200" dirty="0">
                <a:latin typeface="Calibri" pitchFamily="34" charset="0"/>
                <a:cs typeface="Calibri" pitchFamily="34" charset="0"/>
              </a:rPr>
              <a:t>Headquarters Address:16 F, No.88, Chung Shan N. Rd., Sec. 6, Taipei, Taiwan </a:t>
            </a:r>
          </a:p>
        </p:txBody>
      </p:sp>
      <p:pic>
        <p:nvPicPr>
          <p:cNvPr id="4" name="Picture 3" descr="大樓東南側全景"/>
          <p:cNvPicPr>
            <a:picLocks noChangeAspect="1" noChangeArrowheads="1"/>
          </p:cNvPicPr>
          <p:nvPr/>
        </p:nvPicPr>
        <p:blipFill>
          <a:blip r:embed="rId2">
            <a:lum bright="16000" contrast="14000"/>
            <a:extLst>
              <a:ext uri="{28A0092B-C50C-407E-A947-70E740481C1C}">
                <a14:useLocalDpi xmlns:a14="http://schemas.microsoft.com/office/drawing/2010/main" val="0"/>
              </a:ext>
            </a:extLst>
          </a:blip>
          <a:srcRect/>
          <a:stretch>
            <a:fillRect/>
          </a:stretch>
        </p:blipFill>
        <p:spPr bwMode="auto">
          <a:xfrm>
            <a:off x="6012160" y="1796213"/>
            <a:ext cx="2677163" cy="415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2200" y="1268760"/>
            <a:ext cx="1669051" cy="404518"/>
          </a:xfrm>
          <a:prstGeom prst="rect">
            <a:avLst/>
          </a:prstGeom>
        </p:spPr>
      </p:pic>
    </p:spTree>
    <p:extLst>
      <p:ext uri="{BB962C8B-B14F-4D97-AF65-F5344CB8AC3E}">
        <p14:creationId xmlns:p14="http://schemas.microsoft.com/office/powerpoint/2010/main" val="2990415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latin typeface="Calibri" pitchFamily="34" charset="0"/>
                <a:cs typeface="Calibri" pitchFamily="34" charset="0"/>
              </a:rPr>
              <a:t>Global Factories, Branch and Sales</a:t>
            </a:r>
            <a:endParaRPr lang="zh-TW" altLang="en-US" dirty="0">
              <a:latin typeface="Calibri" pitchFamily="34" charset="0"/>
              <a:cs typeface="Calibri" pitchFamily="34" charset="0"/>
            </a:endParaRPr>
          </a:p>
        </p:txBody>
      </p:sp>
      <p:sp>
        <p:nvSpPr>
          <p:cNvPr id="3" name="內容版面配置區 2"/>
          <p:cNvSpPr>
            <a:spLocks noGrp="1"/>
          </p:cNvSpPr>
          <p:nvPr>
            <p:ph idx="1"/>
          </p:nvPr>
        </p:nvSpPr>
        <p:spPr/>
        <p:txBody>
          <a:bodyPr/>
          <a:lstStyle/>
          <a:p>
            <a:endParaRPr lang="zh-TW" altLang="en-US" dirty="0"/>
          </a:p>
        </p:txBody>
      </p:sp>
      <p:pic>
        <p:nvPicPr>
          <p:cNvPr id="4" name="Picture 4" descr="MAP+拷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052736"/>
            <a:ext cx="9105900" cy="5544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5"/>
          <p:cNvSpPr>
            <a:spLocks noChangeArrowheads="1"/>
          </p:cNvSpPr>
          <p:nvPr/>
        </p:nvSpPr>
        <p:spPr bwMode="auto">
          <a:xfrm>
            <a:off x="4313237" y="2562225"/>
            <a:ext cx="2663825" cy="341313"/>
          </a:xfrm>
          <a:prstGeom prst="flowChartAlternateProcess">
            <a:avLst/>
          </a:prstGeom>
          <a:solidFill>
            <a:srgbClr val="FFCC00">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400" b="1">
                <a:latin typeface="Verdana" pitchFamily="34" charset="0"/>
                <a:ea typeface="微軟正黑體" pitchFamily="34" charset="-120"/>
              </a:rPr>
              <a:t>18 Sales offices in China</a:t>
            </a:r>
          </a:p>
        </p:txBody>
      </p:sp>
      <p:sp>
        <p:nvSpPr>
          <p:cNvPr id="6" name="AutoShape 6"/>
          <p:cNvSpPr>
            <a:spLocks noChangeArrowheads="1"/>
          </p:cNvSpPr>
          <p:nvPr/>
        </p:nvSpPr>
        <p:spPr bwMode="auto">
          <a:xfrm>
            <a:off x="6372200" y="4402931"/>
            <a:ext cx="2405062" cy="357187"/>
          </a:xfrm>
          <a:prstGeom prst="flowChartAlternateProcess">
            <a:avLst/>
          </a:prstGeom>
          <a:solidFill>
            <a:srgbClr val="FF99CC">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200" b="1" dirty="0">
                <a:latin typeface="Verdana" pitchFamily="34" charset="0"/>
                <a:ea typeface="微軟正黑體" pitchFamily="34" charset="-120"/>
              </a:rPr>
              <a:t>California USA </a:t>
            </a:r>
            <a:r>
              <a:rPr lang="en-US" altLang="zh-TW" sz="1200" b="1" dirty="0" smtClean="0">
                <a:latin typeface="Verdana" pitchFamily="34" charset="0"/>
                <a:ea typeface="微軟正黑體" pitchFamily="34" charset="-120"/>
              </a:rPr>
              <a:t>Subsidiary</a:t>
            </a:r>
            <a:endParaRPr lang="en-US" altLang="zh-TW" sz="1200" b="1" dirty="0">
              <a:latin typeface="Verdana" pitchFamily="34" charset="0"/>
              <a:ea typeface="微軟正黑體" pitchFamily="34" charset="-120"/>
            </a:endParaRPr>
          </a:p>
        </p:txBody>
      </p:sp>
      <p:sp>
        <p:nvSpPr>
          <p:cNvPr id="7" name="AutoShape 7"/>
          <p:cNvSpPr>
            <a:spLocks noChangeArrowheads="1"/>
          </p:cNvSpPr>
          <p:nvPr/>
        </p:nvSpPr>
        <p:spPr bwMode="auto">
          <a:xfrm>
            <a:off x="6284912" y="5080000"/>
            <a:ext cx="1806575" cy="355600"/>
          </a:xfrm>
          <a:prstGeom prst="flowChartAlternateProcess">
            <a:avLst/>
          </a:prstGeom>
          <a:solidFill>
            <a:srgbClr val="FF99CC">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100" b="1" dirty="0">
                <a:latin typeface="Verdana" pitchFamily="34" charset="0"/>
                <a:ea typeface="微軟正黑體" pitchFamily="34" charset="-120"/>
              </a:rPr>
              <a:t>Australia Subsidiary</a:t>
            </a:r>
          </a:p>
        </p:txBody>
      </p:sp>
      <p:sp>
        <p:nvSpPr>
          <p:cNvPr id="8" name="AutoShape 8"/>
          <p:cNvSpPr>
            <a:spLocks noChangeArrowheads="1"/>
          </p:cNvSpPr>
          <p:nvPr/>
        </p:nvSpPr>
        <p:spPr bwMode="auto">
          <a:xfrm>
            <a:off x="223105" y="4968876"/>
            <a:ext cx="2093912" cy="352425"/>
          </a:xfrm>
          <a:prstGeom prst="flowChartAlternateProcess">
            <a:avLst/>
          </a:prstGeom>
          <a:solidFill>
            <a:srgbClr val="FF99CC">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400" b="1">
                <a:latin typeface="Verdana" pitchFamily="34" charset="0"/>
                <a:ea typeface="微軟正黑體" pitchFamily="34" charset="-120"/>
              </a:rPr>
              <a:t>Philippines Branch</a:t>
            </a:r>
          </a:p>
        </p:txBody>
      </p:sp>
      <p:cxnSp>
        <p:nvCxnSpPr>
          <p:cNvPr id="9" name="AutoShape 9"/>
          <p:cNvCxnSpPr>
            <a:cxnSpLocks noChangeShapeType="1"/>
          </p:cNvCxnSpPr>
          <p:nvPr/>
        </p:nvCxnSpPr>
        <p:spPr bwMode="auto">
          <a:xfrm rot="10800000">
            <a:off x="2771774" y="3571044"/>
            <a:ext cx="844550" cy="508000"/>
          </a:xfrm>
          <a:prstGeom prst="bentConnector2">
            <a:avLst/>
          </a:prstGeom>
          <a:noFill/>
          <a:ln w="25400">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Oval 10"/>
          <p:cNvSpPr>
            <a:spLocks noChangeArrowheads="1"/>
          </p:cNvSpPr>
          <p:nvPr/>
        </p:nvSpPr>
        <p:spPr bwMode="auto">
          <a:xfrm>
            <a:off x="2277269" y="3834569"/>
            <a:ext cx="125413" cy="123825"/>
          </a:xfrm>
          <a:prstGeom prst="ellipse">
            <a:avLst/>
          </a:prstGeom>
          <a:solidFill>
            <a:srgbClr val="FF99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1" name="Oval 11"/>
          <p:cNvSpPr>
            <a:spLocks noChangeArrowheads="1"/>
          </p:cNvSpPr>
          <p:nvPr/>
        </p:nvSpPr>
        <p:spPr bwMode="auto">
          <a:xfrm>
            <a:off x="3337718" y="5859463"/>
            <a:ext cx="127000" cy="123825"/>
          </a:xfrm>
          <a:prstGeom prst="ellipse">
            <a:avLst/>
          </a:prstGeom>
          <a:solidFill>
            <a:srgbClr val="FF99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 name="Oval 12"/>
          <p:cNvSpPr>
            <a:spLocks noChangeArrowheads="1"/>
          </p:cNvSpPr>
          <p:nvPr/>
        </p:nvSpPr>
        <p:spPr bwMode="auto">
          <a:xfrm>
            <a:off x="8383588" y="3296444"/>
            <a:ext cx="142875" cy="122237"/>
          </a:xfrm>
          <a:prstGeom prst="ellipse">
            <a:avLst/>
          </a:prstGeom>
          <a:solidFill>
            <a:srgbClr val="FF99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cxnSp>
        <p:nvCxnSpPr>
          <p:cNvPr id="13" name="AutoShape 13"/>
          <p:cNvCxnSpPr>
            <a:cxnSpLocks noChangeShapeType="1"/>
          </p:cNvCxnSpPr>
          <p:nvPr/>
        </p:nvCxnSpPr>
        <p:spPr bwMode="auto">
          <a:xfrm rot="16200000">
            <a:off x="1237457" y="3860007"/>
            <a:ext cx="1028700" cy="1176337"/>
          </a:xfrm>
          <a:prstGeom prst="bentConnector3">
            <a:avLst>
              <a:gd name="adj1" fmla="val 50000"/>
            </a:avLst>
          </a:prstGeom>
          <a:noFill/>
          <a:ln w="25400">
            <a:solidFill>
              <a:srgbClr val="FF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AutoShape 14"/>
          <p:cNvCxnSpPr>
            <a:cxnSpLocks noChangeShapeType="1"/>
          </p:cNvCxnSpPr>
          <p:nvPr/>
        </p:nvCxnSpPr>
        <p:spPr bwMode="auto">
          <a:xfrm rot="10800000" flipV="1">
            <a:off x="3419475" y="5257800"/>
            <a:ext cx="2865437" cy="663575"/>
          </a:xfrm>
          <a:prstGeom prst="bentConnector3">
            <a:avLst>
              <a:gd name="adj1" fmla="val 65426"/>
            </a:avLst>
          </a:prstGeom>
          <a:noFill/>
          <a:ln w="25400">
            <a:solidFill>
              <a:srgbClr val="FF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AutoShape 15"/>
          <p:cNvCxnSpPr>
            <a:cxnSpLocks noChangeShapeType="1"/>
          </p:cNvCxnSpPr>
          <p:nvPr/>
        </p:nvCxnSpPr>
        <p:spPr bwMode="auto">
          <a:xfrm rot="16200000" flipH="1" flipV="1">
            <a:off x="7485062" y="3462338"/>
            <a:ext cx="1112838" cy="827088"/>
          </a:xfrm>
          <a:prstGeom prst="bentConnector3">
            <a:avLst>
              <a:gd name="adj1" fmla="val -22111"/>
            </a:avLst>
          </a:prstGeom>
          <a:noFill/>
          <a:ln w="25400">
            <a:solidFill>
              <a:srgbClr val="FF00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Oval 16"/>
          <p:cNvSpPr>
            <a:spLocks noChangeArrowheads="1"/>
          </p:cNvSpPr>
          <p:nvPr/>
        </p:nvSpPr>
        <p:spPr bwMode="auto">
          <a:xfrm>
            <a:off x="2679697" y="3192461"/>
            <a:ext cx="125413" cy="123825"/>
          </a:xfrm>
          <a:prstGeom prst="ellipse">
            <a:avLst/>
          </a:prstGeom>
          <a:solidFill>
            <a:srgbClr val="00008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7" name="Oval 17"/>
          <p:cNvSpPr>
            <a:spLocks noChangeArrowheads="1"/>
          </p:cNvSpPr>
          <p:nvPr/>
        </p:nvSpPr>
        <p:spPr bwMode="auto">
          <a:xfrm>
            <a:off x="2703511" y="3509131"/>
            <a:ext cx="125413" cy="123825"/>
          </a:xfrm>
          <a:prstGeom prst="ellipse">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8" name="Oval 18"/>
          <p:cNvSpPr>
            <a:spLocks noChangeArrowheads="1"/>
          </p:cNvSpPr>
          <p:nvPr/>
        </p:nvSpPr>
        <p:spPr bwMode="auto">
          <a:xfrm>
            <a:off x="2696369" y="3341686"/>
            <a:ext cx="125413" cy="122237"/>
          </a:xfrm>
          <a:prstGeom prst="ellipse">
            <a:avLst/>
          </a:prstGeom>
          <a:solidFill>
            <a:srgbClr val="008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9" name="AutoShape 19"/>
          <p:cNvSpPr>
            <a:spLocks noChangeArrowheads="1"/>
          </p:cNvSpPr>
          <p:nvPr/>
        </p:nvSpPr>
        <p:spPr bwMode="auto">
          <a:xfrm>
            <a:off x="3559174" y="3875881"/>
            <a:ext cx="3556000" cy="360362"/>
          </a:xfrm>
          <a:prstGeom prst="flowChartAlternateProcess">
            <a:avLst/>
          </a:prstGeom>
          <a:solidFill>
            <a:srgbClr val="FFCC00">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400" b="1" dirty="0">
                <a:latin typeface="Verdana" pitchFamily="34" charset="0"/>
                <a:ea typeface="微軟正黑體" pitchFamily="34" charset="-120"/>
              </a:rPr>
              <a:t>5 Branch(Sales) offices in Taiwan</a:t>
            </a:r>
          </a:p>
        </p:txBody>
      </p:sp>
      <p:sp>
        <p:nvSpPr>
          <p:cNvPr id="20" name="Oval 20"/>
          <p:cNvSpPr>
            <a:spLocks noChangeArrowheads="1"/>
          </p:cNvSpPr>
          <p:nvPr/>
        </p:nvSpPr>
        <p:spPr bwMode="auto">
          <a:xfrm>
            <a:off x="1116013" y="2060575"/>
            <a:ext cx="555625" cy="147955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cxnSp>
        <p:nvCxnSpPr>
          <p:cNvPr id="21" name="AutoShape 22"/>
          <p:cNvCxnSpPr>
            <a:cxnSpLocks noChangeShapeType="1"/>
          </p:cNvCxnSpPr>
          <p:nvPr/>
        </p:nvCxnSpPr>
        <p:spPr bwMode="auto">
          <a:xfrm rot="10800000">
            <a:off x="2743993" y="2388394"/>
            <a:ext cx="1574800" cy="292100"/>
          </a:xfrm>
          <a:prstGeom prst="bentConnector4">
            <a:avLst>
              <a:gd name="adj1" fmla="val 29333"/>
              <a:gd name="adj2" fmla="val 232606"/>
            </a:avLst>
          </a:prstGeom>
          <a:noFill/>
          <a:ln w="25400">
            <a:solidFill>
              <a:srgbClr val="FFCC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AutoShape 23"/>
          <p:cNvCxnSpPr>
            <a:cxnSpLocks noChangeShapeType="1"/>
          </p:cNvCxnSpPr>
          <p:nvPr/>
        </p:nvCxnSpPr>
        <p:spPr bwMode="auto">
          <a:xfrm rot="10800000">
            <a:off x="2859084" y="3402804"/>
            <a:ext cx="811212" cy="363538"/>
          </a:xfrm>
          <a:prstGeom prst="bentConnector3">
            <a:avLst>
              <a:gd name="adj1" fmla="val 50097"/>
            </a:avLst>
          </a:prstGeom>
          <a:noFill/>
          <a:ln w="28575">
            <a:solidFill>
              <a:srgbClr val="008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AutoShape 24"/>
          <p:cNvSpPr>
            <a:spLocks noChangeArrowheads="1"/>
          </p:cNvSpPr>
          <p:nvPr/>
        </p:nvSpPr>
        <p:spPr bwMode="auto">
          <a:xfrm>
            <a:off x="3635896" y="3517067"/>
            <a:ext cx="2370138" cy="301625"/>
          </a:xfrm>
          <a:prstGeom prst="flowChartAlternateProcess">
            <a:avLst/>
          </a:prstGeom>
          <a:solidFill>
            <a:srgbClr val="008000">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400" b="1" dirty="0">
                <a:solidFill>
                  <a:schemeClr val="bg1"/>
                </a:solidFill>
                <a:latin typeface="Verdana" pitchFamily="34" charset="0"/>
                <a:ea typeface="微軟正黑體" pitchFamily="34" charset="-120"/>
              </a:rPr>
              <a:t>3</a:t>
            </a:r>
            <a:r>
              <a:rPr lang="en-US" altLang="zh-TW" sz="1400" b="1" dirty="0" smtClean="0">
                <a:solidFill>
                  <a:schemeClr val="bg1"/>
                </a:solidFill>
                <a:latin typeface="Verdana" pitchFamily="34" charset="0"/>
                <a:ea typeface="微軟正黑體" pitchFamily="34" charset="-120"/>
              </a:rPr>
              <a:t> </a:t>
            </a:r>
            <a:r>
              <a:rPr lang="en-US" altLang="zh-TW" sz="1400" b="1" dirty="0">
                <a:solidFill>
                  <a:schemeClr val="bg1"/>
                </a:solidFill>
                <a:latin typeface="Verdana" pitchFamily="34" charset="0"/>
                <a:ea typeface="微軟正黑體" pitchFamily="34" charset="-120"/>
              </a:rPr>
              <a:t>Factories in Taiwan</a:t>
            </a:r>
          </a:p>
        </p:txBody>
      </p:sp>
      <p:cxnSp>
        <p:nvCxnSpPr>
          <p:cNvPr id="24" name="AutoShape 25"/>
          <p:cNvCxnSpPr>
            <a:cxnSpLocks noChangeShapeType="1"/>
          </p:cNvCxnSpPr>
          <p:nvPr/>
        </p:nvCxnSpPr>
        <p:spPr bwMode="auto">
          <a:xfrm rot="10800000">
            <a:off x="2815430" y="3235324"/>
            <a:ext cx="811212" cy="80962"/>
          </a:xfrm>
          <a:prstGeom prst="bentConnector3">
            <a:avLst>
              <a:gd name="adj1" fmla="val 50097"/>
            </a:avLst>
          </a:prstGeom>
          <a:noFill/>
          <a:ln w="22225">
            <a:solidFill>
              <a:srgbClr val="00008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AutoShape 26"/>
          <p:cNvSpPr>
            <a:spLocks noChangeArrowheads="1"/>
          </p:cNvSpPr>
          <p:nvPr/>
        </p:nvSpPr>
        <p:spPr bwMode="auto">
          <a:xfrm>
            <a:off x="3587030" y="3144838"/>
            <a:ext cx="2497138" cy="292100"/>
          </a:xfrm>
          <a:prstGeom prst="flowChartAlternateProcess">
            <a:avLst/>
          </a:prstGeom>
          <a:solidFill>
            <a:srgbClr val="000080">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400" b="1" dirty="0">
                <a:solidFill>
                  <a:schemeClr val="bg1"/>
                </a:solidFill>
                <a:latin typeface="Verdana" pitchFamily="34" charset="0"/>
                <a:ea typeface="微軟正黑體" pitchFamily="34" charset="-120"/>
              </a:rPr>
              <a:t>Headquarters in Taipei</a:t>
            </a:r>
          </a:p>
        </p:txBody>
      </p:sp>
      <p:sp>
        <p:nvSpPr>
          <p:cNvPr id="26" name="AutoShape 27"/>
          <p:cNvSpPr>
            <a:spLocks noChangeArrowheads="1"/>
          </p:cNvSpPr>
          <p:nvPr/>
        </p:nvSpPr>
        <p:spPr bwMode="auto">
          <a:xfrm>
            <a:off x="2044700" y="1131094"/>
            <a:ext cx="2449513" cy="341312"/>
          </a:xfrm>
          <a:prstGeom prst="flowChartAlternateProcess">
            <a:avLst/>
          </a:prstGeom>
          <a:solidFill>
            <a:srgbClr val="008000">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400" b="1" dirty="0">
                <a:solidFill>
                  <a:schemeClr val="bg1"/>
                </a:solidFill>
                <a:latin typeface="Verdana" pitchFamily="34" charset="0"/>
                <a:ea typeface="微軟正黑體" pitchFamily="34" charset="-120"/>
              </a:rPr>
              <a:t>3</a:t>
            </a:r>
            <a:r>
              <a:rPr lang="en-US" altLang="zh-TW" sz="1400" b="1" dirty="0" smtClean="0">
                <a:solidFill>
                  <a:schemeClr val="bg1"/>
                </a:solidFill>
                <a:latin typeface="Verdana" pitchFamily="34" charset="0"/>
                <a:ea typeface="微軟正黑體" pitchFamily="34" charset="-120"/>
              </a:rPr>
              <a:t> </a:t>
            </a:r>
            <a:r>
              <a:rPr lang="en-US" altLang="zh-TW" sz="1400" b="1" dirty="0">
                <a:solidFill>
                  <a:schemeClr val="bg1"/>
                </a:solidFill>
                <a:latin typeface="Verdana" pitchFamily="34" charset="0"/>
                <a:ea typeface="微軟正黑體" pitchFamily="34" charset="-120"/>
              </a:rPr>
              <a:t>Factories in Vietnam</a:t>
            </a:r>
          </a:p>
        </p:txBody>
      </p:sp>
      <p:cxnSp>
        <p:nvCxnSpPr>
          <p:cNvPr id="27" name="AutoShape 29"/>
          <p:cNvCxnSpPr>
            <a:cxnSpLocks noChangeShapeType="1"/>
          </p:cNvCxnSpPr>
          <p:nvPr/>
        </p:nvCxnSpPr>
        <p:spPr bwMode="auto">
          <a:xfrm rot="5400000">
            <a:off x="646508" y="2303065"/>
            <a:ext cx="2461420" cy="800102"/>
          </a:xfrm>
          <a:prstGeom prst="bentConnector3">
            <a:avLst>
              <a:gd name="adj1" fmla="val 50000"/>
            </a:avLst>
          </a:prstGeom>
          <a:noFill/>
          <a:ln w="28575">
            <a:solidFill>
              <a:srgbClr val="008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AutoShape 30"/>
          <p:cNvSpPr>
            <a:spLocks noChangeArrowheads="1"/>
          </p:cNvSpPr>
          <p:nvPr/>
        </p:nvSpPr>
        <p:spPr bwMode="auto">
          <a:xfrm>
            <a:off x="3923928" y="1597086"/>
            <a:ext cx="2376488" cy="341312"/>
          </a:xfrm>
          <a:prstGeom prst="flowChartAlternateProcess">
            <a:avLst/>
          </a:prstGeom>
          <a:solidFill>
            <a:srgbClr val="008000">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400" b="1" dirty="0">
                <a:solidFill>
                  <a:schemeClr val="bg1"/>
                </a:solidFill>
                <a:latin typeface="Verdana" pitchFamily="34" charset="0"/>
                <a:ea typeface="微軟正黑體" pitchFamily="34" charset="-120"/>
              </a:rPr>
              <a:t>12 Factories in China</a:t>
            </a:r>
          </a:p>
        </p:txBody>
      </p:sp>
      <p:sp>
        <p:nvSpPr>
          <p:cNvPr id="29" name="Oval 31"/>
          <p:cNvSpPr>
            <a:spLocks noChangeArrowheads="1"/>
          </p:cNvSpPr>
          <p:nvPr/>
        </p:nvSpPr>
        <p:spPr bwMode="auto">
          <a:xfrm rot="1680221">
            <a:off x="1476375" y="3708651"/>
            <a:ext cx="476250" cy="666750"/>
          </a:xfrm>
          <a:prstGeom prst="ellipse">
            <a:avLst/>
          </a:prstGeom>
          <a:solidFill>
            <a:srgbClr val="008000">
              <a:alpha val="52940"/>
            </a:srgbClr>
          </a:solidFill>
          <a:ln w="19050" algn="ctr">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cxnSp>
        <p:nvCxnSpPr>
          <p:cNvPr id="30" name="AutoShape 32"/>
          <p:cNvCxnSpPr>
            <a:cxnSpLocks noChangeShapeType="1"/>
          </p:cNvCxnSpPr>
          <p:nvPr/>
        </p:nvCxnSpPr>
        <p:spPr bwMode="auto">
          <a:xfrm rot="10800000" flipV="1">
            <a:off x="2670172" y="1608259"/>
            <a:ext cx="1311091" cy="660279"/>
          </a:xfrm>
          <a:prstGeom prst="bentConnector2">
            <a:avLst/>
          </a:prstGeom>
          <a:noFill/>
          <a:ln w="28575">
            <a:solidFill>
              <a:srgbClr val="008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AutoShape 33"/>
          <p:cNvSpPr>
            <a:spLocks noChangeArrowheads="1"/>
          </p:cNvSpPr>
          <p:nvPr/>
        </p:nvSpPr>
        <p:spPr bwMode="auto">
          <a:xfrm>
            <a:off x="4499446" y="2113756"/>
            <a:ext cx="2736850" cy="287337"/>
          </a:xfrm>
          <a:prstGeom prst="flowChartAlternateProcess">
            <a:avLst/>
          </a:prstGeom>
          <a:solidFill>
            <a:srgbClr val="FF99CC">
              <a:alpha val="79999"/>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Font typeface="Wingdings" pitchFamily="2" charset="2"/>
              <a:buNone/>
            </a:pPr>
            <a:r>
              <a:rPr lang="en-US" altLang="zh-TW" sz="1400" b="1" dirty="0">
                <a:latin typeface="Verdana" pitchFamily="34" charset="0"/>
                <a:ea typeface="微軟正黑體" pitchFamily="34" charset="-120"/>
              </a:rPr>
              <a:t>5 Branch offices in China</a:t>
            </a:r>
          </a:p>
        </p:txBody>
      </p:sp>
      <p:sp>
        <p:nvSpPr>
          <p:cNvPr id="32" name="Oval 34"/>
          <p:cNvSpPr>
            <a:spLocks noChangeArrowheads="1"/>
          </p:cNvSpPr>
          <p:nvPr/>
        </p:nvSpPr>
        <p:spPr bwMode="auto">
          <a:xfrm>
            <a:off x="2614611" y="2267744"/>
            <a:ext cx="125412" cy="123825"/>
          </a:xfrm>
          <a:prstGeom prst="ellipse">
            <a:avLst/>
          </a:prstGeom>
          <a:solidFill>
            <a:srgbClr val="008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33" name="Oval 35"/>
          <p:cNvSpPr>
            <a:spLocks noChangeArrowheads="1"/>
          </p:cNvSpPr>
          <p:nvPr/>
        </p:nvSpPr>
        <p:spPr bwMode="auto">
          <a:xfrm>
            <a:off x="2670172" y="2413000"/>
            <a:ext cx="125412" cy="123825"/>
          </a:xfrm>
          <a:prstGeom prst="ellipse">
            <a:avLst/>
          </a:prstGeom>
          <a:solidFill>
            <a:srgbClr val="FF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34" name="Oval 36"/>
          <p:cNvSpPr>
            <a:spLocks noChangeArrowheads="1"/>
          </p:cNvSpPr>
          <p:nvPr/>
        </p:nvSpPr>
        <p:spPr bwMode="auto">
          <a:xfrm>
            <a:off x="2771774" y="2301876"/>
            <a:ext cx="125413" cy="123825"/>
          </a:xfrm>
          <a:prstGeom prst="ellipse">
            <a:avLst/>
          </a:prstGeom>
          <a:solidFill>
            <a:srgbClr val="FF99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cxnSp>
        <p:nvCxnSpPr>
          <p:cNvPr id="35" name="AutoShape 39"/>
          <p:cNvCxnSpPr>
            <a:cxnSpLocks noChangeShapeType="1"/>
          </p:cNvCxnSpPr>
          <p:nvPr/>
        </p:nvCxnSpPr>
        <p:spPr bwMode="auto">
          <a:xfrm rot="10800000" flipV="1">
            <a:off x="2832098" y="2257425"/>
            <a:ext cx="1682750" cy="179387"/>
          </a:xfrm>
          <a:prstGeom prst="bentConnector4">
            <a:avLst>
              <a:gd name="adj1" fmla="val 49435"/>
              <a:gd name="adj2" fmla="val 237167"/>
            </a:avLst>
          </a:prstGeom>
          <a:noFill/>
          <a:ln w="25400">
            <a:solidFill>
              <a:srgbClr val="FF99CC"/>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6369924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2998"/>
            <a:ext cx="8676456" cy="1039738"/>
          </a:xfrm>
        </p:spPr>
        <p:txBody>
          <a:bodyPr/>
          <a:lstStyle/>
          <a:p>
            <a:r>
              <a:rPr lang="en-US" altLang="zh-TW" b="1" dirty="0">
                <a:latin typeface="Calibri" pitchFamily="34" charset="0"/>
                <a:cs typeface="Calibri" pitchFamily="34" charset="0"/>
              </a:rPr>
              <a:t>Financial Highlights </a:t>
            </a:r>
            <a:r>
              <a:rPr lang="en-US" altLang="zh-TW" b="1" dirty="0" smtClean="0">
                <a:latin typeface="Calibri" pitchFamily="34" charset="0"/>
                <a:cs typeface="Calibri" pitchFamily="34" charset="0"/>
              </a:rPr>
              <a:t>– Income Statement                           </a:t>
            </a:r>
            <a:r>
              <a:rPr lang="en-US" altLang="zh-TW" sz="2400" b="1" dirty="0" smtClean="0">
                <a:latin typeface="Calibri" pitchFamily="34" charset="0"/>
                <a:cs typeface="Calibri" pitchFamily="34" charset="0"/>
              </a:rPr>
              <a:t>(Consolidated)</a:t>
            </a:r>
            <a:endParaRPr lang="zh-TW" altLang="en-US" sz="2400" b="1" dirty="0">
              <a:latin typeface="Calibri" pitchFamily="34" charset="0"/>
              <a:cs typeface="Calibri" pitchFamily="34" charset="0"/>
            </a:endParaRPr>
          </a:p>
        </p:txBody>
      </p:sp>
      <p:sp>
        <p:nvSpPr>
          <p:cNvPr id="3" name="文字方塊 2"/>
          <p:cNvSpPr txBox="1"/>
          <p:nvPr/>
        </p:nvSpPr>
        <p:spPr>
          <a:xfrm>
            <a:off x="2311200" y="1260000"/>
            <a:ext cx="5328592" cy="338554"/>
          </a:xfrm>
          <a:prstGeom prst="rect">
            <a:avLst/>
          </a:prstGeom>
          <a:noFill/>
        </p:spPr>
        <p:txBody>
          <a:bodyPr wrap="square" rtlCol="0">
            <a:spAutoFit/>
          </a:bodyPr>
          <a:lstStyle/>
          <a:p>
            <a:pPr algn="r"/>
            <a:r>
              <a:rPr lang="en-US" altLang="zh-TW" sz="1600" dirty="0" smtClean="0">
                <a:latin typeface="Calibri" pitchFamily="34" charset="0"/>
                <a:cs typeface="Calibri" pitchFamily="34" charset="0"/>
              </a:rPr>
              <a:t>(In Millions of NTD, Except EPS and Dividend)</a:t>
            </a:r>
            <a:endParaRPr lang="zh-TW" altLang="en-US" sz="1600"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999" y="1627200"/>
            <a:ext cx="6789600" cy="4410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83603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latin typeface="Calibri" pitchFamily="34" charset="0"/>
                <a:cs typeface="Calibri" pitchFamily="34" charset="0"/>
              </a:rPr>
              <a:t>Financial Highlights </a:t>
            </a:r>
            <a:r>
              <a:rPr lang="en-US" altLang="zh-TW" b="1" dirty="0" smtClean="0">
                <a:latin typeface="Calibri" pitchFamily="34" charset="0"/>
                <a:cs typeface="Calibri" pitchFamily="34" charset="0"/>
              </a:rPr>
              <a:t>– Balance Sheet</a:t>
            </a:r>
            <a:br>
              <a:rPr lang="en-US" altLang="zh-TW" b="1" dirty="0" smtClean="0">
                <a:latin typeface="Calibri" pitchFamily="34" charset="0"/>
                <a:cs typeface="Calibri" pitchFamily="34" charset="0"/>
              </a:rPr>
            </a:br>
            <a:r>
              <a:rPr lang="en-US" altLang="zh-TW" sz="2400" b="1" dirty="0">
                <a:latin typeface="Calibri" pitchFamily="34" charset="0"/>
                <a:cs typeface="Calibri" pitchFamily="34" charset="0"/>
              </a:rPr>
              <a:t>(Consolidated)</a:t>
            </a:r>
            <a:endParaRPr lang="zh-TW" altLang="en-US" sz="2400" b="1" dirty="0">
              <a:latin typeface="Calibri" pitchFamily="34" charset="0"/>
              <a:cs typeface="Calibri" pitchFamily="34" charset="0"/>
            </a:endParaRPr>
          </a:p>
        </p:txBody>
      </p:sp>
      <p:sp>
        <p:nvSpPr>
          <p:cNvPr id="6" name="文字方塊 5"/>
          <p:cNvSpPr txBox="1"/>
          <p:nvPr/>
        </p:nvSpPr>
        <p:spPr>
          <a:xfrm>
            <a:off x="2843584" y="1236236"/>
            <a:ext cx="5328592" cy="338554"/>
          </a:xfrm>
          <a:prstGeom prst="rect">
            <a:avLst/>
          </a:prstGeom>
          <a:noFill/>
        </p:spPr>
        <p:txBody>
          <a:bodyPr wrap="square" rtlCol="0">
            <a:spAutoFit/>
          </a:bodyPr>
          <a:lstStyle/>
          <a:p>
            <a:pPr algn="r"/>
            <a:r>
              <a:rPr lang="en-US" altLang="zh-TW" sz="1600" dirty="0" smtClean="0">
                <a:latin typeface="Calibri" pitchFamily="34" charset="0"/>
                <a:cs typeface="Calibri" pitchFamily="34" charset="0"/>
              </a:rPr>
              <a:t>(In Millions of NTD)</a:t>
            </a:r>
            <a:endParaRPr lang="zh-TW" altLang="en-US" sz="1600" dirty="0">
              <a:latin typeface="Calibri" pitchFamily="34" charset="0"/>
              <a:cs typeface="Calibri"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000" y="1627200"/>
            <a:ext cx="7619415" cy="455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418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latin typeface="Calibri" pitchFamily="34" charset="0"/>
                <a:cs typeface="Calibri" pitchFamily="34" charset="0"/>
              </a:rPr>
              <a:t>Financial Highlights – Income Statement                           </a:t>
            </a:r>
            <a:r>
              <a:rPr lang="en-US" altLang="zh-TW" sz="2400" b="1" dirty="0" smtClean="0">
                <a:latin typeface="Calibri" pitchFamily="34" charset="0"/>
                <a:cs typeface="Calibri" pitchFamily="34" charset="0"/>
              </a:rPr>
              <a:t>(Standalone)</a:t>
            </a:r>
            <a:endParaRPr lang="zh-TW" altLang="en-US" b="1" dirty="0">
              <a:latin typeface="Calibri" pitchFamily="34" charset="0"/>
              <a:cs typeface="Calibri" pitchFamily="34" charset="0"/>
            </a:endParaRPr>
          </a:p>
        </p:txBody>
      </p:sp>
      <p:sp>
        <p:nvSpPr>
          <p:cNvPr id="8" name="文字方塊 7"/>
          <p:cNvSpPr txBox="1"/>
          <p:nvPr/>
        </p:nvSpPr>
        <p:spPr>
          <a:xfrm>
            <a:off x="2311546" y="1259468"/>
            <a:ext cx="5328592" cy="338554"/>
          </a:xfrm>
          <a:prstGeom prst="rect">
            <a:avLst/>
          </a:prstGeom>
          <a:noFill/>
        </p:spPr>
        <p:txBody>
          <a:bodyPr wrap="square" rtlCol="0">
            <a:spAutoFit/>
          </a:bodyPr>
          <a:lstStyle/>
          <a:p>
            <a:pPr algn="r"/>
            <a:r>
              <a:rPr lang="en-US" altLang="zh-TW" sz="1600" dirty="0" smtClean="0">
                <a:latin typeface="Calibri" pitchFamily="34" charset="0"/>
                <a:cs typeface="Calibri" pitchFamily="34" charset="0"/>
              </a:rPr>
              <a:t>(In Millions of NTD, Except EPS and Dividend)</a:t>
            </a:r>
            <a:endParaRPr lang="zh-TW" altLang="en-US" sz="1600" dirty="0">
              <a:latin typeface="Calibri" pitchFamily="34" charset="0"/>
              <a:cs typeface="Calibri"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000" y="1627200"/>
            <a:ext cx="6789694" cy="45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57906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latin typeface="Calibri" pitchFamily="34" charset="0"/>
                <a:cs typeface="Calibri" pitchFamily="34" charset="0"/>
              </a:rPr>
              <a:t>Financial Highlights </a:t>
            </a:r>
            <a:r>
              <a:rPr lang="en-US" altLang="zh-TW" b="1" dirty="0" smtClean="0">
                <a:latin typeface="Calibri" pitchFamily="34" charset="0"/>
                <a:cs typeface="Calibri" pitchFamily="34" charset="0"/>
              </a:rPr>
              <a:t>– Balance Sheet</a:t>
            </a:r>
            <a:br>
              <a:rPr lang="en-US" altLang="zh-TW" b="1" dirty="0" smtClean="0">
                <a:latin typeface="Calibri" pitchFamily="34" charset="0"/>
                <a:cs typeface="Calibri" pitchFamily="34" charset="0"/>
              </a:rPr>
            </a:br>
            <a:r>
              <a:rPr lang="en-US" altLang="zh-TW" sz="2400" b="1" dirty="0" smtClean="0">
                <a:latin typeface="Calibri" pitchFamily="34" charset="0"/>
                <a:cs typeface="Calibri" pitchFamily="34" charset="0"/>
              </a:rPr>
              <a:t>(Standalone)</a:t>
            </a:r>
            <a:endParaRPr lang="zh-TW" altLang="en-US" sz="2400" b="1" dirty="0">
              <a:latin typeface="Calibri" pitchFamily="34" charset="0"/>
              <a:cs typeface="Calibri" pitchFamily="34" charset="0"/>
            </a:endParaRPr>
          </a:p>
        </p:txBody>
      </p:sp>
      <p:sp>
        <p:nvSpPr>
          <p:cNvPr id="6" name="文字方塊 5"/>
          <p:cNvSpPr txBox="1"/>
          <p:nvPr/>
        </p:nvSpPr>
        <p:spPr>
          <a:xfrm>
            <a:off x="2843584" y="1236236"/>
            <a:ext cx="5328592" cy="338554"/>
          </a:xfrm>
          <a:prstGeom prst="rect">
            <a:avLst/>
          </a:prstGeom>
          <a:noFill/>
        </p:spPr>
        <p:txBody>
          <a:bodyPr wrap="square" rtlCol="0">
            <a:spAutoFit/>
          </a:bodyPr>
          <a:lstStyle/>
          <a:p>
            <a:pPr algn="r"/>
            <a:r>
              <a:rPr lang="en-US" altLang="zh-TW" sz="1600" dirty="0" smtClean="0">
                <a:latin typeface="Calibri" pitchFamily="34" charset="0"/>
                <a:cs typeface="Calibri" pitchFamily="34" charset="0"/>
              </a:rPr>
              <a:t>(In Millions of NTD)</a:t>
            </a:r>
            <a:endParaRPr lang="zh-TW" altLang="en-US" sz="1600"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000" y="1627200"/>
            <a:ext cx="7600835" cy="447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54684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2998"/>
            <a:ext cx="8676456" cy="1039738"/>
          </a:xfrm>
        </p:spPr>
        <p:txBody>
          <a:bodyPr/>
          <a:lstStyle/>
          <a:p>
            <a:r>
              <a:rPr lang="en-US" altLang="zh-TW" b="1" dirty="0">
                <a:latin typeface="Calibri" pitchFamily="34" charset="0"/>
                <a:cs typeface="Calibri" pitchFamily="34" charset="0"/>
              </a:rPr>
              <a:t>Financial Highlights </a:t>
            </a:r>
            <a:r>
              <a:rPr lang="en-US" altLang="zh-TW" b="1" dirty="0" smtClean="0">
                <a:latin typeface="Calibri" pitchFamily="34" charset="0"/>
                <a:cs typeface="Calibri" pitchFamily="34" charset="0"/>
              </a:rPr>
              <a:t>– Income Statement                           </a:t>
            </a:r>
            <a:r>
              <a:rPr lang="en-US" altLang="zh-TW" sz="2400" b="1" dirty="0" smtClean="0">
                <a:latin typeface="Calibri" pitchFamily="34" charset="0"/>
                <a:cs typeface="Calibri" pitchFamily="34" charset="0"/>
              </a:rPr>
              <a:t>(Consolidated)</a:t>
            </a:r>
            <a:endParaRPr lang="zh-TW" altLang="en-US" sz="2400" b="1" dirty="0">
              <a:latin typeface="Calibri" pitchFamily="34" charset="0"/>
              <a:cs typeface="Calibri" pitchFamily="34" charset="0"/>
            </a:endParaRPr>
          </a:p>
        </p:txBody>
      </p:sp>
      <p:sp>
        <p:nvSpPr>
          <p:cNvPr id="3" name="文字方塊 2"/>
          <p:cNvSpPr txBox="1"/>
          <p:nvPr/>
        </p:nvSpPr>
        <p:spPr>
          <a:xfrm>
            <a:off x="2311546" y="1259468"/>
            <a:ext cx="5328592" cy="338554"/>
          </a:xfrm>
          <a:prstGeom prst="rect">
            <a:avLst/>
          </a:prstGeom>
          <a:noFill/>
        </p:spPr>
        <p:txBody>
          <a:bodyPr wrap="square" rtlCol="0">
            <a:spAutoFit/>
          </a:bodyPr>
          <a:lstStyle/>
          <a:p>
            <a:pPr algn="r"/>
            <a:r>
              <a:rPr lang="en-US" altLang="zh-TW" sz="1600" dirty="0" smtClean="0">
                <a:latin typeface="Calibri" pitchFamily="34" charset="0"/>
                <a:cs typeface="Calibri" pitchFamily="34" charset="0"/>
              </a:rPr>
              <a:t>(In Millions of NTD, Except EPS)</a:t>
            </a:r>
            <a:endParaRPr lang="zh-TW" altLang="en-US" sz="1600"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000" y="1627200"/>
            <a:ext cx="6767280" cy="430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0111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自訂設計">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訂設計">
      <a:majorFont>
        <a:latin typeface="Arial Black"/>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7934</TotalTime>
  <Words>285</Words>
  <Application>Microsoft Office PowerPoint</Application>
  <PresentationFormat>如螢幕大小 (4:3)</PresentationFormat>
  <Paragraphs>38</Paragraphs>
  <Slides>10</Slides>
  <Notes>1</Notes>
  <HiddenSlides>0</HiddenSlides>
  <MMClips>0</MMClips>
  <ScaleCrop>false</ScaleCrop>
  <HeadingPairs>
    <vt:vector size="4" baseType="variant">
      <vt:variant>
        <vt:lpstr>佈景主題</vt:lpstr>
      </vt:variant>
      <vt:variant>
        <vt:i4>1</vt:i4>
      </vt:variant>
      <vt:variant>
        <vt:lpstr>投影片標題</vt:lpstr>
      </vt:variant>
      <vt:variant>
        <vt:i4>10</vt:i4>
      </vt:variant>
    </vt:vector>
  </HeadingPairs>
  <TitlesOfParts>
    <vt:vector size="11" baseType="lpstr">
      <vt:lpstr>自訂設計</vt:lpstr>
      <vt:lpstr>PowerPoint 簡報</vt:lpstr>
      <vt:lpstr>Safe Harbor Statement</vt:lpstr>
      <vt:lpstr>Corporate Overview</vt:lpstr>
      <vt:lpstr>Global Factories, Branch and Sales</vt:lpstr>
      <vt:lpstr>Financial Highlights – Income Statement                           (Consolidated)</vt:lpstr>
      <vt:lpstr>Financial Highlights – Balance Sheet (Consolidated)</vt:lpstr>
      <vt:lpstr>Financial Highlights – Income Statement                           (Standalone)</vt:lpstr>
      <vt:lpstr>Financial Highlights – Balance Sheet (Standalone)</vt:lpstr>
      <vt:lpstr>Financial Highlights – Income Statement                           (Consolidated)</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11866</dc:creator>
  <cp:lastModifiedBy>林于芹</cp:lastModifiedBy>
  <cp:revision>508</cp:revision>
  <cp:lastPrinted>2016-03-07T02:42:38Z</cp:lastPrinted>
  <dcterms:created xsi:type="dcterms:W3CDTF">2013-06-26T03:23:13Z</dcterms:created>
  <dcterms:modified xsi:type="dcterms:W3CDTF">2019-08-21T07:05:59Z</dcterms:modified>
</cp:coreProperties>
</file>