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handoutMasterIdLst>
    <p:handoutMasterId r:id="rId14"/>
  </p:handoutMasterIdLst>
  <p:sldIdLst>
    <p:sldId id="428" r:id="rId2"/>
    <p:sldId id="453" r:id="rId3"/>
    <p:sldId id="431" r:id="rId4"/>
    <p:sldId id="444" r:id="rId5"/>
    <p:sldId id="517" r:id="rId6"/>
    <p:sldId id="510" r:id="rId7"/>
    <p:sldId id="460" r:id="rId8"/>
    <p:sldId id="532" r:id="rId9"/>
    <p:sldId id="533" r:id="rId10"/>
    <p:sldId id="462" r:id="rId11"/>
    <p:sldId id="481" r:id="rId12"/>
  </p:sldIdLst>
  <p:sldSz cx="9144000" cy="6858000" type="screen4x3"/>
  <p:notesSz cx="6797675" cy="992822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E2DB8792-8A81-4510-A0BE-C46E6CD5E0D9}">
          <p14:sldIdLst>
            <p14:sldId id="428"/>
            <p14:sldId id="453"/>
            <p14:sldId id="431"/>
            <p14:sldId id="444"/>
            <p14:sldId id="517"/>
            <p14:sldId id="510"/>
            <p14:sldId id="460"/>
            <p14:sldId id="532"/>
            <p14:sldId id="533"/>
            <p14:sldId id="462"/>
            <p14:sldId id="48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31">
          <p15:clr>
            <a:srgbClr val="A4A3A4"/>
          </p15:clr>
        </p15:guide>
        <p15:guide id="4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B0B2D8"/>
    <a:srgbClr val="94B2B5"/>
    <a:srgbClr val="0000FF"/>
    <a:srgbClr val="F9A19D"/>
    <a:srgbClr val="FDD9D7"/>
    <a:srgbClr val="D97D3F"/>
    <a:srgbClr val="F9E0D3"/>
    <a:srgbClr val="F16245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68" autoAdjust="0"/>
    <p:restoredTop sz="93506" autoAdjust="0"/>
  </p:normalViewPr>
  <p:slideViewPr>
    <p:cSldViewPr>
      <p:cViewPr>
        <p:scale>
          <a:sx n="100" d="100"/>
          <a:sy n="100" d="100"/>
        </p:scale>
        <p:origin x="-206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16842"/>
    </p:cViewPr>
  </p:sorterViewPr>
  <p:notesViewPr>
    <p:cSldViewPr>
      <p:cViewPr varScale="1">
        <p:scale>
          <a:sx n="50" d="100"/>
          <a:sy n="50" d="100"/>
        </p:scale>
        <p:origin x="-3030" y="-102"/>
      </p:cViewPr>
      <p:guideLst>
        <p:guide orient="horz" pos="3122"/>
        <p:guide orient="horz" pos="3129"/>
        <p:guide pos="2139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4"/>
            <a:ext cx="2946400" cy="4969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4" tIns="45702" rIns="91404" bIns="45702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4"/>
            <a:ext cx="2946400" cy="4969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4" tIns="45702" rIns="91404" bIns="45702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4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29673"/>
            <a:ext cx="2946400" cy="4969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4" tIns="45702" rIns="91404" bIns="45702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4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673"/>
            <a:ext cx="2946400" cy="4969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4" tIns="45702" rIns="91404" bIns="45702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fld id="{B7B362C2-C68A-4FE3-A03E-9D3EE65ED7B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08436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4"/>
            <a:ext cx="2946400" cy="4969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4" tIns="45702" rIns="91404" bIns="45702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4"/>
            <a:ext cx="2946400" cy="4969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4" tIns="45702" rIns="91404" bIns="45702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5633"/>
            <a:ext cx="5438775" cy="446793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4" tIns="45702" rIns="91404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29673"/>
            <a:ext cx="2946400" cy="4969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4" tIns="45702" rIns="91404" bIns="45702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4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673"/>
            <a:ext cx="2946400" cy="4969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4" tIns="45702" rIns="91404" bIns="45702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新細明體" pitchFamily="18" charset="-120"/>
              </a:defRPr>
            </a:lvl1pPr>
          </a:lstStyle>
          <a:p>
            <a:pPr>
              <a:defRPr/>
            </a:pPr>
            <a:fld id="{445E15F9-6ADE-4CC4-B0BB-9F10462C372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461766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5E15F9-6ADE-4CC4-B0BB-9F10462C3728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4298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內頁"/>
          <p:cNvPicPr>
            <a:picLocks noChangeAspect="1" noChangeArrowheads="1"/>
          </p:cNvPicPr>
          <p:nvPr userDrawn="1"/>
        </p:nvPicPr>
        <p:blipFill>
          <a:blip r:embed="rId2"/>
          <a:srcRect l="1048" r="4048" b="1094"/>
          <a:stretch>
            <a:fillRect/>
          </a:stretch>
        </p:blipFill>
        <p:spPr bwMode="auto">
          <a:xfrm>
            <a:off x="0" y="0"/>
            <a:ext cx="9144000" cy="685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Line 23"/>
          <p:cNvSpPr>
            <a:spLocks noChangeShapeType="1"/>
          </p:cNvSpPr>
          <p:nvPr userDrawn="1"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zh-TW" altLang="en-US" b="0">
              <a:ea typeface="新細明體" pitchFamily="18" charset="-120"/>
            </a:endParaRPr>
          </a:p>
        </p:txBody>
      </p:sp>
      <p:sp>
        <p:nvSpPr>
          <p:cNvPr id="5" name="矩形 1"/>
          <p:cNvSpPr/>
          <p:nvPr userDrawn="1"/>
        </p:nvSpPr>
        <p:spPr>
          <a:xfrm>
            <a:off x="4763" y="765175"/>
            <a:ext cx="9139237" cy="6092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b="0"/>
          </a:p>
        </p:txBody>
      </p:sp>
      <p:sp>
        <p:nvSpPr>
          <p:cNvPr id="6" name="Rectangle 18">
            <a:extLst>
              <a:ext uri="{FF2B5EF4-FFF2-40B4-BE49-F238E27FC236}">
                <a16:creationId xmlns="" xmlns:a16="http://schemas.microsoft.com/office/drawing/2014/main" id="{AA128784-A7A7-4E43-854E-829A83AAEA6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" y="-376"/>
            <a:ext cx="9144001" cy="1016867"/>
          </a:xfrm>
          <a:prstGeom prst="rect">
            <a:avLst/>
          </a:prstGeom>
          <a:solidFill>
            <a:srgbClr val="0066CC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 b="0">
              <a:solidFill>
                <a:srgbClr val="0000CC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40400"/>
          </a:xfrm>
          <a:prstGeom prst="rect">
            <a:avLst/>
          </a:prstGeom>
        </p:spPr>
        <p:txBody>
          <a:bodyPr anchor="ctr"/>
          <a:lstStyle>
            <a:lvl1pPr>
              <a:defRPr lang="zh-TW" altLang="en-US" sz="3600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zh-TW" altLang="en-US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內頁"/>
          <p:cNvPicPr>
            <a:picLocks noChangeAspect="1" noChangeArrowheads="1"/>
          </p:cNvPicPr>
          <p:nvPr userDrawn="1"/>
        </p:nvPicPr>
        <p:blipFill>
          <a:blip r:embed="rId2"/>
          <a:srcRect l="1048" r="4048" b="1094"/>
          <a:stretch>
            <a:fillRect/>
          </a:stretch>
        </p:blipFill>
        <p:spPr bwMode="auto">
          <a:xfrm>
            <a:off x="0" y="0"/>
            <a:ext cx="9144000" cy="685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1052513"/>
          </a:xfrm>
          <a:prstGeom prst="rect">
            <a:avLst/>
          </a:prstGeom>
          <a:solidFill>
            <a:srgbClr val="0066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 b="0">
              <a:solidFill>
                <a:srgbClr val="0000CC"/>
              </a:solidFill>
            </a:endParaRPr>
          </a:p>
        </p:txBody>
      </p:sp>
      <p:sp>
        <p:nvSpPr>
          <p:cNvPr id="4" name="Line 23"/>
          <p:cNvSpPr>
            <a:spLocks noChangeShapeType="1"/>
          </p:cNvSpPr>
          <p:nvPr userDrawn="1"/>
        </p:nvSpPr>
        <p:spPr bwMode="auto">
          <a:xfrm>
            <a:off x="0" y="10525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zh-TW" altLang="en-US" b="0">
              <a:ea typeface="新細明體" pitchFamily="18" charset="-120"/>
            </a:endParaRPr>
          </a:p>
        </p:txBody>
      </p:sp>
      <p:sp>
        <p:nvSpPr>
          <p:cNvPr id="5" name="矩形 1"/>
          <p:cNvSpPr/>
          <p:nvPr userDrawn="1"/>
        </p:nvSpPr>
        <p:spPr>
          <a:xfrm>
            <a:off x="4763" y="765175"/>
            <a:ext cx="9139237" cy="6092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b="0"/>
          </a:p>
        </p:txBody>
      </p:sp>
      <p:pic>
        <p:nvPicPr>
          <p:cNvPr id="6" name="Picture 2" descr="圖片1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814 [轉換]"/>
          <p:cNvPicPr>
            <a:picLocks noChangeAspect="1" noChangeArrowheads="1"/>
          </p:cNvPicPr>
          <p:nvPr userDrawn="1"/>
        </p:nvPicPr>
        <p:blipFill>
          <a:blip r:embed="rId2"/>
          <a:srcRect l="11032" t="5116" r="13573" b="26038"/>
          <a:stretch>
            <a:fillRect/>
          </a:stretch>
        </p:blipFill>
        <p:spPr bwMode="auto">
          <a:xfrm>
            <a:off x="0" y="-26988"/>
            <a:ext cx="9144000" cy="689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188913"/>
            <a:ext cx="7772400" cy="1008062"/>
          </a:xfrm>
          <a:prstGeom prst="rect">
            <a:avLst/>
          </a:prstGeom>
          <a:noFill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28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79388" y="2924175"/>
            <a:ext cx="3600450" cy="3097213"/>
          </a:xfrm>
          <a:prstGeom prst="rect">
            <a:avLst/>
          </a:prstGeom>
          <a:noFill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ea typeface="新細明體" pitchFamily="18" charset="-120"/>
              </a:defRPr>
            </a:lvl1pPr>
          </a:lstStyle>
          <a:p>
            <a:pPr>
              <a:defRPr/>
            </a:pPr>
            <a:fld id="{7B4AE9C0-6B9F-48E3-8B4D-C0E46BD19FD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2998"/>
            <a:ext cx="8229600" cy="1039738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itchFamily="65" charset="-120"/>
              </a:defRPr>
            </a:lvl1pPr>
            <a:lvl2pPr>
              <a:defRPr>
                <a:latin typeface="+mn-lt"/>
                <a:ea typeface="標楷體" pitchFamily="65" charset="-120"/>
              </a:defRPr>
            </a:lvl2pPr>
            <a:lvl3pPr>
              <a:defRPr>
                <a:latin typeface="+mn-lt"/>
                <a:ea typeface="標楷體" pitchFamily="65" charset="-120"/>
              </a:defRPr>
            </a:lvl3pPr>
            <a:lvl4pPr>
              <a:defRPr>
                <a:latin typeface="+mn-lt"/>
                <a:ea typeface="標楷體" pitchFamily="65" charset="-120"/>
              </a:defRPr>
            </a:lvl4pPr>
            <a:lvl5pPr>
              <a:defRPr>
                <a:latin typeface="+mn-lt"/>
                <a:ea typeface="標楷體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40400"/>
          </a:xfrm>
          <a:prstGeom prst="rect">
            <a:avLst/>
          </a:prstGeom>
        </p:spPr>
        <p:txBody>
          <a:bodyPr anchor="ctr"/>
          <a:lstStyle>
            <a:lvl1pPr>
              <a:defRPr lang="zh-TW" altLang="en-US" sz="3600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038600" cy="49294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196752"/>
            <a:ext cx="4038600" cy="49294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3473"/>
            <a:ext cx="8229600" cy="1040400"/>
          </a:xfrm>
          <a:prstGeom prst="rect">
            <a:avLst/>
          </a:prstGeom>
        </p:spPr>
        <p:txBody>
          <a:bodyPr anchor="ctr"/>
          <a:lstStyle>
            <a:lvl1pPr>
              <a:defRPr lang="zh-TW" altLang="en-US" sz="3600">
                <a:latin typeface="標楷體" pitchFamily="65" charset="-120"/>
                <a:ea typeface="標楷體" pitchFamily="65" charset="-120"/>
              </a:defRPr>
            </a:lvl1pPr>
          </a:lstStyle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844824"/>
            <a:ext cx="4040188" cy="428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196752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844824"/>
            <a:ext cx="4041775" cy="428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473"/>
            <a:ext cx="8229600" cy="1040400"/>
          </a:xfrm>
          <a:prstGeom prst="rect">
            <a:avLst/>
          </a:prstGeom>
        </p:spPr>
        <p:txBody>
          <a:bodyPr anchor="ctr"/>
          <a:lstStyle>
            <a:lvl1pPr algn="l">
              <a:defRPr lang="zh-TW" altLang="en-US" sz="3600">
                <a:latin typeface="標楷體" pitchFamily="65" charset="-120"/>
                <a:ea typeface="標楷體" pitchFamily="65" charset="-120"/>
              </a:defRPr>
            </a:lvl1pPr>
          </a:lstStyle>
          <a:p>
            <a:pPr lvl="0"/>
            <a:r>
              <a:rPr lang="zh-TW" altLang="en-US" dirty="0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6" descr="內頁"/>
          <p:cNvPicPr>
            <a:picLocks noChangeAspect="1" noChangeArrowheads="1"/>
          </p:cNvPicPr>
          <p:nvPr userDrawn="1"/>
        </p:nvPicPr>
        <p:blipFill>
          <a:blip r:embed="rId16"/>
          <a:srcRect l="1048" r="4048" b="1094"/>
          <a:stretch>
            <a:fillRect/>
          </a:stretch>
        </p:blipFill>
        <p:spPr bwMode="auto">
          <a:xfrm>
            <a:off x="0" y="8313"/>
            <a:ext cx="9144000" cy="685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18"/>
          <p:cNvSpPr>
            <a:spLocks noChangeArrowheads="1"/>
          </p:cNvSpPr>
          <p:nvPr userDrawn="1"/>
        </p:nvSpPr>
        <p:spPr bwMode="auto">
          <a:xfrm>
            <a:off x="-1" y="-376"/>
            <a:ext cx="9144001" cy="1016867"/>
          </a:xfrm>
          <a:prstGeom prst="rect">
            <a:avLst/>
          </a:prstGeom>
          <a:solidFill>
            <a:srgbClr val="0066CC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 b="0">
              <a:solidFill>
                <a:srgbClr val="0000CC"/>
              </a:solidFill>
            </a:endParaRPr>
          </a:p>
        </p:txBody>
      </p:sp>
      <p:pic>
        <p:nvPicPr>
          <p:cNvPr id="1029" name="Picture 8" descr="圖片1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3851275" y="5805488"/>
            <a:ext cx="290671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5pPr>
      <a:lvl6pPr marL="457200" algn="r" rtl="0" fontAlgn="base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6pPr>
      <a:lvl7pPr marL="914400" algn="r" rtl="0" fontAlgn="base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7pPr>
      <a:lvl8pPr marL="1371600" algn="r" rtl="0" fontAlgn="base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8pPr>
      <a:lvl9pPr marL="1828800" algn="r" rtl="0" fontAlgn="base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Arial Black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ChangeArrowheads="1"/>
          </p:cNvSpPr>
          <p:nvPr/>
        </p:nvSpPr>
        <p:spPr bwMode="auto">
          <a:xfrm>
            <a:off x="6350" y="1312863"/>
            <a:ext cx="5501754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altLang="zh-TW" sz="4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1503TW </a:t>
            </a:r>
            <a:r>
              <a:rPr lang="zh-TW" altLang="en-US" sz="4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士林電機</a:t>
            </a:r>
          </a:p>
          <a:p>
            <a:endParaRPr lang="zh-TW" altLang="en-US" sz="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SHIHLIN ELECTRIC &amp; </a:t>
            </a:r>
            <a:r>
              <a:rPr lang="zh-TW" altLang="en-US" sz="2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ENGINEERING CORP.</a:t>
            </a:r>
            <a:endParaRPr lang="zh-TW" altLang="en-US"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100013" y="3099783"/>
            <a:ext cx="44719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109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年</a:t>
            </a:r>
            <a:r>
              <a:rPr lang="zh-TW" altLang="en-US" sz="3600" dirty="0">
                <a:latin typeface="微軟正黑體" pitchFamily="34" charset="-120"/>
                <a:ea typeface="微軟正黑體" pitchFamily="34" charset="-120"/>
                <a:cs typeface="Arial" charset="0"/>
              </a:rPr>
              <a:t>法人說明會</a:t>
            </a:r>
            <a:endParaRPr lang="en-US" altLang="zh-TW" sz="360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57968"/>
            <a:ext cx="6768752" cy="4654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913" name="標題 1"/>
          <p:cNvSpPr>
            <a:spLocks noGrp="1"/>
          </p:cNvSpPr>
          <p:nvPr>
            <p:ph type="title"/>
          </p:nvPr>
        </p:nvSpPr>
        <p:spPr bwMode="auto">
          <a:xfrm>
            <a:off x="468313" y="12700"/>
            <a:ext cx="8229600" cy="10398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公司財務概況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109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年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Arial" charset="0"/>
              </a:rPr>
              <a:t>上半年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合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Arial" charset="0"/>
              </a:rPr>
              <a:t>併損益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表</a:t>
            </a:r>
            <a:endParaRPr lang="zh-TW" altLang="en-US" b="1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7197844" y="1019414"/>
            <a:ext cx="19442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單位：新台幣百萬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259632" y="2564904"/>
            <a:ext cx="72008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Calibri" pitchFamily="34" charset="0"/>
              </a:rPr>
              <a:t>敬請指</a:t>
            </a:r>
            <a:r>
              <a:rPr lang="zh-TW" altLang="en-US" sz="60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Calibri" pitchFamily="34" charset="0"/>
              </a:rPr>
              <a:t>教</a:t>
            </a:r>
            <a:endParaRPr lang="en-US" altLang="zh-TW" sz="6000" b="1" dirty="0" smtClean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Calibri" pitchFamily="34" charset="0"/>
            </a:endParaRPr>
          </a:p>
          <a:p>
            <a:pPr algn="ctr"/>
            <a:endParaRPr lang="en-US" altLang="zh-TW" sz="6000" b="1" dirty="0" smtClean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Calibri" pitchFamily="34" charset="0"/>
            </a:endParaRPr>
          </a:p>
          <a:p>
            <a:pPr algn="ctr"/>
            <a:r>
              <a:rPr lang="zh-TW" altLang="en-US" sz="3200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Calibri" pitchFamily="34" charset="0"/>
              </a:rPr>
              <a:t>公司網址</a:t>
            </a:r>
            <a:r>
              <a:rPr lang="en-US" altLang="zh-TW" sz="3200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Calibri" pitchFamily="34" charset="0"/>
              </a:rPr>
              <a:t>:http</a:t>
            </a:r>
            <a:r>
              <a:rPr lang="en-US" altLang="zh-TW" sz="3200" dirty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Calibri" pitchFamily="34" charset="0"/>
              </a:rPr>
              <a:t>://www.seec.com.tw/</a:t>
            </a:r>
            <a:endParaRPr lang="zh-TW" altLang="en-US" sz="3200" b="1" dirty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Calibri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949280"/>
            <a:ext cx="3084526" cy="785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925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標題 1"/>
          <p:cNvSpPr>
            <a:spLocks noGrp="1"/>
          </p:cNvSpPr>
          <p:nvPr>
            <p:ph type="title"/>
          </p:nvPr>
        </p:nvSpPr>
        <p:spPr bwMode="auto">
          <a:xfrm>
            <a:off x="468313" y="12700"/>
            <a:ext cx="8229600" cy="10398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免責聲明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458" name="文字方塊 4"/>
          <p:cNvSpPr txBox="1">
            <a:spLocks noChangeArrowheads="1"/>
          </p:cNvSpPr>
          <p:nvPr/>
        </p:nvSpPr>
        <p:spPr bwMode="auto">
          <a:xfrm>
            <a:off x="755650" y="1557338"/>
            <a:ext cx="7920806" cy="2609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defTabSz="290513" eaLnBrk="0" hangingPunct="0">
              <a:spcBef>
                <a:spcPct val="20000"/>
              </a:spcBef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</a:pPr>
            <a:r>
              <a:rPr lang="zh-TW" altLang="en-US" sz="2400" b="0" dirty="0">
                <a:latin typeface="微軟正黑體" pitchFamily="34" charset="-120"/>
                <a:ea typeface="微軟正黑體" pitchFamily="34" charset="-120"/>
                <a:cs typeface="Arial" charset="0"/>
              </a:rPr>
              <a:t>本資料可能包含對於未來展望之表述。該類表述是基於對現況的預期，但同時受限於已知或未知風險或不確定性的影響。因此實際結果將可能明顯不同於表述內容。</a:t>
            </a:r>
            <a:endParaRPr lang="en-US" altLang="zh-TW" sz="2400" b="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  <a:p>
            <a:pPr defTabSz="290513" eaLnBrk="0" hangingPunct="0">
              <a:spcBef>
                <a:spcPct val="20000"/>
              </a:spcBef>
              <a:spcAft>
                <a:spcPts val="600"/>
              </a:spcAft>
              <a:buClr>
                <a:srgbClr val="095BA5"/>
              </a:buClr>
              <a:buSzPct val="110000"/>
            </a:pPr>
            <a:endParaRPr lang="en-US" altLang="zh-TW" sz="2400" b="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  <a:p>
            <a:pPr marL="342900" indent="-342900" defTabSz="290513" eaLnBrk="0" hangingPunct="0">
              <a:spcBef>
                <a:spcPct val="20000"/>
              </a:spcBef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</a:pPr>
            <a:r>
              <a:rPr lang="zh-TW" altLang="en-US" sz="2400" b="0" dirty="0">
                <a:latin typeface="微軟正黑體" pitchFamily="34" charset="-120"/>
                <a:ea typeface="微軟正黑體" pitchFamily="34" charset="-120"/>
                <a:cs typeface="Arial" charset="0"/>
              </a:rPr>
              <a:t>除法令要求外，公司並無義務因應新資訊的產生或未來事件的發生，主動更新對未來展望的表述。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標題 1"/>
          <p:cNvSpPr>
            <a:spLocks noGrp="1"/>
          </p:cNvSpPr>
          <p:nvPr>
            <p:ph type="title"/>
          </p:nvPr>
        </p:nvSpPr>
        <p:spPr bwMode="auto">
          <a:xfrm>
            <a:off x="468313" y="12700"/>
            <a:ext cx="8229600" cy="10398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公司簡介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0375" y="1240218"/>
            <a:ext cx="8229600" cy="5000625"/>
          </a:xfrm>
        </p:spPr>
        <p:txBody>
          <a:bodyPr/>
          <a:lstStyle/>
          <a:p>
            <a:pPr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  <a:defRPr/>
            </a:pP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創    立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：民國 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44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年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11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月 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3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日</a:t>
            </a:r>
            <a:endParaRPr lang="en-US" altLang="zh-TW" sz="200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  <a:defRPr/>
            </a:pP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資本額：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NTD 52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億元</a:t>
            </a:r>
          </a:p>
          <a:p>
            <a:pPr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  <a:defRPr/>
            </a:pP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營業額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：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108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年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合併營收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NTD260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億</a:t>
            </a:r>
            <a:endParaRPr lang="en-US" altLang="zh-TW" sz="200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  <a:defRPr/>
            </a:pP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員工數：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4,164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人</a:t>
            </a:r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(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國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內 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:</a:t>
            </a:r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1,981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人 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/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海外 </a:t>
            </a:r>
            <a:r>
              <a:rPr lang="en-US" altLang="zh-TW" sz="18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:</a:t>
            </a:r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2,183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人</a:t>
            </a:r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)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          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)</a:t>
            </a:r>
            <a:endParaRPr lang="en-US" altLang="zh-TW" sz="200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  <a:defRPr/>
            </a:pP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主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要產品：</a:t>
            </a:r>
            <a:endParaRPr lang="en-US" altLang="zh-TW" sz="200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0" indent="0"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None/>
              <a:defRPr/>
            </a:pPr>
            <a:r>
              <a:rPr lang="en-US" altLang="zh-TW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	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電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力配電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產品、車輛零件產品</a:t>
            </a:r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(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二輪</a:t>
            </a:r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/</a:t>
            </a:r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四輪電裝品</a:t>
            </a:r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)</a:t>
            </a:r>
            <a:endParaRPr lang="en-US" altLang="zh-TW" sz="1600" dirty="0" smtClean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0" indent="0"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None/>
              <a:defRPr/>
            </a:pP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    自動化設備及零件產品、數位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/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家電產品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Font typeface="Wingdings" pitchFamily="2" charset="2"/>
              <a:buChar char="n"/>
              <a:defRPr/>
            </a:pPr>
            <a:r>
              <a:rPr lang="zh-TW" altLang="de-DE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主要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合作</a:t>
            </a:r>
            <a:r>
              <a:rPr lang="zh-TW" altLang="de-DE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伙伴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：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0" indent="0" defTabSz="290513">
              <a:lnSpc>
                <a:spcPts val="2500"/>
              </a:lnSpc>
              <a:spcAft>
                <a:spcPts val="600"/>
              </a:spcAft>
              <a:buClr>
                <a:srgbClr val="095BA5"/>
              </a:buClr>
              <a:buSzPct val="110000"/>
              <a:buNone/>
              <a:defRPr/>
            </a:pPr>
            <a:r>
              <a:rPr lang="en-US" altLang="zh-TW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	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</a:t>
            </a:r>
            <a:r>
              <a:rPr lang="de-DE" altLang="zh-TW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Mitsubishi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Electric</a:t>
            </a:r>
            <a:r>
              <a:rPr lang="zh-TW" altLang="de-DE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、</a:t>
            </a:r>
            <a:r>
              <a:rPr lang="de-DE" altLang="zh-TW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Mitsuba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Electric 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</a:t>
            </a:r>
            <a:endParaRPr lang="de-DE" altLang="zh-TW" sz="2000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20483" name="Picture 3" descr="大樓東南側全景"/>
          <p:cNvPicPr>
            <a:picLocks noChangeAspect="1" noChangeArrowheads="1"/>
          </p:cNvPicPr>
          <p:nvPr/>
        </p:nvPicPr>
        <p:blipFill>
          <a:blip r:embed="rId2">
            <a:lum bright="16000" contrast="14000"/>
          </a:blip>
          <a:srcRect/>
          <a:stretch>
            <a:fillRect/>
          </a:stretch>
        </p:blipFill>
        <p:spPr bwMode="auto">
          <a:xfrm>
            <a:off x="6159499" y="1673537"/>
            <a:ext cx="2984501" cy="3771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圖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9499" y="1124744"/>
            <a:ext cx="1668463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02084"/>
            <a:ext cx="2304256" cy="4249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1" name="標題 1"/>
          <p:cNvSpPr>
            <a:spLocks noGrp="1"/>
          </p:cNvSpPr>
          <p:nvPr>
            <p:ph type="title"/>
          </p:nvPr>
        </p:nvSpPr>
        <p:spPr bwMode="auto">
          <a:xfrm>
            <a:off x="468313" y="12700"/>
            <a:ext cx="8229600" cy="10398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營運及生產據點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台灣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AutoShape 6"/>
          <p:cNvSpPr>
            <a:spLocks/>
          </p:cNvSpPr>
          <p:nvPr/>
        </p:nvSpPr>
        <p:spPr bwMode="auto">
          <a:xfrm>
            <a:off x="420688" y="4013200"/>
            <a:ext cx="1692275" cy="419100"/>
          </a:xfrm>
          <a:prstGeom prst="borderCallout2">
            <a:avLst>
              <a:gd name="adj1" fmla="val 27273"/>
              <a:gd name="adj2" fmla="val 104505"/>
              <a:gd name="adj3" fmla="val 27273"/>
              <a:gd name="adj4" fmla="val 104505"/>
              <a:gd name="adj5" fmla="val 72333"/>
              <a:gd name="adj6" fmla="val 130001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9525">
            <a:solidFill>
              <a:srgbClr val="000099"/>
            </a:solidFill>
            <a:prstDash val="solid"/>
            <a:miter lim="800000"/>
            <a:headEnd/>
            <a:tailEnd type="oval" w="med" len="med"/>
          </a:ln>
        </p:spPr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台南分公司</a:t>
            </a:r>
          </a:p>
        </p:txBody>
      </p:sp>
      <p:sp>
        <p:nvSpPr>
          <p:cNvPr id="7" name="AutoShape 7"/>
          <p:cNvSpPr>
            <a:spLocks/>
          </p:cNvSpPr>
          <p:nvPr/>
        </p:nvSpPr>
        <p:spPr bwMode="auto">
          <a:xfrm>
            <a:off x="395288" y="3060700"/>
            <a:ext cx="1692275" cy="419100"/>
          </a:xfrm>
          <a:prstGeom prst="borderCallout2">
            <a:avLst>
              <a:gd name="adj1" fmla="val 27273"/>
              <a:gd name="adj2" fmla="val 104505"/>
              <a:gd name="adj3" fmla="val 27273"/>
              <a:gd name="adj4" fmla="val 104505"/>
              <a:gd name="adj5" fmla="val -30830"/>
              <a:gd name="adj6" fmla="val 15127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9525">
            <a:solidFill>
              <a:srgbClr val="000099"/>
            </a:solidFill>
            <a:prstDash val="solid"/>
            <a:miter lim="800000"/>
            <a:headEnd/>
            <a:tailEnd type="oval" w="med" len="med"/>
          </a:ln>
        </p:spPr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台中分公司</a:t>
            </a:r>
          </a:p>
        </p:txBody>
      </p:sp>
      <p:sp>
        <p:nvSpPr>
          <p:cNvPr id="8" name="AutoShape 8"/>
          <p:cNvSpPr>
            <a:spLocks/>
          </p:cNvSpPr>
          <p:nvPr/>
        </p:nvSpPr>
        <p:spPr bwMode="auto">
          <a:xfrm>
            <a:off x="395288" y="2413000"/>
            <a:ext cx="1692275" cy="419100"/>
          </a:xfrm>
          <a:prstGeom prst="borderCallout2">
            <a:avLst>
              <a:gd name="adj1" fmla="val 27273"/>
              <a:gd name="adj2" fmla="val 104505"/>
              <a:gd name="adj3" fmla="val 27273"/>
              <a:gd name="adj4" fmla="val 104505"/>
              <a:gd name="adj5" fmla="val -26746"/>
              <a:gd name="adj6" fmla="val 180773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9525">
            <a:solidFill>
              <a:srgbClr val="000099"/>
            </a:solidFill>
            <a:prstDash val="solid"/>
            <a:miter lim="800000"/>
            <a:headEnd/>
            <a:tailEnd type="oval" w="med" len="med"/>
          </a:ln>
        </p:spPr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新竹分公司</a:t>
            </a:r>
          </a:p>
        </p:txBody>
      </p:sp>
      <p:sp>
        <p:nvSpPr>
          <p:cNvPr id="9" name="AutoShape 9"/>
          <p:cNvSpPr>
            <a:spLocks/>
          </p:cNvSpPr>
          <p:nvPr/>
        </p:nvSpPr>
        <p:spPr bwMode="auto">
          <a:xfrm>
            <a:off x="4926014" y="2601982"/>
            <a:ext cx="3502370" cy="3635330"/>
          </a:xfrm>
          <a:prstGeom prst="borderCallout2">
            <a:avLst>
              <a:gd name="adj1" fmla="val 3042"/>
              <a:gd name="adj2" fmla="val -1903"/>
              <a:gd name="adj3" fmla="val 3042"/>
              <a:gd name="adj4" fmla="val -1903"/>
              <a:gd name="adj5" fmla="val -8476"/>
              <a:gd name="adj6" fmla="val -4009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9525">
            <a:solidFill>
              <a:schemeClr val="tx2">
                <a:lumMod val="65000"/>
                <a:lumOff val="35000"/>
              </a:schemeClr>
            </a:solidFill>
            <a:prstDash val="solid"/>
            <a:miter lim="800000"/>
            <a:headEnd/>
            <a:tailEnd type="oval" w="med" len="med"/>
          </a:ln>
        </p:spPr>
        <p:txBody>
          <a:bodyPr/>
          <a:lstStyle/>
          <a:p>
            <a:pPr>
              <a:defRPr/>
            </a:pPr>
            <a:r>
              <a:rPr lang="zh-TW" alt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重電廠</a:t>
            </a:r>
          </a:p>
          <a:p>
            <a:pPr>
              <a:defRPr/>
            </a:pPr>
            <a:endParaRPr lang="zh-TW" altLang="en-US" sz="2000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2000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dirty="0">
              <a:solidFill>
                <a:schemeClr val="accent4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新豐廠</a:t>
            </a:r>
          </a:p>
          <a:p>
            <a:pPr>
              <a:defRPr/>
            </a:pPr>
            <a:endParaRPr lang="zh-TW" altLang="en-US" sz="2000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2000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2000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電裝廠</a:t>
            </a:r>
          </a:p>
        </p:txBody>
      </p:sp>
      <p:sp>
        <p:nvSpPr>
          <p:cNvPr id="10" name="AutoShape 10"/>
          <p:cNvSpPr>
            <a:spLocks/>
          </p:cNvSpPr>
          <p:nvPr/>
        </p:nvSpPr>
        <p:spPr bwMode="auto">
          <a:xfrm>
            <a:off x="395288" y="1341438"/>
            <a:ext cx="1692275" cy="719137"/>
          </a:xfrm>
          <a:prstGeom prst="borderCallout2">
            <a:avLst>
              <a:gd name="adj1" fmla="val 13769"/>
              <a:gd name="adj2" fmla="val 104505"/>
              <a:gd name="adj3" fmla="val 13769"/>
              <a:gd name="adj4" fmla="val 104505"/>
              <a:gd name="adj5" fmla="val 75419"/>
              <a:gd name="adj6" fmla="val 209160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9525">
            <a:solidFill>
              <a:srgbClr val="000099"/>
            </a:solidFill>
            <a:prstDash val="solid"/>
            <a:miter lim="800000"/>
            <a:headEnd/>
            <a:tailEnd type="oval" w="med" len="med"/>
          </a:ln>
        </p:spPr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營業總處    </a:t>
            </a:r>
            <a:endParaRPr lang="en-US" altLang="zh-TW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defRPr/>
            </a:pP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台北分公司</a:t>
            </a:r>
            <a:endParaRPr lang="en-US" altLang="zh-TW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AutoShape 11"/>
          <p:cNvSpPr>
            <a:spLocks/>
          </p:cNvSpPr>
          <p:nvPr/>
        </p:nvSpPr>
        <p:spPr bwMode="auto">
          <a:xfrm>
            <a:off x="4926013" y="1123950"/>
            <a:ext cx="3533775" cy="936625"/>
          </a:xfrm>
          <a:prstGeom prst="borderCallout2">
            <a:avLst>
              <a:gd name="adj1" fmla="val 8824"/>
              <a:gd name="adj2" fmla="val -1903"/>
              <a:gd name="adj3" fmla="val 8824"/>
              <a:gd name="adj4" fmla="val -1903"/>
              <a:gd name="adj5" fmla="val 80281"/>
              <a:gd name="adj6" fmla="val -26352"/>
            </a:avLst>
          </a:prstGeom>
          <a:solidFill>
            <a:schemeClr val="accent3">
              <a:lumMod val="85000"/>
              <a:alpha val="50000"/>
            </a:schemeClr>
          </a:solidFill>
          <a:ln w="9525">
            <a:solidFill>
              <a:srgbClr val="800000"/>
            </a:solidFill>
            <a:prstDash val="solid"/>
            <a:miter lim="800000"/>
            <a:headEnd/>
            <a:tailEnd type="oval" w="med" len="med"/>
          </a:ln>
        </p:spPr>
        <p:txBody>
          <a:bodyPr/>
          <a:lstStyle/>
          <a:p>
            <a:pPr>
              <a:lnSpc>
                <a:spcPct val="250000"/>
              </a:lnSpc>
              <a:defRPr/>
            </a:pPr>
            <a:r>
              <a:rPr lang="zh-TW" altLang="en-US" sz="22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               </a:t>
            </a:r>
            <a:endParaRPr lang="zh-TW" altLang="en-US" sz="16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613" name="Text Box 22"/>
          <p:cNvSpPr txBox="1">
            <a:spLocks noChangeArrowheads="1"/>
          </p:cNvSpPr>
          <p:nvPr/>
        </p:nvSpPr>
        <p:spPr bwMode="auto">
          <a:xfrm>
            <a:off x="6361148" y="2858605"/>
            <a:ext cx="18716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768350" indent="-768350">
              <a:spcBef>
                <a:spcPct val="50000"/>
              </a:spcBef>
            </a:pP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設立時間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：民國</a:t>
            </a:r>
            <a:r>
              <a:rPr lang="en-US" altLang="zh-TW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68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年</a:t>
            </a:r>
            <a:endParaRPr lang="zh-TW" altLang="en-US" sz="130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  <a:p>
            <a:pPr marL="768350" indent="-768350">
              <a:spcBef>
                <a:spcPct val="50000"/>
              </a:spcBef>
            </a:pP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主要產品：各式變壓器、    </a:t>
            </a:r>
            <a:b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 配電盤、</a:t>
            </a:r>
            <a:r>
              <a:rPr lang="en-US" altLang="zh-TW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GIS</a:t>
            </a:r>
          </a:p>
        </p:txBody>
      </p:sp>
      <p:sp>
        <p:nvSpPr>
          <p:cNvPr id="25614" name="Text Box 24"/>
          <p:cNvSpPr txBox="1">
            <a:spLocks noChangeArrowheads="1"/>
          </p:cNvSpPr>
          <p:nvPr/>
        </p:nvSpPr>
        <p:spPr bwMode="auto">
          <a:xfrm>
            <a:off x="6391455" y="4016136"/>
            <a:ext cx="1873250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768350" indent="-768350">
              <a:spcBef>
                <a:spcPct val="50000"/>
              </a:spcBef>
            </a:pP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設立時間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：民國</a:t>
            </a:r>
            <a:r>
              <a:rPr lang="en-US" altLang="zh-TW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62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年</a:t>
            </a:r>
            <a:endParaRPr lang="zh-TW" altLang="en-US" sz="130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  <a:p>
            <a:pPr marL="768350" indent="-768350">
              <a:spcBef>
                <a:spcPct val="50000"/>
              </a:spcBef>
            </a:pP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主要產品：各式低壓開關、    </a:t>
            </a:r>
            <a:b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 工控產品、         </a:t>
            </a:r>
            <a:b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 產業設備</a:t>
            </a:r>
            <a:endParaRPr lang="en-US" altLang="zh-TW" sz="130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</p:txBody>
      </p:sp>
      <p:sp>
        <p:nvSpPr>
          <p:cNvPr id="25615" name="Text Box 25"/>
          <p:cNvSpPr txBox="1">
            <a:spLocks noChangeArrowheads="1"/>
          </p:cNvSpPr>
          <p:nvPr/>
        </p:nvSpPr>
        <p:spPr bwMode="auto">
          <a:xfrm>
            <a:off x="6437058" y="5242558"/>
            <a:ext cx="208915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768350" indent="-768350">
              <a:spcBef>
                <a:spcPct val="50000"/>
              </a:spcBef>
            </a:pP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設立時間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：</a:t>
            </a: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民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國</a:t>
            </a:r>
            <a:r>
              <a:rPr lang="en-US" altLang="zh-TW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54</a:t>
            </a:r>
            <a:r>
              <a:rPr lang="zh-TW" altLang="en-US" sz="1300" dirty="0" smtClean="0">
                <a:latin typeface="微軟正黑體" pitchFamily="34" charset="-120"/>
                <a:ea typeface="微軟正黑體" pitchFamily="34" charset="-120"/>
                <a:cs typeface="Arial" charset="0"/>
              </a:rPr>
              <a:t>年</a:t>
            </a:r>
            <a:endParaRPr lang="zh-TW" altLang="en-US" sz="130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  <a:p>
            <a:pPr marL="768350" indent="-768350">
              <a:spcBef>
                <a:spcPct val="50000"/>
              </a:spcBef>
            </a:pP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主要產品：汽機車用       </a:t>
            </a:r>
            <a:b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 電裝品、      </a:t>
            </a:r>
            <a:b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lang="zh-TW" altLang="en-US" sz="1300" dirty="0">
                <a:latin typeface="微軟正黑體" pitchFamily="34" charset="-120"/>
                <a:ea typeface="微軟正黑體" pitchFamily="34" charset="-120"/>
                <a:cs typeface="Arial" charset="0"/>
              </a:rPr>
              <a:t> 直流馬達</a:t>
            </a:r>
            <a:endParaRPr lang="en-US" altLang="zh-TW" sz="1300" dirty="0">
              <a:latin typeface="微軟正黑體" pitchFamily="34" charset="-120"/>
              <a:ea typeface="微軟正黑體" pitchFamily="34" charset="-120"/>
              <a:cs typeface="Arial" charset="0"/>
            </a:endParaRPr>
          </a:p>
        </p:txBody>
      </p:sp>
      <p:pic>
        <p:nvPicPr>
          <p:cNvPr id="25616" name="Picture 15" descr="大樓西南側全景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1263" y="1206500"/>
            <a:ext cx="12065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7" name="文字方塊 18"/>
          <p:cNvSpPr txBox="1">
            <a:spLocks noChangeArrowheads="1"/>
          </p:cNvSpPr>
          <p:nvPr/>
        </p:nvSpPr>
        <p:spPr bwMode="auto">
          <a:xfrm>
            <a:off x="6421438" y="1416050"/>
            <a:ext cx="10080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000" dirty="0">
                <a:solidFill>
                  <a:schemeClr val="accent4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總公司</a:t>
            </a:r>
            <a:endParaRPr lang="zh-TW" altLang="en-US" sz="2000" b="0" dirty="0">
              <a:solidFill>
                <a:schemeClr val="accent4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370" y="4106670"/>
            <a:ext cx="218940" cy="336830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208" y="3971173"/>
            <a:ext cx="218940" cy="336830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974" y="2596348"/>
            <a:ext cx="218940" cy="336830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531" y="1526391"/>
            <a:ext cx="218940" cy="336830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487" y="1966870"/>
            <a:ext cx="218940" cy="33683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25" y="2958345"/>
            <a:ext cx="1189038" cy="752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24" y="4122173"/>
            <a:ext cx="1189797" cy="76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371" y="5307753"/>
            <a:ext cx="1206501" cy="736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AutoShape 6"/>
          <p:cNvSpPr>
            <a:spLocks/>
          </p:cNvSpPr>
          <p:nvPr/>
        </p:nvSpPr>
        <p:spPr bwMode="auto">
          <a:xfrm>
            <a:off x="431453" y="4882108"/>
            <a:ext cx="1692275" cy="419100"/>
          </a:xfrm>
          <a:prstGeom prst="borderCallout2">
            <a:avLst>
              <a:gd name="adj1" fmla="val 27273"/>
              <a:gd name="adj2" fmla="val 104505"/>
              <a:gd name="adj3" fmla="val 27273"/>
              <a:gd name="adj4" fmla="val 104505"/>
              <a:gd name="adj5" fmla="val -100863"/>
              <a:gd name="adj6" fmla="val 146712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9525">
            <a:solidFill>
              <a:srgbClr val="000099"/>
            </a:solidFill>
            <a:prstDash val="solid"/>
            <a:miter lim="800000"/>
            <a:headEnd/>
            <a:tailEnd type="oval" w="med" len="med"/>
          </a:ln>
        </p:spPr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高雄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分公司</a:t>
            </a:r>
            <a:endParaRPr lang="zh-TW" altLang="en-US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8" name="標題 1"/>
          <p:cNvSpPr>
            <a:spLocks noGrp="1"/>
          </p:cNvSpPr>
          <p:nvPr>
            <p:ph type="title"/>
          </p:nvPr>
        </p:nvSpPr>
        <p:spPr bwMode="auto">
          <a:xfrm>
            <a:off x="468313" y="12700"/>
            <a:ext cx="8229600" cy="10398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營運及生產據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點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海外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圓角矩形 1"/>
          <p:cNvSpPr/>
          <p:nvPr/>
        </p:nvSpPr>
        <p:spPr>
          <a:xfrm>
            <a:off x="0" y="5941191"/>
            <a:ext cx="6346551" cy="648072"/>
          </a:xfrm>
          <a:prstGeom prst="rect">
            <a:avLst/>
          </a:prstGeom>
          <a:gradFill flip="none" rotWithShape="1">
            <a:gsLst>
              <a:gs pos="0">
                <a:srgbClr val="35747B"/>
              </a:gs>
              <a:gs pos="80000">
                <a:srgbClr val="35747B">
                  <a:alpha val="80000"/>
                </a:srgbClr>
              </a:gs>
              <a:gs pos="100000">
                <a:srgbClr val="35747B">
                  <a:tint val="23500"/>
                  <a:satMod val="160000"/>
                  <a:alpha val="8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/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國際視野 現地深耕 滿足全球市場需求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-30530" y="1122888"/>
            <a:ext cx="6809287" cy="4395337"/>
            <a:chOff x="1537644" y="1195111"/>
            <a:chExt cx="6324110" cy="396114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090" y="1195983"/>
              <a:ext cx="1990013" cy="13877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文字方塊 2"/>
            <p:cNvSpPr txBox="1"/>
            <p:nvPr/>
          </p:nvSpPr>
          <p:spPr>
            <a:xfrm>
              <a:off x="3497021" y="2287825"/>
              <a:ext cx="1756468" cy="249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廈門士林電機</a:t>
              </a:r>
            </a:p>
          </p:txBody>
        </p:sp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090" y="2586215"/>
              <a:ext cx="2020044" cy="13398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文字方塊 25"/>
            <p:cNvSpPr txBox="1"/>
            <p:nvPr/>
          </p:nvSpPr>
          <p:spPr>
            <a:xfrm>
              <a:off x="3529862" y="3634576"/>
              <a:ext cx="1756468" cy="249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福州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士</a:t>
              </a:r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林電機</a:t>
              </a:r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3275" y="3926021"/>
              <a:ext cx="1994829" cy="1230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6587" y="1245567"/>
              <a:ext cx="1904266" cy="12918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文字方塊 28"/>
            <p:cNvSpPr txBox="1"/>
            <p:nvPr/>
          </p:nvSpPr>
          <p:spPr>
            <a:xfrm>
              <a:off x="5495933" y="2273795"/>
              <a:ext cx="1958655" cy="249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常州士林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三葉電</a:t>
              </a:r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機</a:t>
              </a:r>
            </a:p>
          </p:txBody>
        </p:sp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7686" y="2586215"/>
              <a:ext cx="1896561" cy="1314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文字方塊 30"/>
            <p:cNvSpPr txBox="1"/>
            <p:nvPr/>
          </p:nvSpPr>
          <p:spPr>
            <a:xfrm>
              <a:off x="5532924" y="3589927"/>
              <a:ext cx="2289724" cy="249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常州士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林汽車零部件</a:t>
              </a:r>
              <a:endParaRPr lang="zh-TW" altLang="en-US" sz="1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3781" y="3935831"/>
              <a:ext cx="1896562" cy="1220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" name="文字方塊 32"/>
            <p:cNvSpPr txBox="1"/>
            <p:nvPr/>
          </p:nvSpPr>
          <p:spPr>
            <a:xfrm>
              <a:off x="5572030" y="4893109"/>
              <a:ext cx="2289724" cy="249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常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州三菱</a:t>
              </a:r>
              <a:endParaRPr lang="zh-TW" altLang="en-US" sz="1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2162" y="1195111"/>
              <a:ext cx="1941113" cy="13660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5" name="文字方塊 34"/>
            <p:cNvSpPr txBox="1"/>
            <p:nvPr/>
          </p:nvSpPr>
          <p:spPr>
            <a:xfrm>
              <a:off x="1548068" y="2296994"/>
              <a:ext cx="1756468" cy="249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蘇州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士</a:t>
              </a:r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林電機</a:t>
              </a:r>
            </a:p>
          </p:txBody>
        </p:sp>
        <p:sp>
          <p:nvSpPr>
            <p:cNvPr id="37" name="文字方塊 36"/>
            <p:cNvSpPr txBox="1"/>
            <p:nvPr/>
          </p:nvSpPr>
          <p:spPr>
            <a:xfrm>
              <a:off x="1625800" y="3501008"/>
              <a:ext cx="17564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蘇州</a:t>
              </a:r>
              <a:r>
                <a:rPr lang="zh-TW" altLang="en-US" sz="16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士</a:t>
              </a:r>
              <a:r>
                <a:rPr lang="zh-TW" altLang="en-US" sz="16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林電機</a:t>
              </a:r>
            </a:p>
          </p:txBody>
        </p:sp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2162" y="2586215"/>
              <a:ext cx="1925781" cy="1311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9" name="文字方塊 38"/>
            <p:cNvSpPr txBox="1"/>
            <p:nvPr/>
          </p:nvSpPr>
          <p:spPr>
            <a:xfrm>
              <a:off x="1537644" y="3595507"/>
              <a:ext cx="1756468" cy="249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 smtClean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蘇州</a:t>
              </a:r>
              <a:r>
                <a:rPr lang="zh-TW" altLang="en-US" sz="1200" dirty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電力</a:t>
              </a:r>
              <a:r>
                <a:rPr lang="zh-TW" altLang="en-US" sz="1200" dirty="0" smtClean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設</a:t>
              </a:r>
              <a:r>
                <a:rPr lang="zh-TW" altLang="en-US" sz="1200" dirty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備</a:t>
              </a:r>
            </a:p>
          </p:txBody>
        </p:sp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999" y="3926021"/>
              <a:ext cx="1947277" cy="1187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文字方塊 40"/>
            <p:cNvSpPr txBox="1"/>
            <p:nvPr/>
          </p:nvSpPr>
          <p:spPr>
            <a:xfrm>
              <a:off x="1553991" y="4858441"/>
              <a:ext cx="1756468" cy="249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 smtClean="0">
                  <a:solidFill>
                    <a:schemeClr val="bg1">
                      <a:lumMod val="9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越南士林電機</a:t>
              </a:r>
              <a:endParaRPr lang="zh-TW" altLang="en-US" sz="1200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3529862" y="4894341"/>
              <a:ext cx="2289724" cy="249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無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錫士林電機</a:t>
              </a:r>
              <a:endParaRPr lang="zh-TW" altLang="en-US" sz="1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6300192" y="1096917"/>
            <a:ext cx="345638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1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1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常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州士林汽車零部件有限公司 </a:t>
            </a:r>
            <a:endParaRPr lang="zh-TW" altLang="en-US" sz="14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常州三菱電機士林電裝品有限公司 </a:t>
            </a:r>
            <a:endParaRPr lang="zh-TW" altLang="en-US" sz="14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常州士林三葉電機有限公司 </a:t>
            </a:r>
            <a:endParaRPr lang="zh-TW" altLang="en-US" sz="14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無錫士林電機有限公司 </a:t>
            </a:r>
            <a:endParaRPr lang="zh-TW" altLang="en-US" sz="14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三葉士林電機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武漢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有限公司 </a:t>
            </a:r>
            <a:endParaRPr lang="zh-TW" altLang="en-US" sz="14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福州士林電機有限公司 </a:t>
            </a:r>
            <a:endParaRPr lang="zh-TW" altLang="en-US" sz="14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厦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門士林電機有限公司 </a:t>
            </a:r>
            <a:endParaRPr lang="zh-TW" altLang="en-US" sz="14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三菱電機低壓電器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厦門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有限公</a:t>
            </a:r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司</a:t>
            </a:r>
            <a:endParaRPr lang="en-US" altLang="zh-TW" sz="14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士林電機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蘇州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電力設備有限公司 </a:t>
            </a:r>
            <a:endParaRPr lang="zh-TW" altLang="en-US" sz="14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蘇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州士林電機有限公司 </a:t>
            </a:r>
            <a:endParaRPr lang="zh-TW" altLang="en-US" sz="14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士林科技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深圳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有限公司 </a:t>
            </a:r>
            <a:endParaRPr lang="zh-TW" altLang="en-US" sz="14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星銳自動化設備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上海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有限公司</a:t>
            </a:r>
            <a:endParaRPr lang="en-US" altLang="zh-TW" sz="1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100" dirty="0" smtClean="0">
                <a:latin typeface="微軟正黑體" pitchFamily="34" charset="-120"/>
                <a:ea typeface="微軟正黑體" pitchFamily="34" charset="-120"/>
              </a:rPr>
              <a:t>*共</a:t>
            </a:r>
            <a:r>
              <a:rPr lang="en-US" altLang="zh-TW" sz="1100" dirty="0" smtClean="0"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en-US" sz="1100" dirty="0">
                <a:latin typeface="微軟正黑體" pitchFamily="34" charset="-120"/>
                <a:ea typeface="微軟正黑體" pitchFamily="34" charset="-120"/>
              </a:rPr>
              <a:t>家：獨資</a:t>
            </a:r>
            <a:r>
              <a:rPr lang="en-US" altLang="zh-TW" sz="1100" dirty="0">
                <a:latin typeface="微軟正黑體" pitchFamily="34" charset="-120"/>
                <a:ea typeface="微軟正黑體" pitchFamily="34" charset="-120"/>
              </a:rPr>
              <a:t>8</a:t>
            </a:r>
            <a:r>
              <a:rPr lang="zh-TW" altLang="en-US" sz="1100" dirty="0">
                <a:latin typeface="微軟正黑體" pitchFamily="34" charset="-120"/>
                <a:ea typeface="微軟正黑體" pitchFamily="34" charset="-120"/>
              </a:rPr>
              <a:t>家，合夥</a:t>
            </a:r>
            <a:r>
              <a:rPr lang="en-US" altLang="zh-TW" sz="1100" dirty="0"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zh-TW" altLang="en-US" sz="1100" dirty="0" smtClean="0">
                <a:latin typeface="微軟正黑體" pitchFamily="34" charset="-120"/>
                <a:ea typeface="微軟正黑體" pitchFamily="34" charset="-120"/>
              </a:rPr>
              <a:t>家</a:t>
            </a:r>
            <a:r>
              <a:rPr lang="en-US" altLang="zh-TW" sz="11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100" dirty="0" smtClean="0">
                <a:latin typeface="微軟正黑體" pitchFamily="34" charset="-120"/>
                <a:ea typeface="微軟正黑體" pitchFamily="34" charset="-120"/>
              </a:rPr>
              <a:t>三菱、三葉</a:t>
            </a:r>
            <a:r>
              <a:rPr lang="en-US" altLang="zh-TW" sz="11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11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11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越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南士林電機有限公司 </a:t>
            </a:r>
            <a:endParaRPr lang="en-US" altLang="zh-TW" sz="1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越</a:t>
            </a:r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南士林電機電力設備有</a:t>
            </a:r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限公司 </a:t>
            </a:r>
            <a:endParaRPr lang="zh-TW" altLang="en-US" sz="1400" b="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菲律賓分公司</a:t>
            </a:r>
            <a:endParaRPr lang="en-US" altLang="zh-TW" sz="1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1400" b="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美國子公司     </a:t>
            </a:r>
            <a:endParaRPr lang="en-US" altLang="zh-TW" sz="1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澳洲子公司</a:t>
            </a:r>
            <a:endParaRPr lang="en-US" altLang="zh-TW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6810086" y="1122888"/>
            <a:ext cx="1492734" cy="362221"/>
          </a:xfrm>
          <a:prstGeom prst="roundRect">
            <a:avLst/>
          </a:prstGeom>
          <a:solidFill>
            <a:srgbClr val="40949A"/>
          </a:solidFill>
          <a:ln>
            <a:solidFill>
              <a:srgbClr val="409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大陸地區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圓角矩形 46"/>
          <p:cNvSpPr/>
          <p:nvPr/>
        </p:nvSpPr>
        <p:spPr>
          <a:xfrm>
            <a:off x="6810086" y="4464577"/>
            <a:ext cx="1492734" cy="332575"/>
          </a:xfrm>
          <a:prstGeom prst="roundRect">
            <a:avLst/>
          </a:prstGeom>
          <a:solidFill>
            <a:srgbClr val="40949A"/>
          </a:solidFill>
          <a:ln>
            <a:solidFill>
              <a:srgbClr val="409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東南亞地區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圓角矩形 47"/>
          <p:cNvSpPr/>
          <p:nvPr/>
        </p:nvSpPr>
        <p:spPr>
          <a:xfrm>
            <a:off x="6810086" y="5619043"/>
            <a:ext cx="1492734" cy="330237"/>
          </a:xfrm>
          <a:prstGeom prst="roundRect">
            <a:avLst/>
          </a:prstGeom>
          <a:solidFill>
            <a:srgbClr val="40949A"/>
          </a:solidFill>
          <a:ln>
            <a:solidFill>
              <a:srgbClr val="409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美澳地區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0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標題 1"/>
          <p:cNvSpPr>
            <a:spLocks noGrp="1"/>
          </p:cNvSpPr>
          <p:nvPr>
            <p:ph type="title"/>
          </p:nvPr>
        </p:nvSpPr>
        <p:spPr bwMode="auto">
          <a:xfrm>
            <a:off x="468313" y="12700"/>
            <a:ext cx="8229600" cy="10398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公司財務概況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合併損益表</a:t>
            </a: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7199784" y="1022695"/>
            <a:ext cx="19442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單位：新台幣百萬</a:t>
            </a:r>
          </a:p>
        </p:txBody>
      </p:sp>
      <p:pic>
        <p:nvPicPr>
          <p:cNvPr id="9" name="圖片 8"/>
          <p:cNvPicPr>
            <a:picLocks noChangeAspect="1" noChangeArrowheads="1"/>
            <a:extLst>
              <a:ext uri="{84589F7E-364E-4C9E-8A38-B11213B215E9}">
                <a14:cameraTool xmlns:a14="http://schemas.microsoft.com/office/drawing/2010/main" cellRange="$O$3:$X$13"/>
              </a:ext>
            </a:extLst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000" y="1440000"/>
            <a:ext cx="7146580" cy="4636997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FF" mc:Ignorable="a14" a14:legacySpreadsheetColorIndex="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771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標題 1"/>
          <p:cNvSpPr>
            <a:spLocks noGrp="1"/>
          </p:cNvSpPr>
          <p:nvPr>
            <p:ph type="title"/>
          </p:nvPr>
        </p:nvSpPr>
        <p:spPr bwMode="auto">
          <a:xfrm>
            <a:off x="468313" y="12700"/>
            <a:ext cx="8229600" cy="10398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公司財務概況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合併資產負債表</a:t>
            </a:r>
          </a:p>
        </p:txBody>
      </p:sp>
      <p:sp>
        <p:nvSpPr>
          <p:cNvPr id="36867" name="文字方塊 3"/>
          <p:cNvSpPr txBox="1">
            <a:spLocks noChangeArrowheads="1"/>
          </p:cNvSpPr>
          <p:nvPr/>
        </p:nvSpPr>
        <p:spPr bwMode="auto">
          <a:xfrm>
            <a:off x="7199784" y="1022846"/>
            <a:ext cx="19442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單位：新台幣百萬</a:t>
            </a:r>
          </a:p>
        </p:txBody>
      </p:sp>
      <p:pic>
        <p:nvPicPr>
          <p:cNvPr id="8" name="圖片 7"/>
          <p:cNvPicPr>
            <a:picLocks noChangeAspect="1" noChangeArrowheads="1"/>
            <a:extLst>
              <a:ext uri="{84589F7E-364E-4C9E-8A38-B11213B215E9}">
                <a14:cameraTool xmlns:a14="http://schemas.microsoft.com/office/drawing/2010/main" cellRange="$B$4:$K$14"/>
              </a:ext>
            </a:extLst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000" y="1440000"/>
            <a:ext cx="7836317" cy="463680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FF" mc:Ignorable="a14" a14:legacySpreadsheetColorIndex="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標題 1"/>
          <p:cNvSpPr>
            <a:spLocks noGrp="1"/>
          </p:cNvSpPr>
          <p:nvPr>
            <p:ph type="title"/>
          </p:nvPr>
        </p:nvSpPr>
        <p:spPr bwMode="auto">
          <a:xfrm>
            <a:off x="468313" y="12700"/>
            <a:ext cx="8229600" cy="10398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公司財務概況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個體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損益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表</a:t>
            </a: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7199784" y="1022695"/>
            <a:ext cx="19442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單位：新台幣百萬</a:t>
            </a:r>
          </a:p>
        </p:txBody>
      </p:sp>
      <p:pic>
        <p:nvPicPr>
          <p:cNvPr id="5" name="圖片 4"/>
          <p:cNvPicPr>
            <a:picLocks noChangeAspect="1" noChangeArrowheads="1"/>
            <a:extLst>
              <a:ext uri="{84589F7E-364E-4C9E-8A38-B11213B215E9}">
                <a14:cameraTool xmlns:a14="http://schemas.microsoft.com/office/drawing/2010/main" cellRange="$N$3:$U$13"/>
              </a:ext>
            </a:extLst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7999" y="1357200"/>
            <a:ext cx="6119405" cy="4808104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FF" mc:Ignorable="a14" a14:legacySpreadsheetColorIndex="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117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標題 1"/>
          <p:cNvSpPr>
            <a:spLocks noGrp="1"/>
          </p:cNvSpPr>
          <p:nvPr>
            <p:ph type="title"/>
          </p:nvPr>
        </p:nvSpPr>
        <p:spPr bwMode="auto">
          <a:xfrm>
            <a:off x="468313" y="12700"/>
            <a:ext cx="8229600" cy="10398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公司財務概況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個體資產負債表</a:t>
            </a: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7199784" y="1022695"/>
            <a:ext cx="19442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單位：新台幣百萬</a:t>
            </a:r>
          </a:p>
        </p:txBody>
      </p:sp>
      <p:pic>
        <p:nvPicPr>
          <p:cNvPr id="5" name="圖片 4"/>
          <p:cNvPicPr>
            <a:picLocks noChangeAspect="1" noChangeArrowheads="1"/>
            <a:extLst>
              <a:ext uri="{84589F7E-364E-4C9E-8A38-B11213B215E9}">
                <a14:cameraTool xmlns:a14="http://schemas.microsoft.com/office/drawing/2010/main" cellRange="$B$4:$I$14"/>
              </a:ext>
            </a:extLst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7199" y="1357200"/>
            <a:ext cx="7429508" cy="4808104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FF" mc:Ignorable="a14" a14:legacySpreadsheetColorIndex="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875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 Black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rcRect/>
          <a:stretch>
            <a:fillRect l="-25179" t="-1" r="-24825" b="-1"/>
          </a:stretch>
        </a:blipFill>
        <a:ln w="12700" cap="flat" cmpd="sng" algn="ctr">
          <a:noFill/>
          <a:prstDash val="solid"/>
          <a:miter lim="800000"/>
        </a:ln>
        <a:effectLst/>
        <a:extLst/>
      </a:spPr>
      <a:bodyPr anchor="ctr"/>
      <a:lstStyle>
        <a:defPPr algn="ctr" defTabSz="914400">
          <a:defRPr>
            <a:solidFill>
              <a:schemeClr val="lt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17833</TotalTime>
  <Words>434</Words>
  <Application>Microsoft Office PowerPoint</Application>
  <PresentationFormat>如螢幕大小 (4:3)</PresentationFormat>
  <Paragraphs>95</Paragraphs>
  <Slides>11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自訂設計</vt:lpstr>
      <vt:lpstr>PowerPoint 簡報</vt:lpstr>
      <vt:lpstr>免責聲明</vt:lpstr>
      <vt:lpstr>公司簡介</vt:lpstr>
      <vt:lpstr>營運及生產據點-台灣</vt:lpstr>
      <vt:lpstr>營運及生產據點-海外</vt:lpstr>
      <vt:lpstr>公司財務概況-合併損益表</vt:lpstr>
      <vt:lpstr>公司財務概況-合併資產負債表</vt:lpstr>
      <vt:lpstr>公司財務概況-個體損益表</vt:lpstr>
      <vt:lpstr>公司財務概況-個體資產負債表</vt:lpstr>
      <vt:lpstr>公司財務概況-109年上半年合併損益表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11866</dc:creator>
  <cp:lastModifiedBy>林于芹</cp:lastModifiedBy>
  <cp:revision>1096</cp:revision>
  <cp:lastPrinted>2019-08-28T04:04:12Z</cp:lastPrinted>
  <dcterms:created xsi:type="dcterms:W3CDTF">2013-06-26T03:23:13Z</dcterms:created>
  <dcterms:modified xsi:type="dcterms:W3CDTF">2020-08-20T01:37:32Z</dcterms:modified>
</cp:coreProperties>
</file>