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2"/>
  </p:notesMasterIdLst>
  <p:handoutMasterIdLst>
    <p:handoutMasterId r:id="rId13"/>
  </p:handoutMasterIdLst>
  <p:sldIdLst>
    <p:sldId id="428" r:id="rId2"/>
    <p:sldId id="453" r:id="rId3"/>
    <p:sldId id="431" r:id="rId4"/>
    <p:sldId id="444" r:id="rId5"/>
    <p:sldId id="517" r:id="rId6"/>
    <p:sldId id="558" r:id="rId7"/>
    <p:sldId id="462" r:id="rId8"/>
    <p:sldId id="562" r:id="rId9"/>
    <p:sldId id="549" r:id="rId10"/>
    <p:sldId id="557" r:id="rId11"/>
  </p:sldIdLst>
  <p:sldSz cx="9144000" cy="5143500" type="screen16x9"/>
  <p:notesSz cx="6805613" cy="9939338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b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b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b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b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E2DB8792-8A81-4510-A0BE-C46E6CD5E0D9}">
          <p14:sldIdLst>
            <p14:sldId id="428"/>
            <p14:sldId id="453"/>
            <p14:sldId id="431"/>
            <p14:sldId id="444"/>
            <p14:sldId id="517"/>
            <p14:sldId id="558"/>
            <p14:sldId id="462"/>
            <p14:sldId id="562"/>
            <p14:sldId id="549"/>
            <p14:sldId id="557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  <p15:guide id="3" orient="horz" pos="3131">
          <p15:clr>
            <a:srgbClr val="A4A3A4"/>
          </p15:clr>
        </p15:guide>
        <p15:guide id="4" pos="21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3366CC"/>
    <a:srgbClr val="2177B1"/>
    <a:srgbClr val="937BED"/>
    <a:srgbClr val="51B0B7"/>
    <a:srgbClr val="D78077"/>
    <a:srgbClr val="F56059"/>
    <a:srgbClr val="6B77A9"/>
    <a:srgbClr val="658F91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68" autoAdjust="0"/>
    <p:restoredTop sz="92078" autoAdjust="0"/>
  </p:normalViewPr>
  <p:slideViewPr>
    <p:cSldViewPr>
      <p:cViewPr varScale="1">
        <p:scale>
          <a:sx n="79" d="100"/>
          <a:sy n="79" d="100"/>
        </p:scale>
        <p:origin x="-924" y="-6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-16842"/>
    </p:cViewPr>
  </p:sorterViewPr>
  <p:notesViewPr>
    <p:cSldViewPr>
      <p:cViewPr varScale="1">
        <p:scale>
          <a:sx n="50" d="100"/>
          <a:sy n="50" d="100"/>
        </p:scale>
        <p:origin x="-3030" y="-102"/>
      </p:cViewPr>
      <p:guideLst>
        <p:guide orient="horz" pos="3126"/>
        <p:guide orient="horz" pos="3132"/>
        <p:guide pos="214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3"/>
            <a:ext cx="2949841" cy="49752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514" tIns="45757" rIns="91514" bIns="45757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648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183" y="3"/>
            <a:ext cx="2949841" cy="49752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514" tIns="45757" rIns="91514" bIns="45757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648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440227"/>
            <a:ext cx="2949841" cy="49752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514" tIns="45757" rIns="91514" bIns="45757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648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183" y="9440227"/>
            <a:ext cx="2949841" cy="49752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514" tIns="45757" rIns="91514" bIns="45757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ea typeface="新細明體" pitchFamily="18" charset="-120"/>
              </a:defRPr>
            </a:lvl1pPr>
          </a:lstStyle>
          <a:p>
            <a:pPr>
              <a:defRPr/>
            </a:pPr>
            <a:fld id="{B7B362C2-C68A-4FE3-A03E-9D3EE65ED7B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084364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3"/>
            <a:ext cx="2949841" cy="49752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514" tIns="45757" rIns="91514" bIns="45757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183" y="3"/>
            <a:ext cx="2949841" cy="49752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514" tIns="45757" rIns="91514" bIns="45757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" y="746125"/>
            <a:ext cx="6621463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34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244" y="4720912"/>
            <a:ext cx="5445126" cy="447294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514" tIns="45757" rIns="91514" bIns="457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1034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40227"/>
            <a:ext cx="2949841" cy="49752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514" tIns="45757" rIns="91514" bIns="45757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4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183" y="9440227"/>
            <a:ext cx="2949841" cy="49752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514" tIns="45757" rIns="91514" bIns="45757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ea typeface="新細明體" pitchFamily="18" charset="-120"/>
              </a:defRPr>
            </a:lvl1pPr>
          </a:lstStyle>
          <a:p>
            <a:pPr>
              <a:defRPr/>
            </a:pPr>
            <a:fld id="{445E15F9-6ADE-4CC4-B0BB-9F10462C372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461766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1463" cy="3725863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5E15F9-6ADE-4CC4-B0BB-9F10462C3728}" type="slidenum">
              <a:rPr lang="en-US" altLang="zh-TW" smtClean="0"/>
              <a:pPr>
                <a:defRPr/>
              </a:pPr>
              <a:t>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727912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5E15F9-6ADE-4CC4-B0BB-9F10462C3728}" type="slidenum">
              <a:rPr lang="en-US" altLang="zh-TW" smtClean="0"/>
              <a:pPr>
                <a:defRPr/>
              </a:pPr>
              <a:t>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508361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業外增加</a:t>
            </a:r>
            <a:r>
              <a:rPr lang="en-US" altLang="zh-TW" dirty="0" smtClean="0"/>
              <a:t>2e(</a:t>
            </a:r>
            <a:r>
              <a:rPr lang="zh-TW" altLang="en-US" dirty="0" smtClean="0"/>
              <a:t>福州 </a:t>
            </a:r>
            <a:r>
              <a:rPr lang="en-US" altLang="zh-TW" dirty="0" smtClean="0"/>
              <a:t>97M/</a:t>
            </a:r>
            <a:r>
              <a:rPr lang="en-US" altLang="zh-TW" baseline="0" dirty="0" smtClean="0"/>
              <a:t> </a:t>
            </a:r>
            <a:r>
              <a:rPr lang="en-US" altLang="zh-TW" dirty="0" smtClean="0"/>
              <a:t>M3</a:t>
            </a:r>
            <a:r>
              <a:rPr lang="zh-TW" altLang="en-US" dirty="0" smtClean="0"/>
              <a:t>案 </a:t>
            </a:r>
            <a:r>
              <a:rPr lang="en-US" altLang="zh-TW" dirty="0" smtClean="0"/>
              <a:t>1e)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5E15F9-6ADE-4CC4-B0BB-9F10462C3728}" type="slidenum">
              <a:rPr lang="en-US" altLang="zh-TW" smtClean="0"/>
              <a:pPr>
                <a:defRPr/>
              </a:pPr>
              <a:t>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036984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1463" cy="3725863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5E15F9-6ADE-4CC4-B0BB-9F10462C3728}" type="slidenum">
              <a:rPr lang="en-US" altLang="zh-TW" smtClean="0"/>
              <a:pPr>
                <a:defRPr/>
              </a:pPr>
              <a:t>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471620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1463" cy="3725863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5E15F9-6ADE-4CC4-B0BB-9F10462C3728}" type="slidenum">
              <a:rPr lang="en-US" altLang="zh-TW" smtClean="0"/>
              <a:pPr>
                <a:defRPr/>
              </a:pPr>
              <a:t>10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84298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6" descr="內頁"/>
          <p:cNvPicPr>
            <a:picLocks noChangeAspect="1" noChangeArrowheads="1"/>
          </p:cNvPicPr>
          <p:nvPr userDrawn="1"/>
        </p:nvPicPr>
        <p:blipFill>
          <a:blip r:embed="rId2"/>
          <a:srcRect l="1048" r="4048" b="1094"/>
          <a:stretch>
            <a:fillRect/>
          </a:stretch>
        </p:blipFill>
        <p:spPr bwMode="auto">
          <a:xfrm>
            <a:off x="0" y="0"/>
            <a:ext cx="9144000" cy="5137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Line 23"/>
          <p:cNvSpPr>
            <a:spLocks noChangeShapeType="1"/>
          </p:cNvSpPr>
          <p:nvPr userDrawn="1"/>
        </p:nvSpPr>
        <p:spPr bwMode="auto">
          <a:xfrm>
            <a:off x="0" y="789385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/>
          <a:lstStyle/>
          <a:p>
            <a:pPr>
              <a:defRPr/>
            </a:pPr>
            <a:endParaRPr lang="zh-TW" altLang="en-US" b="0">
              <a:ea typeface="新細明體" pitchFamily="18" charset="-120"/>
            </a:endParaRPr>
          </a:p>
        </p:txBody>
      </p:sp>
      <p:sp>
        <p:nvSpPr>
          <p:cNvPr id="5" name="矩形 1"/>
          <p:cNvSpPr/>
          <p:nvPr userDrawn="1"/>
        </p:nvSpPr>
        <p:spPr>
          <a:xfrm>
            <a:off x="4764" y="573881"/>
            <a:ext cx="9139237" cy="45696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b="0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xmlns="" id="{AA128784-A7A7-4E43-854E-829A83AAEA6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" y="-282"/>
            <a:ext cx="9144001" cy="762650"/>
          </a:xfrm>
          <a:prstGeom prst="rect">
            <a:avLst/>
          </a:prstGeom>
          <a:solidFill>
            <a:srgbClr val="0066CC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>
              <a:defRPr/>
            </a:pPr>
            <a:endParaRPr lang="zh-TW" altLang="zh-TW" b="0">
              <a:solidFill>
                <a:srgbClr val="0000CC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0300"/>
          </a:xfrm>
          <a:prstGeom prst="rect">
            <a:avLst/>
          </a:prstGeom>
        </p:spPr>
        <p:txBody>
          <a:bodyPr anchor="ctr"/>
          <a:lstStyle>
            <a:lvl1pPr>
              <a:defRPr lang="zh-TW" altLang="en-US" sz="3600"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endParaRPr lang="zh-TW" altLang="en-US" noProof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6" descr="內頁"/>
          <p:cNvPicPr>
            <a:picLocks noChangeAspect="1" noChangeArrowheads="1"/>
          </p:cNvPicPr>
          <p:nvPr userDrawn="1"/>
        </p:nvPicPr>
        <p:blipFill>
          <a:blip r:embed="rId2"/>
          <a:srcRect l="1048" r="4048" b="1094"/>
          <a:stretch>
            <a:fillRect/>
          </a:stretch>
        </p:blipFill>
        <p:spPr bwMode="auto">
          <a:xfrm>
            <a:off x="0" y="0"/>
            <a:ext cx="9144000" cy="5137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789385"/>
          </a:xfrm>
          <a:prstGeom prst="rect">
            <a:avLst/>
          </a:prstGeom>
          <a:solidFill>
            <a:srgbClr val="0066CC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>
              <a:defRPr/>
            </a:pPr>
            <a:endParaRPr lang="zh-TW" altLang="zh-TW" b="0">
              <a:solidFill>
                <a:srgbClr val="0000CC"/>
              </a:solidFill>
            </a:endParaRPr>
          </a:p>
        </p:txBody>
      </p:sp>
      <p:sp>
        <p:nvSpPr>
          <p:cNvPr id="4" name="Line 23"/>
          <p:cNvSpPr>
            <a:spLocks noChangeShapeType="1"/>
          </p:cNvSpPr>
          <p:nvPr userDrawn="1"/>
        </p:nvSpPr>
        <p:spPr bwMode="auto">
          <a:xfrm>
            <a:off x="0" y="789385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/>
          <a:lstStyle/>
          <a:p>
            <a:pPr>
              <a:defRPr/>
            </a:pPr>
            <a:endParaRPr lang="zh-TW" altLang="en-US" b="0">
              <a:ea typeface="新細明體" pitchFamily="18" charset="-120"/>
            </a:endParaRPr>
          </a:p>
        </p:txBody>
      </p:sp>
      <p:sp>
        <p:nvSpPr>
          <p:cNvPr id="5" name="矩形 1"/>
          <p:cNvSpPr/>
          <p:nvPr userDrawn="1"/>
        </p:nvSpPr>
        <p:spPr>
          <a:xfrm>
            <a:off x="4764" y="573881"/>
            <a:ext cx="9139237" cy="45696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b="0"/>
          </a:p>
        </p:txBody>
      </p:sp>
      <p:pic>
        <p:nvPicPr>
          <p:cNvPr id="6" name="Picture 2" descr="圖片1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814 [轉換]"/>
          <p:cNvPicPr>
            <a:picLocks noChangeAspect="1" noChangeArrowheads="1"/>
          </p:cNvPicPr>
          <p:nvPr userDrawn="1"/>
        </p:nvPicPr>
        <p:blipFill>
          <a:blip r:embed="rId2"/>
          <a:srcRect l="11032" t="5116" r="13573" b="26038"/>
          <a:stretch>
            <a:fillRect/>
          </a:stretch>
        </p:blipFill>
        <p:spPr bwMode="auto">
          <a:xfrm>
            <a:off x="0" y="-20241"/>
            <a:ext cx="9144000" cy="5169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685800" y="141685"/>
            <a:ext cx="7772400" cy="756047"/>
          </a:xfrm>
          <a:prstGeom prst="rect">
            <a:avLst/>
          </a:prstGeom>
          <a:noFill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2800"/>
            </a:lvl1pPr>
          </a:lstStyle>
          <a:p>
            <a:pPr lvl="0"/>
            <a:r>
              <a:rPr lang="zh-TW" altLang="en-US" noProof="0"/>
              <a:t>按一下以編輯母片標題樣式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79388" y="2193132"/>
            <a:ext cx="3600450" cy="2322910"/>
          </a:xfrm>
          <a:prstGeom prst="rect">
            <a:avLst/>
          </a:prstGeom>
          <a:noFill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zh-TW" altLang="en-US" noProof="0"/>
              <a:t>按一下以編輯母片副標題樣式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ea typeface="新細明體" pitchFamily="18" charset="-120"/>
              </a:defRPr>
            </a:lvl1pPr>
          </a:lstStyle>
          <a:p>
            <a:pPr>
              <a:defRPr/>
            </a:pPr>
            <a:fld id="{7B4AE9C0-6B9F-48E3-8B4D-C0E46BD19FD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9748"/>
            <a:ext cx="8229600" cy="779804"/>
          </a:xfrm>
          <a:prstGeom prst="rect">
            <a:avLst/>
          </a:prstGeom>
        </p:spPr>
        <p:txBody>
          <a:bodyPr anchor="ctr"/>
          <a:lstStyle>
            <a:lvl1pPr algn="l">
              <a:defRPr sz="3600"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843559"/>
            <a:ext cx="8229600" cy="3751064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標楷體" pitchFamily="65" charset="-120"/>
              </a:defRPr>
            </a:lvl1pPr>
            <a:lvl2pPr>
              <a:defRPr>
                <a:latin typeface="+mn-lt"/>
                <a:ea typeface="標楷體" pitchFamily="65" charset="-120"/>
              </a:defRPr>
            </a:lvl2pPr>
            <a:lvl3pPr>
              <a:defRPr>
                <a:latin typeface="+mn-lt"/>
                <a:ea typeface="標楷體" pitchFamily="65" charset="-120"/>
              </a:defRPr>
            </a:lvl3pPr>
            <a:lvl4pPr>
              <a:defRPr>
                <a:latin typeface="+mn-lt"/>
                <a:ea typeface="標楷體" pitchFamily="65" charset="-120"/>
              </a:defRPr>
            </a:lvl4pPr>
            <a:lvl5pPr>
              <a:defRPr>
                <a:latin typeface="+mn-lt"/>
                <a:ea typeface="標楷體" pitchFamily="65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0300"/>
          </a:xfrm>
          <a:prstGeom prst="rect">
            <a:avLst/>
          </a:prstGeom>
        </p:spPr>
        <p:txBody>
          <a:bodyPr anchor="ctr"/>
          <a:lstStyle>
            <a:lvl1pPr>
              <a:defRPr lang="zh-TW" altLang="en-US" sz="3600"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897564"/>
            <a:ext cx="4038600" cy="369705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897564"/>
            <a:ext cx="4038600" cy="369705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2605"/>
            <a:ext cx="8229600" cy="780300"/>
          </a:xfrm>
          <a:prstGeom prst="rect">
            <a:avLst/>
          </a:prstGeom>
        </p:spPr>
        <p:txBody>
          <a:bodyPr anchor="ctr"/>
          <a:lstStyle>
            <a:lvl1pPr>
              <a:defRPr lang="zh-TW" altLang="en-US" sz="3600">
                <a:latin typeface="標楷體" pitchFamily="65" charset="-120"/>
                <a:ea typeface="標楷體" pitchFamily="65" charset="-120"/>
              </a:defRPr>
            </a:lvl1pPr>
          </a:lstStyle>
          <a:p>
            <a:pPr lvl="0"/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897564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1383619"/>
            <a:ext cx="4040188" cy="321100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897564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1383619"/>
            <a:ext cx="4041775" cy="321100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605"/>
            <a:ext cx="8229600" cy="780300"/>
          </a:xfrm>
          <a:prstGeom prst="rect">
            <a:avLst/>
          </a:prstGeom>
        </p:spPr>
        <p:txBody>
          <a:bodyPr anchor="ctr"/>
          <a:lstStyle>
            <a:lvl1pPr algn="l">
              <a:defRPr lang="zh-TW" altLang="en-US" sz="3600">
                <a:latin typeface="標楷體" pitchFamily="65" charset="-120"/>
                <a:ea typeface="標楷體" pitchFamily="65" charset="-120"/>
              </a:defRPr>
            </a:lvl1pPr>
          </a:lstStyle>
          <a:p>
            <a:pPr lvl="0"/>
            <a:r>
              <a:rPr lang="zh-TW" altLang="en-US" dirty="0"/>
              <a:t>按一下以編輯母片標題樣式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6" descr="內頁"/>
          <p:cNvPicPr>
            <a:picLocks noChangeAspect="1" noChangeArrowheads="1"/>
          </p:cNvPicPr>
          <p:nvPr userDrawn="1"/>
        </p:nvPicPr>
        <p:blipFill>
          <a:blip r:embed="rId16"/>
          <a:srcRect l="1048" r="4048" b="1094"/>
          <a:stretch>
            <a:fillRect/>
          </a:stretch>
        </p:blipFill>
        <p:spPr bwMode="auto">
          <a:xfrm>
            <a:off x="0" y="6235"/>
            <a:ext cx="9144000" cy="5137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18"/>
          <p:cNvSpPr>
            <a:spLocks noChangeArrowheads="1"/>
          </p:cNvSpPr>
          <p:nvPr userDrawn="1"/>
        </p:nvSpPr>
        <p:spPr bwMode="auto">
          <a:xfrm>
            <a:off x="-1" y="-282"/>
            <a:ext cx="9144001" cy="762650"/>
          </a:xfrm>
          <a:prstGeom prst="rect">
            <a:avLst/>
          </a:prstGeom>
          <a:solidFill>
            <a:srgbClr val="0066CC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>
              <a:defRPr/>
            </a:pPr>
            <a:endParaRPr lang="zh-TW" altLang="zh-TW" b="0">
              <a:solidFill>
                <a:srgbClr val="0000CC"/>
              </a:solidFill>
            </a:endParaRPr>
          </a:p>
        </p:txBody>
      </p:sp>
      <p:pic>
        <p:nvPicPr>
          <p:cNvPr id="1029" name="Picture 8" descr="圖片1"/>
          <p:cNvPicPr>
            <a:picLocks noChangeAspect="1" noChangeArrowheads="1"/>
          </p:cNvPicPr>
          <p:nvPr userDrawn="1"/>
        </p:nvPicPr>
        <p:blipFill>
          <a:blip r:embed="rId17"/>
          <a:srcRect/>
          <a:stretch>
            <a:fillRect/>
          </a:stretch>
        </p:blipFill>
        <p:spPr bwMode="auto">
          <a:xfrm>
            <a:off x="3851276" y="4354116"/>
            <a:ext cx="29067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Arial Black" pitchFamily="34" charset="0"/>
          <a:ea typeface="新細明體" pitchFamily="18" charset="-12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Arial Black" pitchFamily="34" charset="0"/>
          <a:ea typeface="新細明體" pitchFamily="18" charset="-12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Arial Black" pitchFamily="34" charset="0"/>
          <a:ea typeface="新細明體" pitchFamily="18" charset="-12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Arial Black" pitchFamily="34" charset="0"/>
          <a:ea typeface="新細明體" pitchFamily="18" charset="-120"/>
        </a:defRPr>
      </a:lvl5pPr>
      <a:lvl6pPr marL="457200" algn="r" rtl="0" fontAlgn="base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Arial Black" pitchFamily="34" charset="0"/>
          <a:ea typeface="新細明體" pitchFamily="18" charset="-120"/>
        </a:defRPr>
      </a:lvl6pPr>
      <a:lvl7pPr marL="914400" algn="r" rtl="0" fontAlgn="base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Arial Black" pitchFamily="34" charset="0"/>
          <a:ea typeface="新細明體" pitchFamily="18" charset="-120"/>
        </a:defRPr>
      </a:lvl7pPr>
      <a:lvl8pPr marL="1371600" algn="r" rtl="0" fontAlgn="base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Arial Black" pitchFamily="34" charset="0"/>
          <a:ea typeface="新細明體" pitchFamily="18" charset="-120"/>
        </a:defRPr>
      </a:lvl8pPr>
      <a:lvl9pPr marL="1828800" algn="r" rtl="0" fontAlgn="base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Arial Black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11" Type="http://schemas.openxmlformats.org/officeDocument/2006/relationships/image" Target="../media/image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5" Type="http://schemas.openxmlformats.org/officeDocument/2006/relationships/image" Target="../media/image23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3"/>
          <p:cNvSpPr>
            <a:spLocks noChangeArrowheads="1"/>
          </p:cNvSpPr>
          <p:nvPr/>
        </p:nvSpPr>
        <p:spPr bwMode="auto">
          <a:xfrm>
            <a:off x="6350" y="984648"/>
            <a:ext cx="5645770" cy="1025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en-US" altLang="zh-TW" sz="30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1503TW </a:t>
            </a:r>
            <a:r>
              <a:rPr lang="zh-TW" altLang="en-US" sz="30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士林</a:t>
            </a:r>
            <a:r>
              <a:rPr lang="zh-TW" altLang="en-US" sz="3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電機</a:t>
            </a:r>
            <a:endParaRPr lang="zh-TW" altLang="en-US" sz="30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0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SHIHLIN ELECTRIC &amp; </a:t>
            </a:r>
            <a:r>
              <a:rPr lang="zh-TW" altLang="en-US" sz="20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0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ENGINEERING CORP.</a:t>
            </a:r>
            <a:endParaRPr lang="zh-TW" altLang="en-US" sz="20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434" name="Rectangle 4"/>
          <p:cNvSpPr>
            <a:spLocks noChangeArrowheads="1"/>
          </p:cNvSpPr>
          <p:nvPr/>
        </p:nvSpPr>
        <p:spPr bwMode="auto">
          <a:xfrm>
            <a:off x="100013" y="2324838"/>
            <a:ext cx="44719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  <a:cs typeface="Arial" charset="0"/>
              </a:rPr>
              <a:t>2022</a:t>
            </a: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  <a:cs typeface="Arial" charset="0"/>
              </a:rPr>
              <a:t>年</a:t>
            </a:r>
            <a:endParaRPr lang="en-US" altLang="zh-TW" sz="3600" dirty="0">
              <a:latin typeface="微軟正黑體" pitchFamily="34" charset="-120"/>
              <a:ea typeface="微軟正黑體" pitchFamily="34" charset="-120"/>
              <a:cs typeface="Arial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07504" y="2931790"/>
            <a:ext cx="447198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TW" altLang="en-US" sz="3600" dirty="0">
                <a:latin typeface="微軟正黑體" pitchFamily="34" charset="-120"/>
                <a:ea typeface="微軟正黑體" pitchFamily="34" charset="-120"/>
                <a:cs typeface="Arial" charset="0"/>
              </a:rPr>
              <a:t>「基礎建設」主題式業績發表會</a:t>
            </a:r>
            <a:endParaRPr lang="en-US" altLang="zh-TW" sz="3600" dirty="0">
              <a:latin typeface="微軟正黑體" pitchFamily="34" charset="-120"/>
              <a:ea typeface="微軟正黑體" pitchFamily="34" charset="-12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461954" y="1131590"/>
            <a:ext cx="360040" cy="3834426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TW" altLang="en-US">
              <a:solidFill>
                <a:schemeClr val="lt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771550"/>
            <a:ext cx="6696744" cy="4283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431898"/>
            <a:ext cx="2446567" cy="623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686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標題 1"/>
          <p:cNvSpPr>
            <a:spLocks noGrp="1"/>
          </p:cNvSpPr>
          <p:nvPr>
            <p:ph type="title"/>
          </p:nvPr>
        </p:nvSpPr>
        <p:spPr bwMode="auto">
          <a:xfrm>
            <a:off x="468313" y="9525"/>
            <a:ext cx="8229600" cy="77986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免責聲明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458" name="文字方塊 4"/>
          <p:cNvSpPr txBox="1">
            <a:spLocks noChangeArrowheads="1"/>
          </p:cNvSpPr>
          <p:nvPr/>
        </p:nvSpPr>
        <p:spPr bwMode="auto">
          <a:xfrm>
            <a:off x="755650" y="1168004"/>
            <a:ext cx="7920806" cy="2609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defTabSz="290513" eaLnBrk="0" hangingPunct="0">
              <a:spcBef>
                <a:spcPct val="20000"/>
              </a:spcBef>
              <a:spcAft>
                <a:spcPts val="600"/>
              </a:spcAft>
              <a:buClr>
                <a:srgbClr val="095BA5"/>
              </a:buClr>
              <a:buSzPct val="110000"/>
              <a:buFont typeface="Wingdings" pitchFamily="2" charset="2"/>
              <a:buChar char="n"/>
            </a:pPr>
            <a:r>
              <a:rPr lang="zh-TW" altLang="en-US" sz="2400" b="0" dirty="0">
                <a:latin typeface="微軟正黑體" pitchFamily="34" charset="-120"/>
                <a:ea typeface="微軟正黑體" pitchFamily="34" charset="-120"/>
                <a:cs typeface="Arial" charset="0"/>
              </a:rPr>
              <a:t>本資料可能包含對於未來展望之表述。該類表述是基於對現況的預期，但同時受限於已知或未知風險或不確定性的影響。因此實際結果將可能明顯不同於表述內容。</a:t>
            </a:r>
            <a:endParaRPr lang="en-US" altLang="zh-TW" sz="2400" b="0" dirty="0">
              <a:latin typeface="微軟正黑體" pitchFamily="34" charset="-120"/>
              <a:ea typeface="微軟正黑體" pitchFamily="34" charset="-120"/>
              <a:cs typeface="Arial" charset="0"/>
            </a:endParaRPr>
          </a:p>
          <a:p>
            <a:pPr defTabSz="290513" eaLnBrk="0" hangingPunct="0">
              <a:spcBef>
                <a:spcPct val="20000"/>
              </a:spcBef>
              <a:spcAft>
                <a:spcPts val="600"/>
              </a:spcAft>
              <a:buClr>
                <a:srgbClr val="095BA5"/>
              </a:buClr>
              <a:buSzPct val="110000"/>
            </a:pPr>
            <a:endParaRPr lang="en-US" altLang="zh-TW" sz="2400" b="0" dirty="0">
              <a:latin typeface="微軟正黑體" pitchFamily="34" charset="-120"/>
              <a:ea typeface="微軟正黑體" pitchFamily="34" charset="-120"/>
              <a:cs typeface="Arial" charset="0"/>
            </a:endParaRPr>
          </a:p>
          <a:p>
            <a:pPr marL="342900" indent="-342900" defTabSz="290513" eaLnBrk="0" hangingPunct="0">
              <a:spcBef>
                <a:spcPct val="20000"/>
              </a:spcBef>
              <a:spcAft>
                <a:spcPts val="600"/>
              </a:spcAft>
              <a:buClr>
                <a:srgbClr val="095BA5"/>
              </a:buClr>
              <a:buSzPct val="110000"/>
              <a:buFont typeface="Wingdings" pitchFamily="2" charset="2"/>
              <a:buChar char="n"/>
            </a:pPr>
            <a:r>
              <a:rPr lang="zh-TW" altLang="en-US" sz="2400" b="0" dirty="0">
                <a:latin typeface="微軟正黑體" pitchFamily="34" charset="-120"/>
                <a:ea typeface="微軟正黑體" pitchFamily="34" charset="-120"/>
                <a:cs typeface="Arial" charset="0"/>
              </a:rPr>
              <a:t>除法令要求外，公司並無義務因應新資訊的產生或未來事件的發生，主動更新對未來展望的表述。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標題 1"/>
          <p:cNvSpPr>
            <a:spLocks noGrp="1"/>
          </p:cNvSpPr>
          <p:nvPr>
            <p:ph type="title"/>
          </p:nvPr>
        </p:nvSpPr>
        <p:spPr bwMode="auto">
          <a:xfrm>
            <a:off x="468313" y="9525"/>
            <a:ext cx="8229600" cy="77986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公司簡介</a:t>
            </a:r>
          </a:p>
        </p:txBody>
      </p:sp>
      <p:pic>
        <p:nvPicPr>
          <p:cNvPr id="6" name="Picture 3" descr="大樓東南側全景"/>
          <p:cNvPicPr>
            <a:picLocks noChangeAspect="1" noChangeArrowheads="1"/>
          </p:cNvPicPr>
          <p:nvPr/>
        </p:nvPicPr>
        <p:blipFill>
          <a:blip r:embed="rId2">
            <a:lum bright="16000" contrast="14000"/>
          </a:blip>
          <a:srcRect/>
          <a:stretch>
            <a:fillRect/>
          </a:stretch>
        </p:blipFill>
        <p:spPr bwMode="auto">
          <a:xfrm>
            <a:off x="6129595" y="1275607"/>
            <a:ext cx="2618869" cy="3309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圖片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63517" y="832966"/>
            <a:ext cx="1668463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內容版面配置區 2"/>
          <p:cNvSpPr>
            <a:spLocks noGrp="1"/>
          </p:cNvSpPr>
          <p:nvPr>
            <p:ph idx="1"/>
          </p:nvPr>
        </p:nvSpPr>
        <p:spPr>
          <a:xfrm>
            <a:off x="395536" y="930164"/>
            <a:ext cx="8229600" cy="3750469"/>
          </a:xfrm>
        </p:spPr>
        <p:txBody>
          <a:bodyPr/>
          <a:lstStyle/>
          <a:p>
            <a:pPr defTabSz="290513">
              <a:lnSpc>
                <a:spcPts val="2500"/>
              </a:lnSpc>
              <a:spcAft>
                <a:spcPts val="600"/>
              </a:spcAft>
              <a:buClr>
                <a:srgbClr val="095BA5"/>
              </a:buClr>
              <a:buSzPct val="110000"/>
              <a:buFont typeface="Wingdings" pitchFamily="2" charset="2"/>
              <a:buChar char="n"/>
              <a:defRPr/>
            </a:pPr>
            <a:r>
              <a:rPr lang="zh-TW" altLang="en-US" sz="18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創    立：民國 </a:t>
            </a:r>
            <a:r>
              <a:rPr lang="en-US" altLang="zh-TW" sz="18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44 </a:t>
            </a:r>
            <a:r>
              <a:rPr lang="zh-TW" altLang="en-US" sz="18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年 </a:t>
            </a:r>
            <a:r>
              <a:rPr lang="en-US" altLang="zh-TW" sz="18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11 </a:t>
            </a:r>
            <a:r>
              <a:rPr lang="zh-TW" altLang="en-US" sz="18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月 </a:t>
            </a:r>
            <a:r>
              <a:rPr lang="en-US" altLang="zh-TW" sz="18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3</a:t>
            </a:r>
            <a:r>
              <a:rPr lang="zh-TW" altLang="en-US" sz="18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 日</a:t>
            </a:r>
            <a:endParaRPr lang="en-US" altLang="zh-TW" sz="1800" dirty="0"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  <a:p>
            <a:pPr defTabSz="290513">
              <a:lnSpc>
                <a:spcPts val="2500"/>
              </a:lnSpc>
              <a:spcAft>
                <a:spcPts val="600"/>
              </a:spcAft>
              <a:buClr>
                <a:srgbClr val="095BA5"/>
              </a:buClr>
              <a:buSzPct val="110000"/>
              <a:buFont typeface="Wingdings" pitchFamily="2" charset="2"/>
              <a:buChar char="n"/>
              <a:defRPr/>
            </a:pPr>
            <a:r>
              <a:rPr lang="zh-TW" altLang="en-US" sz="18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資本額：</a:t>
            </a:r>
            <a:r>
              <a:rPr lang="en-US" altLang="zh-TW" sz="18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NTD 52 </a:t>
            </a:r>
            <a:r>
              <a:rPr lang="zh-TW" altLang="en-US" sz="18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億元</a:t>
            </a:r>
          </a:p>
          <a:p>
            <a:pPr defTabSz="290513">
              <a:lnSpc>
                <a:spcPts val="2500"/>
              </a:lnSpc>
              <a:spcAft>
                <a:spcPts val="600"/>
              </a:spcAft>
              <a:buClr>
                <a:srgbClr val="095BA5"/>
              </a:buClr>
              <a:buSzPct val="110000"/>
              <a:buFont typeface="Wingdings" pitchFamily="2" charset="2"/>
              <a:buChar char="n"/>
              <a:defRPr/>
            </a:pPr>
            <a:r>
              <a:rPr lang="zh-TW" altLang="en-US" sz="18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營業額：</a:t>
            </a:r>
            <a:r>
              <a:rPr lang="en-US" altLang="zh-TW" sz="18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110</a:t>
            </a:r>
            <a:r>
              <a:rPr lang="zh-TW" altLang="en-US" sz="18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年合併營收</a:t>
            </a:r>
            <a:r>
              <a:rPr lang="en-US" altLang="zh-TW" sz="18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NTD277</a:t>
            </a:r>
            <a:r>
              <a:rPr lang="zh-TW" altLang="en-US" sz="18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億</a:t>
            </a:r>
            <a:endParaRPr lang="en-US" altLang="zh-TW" sz="1800" dirty="0"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  <a:p>
            <a:pPr defTabSz="290513">
              <a:lnSpc>
                <a:spcPts val="2500"/>
              </a:lnSpc>
              <a:spcAft>
                <a:spcPts val="600"/>
              </a:spcAft>
              <a:buClr>
                <a:srgbClr val="095BA5"/>
              </a:buClr>
              <a:buSzPct val="110000"/>
              <a:buFont typeface="Wingdings" pitchFamily="2" charset="2"/>
              <a:buChar char="n"/>
              <a:defRPr/>
            </a:pPr>
            <a:r>
              <a:rPr lang="zh-TW" altLang="en-US" sz="18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員工數：</a:t>
            </a:r>
            <a:r>
              <a:rPr lang="en-US" altLang="zh-TW" sz="18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3,972</a:t>
            </a:r>
            <a:r>
              <a:rPr lang="zh-TW" altLang="en-US" sz="18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人</a:t>
            </a:r>
            <a:r>
              <a:rPr lang="en-US" altLang="zh-TW" sz="18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(</a:t>
            </a:r>
            <a:r>
              <a:rPr lang="zh-TW" altLang="en-US" sz="18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國內 </a:t>
            </a:r>
            <a:r>
              <a:rPr lang="en-US" altLang="zh-TW" sz="18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: 1,955</a:t>
            </a:r>
            <a:r>
              <a:rPr lang="zh-TW" altLang="en-US" sz="18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人 </a:t>
            </a:r>
            <a:r>
              <a:rPr lang="en-US" altLang="zh-TW" sz="18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/</a:t>
            </a:r>
            <a:r>
              <a:rPr lang="zh-TW" altLang="en-US" sz="18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 海外 </a:t>
            </a:r>
            <a:r>
              <a:rPr lang="en-US" altLang="zh-TW" sz="18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: 2,017</a:t>
            </a:r>
            <a:r>
              <a:rPr lang="zh-TW" altLang="en-US" sz="18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人</a:t>
            </a:r>
            <a:r>
              <a:rPr lang="en-US" altLang="zh-TW" sz="18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)</a:t>
            </a:r>
            <a:r>
              <a:rPr lang="zh-TW" altLang="en-US" sz="18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           </a:t>
            </a:r>
            <a:r>
              <a:rPr lang="en-US" altLang="zh-TW" sz="18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)</a:t>
            </a:r>
          </a:p>
          <a:p>
            <a:pPr defTabSz="290513">
              <a:lnSpc>
                <a:spcPts val="2500"/>
              </a:lnSpc>
              <a:spcAft>
                <a:spcPts val="600"/>
              </a:spcAft>
              <a:buClr>
                <a:srgbClr val="095BA5"/>
              </a:buClr>
              <a:buSzPct val="110000"/>
              <a:buFont typeface="Wingdings" pitchFamily="2" charset="2"/>
              <a:buChar char="n"/>
              <a:defRPr/>
            </a:pPr>
            <a:r>
              <a:rPr lang="zh-TW" altLang="en-US" sz="18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主要產品</a:t>
            </a:r>
            <a:r>
              <a:rPr lang="zh-TW" altLang="en-US" sz="18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：電力</a:t>
            </a:r>
            <a:r>
              <a:rPr lang="zh-TW" altLang="en-US" sz="18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配電產品</a:t>
            </a:r>
            <a:r>
              <a:rPr lang="zh-TW" altLang="en-US" sz="18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、低壓開關產品、</a:t>
            </a:r>
            <a:endParaRPr lang="en-US" altLang="zh-TW" sz="1800" dirty="0" smtClean="0"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  <a:p>
            <a:pPr marL="0" indent="0" defTabSz="290513">
              <a:lnSpc>
                <a:spcPts val="2500"/>
              </a:lnSpc>
              <a:spcAft>
                <a:spcPts val="600"/>
              </a:spcAft>
              <a:buClr>
                <a:srgbClr val="095BA5"/>
              </a:buClr>
              <a:buSzPct val="110000"/>
              <a:buNone/>
              <a:defRPr/>
            </a:pPr>
            <a:r>
              <a:rPr lang="zh-TW" altLang="en-US" sz="18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 </a:t>
            </a:r>
            <a:r>
              <a:rPr lang="zh-TW" altLang="en-US" sz="18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     車輛</a:t>
            </a:r>
            <a:r>
              <a:rPr lang="zh-TW" altLang="en-US" sz="18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零件產品</a:t>
            </a:r>
            <a:r>
              <a:rPr lang="en-US" altLang="zh-TW" sz="18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(</a:t>
            </a:r>
            <a:r>
              <a:rPr lang="zh-TW" altLang="en-US" sz="18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二輪</a:t>
            </a:r>
            <a:r>
              <a:rPr lang="en-US" altLang="zh-TW" sz="18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/</a:t>
            </a:r>
            <a:r>
              <a:rPr lang="zh-TW" altLang="en-US" sz="18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四</a:t>
            </a:r>
            <a:r>
              <a:rPr lang="zh-TW" altLang="en-US" sz="18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輪</a:t>
            </a:r>
            <a:r>
              <a:rPr lang="en-US" altLang="zh-TW" sz="18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/</a:t>
            </a:r>
            <a:r>
              <a:rPr lang="zh-TW" altLang="en-US" sz="18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特殊車電</a:t>
            </a:r>
            <a:r>
              <a:rPr lang="zh-TW" altLang="en-US" sz="18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裝品</a:t>
            </a:r>
            <a:r>
              <a:rPr lang="en-US" altLang="zh-TW" sz="18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)</a:t>
            </a:r>
            <a:r>
              <a:rPr lang="zh-TW" altLang="en-US" sz="18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、</a:t>
            </a:r>
            <a:endParaRPr lang="en-US" altLang="zh-TW" sz="1800" dirty="0"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  <a:p>
            <a:pPr marL="0" indent="0" defTabSz="290513">
              <a:lnSpc>
                <a:spcPts val="2500"/>
              </a:lnSpc>
              <a:spcAft>
                <a:spcPts val="600"/>
              </a:spcAft>
              <a:buClr>
                <a:srgbClr val="095BA5"/>
              </a:buClr>
              <a:buSzPct val="110000"/>
              <a:buNone/>
              <a:defRPr/>
            </a:pPr>
            <a:r>
              <a:rPr lang="zh-TW" altLang="en-US" sz="18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      自動化設備及零件</a:t>
            </a:r>
            <a:r>
              <a:rPr lang="zh-TW" altLang="en-US" sz="18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產品</a:t>
            </a:r>
            <a:endParaRPr lang="en-US" altLang="zh-TW" sz="1800" dirty="0" smtClean="0"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  <a:p>
            <a:pPr defTabSz="290513">
              <a:lnSpc>
                <a:spcPts val="2500"/>
              </a:lnSpc>
              <a:spcAft>
                <a:spcPts val="600"/>
              </a:spcAft>
              <a:buClr>
                <a:srgbClr val="095BA5"/>
              </a:buClr>
              <a:buSzPct val="110000"/>
              <a:buFont typeface="Wingdings" pitchFamily="2" charset="2"/>
              <a:buChar char="n"/>
              <a:defRPr/>
            </a:pPr>
            <a:r>
              <a:rPr lang="zh-TW" altLang="de-DE" sz="18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主要</a:t>
            </a:r>
            <a:r>
              <a:rPr lang="zh-TW" altLang="en-US" sz="18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合作</a:t>
            </a:r>
            <a:r>
              <a:rPr lang="zh-TW" altLang="de-DE" sz="18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伙伴</a:t>
            </a:r>
            <a:r>
              <a:rPr lang="zh-TW" altLang="en-US" sz="18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：</a:t>
            </a:r>
            <a:r>
              <a:rPr lang="de-DE" altLang="zh-TW" sz="18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Mitsubishi</a:t>
            </a:r>
            <a:r>
              <a:rPr lang="zh-TW" altLang="en-US" sz="18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18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Electric/</a:t>
            </a:r>
          </a:p>
          <a:p>
            <a:pPr marL="0" indent="0" defTabSz="290513">
              <a:lnSpc>
                <a:spcPts val="2500"/>
              </a:lnSpc>
              <a:spcAft>
                <a:spcPts val="600"/>
              </a:spcAft>
              <a:buClr>
                <a:srgbClr val="095BA5"/>
              </a:buClr>
              <a:buSzPct val="110000"/>
              <a:buNone/>
              <a:defRPr/>
            </a:pPr>
            <a:r>
              <a:rPr lang="zh-TW" altLang="en-US" sz="18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 </a:t>
            </a:r>
            <a:r>
              <a:rPr lang="zh-TW" altLang="en-US" sz="18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      </a:t>
            </a:r>
            <a:r>
              <a:rPr lang="de-DE" altLang="zh-TW" sz="18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Mitsuba </a:t>
            </a:r>
            <a:r>
              <a:rPr lang="en-US" altLang="zh-TW" sz="18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Electric/ Panasonic/ Hitachi ABB/ Siemens</a:t>
            </a:r>
            <a:endParaRPr lang="de-DE" altLang="zh-TW" sz="1800" dirty="0"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126563"/>
            <a:ext cx="2304256" cy="318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601" name="標題 1"/>
          <p:cNvSpPr>
            <a:spLocks noGrp="1"/>
          </p:cNvSpPr>
          <p:nvPr>
            <p:ph type="title"/>
          </p:nvPr>
        </p:nvSpPr>
        <p:spPr bwMode="auto">
          <a:xfrm>
            <a:off x="468313" y="9525"/>
            <a:ext cx="8229600" cy="77986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營運及生產據點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台灣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AutoShape 6"/>
          <p:cNvSpPr>
            <a:spLocks/>
          </p:cNvSpPr>
          <p:nvPr/>
        </p:nvSpPr>
        <p:spPr bwMode="auto">
          <a:xfrm>
            <a:off x="420689" y="3009900"/>
            <a:ext cx="1692275" cy="314325"/>
          </a:xfrm>
          <a:prstGeom prst="borderCallout2">
            <a:avLst>
              <a:gd name="adj1" fmla="val 27273"/>
              <a:gd name="adj2" fmla="val 104505"/>
              <a:gd name="adj3" fmla="val 27273"/>
              <a:gd name="adj4" fmla="val 104505"/>
              <a:gd name="adj5" fmla="val 72333"/>
              <a:gd name="adj6" fmla="val 130001"/>
            </a:avLst>
          </a:prstGeom>
          <a:solidFill>
            <a:schemeClr val="bg2">
              <a:lumMod val="20000"/>
              <a:lumOff val="80000"/>
              <a:alpha val="50000"/>
            </a:schemeClr>
          </a:solidFill>
          <a:ln w="9525">
            <a:solidFill>
              <a:srgbClr val="000099"/>
            </a:solidFill>
            <a:prstDash val="solid"/>
            <a:miter lim="800000"/>
            <a:headEnd/>
            <a:tailEnd type="oval" w="med" len="med"/>
          </a:ln>
        </p:spPr>
        <p:txBody>
          <a:bodyPr anchor="ctr"/>
          <a:lstStyle/>
          <a:p>
            <a:pPr algn="ctr">
              <a:defRPr/>
            </a:pP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台南分公司</a:t>
            </a:r>
          </a:p>
        </p:txBody>
      </p:sp>
      <p:sp>
        <p:nvSpPr>
          <p:cNvPr id="7" name="AutoShape 7"/>
          <p:cNvSpPr>
            <a:spLocks/>
          </p:cNvSpPr>
          <p:nvPr/>
        </p:nvSpPr>
        <p:spPr bwMode="auto">
          <a:xfrm>
            <a:off x="395289" y="2295525"/>
            <a:ext cx="1692275" cy="314325"/>
          </a:xfrm>
          <a:prstGeom prst="borderCallout2">
            <a:avLst>
              <a:gd name="adj1" fmla="val 27273"/>
              <a:gd name="adj2" fmla="val 104505"/>
              <a:gd name="adj3" fmla="val 27273"/>
              <a:gd name="adj4" fmla="val 104505"/>
              <a:gd name="adj5" fmla="val -30830"/>
              <a:gd name="adj6" fmla="val 151277"/>
            </a:avLst>
          </a:prstGeom>
          <a:solidFill>
            <a:schemeClr val="bg2">
              <a:lumMod val="20000"/>
              <a:lumOff val="80000"/>
              <a:alpha val="50000"/>
            </a:schemeClr>
          </a:solidFill>
          <a:ln w="9525">
            <a:solidFill>
              <a:srgbClr val="000099"/>
            </a:solidFill>
            <a:prstDash val="solid"/>
            <a:miter lim="800000"/>
            <a:headEnd/>
            <a:tailEnd type="oval" w="med" len="med"/>
          </a:ln>
        </p:spPr>
        <p:txBody>
          <a:bodyPr anchor="ctr"/>
          <a:lstStyle/>
          <a:p>
            <a:pPr algn="ctr">
              <a:defRPr/>
            </a:pP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台中分公司</a:t>
            </a:r>
          </a:p>
        </p:txBody>
      </p:sp>
      <p:sp>
        <p:nvSpPr>
          <p:cNvPr id="8" name="AutoShape 8"/>
          <p:cNvSpPr>
            <a:spLocks/>
          </p:cNvSpPr>
          <p:nvPr/>
        </p:nvSpPr>
        <p:spPr bwMode="auto">
          <a:xfrm>
            <a:off x="395289" y="1809750"/>
            <a:ext cx="1692275" cy="314325"/>
          </a:xfrm>
          <a:prstGeom prst="borderCallout2">
            <a:avLst>
              <a:gd name="adj1" fmla="val 27273"/>
              <a:gd name="adj2" fmla="val 104505"/>
              <a:gd name="adj3" fmla="val 27273"/>
              <a:gd name="adj4" fmla="val 104505"/>
              <a:gd name="adj5" fmla="val -26746"/>
              <a:gd name="adj6" fmla="val 180773"/>
            </a:avLst>
          </a:prstGeom>
          <a:solidFill>
            <a:schemeClr val="bg2">
              <a:lumMod val="20000"/>
              <a:lumOff val="80000"/>
              <a:alpha val="50000"/>
            </a:schemeClr>
          </a:solidFill>
          <a:ln w="9525">
            <a:solidFill>
              <a:srgbClr val="000099"/>
            </a:solidFill>
            <a:prstDash val="solid"/>
            <a:miter lim="800000"/>
            <a:headEnd/>
            <a:tailEnd type="oval" w="med" len="med"/>
          </a:ln>
        </p:spPr>
        <p:txBody>
          <a:bodyPr anchor="ctr"/>
          <a:lstStyle/>
          <a:p>
            <a:pPr algn="ctr">
              <a:defRPr/>
            </a:pP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新竹分公司</a:t>
            </a:r>
          </a:p>
        </p:txBody>
      </p:sp>
      <p:sp>
        <p:nvSpPr>
          <p:cNvPr id="9" name="AutoShape 9"/>
          <p:cNvSpPr>
            <a:spLocks/>
          </p:cNvSpPr>
          <p:nvPr/>
        </p:nvSpPr>
        <p:spPr bwMode="auto">
          <a:xfrm>
            <a:off x="4932838" y="1741774"/>
            <a:ext cx="3535200" cy="2952688"/>
          </a:xfrm>
          <a:prstGeom prst="borderCallout2">
            <a:avLst>
              <a:gd name="adj1" fmla="val 3042"/>
              <a:gd name="adj2" fmla="val -1903"/>
              <a:gd name="adj3" fmla="val 3042"/>
              <a:gd name="adj4" fmla="val -1903"/>
              <a:gd name="adj5" fmla="val -659"/>
              <a:gd name="adj6" fmla="val -40292"/>
            </a:avLst>
          </a:prstGeom>
          <a:solidFill>
            <a:schemeClr val="bg2">
              <a:lumMod val="20000"/>
              <a:lumOff val="80000"/>
              <a:alpha val="50000"/>
            </a:schemeClr>
          </a:solidFill>
          <a:ln w="9525">
            <a:solidFill>
              <a:schemeClr val="tx2">
                <a:lumMod val="65000"/>
                <a:lumOff val="35000"/>
              </a:schemeClr>
            </a:solidFill>
            <a:prstDash val="solid"/>
            <a:miter lim="800000"/>
            <a:headEnd/>
            <a:tailEnd type="oval" w="med" len="med"/>
          </a:ln>
        </p:spPr>
        <p:txBody>
          <a:bodyPr/>
          <a:lstStyle/>
          <a:p>
            <a:pPr>
              <a:defRPr/>
            </a:pPr>
            <a:r>
              <a:rPr lang="zh-TW" altLang="en-US" dirty="0">
                <a:solidFill>
                  <a:schemeClr val="tx2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重電廠</a:t>
            </a:r>
          </a:p>
          <a:p>
            <a:pPr>
              <a:defRPr/>
            </a:pPr>
            <a:endParaRPr lang="zh-TW" altLang="en-US" sz="2000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endParaRPr lang="zh-TW" altLang="en-US" sz="2000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新豐</a:t>
            </a:r>
            <a:r>
              <a:rPr lang="zh-TW" altLang="en-US" dirty="0">
                <a:solidFill>
                  <a:schemeClr val="tx2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廠</a:t>
            </a:r>
          </a:p>
          <a:p>
            <a:pPr>
              <a:defRPr/>
            </a:pPr>
            <a:endParaRPr lang="zh-TW" altLang="en-US" sz="2000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endParaRPr lang="zh-TW" altLang="en-US" sz="2000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電</a:t>
            </a:r>
            <a:r>
              <a:rPr lang="zh-TW" altLang="en-US" dirty="0">
                <a:solidFill>
                  <a:schemeClr val="tx2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裝廠</a:t>
            </a:r>
          </a:p>
        </p:txBody>
      </p:sp>
      <p:sp>
        <p:nvSpPr>
          <p:cNvPr id="10" name="AutoShape 10"/>
          <p:cNvSpPr>
            <a:spLocks/>
          </p:cNvSpPr>
          <p:nvPr/>
        </p:nvSpPr>
        <p:spPr bwMode="auto">
          <a:xfrm>
            <a:off x="395289" y="1006079"/>
            <a:ext cx="1692275" cy="539353"/>
          </a:xfrm>
          <a:prstGeom prst="borderCallout2">
            <a:avLst>
              <a:gd name="adj1" fmla="val 13769"/>
              <a:gd name="adj2" fmla="val 104505"/>
              <a:gd name="adj3" fmla="val 13769"/>
              <a:gd name="adj4" fmla="val 104505"/>
              <a:gd name="adj5" fmla="val 75419"/>
              <a:gd name="adj6" fmla="val 209160"/>
            </a:avLst>
          </a:prstGeom>
          <a:solidFill>
            <a:schemeClr val="bg2">
              <a:lumMod val="20000"/>
              <a:lumOff val="80000"/>
              <a:alpha val="50000"/>
            </a:schemeClr>
          </a:solidFill>
          <a:ln w="9525">
            <a:solidFill>
              <a:srgbClr val="000099"/>
            </a:solidFill>
            <a:prstDash val="solid"/>
            <a:miter lim="800000"/>
            <a:headEnd/>
            <a:tailEnd type="oval" w="med" len="med"/>
          </a:ln>
        </p:spPr>
        <p:txBody>
          <a:bodyPr anchor="ctr"/>
          <a:lstStyle/>
          <a:p>
            <a:pPr algn="ctr">
              <a:defRPr/>
            </a:pP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營業總處    </a:t>
            </a:r>
            <a:endParaRPr lang="en-US" altLang="zh-TW" dirty="0">
              <a:solidFill>
                <a:schemeClr val="accent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>
              <a:defRPr/>
            </a:pP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台北分公司</a:t>
            </a:r>
            <a:endParaRPr lang="en-US" altLang="zh-TW" dirty="0">
              <a:solidFill>
                <a:schemeClr val="accent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AutoShape 11"/>
          <p:cNvSpPr>
            <a:spLocks/>
          </p:cNvSpPr>
          <p:nvPr/>
        </p:nvSpPr>
        <p:spPr bwMode="auto">
          <a:xfrm>
            <a:off x="4926014" y="842963"/>
            <a:ext cx="3533775" cy="702469"/>
          </a:xfrm>
          <a:prstGeom prst="borderCallout2">
            <a:avLst>
              <a:gd name="adj1" fmla="val 8824"/>
              <a:gd name="adj2" fmla="val -1903"/>
              <a:gd name="adj3" fmla="val 8824"/>
              <a:gd name="adj4" fmla="val -1903"/>
              <a:gd name="adj5" fmla="val 80281"/>
              <a:gd name="adj6" fmla="val -26352"/>
            </a:avLst>
          </a:prstGeom>
          <a:solidFill>
            <a:schemeClr val="accent3">
              <a:lumMod val="85000"/>
              <a:alpha val="50000"/>
            </a:schemeClr>
          </a:solidFill>
          <a:ln w="9525">
            <a:solidFill>
              <a:srgbClr val="800000"/>
            </a:solidFill>
            <a:prstDash val="solid"/>
            <a:miter lim="800000"/>
            <a:headEnd/>
            <a:tailEnd type="oval" w="med" len="med"/>
          </a:ln>
        </p:spPr>
        <p:txBody>
          <a:bodyPr/>
          <a:lstStyle/>
          <a:p>
            <a:pPr>
              <a:lnSpc>
                <a:spcPct val="250000"/>
              </a:lnSpc>
              <a:defRPr/>
            </a:pPr>
            <a:r>
              <a:rPr lang="zh-TW" altLang="en-US" sz="22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                  </a:t>
            </a:r>
            <a:endParaRPr lang="zh-TW" altLang="en-US" sz="1600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5613" name="Text Box 22"/>
          <p:cNvSpPr txBox="1">
            <a:spLocks noChangeArrowheads="1"/>
          </p:cNvSpPr>
          <p:nvPr/>
        </p:nvSpPr>
        <p:spPr bwMode="auto">
          <a:xfrm>
            <a:off x="6361149" y="1899763"/>
            <a:ext cx="1871663" cy="700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768350" indent="-768350">
              <a:spcBef>
                <a:spcPct val="50000"/>
              </a:spcBef>
            </a:pPr>
            <a:r>
              <a:rPr lang="zh-TW" altLang="en-US" sz="1300" dirty="0">
                <a:latin typeface="微軟正黑體" pitchFamily="34" charset="-120"/>
                <a:ea typeface="微軟正黑體" pitchFamily="34" charset="-120"/>
                <a:cs typeface="Arial" charset="0"/>
              </a:rPr>
              <a:t>設立時間</a:t>
            </a:r>
            <a:r>
              <a:rPr lang="zh-TW" altLang="en-US" sz="1300" dirty="0" smtClean="0">
                <a:latin typeface="微軟正黑體" pitchFamily="34" charset="-120"/>
                <a:ea typeface="微軟正黑體" pitchFamily="34" charset="-120"/>
                <a:cs typeface="Arial" charset="0"/>
              </a:rPr>
              <a:t>：民國</a:t>
            </a:r>
            <a:r>
              <a:rPr lang="en-US" altLang="zh-TW" sz="1300" dirty="0" smtClean="0">
                <a:latin typeface="微軟正黑體" pitchFamily="34" charset="-120"/>
                <a:ea typeface="微軟正黑體" pitchFamily="34" charset="-120"/>
                <a:cs typeface="Arial" charset="0"/>
              </a:rPr>
              <a:t>68</a:t>
            </a:r>
            <a:r>
              <a:rPr lang="zh-TW" altLang="en-US" sz="1300" dirty="0" smtClean="0">
                <a:latin typeface="微軟正黑體" pitchFamily="34" charset="-120"/>
                <a:ea typeface="微軟正黑體" pitchFamily="34" charset="-120"/>
                <a:cs typeface="Arial" charset="0"/>
              </a:rPr>
              <a:t>年</a:t>
            </a:r>
            <a:endParaRPr lang="zh-TW" altLang="en-US" sz="1300" dirty="0">
              <a:latin typeface="微軟正黑體" pitchFamily="34" charset="-120"/>
              <a:ea typeface="微軟正黑體" pitchFamily="34" charset="-120"/>
              <a:cs typeface="Arial" charset="0"/>
            </a:endParaRPr>
          </a:p>
          <a:p>
            <a:pPr marL="768350" indent="-768350">
              <a:spcBef>
                <a:spcPct val="50000"/>
              </a:spcBef>
            </a:pPr>
            <a:r>
              <a:rPr lang="zh-TW" altLang="en-US" sz="1300" dirty="0">
                <a:latin typeface="微軟正黑體" pitchFamily="34" charset="-120"/>
                <a:ea typeface="微軟正黑體" pitchFamily="34" charset="-120"/>
                <a:cs typeface="Arial" charset="0"/>
              </a:rPr>
              <a:t>主要產品：各式變壓器、    </a:t>
            </a:r>
            <a:br>
              <a:rPr lang="zh-TW" altLang="en-US" sz="1300" dirty="0">
                <a:latin typeface="微軟正黑體" pitchFamily="34" charset="-120"/>
                <a:ea typeface="微軟正黑體" pitchFamily="34" charset="-120"/>
                <a:cs typeface="Arial" charset="0"/>
              </a:rPr>
            </a:br>
            <a:r>
              <a:rPr lang="zh-TW" altLang="en-US" sz="1300" dirty="0">
                <a:latin typeface="微軟正黑體" pitchFamily="34" charset="-120"/>
                <a:ea typeface="微軟正黑體" pitchFamily="34" charset="-120"/>
                <a:cs typeface="Arial" charset="0"/>
              </a:rPr>
              <a:t> </a:t>
            </a:r>
            <a:r>
              <a:rPr lang="zh-TW" altLang="en-US" sz="1300" dirty="0" smtClean="0">
                <a:latin typeface="微軟正黑體" pitchFamily="34" charset="-120"/>
                <a:ea typeface="微軟正黑體" pitchFamily="34" charset="-120"/>
                <a:cs typeface="Arial" charset="0"/>
              </a:rPr>
              <a:t> 配電盤</a:t>
            </a:r>
            <a:r>
              <a:rPr lang="zh-TW" altLang="en-US" sz="1300" dirty="0">
                <a:latin typeface="微軟正黑體" pitchFamily="34" charset="-120"/>
                <a:ea typeface="微軟正黑體" pitchFamily="34" charset="-120"/>
                <a:cs typeface="Arial" charset="0"/>
              </a:rPr>
              <a:t>、</a:t>
            </a:r>
            <a:r>
              <a:rPr lang="en-US" altLang="zh-TW" sz="1300" dirty="0">
                <a:latin typeface="微軟正黑體" pitchFamily="34" charset="-120"/>
                <a:ea typeface="微軟正黑體" pitchFamily="34" charset="-120"/>
                <a:cs typeface="Arial" charset="0"/>
              </a:rPr>
              <a:t>GIS</a:t>
            </a:r>
          </a:p>
        </p:txBody>
      </p:sp>
      <p:sp>
        <p:nvSpPr>
          <p:cNvPr id="25614" name="Text Box 24"/>
          <p:cNvSpPr txBox="1">
            <a:spLocks noChangeArrowheads="1"/>
          </p:cNvSpPr>
          <p:nvPr/>
        </p:nvSpPr>
        <p:spPr bwMode="auto">
          <a:xfrm>
            <a:off x="6391454" y="2767911"/>
            <a:ext cx="2134753" cy="900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768350" indent="-768350">
              <a:spcBef>
                <a:spcPct val="50000"/>
              </a:spcBef>
            </a:pPr>
            <a:r>
              <a:rPr lang="zh-TW" altLang="en-US" sz="1300" dirty="0">
                <a:latin typeface="微軟正黑體" pitchFamily="34" charset="-120"/>
                <a:ea typeface="微軟正黑體" pitchFamily="34" charset="-120"/>
                <a:cs typeface="Arial" charset="0"/>
              </a:rPr>
              <a:t>設立時間</a:t>
            </a:r>
            <a:r>
              <a:rPr lang="zh-TW" altLang="en-US" sz="1300" dirty="0" smtClean="0">
                <a:latin typeface="微軟正黑體" pitchFamily="34" charset="-120"/>
                <a:ea typeface="微軟正黑體" pitchFamily="34" charset="-120"/>
                <a:cs typeface="Arial" charset="0"/>
              </a:rPr>
              <a:t>：民國</a:t>
            </a:r>
            <a:r>
              <a:rPr lang="en-US" altLang="zh-TW" sz="1300" dirty="0" smtClean="0">
                <a:latin typeface="微軟正黑體" pitchFamily="34" charset="-120"/>
                <a:ea typeface="微軟正黑體" pitchFamily="34" charset="-120"/>
                <a:cs typeface="Arial" charset="0"/>
              </a:rPr>
              <a:t>62</a:t>
            </a:r>
            <a:r>
              <a:rPr lang="zh-TW" altLang="en-US" sz="1300" dirty="0" smtClean="0">
                <a:latin typeface="微軟正黑體" pitchFamily="34" charset="-120"/>
                <a:ea typeface="微軟正黑體" pitchFamily="34" charset="-120"/>
                <a:cs typeface="Arial" charset="0"/>
              </a:rPr>
              <a:t>年</a:t>
            </a:r>
            <a:endParaRPr lang="zh-TW" altLang="en-US" sz="1300" dirty="0">
              <a:latin typeface="微軟正黑體" pitchFamily="34" charset="-120"/>
              <a:ea typeface="微軟正黑體" pitchFamily="34" charset="-120"/>
              <a:cs typeface="Arial" charset="0"/>
            </a:endParaRPr>
          </a:p>
          <a:p>
            <a:pPr marL="768350" indent="-768350">
              <a:spcBef>
                <a:spcPct val="50000"/>
              </a:spcBef>
            </a:pPr>
            <a:r>
              <a:rPr lang="zh-TW" altLang="en-US" sz="1300" dirty="0">
                <a:latin typeface="微軟正黑體" pitchFamily="34" charset="-120"/>
                <a:ea typeface="微軟正黑體" pitchFamily="34" charset="-120"/>
                <a:cs typeface="Arial" charset="0"/>
              </a:rPr>
              <a:t>主要產品：各式低壓開關、    </a:t>
            </a:r>
            <a:br>
              <a:rPr lang="zh-TW" altLang="en-US" sz="1300" dirty="0">
                <a:latin typeface="微軟正黑體" pitchFamily="34" charset="-120"/>
                <a:ea typeface="微軟正黑體" pitchFamily="34" charset="-120"/>
                <a:cs typeface="Arial" charset="0"/>
              </a:rPr>
            </a:br>
            <a:r>
              <a:rPr lang="zh-TW" altLang="en-US" sz="1300" dirty="0">
                <a:latin typeface="微軟正黑體" pitchFamily="34" charset="-120"/>
                <a:ea typeface="微軟正黑體" pitchFamily="34" charset="-120"/>
                <a:cs typeface="Arial" charset="0"/>
              </a:rPr>
              <a:t> </a:t>
            </a:r>
            <a:r>
              <a:rPr lang="zh-TW" altLang="en-US" sz="1300" dirty="0" smtClean="0">
                <a:latin typeface="微軟正黑體" pitchFamily="34" charset="-120"/>
                <a:ea typeface="微軟正黑體" pitchFamily="34" charset="-120"/>
                <a:cs typeface="Arial" charset="0"/>
              </a:rPr>
              <a:t> 工</a:t>
            </a:r>
            <a:r>
              <a:rPr lang="zh-TW" altLang="en-US" sz="1300" dirty="0">
                <a:latin typeface="微軟正黑體" pitchFamily="34" charset="-120"/>
                <a:ea typeface="微軟正黑體" pitchFamily="34" charset="-120"/>
                <a:cs typeface="Arial" charset="0"/>
              </a:rPr>
              <a:t>控產品、         </a:t>
            </a:r>
            <a:br>
              <a:rPr lang="zh-TW" altLang="en-US" sz="1300" dirty="0">
                <a:latin typeface="微軟正黑體" pitchFamily="34" charset="-120"/>
                <a:ea typeface="微軟正黑體" pitchFamily="34" charset="-120"/>
                <a:cs typeface="Arial" charset="0"/>
              </a:rPr>
            </a:br>
            <a:r>
              <a:rPr lang="zh-TW" altLang="en-US" sz="1300" dirty="0">
                <a:latin typeface="微軟正黑體" pitchFamily="34" charset="-120"/>
                <a:ea typeface="微軟正黑體" pitchFamily="34" charset="-120"/>
                <a:cs typeface="Arial" charset="0"/>
              </a:rPr>
              <a:t> </a:t>
            </a:r>
            <a:r>
              <a:rPr lang="zh-TW" altLang="en-US" sz="1300" dirty="0" smtClean="0">
                <a:latin typeface="微軟正黑體" pitchFamily="34" charset="-120"/>
                <a:ea typeface="微軟正黑體" pitchFamily="34" charset="-120"/>
                <a:cs typeface="Arial" charset="0"/>
              </a:rPr>
              <a:t> 產業</a:t>
            </a:r>
            <a:r>
              <a:rPr lang="zh-TW" altLang="en-US" sz="1300" dirty="0">
                <a:latin typeface="微軟正黑體" pitchFamily="34" charset="-120"/>
                <a:ea typeface="微軟正黑體" pitchFamily="34" charset="-120"/>
                <a:cs typeface="Arial" charset="0"/>
              </a:rPr>
              <a:t>設備</a:t>
            </a:r>
            <a:endParaRPr lang="en-US" altLang="zh-TW" sz="1300" dirty="0">
              <a:latin typeface="微軟正黑體" pitchFamily="34" charset="-120"/>
              <a:ea typeface="微軟正黑體" pitchFamily="34" charset="-120"/>
              <a:cs typeface="Arial" charset="0"/>
            </a:endParaRPr>
          </a:p>
        </p:txBody>
      </p:sp>
      <p:sp>
        <p:nvSpPr>
          <p:cNvPr id="25615" name="Text Box 25"/>
          <p:cNvSpPr txBox="1">
            <a:spLocks noChangeArrowheads="1"/>
          </p:cNvSpPr>
          <p:nvPr/>
        </p:nvSpPr>
        <p:spPr bwMode="auto">
          <a:xfrm>
            <a:off x="6437058" y="3787840"/>
            <a:ext cx="2089150" cy="900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768350" indent="-768350">
              <a:spcBef>
                <a:spcPct val="50000"/>
              </a:spcBef>
            </a:pPr>
            <a:r>
              <a:rPr lang="zh-TW" altLang="en-US" sz="1300" dirty="0">
                <a:latin typeface="微軟正黑體" pitchFamily="34" charset="-120"/>
                <a:ea typeface="微軟正黑體" pitchFamily="34" charset="-120"/>
                <a:cs typeface="Arial" charset="0"/>
              </a:rPr>
              <a:t>設立時間</a:t>
            </a:r>
            <a:r>
              <a:rPr lang="zh-TW" altLang="en-US" sz="1300" dirty="0" smtClean="0">
                <a:latin typeface="微軟正黑體" pitchFamily="34" charset="-120"/>
                <a:ea typeface="微軟正黑體" pitchFamily="34" charset="-120"/>
                <a:cs typeface="Arial" charset="0"/>
              </a:rPr>
              <a:t>：</a:t>
            </a:r>
            <a:r>
              <a:rPr lang="zh-TW" altLang="en-US" sz="1300" dirty="0">
                <a:latin typeface="微軟正黑體" pitchFamily="34" charset="-120"/>
                <a:ea typeface="微軟正黑體" pitchFamily="34" charset="-120"/>
                <a:cs typeface="Arial" charset="0"/>
              </a:rPr>
              <a:t>民</a:t>
            </a:r>
            <a:r>
              <a:rPr lang="zh-TW" altLang="en-US" sz="1300" dirty="0" smtClean="0">
                <a:latin typeface="微軟正黑體" pitchFamily="34" charset="-120"/>
                <a:ea typeface="微軟正黑體" pitchFamily="34" charset="-120"/>
                <a:cs typeface="Arial" charset="0"/>
              </a:rPr>
              <a:t>國</a:t>
            </a:r>
            <a:r>
              <a:rPr lang="en-US" altLang="zh-TW" sz="1300" dirty="0" smtClean="0">
                <a:latin typeface="微軟正黑體" pitchFamily="34" charset="-120"/>
                <a:ea typeface="微軟正黑體" pitchFamily="34" charset="-120"/>
                <a:cs typeface="Arial" charset="0"/>
              </a:rPr>
              <a:t>54</a:t>
            </a:r>
            <a:r>
              <a:rPr lang="zh-TW" altLang="en-US" sz="1300" dirty="0" smtClean="0">
                <a:latin typeface="微軟正黑體" pitchFamily="34" charset="-120"/>
                <a:ea typeface="微軟正黑體" pitchFamily="34" charset="-120"/>
                <a:cs typeface="Arial" charset="0"/>
              </a:rPr>
              <a:t>年</a:t>
            </a:r>
            <a:endParaRPr lang="zh-TW" altLang="en-US" sz="1300" dirty="0">
              <a:latin typeface="微軟正黑體" pitchFamily="34" charset="-120"/>
              <a:ea typeface="微軟正黑體" pitchFamily="34" charset="-120"/>
              <a:cs typeface="Arial" charset="0"/>
            </a:endParaRPr>
          </a:p>
          <a:p>
            <a:pPr marL="768350" indent="-768350">
              <a:spcBef>
                <a:spcPct val="50000"/>
              </a:spcBef>
            </a:pPr>
            <a:r>
              <a:rPr lang="zh-TW" altLang="en-US" sz="1300" dirty="0">
                <a:latin typeface="微軟正黑體" pitchFamily="34" charset="-120"/>
                <a:ea typeface="微軟正黑體" pitchFamily="34" charset="-120"/>
                <a:cs typeface="Arial" charset="0"/>
              </a:rPr>
              <a:t>主要產品：汽機車用       </a:t>
            </a:r>
            <a:br>
              <a:rPr lang="zh-TW" altLang="en-US" sz="1300" dirty="0">
                <a:latin typeface="微軟正黑體" pitchFamily="34" charset="-120"/>
                <a:ea typeface="微軟正黑體" pitchFamily="34" charset="-120"/>
                <a:cs typeface="Arial" charset="0"/>
              </a:rPr>
            </a:br>
            <a:r>
              <a:rPr lang="zh-TW" altLang="en-US" sz="1300" dirty="0">
                <a:latin typeface="微軟正黑體" pitchFamily="34" charset="-120"/>
                <a:ea typeface="微軟正黑體" pitchFamily="34" charset="-120"/>
                <a:cs typeface="Arial" charset="0"/>
              </a:rPr>
              <a:t> </a:t>
            </a:r>
            <a:r>
              <a:rPr lang="zh-TW" altLang="en-US" sz="1300" dirty="0" smtClean="0">
                <a:latin typeface="微軟正黑體" pitchFamily="34" charset="-120"/>
                <a:ea typeface="微軟正黑體" pitchFamily="34" charset="-120"/>
                <a:cs typeface="Arial" charset="0"/>
              </a:rPr>
              <a:t> 電</a:t>
            </a:r>
            <a:r>
              <a:rPr lang="zh-TW" altLang="en-US" sz="1300" dirty="0">
                <a:latin typeface="微軟正黑體" pitchFamily="34" charset="-120"/>
                <a:ea typeface="微軟正黑體" pitchFamily="34" charset="-120"/>
                <a:cs typeface="Arial" charset="0"/>
              </a:rPr>
              <a:t>裝品、      </a:t>
            </a:r>
            <a:br>
              <a:rPr lang="zh-TW" altLang="en-US" sz="1300" dirty="0">
                <a:latin typeface="微軟正黑體" pitchFamily="34" charset="-120"/>
                <a:ea typeface="微軟正黑體" pitchFamily="34" charset="-120"/>
                <a:cs typeface="Arial" charset="0"/>
              </a:rPr>
            </a:br>
            <a:r>
              <a:rPr lang="zh-TW" altLang="en-US" sz="1300" dirty="0">
                <a:latin typeface="微軟正黑體" pitchFamily="34" charset="-120"/>
                <a:ea typeface="微軟正黑體" pitchFamily="34" charset="-120"/>
                <a:cs typeface="Arial" charset="0"/>
              </a:rPr>
              <a:t> </a:t>
            </a:r>
            <a:r>
              <a:rPr lang="zh-TW" altLang="en-US" sz="1300" dirty="0" smtClean="0">
                <a:latin typeface="微軟正黑體" pitchFamily="34" charset="-120"/>
                <a:ea typeface="微軟正黑體" pitchFamily="34" charset="-120"/>
                <a:cs typeface="Arial" charset="0"/>
              </a:rPr>
              <a:t> 直流</a:t>
            </a:r>
            <a:r>
              <a:rPr lang="zh-TW" altLang="en-US" sz="1300" dirty="0">
                <a:latin typeface="微軟正黑體" pitchFamily="34" charset="-120"/>
                <a:ea typeface="微軟正黑體" pitchFamily="34" charset="-120"/>
                <a:cs typeface="Arial" charset="0"/>
              </a:rPr>
              <a:t>馬達</a:t>
            </a:r>
            <a:endParaRPr lang="en-US" altLang="zh-TW" sz="1300" dirty="0">
              <a:latin typeface="微軟正黑體" pitchFamily="34" charset="-120"/>
              <a:ea typeface="微軟正黑體" pitchFamily="34" charset="-120"/>
              <a:cs typeface="Arial" charset="0"/>
            </a:endParaRPr>
          </a:p>
        </p:txBody>
      </p:sp>
      <p:pic>
        <p:nvPicPr>
          <p:cNvPr id="25616" name="Picture 15" descr="大樓西南側全景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1263" y="904875"/>
            <a:ext cx="120650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17" name="文字方塊 18"/>
          <p:cNvSpPr txBox="1">
            <a:spLocks noChangeArrowheads="1"/>
          </p:cNvSpPr>
          <p:nvPr/>
        </p:nvSpPr>
        <p:spPr bwMode="auto">
          <a:xfrm>
            <a:off x="6421438" y="1006079"/>
            <a:ext cx="100806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2000" dirty="0">
                <a:solidFill>
                  <a:schemeClr val="accent4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總公司</a:t>
            </a:r>
            <a:endParaRPr lang="zh-TW" altLang="en-US" sz="2000" b="0" dirty="0">
              <a:solidFill>
                <a:schemeClr val="accent4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370" y="3080002"/>
            <a:ext cx="218940" cy="252623"/>
          </a:xfrm>
          <a:prstGeom prst="rect">
            <a:avLst/>
          </a:prstGeom>
        </p:spPr>
      </p:pic>
      <p:pic>
        <p:nvPicPr>
          <p:cNvPr id="25" name="圖片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208" y="2978379"/>
            <a:ext cx="218940" cy="252623"/>
          </a:xfrm>
          <a:prstGeom prst="rect">
            <a:avLst/>
          </a:prstGeom>
        </p:spPr>
      </p:pic>
      <p:pic>
        <p:nvPicPr>
          <p:cNvPr id="26" name="圖片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974" y="1947261"/>
            <a:ext cx="218940" cy="252623"/>
          </a:xfrm>
          <a:prstGeom prst="rect">
            <a:avLst/>
          </a:prstGeom>
        </p:spPr>
      </p:pic>
      <p:pic>
        <p:nvPicPr>
          <p:cNvPr id="27" name="圖片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531" y="1144793"/>
            <a:ext cx="218940" cy="252623"/>
          </a:xfrm>
          <a:prstGeom prst="rect">
            <a:avLst/>
          </a:prstGeom>
        </p:spPr>
      </p:pic>
      <p:pic>
        <p:nvPicPr>
          <p:cNvPr id="28" name="圖片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487" y="1475152"/>
            <a:ext cx="218940" cy="252623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725" y="2067694"/>
            <a:ext cx="1189038" cy="564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011" y="2946675"/>
            <a:ext cx="1189797" cy="57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993" y="3861489"/>
            <a:ext cx="1206501" cy="552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AutoShape 6"/>
          <p:cNvSpPr>
            <a:spLocks/>
          </p:cNvSpPr>
          <p:nvPr/>
        </p:nvSpPr>
        <p:spPr bwMode="auto">
          <a:xfrm>
            <a:off x="431453" y="3661581"/>
            <a:ext cx="1692275" cy="314325"/>
          </a:xfrm>
          <a:prstGeom prst="borderCallout2">
            <a:avLst>
              <a:gd name="adj1" fmla="val 27273"/>
              <a:gd name="adj2" fmla="val 104505"/>
              <a:gd name="adj3" fmla="val 27273"/>
              <a:gd name="adj4" fmla="val 104505"/>
              <a:gd name="adj5" fmla="val -100863"/>
              <a:gd name="adj6" fmla="val 146712"/>
            </a:avLst>
          </a:prstGeom>
          <a:solidFill>
            <a:schemeClr val="bg2">
              <a:lumMod val="20000"/>
              <a:lumOff val="80000"/>
              <a:alpha val="50000"/>
            </a:schemeClr>
          </a:solidFill>
          <a:ln w="9525">
            <a:solidFill>
              <a:srgbClr val="000099"/>
            </a:solidFill>
            <a:prstDash val="solid"/>
            <a:miter lim="800000"/>
            <a:headEnd/>
            <a:tailEnd type="oval" w="med" len="med"/>
          </a:ln>
        </p:spPr>
        <p:txBody>
          <a:bodyPr anchor="ctr"/>
          <a:lstStyle/>
          <a:p>
            <a:pPr algn="ctr">
              <a:defRPr/>
            </a:pP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高雄</a:t>
            </a:r>
            <a:r>
              <a:rPr lang="zh-TW" altLang="en-US" dirty="0" smtClean="0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分公司</a:t>
            </a:r>
            <a:endParaRPr lang="zh-TW" altLang="en-US" dirty="0">
              <a:solidFill>
                <a:schemeClr val="accent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48" name="標題 1"/>
          <p:cNvSpPr>
            <a:spLocks noGrp="1"/>
          </p:cNvSpPr>
          <p:nvPr>
            <p:ph type="title"/>
          </p:nvPr>
        </p:nvSpPr>
        <p:spPr bwMode="auto">
          <a:xfrm>
            <a:off x="468313" y="9525"/>
            <a:ext cx="8229600" cy="77986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營運及生產據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點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海外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圓角矩形 1"/>
          <p:cNvSpPr/>
          <p:nvPr/>
        </p:nvSpPr>
        <p:spPr>
          <a:xfrm>
            <a:off x="0" y="4455893"/>
            <a:ext cx="6346551" cy="486054"/>
          </a:xfrm>
          <a:prstGeom prst="rect">
            <a:avLst/>
          </a:prstGeom>
          <a:gradFill flip="none" rotWithShape="1">
            <a:gsLst>
              <a:gs pos="0">
                <a:srgbClr val="35747B"/>
              </a:gs>
              <a:gs pos="80000">
                <a:srgbClr val="35747B">
                  <a:alpha val="80000"/>
                </a:srgbClr>
              </a:gs>
              <a:gs pos="100000">
                <a:srgbClr val="35747B">
                  <a:tint val="23500"/>
                  <a:satMod val="160000"/>
                  <a:alpha val="8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4320"/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國際視野 現地深耕 滿足全球市場需求</a:t>
            </a:r>
          </a:p>
        </p:txBody>
      </p:sp>
      <p:grpSp>
        <p:nvGrpSpPr>
          <p:cNvPr id="4" name="群組 3"/>
          <p:cNvGrpSpPr/>
          <p:nvPr/>
        </p:nvGrpSpPr>
        <p:grpSpPr>
          <a:xfrm>
            <a:off x="-30529" y="842166"/>
            <a:ext cx="6809287" cy="3304575"/>
            <a:chOff x="1537644" y="1195111"/>
            <a:chExt cx="6324110" cy="3970848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8090" y="1195983"/>
              <a:ext cx="1990013" cy="13877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文字方塊 2"/>
            <p:cNvSpPr txBox="1"/>
            <p:nvPr/>
          </p:nvSpPr>
          <p:spPr>
            <a:xfrm>
              <a:off x="3497021" y="2223748"/>
              <a:ext cx="1756468" cy="3328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200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廈門士林電機</a:t>
              </a:r>
            </a:p>
          </p:txBody>
        </p:sp>
        <p:sp>
          <p:nvSpPr>
            <p:cNvPr id="26" name="文字方塊 25"/>
            <p:cNvSpPr txBox="1"/>
            <p:nvPr/>
          </p:nvSpPr>
          <p:spPr>
            <a:xfrm>
              <a:off x="3529862" y="3634576"/>
              <a:ext cx="1756468" cy="3328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200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福州</a:t>
              </a:r>
              <a:r>
                <a:rPr lang="zh-TW" altLang="en-US" sz="1200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士</a:t>
              </a:r>
              <a:r>
                <a:rPr lang="zh-TW" altLang="en-US" sz="1200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林電機</a:t>
              </a:r>
            </a:p>
          </p:txBody>
        </p:sp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3275" y="3926021"/>
              <a:ext cx="1994829" cy="12302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6587" y="1245567"/>
              <a:ext cx="1904266" cy="12918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9" name="文字方塊 28"/>
            <p:cNvSpPr txBox="1"/>
            <p:nvPr/>
          </p:nvSpPr>
          <p:spPr>
            <a:xfrm>
              <a:off x="5495933" y="2226036"/>
              <a:ext cx="1958655" cy="3328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200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常州士林</a:t>
              </a:r>
              <a:r>
                <a:rPr lang="zh-TW" altLang="en-US" sz="1200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三葉電</a:t>
              </a:r>
              <a:r>
                <a:rPr lang="zh-TW" altLang="en-US" sz="1200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機</a:t>
              </a:r>
            </a:p>
          </p:txBody>
        </p:sp>
        <p:pic>
          <p:nvPicPr>
            <p:cNvPr id="2055" name="Picture 7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47686" y="2586215"/>
              <a:ext cx="1896561" cy="13141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1" name="文字方塊 30"/>
            <p:cNvSpPr txBox="1"/>
            <p:nvPr/>
          </p:nvSpPr>
          <p:spPr>
            <a:xfrm>
              <a:off x="5532924" y="3589926"/>
              <a:ext cx="2289724" cy="3328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200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常州士</a:t>
              </a:r>
              <a:r>
                <a:rPr lang="zh-TW" altLang="en-US" sz="1200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林汽車零部件</a:t>
              </a:r>
              <a:endParaRPr lang="zh-TW" altLang="en-US" sz="12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pic>
          <p:nvPicPr>
            <p:cNvPr id="2056" name="Picture 8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3781" y="3935831"/>
              <a:ext cx="1896562" cy="12204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3" name="文字方塊 32"/>
            <p:cNvSpPr txBox="1"/>
            <p:nvPr/>
          </p:nvSpPr>
          <p:spPr>
            <a:xfrm>
              <a:off x="5572030" y="4833111"/>
              <a:ext cx="2289724" cy="3328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200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常</a:t>
              </a:r>
              <a:r>
                <a:rPr lang="zh-TW" altLang="en-US" sz="1200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州三菱</a:t>
              </a:r>
              <a:endParaRPr lang="zh-TW" altLang="en-US" sz="12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pic>
          <p:nvPicPr>
            <p:cNvPr id="2057" name="Picture 9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2162" y="1195111"/>
              <a:ext cx="1941113" cy="13660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5" name="文字方塊 34"/>
            <p:cNvSpPr txBox="1"/>
            <p:nvPr/>
          </p:nvSpPr>
          <p:spPr>
            <a:xfrm>
              <a:off x="1537644" y="2250907"/>
              <a:ext cx="1756468" cy="3328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200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蘇州</a:t>
              </a:r>
              <a:r>
                <a:rPr lang="zh-TW" altLang="en-US" sz="1200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士</a:t>
              </a:r>
              <a:r>
                <a:rPr lang="zh-TW" altLang="en-US" sz="1200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林電機</a:t>
              </a:r>
            </a:p>
          </p:txBody>
        </p:sp>
        <p:sp>
          <p:nvSpPr>
            <p:cNvPr id="37" name="文字方塊 36"/>
            <p:cNvSpPr txBox="1"/>
            <p:nvPr/>
          </p:nvSpPr>
          <p:spPr>
            <a:xfrm>
              <a:off x="1625800" y="3501008"/>
              <a:ext cx="1756468" cy="4068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600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蘇州</a:t>
              </a:r>
              <a:r>
                <a:rPr lang="zh-TW" altLang="en-US" sz="1600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士</a:t>
              </a:r>
              <a:r>
                <a:rPr lang="zh-TW" altLang="en-US" sz="1600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林電機</a:t>
              </a:r>
            </a:p>
          </p:txBody>
        </p:sp>
        <p:pic>
          <p:nvPicPr>
            <p:cNvPr id="2058" name="Picture 10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2162" y="2586215"/>
              <a:ext cx="1925781" cy="13112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9" name="文字方塊 38"/>
            <p:cNvSpPr txBox="1"/>
            <p:nvPr/>
          </p:nvSpPr>
          <p:spPr>
            <a:xfrm>
              <a:off x="1537644" y="3595507"/>
              <a:ext cx="1756468" cy="3328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200" dirty="0" smtClean="0">
                  <a:solidFill>
                    <a:schemeClr val="bg1">
                      <a:lumMod val="9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蘇州</a:t>
              </a:r>
              <a:r>
                <a:rPr lang="zh-TW" altLang="en-US" sz="1200" dirty="0">
                  <a:solidFill>
                    <a:schemeClr val="bg1">
                      <a:lumMod val="9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電力</a:t>
              </a:r>
              <a:r>
                <a:rPr lang="zh-TW" altLang="en-US" sz="1200" dirty="0" smtClean="0">
                  <a:solidFill>
                    <a:schemeClr val="bg1">
                      <a:lumMod val="9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設</a:t>
              </a:r>
              <a:r>
                <a:rPr lang="zh-TW" altLang="en-US" sz="1200" dirty="0">
                  <a:solidFill>
                    <a:schemeClr val="bg1">
                      <a:lumMod val="9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備</a:t>
              </a:r>
            </a:p>
          </p:txBody>
        </p:sp>
        <p:pic>
          <p:nvPicPr>
            <p:cNvPr id="2059" name="Picture 11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5999" y="3926021"/>
              <a:ext cx="1947277" cy="11872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1" name="文字方塊 40"/>
            <p:cNvSpPr txBox="1"/>
            <p:nvPr/>
          </p:nvSpPr>
          <p:spPr>
            <a:xfrm>
              <a:off x="1553991" y="4818790"/>
              <a:ext cx="1756468" cy="3328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200" dirty="0" smtClean="0">
                  <a:solidFill>
                    <a:schemeClr val="bg1">
                      <a:lumMod val="9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越南士林電機</a:t>
              </a:r>
              <a:endParaRPr lang="zh-TW" altLang="en-US" sz="1200" dirty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42" name="文字方塊 41"/>
            <p:cNvSpPr txBox="1"/>
            <p:nvPr/>
          </p:nvSpPr>
          <p:spPr>
            <a:xfrm>
              <a:off x="3529862" y="4833111"/>
              <a:ext cx="2289724" cy="3328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200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無</a:t>
              </a:r>
              <a:r>
                <a:rPr lang="zh-TW" altLang="en-US" sz="1200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錫士林電機</a:t>
              </a:r>
              <a:endParaRPr lang="zh-TW" altLang="en-US" sz="12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5" name="文字方塊 4"/>
          <p:cNvSpPr txBox="1"/>
          <p:nvPr/>
        </p:nvSpPr>
        <p:spPr>
          <a:xfrm>
            <a:off x="6300192" y="822688"/>
            <a:ext cx="2843808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TW" sz="10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10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200" dirty="0" smtClean="0">
                <a:latin typeface="微軟正黑體" pitchFamily="34" charset="-120"/>
                <a:ea typeface="微軟正黑體" pitchFamily="34" charset="-120"/>
              </a:rPr>
              <a:t>常</a:t>
            </a:r>
            <a:r>
              <a:rPr lang="zh-TW" altLang="en-US" sz="1200" dirty="0">
                <a:latin typeface="微軟正黑體" pitchFamily="34" charset="-120"/>
                <a:ea typeface="微軟正黑體" pitchFamily="34" charset="-120"/>
              </a:rPr>
              <a:t>州士林汽車零部件有限公司 </a:t>
            </a:r>
            <a:endParaRPr lang="zh-TW" altLang="en-US" sz="1200" b="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200" dirty="0">
                <a:latin typeface="微軟正黑體" pitchFamily="34" charset="-120"/>
                <a:ea typeface="微軟正黑體" pitchFamily="34" charset="-120"/>
              </a:rPr>
              <a:t>常州三菱電機士林電裝品有限公司 </a:t>
            </a:r>
            <a:endParaRPr lang="zh-TW" altLang="en-US" sz="1200" b="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200" dirty="0">
                <a:latin typeface="微軟正黑體" pitchFamily="34" charset="-120"/>
                <a:ea typeface="微軟正黑體" pitchFamily="34" charset="-120"/>
              </a:rPr>
              <a:t>常州士林三葉電機有限公司 </a:t>
            </a:r>
            <a:endParaRPr lang="zh-TW" altLang="en-US" sz="1200" b="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200" dirty="0">
                <a:latin typeface="微軟正黑體" pitchFamily="34" charset="-120"/>
                <a:ea typeface="微軟正黑體" pitchFamily="34" charset="-120"/>
              </a:rPr>
              <a:t>無錫士林電機有限公司 </a:t>
            </a:r>
            <a:endParaRPr lang="zh-TW" altLang="en-US" sz="1200" b="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200" dirty="0">
                <a:latin typeface="微軟正黑體" pitchFamily="34" charset="-120"/>
                <a:ea typeface="微軟正黑體" pitchFamily="34" charset="-120"/>
              </a:rPr>
              <a:t>三葉士林電機</a:t>
            </a:r>
            <a:r>
              <a:rPr lang="en-US" altLang="zh-TW" sz="1200" dirty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1200" dirty="0">
                <a:latin typeface="微軟正黑體" pitchFamily="34" charset="-120"/>
                <a:ea typeface="微軟正黑體" pitchFamily="34" charset="-120"/>
              </a:rPr>
              <a:t>武漢</a:t>
            </a:r>
            <a:r>
              <a:rPr lang="en-US" altLang="zh-TW" sz="1200" dirty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1200" dirty="0">
                <a:latin typeface="微軟正黑體" pitchFamily="34" charset="-120"/>
                <a:ea typeface="微軟正黑體" pitchFamily="34" charset="-120"/>
              </a:rPr>
              <a:t>有限公司 </a:t>
            </a:r>
            <a:endParaRPr lang="zh-TW" altLang="en-US" sz="1200" b="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200" dirty="0">
                <a:latin typeface="微軟正黑體" pitchFamily="34" charset="-120"/>
                <a:ea typeface="微軟正黑體" pitchFamily="34" charset="-120"/>
              </a:rPr>
              <a:t>廈</a:t>
            </a:r>
            <a:r>
              <a:rPr lang="zh-TW" altLang="en-US" sz="1200" dirty="0" smtClean="0">
                <a:latin typeface="微軟正黑體" pitchFamily="34" charset="-120"/>
                <a:ea typeface="微軟正黑體" pitchFamily="34" charset="-120"/>
              </a:rPr>
              <a:t>門</a:t>
            </a:r>
            <a:r>
              <a:rPr lang="zh-TW" altLang="en-US" sz="1200" dirty="0">
                <a:latin typeface="微軟正黑體" pitchFamily="34" charset="-120"/>
                <a:ea typeface="微軟正黑體" pitchFamily="34" charset="-120"/>
              </a:rPr>
              <a:t>士林電機有限公司 </a:t>
            </a:r>
            <a:endParaRPr lang="zh-TW" altLang="en-US" sz="1200" b="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200" dirty="0">
                <a:latin typeface="微軟正黑體" pitchFamily="34" charset="-120"/>
                <a:ea typeface="微軟正黑體" pitchFamily="34" charset="-120"/>
              </a:rPr>
              <a:t>三菱電機低壓電器</a:t>
            </a:r>
            <a:r>
              <a:rPr lang="en-US" altLang="zh-TW" sz="1200" dirty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1200" dirty="0">
                <a:latin typeface="微軟正黑體" pitchFamily="34" charset="-120"/>
                <a:ea typeface="微軟正黑體" pitchFamily="34" charset="-120"/>
              </a:rPr>
              <a:t>厦門</a:t>
            </a:r>
            <a:r>
              <a:rPr lang="en-US" altLang="zh-TW" sz="1200" dirty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1200" dirty="0">
                <a:latin typeface="微軟正黑體" pitchFamily="34" charset="-120"/>
                <a:ea typeface="微軟正黑體" pitchFamily="34" charset="-120"/>
              </a:rPr>
              <a:t>有限公</a:t>
            </a:r>
            <a:r>
              <a:rPr lang="zh-TW" altLang="en-US" sz="1200" dirty="0" smtClean="0">
                <a:latin typeface="微軟正黑體" pitchFamily="34" charset="-120"/>
                <a:ea typeface="微軟正黑體" pitchFamily="34" charset="-120"/>
              </a:rPr>
              <a:t>司</a:t>
            </a:r>
            <a:endParaRPr lang="en-US" altLang="zh-TW" sz="120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200" dirty="0">
                <a:latin typeface="微軟正黑體" pitchFamily="34" charset="-120"/>
                <a:ea typeface="微軟正黑體" pitchFamily="34" charset="-120"/>
              </a:rPr>
              <a:t>士林電機</a:t>
            </a:r>
            <a:r>
              <a:rPr lang="en-US" altLang="zh-TW" sz="1200" dirty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1200" dirty="0">
                <a:latin typeface="微軟正黑體" pitchFamily="34" charset="-120"/>
                <a:ea typeface="微軟正黑體" pitchFamily="34" charset="-120"/>
              </a:rPr>
              <a:t>蘇州</a:t>
            </a:r>
            <a:r>
              <a:rPr lang="en-US" altLang="zh-TW" sz="1200" dirty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1200" dirty="0">
                <a:latin typeface="微軟正黑體" pitchFamily="34" charset="-120"/>
                <a:ea typeface="微軟正黑體" pitchFamily="34" charset="-120"/>
              </a:rPr>
              <a:t>電力設備有限公司 </a:t>
            </a:r>
            <a:endParaRPr lang="zh-TW" altLang="en-US" sz="1200" b="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200" dirty="0" smtClean="0">
                <a:latin typeface="微軟正黑體" pitchFamily="34" charset="-120"/>
                <a:ea typeface="微軟正黑體" pitchFamily="34" charset="-120"/>
              </a:rPr>
              <a:t>蘇</a:t>
            </a:r>
            <a:r>
              <a:rPr lang="zh-TW" altLang="en-US" sz="1200" dirty="0">
                <a:latin typeface="微軟正黑體" pitchFamily="34" charset="-120"/>
                <a:ea typeface="微軟正黑體" pitchFamily="34" charset="-120"/>
              </a:rPr>
              <a:t>州士林電機有限公司 </a:t>
            </a:r>
            <a:endParaRPr lang="zh-TW" altLang="en-US" sz="1200" b="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200" dirty="0">
                <a:latin typeface="微軟正黑體" pitchFamily="34" charset="-120"/>
                <a:ea typeface="微軟正黑體" pitchFamily="34" charset="-120"/>
              </a:rPr>
              <a:t>士林科技</a:t>
            </a:r>
            <a:r>
              <a:rPr lang="en-US" altLang="zh-TW" sz="1200" dirty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1200" dirty="0">
                <a:latin typeface="微軟正黑體" pitchFamily="34" charset="-120"/>
                <a:ea typeface="微軟正黑體" pitchFamily="34" charset="-120"/>
              </a:rPr>
              <a:t>深圳</a:t>
            </a:r>
            <a:r>
              <a:rPr lang="en-US" altLang="zh-TW" sz="1200" dirty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1200" dirty="0">
                <a:latin typeface="微軟正黑體" pitchFamily="34" charset="-120"/>
                <a:ea typeface="微軟正黑體" pitchFamily="34" charset="-120"/>
              </a:rPr>
              <a:t>有限公司 </a:t>
            </a:r>
            <a:endParaRPr lang="zh-TW" altLang="en-US" sz="1200" b="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000" dirty="0" smtClean="0">
                <a:latin typeface="微軟正黑體" pitchFamily="34" charset="-120"/>
                <a:ea typeface="微軟正黑體" pitchFamily="34" charset="-120"/>
              </a:rPr>
              <a:t>*共</a:t>
            </a:r>
            <a:r>
              <a:rPr lang="en-US" altLang="zh-TW" sz="1000" dirty="0" smtClean="0">
                <a:latin typeface="微軟正黑體" pitchFamily="34" charset="-120"/>
                <a:ea typeface="微軟正黑體" pitchFamily="34" charset="-120"/>
              </a:rPr>
              <a:t>10</a:t>
            </a:r>
            <a:r>
              <a:rPr lang="zh-TW" altLang="en-US" sz="1000" dirty="0" smtClean="0">
                <a:latin typeface="微軟正黑體" pitchFamily="34" charset="-120"/>
                <a:ea typeface="微軟正黑體" pitchFamily="34" charset="-120"/>
              </a:rPr>
              <a:t>家</a:t>
            </a:r>
            <a:r>
              <a:rPr lang="zh-TW" altLang="en-US" sz="1000" dirty="0"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lang="zh-TW" altLang="en-US" sz="1000" dirty="0" smtClean="0">
                <a:latin typeface="微軟正黑體" pitchFamily="34" charset="-120"/>
                <a:ea typeface="微軟正黑體" pitchFamily="34" charset="-120"/>
              </a:rPr>
              <a:t>獨資</a:t>
            </a:r>
            <a:r>
              <a:rPr lang="en-US" altLang="zh-TW" sz="1000" dirty="0">
                <a:latin typeface="微軟正黑體" pitchFamily="34" charset="-120"/>
                <a:ea typeface="微軟正黑體" pitchFamily="34" charset="-120"/>
              </a:rPr>
              <a:t>6</a:t>
            </a:r>
            <a:r>
              <a:rPr lang="zh-TW" altLang="en-US" sz="1000" dirty="0" smtClean="0">
                <a:latin typeface="微軟正黑體" pitchFamily="34" charset="-120"/>
                <a:ea typeface="微軟正黑體" pitchFamily="34" charset="-120"/>
              </a:rPr>
              <a:t>家</a:t>
            </a:r>
            <a:r>
              <a:rPr lang="zh-TW" altLang="en-US" sz="1000" dirty="0">
                <a:latin typeface="微軟正黑體" pitchFamily="34" charset="-120"/>
                <a:ea typeface="微軟正黑體" pitchFamily="34" charset="-120"/>
              </a:rPr>
              <a:t>，合夥</a:t>
            </a:r>
            <a:r>
              <a:rPr lang="en-US" altLang="zh-TW" sz="1000" dirty="0">
                <a:latin typeface="微軟正黑體" pitchFamily="34" charset="-120"/>
                <a:ea typeface="微軟正黑體" pitchFamily="34" charset="-120"/>
              </a:rPr>
              <a:t>4</a:t>
            </a:r>
            <a:r>
              <a:rPr lang="zh-TW" altLang="en-US" sz="1000" dirty="0" smtClean="0">
                <a:latin typeface="微軟正黑體" pitchFamily="34" charset="-120"/>
                <a:ea typeface="微軟正黑體" pitchFamily="34" charset="-120"/>
              </a:rPr>
              <a:t>家</a:t>
            </a:r>
            <a:r>
              <a:rPr lang="en-US" altLang="zh-TW" sz="10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1000" dirty="0" smtClean="0">
                <a:latin typeface="微軟正黑體" pitchFamily="34" charset="-120"/>
                <a:ea typeface="微軟正黑體" pitchFamily="34" charset="-120"/>
              </a:rPr>
              <a:t>三菱、三葉</a:t>
            </a:r>
            <a:r>
              <a:rPr lang="en-US" altLang="zh-TW" sz="1000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1000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10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1000" dirty="0">
              <a:solidFill>
                <a:schemeClr val="accent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1200" dirty="0">
              <a:solidFill>
                <a:schemeClr val="accent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200" dirty="0" smtClean="0">
                <a:latin typeface="微軟正黑體" pitchFamily="34" charset="-120"/>
                <a:ea typeface="微軟正黑體" pitchFamily="34" charset="-120"/>
              </a:rPr>
              <a:t>越</a:t>
            </a:r>
            <a:r>
              <a:rPr lang="zh-TW" altLang="en-US" sz="1200" dirty="0">
                <a:latin typeface="微軟正黑體" pitchFamily="34" charset="-120"/>
                <a:ea typeface="微軟正黑體" pitchFamily="34" charset="-120"/>
              </a:rPr>
              <a:t>南士林電機有限公司 </a:t>
            </a:r>
            <a:endParaRPr lang="en-US" altLang="zh-TW" sz="12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200" dirty="0">
                <a:latin typeface="微軟正黑體" pitchFamily="34" charset="-120"/>
                <a:ea typeface="微軟正黑體" pitchFamily="34" charset="-120"/>
              </a:rPr>
              <a:t>越</a:t>
            </a:r>
            <a:r>
              <a:rPr lang="zh-TW" altLang="en-US" sz="1200" dirty="0" smtClean="0">
                <a:latin typeface="微軟正黑體" pitchFamily="34" charset="-120"/>
                <a:ea typeface="微軟正黑體" pitchFamily="34" charset="-120"/>
              </a:rPr>
              <a:t>南士林電機電力設備有</a:t>
            </a:r>
            <a:r>
              <a:rPr lang="zh-TW" altLang="en-US" sz="1200" dirty="0">
                <a:latin typeface="微軟正黑體" pitchFamily="34" charset="-120"/>
                <a:ea typeface="微軟正黑體" pitchFamily="34" charset="-120"/>
              </a:rPr>
              <a:t>限公司 </a:t>
            </a:r>
            <a:endParaRPr lang="zh-TW" altLang="en-US" sz="1200" b="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200" dirty="0" smtClean="0">
                <a:latin typeface="微軟正黑體" pitchFamily="34" charset="-120"/>
                <a:ea typeface="微軟正黑體" pitchFamily="34" charset="-120"/>
              </a:rPr>
              <a:t>菲律賓分公司</a:t>
            </a:r>
            <a:endParaRPr lang="en-US" altLang="zh-TW" sz="12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1000" dirty="0">
              <a:solidFill>
                <a:schemeClr val="accent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12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200" dirty="0" smtClean="0">
                <a:latin typeface="微軟正黑體" pitchFamily="34" charset="-120"/>
                <a:ea typeface="微軟正黑體" pitchFamily="34" charset="-120"/>
              </a:rPr>
              <a:t>美國子公司 </a:t>
            </a:r>
            <a:endParaRPr lang="en-US" altLang="zh-TW" sz="12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6810086" y="842166"/>
            <a:ext cx="1492734" cy="271666"/>
          </a:xfrm>
          <a:prstGeom prst="roundRect">
            <a:avLst/>
          </a:prstGeom>
          <a:solidFill>
            <a:srgbClr val="40949A"/>
          </a:solidFill>
          <a:ln>
            <a:solidFill>
              <a:srgbClr val="4094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大陸地區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7" name="圓角矩形 46"/>
          <p:cNvSpPr/>
          <p:nvPr/>
        </p:nvSpPr>
        <p:spPr>
          <a:xfrm>
            <a:off x="6823682" y="3219822"/>
            <a:ext cx="1492734" cy="249431"/>
          </a:xfrm>
          <a:prstGeom prst="roundRect">
            <a:avLst/>
          </a:prstGeom>
          <a:solidFill>
            <a:srgbClr val="40949A"/>
          </a:solidFill>
          <a:ln>
            <a:solidFill>
              <a:srgbClr val="4094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東南亞地區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8" name="圓角矩形 47"/>
          <p:cNvSpPr/>
          <p:nvPr/>
        </p:nvSpPr>
        <p:spPr>
          <a:xfrm>
            <a:off x="6810086" y="4079560"/>
            <a:ext cx="1492734" cy="247678"/>
          </a:xfrm>
          <a:prstGeom prst="roundRect">
            <a:avLst/>
          </a:prstGeom>
          <a:solidFill>
            <a:srgbClr val="40949A"/>
          </a:solidFill>
          <a:ln>
            <a:solidFill>
              <a:srgbClr val="4094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美國地區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8" name="圖片 4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301928" y="2454064"/>
            <a:ext cx="1668463" cy="303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507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標題 1"/>
          <p:cNvSpPr>
            <a:spLocks noGrp="1"/>
          </p:cNvSpPr>
          <p:nvPr>
            <p:ph type="title"/>
          </p:nvPr>
        </p:nvSpPr>
        <p:spPr bwMode="auto">
          <a:xfrm>
            <a:off x="468313" y="9525"/>
            <a:ext cx="8229600" cy="77986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四大事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業領域</a:t>
            </a:r>
          </a:p>
        </p:txBody>
      </p:sp>
      <p:pic>
        <p:nvPicPr>
          <p:cNvPr id="22" name="Picture 3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231" l="0" r="100000">
                        <a14:foregroundMark x1="70803" y1="34615" x2="70803" y2="346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1583" y="1244883"/>
            <a:ext cx="540060" cy="517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5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56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5689" y="1298784"/>
            <a:ext cx="489285" cy="493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6" name="群組 25"/>
          <p:cNvGrpSpPr/>
          <p:nvPr/>
        </p:nvGrpSpPr>
        <p:grpSpPr>
          <a:xfrm>
            <a:off x="72316" y="1238103"/>
            <a:ext cx="2843500" cy="3469072"/>
            <a:chOff x="312947" y="997471"/>
            <a:chExt cx="2843500" cy="3469072"/>
          </a:xfrm>
        </p:grpSpPr>
        <p:grpSp>
          <p:nvGrpSpPr>
            <p:cNvPr id="12" name="群組 11"/>
            <p:cNvGrpSpPr/>
            <p:nvPr/>
          </p:nvGrpSpPr>
          <p:grpSpPr>
            <a:xfrm>
              <a:off x="312947" y="997471"/>
              <a:ext cx="2238604" cy="514835"/>
              <a:chOff x="256902" y="1262832"/>
              <a:chExt cx="2238604" cy="514835"/>
            </a:xfrm>
          </p:grpSpPr>
          <p:pic>
            <p:nvPicPr>
              <p:cNvPr id="24" name="Picture 2"/>
              <p:cNvPicPr/>
              <p:nvPr/>
            </p:nvPicPr>
            <p:blipFill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2256" b="100000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6902" y="1262832"/>
                <a:ext cx="509518" cy="5079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11" name="群組 10"/>
              <p:cNvGrpSpPr/>
              <p:nvPr/>
            </p:nvGrpSpPr>
            <p:grpSpPr>
              <a:xfrm>
                <a:off x="767314" y="1265321"/>
                <a:ext cx="1728192" cy="512346"/>
                <a:chOff x="539552" y="2211710"/>
                <a:chExt cx="1728192" cy="512346"/>
              </a:xfrm>
            </p:grpSpPr>
            <p:sp>
              <p:nvSpPr>
                <p:cNvPr id="4" name="文字方塊 3"/>
                <p:cNvSpPr txBox="1"/>
                <p:nvPr/>
              </p:nvSpPr>
              <p:spPr>
                <a:xfrm>
                  <a:off x="539552" y="2211710"/>
                  <a:ext cx="172819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TW" altLang="en-US" dirty="0" smtClean="0">
                      <a:solidFill>
                        <a:srgbClr val="2177B1"/>
                      </a:solidFill>
                      <a:latin typeface="微軟正黑體" pitchFamily="34" charset="-120"/>
                      <a:ea typeface="微軟正黑體" pitchFamily="34" charset="-120"/>
                    </a:rPr>
                    <a:t>重電事業</a:t>
                  </a:r>
                  <a:endParaRPr lang="zh-TW" altLang="en-US" dirty="0">
                    <a:solidFill>
                      <a:srgbClr val="2177B1"/>
                    </a:solidFill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" name="文字方塊 6"/>
                <p:cNvSpPr txBox="1"/>
                <p:nvPr/>
              </p:nvSpPr>
              <p:spPr>
                <a:xfrm>
                  <a:off x="539552" y="2508612"/>
                  <a:ext cx="1263487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TW" sz="800" dirty="0" smtClean="0">
                      <a:solidFill>
                        <a:srgbClr val="2177B1"/>
                      </a:solidFill>
                      <a:latin typeface="微軟正黑體" pitchFamily="34" charset="-120"/>
                      <a:ea typeface="微軟正黑體" pitchFamily="34" charset="-120"/>
                    </a:rPr>
                    <a:t>Heavy Electric System</a:t>
                  </a:r>
                  <a:endParaRPr lang="zh-TW" altLang="en-US" sz="800" dirty="0">
                    <a:solidFill>
                      <a:srgbClr val="2177B1"/>
                    </a:solidFill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</p:grpSp>
        <p:cxnSp>
          <p:nvCxnSpPr>
            <p:cNvPr id="17" name="直線接點 16"/>
            <p:cNvCxnSpPr/>
            <p:nvPr/>
          </p:nvCxnSpPr>
          <p:spPr>
            <a:xfrm flipV="1">
              <a:off x="822465" y="1609138"/>
              <a:ext cx="1359776" cy="1970"/>
            </a:xfrm>
            <a:prstGeom prst="line">
              <a:avLst/>
            </a:prstGeom>
            <a:ln w="25400">
              <a:solidFill>
                <a:srgbClr val="2177B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文字方塊 18"/>
            <p:cNvSpPr txBox="1"/>
            <p:nvPr/>
          </p:nvSpPr>
          <p:spPr>
            <a:xfrm>
              <a:off x="704195" y="1819665"/>
              <a:ext cx="2452252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spcBef>
                  <a:spcPts val="600"/>
                </a:spcBef>
                <a:buFont typeface="Arial" pitchFamily="34" charset="0"/>
                <a:buChar char="•"/>
              </a:pPr>
              <a:r>
                <a:rPr lang="zh-TW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電力</a:t>
              </a:r>
              <a:r>
                <a:rPr lang="zh-TW" alt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變壓器</a:t>
              </a:r>
              <a:endParaRPr lang="en-US" altLang="zh-TW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marL="285750" indent="-285750">
                <a:spcBef>
                  <a:spcPts val="600"/>
                </a:spcBef>
                <a:buFont typeface="Arial" pitchFamily="34" charset="0"/>
                <a:buChar char="•"/>
              </a:pPr>
              <a:r>
                <a:rPr lang="zh-TW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模鑄</a:t>
              </a:r>
              <a:r>
                <a:rPr lang="zh-TW" alt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式變壓器</a:t>
              </a:r>
              <a:endParaRPr lang="en-US" altLang="zh-TW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marL="285750" indent="-285750">
                <a:spcBef>
                  <a:spcPts val="600"/>
                </a:spcBef>
                <a:buFont typeface="Arial" pitchFamily="34" charset="0"/>
                <a:buChar char="•"/>
              </a:pPr>
              <a:r>
                <a:rPr lang="zh-TW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油浸</a:t>
              </a:r>
              <a:r>
                <a:rPr lang="zh-TW" alt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式變壓器</a:t>
              </a:r>
              <a:endParaRPr lang="en-US" altLang="zh-TW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marL="285750" indent="-285750">
                <a:spcBef>
                  <a:spcPts val="600"/>
                </a:spcBef>
                <a:buFont typeface="Arial" pitchFamily="34" charset="0"/>
                <a:buChar char="•"/>
              </a:pPr>
              <a:r>
                <a:rPr lang="zh-TW" alt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高低壓電容器</a:t>
              </a:r>
              <a:endParaRPr lang="en-US" altLang="zh-TW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marL="285750" indent="-285750">
                <a:spcBef>
                  <a:spcPts val="600"/>
                </a:spcBef>
                <a:buFont typeface="Arial" pitchFamily="34" charset="0"/>
                <a:buChar char="•"/>
              </a:pPr>
              <a:r>
                <a:rPr lang="zh-TW" alt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配電盤</a:t>
              </a:r>
              <a:endParaRPr lang="en-US" altLang="zh-TW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marL="285750" indent="-285750">
                <a:spcBef>
                  <a:spcPts val="600"/>
                </a:spcBef>
                <a:buFont typeface="Arial" pitchFamily="34" charset="0"/>
                <a:buChar char="•"/>
              </a:pPr>
              <a:r>
                <a:rPr lang="zh-TW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比流</a:t>
              </a:r>
              <a:r>
                <a:rPr lang="zh-TW" alt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器</a:t>
              </a:r>
              <a:r>
                <a:rPr lang="en-US" altLang="zh-TW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/</a:t>
              </a:r>
              <a:r>
                <a:rPr lang="zh-TW" alt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比壓器</a:t>
              </a:r>
              <a:endParaRPr lang="en-US" altLang="zh-TW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marL="285750" indent="-285750">
                <a:spcBef>
                  <a:spcPts val="600"/>
                </a:spcBef>
                <a:buFont typeface="Arial" pitchFamily="34" charset="0"/>
                <a:buChar char="•"/>
              </a:pPr>
              <a:r>
                <a:rPr lang="zh-TW" altLang="en-US" sz="1400" dirty="0">
                  <a:solidFill>
                    <a:schemeClr val="accent1">
                      <a:lumMod val="50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電廠統包工程</a:t>
              </a:r>
              <a:endParaRPr lang="en-US" altLang="zh-TW" sz="1400" dirty="0">
                <a:solidFill>
                  <a:schemeClr val="accent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marL="285750" indent="-285750">
                <a:spcBef>
                  <a:spcPts val="600"/>
                </a:spcBef>
                <a:buFont typeface="Arial" pitchFamily="34" charset="0"/>
                <a:buChar char="•"/>
              </a:pPr>
              <a:r>
                <a:rPr lang="zh-TW" altLang="en-US" sz="1400" dirty="0">
                  <a:solidFill>
                    <a:schemeClr val="accent1">
                      <a:lumMod val="50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新能源事業</a:t>
              </a:r>
              <a:r>
                <a:rPr lang="zh-TW" altLang="en-US" sz="1050" dirty="0">
                  <a:solidFill>
                    <a:schemeClr val="accent1">
                      <a:lumMod val="50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en-US" altLang="zh-TW" sz="1100" dirty="0" smtClean="0">
                  <a:solidFill>
                    <a:schemeClr val="accent1">
                      <a:lumMod val="50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(</a:t>
              </a:r>
              <a:r>
                <a:rPr lang="zh-TW" altLang="en-US" sz="1100" dirty="0">
                  <a:solidFill>
                    <a:schemeClr val="accent1">
                      <a:lumMod val="50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太陽能</a:t>
              </a:r>
              <a:r>
                <a:rPr lang="en-US" altLang="zh-TW" sz="1100" dirty="0">
                  <a:solidFill>
                    <a:schemeClr val="accent1">
                      <a:lumMod val="50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/</a:t>
              </a:r>
              <a:r>
                <a:rPr lang="zh-TW" altLang="en-US" sz="1100" dirty="0">
                  <a:solidFill>
                    <a:schemeClr val="accent1">
                      <a:lumMod val="50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儲能</a:t>
              </a:r>
              <a:r>
                <a:rPr lang="en-US" altLang="zh-TW" sz="1100" dirty="0">
                  <a:solidFill>
                    <a:schemeClr val="accent1">
                      <a:lumMod val="50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)</a:t>
              </a:r>
              <a:endParaRPr lang="zh-TW" altLang="en-US" sz="1400" dirty="0">
                <a:solidFill>
                  <a:schemeClr val="accent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marL="285750" indent="-285750">
                <a:spcBef>
                  <a:spcPts val="600"/>
                </a:spcBef>
                <a:buFont typeface="Arial" pitchFamily="34" charset="0"/>
                <a:buChar char="•"/>
              </a:pPr>
              <a:endParaRPr lang="zh-TW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27" name="群組 26"/>
          <p:cNvGrpSpPr/>
          <p:nvPr/>
        </p:nvGrpSpPr>
        <p:grpSpPr>
          <a:xfrm>
            <a:off x="1979712" y="1248613"/>
            <a:ext cx="2597084" cy="2865827"/>
            <a:chOff x="2720687" y="1248613"/>
            <a:chExt cx="2597084" cy="2865827"/>
          </a:xfrm>
        </p:grpSpPr>
        <p:pic>
          <p:nvPicPr>
            <p:cNvPr id="23" name="Picture 4"/>
            <p:cNvPicPr/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0687" y="1248613"/>
              <a:ext cx="533745" cy="5096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43" name="群組 42"/>
            <p:cNvGrpSpPr/>
            <p:nvPr/>
          </p:nvGrpSpPr>
          <p:grpSpPr>
            <a:xfrm>
              <a:off x="3214547" y="1248613"/>
              <a:ext cx="2103224" cy="2865827"/>
              <a:chOff x="783474" y="999960"/>
              <a:chExt cx="2103224" cy="2865827"/>
            </a:xfrm>
          </p:grpSpPr>
          <p:grpSp>
            <p:nvGrpSpPr>
              <p:cNvPr id="48" name="群組 47"/>
              <p:cNvGrpSpPr/>
              <p:nvPr/>
            </p:nvGrpSpPr>
            <p:grpSpPr>
              <a:xfrm>
                <a:off x="823359" y="999960"/>
                <a:ext cx="1728192" cy="512346"/>
                <a:chOff x="539552" y="2211710"/>
                <a:chExt cx="1728192" cy="512346"/>
              </a:xfrm>
            </p:grpSpPr>
            <p:sp>
              <p:nvSpPr>
                <p:cNvPr id="49" name="文字方塊 48"/>
                <p:cNvSpPr txBox="1"/>
                <p:nvPr/>
              </p:nvSpPr>
              <p:spPr>
                <a:xfrm>
                  <a:off x="539552" y="2211710"/>
                  <a:ext cx="172819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TW" altLang="en-US" dirty="0">
                      <a:solidFill>
                        <a:srgbClr val="2177B1"/>
                      </a:solidFill>
                      <a:latin typeface="微軟正黑體" pitchFamily="34" charset="-120"/>
                      <a:ea typeface="微軟正黑體" pitchFamily="34" charset="-120"/>
                    </a:rPr>
                    <a:t>開關</a:t>
                  </a:r>
                  <a:r>
                    <a:rPr lang="zh-TW" altLang="en-US" dirty="0" smtClean="0">
                      <a:solidFill>
                        <a:srgbClr val="2177B1"/>
                      </a:solidFill>
                      <a:latin typeface="微軟正黑體" pitchFamily="34" charset="-120"/>
                      <a:ea typeface="微軟正黑體" pitchFamily="34" charset="-120"/>
                    </a:rPr>
                    <a:t>事業</a:t>
                  </a:r>
                  <a:endParaRPr lang="zh-TW" altLang="en-US" dirty="0">
                    <a:solidFill>
                      <a:srgbClr val="2177B1"/>
                    </a:solidFill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50" name="文字方塊 49"/>
                <p:cNvSpPr txBox="1"/>
                <p:nvPr/>
              </p:nvSpPr>
              <p:spPr>
                <a:xfrm>
                  <a:off x="539552" y="2508612"/>
                  <a:ext cx="1643399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TW" sz="800" dirty="0" smtClean="0">
                      <a:solidFill>
                        <a:srgbClr val="2177B1"/>
                      </a:solidFill>
                      <a:latin typeface="微軟正黑體" pitchFamily="34" charset="-120"/>
                      <a:ea typeface="微軟正黑體" pitchFamily="34" charset="-120"/>
                    </a:rPr>
                    <a:t>Breaker &amp; Switchgear System</a:t>
                  </a:r>
                  <a:endParaRPr lang="zh-TW" altLang="en-US" sz="800" dirty="0">
                    <a:solidFill>
                      <a:srgbClr val="2177B1"/>
                    </a:solidFill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cxnSp>
            <p:nvCxnSpPr>
              <p:cNvPr id="45" name="直線接點 44"/>
              <p:cNvCxnSpPr/>
              <p:nvPr/>
            </p:nvCxnSpPr>
            <p:spPr>
              <a:xfrm>
                <a:off x="880522" y="1599145"/>
                <a:ext cx="1760963" cy="0"/>
              </a:xfrm>
              <a:prstGeom prst="line">
                <a:avLst/>
              </a:prstGeom>
              <a:ln w="25400">
                <a:solidFill>
                  <a:srgbClr val="2177B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文字方塊 45"/>
              <p:cNvSpPr txBox="1"/>
              <p:nvPr/>
            </p:nvSpPr>
            <p:spPr>
              <a:xfrm>
                <a:off x="783474" y="1803684"/>
                <a:ext cx="2103224" cy="20621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spcBef>
                    <a:spcPts val="600"/>
                  </a:spcBef>
                  <a:buFont typeface="Arial" pitchFamily="34" charset="0"/>
                  <a:buChar char="•"/>
                </a:pPr>
                <a:r>
                  <a:rPr lang="zh-TW" alt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itchFamily="34" charset="-120"/>
                    <a:ea typeface="微軟正黑體" pitchFamily="34" charset="-120"/>
                  </a:rPr>
                  <a:t>無</a:t>
                </a:r>
                <a:r>
                  <a:rPr lang="zh-TW" altLang="en-US" sz="14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itchFamily="34" charset="-120"/>
                    <a:ea typeface="微軟正黑體" pitchFamily="34" charset="-120"/>
                  </a:rPr>
                  <a:t>熔線斷路器</a:t>
                </a:r>
                <a:endParaRPr lang="en-US" altLang="zh-TW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endParaRPr>
              </a:p>
              <a:p>
                <a:pPr marL="285750" indent="-285750">
                  <a:spcBef>
                    <a:spcPts val="600"/>
                  </a:spcBef>
                  <a:buFont typeface="Arial" pitchFamily="34" charset="0"/>
                  <a:buChar char="•"/>
                </a:pPr>
                <a:r>
                  <a:rPr lang="zh-TW" altLang="en-US" sz="14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itchFamily="34" charset="-120"/>
                    <a:ea typeface="微軟正黑體" pitchFamily="34" charset="-120"/>
                  </a:rPr>
                  <a:t>漏電保護斷路器</a:t>
                </a:r>
                <a:endParaRPr lang="en-US" altLang="zh-TW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endParaRPr>
              </a:p>
              <a:p>
                <a:pPr marL="285750" indent="-285750">
                  <a:spcBef>
                    <a:spcPts val="600"/>
                  </a:spcBef>
                  <a:buFont typeface="Arial" pitchFamily="34" charset="0"/>
                  <a:buChar char="•"/>
                </a:pPr>
                <a:r>
                  <a:rPr lang="zh-TW" alt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itchFamily="34" charset="-120"/>
                    <a:ea typeface="微軟正黑體" pitchFamily="34" charset="-120"/>
                  </a:rPr>
                  <a:t>空氣斷路</a:t>
                </a:r>
                <a:r>
                  <a:rPr lang="zh-TW" altLang="en-US" sz="14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itchFamily="34" charset="-120"/>
                    <a:ea typeface="微軟正黑體" pitchFamily="34" charset="-120"/>
                  </a:rPr>
                  <a:t>器</a:t>
                </a:r>
                <a:endParaRPr lang="en-US" altLang="zh-TW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endParaRPr>
              </a:p>
              <a:p>
                <a:pPr marL="285750" indent="-285750">
                  <a:spcBef>
                    <a:spcPts val="600"/>
                  </a:spcBef>
                  <a:buFont typeface="Arial" pitchFamily="34" charset="0"/>
                  <a:buChar char="•"/>
                </a:pPr>
                <a:r>
                  <a:rPr lang="zh-TW" alt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itchFamily="34" charset="-120"/>
                    <a:ea typeface="微軟正黑體" pitchFamily="34" charset="-120"/>
                  </a:rPr>
                  <a:t>真空斷路器</a:t>
                </a:r>
                <a:endParaRPr lang="en-US" altLang="zh-TW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endParaRPr>
              </a:p>
              <a:p>
                <a:pPr marL="285750" indent="-285750">
                  <a:spcBef>
                    <a:spcPts val="600"/>
                  </a:spcBef>
                  <a:buFont typeface="Arial" pitchFamily="34" charset="0"/>
                  <a:buChar char="•"/>
                </a:pPr>
                <a:r>
                  <a:rPr lang="zh-TW" alt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itchFamily="34" charset="-120"/>
                    <a:ea typeface="微軟正黑體" pitchFamily="34" charset="-120"/>
                  </a:rPr>
                  <a:t>電磁開關</a:t>
                </a:r>
                <a:endParaRPr lang="en-US" altLang="zh-TW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endParaRPr>
              </a:p>
              <a:p>
                <a:pPr marL="285750" indent="-285750">
                  <a:spcBef>
                    <a:spcPts val="600"/>
                  </a:spcBef>
                  <a:buFont typeface="Arial" pitchFamily="34" charset="0"/>
                  <a:buChar char="•"/>
                </a:pPr>
                <a:r>
                  <a:rPr lang="zh-TW" altLang="en-US" sz="14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itchFamily="34" charset="-120"/>
                    <a:ea typeface="微軟正黑體" pitchFamily="34" charset="-120"/>
                  </a:rPr>
                  <a:t>壁上開關</a:t>
                </a:r>
                <a:endParaRPr lang="en-US" altLang="zh-TW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endParaRPr>
              </a:p>
              <a:p>
                <a:pPr marL="285750" indent="-285750">
                  <a:spcBef>
                    <a:spcPts val="600"/>
                  </a:spcBef>
                  <a:buFont typeface="Arial" pitchFamily="34" charset="0"/>
                  <a:buChar char="•"/>
                </a:pPr>
                <a:r>
                  <a:rPr lang="zh-TW" altLang="en-US" sz="1400" dirty="0">
                    <a:solidFill>
                      <a:schemeClr val="accent1">
                        <a:lumMod val="50000"/>
                      </a:schemeClr>
                    </a:solidFill>
                    <a:latin typeface="微軟正黑體" pitchFamily="34" charset="-120"/>
                    <a:ea typeface="微軟正黑體" pitchFamily="34" charset="-120"/>
                  </a:rPr>
                  <a:t>智慧及節能</a:t>
                </a:r>
                <a:r>
                  <a:rPr lang="zh-TW" altLang="en-US" sz="1400" dirty="0" smtClean="0">
                    <a:solidFill>
                      <a:schemeClr val="accent1">
                        <a:lumMod val="50000"/>
                      </a:schemeClr>
                    </a:solidFill>
                    <a:latin typeface="微軟正黑體" pitchFamily="34" charset="-120"/>
                    <a:ea typeface="微軟正黑體" pitchFamily="34" charset="-120"/>
                  </a:rPr>
                  <a:t>開關</a:t>
                </a:r>
                <a:endParaRPr lang="zh-TW" altLang="en-US" sz="1400" dirty="0">
                  <a:solidFill>
                    <a:schemeClr val="accent1">
                      <a:lumMod val="50000"/>
                    </a:schemeClr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</p:grpSp>
      <p:grpSp>
        <p:nvGrpSpPr>
          <p:cNvPr id="60" name="群組 59"/>
          <p:cNvGrpSpPr/>
          <p:nvPr/>
        </p:nvGrpSpPr>
        <p:grpSpPr>
          <a:xfrm>
            <a:off x="4800720" y="1244883"/>
            <a:ext cx="2211662" cy="2850372"/>
            <a:chOff x="823359" y="999960"/>
            <a:chExt cx="2211662" cy="2850372"/>
          </a:xfrm>
        </p:grpSpPr>
        <p:grpSp>
          <p:nvGrpSpPr>
            <p:cNvPr id="61" name="群組 60"/>
            <p:cNvGrpSpPr/>
            <p:nvPr/>
          </p:nvGrpSpPr>
          <p:grpSpPr>
            <a:xfrm>
              <a:off x="823359" y="999960"/>
              <a:ext cx="1729961" cy="512346"/>
              <a:chOff x="539552" y="2211710"/>
              <a:chExt cx="1729961" cy="512346"/>
            </a:xfrm>
          </p:grpSpPr>
          <p:sp>
            <p:nvSpPr>
              <p:cNvPr id="64" name="文字方塊 63"/>
              <p:cNvSpPr txBox="1"/>
              <p:nvPr/>
            </p:nvSpPr>
            <p:spPr>
              <a:xfrm>
                <a:off x="539552" y="2211710"/>
                <a:ext cx="172819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solidFill>
                      <a:srgbClr val="2177B1"/>
                    </a:solidFill>
                    <a:latin typeface="微軟正黑體" pitchFamily="34" charset="-120"/>
                    <a:ea typeface="微軟正黑體" pitchFamily="34" charset="-120"/>
                  </a:rPr>
                  <a:t>電裝品</a:t>
                </a:r>
                <a:r>
                  <a:rPr lang="zh-TW" altLang="en-US" dirty="0" smtClean="0">
                    <a:solidFill>
                      <a:srgbClr val="2177B1"/>
                    </a:solidFill>
                    <a:latin typeface="微軟正黑體" pitchFamily="34" charset="-120"/>
                    <a:ea typeface="微軟正黑體" pitchFamily="34" charset="-120"/>
                  </a:rPr>
                  <a:t>事業</a:t>
                </a:r>
                <a:endParaRPr lang="zh-TW" altLang="en-US" dirty="0">
                  <a:solidFill>
                    <a:srgbClr val="2177B1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65" name="文字方塊 64"/>
              <p:cNvSpPr txBox="1"/>
              <p:nvPr/>
            </p:nvSpPr>
            <p:spPr>
              <a:xfrm>
                <a:off x="539552" y="2508612"/>
                <a:ext cx="1729961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800" dirty="0" smtClean="0">
                    <a:solidFill>
                      <a:srgbClr val="2177B1"/>
                    </a:solidFill>
                    <a:latin typeface="微軟正黑體" pitchFamily="34" charset="-120"/>
                    <a:ea typeface="微軟正黑體" pitchFamily="34" charset="-120"/>
                  </a:rPr>
                  <a:t>Automobile Equipment System</a:t>
                </a:r>
                <a:endParaRPr lang="zh-TW" altLang="en-US" sz="800" dirty="0">
                  <a:solidFill>
                    <a:srgbClr val="2177B1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cxnSp>
          <p:nvCxnSpPr>
            <p:cNvPr id="62" name="直線接點 61"/>
            <p:cNvCxnSpPr/>
            <p:nvPr/>
          </p:nvCxnSpPr>
          <p:spPr>
            <a:xfrm>
              <a:off x="923096" y="1585661"/>
              <a:ext cx="1528718" cy="0"/>
            </a:xfrm>
            <a:prstGeom prst="line">
              <a:avLst/>
            </a:prstGeom>
            <a:ln w="25400">
              <a:solidFill>
                <a:srgbClr val="2177B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文字方塊 62"/>
            <p:cNvSpPr txBox="1"/>
            <p:nvPr/>
          </p:nvSpPr>
          <p:spPr>
            <a:xfrm>
              <a:off x="838193" y="1788229"/>
              <a:ext cx="2196828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spcBef>
                  <a:spcPts val="600"/>
                </a:spcBef>
                <a:buFont typeface="Arial" pitchFamily="34" charset="0"/>
                <a:buChar char="•"/>
              </a:pPr>
              <a:r>
                <a:rPr lang="zh-TW" alt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汽車電裝品</a:t>
              </a:r>
              <a:endParaRPr lang="en-US" altLang="zh-TW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marL="285750" indent="-285750">
                <a:spcBef>
                  <a:spcPts val="600"/>
                </a:spcBef>
                <a:buFont typeface="Arial" pitchFamily="34" charset="0"/>
                <a:buChar char="•"/>
              </a:pPr>
              <a:r>
                <a:rPr lang="zh-TW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機車電裝品</a:t>
              </a:r>
              <a:endParaRPr lang="en-US" altLang="zh-TW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marL="285750" indent="-285750">
                <a:spcBef>
                  <a:spcPts val="600"/>
                </a:spcBef>
                <a:buFont typeface="Arial" pitchFamily="34" charset="0"/>
                <a:buChar char="•"/>
              </a:pPr>
              <a:r>
                <a:rPr lang="zh-TW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特殊馬達</a:t>
              </a:r>
              <a:endParaRPr lang="en-US" altLang="zh-TW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marL="285750" indent="-285750">
                <a:spcBef>
                  <a:spcPts val="600"/>
                </a:spcBef>
                <a:buFont typeface="Arial" pitchFamily="34" charset="0"/>
                <a:buChar char="•"/>
              </a:pPr>
              <a:r>
                <a:rPr lang="zh-TW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車</a:t>
              </a:r>
              <a:r>
                <a:rPr lang="zh-TW" alt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用電子產品</a:t>
              </a:r>
              <a:endParaRPr lang="en-US" altLang="zh-TW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marL="285750" indent="-285750">
                <a:spcBef>
                  <a:spcPts val="600"/>
                </a:spcBef>
                <a:buFont typeface="Arial" pitchFamily="34" charset="0"/>
                <a:buChar char="•"/>
              </a:pPr>
              <a:r>
                <a:rPr lang="zh-TW" altLang="en-US" sz="1400" dirty="0">
                  <a:solidFill>
                    <a:schemeClr val="accent1">
                      <a:lumMod val="50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充電樁及</a:t>
              </a:r>
              <a:r>
                <a:rPr lang="en-US" altLang="zh-TW" sz="1400" dirty="0">
                  <a:solidFill>
                    <a:schemeClr val="accent1">
                      <a:lumMod val="50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EV</a:t>
              </a:r>
              <a:r>
                <a:rPr lang="zh-TW" altLang="en-US" sz="1400" dirty="0">
                  <a:solidFill>
                    <a:schemeClr val="accent1">
                      <a:lumMod val="50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相關產品</a:t>
              </a:r>
              <a:endParaRPr lang="en-US" altLang="zh-TW" sz="1400" dirty="0">
                <a:solidFill>
                  <a:schemeClr val="accent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marL="285750" indent="-285750">
                <a:spcBef>
                  <a:spcPts val="600"/>
                </a:spcBef>
                <a:buFont typeface="Arial" pitchFamily="34" charset="0"/>
                <a:buChar char="•"/>
              </a:pPr>
              <a:endParaRPr lang="en-US" altLang="zh-TW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>
                <a:spcBef>
                  <a:spcPts val="600"/>
                </a:spcBef>
              </a:pPr>
              <a:endParaRPr lang="en-US" altLang="zh-TW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68" name="群組 67"/>
          <p:cNvGrpSpPr/>
          <p:nvPr/>
        </p:nvGrpSpPr>
        <p:grpSpPr>
          <a:xfrm>
            <a:off x="6964570" y="1245770"/>
            <a:ext cx="2071926" cy="2548834"/>
            <a:chOff x="775547" y="999960"/>
            <a:chExt cx="2071926" cy="2548834"/>
          </a:xfrm>
        </p:grpSpPr>
        <p:grpSp>
          <p:nvGrpSpPr>
            <p:cNvPr id="69" name="群組 68"/>
            <p:cNvGrpSpPr/>
            <p:nvPr/>
          </p:nvGrpSpPr>
          <p:grpSpPr>
            <a:xfrm>
              <a:off x="823359" y="999960"/>
              <a:ext cx="1728192" cy="512346"/>
              <a:chOff x="539552" y="2211710"/>
              <a:chExt cx="1728192" cy="512346"/>
            </a:xfrm>
          </p:grpSpPr>
          <p:sp>
            <p:nvSpPr>
              <p:cNvPr id="72" name="文字方塊 71"/>
              <p:cNvSpPr txBox="1"/>
              <p:nvPr/>
            </p:nvSpPr>
            <p:spPr>
              <a:xfrm>
                <a:off x="539552" y="2211710"/>
                <a:ext cx="172819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solidFill>
                      <a:srgbClr val="2177B1"/>
                    </a:solidFill>
                    <a:latin typeface="微軟正黑體" pitchFamily="34" charset="-120"/>
                    <a:ea typeface="微軟正黑體" pitchFamily="34" charset="-120"/>
                  </a:rPr>
                  <a:t>自動化</a:t>
                </a:r>
                <a:r>
                  <a:rPr lang="zh-TW" altLang="en-US" dirty="0" smtClean="0">
                    <a:solidFill>
                      <a:srgbClr val="2177B1"/>
                    </a:solidFill>
                    <a:latin typeface="微軟正黑體" pitchFamily="34" charset="-120"/>
                    <a:ea typeface="微軟正黑體" pitchFamily="34" charset="-120"/>
                  </a:rPr>
                  <a:t>事業</a:t>
                </a:r>
                <a:endParaRPr lang="zh-TW" altLang="en-US" dirty="0">
                  <a:solidFill>
                    <a:srgbClr val="2177B1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73" name="文字方塊 72"/>
              <p:cNvSpPr txBox="1"/>
              <p:nvPr/>
            </p:nvSpPr>
            <p:spPr>
              <a:xfrm>
                <a:off x="539552" y="2508612"/>
                <a:ext cx="156164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800" dirty="0" smtClean="0">
                    <a:solidFill>
                      <a:srgbClr val="2177B1"/>
                    </a:solidFill>
                    <a:latin typeface="微軟正黑體" pitchFamily="34" charset="-120"/>
                    <a:ea typeface="微軟正黑體" pitchFamily="34" charset="-120"/>
                  </a:rPr>
                  <a:t>Factory Automation System</a:t>
                </a:r>
                <a:endParaRPr lang="zh-TW" altLang="en-US" sz="800" dirty="0">
                  <a:solidFill>
                    <a:srgbClr val="2177B1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cxnSp>
          <p:nvCxnSpPr>
            <p:cNvPr id="70" name="直線接點 69"/>
            <p:cNvCxnSpPr/>
            <p:nvPr/>
          </p:nvCxnSpPr>
          <p:spPr>
            <a:xfrm>
              <a:off x="841496" y="1606691"/>
              <a:ext cx="1673169" cy="0"/>
            </a:xfrm>
            <a:prstGeom prst="line">
              <a:avLst/>
            </a:prstGeom>
            <a:ln w="25400">
              <a:solidFill>
                <a:srgbClr val="2177B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文字方塊 70"/>
            <p:cNvSpPr txBox="1"/>
            <p:nvPr/>
          </p:nvSpPr>
          <p:spPr>
            <a:xfrm>
              <a:off x="775547" y="1779079"/>
              <a:ext cx="2071926" cy="17697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spcBef>
                  <a:spcPts val="600"/>
                </a:spcBef>
                <a:buFont typeface="Arial" pitchFamily="34" charset="0"/>
                <a:buChar char="•"/>
              </a:pPr>
              <a:r>
                <a:rPr lang="zh-TW" alt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變頻器</a:t>
              </a:r>
              <a:endParaRPr lang="en-US" altLang="zh-TW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marL="285750" indent="-285750">
                <a:spcBef>
                  <a:spcPts val="600"/>
                </a:spcBef>
                <a:buFont typeface="Arial" pitchFamily="34" charset="0"/>
                <a:buChar char="•"/>
              </a:pPr>
              <a:r>
                <a:rPr lang="zh-TW" alt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伺服驅動系統</a:t>
              </a:r>
              <a:endParaRPr lang="en-US" altLang="zh-TW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marL="285750" indent="-285750">
                <a:spcBef>
                  <a:spcPts val="600"/>
                </a:spcBef>
                <a:buFont typeface="Arial" pitchFamily="34" charset="0"/>
                <a:buChar char="•"/>
              </a:pPr>
              <a:r>
                <a:rPr lang="zh-TW" alt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小型可程式控制器</a:t>
              </a:r>
              <a:endParaRPr lang="en-US" altLang="zh-TW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marL="285750" indent="-285750">
                <a:spcBef>
                  <a:spcPts val="600"/>
                </a:spcBef>
                <a:buFont typeface="Arial" pitchFamily="34" charset="0"/>
                <a:buChar char="•"/>
              </a:pPr>
              <a:r>
                <a:rPr lang="zh-TW" alt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大型</a:t>
              </a:r>
              <a:r>
                <a:rPr lang="zh-TW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可程式</a:t>
              </a:r>
              <a:r>
                <a:rPr lang="zh-TW" alt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控制器</a:t>
              </a:r>
              <a:endParaRPr lang="en-US" altLang="zh-TW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marL="285750" indent="-285750">
                <a:spcBef>
                  <a:spcPts val="600"/>
                </a:spcBef>
                <a:buFont typeface="Arial" pitchFamily="34" charset="0"/>
                <a:buChar char="•"/>
              </a:pPr>
              <a:r>
                <a:rPr lang="zh-TW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自動化系統整合工程</a:t>
              </a:r>
              <a:endParaRPr lang="en-US" altLang="zh-TW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marL="285750" indent="-285750">
                <a:spcBef>
                  <a:spcPts val="600"/>
                </a:spcBef>
                <a:buFont typeface="Arial" pitchFamily="34" charset="0"/>
                <a:buChar char="•"/>
              </a:pPr>
              <a:endParaRPr lang="en-US" altLang="zh-TW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8249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/>
          <p:cNvPicPr>
            <a:picLocks noChangeAspect="1" noChangeArrowheads="1"/>
            <a:extLst>
              <a:ext uri="{84589F7E-364E-4C9E-8A38-B11213B215E9}">
                <a14:cameraTool xmlns:a14="http://schemas.microsoft.com/office/drawing/2010/main" cellRange="$H$3:$Q$13"/>
              </a:ext>
            </a:extLst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584" y="987574"/>
            <a:ext cx="5714109" cy="3795579"/>
          </a:xfrm>
          <a:prstGeom prst="rect">
            <a:avLst/>
          </a:prstGeom>
          <a:solidFill>
            <a:srgbClr xmlns:mc="http://schemas.openxmlformats.org/markup-compatibility/2006" xmlns:a14="http://schemas.microsoft.com/office/drawing/2010/main" val="FFFFFF" mc:Ignorable="a14" a14:legacySpreadsheetColorIndex="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3" name="標題 1"/>
          <p:cNvSpPr>
            <a:spLocks noGrp="1"/>
          </p:cNvSpPr>
          <p:nvPr>
            <p:ph type="title"/>
          </p:nvPr>
        </p:nvSpPr>
        <p:spPr bwMode="auto">
          <a:xfrm>
            <a:off x="468313" y="9525"/>
            <a:ext cx="8229600" cy="77986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公司財務概況</a:t>
            </a:r>
            <a:r>
              <a:rPr lang="en-US" altLang="zh-TW" sz="2800" b="1" dirty="0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  <a:cs typeface="Arial" charset="0"/>
              </a:rPr>
              <a:t>111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  <a:cs typeface="Arial" charset="0"/>
              </a:rPr>
              <a:t>年第一季合併</a:t>
            </a:r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  <a:cs typeface="Arial" charset="0"/>
              </a:rPr>
              <a:t>損益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  <a:cs typeface="Arial" charset="0"/>
              </a:rPr>
              <a:t>表</a:t>
            </a:r>
            <a:endParaRPr lang="zh-TW" altLang="en-US" sz="2800" b="1" dirty="0">
              <a:latin typeface="微軟正黑體" pitchFamily="34" charset="-120"/>
              <a:ea typeface="微軟正黑體" pitchFamily="34" charset="-120"/>
              <a:cs typeface="Arial" charset="0"/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755575" y="4147459"/>
            <a:ext cx="5832649" cy="326179"/>
          </a:xfrm>
          <a:prstGeom prst="roundRect">
            <a:avLst/>
          </a:prstGeom>
          <a:noFill/>
          <a:ln w="190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3"/>
          <p:cNvSpPr txBox="1">
            <a:spLocks noChangeArrowheads="1"/>
          </p:cNvSpPr>
          <p:nvPr/>
        </p:nvSpPr>
        <p:spPr bwMode="auto">
          <a:xfrm>
            <a:off x="7199784" y="767134"/>
            <a:ext cx="194421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1600" dirty="0">
                <a:latin typeface="微軟正黑體" pitchFamily="34" charset="-120"/>
                <a:ea typeface="微軟正黑體" pitchFamily="34" charset="-120"/>
              </a:rPr>
              <a:t>單位：新台幣百萬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101190"/>
            <a:ext cx="3332555" cy="163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8061" y="3147814"/>
            <a:ext cx="3157995" cy="163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537" y="925766"/>
            <a:ext cx="3021839" cy="213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967" y="911859"/>
            <a:ext cx="3030276" cy="213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865" name="標題 1"/>
          <p:cNvSpPr>
            <a:spLocks noGrp="1"/>
          </p:cNvSpPr>
          <p:nvPr>
            <p:ph type="title"/>
          </p:nvPr>
        </p:nvSpPr>
        <p:spPr bwMode="auto">
          <a:xfrm>
            <a:off x="468313" y="9525"/>
            <a:ext cx="8229600" cy="77986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營收及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淨利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五邊形 1"/>
          <p:cNvSpPr/>
          <p:nvPr/>
        </p:nvSpPr>
        <p:spPr>
          <a:xfrm>
            <a:off x="-5783" y="900702"/>
            <a:ext cx="1703783" cy="430141"/>
          </a:xfrm>
          <a:prstGeom prst="homePlate">
            <a:avLst/>
          </a:prstGeom>
          <a:solidFill>
            <a:srgbClr val="1E89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合併營收</a:t>
            </a:r>
            <a:endParaRPr lang="en-US" altLang="zh-TW" sz="24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" name="五邊形 19"/>
          <p:cNvSpPr/>
          <p:nvPr/>
        </p:nvSpPr>
        <p:spPr>
          <a:xfrm>
            <a:off x="-5785" y="2879073"/>
            <a:ext cx="1703783" cy="430141"/>
          </a:xfrm>
          <a:prstGeom prst="homePlat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稅後淨利</a:t>
            </a:r>
            <a:endParaRPr lang="en-US" altLang="zh-TW" sz="24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7524328" y="796542"/>
            <a:ext cx="176664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單位：新台幣百萬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2282984" y="1047160"/>
            <a:ext cx="8894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>
                <a:latin typeface="微軟正黑體" pitchFamily="34" charset="-120"/>
                <a:ea typeface="微軟正黑體" pitchFamily="34" charset="-120"/>
              </a:rPr>
              <a:t>25,684</a:t>
            </a:r>
            <a:endParaRPr lang="zh-TW" altLang="en-US" sz="16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3718467" y="906012"/>
            <a:ext cx="8916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>
                <a:latin typeface="微軟正黑體" pitchFamily="34" charset="-120"/>
                <a:ea typeface="微軟正黑體" pitchFamily="34" charset="-120"/>
              </a:rPr>
              <a:t>27,690 </a:t>
            </a:r>
          </a:p>
        </p:txBody>
      </p:sp>
      <p:sp>
        <p:nvSpPr>
          <p:cNvPr id="29" name="文字方塊 28"/>
          <p:cNvSpPr txBox="1"/>
          <p:nvPr/>
        </p:nvSpPr>
        <p:spPr>
          <a:xfrm>
            <a:off x="5292080" y="1419622"/>
            <a:ext cx="7960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>
                <a:latin typeface="微軟正黑體" pitchFamily="34" charset="-120"/>
                <a:ea typeface="微軟正黑體" pitchFamily="34" charset="-120"/>
              </a:rPr>
              <a:t> 7,115 </a:t>
            </a:r>
          </a:p>
        </p:txBody>
      </p:sp>
      <p:sp>
        <p:nvSpPr>
          <p:cNvPr id="30" name="文字方塊 29"/>
          <p:cNvSpPr txBox="1"/>
          <p:nvPr/>
        </p:nvSpPr>
        <p:spPr>
          <a:xfrm>
            <a:off x="6750744" y="1203598"/>
            <a:ext cx="7920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>
                <a:latin typeface="微軟正黑體" pitchFamily="34" charset="-120"/>
                <a:ea typeface="微軟正黑體" pitchFamily="34" charset="-120"/>
              </a:rPr>
              <a:t> 7,740 </a:t>
            </a:r>
          </a:p>
        </p:txBody>
      </p:sp>
      <p:sp>
        <p:nvSpPr>
          <p:cNvPr id="37" name="文字方塊 36"/>
          <p:cNvSpPr txBox="1"/>
          <p:nvPr/>
        </p:nvSpPr>
        <p:spPr>
          <a:xfrm>
            <a:off x="2357032" y="3387903"/>
            <a:ext cx="7825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>
                <a:latin typeface="微軟正黑體" pitchFamily="34" charset="-120"/>
                <a:ea typeface="微軟正黑體" pitchFamily="34" charset="-120"/>
              </a:rPr>
              <a:t> 1,597 </a:t>
            </a:r>
          </a:p>
        </p:txBody>
      </p:sp>
      <p:sp>
        <p:nvSpPr>
          <p:cNvPr id="38" name="文字方塊 37"/>
          <p:cNvSpPr txBox="1"/>
          <p:nvPr/>
        </p:nvSpPr>
        <p:spPr>
          <a:xfrm>
            <a:off x="3779912" y="3338210"/>
            <a:ext cx="8620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>
                <a:latin typeface="微軟正黑體" pitchFamily="34" charset="-120"/>
                <a:ea typeface="微軟正黑體" pitchFamily="34" charset="-120"/>
              </a:rPr>
              <a:t> 1,909 </a:t>
            </a:r>
          </a:p>
        </p:txBody>
      </p:sp>
      <p:sp>
        <p:nvSpPr>
          <p:cNvPr id="39" name="文字方塊 38"/>
          <p:cNvSpPr txBox="1"/>
          <p:nvPr/>
        </p:nvSpPr>
        <p:spPr>
          <a:xfrm>
            <a:off x="5485767" y="3739268"/>
            <a:ext cx="7682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>
                <a:latin typeface="微軟正黑體" pitchFamily="34" charset="-120"/>
                <a:ea typeface="微軟正黑體" pitchFamily="34" charset="-120"/>
              </a:rPr>
              <a:t> 677 </a:t>
            </a:r>
          </a:p>
        </p:txBody>
      </p:sp>
      <p:sp>
        <p:nvSpPr>
          <p:cNvPr id="40" name="文字方塊 39"/>
          <p:cNvSpPr txBox="1"/>
          <p:nvPr/>
        </p:nvSpPr>
        <p:spPr>
          <a:xfrm>
            <a:off x="7027388" y="3721722"/>
            <a:ext cx="7735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>
                <a:latin typeface="微軟正黑體" pitchFamily="34" charset="-120"/>
                <a:ea typeface="微軟正黑體" pitchFamily="34" charset="-120"/>
              </a:rPr>
              <a:t> 748 </a:t>
            </a:r>
          </a:p>
        </p:txBody>
      </p:sp>
      <p:grpSp>
        <p:nvGrpSpPr>
          <p:cNvPr id="47" name="群組 46"/>
          <p:cNvGrpSpPr/>
          <p:nvPr/>
        </p:nvGrpSpPr>
        <p:grpSpPr>
          <a:xfrm>
            <a:off x="6084168" y="1851670"/>
            <a:ext cx="1119711" cy="471865"/>
            <a:chOff x="2634981" y="2119332"/>
            <a:chExt cx="1119711" cy="629152"/>
          </a:xfrm>
        </p:grpSpPr>
        <p:sp>
          <p:nvSpPr>
            <p:cNvPr id="48" name="文字方塊 47"/>
            <p:cNvSpPr txBox="1"/>
            <p:nvPr/>
          </p:nvSpPr>
          <p:spPr>
            <a:xfrm>
              <a:off x="2634981" y="2119332"/>
              <a:ext cx="1119711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srgbClr val="333399"/>
                  </a:solidFill>
                  <a:latin typeface="微軟正黑體" pitchFamily="34" charset="-120"/>
                  <a:ea typeface="微軟正黑體" pitchFamily="34" charset="-120"/>
                </a:rPr>
                <a:t>+</a:t>
              </a:r>
              <a:r>
                <a:rPr lang="en-US" altLang="zh-TW" sz="1400" dirty="0">
                  <a:solidFill>
                    <a:srgbClr val="333399"/>
                  </a:solidFill>
                  <a:latin typeface="微軟正黑體" pitchFamily="34" charset="-120"/>
                  <a:ea typeface="微軟正黑體" pitchFamily="34" charset="-120"/>
                </a:rPr>
                <a:t>9</a:t>
              </a:r>
              <a:r>
                <a:rPr lang="en-US" altLang="zh-TW" sz="1400" dirty="0" smtClean="0">
                  <a:solidFill>
                    <a:srgbClr val="333399"/>
                  </a:solidFill>
                  <a:latin typeface="微軟正黑體" pitchFamily="34" charset="-120"/>
                  <a:ea typeface="微軟正黑體" pitchFamily="34" charset="-120"/>
                </a:rPr>
                <a:t>%</a:t>
              </a:r>
              <a:endParaRPr lang="zh-TW" altLang="en-US" sz="1600" dirty="0">
                <a:solidFill>
                  <a:srgbClr val="333399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cxnSp>
          <p:nvCxnSpPr>
            <p:cNvPr id="50" name="直線單箭頭接點 49"/>
            <p:cNvCxnSpPr/>
            <p:nvPr/>
          </p:nvCxnSpPr>
          <p:spPr>
            <a:xfrm flipV="1">
              <a:off x="2727085" y="2611774"/>
              <a:ext cx="606333" cy="136710"/>
            </a:xfrm>
            <a:prstGeom prst="straightConnector1">
              <a:avLst/>
            </a:prstGeom>
            <a:ln w="50800">
              <a:solidFill>
                <a:srgbClr val="33339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群組 50"/>
          <p:cNvGrpSpPr/>
          <p:nvPr/>
        </p:nvGrpSpPr>
        <p:grpSpPr>
          <a:xfrm>
            <a:off x="6188593" y="3723878"/>
            <a:ext cx="1119711" cy="465041"/>
            <a:chOff x="2634981" y="2183025"/>
            <a:chExt cx="1119711" cy="620051"/>
          </a:xfrm>
        </p:grpSpPr>
        <p:sp>
          <p:nvSpPr>
            <p:cNvPr id="52" name="文字方塊 51"/>
            <p:cNvSpPr txBox="1"/>
            <p:nvPr/>
          </p:nvSpPr>
          <p:spPr>
            <a:xfrm>
              <a:off x="2634981" y="2183025"/>
              <a:ext cx="1119711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srgbClr val="333399"/>
                  </a:solidFill>
                  <a:latin typeface="微軟正黑體" pitchFamily="34" charset="-120"/>
                  <a:ea typeface="微軟正黑體" pitchFamily="34" charset="-120"/>
                </a:rPr>
                <a:t>+</a:t>
              </a:r>
              <a:r>
                <a:rPr lang="en-US" altLang="zh-TW" sz="1400" dirty="0" smtClean="0">
                  <a:solidFill>
                    <a:srgbClr val="333399"/>
                  </a:solidFill>
                  <a:latin typeface="微軟正黑體" pitchFamily="34" charset="-120"/>
                  <a:ea typeface="微軟正黑體" pitchFamily="34" charset="-120"/>
                </a:rPr>
                <a:t>10%</a:t>
              </a:r>
              <a:endParaRPr lang="zh-TW" altLang="en-US" sz="1600" dirty="0">
                <a:solidFill>
                  <a:srgbClr val="333399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cxnSp>
          <p:nvCxnSpPr>
            <p:cNvPr id="53" name="直線單箭頭接點 52"/>
            <p:cNvCxnSpPr/>
            <p:nvPr/>
          </p:nvCxnSpPr>
          <p:spPr>
            <a:xfrm flipV="1">
              <a:off x="2727085" y="2675466"/>
              <a:ext cx="614306" cy="127610"/>
            </a:xfrm>
            <a:prstGeom prst="straightConnector1">
              <a:avLst/>
            </a:prstGeom>
            <a:ln w="50800">
              <a:solidFill>
                <a:srgbClr val="33339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群組 54"/>
          <p:cNvGrpSpPr/>
          <p:nvPr/>
        </p:nvGrpSpPr>
        <p:grpSpPr>
          <a:xfrm>
            <a:off x="3092249" y="1851670"/>
            <a:ext cx="1119711" cy="471865"/>
            <a:chOff x="2634981" y="2119332"/>
            <a:chExt cx="1119711" cy="629152"/>
          </a:xfrm>
        </p:grpSpPr>
        <p:sp>
          <p:nvSpPr>
            <p:cNvPr id="56" name="文字方塊 55"/>
            <p:cNvSpPr txBox="1"/>
            <p:nvPr/>
          </p:nvSpPr>
          <p:spPr>
            <a:xfrm>
              <a:off x="2634981" y="2119332"/>
              <a:ext cx="1119711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srgbClr val="333399"/>
                  </a:solidFill>
                  <a:latin typeface="微軟正黑體" pitchFamily="34" charset="-120"/>
                  <a:ea typeface="微軟正黑體" pitchFamily="34" charset="-120"/>
                </a:rPr>
                <a:t>+</a:t>
              </a:r>
              <a:r>
                <a:rPr lang="en-US" altLang="zh-TW" sz="1400" dirty="0">
                  <a:solidFill>
                    <a:srgbClr val="333399"/>
                  </a:solidFill>
                  <a:latin typeface="微軟正黑體" pitchFamily="34" charset="-120"/>
                  <a:ea typeface="微軟正黑體" pitchFamily="34" charset="-120"/>
                </a:rPr>
                <a:t>8</a:t>
              </a:r>
              <a:r>
                <a:rPr lang="en-US" altLang="zh-TW" sz="1400" dirty="0" smtClean="0">
                  <a:solidFill>
                    <a:srgbClr val="333399"/>
                  </a:solidFill>
                  <a:latin typeface="微軟正黑體" pitchFamily="34" charset="-120"/>
                  <a:ea typeface="微軟正黑體" pitchFamily="34" charset="-120"/>
                </a:rPr>
                <a:t>%</a:t>
              </a:r>
              <a:endParaRPr lang="zh-TW" altLang="en-US" sz="1600" dirty="0">
                <a:solidFill>
                  <a:srgbClr val="333399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cxnSp>
          <p:nvCxnSpPr>
            <p:cNvPr id="57" name="直線單箭頭接點 56"/>
            <p:cNvCxnSpPr/>
            <p:nvPr/>
          </p:nvCxnSpPr>
          <p:spPr>
            <a:xfrm flipV="1">
              <a:off x="2727085" y="2611774"/>
              <a:ext cx="606333" cy="136710"/>
            </a:xfrm>
            <a:prstGeom prst="straightConnector1">
              <a:avLst/>
            </a:prstGeom>
            <a:ln w="50800">
              <a:solidFill>
                <a:srgbClr val="33339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群組 57"/>
          <p:cNvGrpSpPr/>
          <p:nvPr/>
        </p:nvGrpSpPr>
        <p:grpSpPr>
          <a:xfrm>
            <a:off x="3131840" y="3651870"/>
            <a:ext cx="1119711" cy="465041"/>
            <a:chOff x="2634981" y="2183025"/>
            <a:chExt cx="1119711" cy="620051"/>
          </a:xfrm>
        </p:grpSpPr>
        <p:sp>
          <p:nvSpPr>
            <p:cNvPr id="59" name="文字方塊 58"/>
            <p:cNvSpPr txBox="1"/>
            <p:nvPr/>
          </p:nvSpPr>
          <p:spPr>
            <a:xfrm>
              <a:off x="2634981" y="2183025"/>
              <a:ext cx="1119711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srgbClr val="333399"/>
                  </a:solidFill>
                  <a:latin typeface="微軟正黑體" pitchFamily="34" charset="-120"/>
                  <a:ea typeface="微軟正黑體" pitchFamily="34" charset="-120"/>
                </a:rPr>
                <a:t>+</a:t>
              </a:r>
              <a:r>
                <a:rPr lang="en-US" altLang="zh-TW" sz="1400" dirty="0" smtClean="0">
                  <a:solidFill>
                    <a:srgbClr val="333399"/>
                  </a:solidFill>
                  <a:latin typeface="微軟正黑體" pitchFamily="34" charset="-120"/>
                  <a:ea typeface="微軟正黑體" pitchFamily="34" charset="-120"/>
                </a:rPr>
                <a:t>20%</a:t>
              </a:r>
              <a:endParaRPr lang="zh-TW" altLang="en-US" sz="1600" dirty="0">
                <a:solidFill>
                  <a:srgbClr val="333399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cxnSp>
          <p:nvCxnSpPr>
            <p:cNvPr id="60" name="直線單箭頭接點 59"/>
            <p:cNvCxnSpPr/>
            <p:nvPr/>
          </p:nvCxnSpPr>
          <p:spPr>
            <a:xfrm flipV="1">
              <a:off x="2727085" y="2675466"/>
              <a:ext cx="614306" cy="127610"/>
            </a:xfrm>
            <a:prstGeom prst="straightConnector1">
              <a:avLst/>
            </a:prstGeom>
            <a:ln w="50800">
              <a:solidFill>
                <a:srgbClr val="33339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37570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276" y="1665014"/>
            <a:ext cx="6048020" cy="3138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865" name="標題 1"/>
          <p:cNvSpPr>
            <a:spLocks noGrp="1"/>
          </p:cNvSpPr>
          <p:nvPr>
            <p:ph type="title"/>
          </p:nvPr>
        </p:nvSpPr>
        <p:spPr bwMode="auto">
          <a:xfrm>
            <a:off x="468313" y="9525"/>
            <a:ext cx="8229600" cy="77986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股利政策</a:t>
            </a: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xmlns="" id="{5B478739-4074-4614-8CE4-644CCA518672}"/>
              </a:ext>
            </a:extLst>
          </p:cNvPr>
          <p:cNvGrpSpPr/>
          <p:nvPr/>
        </p:nvGrpSpPr>
        <p:grpSpPr>
          <a:xfrm>
            <a:off x="1394907" y="1002630"/>
            <a:ext cx="5049301" cy="462683"/>
            <a:chOff x="1089027" y="1374253"/>
            <a:chExt cx="5049301" cy="616911"/>
          </a:xfrm>
        </p:grpSpPr>
        <p:pic>
          <p:nvPicPr>
            <p:cNvPr id="7" name="圖片 6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027" y="1374253"/>
              <a:ext cx="506082" cy="61691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xmlns="" id="{B6B87693-D8FC-4397-9442-41496D4BBD2C}"/>
                </a:ext>
              </a:extLst>
            </p:cNvPr>
            <p:cNvGrpSpPr/>
            <p:nvPr/>
          </p:nvGrpSpPr>
          <p:grpSpPr>
            <a:xfrm>
              <a:off x="1619672" y="1452023"/>
              <a:ext cx="4518656" cy="477768"/>
              <a:chOff x="1619672" y="1452023"/>
              <a:chExt cx="4518656" cy="477768"/>
            </a:xfrm>
          </p:grpSpPr>
          <p:sp>
            <p:nvSpPr>
              <p:cNvPr id="3" name="圓角矩形 2"/>
              <p:cNvSpPr/>
              <p:nvPr/>
            </p:nvSpPr>
            <p:spPr>
              <a:xfrm>
                <a:off x="1619672" y="1452023"/>
                <a:ext cx="4518656" cy="477768"/>
              </a:xfrm>
              <a:prstGeom prst="rect">
                <a:avLst/>
              </a:prstGeom>
              <a:gradFill flip="none" rotWithShape="1">
                <a:gsLst>
                  <a:gs pos="0">
                    <a:srgbClr val="35747B"/>
                  </a:gs>
                  <a:gs pos="80000">
                    <a:srgbClr val="35747B">
                      <a:alpha val="80000"/>
                    </a:srgbClr>
                  </a:gs>
                  <a:gs pos="100000">
                    <a:srgbClr val="35747B">
                      <a:tint val="23500"/>
                      <a:satMod val="160000"/>
                      <a:alpha val="80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74320"/>
                <a:r>
                  <a:rPr lang="zh-TW" altLang="en-US" sz="2400" dirty="0">
                    <a:latin typeface="微軟正黑體" pitchFamily="34" charset="-120"/>
                    <a:ea typeface="微軟正黑體" pitchFamily="34" charset="-120"/>
                  </a:rPr>
                  <a:t>穩定配息  配發率</a:t>
                </a:r>
                <a:r>
                  <a:rPr lang="en-US" altLang="zh-TW" sz="2400" dirty="0">
                    <a:latin typeface="微軟正黑體" pitchFamily="34" charset="-120"/>
                    <a:ea typeface="微軟正黑體" pitchFamily="34" charset="-120"/>
                  </a:rPr>
                  <a:t>50%</a:t>
                </a:r>
                <a:endParaRPr lang="zh-TW" altLang="en-US" sz="2400" dirty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2" name="向上箭號 1"/>
              <p:cNvSpPr/>
              <p:nvPr/>
            </p:nvSpPr>
            <p:spPr>
              <a:xfrm>
                <a:off x="5004048" y="1556792"/>
                <a:ext cx="144016" cy="232315"/>
              </a:xfrm>
              <a:prstGeom prst="upArrow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</p:grpSp>
      <p:sp>
        <p:nvSpPr>
          <p:cNvPr id="10" name="文字方塊 3"/>
          <p:cNvSpPr txBox="1">
            <a:spLocks noChangeArrowheads="1"/>
          </p:cNvSpPr>
          <p:nvPr/>
        </p:nvSpPr>
        <p:spPr bwMode="auto">
          <a:xfrm>
            <a:off x="6948264" y="1383618"/>
            <a:ext cx="194421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1600" dirty="0">
                <a:latin typeface="微軟正黑體" pitchFamily="34" charset="-120"/>
                <a:ea typeface="微軟正黑體" pitchFamily="34" charset="-120"/>
              </a:rPr>
              <a:t>單位</a:t>
            </a:r>
            <a:r>
              <a:rPr lang="zh-TW" altLang="en-US" sz="1600" dirty="0" smtClean="0">
                <a:latin typeface="微軟正黑體" pitchFamily="34" charset="-120"/>
                <a:ea typeface="微軟正黑體" pitchFamily="34" charset="-120"/>
              </a:rPr>
              <a:t>：元</a:t>
            </a:r>
            <a:r>
              <a:rPr lang="en-US" altLang="zh-TW" sz="1600" dirty="0" smtClean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1600" dirty="0" smtClean="0">
                <a:latin typeface="微軟正黑體" pitchFamily="34" charset="-120"/>
                <a:ea typeface="微軟正黑體" pitchFamily="34" charset="-120"/>
              </a:rPr>
              <a:t>股</a:t>
            </a:r>
            <a:endParaRPr lang="zh-TW" altLang="en-US" sz="16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" name="橢圓 14"/>
          <p:cNvSpPr/>
          <p:nvPr/>
        </p:nvSpPr>
        <p:spPr>
          <a:xfrm>
            <a:off x="5548063" y="3221043"/>
            <a:ext cx="880121" cy="862875"/>
          </a:xfrm>
          <a:prstGeom prst="ellipse">
            <a:avLst/>
          </a:prstGeom>
          <a:solidFill>
            <a:srgbClr val="F16245"/>
          </a:solidFill>
          <a:ln w="12700" cap="flat" cmpd="sng" algn="ctr">
            <a:noFill/>
            <a:prstDash val="solid"/>
            <a:miter lim="800000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altLang="zh-TW" sz="2000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52</a:t>
            </a:r>
            <a:r>
              <a:rPr lang="en-US" altLang="zh-TW" sz="1100" dirty="0" smtClean="0">
                <a:latin typeface="微軟正黑體" pitchFamily="34" charset="-120"/>
                <a:ea typeface="微軟正黑體" pitchFamily="34" charset="-120"/>
              </a:rPr>
              <a:t>%</a:t>
            </a:r>
            <a:endParaRPr lang="zh-TW" altLang="en-US" sz="2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橢圓 13"/>
          <p:cNvSpPr/>
          <p:nvPr/>
        </p:nvSpPr>
        <p:spPr>
          <a:xfrm>
            <a:off x="3744819" y="3211038"/>
            <a:ext cx="880121" cy="862875"/>
          </a:xfrm>
          <a:prstGeom prst="ellipse">
            <a:avLst/>
          </a:prstGeom>
          <a:solidFill>
            <a:srgbClr val="F16245"/>
          </a:solidFill>
          <a:ln w="12700" cap="flat" cmpd="sng" algn="ctr">
            <a:noFill/>
            <a:prstDash val="solid"/>
            <a:miter lim="800000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altLang="zh-TW" sz="2000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55</a:t>
            </a:r>
            <a:r>
              <a:rPr lang="en-US" altLang="zh-TW" sz="1100" dirty="0" smtClean="0">
                <a:latin typeface="微軟正黑體" pitchFamily="34" charset="-120"/>
                <a:ea typeface="微軟正黑體" pitchFamily="34" charset="-120"/>
              </a:rPr>
              <a:t>%</a:t>
            </a:r>
            <a:endParaRPr lang="zh-TW" altLang="en-US" sz="2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橢圓 17"/>
          <p:cNvSpPr/>
          <p:nvPr/>
        </p:nvSpPr>
        <p:spPr>
          <a:xfrm>
            <a:off x="1911736" y="3224390"/>
            <a:ext cx="880121" cy="862875"/>
          </a:xfrm>
          <a:prstGeom prst="ellipse">
            <a:avLst/>
          </a:prstGeom>
          <a:solidFill>
            <a:srgbClr val="F16245"/>
          </a:solidFill>
          <a:ln w="12700" cap="flat" cmpd="sng" algn="ctr">
            <a:noFill/>
            <a:prstDash val="solid"/>
            <a:miter lim="800000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altLang="zh-TW" sz="2000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50</a:t>
            </a:r>
            <a:r>
              <a:rPr lang="en-US" altLang="zh-TW" sz="1100" dirty="0" smtClean="0">
                <a:latin typeface="微軟正黑體" pitchFamily="34" charset="-120"/>
                <a:ea typeface="微軟正黑體" pitchFamily="34" charset="-120"/>
              </a:rPr>
              <a:t>%</a:t>
            </a:r>
            <a:endParaRPr lang="zh-TW" altLang="en-US" sz="20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7692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G"/></Relationships>
</file>

<file path=ppt/theme/theme1.xml><?xml version="1.0" encoding="utf-8"?>
<a:theme xmlns:a="http://schemas.openxmlformats.org/drawingml/2006/main" name="自訂設計">
  <a:themeElements>
    <a:clrScheme name="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訂設計">
      <a:majorFont>
        <a:latin typeface="Arial Black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>
          <a:blip xmlns:r="http://schemas.openxmlformats.org/officeDocument/2006/relationships" r:embed="rId1"/>
          <a:srcRect/>
          <a:stretch>
            <a:fillRect l="-25179" t="-1" r="-24825" b="-1"/>
          </a:stretch>
        </a:blipFill>
        <a:ln w="12700" cap="flat" cmpd="sng" algn="ctr">
          <a:noFill/>
          <a:prstDash val="solid"/>
          <a:miter lim="800000"/>
        </a:ln>
        <a:effectLst/>
        <a:extLst/>
      </a:spPr>
      <a:bodyPr anchor="ctr"/>
      <a:lstStyle>
        <a:defPPr algn="ctr" defTabSz="914400">
          <a:defRPr>
            <a:solidFill>
              <a:schemeClr val="lt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19553</TotalTime>
  <Words>613</Words>
  <Application>Microsoft Office PowerPoint</Application>
  <PresentationFormat>如螢幕大小 (16:9)</PresentationFormat>
  <Paragraphs>140</Paragraphs>
  <Slides>10</Slides>
  <Notes>5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1" baseType="lpstr">
      <vt:lpstr>自訂設計</vt:lpstr>
      <vt:lpstr>PowerPoint 簡報</vt:lpstr>
      <vt:lpstr>免責聲明</vt:lpstr>
      <vt:lpstr>公司簡介</vt:lpstr>
      <vt:lpstr>營運及生產據點-台灣</vt:lpstr>
      <vt:lpstr>營運及生產據點-海外</vt:lpstr>
      <vt:lpstr>四大事業領域</vt:lpstr>
      <vt:lpstr>公司財務概況-111年第一季合併損益表</vt:lpstr>
      <vt:lpstr>營收及淨利</vt:lpstr>
      <vt:lpstr>股利政策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11866</dc:creator>
  <cp:lastModifiedBy>張瑋芳</cp:lastModifiedBy>
  <cp:revision>1216</cp:revision>
  <cp:lastPrinted>2021-12-20T00:38:59Z</cp:lastPrinted>
  <dcterms:created xsi:type="dcterms:W3CDTF">2013-06-26T03:23:13Z</dcterms:created>
  <dcterms:modified xsi:type="dcterms:W3CDTF">2022-05-24T05:24:06Z</dcterms:modified>
</cp:coreProperties>
</file>