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97" r:id="rId3"/>
    <p:sldId id="296" r:id="rId4"/>
    <p:sldId id="298" r:id="rId5"/>
    <p:sldId id="269" r:id="rId6"/>
    <p:sldId id="294" r:id="rId7"/>
    <p:sldId id="295" r:id="rId8"/>
    <p:sldId id="275" r:id="rId9"/>
    <p:sldId id="276" r:id="rId10"/>
    <p:sldId id="277" r:id="rId11"/>
    <p:sldId id="278" r:id="rId12"/>
    <p:sldId id="299" r:id="rId13"/>
    <p:sldId id="300" r:id="rId14"/>
    <p:sldId id="303" r:id="rId15"/>
    <p:sldId id="304" r:id="rId16"/>
    <p:sldId id="301" r:id="rId17"/>
    <p:sldId id="302" r:id="rId18"/>
    <p:sldId id="305" r:id="rId19"/>
    <p:sldId id="307" r:id="rId20"/>
    <p:sldId id="306" r:id="rId21"/>
    <p:sldId id="289" r:id="rId22"/>
    <p:sldId id="292" r:id="rId2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FA7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40" d="100"/>
          <a:sy n="40" d="100"/>
        </p:scale>
        <p:origin x="78" y="48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E27ABE-5D7F-415F-AF8B-63DC8F49CCFB}" type="datetimeFigureOut">
              <a:rPr lang="zh-TW" altLang="en-US" smtClean="0"/>
              <a:t>2018/9/14</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3D480F-154B-42B5-AD25-28A573731AE6}" type="slidenum">
              <a:rPr lang="zh-TW" altLang="en-US" smtClean="0"/>
              <a:t>‹#›</a:t>
            </a:fld>
            <a:endParaRPr lang="zh-TW" altLang="en-US"/>
          </a:p>
        </p:txBody>
      </p:sp>
    </p:spTree>
    <p:extLst>
      <p:ext uri="{BB962C8B-B14F-4D97-AF65-F5344CB8AC3E}">
        <p14:creationId xmlns:p14="http://schemas.microsoft.com/office/powerpoint/2010/main" val="29718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434193" y="1122363"/>
            <a:ext cx="9144000" cy="2387600"/>
          </a:xfrm>
        </p:spPr>
        <p:txBody>
          <a:bodyPr anchor="b"/>
          <a:lstStyle>
            <a:lvl1pPr algn="ctr">
              <a:defRPr sz="6000"/>
            </a:lvl1pPr>
          </a:lstStyle>
          <a:p>
            <a:r>
              <a:rPr lang="zh-TW" altLang="en-US" dirty="0" smtClean="0"/>
              <a:t>按一下以編輯母片標題樣式</a:t>
            </a:r>
            <a:endParaRPr lang="zh-TW" altLang="en-US" dirty="0"/>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623FFEA8-770C-476A-95E2-D9E5BD4EF8CD}" type="datetimeFigureOut">
              <a:rPr lang="zh-TW" altLang="en-US" smtClean="0"/>
              <a:t>2018/9/14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94CBC93-674D-4099-A803-9083643DBB32}" type="slidenum">
              <a:rPr lang="zh-TW" altLang="en-US" smtClean="0"/>
              <a:t>‹#›</a:t>
            </a:fld>
            <a:endParaRPr lang="zh-TW" altLang="en-US"/>
          </a:p>
        </p:txBody>
      </p:sp>
      <p:sp>
        <p:nvSpPr>
          <p:cNvPr id="13" name="矩形 12"/>
          <p:cNvSpPr/>
          <p:nvPr userDrawn="1"/>
        </p:nvSpPr>
        <p:spPr>
          <a:xfrm>
            <a:off x="0" y="6531428"/>
            <a:ext cx="12191999" cy="326571"/>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userDrawn="1"/>
        </p:nvSpPr>
        <p:spPr>
          <a:xfrm>
            <a:off x="8450035" y="0"/>
            <a:ext cx="3741963" cy="1592036"/>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p:cNvSpPr/>
          <p:nvPr userDrawn="1"/>
        </p:nvSpPr>
        <p:spPr>
          <a:xfrm>
            <a:off x="0" y="-1"/>
            <a:ext cx="8384722" cy="1595535"/>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9" name="圖片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595177"/>
            <a:ext cx="1918607" cy="262823"/>
          </a:xfrm>
          <a:prstGeom prst="rect">
            <a:avLst/>
          </a:prstGeom>
        </p:spPr>
      </p:pic>
      <p:sp>
        <p:nvSpPr>
          <p:cNvPr id="16" name="矩形 15"/>
          <p:cNvSpPr/>
          <p:nvPr userDrawn="1"/>
        </p:nvSpPr>
        <p:spPr>
          <a:xfrm>
            <a:off x="1" y="1655785"/>
            <a:ext cx="130628" cy="2614136"/>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91395410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23FFEA8-770C-476A-95E2-D9E5BD4EF8CD}" type="datetimeFigureOut">
              <a:rPr lang="zh-TW" altLang="en-US" smtClean="0"/>
              <a:t>2018/9/14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94CBC93-674D-4099-A803-9083643DBB32}" type="slidenum">
              <a:rPr lang="zh-TW" altLang="en-US" smtClean="0"/>
              <a:t>‹#›</a:t>
            </a:fld>
            <a:endParaRPr lang="zh-TW" altLang="en-US"/>
          </a:p>
        </p:txBody>
      </p:sp>
    </p:spTree>
    <p:extLst>
      <p:ext uri="{BB962C8B-B14F-4D97-AF65-F5344CB8AC3E}">
        <p14:creationId xmlns:p14="http://schemas.microsoft.com/office/powerpoint/2010/main" val="4188780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23FFEA8-770C-476A-95E2-D9E5BD4EF8CD}" type="datetimeFigureOut">
              <a:rPr lang="zh-TW" altLang="en-US" smtClean="0"/>
              <a:t>2018/9/14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94CBC93-674D-4099-A803-9083643DBB32}" type="slidenum">
              <a:rPr lang="zh-TW" altLang="en-US" smtClean="0"/>
              <a:t>‹#›</a:t>
            </a:fld>
            <a:endParaRPr lang="zh-TW" altLang="en-US"/>
          </a:p>
        </p:txBody>
      </p:sp>
    </p:spTree>
    <p:extLst>
      <p:ext uri="{BB962C8B-B14F-4D97-AF65-F5344CB8AC3E}">
        <p14:creationId xmlns:p14="http://schemas.microsoft.com/office/powerpoint/2010/main" val="1209098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70757" y="95704"/>
            <a:ext cx="10515600" cy="875846"/>
          </a:xfrm>
        </p:spPr>
        <p:txBody>
          <a:bodyPr/>
          <a:lstStyle>
            <a:lvl1pPr>
              <a:defRPr>
                <a:latin typeface="Times New Roman" panose="02020603050405020304" pitchFamily="18" charset="0"/>
                <a:cs typeface="Times New Roman" panose="02020603050405020304" pitchFamily="18" charset="0"/>
              </a:defRPr>
            </a:lvl1p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23FFEA8-770C-476A-95E2-D9E5BD4EF8CD}" type="datetimeFigureOut">
              <a:rPr lang="zh-TW" altLang="en-US" smtClean="0"/>
              <a:t>2018/9/14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94CBC93-674D-4099-A803-9083643DBB32}" type="slidenum">
              <a:rPr lang="zh-TW" altLang="en-US" smtClean="0"/>
              <a:t>‹#›</a:t>
            </a:fld>
            <a:endParaRPr lang="zh-TW" altLang="en-US" dirty="0"/>
          </a:p>
        </p:txBody>
      </p:sp>
    </p:spTree>
    <p:extLst>
      <p:ext uri="{BB962C8B-B14F-4D97-AF65-F5344CB8AC3E}">
        <p14:creationId xmlns:p14="http://schemas.microsoft.com/office/powerpoint/2010/main" val="278990614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623FFEA8-770C-476A-95E2-D9E5BD4EF8CD}" type="datetimeFigureOut">
              <a:rPr lang="zh-TW" altLang="en-US" smtClean="0"/>
              <a:t>2018/9/14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94CBC93-674D-4099-A803-9083643DBB32}" type="slidenum">
              <a:rPr lang="zh-TW" altLang="en-US" smtClean="0"/>
              <a:t>‹#›</a:t>
            </a:fld>
            <a:endParaRPr lang="zh-TW" altLang="en-US"/>
          </a:p>
        </p:txBody>
      </p:sp>
    </p:spTree>
    <p:extLst>
      <p:ext uri="{BB962C8B-B14F-4D97-AF65-F5344CB8AC3E}">
        <p14:creationId xmlns:p14="http://schemas.microsoft.com/office/powerpoint/2010/main" val="383791991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623FFEA8-770C-476A-95E2-D9E5BD4EF8CD}" type="datetimeFigureOut">
              <a:rPr lang="zh-TW" altLang="en-US" smtClean="0"/>
              <a:t>2018/9/14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94CBC93-674D-4099-A803-9083643DBB32}" type="slidenum">
              <a:rPr lang="zh-TW" altLang="en-US" smtClean="0"/>
              <a:t>‹#›</a:t>
            </a:fld>
            <a:endParaRPr lang="zh-TW" altLang="en-US"/>
          </a:p>
        </p:txBody>
      </p:sp>
    </p:spTree>
    <p:extLst>
      <p:ext uri="{BB962C8B-B14F-4D97-AF65-F5344CB8AC3E}">
        <p14:creationId xmlns:p14="http://schemas.microsoft.com/office/powerpoint/2010/main" val="1993118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623FFEA8-770C-476A-95E2-D9E5BD4EF8CD}" type="datetimeFigureOut">
              <a:rPr lang="zh-TW" altLang="en-US" smtClean="0"/>
              <a:t>2018/9/14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94CBC93-674D-4099-A803-9083643DBB32}" type="slidenum">
              <a:rPr lang="zh-TW" altLang="en-US" smtClean="0"/>
              <a:t>‹#›</a:t>
            </a:fld>
            <a:endParaRPr lang="zh-TW" altLang="en-US"/>
          </a:p>
        </p:txBody>
      </p:sp>
    </p:spTree>
    <p:extLst>
      <p:ext uri="{BB962C8B-B14F-4D97-AF65-F5344CB8AC3E}">
        <p14:creationId xmlns:p14="http://schemas.microsoft.com/office/powerpoint/2010/main" val="3413843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623FFEA8-770C-476A-95E2-D9E5BD4EF8CD}" type="datetimeFigureOut">
              <a:rPr lang="zh-TW" altLang="en-US" smtClean="0"/>
              <a:t>2018/9/14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94CBC93-674D-4099-A803-9083643DBB32}" type="slidenum">
              <a:rPr lang="zh-TW" altLang="en-US" smtClean="0"/>
              <a:t>‹#›</a:t>
            </a:fld>
            <a:endParaRPr lang="zh-TW" altLang="en-US"/>
          </a:p>
        </p:txBody>
      </p:sp>
    </p:spTree>
    <p:extLst>
      <p:ext uri="{BB962C8B-B14F-4D97-AF65-F5344CB8AC3E}">
        <p14:creationId xmlns:p14="http://schemas.microsoft.com/office/powerpoint/2010/main" val="3008604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623FFEA8-770C-476A-95E2-D9E5BD4EF8CD}" type="datetimeFigureOut">
              <a:rPr lang="zh-TW" altLang="en-US" smtClean="0"/>
              <a:t>2018/9/14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94CBC93-674D-4099-A803-9083643DBB32}" type="slidenum">
              <a:rPr lang="zh-TW" altLang="en-US" smtClean="0"/>
              <a:t>‹#›</a:t>
            </a:fld>
            <a:endParaRPr lang="zh-TW" altLang="en-US"/>
          </a:p>
        </p:txBody>
      </p:sp>
    </p:spTree>
    <p:extLst>
      <p:ext uri="{BB962C8B-B14F-4D97-AF65-F5344CB8AC3E}">
        <p14:creationId xmlns:p14="http://schemas.microsoft.com/office/powerpoint/2010/main" val="4069433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23FFEA8-770C-476A-95E2-D9E5BD4EF8CD}" type="datetimeFigureOut">
              <a:rPr lang="zh-TW" altLang="en-US" smtClean="0"/>
              <a:t>2018/9/14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94CBC93-674D-4099-A803-9083643DBB32}" type="slidenum">
              <a:rPr lang="zh-TW" altLang="en-US" smtClean="0"/>
              <a:t>‹#›</a:t>
            </a:fld>
            <a:endParaRPr lang="zh-TW" altLang="en-US"/>
          </a:p>
        </p:txBody>
      </p:sp>
    </p:spTree>
    <p:extLst>
      <p:ext uri="{BB962C8B-B14F-4D97-AF65-F5344CB8AC3E}">
        <p14:creationId xmlns:p14="http://schemas.microsoft.com/office/powerpoint/2010/main" val="3615023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23FFEA8-770C-476A-95E2-D9E5BD4EF8CD}" type="datetimeFigureOut">
              <a:rPr lang="zh-TW" altLang="en-US" smtClean="0"/>
              <a:t>2018/9/14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94CBC93-674D-4099-A803-9083643DBB32}" type="slidenum">
              <a:rPr lang="zh-TW" altLang="en-US" smtClean="0"/>
              <a:t>‹#›</a:t>
            </a:fld>
            <a:endParaRPr lang="zh-TW" altLang="en-US"/>
          </a:p>
        </p:txBody>
      </p:sp>
    </p:spTree>
    <p:extLst>
      <p:ext uri="{BB962C8B-B14F-4D97-AF65-F5344CB8AC3E}">
        <p14:creationId xmlns:p14="http://schemas.microsoft.com/office/powerpoint/2010/main" val="35073832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206828" y="83571"/>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3FFEA8-770C-476A-95E2-D9E5BD4EF8CD}" type="datetimeFigureOut">
              <a:rPr lang="zh-TW" altLang="en-US" smtClean="0"/>
              <a:t>2018/9/14</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11767456" y="6486980"/>
            <a:ext cx="424544" cy="365125"/>
          </a:xfrm>
          <a:prstGeom prst="rect">
            <a:avLst/>
          </a:prstGeom>
        </p:spPr>
        <p:txBody>
          <a:bodyPr vert="horz" lIns="91440" tIns="45720" rIns="91440" bIns="45720" rtlCol="0" anchor="ctr"/>
          <a:lstStyle>
            <a:lvl1pPr algn="r">
              <a:defRPr sz="1400">
                <a:solidFill>
                  <a:schemeClr val="tx1"/>
                </a:solidFill>
                <a:latin typeface="Times New Roman" panose="02020603050405020304" pitchFamily="18" charset="0"/>
                <a:cs typeface="Times New Roman" panose="02020603050405020304" pitchFamily="18" charset="0"/>
              </a:defRPr>
            </a:lvl1pPr>
          </a:lstStyle>
          <a:p>
            <a:fld id="{394CBC93-674D-4099-A803-9083643DBB32}" type="slidenum">
              <a:rPr lang="zh-TW" altLang="en-US" smtClean="0"/>
              <a:pPr/>
              <a:t>‹#›</a:t>
            </a:fld>
            <a:endParaRPr lang="zh-TW" altLang="en-US" dirty="0"/>
          </a:p>
        </p:txBody>
      </p:sp>
      <p:sp>
        <p:nvSpPr>
          <p:cNvPr id="7" name="矩形 6"/>
          <p:cNvSpPr/>
          <p:nvPr userDrawn="1"/>
        </p:nvSpPr>
        <p:spPr>
          <a:xfrm>
            <a:off x="9935937" y="6525533"/>
            <a:ext cx="2256063" cy="326571"/>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dirty="0">
              <a:latin typeface="Arial" panose="020B0604020202020204" pitchFamily="34" charset="0"/>
              <a:cs typeface="Arial" panose="020B0604020202020204" pitchFamily="34" charset="0"/>
            </a:endParaRPr>
          </a:p>
        </p:txBody>
      </p:sp>
      <p:sp>
        <p:nvSpPr>
          <p:cNvPr id="8" name="矩形 7"/>
          <p:cNvSpPr/>
          <p:nvPr userDrawn="1"/>
        </p:nvSpPr>
        <p:spPr>
          <a:xfrm>
            <a:off x="5208814" y="6525534"/>
            <a:ext cx="4661807" cy="32657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userDrawn="1"/>
        </p:nvSpPr>
        <p:spPr>
          <a:xfrm>
            <a:off x="0" y="6525534"/>
            <a:ext cx="5143498" cy="326572"/>
          </a:xfrm>
          <a:prstGeom prst="rect">
            <a:avLst/>
          </a:pr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altLang="zh-TW" b="1" dirty="0" smtClean="0">
                <a:latin typeface="Arial" panose="020B0604020202020204" pitchFamily="34" charset="0"/>
                <a:cs typeface="Arial" panose="020B0604020202020204" pitchFamily="34" charset="0"/>
              </a:rPr>
              <a:t>RIGHT</a:t>
            </a:r>
            <a:r>
              <a:rPr lang="en-US" altLang="zh-TW" b="1" baseline="0" dirty="0" smtClean="0">
                <a:latin typeface="Arial" panose="020B0604020202020204" pitchFamily="34" charset="0"/>
                <a:cs typeface="Arial" panose="020B0604020202020204" pitchFamily="34" charset="0"/>
              </a:rPr>
              <a:t> WAY INDUSTRIAL</a:t>
            </a:r>
            <a:endParaRPr lang="zh-TW" altLang="en-US" b="1" dirty="0">
              <a:latin typeface="Arial" panose="020B0604020202020204" pitchFamily="34" charset="0"/>
              <a:cs typeface="Arial" panose="020B0604020202020204" pitchFamily="34" charset="0"/>
            </a:endParaRPr>
          </a:p>
        </p:txBody>
      </p:sp>
      <p:pic>
        <p:nvPicPr>
          <p:cNvPr id="10" name="圖片 9"/>
          <p:cNvPicPr>
            <a:picLocks noChangeAspect="1"/>
          </p:cNvPicPr>
          <p:nvPr userDrawn="1"/>
        </p:nvPicPr>
        <p:blipFill>
          <a:blip r:embed="rId13" cstate="print">
            <a:extLst>
              <a:ext uri="{BEBA8EAE-BF5A-486C-A8C5-ECC9F3942E4B}">
                <a14:imgProps xmlns:a14="http://schemas.microsoft.com/office/drawing/2010/main">
                  <a14:imgLayer r:embed="rId14">
                    <a14:imgEffect>
                      <a14:artisticPhotocopy/>
                    </a14:imgEffect>
                  </a14:imgLayer>
                </a14:imgProps>
              </a:ext>
              <a:ext uri="{28A0092B-C50C-407E-A947-70E740481C1C}">
                <a14:useLocalDpi xmlns:a14="http://schemas.microsoft.com/office/drawing/2010/main" val="0"/>
              </a:ext>
            </a:extLst>
          </a:blip>
          <a:stretch>
            <a:fillRect/>
          </a:stretch>
        </p:blipFill>
        <p:spPr>
          <a:xfrm>
            <a:off x="10797365" y="83571"/>
            <a:ext cx="1277613" cy="773373"/>
          </a:xfrm>
          <a:prstGeom prst="rect">
            <a:avLst/>
          </a:prstGeom>
        </p:spPr>
      </p:pic>
      <p:cxnSp>
        <p:nvCxnSpPr>
          <p:cNvPr id="11" name="直線接點 10"/>
          <p:cNvCxnSpPr/>
          <p:nvPr userDrawn="1"/>
        </p:nvCxnSpPr>
        <p:spPr>
          <a:xfrm flipV="1">
            <a:off x="0" y="930729"/>
            <a:ext cx="10384971" cy="8165"/>
          </a:xfrm>
          <a:prstGeom prst="line">
            <a:avLst/>
          </a:prstGeom>
          <a:ln w="28575">
            <a:gradFill flip="none" rotWithShape="1">
              <a:gsLst>
                <a:gs pos="0">
                  <a:schemeClr val="accent6">
                    <a:lumMod val="1000"/>
                    <a:lumOff val="99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12" name="矩形 11"/>
          <p:cNvSpPr/>
          <p:nvPr userDrawn="1"/>
        </p:nvSpPr>
        <p:spPr>
          <a:xfrm>
            <a:off x="12061372" y="3829754"/>
            <a:ext cx="130628" cy="2614136"/>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2054994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90.jpe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png"/></Relationships>
</file>

<file path=ppt/slides/_rels/slide1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jp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png"/><Relationship Id="rId18" Type="http://schemas.openxmlformats.org/officeDocument/2006/relationships/image" Target="../media/image25.jpeg"/><Relationship Id="rId26" Type="http://schemas.openxmlformats.org/officeDocument/2006/relationships/image" Target="../media/image33.png"/><Relationship Id="rId3" Type="http://schemas.openxmlformats.org/officeDocument/2006/relationships/image" Target="../media/image10.png"/><Relationship Id="rId21" Type="http://schemas.openxmlformats.org/officeDocument/2006/relationships/image" Target="../media/image28.jpeg"/><Relationship Id="rId7" Type="http://schemas.openxmlformats.org/officeDocument/2006/relationships/image" Target="../media/image14.png"/><Relationship Id="rId12" Type="http://schemas.openxmlformats.org/officeDocument/2006/relationships/image" Target="../media/image19.jpeg"/><Relationship Id="rId17" Type="http://schemas.openxmlformats.org/officeDocument/2006/relationships/image" Target="../media/image24.jpeg"/><Relationship Id="rId25" Type="http://schemas.openxmlformats.org/officeDocument/2006/relationships/image" Target="../media/image32.png"/><Relationship Id="rId2" Type="http://schemas.openxmlformats.org/officeDocument/2006/relationships/image" Target="../media/image9.jpeg"/><Relationship Id="rId16" Type="http://schemas.openxmlformats.org/officeDocument/2006/relationships/image" Target="../media/image23.png"/><Relationship Id="rId20" Type="http://schemas.openxmlformats.org/officeDocument/2006/relationships/image" Target="../media/image27.jpeg"/><Relationship Id="rId29"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13.jpeg"/><Relationship Id="rId11" Type="http://schemas.openxmlformats.org/officeDocument/2006/relationships/image" Target="../media/image18.jpeg"/><Relationship Id="rId24" Type="http://schemas.openxmlformats.org/officeDocument/2006/relationships/image" Target="../media/image31.jpeg"/><Relationship Id="rId32" Type="http://schemas.openxmlformats.org/officeDocument/2006/relationships/image" Target="../media/image39.jpeg"/><Relationship Id="rId5" Type="http://schemas.openxmlformats.org/officeDocument/2006/relationships/image" Target="../media/image12.jpeg"/><Relationship Id="rId15" Type="http://schemas.openxmlformats.org/officeDocument/2006/relationships/image" Target="../media/image22.png"/><Relationship Id="rId23" Type="http://schemas.openxmlformats.org/officeDocument/2006/relationships/image" Target="../media/image30.jpe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jpeg"/><Relationship Id="rId31" Type="http://schemas.openxmlformats.org/officeDocument/2006/relationships/image" Target="../media/image38.png"/><Relationship Id="rId4" Type="http://schemas.openxmlformats.org/officeDocument/2006/relationships/image" Target="../media/image11.jpe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png"/><Relationship Id="rId27" Type="http://schemas.openxmlformats.org/officeDocument/2006/relationships/image" Target="../media/image34.png"/><Relationship Id="rId30" Type="http://schemas.openxmlformats.org/officeDocument/2006/relationships/image" Target="../media/image37.png"/></Relationships>
</file>

<file path=ppt/slides/_rels/slide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49.png"/><Relationship Id="rId18" Type="http://schemas.openxmlformats.org/officeDocument/2006/relationships/image" Target="../media/image53.png"/><Relationship Id="rId26" Type="http://schemas.openxmlformats.org/officeDocument/2006/relationships/image" Target="../media/image61.jpeg"/><Relationship Id="rId3" Type="http://schemas.openxmlformats.org/officeDocument/2006/relationships/image" Target="../media/image41.jpeg"/><Relationship Id="rId21" Type="http://schemas.openxmlformats.org/officeDocument/2006/relationships/image" Target="../media/image56.png"/><Relationship Id="rId34" Type="http://schemas.openxmlformats.org/officeDocument/2006/relationships/image" Target="../media/image69.png"/><Relationship Id="rId7" Type="http://schemas.openxmlformats.org/officeDocument/2006/relationships/image" Target="../media/image45.jpeg"/><Relationship Id="rId12" Type="http://schemas.openxmlformats.org/officeDocument/2006/relationships/image" Target="../media/image48.jpeg"/><Relationship Id="rId17" Type="http://schemas.openxmlformats.org/officeDocument/2006/relationships/image" Target="../media/image52.gif"/><Relationship Id="rId25" Type="http://schemas.openxmlformats.org/officeDocument/2006/relationships/image" Target="../media/image60.jpeg"/><Relationship Id="rId33" Type="http://schemas.openxmlformats.org/officeDocument/2006/relationships/image" Target="../media/image68.png"/><Relationship Id="rId38" Type="http://schemas.openxmlformats.org/officeDocument/2006/relationships/image" Target="../media/image73.jpg"/><Relationship Id="rId2" Type="http://schemas.openxmlformats.org/officeDocument/2006/relationships/image" Target="../media/image40.png"/><Relationship Id="rId16" Type="http://schemas.openxmlformats.org/officeDocument/2006/relationships/image" Target="../media/image51.png"/><Relationship Id="rId20" Type="http://schemas.openxmlformats.org/officeDocument/2006/relationships/image" Target="../media/image55.png"/><Relationship Id="rId29" Type="http://schemas.openxmlformats.org/officeDocument/2006/relationships/image" Target="../media/image64.jpeg"/><Relationship Id="rId1" Type="http://schemas.openxmlformats.org/officeDocument/2006/relationships/slideLayout" Target="../slideLayouts/slideLayout2.xml"/><Relationship Id="rId6" Type="http://schemas.openxmlformats.org/officeDocument/2006/relationships/image" Target="../media/image44.jpeg"/><Relationship Id="rId11" Type="http://schemas.openxmlformats.org/officeDocument/2006/relationships/hyperlink" Target="http://www.sledracer.com/2013/05/arctic-cat-shares-fall-in-q4/" TargetMode="External"/><Relationship Id="rId24" Type="http://schemas.openxmlformats.org/officeDocument/2006/relationships/image" Target="../media/image59.png"/><Relationship Id="rId32" Type="http://schemas.openxmlformats.org/officeDocument/2006/relationships/image" Target="../media/image67.png"/><Relationship Id="rId37" Type="http://schemas.openxmlformats.org/officeDocument/2006/relationships/image" Target="../media/image72.jpg"/><Relationship Id="rId5" Type="http://schemas.openxmlformats.org/officeDocument/2006/relationships/image" Target="../media/image43.png"/><Relationship Id="rId15" Type="http://schemas.openxmlformats.org/officeDocument/2006/relationships/hyperlink" Target="http://www.google.com.tw/url?sa=i&amp;rct=j&amp;q=bmw+mark&amp;source=images&amp;cd=&amp;cad=rja&amp;docid=w4tPGHdD5mQctM&amp;tbnid=uHs1r-MqelIVrM:&amp;ved=0CAUQjRw&amp;url=http://www.googletutor.com/bmw-has-enriched-google-experience/&amp;ei=an9bUY_SAsbykQXxioCICQ&amp;psig=AFQjCNEkCfnkuEDdTil1TrQNOh29sUyLOg&amp;ust=1365037273326073" TargetMode="External"/><Relationship Id="rId23" Type="http://schemas.openxmlformats.org/officeDocument/2006/relationships/image" Target="../media/image58.png"/><Relationship Id="rId28" Type="http://schemas.openxmlformats.org/officeDocument/2006/relationships/image" Target="../media/image63.png"/><Relationship Id="rId36" Type="http://schemas.openxmlformats.org/officeDocument/2006/relationships/image" Target="../media/image71.jpeg"/><Relationship Id="rId10" Type="http://schemas.openxmlformats.org/officeDocument/2006/relationships/image" Target="../media/image47.png"/><Relationship Id="rId19" Type="http://schemas.openxmlformats.org/officeDocument/2006/relationships/image" Target="../media/image54.png"/><Relationship Id="rId31" Type="http://schemas.openxmlformats.org/officeDocument/2006/relationships/image" Target="../media/image66.png"/><Relationship Id="rId4" Type="http://schemas.openxmlformats.org/officeDocument/2006/relationships/image" Target="../media/image42.png"/><Relationship Id="rId9" Type="http://schemas.openxmlformats.org/officeDocument/2006/relationships/hyperlink" Target="http://www.google.com.tw/url?sa=i&amp;rct=j&amp;q=emerson%20process%20management&amp;source=images&amp;cd=&amp;cad=rja&amp;docid=rPRgLZnRbEY4TM&amp;tbnid=aYgyIWHDbiNVSM:&amp;ved=0CAUQjRw&amp;url=http://ia-community.com/industry-news/2540-emerson-s-deltav-sis-process-safety-system-receives-tuv-certification/&amp;ei=nqS_Uf7ODcf_lAX09oDgDQ&amp;psig=AFQjCNFjhp2N4UhF3Im5zAAULv3LDPMEDA&amp;ust=1371600401199950" TargetMode="External"/><Relationship Id="rId14" Type="http://schemas.openxmlformats.org/officeDocument/2006/relationships/image" Target="../media/image50.png"/><Relationship Id="rId22" Type="http://schemas.openxmlformats.org/officeDocument/2006/relationships/image" Target="../media/image57.png"/><Relationship Id="rId27" Type="http://schemas.openxmlformats.org/officeDocument/2006/relationships/image" Target="../media/image62.png"/><Relationship Id="rId30" Type="http://schemas.openxmlformats.org/officeDocument/2006/relationships/image" Target="../media/image65.png"/><Relationship Id="rId35" Type="http://schemas.openxmlformats.org/officeDocument/2006/relationships/image" Target="../media/image70.png"/></Relationships>
</file>

<file path=ppt/slides/_rels/slide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gif"/><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png"/><Relationship Id="rId4" Type="http://schemas.openxmlformats.org/officeDocument/2006/relationships/image" Target="../media/image76.jpeg"/></Relationships>
</file>

<file path=ppt/slides/_rels/slide9.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slideLayout" Target="../slideLayouts/slideLayout2.xml"/><Relationship Id="rId7" Type="http://schemas.openxmlformats.org/officeDocument/2006/relationships/image" Target="../media/image82.pn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664852" y="2300460"/>
            <a:ext cx="9144000" cy="914400"/>
          </a:xfrm>
        </p:spPr>
        <p:txBody>
          <a:bodyPr>
            <a:normAutofit/>
          </a:bodyPr>
          <a:lstStyle/>
          <a:p>
            <a:r>
              <a:rPr lang="en-US" altLang="zh-TW" sz="5400" b="1" dirty="0" smtClean="0">
                <a:latin typeface="Times New Roman" panose="02020603050405020304" pitchFamily="18" charset="0"/>
                <a:cs typeface="Times New Roman" panose="02020603050405020304" pitchFamily="18" charset="0"/>
              </a:rPr>
              <a:t>Right Way Group</a:t>
            </a:r>
            <a:endParaRPr lang="zh-TW" altLang="en-US" sz="5400" b="1" dirty="0">
              <a:latin typeface="Times New Roman" panose="02020603050405020304" pitchFamily="18" charset="0"/>
              <a:cs typeface="Times New Roman" panose="02020603050405020304" pitchFamily="18" charset="0"/>
            </a:endParaRPr>
          </a:p>
        </p:txBody>
      </p:sp>
      <p:sp>
        <p:nvSpPr>
          <p:cNvPr id="3" name="副標題 2"/>
          <p:cNvSpPr>
            <a:spLocks noGrp="1"/>
          </p:cNvSpPr>
          <p:nvPr>
            <p:ph type="subTitle" idx="1"/>
          </p:nvPr>
        </p:nvSpPr>
        <p:spPr>
          <a:xfrm>
            <a:off x="3665838" y="3346665"/>
            <a:ext cx="7916562" cy="574545"/>
          </a:xfrm>
        </p:spPr>
        <p:txBody>
          <a:bodyPr>
            <a:noAutofit/>
          </a:bodyPr>
          <a:lstStyle/>
          <a:p>
            <a:r>
              <a:rPr lang="en-US" altLang="zh-TW" sz="4400" dirty="0" smtClean="0">
                <a:latin typeface="Times New Roman" panose="02020603050405020304" pitchFamily="18" charset="0"/>
                <a:cs typeface="Times New Roman" panose="02020603050405020304" pitchFamily="18" charset="0"/>
              </a:rPr>
              <a:t>Introduction</a:t>
            </a:r>
            <a:endParaRPr lang="en-US" altLang="zh-TW" sz="4400" dirty="0">
              <a:latin typeface="Times New Roman" panose="02020603050405020304" pitchFamily="18" charset="0"/>
              <a:cs typeface="Times New Roman" panose="02020603050405020304" pitchFamily="18" charset="0"/>
            </a:endParaRPr>
          </a:p>
        </p:txBody>
      </p:sp>
      <p:sp>
        <p:nvSpPr>
          <p:cNvPr id="6" name="投影片編號版面配置區 5"/>
          <p:cNvSpPr>
            <a:spLocks noGrp="1"/>
          </p:cNvSpPr>
          <p:nvPr>
            <p:ph type="sldNum" sz="quarter" idx="12"/>
          </p:nvPr>
        </p:nvSpPr>
        <p:spPr/>
        <p:txBody>
          <a:bodyPr/>
          <a:lstStyle/>
          <a:p>
            <a:fld id="{394CBC93-674D-4099-A803-9083643DBB32}" type="slidenum">
              <a:rPr lang="zh-TW" altLang="en-US" smtClean="0"/>
              <a:t>1</a:t>
            </a:fld>
            <a:endParaRPr lang="zh-TW" altLang="en-US"/>
          </a:p>
        </p:txBody>
      </p:sp>
      <p:sp>
        <p:nvSpPr>
          <p:cNvPr id="5" name="副標題 2"/>
          <p:cNvSpPr txBox="1">
            <a:spLocks/>
          </p:cNvSpPr>
          <p:nvPr/>
        </p:nvSpPr>
        <p:spPr>
          <a:xfrm>
            <a:off x="11064399" y="6221035"/>
            <a:ext cx="1036002" cy="2659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zh-TW" sz="1200" dirty="0" smtClean="0">
                <a:latin typeface="Times New Roman" panose="02020603050405020304" pitchFamily="18" charset="0"/>
                <a:cs typeface="Times New Roman" panose="02020603050405020304" pitchFamily="18" charset="0"/>
              </a:rPr>
              <a:t>Version: 2018</a:t>
            </a:r>
            <a:endParaRPr lang="en-US" altLang="zh-TW" sz="1200" dirty="0">
              <a:latin typeface="Times New Roman" panose="02020603050405020304" pitchFamily="18" charset="0"/>
              <a:cs typeface="Times New Roman" panose="02020603050405020304" pitchFamily="18" charset="0"/>
            </a:endParaRPr>
          </a:p>
        </p:txBody>
      </p:sp>
      <p:sp>
        <p:nvSpPr>
          <p:cNvPr id="7" name="副標題 2"/>
          <p:cNvSpPr txBox="1">
            <a:spLocks/>
          </p:cNvSpPr>
          <p:nvPr/>
        </p:nvSpPr>
        <p:spPr>
          <a:xfrm>
            <a:off x="0" y="5939464"/>
            <a:ext cx="1436520" cy="41454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spcBef>
                <a:spcPts val="0"/>
              </a:spcBef>
            </a:pPr>
            <a:r>
              <a:rPr lang="en-US" altLang="zh-TW" sz="1200" dirty="0" smtClean="0">
                <a:solidFill>
                  <a:schemeClr val="bg2">
                    <a:lumMod val="50000"/>
                  </a:schemeClr>
                </a:solidFill>
                <a:latin typeface="Impact" panose="020B0806030902050204" pitchFamily="34" charset="0"/>
                <a:cs typeface="Times New Roman" panose="02020603050405020304" pitchFamily="18" charset="0"/>
              </a:rPr>
              <a:t>ISO/TS 16949</a:t>
            </a:r>
          </a:p>
          <a:p>
            <a:pPr>
              <a:spcBef>
                <a:spcPts val="0"/>
              </a:spcBef>
            </a:pPr>
            <a:r>
              <a:rPr lang="en-US" altLang="zh-TW" sz="1200" dirty="0" smtClean="0">
                <a:solidFill>
                  <a:schemeClr val="bg2">
                    <a:lumMod val="50000"/>
                  </a:schemeClr>
                </a:solidFill>
                <a:latin typeface="Impact" panose="020B0806030902050204" pitchFamily="34" charset="0"/>
                <a:cs typeface="Times New Roman" panose="02020603050405020304" pitchFamily="18" charset="0"/>
              </a:rPr>
              <a:t>ISO14001</a:t>
            </a:r>
            <a:endParaRPr lang="en-US" altLang="zh-TW" sz="1200" dirty="0">
              <a:solidFill>
                <a:schemeClr val="bg2">
                  <a:lumMod val="50000"/>
                </a:schemeClr>
              </a:solidFill>
              <a:latin typeface="Impact" panose="020B0806030902050204" pitchFamily="34" charset="0"/>
              <a:cs typeface="Times New Roman" panose="02020603050405020304" pitchFamily="18" charset="0"/>
            </a:endParaRPr>
          </a:p>
        </p:txBody>
      </p:sp>
    </p:spTree>
    <p:extLst>
      <p:ext uri="{BB962C8B-B14F-4D97-AF65-F5344CB8AC3E}">
        <p14:creationId xmlns:p14="http://schemas.microsoft.com/office/powerpoint/2010/main" val="8917969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en-US" dirty="0"/>
              <a:t>Precision Machining</a:t>
            </a:r>
            <a:endParaRPr lang="zh-TW" altLang="en-US" dirty="0"/>
          </a:p>
        </p:txBody>
      </p:sp>
      <p:sp>
        <p:nvSpPr>
          <p:cNvPr id="4" name="投影片編號版面配置區 3"/>
          <p:cNvSpPr>
            <a:spLocks noGrp="1"/>
          </p:cNvSpPr>
          <p:nvPr>
            <p:ph type="sldNum" sz="quarter" idx="12"/>
          </p:nvPr>
        </p:nvSpPr>
        <p:spPr/>
        <p:txBody>
          <a:bodyPr/>
          <a:lstStyle/>
          <a:p>
            <a:fld id="{394CBC93-674D-4099-A803-9083643DBB32}" type="slidenum">
              <a:rPr lang="zh-TW" altLang="en-US" smtClean="0"/>
              <a:t>10</a:t>
            </a:fld>
            <a:endParaRPr lang="zh-TW" altLang="en-US" dirty="0"/>
          </a:p>
        </p:txBody>
      </p:sp>
      <p:sp>
        <p:nvSpPr>
          <p:cNvPr id="5" name="內容版面配置區 6"/>
          <p:cNvSpPr>
            <a:spLocks noGrp="1"/>
          </p:cNvSpPr>
          <p:nvPr>
            <p:ph idx="1"/>
          </p:nvPr>
        </p:nvSpPr>
        <p:spPr>
          <a:xfrm>
            <a:off x="2069328" y="971550"/>
            <a:ext cx="7705725" cy="1019175"/>
          </a:xfrm>
        </p:spPr>
        <p:txBody>
          <a:bodyPr/>
          <a:lstStyle/>
          <a:p>
            <a:pPr>
              <a:defRPr/>
            </a:pPr>
            <a:r>
              <a:rPr lang="en-US" sz="2400" dirty="0" smtClean="0">
                <a:latin typeface="Times New Roman" panose="02020603050405020304" pitchFamily="18" charset="0"/>
                <a:cs typeface="Times New Roman" panose="02020603050405020304" pitchFamily="18" charset="0"/>
              </a:rPr>
              <a:t>State of the art CNC Lathes &amp; CNC Machine Centers</a:t>
            </a:r>
          </a:p>
          <a:p>
            <a:pPr>
              <a:defRPr/>
            </a:pPr>
            <a:r>
              <a:rPr lang="en-US" sz="2400" dirty="0" smtClean="0">
                <a:latin typeface="Times New Roman" panose="02020603050405020304" pitchFamily="18" charset="0"/>
                <a:cs typeface="Times New Roman" panose="02020603050405020304" pitchFamily="18" charset="0"/>
              </a:rPr>
              <a:t>High capacity; operated by highly trained technicians  </a:t>
            </a:r>
          </a:p>
          <a:p>
            <a:pPr marL="0" indent="0">
              <a:buFontTx/>
              <a:buNone/>
              <a:defRPr/>
            </a:pPr>
            <a:endParaRPr lang="en-US" sz="2400" dirty="0" smtClean="0">
              <a:latin typeface="Times New Roman" panose="02020603050405020304" pitchFamily="18" charset="0"/>
              <a:cs typeface="Times New Roman" panose="02020603050405020304" pitchFamily="18" charset="0"/>
            </a:endParaRPr>
          </a:p>
        </p:txBody>
      </p:sp>
      <p:pic>
        <p:nvPicPr>
          <p:cNvPr id="6" name="圖片 5"/>
          <p:cNvPicPr>
            <a:picLocks noChangeAspect="1"/>
          </p:cNvPicPr>
          <p:nvPr/>
        </p:nvPicPr>
        <p:blipFill rotWithShape="1">
          <a:blip r:embed="rId2" cstate="print">
            <a:extLst>
              <a:ext uri="{28A0092B-C50C-407E-A947-70E740481C1C}">
                <a14:useLocalDpi xmlns:a14="http://schemas.microsoft.com/office/drawing/2010/main" val="0"/>
              </a:ext>
            </a:extLst>
          </a:blip>
          <a:srcRect t="3547" b="12468"/>
          <a:stretch/>
        </p:blipFill>
        <p:spPr>
          <a:xfrm>
            <a:off x="1161874" y="1773256"/>
            <a:ext cx="9662644" cy="4564805"/>
          </a:xfrm>
          <a:prstGeom prst="rect">
            <a:avLst/>
          </a:prstGeom>
          <a:ln>
            <a:noFill/>
          </a:ln>
          <a:effectLst>
            <a:softEdge rad="112500"/>
          </a:effectLst>
        </p:spPr>
      </p:pic>
    </p:spTree>
    <p:extLst>
      <p:ext uri="{BB962C8B-B14F-4D97-AF65-F5344CB8AC3E}">
        <p14:creationId xmlns:p14="http://schemas.microsoft.com/office/powerpoint/2010/main" val="2904767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en-US" dirty="0"/>
              <a:t>Surface Treatments</a:t>
            </a:r>
            <a:endParaRPr lang="zh-TW" altLang="en-US" dirty="0"/>
          </a:p>
        </p:txBody>
      </p:sp>
      <p:sp>
        <p:nvSpPr>
          <p:cNvPr id="4" name="投影片編號版面配置區 3"/>
          <p:cNvSpPr>
            <a:spLocks noGrp="1"/>
          </p:cNvSpPr>
          <p:nvPr>
            <p:ph type="sldNum" sz="quarter" idx="12"/>
          </p:nvPr>
        </p:nvSpPr>
        <p:spPr/>
        <p:txBody>
          <a:bodyPr/>
          <a:lstStyle/>
          <a:p>
            <a:fld id="{394CBC93-674D-4099-A803-9083643DBB32}" type="slidenum">
              <a:rPr lang="zh-TW" altLang="en-US" smtClean="0"/>
              <a:t>11</a:t>
            </a:fld>
            <a:endParaRPr lang="zh-TW" altLang="en-US" dirty="0"/>
          </a:p>
        </p:txBody>
      </p:sp>
      <p:sp>
        <p:nvSpPr>
          <p:cNvPr id="5" name="內容版面配置區 4"/>
          <p:cNvSpPr>
            <a:spLocks noGrp="1"/>
          </p:cNvSpPr>
          <p:nvPr>
            <p:ph idx="1"/>
          </p:nvPr>
        </p:nvSpPr>
        <p:spPr bwMode="auto">
          <a:xfrm>
            <a:off x="1456811" y="1064934"/>
            <a:ext cx="8536460" cy="12727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400" dirty="0" smtClean="0">
                <a:latin typeface="Times New Roman" pitchFamily="18" charset="0"/>
                <a:cs typeface="Times New Roman" pitchFamily="18" charset="0"/>
              </a:rPr>
              <a:t>Available treatments include: ED coating, Hard chrome plating, Black anodizing, Powder coat and gloss.</a:t>
            </a:r>
          </a:p>
          <a:p>
            <a:r>
              <a:rPr lang="en-US" altLang="en-US" sz="2400" dirty="0" smtClean="0">
                <a:latin typeface="Times New Roman" pitchFamily="18" charset="0"/>
                <a:cs typeface="Times New Roman" pitchFamily="18" charset="0"/>
              </a:rPr>
              <a:t>Piston surface treatments include:</a:t>
            </a:r>
          </a:p>
        </p:txBody>
      </p:sp>
      <p:pic>
        <p:nvPicPr>
          <p:cNvPr id="6" name="圖片 2"/>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26303" y="4783287"/>
            <a:ext cx="1857375" cy="158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圖片 3"/>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37094" y="4783287"/>
            <a:ext cx="187325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圖片 1"/>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56811" y="4833297"/>
            <a:ext cx="1343025"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6" descr="C:\Users\A2169\AppData\Local\Microsoft\Windows\Temporary Internet Files\Content.Outlook\KMYGAEI8\照片 (4).JPG"/>
          <p:cNvPicPr>
            <a:picLocks noChangeAspect="1" noChangeArrowheads="1"/>
          </p:cNvPicPr>
          <p:nvPr/>
        </p:nvPicPr>
        <p:blipFill>
          <a:blip r:embed="rId5" cstate="print">
            <a:extLst>
              <a:ext uri="{28A0092B-C50C-407E-A947-70E740481C1C}">
                <a14:useLocalDpi xmlns:a14="http://schemas.microsoft.com/office/drawing/2010/main" val="0"/>
              </a:ext>
            </a:extLst>
          </a:blip>
          <a:srcRect r="5682"/>
          <a:stretch>
            <a:fillRect/>
          </a:stretch>
        </p:blipFill>
        <p:spPr bwMode="auto">
          <a:xfrm>
            <a:off x="8473088" y="2426644"/>
            <a:ext cx="2579687" cy="20526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7" descr="C:\Users\A2169\Desktop\照片12.JPG"/>
          <p:cNvPicPr>
            <a:picLocks noChangeAspect="1" noChangeArrowheads="1"/>
          </p:cNvPicPr>
          <p:nvPr/>
        </p:nvPicPr>
        <p:blipFill>
          <a:blip r:embed="rId6">
            <a:extLst>
              <a:ext uri="{28A0092B-C50C-407E-A947-70E740481C1C}">
                <a14:useLocalDpi xmlns:a14="http://schemas.microsoft.com/office/drawing/2010/main" val="0"/>
              </a:ext>
            </a:extLst>
          </a:blip>
          <a:srcRect l="3600" r="6589"/>
          <a:stretch>
            <a:fillRect/>
          </a:stretch>
        </p:blipFill>
        <p:spPr bwMode="auto">
          <a:xfrm>
            <a:off x="4515451" y="2426646"/>
            <a:ext cx="2435225" cy="20351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C:\Users\A2169\Desktop\照片14.JPG"/>
          <p:cNvPicPr>
            <a:picLocks noChangeAspect="1" noChangeArrowheads="1"/>
          </p:cNvPicPr>
          <p:nvPr/>
        </p:nvPicPr>
        <p:blipFill>
          <a:blip r:embed="rId7">
            <a:extLst>
              <a:ext uri="{28A0092B-C50C-407E-A947-70E740481C1C}">
                <a14:useLocalDpi xmlns:a14="http://schemas.microsoft.com/office/drawing/2010/main" val="0"/>
              </a:ext>
            </a:extLst>
          </a:blip>
          <a:srcRect r="12366"/>
          <a:stretch>
            <a:fillRect/>
          </a:stretch>
        </p:blipFill>
        <p:spPr bwMode="auto">
          <a:xfrm>
            <a:off x="1017394" y="2437757"/>
            <a:ext cx="2386012" cy="20415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字方塊 30"/>
          <p:cNvSpPr txBox="1">
            <a:spLocks noChangeArrowheads="1"/>
          </p:cNvSpPr>
          <p:nvPr/>
        </p:nvSpPr>
        <p:spPr bwMode="auto">
          <a:xfrm>
            <a:off x="8899177" y="4458924"/>
            <a:ext cx="1546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2400" dirty="0">
                <a:latin typeface="Times New Roman" pitchFamily="18" charset="0"/>
                <a:cs typeface="Times New Roman" pitchFamily="18" charset="0"/>
              </a:rPr>
              <a:t>Tin Plating</a:t>
            </a:r>
          </a:p>
        </p:txBody>
      </p:sp>
      <p:sp>
        <p:nvSpPr>
          <p:cNvPr id="13" name="文字方塊 31"/>
          <p:cNvSpPr txBox="1">
            <a:spLocks noChangeArrowheads="1"/>
          </p:cNvSpPr>
          <p:nvPr/>
        </p:nvSpPr>
        <p:spPr bwMode="auto">
          <a:xfrm>
            <a:off x="5080599" y="4376891"/>
            <a:ext cx="1482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2400" dirty="0">
                <a:latin typeface="Times New Roman" pitchFamily="18" charset="0"/>
                <a:cs typeface="Times New Roman" pitchFamily="18" charset="0"/>
              </a:rPr>
              <a:t>Anodizing</a:t>
            </a:r>
          </a:p>
        </p:txBody>
      </p:sp>
      <p:sp>
        <p:nvSpPr>
          <p:cNvPr id="14" name="文字方塊 32"/>
          <p:cNvSpPr txBox="1">
            <a:spLocks noChangeArrowheads="1"/>
          </p:cNvSpPr>
          <p:nvPr/>
        </p:nvSpPr>
        <p:spPr bwMode="auto">
          <a:xfrm>
            <a:off x="1295208" y="4425309"/>
            <a:ext cx="1831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2400" dirty="0">
                <a:latin typeface="Times New Roman" pitchFamily="18" charset="0"/>
                <a:cs typeface="Times New Roman" pitchFamily="18" charset="0"/>
              </a:rPr>
              <a:t>Skirt Coating</a:t>
            </a:r>
          </a:p>
        </p:txBody>
      </p:sp>
    </p:spTree>
    <p:extLst>
      <p:ext uri="{BB962C8B-B14F-4D97-AF65-F5344CB8AC3E}">
        <p14:creationId xmlns:p14="http://schemas.microsoft.com/office/powerpoint/2010/main" val="34715853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94CBC93-674D-4099-A803-9083643DBB32}" type="slidenum">
              <a:rPr lang="zh-TW" altLang="en-US" smtClean="0"/>
              <a:t>12</a:t>
            </a:fld>
            <a:endParaRPr lang="zh-TW" altLang="en-US" dirty="0"/>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28"/>
            <a:ext cx="12182284" cy="6851677"/>
          </a:xfrm>
          <a:prstGeom prst="rect">
            <a:avLst/>
          </a:prstGeom>
        </p:spPr>
      </p:pic>
      <p:sp>
        <p:nvSpPr>
          <p:cNvPr id="8" name="投影片編號版面配置區 3"/>
          <p:cNvSpPr txBox="1">
            <a:spLocks/>
          </p:cNvSpPr>
          <p:nvPr/>
        </p:nvSpPr>
        <p:spPr>
          <a:xfrm>
            <a:off x="11757740" y="6486979"/>
            <a:ext cx="424544"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tx1"/>
                </a:solidFill>
                <a:latin typeface="Times New Roman" panose="02020603050405020304" pitchFamily="18" charset="0"/>
                <a:ea typeface="+mn-ea"/>
                <a:cs typeface="Times New Roman" panose="02020603050405020304" pitchFamily="18"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94CBC93-674D-4099-A803-9083643DBB32}" type="slidenum">
              <a:rPr lang="zh-TW" altLang="en-US" smtClean="0"/>
              <a:pPr/>
              <a:t>12</a:t>
            </a:fld>
            <a:endParaRPr lang="zh-TW" altLang="en-US" dirty="0"/>
          </a:p>
        </p:txBody>
      </p:sp>
      <p:pic>
        <p:nvPicPr>
          <p:cNvPr id="9" name="圖片 8"/>
          <p:cNvPicPr>
            <a:picLocks noChangeAspect="1"/>
          </p:cNvPicPr>
          <p:nvPr/>
        </p:nvPicPr>
        <p:blipFill>
          <a:blip r:embed="rId3"/>
          <a:stretch>
            <a:fillRect/>
          </a:stretch>
        </p:blipFill>
        <p:spPr>
          <a:xfrm>
            <a:off x="10763116" y="6618511"/>
            <a:ext cx="247650" cy="228600"/>
          </a:xfrm>
          <a:prstGeom prst="rect">
            <a:avLst/>
          </a:prstGeom>
        </p:spPr>
      </p:pic>
    </p:spTree>
    <p:extLst>
      <p:ext uri="{BB962C8B-B14F-4D97-AF65-F5344CB8AC3E}">
        <p14:creationId xmlns:p14="http://schemas.microsoft.com/office/powerpoint/2010/main" val="34802288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94CBC93-674D-4099-A803-9083643DBB32}" type="slidenum">
              <a:rPr lang="zh-TW" altLang="en-US" smtClean="0"/>
              <a:t>13</a:t>
            </a:fld>
            <a:endParaRPr lang="zh-TW" altLang="en-US" dirty="0"/>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8"/>
            <a:ext cx="12192000" cy="6857142"/>
          </a:xfrm>
          <a:prstGeom prst="rect">
            <a:avLst/>
          </a:prstGeom>
        </p:spPr>
      </p:pic>
      <p:sp>
        <p:nvSpPr>
          <p:cNvPr id="6" name="投影片編號版面配置區 3"/>
          <p:cNvSpPr txBox="1">
            <a:spLocks/>
          </p:cNvSpPr>
          <p:nvPr/>
        </p:nvSpPr>
        <p:spPr>
          <a:xfrm>
            <a:off x="11767456" y="6517141"/>
            <a:ext cx="424544"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tx1"/>
                </a:solidFill>
                <a:latin typeface="Times New Roman" panose="02020603050405020304" pitchFamily="18" charset="0"/>
                <a:ea typeface="+mn-ea"/>
                <a:cs typeface="Times New Roman" panose="02020603050405020304" pitchFamily="18"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94CBC93-674D-4099-A803-9083643DBB32}" type="slidenum">
              <a:rPr lang="zh-TW" altLang="en-US" smtClean="0"/>
              <a:pPr/>
              <a:t>13</a:t>
            </a:fld>
            <a:endParaRPr lang="zh-TW" altLang="en-US" dirty="0"/>
          </a:p>
        </p:txBody>
      </p:sp>
      <p:pic>
        <p:nvPicPr>
          <p:cNvPr id="7" name="圖片 6"/>
          <p:cNvPicPr>
            <a:picLocks noChangeAspect="1"/>
          </p:cNvPicPr>
          <p:nvPr/>
        </p:nvPicPr>
        <p:blipFill>
          <a:blip r:embed="rId3"/>
          <a:stretch>
            <a:fillRect/>
          </a:stretch>
        </p:blipFill>
        <p:spPr>
          <a:xfrm>
            <a:off x="10756945" y="6699704"/>
            <a:ext cx="285750" cy="152400"/>
          </a:xfrm>
          <a:prstGeom prst="rect">
            <a:avLst/>
          </a:prstGeom>
        </p:spPr>
      </p:pic>
    </p:spTree>
    <p:extLst>
      <p:ext uri="{BB962C8B-B14F-4D97-AF65-F5344CB8AC3E}">
        <p14:creationId xmlns:p14="http://schemas.microsoft.com/office/powerpoint/2010/main" val="3237096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94CBC93-674D-4099-A803-9083643DBB32}" type="slidenum">
              <a:rPr lang="zh-TW" altLang="en-US" smtClean="0"/>
              <a:t>14</a:t>
            </a:fld>
            <a:endParaRPr lang="zh-TW" altLang="en-US" dirty="0"/>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428"/>
            <a:ext cx="12192765" cy="6857572"/>
          </a:xfrm>
          <a:prstGeom prst="rect">
            <a:avLst/>
          </a:prstGeom>
        </p:spPr>
      </p:pic>
      <p:pic>
        <p:nvPicPr>
          <p:cNvPr id="6" name="圖片 5"/>
          <p:cNvPicPr>
            <a:picLocks noChangeAspect="1"/>
          </p:cNvPicPr>
          <p:nvPr/>
        </p:nvPicPr>
        <p:blipFill>
          <a:blip r:embed="rId3"/>
          <a:stretch>
            <a:fillRect/>
          </a:stretch>
        </p:blipFill>
        <p:spPr>
          <a:xfrm>
            <a:off x="11874437" y="6214385"/>
            <a:ext cx="266700" cy="533400"/>
          </a:xfrm>
          <a:prstGeom prst="rect">
            <a:avLst/>
          </a:prstGeom>
        </p:spPr>
      </p:pic>
      <p:pic>
        <p:nvPicPr>
          <p:cNvPr id="7" name="圖片 6"/>
          <p:cNvPicPr>
            <a:picLocks noChangeAspect="1"/>
          </p:cNvPicPr>
          <p:nvPr/>
        </p:nvPicPr>
        <p:blipFill>
          <a:blip r:embed="rId4"/>
          <a:stretch>
            <a:fillRect/>
          </a:stretch>
        </p:blipFill>
        <p:spPr>
          <a:xfrm>
            <a:off x="10793636" y="6528710"/>
            <a:ext cx="238125" cy="219075"/>
          </a:xfrm>
          <a:prstGeom prst="rect">
            <a:avLst/>
          </a:prstGeom>
        </p:spPr>
      </p:pic>
      <p:pic>
        <p:nvPicPr>
          <p:cNvPr id="8" name="圖片 7"/>
          <p:cNvPicPr>
            <a:picLocks noChangeAspect="1"/>
          </p:cNvPicPr>
          <p:nvPr/>
        </p:nvPicPr>
        <p:blipFill>
          <a:blip r:embed="rId4"/>
          <a:stretch>
            <a:fillRect/>
          </a:stretch>
        </p:blipFill>
        <p:spPr>
          <a:xfrm>
            <a:off x="11903012" y="6669542"/>
            <a:ext cx="238125" cy="219075"/>
          </a:xfrm>
          <a:prstGeom prst="rect">
            <a:avLst/>
          </a:prstGeom>
        </p:spPr>
      </p:pic>
      <p:sp>
        <p:nvSpPr>
          <p:cNvPr id="5" name="投影片編號版面配置區 3"/>
          <p:cNvSpPr txBox="1">
            <a:spLocks/>
          </p:cNvSpPr>
          <p:nvPr/>
        </p:nvSpPr>
        <p:spPr>
          <a:xfrm>
            <a:off x="11689976" y="6545035"/>
            <a:ext cx="424544"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tx1"/>
                </a:solidFill>
                <a:latin typeface="Times New Roman" panose="02020603050405020304" pitchFamily="18" charset="0"/>
                <a:ea typeface="+mn-ea"/>
                <a:cs typeface="Times New Roman" panose="02020603050405020304" pitchFamily="18"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94CBC93-674D-4099-A803-9083643DBB32}" type="slidenum">
              <a:rPr lang="zh-TW" altLang="en-US" smtClean="0"/>
              <a:pPr/>
              <a:t>14</a:t>
            </a:fld>
            <a:endParaRPr lang="zh-TW" altLang="en-US" dirty="0"/>
          </a:p>
        </p:txBody>
      </p:sp>
    </p:spTree>
    <p:extLst>
      <p:ext uri="{BB962C8B-B14F-4D97-AF65-F5344CB8AC3E}">
        <p14:creationId xmlns:p14="http://schemas.microsoft.com/office/powerpoint/2010/main" val="1058707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solidFill>
                  <a:srgbClr val="FF0000"/>
                </a:solidFill>
                <a:latin typeface="微軟正黑體" panose="020B0604030504040204" pitchFamily="34" charset="-120"/>
                <a:ea typeface="微軟正黑體" panose="020B0604030504040204" pitchFamily="34" charset="-120"/>
              </a:rPr>
              <a:t>三、</a:t>
            </a:r>
            <a:r>
              <a:rPr lang="en-US" altLang="zh-TW" sz="4000" dirty="0" smtClean="0">
                <a:solidFill>
                  <a:srgbClr val="FF0000"/>
                </a:solidFill>
                <a:latin typeface="微軟正黑體" panose="020B0604030504040204" pitchFamily="34" charset="-120"/>
                <a:ea typeface="微軟正黑體" panose="020B0604030504040204" pitchFamily="34" charset="-120"/>
              </a:rPr>
              <a:t>QC-IATF</a:t>
            </a:r>
            <a:r>
              <a:rPr lang="zh-TW" altLang="en-US" sz="4000" dirty="0" smtClean="0">
                <a:solidFill>
                  <a:srgbClr val="FF0000"/>
                </a:solidFill>
                <a:latin typeface="微軟正黑體" panose="020B0604030504040204" pitchFamily="34" charset="-120"/>
                <a:ea typeface="微軟正黑體" panose="020B0604030504040204" pitchFamily="34" charset="-120"/>
              </a:rPr>
              <a:t> </a:t>
            </a:r>
            <a:r>
              <a:rPr lang="en-US" altLang="zh-TW" sz="4000" dirty="0" smtClean="0">
                <a:solidFill>
                  <a:srgbClr val="FF0000"/>
                </a:solidFill>
                <a:latin typeface="微軟正黑體" panose="020B0604030504040204" pitchFamily="34" charset="-120"/>
                <a:ea typeface="微軟正黑體" panose="020B0604030504040204" pitchFamily="34" charset="-120"/>
              </a:rPr>
              <a:t>16949</a:t>
            </a:r>
            <a:endParaRPr lang="zh-TW" altLang="en-US" sz="4000" dirty="0">
              <a:solidFill>
                <a:srgbClr val="FF0000"/>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fld id="{394CBC93-674D-4099-A803-9083643DBB32}" type="slidenum">
              <a:rPr lang="zh-TW" altLang="en-US" smtClean="0"/>
              <a:t>15</a:t>
            </a:fld>
            <a:endParaRPr lang="zh-TW" altLang="en-US" dirty="0"/>
          </a:p>
        </p:txBody>
      </p:sp>
      <p:pic>
        <p:nvPicPr>
          <p:cNvPr id="3" name="圖片 2"/>
          <p:cNvPicPr>
            <a:picLocks noChangeAspect="1"/>
          </p:cNvPicPr>
          <p:nvPr/>
        </p:nvPicPr>
        <p:blipFill rotWithShape="1">
          <a:blip r:embed="rId2" cstate="print">
            <a:extLst>
              <a:ext uri="{28A0092B-C50C-407E-A947-70E740481C1C}">
                <a14:useLocalDpi xmlns:a14="http://schemas.microsoft.com/office/drawing/2010/main" val="0"/>
              </a:ext>
            </a:extLst>
          </a:blip>
          <a:srcRect t="13140"/>
          <a:stretch/>
        </p:blipFill>
        <p:spPr>
          <a:xfrm>
            <a:off x="-1" y="901520"/>
            <a:ext cx="12192765" cy="5956479"/>
          </a:xfrm>
          <a:prstGeom prst="rect">
            <a:avLst/>
          </a:prstGeom>
        </p:spPr>
      </p:pic>
      <p:sp>
        <p:nvSpPr>
          <p:cNvPr id="5" name="投影片編號版面配置區 3"/>
          <p:cNvSpPr txBox="1">
            <a:spLocks/>
          </p:cNvSpPr>
          <p:nvPr/>
        </p:nvSpPr>
        <p:spPr>
          <a:xfrm>
            <a:off x="11767456" y="6519722"/>
            <a:ext cx="424544"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tx1"/>
                </a:solidFill>
                <a:latin typeface="Times New Roman" panose="02020603050405020304" pitchFamily="18" charset="0"/>
                <a:ea typeface="+mn-ea"/>
                <a:cs typeface="Times New Roman" panose="02020603050405020304" pitchFamily="18"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94CBC93-674D-4099-A803-9083643DBB32}" type="slidenum">
              <a:rPr lang="zh-TW" altLang="en-US" smtClean="0"/>
              <a:pPr/>
              <a:t>15</a:t>
            </a:fld>
            <a:endParaRPr lang="zh-TW" altLang="en-US" dirty="0"/>
          </a:p>
        </p:txBody>
      </p:sp>
      <p:pic>
        <p:nvPicPr>
          <p:cNvPr id="6" name="圖片 5"/>
          <p:cNvPicPr>
            <a:picLocks noChangeAspect="1"/>
          </p:cNvPicPr>
          <p:nvPr/>
        </p:nvPicPr>
        <p:blipFill>
          <a:blip r:embed="rId3"/>
          <a:stretch>
            <a:fillRect/>
          </a:stretch>
        </p:blipFill>
        <p:spPr>
          <a:xfrm>
            <a:off x="10765934" y="6607628"/>
            <a:ext cx="190500" cy="190500"/>
          </a:xfrm>
          <a:prstGeom prst="rect">
            <a:avLst/>
          </a:prstGeom>
        </p:spPr>
      </p:pic>
    </p:spTree>
    <p:extLst>
      <p:ext uri="{BB962C8B-B14F-4D97-AF65-F5344CB8AC3E}">
        <p14:creationId xmlns:p14="http://schemas.microsoft.com/office/powerpoint/2010/main" val="449198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428"/>
            <a:ext cx="12192765" cy="6857572"/>
          </a:xfrm>
          <a:prstGeom prst="rect">
            <a:avLst/>
          </a:prstGeom>
        </p:spPr>
      </p:pic>
      <p:pic>
        <p:nvPicPr>
          <p:cNvPr id="5" name="圖片 4"/>
          <p:cNvPicPr>
            <a:picLocks noChangeAspect="1"/>
          </p:cNvPicPr>
          <p:nvPr/>
        </p:nvPicPr>
        <p:blipFill>
          <a:blip r:embed="rId3"/>
          <a:stretch>
            <a:fillRect/>
          </a:stretch>
        </p:blipFill>
        <p:spPr>
          <a:xfrm>
            <a:off x="11951938" y="6561585"/>
            <a:ext cx="190500" cy="200025"/>
          </a:xfrm>
          <a:prstGeom prst="rect">
            <a:avLst/>
          </a:prstGeom>
        </p:spPr>
      </p:pic>
      <p:sp>
        <p:nvSpPr>
          <p:cNvPr id="4" name="投影片編號版面配置區 3"/>
          <p:cNvSpPr>
            <a:spLocks noGrp="1"/>
          </p:cNvSpPr>
          <p:nvPr>
            <p:ph type="sldNum" sz="quarter" idx="12"/>
          </p:nvPr>
        </p:nvSpPr>
        <p:spPr>
          <a:xfrm>
            <a:off x="11739666" y="6492875"/>
            <a:ext cx="424544" cy="365125"/>
          </a:xfrm>
        </p:spPr>
        <p:txBody>
          <a:bodyPr/>
          <a:lstStyle/>
          <a:p>
            <a:fld id="{394CBC93-674D-4099-A803-9083643DBB32}" type="slidenum">
              <a:rPr lang="zh-TW" altLang="en-US" smtClean="0"/>
              <a:t>16</a:t>
            </a:fld>
            <a:endParaRPr lang="zh-TW" altLang="en-US" dirty="0"/>
          </a:p>
        </p:txBody>
      </p:sp>
    </p:spTree>
    <p:extLst>
      <p:ext uri="{BB962C8B-B14F-4D97-AF65-F5344CB8AC3E}">
        <p14:creationId xmlns:p14="http://schemas.microsoft.com/office/powerpoint/2010/main" val="17163156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28"/>
            <a:ext cx="12192766" cy="6857572"/>
          </a:xfrm>
          <a:prstGeom prst="rect">
            <a:avLst/>
          </a:prstGeom>
        </p:spPr>
      </p:pic>
      <p:sp>
        <p:nvSpPr>
          <p:cNvPr id="4" name="投影片編號版面配置區 3"/>
          <p:cNvSpPr>
            <a:spLocks noGrp="1"/>
          </p:cNvSpPr>
          <p:nvPr>
            <p:ph type="sldNum" sz="quarter" idx="12"/>
          </p:nvPr>
        </p:nvSpPr>
        <p:spPr>
          <a:xfrm>
            <a:off x="11775584" y="6492875"/>
            <a:ext cx="424544" cy="365125"/>
          </a:xfrm>
        </p:spPr>
        <p:txBody>
          <a:bodyPr/>
          <a:lstStyle/>
          <a:p>
            <a:fld id="{394CBC93-674D-4099-A803-9083643DBB32}" type="slidenum">
              <a:rPr lang="zh-TW" altLang="en-US" smtClean="0"/>
              <a:t>17</a:t>
            </a:fld>
            <a:endParaRPr lang="zh-TW" altLang="en-US" dirty="0"/>
          </a:p>
        </p:txBody>
      </p:sp>
      <p:pic>
        <p:nvPicPr>
          <p:cNvPr id="5" name="圖片 4"/>
          <p:cNvPicPr>
            <a:picLocks noChangeAspect="1"/>
          </p:cNvPicPr>
          <p:nvPr/>
        </p:nvPicPr>
        <p:blipFill>
          <a:blip r:embed="rId3"/>
          <a:stretch>
            <a:fillRect/>
          </a:stretch>
        </p:blipFill>
        <p:spPr>
          <a:xfrm>
            <a:off x="10730136" y="6575424"/>
            <a:ext cx="282576" cy="282576"/>
          </a:xfrm>
          <a:prstGeom prst="rect">
            <a:avLst/>
          </a:prstGeom>
        </p:spPr>
      </p:pic>
    </p:spTree>
    <p:extLst>
      <p:ext uri="{BB962C8B-B14F-4D97-AF65-F5344CB8AC3E}">
        <p14:creationId xmlns:p14="http://schemas.microsoft.com/office/powerpoint/2010/main" val="4218634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428"/>
            <a:ext cx="12192765" cy="6857572"/>
          </a:xfrm>
          <a:prstGeom prst="rect">
            <a:avLst/>
          </a:prstGeom>
        </p:spPr>
      </p:pic>
      <p:sp>
        <p:nvSpPr>
          <p:cNvPr id="4" name="投影片編號版面配置區 3"/>
          <p:cNvSpPr>
            <a:spLocks noGrp="1"/>
          </p:cNvSpPr>
          <p:nvPr>
            <p:ph type="sldNum" sz="quarter" idx="12"/>
          </p:nvPr>
        </p:nvSpPr>
        <p:spPr>
          <a:xfrm>
            <a:off x="11767456" y="6492875"/>
            <a:ext cx="424544" cy="365125"/>
          </a:xfrm>
        </p:spPr>
        <p:txBody>
          <a:bodyPr/>
          <a:lstStyle/>
          <a:p>
            <a:fld id="{394CBC93-674D-4099-A803-9083643DBB32}" type="slidenum">
              <a:rPr lang="zh-TW" altLang="en-US" smtClean="0"/>
              <a:t>18</a:t>
            </a:fld>
            <a:endParaRPr lang="zh-TW" altLang="en-US" dirty="0"/>
          </a:p>
        </p:txBody>
      </p:sp>
      <p:pic>
        <p:nvPicPr>
          <p:cNvPr id="6" name="圖片 5"/>
          <p:cNvPicPr>
            <a:picLocks noChangeAspect="1"/>
          </p:cNvPicPr>
          <p:nvPr/>
        </p:nvPicPr>
        <p:blipFill>
          <a:blip r:embed="rId3"/>
          <a:stretch>
            <a:fillRect/>
          </a:stretch>
        </p:blipFill>
        <p:spPr>
          <a:xfrm>
            <a:off x="10814095" y="6588303"/>
            <a:ext cx="171450" cy="200025"/>
          </a:xfrm>
          <a:prstGeom prst="rect">
            <a:avLst/>
          </a:prstGeom>
        </p:spPr>
      </p:pic>
    </p:spTree>
    <p:extLst>
      <p:ext uri="{BB962C8B-B14F-4D97-AF65-F5344CB8AC3E}">
        <p14:creationId xmlns:p14="http://schemas.microsoft.com/office/powerpoint/2010/main" val="1121400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428"/>
            <a:ext cx="12192765" cy="6857572"/>
          </a:xfrm>
          <a:prstGeom prst="rect">
            <a:avLst/>
          </a:prstGeom>
        </p:spPr>
      </p:pic>
      <p:sp>
        <p:nvSpPr>
          <p:cNvPr id="4" name="投影片編號版面配置區 3"/>
          <p:cNvSpPr>
            <a:spLocks noGrp="1"/>
          </p:cNvSpPr>
          <p:nvPr>
            <p:ph type="sldNum" sz="quarter" idx="12"/>
          </p:nvPr>
        </p:nvSpPr>
        <p:spPr>
          <a:xfrm>
            <a:off x="11767456" y="6492875"/>
            <a:ext cx="424544" cy="365125"/>
          </a:xfrm>
        </p:spPr>
        <p:txBody>
          <a:bodyPr/>
          <a:lstStyle/>
          <a:p>
            <a:fld id="{394CBC93-674D-4099-A803-9083643DBB32}" type="slidenum">
              <a:rPr lang="zh-TW" altLang="en-US" smtClean="0"/>
              <a:t>19</a:t>
            </a:fld>
            <a:endParaRPr lang="zh-TW" altLang="en-US" dirty="0"/>
          </a:p>
        </p:txBody>
      </p:sp>
      <p:pic>
        <p:nvPicPr>
          <p:cNvPr id="7" name="圖片 6"/>
          <p:cNvPicPr>
            <a:picLocks noChangeAspect="1"/>
          </p:cNvPicPr>
          <p:nvPr/>
        </p:nvPicPr>
        <p:blipFill>
          <a:blip r:embed="rId3"/>
          <a:stretch>
            <a:fillRect/>
          </a:stretch>
        </p:blipFill>
        <p:spPr>
          <a:xfrm>
            <a:off x="10769287" y="6561137"/>
            <a:ext cx="209550" cy="228600"/>
          </a:xfrm>
          <a:prstGeom prst="rect">
            <a:avLst/>
          </a:prstGeom>
        </p:spPr>
      </p:pic>
    </p:spTree>
    <p:extLst>
      <p:ext uri="{BB962C8B-B14F-4D97-AF65-F5344CB8AC3E}">
        <p14:creationId xmlns:p14="http://schemas.microsoft.com/office/powerpoint/2010/main" val="240842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Disclaimer</a:t>
            </a:r>
            <a:endParaRPr lang="zh-TW" altLang="en-US" dirty="0"/>
          </a:p>
        </p:txBody>
      </p:sp>
      <p:sp>
        <p:nvSpPr>
          <p:cNvPr id="3" name="內容版面配置區 2"/>
          <p:cNvSpPr>
            <a:spLocks noGrp="1"/>
          </p:cNvSpPr>
          <p:nvPr>
            <p:ph idx="1"/>
          </p:nvPr>
        </p:nvSpPr>
        <p:spPr>
          <a:xfrm>
            <a:off x="464712" y="1207438"/>
            <a:ext cx="11486882" cy="5279541"/>
          </a:xfrm>
        </p:spPr>
        <p:txBody>
          <a:bodyPr>
            <a:normAutofit fontScale="55000" lnSpcReduction="20000"/>
          </a:bodyPr>
          <a:lstStyle/>
          <a:p>
            <a:pPr>
              <a:buFont typeface="Wingdings" panose="05000000000000000000" pitchFamily="2" charset="2"/>
              <a:buChar char="l"/>
            </a:pPr>
            <a:r>
              <a:rPr lang="en-US" altLang="zh-TW" dirty="0"/>
              <a:t>The information contained in this confidential document ("Presentation") has been prepared by </a:t>
            </a:r>
            <a:r>
              <a:rPr lang="en-US" altLang="zh-TW" dirty="0" smtClean="0"/>
              <a:t>Right Way </a:t>
            </a:r>
            <a:r>
              <a:rPr lang="en-US" altLang="zh-TW" dirty="0"/>
              <a:t>(the "Company"). It has not been fully verified </a:t>
            </a:r>
            <a:r>
              <a:rPr lang="en-US" altLang="zh-TW" dirty="0" smtClean="0"/>
              <a:t>and is </a:t>
            </a:r>
            <a:r>
              <a:rPr lang="en-US" altLang="zh-TW" dirty="0"/>
              <a:t>subject to material updating, revision and further amendment</a:t>
            </a:r>
            <a:r>
              <a:rPr lang="en-US" altLang="zh-TW" dirty="0" smtClean="0"/>
              <a:t>.</a:t>
            </a:r>
          </a:p>
          <a:p>
            <a:pPr>
              <a:buFont typeface="Wingdings" panose="05000000000000000000" pitchFamily="2" charset="2"/>
              <a:buChar char="l"/>
            </a:pPr>
            <a:r>
              <a:rPr lang="en-US" altLang="zh-TW" dirty="0" smtClean="0"/>
              <a:t>While </a:t>
            </a:r>
            <a:r>
              <a:rPr lang="en-US" altLang="zh-TW" dirty="0"/>
              <a:t>the information contained herein has been prepared in good faith, neither the Company nor any of its shareholders, directors, officers, </a:t>
            </a:r>
            <a:r>
              <a:rPr lang="en-US" altLang="zh-TW" dirty="0" err="1"/>
              <a:t>agents,employees</a:t>
            </a:r>
            <a:r>
              <a:rPr lang="en-US" altLang="zh-TW" dirty="0"/>
              <a:t> or advisers gives, has given or has authority to give, any representations or warranties (express or implied) as to, or in relation to, the </a:t>
            </a:r>
            <a:r>
              <a:rPr lang="en-US" altLang="zh-TW" dirty="0" err="1"/>
              <a:t>accuracy,reliability</a:t>
            </a:r>
            <a:r>
              <a:rPr lang="en-US" altLang="zh-TW" dirty="0"/>
              <a:t> or completeness of the information in this Presentation, or any revision or supplement thereof, or of any other written or oral information made or to be made available to any interested party or its advisers (all such information being referred to as "Information") and liability therefore is expressly disclaimed. Accordingly, neither the Company nor any of its shareholders, directors, officers, agents, employees or advisers takes any responsibility for, or will accept any liability whether direct or indirect, express or implied, contractual, tortious, statutory or otherwise, in respect of, the accuracy or completeness or injury of the Information or for any of the opinions contained herein or for any errors, omissions or misstatements or for any loss, howsoever arising, from the use of this Presentation or the information.</a:t>
            </a:r>
          </a:p>
          <a:p>
            <a:pPr>
              <a:buFont typeface="Wingdings" panose="05000000000000000000" pitchFamily="2" charset="2"/>
              <a:buChar char="l"/>
            </a:pPr>
            <a:r>
              <a:rPr lang="en-US" altLang="zh-TW" dirty="0"/>
              <a:t>Neither the issue of this Presentation nor any part of its contents is to be taken as any form of commitment on the part of the Company to proceed with </a:t>
            </a:r>
            <a:r>
              <a:rPr lang="en-US" altLang="zh-TW" dirty="0" smtClean="0"/>
              <a:t>any transaction </a:t>
            </a:r>
            <a:r>
              <a:rPr lang="en-US" altLang="zh-TW" dirty="0"/>
              <a:t>and the right is reserved by the Company to terminate any discussions or negotiations with any prospective investors. In no circumstances will the Company be responsible for any costs, losses or expenses incurred in connection with any appraisal or investigation of the Company. In furnishing this Presentation, the Company does not undertake or agree to any obligation to provide the recipient with access to any additional information or to update this Presentation or to correct any inaccuracies in, or omissions from, this Presentation which may become apparent.</a:t>
            </a:r>
          </a:p>
          <a:p>
            <a:pPr>
              <a:buFont typeface="Wingdings" panose="05000000000000000000" pitchFamily="2" charset="2"/>
              <a:buChar char="l"/>
            </a:pPr>
            <a:r>
              <a:rPr lang="en-US" altLang="zh-TW" dirty="0"/>
              <a:t>This Presentation should not be considered as the giving of investment advice by the Company or any of its shareholders, directors, officers, </a:t>
            </a:r>
            <a:r>
              <a:rPr lang="en-US" altLang="zh-TW" dirty="0" err="1"/>
              <a:t>agents,employees</a:t>
            </a:r>
            <a:r>
              <a:rPr lang="en-US" altLang="zh-TW" dirty="0"/>
              <a:t> or advisers. Each party to whom this Presentation is made available must make its own independent assessment of the Company after making such investigations and taking such advice as may be deemed necessary. In particular, any estimates or projections or opinions contained herein necessarily involve significant elements of subjective judgment, analysis and assumptions and each recipient should satisfy itself in relation to such matters.</a:t>
            </a:r>
          </a:p>
          <a:p>
            <a:pPr>
              <a:buFont typeface="Wingdings" panose="05000000000000000000" pitchFamily="2" charset="2"/>
              <a:buChar char="l"/>
            </a:pPr>
            <a:r>
              <a:rPr lang="en-US" altLang="zh-TW" dirty="0"/>
              <a:t>This Presentation includes certain statements that may be deemed “forward-looking statements”. All statements in this discussion, other than statements of historical facts, that address future activities and events or developments that the Company expects, are forward-looking statements. Although the Company believes the expectations expressed in such forward-looking statements are based on reasonable assumptions, such statements are not guarantees of future performance and actual results or developments may differ materially from those in the forward-looking statements. Factors that could cause actual results to differ materially from those in forward-looking statements include market prices, continued availability of capital and financing, general economic, market or business conditions and other unforeseen events. Prospective Investors are cautioned that any such statements are not guarantees of future performance and that actual results or developments may differ materially from those projected in forward-looking statements.</a:t>
            </a:r>
            <a:endParaRPr lang="zh-TW" altLang="en-US" dirty="0"/>
          </a:p>
        </p:txBody>
      </p:sp>
      <p:sp>
        <p:nvSpPr>
          <p:cNvPr id="4" name="投影片編號版面配置區 3"/>
          <p:cNvSpPr>
            <a:spLocks noGrp="1"/>
          </p:cNvSpPr>
          <p:nvPr>
            <p:ph type="sldNum" sz="quarter" idx="12"/>
          </p:nvPr>
        </p:nvSpPr>
        <p:spPr/>
        <p:txBody>
          <a:bodyPr/>
          <a:lstStyle/>
          <a:p>
            <a:fld id="{394CBC93-674D-4099-A803-9083643DBB32}" type="slidenum">
              <a:rPr lang="zh-TW" altLang="en-US" smtClean="0"/>
              <a:t>2</a:t>
            </a:fld>
            <a:endParaRPr lang="zh-TW" altLang="en-US" dirty="0"/>
          </a:p>
        </p:txBody>
      </p:sp>
    </p:spTree>
    <p:extLst>
      <p:ext uri="{BB962C8B-B14F-4D97-AF65-F5344CB8AC3E}">
        <p14:creationId xmlns:p14="http://schemas.microsoft.com/office/powerpoint/2010/main" val="5558702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 name="圖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428"/>
            <a:ext cx="12192765" cy="6857572"/>
          </a:xfrm>
          <a:prstGeom prst="rect">
            <a:avLst/>
          </a:prstGeom>
        </p:spPr>
      </p:pic>
      <p:sp>
        <p:nvSpPr>
          <p:cNvPr id="4" name="投影片編號版面配置區 3"/>
          <p:cNvSpPr>
            <a:spLocks noGrp="1"/>
          </p:cNvSpPr>
          <p:nvPr>
            <p:ph type="sldNum" sz="quarter" idx="12"/>
          </p:nvPr>
        </p:nvSpPr>
        <p:spPr>
          <a:xfrm>
            <a:off x="11767456" y="6492875"/>
            <a:ext cx="424544" cy="365125"/>
          </a:xfrm>
        </p:spPr>
        <p:txBody>
          <a:bodyPr/>
          <a:lstStyle/>
          <a:p>
            <a:fld id="{394CBC93-674D-4099-A803-9083643DBB32}" type="slidenum">
              <a:rPr lang="zh-TW" altLang="en-US" smtClean="0"/>
              <a:t>20</a:t>
            </a:fld>
            <a:endParaRPr lang="zh-TW" altLang="en-US" dirty="0"/>
          </a:p>
        </p:txBody>
      </p:sp>
      <p:pic>
        <p:nvPicPr>
          <p:cNvPr id="7" name="圖片 6"/>
          <p:cNvPicPr>
            <a:picLocks noChangeAspect="1"/>
          </p:cNvPicPr>
          <p:nvPr/>
        </p:nvPicPr>
        <p:blipFill>
          <a:blip r:embed="rId3"/>
          <a:stretch>
            <a:fillRect/>
          </a:stretch>
        </p:blipFill>
        <p:spPr>
          <a:xfrm>
            <a:off x="10788337" y="6565899"/>
            <a:ext cx="171450" cy="219075"/>
          </a:xfrm>
          <a:prstGeom prst="rect">
            <a:avLst/>
          </a:prstGeom>
        </p:spPr>
      </p:pic>
    </p:spTree>
    <p:extLst>
      <p:ext uri="{BB962C8B-B14F-4D97-AF65-F5344CB8AC3E}">
        <p14:creationId xmlns:p14="http://schemas.microsoft.com/office/powerpoint/2010/main" val="2379550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en-US" dirty="0">
                <a:solidFill>
                  <a:srgbClr val="000000"/>
                </a:solidFill>
              </a:rPr>
              <a:t>What Are We Good at? </a:t>
            </a:r>
            <a:endParaRPr lang="zh-TW" altLang="en-US" dirty="0"/>
          </a:p>
        </p:txBody>
      </p:sp>
      <p:sp>
        <p:nvSpPr>
          <p:cNvPr id="4" name="投影片編號版面配置區 3"/>
          <p:cNvSpPr>
            <a:spLocks noGrp="1"/>
          </p:cNvSpPr>
          <p:nvPr>
            <p:ph type="sldNum" sz="quarter" idx="12"/>
          </p:nvPr>
        </p:nvSpPr>
        <p:spPr/>
        <p:txBody>
          <a:bodyPr/>
          <a:lstStyle/>
          <a:p>
            <a:fld id="{394CBC93-674D-4099-A803-9083643DBB32}" type="slidenum">
              <a:rPr lang="zh-TW" altLang="en-US" smtClean="0"/>
              <a:t>21</a:t>
            </a:fld>
            <a:endParaRPr lang="zh-TW" altLang="en-US" dirty="0"/>
          </a:p>
        </p:txBody>
      </p:sp>
      <p:sp>
        <p:nvSpPr>
          <p:cNvPr id="5" name="內容版面配置區 6"/>
          <p:cNvSpPr>
            <a:spLocks noGrp="1"/>
          </p:cNvSpPr>
          <p:nvPr>
            <p:ph idx="1"/>
          </p:nvPr>
        </p:nvSpPr>
        <p:spPr bwMode="auto">
          <a:xfrm>
            <a:off x="338212" y="1556837"/>
            <a:ext cx="9361040" cy="151212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lvl="1">
              <a:buFont typeface="Wingdings" panose="05000000000000000000" pitchFamily="2" charset="2"/>
              <a:buChar char="Ø"/>
            </a:pPr>
            <a:r>
              <a:rPr lang="en-US" altLang="en-US" b="1" dirty="0" smtClean="0">
                <a:latin typeface="Times New Roman" pitchFamily="18" charset="0"/>
                <a:cs typeface="Times New Roman" pitchFamily="18" charset="0"/>
              </a:rPr>
              <a:t>Aluminum Casting/Forging Suspension/Chassis Parts </a:t>
            </a:r>
          </a:p>
          <a:p>
            <a:pPr lvl="2">
              <a:buFont typeface="Wingdings" panose="05000000000000000000" pitchFamily="2" charset="2"/>
              <a:buChar char="ü"/>
            </a:pPr>
            <a:r>
              <a:rPr lang="en-US" altLang="en-US" dirty="0">
                <a:latin typeface="Times New Roman" pitchFamily="18" charset="0"/>
                <a:cs typeface="Times New Roman" pitchFamily="18" charset="0"/>
              </a:rPr>
              <a:t>Lighter, stronger, and more durable</a:t>
            </a:r>
          </a:p>
          <a:p>
            <a:pPr lvl="2">
              <a:buFont typeface="Wingdings" panose="05000000000000000000" pitchFamily="2" charset="2"/>
              <a:buChar char="ü"/>
            </a:pPr>
            <a:r>
              <a:rPr lang="en-US" altLang="en-US" dirty="0" smtClean="0">
                <a:latin typeface="Times New Roman" pitchFamily="18" charset="0"/>
                <a:cs typeface="Times New Roman" pitchFamily="18" charset="0"/>
              </a:rPr>
              <a:t>Excellent mechanical properties</a:t>
            </a:r>
          </a:p>
          <a:p>
            <a:pPr lvl="2">
              <a:buFont typeface="Wingdings" panose="05000000000000000000" pitchFamily="2" charset="2"/>
              <a:buChar char="ü"/>
            </a:pPr>
            <a:r>
              <a:rPr lang="en-US" altLang="en-US" dirty="0" smtClean="0">
                <a:latin typeface="Times New Roman" pitchFamily="18" charset="0"/>
                <a:cs typeface="Times New Roman" pitchFamily="18" charset="0"/>
              </a:rPr>
              <a:t>Fuel Economy</a:t>
            </a:r>
          </a:p>
        </p:txBody>
      </p:sp>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2469" y="1115512"/>
            <a:ext cx="2592288" cy="2592288"/>
          </a:xfrm>
          <a:prstGeom prst="rect">
            <a:avLst/>
          </a:prstGeom>
        </p:spPr>
      </p:pic>
      <p:sp>
        <p:nvSpPr>
          <p:cNvPr id="7" name="標題 1"/>
          <p:cNvSpPr txBox="1">
            <a:spLocks/>
          </p:cNvSpPr>
          <p:nvPr/>
        </p:nvSpPr>
        <p:spPr bwMode="auto">
          <a:xfrm>
            <a:off x="200472" y="1078339"/>
            <a:ext cx="8915400" cy="6285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7500"/>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marL="457200" indent="-457200">
              <a:buFont typeface="Wingdings" panose="05000000000000000000" pitchFamily="2" charset="2"/>
              <a:buChar char="Ø"/>
            </a:pPr>
            <a:r>
              <a:rPr lang="en-US" altLang="en-US" sz="3200" b="1" u="sng"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Light Weight Oriented Solution Expert </a:t>
            </a:r>
            <a:endParaRPr lang="en-US" altLang="en-US" sz="3200" u="sng"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標題 1"/>
          <p:cNvSpPr txBox="1">
            <a:spLocks/>
          </p:cNvSpPr>
          <p:nvPr/>
        </p:nvSpPr>
        <p:spPr bwMode="auto">
          <a:xfrm>
            <a:off x="247867" y="3212922"/>
            <a:ext cx="8915400" cy="6285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7500"/>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marL="457200" indent="-457200">
              <a:buFont typeface="Wingdings" panose="05000000000000000000" pitchFamily="2" charset="2"/>
              <a:buChar char="Ø"/>
            </a:pPr>
            <a:r>
              <a:rPr lang="en-US" altLang="en-US" sz="3200" b="1" u="sng"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Engine Parts Solution Expert </a:t>
            </a:r>
            <a:endParaRPr lang="en-US" altLang="en-US" sz="3200" u="sng"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9" name="內容版面配置區 6"/>
          <p:cNvSpPr txBox="1">
            <a:spLocks/>
          </p:cNvSpPr>
          <p:nvPr/>
        </p:nvSpPr>
        <p:spPr bwMode="auto">
          <a:xfrm>
            <a:off x="569143" y="3851762"/>
            <a:ext cx="9361040" cy="316162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a:lstStyle>
          <a:p>
            <a:pPr lvl="1">
              <a:buClrTx/>
              <a:buFont typeface="Wingdings" panose="05000000000000000000" pitchFamily="2" charset="2"/>
              <a:buChar char="Ø"/>
            </a:pPr>
            <a:r>
              <a:rPr lang="en-US" altLang="en-US" b="1" dirty="0" smtClean="0">
                <a:latin typeface="Times New Roman" pitchFamily="18" charset="0"/>
                <a:cs typeface="Times New Roman" pitchFamily="18" charset="0"/>
              </a:rPr>
              <a:t>NASA </a:t>
            </a:r>
            <a:r>
              <a:rPr lang="en-US" altLang="en-US" b="1" dirty="0">
                <a:latin typeface="Times New Roman" pitchFamily="18" charset="0"/>
                <a:cs typeface="Times New Roman" pitchFamily="18" charset="0"/>
              </a:rPr>
              <a:t>High Performance Pistons</a:t>
            </a:r>
          </a:p>
          <a:p>
            <a:pPr lvl="2">
              <a:buClrTx/>
              <a:buFont typeface="Wingdings" panose="05000000000000000000" pitchFamily="2" charset="2"/>
              <a:buChar char="ü"/>
            </a:pPr>
            <a:r>
              <a:rPr lang="en-US" altLang="en-US" dirty="0">
                <a:latin typeface="Times New Roman" pitchFamily="18" charset="0"/>
                <a:cs typeface="Times New Roman" pitchFamily="18" charset="0"/>
              </a:rPr>
              <a:t>Lighter and stronger under high temperature operating environment</a:t>
            </a:r>
          </a:p>
          <a:p>
            <a:pPr lvl="2">
              <a:buClrTx/>
              <a:buFont typeface="Wingdings" panose="05000000000000000000" pitchFamily="2" charset="2"/>
              <a:buChar char="ü"/>
            </a:pPr>
            <a:r>
              <a:rPr lang="en-US" altLang="en-US" dirty="0" err="1" smtClean="0">
                <a:latin typeface="Times New Roman" pitchFamily="18" charset="0"/>
                <a:cs typeface="Times New Roman" pitchFamily="18" charset="0"/>
              </a:rPr>
              <a:t>RaiSuitable</a:t>
            </a:r>
            <a:r>
              <a:rPr lang="en-US" altLang="en-US" dirty="0" smtClean="0">
                <a:latin typeface="Times New Roman" pitchFamily="18" charset="0"/>
                <a:cs typeface="Times New Roman" pitchFamily="18" charset="0"/>
              </a:rPr>
              <a:t> for lightweight design without compromising  horse power</a:t>
            </a:r>
          </a:p>
          <a:p>
            <a:pPr lvl="2">
              <a:buClrTx/>
              <a:buFont typeface="Wingdings" panose="05000000000000000000" pitchFamily="2" charset="2"/>
              <a:buChar char="ü"/>
            </a:pPr>
            <a:r>
              <a:rPr lang="en-US" altLang="en-US" dirty="0" smtClean="0">
                <a:latin typeface="Times New Roman" pitchFamily="18" charset="0"/>
                <a:cs typeface="Times New Roman" pitchFamily="18" charset="0"/>
              </a:rPr>
              <a:t>sing </a:t>
            </a:r>
            <a:r>
              <a:rPr lang="en-US" altLang="en-US" dirty="0">
                <a:latin typeface="Times New Roman" pitchFamily="18" charset="0"/>
                <a:cs typeface="Times New Roman" pitchFamily="18" charset="0"/>
              </a:rPr>
              <a:t>compression ratio</a:t>
            </a:r>
          </a:p>
          <a:p>
            <a:pPr lvl="2">
              <a:buClrTx/>
              <a:buFont typeface="Wingdings" panose="05000000000000000000" pitchFamily="2" charset="2"/>
              <a:buChar char="ü"/>
            </a:pPr>
            <a:r>
              <a:rPr lang="en-US" altLang="en-US" dirty="0">
                <a:latin typeface="Times New Roman" pitchFamily="18" charset="0"/>
                <a:cs typeface="Times New Roman" pitchFamily="18" charset="0"/>
              </a:rPr>
              <a:t>Reduce emissions &amp; CO</a:t>
            </a:r>
            <a:r>
              <a:rPr lang="en-US" altLang="en-US" sz="1200" dirty="0">
                <a:latin typeface="Times New Roman" pitchFamily="18" charset="0"/>
                <a:cs typeface="Times New Roman" pitchFamily="18" charset="0"/>
              </a:rPr>
              <a:t>2  </a:t>
            </a:r>
            <a:r>
              <a:rPr lang="en-US" altLang="en-US" dirty="0">
                <a:latin typeface="Times New Roman" pitchFamily="18" charset="0"/>
                <a:cs typeface="Times New Roman" pitchFamily="18" charset="0"/>
              </a:rPr>
              <a:t>(green house gas</a:t>
            </a:r>
            <a:r>
              <a:rPr lang="en-US" altLang="en-US" dirty="0" smtClean="0">
                <a:latin typeface="Times New Roman" pitchFamily="18" charset="0"/>
                <a:cs typeface="Times New Roman" pitchFamily="18" charset="0"/>
              </a:rPr>
              <a:t>)</a:t>
            </a:r>
            <a:endParaRPr lang="en-US" altLang="en-US" b="1" dirty="0">
              <a:latin typeface="Times New Roman" pitchFamily="18" charset="0"/>
              <a:cs typeface="Times New Roman" pitchFamily="18" charset="0"/>
            </a:endParaRPr>
          </a:p>
          <a:p>
            <a:pPr lvl="1">
              <a:buClrTx/>
              <a:buFont typeface="Wingdings" panose="05000000000000000000" pitchFamily="2" charset="2"/>
              <a:buChar char="Ø"/>
            </a:pPr>
            <a:r>
              <a:rPr lang="en-US" altLang="en-US" b="1" dirty="0" smtClean="0">
                <a:latin typeface="Times New Roman" pitchFamily="18" charset="0"/>
                <a:cs typeface="Times New Roman" pitchFamily="18" charset="0"/>
              </a:rPr>
              <a:t>Fracture Splitting Connecting Rods</a:t>
            </a:r>
          </a:p>
          <a:p>
            <a:pPr lvl="2">
              <a:buClrTx/>
              <a:buFont typeface="Wingdings" panose="05000000000000000000" pitchFamily="2" charset="2"/>
              <a:buChar char="ü"/>
            </a:pPr>
            <a:r>
              <a:rPr lang="en-US" altLang="en-US" dirty="0" smtClean="0">
                <a:latin typeface="Times New Roman" pitchFamily="18" charset="0"/>
                <a:cs typeface="Times New Roman" pitchFamily="18" charset="0"/>
              </a:rPr>
              <a:t>Better Reproducibility</a:t>
            </a:r>
          </a:p>
          <a:p>
            <a:pPr marL="274320" lvl="1" indent="0">
              <a:buNone/>
            </a:pPr>
            <a:endParaRPr lang="en-US" altLang="en-US" dirty="0" smtClean="0">
              <a:latin typeface="Times New Roman" pitchFamily="18" charset="0"/>
              <a:cs typeface="Times New Roman" pitchFamily="18" charset="0"/>
            </a:endParaRPr>
          </a:p>
        </p:txBody>
      </p:sp>
      <p:pic>
        <p:nvPicPr>
          <p:cNvPr id="10" name="圖片 9"/>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861489" y="4186298"/>
            <a:ext cx="2733268" cy="2049951"/>
          </a:xfrm>
          <a:prstGeom prst="rect">
            <a:avLst/>
          </a:prstGeom>
        </p:spPr>
      </p:pic>
    </p:spTree>
    <p:extLst>
      <p:ext uri="{BB962C8B-B14F-4D97-AF65-F5344CB8AC3E}">
        <p14:creationId xmlns:p14="http://schemas.microsoft.com/office/powerpoint/2010/main" val="35632206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Your Best Choice </a:t>
            </a:r>
            <a:endParaRPr lang="zh-TW" altLang="en-US" dirty="0"/>
          </a:p>
        </p:txBody>
      </p:sp>
      <p:sp>
        <p:nvSpPr>
          <p:cNvPr id="4" name="投影片編號版面配置區 3"/>
          <p:cNvSpPr>
            <a:spLocks noGrp="1"/>
          </p:cNvSpPr>
          <p:nvPr>
            <p:ph type="sldNum" sz="quarter" idx="12"/>
          </p:nvPr>
        </p:nvSpPr>
        <p:spPr/>
        <p:txBody>
          <a:bodyPr/>
          <a:lstStyle/>
          <a:p>
            <a:fld id="{394CBC93-674D-4099-A803-9083643DBB32}" type="slidenum">
              <a:rPr lang="zh-TW" altLang="en-US" smtClean="0"/>
              <a:t>22</a:t>
            </a:fld>
            <a:endParaRPr lang="zh-TW" altLang="en-US" dirty="0"/>
          </a:p>
        </p:txBody>
      </p:sp>
      <p:sp>
        <p:nvSpPr>
          <p:cNvPr id="5" name="文字方塊 2"/>
          <p:cNvSpPr txBox="1">
            <a:spLocks noChangeArrowheads="1"/>
          </p:cNvSpPr>
          <p:nvPr/>
        </p:nvSpPr>
        <p:spPr bwMode="auto">
          <a:xfrm>
            <a:off x="217659" y="1176011"/>
            <a:ext cx="11549797" cy="5370701"/>
          </a:xfrm>
          <a:prstGeom prst="rect">
            <a:avLst/>
          </a:prstGeom>
          <a:noFill/>
          <a:ln w="9525">
            <a:noFill/>
            <a:miter lim="800000"/>
            <a:headEnd/>
            <a:tailEnd/>
          </a:ln>
        </p:spPr>
        <p:txBody>
          <a:bodyPr wrap="square">
            <a:spAutoFit/>
          </a:bodyPr>
          <a:lstStyle/>
          <a:p>
            <a:pPr marL="342900" indent="-342900">
              <a:spcAft>
                <a:spcPts val="1200"/>
              </a:spcAft>
              <a:buClr>
                <a:schemeClr val="tx1"/>
              </a:buClr>
              <a:buFont typeface="Wingdings" pitchFamily="2" charset="2"/>
              <a:buChar char="Ø"/>
            </a:pPr>
            <a:r>
              <a:rPr lang="en-US" altLang="zh-TW" sz="2800" dirty="0" smtClean="0">
                <a:solidFill>
                  <a:srgbClr val="0070C0"/>
                </a:solidFill>
                <a:latin typeface="Times New Roman" panose="02020603050405020304" pitchFamily="18" charset="0"/>
                <a:cs typeface="Times New Roman" panose="02020603050405020304" pitchFamily="18" charset="0"/>
              </a:rPr>
              <a:t>Capability &amp; Quality</a:t>
            </a:r>
            <a:r>
              <a:rPr lang="zh-TW" altLang="en-US" sz="2800" dirty="0" smtClean="0">
                <a:latin typeface="Times New Roman" panose="02020603050405020304" pitchFamily="18" charset="0"/>
                <a:cs typeface="Times New Roman" panose="02020603050405020304" pitchFamily="18" charset="0"/>
              </a:rPr>
              <a:t>：</a:t>
            </a:r>
            <a:r>
              <a:rPr lang="en-US" altLang="zh-TW" sz="2800" dirty="0">
                <a:solidFill>
                  <a:srgbClr val="000000"/>
                </a:solidFill>
                <a:latin typeface="Times New Roman" panose="02020603050405020304" pitchFamily="18" charset="0"/>
                <a:cs typeface="Times New Roman" panose="02020603050405020304" pitchFamily="18" charset="0"/>
              </a:rPr>
              <a:t>Having </a:t>
            </a:r>
            <a:r>
              <a:rPr lang="en-US" altLang="zh-TW" sz="2800" dirty="0" smtClean="0">
                <a:solidFill>
                  <a:srgbClr val="000000"/>
                </a:solidFill>
                <a:latin typeface="Times New Roman" panose="02020603050405020304" pitchFamily="18" charset="0"/>
                <a:cs typeface="Times New Roman" panose="02020603050405020304" pitchFamily="18" charset="0"/>
              </a:rPr>
              <a:t>over </a:t>
            </a:r>
            <a:r>
              <a:rPr lang="en-US" altLang="zh-TW" sz="2800" dirty="0">
                <a:solidFill>
                  <a:srgbClr val="000000"/>
                </a:solidFill>
                <a:latin typeface="Times New Roman" panose="02020603050405020304" pitchFamily="18" charset="0"/>
                <a:cs typeface="Times New Roman" panose="02020603050405020304" pitchFamily="18" charset="0"/>
              </a:rPr>
              <a:t>50 years experience in automotive industry with well-managed quality systems, </a:t>
            </a:r>
            <a:r>
              <a:rPr lang="en-US" altLang="zh-TW" sz="2800" dirty="0" smtClean="0">
                <a:solidFill>
                  <a:srgbClr val="000000"/>
                </a:solidFill>
                <a:latin typeface="Times New Roman" panose="02020603050405020304" pitchFamily="18" charset="0"/>
                <a:cs typeface="Times New Roman" panose="02020603050405020304" pitchFamily="18" charset="0"/>
              </a:rPr>
              <a:t>we are </a:t>
            </a:r>
            <a:r>
              <a:rPr lang="en-US" altLang="zh-TW" sz="2800" dirty="0">
                <a:solidFill>
                  <a:srgbClr val="000000"/>
                </a:solidFill>
                <a:latin typeface="Times New Roman" panose="02020603050405020304" pitchFamily="18" charset="0"/>
                <a:cs typeface="Times New Roman" panose="02020603050405020304" pitchFamily="18" charset="0"/>
              </a:rPr>
              <a:t>able to meet customers’ </a:t>
            </a:r>
            <a:r>
              <a:rPr lang="en-US" altLang="zh-TW" sz="2800" dirty="0" smtClean="0">
                <a:solidFill>
                  <a:srgbClr val="000000"/>
                </a:solidFill>
                <a:latin typeface="Times New Roman" panose="02020603050405020304" pitchFamily="18" charset="0"/>
                <a:cs typeface="Times New Roman" panose="02020603050405020304" pitchFamily="18" charset="0"/>
              </a:rPr>
              <a:t>requirements.</a:t>
            </a:r>
          </a:p>
          <a:p>
            <a:pPr marL="342900" indent="-342900">
              <a:spcAft>
                <a:spcPts val="1200"/>
              </a:spcAft>
              <a:buClr>
                <a:schemeClr val="tx1"/>
              </a:buClr>
              <a:buFont typeface="Wingdings" pitchFamily="2" charset="2"/>
              <a:buChar char="Ø"/>
            </a:pPr>
            <a:r>
              <a:rPr lang="en-US" altLang="zh-TW" sz="2800" dirty="0" smtClean="0">
                <a:solidFill>
                  <a:srgbClr val="0070C0"/>
                </a:solidFill>
                <a:latin typeface="Times New Roman" panose="02020603050405020304" pitchFamily="18" charset="0"/>
                <a:cs typeface="Times New Roman" panose="02020603050405020304" pitchFamily="18" charset="0"/>
              </a:rPr>
              <a:t>Deliver (Just-in-Time)</a:t>
            </a:r>
            <a:r>
              <a:rPr lang="zh-TW" altLang="en-US" sz="2800" dirty="0" smtClean="0">
                <a:latin typeface="Times New Roman" panose="02020603050405020304" pitchFamily="18" charset="0"/>
                <a:cs typeface="Times New Roman" panose="02020603050405020304" pitchFamily="18" charset="0"/>
              </a:rPr>
              <a:t>：</a:t>
            </a:r>
            <a:r>
              <a:rPr lang="en-US" altLang="zh-TW" sz="2800" dirty="0" smtClean="0">
                <a:solidFill>
                  <a:srgbClr val="000000"/>
                </a:solidFill>
                <a:latin typeface="Times New Roman" panose="02020603050405020304" pitchFamily="18" charset="0"/>
                <a:cs typeface="Times New Roman" panose="02020603050405020304" pitchFamily="18" charset="0"/>
              </a:rPr>
              <a:t>With different facilities and integrated processes in different regions, we have the ability to serve our customers on a JIT basis.</a:t>
            </a:r>
            <a:endParaRPr lang="en-US" altLang="zh-TW" sz="2800" dirty="0">
              <a:solidFill>
                <a:srgbClr val="000000"/>
              </a:solidFill>
              <a:latin typeface="Times New Roman" panose="02020603050405020304" pitchFamily="18" charset="0"/>
              <a:cs typeface="Times New Roman" panose="02020603050405020304" pitchFamily="18" charset="0"/>
            </a:endParaRPr>
          </a:p>
          <a:p>
            <a:pPr marL="342900" indent="-342900">
              <a:spcAft>
                <a:spcPts val="1200"/>
              </a:spcAft>
              <a:buClr>
                <a:schemeClr val="tx1"/>
              </a:buClr>
              <a:buFont typeface="Wingdings" pitchFamily="2" charset="2"/>
              <a:buChar char="Ø"/>
            </a:pPr>
            <a:r>
              <a:rPr lang="en-US" altLang="zh-TW" sz="2800" dirty="0" smtClean="0">
                <a:solidFill>
                  <a:srgbClr val="0070C0"/>
                </a:solidFill>
                <a:latin typeface="Times New Roman" panose="02020603050405020304" pitchFamily="18" charset="0"/>
                <a:cs typeface="Times New Roman" panose="02020603050405020304" pitchFamily="18" charset="0"/>
              </a:rPr>
              <a:t>One Stop Solution </a:t>
            </a:r>
            <a:r>
              <a:rPr lang="en-US" altLang="zh-TW" sz="2800" dirty="0" smtClean="0">
                <a:latin typeface="Times New Roman" panose="02020603050405020304" pitchFamily="18" charset="0"/>
                <a:cs typeface="Times New Roman" panose="02020603050405020304" pitchFamily="18" charset="0"/>
              </a:rPr>
              <a:t>:</a:t>
            </a:r>
            <a:r>
              <a:rPr lang="en-US" altLang="zh-TW" sz="2800" dirty="0" smtClean="0">
                <a:solidFill>
                  <a:srgbClr val="FFC000"/>
                </a:solidFill>
                <a:latin typeface="Times New Roman" panose="02020603050405020304" pitchFamily="18" charset="0"/>
                <a:cs typeface="Times New Roman" panose="02020603050405020304" pitchFamily="18" charset="0"/>
              </a:rPr>
              <a:t>  </a:t>
            </a:r>
            <a:r>
              <a:rPr lang="en-US" altLang="zh-TW" sz="2800" dirty="0" smtClean="0">
                <a:latin typeface="Times New Roman" panose="02020603050405020304" pitchFamily="18" charset="0"/>
                <a:cs typeface="Times New Roman" panose="02020603050405020304" pitchFamily="18" charset="0"/>
              </a:rPr>
              <a:t>With our product development capability, supply chain management and quality systems, we are able to find every solution for you to develop any metal products you desire.</a:t>
            </a:r>
          </a:p>
          <a:p>
            <a:pPr marL="342900" indent="-342900">
              <a:spcAft>
                <a:spcPts val="1200"/>
              </a:spcAft>
              <a:buClr>
                <a:schemeClr val="tx1"/>
              </a:buClr>
              <a:buFont typeface="Wingdings" pitchFamily="2" charset="2"/>
              <a:buChar char="Ø"/>
            </a:pPr>
            <a:r>
              <a:rPr lang="en-US" altLang="zh-TW" sz="2800" dirty="0" smtClean="0">
                <a:solidFill>
                  <a:srgbClr val="0070C0"/>
                </a:solidFill>
                <a:latin typeface="Times New Roman" panose="02020603050405020304" pitchFamily="18" charset="0"/>
                <a:cs typeface="Times New Roman" panose="02020603050405020304" pitchFamily="18" charset="0"/>
              </a:rPr>
              <a:t>Unique Services</a:t>
            </a:r>
            <a:r>
              <a:rPr lang="zh-TW" altLang="en-US" sz="2800" dirty="0" smtClean="0">
                <a:latin typeface="Times New Roman" panose="02020603050405020304" pitchFamily="18" charset="0"/>
                <a:cs typeface="Times New Roman" panose="02020603050405020304" pitchFamily="18" charset="0"/>
              </a:rPr>
              <a:t>：</a:t>
            </a:r>
            <a:r>
              <a:rPr lang="en-US" altLang="zh-TW" sz="2800" dirty="0" smtClean="0">
                <a:latin typeface="Times New Roman" panose="02020603050405020304" pitchFamily="18" charset="0"/>
                <a:cs typeface="Times New Roman" panose="02020603050405020304" pitchFamily="18" charset="0"/>
              </a:rPr>
              <a:t>O</a:t>
            </a:r>
            <a:r>
              <a:rPr lang="en-US" altLang="zh-TW" sz="2800" dirty="0" smtClean="0">
                <a:solidFill>
                  <a:srgbClr val="000000"/>
                </a:solidFill>
                <a:latin typeface="Times New Roman" panose="02020603050405020304" pitchFamily="18" charset="0"/>
                <a:cs typeface="Times New Roman" panose="02020603050405020304" pitchFamily="18" charset="0"/>
              </a:rPr>
              <a:t>ur full range services are unique, comprised of passion, pro-activity, reliability, innovation and efficiency. </a:t>
            </a:r>
          </a:p>
          <a:p>
            <a:pPr marL="342900" indent="-342900">
              <a:spcAft>
                <a:spcPts val="1200"/>
              </a:spcAft>
              <a:buFont typeface="Wingdings" pitchFamily="2" charset="2"/>
              <a:buChar char="Ø"/>
            </a:pPr>
            <a:endParaRPr lang="en-US" altLang="zh-TW" sz="2300" b="1" dirty="0">
              <a:solidFill>
                <a:srgbClr val="000000"/>
              </a:solidFill>
              <a:latin typeface="Calibri" pitchFamily="34" charset="0"/>
            </a:endParaRPr>
          </a:p>
        </p:txBody>
      </p:sp>
    </p:spTree>
    <p:extLst>
      <p:ext uri="{BB962C8B-B14F-4D97-AF65-F5344CB8AC3E}">
        <p14:creationId xmlns:p14="http://schemas.microsoft.com/office/powerpoint/2010/main" val="23909050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394CBC93-674D-4099-A803-9083643DBB32}" type="slidenum">
              <a:rPr lang="zh-TW" altLang="en-US" smtClean="0"/>
              <a:t>3</a:t>
            </a:fld>
            <a:endParaRPr lang="zh-TW" altLang="en-US" dirty="0"/>
          </a:p>
        </p:txBody>
      </p:sp>
      <p:pic>
        <p:nvPicPr>
          <p:cNvPr id="5" name="圖片 4"/>
          <p:cNvPicPr>
            <a:picLocks noChangeAspect="1"/>
          </p:cNvPicPr>
          <p:nvPr/>
        </p:nvPicPr>
        <p:blipFill>
          <a:blip r:embed="rId2"/>
          <a:stretch>
            <a:fillRect/>
          </a:stretch>
        </p:blipFill>
        <p:spPr>
          <a:xfrm>
            <a:off x="3474122" y="1878753"/>
            <a:ext cx="4173265" cy="3811201"/>
          </a:xfrm>
          <a:prstGeom prst="rect">
            <a:avLst/>
          </a:prstGeom>
        </p:spPr>
      </p:pic>
      <p:pic>
        <p:nvPicPr>
          <p:cNvPr id="6" name="圖片 5"/>
          <p:cNvPicPr>
            <a:picLocks noChangeAspect="1"/>
          </p:cNvPicPr>
          <p:nvPr/>
        </p:nvPicPr>
        <p:blipFill>
          <a:blip r:embed="rId3"/>
          <a:stretch>
            <a:fillRect/>
          </a:stretch>
        </p:blipFill>
        <p:spPr>
          <a:xfrm>
            <a:off x="8046514" y="1205966"/>
            <a:ext cx="1791282" cy="1096861"/>
          </a:xfrm>
          <a:prstGeom prst="ellipse">
            <a:avLst/>
          </a:prstGeom>
          <a:ln>
            <a:noFill/>
          </a:ln>
          <a:effectLst>
            <a:softEdge rad="112500"/>
          </a:effectLst>
        </p:spPr>
      </p:pic>
      <p:sp>
        <p:nvSpPr>
          <p:cNvPr id="7" name="文字方塊 6"/>
          <p:cNvSpPr txBox="1"/>
          <p:nvPr/>
        </p:nvSpPr>
        <p:spPr>
          <a:xfrm>
            <a:off x="328475" y="5162253"/>
            <a:ext cx="3113545" cy="369332"/>
          </a:xfrm>
          <a:prstGeom prst="rect">
            <a:avLst/>
          </a:prstGeom>
          <a:solidFill>
            <a:schemeClr val="bg1"/>
          </a:solidFill>
        </p:spPr>
        <p:txBody>
          <a:bodyPr wrap="none" rtlCol="0">
            <a:spAutoFit/>
          </a:bodyPr>
          <a:lstStyle/>
          <a:p>
            <a:r>
              <a:rPr lang="en-US" altLang="zh-TW" b="1" dirty="0">
                <a:solidFill>
                  <a:srgbClr val="7030A0"/>
                </a:solidFill>
                <a:latin typeface="Times New Roman" pitchFamily="18" charset="0"/>
                <a:cs typeface="Times New Roman" pitchFamily="18" charset="0"/>
              </a:rPr>
              <a:t>RW Kuala Lumpur, Malaysia</a:t>
            </a:r>
            <a:endParaRPr lang="zh-TW" altLang="en-US" b="1" dirty="0">
              <a:solidFill>
                <a:srgbClr val="7030A0"/>
              </a:solidFill>
              <a:latin typeface="Times New Roman" panose="02020603050405020304" pitchFamily="18" charset="0"/>
              <a:cs typeface="Times New Roman" panose="02020603050405020304" pitchFamily="18" charset="0"/>
            </a:endParaRPr>
          </a:p>
        </p:txBody>
      </p:sp>
      <p:sp>
        <p:nvSpPr>
          <p:cNvPr id="8" name="文字方塊 7"/>
          <p:cNvSpPr txBox="1"/>
          <p:nvPr/>
        </p:nvSpPr>
        <p:spPr>
          <a:xfrm>
            <a:off x="943324" y="2047028"/>
            <a:ext cx="2089546" cy="369332"/>
          </a:xfrm>
          <a:prstGeom prst="rect">
            <a:avLst/>
          </a:prstGeom>
          <a:solidFill>
            <a:schemeClr val="bg1"/>
          </a:solidFill>
        </p:spPr>
        <p:txBody>
          <a:bodyPr wrap="none" rtlCol="0">
            <a:spAutoFit/>
          </a:bodyPr>
          <a:lstStyle/>
          <a:p>
            <a:r>
              <a:rPr lang="en-US" altLang="zh-TW" b="1" dirty="0">
                <a:solidFill>
                  <a:srgbClr val="7030A0"/>
                </a:solidFill>
                <a:latin typeface="Times New Roman" pitchFamily="18" charset="0"/>
                <a:cs typeface="Times New Roman" pitchFamily="18" charset="0"/>
              </a:rPr>
              <a:t>RW Fuzhou, China</a:t>
            </a:r>
            <a:endParaRPr lang="zh-TW" altLang="en-US" b="1" dirty="0">
              <a:solidFill>
                <a:srgbClr val="7030A0"/>
              </a:solidFill>
              <a:latin typeface="Times New Roman" panose="02020603050405020304" pitchFamily="18" charset="0"/>
              <a:cs typeface="Times New Roman" panose="02020603050405020304" pitchFamily="18" charset="0"/>
            </a:endParaRPr>
          </a:p>
        </p:txBody>
      </p:sp>
      <p:sp>
        <p:nvSpPr>
          <p:cNvPr id="9" name="文字方塊 8"/>
          <p:cNvSpPr txBox="1"/>
          <p:nvPr/>
        </p:nvSpPr>
        <p:spPr>
          <a:xfrm>
            <a:off x="7841587" y="2231694"/>
            <a:ext cx="2666114" cy="369332"/>
          </a:xfrm>
          <a:prstGeom prst="rect">
            <a:avLst/>
          </a:prstGeom>
          <a:noFill/>
        </p:spPr>
        <p:txBody>
          <a:bodyPr wrap="none" rtlCol="0">
            <a:spAutoFit/>
          </a:bodyPr>
          <a:lstStyle/>
          <a:p>
            <a:r>
              <a:rPr lang="en-US" altLang="zh-TW" b="1" dirty="0" err="1">
                <a:solidFill>
                  <a:srgbClr val="7030A0"/>
                </a:solidFill>
                <a:latin typeface="Times New Roman" pitchFamily="18" charset="0"/>
                <a:cs typeface="Times New Roman" pitchFamily="18" charset="0"/>
              </a:rPr>
              <a:t>Unimax</a:t>
            </a:r>
            <a:r>
              <a:rPr lang="en-US" altLang="zh-TW" b="1" dirty="0">
                <a:solidFill>
                  <a:srgbClr val="7030A0"/>
                </a:solidFill>
                <a:latin typeface="Times New Roman" pitchFamily="18" charset="0"/>
                <a:cs typeface="Times New Roman" pitchFamily="18" charset="0"/>
              </a:rPr>
              <a:t> Shanghai, China</a:t>
            </a:r>
            <a:endParaRPr lang="zh-TW" altLang="en-US" b="1" dirty="0">
              <a:solidFill>
                <a:srgbClr val="7030A0"/>
              </a:solidFill>
              <a:latin typeface="Times New Roman" panose="02020603050405020304" pitchFamily="18" charset="0"/>
              <a:cs typeface="Times New Roman" panose="02020603050405020304" pitchFamily="18" charset="0"/>
            </a:endParaRPr>
          </a:p>
        </p:txBody>
      </p:sp>
      <p:sp>
        <p:nvSpPr>
          <p:cNvPr id="12" name="文字方塊 11"/>
          <p:cNvSpPr txBox="1"/>
          <p:nvPr/>
        </p:nvSpPr>
        <p:spPr>
          <a:xfrm>
            <a:off x="784667" y="2416794"/>
            <a:ext cx="2529347" cy="1569660"/>
          </a:xfrm>
          <a:prstGeom prst="rect">
            <a:avLst/>
          </a:prstGeom>
          <a:solidFill>
            <a:schemeClr val="accent6">
              <a:lumMod val="40000"/>
              <a:lumOff val="60000"/>
            </a:schemeClr>
          </a:solidFill>
          <a:ln w="19050">
            <a:solidFill>
              <a:schemeClr val="tx1"/>
            </a:solidFill>
          </a:ln>
        </p:spPr>
        <p:txBody>
          <a:bodyPr wrap="none" rtlCol="0">
            <a:spAutoFit/>
          </a:bodyPr>
          <a:lstStyle/>
          <a:p>
            <a:pPr marL="285750" indent="-285750">
              <a:buFont typeface="Wingdings" panose="05000000000000000000" pitchFamily="2" charset="2"/>
              <a:buChar char="l"/>
            </a:pPr>
            <a:r>
              <a:rPr lang="en-US" altLang="zh-TW" sz="1600" b="1" dirty="0" err="1" smtClean="0">
                <a:latin typeface="Times New Roman" panose="02020603050405020304" pitchFamily="18" charset="0"/>
                <a:cs typeface="Times New Roman" panose="02020603050405020304" pitchFamily="18" charset="0"/>
              </a:rPr>
              <a:t>Mfg</a:t>
            </a:r>
            <a:r>
              <a:rPr lang="en-US" altLang="zh-TW" sz="1600" b="1" dirty="0" smtClean="0">
                <a:latin typeface="Times New Roman" panose="02020603050405020304" pitchFamily="18" charset="0"/>
                <a:cs typeface="Times New Roman" panose="02020603050405020304" pitchFamily="18" charset="0"/>
              </a:rPr>
              <a:t> abilities:</a:t>
            </a:r>
          </a:p>
          <a:p>
            <a:r>
              <a:rPr lang="en-US" altLang="zh-TW" sz="1600" b="1" dirty="0">
                <a:latin typeface="Times New Roman" panose="02020603050405020304" pitchFamily="18" charset="0"/>
                <a:cs typeface="Times New Roman" panose="02020603050405020304" pitchFamily="18" charset="0"/>
              </a:rPr>
              <a:t> </a:t>
            </a:r>
            <a:r>
              <a:rPr lang="en-US" altLang="zh-TW" sz="1600" b="1" dirty="0" smtClean="0">
                <a:latin typeface="Times New Roman" panose="02020603050405020304" pitchFamily="18" charset="0"/>
                <a:cs typeface="Times New Roman" panose="02020603050405020304" pitchFamily="18" charset="0"/>
              </a:rPr>
              <a:t>    </a:t>
            </a:r>
            <a:r>
              <a:rPr lang="zh-TW" altLang="en-US" sz="1600" b="1" dirty="0" smtClean="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Steel forging, machining</a:t>
            </a:r>
          </a:p>
          <a:p>
            <a:pPr marL="285750" indent="-285750">
              <a:buFont typeface="Wingdings" panose="05000000000000000000" pitchFamily="2" charset="2"/>
              <a:buChar char="l"/>
            </a:pPr>
            <a:r>
              <a:rPr lang="en-US" altLang="zh-TW" sz="1600" b="1" dirty="0" smtClean="0">
                <a:latin typeface="Times New Roman" panose="02020603050405020304" pitchFamily="18" charset="0"/>
                <a:cs typeface="Times New Roman" panose="02020603050405020304" pitchFamily="18" charset="0"/>
              </a:rPr>
              <a:t>Products :</a:t>
            </a:r>
          </a:p>
          <a:p>
            <a:r>
              <a:rPr lang="en-US" altLang="zh-TW" sz="1600" b="1" dirty="0" smtClean="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 Pistons</a:t>
            </a:r>
          </a:p>
          <a:p>
            <a:r>
              <a:rPr lang="en-US" altLang="zh-TW" sz="1600" dirty="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    -- </a:t>
            </a:r>
            <a:r>
              <a:rPr lang="en-US" altLang="zh-TW" sz="1600" dirty="0" err="1" smtClean="0">
                <a:latin typeface="Times New Roman" panose="02020603050405020304" pitchFamily="18" charset="0"/>
                <a:cs typeface="Times New Roman" panose="02020603050405020304" pitchFamily="18" charset="0"/>
              </a:rPr>
              <a:t>Conrods</a:t>
            </a:r>
            <a:endParaRPr lang="en-US" altLang="zh-TW" sz="1600" dirty="0" smtClean="0">
              <a:latin typeface="Times New Roman" panose="02020603050405020304" pitchFamily="18" charset="0"/>
              <a:cs typeface="Times New Roman" panose="02020603050405020304" pitchFamily="18" charset="0"/>
            </a:endParaRPr>
          </a:p>
          <a:p>
            <a:r>
              <a:rPr lang="en-US" altLang="zh-TW" sz="1600" dirty="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    -- Steering components</a:t>
            </a:r>
            <a:endParaRPr lang="zh-TW" altLang="en-US" sz="1600" dirty="0">
              <a:latin typeface="Times New Roman" panose="02020603050405020304" pitchFamily="18" charset="0"/>
              <a:cs typeface="Times New Roman" panose="02020603050405020304" pitchFamily="18" charset="0"/>
            </a:endParaRPr>
          </a:p>
        </p:txBody>
      </p:sp>
      <p:sp>
        <p:nvSpPr>
          <p:cNvPr id="13" name="文字方塊 12"/>
          <p:cNvSpPr txBox="1"/>
          <p:nvPr/>
        </p:nvSpPr>
        <p:spPr>
          <a:xfrm>
            <a:off x="8976980" y="3827217"/>
            <a:ext cx="2141484" cy="369332"/>
          </a:xfrm>
          <a:prstGeom prst="rect">
            <a:avLst/>
          </a:prstGeom>
          <a:solidFill>
            <a:schemeClr val="bg1"/>
          </a:solidFill>
        </p:spPr>
        <p:txBody>
          <a:bodyPr wrap="none" rtlCol="0">
            <a:spAutoFit/>
          </a:bodyPr>
          <a:lstStyle/>
          <a:p>
            <a:r>
              <a:rPr lang="en-US" altLang="zh-TW" b="1" dirty="0">
                <a:solidFill>
                  <a:srgbClr val="7030A0"/>
                </a:solidFill>
                <a:latin typeface="Times New Roman" pitchFamily="18" charset="0"/>
                <a:cs typeface="Times New Roman" pitchFamily="18" charset="0"/>
              </a:rPr>
              <a:t>RW Tainan, Taiwan</a:t>
            </a:r>
            <a:endParaRPr lang="zh-TW" altLang="en-US" b="1" dirty="0">
              <a:solidFill>
                <a:srgbClr val="7030A0"/>
              </a:solidFill>
              <a:latin typeface="Times New Roman" panose="02020603050405020304" pitchFamily="18" charset="0"/>
              <a:cs typeface="Times New Roman" panose="02020603050405020304" pitchFamily="18" charset="0"/>
            </a:endParaRPr>
          </a:p>
        </p:txBody>
      </p:sp>
      <p:cxnSp>
        <p:nvCxnSpPr>
          <p:cNvPr id="15" name="直線接點 14"/>
          <p:cNvCxnSpPr/>
          <p:nvPr/>
        </p:nvCxnSpPr>
        <p:spPr>
          <a:xfrm flipH="1" flipV="1">
            <a:off x="2954136" y="4640519"/>
            <a:ext cx="2421784" cy="732697"/>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flipH="1">
            <a:off x="6212465" y="1888485"/>
            <a:ext cx="1834051" cy="1979374"/>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直線接點 16"/>
          <p:cNvCxnSpPr/>
          <p:nvPr/>
        </p:nvCxnSpPr>
        <p:spPr>
          <a:xfrm flipH="1">
            <a:off x="6388337" y="3367800"/>
            <a:ext cx="2345310" cy="842839"/>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文字方塊 17"/>
          <p:cNvSpPr txBox="1"/>
          <p:nvPr/>
        </p:nvSpPr>
        <p:spPr>
          <a:xfrm>
            <a:off x="876409" y="5505678"/>
            <a:ext cx="2675732" cy="1323439"/>
          </a:xfrm>
          <a:prstGeom prst="rect">
            <a:avLst/>
          </a:prstGeom>
          <a:solidFill>
            <a:schemeClr val="accent6">
              <a:lumMod val="40000"/>
              <a:lumOff val="60000"/>
            </a:schemeClr>
          </a:solidFill>
          <a:ln w="19050">
            <a:solidFill>
              <a:schemeClr val="tx1"/>
            </a:solidFill>
          </a:ln>
        </p:spPr>
        <p:txBody>
          <a:bodyPr wrap="none" rtlCol="0">
            <a:spAutoFit/>
          </a:bodyPr>
          <a:lstStyle/>
          <a:p>
            <a:pPr marL="285750" indent="-285750">
              <a:buFont typeface="Wingdings" panose="05000000000000000000" pitchFamily="2" charset="2"/>
              <a:buChar char="l"/>
            </a:pPr>
            <a:r>
              <a:rPr lang="en-US" altLang="zh-TW" sz="1600" b="1" smtClean="0">
                <a:latin typeface="Times New Roman" panose="02020603050405020304" pitchFamily="18" charset="0"/>
                <a:cs typeface="Times New Roman" panose="02020603050405020304" pitchFamily="18" charset="0"/>
              </a:rPr>
              <a:t>Mfg </a:t>
            </a:r>
            <a:r>
              <a:rPr lang="en-US" altLang="zh-TW" sz="1600" b="1" dirty="0">
                <a:latin typeface="Times New Roman" panose="02020603050405020304" pitchFamily="18" charset="0"/>
                <a:cs typeface="Times New Roman" panose="02020603050405020304" pitchFamily="18" charset="0"/>
              </a:rPr>
              <a:t>abilities</a:t>
            </a:r>
            <a:r>
              <a:rPr lang="zh-TW" altLang="en-US" sz="1600" b="1" dirty="0" smtClean="0">
                <a:latin typeface="Times New Roman" panose="02020603050405020304" pitchFamily="18" charset="0"/>
                <a:cs typeface="Times New Roman" panose="02020603050405020304" pitchFamily="18" charset="0"/>
              </a:rPr>
              <a:t> </a:t>
            </a:r>
            <a:r>
              <a:rPr lang="en-US" altLang="zh-TW" sz="1600" b="1" dirty="0" smtClean="0">
                <a:latin typeface="Times New Roman" panose="02020603050405020304" pitchFamily="18" charset="0"/>
                <a:cs typeface="Times New Roman" panose="02020603050405020304" pitchFamily="18" charset="0"/>
              </a:rPr>
              <a:t>:</a:t>
            </a:r>
          </a:p>
          <a:p>
            <a:r>
              <a:rPr lang="en-US" altLang="zh-TW" sz="1600" b="1" dirty="0">
                <a:latin typeface="Times New Roman" panose="02020603050405020304" pitchFamily="18" charset="0"/>
                <a:cs typeface="Times New Roman" panose="02020603050405020304" pitchFamily="18" charset="0"/>
              </a:rPr>
              <a:t> </a:t>
            </a:r>
            <a:r>
              <a:rPr lang="en-US" altLang="zh-TW" sz="1600" b="1" dirty="0" smtClean="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Gravity casting, machining</a:t>
            </a:r>
          </a:p>
          <a:p>
            <a:pPr marL="285750" indent="-285750">
              <a:buFont typeface="Wingdings" panose="05000000000000000000" pitchFamily="2" charset="2"/>
              <a:buChar char="l"/>
            </a:pPr>
            <a:r>
              <a:rPr lang="en-US" altLang="zh-TW" sz="1600" b="1" dirty="0" smtClean="0">
                <a:latin typeface="Times New Roman" panose="02020603050405020304" pitchFamily="18" charset="0"/>
                <a:cs typeface="Times New Roman" panose="02020603050405020304" pitchFamily="18" charset="0"/>
              </a:rPr>
              <a:t>Products:</a:t>
            </a:r>
          </a:p>
          <a:p>
            <a:r>
              <a:rPr lang="en-US" altLang="zh-TW" sz="1600" dirty="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    -- Pistons</a:t>
            </a:r>
          </a:p>
          <a:p>
            <a:r>
              <a:rPr lang="en-US" altLang="zh-TW" sz="1600" dirty="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    -- Al castings</a:t>
            </a:r>
            <a:endParaRPr lang="zh-TW" altLang="en-US" sz="1600" dirty="0">
              <a:latin typeface="Times New Roman" panose="02020603050405020304" pitchFamily="18" charset="0"/>
              <a:cs typeface="Times New Roman" panose="02020603050405020304" pitchFamily="18" charset="0"/>
            </a:endParaRPr>
          </a:p>
        </p:txBody>
      </p:sp>
      <p:sp>
        <p:nvSpPr>
          <p:cNvPr id="19" name="文字方塊 18"/>
          <p:cNvSpPr txBox="1"/>
          <p:nvPr/>
        </p:nvSpPr>
        <p:spPr>
          <a:xfrm>
            <a:off x="9912424" y="989044"/>
            <a:ext cx="2049728" cy="1323439"/>
          </a:xfrm>
          <a:prstGeom prst="rect">
            <a:avLst/>
          </a:prstGeom>
          <a:solidFill>
            <a:schemeClr val="accent6">
              <a:lumMod val="40000"/>
              <a:lumOff val="60000"/>
            </a:schemeClr>
          </a:solidFill>
          <a:ln w="19050">
            <a:solidFill>
              <a:schemeClr val="tx1"/>
            </a:solidFill>
          </a:ln>
        </p:spPr>
        <p:txBody>
          <a:bodyPr wrap="none" rtlCol="0">
            <a:spAutoFit/>
          </a:bodyPr>
          <a:lstStyle/>
          <a:p>
            <a:pPr marL="285750" indent="-285750">
              <a:buFont typeface="Wingdings" panose="05000000000000000000" pitchFamily="2" charset="2"/>
              <a:buChar char="l"/>
            </a:pPr>
            <a:r>
              <a:rPr lang="en-US" altLang="zh-TW" sz="1600" b="1" dirty="0" err="1" smtClean="0">
                <a:latin typeface="Times New Roman" panose="02020603050405020304" pitchFamily="18" charset="0"/>
                <a:cs typeface="Times New Roman" panose="02020603050405020304" pitchFamily="18" charset="0"/>
              </a:rPr>
              <a:t>Mfg</a:t>
            </a:r>
            <a:r>
              <a:rPr lang="en-US" altLang="zh-TW" sz="1600" b="1" dirty="0" smtClean="0">
                <a:latin typeface="Times New Roman" panose="02020603050405020304" pitchFamily="18" charset="0"/>
                <a:cs typeface="Times New Roman" panose="02020603050405020304" pitchFamily="18" charset="0"/>
              </a:rPr>
              <a:t> </a:t>
            </a:r>
            <a:r>
              <a:rPr lang="en-US" altLang="zh-TW" sz="1600" b="1" dirty="0">
                <a:latin typeface="Times New Roman" panose="02020603050405020304" pitchFamily="18" charset="0"/>
                <a:cs typeface="Times New Roman" panose="02020603050405020304" pitchFamily="18" charset="0"/>
              </a:rPr>
              <a:t>abilities</a:t>
            </a:r>
            <a:r>
              <a:rPr lang="en-US" altLang="zh-TW" sz="1600" b="1" dirty="0" smtClean="0">
                <a:latin typeface="Times New Roman" panose="02020603050405020304" pitchFamily="18" charset="0"/>
                <a:cs typeface="Times New Roman" panose="02020603050405020304" pitchFamily="18" charset="0"/>
              </a:rPr>
              <a:t> </a:t>
            </a:r>
            <a:r>
              <a:rPr lang="en-US" altLang="zh-TW" sz="1600" b="1" dirty="0">
                <a:latin typeface="Times New Roman" panose="02020603050405020304" pitchFamily="18" charset="0"/>
                <a:cs typeface="Times New Roman" panose="02020603050405020304" pitchFamily="18" charset="0"/>
              </a:rPr>
              <a:t>:</a:t>
            </a:r>
            <a:endParaRPr lang="en-US" altLang="zh-TW" sz="1600" b="1" dirty="0" smtClean="0">
              <a:latin typeface="Times New Roman" panose="02020603050405020304" pitchFamily="18" charset="0"/>
              <a:cs typeface="Times New Roman" panose="02020603050405020304" pitchFamily="18" charset="0"/>
            </a:endParaRPr>
          </a:p>
          <a:p>
            <a:r>
              <a:rPr lang="en-US" altLang="zh-TW" sz="1600" b="1" dirty="0">
                <a:latin typeface="Times New Roman" panose="02020603050405020304" pitchFamily="18" charset="0"/>
                <a:cs typeface="Times New Roman" panose="02020603050405020304" pitchFamily="18" charset="0"/>
              </a:rPr>
              <a:t> </a:t>
            </a:r>
            <a:r>
              <a:rPr lang="en-US" altLang="zh-TW" sz="1600" b="1" dirty="0" smtClean="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Tube hydroforming</a:t>
            </a:r>
          </a:p>
          <a:p>
            <a:pPr marL="285750" indent="-285750">
              <a:buFont typeface="Wingdings" panose="05000000000000000000" pitchFamily="2" charset="2"/>
              <a:buChar char="l"/>
            </a:pPr>
            <a:r>
              <a:rPr lang="en-US" altLang="zh-TW" sz="1600" b="1" dirty="0" smtClean="0">
                <a:latin typeface="Times New Roman" panose="02020603050405020304" pitchFamily="18" charset="0"/>
                <a:cs typeface="Times New Roman" panose="02020603050405020304" pitchFamily="18" charset="0"/>
              </a:rPr>
              <a:t>Products:</a:t>
            </a:r>
          </a:p>
          <a:p>
            <a:r>
              <a:rPr lang="en-US" altLang="zh-TW" sz="1600" dirty="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    -- Chassis</a:t>
            </a:r>
          </a:p>
          <a:p>
            <a:r>
              <a:rPr lang="en-US" altLang="zh-TW" sz="1600" dirty="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    -- Frame</a:t>
            </a:r>
            <a:endParaRPr lang="zh-TW" altLang="en-US" sz="1600" dirty="0">
              <a:latin typeface="Times New Roman" panose="02020603050405020304" pitchFamily="18" charset="0"/>
              <a:cs typeface="Times New Roman" panose="02020603050405020304" pitchFamily="18" charset="0"/>
            </a:endParaRPr>
          </a:p>
        </p:txBody>
      </p:sp>
      <p:sp>
        <p:nvSpPr>
          <p:cNvPr id="20" name="文字方塊 19"/>
          <p:cNvSpPr txBox="1"/>
          <p:nvPr/>
        </p:nvSpPr>
        <p:spPr>
          <a:xfrm>
            <a:off x="7926942" y="4166058"/>
            <a:ext cx="4121988" cy="2308324"/>
          </a:xfrm>
          <a:prstGeom prst="rect">
            <a:avLst/>
          </a:prstGeom>
          <a:solidFill>
            <a:schemeClr val="accent6">
              <a:lumMod val="40000"/>
              <a:lumOff val="60000"/>
            </a:schemeClr>
          </a:solidFill>
          <a:ln w="19050">
            <a:solidFill>
              <a:schemeClr val="tx1"/>
            </a:solidFill>
          </a:ln>
        </p:spPr>
        <p:txBody>
          <a:bodyPr wrap="square" rtlCol="0">
            <a:spAutoFit/>
          </a:bodyPr>
          <a:lstStyle/>
          <a:p>
            <a:pPr marL="285750" indent="-285750">
              <a:buFont typeface="Wingdings" panose="05000000000000000000" pitchFamily="2" charset="2"/>
              <a:buChar char="l"/>
            </a:pPr>
            <a:r>
              <a:rPr lang="en-US" altLang="zh-TW" sz="1600" b="1" dirty="0" err="1" smtClean="0">
                <a:latin typeface="Times New Roman" panose="02020603050405020304" pitchFamily="18" charset="0"/>
                <a:cs typeface="Times New Roman" panose="02020603050405020304" pitchFamily="18" charset="0"/>
              </a:rPr>
              <a:t>Mfg</a:t>
            </a:r>
            <a:r>
              <a:rPr lang="en-US" altLang="zh-TW" sz="1600" b="1" dirty="0" smtClean="0">
                <a:latin typeface="Times New Roman" panose="02020603050405020304" pitchFamily="18" charset="0"/>
                <a:cs typeface="Times New Roman" panose="02020603050405020304" pitchFamily="18" charset="0"/>
              </a:rPr>
              <a:t> </a:t>
            </a:r>
            <a:r>
              <a:rPr lang="en-US" altLang="zh-TW" sz="1600" b="1" dirty="0">
                <a:latin typeface="Times New Roman" panose="02020603050405020304" pitchFamily="18" charset="0"/>
                <a:cs typeface="Times New Roman" panose="02020603050405020304" pitchFamily="18" charset="0"/>
              </a:rPr>
              <a:t>abilities</a:t>
            </a:r>
            <a:r>
              <a:rPr lang="zh-TW" altLang="en-US" sz="1600" b="1" dirty="0" smtClean="0">
                <a:latin typeface="Times New Roman" panose="02020603050405020304" pitchFamily="18" charset="0"/>
                <a:cs typeface="Times New Roman" panose="02020603050405020304" pitchFamily="18" charset="0"/>
              </a:rPr>
              <a:t> </a:t>
            </a:r>
            <a:r>
              <a:rPr lang="en-US" altLang="zh-TW" sz="1600" b="1" dirty="0" smtClean="0">
                <a:latin typeface="Times New Roman" panose="02020603050405020304" pitchFamily="18" charset="0"/>
                <a:cs typeface="Times New Roman" panose="02020603050405020304" pitchFamily="18" charset="0"/>
              </a:rPr>
              <a:t>:</a:t>
            </a:r>
          </a:p>
          <a:p>
            <a:r>
              <a:rPr lang="en-US" altLang="zh-TW" sz="1600" b="1" dirty="0">
                <a:latin typeface="Times New Roman" panose="02020603050405020304" pitchFamily="18" charset="0"/>
                <a:cs typeface="Times New Roman" panose="02020603050405020304" pitchFamily="18" charset="0"/>
              </a:rPr>
              <a:t> </a:t>
            </a:r>
            <a:r>
              <a:rPr lang="en-US" altLang="zh-TW" sz="1600" b="1" dirty="0" smtClean="0">
                <a:latin typeface="Times New Roman" panose="02020603050405020304" pitchFamily="18" charset="0"/>
                <a:cs typeface="Times New Roman" panose="02020603050405020304" pitchFamily="18" charset="0"/>
              </a:rPr>
              <a:t>    </a:t>
            </a:r>
            <a:r>
              <a:rPr lang="zh-TW" altLang="en-US" sz="1600" b="1" dirty="0" smtClean="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Gravity casting/forging, machining</a:t>
            </a:r>
          </a:p>
          <a:p>
            <a:pPr marL="285750" indent="-285750">
              <a:buFont typeface="Wingdings" panose="05000000000000000000" pitchFamily="2" charset="2"/>
              <a:buChar char="l"/>
            </a:pPr>
            <a:r>
              <a:rPr lang="en-US" altLang="zh-TW" sz="1600" b="1" dirty="0" smtClean="0">
                <a:latin typeface="Times New Roman" panose="02020603050405020304" pitchFamily="18" charset="0"/>
                <a:cs typeface="Times New Roman" panose="02020603050405020304" pitchFamily="18" charset="0"/>
              </a:rPr>
              <a:t>Products:</a:t>
            </a:r>
          </a:p>
          <a:p>
            <a:r>
              <a:rPr lang="en-US" altLang="zh-TW" sz="1600" b="1" dirty="0">
                <a:latin typeface="Times New Roman" panose="02020603050405020304" pitchFamily="18" charset="0"/>
                <a:cs typeface="Times New Roman" panose="02020603050405020304" pitchFamily="18" charset="0"/>
              </a:rPr>
              <a:t> </a:t>
            </a:r>
            <a:r>
              <a:rPr lang="en-US" altLang="zh-TW" sz="1600" b="1" dirty="0" smtClean="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 Pistons</a:t>
            </a:r>
          </a:p>
          <a:p>
            <a:r>
              <a:rPr lang="en-US" altLang="zh-TW" sz="1600" dirty="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    -- </a:t>
            </a:r>
            <a:r>
              <a:rPr lang="en-US" altLang="zh-TW" sz="1600" dirty="0" err="1" smtClean="0">
                <a:latin typeface="Times New Roman" panose="02020603050405020304" pitchFamily="18" charset="0"/>
                <a:cs typeface="Times New Roman" panose="02020603050405020304" pitchFamily="18" charset="0"/>
              </a:rPr>
              <a:t>Conrods</a:t>
            </a:r>
            <a:endParaRPr lang="en-US" altLang="zh-TW" sz="1600" dirty="0" smtClean="0">
              <a:latin typeface="Times New Roman" panose="02020603050405020304" pitchFamily="18" charset="0"/>
              <a:cs typeface="Times New Roman" panose="02020603050405020304" pitchFamily="18" charset="0"/>
            </a:endParaRPr>
          </a:p>
          <a:p>
            <a:r>
              <a:rPr lang="en-US" altLang="zh-TW" sz="1600" dirty="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    -- Steering components</a:t>
            </a:r>
          </a:p>
          <a:p>
            <a:r>
              <a:rPr lang="zh-TW" altLang="en-US" sz="1600" dirty="0">
                <a:latin typeface="Times New Roman" panose="02020603050405020304" pitchFamily="18" charset="0"/>
                <a:cs typeface="Times New Roman" panose="02020603050405020304" pitchFamily="18" charset="0"/>
              </a:rPr>
              <a:t> </a:t>
            </a:r>
            <a:r>
              <a:rPr lang="zh-TW" altLang="en-US" sz="1600" dirty="0" smtClean="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a:t>
            </a:r>
            <a:r>
              <a:rPr lang="zh-TW" altLang="en-US" sz="1600" dirty="0" smtClean="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Al castings</a:t>
            </a:r>
          </a:p>
          <a:p>
            <a:r>
              <a:rPr lang="zh-TW" altLang="en-US" sz="1600" dirty="0">
                <a:latin typeface="Times New Roman" panose="02020603050405020304" pitchFamily="18" charset="0"/>
                <a:cs typeface="Times New Roman" panose="02020603050405020304" pitchFamily="18" charset="0"/>
              </a:rPr>
              <a:t> </a:t>
            </a:r>
            <a:r>
              <a:rPr lang="zh-TW" altLang="en-US" sz="1600" dirty="0" smtClean="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a:t>
            </a:r>
            <a:r>
              <a:rPr lang="zh-TW" altLang="en-US" sz="1600" dirty="0" smtClean="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Al forgings</a:t>
            </a:r>
          </a:p>
          <a:p>
            <a:r>
              <a:rPr lang="zh-TW" altLang="en-US" sz="1600" dirty="0">
                <a:latin typeface="Times New Roman" panose="02020603050405020304" pitchFamily="18" charset="0"/>
                <a:cs typeface="Times New Roman" panose="02020603050405020304" pitchFamily="18" charset="0"/>
              </a:rPr>
              <a:t> </a:t>
            </a:r>
            <a:r>
              <a:rPr lang="zh-TW" altLang="en-US" sz="1600" dirty="0" smtClean="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a:t>
            </a:r>
            <a:r>
              <a:rPr lang="zh-TW" altLang="en-US" sz="1600" dirty="0" smtClean="0">
                <a:latin typeface="Times New Roman" panose="02020603050405020304" pitchFamily="18" charset="0"/>
                <a:cs typeface="Times New Roman" panose="02020603050405020304" pitchFamily="18" charset="0"/>
              </a:rPr>
              <a:t> </a:t>
            </a:r>
            <a:r>
              <a:rPr lang="en-US" altLang="zh-TW" sz="1600" dirty="0" smtClean="0">
                <a:latin typeface="Times New Roman" panose="02020603050405020304" pitchFamily="18" charset="0"/>
                <a:cs typeface="Times New Roman" panose="02020603050405020304" pitchFamily="18" charset="0"/>
              </a:rPr>
              <a:t>Balance shafts</a:t>
            </a:r>
            <a:endParaRPr lang="zh-TW" altLang="en-US" sz="1600" dirty="0">
              <a:latin typeface="Times New Roman" panose="02020603050405020304" pitchFamily="18" charset="0"/>
              <a:cs typeface="Times New Roman" panose="02020603050405020304" pitchFamily="18" charset="0"/>
            </a:endParaRPr>
          </a:p>
        </p:txBody>
      </p:sp>
      <p:pic>
        <p:nvPicPr>
          <p:cNvPr id="2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8759" y="2584722"/>
            <a:ext cx="2074593" cy="133649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6711" y="899070"/>
            <a:ext cx="1937518" cy="129207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1606" y="4011883"/>
            <a:ext cx="2025179" cy="125477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標題 1"/>
          <p:cNvSpPr>
            <a:spLocks noGrp="1"/>
          </p:cNvSpPr>
          <p:nvPr>
            <p:ph type="title"/>
          </p:nvPr>
        </p:nvSpPr>
        <p:spPr>
          <a:xfrm>
            <a:off x="154460" y="-14733"/>
            <a:ext cx="11612996" cy="1002356"/>
          </a:xfrm>
        </p:spPr>
        <p:txBody>
          <a:bodyPr>
            <a:noAutofit/>
          </a:bodyPr>
          <a:lstStyle/>
          <a:p>
            <a:r>
              <a:rPr lang="en-US" altLang="zh-TW" dirty="0">
                <a:solidFill>
                  <a:srgbClr val="000000"/>
                </a:solidFill>
                <a:latin typeface="Times New Roman" pitchFamily="18" charset="0"/>
              </a:rPr>
              <a:t>Right Way Group</a:t>
            </a:r>
            <a:endParaRPr lang="zh-TW" altLang="en-US" dirty="0">
              <a:latin typeface="Times New Roman" panose="02020603050405020304" pitchFamily="18" charset="0"/>
            </a:endParaRPr>
          </a:p>
        </p:txBody>
      </p:sp>
      <p:cxnSp>
        <p:nvCxnSpPr>
          <p:cNvPr id="26" name="直線接點 25"/>
          <p:cNvCxnSpPr/>
          <p:nvPr/>
        </p:nvCxnSpPr>
        <p:spPr>
          <a:xfrm flipH="1" flipV="1">
            <a:off x="2961673" y="1560653"/>
            <a:ext cx="3056592" cy="2493238"/>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8806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Product Manufacturing Capabilities</a:t>
            </a:r>
            <a:endParaRPr lang="zh-TW" altLang="en-US" dirty="0"/>
          </a:p>
        </p:txBody>
      </p:sp>
      <p:sp>
        <p:nvSpPr>
          <p:cNvPr id="4" name="投影片編號版面配置區 3"/>
          <p:cNvSpPr>
            <a:spLocks noGrp="1"/>
          </p:cNvSpPr>
          <p:nvPr>
            <p:ph type="sldNum" sz="quarter" idx="12"/>
          </p:nvPr>
        </p:nvSpPr>
        <p:spPr/>
        <p:txBody>
          <a:bodyPr/>
          <a:lstStyle/>
          <a:p>
            <a:fld id="{394CBC93-674D-4099-A803-9083643DBB32}" type="slidenum">
              <a:rPr lang="zh-TW" altLang="en-US" smtClean="0"/>
              <a:t>4</a:t>
            </a:fld>
            <a:endParaRPr lang="zh-TW" altLang="en-US" dirty="0"/>
          </a:p>
        </p:txBody>
      </p:sp>
      <p:pic>
        <p:nvPicPr>
          <p:cNvPr id="5" name="圖片 4"/>
          <p:cNvPicPr>
            <a:picLocks noChangeAspect="1"/>
          </p:cNvPicPr>
          <p:nvPr/>
        </p:nvPicPr>
        <p:blipFill>
          <a:blip r:embed="rId2"/>
          <a:stretch>
            <a:fillRect/>
          </a:stretch>
        </p:blipFill>
        <p:spPr>
          <a:xfrm>
            <a:off x="1100816" y="971551"/>
            <a:ext cx="9451796" cy="5608066"/>
          </a:xfrm>
          <a:prstGeom prst="rect">
            <a:avLst/>
          </a:prstGeom>
        </p:spPr>
      </p:pic>
    </p:spTree>
    <p:extLst>
      <p:ext uri="{BB962C8B-B14F-4D97-AF65-F5344CB8AC3E}">
        <p14:creationId xmlns:p14="http://schemas.microsoft.com/office/powerpoint/2010/main" val="198002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solidFill>
                  <a:srgbClr val="000000"/>
                </a:solidFill>
              </a:rPr>
              <a:t>Milestones</a:t>
            </a:r>
            <a:endParaRPr lang="zh-TW" altLang="en-US" dirty="0"/>
          </a:p>
        </p:txBody>
      </p:sp>
      <p:sp>
        <p:nvSpPr>
          <p:cNvPr id="4" name="投影片編號版面配置區 3"/>
          <p:cNvSpPr>
            <a:spLocks noGrp="1"/>
          </p:cNvSpPr>
          <p:nvPr>
            <p:ph type="sldNum" sz="quarter" idx="12"/>
          </p:nvPr>
        </p:nvSpPr>
        <p:spPr/>
        <p:txBody>
          <a:bodyPr/>
          <a:lstStyle/>
          <a:p>
            <a:fld id="{394CBC93-674D-4099-A803-9083643DBB32}" type="slidenum">
              <a:rPr lang="zh-TW" altLang="en-US" smtClean="0"/>
              <a:t>5</a:t>
            </a:fld>
            <a:endParaRPr lang="zh-TW" altLang="en-US" dirty="0"/>
          </a:p>
        </p:txBody>
      </p:sp>
      <p:cxnSp>
        <p:nvCxnSpPr>
          <p:cNvPr id="5" name="Straight Connector 38"/>
          <p:cNvCxnSpPr>
            <a:cxnSpLocks noChangeShapeType="1"/>
          </p:cNvCxnSpPr>
          <p:nvPr/>
        </p:nvCxnSpPr>
        <p:spPr bwMode="auto">
          <a:xfrm flipH="1">
            <a:off x="6920305" y="3504047"/>
            <a:ext cx="19050" cy="2651166"/>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Connector 44"/>
          <p:cNvCxnSpPr>
            <a:cxnSpLocks noChangeShapeType="1"/>
          </p:cNvCxnSpPr>
          <p:nvPr/>
        </p:nvCxnSpPr>
        <p:spPr bwMode="auto">
          <a:xfrm flipH="1">
            <a:off x="5101376" y="2767484"/>
            <a:ext cx="794" cy="3396458"/>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Straight Connector 3"/>
          <p:cNvCxnSpPr>
            <a:cxnSpLocks noChangeShapeType="1"/>
          </p:cNvCxnSpPr>
          <p:nvPr/>
        </p:nvCxnSpPr>
        <p:spPr bwMode="auto">
          <a:xfrm>
            <a:off x="1423897" y="1331002"/>
            <a:ext cx="0" cy="4678362"/>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Straight Connector 32"/>
          <p:cNvCxnSpPr>
            <a:cxnSpLocks noChangeShapeType="1"/>
          </p:cNvCxnSpPr>
          <p:nvPr/>
        </p:nvCxnSpPr>
        <p:spPr bwMode="auto">
          <a:xfrm flipH="1">
            <a:off x="2319116" y="1706740"/>
            <a:ext cx="1208" cy="4310558"/>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 name="Straight Connector 36"/>
          <p:cNvCxnSpPr>
            <a:cxnSpLocks noChangeShapeType="1"/>
          </p:cNvCxnSpPr>
          <p:nvPr/>
        </p:nvCxnSpPr>
        <p:spPr bwMode="auto">
          <a:xfrm>
            <a:off x="3282869" y="2032675"/>
            <a:ext cx="0" cy="4133850"/>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38"/>
          <p:cNvCxnSpPr>
            <a:cxnSpLocks noChangeShapeType="1"/>
          </p:cNvCxnSpPr>
          <p:nvPr/>
        </p:nvCxnSpPr>
        <p:spPr bwMode="auto">
          <a:xfrm>
            <a:off x="4179758" y="2406095"/>
            <a:ext cx="5334" cy="3701694"/>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7"/>
          <p:cNvSpPr/>
          <p:nvPr/>
        </p:nvSpPr>
        <p:spPr bwMode="auto">
          <a:xfrm>
            <a:off x="1" y="6102349"/>
            <a:ext cx="11623588" cy="51833"/>
          </a:xfrm>
          <a:prstGeom prst="rect">
            <a:avLst/>
          </a:prstGeom>
          <a:gradFill flip="none" rotWithShape="1">
            <a:gsLst>
              <a:gs pos="100000">
                <a:schemeClr val="bg1"/>
              </a:gs>
              <a:gs pos="65500">
                <a:schemeClr val="tx1"/>
              </a:gs>
              <a:gs pos="31000">
                <a:schemeClr val="tx1"/>
              </a:gs>
              <a:gs pos="0">
                <a:schemeClr val="bg1"/>
              </a:gs>
            </a:gsLst>
            <a:lin ang="10800000" scaled="0"/>
            <a:tileRect/>
          </a:gradFill>
          <a:ln w="9525" cap="flat" cmpd="sng" algn="ctr">
            <a:noFill/>
            <a:prstDash val="solid"/>
            <a:round/>
            <a:headEnd type="none" w="med" len="med"/>
            <a:tailEnd type="none" w="med" len="med"/>
          </a:ln>
          <a:effectLst/>
          <a:extLst/>
        </p:spPr>
        <p:txBody>
          <a:bodyPr/>
          <a:lstStyle/>
          <a:p>
            <a:pPr eaLnBrk="1" hangingPunct="1">
              <a:defRPr/>
            </a:pPr>
            <a:endParaRPr lang="zh-TW" altLang="zh-TW" sz="2000" b="1">
              <a:latin typeface="Calibri" pitchFamily="34" charset="0"/>
            </a:endParaRPr>
          </a:p>
        </p:txBody>
      </p:sp>
      <p:sp>
        <p:nvSpPr>
          <p:cNvPr id="12" name="矩形 18"/>
          <p:cNvSpPr>
            <a:spLocks noChangeArrowheads="1"/>
          </p:cNvSpPr>
          <p:nvPr/>
        </p:nvSpPr>
        <p:spPr bwMode="auto">
          <a:xfrm>
            <a:off x="1071472" y="876978"/>
            <a:ext cx="2540247" cy="40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ts val="2800"/>
              </a:lnSpc>
              <a:spcAft>
                <a:spcPts val="1800"/>
              </a:spcAft>
            </a:pPr>
            <a:r>
              <a:rPr lang="en-US" altLang="zh-TW" sz="1600" b="1" i="1" dirty="0">
                <a:solidFill>
                  <a:schemeClr val="tx1">
                    <a:lumMod val="65000"/>
                    <a:lumOff val="35000"/>
                  </a:schemeClr>
                </a:solidFill>
                <a:latin typeface="Times New Roman" pitchFamily="18" charset="0"/>
                <a:ea typeface="Arial Unicode MS" pitchFamily="34" charset="-120"/>
                <a:cs typeface="Arial Unicode MS" pitchFamily="34" charset="-120"/>
              </a:rPr>
              <a:t>Founded in Tainan, Taiwan</a:t>
            </a:r>
          </a:p>
        </p:txBody>
      </p:sp>
      <p:sp>
        <p:nvSpPr>
          <p:cNvPr id="13" name="矩形 19"/>
          <p:cNvSpPr>
            <a:spLocks noChangeArrowheads="1"/>
          </p:cNvSpPr>
          <p:nvPr/>
        </p:nvSpPr>
        <p:spPr bwMode="auto">
          <a:xfrm>
            <a:off x="2027351" y="1240219"/>
            <a:ext cx="6602412" cy="40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90600" indent="-990600">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ts val="2800"/>
              </a:lnSpc>
              <a:spcAft>
                <a:spcPts val="1800"/>
              </a:spcAft>
            </a:pPr>
            <a:r>
              <a:rPr lang="en-US" altLang="zh-TW" sz="1600" b="1" dirty="0">
                <a:solidFill>
                  <a:schemeClr val="tx1">
                    <a:lumMod val="65000"/>
                    <a:lumOff val="35000"/>
                  </a:schemeClr>
                </a:solidFill>
                <a:latin typeface="Times New Roman" pitchFamily="18" charset="0"/>
                <a:ea typeface="Arial Unicode MS" pitchFamily="34" charset="-120"/>
                <a:cs typeface="Arial Unicode MS" pitchFamily="34" charset="-120"/>
              </a:rPr>
              <a:t>Technical Cooperation with</a:t>
            </a:r>
            <a:r>
              <a:rPr lang="zh-TW" altLang="en-US" sz="1600" b="1" dirty="0">
                <a:solidFill>
                  <a:schemeClr val="tx1">
                    <a:lumMod val="65000"/>
                    <a:lumOff val="35000"/>
                  </a:schemeClr>
                </a:solidFill>
                <a:latin typeface="Times New Roman" pitchFamily="18" charset="0"/>
                <a:ea typeface="Arial Unicode MS" pitchFamily="34" charset="-120"/>
                <a:cs typeface="Arial Unicode MS" pitchFamily="34" charset="-120"/>
              </a:rPr>
              <a:t> </a:t>
            </a:r>
            <a:r>
              <a:rPr lang="en-US" altLang="zh-TW" sz="1600" b="1" dirty="0">
                <a:solidFill>
                  <a:schemeClr val="tx1">
                    <a:lumMod val="65000"/>
                    <a:lumOff val="35000"/>
                  </a:schemeClr>
                </a:solidFill>
                <a:latin typeface="Times New Roman" pitchFamily="18" charset="0"/>
                <a:ea typeface="Arial Unicode MS" pitchFamily="34" charset="-120"/>
                <a:cs typeface="Arial Unicode MS" pitchFamily="34" charset="-120"/>
              </a:rPr>
              <a:t>Japan ART metal Ltd. for Pistons Technology</a:t>
            </a:r>
          </a:p>
        </p:txBody>
      </p:sp>
      <p:sp>
        <p:nvSpPr>
          <p:cNvPr id="14" name="矩形 20"/>
          <p:cNvSpPr>
            <a:spLocks noChangeArrowheads="1"/>
          </p:cNvSpPr>
          <p:nvPr/>
        </p:nvSpPr>
        <p:spPr bwMode="auto">
          <a:xfrm>
            <a:off x="2765345" y="1761213"/>
            <a:ext cx="781367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90600" indent="-990600">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ts val="1200"/>
              </a:lnSpc>
            </a:pPr>
            <a:r>
              <a:rPr lang="en-US" altLang="zh-TW" sz="1600" b="1" dirty="0">
                <a:solidFill>
                  <a:schemeClr val="tx1">
                    <a:lumMod val="65000"/>
                    <a:lumOff val="35000"/>
                  </a:schemeClr>
                </a:solidFill>
                <a:latin typeface="Times New Roman" pitchFamily="18" charset="0"/>
                <a:ea typeface="Arial Unicode MS" pitchFamily="34" charset="-120"/>
                <a:cs typeface="Arial Unicode MS" pitchFamily="34" charset="-120"/>
              </a:rPr>
              <a:t>Technical Cooperation with Japan Yayoi Forging Co. for Steering &amp; Suspension Parts</a:t>
            </a:r>
          </a:p>
        </p:txBody>
      </p:sp>
      <p:sp>
        <p:nvSpPr>
          <p:cNvPr id="15" name="矩形 21"/>
          <p:cNvSpPr>
            <a:spLocks noChangeArrowheads="1"/>
          </p:cNvSpPr>
          <p:nvPr/>
        </p:nvSpPr>
        <p:spPr bwMode="auto">
          <a:xfrm>
            <a:off x="3766663" y="1996367"/>
            <a:ext cx="4867275" cy="40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90600" indent="-990600">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ts val="2800"/>
              </a:lnSpc>
              <a:spcAft>
                <a:spcPts val="1800"/>
              </a:spcAft>
            </a:pPr>
            <a:r>
              <a:rPr lang="en-US" altLang="zh-TW" sz="1600" b="1" dirty="0">
                <a:solidFill>
                  <a:schemeClr val="tx1">
                    <a:lumMod val="65000"/>
                    <a:lumOff val="35000"/>
                  </a:schemeClr>
                </a:solidFill>
                <a:latin typeface="Times New Roman" pitchFamily="18" charset="0"/>
                <a:ea typeface="Arial Unicode MS" pitchFamily="34" charset="-120"/>
                <a:cs typeface="Arial Unicode MS" pitchFamily="34" charset="-120"/>
              </a:rPr>
              <a:t>Publicly traded on the Taiwan Stock Exchange </a:t>
            </a:r>
          </a:p>
        </p:txBody>
      </p:sp>
      <p:sp>
        <p:nvSpPr>
          <p:cNvPr id="16" name="矩形 26"/>
          <p:cNvSpPr>
            <a:spLocks noChangeArrowheads="1"/>
          </p:cNvSpPr>
          <p:nvPr/>
        </p:nvSpPr>
        <p:spPr bwMode="auto">
          <a:xfrm>
            <a:off x="4625207" y="2511897"/>
            <a:ext cx="6165850" cy="25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90600" indent="-990600">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ts val="1200"/>
              </a:lnSpc>
            </a:pPr>
            <a:r>
              <a:rPr lang="en-US" altLang="zh-TW" sz="1600" b="1" dirty="0">
                <a:solidFill>
                  <a:srgbClr val="00B0F0"/>
                </a:solidFill>
                <a:latin typeface="Times New Roman" pitchFamily="18" charset="0"/>
                <a:ea typeface="Arial Unicode MS" pitchFamily="34" charset="-120"/>
                <a:cs typeface="Arial Unicode MS" pitchFamily="34" charset="-120"/>
              </a:rPr>
              <a:t>Establishment of Right Way Industrial (Kuala Lumpur), Malaysia</a:t>
            </a:r>
          </a:p>
        </p:txBody>
      </p:sp>
      <p:cxnSp>
        <p:nvCxnSpPr>
          <p:cNvPr id="17" name="Straight Connector 38"/>
          <p:cNvCxnSpPr>
            <a:cxnSpLocks noChangeShapeType="1"/>
          </p:cNvCxnSpPr>
          <p:nvPr/>
        </p:nvCxnSpPr>
        <p:spPr bwMode="auto">
          <a:xfrm>
            <a:off x="6046529" y="3190294"/>
            <a:ext cx="10896" cy="2942692"/>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8" name="矩形 36"/>
          <p:cNvSpPr>
            <a:spLocks noChangeArrowheads="1"/>
          </p:cNvSpPr>
          <p:nvPr/>
        </p:nvSpPr>
        <p:spPr bwMode="auto">
          <a:xfrm>
            <a:off x="5589708" y="2890999"/>
            <a:ext cx="5688013" cy="236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ts val="1000"/>
              </a:lnSpc>
            </a:pPr>
            <a:r>
              <a:rPr lang="en-US" altLang="zh-TW" sz="1600" b="1" dirty="0">
                <a:solidFill>
                  <a:srgbClr val="00B0F0"/>
                </a:solidFill>
                <a:latin typeface="Times New Roman" pitchFamily="18" charset="0"/>
                <a:ea typeface="Arial Unicode MS" pitchFamily="34" charset="-120"/>
                <a:cs typeface="Arial Unicode MS" pitchFamily="34" charset="-120"/>
              </a:rPr>
              <a:t>Establishment of Right Way Auto Parts (Fu Zhou), China</a:t>
            </a:r>
          </a:p>
        </p:txBody>
      </p:sp>
      <p:sp>
        <p:nvSpPr>
          <p:cNvPr id="19" name="Oval 15"/>
          <p:cNvSpPr>
            <a:spLocks noChangeArrowheads="1"/>
          </p:cNvSpPr>
          <p:nvPr/>
        </p:nvSpPr>
        <p:spPr bwMode="auto">
          <a:xfrm>
            <a:off x="6817118" y="6002813"/>
            <a:ext cx="244475" cy="225425"/>
          </a:xfrm>
          <a:prstGeom prst="ellipse">
            <a:avLst/>
          </a:prstGeom>
          <a:solidFill>
            <a:srgbClr val="FFFF00"/>
          </a:solidFill>
          <a:ln w="25400" algn="ctr">
            <a:solidFill>
              <a:schemeClr val="tx1"/>
            </a:solidFill>
            <a:round/>
            <a:headEnd/>
            <a:tailEnd/>
          </a:ln>
        </p:spPr>
        <p:txBody>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endParaRPr lang="zh-TW" altLang="zh-TW" sz="2000" b="1">
              <a:latin typeface="Times New Roman" pitchFamily="18" charset="0"/>
            </a:endParaRPr>
          </a:p>
        </p:txBody>
      </p:sp>
      <p:sp>
        <p:nvSpPr>
          <p:cNvPr id="20" name="矩形 47"/>
          <p:cNvSpPr>
            <a:spLocks noChangeArrowheads="1"/>
          </p:cNvSpPr>
          <p:nvPr/>
        </p:nvSpPr>
        <p:spPr bwMode="auto">
          <a:xfrm>
            <a:off x="6544963" y="3094319"/>
            <a:ext cx="3161443" cy="40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714375" indent="-7143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ts val="2800"/>
              </a:lnSpc>
              <a:spcAft>
                <a:spcPts val="1800"/>
              </a:spcAft>
            </a:pPr>
            <a:r>
              <a:rPr lang="en-US" altLang="zh-TW" sz="1600" b="1" i="1" dirty="0">
                <a:solidFill>
                  <a:schemeClr val="tx1">
                    <a:lumMod val="65000"/>
                    <a:lumOff val="35000"/>
                  </a:schemeClr>
                </a:solidFill>
                <a:latin typeface="Times New Roman" pitchFamily="18" charset="0"/>
                <a:ea typeface="Arial Unicode MS" pitchFamily="34" charset="-120"/>
                <a:cs typeface="Arial Unicode MS" pitchFamily="34" charset="-120"/>
              </a:rPr>
              <a:t>ISO 9001 and ISO 14001 Certified </a:t>
            </a:r>
          </a:p>
        </p:txBody>
      </p:sp>
      <p:sp>
        <p:nvSpPr>
          <p:cNvPr id="21" name="矩形 51"/>
          <p:cNvSpPr>
            <a:spLocks noChangeArrowheads="1"/>
          </p:cNvSpPr>
          <p:nvPr/>
        </p:nvSpPr>
        <p:spPr bwMode="auto">
          <a:xfrm>
            <a:off x="7353101" y="3467593"/>
            <a:ext cx="2124299" cy="409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ts val="2800"/>
              </a:lnSpc>
              <a:spcAft>
                <a:spcPts val="1800"/>
              </a:spcAft>
            </a:pPr>
            <a:r>
              <a:rPr lang="en-US" altLang="zh-TW" sz="1600" b="1" i="1" dirty="0">
                <a:solidFill>
                  <a:schemeClr val="tx1">
                    <a:lumMod val="65000"/>
                    <a:lumOff val="35000"/>
                  </a:schemeClr>
                </a:solidFill>
                <a:latin typeface="Times New Roman" pitchFamily="18" charset="0"/>
                <a:ea typeface="Arial Unicode MS" pitchFamily="34" charset="-120"/>
                <a:cs typeface="Arial Unicode MS" pitchFamily="34" charset="-120"/>
              </a:rPr>
              <a:t>ISO TS16949 Certified</a:t>
            </a:r>
          </a:p>
        </p:txBody>
      </p:sp>
      <p:cxnSp>
        <p:nvCxnSpPr>
          <p:cNvPr id="22" name="Straight Connector 38"/>
          <p:cNvCxnSpPr>
            <a:cxnSpLocks noChangeShapeType="1"/>
          </p:cNvCxnSpPr>
          <p:nvPr/>
        </p:nvCxnSpPr>
        <p:spPr bwMode="auto">
          <a:xfrm>
            <a:off x="7786360" y="3909707"/>
            <a:ext cx="10899" cy="2089137"/>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Connector 38"/>
          <p:cNvCxnSpPr>
            <a:cxnSpLocks noChangeShapeType="1"/>
          </p:cNvCxnSpPr>
          <p:nvPr/>
        </p:nvCxnSpPr>
        <p:spPr bwMode="auto">
          <a:xfrm flipH="1">
            <a:off x="8645992" y="4514931"/>
            <a:ext cx="7112" cy="1499858"/>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文字方塊 2"/>
          <p:cNvSpPr txBox="1">
            <a:spLocks noChangeArrowheads="1"/>
          </p:cNvSpPr>
          <p:nvPr/>
        </p:nvSpPr>
        <p:spPr bwMode="auto">
          <a:xfrm>
            <a:off x="1104810" y="6218914"/>
            <a:ext cx="6397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1600"/>
              <a:t>1964</a:t>
            </a:r>
          </a:p>
        </p:txBody>
      </p:sp>
      <p:sp>
        <p:nvSpPr>
          <p:cNvPr id="25" name="文字方塊 41"/>
          <p:cNvSpPr txBox="1">
            <a:spLocks noChangeArrowheads="1"/>
          </p:cNvSpPr>
          <p:nvPr/>
        </p:nvSpPr>
        <p:spPr bwMode="auto">
          <a:xfrm>
            <a:off x="2003202" y="6210975"/>
            <a:ext cx="63976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1600"/>
              <a:t>1967</a:t>
            </a:r>
          </a:p>
        </p:txBody>
      </p:sp>
      <p:sp>
        <p:nvSpPr>
          <p:cNvPr id="26" name="文字方塊 42"/>
          <p:cNvSpPr txBox="1">
            <a:spLocks noChangeArrowheads="1"/>
          </p:cNvSpPr>
          <p:nvPr/>
        </p:nvSpPr>
        <p:spPr bwMode="auto">
          <a:xfrm>
            <a:off x="2974895" y="6215740"/>
            <a:ext cx="6397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1600"/>
              <a:t>1973</a:t>
            </a:r>
          </a:p>
        </p:txBody>
      </p:sp>
      <p:sp>
        <p:nvSpPr>
          <p:cNvPr id="27" name="文字方塊 43"/>
          <p:cNvSpPr txBox="1">
            <a:spLocks noChangeArrowheads="1"/>
          </p:cNvSpPr>
          <p:nvPr/>
        </p:nvSpPr>
        <p:spPr bwMode="auto">
          <a:xfrm>
            <a:off x="3866004" y="6210974"/>
            <a:ext cx="639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1600" dirty="0"/>
              <a:t>1980</a:t>
            </a:r>
          </a:p>
        </p:txBody>
      </p:sp>
      <p:sp>
        <p:nvSpPr>
          <p:cNvPr id="28" name="文字方塊 44"/>
          <p:cNvSpPr txBox="1">
            <a:spLocks noChangeArrowheads="1"/>
          </p:cNvSpPr>
          <p:nvPr/>
        </p:nvSpPr>
        <p:spPr bwMode="auto">
          <a:xfrm>
            <a:off x="4782289" y="6219504"/>
            <a:ext cx="639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1600" dirty="0"/>
              <a:t>1989</a:t>
            </a:r>
          </a:p>
        </p:txBody>
      </p:sp>
      <p:sp>
        <p:nvSpPr>
          <p:cNvPr id="29" name="文字方塊 45"/>
          <p:cNvSpPr txBox="1">
            <a:spLocks noChangeArrowheads="1"/>
          </p:cNvSpPr>
          <p:nvPr/>
        </p:nvSpPr>
        <p:spPr bwMode="auto">
          <a:xfrm>
            <a:off x="5738338" y="6226648"/>
            <a:ext cx="6397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1600"/>
              <a:t>1996</a:t>
            </a:r>
          </a:p>
        </p:txBody>
      </p:sp>
      <p:sp>
        <p:nvSpPr>
          <p:cNvPr id="30" name="文字方塊 46"/>
          <p:cNvSpPr txBox="1">
            <a:spLocks noChangeArrowheads="1"/>
          </p:cNvSpPr>
          <p:nvPr/>
        </p:nvSpPr>
        <p:spPr bwMode="auto">
          <a:xfrm>
            <a:off x="6653606" y="6226648"/>
            <a:ext cx="639763"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1600"/>
              <a:t>2002</a:t>
            </a:r>
          </a:p>
        </p:txBody>
      </p:sp>
      <p:sp>
        <p:nvSpPr>
          <p:cNvPr id="31" name="文字方塊 47"/>
          <p:cNvSpPr txBox="1">
            <a:spLocks noChangeArrowheads="1"/>
          </p:cNvSpPr>
          <p:nvPr/>
        </p:nvSpPr>
        <p:spPr bwMode="auto">
          <a:xfrm>
            <a:off x="7494046" y="6227444"/>
            <a:ext cx="6397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1600"/>
              <a:t>2004</a:t>
            </a:r>
          </a:p>
        </p:txBody>
      </p:sp>
      <p:sp>
        <p:nvSpPr>
          <p:cNvPr id="32" name="矩形 51"/>
          <p:cNvSpPr>
            <a:spLocks noChangeArrowheads="1"/>
          </p:cNvSpPr>
          <p:nvPr/>
        </p:nvSpPr>
        <p:spPr bwMode="auto">
          <a:xfrm>
            <a:off x="8308206" y="3962174"/>
            <a:ext cx="2978150"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ts val="1500"/>
              </a:lnSpc>
            </a:pPr>
            <a:r>
              <a:rPr lang="en-US" altLang="zh-TW" sz="1600" b="1" dirty="0">
                <a:solidFill>
                  <a:srgbClr val="00B0F0"/>
                </a:solidFill>
                <a:latin typeface="Times New Roman" pitchFamily="18" charset="0"/>
                <a:ea typeface="Arial Unicode MS" pitchFamily="34" charset="-120"/>
                <a:cs typeface="Arial Unicode MS" pitchFamily="34" charset="-120"/>
              </a:rPr>
              <a:t>Licensed by NASA (USA) to use</a:t>
            </a:r>
            <a:br>
              <a:rPr lang="en-US" altLang="zh-TW" sz="1600" b="1" dirty="0">
                <a:solidFill>
                  <a:srgbClr val="00B0F0"/>
                </a:solidFill>
                <a:latin typeface="Times New Roman" pitchFamily="18" charset="0"/>
                <a:ea typeface="Arial Unicode MS" pitchFamily="34" charset="-120"/>
                <a:cs typeface="Arial Unicode MS" pitchFamily="34" charset="-120"/>
              </a:rPr>
            </a:br>
            <a:r>
              <a:rPr lang="en-US" altLang="zh-TW" sz="1600" b="1" dirty="0">
                <a:solidFill>
                  <a:srgbClr val="00B0F0"/>
                </a:solidFill>
                <a:latin typeface="Times New Roman" pitchFamily="18" charset="0"/>
                <a:ea typeface="Arial Unicode MS" pitchFamily="34" charset="-120"/>
                <a:cs typeface="Arial Unicode MS" pitchFamily="34" charset="-120"/>
              </a:rPr>
              <a:t>high performance materials</a:t>
            </a:r>
          </a:p>
        </p:txBody>
      </p:sp>
      <p:sp>
        <p:nvSpPr>
          <p:cNvPr id="33" name="文字方塊 74"/>
          <p:cNvSpPr txBox="1">
            <a:spLocks noChangeArrowheads="1"/>
          </p:cNvSpPr>
          <p:nvPr/>
        </p:nvSpPr>
        <p:spPr bwMode="auto">
          <a:xfrm>
            <a:off x="8328490" y="6229102"/>
            <a:ext cx="6397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1600" dirty="0"/>
              <a:t>2005</a:t>
            </a:r>
          </a:p>
        </p:txBody>
      </p:sp>
      <p:sp>
        <p:nvSpPr>
          <p:cNvPr id="34" name="文字方塊 83"/>
          <p:cNvSpPr txBox="1">
            <a:spLocks noChangeArrowheads="1"/>
          </p:cNvSpPr>
          <p:nvPr/>
        </p:nvSpPr>
        <p:spPr bwMode="auto">
          <a:xfrm>
            <a:off x="9157519" y="6231613"/>
            <a:ext cx="6397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1600" dirty="0"/>
              <a:t>2014</a:t>
            </a:r>
          </a:p>
        </p:txBody>
      </p:sp>
      <p:sp>
        <p:nvSpPr>
          <p:cNvPr id="35" name="矩形 21"/>
          <p:cNvSpPr>
            <a:spLocks noChangeArrowheads="1"/>
          </p:cNvSpPr>
          <p:nvPr/>
        </p:nvSpPr>
        <p:spPr bwMode="auto">
          <a:xfrm>
            <a:off x="9124182" y="4507360"/>
            <a:ext cx="16668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90600" indent="-990600">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eaLnBrk="1" hangingPunct="1">
              <a:lnSpc>
                <a:spcPts val="1500"/>
              </a:lnSpc>
            </a:pPr>
            <a:r>
              <a:rPr lang="en-US" altLang="zh-TW" sz="1600" b="1" i="1" dirty="0">
                <a:solidFill>
                  <a:srgbClr val="7030A0"/>
                </a:solidFill>
                <a:latin typeface="Times New Roman" pitchFamily="18" charset="0"/>
                <a:ea typeface="Arial Unicode MS" pitchFamily="34" charset="-120"/>
                <a:cs typeface="Arial Unicode MS" pitchFamily="34" charset="-120"/>
              </a:rPr>
              <a:t>Celebrated our </a:t>
            </a:r>
          </a:p>
          <a:p>
            <a:pPr algn="ctr" eaLnBrk="1" hangingPunct="1">
              <a:lnSpc>
                <a:spcPts val="1500"/>
              </a:lnSpc>
            </a:pPr>
            <a:r>
              <a:rPr lang="en-US" altLang="zh-TW" sz="1600" b="1" i="1" dirty="0">
                <a:solidFill>
                  <a:srgbClr val="7030A0"/>
                </a:solidFill>
                <a:latin typeface="Times New Roman" pitchFamily="18" charset="0"/>
                <a:ea typeface="Arial Unicode MS" pitchFamily="34" charset="-120"/>
                <a:cs typeface="Arial Unicode MS" pitchFamily="34" charset="-120"/>
              </a:rPr>
              <a:t>50</a:t>
            </a:r>
            <a:r>
              <a:rPr lang="en-US" altLang="zh-TW" sz="1600" b="1" i="1" baseline="30000" dirty="0">
                <a:solidFill>
                  <a:srgbClr val="7030A0"/>
                </a:solidFill>
                <a:latin typeface="Times New Roman" pitchFamily="18" charset="0"/>
                <a:ea typeface="Arial Unicode MS" pitchFamily="34" charset="-120"/>
                <a:cs typeface="Arial Unicode MS" pitchFamily="34" charset="-120"/>
              </a:rPr>
              <a:t>th</a:t>
            </a:r>
            <a:r>
              <a:rPr lang="en-US" altLang="zh-TW" sz="1600" b="1" i="1" dirty="0">
                <a:solidFill>
                  <a:srgbClr val="7030A0"/>
                </a:solidFill>
                <a:latin typeface="Times New Roman" pitchFamily="18" charset="0"/>
                <a:ea typeface="Arial Unicode MS" pitchFamily="34" charset="-120"/>
                <a:cs typeface="Arial Unicode MS" pitchFamily="34" charset="-120"/>
              </a:rPr>
              <a:t> Anniversary!</a:t>
            </a:r>
          </a:p>
        </p:txBody>
      </p:sp>
      <p:sp>
        <p:nvSpPr>
          <p:cNvPr id="36" name="Oval 15"/>
          <p:cNvSpPr>
            <a:spLocks noChangeArrowheads="1"/>
          </p:cNvSpPr>
          <p:nvPr/>
        </p:nvSpPr>
        <p:spPr bwMode="auto">
          <a:xfrm>
            <a:off x="9355956" y="6017300"/>
            <a:ext cx="244475" cy="225425"/>
          </a:xfrm>
          <a:prstGeom prst="ellipse">
            <a:avLst/>
          </a:prstGeom>
          <a:solidFill>
            <a:srgbClr val="FFFF00"/>
          </a:solidFill>
          <a:ln w="25400" algn="ctr">
            <a:solidFill>
              <a:schemeClr val="tx1"/>
            </a:solidFill>
            <a:round/>
            <a:headEnd/>
            <a:tailEnd/>
          </a:ln>
        </p:spPr>
        <p:txBody>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endParaRPr lang="zh-TW" altLang="zh-TW" sz="2000" b="1">
              <a:latin typeface="Times New Roman" pitchFamily="18" charset="0"/>
            </a:endParaRPr>
          </a:p>
        </p:txBody>
      </p:sp>
      <p:cxnSp>
        <p:nvCxnSpPr>
          <p:cNvPr id="37" name="Straight Connector 38"/>
          <p:cNvCxnSpPr>
            <a:cxnSpLocks noChangeShapeType="1"/>
          </p:cNvCxnSpPr>
          <p:nvPr/>
        </p:nvCxnSpPr>
        <p:spPr bwMode="auto">
          <a:xfrm>
            <a:off x="9477400" y="4954275"/>
            <a:ext cx="794" cy="1063023"/>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8" name="Oval 12"/>
          <p:cNvSpPr>
            <a:spLocks noChangeArrowheads="1"/>
          </p:cNvSpPr>
          <p:nvPr/>
        </p:nvSpPr>
        <p:spPr bwMode="auto">
          <a:xfrm>
            <a:off x="2215927" y="6004600"/>
            <a:ext cx="244475" cy="225425"/>
          </a:xfrm>
          <a:prstGeom prst="ellipse">
            <a:avLst/>
          </a:prstGeom>
          <a:solidFill>
            <a:srgbClr val="FFFF00"/>
          </a:solidFill>
          <a:ln w="25400" algn="ctr">
            <a:solidFill>
              <a:schemeClr val="tx1"/>
            </a:solidFill>
            <a:round/>
            <a:headEnd/>
            <a:tailEnd/>
          </a:ln>
        </p:spPr>
        <p:txBody>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endParaRPr lang="zh-TW" altLang="zh-TW" sz="2000" b="1">
              <a:latin typeface="Times New Roman" pitchFamily="18" charset="0"/>
            </a:endParaRPr>
          </a:p>
        </p:txBody>
      </p:sp>
      <p:sp>
        <p:nvSpPr>
          <p:cNvPr id="39" name="Oval 24"/>
          <p:cNvSpPr>
            <a:spLocks noChangeArrowheads="1"/>
          </p:cNvSpPr>
          <p:nvPr/>
        </p:nvSpPr>
        <p:spPr bwMode="auto">
          <a:xfrm>
            <a:off x="4995013" y="6003606"/>
            <a:ext cx="244475" cy="225425"/>
          </a:xfrm>
          <a:prstGeom prst="ellipse">
            <a:avLst/>
          </a:prstGeom>
          <a:solidFill>
            <a:srgbClr val="FFFF00"/>
          </a:solidFill>
          <a:ln w="25400" algn="ctr">
            <a:solidFill>
              <a:schemeClr val="tx1"/>
            </a:solidFill>
            <a:round/>
            <a:headEnd/>
            <a:tailEnd/>
          </a:ln>
        </p:spPr>
        <p:txBody>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endParaRPr lang="zh-TW" altLang="zh-TW" sz="2000" b="1">
              <a:latin typeface="Times New Roman" pitchFamily="18" charset="0"/>
            </a:endParaRPr>
          </a:p>
        </p:txBody>
      </p:sp>
      <p:sp>
        <p:nvSpPr>
          <p:cNvPr id="40" name="Oval 46"/>
          <p:cNvSpPr>
            <a:spLocks noChangeArrowheads="1"/>
          </p:cNvSpPr>
          <p:nvPr/>
        </p:nvSpPr>
        <p:spPr bwMode="auto">
          <a:xfrm>
            <a:off x="4069203" y="6009364"/>
            <a:ext cx="244475" cy="225425"/>
          </a:xfrm>
          <a:prstGeom prst="ellipse">
            <a:avLst/>
          </a:prstGeom>
          <a:solidFill>
            <a:srgbClr val="FFFF00"/>
          </a:solidFill>
          <a:ln w="25400" algn="ctr">
            <a:solidFill>
              <a:schemeClr val="tx1"/>
            </a:solidFill>
            <a:round/>
            <a:headEnd/>
            <a:tailEnd/>
          </a:ln>
        </p:spPr>
        <p:txBody>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endParaRPr lang="zh-TW" altLang="zh-TW" sz="2000" b="1">
              <a:latin typeface="Times New Roman" pitchFamily="18" charset="0"/>
            </a:endParaRPr>
          </a:p>
        </p:txBody>
      </p:sp>
      <p:sp>
        <p:nvSpPr>
          <p:cNvPr id="41" name="Oval 15"/>
          <p:cNvSpPr>
            <a:spLocks noChangeArrowheads="1"/>
          </p:cNvSpPr>
          <p:nvPr/>
        </p:nvSpPr>
        <p:spPr bwMode="auto">
          <a:xfrm>
            <a:off x="7690895" y="5998844"/>
            <a:ext cx="244475" cy="225425"/>
          </a:xfrm>
          <a:prstGeom prst="ellipse">
            <a:avLst/>
          </a:prstGeom>
          <a:solidFill>
            <a:srgbClr val="FFFF00"/>
          </a:solidFill>
          <a:ln w="25400" algn="ctr">
            <a:solidFill>
              <a:schemeClr val="tx1"/>
            </a:solidFill>
            <a:round/>
            <a:headEnd/>
            <a:tailEnd/>
          </a:ln>
        </p:spPr>
        <p:txBody>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endParaRPr lang="zh-TW" altLang="zh-TW" sz="2000" b="1">
              <a:latin typeface="Times New Roman" pitchFamily="18" charset="0"/>
            </a:endParaRPr>
          </a:p>
        </p:txBody>
      </p:sp>
      <p:sp>
        <p:nvSpPr>
          <p:cNvPr id="42" name="Oval 15"/>
          <p:cNvSpPr>
            <a:spLocks noChangeArrowheads="1"/>
          </p:cNvSpPr>
          <p:nvPr/>
        </p:nvSpPr>
        <p:spPr bwMode="auto">
          <a:xfrm>
            <a:off x="10170757" y="6002097"/>
            <a:ext cx="244475" cy="225425"/>
          </a:xfrm>
          <a:prstGeom prst="ellipse">
            <a:avLst/>
          </a:prstGeom>
          <a:solidFill>
            <a:srgbClr val="FFFF00"/>
          </a:solidFill>
          <a:ln w="25400" algn="ctr">
            <a:solidFill>
              <a:schemeClr val="tx1"/>
            </a:solidFill>
            <a:round/>
            <a:headEnd/>
            <a:tailEnd/>
          </a:ln>
        </p:spPr>
        <p:txBody>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endParaRPr lang="zh-TW" altLang="zh-TW" sz="2000" b="1">
              <a:latin typeface="Times New Roman" pitchFamily="18" charset="0"/>
            </a:endParaRPr>
          </a:p>
        </p:txBody>
      </p:sp>
      <p:cxnSp>
        <p:nvCxnSpPr>
          <p:cNvPr id="43" name="Straight Connector 38"/>
          <p:cNvCxnSpPr>
            <a:cxnSpLocks noChangeShapeType="1"/>
          </p:cNvCxnSpPr>
          <p:nvPr/>
        </p:nvCxnSpPr>
        <p:spPr bwMode="auto">
          <a:xfrm flipH="1">
            <a:off x="10290844" y="5423952"/>
            <a:ext cx="2150" cy="593544"/>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矩形 51"/>
          <p:cNvSpPr>
            <a:spLocks noChangeArrowheads="1"/>
          </p:cNvSpPr>
          <p:nvPr/>
        </p:nvSpPr>
        <p:spPr bwMode="auto">
          <a:xfrm>
            <a:off x="9957619" y="5050421"/>
            <a:ext cx="2228851"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ts val="1500"/>
              </a:lnSpc>
            </a:pPr>
            <a:r>
              <a:rPr lang="en-US" altLang="zh-TW" sz="1600" b="1" dirty="0" smtClean="0">
                <a:solidFill>
                  <a:srgbClr val="00B0F0"/>
                </a:solidFill>
                <a:latin typeface="Times New Roman" pitchFamily="18" charset="0"/>
                <a:ea typeface="Arial Unicode MS" pitchFamily="34" charset="-120"/>
                <a:cs typeface="Arial Unicode MS" pitchFamily="34" charset="-120"/>
              </a:rPr>
              <a:t>Acquisition of </a:t>
            </a:r>
            <a:r>
              <a:rPr lang="en-US" altLang="zh-TW" sz="1600" b="1" dirty="0" err="1" smtClean="0">
                <a:solidFill>
                  <a:srgbClr val="00B0F0"/>
                </a:solidFill>
                <a:latin typeface="Times New Roman" pitchFamily="18" charset="0"/>
                <a:ea typeface="Arial Unicode MS" pitchFamily="34" charset="-120"/>
                <a:cs typeface="Arial Unicode MS" pitchFamily="34" charset="-120"/>
              </a:rPr>
              <a:t>Unimax</a:t>
            </a:r>
            <a:endParaRPr lang="en-US" altLang="zh-TW" sz="1600" b="1" dirty="0" smtClean="0">
              <a:solidFill>
                <a:srgbClr val="00B0F0"/>
              </a:solidFill>
              <a:latin typeface="Times New Roman" pitchFamily="18" charset="0"/>
              <a:ea typeface="Arial Unicode MS" pitchFamily="34" charset="-120"/>
              <a:cs typeface="Arial Unicode MS" pitchFamily="34" charset="-120"/>
            </a:endParaRPr>
          </a:p>
          <a:p>
            <a:pPr algn="ctr" eaLnBrk="1" hangingPunct="1">
              <a:lnSpc>
                <a:spcPts val="1500"/>
              </a:lnSpc>
            </a:pPr>
            <a:r>
              <a:rPr lang="en-US" altLang="zh-TW" sz="1600" b="1" dirty="0" smtClean="0">
                <a:solidFill>
                  <a:srgbClr val="00B0F0"/>
                </a:solidFill>
                <a:latin typeface="Times New Roman" pitchFamily="18" charset="0"/>
                <a:ea typeface="Arial Unicode MS" pitchFamily="34" charset="-120"/>
                <a:cs typeface="Arial Unicode MS" pitchFamily="34" charset="-120"/>
              </a:rPr>
              <a:t>(Hydroforming)</a:t>
            </a:r>
            <a:endParaRPr lang="en-US" altLang="zh-TW" sz="1600" b="1" dirty="0">
              <a:solidFill>
                <a:srgbClr val="00B0F0"/>
              </a:solidFill>
              <a:latin typeface="Times New Roman" pitchFamily="18" charset="0"/>
              <a:ea typeface="Arial Unicode MS" pitchFamily="34" charset="-120"/>
              <a:cs typeface="Arial Unicode MS" pitchFamily="34" charset="-120"/>
            </a:endParaRPr>
          </a:p>
        </p:txBody>
      </p:sp>
      <p:sp>
        <p:nvSpPr>
          <p:cNvPr id="45" name="文字方塊 83"/>
          <p:cNvSpPr txBox="1">
            <a:spLocks noChangeArrowheads="1"/>
          </p:cNvSpPr>
          <p:nvPr/>
        </p:nvSpPr>
        <p:spPr bwMode="auto">
          <a:xfrm>
            <a:off x="9986830" y="6210558"/>
            <a:ext cx="6399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1600" dirty="0" smtClean="0"/>
              <a:t>2015</a:t>
            </a:r>
            <a:endParaRPr lang="en-US" altLang="en-US" sz="1600" dirty="0"/>
          </a:p>
        </p:txBody>
      </p:sp>
      <p:sp>
        <p:nvSpPr>
          <p:cNvPr id="46" name="Oval 1"/>
          <p:cNvSpPr>
            <a:spLocks noChangeArrowheads="1"/>
          </p:cNvSpPr>
          <p:nvPr/>
        </p:nvSpPr>
        <p:spPr bwMode="auto">
          <a:xfrm>
            <a:off x="1317535" y="6009366"/>
            <a:ext cx="244475" cy="225425"/>
          </a:xfrm>
          <a:prstGeom prst="ellipse">
            <a:avLst/>
          </a:prstGeom>
          <a:solidFill>
            <a:srgbClr val="FFFF00"/>
          </a:solidFill>
          <a:ln w="25400" algn="ctr">
            <a:solidFill>
              <a:schemeClr val="tx1"/>
            </a:solidFill>
            <a:round/>
            <a:headEnd/>
            <a:tailEnd/>
          </a:ln>
        </p:spPr>
        <p:txBody>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endParaRPr lang="zh-TW" altLang="zh-TW" sz="2000" b="1">
              <a:latin typeface="Times New Roman" pitchFamily="18" charset="0"/>
            </a:endParaRPr>
          </a:p>
        </p:txBody>
      </p:sp>
      <p:sp>
        <p:nvSpPr>
          <p:cNvPr id="47" name="Oval 18"/>
          <p:cNvSpPr>
            <a:spLocks noChangeArrowheads="1"/>
          </p:cNvSpPr>
          <p:nvPr/>
        </p:nvSpPr>
        <p:spPr bwMode="auto">
          <a:xfrm>
            <a:off x="3176508" y="6009365"/>
            <a:ext cx="244475" cy="225425"/>
          </a:xfrm>
          <a:prstGeom prst="ellipse">
            <a:avLst/>
          </a:prstGeom>
          <a:solidFill>
            <a:srgbClr val="FFFF00"/>
          </a:solidFill>
          <a:ln w="25400" algn="ctr">
            <a:solidFill>
              <a:schemeClr val="tx1"/>
            </a:solidFill>
            <a:round/>
            <a:headEnd/>
            <a:tailEnd/>
          </a:ln>
        </p:spPr>
        <p:txBody>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endParaRPr lang="zh-TW" altLang="zh-TW" sz="2000" b="1">
              <a:latin typeface="Times New Roman" pitchFamily="18" charset="0"/>
            </a:endParaRPr>
          </a:p>
        </p:txBody>
      </p:sp>
      <p:sp>
        <p:nvSpPr>
          <p:cNvPr id="48" name="Oval 1"/>
          <p:cNvSpPr>
            <a:spLocks noChangeArrowheads="1"/>
          </p:cNvSpPr>
          <p:nvPr/>
        </p:nvSpPr>
        <p:spPr bwMode="auto">
          <a:xfrm>
            <a:off x="5951063" y="6001225"/>
            <a:ext cx="244475" cy="225425"/>
          </a:xfrm>
          <a:prstGeom prst="ellipse">
            <a:avLst/>
          </a:prstGeom>
          <a:solidFill>
            <a:srgbClr val="FFFF00"/>
          </a:solidFill>
          <a:ln w="25400" algn="ctr">
            <a:solidFill>
              <a:schemeClr val="tx1"/>
            </a:solidFill>
            <a:round/>
            <a:headEnd/>
            <a:tailEnd/>
          </a:ln>
        </p:spPr>
        <p:txBody>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endParaRPr lang="zh-TW" altLang="zh-TW" sz="2000" b="1">
              <a:latin typeface="Times New Roman" pitchFamily="18" charset="0"/>
            </a:endParaRPr>
          </a:p>
        </p:txBody>
      </p:sp>
      <p:sp>
        <p:nvSpPr>
          <p:cNvPr id="49" name="Oval 15"/>
          <p:cNvSpPr>
            <a:spLocks noChangeArrowheads="1"/>
          </p:cNvSpPr>
          <p:nvPr/>
        </p:nvSpPr>
        <p:spPr bwMode="auto">
          <a:xfrm>
            <a:off x="8523753" y="6014789"/>
            <a:ext cx="244475" cy="225425"/>
          </a:xfrm>
          <a:prstGeom prst="ellipse">
            <a:avLst/>
          </a:prstGeom>
          <a:solidFill>
            <a:srgbClr val="FFFF00"/>
          </a:solidFill>
          <a:ln w="25400" algn="ctr">
            <a:solidFill>
              <a:schemeClr val="tx1"/>
            </a:solidFill>
            <a:round/>
            <a:headEnd/>
            <a:tailEnd/>
          </a:ln>
        </p:spPr>
        <p:txBody>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endParaRPr lang="zh-TW" altLang="zh-TW" sz="2000" b="1">
              <a:latin typeface="Times New Roman" pitchFamily="18" charset="0"/>
            </a:endParaRPr>
          </a:p>
        </p:txBody>
      </p:sp>
      <p:sp>
        <p:nvSpPr>
          <p:cNvPr id="50" name="Oval 15"/>
          <p:cNvSpPr>
            <a:spLocks noChangeArrowheads="1"/>
          </p:cNvSpPr>
          <p:nvPr/>
        </p:nvSpPr>
        <p:spPr bwMode="auto">
          <a:xfrm>
            <a:off x="10966124" y="6009364"/>
            <a:ext cx="244475" cy="225425"/>
          </a:xfrm>
          <a:prstGeom prst="ellipse">
            <a:avLst/>
          </a:prstGeom>
          <a:solidFill>
            <a:srgbClr val="FFFF00"/>
          </a:solidFill>
          <a:ln w="25400" algn="ctr">
            <a:solidFill>
              <a:schemeClr val="tx1"/>
            </a:solidFill>
            <a:round/>
            <a:headEnd/>
            <a:tailEnd/>
          </a:ln>
        </p:spPr>
        <p:txBody>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endParaRPr lang="zh-TW" altLang="zh-TW" sz="2000" b="1">
              <a:latin typeface="Times New Roman" pitchFamily="18" charset="0"/>
            </a:endParaRPr>
          </a:p>
        </p:txBody>
      </p:sp>
      <p:sp>
        <p:nvSpPr>
          <p:cNvPr id="51" name="文字方塊 83"/>
          <p:cNvSpPr txBox="1">
            <a:spLocks noChangeArrowheads="1"/>
          </p:cNvSpPr>
          <p:nvPr/>
        </p:nvSpPr>
        <p:spPr bwMode="auto">
          <a:xfrm>
            <a:off x="10758275" y="6209150"/>
            <a:ext cx="63991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r>
              <a:rPr lang="en-US" altLang="en-US" sz="1600" dirty="0" smtClean="0"/>
              <a:t>2</a:t>
            </a:r>
            <a:r>
              <a:rPr lang="en-US" altLang="zh-TW" sz="1600" dirty="0" smtClean="0"/>
              <a:t>018</a:t>
            </a:r>
            <a:endParaRPr lang="en-US" altLang="en-US" sz="1600" dirty="0"/>
          </a:p>
        </p:txBody>
      </p:sp>
      <p:sp>
        <p:nvSpPr>
          <p:cNvPr id="53" name="矩形 51"/>
          <p:cNvSpPr>
            <a:spLocks noChangeArrowheads="1"/>
          </p:cNvSpPr>
          <p:nvPr/>
        </p:nvSpPr>
        <p:spPr bwMode="auto">
          <a:xfrm>
            <a:off x="10535319" y="5569544"/>
            <a:ext cx="1251782" cy="6694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eaLnBrk="1" hangingPunct="1">
              <a:lnSpc>
                <a:spcPts val="1500"/>
              </a:lnSpc>
            </a:pPr>
            <a:r>
              <a:rPr lang="en-US" altLang="zh-TW" sz="1600" b="1" i="1" dirty="0" smtClean="0">
                <a:solidFill>
                  <a:schemeClr val="tx1">
                    <a:lumMod val="65000"/>
                    <a:lumOff val="35000"/>
                  </a:schemeClr>
                </a:solidFill>
                <a:latin typeface="Times New Roman" pitchFamily="18" charset="0"/>
                <a:ea typeface="Arial Unicode MS" pitchFamily="34" charset="-120"/>
                <a:cs typeface="Arial Unicode MS" pitchFamily="34" charset="-120"/>
              </a:rPr>
              <a:t>IATF</a:t>
            </a:r>
            <a:r>
              <a:rPr lang="zh-TW" altLang="en-US" sz="1600" b="1" dirty="0" smtClean="0">
                <a:solidFill>
                  <a:schemeClr val="tx1">
                    <a:lumMod val="65000"/>
                    <a:lumOff val="35000"/>
                  </a:schemeClr>
                </a:solidFill>
                <a:latin typeface="Times New Roman" pitchFamily="18" charset="0"/>
                <a:ea typeface="Arial Unicode MS" pitchFamily="34" charset="-120"/>
                <a:cs typeface="Arial Unicode MS" pitchFamily="34" charset="-120"/>
              </a:rPr>
              <a:t> </a:t>
            </a:r>
            <a:r>
              <a:rPr lang="en-US" altLang="zh-TW" sz="1600" b="1" i="1" dirty="0" smtClean="0">
                <a:solidFill>
                  <a:schemeClr val="tx1">
                    <a:lumMod val="65000"/>
                    <a:lumOff val="35000"/>
                  </a:schemeClr>
                </a:solidFill>
                <a:latin typeface="Times New Roman" pitchFamily="18" charset="0"/>
                <a:ea typeface="Arial Unicode MS" pitchFamily="34" charset="-120"/>
                <a:cs typeface="Arial Unicode MS" pitchFamily="34" charset="-120"/>
              </a:rPr>
              <a:t>16949</a:t>
            </a:r>
          </a:p>
          <a:p>
            <a:pPr>
              <a:lnSpc>
                <a:spcPts val="1500"/>
              </a:lnSpc>
            </a:pPr>
            <a:r>
              <a:rPr lang="en-US" altLang="zh-TW" sz="1600" b="1" i="1" dirty="0">
                <a:solidFill>
                  <a:schemeClr val="tx1">
                    <a:lumMod val="65000"/>
                    <a:lumOff val="35000"/>
                  </a:schemeClr>
                </a:solidFill>
                <a:latin typeface="Times New Roman" pitchFamily="18" charset="0"/>
                <a:ea typeface="Arial Unicode MS" pitchFamily="34" charset="-120"/>
                <a:cs typeface="Arial Unicode MS" pitchFamily="34" charset="-120"/>
              </a:rPr>
              <a:t>Certified</a:t>
            </a:r>
          </a:p>
          <a:p>
            <a:pPr eaLnBrk="1" hangingPunct="1">
              <a:lnSpc>
                <a:spcPts val="1500"/>
              </a:lnSpc>
            </a:pPr>
            <a:endParaRPr lang="en-US" altLang="zh-TW" sz="1600" b="1" dirty="0">
              <a:solidFill>
                <a:srgbClr val="00B0F0"/>
              </a:solidFill>
              <a:latin typeface="Times New Roman" pitchFamily="18" charset="0"/>
              <a:ea typeface="Arial Unicode MS" pitchFamily="34" charset="-120"/>
              <a:cs typeface="Arial Unicode MS" pitchFamily="34" charset="-120"/>
            </a:endParaRPr>
          </a:p>
        </p:txBody>
      </p:sp>
    </p:spTree>
    <p:extLst>
      <p:ext uri="{BB962C8B-B14F-4D97-AF65-F5344CB8AC3E}">
        <p14:creationId xmlns:p14="http://schemas.microsoft.com/office/powerpoint/2010/main" val="37480688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394CBC93-674D-4099-A803-9083643DBB32}" type="slidenum">
              <a:rPr lang="zh-TW" altLang="en-US" smtClean="0"/>
              <a:t>6</a:t>
            </a:fld>
            <a:endParaRPr lang="zh-TW" altLang="en-US" dirty="0"/>
          </a:p>
        </p:txBody>
      </p:sp>
      <p:graphicFrame>
        <p:nvGraphicFramePr>
          <p:cNvPr id="6" name="表格 5"/>
          <p:cNvGraphicFramePr>
            <a:graphicFrameLocks noGrp="1"/>
          </p:cNvGraphicFramePr>
          <p:nvPr>
            <p:extLst>
              <p:ext uri="{D42A27DB-BD31-4B8C-83A1-F6EECF244321}">
                <p14:modId xmlns:p14="http://schemas.microsoft.com/office/powerpoint/2010/main" val="1572064728"/>
              </p:ext>
            </p:extLst>
          </p:nvPr>
        </p:nvGraphicFramePr>
        <p:xfrm>
          <a:off x="180242" y="979310"/>
          <a:ext cx="11680371" cy="5503868"/>
        </p:xfrm>
        <a:graphic>
          <a:graphicData uri="http://schemas.openxmlformats.org/drawingml/2006/table">
            <a:tbl>
              <a:tblPr firstRow="1" bandRow="1"/>
              <a:tblGrid>
                <a:gridCol w="1170763"/>
                <a:gridCol w="2214175"/>
                <a:gridCol w="2088232"/>
                <a:gridCol w="1944216"/>
                <a:gridCol w="2088232"/>
                <a:gridCol w="2174753"/>
              </a:tblGrid>
              <a:tr h="450495">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400" b="1" dirty="0" smtClean="0">
                          <a:solidFill>
                            <a:schemeClr val="bg1"/>
                          </a:solidFill>
                          <a:latin typeface="Times New Roman" panose="02020603050405020304" pitchFamily="18" charset="0"/>
                          <a:cs typeface="Times New Roman" panose="02020603050405020304" pitchFamily="18" charset="0"/>
                        </a:rPr>
                        <a:t>Applications</a:t>
                      </a:r>
                      <a:endParaRPr lang="zh-TW" altLang="en-US" sz="1400" b="1" dirty="0">
                        <a:solidFill>
                          <a:schemeClr val="bg1"/>
                        </a:solidFill>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7030A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800" b="1" dirty="0" smtClean="0">
                          <a:solidFill>
                            <a:schemeClr val="bg1"/>
                          </a:solidFill>
                          <a:latin typeface="Times New Roman" panose="02020603050405020304" pitchFamily="18" charset="0"/>
                          <a:cs typeface="Times New Roman" panose="02020603050405020304" pitchFamily="18" charset="0"/>
                        </a:rPr>
                        <a:t>Engines</a:t>
                      </a:r>
                      <a:endParaRPr lang="zh-TW" altLang="en-US" sz="1800" b="1" dirty="0">
                        <a:solidFill>
                          <a:schemeClr val="bg1"/>
                        </a:solidFill>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7030A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600" b="1" dirty="0" smtClean="0">
                          <a:solidFill>
                            <a:schemeClr val="bg1"/>
                          </a:solidFill>
                          <a:latin typeface="Times New Roman" panose="02020603050405020304" pitchFamily="18" charset="0"/>
                          <a:cs typeface="Times New Roman" panose="02020603050405020304" pitchFamily="18" charset="0"/>
                        </a:rPr>
                        <a:t>Steering components</a:t>
                      </a:r>
                      <a:endParaRPr lang="zh-TW" altLang="en-US" sz="1600" b="1" dirty="0">
                        <a:solidFill>
                          <a:schemeClr val="bg1"/>
                        </a:solidFill>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7030A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600" b="1" dirty="0" smtClean="0">
                          <a:solidFill>
                            <a:schemeClr val="bg1"/>
                          </a:solidFill>
                          <a:latin typeface="Times New Roman" panose="02020603050405020304" pitchFamily="18" charset="0"/>
                          <a:cs typeface="Times New Roman" panose="02020603050405020304" pitchFamily="18" charset="0"/>
                        </a:rPr>
                        <a:t>Chassis/suspension</a:t>
                      </a:r>
                      <a:endParaRPr lang="zh-TW" altLang="en-US" sz="1600" b="1" dirty="0">
                        <a:solidFill>
                          <a:schemeClr val="bg1"/>
                        </a:solidFill>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7030A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800" b="1" dirty="0" smtClean="0">
                          <a:solidFill>
                            <a:schemeClr val="bg1"/>
                          </a:solidFill>
                          <a:latin typeface="Times New Roman" panose="02020603050405020304" pitchFamily="18" charset="0"/>
                          <a:cs typeface="Times New Roman" panose="02020603050405020304" pitchFamily="18" charset="0"/>
                        </a:rPr>
                        <a:t>Refrigeration compressors</a:t>
                      </a:r>
                      <a:endParaRPr lang="zh-TW" altLang="en-US" sz="1800" b="1" dirty="0">
                        <a:solidFill>
                          <a:schemeClr val="bg1"/>
                        </a:solidFill>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7030A0"/>
                    </a:solid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800" b="1" dirty="0" smtClean="0">
                          <a:solidFill>
                            <a:schemeClr val="bg1"/>
                          </a:solidFill>
                          <a:latin typeface="Times New Roman" panose="02020603050405020304" pitchFamily="18" charset="0"/>
                          <a:cs typeface="Times New Roman" panose="02020603050405020304" pitchFamily="18" charset="0"/>
                        </a:rPr>
                        <a:t>Industrial</a:t>
                      </a:r>
                      <a:endParaRPr lang="zh-TW" altLang="en-US" sz="1800" b="1" dirty="0">
                        <a:solidFill>
                          <a:schemeClr val="bg1"/>
                        </a:solidFill>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solidFill>
                      <a:srgbClr val="7030A0"/>
                    </a:solidFill>
                  </a:tcPr>
                </a:tc>
              </a:tr>
              <a:tr h="324740">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800" b="1" dirty="0" smtClean="0">
                          <a:latin typeface="Times New Roman" panose="02020603050405020304" pitchFamily="18" charset="0"/>
                          <a:cs typeface="Times New Roman" panose="02020603050405020304" pitchFamily="18" charset="0"/>
                        </a:rPr>
                        <a:t>Material</a:t>
                      </a:r>
                      <a:endParaRPr lang="zh-TW" altLang="en-US" sz="1800" b="1" dirty="0">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600" b="1" dirty="0" smtClean="0">
                          <a:latin typeface="Times New Roman" panose="02020603050405020304" pitchFamily="18" charset="0"/>
                          <a:cs typeface="Times New Roman" panose="02020603050405020304" pitchFamily="18" charset="0"/>
                        </a:rPr>
                        <a:t>Aluminum/Steel</a:t>
                      </a:r>
                      <a:endParaRPr lang="zh-TW" altLang="en-US" sz="1600" b="1" dirty="0">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600" b="1" dirty="0" smtClean="0">
                          <a:latin typeface="Times New Roman" panose="02020603050405020304" pitchFamily="18" charset="0"/>
                          <a:cs typeface="Times New Roman" panose="02020603050405020304" pitchFamily="18" charset="0"/>
                        </a:rPr>
                        <a:t>Aluminum/Steel</a:t>
                      </a:r>
                      <a:endParaRPr lang="zh-TW" altLang="en-US" sz="1600" b="1" dirty="0">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600" b="1" dirty="0" smtClean="0">
                          <a:latin typeface="Times New Roman" panose="02020603050405020304" pitchFamily="18" charset="0"/>
                          <a:cs typeface="Times New Roman" panose="02020603050405020304" pitchFamily="18" charset="0"/>
                        </a:rPr>
                        <a:t>Aluminum/Steel</a:t>
                      </a:r>
                      <a:endParaRPr lang="zh-TW" altLang="en-US" sz="1600" b="1" dirty="0">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600" b="1" dirty="0" smtClean="0">
                          <a:latin typeface="Times New Roman" panose="02020603050405020304" pitchFamily="18" charset="0"/>
                          <a:cs typeface="Times New Roman" panose="02020603050405020304" pitchFamily="18" charset="0"/>
                        </a:rPr>
                        <a:t>Aluminum/cast</a:t>
                      </a:r>
                      <a:r>
                        <a:rPr lang="en-US" altLang="zh-TW" sz="1600" b="1" baseline="0" dirty="0" smtClean="0">
                          <a:latin typeface="Times New Roman" panose="02020603050405020304" pitchFamily="18" charset="0"/>
                          <a:cs typeface="Times New Roman" panose="02020603050405020304" pitchFamily="18" charset="0"/>
                        </a:rPr>
                        <a:t> iron</a:t>
                      </a:r>
                      <a:endParaRPr lang="zh-TW" altLang="en-US" sz="1600" b="1" dirty="0">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600" b="1" dirty="0" smtClean="0">
                          <a:latin typeface="Times New Roman" panose="02020603050405020304" pitchFamily="18" charset="0"/>
                          <a:cs typeface="Times New Roman" panose="02020603050405020304" pitchFamily="18" charset="0"/>
                        </a:rPr>
                        <a:t>Aluminum</a:t>
                      </a:r>
                      <a:endParaRPr lang="zh-TW" altLang="en-US" sz="1600" b="1" dirty="0">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r>
              <a:tr h="313207">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800" b="1" dirty="0" smtClean="0">
                          <a:latin typeface="Times New Roman" panose="02020603050405020304" pitchFamily="18" charset="0"/>
                          <a:cs typeface="Times New Roman" panose="02020603050405020304" pitchFamily="18" charset="0"/>
                        </a:rPr>
                        <a:t>Process</a:t>
                      </a:r>
                      <a:endParaRPr lang="zh-TW" altLang="en-US" sz="1800" b="1" dirty="0">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b="1" dirty="0" smtClean="0">
                          <a:latin typeface="Times New Roman" panose="02020603050405020304" pitchFamily="18" charset="0"/>
                          <a:cs typeface="Times New Roman" panose="02020603050405020304" pitchFamily="18" charset="0"/>
                        </a:rPr>
                        <a:t>Castings/forgings</a:t>
                      </a:r>
                      <a:endParaRPr lang="zh-TW" altLang="en-US" sz="1600" b="1" dirty="0" smtClean="0">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b="1" dirty="0" smtClean="0">
                          <a:latin typeface="Times New Roman" panose="02020603050405020304" pitchFamily="18" charset="0"/>
                          <a:cs typeface="Times New Roman" panose="02020603050405020304" pitchFamily="18" charset="0"/>
                        </a:rPr>
                        <a:t>Castings/forgings</a:t>
                      </a:r>
                      <a:endParaRPr lang="zh-TW" altLang="en-US" sz="1600" b="1" dirty="0" smtClean="0">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b="1" dirty="0" smtClean="0">
                          <a:latin typeface="Times New Roman" panose="02020603050405020304" pitchFamily="18" charset="0"/>
                          <a:cs typeface="Times New Roman" panose="02020603050405020304" pitchFamily="18" charset="0"/>
                        </a:rPr>
                        <a:t>Castings/forgings</a:t>
                      </a:r>
                      <a:endParaRPr lang="zh-TW" altLang="en-US" sz="1600" b="1" dirty="0" smtClean="0">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r>
                        <a:rPr lang="en-US" altLang="zh-TW" sz="1600" b="1" dirty="0" smtClean="0">
                          <a:latin typeface="Times New Roman" panose="02020603050405020304" pitchFamily="18" charset="0"/>
                          <a:cs typeface="Times New Roman" panose="02020603050405020304" pitchFamily="18" charset="0"/>
                        </a:rPr>
                        <a:t>Castings</a:t>
                      </a:r>
                      <a:endParaRPr lang="zh-TW" altLang="en-US" sz="1600" b="1" dirty="0">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600" b="1" dirty="0" smtClean="0">
                          <a:latin typeface="Times New Roman" panose="02020603050405020304" pitchFamily="18" charset="0"/>
                          <a:cs typeface="Times New Roman" panose="02020603050405020304" pitchFamily="18" charset="0"/>
                        </a:rPr>
                        <a:t>Castings/forgings</a:t>
                      </a:r>
                      <a:endParaRPr lang="zh-TW" altLang="en-US" sz="1600" b="1" dirty="0" smtClean="0">
                        <a:latin typeface="Times New Roman" panose="02020603050405020304" pitchFamily="18" charset="0"/>
                        <a:cs typeface="Times New Roman" panose="02020603050405020304" pitchFamily="18" charset="0"/>
                      </a:endParaRPr>
                    </a:p>
                  </a:txBody>
                  <a:tcPr anchor="ct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r>
              <a:tr h="4132268">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endParaRPr lang="en-US" altLang="zh-TW" sz="1800" b="1" dirty="0" smtClean="0">
                        <a:latin typeface="Times New Roman" panose="02020603050405020304" pitchFamily="18" charset="0"/>
                        <a:cs typeface="Times New Roman" panose="02020603050405020304" pitchFamily="18" charset="0"/>
                      </a:endParaRPr>
                    </a:p>
                    <a:p>
                      <a:pPr algn="ctr"/>
                      <a:endParaRPr lang="en-US" altLang="zh-TW" sz="1800" b="1" dirty="0" smtClean="0">
                        <a:latin typeface="Times New Roman" panose="02020603050405020304" pitchFamily="18" charset="0"/>
                        <a:cs typeface="Times New Roman" panose="02020603050405020304" pitchFamily="18" charset="0"/>
                      </a:endParaRPr>
                    </a:p>
                    <a:p>
                      <a:pPr algn="ctr"/>
                      <a:endParaRPr lang="en-US" altLang="zh-TW" sz="1800" b="1" dirty="0" smtClean="0">
                        <a:latin typeface="Times New Roman" panose="02020603050405020304" pitchFamily="18" charset="0"/>
                        <a:cs typeface="Times New Roman" panose="02020603050405020304" pitchFamily="18" charset="0"/>
                      </a:endParaRPr>
                    </a:p>
                    <a:p>
                      <a:pPr algn="ctr"/>
                      <a:endParaRPr lang="en-US" altLang="zh-TW" sz="1800" b="1" dirty="0" smtClean="0">
                        <a:latin typeface="Times New Roman" panose="02020603050405020304" pitchFamily="18" charset="0"/>
                        <a:cs typeface="Times New Roman" panose="02020603050405020304" pitchFamily="18" charset="0"/>
                      </a:endParaRPr>
                    </a:p>
                    <a:p>
                      <a:pPr algn="ctr"/>
                      <a:endParaRPr lang="en-US" altLang="zh-TW" sz="1800" b="1" dirty="0" smtClean="0">
                        <a:latin typeface="Times New Roman" panose="02020603050405020304" pitchFamily="18" charset="0"/>
                        <a:cs typeface="Times New Roman" panose="02020603050405020304" pitchFamily="18" charset="0"/>
                      </a:endParaRPr>
                    </a:p>
                    <a:p>
                      <a:pPr algn="ctr"/>
                      <a:endParaRPr lang="en-US" altLang="zh-TW" sz="1800" b="1" dirty="0" smtClean="0">
                        <a:latin typeface="Times New Roman" panose="02020603050405020304" pitchFamily="18" charset="0"/>
                        <a:cs typeface="Times New Roman" panose="02020603050405020304" pitchFamily="18" charset="0"/>
                      </a:endParaRPr>
                    </a:p>
                    <a:p>
                      <a:pPr algn="ctr"/>
                      <a:endParaRPr lang="en-US" altLang="zh-TW" sz="1800" b="1" dirty="0" smtClean="0">
                        <a:latin typeface="Times New Roman" panose="02020603050405020304" pitchFamily="18" charset="0"/>
                        <a:cs typeface="Times New Roman" panose="02020603050405020304" pitchFamily="18" charset="0"/>
                      </a:endParaRPr>
                    </a:p>
                    <a:p>
                      <a:pPr algn="ctr"/>
                      <a:r>
                        <a:rPr lang="en-US" altLang="zh-TW" sz="1800" b="1" dirty="0" smtClean="0">
                          <a:latin typeface="Times New Roman" panose="02020603050405020304" pitchFamily="18" charset="0"/>
                          <a:cs typeface="Times New Roman" panose="02020603050405020304" pitchFamily="18" charset="0"/>
                        </a:rPr>
                        <a:t>Products</a:t>
                      </a:r>
                      <a:endParaRPr lang="zh-TW" altLang="en-US" sz="1800" b="1" dirty="0">
                        <a:latin typeface="Times New Roman" panose="02020603050405020304" pitchFamily="18" charset="0"/>
                        <a:cs typeface="Times New Roman" panose="02020603050405020304" pitchFamily="18" charset="0"/>
                      </a:endParaRPr>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endParaRPr lang="zh-TW" altLang="en-US" sz="1600" b="1" dirty="0">
                        <a:latin typeface="Times New Roman" panose="02020603050405020304" pitchFamily="18" charset="0"/>
                        <a:cs typeface="Times New Roman" panose="02020603050405020304" pitchFamily="18" charset="0"/>
                      </a:endParaRPr>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endParaRPr lang="zh-TW" altLang="en-US" sz="1600" b="1" dirty="0">
                        <a:latin typeface="Times New Roman" panose="02020603050405020304" pitchFamily="18" charset="0"/>
                        <a:cs typeface="Times New Roman" panose="02020603050405020304" pitchFamily="18" charset="0"/>
                      </a:endParaRPr>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endParaRPr lang="zh-TW" altLang="en-US" sz="1600" b="1" dirty="0">
                        <a:latin typeface="Times New Roman" panose="02020603050405020304" pitchFamily="18" charset="0"/>
                        <a:cs typeface="Times New Roman" panose="02020603050405020304" pitchFamily="18" charset="0"/>
                      </a:endParaRPr>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endParaRPr lang="zh-TW" altLang="en-US" sz="1600" b="1" dirty="0">
                        <a:latin typeface="Times New Roman" panose="02020603050405020304" pitchFamily="18" charset="0"/>
                        <a:cs typeface="Times New Roman" panose="02020603050405020304" pitchFamily="18" charset="0"/>
                      </a:endParaRPr>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ea typeface="新細明體"/>
                        </a:defRPr>
                      </a:lvl1pPr>
                      <a:lvl2pPr marL="457200" algn="l" defTabSz="914400" rtl="0" eaLnBrk="1" latinLnBrk="0" hangingPunct="1">
                        <a:defRPr sz="1800" kern="1200">
                          <a:solidFill>
                            <a:schemeClr val="tx1"/>
                          </a:solidFill>
                          <a:latin typeface="Arial"/>
                          <a:ea typeface="新細明體"/>
                        </a:defRPr>
                      </a:lvl2pPr>
                      <a:lvl3pPr marL="914400" algn="l" defTabSz="914400" rtl="0" eaLnBrk="1" latinLnBrk="0" hangingPunct="1">
                        <a:defRPr sz="1800" kern="1200">
                          <a:solidFill>
                            <a:schemeClr val="tx1"/>
                          </a:solidFill>
                          <a:latin typeface="Arial"/>
                          <a:ea typeface="新細明體"/>
                        </a:defRPr>
                      </a:lvl3pPr>
                      <a:lvl4pPr marL="1371600" algn="l" defTabSz="914400" rtl="0" eaLnBrk="1" latinLnBrk="0" hangingPunct="1">
                        <a:defRPr sz="1800" kern="1200">
                          <a:solidFill>
                            <a:schemeClr val="tx1"/>
                          </a:solidFill>
                          <a:latin typeface="Arial"/>
                          <a:ea typeface="新細明體"/>
                        </a:defRPr>
                      </a:lvl4pPr>
                      <a:lvl5pPr marL="1828800" algn="l" defTabSz="914400" rtl="0" eaLnBrk="1" latinLnBrk="0" hangingPunct="1">
                        <a:defRPr sz="1800" kern="1200">
                          <a:solidFill>
                            <a:schemeClr val="tx1"/>
                          </a:solidFill>
                          <a:latin typeface="Arial"/>
                          <a:ea typeface="新細明體"/>
                        </a:defRPr>
                      </a:lvl5pPr>
                      <a:lvl6pPr marL="2286000" algn="l" defTabSz="914400" rtl="0" eaLnBrk="1" latinLnBrk="0" hangingPunct="1">
                        <a:defRPr sz="1800" kern="1200">
                          <a:solidFill>
                            <a:schemeClr val="tx1"/>
                          </a:solidFill>
                          <a:latin typeface="Arial"/>
                          <a:ea typeface="新細明體"/>
                        </a:defRPr>
                      </a:lvl6pPr>
                      <a:lvl7pPr marL="2743200" algn="l" defTabSz="914400" rtl="0" eaLnBrk="1" latinLnBrk="0" hangingPunct="1">
                        <a:defRPr sz="1800" kern="1200">
                          <a:solidFill>
                            <a:schemeClr val="tx1"/>
                          </a:solidFill>
                          <a:latin typeface="Arial"/>
                          <a:ea typeface="新細明體"/>
                        </a:defRPr>
                      </a:lvl7pPr>
                      <a:lvl8pPr marL="3200400" algn="l" defTabSz="914400" rtl="0" eaLnBrk="1" latinLnBrk="0" hangingPunct="1">
                        <a:defRPr sz="1800" kern="1200">
                          <a:solidFill>
                            <a:schemeClr val="tx1"/>
                          </a:solidFill>
                          <a:latin typeface="Arial"/>
                          <a:ea typeface="新細明體"/>
                        </a:defRPr>
                      </a:lvl8pPr>
                      <a:lvl9pPr marL="3657600" algn="l" defTabSz="914400" rtl="0" eaLnBrk="1" latinLnBrk="0" hangingPunct="1">
                        <a:defRPr sz="1800" kern="1200">
                          <a:solidFill>
                            <a:schemeClr val="tx1"/>
                          </a:solidFill>
                          <a:latin typeface="Arial"/>
                          <a:ea typeface="新細明體"/>
                        </a:defRPr>
                      </a:lvl9pPr>
                    </a:lstStyle>
                    <a:p>
                      <a:pPr algn="ctr"/>
                      <a:endParaRPr lang="zh-TW" altLang="en-US" sz="1600" b="1" dirty="0">
                        <a:latin typeface="Times New Roman" panose="02020603050405020304" pitchFamily="18" charset="0"/>
                        <a:cs typeface="Times New Roman" panose="02020603050405020304" pitchFamily="18" charset="0"/>
                      </a:endParaRPr>
                    </a:p>
                  </a:txBody>
                  <a:tcPr>
                    <a:lnL w="12700" cmpd="sng">
                      <a:solidFill>
                        <a:srgbClr val="000000"/>
                      </a:solidFill>
                    </a:lnL>
                    <a:lnR w="12700" cmpd="sng">
                      <a:solidFill>
                        <a:srgbClr val="000000"/>
                      </a:solidFill>
                    </a:lnR>
                    <a:lnT w="12700" cmpd="sng">
                      <a:solidFill>
                        <a:srgbClr val="000000"/>
                      </a:solidFill>
                    </a:lnT>
                    <a:lnB w="12700" cmpd="sng">
                      <a:solidFill>
                        <a:srgbClr val="000000"/>
                      </a:solidFill>
                    </a:lnB>
                    <a:lnTlToBr w="12700" cmpd="sng">
                      <a:noFill/>
                      <a:prstDash val="solid"/>
                    </a:lnTlToBr>
                    <a:lnBlToTr w="12700" cmpd="sng">
                      <a:noFill/>
                      <a:prstDash val="solid"/>
                    </a:lnBlToTr>
                    <a:noFill/>
                  </a:tcPr>
                </a:tc>
              </a:tr>
            </a:tbl>
          </a:graphicData>
        </a:graphic>
      </p:graphicFrame>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44988" y="5521428"/>
            <a:ext cx="1043960" cy="936581"/>
          </a:xfrm>
          <a:prstGeom prst="rect">
            <a:avLst/>
          </a:prstGeom>
        </p:spPr>
      </p:pic>
      <p:pic>
        <p:nvPicPr>
          <p:cNvPr id="8" name="圖片 1"/>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492549" y="2575551"/>
            <a:ext cx="936104" cy="766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http://www.rightway.com.tw/Upload/Product_Class/Pro120101014162240.jpg"/>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29413" y="2867814"/>
            <a:ext cx="1223470" cy="8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http://www.rightway.com.tw/Upload/Product_Class/Pro220101014162835.jp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79853">
            <a:off x="1429324" y="3733396"/>
            <a:ext cx="1308151" cy="752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41853" y="4589407"/>
            <a:ext cx="1286392" cy="977658"/>
          </a:xfrm>
          <a:prstGeom prst="rect">
            <a:avLst/>
          </a:prstGeom>
        </p:spPr>
      </p:pic>
      <p:pic>
        <p:nvPicPr>
          <p:cNvPr id="12" name="圖片 11"/>
          <p:cNvPicPr>
            <a:picLocks noChangeAspect="1"/>
          </p:cNvPicPr>
          <p:nvPr/>
        </p:nvPicPr>
        <p:blipFill>
          <a:blip r:embed="rId7"/>
          <a:stretch>
            <a:fillRect/>
          </a:stretch>
        </p:blipFill>
        <p:spPr>
          <a:xfrm>
            <a:off x="1493350" y="5159419"/>
            <a:ext cx="725414" cy="679825"/>
          </a:xfrm>
          <a:prstGeom prst="rect">
            <a:avLst/>
          </a:prstGeom>
        </p:spPr>
      </p:pic>
      <p:pic>
        <p:nvPicPr>
          <p:cNvPr id="13" name="Picture 6" descr="http://www.rightway.com.tw/Upload/Product_Class/Pro120101014162420.jpg"/>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16200000">
            <a:off x="3785871" y="2349926"/>
            <a:ext cx="614415" cy="912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圖片 13"/>
          <p:cNvPicPr>
            <a:picLocks noChangeAspect="1"/>
          </p:cNvPicPr>
          <p:nvPr/>
        </p:nvPicPr>
        <p:blipFill>
          <a:blip r:embed="rId9"/>
          <a:stretch>
            <a:fillRect/>
          </a:stretch>
        </p:blipFill>
        <p:spPr>
          <a:xfrm>
            <a:off x="4352362" y="3041577"/>
            <a:ext cx="1224136" cy="698518"/>
          </a:xfrm>
          <a:prstGeom prst="rect">
            <a:avLst/>
          </a:prstGeom>
        </p:spPr>
      </p:pic>
      <p:pic>
        <p:nvPicPr>
          <p:cNvPr id="15" name="Picture 2"/>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89175" y="4996829"/>
            <a:ext cx="738930" cy="853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圖片 19"/>
          <p:cNvPicPr>
            <a:picLocks noChangeAspect="1"/>
          </p:cNvPicPr>
          <p:nvPr/>
        </p:nvPicPr>
        <p:blipFill>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0710157">
            <a:off x="3673486" y="5615373"/>
            <a:ext cx="1203810" cy="839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圖片 1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488563" y="2897561"/>
            <a:ext cx="1070367" cy="966389"/>
          </a:xfrm>
          <a:prstGeom prst="rect">
            <a:avLst/>
          </a:prstGeom>
        </p:spPr>
      </p:pic>
      <p:pic>
        <p:nvPicPr>
          <p:cNvPr id="18" name="圖片 17"/>
          <p:cNvPicPr>
            <a:picLocks noChangeAspect="1"/>
          </p:cNvPicPr>
          <p:nvPr/>
        </p:nvPicPr>
        <p:blipFill>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rot="1066715">
            <a:off x="6179166" y="4400912"/>
            <a:ext cx="923654" cy="618649"/>
          </a:xfrm>
          <a:prstGeom prst="rect">
            <a:avLst/>
          </a:prstGeom>
        </p:spPr>
      </p:pic>
      <p:pic>
        <p:nvPicPr>
          <p:cNvPr id="19" name="Picture 8"/>
          <p:cNvPicPr>
            <a:picLocks noChangeAspect="1" noChangeArrowheads="1"/>
          </p:cNvPicPr>
          <p:nvPr/>
        </p:nvPicPr>
        <p:blipFill>
          <a:blip r:embed="rId1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8070932" flipH="1" flipV="1">
            <a:off x="6585375" y="5074155"/>
            <a:ext cx="1012409" cy="826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圖片 19"/>
          <p:cNvPicPr>
            <a:picLocks noChangeAspect="1"/>
          </p:cNvPicPr>
          <p:nvPr/>
        </p:nvPicPr>
        <p:blipFill>
          <a:blip r:embed="rId15"/>
          <a:stretch>
            <a:fillRect/>
          </a:stretch>
        </p:blipFill>
        <p:spPr>
          <a:xfrm>
            <a:off x="5778482" y="2509165"/>
            <a:ext cx="823324" cy="787682"/>
          </a:xfrm>
          <a:prstGeom prst="rect">
            <a:avLst/>
          </a:prstGeom>
        </p:spPr>
      </p:pic>
      <p:pic>
        <p:nvPicPr>
          <p:cNvPr id="21" name="圖片 20"/>
          <p:cNvPicPr>
            <a:picLocks noChangeAspect="1"/>
          </p:cNvPicPr>
          <p:nvPr/>
        </p:nvPicPr>
        <p:blipFill>
          <a:blip r:embed="rId16">
            <a:clrChange>
              <a:clrFrom>
                <a:srgbClr val="000000"/>
              </a:clrFrom>
              <a:clrTo>
                <a:srgbClr val="000000">
                  <a:alpha val="0"/>
                </a:srgbClr>
              </a:clrTo>
            </a:clrChange>
            <a:extLst>
              <a:ext uri="{28A0092B-C50C-407E-A947-70E740481C1C}">
                <a14:useLocalDpi xmlns:a14="http://schemas.microsoft.com/office/drawing/2010/main" val="0"/>
              </a:ext>
            </a:extLst>
          </a:blip>
          <a:stretch>
            <a:fillRect/>
          </a:stretch>
        </p:blipFill>
        <p:spPr>
          <a:xfrm>
            <a:off x="9761434" y="2452674"/>
            <a:ext cx="1271281" cy="1008468"/>
          </a:xfrm>
          <a:prstGeom prst="rect">
            <a:avLst/>
          </a:prstGeom>
        </p:spPr>
      </p:pic>
      <p:pic>
        <p:nvPicPr>
          <p:cNvPr id="22" name="圖片 22"/>
          <p:cNvPicPr>
            <a:picLocks noChangeAspect="1"/>
          </p:cNvPicPr>
          <p:nvPr/>
        </p:nvPicPr>
        <p:blipFill>
          <a:blip r:embed="rId17" cstate="print">
            <a:clrChange>
              <a:clrFrom>
                <a:srgbClr val="FFFFFF"/>
              </a:clrFrom>
              <a:clrTo>
                <a:srgbClr val="FFFFFF">
                  <a:alpha val="0"/>
                </a:srgbClr>
              </a:clrTo>
            </a:clrChange>
            <a:extLst>
              <a:ext uri="{28A0092B-C50C-407E-A947-70E740481C1C}">
                <a14:useLocalDpi xmlns:a14="http://schemas.microsoft.com/office/drawing/2010/main" val="0"/>
              </a:ext>
            </a:extLst>
          </a:blip>
          <a:srcRect l="10713" t="16846" r="9814" b="12692"/>
          <a:stretch>
            <a:fillRect/>
          </a:stretch>
        </p:blipFill>
        <p:spPr bwMode="auto">
          <a:xfrm rot="-610452">
            <a:off x="8403121" y="5795061"/>
            <a:ext cx="1263958" cy="719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0"/>
          <p:cNvPicPr>
            <a:picLocks noChangeAspect="1" noChangeArrowheads="1"/>
          </p:cNvPicPr>
          <p:nvPr/>
        </p:nvPicPr>
        <p:blipFill>
          <a:blip r:embed="rId1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72515" y="3092734"/>
            <a:ext cx="978024" cy="884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12"/>
          <p:cNvPicPr>
            <a:picLocks noChangeAspect="1" noChangeArrowheads="1"/>
          </p:cNvPicPr>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99904" y="4446135"/>
            <a:ext cx="783752" cy="7607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圖片 17"/>
          <p:cNvPicPr>
            <a:picLocks noChangeAspect="1"/>
          </p:cNvPicPr>
          <p:nvPr/>
        </p:nvPicPr>
        <p:blipFill>
          <a:blip r:embed="rId2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6511010">
            <a:off x="7507091" y="2584984"/>
            <a:ext cx="1076771" cy="873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圖片 23"/>
          <p:cNvPicPr>
            <a:picLocks noChangeAspect="1"/>
          </p:cNvPicPr>
          <p:nvPr/>
        </p:nvPicPr>
        <p:blipFill>
          <a:blip r:embed="rId21"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19620" y="3810411"/>
            <a:ext cx="1100309" cy="1019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圖片 26"/>
          <p:cNvPicPr>
            <a:picLocks noChangeAspect="1"/>
          </p:cNvPicPr>
          <p:nvPr/>
        </p:nvPicPr>
        <p:blipFill>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625542" y="3327548"/>
            <a:ext cx="1122664" cy="722507"/>
          </a:xfrm>
          <a:prstGeom prst="rect">
            <a:avLst/>
          </a:prstGeom>
        </p:spPr>
      </p:pic>
      <p:pic>
        <p:nvPicPr>
          <p:cNvPr id="28" name="圖片 27"/>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7637038" y="5106660"/>
            <a:ext cx="959253" cy="959253"/>
          </a:xfrm>
          <a:prstGeom prst="rect">
            <a:avLst/>
          </a:prstGeom>
        </p:spPr>
      </p:pic>
      <p:pic>
        <p:nvPicPr>
          <p:cNvPr id="29" name="Picture 11" descr="12_副本"/>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rot="15958074">
            <a:off x="3899796" y="3519395"/>
            <a:ext cx="558901" cy="825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文字方塊 29"/>
          <p:cNvSpPr txBox="1"/>
          <p:nvPr/>
        </p:nvSpPr>
        <p:spPr>
          <a:xfrm>
            <a:off x="1716438" y="2298785"/>
            <a:ext cx="652743"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piston</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31" name="文字方塊 30"/>
          <p:cNvSpPr txBox="1"/>
          <p:nvPr/>
        </p:nvSpPr>
        <p:spPr>
          <a:xfrm>
            <a:off x="2924126" y="2632231"/>
            <a:ext cx="494046"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C/R</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32" name="文字方塊 31"/>
          <p:cNvSpPr txBox="1"/>
          <p:nvPr/>
        </p:nvSpPr>
        <p:spPr>
          <a:xfrm>
            <a:off x="2350316" y="3774038"/>
            <a:ext cx="1196161" cy="307777"/>
          </a:xfrm>
          <a:prstGeom prst="rect">
            <a:avLst/>
          </a:prstGeom>
          <a:noFill/>
        </p:spPr>
        <p:txBody>
          <a:bodyPr wrap="none" rtlCol="0">
            <a:spAutoFit/>
          </a:bodyPr>
          <a:lstStyle/>
          <a:p>
            <a:pP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b</a:t>
            </a:r>
            <a:r>
              <a:rPr kumimoji="1" lang="en-US" altLang="zh-TW" sz="1400" b="1" dirty="0" smtClean="0">
                <a:solidFill>
                  <a:srgbClr val="000000"/>
                </a:solidFill>
                <a:latin typeface="Times New Roman" panose="02020603050405020304" pitchFamily="18" charset="0"/>
                <a:cs typeface="Times New Roman" panose="02020603050405020304" pitchFamily="18" charset="0"/>
              </a:rPr>
              <a:t>alance shaft</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33" name="文字方塊 32"/>
          <p:cNvSpPr txBox="1"/>
          <p:nvPr/>
        </p:nvSpPr>
        <p:spPr>
          <a:xfrm>
            <a:off x="4633274" y="2609529"/>
            <a:ext cx="875561" cy="307777"/>
          </a:xfrm>
          <a:prstGeom prst="rect">
            <a:avLst/>
          </a:prstGeom>
          <a:noFill/>
        </p:spPr>
        <p:txBody>
          <a:bodyPr wrap="none" rtlCol="0">
            <a:spAutoFit/>
          </a:bodyPr>
          <a:lstStyle/>
          <a:p>
            <a:pP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b</a:t>
            </a:r>
            <a:r>
              <a:rPr kumimoji="1" lang="en-US" altLang="zh-TW" sz="1400" b="1" dirty="0" smtClean="0">
                <a:solidFill>
                  <a:srgbClr val="000000"/>
                </a:solidFill>
                <a:latin typeface="Times New Roman" panose="02020603050405020304" pitchFamily="18" charset="0"/>
                <a:cs typeface="Times New Roman" panose="02020603050405020304" pitchFamily="18" charset="0"/>
              </a:rPr>
              <a:t>all joint</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34" name="文字方塊 33"/>
          <p:cNvSpPr txBox="1"/>
          <p:nvPr/>
        </p:nvSpPr>
        <p:spPr>
          <a:xfrm>
            <a:off x="3801875" y="3165848"/>
            <a:ext cx="482824"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link</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35" name="文字方塊 34"/>
          <p:cNvSpPr txBox="1"/>
          <p:nvPr/>
        </p:nvSpPr>
        <p:spPr>
          <a:xfrm>
            <a:off x="4677603" y="3774308"/>
            <a:ext cx="684739"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tie rod</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36" name="文字方塊 35"/>
          <p:cNvSpPr txBox="1"/>
          <p:nvPr/>
        </p:nvSpPr>
        <p:spPr>
          <a:xfrm>
            <a:off x="6681524" y="2645080"/>
            <a:ext cx="912429"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subframe</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37" name="文字方塊 36"/>
          <p:cNvSpPr txBox="1"/>
          <p:nvPr/>
        </p:nvSpPr>
        <p:spPr>
          <a:xfrm>
            <a:off x="5868875" y="3453880"/>
            <a:ext cx="792205"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knuckle</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39" name="文字方塊 38"/>
          <p:cNvSpPr txBox="1"/>
          <p:nvPr/>
        </p:nvSpPr>
        <p:spPr>
          <a:xfrm>
            <a:off x="8340098" y="2589085"/>
            <a:ext cx="1223348"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cylinder head</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40" name="文字方塊 39"/>
          <p:cNvSpPr txBox="1"/>
          <p:nvPr/>
        </p:nvSpPr>
        <p:spPr>
          <a:xfrm>
            <a:off x="7840098" y="3508359"/>
            <a:ext cx="865943" cy="307777"/>
          </a:xfrm>
          <a:prstGeom prst="rect">
            <a:avLst/>
          </a:prstGeom>
          <a:noFill/>
        </p:spPr>
        <p:txBody>
          <a:bodyPr wrap="none" rtlCol="0">
            <a:spAutoFit/>
          </a:bodyPr>
          <a:lstStyle/>
          <a:p>
            <a:pP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o</a:t>
            </a:r>
            <a:r>
              <a:rPr kumimoji="1" lang="en-US" altLang="zh-TW" sz="1400" b="1" dirty="0" smtClean="0">
                <a:solidFill>
                  <a:srgbClr val="000000"/>
                </a:solidFill>
                <a:latin typeface="Times New Roman" panose="02020603050405020304" pitchFamily="18" charset="0"/>
                <a:cs typeface="Times New Roman" panose="02020603050405020304" pitchFamily="18" charset="0"/>
              </a:rPr>
              <a:t>il </a:t>
            </a:r>
            <a:r>
              <a:rPr kumimoji="1" lang="en-US" altLang="zh-TW" sz="1400" b="1" dirty="0">
                <a:solidFill>
                  <a:srgbClr val="000000"/>
                </a:solidFill>
                <a:latin typeface="Times New Roman" panose="02020603050405020304" pitchFamily="18" charset="0"/>
                <a:cs typeface="Times New Roman" panose="02020603050405020304" pitchFamily="18" charset="0"/>
              </a:rPr>
              <a:t>p</a:t>
            </a:r>
            <a:r>
              <a:rPr kumimoji="1" lang="en-US" altLang="zh-TW" sz="1400" b="1" dirty="0" smtClean="0">
                <a:solidFill>
                  <a:srgbClr val="000000"/>
                </a:solidFill>
                <a:latin typeface="Times New Roman" panose="02020603050405020304" pitchFamily="18" charset="0"/>
                <a:cs typeface="Times New Roman" panose="02020603050405020304" pitchFamily="18" charset="0"/>
              </a:rPr>
              <a:t>ump</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41" name="文字方塊 40"/>
          <p:cNvSpPr txBox="1"/>
          <p:nvPr/>
        </p:nvSpPr>
        <p:spPr>
          <a:xfrm>
            <a:off x="8533171" y="4068765"/>
            <a:ext cx="1202509" cy="307777"/>
          </a:xfrm>
          <a:prstGeom prst="rect">
            <a:avLst/>
          </a:prstGeom>
          <a:noFill/>
        </p:spPr>
        <p:txBody>
          <a:bodyPr wrap="none" rtlCol="0">
            <a:spAutoFit/>
          </a:bodyPr>
          <a:lstStyle/>
          <a:p>
            <a:pP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t</a:t>
            </a:r>
            <a:r>
              <a:rPr kumimoji="1" lang="en-US" altLang="zh-TW" sz="1400" b="1" dirty="0" smtClean="0">
                <a:solidFill>
                  <a:srgbClr val="000000"/>
                </a:solidFill>
                <a:latin typeface="Times New Roman" panose="02020603050405020304" pitchFamily="18" charset="0"/>
                <a:cs typeface="Times New Roman" panose="02020603050405020304" pitchFamily="18" charset="0"/>
              </a:rPr>
              <a:t>hrottle valve</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42" name="文字方塊 41"/>
          <p:cNvSpPr txBox="1"/>
          <p:nvPr/>
        </p:nvSpPr>
        <p:spPr>
          <a:xfrm>
            <a:off x="1340094" y="4521554"/>
            <a:ext cx="1225015" cy="307777"/>
          </a:xfrm>
          <a:prstGeom prst="rect">
            <a:avLst/>
          </a:prstGeom>
          <a:noFill/>
        </p:spPr>
        <p:txBody>
          <a:bodyPr wrap="none" rtlCol="0">
            <a:spAutoFit/>
          </a:bodyPr>
          <a:lstStyle/>
          <a:p>
            <a:pP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e</a:t>
            </a:r>
            <a:r>
              <a:rPr kumimoji="1" lang="en-US" altLang="zh-TW" sz="1400" b="1" dirty="0" smtClean="0">
                <a:solidFill>
                  <a:srgbClr val="000000"/>
                </a:solidFill>
                <a:latin typeface="Times New Roman" panose="02020603050405020304" pitchFamily="18" charset="0"/>
                <a:cs typeface="Times New Roman" panose="02020603050405020304" pitchFamily="18" charset="0"/>
              </a:rPr>
              <a:t>ngine mount</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43" name="文字方塊 42"/>
          <p:cNvSpPr txBox="1"/>
          <p:nvPr/>
        </p:nvSpPr>
        <p:spPr>
          <a:xfrm>
            <a:off x="2213829" y="5413176"/>
            <a:ext cx="1297150" cy="307777"/>
          </a:xfrm>
          <a:prstGeom prst="rect">
            <a:avLst/>
          </a:prstGeom>
          <a:noFill/>
        </p:spPr>
        <p:txBody>
          <a:bodyPr wrap="none" rtlCol="0">
            <a:spAutoFit/>
          </a:bodyPr>
          <a:lstStyle/>
          <a:p>
            <a:pP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n</a:t>
            </a:r>
            <a:r>
              <a:rPr kumimoji="1" lang="en-US" altLang="zh-TW" sz="1400" b="1" dirty="0" smtClean="0">
                <a:solidFill>
                  <a:srgbClr val="000000"/>
                </a:solidFill>
                <a:latin typeface="Times New Roman" panose="02020603050405020304" pitchFamily="18" charset="0"/>
                <a:cs typeface="Times New Roman" panose="02020603050405020304" pitchFamily="18" charset="0"/>
              </a:rPr>
              <a:t>ozzle bracket</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44" name="文字方塊 43"/>
          <p:cNvSpPr txBox="1"/>
          <p:nvPr/>
        </p:nvSpPr>
        <p:spPr>
          <a:xfrm>
            <a:off x="4814054" y="5849865"/>
            <a:ext cx="782587" cy="523220"/>
          </a:xfrm>
          <a:prstGeom prst="rect">
            <a:avLst/>
          </a:prstGeom>
          <a:noFill/>
        </p:spPr>
        <p:txBody>
          <a:bodyPr wrap="none" rtlCol="0">
            <a:spAutoFit/>
          </a:bodyPr>
          <a:lstStyle/>
          <a:p>
            <a:pPr algn="ct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p</a:t>
            </a:r>
            <a:r>
              <a:rPr kumimoji="1" lang="en-US" altLang="zh-TW" sz="1400" b="1" dirty="0" smtClean="0">
                <a:solidFill>
                  <a:srgbClr val="000000"/>
                </a:solidFill>
                <a:latin typeface="Times New Roman" panose="02020603050405020304" pitchFamily="18" charset="0"/>
                <a:cs typeface="Times New Roman" panose="02020603050405020304" pitchFamily="18" charset="0"/>
              </a:rPr>
              <a:t>inion</a:t>
            </a:r>
          </a:p>
          <a:p>
            <a:pPr algn="ct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housing</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45" name="文字方塊 44"/>
          <p:cNvSpPr txBox="1"/>
          <p:nvPr/>
        </p:nvSpPr>
        <p:spPr>
          <a:xfrm>
            <a:off x="3706153" y="5182072"/>
            <a:ext cx="1226618"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valve housing</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46" name="文字方塊 45"/>
          <p:cNvSpPr txBox="1"/>
          <p:nvPr/>
        </p:nvSpPr>
        <p:spPr>
          <a:xfrm>
            <a:off x="6745433" y="5964654"/>
            <a:ext cx="792205"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knuckle</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47" name="文字方塊 46"/>
          <p:cNvSpPr txBox="1"/>
          <p:nvPr/>
        </p:nvSpPr>
        <p:spPr>
          <a:xfrm>
            <a:off x="5713373" y="5063066"/>
            <a:ext cx="1013419" cy="523220"/>
          </a:xfrm>
          <a:prstGeom prst="rect">
            <a:avLst/>
          </a:prstGeom>
          <a:noFill/>
        </p:spPr>
        <p:txBody>
          <a:bodyPr wrap="none" rtlCol="0">
            <a:spAutoFit/>
          </a:bodyPr>
          <a:lstStyle/>
          <a:p>
            <a:pPr algn="ct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s</a:t>
            </a:r>
            <a:r>
              <a:rPr kumimoji="1" lang="en-US" altLang="zh-TW" sz="1400" b="1" dirty="0" smtClean="0">
                <a:solidFill>
                  <a:srgbClr val="000000"/>
                </a:solidFill>
                <a:latin typeface="Times New Roman" panose="02020603050405020304" pitchFamily="18" charset="0"/>
                <a:cs typeface="Times New Roman" panose="02020603050405020304" pitchFamily="18" charset="0"/>
              </a:rPr>
              <a:t>uspension</a:t>
            </a:r>
          </a:p>
          <a:p>
            <a:pPr algn="ct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arm</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48" name="文字方塊 47"/>
          <p:cNvSpPr txBox="1"/>
          <p:nvPr/>
        </p:nvSpPr>
        <p:spPr>
          <a:xfrm>
            <a:off x="8536085" y="5478581"/>
            <a:ext cx="944426" cy="307777"/>
          </a:xfrm>
          <a:prstGeom prst="rect">
            <a:avLst/>
          </a:prstGeom>
          <a:noFill/>
        </p:spPr>
        <p:txBody>
          <a:bodyPr wrap="none" rtlCol="0">
            <a:spAutoFit/>
          </a:bodyPr>
          <a:lstStyle/>
          <a:p>
            <a:pP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c</a:t>
            </a:r>
            <a:r>
              <a:rPr kumimoji="1" lang="en-US" altLang="zh-TW" sz="1400" b="1" dirty="0" smtClean="0">
                <a:solidFill>
                  <a:srgbClr val="000000"/>
                </a:solidFill>
                <a:latin typeface="Times New Roman" panose="02020603050405020304" pitchFamily="18" charset="0"/>
                <a:cs typeface="Times New Roman" panose="02020603050405020304" pitchFamily="18" charset="0"/>
              </a:rPr>
              <a:t>am rotor</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49" name="文字方塊 48"/>
          <p:cNvSpPr txBox="1"/>
          <p:nvPr/>
        </p:nvSpPr>
        <p:spPr>
          <a:xfrm>
            <a:off x="7614718" y="6119899"/>
            <a:ext cx="870751"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manifold</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50" name="文字方塊 49"/>
          <p:cNvSpPr txBox="1"/>
          <p:nvPr/>
        </p:nvSpPr>
        <p:spPr>
          <a:xfrm>
            <a:off x="9950200" y="3540594"/>
            <a:ext cx="652743"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flange</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51" name="文字方塊 50"/>
          <p:cNvSpPr txBox="1"/>
          <p:nvPr/>
        </p:nvSpPr>
        <p:spPr>
          <a:xfrm>
            <a:off x="10998658" y="2618045"/>
            <a:ext cx="832279" cy="523220"/>
          </a:xfrm>
          <a:prstGeom prst="rect">
            <a:avLst/>
          </a:prstGeom>
          <a:noFill/>
        </p:spPr>
        <p:txBody>
          <a:bodyPr wrap="none" rtlCol="0">
            <a:spAutoFit/>
          </a:bodyPr>
          <a:lstStyle/>
          <a:p>
            <a:pPr algn="ct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a</a:t>
            </a:r>
            <a:r>
              <a:rPr kumimoji="1" lang="en-US" altLang="zh-TW" sz="1400" b="1" dirty="0" smtClean="0">
                <a:solidFill>
                  <a:srgbClr val="000000"/>
                </a:solidFill>
                <a:latin typeface="Times New Roman" panose="02020603050405020304" pitchFamily="18" charset="0"/>
                <a:cs typeface="Times New Roman" panose="02020603050405020304" pitchFamily="18" charset="0"/>
              </a:rPr>
              <a:t>ctuator</a:t>
            </a:r>
          </a:p>
          <a:p>
            <a:pPr algn="ct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housing</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52" name="文字方塊 51"/>
          <p:cNvSpPr txBox="1"/>
          <p:nvPr/>
        </p:nvSpPr>
        <p:spPr>
          <a:xfrm>
            <a:off x="7769549" y="4754693"/>
            <a:ext cx="1096775" cy="307777"/>
          </a:xfrm>
          <a:prstGeom prst="rect">
            <a:avLst/>
          </a:prstGeom>
          <a:noFill/>
        </p:spPr>
        <p:txBody>
          <a:bodyPr wrap="none" rtlCol="0">
            <a:spAutoFit/>
          </a:bodyPr>
          <a:lstStyle/>
          <a:p>
            <a:pP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p</a:t>
            </a:r>
            <a:r>
              <a:rPr kumimoji="1" lang="en-US" altLang="zh-TW" sz="1400" b="1" dirty="0" smtClean="0">
                <a:solidFill>
                  <a:srgbClr val="000000"/>
                </a:solidFill>
                <a:latin typeface="Times New Roman" panose="02020603050405020304" pitchFamily="18" charset="0"/>
                <a:cs typeface="Times New Roman" panose="02020603050405020304" pitchFamily="18" charset="0"/>
              </a:rPr>
              <a:t>ump cover</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pic>
        <p:nvPicPr>
          <p:cNvPr id="53" name="Picture 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435887" y="4279447"/>
            <a:ext cx="1162050" cy="43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文字方塊 53"/>
          <p:cNvSpPr txBox="1"/>
          <p:nvPr/>
        </p:nvSpPr>
        <p:spPr>
          <a:xfrm>
            <a:off x="3702836" y="4336829"/>
            <a:ext cx="684739"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tie rod</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pic>
        <p:nvPicPr>
          <p:cNvPr id="55" name="Picture 3"/>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646524" y="4704282"/>
            <a:ext cx="1172206" cy="31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文字方塊 55"/>
          <p:cNvSpPr txBox="1"/>
          <p:nvPr/>
        </p:nvSpPr>
        <p:spPr>
          <a:xfrm>
            <a:off x="4901176" y="4689052"/>
            <a:ext cx="482824"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link</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pic>
        <p:nvPicPr>
          <p:cNvPr id="57" name="圖片 56"/>
          <p:cNvPicPr>
            <a:picLocks noChangeAspect="1"/>
          </p:cNvPicPr>
          <p:nvPr/>
        </p:nvPicPr>
        <p:blipFill>
          <a:blip r:embed="rId27"/>
          <a:stretch>
            <a:fillRect/>
          </a:stretch>
        </p:blipFill>
        <p:spPr>
          <a:xfrm>
            <a:off x="10789928" y="4621020"/>
            <a:ext cx="978401" cy="840716"/>
          </a:xfrm>
          <a:prstGeom prst="rect">
            <a:avLst/>
          </a:prstGeom>
        </p:spPr>
      </p:pic>
      <p:pic>
        <p:nvPicPr>
          <p:cNvPr id="58" name="圖片 57"/>
          <p:cNvPicPr>
            <a:picLocks noChangeAspect="1"/>
          </p:cNvPicPr>
          <p:nvPr/>
        </p:nvPicPr>
        <p:blipFill>
          <a:blip r:embed="rId28"/>
          <a:stretch>
            <a:fillRect/>
          </a:stretch>
        </p:blipFill>
        <p:spPr>
          <a:xfrm>
            <a:off x="9773753" y="5206903"/>
            <a:ext cx="988675" cy="899805"/>
          </a:xfrm>
          <a:prstGeom prst="rect">
            <a:avLst/>
          </a:prstGeom>
        </p:spPr>
      </p:pic>
      <p:pic>
        <p:nvPicPr>
          <p:cNvPr id="59" name="圖片 58"/>
          <p:cNvPicPr>
            <a:picLocks noChangeAspect="1"/>
          </p:cNvPicPr>
          <p:nvPr/>
        </p:nvPicPr>
        <p:blipFill>
          <a:blip r:embed="rId29"/>
          <a:stretch>
            <a:fillRect/>
          </a:stretch>
        </p:blipFill>
        <p:spPr>
          <a:xfrm>
            <a:off x="10740457" y="5638442"/>
            <a:ext cx="1099711" cy="811262"/>
          </a:xfrm>
          <a:prstGeom prst="rect">
            <a:avLst/>
          </a:prstGeom>
        </p:spPr>
      </p:pic>
      <p:pic>
        <p:nvPicPr>
          <p:cNvPr id="60" name="圖片 59"/>
          <p:cNvPicPr>
            <a:picLocks noChangeAspect="1"/>
          </p:cNvPicPr>
          <p:nvPr/>
        </p:nvPicPr>
        <p:blipFill>
          <a:blip r:embed="rId30"/>
          <a:stretch>
            <a:fillRect/>
          </a:stretch>
        </p:blipFill>
        <p:spPr>
          <a:xfrm>
            <a:off x="9775931" y="4090924"/>
            <a:ext cx="860551" cy="900041"/>
          </a:xfrm>
          <a:prstGeom prst="rect">
            <a:avLst/>
          </a:prstGeom>
        </p:spPr>
      </p:pic>
      <p:pic>
        <p:nvPicPr>
          <p:cNvPr id="61" name="圖片 60"/>
          <p:cNvPicPr>
            <a:picLocks noChangeAspect="1"/>
          </p:cNvPicPr>
          <p:nvPr/>
        </p:nvPicPr>
        <p:blipFill>
          <a:blip r:embed="rId31"/>
          <a:stretch>
            <a:fillRect/>
          </a:stretch>
        </p:blipFill>
        <p:spPr>
          <a:xfrm flipV="1">
            <a:off x="5750395" y="3899702"/>
            <a:ext cx="1049674" cy="591015"/>
          </a:xfrm>
          <a:prstGeom prst="rect">
            <a:avLst/>
          </a:prstGeom>
        </p:spPr>
      </p:pic>
      <p:sp>
        <p:nvSpPr>
          <p:cNvPr id="62" name="文字方塊 61"/>
          <p:cNvSpPr txBox="1"/>
          <p:nvPr/>
        </p:nvSpPr>
        <p:spPr>
          <a:xfrm>
            <a:off x="6745433" y="3990736"/>
            <a:ext cx="729623" cy="523220"/>
          </a:xfrm>
          <a:prstGeom prst="rect">
            <a:avLst/>
          </a:prstGeom>
          <a:noFill/>
        </p:spPr>
        <p:txBody>
          <a:bodyPr wrap="none" rtlCol="0">
            <a:spAutoFit/>
          </a:bodyPr>
          <a:lstStyle/>
          <a:p>
            <a:pPr algn="ct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c</a:t>
            </a:r>
            <a:r>
              <a:rPr kumimoji="1" lang="en-US" altLang="zh-TW" sz="1400" b="1" dirty="0" smtClean="0">
                <a:solidFill>
                  <a:srgbClr val="000000"/>
                </a:solidFill>
                <a:latin typeface="Times New Roman" panose="02020603050405020304" pitchFamily="18" charset="0"/>
                <a:cs typeface="Times New Roman" panose="02020603050405020304" pitchFamily="18" charset="0"/>
              </a:rPr>
              <a:t>ontrol</a:t>
            </a:r>
          </a:p>
          <a:p>
            <a:pPr algn="ct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arm</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63" name="文字方塊 62"/>
          <p:cNvSpPr txBox="1"/>
          <p:nvPr/>
        </p:nvSpPr>
        <p:spPr>
          <a:xfrm>
            <a:off x="1686339" y="6006070"/>
            <a:ext cx="870751" cy="307777"/>
          </a:xfrm>
          <a:prstGeom prst="rect">
            <a:avLst/>
          </a:prstGeom>
          <a:noFill/>
        </p:spPr>
        <p:txBody>
          <a:bodyPr wrap="none" rtlCol="0">
            <a:spAutoFit/>
          </a:bodyPr>
          <a:lstStyle/>
          <a:p>
            <a:pPr fontAlgn="base">
              <a:spcBef>
                <a:spcPct val="0"/>
              </a:spcBef>
              <a:spcAft>
                <a:spcPct val="0"/>
              </a:spcAft>
            </a:pPr>
            <a:r>
              <a:rPr kumimoji="1" lang="en-US" altLang="zh-TW" sz="1400" b="1" dirty="0" smtClean="0">
                <a:solidFill>
                  <a:srgbClr val="000000"/>
                </a:solidFill>
                <a:latin typeface="Times New Roman" panose="02020603050405020304" pitchFamily="18" charset="0"/>
                <a:cs typeface="Times New Roman" panose="02020603050405020304" pitchFamily="18" charset="0"/>
              </a:rPr>
              <a:t>manifold</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64" name="矩形 63"/>
          <p:cNvSpPr/>
          <p:nvPr/>
        </p:nvSpPr>
        <p:spPr>
          <a:xfrm>
            <a:off x="10726720" y="4243924"/>
            <a:ext cx="782587" cy="307777"/>
          </a:xfrm>
          <a:prstGeom prst="rect">
            <a:avLst/>
          </a:prstGeom>
        </p:spPr>
        <p:txBody>
          <a:bodyPr wrap="none">
            <a:spAutoFit/>
          </a:bodyPr>
          <a:lstStyle/>
          <a:p>
            <a:pPr algn="ct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housing</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sp>
        <p:nvSpPr>
          <p:cNvPr id="65" name="矩形 64"/>
          <p:cNvSpPr/>
          <p:nvPr/>
        </p:nvSpPr>
        <p:spPr>
          <a:xfrm>
            <a:off x="10678407" y="5422341"/>
            <a:ext cx="1274709" cy="307777"/>
          </a:xfrm>
          <a:prstGeom prst="rect">
            <a:avLst/>
          </a:prstGeom>
        </p:spPr>
        <p:txBody>
          <a:bodyPr wrap="none">
            <a:spAutoFit/>
          </a:bodyPr>
          <a:lstStyle/>
          <a:p>
            <a:pPr algn="ctr" fontAlgn="base">
              <a:spcBef>
                <a:spcPct val="0"/>
              </a:spcBef>
              <a:spcAft>
                <a:spcPct val="0"/>
              </a:spcAft>
            </a:pPr>
            <a:r>
              <a:rPr kumimoji="1" lang="en-US" altLang="zh-TW" sz="1400" b="1" dirty="0">
                <a:solidFill>
                  <a:srgbClr val="000000"/>
                </a:solidFill>
                <a:latin typeface="Times New Roman" panose="02020603050405020304" pitchFamily="18" charset="0"/>
                <a:cs typeface="Times New Roman" panose="02020603050405020304" pitchFamily="18" charset="0"/>
              </a:rPr>
              <a:t>p</a:t>
            </a:r>
            <a:r>
              <a:rPr kumimoji="1" lang="en-US" altLang="zh-TW" sz="1400" b="1" dirty="0" smtClean="0">
                <a:solidFill>
                  <a:srgbClr val="000000"/>
                </a:solidFill>
                <a:latin typeface="Times New Roman" panose="02020603050405020304" pitchFamily="18" charset="0"/>
                <a:cs typeface="Times New Roman" panose="02020603050405020304" pitchFamily="18" charset="0"/>
              </a:rPr>
              <a:t>ump housing</a:t>
            </a:r>
            <a:endParaRPr kumimoji="1" lang="zh-TW" altLang="en-US" sz="1400" b="1" dirty="0">
              <a:solidFill>
                <a:srgbClr val="000000"/>
              </a:solidFill>
              <a:latin typeface="Times New Roman" panose="02020603050405020304" pitchFamily="18" charset="0"/>
              <a:cs typeface="Times New Roman" panose="02020603050405020304" pitchFamily="18" charset="0"/>
            </a:endParaRPr>
          </a:p>
        </p:txBody>
      </p:sp>
      <p:pic>
        <p:nvPicPr>
          <p:cNvPr id="66" name="圖片 65"/>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2517371" y="5768528"/>
            <a:ext cx="912715" cy="622306"/>
          </a:xfrm>
          <a:prstGeom prst="rect">
            <a:avLst/>
          </a:prstGeom>
        </p:spPr>
      </p:pic>
      <p:sp>
        <p:nvSpPr>
          <p:cNvPr id="67" name="標題 1"/>
          <p:cNvSpPr txBox="1">
            <a:spLocks/>
          </p:cNvSpPr>
          <p:nvPr/>
        </p:nvSpPr>
        <p:spPr>
          <a:xfrm>
            <a:off x="154460" y="-14733"/>
            <a:ext cx="11612996" cy="10023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dirty="0" smtClean="0">
                <a:solidFill>
                  <a:srgbClr val="000000"/>
                </a:solidFill>
                <a:latin typeface="Times New Roman" panose="02020603050405020304" pitchFamily="18" charset="0"/>
                <a:cs typeface="Times New Roman" panose="02020603050405020304" pitchFamily="18" charset="0"/>
              </a:rPr>
              <a:t>一</a:t>
            </a:r>
            <a:r>
              <a:rPr lang="zh-TW" altLang="en-US" dirty="0" smtClean="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t>
            </a:r>
            <a:r>
              <a:rPr lang="en-US" altLang="en-US" dirty="0" smtClean="0">
                <a:solidFill>
                  <a:srgbClr val="000000"/>
                </a:solidFill>
                <a:latin typeface="Times New Roman" panose="02020603050405020304" pitchFamily="18" charset="0"/>
                <a:cs typeface="Times New Roman" panose="02020603050405020304" pitchFamily="18" charset="0"/>
              </a:rPr>
              <a:t>Product </a:t>
            </a:r>
            <a:r>
              <a:rPr lang="en-US" altLang="en-US" dirty="0">
                <a:solidFill>
                  <a:srgbClr val="000000"/>
                </a:solidFill>
                <a:latin typeface="Times New Roman" panose="02020603050405020304" pitchFamily="18" charset="0"/>
                <a:cs typeface="Times New Roman" panose="02020603050405020304" pitchFamily="18" charset="0"/>
              </a:rPr>
              <a:t>Applications</a:t>
            </a: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0147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394CBC93-674D-4099-A803-9083643DBB32}" type="slidenum">
              <a:rPr lang="zh-TW" altLang="en-US" smtClean="0"/>
              <a:t>7</a:t>
            </a:fld>
            <a:endParaRPr lang="zh-TW" altLang="en-US" dirty="0"/>
          </a:p>
        </p:txBody>
      </p:sp>
      <p:sp>
        <p:nvSpPr>
          <p:cNvPr id="5" name="標題 1"/>
          <p:cNvSpPr txBox="1">
            <a:spLocks/>
          </p:cNvSpPr>
          <p:nvPr/>
        </p:nvSpPr>
        <p:spPr>
          <a:xfrm>
            <a:off x="154460" y="-14733"/>
            <a:ext cx="11612996" cy="10023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dirty="0">
                <a:solidFill>
                  <a:srgbClr val="000000"/>
                </a:solidFill>
                <a:latin typeface="Times New Roman" panose="02020603050405020304" pitchFamily="18" charset="0"/>
                <a:cs typeface="Times New Roman" panose="02020603050405020304" pitchFamily="18" charset="0"/>
              </a:rPr>
              <a:t>Our </a:t>
            </a:r>
            <a:r>
              <a:rPr lang="en-US" altLang="en-US" dirty="0" smtClean="0">
                <a:solidFill>
                  <a:srgbClr val="000000"/>
                </a:solidFill>
                <a:latin typeface="Times New Roman" panose="02020603050405020304" pitchFamily="18" charset="0"/>
                <a:cs typeface="Times New Roman" panose="02020603050405020304" pitchFamily="18" charset="0"/>
              </a:rPr>
              <a:t>Customers</a:t>
            </a:r>
            <a:endParaRPr lang="zh-TW" altLang="en-US" dirty="0">
              <a:latin typeface="Times New Roman" panose="02020603050405020304" pitchFamily="18" charset="0"/>
              <a:cs typeface="Times New Roman" panose="02020603050405020304" pitchFamily="18" charset="0"/>
            </a:endParaRPr>
          </a:p>
        </p:txBody>
      </p:sp>
      <p:graphicFrame>
        <p:nvGraphicFramePr>
          <p:cNvPr id="7" name="表格 6"/>
          <p:cNvGraphicFramePr>
            <a:graphicFrameLocks noGrp="1"/>
          </p:cNvGraphicFramePr>
          <p:nvPr>
            <p:extLst>
              <p:ext uri="{D42A27DB-BD31-4B8C-83A1-F6EECF244321}">
                <p14:modId xmlns:p14="http://schemas.microsoft.com/office/powerpoint/2010/main" val="3201568004"/>
              </p:ext>
            </p:extLst>
          </p:nvPr>
        </p:nvGraphicFramePr>
        <p:xfrm>
          <a:off x="119335" y="4356422"/>
          <a:ext cx="6223800" cy="2194525"/>
        </p:xfrm>
        <a:graphic>
          <a:graphicData uri="http://schemas.openxmlformats.org/drawingml/2006/table">
            <a:tbl>
              <a:tblPr firstRow="1" bandRow="1">
                <a:tableStyleId>{5940675A-B579-460E-94D1-54222C63F5DA}</a:tableStyleId>
              </a:tblPr>
              <a:tblGrid>
                <a:gridCol w="6223800"/>
              </a:tblGrid>
              <a:tr h="348615">
                <a:tc>
                  <a:txBody>
                    <a:bodyPr/>
                    <a:lstStyle/>
                    <a:p>
                      <a:pPr algn="ctr"/>
                      <a:r>
                        <a:rPr lang="en-US" altLang="zh-TW" b="1" dirty="0" smtClean="0">
                          <a:solidFill>
                            <a:srgbClr val="FFFFFF"/>
                          </a:solidFill>
                          <a:latin typeface="Times New Roman" panose="02020603050405020304" pitchFamily="18" charset="0"/>
                          <a:cs typeface="Times New Roman" panose="02020603050405020304" pitchFamily="18" charset="0"/>
                        </a:rPr>
                        <a:t>North America</a:t>
                      </a:r>
                      <a:endParaRPr lang="zh-TW" altLang="en-US" b="1" dirty="0">
                        <a:solidFill>
                          <a:srgbClr val="FFFFFF"/>
                        </a:solidFill>
                        <a:latin typeface="Times New Roman" panose="02020603050405020304" pitchFamily="18" charset="0"/>
                        <a:cs typeface="Times New Roman" panose="02020603050405020304" pitchFamily="18" charset="0"/>
                      </a:endParaRPr>
                    </a:p>
                  </a:txBody>
                  <a:tcPr>
                    <a:solidFill>
                      <a:srgbClr val="7030A0"/>
                    </a:solidFill>
                  </a:tcPr>
                </a:tc>
              </a:tr>
              <a:tr h="1828765">
                <a:tc>
                  <a:txBody>
                    <a:bodyPr/>
                    <a:lstStyle/>
                    <a:p>
                      <a:endParaRPr lang="zh-TW" altLang="en-US" b="1" dirty="0">
                        <a:latin typeface="Times New Roman" panose="02020603050405020304" pitchFamily="18" charset="0"/>
                        <a:cs typeface="Times New Roman" panose="02020603050405020304" pitchFamily="18" charset="0"/>
                      </a:endParaRPr>
                    </a:p>
                  </a:txBody>
                  <a:tcPr/>
                </a:tc>
              </a:tr>
            </a:tbl>
          </a:graphicData>
        </a:graphic>
      </p:graphicFrame>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9091" y="2924944"/>
            <a:ext cx="2492114" cy="9724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8503" y="1550969"/>
            <a:ext cx="1599945" cy="789306"/>
          </a:xfrm>
          <a:prstGeom prst="rect">
            <a:avLst/>
          </a:prstGeom>
        </p:spPr>
      </p:pic>
      <p:pic>
        <p:nvPicPr>
          <p:cNvPr id="12" name="圖片 11"/>
          <p:cNvPicPr>
            <a:picLocks noChangeAspect="1"/>
          </p:cNvPicPr>
          <p:nvPr/>
        </p:nvPicPr>
        <p:blipFill>
          <a:blip r:embed="rId4"/>
          <a:stretch>
            <a:fillRect/>
          </a:stretch>
        </p:blipFill>
        <p:spPr>
          <a:xfrm>
            <a:off x="8106128" y="2541394"/>
            <a:ext cx="2022320" cy="515192"/>
          </a:xfrm>
          <a:prstGeom prst="rect">
            <a:avLst/>
          </a:prstGeom>
        </p:spPr>
      </p:pic>
      <p:pic>
        <p:nvPicPr>
          <p:cNvPr id="13" name="圖片 12"/>
          <p:cNvPicPr>
            <a:picLocks noChangeAspect="1"/>
          </p:cNvPicPr>
          <p:nvPr/>
        </p:nvPicPr>
        <p:blipFill>
          <a:blip r:embed="rId5"/>
          <a:stretch>
            <a:fillRect/>
          </a:stretch>
        </p:blipFill>
        <p:spPr>
          <a:xfrm>
            <a:off x="8229724" y="3808497"/>
            <a:ext cx="1803258" cy="447662"/>
          </a:xfrm>
          <a:prstGeom prst="rect">
            <a:avLst/>
          </a:prstGeom>
        </p:spPr>
      </p:pic>
      <p:pic>
        <p:nvPicPr>
          <p:cNvPr id="14" name="圖片 108674"/>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55858" y="4751697"/>
            <a:ext cx="2043864" cy="564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圖片 108675"/>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4028" y="4820876"/>
            <a:ext cx="1031409" cy="9384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28698" y="4808139"/>
            <a:ext cx="2255452" cy="50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1" descr="http://ia-community.com/upload/images/Ctrl%20Techniques%20-%20Emerson/emerson-electric.png">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94028" y="5719683"/>
            <a:ext cx="1527406" cy="647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0" descr="http://www.sledracer.com/wp-content/uploads/2013/05/Arctic-Cat-Logo.jpg">
            <a:hlinkClick r:id="rId11"/>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993982" y="5280036"/>
            <a:ext cx="1463804" cy="671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圖片 22"/>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524572" y="5253514"/>
            <a:ext cx="900000"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0" name="表格 19"/>
          <p:cNvGraphicFramePr>
            <a:graphicFrameLocks noGrp="1"/>
          </p:cNvGraphicFramePr>
          <p:nvPr>
            <p:extLst>
              <p:ext uri="{D42A27DB-BD31-4B8C-83A1-F6EECF244321}">
                <p14:modId xmlns:p14="http://schemas.microsoft.com/office/powerpoint/2010/main" val="4121759579"/>
              </p:ext>
            </p:extLst>
          </p:nvPr>
        </p:nvGraphicFramePr>
        <p:xfrm>
          <a:off x="6352300" y="4361911"/>
          <a:ext cx="5674193" cy="2189357"/>
        </p:xfrm>
        <a:graphic>
          <a:graphicData uri="http://schemas.openxmlformats.org/drawingml/2006/table">
            <a:tbl>
              <a:tblPr firstRow="1" bandRow="1">
                <a:tableStyleId>{5940675A-B579-460E-94D1-54222C63F5DA}</a:tableStyleId>
              </a:tblPr>
              <a:tblGrid>
                <a:gridCol w="5674193"/>
              </a:tblGrid>
              <a:tr h="347629">
                <a:tc>
                  <a:txBody>
                    <a:bodyPr/>
                    <a:lstStyle/>
                    <a:p>
                      <a:pPr algn="ctr"/>
                      <a:r>
                        <a:rPr lang="en-US" altLang="zh-TW" b="1" dirty="0" smtClean="0">
                          <a:solidFill>
                            <a:srgbClr val="FFFFFF"/>
                          </a:solidFill>
                          <a:latin typeface="Times New Roman" panose="02020603050405020304" pitchFamily="18" charset="0"/>
                          <a:cs typeface="Times New Roman" panose="02020603050405020304" pitchFamily="18" charset="0"/>
                        </a:rPr>
                        <a:t>Motorcycle</a:t>
                      </a:r>
                      <a:endParaRPr lang="zh-TW" altLang="en-US" b="1" dirty="0">
                        <a:solidFill>
                          <a:srgbClr val="FFFFFF"/>
                        </a:solidFill>
                        <a:latin typeface="Times New Roman" panose="02020603050405020304" pitchFamily="18" charset="0"/>
                        <a:cs typeface="Times New Roman" panose="02020603050405020304" pitchFamily="18" charset="0"/>
                      </a:endParaRPr>
                    </a:p>
                  </a:txBody>
                  <a:tcPr>
                    <a:solidFill>
                      <a:srgbClr val="7030A0"/>
                    </a:solidFill>
                  </a:tcPr>
                </a:tc>
              </a:tr>
              <a:tr h="1823597">
                <a:tc>
                  <a:txBody>
                    <a:bodyPr/>
                    <a:lstStyle/>
                    <a:p>
                      <a:endParaRPr lang="zh-TW" altLang="en-US" b="1" dirty="0">
                        <a:latin typeface="Times New Roman" panose="02020603050405020304" pitchFamily="18" charset="0"/>
                        <a:cs typeface="Times New Roman" panose="02020603050405020304" pitchFamily="18" charset="0"/>
                      </a:endParaRPr>
                    </a:p>
                  </a:txBody>
                  <a:tcPr/>
                </a:tc>
              </a:tr>
            </a:tbl>
          </a:graphicData>
        </a:graphic>
      </p:graphicFrame>
      <p:pic>
        <p:nvPicPr>
          <p:cNvPr id="21" name="圖片 28"/>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788130" y="4832302"/>
            <a:ext cx="1156917" cy="88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7" descr="http://maxcdn.googletutor.netdna-cdn.com/wp-content/uploads/2010/09/BMW.png">
            <a:hlinkClick r:id="rId15"/>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89112" y="5729655"/>
            <a:ext cx="811695" cy="811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圖片 22"/>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727714" y="5082061"/>
            <a:ext cx="2807278" cy="763579"/>
          </a:xfrm>
          <a:prstGeom prst="rect">
            <a:avLst/>
          </a:prstGeom>
        </p:spPr>
      </p:pic>
      <p:pic>
        <p:nvPicPr>
          <p:cNvPr id="24" name="圖片 23"/>
          <p:cNvPicPr>
            <a:picLocks noChangeAspect="1"/>
          </p:cNvPicPr>
          <p:nvPr/>
        </p:nvPicPr>
        <p:blipFill>
          <a:blip r:embed="rId18"/>
          <a:stretch>
            <a:fillRect/>
          </a:stretch>
        </p:blipFill>
        <p:spPr>
          <a:xfrm>
            <a:off x="7664440" y="4773701"/>
            <a:ext cx="2920107" cy="413379"/>
          </a:xfrm>
          <a:prstGeom prst="rect">
            <a:avLst/>
          </a:prstGeom>
        </p:spPr>
      </p:pic>
      <p:pic>
        <p:nvPicPr>
          <p:cNvPr id="26" name="圖片 25"/>
          <p:cNvPicPr>
            <a:picLocks noChangeAspect="1"/>
          </p:cNvPicPr>
          <p:nvPr/>
        </p:nvPicPr>
        <p:blipFill>
          <a:blip r:embed="rId19"/>
          <a:stretch>
            <a:fillRect/>
          </a:stretch>
        </p:blipFill>
        <p:spPr>
          <a:xfrm>
            <a:off x="10646998" y="5885603"/>
            <a:ext cx="1340686" cy="603489"/>
          </a:xfrm>
          <a:prstGeom prst="rect">
            <a:avLst/>
          </a:prstGeom>
        </p:spPr>
      </p:pic>
      <p:pic>
        <p:nvPicPr>
          <p:cNvPr id="27" name="圖片 26"/>
          <p:cNvPicPr>
            <a:picLocks noChangeAspect="1"/>
          </p:cNvPicPr>
          <p:nvPr/>
        </p:nvPicPr>
        <p:blipFill>
          <a:blip r:embed="rId20"/>
          <a:stretch>
            <a:fillRect/>
          </a:stretch>
        </p:blipFill>
        <p:spPr>
          <a:xfrm>
            <a:off x="8913945" y="5825754"/>
            <a:ext cx="1645442" cy="541872"/>
          </a:xfrm>
          <a:prstGeom prst="rect">
            <a:avLst/>
          </a:prstGeom>
        </p:spPr>
      </p:pic>
      <p:graphicFrame>
        <p:nvGraphicFramePr>
          <p:cNvPr id="28" name="表格 27"/>
          <p:cNvGraphicFramePr>
            <a:graphicFrameLocks noGrp="1"/>
          </p:cNvGraphicFramePr>
          <p:nvPr>
            <p:extLst>
              <p:ext uri="{D42A27DB-BD31-4B8C-83A1-F6EECF244321}">
                <p14:modId xmlns:p14="http://schemas.microsoft.com/office/powerpoint/2010/main" val="2682763198"/>
              </p:ext>
            </p:extLst>
          </p:nvPr>
        </p:nvGraphicFramePr>
        <p:xfrm>
          <a:off x="119335" y="989410"/>
          <a:ext cx="7776864" cy="3367012"/>
        </p:xfrm>
        <a:graphic>
          <a:graphicData uri="http://schemas.openxmlformats.org/drawingml/2006/table">
            <a:tbl>
              <a:tblPr firstRow="1" bandRow="1">
                <a:tableStyleId>{5940675A-B579-460E-94D1-54222C63F5DA}</a:tableStyleId>
              </a:tblPr>
              <a:tblGrid>
                <a:gridCol w="5400600"/>
                <a:gridCol w="2376264"/>
              </a:tblGrid>
              <a:tr h="302434">
                <a:tc gridSpan="2">
                  <a:txBody>
                    <a:bodyPr/>
                    <a:lstStyle/>
                    <a:p>
                      <a:pPr algn="ctr"/>
                      <a:r>
                        <a:rPr lang="en-US" altLang="zh-TW" b="1" dirty="0" smtClean="0">
                          <a:solidFill>
                            <a:srgbClr val="FFFFFF"/>
                          </a:solidFill>
                          <a:latin typeface="Times New Roman" panose="02020603050405020304" pitchFamily="18" charset="0"/>
                          <a:cs typeface="Times New Roman" panose="02020603050405020304" pitchFamily="18" charset="0"/>
                        </a:rPr>
                        <a:t>Automotive</a:t>
                      </a:r>
                      <a:r>
                        <a:rPr lang="en-US" altLang="zh-TW" b="1" baseline="0" dirty="0" smtClean="0">
                          <a:solidFill>
                            <a:srgbClr val="FFFFFF"/>
                          </a:solidFill>
                          <a:latin typeface="Times New Roman" panose="02020603050405020304" pitchFamily="18" charset="0"/>
                          <a:cs typeface="Times New Roman" panose="02020603050405020304" pitchFamily="18" charset="0"/>
                        </a:rPr>
                        <a:t> </a:t>
                      </a:r>
                      <a:r>
                        <a:rPr lang="en-US" altLang="zh-TW" b="1" dirty="0" smtClean="0">
                          <a:solidFill>
                            <a:srgbClr val="FFFFFF"/>
                          </a:solidFill>
                          <a:latin typeface="Times New Roman" panose="02020603050405020304" pitchFamily="18" charset="0"/>
                          <a:cs typeface="Times New Roman" panose="02020603050405020304" pitchFamily="18" charset="0"/>
                        </a:rPr>
                        <a:t>OE</a:t>
                      </a:r>
                      <a:endParaRPr lang="zh-TW" altLang="en-US" b="1" dirty="0">
                        <a:solidFill>
                          <a:srgbClr val="FFFFFF"/>
                        </a:solidFill>
                        <a:latin typeface="Times New Roman" panose="02020603050405020304" pitchFamily="18" charset="0"/>
                        <a:cs typeface="Times New Roman" panose="02020603050405020304" pitchFamily="18" charset="0"/>
                      </a:endParaRPr>
                    </a:p>
                  </a:txBody>
                  <a:tcPr>
                    <a:solidFill>
                      <a:srgbClr val="7030A0"/>
                    </a:solidFill>
                  </a:tcPr>
                </a:tc>
                <a:tc hMerge="1">
                  <a:txBody>
                    <a:bodyPr/>
                    <a:lstStyle/>
                    <a:p>
                      <a:endParaRPr lang="zh-TW" altLang="en-US"/>
                    </a:p>
                  </a:txBody>
                  <a:tcPr/>
                </a:tc>
              </a:tr>
              <a:tr h="284160">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b="1" dirty="0" smtClean="0">
                          <a:latin typeface="Times New Roman" panose="02020603050405020304" pitchFamily="18" charset="0"/>
                          <a:cs typeface="Times New Roman" panose="02020603050405020304" pitchFamily="18" charset="0"/>
                        </a:rPr>
                        <a:t>China</a:t>
                      </a:r>
                      <a:endParaRPr lang="zh-TW" altLang="en-US" b="1" dirty="0" smtClean="0">
                        <a:latin typeface="Times New Roman" panose="02020603050405020304" pitchFamily="18" charset="0"/>
                        <a:cs typeface="Times New Roman" panose="02020603050405020304" pitchFamily="18" charset="0"/>
                      </a:endParaRPr>
                    </a:p>
                  </a:txBody>
                  <a:tcPr>
                    <a:solidFill>
                      <a:schemeClr val="bg1">
                        <a:lumMod val="85000"/>
                      </a:schemeClr>
                    </a:solidFill>
                  </a:tcPr>
                </a:tc>
                <a:tc hMerge="1">
                  <a:txBody>
                    <a:bodyPr/>
                    <a:lstStyle/>
                    <a:p>
                      <a:endParaRPr lang="zh-TW" altLang="en-US"/>
                    </a:p>
                  </a:txBody>
                  <a:tcPr/>
                </a:tc>
              </a:tr>
              <a:tr h="1123324">
                <a:tc gridSpan="2">
                  <a:txBody>
                    <a:bodyPr/>
                    <a:lstStyle/>
                    <a:p>
                      <a:endParaRPr lang="zh-TW" altLang="en-US" b="1" dirty="0">
                        <a:latin typeface="Times New Roman" panose="02020603050405020304" pitchFamily="18" charset="0"/>
                        <a:cs typeface="Times New Roman" panose="02020603050405020304" pitchFamily="18" charset="0"/>
                      </a:endParaRPr>
                    </a:p>
                  </a:txBody>
                  <a:tcPr/>
                </a:tc>
                <a:tc hMerge="1">
                  <a:txBody>
                    <a:bodyPr/>
                    <a:lstStyle/>
                    <a:p>
                      <a:endParaRPr lang="zh-TW" altLang="en-US"/>
                    </a:p>
                  </a:txBody>
                  <a:tcPr/>
                </a:tc>
              </a:tr>
              <a:tr h="374442">
                <a:tc>
                  <a:txBody>
                    <a:bodyPr/>
                    <a:lstStyle/>
                    <a:p>
                      <a:pPr algn="ctr"/>
                      <a:r>
                        <a:rPr lang="en-US" altLang="zh-TW" b="1" dirty="0" smtClean="0">
                          <a:latin typeface="Times New Roman" panose="02020603050405020304" pitchFamily="18" charset="0"/>
                          <a:cs typeface="Times New Roman" panose="02020603050405020304" pitchFamily="18" charset="0"/>
                        </a:rPr>
                        <a:t>Taiwan</a:t>
                      </a:r>
                      <a:endParaRPr lang="zh-TW" altLang="en-US" b="1" dirty="0">
                        <a:latin typeface="Times New Roman" panose="02020603050405020304" pitchFamily="18" charset="0"/>
                        <a:cs typeface="Times New Roman" panose="02020603050405020304" pitchFamily="18" charset="0"/>
                      </a:endParaRPr>
                    </a:p>
                  </a:txBody>
                  <a:tcPr>
                    <a:solidFill>
                      <a:schemeClr val="bg1">
                        <a:lumMod val="85000"/>
                      </a:schemeClr>
                    </a:solidFill>
                  </a:tcPr>
                </a:tc>
                <a:tc>
                  <a:txBody>
                    <a:bodyPr/>
                    <a:lstStyle/>
                    <a:p>
                      <a:pPr algn="ctr"/>
                      <a:r>
                        <a:rPr lang="en-US" altLang="zh-TW" b="1" dirty="0" smtClean="0">
                          <a:latin typeface="Times New Roman" panose="02020603050405020304" pitchFamily="18" charset="0"/>
                          <a:cs typeface="Times New Roman" panose="02020603050405020304" pitchFamily="18" charset="0"/>
                        </a:rPr>
                        <a:t>Malaysia</a:t>
                      </a:r>
                      <a:endParaRPr lang="zh-TW" altLang="en-US" b="1" dirty="0">
                        <a:latin typeface="Times New Roman" panose="02020603050405020304" pitchFamily="18" charset="0"/>
                        <a:cs typeface="Times New Roman" panose="02020603050405020304" pitchFamily="18" charset="0"/>
                      </a:endParaRPr>
                    </a:p>
                  </a:txBody>
                  <a:tcPr>
                    <a:solidFill>
                      <a:schemeClr val="bg1">
                        <a:lumMod val="85000"/>
                      </a:schemeClr>
                    </a:solidFill>
                  </a:tcPr>
                </a:tc>
              </a:tr>
              <a:tr h="1137726">
                <a:tc>
                  <a:txBody>
                    <a:bodyPr/>
                    <a:lstStyle/>
                    <a:p>
                      <a:endParaRPr lang="zh-TW" altLang="en-US" b="1" dirty="0">
                        <a:latin typeface="Times New Roman" panose="02020603050405020304" pitchFamily="18" charset="0"/>
                        <a:cs typeface="Times New Roman" panose="02020603050405020304" pitchFamily="18" charset="0"/>
                      </a:endParaRPr>
                    </a:p>
                  </a:txBody>
                  <a:tcPr/>
                </a:tc>
                <a:tc>
                  <a:txBody>
                    <a:bodyPr/>
                    <a:lstStyle/>
                    <a:p>
                      <a:endParaRPr lang="zh-TW" altLang="en-US" b="1" dirty="0">
                        <a:latin typeface="Times New Roman" panose="02020603050405020304" pitchFamily="18" charset="0"/>
                        <a:cs typeface="Times New Roman" panose="02020603050405020304" pitchFamily="18" charset="0"/>
                      </a:endParaRPr>
                    </a:p>
                  </a:txBody>
                  <a:tcPr/>
                </a:tc>
              </a:tr>
            </a:tbl>
          </a:graphicData>
        </a:graphic>
      </p:graphicFrame>
      <p:grpSp>
        <p:nvGrpSpPr>
          <p:cNvPr id="29" name="群組 28"/>
          <p:cNvGrpSpPr/>
          <p:nvPr/>
        </p:nvGrpSpPr>
        <p:grpSpPr>
          <a:xfrm>
            <a:off x="201893" y="1756590"/>
            <a:ext cx="7651725" cy="1058708"/>
            <a:chOff x="175949" y="3287947"/>
            <a:chExt cx="7651725" cy="1058708"/>
          </a:xfrm>
        </p:grpSpPr>
        <p:pic>
          <p:nvPicPr>
            <p:cNvPr id="30" name="圖片 29"/>
            <p:cNvPicPr>
              <a:picLocks noChangeAspect="1"/>
            </p:cNvPicPr>
            <p:nvPr/>
          </p:nvPicPr>
          <p:blipFill>
            <a:blip r:embed="rId21"/>
            <a:stretch>
              <a:fillRect/>
            </a:stretch>
          </p:blipFill>
          <p:spPr>
            <a:xfrm>
              <a:off x="175949" y="3470554"/>
              <a:ext cx="1116000" cy="625887"/>
            </a:xfrm>
            <a:prstGeom prst="rect">
              <a:avLst/>
            </a:prstGeom>
          </p:spPr>
        </p:pic>
        <p:pic>
          <p:nvPicPr>
            <p:cNvPr id="31" name="圖片 30"/>
            <p:cNvPicPr>
              <a:picLocks noChangeAspect="1"/>
            </p:cNvPicPr>
            <p:nvPr/>
          </p:nvPicPr>
          <p:blipFill>
            <a:blip r:embed="rId22"/>
            <a:stretch>
              <a:fillRect/>
            </a:stretch>
          </p:blipFill>
          <p:spPr>
            <a:xfrm>
              <a:off x="2475596" y="3465572"/>
              <a:ext cx="900000" cy="701836"/>
            </a:xfrm>
            <a:prstGeom prst="rect">
              <a:avLst/>
            </a:prstGeom>
          </p:spPr>
        </p:pic>
        <p:pic>
          <p:nvPicPr>
            <p:cNvPr id="32" name="Picture 22"/>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413665" y="3437432"/>
              <a:ext cx="900000" cy="78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20"/>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3502754" y="3437909"/>
              <a:ext cx="1044000" cy="6966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4" name="Picture 4" descr="SMNGT{C]5OKM_VRN~`74UE5"/>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4564818" y="3441757"/>
              <a:ext cx="1044000" cy="73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3" descr="IW2Y@@P{M9D%EIF]}2}{R%0"/>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5793529" y="3454898"/>
              <a:ext cx="801346" cy="769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圖片 35"/>
            <p:cNvPicPr>
              <a:picLocks noChangeAspect="1"/>
            </p:cNvPicPr>
            <p:nvPr/>
          </p:nvPicPr>
          <p:blipFill>
            <a:blip r:embed="rId27"/>
            <a:stretch>
              <a:fillRect/>
            </a:stretch>
          </p:blipFill>
          <p:spPr>
            <a:xfrm>
              <a:off x="6656099" y="3287947"/>
              <a:ext cx="1171575" cy="495300"/>
            </a:xfrm>
            <a:prstGeom prst="rect">
              <a:avLst/>
            </a:prstGeom>
          </p:spPr>
        </p:pic>
        <p:pic>
          <p:nvPicPr>
            <p:cNvPr id="37" name="圖片 36"/>
            <p:cNvPicPr>
              <a:picLocks noChangeAspect="1"/>
            </p:cNvPicPr>
            <p:nvPr/>
          </p:nvPicPr>
          <p:blipFill>
            <a:blip r:embed="rId28"/>
            <a:stretch>
              <a:fillRect/>
            </a:stretch>
          </p:blipFill>
          <p:spPr>
            <a:xfrm>
              <a:off x="6845276" y="3830845"/>
              <a:ext cx="793220" cy="515810"/>
            </a:xfrm>
            <a:prstGeom prst="rect">
              <a:avLst/>
            </a:prstGeom>
          </p:spPr>
        </p:pic>
      </p:grpSp>
      <p:graphicFrame>
        <p:nvGraphicFramePr>
          <p:cNvPr id="38" name="表格 37"/>
          <p:cNvGraphicFramePr>
            <a:graphicFrameLocks noGrp="1"/>
          </p:cNvGraphicFramePr>
          <p:nvPr>
            <p:extLst>
              <p:ext uri="{D42A27DB-BD31-4B8C-83A1-F6EECF244321}">
                <p14:modId xmlns:p14="http://schemas.microsoft.com/office/powerpoint/2010/main" val="2120380851"/>
              </p:ext>
            </p:extLst>
          </p:nvPr>
        </p:nvGraphicFramePr>
        <p:xfrm>
          <a:off x="7892826" y="988876"/>
          <a:ext cx="4140274" cy="3368079"/>
        </p:xfrm>
        <a:graphic>
          <a:graphicData uri="http://schemas.openxmlformats.org/drawingml/2006/table">
            <a:tbl>
              <a:tblPr firstRow="1" bandRow="1">
                <a:tableStyleId>{5940675A-B579-460E-94D1-54222C63F5DA}</a:tableStyleId>
              </a:tblPr>
              <a:tblGrid>
                <a:gridCol w="4140274"/>
              </a:tblGrid>
              <a:tr h="369054">
                <a:tc>
                  <a:txBody>
                    <a:bodyPr/>
                    <a:lstStyle/>
                    <a:p>
                      <a:pPr algn="ctr"/>
                      <a:r>
                        <a:rPr lang="en-US" altLang="zh-TW" b="1" dirty="0" smtClean="0">
                          <a:solidFill>
                            <a:srgbClr val="FFFFFF"/>
                          </a:solidFill>
                          <a:latin typeface="Times New Roman" panose="02020603050405020304" pitchFamily="18" charset="0"/>
                          <a:cs typeface="Times New Roman" panose="02020603050405020304" pitchFamily="18" charset="0"/>
                        </a:rPr>
                        <a:t>Tier 1</a:t>
                      </a:r>
                      <a:endParaRPr lang="zh-TW" altLang="en-US" b="1" dirty="0">
                        <a:solidFill>
                          <a:srgbClr val="FFFFFF"/>
                        </a:solidFill>
                        <a:latin typeface="Times New Roman" panose="02020603050405020304" pitchFamily="18" charset="0"/>
                        <a:cs typeface="Times New Roman" panose="02020603050405020304" pitchFamily="18" charset="0"/>
                      </a:endParaRPr>
                    </a:p>
                  </a:txBody>
                  <a:tcPr>
                    <a:solidFill>
                      <a:srgbClr val="7030A0"/>
                    </a:solidFill>
                  </a:tcPr>
                </a:tc>
              </a:tr>
              <a:tr h="2999025">
                <a:tc>
                  <a:txBody>
                    <a:bodyPr/>
                    <a:lstStyle/>
                    <a:p>
                      <a:endParaRPr lang="zh-TW" altLang="en-US" b="1" dirty="0">
                        <a:latin typeface="Times New Roman" panose="02020603050405020304" pitchFamily="18" charset="0"/>
                        <a:cs typeface="Times New Roman" panose="02020603050405020304" pitchFamily="18" charset="0"/>
                      </a:endParaRPr>
                    </a:p>
                  </a:txBody>
                  <a:tcPr/>
                </a:tc>
              </a:tr>
            </a:tbl>
          </a:graphicData>
        </a:graphic>
      </p:graphicFrame>
      <p:pic>
        <p:nvPicPr>
          <p:cNvPr id="39" name="圖片 38"/>
          <p:cNvPicPr>
            <a:picLocks noChangeAspect="1"/>
          </p:cNvPicPr>
          <p:nvPr/>
        </p:nvPicPr>
        <p:blipFill>
          <a:blip r:embed="rId2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654257" y="3293942"/>
            <a:ext cx="1002945" cy="1006202"/>
          </a:xfrm>
          <a:prstGeom prst="rect">
            <a:avLst/>
          </a:prstGeom>
        </p:spPr>
      </p:pic>
      <p:pic>
        <p:nvPicPr>
          <p:cNvPr id="40" name="圖片 39"/>
          <p:cNvPicPr>
            <a:picLocks noChangeAspect="1"/>
          </p:cNvPicPr>
          <p:nvPr/>
        </p:nvPicPr>
        <p:blipFill>
          <a:blip r:embed="rId30"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09380" y="3184256"/>
            <a:ext cx="1607393" cy="1199517"/>
          </a:xfrm>
          <a:prstGeom prst="rect">
            <a:avLst/>
          </a:prstGeom>
        </p:spPr>
      </p:pic>
      <p:grpSp>
        <p:nvGrpSpPr>
          <p:cNvPr id="42" name="群組 41"/>
          <p:cNvGrpSpPr/>
          <p:nvPr/>
        </p:nvGrpSpPr>
        <p:grpSpPr>
          <a:xfrm>
            <a:off x="216239" y="3259614"/>
            <a:ext cx="5220417" cy="1117463"/>
            <a:chOff x="236925" y="1788239"/>
            <a:chExt cx="5220417" cy="1083609"/>
          </a:xfrm>
        </p:grpSpPr>
        <p:pic>
          <p:nvPicPr>
            <p:cNvPr id="43" name="圖片 25"/>
            <p:cNvPicPr>
              <a:picLocks noChangeAspect="1"/>
            </p:cNvPicPr>
            <p:nvPr/>
          </p:nvPicPr>
          <p:blipFill>
            <a:blip r:embed="rId31" cstate="print">
              <a:extLst>
                <a:ext uri="{28A0092B-C50C-407E-A947-70E740481C1C}">
                  <a14:useLocalDpi xmlns:a14="http://schemas.microsoft.com/office/drawing/2010/main" val="0"/>
                </a:ext>
              </a:extLst>
            </a:blip>
            <a:srcRect l="5405" t="31534" r="5255" b="31056"/>
            <a:stretch>
              <a:fillRect/>
            </a:stretch>
          </p:blipFill>
          <p:spPr bwMode="auto">
            <a:xfrm>
              <a:off x="4136220" y="2078471"/>
              <a:ext cx="1321122" cy="346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圖片 44"/>
            <p:cNvPicPr>
              <a:picLocks noChangeAspect="1"/>
            </p:cNvPicPr>
            <p:nvPr/>
          </p:nvPicPr>
          <p:blipFill>
            <a:blip r:embed="rId32"/>
            <a:stretch>
              <a:fillRect/>
            </a:stretch>
          </p:blipFill>
          <p:spPr>
            <a:xfrm>
              <a:off x="3114991" y="1788239"/>
              <a:ext cx="886402" cy="804219"/>
            </a:xfrm>
            <a:prstGeom prst="rect">
              <a:avLst/>
            </a:prstGeom>
          </p:spPr>
        </p:pic>
        <p:pic>
          <p:nvPicPr>
            <p:cNvPr id="46" name="圖片 45"/>
            <p:cNvPicPr>
              <a:picLocks noChangeAspect="1"/>
            </p:cNvPicPr>
            <p:nvPr/>
          </p:nvPicPr>
          <p:blipFill>
            <a:blip r:embed="rId33"/>
            <a:stretch>
              <a:fillRect/>
            </a:stretch>
          </p:blipFill>
          <p:spPr>
            <a:xfrm>
              <a:off x="236925" y="2047368"/>
              <a:ext cx="1505195" cy="362913"/>
            </a:xfrm>
            <a:prstGeom prst="rect">
              <a:avLst/>
            </a:prstGeom>
          </p:spPr>
        </p:pic>
        <p:pic>
          <p:nvPicPr>
            <p:cNvPr id="47" name="Picture 4" descr="SMNGT{C]5OKM_VRN~`74UE5"/>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929209" y="1832479"/>
              <a:ext cx="1092237" cy="765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文字方塊 47"/>
            <p:cNvSpPr txBox="1"/>
            <p:nvPr/>
          </p:nvSpPr>
          <p:spPr>
            <a:xfrm>
              <a:off x="642571" y="2425011"/>
              <a:ext cx="857927" cy="307777"/>
            </a:xfrm>
            <a:prstGeom prst="rect">
              <a:avLst/>
            </a:prstGeom>
            <a:noFill/>
          </p:spPr>
          <p:txBody>
            <a:bodyPr wrap="none" rtlCol="0">
              <a:spAutoFit/>
            </a:bodyPr>
            <a:lstStyle/>
            <a:p>
              <a:r>
                <a:rPr lang="en-US" altLang="zh-TW" sz="1400" b="1" dirty="0" smtClean="0">
                  <a:latin typeface="Times New Roman" panose="02020603050405020304" pitchFamily="18" charset="0"/>
                  <a:cs typeface="Times New Roman" panose="02020603050405020304" pitchFamily="18" charset="0"/>
                </a:rPr>
                <a:t>(Nissan) </a:t>
              </a:r>
              <a:endParaRPr lang="zh-TW" altLang="en-US" sz="1400" b="1" dirty="0">
                <a:latin typeface="Times New Roman" panose="02020603050405020304" pitchFamily="18" charset="0"/>
                <a:cs typeface="Times New Roman" panose="02020603050405020304" pitchFamily="18" charset="0"/>
              </a:endParaRPr>
            </a:p>
          </p:txBody>
        </p:sp>
        <p:sp>
          <p:nvSpPr>
            <p:cNvPr id="49" name="文字方塊 48"/>
            <p:cNvSpPr txBox="1"/>
            <p:nvPr/>
          </p:nvSpPr>
          <p:spPr>
            <a:xfrm>
              <a:off x="2999656" y="2564071"/>
              <a:ext cx="1165704" cy="307777"/>
            </a:xfrm>
            <a:prstGeom prst="rect">
              <a:avLst/>
            </a:prstGeom>
            <a:noFill/>
          </p:spPr>
          <p:txBody>
            <a:bodyPr wrap="none" rtlCol="0">
              <a:spAutoFit/>
            </a:bodyPr>
            <a:lstStyle/>
            <a:p>
              <a:r>
                <a:rPr lang="en-US" altLang="zh-TW" sz="1400" b="1" dirty="0" smtClean="0">
                  <a:latin typeface="Times New Roman" panose="02020603050405020304" pitchFamily="18" charset="0"/>
                  <a:cs typeface="Times New Roman" panose="02020603050405020304" pitchFamily="18" charset="0"/>
                </a:rPr>
                <a:t>(Mitsubishi) </a:t>
              </a:r>
              <a:endParaRPr lang="zh-TW" altLang="en-US" sz="1400" b="1" dirty="0">
                <a:latin typeface="Times New Roman" panose="02020603050405020304" pitchFamily="18" charset="0"/>
                <a:cs typeface="Times New Roman" panose="02020603050405020304" pitchFamily="18" charset="0"/>
              </a:endParaRPr>
            </a:p>
          </p:txBody>
        </p:sp>
      </p:grpSp>
      <p:pic>
        <p:nvPicPr>
          <p:cNvPr id="51" name="圖片 50"/>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7608924" y="5743899"/>
            <a:ext cx="775422" cy="775422"/>
          </a:xfrm>
          <a:prstGeom prst="rect">
            <a:avLst/>
          </a:prstGeom>
        </p:spPr>
      </p:pic>
      <p:pic>
        <p:nvPicPr>
          <p:cNvPr id="52" name="圖片 51"/>
          <p:cNvPicPr>
            <a:picLocks noChangeAspect="1"/>
          </p:cNvPicPr>
          <p:nvPr/>
        </p:nvPicPr>
        <p:blipFill>
          <a:blip r:embed="rId35"/>
          <a:stretch>
            <a:fillRect/>
          </a:stretch>
        </p:blipFill>
        <p:spPr>
          <a:xfrm>
            <a:off x="4852511" y="6015646"/>
            <a:ext cx="1210551" cy="453510"/>
          </a:xfrm>
          <a:prstGeom prst="rect">
            <a:avLst/>
          </a:prstGeom>
        </p:spPr>
      </p:pic>
      <p:pic>
        <p:nvPicPr>
          <p:cNvPr id="53" name="圖片 52"/>
          <p:cNvPicPr>
            <a:picLocks noChangeAspect="1"/>
          </p:cNvPicPr>
          <p:nvPr/>
        </p:nvPicPr>
        <p:blipFill>
          <a:blip r:embed="rId3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57725" y="4624585"/>
            <a:ext cx="1221055" cy="1221055"/>
          </a:xfrm>
          <a:prstGeom prst="rect">
            <a:avLst/>
          </a:prstGeom>
        </p:spPr>
      </p:pic>
      <p:pic>
        <p:nvPicPr>
          <p:cNvPr id="54" name="圖片 53"/>
          <p:cNvPicPr>
            <a:picLocks noChangeAspect="1"/>
          </p:cNvPicPr>
          <p:nvPr/>
        </p:nvPicPr>
        <p:blipFill>
          <a:blip r:embed="rId3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620261" y="1596706"/>
            <a:ext cx="1064337" cy="957903"/>
          </a:xfrm>
          <a:prstGeom prst="rect">
            <a:avLst/>
          </a:prstGeom>
        </p:spPr>
      </p:pic>
      <p:pic>
        <p:nvPicPr>
          <p:cNvPr id="2" name="圖片 1"/>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2589859" y="5559060"/>
            <a:ext cx="1420383" cy="745565"/>
          </a:xfrm>
          <a:prstGeom prst="rect">
            <a:avLst/>
          </a:prstGeom>
        </p:spPr>
      </p:pic>
    </p:spTree>
    <p:extLst>
      <p:ext uri="{BB962C8B-B14F-4D97-AF65-F5344CB8AC3E}">
        <p14:creationId xmlns:p14="http://schemas.microsoft.com/office/powerpoint/2010/main" val="64508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0756" y="95704"/>
            <a:ext cx="10778475" cy="875846"/>
          </a:xfrm>
        </p:spPr>
        <p:txBody>
          <a:bodyPr>
            <a:normAutofit fontScale="90000"/>
          </a:bodyPr>
          <a:lstStyle/>
          <a:p>
            <a:r>
              <a:rPr lang="en-US" altLang="en-US" dirty="0">
                <a:solidFill>
                  <a:srgbClr val="000000"/>
                </a:solidFill>
              </a:rPr>
              <a:t>Product Development </a:t>
            </a:r>
            <a:r>
              <a:rPr lang="en-US" altLang="en-US" dirty="0" smtClean="0">
                <a:solidFill>
                  <a:srgbClr val="000000"/>
                </a:solidFill>
              </a:rPr>
              <a:t>Process-</a:t>
            </a:r>
            <a:r>
              <a:rPr lang="en-US" altLang="en-US" b="1" dirty="0" smtClean="0">
                <a:solidFill>
                  <a:srgbClr val="0070C0"/>
                </a:solidFill>
                <a:effectLst>
                  <a:outerShdw blurRad="38100" dist="38100" dir="2700000" algn="tl">
                    <a:srgbClr val="000000">
                      <a:alpha val="43137"/>
                    </a:srgbClr>
                  </a:outerShdw>
                </a:effectLst>
              </a:rPr>
              <a:t>Aluminum </a:t>
            </a:r>
            <a:r>
              <a:rPr lang="en-US" altLang="en-US" b="1" dirty="0">
                <a:solidFill>
                  <a:srgbClr val="0070C0"/>
                </a:solidFill>
                <a:effectLst>
                  <a:outerShdw blurRad="38100" dist="38100" dir="2700000" algn="tl">
                    <a:srgbClr val="000000">
                      <a:alpha val="43137"/>
                    </a:srgbClr>
                  </a:outerShdw>
                </a:effectLst>
              </a:rPr>
              <a:t>Casting </a:t>
            </a:r>
            <a:endParaRPr lang="zh-TW" altLang="en-US" dirty="0"/>
          </a:p>
        </p:txBody>
      </p:sp>
      <p:sp>
        <p:nvSpPr>
          <p:cNvPr id="4" name="投影片編號版面配置區 3"/>
          <p:cNvSpPr>
            <a:spLocks noGrp="1"/>
          </p:cNvSpPr>
          <p:nvPr>
            <p:ph type="sldNum" sz="quarter" idx="12"/>
          </p:nvPr>
        </p:nvSpPr>
        <p:spPr/>
        <p:txBody>
          <a:bodyPr/>
          <a:lstStyle/>
          <a:p>
            <a:fld id="{394CBC93-674D-4099-A803-9083643DBB32}" type="slidenum">
              <a:rPr lang="zh-TW" altLang="en-US" smtClean="0"/>
              <a:t>8</a:t>
            </a:fld>
            <a:endParaRPr lang="zh-TW" altLang="en-US" dirty="0"/>
          </a:p>
        </p:txBody>
      </p:sp>
      <p:pic>
        <p:nvPicPr>
          <p:cNvPr id="5" name="Picture 5" descr="F:\MTG flow.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30533" y="2137055"/>
            <a:ext cx="4154658" cy="2867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8393" y="3570945"/>
            <a:ext cx="2092627" cy="204791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8" descr="D:\正道2009\Jebco量產圖面\mold development\MTG 第一次試模\P117068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54704" y="3933696"/>
            <a:ext cx="2490792" cy="186713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7101" y="1086614"/>
            <a:ext cx="1637831" cy="210088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6" descr="D:\正道2009\Jebco量產圖面\mold development\MTG 第3次試模(with TiB)\P1170826.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67406" y="1190844"/>
            <a:ext cx="2503950" cy="187939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字方塊 9"/>
          <p:cNvSpPr txBox="1"/>
          <p:nvPr/>
        </p:nvSpPr>
        <p:spPr>
          <a:xfrm>
            <a:off x="3069458" y="1306059"/>
            <a:ext cx="5051574" cy="830997"/>
          </a:xfrm>
          <a:prstGeom prst="rect">
            <a:avLst/>
          </a:prstGeom>
          <a:noFill/>
        </p:spPr>
        <p:txBody>
          <a:bodyPr wrap="square" rtlCol="0">
            <a:spAutoFit/>
          </a:bodyPr>
          <a:lstStyle/>
          <a:p>
            <a:r>
              <a:rPr lang="en-US" altLang="zh-TW" sz="2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To achieve effective mold creation and excellent blank quality</a:t>
            </a:r>
            <a:endParaRPr lang="zh-TW" altLang="en-US" sz="2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文字方塊 2"/>
          <p:cNvSpPr txBox="1">
            <a:spLocks noChangeArrowheads="1"/>
          </p:cNvSpPr>
          <p:nvPr/>
        </p:nvSpPr>
        <p:spPr bwMode="auto">
          <a:xfrm>
            <a:off x="1566573" y="2972818"/>
            <a:ext cx="133562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r>
              <a:rPr lang="en-US" altLang="en-US" sz="1600" dirty="0" smtClean="0">
                <a:latin typeface="Times New Roman" pitchFamily="18" charset="0"/>
                <a:cs typeface="Times New Roman" pitchFamily="18" charset="0"/>
              </a:rPr>
              <a:t>1.CAD model</a:t>
            </a:r>
            <a:endParaRPr lang="en-US" altLang="en-US" sz="1600" dirty="0">
              <a:latin typeface="Times New Roman" pitchFamily="18" charset="0"/>
              <a:cs typeface="Times New Roman" pitchFamily="18" charset="0"/>
            </a:endParaRPr>
          </a:p>
        </p:txBody>
      </p:sp>
      <p:sp>
        <p:nvSpPr>
          <p:cNvPr id="12" name="文字方塊 3"/>
          <p:cNvSpPr txBox="1">
            <a:spLocks noChangeArrowheads="1"/>
          </p:cNvSpPr>
          <p:nvPr/>
        </p:nvSpPr>
        <p:spPr bwMode="auto">
          <a:xfrm>
            <a:off x="1197096" y="5618857"/>
            <a:ext cx="207457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r>
              <a:rPr lang="en-US" altLang="en-US" sz="1600" dirty="0" smtClean="0">
                <a:latin typeface="Times New Roman" pitchFamily="18" charset="0"/>
                <a:cs typeface="Times New Roman" pitchFamily="18" charset="0"/>
              </a:rPr>
              <a:t>2. Initial </a:t>
            </a:r>
            <a:r>
              <a:rPr lang="en-US" altLang="en-US" sz="1600" dirty="0">
                <a:latin typeface="Times New Roman" pitchFamily="18" charset="0"/>
                <a:cs typeface="Times New Roman" pitchFamily="18" charset="0"/>
              </a:rPr>
              <a:t>mold </a:t>
            </a:r>
            <a:r>
              <a:rPr lang="en-US" altLang="en-US" sz="1600" dirty="0" smtClean="0">
                <a:latin typeface="Times New Roman" pitchFamily="18" charset="0"/>
                <a:cs typeface="Times New Roman" pitchFamily="18" charset="0"/>
              </a:rPr>
              <a:t>design</a:t>
            </a:r>
          </a:p>
          <a:p>
            <a:pPr algn="ctr"/>
            <a:r>
              <a:rPr lang="en-US" altLang="en-US" sz="1600" dirty="0" smtClean="0">
                <a:latin typeface="Times New Roman" pitchFamily="18" charset="0"/>
                <a:cs typeface="Times New Roman" pitchFamily="18" charset="0"/>
              </a:rPr>
              <a:t>is created </a:t>
            </a:r>
            <a:r>
              <a:rPr lang="en-US" altLang="en-US" sz="1600" dirty="0">
                <a:latin typeface="Times New Roman" pitchFamily="18" charset="0"/>
                <a:cs typeface="Times New Roman" pitchFamily="18" charset="0"/>
              </a:rPr>
              <a:t>for </a:t>
            </a:r>
            <a:r>
              <a:rPr lang="en-US" altLang="en-US" sz="1600" dirty="0" smtClean="0">
                <a:latin typeface="Times New Roman" pitchFamily="18" charset="0"/>
                <a:cs typeface="Times New Roman" pitchFamily="18" charset="0"/>
              </a:rPr>
              <a:t>analysis</a:t>
            </a:r>
            <a:endParaRPr lang="en-US" altLang="en-US" sz="1600" dirty="0">
              <a:latin typeface="Times New Roman" pitchFamily="18" charset="0"/>
              <a:cs typeface="Times New Roman" pitchFamily="18" charset="0"/>
            </a:endParaRPr>
          </a:p>
        </p:txBody>
      </p:sp>
      <p:sp>
        <p:nvSpPr>
          <p:cNvPr id="13" name="文字方塊 1"/>
          <p:cNvSpPr txBox="1">
            <a:spLocks noChangeArrowheads="1"/>
          </p:cNvSpPr>
          <p:nvPr/>
        </p:nvSpPr>
        <p:spPr bwMode="auto">
          <a:xfrm>
            <a:off x="4107593" y="5004834"/>
            <a:ext cx="412910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r>
              <a:rPr lang="en-US" altLang="en-US" sz="1600" dirty="0">
                <a:latin typeface="Times New Roman" pitchFamily="18" charset="0"/>
                <a:cs typeface="Times New Roman" pitchFamily="18" charset="0"/>
              </a:rPr>
              <a:t>3.</a:t>
            </a:r>
          </a:p>
          <a:p>
            <a:pPr algn="ctr"/>
            <a:r>
              <a:rPr lang="en-US" altLang="en-US" sz="1600" b="1" dirty="0" smtClean="0">
                <a:solidFill>
                  <a:srgbClr val="7030A0"/>
                </a:solidFill>
                <a:latin typeface="Times New Roman" pitchFamily="18" charset="0"/>
                <a:cs typeface="Times New Roman" pitchFamily="18" charset="0"/>
              </a:rPr>
              <a:t>Casting </a:t>
            </a:r>
            <a:r>
              <a:rPr lang="en-US" altLang="en-US" sz="1600" b="1" dirty="0">
                <a:solidFill>
                  <a:srgbClr val="7030A0"/>
                </a:solidFill>
                <a:latin typeface="Times New Roman" pitchFamily="18" charset="0"/>
                <a:cs typeface="Times New Roman" pitchFamily="18" charset="0"/>
              </a:rPr>
              <a:t>simulations (QuikCAST</a:t>
            </a:r>
            <a:r>
              <a:rPr lang="en-US" altLang="en-US" sz="1600" b="1" dirty="0" smtClean="0">
                <a:solidFill>
                  <a:srgbClr val="7030A0"/>
                </a:solidFill>
                <a:latin typeface="Times New Roman" pitchFamily="18" charset="0"/>
                <a:cs typeface="Times New Roman" pitchFamily="18" charset="0"/>
              </a:rPr>
              <a:t>)</a:t>
            </a:r>
          </a:p>
          <a:p>
            <a:pPr algn="ctr"/>
            <a:r>
              <a:rPr lang="en-US" altLang="en-US" sz="1600" dirty="0" smtClean="0">
                <a:latin typeface="Times New Roman" pitchFamily="18" charset="0"/>
                <a:cs typeface="Times New Roman" pitchFamily="18" charset="0"/>
              </a:rPr>
              <a:t>is used to evaluate the feasibility of mold design</a:t>
            </a:r>
            <a:endParaRPr lang="en-US" altLang="en-US" sz="1600" dirty="0">
              <a:latin typeface="Times New Roman" pitchFamily="18" charset="0"/>
              <a:cs typeface="Times New Roman" pitchFamily="18" charset="0"/>
            </a:endParaRPr>
          </a:p>
        </p:txBody>
      </p:sp>
      <p:sp>
        <p:nvSpPr>
          <p:cNvPr id="14" name="文字方塊 5"/>
          <p:cNvSpPr txBox="1">
            <a:spLocks noChangeArrowheads="1"/>
          </p:cNvSpPr>
          <p:nvPr/>
        </p:nvSpPr>
        <p:spPr bwMode="auto">
          <a:xfrm>
            <a:off x="9029554" y="3120259"/>
            <a:ext cx="177965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r>
              <a:rPr lang="en-US" altLang="en-US" sz="1600" dirty="0" smtClean="0">
                <a:latin typeface="Times New Roman" pitchFamily="18" charset="0"/>
                <a:cs typeface="Times New Roman" pitchFamily="18" charset="0"/>
              </a:rPr>
              <a:t>4. Mold fabrication</a:t>
            </a:r>
            <a:endParaRPr lang="en-US" altLang="en-US" sz="1600" dirty="0">
              <a:latin typeface="Times New Roman" pitchFamily="18" charset="0"/>
              <a:cs typeface="Times New Roman" pitchFamily="18" charset="0"/>
            </a:endParaRPr>
          </a:p>
        </p:txBody>
      </p:sp>
      <p:sp>
        <p:nvSpPr>
          <p:cNvPr id="15" name="文字方塊 6"/>
          <p:cNvSpPr txBox="1">
            <a:spLocks noChangeArrowheads="1"/>
          </p:cNvSpPr>
          <p:nvPr/>
        </p:nvSpPr>
        <p:spPr bwMode="auto">
          <a:xfrm>
            <a:off x="8754704" y="5781334"/>
            <a:ext cx="25923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r>
              <a:rPr lang="en-US" altLang="en-US" sz="1600" dirty="0" smtClean="0">
                <a:latin typeface="Times New Roman" pitchFamily="18" charset="0"/>
                <a:cs typeface="Times New Roman" pitchFamily="18" charset="0"/>
              </a:rPr>
              <a:t>5. Casting trial</a:t>
            </a:r>
            <a:endParaRPr lang="en-US" alt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val="7882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394CBC93-674D-4099-A803-9083643DBB32}" type="slidenum">
              <a:rPr lang="zh-TW" altLang="en-US" smtClean="0"/>
              <a:t>9</a:t>
            </a:fld>
            <a:endParaRPr lang="zh-TW" altLang="en-US" dirty="0"/>
          </a:p>
        </p:txBody>
      </p:sp>
      <p:sp>
        <p:nvSpPr>
          <p:cNvPr id="5" name="標題 1"/>
          <p:cNvSpPr>
            <a:spLocks noGrp="1"/>
          </p:cNvSpPr>
          <p:nvPr>
            <p:ph type="title"/>
          </p:nvPr>
        </p:nvSpPr>
        <p:spPr>
          <a:xfrm>
            <a:off x="70756" y="95704"/>
            <a:ext cx="10778475" cy="875846"/>
          </a:xfrm>
        </p:spPr>
        <p:txBody>
          <a:bodyPr>
            <a:normAutofit fontScale="90000"/>
          </a:bodyPr>
          <a:lstStyle/>
          <a:p>
            <a:r>
              <a:rPr lang="en-US" altLang="en-US" dirty="0">
                <a:solidFill>
                  <a:srgbClr val="000000"/>
                </a:solidFill>
              </a:rPr>
              <a:t>Product Development </a:t>
            </a:r>
            <a:r>
              <a:rPr lang="en-US" altLang="en-US" dirty="0" smtClean="0">
                <a:solidFill>
                  <a:srgbClr val="000000"/>
                </a:solidFill>
              </a:rPr>
              <a:t>Process-</a:t>
            </a:r>
            <a:r>
              <a:rPr lang="en-US" altLang="en-US" b="1" dirty="0" smtClean="0">
                <a:solidFill>
                  <a:srgbClr val="0070C0"/>
                </a:solidFill>
                <a:effectLst>
                  <a:outerShdw blurRad="38100" dist="38100" dir="2700000" algn="tl">
                    <a:srgbClr val="000000">
                      <a:alpha val="43137"/>
                    </a:srgbClr>
                  </a:outerShdw>
                </a:effectLst>
              </a:rPr>
              <a:t>Aluminum Forging </a:t>
            </a:r>
            <a:endParaRPr lang="zh-TW" altLang="en-US" dirty="0"/>
          </a:p>
        </p:txBody>
      </p:sp>
      <p:pic>
        <p:nvPicPr>
          <p:cNvPr id="6" name="圖片 9"/>
          <p:cNvPicPr>
            <a:picLocks noChangeAspect="1" noChangeArrowheads="1"/>
          </p:cNvPicPr>
          <p:nvPr/>
        </p:nvPicPr>
        <p:blipFill>
          <a:blip r:embed="rId4" cstate="print">
            <a:extLst>
              <a:ext uri="{28A0092B-C50C-407E-A947-70E740481C1C}">
                <a14:useLocalDpi xmlns:a14="http://schemas.microsoft.com/office/drawing/2010/main" val="0"/>
              </a:ext>
            </a:extLst>
          </a:blip>
          <a:srcRect l="68924" t="12968" r="4320" b="16016"/>
          <a:stretch>
            <a:fillRect/>
          </a:stretch>
        </p:blipFill>
        <p:spPr bwMode="auto">
          <a:xfrm>
            <a:off x="620732" y="3280105"/>
            <a:ext cx="2791708" cy="20819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0630" y="971550"/>
            <a:ext cx="2376487" cy="206057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12738" y="1170677"/>
            <a:ext cx="2813022" cy="209701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descr="D:\正道2009\Polaris\JD knuckle failure issue\AFT 第一次試模(L hand粗鍛)0829\DSC_0001.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75166" y="3799274"/>
            <a:ext cx="2866297" cy="214813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文字方塊 6"/>
          <p:cNvSpPr txBox="1">
            <a:spLocks noChangeArrowheads="1"/>
          </p:cNvSpPr>
          <p:nvPr/>
        </p:nvSpPr>
        <p:spPr bwMode="auto">
          <a:xfrm>
            <a:off x="8777605" y="5926140"/>
            <a:ext cx="25923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r>
              <a:rPr lang="en-US" altLang="en-US" sz="1600" dirty="0">
                <a:latin typeface="Times New Roman" pitchFamily="18" charset="0"/>
                <a:cs typeface="Times New Roman" pitchFamily="18" charset="0"/>
              </a:rPr>
              <a:t>5</a:t>
            </a:r>
            <a:r>
              <a:rPr lang="en-US" altLang="en-US" sz="1600" dirty="0" smtClean="0">
                <a:latin typeface="Times New Roman" pitchFamily="18" charset="0"/>
                <a:cs typeface="Times New Roman" pitchFamily="18" charset="0"/>
              </a:rPr>
              <a:t>. Blank </a:t>
            </a:r>
            <a:r>
              <a:rPr lang="en-US" altLang="en-US" sz="1600" dirty="0">
                <a:latin typeface="Times New Roman" pitchFamily="18" charset="0"/>
                <a:cs typeface="Times New Roman" pitchFamily="18" charset="0"/>
              </a:rPr>
              <a:t>production trial</a:t>
            </a:r>
          </a:p>
        </p:txBody>
      </p:sp>
      <p:sp>
        <p:nvSpPr>
          <p:cNvPr id="11" name="文字方塊 10"/>
          <p:cNvSpPr txBox="1"/>
          <p:nvPr/>
        </p:nvSpPr>
        <p:spPr>
          <a:xfrm>
            <a:off x="3539951" y="1388188"/>
            <a:ext cx="4824536" cy="830997"/>
          </a:xfrm>
          <a:prstGeom prst="rect">
            <a:avLst/>
          </a:prstGeom>
          <a:noFill/>
        </p:spPr>
        <p:txBody>
          <a:bodyPr wrap="square" rtlCol="0">
            <a:spAutoFit/>
          </a:bodyPr>
          <a:lstStyle/>
          <a:p>
            <a:r>
              <a:rPr lang="en-US" altLang="zh-TW" sz="2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To achieve effective mold creation and excellent blank quality</a:t>
            </a:r>
            <a:endParaRPr lang="zh-TW" altLang="en-US" sz="24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2" name="文字方塊 2"/>
          <p:cNvSpPr txBox="1">
            <a:spLocks noChangeArrowheads="1"/>
          </p:cNvSpPr>
          <p:nvPr/>
        </p:nvSpPr>
        <p:spPr bwMode="auto">
          <a:xfrm>
            <a:off x="1403552" y="2935711"/>
            <a:ext cx="140341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r>
              <a:rPr lang="en-US" altLang="en-US" sz="1600" dirty="0" smtClean="0">
                <a:latin typeface="Times New Roman" pitchFamily="18" charset="0"/>
                <a:cs typeface="Times New Roman" pitchFamily="18" charset="0"/>
              </a:rPr>
              <a:t>1. CAD model</a:t>
            </a:r>
            <a:endParaRPr lang="en-US" altLang="en-US" sz="1600" dirty="0">
              <a:latin typeface="Times New Roman" pitchFamily="18" charset="0"/>
              <a:cs typeface="Times New Roman" pitchFamily="18" charset="0"/>
            </a:endParaRPr>
          </a:p>
        </p:txBody>
      </p:sp>
      <p:sp>
        <p:nvSpPr>
          <p:cNvPr id="13" name="文字方塊 3"/>
          <p:cNvSpPr txBox="1">
            <a:spLocks noChangeArrowheads="1"/>
          </p:cNvSpPr>
          <p:nvPr/>
        </p:nvSpPr>
        <p:spPr bwMode="auto">
          <a:xfrm>
            <a:off x="620732" y="5340680"/>
            <a:ext cx="3086101"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r>
              <a:rPr lang="en-US" altLang="en-US" sz="1600" dirty="0" smtClean="0">
                <a:latin typeface="Times New Roman" pitchFamily="18" charset="0"/>
                <a:cs typeface="Times New Roman" pitchFamily="18" charset="0"/>
              </a:rPr>
              <a:t>2.</a:t>
            </a:r>
            <a:endParaRPr lang="en-US" altLang="en-US" sz="1600" dirty="0">
              <a:latin typeface="Times New Roman" pitchFamily="18" charset="0"/>
              <a:cs typeface="Times New Roman" pitchFamily="18" charset="0"/>
            </a:endParaRPr>
          </a:p>
          <a:p>
            <a:pPr algn="ctr"/>
            <a:r>
              <a:rPr lang="en-US" altLang="en-US" sz="1600" b="1" dirty="0" smtClean="0">
                <a:solidFill>
                  <a:srgbClr val="7030A0"/>
                </a:solidFill>
                <a:latin typeface="Times New Roman" pitchFamily="18" charset="0"/>
                <a:cs typeface="Times New Roman" pitchFamily="18" charset="0"/>
              </a:rPr>
              <a:t>FEA &amp; Grain Flow simulations</a:t>
            </a:r>
            <a:endParaRPr lang="en-US" altLang="en-US" sz="1600" b="1" dirty="0">
              <a:solidFill>
                <a:srgbClr val="7030A0"/>
              </a:solidFill>
              <a:latin typeface="Times New Roman" pitchFamily="18" charset="0"/>
              <a:cs typeface="Times New Roman" pitchFamily="18" charset="0"/>
            </a:endParaRPr>
          </a:p>
          <a:p>
            <a:pPr algn="ctr"/>
            <a:r>
              <a:rPr lang="en-US" altLang="en-US" sz="1600" dirty="0">
                <a:latin typeface="Times New Roman" pitchFamily="18" charset="0"/>
                <a:cs typeface="Times New Roman" pitchFamily="18" charset="0"/>
              </a:rPr>
              <a:t>A</a:t>
            </a:r>
            <a:r>
              <a:rPr lang="en-US" altLang="en-US" sz="1600" dirty="0" smtClean="0">
                <a:latin typeface="Times New Roman" pitchFamily="18" charset="0"/>
                <a:cs typeface="Times New Roman" pitchFamily="18" charset="0"/>
              </a:rPr>
              <a:t>nalysis will be </a:t>
            </a:r>
            <a:r>
              <a:rPr lang="en-US" altLang="en-US" sz="1600" dirty="0">
                <a:latin typeface="Times New Roman" pitchFamily="18" charset="0"/>
                <a:cs typeface="Times New Roman" pitchFamily="18" charset="0"/>
              </a:rPr>
              <a:t>done </a:t>
            </a:r>
            <a:r>
              <a:rPr lang="en-US" altLang="en-US" sz="1600" dirty="0" smtClean="0">
                <a:latin typeface="Times New Roman" pitchFamily="18" charset="0"/>
                <a:cs typeface="Times New Roman" pitchFamily="18" charset="0"/>
              </a:rPr>
              <a:t>if needed to</a:t>
            </a:r>
          </a:p>
          <a:p>
            <a:pPr algn="ctr"/>
            <a:r>
              <a:rPr lang="en-US" altLang="en-US" sz="1600" dirty="0">
                <a:latin typeface="Times New Roman" pitchFamily="18" charset="0"/>
                <a:cs typeface="Times New Roman" pitchFamily="18" charset="0"/>
              </a:rPr>
              <a:t>e</a:t>
            </a:r>
            <a:r>
              <a:rPr lang="en-US" altLang="en-US" sz="1600" dirty="0" smtClean="0">
                <a:latin typeface="Times New Roman" pitchFamily="18" charset="0"/>
                <a:cs typeface="Times New Roman" pitchFamily="18" charset="0"/>
              </a:rPr>
              <a:t>valuate the stress distribution</a:t>
            </a:r>
            <a:endParaRPr lang="en-US" altLang="en-US" sz="1600" dirty="0">
              <a:latin typeface="Times New Roman" pitchFamily="18" charset="0"/>
              <a:cs typeface="Times New Roman" pitchFamily="18" charset="0"/>
            </a:endParaRPr>
          </a:p>
        </p:txBody>
      </p:sp>
      <p:sp>
        <p:nvSpPr>
          <p:cNvPr id="14" name="文字方塊 5"/>
          <p:cNvSpPr txBox="1">
            <a:spLocks noChangeArrowheads="1"/>
          </p:cNvSpPr>
          <p:nvPr/>
        </p:nvSpPr>
        <p:spPr bwMode="auto">
          <a:xfrm>
            <a:off x="9129422" y="3274265"/>
            <a:ext cx="177965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r>
              <a:rPr lang="en-US" altLang="en-US" sz="1600" dirty="0" smtClean="0">
                <a:latin typeface="Times New Roman" pitchFamily="18" charset="0"/>
                <a:cs typeface="Times New Roman" pitchFamily="18" charset="0"/>
              </a:rPr>
              <a:t>4. Mold fabrication</a:t>
            </a:r>
            <a:endParaRPr lang="en-US" altLang="en-US" sz="1600" dirty="0">
              <a:latin typeface="Times New Roman" pitchFamily="18" charset="0"/>
              <a:cs typeface="Times New Roman" pitchFamily="18" charset="0"/>
            </a:endParaRPr>
          </a:p>
        </p:txBody>
      </p:sp>
      <p:pic>
        <p:nvPicPr>
          <p:cNvPr id="15" name="正道-KNUCKLE 老師方案-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4015462" y="2508463"/>
            <a:ext cx="3651359" cy="2434239"/>
          </a:xfrm>
          <a:prstGeom prst="rect">
            <a:avLst/>
          </a:prstGeom>
        </p:spPr>
      </p:pic>
      <p:sp>
        <p:nvSpPr>
          <p:cNvPr id="16" name="文字方塊 13"/>
          <p:cNvSpPr txBox="1">
            <a:spLocks noChangeArrowheads="1"/>
          </p:cNvSpPr>
          <p:nvPr/>
        </p:nvSpPr>
        <p:spPr bwMode="auto">
          <a:xfrm>
            <a:off x="4345072" y="5062703"/>
            <a:ext cx="288040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r>
              <a:rPr lang="en-US" altLang="en-US" sz="1600" dirty="0" smtClean="0">
                <a:latin typeface="Times New Roman" pitchFamily="18" charset="0"/>
                <a:cs typeface="Times New Roman" pitchFamily="18" charset="0"/>
              </a:rPr>
              <a:t>3. Forging process CAE analysis</a:t>
            </a:r>
            <a:endParaRPr lang="en-US" altLang="en-US" sz="1600" dirty="0">
              <a:latin typeface="Times New Roman" pitchFamily="18" charset="0"/>
              <a:cs typeface="Times New Roman" pitchFamily="18" charset="0"/>
            </a:endParaRPr>
          </a:p>
        </p:txBody>
      </p:sp>
    </p:spTree>
    <p:extLst>
      <p:ext uri="{BB962C8B-B14F-4D97-AF65-F5344CB8AC3E}">
        <p14:creationId xmlns:p14="http://schemas.microsoft.com/office/powerpoint/2010/main" val="321745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3" repeatCount="indefinite" fill="hold" display="0">
                  <p:stCondLst>
                    <p:cond delay="indefinite"/>
                  </p:stCondLst>
                </p:cTn>
                <p:tgtEl>
                  <p:spTgt spid="15"/>
                </p:tgtEl>
              </p:cMediaNode>
            </p:video>
          </p:childTnLst>
        </p:cTn>
      </p:par>
    </p:tnLst>
    <p:bldLst>
      <p:bldP spid="10" grpId="0"/>
      <p:bldP spid="11" grpId="0"/>
      <p:bldP spid="13" grpId="0"/>
      <p:bldP spid="14" grpId="0"/>
      <p:bldP spid="16" grpId="0"/>
    </p:bld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3021</TotalTime>
  <Words>1284</Words>
  <Application>Microsoft Office PowerPoint</Application>
  <PresentationFormat>寬螢幕</PresentationFormat>
  <Paragraphs>214</Paragraphs>
  <Slides>22</Slides>
  <Notes>0</Notes>
  <HiddenSlides>0</HiddenSlides>
  <MMClips>1</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22</vt:i4>
      </vt:variant>
    </vt:vector>
  </HeadingPairs>
  <TitlesOfParts>
    <vt:vector size="32" baseType="lpstr">
      <vt:lpstr>Arial Unicode MS</vt:lpstr>
      <vt:lpstr>微軟正黑體</vt:lpstr>
      <vt:lpstr>新細明體</vt:lpstr>
      <vt:lpstr>Arial</vt:lpstr>
      <vt:lpstr>Calibri</vt:lpstr>
      <vt:lpstr>Calibri Light</vt:lpstr>
      <vt:lpstr>Impact</vt:lpstr>
      <vt:lpstr>Times New Roman</vt:lpstr>
      <vt:lpstr>Wingdings</vt:lpstr>
      <vt:lpstr>Office 佈景主題</vt:lpstr>
      <vt:lpstr>Right Way Group</vt:lpstr>
      <vt:lpstr>Disclaimer</vt:lpstr>
      <vt:lpstr>Right Way Group</vt:lpstr>
      <vt:lpstr>Product Manufacturing Capabilities</vt:lpstr>
      <vt:lpstr>Milestones</vt:lpstr>
      <vt:lpstr>PowerPoint 簡報</vt:lpstr>
      <vt:lpstr>PowerPoint 簡報</vt:lpstr>
      <vt:lpstr>Product Development Process-Aluminum Casting </vt:lpstr>
      <vt:lpstr>Product Development Process-Aluminum Forging </vt:lpstr>
      <vt:lpstr>Precision Machining</vt:lpstr>
      <vt:lpstr>Surface Treatments</vt:lpstr>
      <vt:lpstr>PowerPoint 簡報</vt:lpstr>
      <vt:lpstr>PowerPoint 簡報</vt:lpstr>
      <vt:lpstr>PowerPoint 簡報</vt:lpstr>
      <vt:lpstr>三、QC-IATF 16949</vt:lpstr>
      <vt:lpstr>PowerPoint 簡報</vt:lpstr>
      <vt:lpstr>PowerPoint 簡報</vt:lpstr>
      <vt:lpstr>PowerPoint 簡報</vt:lpstr>
      <vt:lpstr>PowerPoint 簡報</vt:lpstr>
      <vt:lpstr>PowerPoint 簡報</vt:lpstr>
      <vt:lpstr>What Are We Good at? </vt:lpstr>
      <vt:lpstr>Your Best Choice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Jamlu.Lu 盧紀賢</dc:creator>
  <cp:lastModifiedBy>Don.Huang 黃俊達</cp:lastModifiedBy>
  <cp:revision>190</cp:revision>
  <dcterms:created xsi:type="dcterms:W3CDTF">2017-03-13T07:18:15Z</dcterms:created>
  <dcterms:modified xsi:type="dcterms:W3CDTF">2018-09-14T05:49:02Z</dcterms:modified>
</cp:coreProperties>
</file>