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08" r:id="rId1"/>
  </p:sldMasterIdLst>
  <p:notesMasterIdLst>
    <p:notesMasterId r:id="rId41"/>
  </p:notesMasterIdLst>
  <p:handoutMasterIdLst>
    <p:handoutMasterId r:id="rId4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96" r:id="rId16"/>
    <p:sldId id="270" r:id="rId17"/>
    <p:sldId id="271" r:id="rId18"/>
    <p:sldId id="272" r:id="rId19"/>
    <p:sldId id="275" r:id="rId20"/>
    <p:sldId id="276" r:id="rId21"/>
    <p:sldId id="298" r:id="rId22"/>
    <p:sldId id="277" r:id="rId23"/>
    <p:sldId id="295" r:id="rId24"/>
    <p:sldId id="299" r:id="rId25"/>
    <p:sldId id="281" r:id="rId26"/>
    <p:sldId id="278" r:id="rId27"/>
    <p:sldId id="279" r:id="rId28"/>
    <p:sldId id="280" r:id="rId29"/>
    <p:sldId id="282" r:id="rId30"/>
    <p:sldId id="283" r:id="rId31"/>
    <p:sldId id="284" r:id="rId32"/>
    <p:sldId id="285" r:id="rId33"/>
    <p:sldId id="286" r:id="rId34"/>
    <p:sldId id="289" r:id="rId35"/>
    <p:sldId id="290" r:id="rId36"/>
    <p:sldId id="291" r:id="rId37"/>
    <p:sldId id="297" r:id="rId38"/>
    <p:sldId id="293" r:id="rId39"/>
    <p:sldId id="294" r:id="rId40"/>
  </p:sldIdLst>
  <p:sldSz cx="9144000" cy="6858000" type="screen4x3"/>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8476906-0BC2-4CC3-A500-432CE3F9168D}">
          <p14:sldIdLst>
            <p14:sldId id="256"/>
            <p14:sldId id="257"/>
            <p14:sldId id="258"/>
            <p14:sldId id="259"/>
            <p14:sldId id="260"/>
            <p14:sldId id="261"/>
            <p14:sldId id="262"/>
            <p14:sldId id="263"/>
            <p14:sldId id="264"/>
            <p14:sldId id="265"/>
            <p14:sldId id="266"/>
            <p14:sldId id="267"/>
            <p14:sldId id="268"/>
            <p14:sldId id="269"/>
            <p14:sldId id="296"/>
            <p14:sldId id="270"/>
            <p14:sldId id="271"/>
            <p14:sldId id="272"/>
            <p14:sldId id="275"/>
            <p14:sldId id="276"/>
            <p14:sldId id="298"/>
            <p14:sldId id="277"/>
            <p14:sldId id="295"/>
            <p14:sldId id="299"/>
            <p14:sldId id="281"/>
            <p14:sldId id="278"/>
            <p14:sldId id="279"/>
            <p14:sldId id="280"/>
            <p14:sldId id="282"/>
            <p14:sldId id="283"/>
            <p14:sldId id="284"/>
            <p14:sldId id="285"/>
            <p14:sldId id="286"/>
            <p14:sldId id="289"/>
            <p14:sldId id="290"/>
            <p14:sldId id="291"/>
            <p14:sldId id="297"/>
            <p14:sldId id="293"/>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3559" autoAdjust="0"/>
  </p:normalViewPr>
  <p:slideViewPr>
    <p:cSldViewPr>
      <p:cViewPr varScale="1">
        <p:scale>
          <a:sx n="59" d="100"/>
          <a:sy n="59" d="100"/>
        </p:scale>
        <p:origin x="1508"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00"/>
      <c:rAngAx val="0"/>
    </c:view3D>
    <c:floor>
      <c:thickness val="0"/>
    </c:floor>
    <c:sideWall>
      <c:thickness val="0"/>
    </c:sideWall>
    <c:backWall>
      <c:thickness val="0"/>
    </c:backWall>
    <c:plotArea>
      <c:layout>
        <c:manualLayout>
          <c:layoutTarget val="inner"/>
          <c:xMode val="edge"/>
          <c:yMode val="edge"/>
          <c:x val="0.50424145655231134"/>
          <c:y val="0.14375000000000004"/>
          <c:w val="0.47163966586808492"/>
          <c:h val="0.67187500000000089"/>
        </c:manualLayout>
      </c:layout>
      <c:pie3DChart>
        <c:varyColors val="1"/>
        <c:ser>
          <c:idx val="0"/>
          <c:order val="0"/>
          <c:tx>
            <c:strRef>
              <c:f>Sheet1!$B$1</c:f>
              <c:strCache>
                <c:ptCount val="1"/>
                <c:pt idx="0">
                  <c:v>銷售</c:v>
                </c:pt>
              </c:strCache>
            </c:strRef>
          </c:tx>
          <c:dPt>
            <c:idx val="1"/>
            <c:bubble3D val="0"/>
            <c:spPr>
              <a:solidFill>
                <a:schemeClr val="bg2">
                  <a:lumMod val="10000"/>
                </a:schemeClr>
              </a:solidFill>
            </c:spPr>
            <c:extLst>
              <c:ext xmlns:c16="http://schemas.microsoft.com/office/drawing/2014/chart" uri="{C3380CC4-5D6E-409C-BE32-E72D297353CC}">
                <c16:uniqueId val="{00000001-332F-46D9-8F26-33E162D53A26}"/>
              </c:ext>
            </c:extLst>
          </c:dPt>
          <c:dPt>
            <c:idx val="3"/>
            <c:bubble3D val="0"/>
            <c:spPr>
              <a:solidFill>
                <a:srgbClr val="00B0F0"/>
              </a:solidFill>
            </c:spPr>
            <c:extLst>
              <c:ext xmlns:c16="http://schemas.microsoft.com/office/drawing/2014/chart" uri="{C3380CC4-5D6E-409C-BE32-E72D297353CC}">
                <c16:uniqueId val="{00000003-332F-46D9-8F26-33E162D53A26}"/>
              </c:ext>
            </c:extLst>
          </c:dPt>
          <c:dPt>
            <c:idx val="4"/>
            <c:bubble3D val="0"/>
            <c:spPr>
              <a:solidFill>
                <a:srgbClr val="FFFF00"/>
              </a:solidFill>
            </c:spPr>
            <c:extLst>
              <c:ext xmlns:c16="http://schemas.microsoft.com/office/drawing/2014/chart" uri="{C3380CC4-5D6E-409C-BE32-E72D297353CC}">
                <c16:uniqueId val="{00000005-332F-46D9-8F26-33E162D53A26}"/>
              </c:ext>
            </c:extLst>
          </c:dPt>
          <c:dPt>
            <c:idx val="5"/>
            <c:bubble3D val="0"/>
            <c:spPr>
              <a:solidFill>
                <a:schemeClr val="bg1">
                  <a:lumMod val="75000"/>
                </a:schemeClr>
              </a:solidFill>
            </c:spPr>
            <c:extLst>
              <c:ext xmlns:c16="http://schemas.microsoft.com/office/drawing/2014/chart" uri="{C3380CC4-5D6E-409C-BE32-E72D297353CC}">
                <c16:uniqueId val="{00000007-332F-46D9-8F26-33E162D53A26}"/>
              </c:ext>
            </c:extLst>
          </c:dPt>
          <c:dLbls>
            <c:dLbl>
              <c:idx val="0"/>
              <c:layout>
                <c:manualLayout>
                  <c:x val="3.9882676853568985E-2"/>
                  <c:y val="-2.81348425196850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32F-46D9-8F26-33E162D53A26}"/>
                </c:ext>
              </c:extLst>
            </c:dLbl>
            <c:dLbl>
              <c:idx val="1"/>
              <c:layout>
                <c:manualLayout>
                  <c:x val="-8.5923501377339978E-2"/>
                  <c:y val="-3.60292814960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2F-46D9-8F26-33E162D53A26}"/>
                </c:ext>
              </c:extLst>
            </c:dLbl>
            <c:dLbl>
              <c:idx val="2"/>
              <c:layout>
                <c:manualLayout>
                  <c:x val="-1.5075485439890503E-3"/>
                  <c:y val="-0.18711195866141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32F-46D9-8F26-33E162D53A26}"/>
                </c:ext>
              </c:extLst>
            </c:dLbl>
            <c:dLbl>
              <c:idx val="3"/>
              <c:layout>
                <c:manualLayout>
                  <c:x val="8.7260010046366007E-3"/>
                  <c:y val="4.3138041338582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32F-46D9-8F26-33E162D53A26}"/>
                </c:ext>
              </c:extLst>
            </c:dLbl>
            <c:dLbl>
              <c:idx val="4"/>
              <c:layout>
                <c:manualLayout>
                  <c:x val="5.8319374770324672E-2"/>
                  <c:y val="0.18524311023622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32F-46D9-8F26-33E162D53A26}"/>
                </c:ext>
              </c:extLst>
            </c:dLbl>
            <c:dLbl>
              <c:idx val="5"/>
              <c:layout>
                <c:manualLayout>
                  <c:x val="-4.3853152118900384E-3"/>
                  <c:y val="-7.98297244094488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32F-46D9-8F26-33E162D53A26}"/>
                </c:ext>
              </c:extLst>
            </c:dLbl>
            <c:spPr>
              <a:noFill/>
              <a:ln>
                <a:noFill/>
              </a:ln>
              <a:effectLst/>
            </c:spPr>
            <c:txPr>
              <a:bodyPr/>
              <a:lstStyle/>
              <a:p>
                <a:pPr>
                  <a:defRPr sz="3600" b="1">
                    <a:solidFill>
                      <a:srgbClr val="002060"/>
                    </a:solidFill>
                  </a:defRPr>
                </a:pPr>
                <a:endParaRPr lang="zh-TW"/>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Sheet1!$A$2:$A$7</c:f>
              <c:strCache>
                <c:ptCount val="6"/>
                <c:pt idx="0">
                  <c:v>A.配電盤</c:v>
                </c:pt>
                <c:pt idx="1">
                  <c:v>B.變壓器</c:v>
                </c:pt>
                <c:pt idx="2">
                  <c:v>C.輸配電器材</c:v>
                </c:pt>
                <c:pt idx="3">
                  <c:v>D.電力電子/通訊電源</c:v>
                </c:pt>
                <c:pt idx="4">
                  <c:v>E.機電工程</c:v>
                </c:pt>
                <c:pt idx="5">
                  <c:v>F.其他代理</c:v>
                </c:pt>
              </c:strCache>
            </c:strRef>
          </c:cat>
          <c:val>
            <c:numRef>
              <c:f>Sheet1!$B$2:$B$7</c:f>
              <c:numCache>
                <c:formatCode>0%</c:formatCode>
                <c:ptCount val="6"/>
                <c:pt idx="0">
                  <c:v>0.19</c:v>
                </c:pt>
                <c:pt idx="1">
                  <c:v>8.0000000000000016E-2</c:v>
                </c:pt>
                <c:pt idx="2">
                  <c:v>0.22</c:v>
                </c:pt>
                <c:pt idx="3">
                  <c:v>0.26</c:v>
                </c:pt>
                <c:pt idx="4">
                  <c:v>0.18000000000000002</c:v>
                </c:pt>
                <c:pt idx="5">
                  <c:v>7.0000000000000021E-2</c:v>
                </c:pt>
              </c:numCache>
            </c:numRef>
          </c:val>
          <c:extLst>
            <c:ext xmlns:c16="http://schemas.microsoft.com/office/drawing/2014/chart" uri="{C3380CC4-5D6E-409C-BE32-E72D297353CC}">
              <c16:uniqueId val="{0000000A-332F-46D9-8F26-33E162D53A26}"/>
            </c:ext>
          </c:extLst>
        </c:ser>
        <c:dLbls>
          <c:showLegendKey val="0"/>
          <c:showVal val="0"/>
          <c:showCatName val="0"/>
          <c:showSerName val="0"/>
          <c:showPercent val="0"/>
          <c:showBubbleSize val="0"/>
          <c:showLeaderLines val="1"/>
        </c:dLbls>
      </c:pie3DChart>
    </c:plotArea>
    <c:legend>
      <c:legendPos val="r"/>
      <c:legendEntry>
        <c:idx val="0"/>
        <c:txPr>
          <a:bodyPr/>
          <a:lstStyle/>
          <a:p>
            <a:pPr>
              <a:defRPr sz="2800" b="1" baseline="0">
                <a:solidFill>
                  <a:srgbClr val="002060"/>
                </a:solidFill>
                <a:latin typeface="標楷體" pitchFamily="65" charset="-120"/>
                <a:ea typeface="標楷體" pitchFamily="65" charset="-120"/>
              </a:defRPr>
            </a:pPr>
            <a:endParaRPr lang="zh-TW"/>
          </a:p>
        </c:txPr>
      </c:legendEntry>
      <c:legendEntry>
        <c:idx val="1"/>
        <c:txPr>
          <a:bodyPr/>
          <a:lstStyle/>
          <a:p>
            <a:pPr>
              <a:defRPr sz="2800" b="1" baseline="0">
                <a:solidFill>
                  <a:srgbClr val="002060"/>
                </a:solidFill>
                <a:latin typeface="標楷體" pitchFamily="65" charset="-120"/>
                <a:ea typeface="標楷體" pitchFamily="65" charset="-120"/>
              </a:defRPr>
            </a:pPr>
            <a:endParaRPr lang="zh-TW"/>
          </a:p>
        </c:txPr>
      </c:legendEntry>
      <c:legendEntry>
        <c:idx val="2"/>
        <c:txPr>
          <a:bodyPr/>
          <a:lstStyle/>
          <a:p>
            <a:pPr>
              <a:defRPr sz="2800" b="1" baseline="0">
                <a:solidFill>
                  <a:srgbClr val="002060"/>
                </a:solidFill>
                <a:latin typeface="標楷體" pitchFamily="65" charset="-120"/>
                <a:ea typeface="標楷體" pitchFamily="65" charset="-120"/>
              </a:defRPr>
            </a:pPr>
            <a:endParaRPr lang="zh-TW"/>
          </a:p>
        </c:txPr>
      </c:legendEntry>
      <c:legendEntry>
        <c:idx val="3"/>
        <c:txPr>
          <a:bodyPr/>
          <a:lstStyle/>
          <a:p>
            <a:pPr>
              <a:defRPr sz="2800" b="1" baseline="0">
                <a:solidFill>
                  <a:srgbClr val="002060"/>
                </a:solidFill>
                <a:latin typeface="標楷體" pitchFamily="65" charset="-120"/>
                <a:ea typeface="標楷體" pitchFamily="65" charset="-120"/>
              </a:defRPr>
            </a:pPr>
            <a:endParaRPr lang="zh-TW"/>
          </a:p>
        </c:txPr>
      </c:legendEntry>
      <c:legendEntry>
        <c:idx val="4"/>
        <c:txPr>
          <a:bodyPr/>
          <a:lstStyle/>
          <a:p>
            <a:pPr>
              <a:defRPr sz="2800" b="1" baseline="0">
                <a:solidFill>
                  <a:srgbClr val="002060"/>
                </a:solidFill>
                <a:latin typeface="標楷體" pitchFamily="65" charset="-120"/>
                <a:ea typeface="標楷體" pitchFamily="65" charset="-120"/>
              </a:defRPr>
            </a:pPr>
            <a:endParaRPr lang="zh-TW"/>
          </a:p>
        </c:txPr>
      </c:legendEntry>
      <c:legendEntry>
        <c:idx val="5"/>
        <c:txPr>
          <a:bodyPr/>
          <a:lstStyle/>
          <a:p>
            <a:pPr>
              <a:defRPr sz="2800" b="1" baseline="0">
                <a:solidFill>
                  <a:srgbClr val="002060"/>
                </a:solidFill>
                <a:latin typeface="標楷體" pitchFamily="65" charset="-120"/>
                <a:ea typeface="標楷體" pitchFamily="65" charset="-120"/>
              </a:defRPr>
            </a:pPr>
            <a:endParaRPr lang="zh-TW"/>
          </a:p>
        </c:txPr>
      </c:legendEntry>
      <c:layout>
        <c:manualLayout>
          <c:xMode val="edge"/>
          <c:yMode val="edge"/>
          <c:x val="2.25050967746224E-2"/>
          <c:y val="1.7175196850393592E-4"/>
          <c:w val="0.44365132269254026"/>
          <c:h val="0.88700000000000012"/>
        </c:manualLayout>
      </c:layout>
      <c:overlay val="0"/>
      <c:txPr>
        <a:bodyPr/>
        <a:lstStyle/>
        <a:p>
          <a:pPr>
            <a:defRPr sz="2800" baseline="0">
              <a:solidFill>
                <a:srgbClr val="FF0000"/>
              </a:solidFill>
              <a:latin typeface="標楷體" pitchFamily="65" charset="-120"/>
              <a:ea typeface="標楷體" pitchFamily="65" charset="-120"/>
            </a:defRPr>
          </a:pPr>
          <a:endParaRPr lang="zh-TW"/>
        </a:p>
      </c:txPr>
    </c:legend>
    <c:plotVisOnly val="1"/>
    <c:dispBlanksAs val="zero"/>
    <c:showDLblsOverMax val="0"/>
  </c:chart>
  <c:txPr>
    <a:bodyPr/>
    <a:lstStyle/>
    <a:p>
      <a:pPr>
        <a:defRPr sz="1800"/>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0"/>
      <c:rotY val="0"/>
      <c:rAngAx val="0"/>
    </c:view3D>
    <c:floor>
      <c:thickness val="0"/>
    </c:floor>
    <c:sideWall>
      <c:thickness val="0"/>
    </c:sideWall>
    <c:backWall>
      <c:thickness val="0"/>
    </c:backWall>
    <c:plotArea>
      <c:layout>
        <c:manualLayout>
          <c:layoutTarget val="inner"/>
          <c:xMode val="edge"/>
          <c:yMode val="edge"/>
          <c:x val="0.2156818434315379"/>
          <c:y val="3.2033688176061538E-2"/>
          <c:w val="0.7382909015619018"/>
          <c:h val="0.84677481121626264"/>
        </c:manualLayout>
      </c:layout>
      <c:bar3DChart>
        <c:barDir val="col"/>
        <c:grouping val="clustered"/>
        <c:varyColors val="0"/>
        <c:ser>
          <c:idx val="0"/>
          <c:order val="0"/>
          <c:tx>
            <c:strRef>
              <c:f>Sheet1!$B$1</c:f>
              <c:strCache>
                <c:ptCount val="1"/>
                <c:pt idx="0">
                  <c:v>金額</c:v>
                </c:pt>
              </c:strCache>
            </c:strRef>
          </c:tx>
          <c:invertIfNegative val="0"/>
          <c:dLbls>
            <c:dLbl>
              <c:idx val="0"/>
              <c:layout>
                <c:manualLayout>
                  <c:x val="-4.4737993277155913E-3"/>
                  <c:y val="-5.47593983182196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20C-4581-A823-114E86F28B8E}"/>
                </c:ext>
              </c:extLst>
            </c:dLbl>
            <c:dLbl>
              <c:idx val="1"/>
              <c:layout>
                <c:manualLayout>
                  <c:x val="2.9239766081871365E-3"/>
                  <c:y val="-2.89129987378451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20C-4581-A823-114E86F28B8E}"/>
                </c:ext>
              </c:extLst>
            </c:dLbl>
            <c:dLbl>
              <c:idx val="2"/>
              <c:layout>
                <c:manualLayout>
                  <c:x val="4.3859649122807015E-3"/>
                  <c:y val="-1.7347799242707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20C-4581-A823-114E86F28B8E}"/>
                </c:ext>
              </c:extLst>
            </c:dLbl>
            <c:dLbl>
              <c:idx val="3"/>
              <c:layout>
                <c:manualLayout>
                  <c:x val="2.9239766081871365E-3"/>
                  <c:y val="-1.7347799242707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20C-4581-A823-114E86F28B8E}"/>
                </c:ext>
              </c:extLst>
            </c:dLbl>
            <c:dLbl>
              <c:idx val="4"/>
              <c:layout>
                <c:manualLayout>
                  <c:x val="4.3128654970760252E-3"/>
                  <c:y val="-7.00921664441655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20C-4581-A823-114E86F28B8E}"/>
                </c:ext>
              </c:extLst>
            </c:dLbl>
            <c:numFmt formatCode="#,##0_);\(#,##0\)" sourceLinked="0"/>
            <c:spPr>
              <a:noFill/>
              <a:ln>
                <a:noFill/>
              </a:ln>
              <a:effectLst/>
            </c:spPr>
            <c:txPr>
              <a:bodyPr/>
              <a:lstStyle/>
              <a:p>
                <a:pPr>
                  <a:defRPr b="1">
                    <a:solidFill>
                      <a:srgbClr val="002060"/>
                    </a:solidFill>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105年</c:v>
                </c:pt>
                <c:pt idx="1">
                  <c:v>106年</c:v>
                </c:pt>
                <c:pt idx="2">
                  <c:v>107年</c:v>
                </c:pt>
                <c:pt idx="3">
                  <c:v>108年</c:v>
                </c:pt>
                <c:pt idx="4">
                  <c:v>109年1-9月</c:v>
                </c:pt>
              </c:strCache>
            </c:strRef>
          </c:cat>
          <c:val>
            <c:numRef>
              <c:f>Sheet1!$B$2:$B$6</c:f>
              <c:numCache>
                <c:formatCode>General</c:formatCode>
                <c:ptCount val="5"/>
                <c:pt idx="0">
                  <c:v>3905667000</c:v>
                </c:pt>
                <c:pt idx="1">
                  <c:v>3784294000</c:v>
                </c:pt>
                <c:pt idx="2">
                  <c:v>4179791000</c:v>
                </c:pt>
                <c:pt idx="3">
                  <c:v>4719025000</c:v>
                </c:pt>
                <c:pt idx="4">
                  <c:v>3681254000</c:v>
                </c:pt>
              </c:numCache>
            </c:numRef>
          </c:val>
          <c:extLst>
            <c:ext xmlns:c16="http://schemas.microsoft.com/office/drawing/2014/chart" uri="{C3380CC4-5D6E-409C-BE32-E72D297353CC}">
              <c16:uniqueId val="{00000005-F20C-4581-A823-114E86F28B8E}"/>
            </c:ext>
          </c:extLst>
        </c:ser>
        <c:dLbls>
          <c:showLegendKey val="0"/>
          <c:showVal val="0"/>
          <c:showCatName val="0"/>
          <c:showSerName val="0"/>
          <c:showPercent val="0"/>
          <c:showBubbleSize val="0"/>
        </c:dLbls>
        <c:gapWidth val="150"/>
        <c:shape val="cylinder"/>
        <c:axId val="173744896"/>
        <c:axId val="173746432"/>
        <c:axId val="0"/>
      </c:bar3DChart>
      <c:catAx>
        <c:axId val="173744896"/>
        <c:scaling>
          <c:orientation val="minMax"/>
        </c:scaling>
        <c:delete val="0"/>
        <c:axPos val="b"/>
        <c:numFmt formatCode="General" sourceLinked="0"/>
        <c:majorTickMark val="out"/>
        <c:minorTickMark val="none"/>
        <c:tickLblPos val="nextTo"/>
        <c:txPr>
          <a:bodyPr rot="0" vert="horz"/>
          <a:lstStyle/>
          <a:p>
            <a:pPr>
              <a:defRPr sz="1600" b="1"/>
            </a:pPr>
            <a:endParaRPr lang="zh-TW"/>
          </a:p>
        </c:txPr>
        <c:crossAx val="173746432"/>
        <c:crosses val="autoZero"/>
        <c:auto val="1"/>
        <c:lblAlgn val="ctr"/>
        <c:lblOffset val="100"/>
        <c:noMultiLvlLbl val="0"/>
      </c:catAx>
      <c:valAx>
        <c:axId val="173746432"/>
        <c:scaling>
          <c:orientation val="minMax"/>
          <c:max val="5000000000"/>
          <c:min val="0"/>
        </c:scaling>
        <c:delete val="0"/>
        <c:axPos val="l"/>
        <c:majorGridlines/>
        <c:numFmt formatCode="#,##0_);\(#,##0\)" sourceLinked="0"/>
        <c:majorTickMark val="out"/>
        <c:minorTickMark val="none"/>
        <c:tickLblPos val="nextTo"/>
        <c:crossAx val="173744896"/>
        <c:crosses val="autoZero"/>
        <c:crossBetween val="between"/>
        <c:majorUnit val="1000000000"/>
        <c:dispUnits>
          <c:builtInUnit val="thousands"/>
          <c:dispUnitsLbl>
            <c:layout>
              <c:manualLayout>
                <c:xMode val="edge"/>
                <c:yMode val="edge"/>
                <c:x val="1.7943024696062466E-2"/>
                <c:y val="0.40882263081879838"/>
              </c:manualLayout>
            </c:layout>
            <c:tx>
              <c:rich>
                <a:bodyPr rot="0" vert="eaVert"/>
                <a:lstStyle/>
                <a:p>
                  <a:pPr>
                    <a:defRPr/>
                  </a:pPr>
                  <a:r>
                    <a:rPr lang="zh-TW"/>
                    <a:t>金額仟元</a:t>
                  </a:r>
                </a:p>
              </c:rich>
            </c:tx>
          </c:dispUnitsLbl>
        </c:dispUnits>
      </c:valAx>
    </c:plotArea>
    <c:plotVisOnly val="1"/>
    <c:dispBlanksAs val="gap"/>
    <c:showDLblsOverMax val="0"/>
  </c:chart>
  <c:txPr>
    <a:bodyPr/>
    <a:lstStyle/>
    <a:p>
      <a:pPr>
        <a:defRPr sz="1800"/>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zh-TW"/>
              <a:t>本期淨利</a:t>
            </a:r>
            <a:r>
              <a:rPr lang="en-US"/>
              <a:t>/</a:t>
            </a:r>
            <a:r>
              <a:rPr lang="zh-TW"/>
              <a:t>每股盈餘</a:t>
            </a:r>
          </a:p>
        </c:rich>
      </c:tx>
      <c:overlay val="0"/>
    </c:title>
    <c:autoTitleDeleted val="0"/>
    <c:view3D>
      <c:rotX val="0"/>
      <c:rotY val="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本期淨利/每股盈餘</c:v>
                </c:pt>
              </c:strCache>
            </c:strRef>
          </c:tx>
          <c:invertIfNegative val="0"/>
          <c:dLbls>
            <c:dLbl>
              <c:idx val="4"/>
              <c:layout>
                <c:manualLayout>
                  <c:x val="-1.4282854726689383E-3"/>
                  <c:y val="6.62804655289389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F4-4D7F-BB5B-4A8E80C593E6}"/>
                </c:ext>
              </c:extLst>
            </c:dLbl>
            <c:numFmt formatCode="#,##0_);\(#,##0\)" sourceLinked="0"/>
            <c:spPr>
              <a:noFill/>
              <a:ln>
                <a:noFill/>
              </a:ln>
              <a:effectLst/>
            </c:spPr>
            <c:txPr>
              <a:bodyPr wrap="square" lIns="38100" tIns="19050" rIns="38100" bIns="19050" anchor="ctr">
                <a:spAutoFit/>
              </a:bodyPr>
              <a:lstStyle/>
              <a:p>
                <a:pPr>
                  <a:defRPr b="1">
                    <a:solidFill>
                      <a:srgbClr val="002060"/>
                    </a:solidFill>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105年</c:v>
                </c:pt>
                <c:pt idx="1">
                  <c:v>106年</c:v>
                </c:pt>
                <c:pt idx="2">
                  <c:v>107年</c:v>
                </c:pt>
                <c:pt idx="3">
                  <c:v>108年</c:v>
                </c:pt>
                <c:pt idx="4">
                  <c:v>109年1-9月</c:v>
                </c:pt>
              </c:strCache>
            </c:strRef>
          </c:cat>
          <c:val>
            <c:numRef>
              <c:f>Sheet1!$B$2:$B$6</c:f>
              <c:numCache>
                <c:formatCode>General</c:formatCode>
                <c:ptCount val="5"/>
                <c:pt idx="0">
                  <c:v>101342000</c:v>
                </c:pt>
                <c:pt idx="1">
                  <c:v>115913000</c:v>
                </c:pt>
                <c:pt idx="2">
                  <c:v>215908000</c:v>
                </c:pt>
                <c:pt idx="3">
                  <c:v>295581000</c:v>
                </c:pt>
                <c:pt idx="4">
                  <c:v>267171000</c:v>
                </c:pt>
              </c:numCache>
            </c:numRef>
          </c:val>
          <c:extLst>
            <c:ext xmlns:c16="http://schemas.microsoft.com/office/drawing/2014/chart" uri="{C3380CC4-5D6E-409C-BE32-E72D297353CC}">
              <c16:uniqueId val="{00000001-59F4-4D7F-BB5B-4A8E80C593E6}"/>
            </c:ext>
          </c:extLst>
        </c:ser>
        <c:dLbls>
          <c:showLegendKey val="0"/>
          <c:showVal val="0"/>
          <c:showCatName val="0"/>
          <c:showSerName val="0"/>
          <c:showPercent val="0"/>
          <c:showBubbleSize val="0"/>
        </c:dLbls>
        <c:gapWidth val="150"/>
        <c:shape val="cylinder"/>
        <c:axId val="174102784"/>
        <c:axId val="174116864"/>
        <c:axId val="0"/>
      </c:bar3DChart>
      <c:catAx>
        <c:axId val="174102784"/>
        <c:scaling>
          <c:orientation val="minMax"/>
        </c:scaling>
        <c:delete val="0"/>
        <c:axPos val="b"/>
        <c:numFmt formatCode="General" sourceLinked="0"/>
        <c:majorTickMark val="out"/>
        <c:minorTickMark val="none"/>
        <c:tickLblPos val="nextTo"/>
        <c:txPr>
          <a:bodyPr/>
          <a:lstStyle/>
          <a:p>
            <a:pPr>
              <a:defRPr b="1"/>
            </a:pPr>
            <a:endParaRPr lang="zh-TW"/>
          </a:p>
        </c:txPr>
        <c:crossAx val="174116864"/>
        <c:crosses val="autoZero"/>
        <c:auto val="1"/>
        <c:lblAlgn val="ctr"/>
        <c:lblOffset val="100"/>
        <c:noMultiLvlLbl val="0"/>
      </c:catAx>
      <c:valAx>
        <c:axId val="174116864"/>
        <c:scaling>
          <c:orientation val="minMax"/>
          <c:max val="300000000"/>
          <c:min val="0"/>
        </c:scaling>
        <c:delete val="0"/>
        <c:axPos val="l"/>
        <c:majorGridlines/>
        <c:numFmt formatCode="#,##0_);\(#,##0\)" sourceLinked="0"/>
        <c:majorTickMark val="out"/>
        <c:minorTickMark val="none"/>
        <c:tickLblPos val="nextTo"/>
        <c:txPr>
          <a:bodyPr rot="0" vert="horz"/>
          <a:lstStyle/>
          <a:p>
            <a:pPr>
              <a:defRPr/>
            </a:pPr>
            <a:endParaRPr lang="zh-TW"/>
          </a:p>
        </c:txPr>
        <c:crossAx val="174102784"/>
        <c:crosses val="autoZero"/>
        <c:crossBetween val="between"/>
        <c:majorUnit val="50000000"/>
        <c:dispUnits>
          <c:builtInUnit val="thousands"/>
          <c:dispUnitsLbl>
            <c:layout>
              <c:manualLayout>
                <c:xMode val="edge"/>
                <c:yMode val="edge"/>
                <c:x val="2.0180664916885388E-2"/>
                <c:y val="0.35684473425197039"/>
              </c:manualLayout>
            </c:layout>
            <c:tx>
              <c:rich>
                <a:bodyPr rot="0" vert="eaVert"/>
                <a:lstStyle/>
                <a:p>
                  <a:pPr>
                    <a:defRPr/>
                  </a:pPr>
                  <a:r>
                    <a:rPr lang="zh-TW"/>
                    <a:t>金額仟元</a:t>
                  </a:r>
                </a:p>
              </c:rich>
            </c:tx>
          </c:dispUnitsLbl>
        </c:dispUnits>
      </c:valAx>
    </c:plotArea>
    <c:plotVisOnly val="1"/>
    <c:dispBlanksAs val="gap"/>
    <c:showDLblsOverMax val="0"/>
  </c:chart>
  <c:txPr>
    <a:bodyPr/>
    <a:lstStyle/>
    <a:p>
      <a:pPr>
        <a:defRPr sz="1800"/>
      </a:pPr>
      <a:endParaRPr lang="zh-TW"/>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wmf"/></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sp macro="" textlink="">
      <cdr:nvSpPr>
        <cdr:cNvPr id="2" name="文字版面配置區 1"/>
        <cdr:cNvSpPr>
          <a:spLocks xmlns:a="http://schemas.openxmlformats.org/drawingml/2006/main" noGrp="1"/>
        </cdr:cNvSpPr>
      </cdr:nvSpPr>
      <cdr:spPr>
        <a:xfrm xmlns:a="http://schemas.openxmlformats.org/drawingml/2006/main">
          <a:off x="0" y="0"/>
          <a:ext cx="8820472" cy="3832200"/>
        </a:xfrm>
        <a:prstGeom xmlns:a="http://schemas.openxmlformats.org/drawingml/2006/main" prst="rect">
          <a:avLst/>
        </a:prstGeom>
      </cdr:spPr>
      <cdr:txBody>
        <a:bodyPr xmlns:a="http://schemas.openxmlformats.org/drawingml/2006/main">
          <a:normAutofit/>
        </a:bodyPr>
        <a:lstStyle xmlns:a="http://schemas.openxmlformats.org/drawingml/2006/main">
          <a:defPPr>
            <a:defRPr>
              <a:solidFill>
                <a:schemeClr val="tx1"/>
              </a:solidFill>
              <a:latin typeface="+mn-lt"/>
              <a:ea typeface="+mn-ea"/>
              <a:cs typeface="+mn-cs"/>
            </a:defRPr>
          </a:defPPr>
          <a:lvl1pPr marL="342900" indent="-342900" eaLnBrk="1" hangingPunct="1">
            <a:buChar char="•"/>
            <a:defRPr sz="2800">
              <a:latin typeface="Corbel"/>
            </a:defRPr>
          </a:lvl1pPr>
          <a:lvl2pPr marL="742950" indent="-285750" eaLnBrk="1" hangingPunct="1">
            <a:buChar char="–"/>
            <a:defRPr sz="2400">
              <a:latin typeface="Corbel"/>
            </a:defRPr>
          </a:lvl2pPr>
          <a:lvl3pPr marL="1143000" indent="-228600" eaLnBrk="1" hangingPunct="1">
            <a:buChar char="•"/>
            <a:defRPr sz="2400">
              <a:latin typeface="Corbel"/>
            </a:defRPr>
          </a:lvl3pPr>
          <a:lvl4pPr marL="1600200" indent="-228600" eaLnBrk="1" hangingPunct="1">
            <a:buChar char="–"/>
            <a:defRPr sz="2000">
              <a:latin typeface="Corbel"/>
            </a:defRPr>
          </a:lvl4pPr>
          <a:lvl5pPr marL="2057400" indent="-228600" eaLnBrk="1" hangingPunct="1">
            <a:buChar char="»"/>
            <a:defRPr sz="2000">
              <a:latin typeface="Corbel"/>
            </a:defRPr>
          </a:lvl5pPr>
          <a:lvl6pPr marL="2514600" indent="-228600" eaLnBrk="1" hangingPunct="1">
            <a:buChar char="•"/>
            <a:defRPr sz="2000"/>
          </a:lvl6pPr>
          <a:lvl7pPr marL="2971800" indent="-228600" eaLnBrk="1" hangingPunct="1">
            <a:buChar char="•"/>
            <a:defRPr sz="2000"/>
          </a:lvl7pPr>
          <a:lvl8pPr marL="3429000" indent="-228600" eaLnBrk="1" hangingPunct="1">
            <a:buChar char="•"/>
            <a:defRPr sz="2000"/>
          </a:lvl8pPr>
          <a:lvl9pPr marL="3886200" indent="-228600" eaLnBrk="1" hangingPunct="1">
            <a:buChar char="•"/>
            <a:defRPr sz="2000"/>
          </a:lvl9pPr>
        </a:lstStyle>
        <a:p xmlns:a="http://schemas.openxmlformats.org/drawingml/2006/main">
          <a:endParaRPr lang="zh-TW" alt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49575" cy="496889"/>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4451" y="1"/>
            <a:ext cx="2949575" cy="496889"/>
          </a:xfrm>
          <a:prstGeom prst="rect">
            <a:avLst/>
          </a:prstGeom>
        </p:spPr>
        <p:txBody>
          <a:bodyPr vert="horz" lIns="91440" tIns="45720" rIns="91440" bIns="45720" rtlCol="0"/>
          <a:lstStyle>
            <a:lvl1pPr algn="r">
              <a:defRPr sz="1200"/>
            </a:lvl1pPr>
          </a:lstStyle>
          <a:p>
            <a:fld id="{BF55877B-9E7C-4DC6-9416-C9018015B2D3}" type="datetimeFigureOut">
              <a:rPr lang="zh-TW" altLang="en-US" smtClean="0"/>
              <a:pPr/>
              <a:t>2020/11/16</a:t>
            </a:fld>
            <a:endParaRPr lang="zh-TW" altLang="en-US"/>
          </a:p>
        </p:txBody>
      </p:sp>
      <p:sp>
        <p:nvSpPr>
          <p:cNvPr id="4" name="頁尾版面配置區 3"/>
          <p:cNvSpPr>
            <a:spLocks noGrp="1"/>
          </p:cNvSpPr>
          <p:nvPr>
            <p:ph type="ftr" sz="quarter" idx="2"/>
          </p:nvPr>
        </p:nvSpPr>
        <p:spPr>
          <a:xfrm>
            <a:off x="1" y="9440863"/>
            <a:ext cx="2949575" cy="4968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4451" y="9440863"/>
            <a:ext cx="2949575" cy="496887"/>
          </a:xfrm>
          <a:prstGeom prst="rect">
            <a:avLst/>
          </a:prstGeom>
        </p:spPr>
        <p:txBody>
          <a:bodyPr vert="horz" lIns="91440" tIns="45720" rIns="91440" bIns="45720" rtlCol="0" anchor="b"/>
          <a:lstStyle>
            <a:lvl1pPr algn="r">
              <a:defRPr sz="1200"/>
            </a:lvl1pPr>
          </a:lstStyle>
          <a:p>
            <a:fld id="{D5E6D7EF-0D8F-4B3F-893D-5D2E31F3E750}" type="slidenum">
              <a:rPr lang="zh-TW" altLang="en-US" smtClean="0"/>
              <a:pPr/>
              <a:t>‹#›</a:t>
            </a:fld>
            <a:endParaRPr lang="zh-TW" altLang="en-US"/>
          </a:p>
        </p:txBody>
      </p:sp>
    </p:spTree>
    <p:extLst>
      <p:ext uri="{BB962C8B-B14F-4D97-AF65-F5344CB8AC3E}">
        <p14:creationId xmlns:p14="http://schemas.microsoft.com/office/powerpoint/2010/main" val="24726980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49099" cy="496967"/>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4940" y="1"/>
            <a:ext cx="2949099" cy="496967"/>
          </a:xfrm>
          <a:prstGeom prst="rect">
            <a:avLst/>
          </a:prstGeom>
        </p:spPr>
        <p:txBody>
          <a:bodyPr vert="horz" lIns="91440" tIns="45720" rIns="91440" bIns="45720" rtlCol="0"/>
          <a:lstStyle>
            <a:lvl1pPr algn="r">
              <a:defRPr sz="1200"/>
            </a:lvl1pPr>
          </a:lstStyle>
          <a:p>
            <a:fld id="{3CFDFFCA-53DF-4EC3-8758-FF79C45F7A69}" type="datetimeFigureOut">
              <a:rPr lang="zh-TW" altLang="en-US" smtClean="0"/>
              <a:pPr/>
              <a:t>2020/11/16</a:t>
            </a:fld>
            <a:endParaRPr lang="zh-TW" altLang="en-US"/>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0562" y="4721185"/>
            <a:ext cx="5444490" cy="4472702"/>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440647"/>
            <a:ext cx="2949099" cy="49696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4940" y="9440647"/>
            <a:ext cx="2949099" cy="496967"/>
          </a:xfrm>
          <a:prstGeom prst="rect">
            <a:avLst/>
          </a:prstGeom>
        </p:spPr>
        <p:txBody>
          <a:bodyPr vert="horz" lIns="91440" tIns="45720" rIns="91440" bIns="45720" rtlCol="0" anchor="b"/>
          <a:lstStyle>
            <a:lvl1pPr algn="r">
              <a:defRPr sz="1200"/>
            </a:lvl1pPr>
          </a:lstStyle>
          <a:p>
            <a:fld id="{C5A4211E-CFD1-430D-AD27-D3D1C774F359}" type="slidenum">
              <a:rPr lang="zh-TW" altLang="en-US" smtClean="0"/>
              <a:pPr/>
              <a:t>‹#›</a:t>
            </a:fld>
            <a:endParaRPr lang="zh-TW" altLang="en-US"/>
          </a:p>
        </p:txBody>
      </p:sp>
    </p:spTree>
    <p:extLst>
      <p:ext uri="{BB962C8B-B14F-4D97-AF65-F5344CB8AC3E}">
        <p14:creationId xmlns:p14="http://schemas.microsoft.com/office/powerpoint/2010/main" val="17653287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5A4211E-CFD1-430D-AD27-D3D1C774F359}" type="slidenum">
              <a:rPr lang="zh-TW" altLang="en-US" smtClean="0"/>
              <a:pPr/>
              <a:t>2</a:t>
            </a:fld>
            <a:endParaRPr lang="zh-TW" altLang="en-US"/>
          </a:p>
        </p:txBody>
      </p:sp>
    </p:spTree>
    <p:extLst>
      <p:ext uri="{BB962C8B-B14F-4D97-AF65-F5344CB8AC3E}">
        <p14:creationId xmlns:p14="http://schemas.microsoft.com/office/powerpoint/2010/main" val="1744724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7C116700-D34A-4601-AFBC-4DC761C25C76}"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D9EED45-05A3-429E-9821-41CD03FCE36E}" type="slidenum">
              <a:rPr lang="zh-TW" altLang="en-US" smtClean="0"/>
              <a:pPr/>
              <a:t>‹#›</a:t>
            </a:fld>
            <a:endParaRPr lang="zh-TW" altLang="en-US" dirty="0"/>
          </a:p>
        </p:txBody>
      </p:sp>
      <p:pic>
        <p:nvPicPr>
          <p:cNvPr id="8" name="Picture 32" descr="aABS拷貝">
            <a:extLst>
              <a:ext uri="{FF2B5EF4-FFF2-40B4-BE49-F238E27FC236}">
                <a16:creationId xmlns:a16="http://schemas.microsoft.com/office/drawing/2014/main" id="{14904935-6379-4B18-94D4-DC386B15AEC6}"/>
              </a:ext>
            </a:extLst>
          </p:cNvPr>
          <p:cNvPicPr>
            <a:picLocks noChangeAspect="1" noChangeArrowheads="1"/>
          </p:cNvPicPr>
          <p:nvPr userDrawn="1"/>
        </p:nvPicPr>
        <p:blipFill>
          <a:blip r:embed="rId2" cstate="print"/>
          <a:srcRect/>
          <a:stretch>
            <a:fillRect/>
          </a:stretch>
        </p:blipFill>
        <p:spPr bwMode="auto">
          <a:xfrm>
            <a:off x="1115616" y="5229200"/>
            <a:ext cx="885825" cy="919163"/>
          </a:xfrm>
          <a:prstGeom prst="rect">
            <a:avLst/>
          </a:prstGeom>
          <a:noFill/>
        </p:spPr>
      </p:pic>
      <p:pic>
        <p:nvPicPr>
          <p:cNvPr id="10" name="Picture 33" descr="a-11拷貝">
            <a:extLst>
              <a:ext uri="{FF2B5EF4-FFF2-40B4-BE49-F238E27FC236}">
                <a16:creationId xmlns:a16="http://schemas.microsoft.com/office/drawing/2014/main" id="{3B1A2810-3CAA-41C0-A26D-C672CB97C5C6}"/>
              </a:ext>
            </a:extLst>
          </p:cNvPr>
          <p:cNvPicPr>
            <a:picLocks noChangeAspect="1" noChangeArrowheads="1"/>
          </p:cNvPicPr>
          <p:nvPr userDrawn="1"/>
        </p:nvPicPr>
        <p:blipFill>
          <a:blip r:embed="rId3" cstate="print"/>
          <a:srcRect/>
          <a:stretch>
            <a:fillRect/>
          </a:stretch>
        </p:blipFill>
        <p:spPr bwMode="auto">
          <a:xfrm>
            <a:off x="3563888" y="5229200"/>
            <a:ext cx="914400" cy="914400"/>
          </a:xfrm>
          <a:prstGeom prst="rect">
            <a:avLst/>
          </a:prstGeom>
          <a:noFill/>
        </p:spPr>
      </p:pic>
      <p:pic>
        <p:nvPicPr>
          <p:cNvPr id="11" name="Picture 34" descr="a56拷貝">
            <a:extLst>
              <a:ext uri="{FF2B5EF4-FFF2-40B4-BE49-F238E27FC236}">
                <a16:creationId xmlns:a16="http://schemas.microsoft.com/office/drawing/2014/main" id="{2E587F54-5F96-4FA2-8AF9-91D3B08AADD7}"/>
              </a:ext>
            </a:extLst>
          </p:cNvPr>
          <p:cNvPicPr>
            <a:picLocks noChangeAspect="1" noChangeArrowheads="1"/>
          </p:cNvPicPr>
          <p:nvPr userDrawn="1"/>
        </p:nvPicPr>
        <p:blipFill>
          <a:blip r:embed="rId4" cstate="print"/>
          <a:srcRect/>
          <a:stretch>
            <a:fillRect/>
          </a:stretch>
        </p:blipFill>
        <p:spPr bwMode="auto">
          <a:xfrm>
            <a:off x="4716016" y="5229200"/>
            <a:ext cx="963612" cy="1000125"/>
          </a:xfrm>
          <a:prstGeom prst="rect">
            <a:avLst/>
          </a:prstGeom>
          <a:noFill/>
        </p:spPr>
      </p:pic>
      <p:pic>
        <p:nvPicPr>
          <p:cNvPr id="12" name="Picture 35" descr="a26-11拷貝">
            <a:extLst>
              <a:ext uri="{FF2B5EF4-FFF2-40B4-BE49-F238E27FC236}">
                <a16:creationId xmlns:a16="http://schemas.microsoft.com/office/drawing/2014/main" id="{C4237F09-D886-4D65-ABAC-BCAEA944B9BD}"/>
              </a:ext>
            </a:extLst>
          </p:cNvPr>
          <p:cNvPicPr>
            <a:picLocks noChangeAspect="1" noChangeArrowheads="1"/>
          </p:cNvPicPr>
          <p:nvPr userDrawn="1"/>
        </p:nvPicPr>
        <p:blipFill>
          <a:blip r:embed="rId5" cstate="print"/>
          <a:srcRect/>
          <a:stretch>
            <a:fillRect/>
          </a:stretch>
        </p:blipFill>
        <p:spPr bwMode="auto">
          <a:xfrm>
            <a:off x="5940152" y="5229200"/>
            <a:ext cx="981075" cy="984250"/>
          </a:xfrm>
          <a:prstGeom prst="rect">
            <a:avLst/>
          </a:prstGeom>
          <a:noFill/>
        </p:spPr>
      </p:pic>
      <p:pic>
        <p:nvPicPr>
          <p:cNvPr id="13" name="Picture 36" descr="a59拷貝">
            <a:extLst>
              <a:ext uri="{FF2B5EF4-FFF2-40B4-BE49-F238E27FC236}">
                <a16:creationId xmlns:a16="http://schemas.microsoft.com/office/drawing/2014/main" id="{35DB72DA-104D-46C1-B349-6984EF63C36E}"/>
              </a:ext>
            </a:extLst>
          </p:cNvPr>
          <p:cNvPicPr>
            <a:picLocks noChangeAspect="1" noChangeArrowheads="1"/>
          </p:cNvPicPr>
          <p:nvPr userDrawn="1"/>
        </p:nvPicPr>
        <p:blipFill>
          <a:blip r:embed="rId6" cstate="print"/>
          <a:srcRect/>
          <a:stretch>
            <a:fillRect/>
          </a:stretch>
        </p:blipFill>
        <p:spPr bwMode="auto">
          <a:xfrm>
            <a:off x="2339752" y="5157192"/>
            <a:ext cx="968375" cy="1004887"/>
          </a:xfrm>
          <a:prstGeom prst="rect">
            <a:avLst/>
          </a:prstGeom>
          <a:noFill/>
        </p:spPr>
      </p:pic>
      <p:pic>
        <p:nvPicPr>
          <p:cNvPr id="14" name="Picture 37" descr="a66拷貝">
            <a:extLst>
              <a:ext uri="{FF2B5EF4-FFF2-40B4-BE49-F238E27FC236}">
                <a16:creationId xmlns:a16="http://schemas.microsoft.com/office/drawing/2014/main" id="{FC87D8F6-7AB8-4889-9A9F-7D5A7B92F9D2}"/>
              </a:ext>
            </a:extLst>
          </p:cNvPr>
          <p:cNvPicPr>
            <a:picLocks noChangeAspect="1" noChangeArrowheads="1"/>
          </p:cNvPicPr>
          <p:nvPr userDrawn="1"/>
        </p:nvPicPr>
        <p:blipFill>
          <a:blip r:embed="rId7" cstate="print"/>
          <a:srcRect/>
          <a:stretch>
            <a:fillRect/>
          </a:stretch>
        </p:blipFill>
        <p:spPr bwMode="auto">
          <a:xfrm>
            <a:off x="7092280" y="5157192"/>
            <a:ext cx="920750" cy="952500"/>
          </a:xfrm>
          <a:prstGeom prst="rect">
            <a:avLst/>
          </a:prstGeom>
          <a:noFill/>
        </p:spPr>
      </p:pic>
    </p:spTree>
    <p:extLst>
      <p:ext uri="{BB962C8B-B14F-4D97-AF65-F5344CB8AC3E}">
        <p14:creationId xmlns:p14="http://schemas.microsoft.com/office/powerpoint/2010/main" val="2350870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42366819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47883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423623608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044780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51949151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9F0445C-8CD8-41DE-AE86-34C03B48CCFE}"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D9EED45-05A3-429E-9821-41CD03FCE36E}" type="slidenum">
              <a:rPr lang="zh-TW" altLang="en-US" smtClean="0"/>
              <a:pPr/>
              <a:t>‹#›</a:t>
            </a:fld>
            <a:endParaRPr lang="zh-TW" altLang="en-US"/>
          </a:p>
        </p:txBody>
      </p:sp>
    </p:spTree>
    <p:extLst>
      <p:ext uri="{BB962C8B-B14F-4D97-AF65-F5344CB8AC3E}">
        <p14:creationId xmlns:p14="http://schemas.microsoft.com/office/powerpoint/2010/main" val="3280295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0D675D52-C3E7-486F-86D0-5E8949EEDD52}"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D9EED45-05A3-429E-9821-41CD03FCE36E}" type="slidenum">
              <a:rPr lang="zh-TW" altLang="en-US" smtClean="0"/>
              <a:pPr/>
              <a:t>‹#›</a:t>
            </a:fld>
            <a:endParaRPr lang="zh-TW" altLang="en-US"/>
          </a:p>
        </p:txBody>
      </p:sp>
    </p:spTree>
    <p:extLst>
      <p:ext uri="{BB962C8B-B14F-4D97-AF65-F5344CB8AC3E}">
        <p14:creationId xmlns:p14="http://schemas.microsoft.com/office/powerpoint/2010/main" val="425835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235676809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239D11E7-2402-491F-AD80-42EC81A4C6CC}" type="datetime1">
              <a:rPr lang="zh-TW" altLang="en-US" smtClean="0"/>
              <a:pPr/>
              <a:t>2020/11/16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D9EED45-05A3-429E-9821-41CD03FCE36E}" type="slidenum">
              <a:rPr lang="zh-TW" altLang="en-US" smtClean="0"/>
              <a:pPr/>
              <a:t>‹#›</a:t>
            </a:fld>
            <a:endParaRPr lang="zh-TW" altLang="en-US"/>
          </a:p>
        </p:txBody>
      </p:sp>
    </p:spTree>
    <p:extLst>
      <p:ext uri="{BB962C8B-B14F-4D97-AF65-F5344CB8AC3E}">
        <p14:creationId xmlns:p14="http://schemas.microsoft.com/office/powerpoint/2010/main" val="2290872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64608032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325671131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F40413BB-12A3-436B-8583-216ED620A6BB}" type="datetime1">
              <a:rPr lang="zh-TW" altLang="en-US" smtClean="0"/>
              <a:pPr/>
              <a:t>2020/11/16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D9EED45-05A3-429E-9821-41CD03FCE36E}" type="slidenum">
              <a:rPr lang="zh-TW" altLang="en-US" smtClean="0"/>
              <a:pPr/>
              <a:t>‹#›</a:t>
            </a:fld>
            <a:endParaRPr lang="zh-TW" altLang="en-US"/>
          </a:p>
        </p:txBody>
      </p:sp>
    </p:spTree>
    <p:extLst>
      <p:ext uri="{BB962C8B-B14F-4D97-AF65-F5344CB8AC3E}">
        <p14:creationId xmlns:p14="http://schemas.microsoft.com/office/powerpoint/2010/main" val="2512367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381AB5-6B4D-4527-B87F-5A1687F25FB3}" type="datetime1">
              <a:rPr lang="zh-TW" altLang="en-US" smtClean="0"/>
              <a:pPr/>
              <a:t>2020/11/16</a:t>
            </a:fld>
            <a:endParaRPr lang="zh-TW" altLang="en-US"/>
          </a:p>
        </p:txBody>
      </p:sp>
      <p:sp>
        <p:nvSpPr>
          <p:cNvPr id="3" name="Footer Placeholder 2"/>
          <p:cNvSpPr>
            <a:spLocks noGrp="1"/>
          </p:cNvSpPr>
          <p:nvPr>
            <p:ph type="ftr" sz="quarter" idx="11"/>
          </p:nvPr>
        </p:nvSpPr>
        <p:spPr/>
        <p:txBody>
          <a:bodyPr/>
          <a:lstStyle/>
          <a:p>
            <a:endParaRPr lang="zh-TW" alt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lgn="r"/>
            <a:fld id="{9D9EED45-05A3-429E-9821-41CD03FCE36E}" type="slidenum">
              <a:rPr lang="zh-TW" altLang="en-US" smtClean="0"/>
              <a:pPr algn="r"/>
              <a:t>‹#›</a:t>
            </a:fld>
            <a:endParaRPr lang="zh-TW" altLang="en-US" dirty="0"/>
          </a:p>
        </p:txBody>
      </p:sp>
      <p:sp>
        <p:nvSpPr>
          <p:cNvPr id="7" name="頁尾版面配置區 1">
            <a:extLst>
              <a:ext uri="{FF2B5EF4-FFF2-40B4-BE49-F238E27FC236}">
                <a16:creationId xmlns:a16="http://schemas.microsoft.com/office/drawing/2014/main" id="{6665AE94-14BF-4949-9D2F-8836176C1AA2}"/>
              </a:ext>
            </a:extLst>
          </p:cNvPr>
          <p:cNvSpPr txBox="1">
            <a:spLocks/>
          </p:cNvSpPr>
          <p:nvPr userDrawn="1"/>
        </p:nvSpPr>
        <p:spPr>
          <a:xfrm>
            <a:off x="1640490" y="6225762"/>
            <a:ext cx="6585992" cy="433388"/>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400" b="1" i="1" u="none" strike="noStrike" kern="1200" cap="none" spc="0" normalizeH="0" baseline="0" noProof="0" dirty="0">
                <a:ln>
                  <a:noFill/>
                </a:ln>
                <a:solidFill>
                  <a:schemeClr val="tx1"/>
                </a:solidFill>
                <a:effectLst/>
                <a:uLnTx/>
                <a:uFillTx/>
                <a:latin typeface="標楷體" pitchFamily="65" charset="-120"/>
                <a:ea typeface="標楷體" pitchFamily="65" charset="-120"/>
                <a:cs typeface="+mn-cs"/>
              </a:rPr>
              <a:t>亞力電機股份有限公司</a:t>
            </a:r>
            <a:endParaRPr kumimoji="0" lang="en-US" altLang="zh-TW" sz="1400" b="1" i="1" u="none" strike="noStrike" kern="1200" cap="none" spc="0" normalizeH="0" baseline="0" noProof="0" dirty="0">
              <a:ln>
                <a:noFill/>
              </a:ln>
              <a:solidFill>
                <a:schemeClr val="tx1"/>
              </a:solidFill>
              <a:effectLst/>
              <a:uLnTx/>
              <a:uFillTx/>
              <a:latin typeface="標楷體" pitchFamily="65" charset="-120"/>
              <a:ea typeface="標楷體"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1" u="none" strike="noStrike" kern="1200" cap="none" spc="0" normalizeH="0" baseline="0" noProof="0" dirty="0">
                <a:ln>
                  <a:noFill/>
                </a:ln>
                <a:solidFill>
                  <a:schemeClr val="tx1"/>
                </a:solidFill>
                <a:effectLst/>
                <a:uLnTx/>
                <a:uFillTx/>
                <a:latin typeface="標楷體" pitchFamily="65" charset="-120"/>
                <a:ea typeface="標楷體" pitchFamily="65" charset="-120"/>
                <a:cs typeface="+mn-cs"/>
              </a:rPr>
              <a:t>ALLIS ELECTRIC CO., LTD.</a:t>
            </a:r>
            <a:endParaRPr kumimoji="0" lang="en-US" altLang="zh-TW" sz="1400" b="1" i="1" u="none" strike="noStrike" kern="1200" cap="none" spc="0" normalizeH="0" baseline="0" noProof="0" dirty="0">
              <a:ln>
                <a:noFill/>
              </a:ln>
              <a:solidFill>
                <a:schemeClr val="tx1"/>
              </a:solidFill>
              <a:effectLst/>
              <a:uLnTx/>
              <a:uFillTx/>
              <a:latin typeface="+mn-lt"/>
              <a:ea typeface="華康行書體" pitchFamily="49" charset="-120"/>
              <a:cs typeface="+mn-cs"/>
            </a:endParaRPr>
          </a:p>
        </p:txBody>
      </p:sp>
      <p:pic>
        <p:nvPicPr>
          <p:cNvPr id="8" name="圖片 4">
            <a:extLst>
              <a:ext uri="{FF2B5EF4-FFF2-40B4-BE49-F238E27FC236}">
                <a16:creationId xmlns:a16="http://schemas.microsoft.com/office/drawing/2014/main" id="{1DA7A209-51C7-4607-8C86-8DF04E161C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5733256"/>
            <a:ext cx="1662211" cy="112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FA11FE70-B4B9-4E99-A0F0-4EED4ED838A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1674" y="6349301"/>
            <a:ext cx="413194" cy="220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080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zh-TW" altLang="en-US"/>
              <a:t>按一下以編輯母片標題樣式</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335211181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7E73458A-84E5-4A48-8A14-90AA270A537F}" type="datetime1">
              <a:rPr lang="zh-TW" altLang="en-US" smtClean="0"/>
              <a:pPr/>
              <a:t>2020/11/16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12342429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E73458A-84E5-4A48-8A14-90AA270A537F}" type="datetime1">
              <a:rPr lang="zh-TW" altLang="en-US" smtClean="0"/>
              <a:pPr/>
              <a:t>2020/11/16</a:t>
            </a:fld>
            <a:endParaRPr lang="zh-TW" alt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Tree>
    <p:extLst>
      <p:ext uri="{BB962C8B-B14F-4D97-AF65-F5344CB8AC3E}">
        <p14:creationId xmlns:p14="http://schemas.microsoft.com/office/powerpoint/2010/main" val="974739677"/>
      </p:ext>
    </p:extLst>
  </p:cSld>
  <p:clrMap bg1="lt1" tx1="dk1" bg2="lt2" tx2="dk2" accent1="accent1" accent2="accent2" accent3="accent3" accent4="accent4" accent5="accent5" accent6="accent6" hlink="hlink" folHlink="folHlink"/>
  <p:sldLayoutIdLst>
    <p:sldLayoutId id="2147484609" r:id="rId1"/>
    <p:sldLayoutId id="2147484610" r:id="rId2"/>
    <p:sldLayoutId id="2147484611" r:id="rId3"/>
    <p:sldLayoutId id="2147484612" r:id="rId4"/>
    <p:sldLayoutId id="2147484613" r:id="rId5"/>
    <p:sldLayoutId id="2147484614" r:id="rId6"/>
    <p:sldLayoutId id="2147484615" r:id="rId7"/>
    <p:sldLayoutId id="2147484616" r:id="rId8"/>
    <p:sldLayoutId id="2147484617" r:id="rId9"/>
    <p:sldLayoutId id="2147484618" r:id="rId10"/>
    <p:sldLayoutId id="2147484619" r:id="rId11"/>
    <p:sldLayoutId id="2147484620" r:id="rId12"/>
    <p:sldLayoutId id="2147484621" r:id="rId13"/>
    <p:sldLayoutId id="2147484622" r:id="rId14"/>
    <p:sldLayoutId id="2147484623" r:id="rId15"/>
    <p:sldLayoutId id="2147484624"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0.gif"/><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59.wmf"/></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gif"/><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7"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oleObject" Target="../embeddings/oleObject1.bin"/><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26909" y="1523693"/>
            <a:ext cx="8186857" cy="830997"/>
          </a:xfrm>
          <a:prstGeom prst="rect">
            <a:avLst/>
          </a:prstGeom>
          <a:noFill/>
        </p:spPr>
        <p:txBody>
          <a:bodyPr wrap="none" lIns="91440" tIns="45720" rIns="91440" bIns="45720">
            <a:spAutoFit/>
          </a:bodyPr>
          <a:lstStyle/>
          <a:p>
            <a:pPr algn="ctr"/>
            <a:r>
              <a:rPr kumimoji="0" lang="zh-TW" altLang="en-US" sz="4800" b="1" i="0" u="none" strike="noStrike" kern="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LnTx/>
                <a:uFillTx/>
                <a:latin typeface="微軟正黑體" pitchFamily="34" charset="-120"/>
                <a:ea typeface="微軟正黑體" pitchFamily="34" charset="-120"/>
              </a:rPr>
              <a:t>亞力電機股份有限公司說明會</a:t>
            </a:r>
            <a:endParaRPr lang="zh-TW" altLang="en-US"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Rectangle 3"/>
          <p:cNvSpPr txBox="1">
            <a:spLocks noChangeArrowheads="1"/>
          </p:cNvSpPr>
          <p:nvPr/>
        </p:nvSpPr>
        <p:spPr>
          <a:xfrm>
            <a:off x="1376596" y="2492896"/>
            <a:ext cx="6656784" cy="2376264"/>
          </a:xfrm>
          <a:prstGeom prst="rect">
            <a:avLst/>
          </a:prstGeom>
        </p:spPr>
        <p:txBody>
          <a:bodyPr>
            <a:normAutofit fontScale="92500" lnSpcReduction="20000"/>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報告人　：　副董事長兼總經理　</a:t>
            </a:r>
            <a:endParaRPr kumimoji="0" lang="en-US" altLang="zh-TW"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endParaRPr>
          </a:p>
          <a:p>
            <a:pPr marL="0" marR="0" lvl="0" indent="0" defTabSz="914400" eaLnBrk="1" fontAlgn="auto" latinLnBrk="0" hangingPunct="1">
              <a:lnSpc>
                <a:spcPct val="110000"/>
              </a:lnSpc>
              <a:spcBef>
                <a:spcPts val="0"/>
              </a:spcBef>
              <a:spcAft>
                <a:spcPts val="0"/>
              </a:spcAft>
              <a:buClrTx/>
              <a:buSzTx/>
              <a:buFontTx/>
              <a:buNone/>
              <a:tabLst/>
              <a:defRPr/>
            </a:pPr>
            <a:endParaRPr lang="en-US" altLang="zh-TW" sz="3600" b="1" kern="0" dirty="0">
              <a:solidFill>
                <a:srgbClr val="002060"/>
              </a:solidFill>
              <a:effectLst>
                <a:outerShdw blurRad="38100" dist="38100" dir="2700000" algn="tl">
                  <a:srgbClr val="C0C0C0"/>
                </a:outerShdw>
              </a:effectLst>
              <a:latin typeface="+mn-ea"/>
            </a:endParaRPr>
          </a:p>
          <a:p>
            <a:pPr marL="0" marR="0" lvl="0" indent="0" defTabSz="914400" eaLnBrk="1" fontAlgn="auto" latinLnBrk="0" hangingPunct="1">
              <a:lnSpc>
                <a:spcPct val="110000"/>
              </a:lnSpc>
              <a:spcBef>
                <a:spcPts val="0"/>
              </a:spcBef>
              <a:spcAft>
                <a:spcPts val="0"/>
              </a:spcAft>
              <a:buClrTx/>
              <a:buSzTx/>
              <a:buFontTx/>
              <a:buNone/>
              <a:tabLst/>
              <a:defRPr/>
            </a:pP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                        鄭朝彬</a:t>
            </a:r>
            <a:endParaRPr kumimoji="0" lang="en-US" altLang="zh-TW"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endParaRPr>
          </a:p>
          <a:p>
            <a:pPr marL="0" marR="0" lvl="0" indent="0" algn="r" defTabSz="914400" eaLnBrk="1" fontAlgn="auto" latinLnBrk="0" hangingPunct="1">
              <a:lnSpc>
                <a:spcPct val="80000"/>
              </a:lnSpc>
              <a:spcBef>
                <a:spcPts val="0"/>
              </a:spcBef>
              <a:spcAft>
                <a:spcPts val="0"/>
              </a:spcAft>
              <a:buClrTx/>
              <a:buSzTx/>
              <a:buFontTx/>
              <a:buNone/>
              <a:tabLst/>
              <a:defRPr/>
            </a:pP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　</a:t>
            </a:r>
            <a:endParaRPr kumimoji="0" lang="en-US" altLang="zh-TW"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endParaRPr>
          </a:p>
          <a:p>
            <a:pPr marL="0" marR="0" lvl="0" indent="0" defTabSz="914400" eaLnBrk="1" fontAlgn="auto" latinLnBrk="0" hangingPunct="1">
              <a:lnSpc>
                <a:spcPct val="110000"/>
              </a:lnSpc>
              <a:spcBef>
                <a:spcPts val="0"/>
              </a:spcBef>
              <a:spcAft>
                <a:spcPts val="0"/>
              </a:spcAft>
              <a:buClrTx/>
              <a:buSzTx/>
              <a:buFontTx/>
              <a:buNone/>
              <a:tabLst/>
              <a:defRPr/>
            </a:pP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報告日期：　民國</a:t>
            </a:r>
            <a:r>
              <a:rPr kumimoji="0" lang="en-US" altLang="zh-TW"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109</a:t>
            </a: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年</a:t>
            </a:r>
            <a:r>
              <a:rPr lang="en-US" altLang="zh-TW" sz="3600" b="1" kern="0" dirty="0">
                <a:solidFill>
                  <a:srgbClr val="002060"/>
                </a:solidFill>
                <a:effectLst>
                  <a:outerShdw blurRad="38100" dist="38100" dir="2700000" algn="tl">
                    <a:srgbClr val="C0C0C0"/>
                  </a:outerShdw>
                </a:effectLst>
                <a:latin typeface="+mn-ea"/>
              </a:rPr>
              <a:t>11</a:t>
            </a: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月</a:t>
            </a:r>
            <a:r>
              <a:rPr kumimoji="0" lang="en-US" altLang="zh-TW"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17</a:t>
            </a:r>
            <a:r>
              <a:rPr kumimoji="0" lang="zh-TW" altLang="en-US" sz="3600" b="1" i="0" u="none" strike="noStrike" kern="0" cap="none" spc="0" normalizeH="0" baseline="0" noProof="0" dirty="0">
                <a:ln>
                  <a:noFill/>
                </a:ln>
                <a:solidFill>
                  <a:srgbClr val="002060"/>
                </a:solidFill>
                <a:effectLst>
                  <a:outerShdw blurRad="38100" dist="38100" dir="2700000" algn="tl">
                    <a:srgbClr val="C0C0C0"/>
                  </a:outerShdw>
                </a:effectLst>
                <a:uLnTx/>
                <a:uFillTx/>
                <a:latin typeface="+mn-ea"/>
              </a:rPr>
              <a:t>號</a:t>
            </a:r>
          </a:p>
        </p:txBody>
      </p:sp>
      <p:sp>
        <p:nvSpPr>
          <p:cNvPr id="2" name="投影片編號版面配置區 1"/>
          <p:cNvSpPr>
            <a:spLocks noGrp="1"/>
          </p:cNvSpPr>
          <p:nvPr>
            <p:ph type="sldNum" sz="quarter" idx="12"/>
          </p:nvPr>
        </p:nvSpPr>
        <p:spPr>
          <a:xfrm>
            <a:off x="1376596" y="4869160"/>
            <a:ext cx="531108" cy="517524"/>
          </a:xfrm>
        </p:spPr>
        <p:txBody>
          <a:bodyPr/>
          <a:lstStyle/>
          <a:p>
            <a:fld id="{9D9EED45-05A3-429E-9821-41CD03FCE36E}" type="slidenum">
              <a:rPr lang="zh-TW" altLang="en-US" smtClean="0"/>
              <a:pPr/>
              <a:t>1</a:t>
            </a:fld>
            <a:endParaRPr lang="zh-TW" altLang="en-US" dirty="0"/>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476672"/>
            <a:ext cx="1786316" cy="899539"/>
          </a:xfrm>
          <a:prstGeom prst="rect">
            <a:avLst/>
          </a:prstGeom>
        </p:spPr>
      </p:pic>
    </p:spTree>
    <p:extLst>
      <p:ext uri="{BB962C8B-B14F-4D97-AF65-F5344CB8AC3E}">
        <p14:creationId xmlns:p14="http://schemas.microsoft.com/office/powerpoint/2010/main" val="338048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10</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二、</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經營理念</a:t>
            </a:r>
            <a:r>
              <a:rPr lang="en-US" altLang="zh-TW" sz="52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5200" b="1" i="1" dirty="0">
              <a:ln w="18000">
                <a:solidFill>
                  <a:srgbClr val="FF0000"/>
                </a:solidFill>
                <a:prstDash val="solid"/>
                <a:miter lim="800000"/>
              </a:ln>
              <a:solidFill>
                <a:srgbClr val="7030A0"/>
              </a:solidFill>
              <a:effectLst>
                <a:outerShdw blurRad="38100" dist="38100" dir="2700000" algn="tl">
                  <a:srgbClr val="C0C0C0"/>
                </a:outerShdw>
              </a:effectLst>
              <a:latin typeface="標楷體" pitchFamily="65" charset="-120"/>
              <a:ea typeface="標楷體" pitchFamily="65" charset="-120"/>
            </a:endParaRPr>
          </a:p>
        </p:txBody>
      </p:sp>
      <p:sp>
        <p:nvSpPr>
          <p:cNvPr id="4" name="文字版面配置區 1"/>
          <p:cNvSpPr txBox="1">
            <a:spLocks/>
          </p:cNvSpPr>
          <p:nvPr/>
        </p:nvSpPr>
        <p:spPr>
          <a:xfrm>
            <a:off x="457200" y="1340768"/>
            <a:ext cx="8435280" cy="4676345"/>
          </a:xfrm>
          <a:prstGeom prst="rect">
            <a:avLst/>
          </a:prstGeom>
        </p:spPr>
        <p:txBody>
          <a:bodyPr>
            <a:normAutofit fontScale="92500"/>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buBlip>
                <a:blip r:embed="rId2"/>
              </a:buBlip>
            </a:pPr>
            <a:r>
              <a:rPr lang="zh-TW" altLang="en-US" sz="3900" i="1" dirty="0">
                <a:solidFill>
                  <a:srgbClr val="C00000"/>
                </a:solidFill>
                <a:effectLst>
                  <a:outerShdw blurRad="38100" dist="38100" dir="2700000" algn="tl">
                    <a:srgbClr val="C0C0C0"/>
                  </a:outerShdw>
                </a:effectLst>
                <a:latin typeface="標楷體" pitchFamily="65" charset="-120"/>
                <a:ea typeface="標楷體" pitchFamily="65" charset="-120"/>
              </a:rPr>
              <a:t>和諧</a:t>
            </a:r>
            <a:endParaRPr lang="en-US" altLang="zh-TW" sz="3900" i="1" dirty="0">
              <a:solidFill>
                <a:srgbClr val="C00000"/>
              </a:solidFill>
              <a:latin typeface="標楷體" pitchFamily="65" charset="-120"/>
              <a:ea typeface="標楷體" pitchFamily="65" charset="-120"/>
            </a:endParaRPr>
          </a:p>
          <a:p>
            <a:pPr>
              <a:spcBef>
                <a:spcPts val="0"/>
              </a:spcBef>
              <a:spcAft>
                <a:spcPts val="0"/>
              </a:spcAft>
            </a:pPr>
            <a:r>
              <a:rPr lang="zh-TW" altLang="en-US" dirty="0"/>
              <a:t>　   </a:t>
            </a:r>
            <a:r>
              <a:rPr lang="zh-TW" altLang="zh-TW" sz="2400" dirty="0">
                <a:solidFill>
                  <a:srgbClr val="002060"/>
                </a:solidFill>
                <a:latin typeface="標楷體" pitchFamily="65" charset="-120"/>
                <a:ea typeface="標楷體" pitchFamily="65" charset="-120"/>
              </a:rPr>
              <a:t>以穩健經營、關懷之心、優良產品、誠懇的服務，促使員工</a:t>
            </a:r>
            <a:endParaRPr lang="en-US" altLang="zh-TW" sz="2400" dirty="0">
              <a:solidFill>
                <a:srgbClr val="002060"/>
              </a:solidFill>
              <a:latin typeface="標楷體" pitchFamily="65" charset="-120"/>
              <a:ea typeface="標楷體" pitchFamily="65" charset="-120"/>
            </a:endParaRPr>
          </a:p>
          <a:p>
            <a:pPr>
              <a:spcBef>
                <a:spcPts val="0"/>
              </a:spcBef>
              <a:spcAft>
                <a:spcPts val="0"/>
              </a:spcAft>
            </a:pPr>
            <a:r>
              <a:rPr lang="zh-TW" altLang="en-US" sz="2400" dirty="0">
                <a:solidFill>
                  <a:srgbClr val="002060"/>
                </a:solidFill>
                <a:latin typeface="標楷體" pitchFamily="65" charset="-120"/>
                <a:ea typeface="標楷體" pitchFamily="65" charset="-120"/>
              </a:rPr>
              <a:t>   </a:t>
            </a:r>
            <a:r>
              <a:rPr lang="zh-TW" altLang="zh-TW" sz="2400" dirty="0">
                <a:solidFill>
                  <a:srgbClr val="002060"/>
                </a:solidFill>
                <a:latin typeface="標楷體" pitchFamily="65" charset="-120"/>
                <a:ea typeface="標楷體" pitchFamily="65" charset="-120"/>
              </a:rPr>
              <a:t>、顧客、社會和諧，共榮共利。</a:t>
            </a:r>
          </a:p>
          <a:p>
            <a:pPr marL="457200" indent="-457200">
              <a:buBlip>
                <a:blip r:embed="rId2"/>
              </a:buBlip>
            </a:pPr>
            <a:r>
              <a:rPr lang="zh-TW" altLang="en-US" sz="3900" i="1" dirty="0">
                <a:solidFill>
                  <a:srgbClr val="C00000"/>
                </a:solidFill>
                <a:effectLst>
                  <a:outerShdw blurRad="38100" dist="38100" dir="2700000" algn="tl">
                    <a:srgbClr val="C0C0C0"/>
                  </a:outerShdw>
                </a:effectLst>
                <a:latin typeface="標楷體" pitchFamily="65" charset="-120"/>
                <a:ea typeface="標楷體" pitchFamily="65" charset="-120"/>
              </a:rPr>
              <a:t>創新</a:t>
            </a:r>
            <a:endParaRPr lang="en-US" altLang="zh-TW" sz="3900" i="1" dirty="0">
              <a:solidFill>
                <a:srgbClr val="C00000"/>
              </a:solidFill>
              <a:effectLst>
                <a:outerShdw blurRad="38100" dist="38100" dir="2700000" algn="tl">
                  <a:srgbClr val="C0C0C0"/>
                </a:outerShdw>
              </a:effectLst>
              <a:latin typeface="標楷體" pitchFamily="65" charset="-120"/>
              <a:ea typeface="標楷體" pitchFamily="65" charset="-120"/>
            </a:endParaRPr>
          </a:p>
          <a:p>
            <a:pPr>
              <a:lnSpc>
                <a:spcPts val="2640"/>
              </a:lnSpc>
              <a:spcBef>
                <a:spcPts val="600"/>
              </a:spcBef>
              <a:spcAft>
                <a:spcPts val="0"/>
              </a:spcAft>
            </a:pPr>
            <a:r>
              <a:rPr lang="zh-TW" altLang="en-US" sz="2400" dirty="0">
                <a:solidFill>
                  <a:srgbClr val="002060"/>
                </a:solidFill>
                <a:latin typeface="標楷體" pitchFamily="65" charset="-120"/>
                <a:ea typeface="標楷體" pitchFamily="65" charset="-120"/>
              </a:rPr>
              <a:t>   </a:t>
            </a:r>
            <a:r>
              <a:rPr lang="zh-TW" altLang="zh-TW" sz="2400" dirty="0">
                <a:solidFill>
                  <a:srgbClr val="002060"/>
                </a:solidFill>
                <a:latin typeface="標楷體" pitchFamily="65" charset="-120"/>
                <a:ea typeface="標楷體" pitchFamily="65" charset="-120"/>
              </a:rPr>
              <a:t>在觀念、產品、技術、製程、管理、服務等各方面不斷的研</a:t>
            </a:r>
            <a:endParaRPr lang="en-US" altLang="zh-TW" sz="2400" dirty="0">
              <a:solidFill>
                <a:srgbClr val="002060"/>
              </a:solidFill>
              <a:latin typeface="標楷體" pitchFamily="65" charset="-120"/>
              <a:ea typeface="標楷體" pitchFamily="65" charset="-120"/>
            </a:endParaRPr>
          </a:p>
          <a:p>
            <a:pPr>
              <a:lnSpc>
                <a:spcPts val="2640"/>
              </a:lnSpc>
              <a:spcBef>
                <a:spcPts val="600"/>
              </a:spcBef>
              <a:spcAft>
                <a:spcPts val="0"/>
              </a:spcAft>
            </a:pPr>
            <a:r>
              <a:rPr lang="zh-TW" altLang="en-US" sz="2400" dirty="0">
                <a:solidFill>
                  <a:srgbClr val="002060"/>
                </a:solidFill>
                <a:latin typeface="標楷體" pitchFamily="65" charset="-120"/>
                <a:ea typeface="標楷體" pitchFamily="65" charset="-120"/>
              </a:rPr>
              <a:t>   </a:t>
            </a:r>
            <a:r>
              <a:rPr lang="zh-TW" altLang="zh-TW" sz="2400" dirty="0">
                <a:solidFill>
                  <a:srgbClr val="002060"/>
                </a:solidFill>
                <a:latin typeface="標楷體" pitchFamily="65" charset="-120"/>
                <a:ea typeface="標楷體" pitchFamily="65" charset="-120"/>
              </a:rPr>
              <a:t>究改善，謀求公司永續發展。</a:t>
            </a:r>
          </a:p>
          <a:p>
            <a:pPr marL="457200" indent="-457200">
              <a:buBlip>
                <a:blip r:embed="rId2"/>
              </a:buBlip>
            </a:pPr>
            <a:r>
              <a:rPr lang="zh-TW" altLang="en-US" sz="3900" i="1" dirty="0">
                <a:solidFill>
                  <a:srgbClr val="C00000"/>
                </a:solidFill>
                <a:effectLst>
                  <a:outerShdw blurRad="38100" dist="38100" dir="2700000" algn="tl">
                    <a:srgbClr val="C0C0C0"/>
                  </a:outerShdw>
                </a:effectLst>
                <a:latin typeface="標楷體" pitchFamily="65" charset="-120"/>
                <a:ea typeface="標楷體" pitchFamily="65" charset="-120"/>
              </a:rPr>
              <a:t>責任</a:t>
            </a:r>
            <a:endParaRPr lang="en-US" altLang="zh-TW" sz="3900" i="1" dirty="0">
              <a:solidFill>
                <a:srgbClr val="C00000"/>
              </a:solidFill>
              <a:effectLst>
                <a:outerShdw blurRad="38100" dist="38100" dir="2700000" algn="tl">
                  <a:srgbClr val="C0C0C0"/>
                </a:outerShdw>
              </a:effectLst>
              <a:latin typeface="標楷體" pitchFamily="65" charset="-120"/>
              <a:ea typeface="標楷體" pitchFamily="65" charset="-120"/>
            </a:endParaRPr>
          </a:p>
          <a:p>
            <a:pPr>
              <a:lnSpc>
                <a:spcPts val="2600"/>
              </a:lnSpc>
              <a:spcBef>
                <a:spcPts val="0"/>
              </a:spcBef>
              <a:spcAft>
                <a:spcPts val="0"/>
              </a:spcAft>
            </a:pPr>
            <a:r>
              <a:rPr lang="zh-TW" altLang="en-US" dirty="0"/>
              <a:t>　   </a:t>
            </a:r>
            <a:r>
              <a:rPr lang="zh-TW" altLang="zh-TW" sz="2400" dirty="0">
                <a:solidFill>
                  <a:srgbClr val="002060"/>
                </a:solidFill>
                <a:latin typeface="標楷體" pitchFamily="65" charset="-120"/>
                <a:ea typeface="標楷體" pitchFamily="65" charset="-120"/>
              </a:rPr>
              <a:t>以品質為中心的經營方式，對工作品質、生活</a:t>
            </a:r>
            <a:r>
              <a:rPr lang="zh-TW" altLang="en-US" sz="2400" dirty="0">
                <a:solidFill>
                  <a:srgbClr val="002060"/>
                </a:solidFill>
                <a:latin typeface="標楷體" pitchFamily="65" charset="-120"/>
                <a:ea typeface="標楷體" pitchFamily="65" charset="-120"/>
              </a:rPr>
              <a:t>品質</a:t>
            </a:r>
            <a:r>
              <a:rPr lang="zh-TW" altLang="zh-TW" sz="2400" dirty="0">
                <a:solidFill>
                  <a:srgbClr val="002060"/>
                </a:solidFill>
                <a:latin typeface="標楷體" pitchFamily="65" charset="-120"/>
                <a:ea typeface="標楷體" pitchFamily="65" charset="-120"/>
              </a:rPr>
              <a:t>、</a:t>
            </a:r>
            <a:r>
              <a:rPr lang="zh-TW" altLang="en-US" sz="2400" dirty="0">
                <a:solidFill>
                  <a:srgbClr val="002060"/>
                </a:solidFill>
                <a:latin typeface="標楷體" pitchFamily="65" charset="-120"/>
                <a:ea typeface="標楷體" pitchFamily="65" charset="-120"/>
              </a:rPr>
              <a:t>社會品</a:t>
            </a:r>
            <a:endParaRPr lang="en-US" altLang="zh-TW" sz="2400" dirty="0">
              <a:solidFill>
                <a:srgbClr val="002060"/>
              </a:solidFill>
              <a:latin typeface="標楷體" pitchFamily="65" charset="-120"/>
              <a:ea typeface="標楷體" pitchFamily="65" charset="-120"/>
            </a:endParaRPr>
          </a:p>
          <a:p>
            <a:pPr>
              <a:lnSpc>
                <a:spcPts val="2600"/>
              </a:lnSpc>
              <a:spcBef>
                <a:spcPts val="0"/>
              </a:spcBef>
              <a:spcAft>
                <a:spcPts val="0"/>
              </a:spcAft>
            </a:pPr>
            <a:r>
              <a:rPr lang="zh-TW" altLang="en-US" sz="2400" dirty="0">
                <a:solidFill>
                  <a:srgbClr val="002060"/>
                </a:solidFill>
                <a:latin typeface="標楷體" pitchFamily="65" charset="-120"/>
                <a:ea typeface="標楷體" pitchFamily="65" charset="-120"/>
              </a:rPr>
              <a:t>   質負責，並將成果分享給顧客</a:t>
            </a:r>
            <a:r>
              <a:rPr lang="zh-TW" altLang="zh-TW" sz="2400" dirty="0">
                <a:solidFill>
                  <a:srgbClr val="002060"/>
                </a:solidFill>
                <a:latin typeface="標楷體" pitchFamily="65" charset="-120"/>
                <a:ea typeface="標楷體" pitchFamily="65" charset="-120"/>
              </a:rPr>
              <a:t>、</a:t>
            </a:r>
            <a:r>
              <a:rPr lang="zh-TW" altLang="en-US" sz="2400" dirty="0">
                <a:solidFill>
                  <a:srgbClr val="002060"/>
                </a:solidFill>
                <a:latin typeface="標楷體" pitchFamily="65" charset="-120"/>
                <a:ea typeface="標楷體" pitchFamily="65" charset="-120"/>
              </a:rPr>
              <a:t>股東及員工，進而回饋社會。</a:t>
            </a:r>
          </a:p>
        </p:txBody>
      </p:sp>
    </p:spTree>
    <p:extLst>
      <p:ext uri="{BB962C8B-B14F-4D97-AF65-F5344CB8AC3E}">
        <p14:creationId xmlns:p14="http://schemas.microsoft.com/office/powerpoint/2010/main" val="4183043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11</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      三、產品組合比重</a:t>
            </a:r>
            <a:r>
              <a:rPr lang="en-US" altLang="zh-TW" sz="3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(2020/1~9</a:t>
            </a:r>
            <a:r>
              <a:rPr lang="zh-TW" altLang="en-US" sz="3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月</a:t>
            </a:r>
            <a:r>
              <a:rPr lang="en-US" altLang="zh-TW" sz="3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0070C0"/>
              </a:solidFill>
              <a:effectLst>
                <a:outerShdw blurRad="50800" algn="tl" rotWithShape="0">
                  <a:srgbClr val="000000"/>
                </a:outerShdw>
              </a:effectLst>
              <a:latin typeface="微軟正黑體" pitchFamily="34" charset="-120"/>
              <a:ea typeface="微軟正黑體" pitchFamily="34" charset="-120"/>
            </a:endParaRPr>
          </a:p>
        </p:txBody>
      </p:sp>
      <p:graphicFrame>
        <p:nvGraphicFramePr>
          <p:cNvPr id="4" name="圖表 3"/>
          <p:cNvGraphicFramePr/>
          <p:nvPr>
            <p:extLst>
              <p:ext uri="{D42A27DB-BD31-4B8C-83A1-F6EECF244321}">
                <p14:modId xmlns:p14="http://schemas.microsoft.com/office/powerpoint/2010/main" val="304437013"/>
              </p:ext>
            </p:extLst>
          </p:nvPr>
        </p:nvGraphicFramePr>
        <p:xfrm>
          <a:off x="359532" y="1700808"/>
          <a:ext cx="8424936"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9997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12</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產品簡介</a:t>
            </a:r>
            <a:r>
              <a:rPr lang="zh-TW" altLang="en-US" b="1" i="1" dirty="0">
                <a:solidFill>
                  <a:srgbClr val="0070C0"/>
                </a:solidFill>
                <a:latin typeface="標楷體" pitchFamily="65" charset="-120"/>
                <a:ea typeface="標楷體" pitchFamily="65" charset="-120"/>
              </a:rPr>
              <a:t>－</a:t>
            </a:r>
            <a:r>
              <a:rPr lang="en-US" altLang="zh-TW" b="1" i="1" dirty="0">
                <a:solidFill>
                  <a:srgbClr val="0070C0"/>
                </a:solidFill>
                <a:latin typeface="Calibri" pitchFamily="34" charset="0"/>
                <a:ea typeface="標楷體" pitchFamily="65" charset="-120"/>
              </a:rPr>
              <a:t>A.</a:t>
            </a:r>
            <a:r>
              <a:rPr lang="zh-TW" altLang="en-US" b="1" i="1" dirty="0">
                <a:solidFill>
                  <a:srgbClr val="0070C0"/>
                </a:solidFill>
                <a:latin typeface="標楷體" pitchFamily="65" charset="-120"/>
                <a:ea typeface="標楷體" pitchFamily="65" charset="-120"/>
              </a:rPr>
              <a:t>配電盤</a:t>
            </a:r>
            <a:endParaRPr lang="zh-TW" altLang="en-US" sz="4800" i="1" dirty="0">
              <a:solidFill>
                <a:srgbClr val="0070C0"/>
              </a:solidFill>
            </a:endParaRPr>
          </a:p>
        </p:txBody>
      </p:sp>
      <p:sp>
        <p:nvSpPr>
          <p:cNvPr id="4" name="文字版面配置區 1"/>
          <p:cNvSpPr txBox="1">
            <a:spLocks/>
          </p:cNvSpPr>
          <p:nvPr/>
        </p:nvSpPr>
        <p:spPr>
          <a:xfrm>
            <a:off x="457200" y="1772816"/>
            <a:ext cx="8229600" cy="4353348"/>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ct val="0"/>
              </a:spcBef>
              <a:buBlip>
                <a:blip r:embed="rId2"/>
              </a:buBlip>
            </a:pPr>
            <a:r>
              <a:rPr lang="zh-TW" altLang="en-US" sz="2800" dirty="0">
                <a:solidFill>
                  <a:srgbClr val="002060"/>
                </a:solidFill>
                <a:latin typeface="標楷體" panose="03000509000000000000" pitchFamily="65" charset="-120"/>
                <a:ea typeface="標楷體" panose="03000509000000000000" pitchFamily="65" charset="-120"/>
              </a:rPr>
              <a:t>閉鎖型中置櫃</a:t>
            </a:r>
          </a:p>
          <a:p>
            <a:pPr marL="457200" indent="-457200">
              <a:spcBef>
                <a:spcPct val="0"/>
              </a:spcBef>
              <a:buBlip>
                <a:blip r:embed="rId2"/>
              </a:buBlip>
            </a:pPr>
            <a:r>
              <a:rPr lang="zh-TW" altLang="en-US" sz="2800" dirty="0">
                <a:solidFill>
                  <a:srgbClr val="002060"/>
                </a:solidFill>
                <a:latin typeface="標楷體" panose="03000509000000000000" pitchFamily="65" charset="-120"/>
                <a:ea typeface="標楷體" panose="03000509000000000000" pitchFamily="65" charset="-120"/>
              </a:rPr>
              <a:t>高</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低壓配電盤</a:t>
            </a:r>
            <a:r>
              <a:rPr lang="en-US" altLang="zh-TW" sz="2800" dirty="0">
                <a:solidFill>
                  <a:srgbClr val="002060"/>
                </a:solidFill>
                <a:latin typeface="標楷體" pitchFamily="65" charset="-120"/>
                <a:ea typeface="標楷體" pitchFamily="65" charset="-120"/>
              </a:rPr>
              <a:t>(HV/LV)</a:t>
            </a:r>
            <a:endParaRPr lang="zh-TW" altLang="en-US" sz="2800" dirty="0">
              <a:solidFill>
                <a:srgbClr val="002060"/>
              </a:solidFill>
              <a:latin typeface="標楷體" pitchFamily="65" charset="-120"/>
              <a:ea typeface="標楷體" pitchFamily="65" charset="-120"/>
            </a:endParaRPr>
          </a:p>
          <a:p>
            <a:pPr marL="457200" indent="-457200">
              <a:buBlip>
                <a:blip r:embed="rId2"/>
              </a:buBlip>
            </a:pPr>
            <a:r>
              <a:rPr lang="zh-TW" altLang="en-US" sz="2800" dirty="0">
                <a:solidFill>
                  <a:srgbClr val="002060"/>
                </a:solidFill>
                <a:latin typeface="標楷體" pitchFamily="65" charset="-120"/>
                <a:ea typeface="標楷體" pitchFamily="65" charset="-120"/>
              </a:rPr>
              <a:t>馬達控制中心</a:t>
            </a:r>
            <a:r>
              <a:rPr lang="en-US" altLang="zh-TW" sz="2800" dirty="0">
                <a:solidFill>
                  <a:srgbClr val="002060"/>
                </a:solidFill>
                <a:latin typeface="標楷體" pitchFamily="65" charset="-120"/>
                <a:ea typeface="標楷體" pitchFamily="65" charset="-120"/>
              </a:rPr>
              <a:t>(MCC)</a:t>
            </a:r>
            <a:endParaRPr lang="zh-TW" altLang="en-US" sz="2800" dirty="0">
              <a:solidFill>
                <a:srgbClr val="002060"/>
              </a:solidFill>
              <a:latin typeface="標楷體" pitchFamily="65" charset="-120"/>
              <a:ea typeface="標楷體" pitchFamily="65" charset="-120"/>
            </a:endParaRPr>
          </a:p>
          <a:p>
            <a:pPr marL="457200" indent="-457200">
              <a:buBlip>
                <a:blip r:embed="rId2"/>
              </a:buBlip>
            </a:pPr>
            <a:r>
              <a:rPr lang="en-US" altLang="zh-TW" sz="2800" dirty="0">
                <a:solidFill>
                  <a:srgbClr val="002060"/>
                </a:solidFill>
                <a:latin typeface="Calibri" pitchFamily="34" charset="0"/>
                <a:ea typeface="標楷體" pitchFamily="65" charset="-120"/>
              </a:rPr>
              <a:t>SF6</a:t>
            </a:r>
            <a:r>
              <a:rPr lang="zh-TW" altLang="en-US" sz="2800" dirty="0">
                <a:solidFill>
                  <a:srgbClr val="002060"/>
                </a:solidFill>
                <a:latin typeface="Calibri" pitchFamily="34" charset="0"/>
                <a:ea typeface="標楷體" pitchFamily="65" charset="-120"/>
              </a:rPr>
              <a:t>氣體</a:t>
            </a:r>
            <a:r>
              <a:rPr lang="zh-TW" altLang="en-US" sz="2800" dirty="0">
                <a:solidFill>
                  <a:srgbClr val="002060"/>
                </a:solidFill>
                <a:latin typeface="標楷體" panose="03000509000000000000" pitchFamily="65" charset="-120"/>
                <a:ea typeface="標楷體" panose="03000509000000000000" pitchFamily="65" charset="-120"/>
              </a:rPr>
              <a:t>絕緣配電盤</a:t>
            </a:r>
            <a:r>
              <a:rPr lang="en-US" altLang="zh-TW" sz="2800" dirty="0">
                <a:solidFill>
                  <a:srgbClr val="002060"/>
                </a:solidFill>
                <a:latin typeface="標楷體" panose="03000509000000000000" pitchFamily="65" charset="-120"/>
                <a:ea typeface="標楷體" panose="03000509000000000000" pitchFamily="65" charset="-120"/>
              </a:rPr>
              <a:t>(GIS)</a:t>
            </a:r>
          </a:p>
          <a:p>
            <a:r>
              <a:rPr lang="en-US" altLang="zh-TW" dirty="0">
                <a:solidFill>
                  <a:srgbClr val="C00000"/>
                </a:solidFill>
                <a:latin typeface="標楷體" panose="03000509000000000000" pitchFamily="65" charset="-120"/>
                <a:ea typeface="標楷體" panose="03000509000000000000" pitchFamily="65" charset="-120"/>
              </a:rPr>
              <a:t>     </a:t>
            </a:r>
          </a:p>
          <a:p>
            <a:endParaRPr lang="en-US" altLang="zh-TW" dirty="0">
              <a:solidFill>
                <a:srgbClr val="C00000"/>
              </a:solidFill>
              <a:latin typeface="標楷體" panose="03000509000000000000" pitchFamily="65" charset="-120"/>
              <a:ea typeface="標楷體" panose="03000509000000000000" pitchFamily="65" charset="-120"/>
            </a:endParaRPr>
          </a:p>
          <a:p>
            <a:endParaRPr lang="en-US" altLang="zh-TW" dirty="0">
              <a:solidFill>
                <a:srgbClr val="C00000"/>
              </a:solidFill>
              <a:latin typeface="標楷體" panose="03000509000000000000" pitchFamily="65" charset="-120"/>
              <a:ea typeface="標楷體" panose="03000509000000000000" pitchFamily="65" charset="-120"/>
            </a:endParaRPr>
          </a:p>
          <a:p>
            <a:r>
              <a:rPr lang="en-US" altLang="zh-TW" dirty="0">
                <a:solidFill>
                  <a:schemeClr val="tx1">
                    <a:lumMod val="95000"/>
                    <a:lumOff val="5000"/>
                  </a:schemeClr>
                </a:solidFill>
                <a:latin typeface="標楷體" panose="03000509000000000000" pitchFamily="65" charset="-120"/>
                <a:ea typeface="標楷體" panose="03000509000000000000" pitchFamily="65" charset="-120"/>
              </a:rPr>
              <a:t>     </a:t>
            </a:r>
            <a:r>
              <a:rPr lang="en-US" altLang="zh-TW" dirty="0">
                <a:solidFill>
                  <a:srgbClr val="002060"/>
                </a:solidFill>
                <a:latin typeface="標楷體" panose="03000509000000000000" pitchFamily="65" charset="-120"/>
                <a:ea typeface="標楷體" panose="03000509000000000000" pitchFamily="65" charset="-120"/>
              </a:rPr>
              <a:t>HV/LV            MCC            GIS            </a:t>
            </a:r>
            <a:r>
              <a:rPr lang="zh-TW" altLang="en-US" dirty="0">
                <a:solidFill>
                  <a:srgbClr val="002060"/>
                </a:solidFill>
                <a:latin typeface="標楷體" panose="03000509000000000000" pitchFamily="65" charset="-120"/>
                <a:ea typeface="標楷體" panose="03000509000000000000" pitchFamily="65" charset="-120"/>
              </a:rPr>
              <a:t>中置櫃</a:t>
            </a:r>
            <a:endParaRPr lang="en-US" altLang="zh-TW" dirty="0">
              <a:solidFill>
                <a:srgbClr val="002060"/>
              </a:solidFill>
              <a:latin typeface="標楷體" panose="03000509000000000000" pitchFamily="65" charset="-120"/>
              <a:ea typeface="標楷體" panose="03000509000000000000" pitchFamily="65" charset="-120"/>
            </a:endParaRPr>
          </a:p>
        </p:txBody>
      </p:sp>
      <p:pic>
        <p:nvPicPr>
          <p:cNvPr id="6" name="Picture 5"/>
          <p:cNvPicPr>
            <a:picLocks noChangeAspect="1" noChangeArrowheads="1"/>
          </p:cNvPicPr>
          <p:nvPr/>
        </p:nvPicPr>
        <p:blipFill>
          <a:blip r:embed="rId3" cstate="print"/>
          <a:srcRect/>
          <a:stretch>
            <a:fillRect/>
          </a:stretch>
        </p:blipFill>
        <p:spPr>
          <a:xfrm>
            <a:off x="2521335" y="3983309"/>
            <a:ext cx="1838416" cy="1296144"/>
          </a:xfrm>
          <a:prstGeom prst="rect">
            <a:avLst/>
          </a:prstGeom>
          <a:noFill/>
          <a:ln/>
        </p:spPr>
      </p:pic>
      <p:pic>
        <p:nvPicPr>
          <p:cNvPr id="8" name="Picture 7"/>
          <p:cNvPicPr>
            <a:picLocks noChangeAspect="1" noChangeArrowheads="1"/>
          </p:cNvPicPr>
          <p:nvPr/>
        </p:nvPicPr>
        <p:blipFill>
          <a:blip r:embed="rId4" cstate="print"/>
          <a:srcRect/>
          <a:stretch>
            <a:fillRect/>
          </a:stretch>
        </p:blipFill>
        <p:spPr bwMode="auto">
          <a:xfrm>
            <a:off x="4535337" y="3983309"/>
            <a:ext cx="1873250" cy="1354262"/>
          </a:xfrm>
          <a:prstGeom prst="rect">
            <a:avLst/>
          </a:prstGeom>
          <a:noFill/>
          <a:ln w="3175">
            <a:noFill/>
            <a:miter lim="800000"/>
            <a:headEnd/>
            <a:tailEnd/>
          </a:ln>
          <a:effectLst/>
        </p:spPr>
      </p:pic>
      <p:pic>
        <p:nvPicPr>
          <p:cNvPr id="9" name="Picture 8"/>
          <p:cNvPicPr>
            <a:picLocks noChangeAspect="1" noChangeArrowheads="1"/>
          </p:cNvPicPr>
          <p:nvPr/>
        </p:nvPicPr>
        <p:blipFill>
          <a:blip r:embed="rId5" cstate="print"/>
          <a:srcRect/>
          <a:stretch>
            <a:fillRect/>
          </a:stretch>
        </p:blipFill>
        <p:spPr bwMode="auto">
          <a:xfrm>
            <a:off x="539552" y="3974971"/>
            <a:ext cx="1838416" cy="1324918"/>
          </a:xfrm>
          <a:prstGeom prst="rect">
            <a:avLst/>
          </a:prstGeom>
          <a:noFill/>
          <a:ln w="3175">
            <a:noFill/>
            <a:miter lim="800000"/>
            <a:headEnd/>
            <a:tailEnd/>
          </a:ln>
          <a:effectLst/>
        </p:spPr>
      </p:pic>
      <p:pic>
        <p:nvPicPr>
          <p:cNvPr id="819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6216" y="1326878"/>
            <a:ext cx="2170584" cy="4010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6663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版面配置區 1"/>
          <p:cNvSpPr txBox="1">
            <a:spLocks/>
          </p:cNvSpPr>
          <p:nvPr/>
        </p:nvSpPr>
        <p:spPr>
          <a:xfrm>
            <a:off x="5938690" y="1545763"/>
            <a:ext cx="2824155" cy="452596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buBlip>
                <a:blip r:embed="rId2"/>
              </a:buBlip>
            </a:pPr>
            <a:r>
              <a:rPr lang="zh-TW" altLang="en-US" sz="2800" dirty="0">
                <a:solidFill>
                  <a:srgbClr val="002060"/>
                </a:solidFill>
                <a:ea typeface="標楷體" pitchFamily="65" charset="-120"/>
              </a:rPr>
              <a:t>油浸式變壓器</a:t>
            </a:r>
            <a:endParaRPr lang="zh-TW" altLang="en-US" sz="2800" dirty="0">
              <a:solidFill>
                <a:srgbClr val="002060"/>
              </a:solidFill>
              <a:latin typeface="標楷體" pitchFamily="65" charset="-120"/>
              <a:ea typeface="標楷體" pitchFamily="65" charset="-120"/>
            </a:endParaRPr>
          </a:p>
          <a:p>
            <a:pPr>
              <a:buFont typeface="Wingdings" pitchFamily="2" charset="2"/>
              <a:buChar char="n"/>
            </a:pPr>
            <a:endParaRPr lang="zh-TW" altLang="en-US" sz="2800" dirty="0">
              <a:solidFill>
                <a:schemeClr val="tx2"/>
              </a:solidFill>
              <a:latin typeface="標楷體" pitchFamily="65" charset="-120"/>
              <a:ea typeface="標楷體" pitchFamily="65" charset="-120"/>
            </a:endParaRPr>
          </a:p>
          <a:p>
            <a:pPr>
              <a:buFont typeface="Wingdings" pitchFamily="2" charset="2"/>
              <a:buChar char="n"/>
            </a:pPr>
            <a:endParaRPr lang="en-US" altLang="zh-TW" sz="2800" dirty="0">
              <a:solidFill>
                <a:schemeClr val="tx2"/>
              </a:solidFill>
              <a:latin typeface="標楷體" pitchFamily="65" charset="-120"/>
              <a:ea typeface="標楷體" pitchFamily="65" charset="-120"/>
            </a:endParaRPr>
          </a:p>
          <a:p>
            <a:endParaRPr lang="en-US" altLang="zh-TW" sz="2800" dirty="0">
              <a:solidFill>
                <a:schemeClr val="tx2"/>
              </a:solidFill>
              <a:latin typeface="標楷體" pitchFamily="65" charset="-120"/>
              <a:ea typeface="標楷體" pitchFamily="65" charset="-120"/>
            </a:endParaRPr>
          </a:p>
          <a:p>
            <a:endParaRPr lang="en-US" altLang="zh-TW" sz="2800" dirty="0">
              <a:solidFill>
                <a:schemeClr val="tx2"/>
              </a:solidFill>
              <a:latin typeface="標楷體" pitchFamily="65" charset="-120"/>
              <a:ea typeface="標楷體" pitchFamily="65" charset="-120"/>
            </a:endParaRPr>
          </a:p>
        </p:txBody>
      </p:sp>
      <p:sp>
        <p:nvSpPr>
          <p:cNvPr id="2" name="投影片編號版面配置區 1"/>
          <p:cNvSpPr>
            <a:spLocks noGrp="1"/>
          </p:cNvSpPr>
          <p:nvPr>
            <p:ph type="sldNum" sz="quarter" idx="12"/>
          </p:nvPr>
        </p:nvSpPr>
        <p:spPr/>
        <p:txBody>
          <a:bodyPr/>
          <a:lstStyle/>
          <a:p>
            <a:fld id="{9D9EED45-05A3-429E-9821-41CD03FCE36E}" type="slidenum">
              <a:rPr lang="zh-TW" altLang="en-US" smtClean="0"/>
              <a:pPr/>
              <a:t>13</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產品簡介</a:t>
            </a:r>
            <a:r>
              <a:rPr lang="zh-TW" altLang="en-US" b="1" i="1" dirty="0">
                <a:solidFill>
                  <a:srgbClr val="0070C0"/>
                </a:solidFill>
                <a:latin typeface="標楷體" pitchFamily="65" charset="-120"/>
                <a:ea typeface="標楷體" pitchFamily="65" charset="-120"/>
              </a:rPr>
              <a:t>－</a:t>
            </a:r>
            <a:r>
              <a:rPr lang="en-US" altLang="zh-TW" b="1" i="1" dirty="0">
                <a:solidFill>
                  <a:srgbClr val="0070C0"/>
                </a:solidFill>
                <a:latin typeface="Calibri" pitchFamily="34" charset="0"/>
                <a:ea typeface="標楷體" pitchFamily="65" charset="-120"/>
              </a:rPr>
              <a:t>B.</a:t>
            </a:r>
            <a:r>
              <a:rPr lang="zh-TW" altLang="en-US" b="1" i="1" dirty="0">
                <a:solidFill>
                  <a:srgbClr val="0070C0"/>
                </a:solidFill>
                <a:latin typeface="標楷體" pitchFamily="65" charset="-120"/>
                <a:ea typeface="標楷體" pitchFamily="65" charset="-120"/>
              </a:rPr>
              <a:t>變壓器</a:t>
            </a:r>
            <a:endParaRPr lang="zh-TW" altLang="en-US" sz="4800" i="1" dirty="0">
              <a:solidFill>
                <a:srgbClr val="0070C0"/>
              </a:solidFill>
            </a:endParaRPr>
          </a:p>
        </p:txBody>
      </p:sp>
      <p:sp>
        <p:nvSpPr>
          <p:cNvPr id="4" name="文字版面配置區 1"/>
          <p:cNvSpPr txBox="1">
            <a:spLocks/>
          </p:cNvSpPr>
          <p:nvPr/>
        </p:nvSpPr>
        <p:spPr>
          <a:xfrm>
            <a:off x="270688" y="1573496"/>
            <a:ext cx="2779809" cy="452596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buBlip>
                <a:blip r:embed="rId2"/>
              </a:buBlip>
            </a:pPr>
            <a:r>
              <a:rPr lang="zh-TW" altLang="en-US" sz="2800" dirty="0">
                <a:solidFill>
                  <a:srgbClr val="002060"/>
                </a:solidFill>
                <a:latin typeface="標楷體" pitchFamily="65" charset="-120"/>
                <a:ea typeface="標楷體" pitchFamily="65" charset="-120"/>
              </a:rPr>
              <a:t>模塑型變壓器</a:t>
            </a:r>
          </a:p>
          <a:p>
            <a:pPr>
              <a:buFont typeface="Wingdings" pitchFamily="2" charset="2"/>
              <a:buChar char="n"/>
            </a:pPr>
            <a:endParaRPr lang="en-US" altLang="zh-TW" sz="2800" dirty="0">
              <a:solidFill>
                <a:schemeClr val="tx2"/>
              </a:solidFill>
              <a:latin typeface="標楷體" pitchFamily="65" charset="-120"/>
              <a:ea typeface="標楷體" pitchFamily="65" charset="-120"/>
            </a:endParaRPr>
          </a:p>
          <a:p>
            <a:endParaRPr lang="en-US" altLang="zh-TW" sz="2800" dirty="0">
              <a:solidFill>
                <a:schemeClr val="tx2"/>
              </a:solidFill>
              <a:latin typeface="標楷體" pitchFamily="65" charset="-120"/>
              <a:ea typeface="標楷體" pitchFamily="65" charset="-120"/>
            </a:endParaRPr>
          </a:p>
          <a:p>
            <a:endParaRPr lang="en-US" altLang="zh-TW" sz="2800" dirty="0">
              <a:solidFill>
                <a:schemeClr val="tx2"/>
              </a:solidFill>
              <a:latin typeface="標楷體" pitchFamily="65" charset="-120"/>
              <a:ea typeface="標楷體" pitchFamily="65" charset="-120"/>
            </a:endParaRPr>
          </a:p>
        </p:txBody>
      </p:sp>
      <p:pic>
        <p:nvPicPr>
          <p:cNvPr id="4435" name="Picture 339" descr="樹脂型乾式變壓器"/>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0027" y="2376913"/>
            <a:ext cx="2982132" cy="2982133"/>
          </a:xfrm>
          <a:prstGeom prst="rect">
            <a:avLst/>
          </a:prstGeom>
          <a:noFill/>
          <a:extLst>
            <a:ext uri="{909E8E84-426E-40DD-AFC4-6F175D3DCCD1}">
              <a14:hiddenFill xmlns:a14="http://schemas.microsoft.com/office/drawing/2010/main">
                <a:solidFill>
                  <a:srgbClr val="FFFFFF"/>
                </a:solidFill>
              </a14:hiddenFill>
            </a:ext>
          </a:extLst>
        </p:spPr>
      </p:pic>
      <p:pic>
        <p:nvPicPr>
          <p:cNvPr id="4436" name="Picture 34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351" y="2578091"/>
            <a:ext cx="2299505" cy="260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文字版面配置區 1"/>
          <p:cNvSpPr txBox="1">
            <a:spLocks/>
          </p:cNvSpPr>
          <p:nvPr/>
        </p:nvSpPr>
        <p:spPr>
          <a:xfrm>
            <a:off x="3182095" y="1612974"/>
            <a:ext cx="2779809" cy="452596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buBlip>
                <a:blip r:embed="rId2"/>
              </a:buBlip>
            </a:pPr>
            <a:r>
              <a:rPr lang="zh-TW" altLang="en-US" sz="2800" dirty="0">
                <a:solidFill>
                  <a:srgbClr val="002060"/>
                </a:solidFill>
                <a:latin typeface="標楷體" pitchFamily="65" charset="-120"/>
                <a:ea typeface="標楷體" pitchFamily="65" charset="-120"/>
              </a:rPr>
              <a:t>非晶質變壓器</a:t>
            </a:r>
          </a:p>
          <a:p>
            <a:pPr>
              <a:buFont typeface="Wingdings" pitchFamily="2" charset="2"/>
              <a:buChar char="n"/>
            </a:pPr>
            <a:endParaRPr lang="en-US" altLang="zh-TW" sz="2800" dirty="0">
              <a:solidFill>
                <a:schemeClr val="tx2"/>
              </a:solidFill>
              <a:latin typeface="標楷體" pitchFamily="65" charset="-120"/>
              <a:ea typeface="標楷體" pitchFamily="65" charset="-120"/>
            </a:endParaRPr>
          </a:p>
          <a:p>
            <a:endParaRPr lang="en-US" altLang="zh-TW" sz="2800" dirty="0">
              <a:solidFill>
                <a:schemeClr val="tx2"/>
              </a:solidFill>
              <a:latin typeface="標楷體" pitchFamily="65" charset="-120"/>
              <a:ea typeface="標楷體" pitchFamily="65" charset="-120"/>
            </a:endParaRPr>
          </a:p>
          <a:p>
            <a:endParaRPr lang="en-US" altLang="zh-TW" sz="2800" dirty="0">
              <a:solidFill>
                <a:schemeClr val="tx2"/>
              </a:solidFill>
              <a:latin typeface="標楷體" pitchFamily="65" charset="-120"/>
              <a:ea typeface="標楷體" pitchFamily="65" charset="-120"/>
            </a:endParaRPr>
          </a:p>
        </p:txBody>
      </p:sp>
      <p:pic>
        <p:nvPicPr>
          <p:cNvPr id="4437" name="Picture 34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2679847"/>
            <a:ext cx="2530624"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2517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Users\890933\Desktop\亞力公司型錄修改\P.12地下四路自動線路開關.JPG"/>
          <p:cNvPicPr>
            <a:picLocks noChangeAspect="1" noChangeArrowheads="1"/>
          </p:cNvPicPr>
          <p:nvPr/>
        </p:nvPicPr>
        <p:blipFill>
          <a:blip r:embed="rId2" cstate="print"/>
          <a:srcRect/>
          <a:stretch>
            <a:fillRect/>
          </a:stretch>
        </p:blipFill>
        <p:spPr bwMode="auto">
          <a:xfrm>
            <a:off x="1055174" y="1147692"/>
            <a:ext cx="3769845" cy="2495488"/>
          </a:xfrm>
          <a:prstGeom prst="rect">
            <a:avLst/>
          </a:prstGeom>
          <a:noFill/>
        </p:spPr>
      </p:pic>
      <p:sp>
        <p:nvSpPr>
          <p:cNvPr id="2" name="投影片編號版面配置區 1"/>
          <p:cNvSpPr>
            <a:spLocks noGrp="1"/>
          </p:cNvSpPr>
          <p:nvPr>
            <p:ph type="sldNum" sz="quarter" idx="12"/>
          </p:nvPr>
        </p:nvSpPr>
        <p:spPr/>
        <p:txBody>
          <a:bodyPr/>
          <a:lstStyle/>
          <a:p>
            <a:fld id="{9D9EED45-05A3-429E-9821-41CD03FCE36E}" type="slidenum">
              <a:rPr lang="zh-TW" altLang="en-US" smtClean="0"/>
              <a:pPr/>
              <a:t>14</a:t>
            </a:fld>
            <a:endParaRPr lang="zh-TW" altLang="en-US" dirty="0"/>
          </a:p>
        </p:txBody>
      </p:sp>
      <p:pic>
        <p:nvPicPr>
          <p:cNvPr id="16" name="Picture 2"/>
          <p:cNvPicPr>
            <a:picLocks noChangeAspect="1" noChangeArrowheads="1"/>
          </p:cNvPicPr>
          <p:nvPr/>
        </p:nvPicPr>
        <p:blipFill>
          <a:blip r:embed="rId3" cstate="print"/>
          <a:srcRect/>
          <a:stretch>
            <a:fillRect/>
          </a:stretch>
        </p:blipFill>
        <p:spPr bwMode="auto">
          <a:xfrm>
            <a:off x="6724150" y="3645024"/>
            <a:ext cx="1602529" cy="1771216"/>
          </a:xfrm>
          <a:prstGeom prst="rect">
            <a:avLst/>
          </a:prstGeom>
          <a:noFill/>
          <a:ln w="3175">
            <a:noFill/>
            <a:miter lim="800000"/>
            <a:headEnd/>
            <a:tailEnd/>
          </a:ln>
          <a:effectLst/>
        </p:spPr>
      </p:pic>
      <p:pic>
        <p:nvPicPr>
          <p:cNvPr id="19" name="Picture 5"/>
          <p:cNvPicPr>
            <a:picLocks noChangeAspect="1" noChangeArrowheads="1"/>
          </p:cNvPicPr>
          <p:nvPr/>
        </p:nvPicPr>
        <p:blipFill>
          <a:blip r:embed="rId4" cstate="print"/>
          <a:srcRect/>
          <a:stretch>
            <a:fillRect/>
          </a:stretch>
        </p:blipFill>
        <p:spPr bwMode="auto">
          <a:xfrm>
            <a:off x="5338445" y="1472865"/>
            <a:ext cx="2332282" cy="1399369"/>
          </a:xfrm>
          <a:prstGeom prst="rect">
            <a:avLst/>
          </a:prstGeom>
          <a:noFill/>
          <a:ln w="3175">
            <a:noFill/>
            <a:miter lim="800000"/>
            <a:headEnd/>
            <a:tailEnd/>
          </a:ln>
          <a:effectLst/>
        </p:spPr>
      </p:pic>
      <p:sp>
        <p:nvSpPr>
          <p:cNvPr id="22" name="Text Box 9"/>
          <p:cNvSpPr txBox="1">
            <a:spLocks noChangeArrowheads="1"/>
          </p:cNvSpPr>
          <p:nvPr/>
        </p:nvSpPr>
        <p:spPr bwMode="auto">
          <a:xfrm>
            <a:off x="4979307" y="2910896"/>
            <a:ext cx="3050559" cy="646331"/>
          </a:xfrm>
          <a:prstGeom prst="rect">
            <a:avLst/>
          </a:prstGeom>
          <a:noFill/>
          <a:ln w="3175">
            <a:noFill/>
            <a:miter lim="800000"/>
            <a:headEnd/>
            <a:tailEnd/>
          </a:ln>
          <a:effectLst/>
        </p:spPr>
        <p:txBody>
          <a:bodyPr wrap="square">
            <a:spAutoFit/>
          </a:bodyPr>
          <a:lstStyle/>
          <a:p>
            <a:pPr>
              <a:spcBef>
                <a:spcPct val="50000"/>
              </a:spcBef>
            </a:pPr>
            <a:r>
              <a:rPr kumimoji="0" lang="en-US" altLang="zh-TW" b="1" dirty="0">
                <a:solidFill>
                  <a:srgbClr val="002060"/>
                </a:solidFill>
                <a:latin typeface="Calibri" pitchFamily="34" charset="0"/>
                <a:ea typeface="標楷體" pitchFamily="65" charset="-120"/>
              </a:rPr>
              <a:t>SF6</a:t>
            </a:r>
            <a:r>
              <a:rPr kumimoji="0" lang="zh-TW" altLang="en-US" b="1" dirty="0">
                <a:solidFill>
                  <a:srgbClr val="002060"/>
                </a:solidFill>
                <a:latin typeface="Calibri" pitchFamily="34" charset="0"/>
                <a:ea typeface="標楷體" pitchFamily="65" charset="-120"/>
              </a:rPr>
              <a:t>氣封型桿上式開關</a:t>
            </a:r>
            <a:r>
              <a:rPr lang="en-US" altLang="zh-TW" b="1" dirty="0">
                <a:solidFill>
                  <a:srgbClr val="002060"/>
                </a:solidFill>
                <a:latin typeface="Calibri" pitchFamily="34" charset="0"/>
                <a:ea typeface="標楷體" pitchFamily="65" charset="-120"/>
              </a:rPr>
              <a:t>24kV 630A 12.5kA (I.C.) </a:t>
            </a:r>
            <a:r>
              <a:rPr lang="zh-TW" altLang="en-US" b="1" dirty="0">
                <a:solidFill>
                  <a:srgbClr val="002060"/>
                </a:solidFill>
                <a:latin typeface="Calibri" pitchFamily="34" charset="0"/>
                <a:ea typeface="標楷體" pitchFamily="65" charset="-120"/>
              </a:rPr>
              <a:t>最大值</a:t>
            </a:r>
          </a:p>
        </p:txBody>
      </p:sp>
      <p:sp>
        <p:nvSpPr>
          <p:cNvPr id="23" name="Text Box 10"/>
          <p:cNvSpPr txBox="1">
            <a:spLocks noChangeArrowheads="1"/>
          </p:cNvSpPr>
          <p:nvPr/>
        </p:nvSpPr>
        <p:spPr bwMode="auto">
          <a:xfrm>
            <a:off x="536650" y="5383974"/>
            <a:ext cx="2887329" cy="369332"/>
          </a:xfrm>
          <a:prstGeom prst="rect">
            <a:avLst/>
          </a:prstGeom>
          <a:noFill/>
          <a:ln w="3175">
            <a:noFill/>
            <a:miter lim="800000"/>
            <a:headEnd/>
            <a:tailEnd/>
          </a:ln>
          <a:effectLst/>
        </p:spPr>
        <p:txBody>
          <a:bodyPr wrap="none">
            <a:spAutoFit/>
          </a:bodyPr>
          <a:lstStyle/>
          <a:p>
            <a:pPr>
              <a:spcBef>
                <a:spcPct val="50000"/>
              </a:spcBef>
            </a:pPr>
            <a:r>
              <a:rPr kumimoji="0" lang="en-US" altLang="zh-TW" b="1" dirty="0">
                <a:solidFill>
                  <a:srgbClr val="002060"/>
                </a:solidFill>
                <a:latin typeface="Calibri" pitchFamily="34" charset="0"/>
                <a:ea typeface="標楷體" pitchFamily="65" charset="-120"/>
              </a:rPr>
              <a:t>2</a:t>
            </a:r>
            <a:r>
              <a:rPr kumimoji="0" lang="zh-TW" altLang="en-US" b="1" dirty="0">
                <a:solidFill>
                  <a:srgbClr val="002060"/>
                </a:solidFill>
                <a:latin typeface="Calibri" pitchFamily="34" charset="0"/>
                <a:ea typeface="標楷體" pitchFamily="65" charset="-120"/>
              </a:rPr>
              <a:t>路 </a:t>
            </a:r>
            <a:r>
              <a:rPr kumimoji="0" lang="en-US" altLang="zh-TW" b="1" dirty="0">
                <a:solidFill>
                  <a:srgbClr val="002060"/>
                </a:solidFill>
                <a:latin typeface="Calibri" pitchFamily="34" charset="0"/>
                <a:ea typeface="標楷體" pitchFamily="65" charset="-120"/>
              </a:rPr>
              <a:t>- SF6</a:t>
            </a:r>
            <a:r>
              <a:rPr kumimoji="0" lang="zh-TW" altLang="en-US" b="1" dirty="0">
                <a:solidFill>
                  <a:srgbClr val="002060"/>
                </a:solidFill>
                <a:latin typeface="Calibri" pitchFamily="34" charset="0"/>
                <a:ea typeface="標楷體" pitchFamily="65" charset="-120"/>
              </a:rPr>
              <a:t>氣封型亭置式開關</a:t>
            </a:r>
          </a:p>
        </p:txBody>
      </p:sp>
      <p:sp>
        <p:nvSpPr>
          <p:cNvPr id="24" name="Text Box 11"/>
          <p:cNvSpPr txBox="1">
            <a:spLocks noChangeArrowheads="1"/>
          </p:cNvSpPr>
          <p:nvPr/>
        </p:nvSpPr>
        <p:spPr bwMode="auto">
          <a:xfrm>
            <a:off x="3588771" y="5398032"/>
            <a:ext cx="2915816" cy="369332"/>
          </a:xfrm>
          <a:prstGeom prst="rect">
            <a:avLst/>
          </a:prstGeom>
          <a:noFill/>
          <a:ln w="3175">
            <a:noFill/>
            <a:miter lim="800000"/>
            <a:headEnd/>
            <a:tailEnd/>
          </a:ln>
          <a:effectLst/>
        </p:spPr>
        <p:txBody>
          <a:bodyPr wrap="square">
            <a:spAutoFit/>
          </a:bodyPr>
          <a:lstStyle/>
          <a:p>
            <a:pPr>
              <a:spcBef>
                <a:spcPct val="50000"/>
              </a:spcBef>
            </a:pPr>
            <a:r>
              <a:rPr lang="zh-TW" altLang="en-US" b="1" dirty="0">
                <a:solidFill>
                  <a:srgbClr val="002060"/>
                </a:solidFill>
                <a:latin typeface="Calibri" pitchFamily="34" charset="0"/>
                <a:ea typeface="標楷體" pitchFamily="65" charset="-120"/>
              </a:rPr>
              <a:t>油開關</a:t>
            </a:r>
            <a:r>
              <a:rPr lang="en-US" altLang="zh-TW" b="1" dirty="0">
                <a:solidFill>
                  <a:srgbClr val="002060"/>
                </a:solidFill>
                <a:latin typeface="Calibri" pitchFamily="34" charset="0"/>
                <a:ea typeface="標楷體" pitchFamily="65" charset="-120"/>
              </a:rPr>
              <a:t>(</a:t>
            </a:r>
            <a:r>
              <a:rPr lang="zh-TW" altLang="en-US" b="1" dirty="0">
                <a:solidFill>
                  <a:srgbClr val="002060"/>
                </a:solidFill>
                <a:latin typeface="Calibri" pitchFamily="34" charset="0"/>
                <a:ea typeface="標楷體" pitchFamily="65" charset="-120"/>
              </a:rPr>
              <a:t>單相</a:t>
            </a:r>
            <a:r>
              <a:rPr lang="en-US" altLang="zh-TW" b="1" dirty="0">
                <a:solidFill>
                  <a:srgbClr val="002060"/>
                </a:solidFill>
                <a:latin typeface="Calibri" pitchFamily="34" charset="0"/>
                <a:ea typeface="標楷體" pitchFamily="65" charset="-120"/>
              </a:rPr>
              <a:t>) 14.4kV 200A  </a:t>
            </a:r>
          </a:p>
        </p:txBody>
      </p:sp>
      <p:sp>
        <p:nvSpPr>
          <p:cNvPr id="25" name="Text Box 13"/>
          <p:cNvSpPr txBox="1">
            <a:spLocks noChangeArrowheads="1"/>
          </p:cNvSpPr>
          <p:nvPr/>
        </p:nvSpPr>
        <p:spPr bwMode="auto">
          <a:xfrm>
            <a:off x="1148598" y="3049395"/>
            <a:ext cx="2940228" cy="369332"/>
          </a:xfrm>
          <a:prstGeom prst="rect">
            <a:avLst/>
          </a:prstGeom>
          <a:noFill/>
          <a:ln w="3175">
            <a:noFill/>
            <a:miter lim="800000"/>
            <a:headEnd/>
            <a:tailEnd/>
          </a:ln>
          <a:effectLst/>
        </p:spPr>
        <p:txBody>
          <a:bodyPr wrap="none">
            <a:spAutoFit/>
          </a:bodyPr>
          <a:lstStyle/>
          <a:p>
            <a:pPr>
              <a:spcBef>
                <a:spcPct val="50000"/>
              </a:spcBef>
            </a:pPr>
            <a:r>
              <a:rPr kumimoji="0" lang="en-US" altLang="zh-TW" b="1" dirty="0">
                <a:solidFill>
                  <a:srgbClr val="002060"/>
                </a:solidFill>
                <a:latin typeface="Calibri" pitchFamily="34" charset="0"/>
                <a:ea typeface="標楷體" pitchFamily="65" charset="-120"/>
              </a:rPr>
              <a:t>4 </a:t>
            </a:r>
            <a:r>
              <a:rPr kumimoji="0" lang="zh-TW" altLang="en-US" b="1" dirty="0">
                <a:solidFill>
                  <a:srgbClr val="002060"/>
                </a:solidFill>
                <a:latin typeface="Calibri" pitchFamily="34" charset="0"/>
                <a:ea typeface="標楷體" pitchFamily="65" charset="-120"/>
              </a:rPr>
              <a:t>路 </a:t>
            </a:r>
            <a:r>
              <a:rPr kumimoji="0" lang="en-US" altLang="zh-TW" b="1" dirty="0">
                <a:solidFill>
                  <a:srgbClr val="002060"/>
                </a:solidFill>
                <a:latin typeface="Calibri" pitchFamily="34" charset="0"/>
                <a:ea typeface="標楷體" pitchFamily="65" charset="-120"/>
              </a:rPr>
              <a:t>- SF6</a:t>
            </a:r>
            <a:r>
              <a:rPr kumimoji="0" lang="zh-TW" altLang="en-US" b="1" dirty="0">
                <a:solidFill>
                  <a:srgbClr val="002060"/>
                </a:solidFill>
                <a:latin typeface="Calibri" pitchFamily="34" charset="0"/>
                <a:ea typeface="標楷體" pitchFamily="65" charset="-120"/>
              </a:rPr>
              <a:t>氣封型亭置式開關</a:t>
            </a:r>
          </a:p>
        </p:txBody>
      </p:sp>
      <p:sp>
        <p:nvSpPr>
          <p:cNvPr id="26" name="Rectangle 14"/>
          <p:cNvSpPr>
            <a:spLocks noChangeArrowheads="1"/>
          </p:cNvSpPr>
          <p:nvPr/>
        </p:nvSpPr>
        <p:spPr bwMode="auto">
          <a:xfrm>
            <a:off x="6833123" y="5398032"/>
            <a:ext cx="1338828" cy="369332"/>
          </a:xfrm>
          <a:prstGeom prst="rect">
            <a:avLst/>
          </a:prstGeom>
          <a:noFill/>
          <a:ln w="9525">
            <a:noFill/>
            <a:miter lim="800000"/>
            <a:headEnd/>
            <a:tailEnd/>
          </a:ln>
          <a:effectLst/>
        </p:spPr>
        <p:txBody>
          <a:bodyPr wrap="none">
            <a:spAutoFit/>
          </a:bodyPr>
          <a:lstStyle/>
          <a:p>
            <a:r>
              <a:rPr kumimoji="0" lang="zh-TW" altLang="en-US" b="1" dirty="0">
                <a:solidFill>
                  <a:srgbClr val="002060"/>
                </a:solidFill>
                <a:latin typeface="標楷體" pitchFamily="65" charset="-120"/>
                <a:ea typeface="標楷體" pitchFamily="65" charset="-120"/>
              </a:rPr>
              <a:t>真空斷路器</a:t>
            </a:r>
          </a:p>
        </p:txBody>
      </p:sp>
      <p:pic>
        <p:nvPicPr>
          <p:cNvPr id="27" name="Picture 7"/>
          <p:cNvPicPr>
            <a:picLocks noChangeAspect="1" noChangeArrowheads="1"/>
          </p:cNvPicPr>
          <p:nvPr/>
        </p:nvPicPr>
        <p:blipFill>
          <a:blip r:embed="rId5" cstate="print"/>
          <a:srcRect/>
          <a:stretch>
            <a:fillRect/>
          </a:stretch>
        </p:blipFill>
        <p:spPr bwMode="auto">
          <a:xfrm>
            <a:off x="4119216" y="3557227"/>
            <a:ext cx="1671320" cy="1935213"/>
          </a:xfrm>
          <a:prstGeom prst="rect">
            <a:avLst/>
          </a:prstGeom>
          <a:noFill/>
          <a:ln w="3175">
            <a:noFill/>
            <a:miter lim="800000"/>
            <a:headEnd/>
            <a:tailEnd/>
          </a:ln>
          <a:effectLst/>
        </p:spPr>
      </p:pic>
      <p:sp>
        <p:nvSpPr>
          <p:cNvPr id="14"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產品簡介</a:t>
            </a:r>
            <a:r>
              <a:rPr lang="zh-TW" altLang="en-US" b="1" i="1" kern="0" dirty="0">
                <a:solidFill>
                  <a:srgbClr val="0070C0"/>
                </a:solidFill>
                <a:latin typeface="標楷體" pitchFamily="65" charset="-120"/>
                <a:ea typeface="標楷體" pitchFamily="65" charset="-120"/>
              </a:rPr>
              <a:t>－</a:t>
            </a:r>
            <a:r>
              <a:rPr lang="en-US" altLang="zh-TW" b="1" i="1" kern="0" dirty="0">
                <a:solidFill>
                  <a:srgbClr val="0070C0"/>
                </a:solidFill>
                <a:latin typeface="Calibri" pitchFamily="34" charset="0"/>
                <a:ea typeface="標楷體" pitchFamily="65" charset="-120"/>
              </a:rPr>
              <a:t>C</a:t>
            </a:r>
            <a:r>
              <a:rPr lang="en-US" altLang="zh-TW" b="1" i="1" kern="0" dirty="0">
                <a:solidFill>
                  <a:srgbClr val="0070C0"/>
                </a:solidFill>
                <a:latin typeface="Calibri" pitchFamily="34" charset="0"/>
              </a:rPr>
              <a:t>.</a:t>
            </a:r>
            <a:r>
              <a:rPr lang="zh-TW" altLang="en-US" b="1" i="1" kern="0" dirty="0">
                <a:solidFill>
                  <a:srgbClr val="0070C0"/>
                </a:solidFill>
                <a:ea typeface="標楷體" pitchFamily="65" charset="-120"/>
              </a:rPr>
              <a:t>輸配電開關器材</a:t>
            </a:r>
            <a:endParaRPr lang="zh-TW" altLang="en-US" sz="4800" i="1" dirty="0">
              <a:solidFill>
                <a:srgbClr val="0070C0"/>
              </a:solidFill>
            </a:endParaRPr>
          </a:p>
        </p:txBody>
      </p:sp>
      <p:pic>
        <p:nvPicPr>
          <p:cNvPr id="3" name="圖片 2">
            <a:extLst>
              <a:ext uri="{FF2B5EF4-FFF2-40B4-BE49-F238E27FC236}">
                <a16:creationId xmlns:a16="http://schemas.microsoft.com/office/drawing/2014/main" id="{F20B37F8-2C76-41FF-8914-0ADD6048F23F}"/>
              </a:ext>
            </a:extLst>
          </p:cNvPr>
          <p:cNvPicPr>
            <a:picLocks noChangeAspect="1"/>
          </p:cNvPicPr>
          <p:nvPr/>
        </p:nvPicPr>
        <p:blipFill>
          <a:blip r:embed="rId6" cstate="print"/>
          <a:stretch>
            <a:fillRect/>
          </a:stretch>
        </p:blipFill>
        <p:spPr>
          <a:xfrm>
            <a:off x="1148598" y="3552129"/>
            <a:ext cx="2275381" cy="1831846"/>
          </a:xfrm>
          <a:prstGeom prst="rect">
            <a:avLst/>
          </a:prstGeom>
        </p:spPr>
      </p:pic>
    </p:spTree>
    <p:extLst>
      <p:ext uri="{BB962C8B-B14F-4D97-AF65-F5344CB8AC3E}">
        <p14:creationId xmlns:p14="http://schemas.microsoft.com/office/powerpoint/2010/main" val="2241684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15</a:t>
            </a:fld>
            <a:endParaRPr lang="zh-TW" altLang="en-US" dirty="0"/>
          </a:p>
        </p:txBody>
      </p:sp>
      <p:sp>
        <p:nvSpPr>
          <p:cNvPr id="4" name="文字版面配置區 1"/>
          <p:cNvSpPr txBox="1">
            <a:spLocks/>
          </p:cNvSpPr>
          <p:nvPr/>
        </p:nvSpPr>
        <p:spPr>
          <a:xfrm>
            <a:off x="457200" y="1340769"/>
            <a:ext cx="8229600" cy="4785396"/>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Font typeface="Wingdings" panose="05000000000000000000" pitchFamily="2" charset="2"/>
              <a:buChar char="ü"/>
            </a:pPr>
            <a:r>
              <a:rPr lang="zh-TW" altLang="en-US" sz="2800" dirty="0">
                <a:solidFill>
                  <a:srgbClr val="002060"/>
                </a:solidFill>
                <a:latin typeface="標楷體" pitchFamily="65" charset="-120"/>
                <a:ea typeface="標楷體" pitchFamily="65" charset="-120"/>
              </a:rPr>
              <a:t>儲能設備</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Font typeface="Wingdings" panose="05000000000000000000" pitchFamily="2" charset="2"/>
              <a:buChar char="ü"/>
            </a:pPr>
            <a:r>
              <a:rPr lang="zh-TW" altLang="en-US" sz="2800" dirty="0">
                <a:solidFill>
                  <a:srgbClr val="002060"/>
                </a:solidFill>
                <a:latin typeface="標楷體" pitchFamily="65" charset="-120"/>
                <a:ea typeface="標楷體" pitchFamily="65" charset="-120"/>
              </a:rPr>
              <a:t>電動大巴充電器</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Font typeface="Wingdings" panose="05000000000000000000" pitchFamily="2" charset="2"/>
              <a:buChar char="ü"/>
            </a:pPr>
            <a:r>
              <a:rPr lang="zh-TW" altLang="en-US" sz="2800" dirty="0">
                <a:solidFill>
                  <a:srgbClr val="002060"/>
                </a:solidFill>
                <a:latin typeface="標楷體" pitchFamily="65" charset="-120"/>
                <a:ea typeface="標楷體" pitchFamily="65" charset="-120"/>
              </a:rPr>
              <a:t>太陽光電逆變器</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Font typeface="Wingdings" panose="05000000000000000000" pitchFamily="2" charset="2"/>
              <a:buChar char="ü"/>
            </a:pPr>
            <a:r>
              <a:rPr lang="zh-TW" altLang="en-US" sz="2800" dirty="0">
                <a:solidFill>
                  <a:srgbClr val="002060"/>
                </a:solidFill>
                <a:latin typeface="標楷體" pitchFamily="65" charset="-120"/>
                <a:ea typeface="標楷體" pitchFamily="65" charset="-120"/>
              </a:rPr>
              <a:t>通訊電源</a:t>
            </a:r>
            <a:r>
              <a:rPr lang="en-US" altLang="zh-TW" sz="2800" dirty="0">
                <a:solidFill>
                  <a:srgbClr val="002060"/>
                </a:solidFill>
                <a:latin typeface="標楷體" pitchFamily="65" charset="-120"/>
                <a:ea typeface="標楷體" pitchFamily="65" charset="-120"/>
              </a:rPr>
              <a:t>(SMR)</a:t>
            </a:r>
          </a:p>
          <a:p>
            <a:pPr marL="457200" indent="-457200">
              <a:spcBef>
                <a:spcPts val="0"/>
              </a:spcBef>
              <a:spcAft>
                <a:spcPts val="0"/>
              </a:spcAft>
              <a:buFont typeface="Wingdings" panose="05000000000000000000" pitchFamily="2" charset="2"/>
              <a:buChar char="ü"/>
            </a:pPr>
            <a:r>
              <a:rPr lang="zh-TW" altLang="en-US" sz="2800" dirty="0">
                <a:solidFill>
                  <a:srgbClr val="002060"/>
                </a:solidFill>
                <a:latin typeface="標楷體" pitchFamily="65" charset="-120"/>
                <a:ea typeface="標楷體" pitchFamily="65" charset="-120"/>
              </a:rPr>
              <a:t>不斷電電源</a:t>
            </a:r>
            <a:r>
              <a:rPr lang="en-US" altLang="zh-TW" sz="2800" dirty="0">
                <a:solidFill>
                  <a:srgbClr val="002060"/>
                </a:solidFill>
                <a:latin typeface="標楷體" pitchFamily="65" charset="-120"/>
                <a:ea typeface="標楷體" pitchFamily="65" charset="-120"/>
              </a:rPr>
              <a:t>(UPS)</a:t>
            </a:r>
          </a:p>
          <a:p>
            <a:pPr marL="457200" indent="-457200">
              <a:spcBef>
                <a:spcPts val="0"/>
              </a:spcBef>
              <a:spcAft>
                <a:spcPts val="0"/>
              </a:spcAft>
              <a:buFont typeface="Wingdings" panose="05000000000000000000" pitchFamily="2" charset="2"/>
              <a:buChar char="ü"/>
            </a:pPr>
            <a:r>
              <a:rPr lang="zh-TW" altLang="en-US" sz="2800" dirty="0">
                <a:solidFill>
                  <a:srgbClr val="002060"/>
                </a:solidFill>
                <a:latin typeface="標楷體" pitchFamily="65" charset="-120"/>
                <a:ea typeface="標楷體" pitchFamily="65" charset="-120"/>
              </a:rPr>
              <a:t>軌道車輛充電器</a:t>
            </a:r>
            <a:endParaRPr lang="en-US" altLang="zh-TW" sz="2800" dirty="0">
              <a:solidFill>
                <a:srgbClr val="002060"/>
              </a:solidFill>
              <a:latin typeface="標楷體" pitchFamily="65" charset="-120"/>
              <a:ea typeface="標楷體" pitchFamily="65" charset="-120"/>
            </a:endParaRPr>
          </a:p>
          <a:p>
            <a:pPr marL="0" lvl="2" indent="-342900">
              <a:spcBef>
                <a:spcPts val="0"/>
              </a:spcBef>
              <a:buFont typeface="Arial" pitchFamily="34" charset="0"/>
              <a:buNone/>
            </a:pPr>
            <a:endParaRPr lang="zh-TW" altLang="en-US" sz="2800" b="1" dirty="0">
              <a:solidFill>
                <a:schemeClr val="tx2"/>
              </a:solidFill>
              <a:latin typeface="Calibri" pitchFamily="34" charset="0"/>
              <a:ea typeface="標楷體" pitchFamily="65" charset="-120"/>
            </a:endParaRPr>
          </a:p>
        </p:txBody>
      </p:sp>
      <p:pic>
        <p:nvPicPr>
          <p:cNvPr id="6" name="Picture 3" descr="C:\Users\890933\AppData\Local\Microsoft\Windows\Temporary Internet Files\Content.Outlook\4TDVH85S\IMG_8790.JPG"/>
          <p:cNvPicPr>
            <a:picLocks noChangeAspect="1" noChangeArrowheads="1"/>
          </p:cNvPicPr>
          <p:nvPr/>
        </p:nvPicPr>
        <p:blipFill>
          <a:blip r:embed="rId2" cstate="print"/>
          <a:srcRect/>
          <a:stretch>
            <a:fillRect/>
          </a:stretch>
        </p:blipFill>
        <p:spPr bwMode="auto">
          <a:xfrm>
            <a:off x="6557506" y="1628942"/>
            <a:ext cx="2586493" cy="1842569"/>
          </a:xfrm>
          <a:prstGeom prst="rect">
            <a:avLst/>
          </a:prstGeom>
          <a:ln>
            <a:noFill/>
          </a:ln>
          <a:effectLst>
            <a:softEdge rad="112500"/>
          </a:effectLst>
        </p:spPr>
      </p:pic>
      <p:sp>
        <p:nvSpPr>
          <p:cNvPr id="12"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產品簡介</a:t>
            </a:r>
            <a:r>
              <a:rPr lang="zh-TW" altLang="en-US" b="1" i="1" kern="0" dirty="0">
                <a:solidFill>
                  <a:srgbClr val="0070C0"/>
                </a:solidFill>
                <a:latin typeface="Calibri" pitchFamily="34" charset="0"/>
                <a:ea typeface="標楷體" pitchFamily="65" charset="-120"/>
              </a:rPr>
              <a:t>－</a:t>
            </a:r>
            <a:r>
              <a:rPr lang="en-US" altLang="zh-TW" b="1" i="1" kern="0" dirty="0">
                <a:solidFill>
                  <a:srgbClr val="0070C0"/>
                </a:solidFill>
                <a:latin typeface="Calibri" pitchFamily="34" charset="0"/>
                <a:ea typeface="標楷體" pitchFamily="65" charset="-120"/>
              </a:rPr>
              <a:t>D.</a:t>
            </a:r>
            <a:r>
              <a:rPr lang="zh-TW" altLang="en-US" b="1" i="1" kern="0" dirty="0">
                <a:solidFill>
                  <a:srgbClr val="0070C0"/>
                </a:solidFill>
                <a:latin typeface="Calibri" pitchFamily="34" charset="0"/>
                <a:ea typeface="標楷體" pitchFamily="65" charset="-120"/>
              </a:rPr>
              <a:t>電力電子產品</a:t>
            </a:r>
            <a:endParaRPr lang="zh-TW" altLang="en-US" sz="4800" i="1" dirty="0">
              <a:solidFill>
                <a:srgbClr val="0070C0"/>
              </a:solidFill>
            </a:endParaRPr>
          </a:p>
        </p:txBody>
      </p:sp>
      <p:pic>
        <p:nvPicPr>
          <p:cNvPr id="10" name="Picture 2"/>
          <p:cNvPicPr>
            <a:picLocks noChangeAspect="1" noChangeArrowheads="1"/>
          </p:cNvPicPr>
          <p:nvPr/>
        </p:nvPicPr>
        <p:blipFill>
          <a:blip r:embed="rId3" cstate="print"/>
          <a:srcRect/>
          <a:stretch>
            <a:fillRect/>
          </a:stretch>
        </p:blipFill>
        <p:spPr bwMode="auto">
          <a:xfrm>
            <a:off x="5062979" y="4033092"/>
            <a:ext cx="2271522" cy="1401602"/>
          </a:xfrm>
          <a:prstGeom prst="rect">
            <a:avLst/>
          </a:prstGeom>
          <a:ln>
            <a:noFill/>
          </a:ln>
          <a:effectLst>
            <a:softEdge rad="112500"/>
          </a:effectLst>
        </p:spPr>
      </p:pic>
      <p:pic>
        <p:nvPicPr>
          <p:cNvPr id="11" name="Picture 1" descr="C:\Users\890933\Desktop\亞力公司型錄修改\P.22.JPG"/>
          <p:cNvPicPr>
            <a:picLocks noChangeAspect="1" noChangeArrowheads="1"/>
          </p:cNvPicPr>
          <p:nvPr/>
        </p:nvPicPr>
        <p:blipFill>
          <a:blip r:embed="rId4" cstate="print"/>
          <a:srcRect/>
          <a:stretch>
            <a:fillRect/>
          </a:stretch>
        </p:blipFill>
        <p:spPr bwMode="auto">
          <a:xfrm>
            <a:off x="511228" y="4042585"/>
            <a:ext cx="2376264" cy="1453446"/>
          </a:xfrm>
          <a:prstGeom prst="rect">
            <a:avLst/>
          </a:prstGeom>
          <a:ln>
            <a:noFill/>
          </a:ln>
          <a:effectLst>
            <a:softEdge rad="112500"/>
          </a:effectLst>
        </p:spPr>
      </p:pic>
      <p:pic>
        <p:nvPicPr>
          <p:cNvPr id="13" name="Picture 3"/>
          <p:cNvPicPr>
            <a:picLocks noChangeAspect="1" noChangeArrowheads="1"/>
          </p:cNvPicPr>
          <p:nvPr/>
        </p:nvPicPr>
        <p:blipFill>
          <a:blip r:embed="rId5" cstate="print"/>
          <a:srcRect/>
          <a:stretch>
            <a:fillRect/>
          </a:stretch>
        </p:blipFill>
        <p:spPr bwMode="auto">
          <a:xfrm>
            <a:off x="2796835" y="4033092"/>
            <a:ext cx="2271521" cy="1423007"/>
          </a:xfrm>
          <a:prstGeom prst="rect">
            <a:avLst/>
          </a:prstGeom>
          <a:ln>
            <a:noFill/>
          </a:ln>
          <a:effectLst>
            <a:softEdge rad="112500"/>
          </a:effectLst>
        </p:spPr>
      </p:pic>
      <p:pic>
        <p:nvPicPr>
          <p:cNvPr id="8194" name="Picture 34">
            <a:extLst>
              <a:ext uri="{FF2B5EF4-FFF2-40B4-BE49-F238E27FC236}">
                <a16:creationId xmlns:a16="http://schemas.microsoft.com/office/drawing/2014/main" id="{A18A510F-8041-4C9C-84FC-694D58FB47F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93633" y="1690326"/>
            <a:ext cx="2630286" cy="1672701"/>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59" descr="111110">
            <a:extLst>
              <a:ext uri="{FF2B5EF4-FFF2-40B4-BE49-F238E27FC236}">
                <a16:creationId xmlns:a16="http://schemas.microsoft.com/office/drawing/2014/main" id="{E6FB622D-DD6E-4BE3-9B71-305C7EDAD3B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89448" y="4139070"/>
            <a:ext cx="1665287" cy="126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358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16</a:t>
            </a:fld>
            <a:endParaRPr lang="zh-TW" altLang="en-US" dirty="0"/>
          </a:p>
        </p:txBody>
      </p:sp>
      <p:sp>
        <p:nvSpPr>
          <p:cNvPr id="3" name="標題 2"/>
          <p:cNvSpPr txBox="1">
            <a:spLocks/>
          </p:cNvSpPr>
          <p:nvPr/>
        </p:nvSpPr>
        <p:spPr>
          <a:xfrm>
            <a:off x="457200" y="359465"/>
            <a:ext cx="8229600" cy="981303"/>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產品簡介</a:t>
            </a:r>
            <a:r>
              <a:rPr lang="zh-TW" altLang="en-US" b="1" i="1" dirty="0">
                <a:solidFill>
                  <a:srgbClr val="0070C0"/>
                </a:solidFill>
                <a:latin typeface="Calibri" pitchFamily="34" charset="0"/>
                <a:ea typeface="標楷體" pitchFamily="65" charset="-120"/>
              </a:rPr>
              <a:t>－</a:t>
            </a:r>
            <a:r>
              <a:rPr lang="en-US" altLang="zh-TW" b="1" i="1" kern="0" dirty="0">
                <a:solidFill>
                  <a:srgbClr val="0070C0"/>
                </a:solidFill>
                <a:latin typeface="Calibri" pitchFamily="34" charset="0"/>
                <a:ea typeface="標楷體" pitchFamily="65" charset="-120"/>
              </a:rPr>
              <a:t>E</a:t>
            </a:r>
            <a:r>
              <a:rPr lang="en-US" altLang="zh-TW" b="1" i="1" dirty="0">
                <a:solidFill>
                  <a:srgbClr val="0070C0"/>
                </a:solidFill>
                <a:latin typeface="Calibri" pitchFamily="34" charset="0"/>
                <a:ea typeface="標楷體" pitchFamily="65" charset="-120"/>
              </a:rPr>
              <a:t>.</a:t>
            </a:r>
            <a:r>
              <a:rPr lang="zh-TW" altLang="en-US" b="1" i="1" dirty="0">
                <a:solidFill>
                  <a:srgbClr val="0070C0"/>
                </a:solidFill>
                <a:latin typeface="Calibri" pitchFamily="34" charset="0"/>
                <a:ea typeface="標楷體" pitchFamily="65" charset="-120"/>
              </a:rPr>
              <a:t>機電工程</a:t>
            </a:r>
            <a:endParaRPr lang="zh-TW" altLang="en-US" sz="4800" dirty="0">
              <a:solidFill>
                <a:schemeClr val="tx1"/>
              </a:solidFill>
            </a:endParaRPr>
          </a:p>
        </p:txBody>
      </p:sp>
      <p:sp>
        <p:nvSpPr>
          <p:cNvPr id="4" name="文字版面配置區 1"/>
          <p:cNvSpPr txBox="1">
            <a:spLocks/>
          </p:cNvSpPr>
          <p:nvPr/>
        </p:nvSpPr>
        <p:spPr>
          <a:xfrm>
            <a:off x="457200" y="1340769"/>
            <a:ext cx="8229600" cy="4785396"/>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lvl="2" indent="-457200">
              <a:buBlip>
                <a:blip r:embed="rId2"/>
              </a:buBlip>
            </a:pPr>
            <a:r>
              <a:rPr lang="zh-TW" altLang="en-US" sz="2800" b="1" dirty="0">
                <a:solidFill>
                  <a:srgbClr val="002060"/>
                </a:solidFill>
                <a:ea typeface="標楷體" pitchFamily="65" charset="-120"/>
              </a:rPr>
              <a:t>軌道工業：高鐵、台鐵、 捷運、輕軌</a:t>
            </a:r>
            <a:endParaRPr lang="en-US" altLang="zh-TW" sz="2800" b="1" dirty="0">
              <a:solidFill>
                <a:srgbClr val="002060"/>
              </a:solidFill>
              <a:ea typeface="標楷體" pitchFamily="65" charset="-120"/>
            </a:endParaRPr>
          </a:p>
          <a:p>
            <a:pPr marL="457200" lvl="2" indent="-457200">
              <a:buBlip>
                <a:blip r:embed="rId2"/>
              </a:buBlip>
            </a:pPr>
            <a:r>
              <a:rPr lang="zh-TW" altLang="en-US" sz="2800" b="1" dirty="0">
                <a:solidFill>
                  <a:srgbClr val="002060"/>
                </a:solidFill>
                <a:ea typeface="標楷體" pitchFamily="65" charset="-120"/>
              </a:rPr>
              <a:t>太陽能發電系統</a:t>
            </a:r>
          </a:p>
          <a:p>
            <a:pPr marL="457200" lvl="2" indent="-457200">
              <a:buBlip>
                <a:blip r:embed="rId2"/>
              </a:buBlip>
            </a:pPr>
            <a:r>
              <a:rPr lang="en-US" altLang="zh-TW" sz="2800" b="1" dirty="0">
                <a:solidFill>
                  <a:srgbClr val="002060"/>
                </a:solidFill>
                <a:latin typeface="Calibri" pitchFamily="34" charset="0"/>
                <a:ea typeface="標楷體" pitchFamily="65" charset="-120"/>
              </a:rPr>
              <a:t>UPS</a:t>
            </a:r>
            <a:r>
              <a:rPr lang="zh-TW" altLang="en-US" sz="2800" b="1" dirty="0">
                <a:solidFill>
                  <a:srgbClr val="002060"/>
                </a:solidFill>
                <a:latin typeface="Calibri" pitchFamily="34" charset="0"/>
                <a:ea typeface="標楷體" pitchFamily="65" charset="-120"/>
              </a:rPr>
              <a:t>系統工程</a:t>
            </a:r>
            <a:endParaRPr lang="en-US" altLang="zh-TW" sz="2800" b="1" dirty="0">
              <a:solidFill>
                <a:srgbClr val="002060"/>
              </a:solidFill>
              <a:latin typeface="Calibri" pitchFamily="34" charset="0"/>
              <a:ea typeface="標楷體" pitchFamily="65" charset="-120"/>
            </a:endParaRPr>
          </a:p>
          <a:p>
            <a:pPr marL="457200" lvl="2" indent="-457200">
              <a:buBlip>
                <a:blip r:embed="rId2"/>
              </a:buBlip>
            </a:pPr>
            <a:r>
              <a:rPr lang="zh-TW" altLang="en-US" sz="2800" b="1" dirty="0">
                <a:solidFill>
                  <a:srgbClr val="002060"/>
                </a:solidFill>
                <a:latin typeface="Calibri" pitchFamily="34" charset="0"/>
                <a:ea typeface="標楷體" pitchFamily="65" charset="-120"/>
              </a:rPr>
              <a:t>監控系統及其他機電工程</a:t>
            </a:r>
          </a:p>
          <a:p>
            <a:endParaRPr lang="zh-TW" altLang="en-US" dirty="0"/>
          </a:p>
        </p:txBody>
      </p:sp>
      <p:pic>
        <p:nvPicPr>
          <p:cNvPr id="5" name="Picture 3" descr="C:\Users\890933\Desktop\新增資料夾 (2)\6.太陽光電模組第一二區完工照片20140620\DSCI2324.JPG"/>
          <p:cNvPicPr>
            <a:picLocks noChangeAspect="1" noChangeArrowheads="1"/>
          </p:cNvPicPr>
          <p:nvPr/>
        </p:nvPicPr>
        <p:blipFill>
          <a:blip r:embed="rId3" cstate="print"/>
          <a:srcRect/>
          <a:stretch>
            <a:fillRect/>
          </a:stretch>
        </p:blipFill>
        <p:spPr bwMode="auto">
          <a:xfrm>
            <a:off x="381995" y="3815897"/>
            <a:ext cx="2602632" cy="19519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6" descr="A:\懸臂裝置.tif"/>
          <p:cNvPicPr>
            <a:picLocks noChangeAspect="1" noChangeArrowheads="1"/>
          </p:cNvPicPr>
          <p:nvPr/>
        </p:nvPicPr>
        <p:blipFill>
          <a:blip r:embed="rId4" cstate="print">
            <a:lum bright="20000"/>
          </a:blip>
          <a:srcRect/>
          <a:stretch>
            <a:fillRect/>
          </a:stretch>
        </p:blipFill>
        <p:spPr bwMode="auto">
          <a:xfrm>
            <a:off x="6866054" y="1052673"/>
            <a:ext cx="2017531" cy="2375784"/>
          </a:xfrm>
          <a:prstGeom prst="rect">
            <a:avLst/>
          </a:prstGeom>
          <a:noFill/>
        </p:spPr>
      </p:pic>
      <p:pic>
        <p:nvPicPr>
          <p:cNvPr id="7" name="Picture 1"/>
          <p:cNvPicPr>
            <a:picLocks noChangeAspect="1" noChangeArrowheads="1"/>
          </p:cNvPicPr>
          <p:nvPr/>
        </p:nvPicPr>
        <p:blipFill>
          <a:blip r:embed="rId5" cstate="print"/>
          <a:srcRect/>
          <a:stretch>
            <a:fillRect/>
          </a:stretch>
        </p:blipFill>
        <p:spPr bwMode="auto">
          <a:xfrm>
            <a:off x="3090118" y="3815897"/>
            <a:ext cx="2477657" cy="2051524"/>
          </a:xfrm>
          <a:prstGeom prst="rect">
            <a:avLst/>
          </a:prstGeom>
          <a:ln>
            <a:noFill/>
          </a:ln>
          <a:effectLst>
            <a:softEdge rad="112500"/>
          </a:effectLst>
        </p:spPr>
      </p:pic>
      <p:pic>
        <p:nvPicPr>
          <p:cNvPr id="9" name="圖片 8" descr="DSC_0050.jpg">
            <a:extLst>
              <a:ext uri="{FF2B5EF4-FFF2-40B4-BE49-F238E27FC236}">
                <a16:creationId xmlns:a16="http://schemas.microsoft.com/office/drawing/2014/main" id="{91972A3D-7186-436A-808B-9FC8EC5CA1E5}"/>
              </a:ext>
            </a:extLst>
          </p:cNvPr>
          <p:cNvPicPr>
            <a:picLocks noChangeAspect="1"/>
          </p:cNvPicPr>
          <p:nvPr/>
        </p:nvPicPr>
        <p:blipFill>
          <a:blip r:embed="rId6" cstate="print"/>
          <a:stretch>
            <a:fillRect/>
          </a:stretch>
        </p:blipFill>
        <p:spPr>
          <a:xfrm>
            <a:off x="5674419" y="3930549"/>
            <a:ext cx="3239503" cy="1822220"/>
          </a:xfrm>
          <a:prstGeom prst="rect">
            <a:avLst/>
          </a:prstGeom>
        </p:spPr>
      </p:pic>
    </p:spTree>
    <p:extLst>
      <p:ext uri="{BB962C8B-B14F-4D97-AF65-F5344CB8AC3E}">
        <p14:creationId xmlns:p14="http://schemas.microsoft.com/office/powerpoint/2010/main" val="2073629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17</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四</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市場需求</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sp>
        <p:nvSpPr>
          <p:cNvPr id="4" name="文字版面配置區 1"/>
          <p:cNvSpPr txBox="1">
            <a:spLocks/>
          </p:cNvSpPr>
          <p:nvPr/>
        </p:nvSpPr>
        <p:spPr>
          <a:xfrm>
            <a:off x="457200" y="1600201"/>
            <a:ext cx="8229600" cy="4525963"/>
          </a:xfrm>
          <a:prstGeom prst="rect">
            <a:avLst/>
          </a:prstGeom>
        </p:spPr>
        <p:txBody>
          <a:bodyPr>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sym typeface="Monotype Sorts" pitchFamily="2" charset="2"/>
              </a:rPr>
              <a:t>電力市場需求</a:t>
            </a:r>
            <a:br>
              <a:rPr lang="en-US" altLang="zh-TW" sz="2800" dirty="0">
                <a:solidFill>
                  <a:srgbClr val="002060"/>
                </a:solidFill>
                <a:latin typeface="標楷體" pitchFamily="65" charset="-120"/>
                <a:ea typeface="標楷體" pitchFamily="65" charset="-120"/>
                <a:sym typeface="Monotype Sorts" pitchFamily="2" charset="2"/>
              </a:rPr>
            </a:br>
            <a:endParaRPr lang="zh-TW" altLang="en-US" sz="2800" dirty="0">
              <a:solidFill>
                <a:srgbClr val="002060"/>
              </a:solidFill>
              <a:latin typeface="標楷體" pitchFamily="65" charset="-120"/>
              <a:ea typeface="標楷體" pitchFamily="65" charset="-120"/>
              <a:sym typeface="Monotype Sorts" pitchFamily="2" charset="2"/>
            </a:endParaRP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sym typeface="Monotype Sorts" pitchFamily="2" charset="2"/>
              </a:rPr>
              <a:t>電訊市場需求</a:t>
            </a:r>
            <a:br>
              <a:rPr lang="en-US" altLang="zh-TW" sz="2800" dirty="0">
                <a:solidFill>
                  <a:srgbClr val="002060"/>
                </a:solidFill>
                <a:latin typeface="標楷體" pitchFamily="65" charset="-120"/>
                <a:ea typeface="標楷體" pitchFamily="65" charset="-120"/>
                <a:sym typeface="Monotype Sorts" pitchFamily="2" charset="2"/>
              </a:rPr>
            </a:br>
            <a:endParaRPr lang="zh-TW" altLang="en-US" sz="2800" dirty="0">
              <a:solidFill>
                <a:srgbClr val="002060"/>
              </a:solidFill>
              <a:latin typeface="標楷體" pitchFamily="65" charset="-120"/>
              <a:ea typeface="標楷體" pitchFamily="65" charset="-120"/>
              <a:sym typeface="Monotype Sorts" pitchFamily="2" charset="2"/>
            </a:endParaRP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sym typeface="Monotype Sorts" pitchFamily="2" charset="2"/>
              </a:rPr>
              <a:t>半導體、光電等高科技產業、石化、鋼鐵、</a:t>
            </a:r>
            <a:br>
              <a:rPr lang="en-US" altLang="zh-TW" sz="2800" dirty="0">
                <a:solidFill>
                  <a:srgbClr val="002060"/>
                </a:solidFill>
                <a:latin typeface="標楷體" pitchFamily="65" charset="-120"/>
                <a:ea typeface="標楷體" pitchFamily="65" charset="-120"/>
                <a:sym typeface="Monotype Sorts" pitchFamily="2" charset="2"/>
              </a:rPr>
            </a:br>
            <a:r>
              <a:rPr lang="zh-TW" altLang="en-US" sz="2800" dirty="0">
                <a:solidFill>
                  <a:srgbClr val="002060"/>
                </a:solidFill>
                <a:latin typeface="標楷體" pitchFamily="65" charset="-120"/>
                <a:ea typeface="標楷體" pitchFamily="65" charset="-120"/>
                <a:sym typeface="Monotype Sorts" pitchFamily="2" charset="2"/>
              </a:rPr>
              <a:t>公共工程</a:t>
            </a:r>
            <a:r>
              <a:rPr lang="en-US" altLang="zh-TW" sz="2800" dirty="0">
                <a:solidFill>
                  <a:srgbClr val="002060"/>
                </a:solidFill>
                <a:latin typeface="標楷體" pitchFamily="65" charset="-120"/>
                <a:ea typeface="標楷體" pitchFamily="65" charset="-120"/>
                <a:sym typeface="Monotype Sorts" pitchFamily="2" charset="2"/>
              </a:rPr>
              <a:t>…</a:t>
            </a:r>
            <a:r>
              <a:rPr lang="zh-TW" altLang="en-US" sz="2800" dirty="0">
                <a:solidFill>
                  <a:srgbClr val="002060"/>
                </a:solidFill>
                <a:latin typeface="標楷體" pitchFamily="65" charset="-120"/>
                <a:ea typeface="標楷體" pitchFamily="65" charset="-120"/>
                <a:sym typeface="Monotype Sorts" pitchFamily="2" charset="2"/>
              </a:rPr>
              <a:t>等</a:t>
            </a:r>
            <a:br>
              <a:rPr lang="en-US" altLang="zh-TW" sz="2800" dirty="0">
                <a:solidFill>
                  <a:srgbClr val="002060"/>
                </a:solidFill>
                <a:latin typeface="標楷體" pitchFamily="65" charset="-120"/>
                <a:ea typeface="標楷體" pitchFamily="65" charset="-120"/>
                <a:sym typeface="Monotype Sorts" pitchFamily="2" charset="2"/>
              </a:rPr>
            </a:br>
            <a:endParaRPr lang="en-US" altLang="zh-TW" sz="2800" dirty="0">
              <a:solidFill>
                <a:srgbClr val="002060"/>
              </a:solidFill>
              <a:latin typeface="標楷體" pitchFamily="65" charset="-120"/>
              <a:ea typeface="標楷體" pitchFamily="65" charset="-120"/>
              <a:sym typeface="Monotype Sorts" pitchFamily="2" charset="2"/>
            </a:endParaRP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sym typeface="Monotype Sorts" pitchFamily="2" charset="2"/>
              </a:rPr>
              <a:t>軌道工業：</a:t>
            </a:r>
            <a:endParaRPr lang="en-US" altLang="zh-TW" sz="2800" dirty="0">
              <a:solidFill>
                <a:srgbClr val="002060"/>
              </a:solidFill>
              <a:latin typeface="標楷體" pitchFamily="65" charset="-120"/>
              <a:ea typeface="標楷體" pitchFamily="65" charset="-120"/>
              <a:sym typeface="Monotype Sorts" pitchFamily="2" charset="2"/>
            </a:endParaRP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  （台鐵、捷運、高鐵、輕軌相關設備及工程等）</a:t>
            </a:r>
          </a:p>
        </p:txBody>
      </p:sp>
    </p:spTree>
    <p:extLst>
      <p:ext uri="{BB962C8B-B14F-4D97-AF65-F5344CB8AC3E}">
        <p14:creationId xmlns:p14="http://schemas.microsoft.com/office/powerpoint/2010/main" val="3547661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18</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五</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競爭優勢</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sp>
        <p:nvSpPr>
          <p:cNvPr id="4" name="文字版面配置區 1"/>
          <p:cNvSpPr txBox="1">
            <a:spLocks/>
          </p:cNvSpPr>
          <p:nvPr/>
        </p:nvSpPr>
        <p:spPr>
          <a:xfrm>
            <a:off x="457200" y="1600201"/>
            <a:ext cx="8229600" cy="4525963"/>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r>
              <a:rPr lang="zh-TW" altLang="en-US" sz="3200" dirty="0">
                <a:solidFill>
                  <a:srgbClr val="002060"/>
                </a:solidFill>
                <a:latin typeface="標楷體" pitchFamily="65" charset="-120"/>
                <a:ea typeface="標楷體" pitchFamily="65" charset="-120"/>
                <a:sym typeface="Monotype Sorts" pitchFamily="2" charset="2"/>
              </a:rPr>
              <a:t>累積五十餘年經驗，已建立專業領域及優良的形象和信譽</a:t>
            </a:r>
            <a:endParaRPr lang="en-US" altLang="zh-TW" sz="3200" dirty="0">
              <a:solidFill>
                <a:srgbClr val="002060"/>
              </a:solidFill>
              <a:latin typeface="標楷體" pitchFamily="65" charset="-120"/>
              <a:ea typeface="標楷體" pitchFamily="65" charset="-120"/>
              <a:sym typeface="Monotype Sorts" pitchFamily="2" charset="2"/>
            </a:endParaRPr>
          </a:p>
          <a:p>
            <a:pPr>
              <a:spcBef>
                <a:spcPts val="0"/>
              </a:spcBef>
              <a:spcAft>
                <a:spcPts val="0"/>
              </a:spcAft>
            </a:pPr>
            <a:endParaRPr lang="en-US" altLang="zh-TW" sz="2800" i="1" dirty="0">
              <a:solidFill>
                <a:schemeClr val="tx2"/>
              </a:solidFill>
              <a:effectLst>
                <a:outerShdw blurRad="38100" dist="38100" dir="2700000" algn="tl">
                  <a:srgbClr val="C0C0C0"/>
                </a:outerShdw>
              </a:effectLst>
              <a:latin typeface="標楷體" pitchFamily="65" charset="-120"/>
              <a:ea typeface="標楷體" pitchFamily="65" charset="-120"/>
            </a:endParaRPr>
          </a:p>
          <a:p>
            <a:pPr marL="457200" indent="-457200">
              <a:spcBef>
                <a:spcPts val="600"/>
              </a:spcBef>
              <a:spcAft>
                <a:spcPts val="0"/>
              </a:spcAft>
              <a:buBlip>
                <a:blip r:embed="rId2"/>
              </a:buBlip>
            </a:pPr>
            <a:r>
              <a:rPr lang="zh-TW" altLang="en-US" sz="3000" i="1" dirty="0">
                <a:solidFill>
                  <a:srgbClr val="002060"/>
                </a:solidFill>
                <a:effectLst>
                  <a:outerShdw blurRad="38100" dist="38100" dir="2700000" algn="tl">
                    <a:srgbClr val="C0C0C0"/>
                  </a:outerShdw>
                </a:effectLst>
                <a:latin typeface="標楷體" pitchFamily="65" charset="-120"/>
                <a:ea typeface="標楷體" pitchFamily="65" charset="-120"/>
              </a:rPr>
              <a:t>提供專業＜客製化＞服務</a:t>
            </a:r>
            <a:endParaRPr lang="en-US" altLang="zh-TW" sz="3000" i="1" dirty="0">
              <a:solidFill>
                <a:srgbClr val="002060"/>
              </a:solidFill>
              <a:effectLst>
                <a:outerShdw blurRad="38100" dist="38100" dir="2700000" algn="tl">
                  <a:srgbClr val="C0C0C0"/>
                </a:outerShdw>
              </a:effectLst>
              <a:latin typeface="標楷體" pitchFamily="65" charset="-120"/>
              <a:ea typeface="標楷體" pitchFamily="65" charset="-120"/>
            </a:endParaRPr>
          </a:p>
          <a:p>
            <a:pPr marL="457200" indent="-457200">
              <a:spcBef>
                <a:spcPts val="600"/>
              </a:spcBef>
              <a:spcAft>
                <a:spcPts val="0"/>
              </a:spcAft>
              <a:buBlip>
                <a:blip r:embed="rId2"/>
              </a:buBlip>
            </a:pPr>
            <a:r>
              <a:rPr lang="zh-TW" altLang="en-US" sz="3000" i="1" dirty="0">
                <a:solidFill>
                  <a:srgbClr val="002060"/>
                </a:solidFill>
                <a:effectLst>
                  <a:outerShdw blurRad="38100" dist="38100" dir="2700000" algn="tl">
                    <a:srgbClr val="C0C0C0"/>
                  </a:outerShdw>
                </a:effectLst>
                <a:latin typeface="標楷體" pitchFamily="65" charset="-120"/>
                <a:ea typeface="標楷體" pitchFamily="65" charset="-120"/>
              </a:rPr>
              <a:t>完善的承製能力及系統整合能力</a:t>
            </a:r>
            <a:endParaRPr lang="en-US" altLang="zh-TW" sz="3000" i="1" dirty="0">
              <a:solidFill>
                <a:srgbClr val="002060"/>
              </a:solidFill>
              <a:effectLst>
                <a:outerShdw blurRad="38100" dist="38100" dir="2700000" algn="tl">
                  <a:srgbClr val="C0C0C0"/>
                </a:outerShdw>
              </a:effectLst>
              <a:latin typeface="標楷體" pitchFamily="65" charset="-120"/>
              <a:ea typeface="標楷體" pitchFamily="65" charset="-120"/>
            </a:endParaRPr>
          </a:p>
          <a:p>
            <a:pPr marL="457200" indent="-457200">
              <a:spcBef>
                <a:spcPts val="600"/>
              </a:spcBef>
              <a:spcAft>
                <a:spcPts val="0"/>
              </a:spcAft>
              <a:buBlip>
                <a:blip r:embed="rId2"/>
              </a:buBlip>
            </a:pPr>
            <a:r>
              <a:rPr lang="zh-TW" altLang="en-US" sz="3000" i="1" dirty="0">
                <a:solidFill>
                  <a:srgbClr val="002060"/>
                </a:solidFill>
                <a:effectLst>
                  <a:outerShdw blurRad="38100" dist="38100" dir="2700000" algn="tl">
                    <a:srgbClr val="C0C0C0"/>
                  </a:outerShdw>
                </a:effectLst>
                <a:latin typeface="標楷體" pitchFamily="65" charset="-120"/>
                <a:ea typeface="標楷體" pitchFamily="65" charset="-120"/>
              </a:rPr>
              <a:t>客戶的口碑及支持</a:t>
            </a:r>
            <a:endParaRPr lang="en-US" altLang="zh-TW" sz="3000" i="1" dirty="0">
              <a:solidFill>
                <a:srgbClr val="002060"/>
              </a:solidFill>
              <a:effectLst>
                <a:outerShdw blurRad="38100" dist="38100" dir="2700000" algn="tl">
                  <a:srgbClr val="C0C0C0"/>
                </a:outerShdw>
              </a:effectLst>
              <a:latin typeface="標楷體" pitchFamily="65" charset="-120"/>
              <a:ea typeface="標楷體" pitchFamily="65" charset="-120"/>
            </a:endParaRPr>
          </a:p>
          <a:p>
            <a:pPr marL="457200" indent="-457200">
              <a:spcBef>
                <a:spcPts val="600"/>
              </a:spcBef>
              <a:spcAft>
                <a:spcPts val="0"/>
              </a:spcAft>
              <a:buBlip>
                <a:blip r:embed="rId2"/>
              </a:buBlip>
            </a:pPr>
            <a:r>
              <a:rPr lang="zh-TW" altLang="en-US" sz="3000" i="1" dirty="0">
                <a:solidFill>
                  <a:srgbClr val="002060"/>
                </a:solidFill>
                <a:effectLst>
                  <a:outerShdw blurRad="38100" dist="38100" dir="2700000" algn="tl">
                    <a:srgbClr val="C0C0C0"/>
                  </a:outerShdw>
                </a:effectLst>
                <a:latin typeface="標楷體" pitchFamily="65" charset="-120"/>
                <a:ea typeface="標楷體" pitchFamily="65" charset="-120"/>
              </a:rPr>
              <a:t>自主的技術及研發能力</a:t>
            </a:r>
            <a:endParaRPr lang="zh-TW" altLang="en-US" sz="3000" i="1" dirty="0">
              <a:solidFill>
                <a:srgbClr val="002060"/>
              </a:solidFill>
              <a:latin typeface="標楷體" pitchFamily="65" charset="-120"/>
              <a:ea typeface="標楷體" pitchFamily="65" charset="-120"/>
              <a:sym typeface="Monotype Sorts" pitchFamily="2" charset="2"/>
            </a:endParaRPr>
          </a:p>
          <a:p>
            <a:pPr>
              <a:spcBef>
                <a:spcPts val="0"/>
              </a:spcBef>
              <a:spcAft>
                <a:spcPts val="0"/>
              </a:spcAft>
              <a:buFont typeface="Wingdings" pitchFamily="2" charset="2"/>
              <a:buChar char="Ø"/>
            </a:pPr>
            <a:endParaRPr lang="zh-TW" altLang="en-US" dirty="0">
              <a:solidFill>
                <a:schemeClr val="tx2"/>
              </a:solidFill>
              <a:latin typeface="標楷體" pitchFamily="65" charset="-120"/>
              <a:ea typeface="標楷體" pitchFamily="65" charset="-120"/>
            </a:endParaRPr>
          </a:p>
        </p:txBody>
      </p:sp>
    </p:spTree>
    <p:extLst>
      <p:ext uri="{BB962C8B-B14F-4D97-AF65-F5344CB8AC3E}">
        <p14:creationId xmlns:p14="http://schemas.microsoft.com/office/powerpoint/2010/main" val="4243515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19</a:t>
            </a:fld>
            <a:endParaRPr lang="zh-TW" altLang="en-US" dirty="0"/>
          </a:p>
        </p:txBody>
      </p:sp>
      <p:sp>
        <p:nvSpPr>
          <p:cNvPr id="4" name="文字版面配置區 1"/>
          <p:cNvSpPr txBox="1">
            <a:spLocks/>
          </p:cNvSpPr>
          <p:nvPr/>
        </p:nvSpPr>
        <p:spPr>
          <a:xfrm>
            <a:off x="683568" y="1139577"/>
            <a:ext cx="8229600" cy="5254029"/>
          </a:xfrm>
          <a:prstGeom prst="rect">
            <a:avLst/>
          </a:prstGeom>
        </p:spPr>
        <p:txBody>
          <a:bodyPr>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342900" indent="-342900">
              <a:spcBef>
                <a:spcPts val="0"/>
              </a:spcBef>
              <a:buBlip>
                <a:blip r:embed="rId2"/>
              </a:buBlip>
            </a:pPr>
            <a:r>
              <a:rPr lang="zh-TW" altLang="en-US" sz="2400" dirty="0">
                <a:solidFill>
                  <a:srgbClr val="C00000"/>
                </a:solidFill>
                <a:latin typeface="標楷體" pitchFamily="65" charset="-120"/>
                <a:ea typeface="標楷體" pitchFamily="65" charset="-120"/>
              </a:rPr>
              <a:t>公用事業</a:t>
            </a:r>
            <a:r>
              <a:rPr lang="en-US" altLang="zh-TW" sz="2400" dirty="0">
                <a:solidFill>
                  <a:srgbClr val="C00000"/>
                </a:solidFill>
                <a:latin typeface="標楷體" pitchFamily="65" charset="-120"/>
                <a:ea typeface="標楷體" pitchFamily="65" charset="-120"/>
              </a:rPr>
              <a:t>:       </a:t>
            </a: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台灣電力公司</a:t>
            </a:r>
            <a:endParaRPr lang="en-US" altLang="zh-TW" sz="2400" b="1" dirty="0">
              <a:solidFill>
                <a:srgbClr val="002060"/>
              </a:solidFill>
              <a:latin typeface="標楷體" pitchFamily="65" charset="-120"/>
              <a:ea typeface="標楷體" pitchFamily="65" charset="-120"/>
            </a:endParaRP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桃園國際機場</a:t>
            </a: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高鐵、台鐵、捷運及輕軌</a:t>
            </a:r>
            <a:endParaRPr lang="en-US" altLang="zh-TW" sz="2400" b="1" dirty="0">
              <a:solidFill>
                <a:srgbClr val="002060"/>
              </a:solidFill>
              <a:latin typeface="標楷體" pitchFamily="65" charset="-120"/>
              <a:ea typeface="標楷體" pitchFamily="65" charset="-120"/>
            </a:endParaRPr>
          </a:p>
          <a:p>
            <a:pPr marL="342900" indent="-342900">
              <a:spcBef>
                <a:spcPts val="0"/>
              </a:spcBef>
              <a:buBlip>
                <a:blip r:embed="rId2"/>
              </a:buBlip>
            </a:pPr>
            <a:r>
              <a:rPr lang="zh-TW" altLang="en-US" sz="2400" dirty="0">
                <a:solidFill>
                  <a:srgbClr val="C00000"/>
                </a:solidFill>
                <a:latin typeface="標楷體" pitchFamily="65" charset="-120"/>
                <a:ea typeface="標楷體" pitchFamily="65" charset="-120"/>
              </a:rPr>
              <a:t>高科技產業及大型產業</a:t>
            </a:r>
            <a:r>
              <a:rPr lang="en-US" altLang="zh-TW" sz="2400" dirty="0">
                <a:solidFill>
                  <a:srgbClr val="C00000"/>
                </a:solidFill>
                <a:latin typeface="標楷體" pitchFamily="65" charset="-120"/>
                <a:ea typeface="標楷體" pitchFamily="65" charset="-120"/>
              </a:rPr>
              <a:t>:</a:t>
            </a: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台積電、聯電、美光、旺宏</a:t>
            </a: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中鋼、中油、聯華實業</a:t>
            </a:r>
            <a:endParaRPr lang="en-US" altLang="zh-TW" sz="2400" b="1" dirty="0">
              <a:solidFill>
                <a:srgbClr val="002060"/>
              </a:solidFill>
              <a:latin typeface="標楷體" pitchFamily="65" charset="-120"/>
              <a:ea typeface="標楷體" pitchFamily="65" charset="-120"/>
            </a:endParaRP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長榮集團</a:t>
            </a:r>
            <a:endParaRPr lang="en-US" altLang="zh-TW" sz="2400" b="1" dirty="0">
              <a:solidFill>
                <a:srgbClr val="002060"/>
              </a:solidFill>
              <a:latin typeface="標楷體" pitchFamily="65" charset="-120"/>
              <a:ea typeface="標楷體" pitchFamily="65" charset="-120"/>
            </a:endParaRPr>
          </a:p>
          <a:p>
            <a:pPr marL="342900" indent="-342900">
              <a:spcBef>
                <a:spcPts val="0"/>
              </a:spcBef>
              <a:buBlip>
                <a:blip r:embed="rId2"/>
              </a:buBlip>
            </a:pPr>
            <a:r>
              <a:rPr lang="zh-TW" altLang="en-US" sz="2400" dirty="0">
                <a:solidFill>
                  <a:srgbClr val="C00000"/>
                </a:solidFill>
                <a:latin typeface="標楷體" pitchFamily="65" charset="-120"/>
                <a:ea typeface="標楷體" pitchFamily="65" charset="-120"/>
              </a:rPr>
              <a:t>通訊</a:t>
            </a:r>
            <a:r>
              <a:rPr lang="en-US" altLang="zh-TW" sz="2400" dirty="0">
                <a:solidFill>
                  <a:srgbClr val="C00000"/>
                </a:solidFill>
                <a:latin typeface="標楷體" pitchFamily="65" charset="-120"/>
                <a:ea typeface="標楷體" pitchFamily="65" charset="-120"/>
              </a:rPr>
              <a:t>:</a:t>
            </a: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中華電信</a:t>
            </a:r>
            <a:endParaRPr lang="en-US" altLang="zh-TW" sz="2400" b="1" dirty="0">
              <a:solidFill>
                <a:srgbClr val="002060"/>
              </a:solidFill>
              <a:latin typeface="標楷體" pitchFamily="65" charset="-120"/>
              <a:ea typeface="標楷體" pitchFamily="65" charset="-120"/>
            </a:endParaRPr>
          </a:p>
          <a:p>
            <a:pPr marL="432000" lvl="1" indent="0">
              <a:spcBef>
                <a:spcPts val="0"/>
              </a:spcBef>
              <a:buClr>
                <a:srgbClr val="00B050"/>
              </a:buClr>
              <a:buFont typeface="Wingdings" pitchFamily="2" charset="2"/>
              <a:buChar char="Ø"/>
            </a:pPr>
            <a:r>
              <a:rPr lang="zh-TW" altLang="en-US" sz="2400" b="1" dirty="0">
                <a:solidFill>
                  <a:srgbClr val="002060"/>
                </a:solidFill>
                <a:latin typeface="標楷體" pitchFamily="65" charset="-120"/>
                <a:ea typeface="標楷體" pitchFamily="65" charset="-120"/>
              </a:rPr>
              <a:t>台灣大哥大</a:t>
            </a:r>
            <a:endParaRPr lang="en-US" altLang="zh-TW" sz="2400" b="1" dirty="0">
              <a:solidFill>
                <a:srgbClr val="002060"/>
              </a:solidFill>
              <a:latin typeface="標楷體" pitchFamily="65" charset="-120"/>
              <a:ea typeface="標楷體" pitchFamily="65" charset="-120"/>
            </a:endParaRPr>
          </a:p>
        </p:txBody>
      </p:sp>
      <p:pic>
        <p:nvPicPr>
          <p:cNvPr id="5" name="Picture 3" descr="05"/>
          <p:cNvPicPr>
            <a:picLocks noChangeAspect="1" noChangeArrowheads="1"/>
          </p:cNvPicPr>
          <p:nvPr/>
        </p:nvPicPr>
        <p:blipFill>
          <a:blip r:embed="rId3" cstate="print"/>
          <a:srcRect/>
          <a:stretch>
            <a:fillRect/>
          </a:stretch>
        </p:blipFill>
        <p:spPr>
          <a:xfrm>
            <a:off x="5643389" y="1412776"/>
            <a:ext cx="2057400" cy="1066800"/>
          </a:xfrm>
          <a:prstGeom prst="rect">
            <a:avLst/>
          </a:prstGeom>
          <a:noFill/>
          <a:ln/>
        </p:spPr>
      </p:pic>
      <p:pic>
        <p:nvPicPr>
          <p:cNvPr id="6" name="Picture 4"/>
          <p:cNvPicPr>
            <a:picLocks noChangeAspect="1" noChangeArrowheads="1"/>
          </p:cNvPicPr>
          <p:nvPr/>
        </p:nvPicPr>
        <p:blipFill>
          <a:blip r:embed="rId4" cstate="print"/>
          <a:srcRect/>
          <a:stretch>
            <a:fillRect/>
          </a:stretch>
        </p:blipFill>
        <p:spPr>
          <a:xfrm>
            <a:off x="5628308" y="2623592"/>
            <a:ext cx="2087562" cy="1016000"/>
          </a:xfrm>
          <a:prstGeom prst="rect">
            <a:avLst/>
          </a:prstGeom>
          <a:noFill/>
          <a:ln/>
        </p:spPr>
      </p:pic>
      <p:pic>
        <p:nvPicPr>
          <p:cNvPr id="7" name="Picture 6"/>
          <p:cNvPicPr>
            <a:picLocks noChangeAspect="1" noChangeArrowheads="1"/>
          </p:cNvPicPr>
          <p:nvPr/>
        </p:nvPicPr>
        <p:blipFill>
          <a:blip r:embed="rId5" cstate="print"/>
          <a:srcRect/>
          <a:stretch>
            <a:fillRect/>
          </a:stretch>
        </p:blipFill>
        <p:spPr bwMode="auto">
          <a:xfrm>
            <a:off x="5615716" y="5445224"/>
            <a:ext cx="2081212" cy="1000125"/>
          </a:xfrm>
          <a:prstGeom prst="rect">
            <a:avLst/>
          </a:prstGeom>
          <a:noFill/>
          <a:ln w="3175">
            <a:noFill/>
            <a:miter lim="800000"/>
            <a:headEnd/>
            <a:tailEnd/>
          </a:ln>
          <a:effectLst/>
        </p:spPr>
      </p:pic>
      <p:pic>
        <p:nvPicPr>
          <p:cNvPr id="8" name="Picture 8"/>
          <p:cNvPicPr>
            <a:picLocks noChangeAspect="1" noChangeArrowheads="1"/>
          </p:cNvPicPr>
          <p:nvPr/>
        </p:nvPicPr>
        <p:blipFill>
          <a:blip r:embed="rId6" cstate="print"/>
          <a:srcRect/>
          <a:stretch>
            <a:fillRect/>
          </a:stretch>
        </p:blipFill>
        <p:spPr bwMode="auto">
          <a:xfrm>
            <a:off x="5628308" y="3766592"/>
            <a:ext cx="2087562" cy="1512888"/>
          </a:xfrm>
          <a:prstGeom prst="rect">
            <a:avLst/>
          </a:prstGeom>
          <a:noFill/>
          <a:ln w="9525">
            <a:noFill/>
            <a:miter lim="800000"/>
            <a:headEnd/>
            <a:tailEnd/>
          </a:ln>
          <a:effectLst/>
        </p:spPr>
      </p:pic>
      <p:sp>
        <p:nvSpPr>
          <p:cNvPr id="9"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六</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主要需求客戶</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070595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免責聲明</a:t>
            </a:r>
            <a:endParaRPr lang="zh-TW" altLang="en-US" sz="8000" b="1" dirty="0">
              <a:ln w="17780" cmpd="sng">
                <a:solidFill>
                  <a:srgbClr val="FFFFFF"/>
                </a:solidFill>
                <a:prstDash val="solid"/>
                <a:miter lim="800000"/>
              </a:ln>
              <a:solidFill>
                <a:srgbClr val="002060"/>
              </a:solidFill>
              <a:effectLst>
                <a:outerShdw blurRad="50800" algn="tl" rotWithShape="0">
                  <a:srgbClr val="000000"/>
                </a:outerShdw>
              </a:effectLst>
              <a:latin typeface="微軟正黑體" pitchFamily="34" charset="-120"/>
              <a:ea typeface="微軟正黑體" pitchFamily="34" charset="-120"/>
            </a:endParaRPr>
          </a:p>
        </p:txBody>
      </p:sp>
      <p:sp>
        <p:nvSpPr>
          <p:cNvPr id="3" name="文字版面配置區 1"/>
          <p:cNvSpPr txBox="1">
            <a:spLocks/>
          </p:cNvSpPr>
          <p:nvPr/>
        </p:nvSpPr>
        <p:spPr>
          <a:xfrm>
            <a:off x="457200" y="1600201"/>
            <a:ext cx="8229600" cy="4525963"/>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r>
              <a:rPr lang="zh-TW" altLang="en-US" sz="2800" dirty="0">
                <a:solidFill>
                  <a:schemeClr val="tx2"/>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本簡報及同時發佈之相關訊息包含財務、市場暨產品業務等預測性資訊。本公司未來實際發生的營運結果及財務狀況可能與這些預測性資訊有所差異</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，其原因可能來自於各種本公司所不能掌控的風險</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。這些預估及展望的訊息，反應本公司截至目前為止對於未來的看法，本公司並不負責隨時提醒或更新。</a:t>
            </a:r>
          </a:p>
        </p:txBody>
      </p:sp>
      <p:sp>
        <p:nvSpPr>
          <p:cNvPr id="4" name="投影片編號版面配置區 3"/>
          <p:cNvSpPr>
            <a:spLocks noGrp="1"/>
          </p:cNvSpPr>
          <p:nvPr>
            <p:ph type="sldNum" sz="quarter" idx="12"/>
          </p:nvPr>
        </p:nvSpPr>
        <p:spPr/>
        <p:txBody>
          <a:bodyPr/>
          <a:lstStyle/>
          <a:p>
            <a:fld id="{9D9EED45-05A3-429E-9821-41CD03FCE36E}" type="slidenum">
              <a:rPr lang="zh-TW" altLang="en-US" smtClean="0"/>
              <a:pPr/>
              <a:t>2</a:t>
            </a:fld>
            <a:endParaRPr lang="zh-TW" altLang="en-US" dirty="0"/>
          </a:p>
        </p:txBody>
      </p:sp>
    </p:spTree>
    <p:extLst>
      <p:ext uri="{BB962C8B-B14F-4D97-AF65-F5344CB8AC3E}">
        <p14:creationId xmlns:p14="http://schemas.microsoft.com/office/powerpoint/2010/main" val="831199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20</a:t>
            </a:fld>
            <a:endParaRPr lang="zh-TW" altLang="en-US" dirty="0"/>
          </a:p>
        </p:txBody>
      </p:sp>
      <p:sp>
        <p:nvSpPr>
          <p:cNvPr id="4" name="文字版面配置區 1"/>
          <p:cNvSpPr txBox="1">
            <a:spLocks/>
          </p:cNvSpPr>
          <p:nvPr/>
        </p:nvSpPr>
        <p:spPr>
          <a:xfrm>
            <a:off x="389384" y="1324806"/>
            <a:ext cx="8359080" cy="1937176"/>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just">
              <a:spcBef>
                <a:spcPts val="0"/>
              </a:spcBef>
              <a:spcAft>
                <a:spcPts val="0"/>
              </a:spcAft>
            </a:pPr>
            <a:r>
              <a:rPr lang="zh-TW" altLang="en-US" sz="2800" dirty="0">
                <a:solidFill>
                  <a:srgbClr val="FF0000"/>
                </a:solidFill>
                <a:latin typeface="標楷體" pitchFamily="65" charset="-120"/>
                <a:ea typeface="標楷體" pitchFamily="65" charset="-120"/>
              </a:rPr>
              <a:t>近</a:t>
            </a:r>
            <a:r>
              <a:rPr lang="en-US" altLang="zh-TW" sz="2800" dirty="0">
                <a:solidFill>
                  <a:srgbClr val="FF0000"/>
                </a:solidFill>
                <a:latin typeface="標楷體" pitchFamily="65" charset="-120"/>
                <a:ea typeface="標楷體" pitchFamily="65" charset="-120"/>
              </a:rPr>
              <a:t>3</a:t>
            </a:r>
            <a:r>
              <a:rPr lang="zh-TW" altLang="en-US" sz="2800" dirty="0">
                <a:solidFill>
                  <a:srgbClr val="FF0000"/>
                </a:solidFill>
                <a:latin typeface="標楷體" pitchFamily="65" charset="-120"/>
                <a:ea typeface="標楷體" pitchFamily="65" charset="-120"/>
              </a:rPr>
              <a:t>年</a:t>
            </a:r>
            <a:r>
              <a:rPr lang="en-US" altLang="zh-TW" sz="2800" dirty="0">
                <a:solidFill>
                  <a:srgbClr val="FF0000"/>
                </a:solidFill>
                <a:latin typeface="標楷體" pitchFamily="65" charset="-120"/>
                <a:ea typeface="標楷體" pitchFamily="65" charset="-120"/>
              </a:rPr>
              <a:t>2017~2019</a:t>
            </a:r>
            <a:r>
              <a:rPr lang="zh-TW" altLang="en-US" sz="2800" dirty="0">
                <a:solidFill>
                  <a:srgbClr val="FF0000"/>
                </a:solidFill>
                <a:latin typeface="標楷體" pitchFamily="65" charset="-120"/>
                <a:ea typeface="標楷體" pitchFamily="65" charset="-120"/>
              </a:rPr>
              <a:t>年，由於在配電自動化開關產品開發成功，每年取得台電約</a:t>
            </a:r>
            <a:r>
              <a:rPr lang="en-US" altLang="zh-TW" sz="2800" dirty="0">
                <a:solidFill>
                  <a:srgbClr val="FF0000"/>
                </a:solidFill>
                <a:latin typeface="標楷體" pitchFamily="65" charset="-120"/>
                <a:ea typeface="標楷體" pitchFamily="65" charset="-120"/>
              </a:rPr>
              <a:t>10</a:t>
            </a:r>
            <a:r>
              <a:rPr lang="zh-TW" altLang="en-US" sz="2800" dirty="0">
                <a:solidFill>
                  <a:srgbClr val="FF0000"/>
                </a:solidFill>
                <a:latin typeface="標楷體" pitchFamily="65" charset="-120"/>
                <a:ea typeface="標楷體" pitchFamily="65" charset="-120"/>
              </a:rPr>
              <a:t>億訂單其種類及項目如下</a:t>
            </a:r>
            <a:r>
              <a:rPr lang="en-US" altLang="zh-TW" sz="2800" dirty="0">
                <a:solidFill>
                  <a:srgbClr val="FF0000"/>
                </a:solidFill>
                <a:latin typeface="標楷體" pitchFamily="65" charset="-120"/>
                <a:ea typeface="標楷體" pitchFamily="65" charset="-120"/>
              </a:rPr>
              <a:t>:</a:t>
            </a:r>
            <a:endParaRPr lang="zh-TW" altLang="en-US" sz="2800" dirty="0">
              <a:solidFill>
                <a:srgbClr val="FF0000"/>
              </a:solidFill>
              <a:latin typeface="標楷體" pitchFamily="65" charset="-120"/>
              <a:ea typeface="標楷體" pitchFamily="65" charset="-120"/>
            </a:endParaRPr>
          </a:p>
        </p:txBody>
      </p:sp>
      <p:pic>
        <p:nvPicPr>
          <p:cNvPr id="6" name="Picture 2" descr="C:\Users\761007\AppData\Local\Microsoft\Windows\Temporary Internet Files\Content.Outlook\3JO27WJP\總組立去背.PNG"/>
          <p:cNvPicPr>
            <a:picLocks noChangeAspect="1" noChangeArrowheads="1"/>
          </p:cNvPicPr>
          <p:nvPr/>
        </p:nvPicPr>
        <p:blipFill>
          <a:blip r:embed="rId2" cstate="print"/>
          <a:srcRect/>
          <a:stretch>
            <a:fillRect/>
          </a:stretch>
        </p:blipFill>
        <p:spPr bwMode="auto">
          <a:xfrm>
            <a:off x="2843808" y="3212976"/>
            <a:ext cx="3888432" cy="2424989"/>
          </a:xfrm>
          <a:prstGeom prst="rect">
            <a:avLst/>
          </a:prstGeom>
          <a:noFill/>
        </p:spPr>
      </p:pic>
      <p:sp>
        <p:nvSpPr>
          <p:cNvPr id="8"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七</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sp>
        <p:nvSpPr>
          <p:cNvPr id="7" name="文字版面配置區 1"/>
          <p:cNvSpPr txBox="1">
            <a:spLocks/>
          </p:cNvSpPr>
          <p:nvPr/>
        </p:nvSpPr>
        <p:spPr>
          <a:xfrm>
            <a:off x="251520" y="2654803"/>
            <a:ext cx="8496944" cy="792088"/>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一</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自動</a:t>
            </a:r>
            <a:r>
              <a:rPr lang="en-US" altLang="zh-TW" sz="2800" dirty="0">
                <a:solidFill>
                  <a:srgbClr val="002060"/>
                </a:solidFill>
                <a:latin typeface="標楷體" pitchFamily="65" charset="-120"/>
                <a:ea typeface="標楷體" pitchFamily="65" charset="-120"/>
              </a:rPr>
              <a:t>4</a:t>
            </a:r>
            <a:r>
              <a:rPr lang="zh-TW" altLang="en-US" sz="2800" dirty="0">
                <a:solidFill>
                  <a:srgbClr val="002060"/>
                </a:solidFill>
                <a:latin typeface="標楷體" pitchFamily="65" charset="-120"/>
                <a:ea typeface="標楷體" pitchFamily="65" charset="-120"/>
              </a:rPr>
              <a:t>路氣封開關</a:t>
            </a:r>
            <a:r>
              <a:rPr lang="en-US" altLang="zh-TW" sz="2800" dirty="0">
                <a:solidFill>
                  <a:srgbClr val="002060"/>
                </a:solidFill>
                <a:latin typeface="標楷體" pitchFamily="65" charset="-120"/>
                <a:ea typeface="標楷體" pitchFamily="65" charset="-120"/>
              </a:rPr>
              <a:t>(2B2S)</a:t>
            </a:r>
            <a:r>
              <a:rPr lang="zh-TW" altLang="en-US" sz="2800" dirty="0">
                <a:solidFill>
                  <a:srgbClr val="002060"/>
                </a:solidFill>
                <a:latin typeface="標楷體" pitchFamily="65" charset="-120"/>
                <a:ea typeface="標楷體" pitchFamily="65" charset="-120"/>
              </a:rPr>
              <a:t>簡易型及標準型</a:t>
            </a:r>
          </a:p>
        </p:txBody>
      </p:sp>
    </p:spTree>
    <p:extLst>
      <p:ext uri="{BB962C8B-B14F-4D97-AF65-F5344CB8AC3E}">
        <p14:creationId xmlns:p14="http://schemas.microsoft.com/office/powerpoint/2010/main" val="3093907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21</a:t>
            </a:fld>
            <a:endParaRPr lang="zh-TW" altLang="en-US" dirty="0"/>
          </a:p>
        </p:txBody>
      </p:sp>
      <p:sp>
        <p:nvSpPr>
          <p:cNvPr id="4" name="文字版面配置區 1"/>
          <p:cNvSpPr txBox="1">
            <a:spLocks/>
          </p:cNvSpPr>
          <p:nvPr/>
        </p:nvSpPr>
        <p:spPr>
          <a:xfrm>
            <a:off x="457200" y="1124745"/>
            <a:ext cx="8219256" cy="1368151"/>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二</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配電自動化地下自動</a:t>
            </a:r>
            <a:r>
              <a:rPr lang="en-US" altLang="zh-TW" sz="2800" dirty="0">
                <a:solidFill>
                  <a:srgbClr val="002060"/>
                </a:solidFill>
                <a:latin typeface="標楷體" pitchFamily="65" charset="-120"/>
                <a:ea typeface="標楷體" pitchFamily="65" charset="-120"/>
              </a:rPr>
              <a:t>2</a:t>
            </a:r>
            <a:r>
              <a:rPr lang="zh-TW" altLang="en-US" sz="2800" dirty="0">
                <a:solidFill>
                  <a:srgbClr val="002060"/>
                </a:solidFill>
                <a:latin typeface="標楷體" pitchFamily="65" charset="-120"/>
                <a:ea typeface="標楷體" pitchFamily="65" charset="-120"/>
              </a:rPr>
              <a:t>路氣封開關</a:t>
            </a:r>
            <a:r>
              <a:rPr lang="en-US" altLang="zh-TW" sz="2800" dirty="0">
                <a:solidFill>
                  <a:srgbClr val="002060"/>
                </a:solidFill>
                <a:latin typeface="標楷體" pitchFamily="65" charset="-120"/>
                <a:ea typeface="標楷體" pitchFamily="65" charset="-120"/>
              </a:rPr>
              <a:t>(2way)</a:t>
            </a:r>
            <a:endParaRPr lang="zh-TW" altLang="en-US" sz="2800" dirty="0">
              <a:solidFill>
                <a:srgbClr val="002060"/>
              </a:solidFill>
              <a:latin typeface="標楷體" pitchFamily="65" charset="-120"/>
              <a:ea typeface="標楷體" pitchFamily="65" charset="-120"/>
            </a:endParaRPr>
          </a:p>
        </p:txBody>
      </p:sp>
      <p:sp>
        <p:nvSpPr>
          <p:cNvPr id="8"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pic>
        <p:nvPicPr>
          <p:cNvPr id="3" name="圖片 2">
            <a:extLst>
              <a:ext uri="{FF2B5EF4-FFF2-40B4-BE49-F238E27FC236}">
                <a16:creationId xmlns:a16="http://schemas.microsoft.com/office/drawing/2014/main" id="{88D2F488-45C9-4CF4-92CD-3D81B0CA5EED}"/>
              </a:ext>
            </a:extLst>
          </p:cNvPr>
          <p:cNvPicPr>
            <a:picLocks noChangeAspect="1"/>
          </p:cNvPicPr>
          <p:nvPr/>
        </p:nvPicPr>
        <p:blipFill>
          <a:blip r:embed="rId2" cstate="print"/>
          <a:stretch>
            <a:fillRect/>
          </a:stretch>
        </p:blipFill>
        <p:spPr>
          <a:xfrm>
            <a:off x="2339752" y="1988840"/>
            <a:ext cx="4320480" cy="3350575"/>
          </a:xfrm>
          <a:prstGeom prst="rect">
            <a:avLst/>
          </a:prstGeom>
        </p:spPr>
      </p:pic>
    </p:spTree>
    <p:extLst>
      <p:ext uri="{BB962C8B-B14F-4D97-AF65-F5344CB8AC3E}">
        <p14:creationId xmlns:p14="http://schemas.microsoft.com/office/powerpoint/2010/main" val="127087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22</a:t>
            </a:fld>
            <a:endParaRPr lang="zh-TW" altLang="en-US" dirty="0"/>
          </a:p>
        </p:txBody>
      </p:sp>
      <p:sp>
        <p:nvSpPr>
          <p:cNvPr id="4" name="文字版面配置區 1"/>
          <p:cNvSpPr txBox="1">
            <a:spLocks/>
          </p:cNvSpPr>
          <p:nvPr/>
        </p:nvSpPr>
        <p:spPr>
          <a:xfrm>
            <a:off x="395536" y="1124744"/>
            <a:ext cx="8363272" cy="1633939"/>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三</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桿上型線路負載啟斷開關</a:t>
            </a:r>
            <a:r>
              <a:rPr lang="en-US" altLang="zh-TW" sz="2800" dirty="0">
                <a:solidFill>
                  <a:srgbClr val="002060"/>
                </a:solidFill>
                <a:latin typeface="標楷體" pitchFamily="65" charset="-120"/>
                <a:ea typeface="標楷體" pitchFamily="65" charset="-120"/>
              </a:rPr>
              <a:t>GP</a:t>
            </a:r>
            <a:endParaRPr lang="zh-TW" altLang="en-US" sz="2800" dirty="0">
              <a:solidFill>
                <a:srgbClr val="002060"/>
              </a:solidFill>
            </a:endParaRPr>
          </a:p>
        </p:txBody>
      </p:sp>
      <p:pic>
        <p:nvPicPr>
          <p:cNvPr id="6" name="Picture 2" descr="\\ETDPUBLIC3\技術課共用目錄 backup\技術課工作存檔\型錄\AEC\型錄用相片\開關類\2013\2A0A3440.jpg"/>
          <p:cNvPicPr>
            <a:picLocks noChangeAspect="1" noChangeArrowheads="1"/>
          </p:cNvPicPr>
          <p:nvPr/>
        </p:nvPicPr>
        <p:blipFill>
          <a:blip r:embed="rId2" cstate="print"/>
          <a:srcRect/>
          <a:stretch>
            <a:fillRect/>
          </a:stretch>
        </p:blipFill>
        <p:spPr bwMode="auto">
          <a:xfrm>
            <a:off x="2051720" y="1916832"/>
            <a:ext cx="5355583" cy="3449336"/>
          </a:xfrm>
          <a:prstGeom prst="rect">
            <a:avLst/>
          </a:prstGeom>
          <a:noFill/>
        </p:spPr>
      </p:pic>
      <p:sp>
        <p:nvSpPr>
          <p:cNvPr id="8"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3182436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23</a:t>
            </a:fld>
            <a:endParaRPr lang="zh-TW" altLang="en-US" dirty="0"/>
          </a:p>
        </p:txBody>
      </p:sp>
      <p:sp>
        <p:nvSpPr>
          <p:cNvPr id="4" name="文字版面配置區 1"/>
          <p:cNvSpPr txBox="1">
            <a:spLocks/>
          </p:cNvSpPr>
          <p:nvPr/>
        </p:nvSpPr>
        <p:spPr>
          <a:xfrm>
            <a:off x="457200" y="1340769"/>
            <a:ext cx="8435280" cy="792087"/>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四</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亭置式開關手動四路接地型</a:t>
            </a:r>
            <a:endParaRPr lang="zh-TW" altLang="en-US" sz="2800" dirty="0">
              <a:solidFill>
                <a:srgbClr val="002060"/>
              </a:solidFill>
            </a:endParaRPr>
          </a:p>
        </p:txBody>
      </p:sp>
      <p:pic>
        <p:nvPicPr>
          <p:cNvPr id="6" name="Picture 2" descr="\\ETDPUBLIC3\技術課共用目錄 backup\技術課工作存檔\型錄\AEC\型錄用相片\開關類\2013\2A0A3440.jpg"/>
          <p:cNvPicPr>
            <a:picLocks noChangeAspect="1" noChangeArrowheads="1"/>
          </p:cNvPicPr>
          <p:nvPr/>
        </p:nvPicPr>
        <p:blipFill>
          <a:blip r:embed="rId2" cstate="print"/>
          <a:stretch>
            <a:fillRect/>
          </a:stretch>
        </p:blipFill>
        <p:spPr bwMode="auto">
          <a:xfrm>
            <a:off x="1475656" y="2348880"/>
            <a:ext cx="6482366" cy="2970539"/>
          </a:xfrm>
          <a:prstGeom prst="rect">
            <a:avLst/>
          </a:prstGeom>
          <a:noFill/>
        </p:spPr>
      </p:pic>
      <p:sp>
        <p:nvSpPr>
          <p:cNvPr id="7"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618918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24</a:t>
            </a:fld>
            <a:endParaRPr lang="zh-TW" altLang="en-US" dirty="0"/>
          </a:p>
        </p:txBody>
      </p:sp>
      <p:sp>
        <p:nvSpPr>
          <p:cNvPr id="4" name="文字版面配置區 1"/>
          <p:cNvSpPr txBox="1">
            <a:spLocks/>
          </p:cNvSpPr>
          <p:nvPr/>
        </p:nvSpPr>
        <p:spPr>
          <a:xfrm>
            <a:off x="457200" y="1340769"/>
            <a:ext cx="8363272" cy="720079"/>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五</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亭置式開關手動二路開關</a:t>
            </a:r>
            <a:endParaRPr lang="zh-TW" altLang="en-US" sz="2800" dirty="0">
              <a:solidFill>
                <a:srgbClr val="002060"/>
              </a:solidFill>
            </a:endParaRPr>
          </a:p>
        </p:txBody>
      </p:sp>
      <p:sp>
        <p:nvSpPr>
          <p:cNvPr id="7"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endParaRPr>
          </a:p>
        </p:txBody>
      </p:sp>
      <p:pic>
        <p:nvPicPr>
          <p:cNvPr id="10" name="圖片 9">
            <a:extLst>
              <a:ext uri="{FF2B5EF4-FFF2-40B4-BE49-F238E27FC236}">
                <a16:creationId xmlns:a16="http://schemas.microsoft.com/office/drawing/2014/main" id="{7F307652-3EA4-42A0-9B04-E45D1C798ECA}"/>
              </a:ext>
            </a:extLst>
          </p:cNvPr>
          <p:cNvPicPr>
            <a:picLocks noChangeAspect="1"/>
          </p:cNvPicPr>
          <p:nvPr/>
        </p:nvPicPr>
        <p:blipFill>
          <a:blip r:embed="rId2" cstate="print"/>
          <a:stretch>
            <a:fillRect/>
          </a:stretch>
        </p:blipFill>
        <p:spPr>
          <a:xfrm>
            <a:off x="3491880" y="2060848"/>
            <a:ext cx="3326079" cy="3417244"/>
          </a:xfrm>
          <a:prstGeom prst="rect">
            <a:avLst/>
          </a:prstGeom>
        </p:spPr>
      </p:pic>
      <p:sp>
        <p:nvSpPr>
          <p:cNvPr id="8" name="文字版面配置區 2"/>
          <p:cNvSpPr txBox="1">
            <a:spLocks/>
          </p:cNvSpPr>
          <p:nvPr/>
        </p:nvSpPr>
        <p:spPr>
          <a:xfrm>
            <a:off x="899592" y="5373216"/>
            <a:ext cx="7704856" cy="936104"/>
          </a:xfrm>
          <a:prstGeom prst="rect">
            <a:avLst/>
          </a:prstGeom>
        </p:spPr>
        <p:txBody>
          <a:bodyPr>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spcBef>
                <a:spcPts val="0"/>
              </a:spcBef>
              <a:spcAft>
                <a:spcPts val="0"/>
              </a:spcAft>
            </a:pPr>
            <a:r>
              <a:rPr lang="zh-TW" altLang="en-US" sz="1200" u="sng" dirty="0">
                <a:solidFill>
                  <a:srgbClr val="FF0000"/>
                </a:solidFill>
                <a:latin typeface="標楷體" pitchFamily="65" charset="-120"/>
                <a:ea typeface="標楷體" pitchFamily="65" charset="-120"/>
              </a:rPr>
              <a:t>●</a:t>
            </a:r>
            <a:r>
              <a:rPr lang="zh-TW" altLang="en-US" sz="2800" u="sng" dirty="0">
                <a:solidFill>
                  <a:srgbClr val="FF0000"/>
                </a:solidFill>
                <a:latin typeface="標楷體" pitchFamily="65" charset="-120"/>
                <a:ea typeface="標楷體" pitchFamily="65" charset="-120"/>
              </a:rPr>
              <a:t>東南亞是未來極有潛力的外銷市場，</a:t>
            </a:r>
            <a:endParaRPr lang="en-US" altLang="zh-TW" sz="2800" u="sng" dirty="0">
              <a:solidFill>
                <a:srgbClr val="FF0000"/>
              </a:solidFill>
              <a:latin typeface="標楷體" pitchFamily="65" charset="-120"/>
              <a:ea typeface="標楷體" pitchFamily="65" charset="-120"/>
            </a:endParaRPr>
          </a:p>
          <a:p>
            <a:pPr algn="ctr">
              <a:spcBef>
                <a:spcPts val="0"/>
              </a:spcBef>
              <a:spcAft>
                <a:spcPts val="0"/>
              </a:spcAft>
            </a:pPr>
            <a:r>
              <a:rPr lang="zh-TW" altLang="en-US" sz="2800" u="sng" dirty="0">
                <a:solidFill>
                  <a:srgbClr val="FF0000"/>
                </a:solidFill>
                <a:latin typeface="標楷體" pitchFamily="65" charset="-120"/>
                <a:ea typeface="標楷體" pitchFamily="65" charset="-120"/>
              </a:rPr>
              <a:t>目前已開拓印尼市場，銷售</a:t>
            </a:r>
            <a:r>
              <a:rPr lang="en-US" altLang="zh-TW" sz="2800" u="sng" dirty="0">
                <a:solidFill>
                  <a:srgbClr val="FF0000"/>
                </a:solidFill>
                <a:latin typeface="標楷體" pitchFamily="65" charset="-120"/>
                <a:ea typeface="標楷體" pitchFamily="65" charset="-120"/>
              </a:rPr>
              <a:t>3,329</a:t>
            </a:r>
            <a:r>
              <a:rPr lang="zh-TW" altLang="en-US" sz="2800" u="sng" dirty="0">
                <a:solidFill>
                  <a:srgbClr val="FF0000"/>
                </a:solidFill>
                <a:latin typeface="標楷體" pitchFamily="65" charset="-120"/>
                <a:ea typeface="標楷體" pitchFamily="65" charset="-120"/>
              </a:rPr>
              <a:t>台</a:t>
            </a:r>
            <a:endParaRPr lang="zh-TW" altLang="en-US" sz="2800" u="sng" dirty="0">
              <a:solidFill>
                <a:srgbClr val="FF0000"/>
              </a:solidFill>
            </a:endParaRPr>
          </a:p>
        </p:txBody>
      </p:sp>
    </p:spTree>
    <p:extLst>
      <p:ext uri="{BB962C8B-B14F-4D97-AF65-F5344CB8AC3E}">
        <p14:creationId xmlns:p14="http://schemas.microsoft.com/office/powerpoint/2010/main" val="2355618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25</a:t>
            </a:fld>
            <a:endParaRPr lang="zh-TW" altLang="en-US" dirty="0"/>
          </a:p>
        </p:txBody>
      </p:sp>
      <p:sp>
        <p:nvSpPr>
          <p:cNvPr id="3"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dirty="0">
              <a:solidFill>
                <a:srgbClr val="7030A0"/>
              </a:solidFill>
            </a:endParaRPr>
          </a:p>
        </p:txBody>
      </p:sp>
      <p:sp>
        <p:nvSpPr>
          <p:cNvPr id="4" name="文字版面配置區 1"/>
          <p:cNvSpPr txBox="1">
            <a:spLocks/>
          </p:cNvSpPr>
          <p:nvPr/>
        </p:nvSpPr>
        <p:spPr>
          <a:xfrm>
            <a:off x="457200" y="764704"/>
            <a:ext cx="4038600" cy="5361461"/>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六</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太陽光電逆變器</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PV Inverter</a:t>
            </a:r>
          </a:p>
          <a:p>
            <a:pPr>
              <a:spcBef>
                <a:spcPts val="0"/>
              </a:spcBef>
              <a:spcAft>
                <a:spcPts val="0"/>
              </a:spcAft>
            </a:pPr>
            <a:endParaRPr lang="zh-TW" altLang="en-US" sz="2800" dirty="0">
              <a:solidFill>
                <a:srgbClr val="002060"/>
              </a:solidFill>
            </a:endParaRPr>
          </a:p>
        </p:txBody>
      </p:sp>
      <p:sp>
        <p:nvSpPr>
          <p:cNvPr id="5" name="文字版面配置區 2"/>
          <p:cNvSpPr txBox="1">
            <a:spLocks/>
          </p:cNvSpPr>
          <p:nvPr/>
        </p:nvSpPr>
        <p:spPr>
          <a:xfrm>
            <a:off x="4648200" y="764704"/>
            <a:ext cx="4038600" cy="5361461"/>
          </a:xfrm>
          <a:prstGeom prst="rect">
            <a:avLst/>
          </a:prstGeom>
        </p:spPr>
        <p:txBody>
          <a:bodyPr>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對業績影響度</a:t>
            </a:r>
            <a:endParaRPr lang="en-US" altLang="zh-TW" sz="2800" u="sng" dirty="0">
              <a:solidFill>
                <a:srgbClr val="002060"/>
              </a:solidFill>
              <a:latin typeface="微軟正黑體" pitchFamily="34" charset="-120"/>
              <a:ea typeface="微軟正黑體" pitchFamily="34" charset="-120"/>
            </a:endParaRPr>
          </a:p>
          <a:p>
            <a:pPr algn="just">
              <a:spcBef>
                <a:spcPts val="0"/>
              </a:spcBef>
              <a:spcAft>
                <a:spcPts val="0"/>
              </a:spcAft>
            </a:pPr>
            <a:r>
              <a:rPr lang="zh-TW" altLang="en-US" sz="2800" dirty="0">
                <a:solidFill>
                  <a:srgbClr val="002060"/>
                </a:solidFill>
                <a:latin typeface="標楷體" pitchFamily="65" charset="-120"/>
                <a:ea typeface="標楷體" pitchFamily="65" charset="-120"/>
              </a:rPr>
              <a:t>　政府推動太陽光能政策，目標</a:t>
            </a:r>
            <a:r>
              <a:rPr lang="en-US" altLang="zh-TW" sz="2800" dirty="0">
                <a:solidFill>
                  <a:srgbClr val="002060"/>
                </a:solidFill>
                <a:latin typeface="標楷體" pitchFamily="65" charset="-120"/>
                <a:ea typeface="標楷體" pitchFamily="65" charset="-120"/>
              </a:rPr>
              <a:t>2025</a:t>
            </a:r>
            <a:r>
              <a:rPr lang="zh-TW" altLang="en-US" sz="2800" dirty="0">
                <a:solidFill>
                  <a:srgbClr val="002060"/>
                </a:solidFill>
                <a:latin typeface="標楷體" pitchFamily="65" charset="-120"/>
                <a:ea typeface="標楷體" pitchFamily="65" charset="-120"/>
              </a:rPr>
              <a:t>年達</a:t>
            </a:r>
            <a:r>
              <a:rPr lang="en-US" altLang="zh-TW" sz="2800" dirty="0">
                <a:solidFill>
                  <a:srgbClr val="002060"/>
                </a:solidFill>
                <a:latin typeface="標楷體" pitchFamily="65" charset="-120"/>
                <a:ea typeface="標楷體" pitchFamily="65" charset="-120"/>
              </a:rPr>
              <a:t>20G</a:t>
            </a:r>
            <a:r>
              <a:rPr lang="zh-TW" altLang="en-US" sz="2800" dirty="0">
                <a:solidFill>
                  <a:srgbClr val="002060"/>
                </a:solidFill>
                <a:latin typeface="標楷體" pitchFamily="65" charset="-120"/>
                <a:ea typeface="標楷體" pitchFamily="65" charset="-120"/>
              </a:rPr>
              <a:t>Ｗ建置，將逐年帶動營業額之高成長。</a:t>
            </a:r>
          </a:p>
        </p:txBody>
      </p:sp>
      <p:pic>
        <p:nvPicPr>
          <p:cNvPr id="6" name="Picture 2"/>
          <p:cNvPicPr>
            <a:picLocks noChangeAspect="1" noChangeArrowheads="1"/>
          </p:cNvPicPr>
          <p:nvPr/>
        </p:nvPicPr>
        <p:blipFill>
          <a:blip r:embed="rId2" cstate="print"/>
          <a:srcRect/>
          <a:stretch>
            <a:fillRect/>
          </a:stretch>
        </p:blipFill>
        <p:spPr bwMode="auto">
          <a:xfrm>
            <a:off x="683568" y="2564904"/>
            <a:ext cx="3312501" cy="3024336"/>
          </a:xfrm>
          <a:prstGeom prst="rect">
            <a:avLst/>
          </a:prstGeom>
          <a:noFill/>
          <a:ln w="9525">
            <a:noFill/>
            <a:miter lim="800000"/>
            <a:headEnd/>
            <a:tailEnd/>
          </a:ln>
        </p:spPr>
      </p:pic>
    </p:spTree>
    <p:extLst>
      <p:ext uri="{BB962C8B-B14F-4D97-AF65-F5344CB8AC3E}">
        <p14:creationId xmlns:p14="http://schemas.microsoft.com/office/powerpoint/2010/main" val="2447697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26</a:t>
            </a:fld>
            <a:endParaRPr lang="zh-TW" altLang="en-US" dirty="0"/>
          </a:p>
        </p:txBody>
      </p:sp>
      <p:sp>
        <p:nvSpPr>
          <p:cNvPr id="4" name="文字版面配置區 1"/>
          <p:cNvSpPr txBox="1">
            <a:spLocks/>
          </p:cNvSpPr>
          <p:nvPr/>
        </p:nvSpPr>
        <p:spPr>
          <a:xfrm>
            <a:off x="457200" y="930965"/>
            <a:ext cx="4038600" cy="5195200"/>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七</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台鐵號誌控制與監</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控系統</a:t>
            </a:r>
            <a:endParaRPr lang="zh-TW" altLang="en-US" sz="2800" dirty="0">
              <a:solidFill>
                <a:srgbClr val="002060"/>
              </a:solidFill>
            </a:endParaRPr>
          </a:p>
        </p:txBody>
      </p:sp>
      <p:sp>
        <p:nvSpPr>
          <p:cNvPr id="5" name="文字版面配置區 2"/>
          <p:cNvSpPr txBox="1">
            <a:spLocks/>
          </p:cNvSpPr>
          <p:nvPr/>
        </p:nvSpPr>
        <p:spPr>
          <a:xfrm>
            <a:off x="4648200" y="930966"/>
            <a:ext cx="4100264" cy="5195200"/>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對業績影響度</a:t>
            </a:r>
            <a:endParaRPr lang="en-US" altLang="zh-TW" sz="2800" u="sng" dirty="0">
              <a:solidFill>
                <a:srgbClr val="002060"/>
              </a:solidFill>
              <a:latin typeface="微軟正黑體" pitchFamily="34" charset="-120"/>
              <a:ea typeface="微軟正黑體" pitchFamily="34" charset="-120"/>
            </a:endParaRPr>
          </a:p>
          <a:p>
            <a:pPr algn="just">
              <a:spcBef>
                <a:spcPts val="0"/>
              </a:spcBef>
              <a:spcAft>
                <a:spcPts val="0"/>
              </a:spcAft>
            </a:pPr>
            <a:r>
              <a:rPr lang="zh-TW" altLang="en-US" sz="14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本公司與日本信號合作，取得台鐵南迴訂單約</a:t>
            </a:r>
            <a:r>
              <a:rPr lang="en-US" altLang="zh-TW" sz="2800" dirty="0">
                <a:solidFill>
                  <a:srgbClr val="002060"/>
                </a:solidFill>
                <a:latin typeface="標楷體" pitchFamily="65" charset="-120"/>
                <a:ea typeface="標楷體" pitchFamily="65" charset="-120"/>
              </a:rPr>
              <a:t>9</a:t>
            </a:r>
            <a:r>
              <a:rPr lang="zh-TW" altLang="en-US" sz="2800" dirty="0">
                <a:solidFill>
                  <a:srgbClr val="002060"/>
                </a:solidFill>
                <a:latin typeface="標楷體" pitchFamily="65" charset="-120"/>
                <a:ea typeface="標楷體" pitchFamily="65" charset="-120"/>
              </a:rPr>
              <a:t>億，順利進行中。此為前瞻計畫之軌道工程廣大市場之重要項目。</a:t>
            </a:r>
            <a:endParaRPr lang="en-US" altLang="zh-TW" sz="2800" dirty="0">
              <a:solidFill>
                <a:srgbClr val="002060"/>
              </a:solidFill>
              <a:latin typeface="標楷體" pitchFamily="65" charset="-120"/>
              <a:ea typeface="標楷體" pitchFamily="65" charset="-120"/>
            </a:endParaRPr>
          </a:p>
          <a:p>
            <a:pPr>
              <a:spcBef>
                <a:spcPts val="0"/>
              </a:spcBef>
              <a:spcAft>
                <a:spcPts val="0"/>
              </a:spcAft>
            </a:pPr>
            <a:endParaRPr lang="zh-TW" altLang="en-US" sz="2800" dirty="0">
              <a:solidFill>
                <a:srgbClr val="002060"/>
              </a:solidFill>
            </a:endParaRPr>
          </a:p>
        </p:txBody>
      </p:sp>
      <p:pic>
        <p:nvPicPr>
          <p:cNvPr id="6" name="圖片 5" descr="DSC_0050.jpg"/>
          <p:cNvPicPr>
            <a:picLocks noChangeAspect="1"/>
          </p:cNvPicPr>
          <p:nvPr/>
        </p:nvPicPr>
        <p:blipFill>
          <a:blip r:embed="rId2" cstate="print"/>
          <a:stretch>
            <a:fillRect/>
          </a:stretch>
        </p:blipFill>
        <p:spPr>
          <a:xfrm>
            <a:off x="611560" y="2924944"/>
            <a:ext cx="3851920" cy="2166705"/>
          </a:xfrm>
          <a:prstGeom prst="rect">
            <a:avLst/>
          </a:prstGeom>
        </p:spPr>
      </p:pic>
      <p:sp>
        <p:nvSpPr>
          <p:cNvPr id="7"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dirty="0">
              <a:solidFill>
                <a:srgbClr val="7030A0"/>
              </a:solidFill>
            </a:endParaRPr>
          </a:p>
        </p:txBody>
      </p:sp>
    </p:spTree>
    <p:extLst>
      <p:ext uri="{BB962C8B-B14F-4D97-AF65-F5344CB8AC3E}">
        <p14:creationId xmlns:p14="http://schemas.microsoft.com/office/powerpoint/2010/main" val="817775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lgn="r"/>
            <a:fld id="{9D9EED45-05A3-429E-9821-41CD03FCE36E}" type="slidenum">
              <a:rPr lang="zh-TW" altLang="en-US" smtClean="0"/>
              <a:pPr algn="r"/>
              <a:t>27</a:t>
            </a:fld>
            <a:endParaRPr lang="zh-TW" altLang="en-US" dirty="0"/>
          </a:p>
        </p:txBody>
      </p:sp>
      <p:sp>
        <p:nvSpPr>
          <p:cNvPr id="3"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dirty="0">
              <a:solidFill>
                <a:srgbClr val="7030A0"/>
              </a:solidFill>
            </a:endParaRPr>
          </a:p>
        </p:txBody>
      </p:sp>
      <p:sp>
        <p:nvSpPr>
          <p:cNvPr id="5" name="文字版面配置區 2"/>
          <p:cNvSpPr txBox="1">
            <a:spLocks/>
          </p:cNvSpPr>
          <p:nvPr/>
        </p:nvSpPr>
        <p:spPr>
          <a:xfrm>
            <a:off x="4648200" y="930966"/>
            <a:ext cx="4038600" cy="5378354"/>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對業績影響度</a:t>
            </a:r>
            <a:endParaRPr lang="en-US" altLang="zh-TW" sz="2800" u="sng" dirty="0">
              <a:solidFill>
                <a:srgbClr val="002060"/>
              </a:solidFill>
              <a:latin typeface="微軟正黑體" pitchFamily="34" charset="-120"/>
              <a:ea typeface="微軟正黑體" pitchFamily="34"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　 </a:t>
            </a:r>
            <a:r>
              <a:rPr lang="zh-TW" altLang="en-US" sz="1400" dirty="0">
                <a:solidFill>
                  <a:srgbClr val="002060"/>
                </a:solidFill>
                <a:latin typeface="標楷體" pitchFamily="65" charset="-120"/>
                <a:ea typeface="標楷體" pitchFamily="65" charset="-120"/>
              </a:rPr>
              <a:t>●</a:t>
            </a:r>
            <a:r>
              <a:rPr lang="zh-TW" altLang="en-US" sz="2600" dirty="0">
                <a:solidFill>
                  <a:srgbClr val="002060"/>
                </a:solidFill>
                <a:latin typeface="標楷體" pitchFamily="65" charset="-120"/>
                <a:ea typeface="標楷體" pitchFamily="65" charset="-120"/>
              </a:rPr>
              <a:t>近年已取得台鐵及新北捷運局等近</a:t>
            </a:r>
            <a:r>
              <a:rPr lang="en-US" altLang="zh-TW" sz="2600" dirty="0">
                <a:solidFill>
                  <a:srgbClr val="002060"/>
                </a:solidFill>
                <a:latin typeface="標楷體" pitchFamily="65" charset="-120"/>
                <a:ea typeface="標楷體" pitchFamily="65" charset="-120"/>
              </a:rPr>
              <a:t>30</a:t>
            </a:r>
            <a:r>
              <a:rPr lang="zh-TW" altLang="en-US" sz="2600" dirty="0">
                <a:solidFill>
                  <a:srgbClr val="002060"/>
                </a:solidFill>
                <a:latin typeface="標楷體" pitchFamily="65" charset="-120"/>
                <a:ea typeface="標楷體" pitchFamily="65" charset="-120"/>
              </a:rPr>
              <a:t>餘億元訂單，已奠定軌道</a:t>
            </a:r>
            <a:r>
              <a:rPr lang="en-US" altLang="zh-TW" sz="2600" dirty="0">
                <a:solidFill>
                  <a:srgbClr val="002060"/>
                </a:solidFill>
                <a:latin typeface="標楷體" pitchFamily="65" charset="-120"/>
                <a:ea typeface="標楷體" pitchFamily="65" charset="-120"/>
              </a:rPr>
              <a:t>(</a:t>
            </a:r>
            <a:r>
              <a:rPr lang="zh-TW" altLang="en-US" sz="2600" dirty="0">
                <a:solidFill>
                  <a:srgbClr val="002060"/>
                </a:solidFill>
                <a:latin typeface="標楷體" pitchFamily="65" charset="-120"/>
                <a:ea typeface="標楷體" pitchFamily="65" charset="-120"/>
              </a:rPr>
              <a:t>高鐵、台鐵、輕軌等</a:t>
            </a:r>
            <a:r>
              <a:rPr lang="en-US" altLang="zh-TW" sz="2600" dirty="0">
                <a:solidFill>
                  <a:srgbClr val="002060"/>
                </a:solidFill>
                <a:latin typeface="標楷體" pitchFamily="65" charset="-120"/>
                <a:ea typeface="標楷體" pitchFamily="65" charset="-120"/>
              </a:rPr>
              <a:t>)</a:t>
            </a:r>
            <a:r>
              <a:rPr lang="zh-TW" altLang="en-US" sz="2600" dirty="0">
                <a:solidFill>
                  <a:srgbClr val="002060"/>
                </a:solidFill>
                <a:latin typeface="標楷體" pitchFamily="65" charset="-120"/>
                <a:ea typeface="標楷體" pitchFamily="65" charset="-120"/>
              </a:rPr>
              <a:t>架空接觸線系統工程之穩健技術能力。</a:t>
            </a:r>
            <a:endParaRPr lang="en-US" altLang="zh-TW" sz="2600" dirty="0">
              <a:solidFill>
                <a:srgbClr val="002060"/>
              </a:solidFill>
              <a:latin typeface="標楷體" pitchFamily="65" charset="-120"/>
              <a:ea typeface="標楷體" pitchFamily="65" charset="-120"/>
            </a:endParaRPr>
          </a:p>
          <a:p>
            <a:pPr>
              <a:spcBef>
                <a:spcPts val="0"/>
              </a:spcBef>
              <a:spcAft>
                <a:spcPts val="0"/>
              </a:spcAft>
            </a:pPr>
            <a:r>
              <a:rPr lang="zh-TW" altLang="en-US" sz="2600" dirty="0">
                <a:solidFill>
                  <a:srgbClr val="002060"/>
                </a:solidFill>
                <a:latin typeface="標楷體" pitchFamily="65" charset="-120"/>
                <a:ea typeface="標楷體" pitchFamily="65" charset="-120"/>
              </a:rPr>
              <a:t>　 </a:t>
            </a:r>
            <a:r>
              <a:rPr lang="zh-TW" altLang="en-US" sz="1400" dirty="0">
                <a:solidFill>
                  <a:srgbClr val="002060"/>
                </a:solidFill>
                <a:latin typeface="標楷體" pitchFamily="65" charset="-120"/>
                <a:ea typeface="標楷體" pitchFamily="65" charset="-120"/>
              </a:rPr>
              <a:t>●</a:t>
            </a:r>
            <a:r>
              <a:rPr lang="zh-TW" altLang="en-US" sz="2600" dirty="0">
                <a:solidFill>
                  <a:srgbClr val="002060"/>
                </a:solidFill>
                <a:latin typeface="標楷體" pitchFamily="65" charset="-120"/>
                <a:ea typeface="標楷體" pitchFamily="65" charset="-120"/>
              </a:rPr>
              <a:t>目前正施工的案件有彰化段和宜蘭段、基隆至新竹、台南至屏東、淡水及安坑輕軌等電車線</a:t>
            </a:r>
            <a:r>
              <a:rPr lang="en-US" altLang="zh-TW" dirty="0">
                <a:solidFill>
                  <a:srgbClr val="002060"/>
                </a:solidFill>
                <a:latin typeface="標楷體" pitchFamily="65" charset="-120"/>
                <a:ea typeface="標楷體" pitchFamily="65" charset="-120"/>
              </a:rPr>
              <a:t>O.C.S.</a:t>
            </a:r>
            <a:r>
              <a:rPr lang="zh-TW" altLang="en-US" sz="2600" dirty="0">
                <a:solidFill>
                  <a:srgbClr val="002060"/>
                </a:solidFill>
                <a:latin typeface="標楷體" pitchFamily="65" charset="-120"/>
                <a:ea typeface="標楷體" pitchFamily="65" charset="-120"/>
              </a:rPr>
              <a:t>架空線路工程。</a:t>
            </a:r>
            <a:endParaRPr lang="zh-TW" altLang="en-US" sz="2600" dirty="0">
              <a:solidFill>
                <a:srgbClr val="002060"/>
              </a:solidFill>
            </a:endParaRPr>
          </a:p>
        </p:txBody>
      </p:sp>
      <p:pic>
        <p:nvPicPr>
          <p:cNvPr id="6" name="Picture 6" descr="A:\懸臂裝置.tif"/>
          <p:cNvPicPr>
            <a:picLocks noChangeAspect="1" noChangeArrowheads="1"/>
          </p:cNvPicPr>
          <p:nvPr/>
        </p:nvPicPr>
        <p:blipFill>
          <a:blip r:embed="rId2" cstate="print">
            <a:lum bright="20000"/>
          </a:blip>
          <a:srcRect/>
          <a:stretch>
            <a:fillRect/>
          </a:stretch>
        </p:blipFill>
        <p:spPr bwMode="auto">
          <a:xfrm>
            <a:off x="1824934" y="2924944"/>
            <a:ext cx="2201388" cy="2808312"/>
          </a:xfrm>
          <a:prstGeom prst="rect">
            <a:avLst/>
          </a:prstGeom>
          <a:noFill/>
        </p:spPr>
      </p:pic>
      <p:sp>
        <p:nvSpPr>
          <p:cNvPr id="10" name="文字版面配置區 1"/>
          <p:cNvSpPr txBox="1">
            <a:spLocks/>
          </p:cNvSpPr>
          <p:nvPr/>
        </p:nvSpPr>
        <p:spPr>
          <a:xfrm>
            <a:off x="457200" y="930965"/>
            <a:ext cx="4038600" cy="5195200"/>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b="0" dirty="0">
              <a:solidFill>
                <a:srgbClr val="002060"/>
              </a:solidFill>
            </a:endParaRPr>
          </a:p>
          <a:p>
            <a:pP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八</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軌道用</a:t>
            </a:r>
            <a:r>
              <a:rPr lang="en-US" altLang="zh-TW" sz="2800" dirty="0">
                <a:solidFill>
                  <a:srgbClr val="002060"/>
                </a:solidFill>
                <a:latin typeface="標楷體" pitchFamily="65" charset="-120"/>
                <a:ea typeface="標楷體" pitchFamily="65" charset="-120"/>
              </a:rPr>
              <a:t>O.C.S.</a:t>
            </a:r>
            <a:r>
              <a:rPr lang="zh-TW" altLang="en-US" sz="2800" dirty="0">
                <a:solidFill>
                  <a:srgbClr val="002060"/>
                </a:solidFill>
                <a:latin typeface="標楷體" pitchFamily="65" charset="-120"/>
                <a:ea typeface="標楷體" pitchFamily="65" charset="-120"/>
              </a:rPr>
              <a:t>懸臂</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支持裝置及安裝工</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程</a:t>
            </a:r>
            <a:endParaRPr lang="zh-TW" altLang="en-US" sz="2800" dirty="0">
              <a:solidFill>
                <a:srgbClr val="002060"/>
              </a:solidFill>
            </a:endParaRPr>
          </a:p>
        </p:txBody>
      </p:sp>
    </p:spTree>
    <p:extLst>
      <p:ext uri="{BB962C8B-B14F-4D97-AF65-F5344CB8AC3E}">
        <p14:creationId xmlns:p14="http://schemas.microsoft.com/office/powerpoint/2010/main" val="1855802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28</a:t>
            </a:fld>
            <a:endParaRPr lang="zh-TW" altLang="en-US" dirty="0"/>
          </a:p>
        </p:txBody>
      </p:sp>
      <p:sp>
        <p:nvSpPr>
          <p:cNvPr id="3"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dirty="0">
              <a:solidFill>
                <a:srgbClr val="7030A0"/>
              </a:solidFill>
            </a:endParaRPr>
          </a:p>
        </p:txBody>
      </p:sp>
      <p:sp>
        <p:nvSpPr>
          <p:cNvPr id="4" name="文字版面配置區 1"/>
          <p:cNvSpPr txBox="1">
            <a:spLocks/>
          </p:cNvSpPr>
          <p:nvPr/>
        </p:nvSpPr>
        <p:spPr>
          <a:xfrm>
            <a:off x="457200" y="1052737"/>
            <a:ext cx="4038600" cy="5073428"/>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項    目</a:t>
            </a:r>
            <a:endParaRPr lang="en-US" altLang="zh-TW" sz="2800" u="sng" dirty="0">
              <a:solidFill>
                <a:srgbClr val="002060"/>
              </a:solidFill>
              <a:latin typeface="微軟正黑體" pitchFamily="34" charset="-120"/>
              <a:ea typeface="微軟正黑體" pitchFamily="34"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九</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電信交換機房／通</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訊基地台直流高頻</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電源開關</a:t>
            </a:r>
            <a:endParaRPr lang="zh-TW" altLang="en-US" sz="2800" dirty="0">
              <a:solidFill>
                <a:srgbClr val="002060"/>
              </a:solidFill>
            </a:endParaRPr>
          </a:p>
        </p:txBody>
      </p:sp>
      <p:sp>
        <p:nvSpPr>
          <p:cNvPr id="5" name="文字版面配置區 2"/>
          <p:cNvSpPr txBox="1">
            <a:spLocks/>
          </p:cNvSpPr>
          <p:nvPr/>
        </p:nvSpPr>
        <p:spPr>
          <a:xfrm>
            <a:off x="4648200" y="1052737"/>
            <a:ext cx="4038600" cy="5073427"/>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對業績影響度</a:t>
            </a:r>
            <a:endParaRPr lang="en-US" altLang="zh-TW" sz="2800" u="sng" dirty="0">
              <a:solidFill>
                <a:srgbClr val="002060"/>
              </a:solidFill>
              <a:latin typeface="微軟正黑體" pitchFamily="34" charset="-120"/>
              <a:ea typeface="微軟正黑體" pitchFamily="34"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  針對國內外</a:t>
            </a:r>
            <a:r>
              <a:rPr lang="en-US" altLang="zh-TW" sz="2800" dirty="0">
                <a:solidFill>
                  <a:srgbClr val="002060"/>
                </a:solidFill>
                <a:latin typeface="標楷體" pitchFamily="65" charset="-120"/>
                <a:ea typeface="標楷體" pitchFamily="65" charset="-120"/>
              </a:rPr>
              <a:t>5G/6G</a:t>
            </a:r>
            <a:r>
              <a:rPr lang="zh-TW" altLang="en-US" sz="2800" dirty="0">
                <a:solidFill>
                  <a:srgbClr val="002060"/>
                </a:solidFill>
                <a:latin typeface="標楷體" pitchFamily="65" charset="-120"/>
                <a:ea typeface="標楷體" pitchFamily="65" charset="-120"/>
              </a:rPr>
              <a:t>市場積極推展。</a:t>
            </a:r>
            <a:endParaRPr lang="zh-TW" altLang="en-US" sz="2800" dirty="0">
              <a:solidFill>
                <a:srgbClr val="002060"/>
              </a:solidFill>
            </a:endParaRPr>
          </a:p>
        </p:txBody>
      </p:sp>
      <p:pic>
        <p:nvPicPr>
          <p:cNvPr id="7" name="Picture 3"/>
          <p:cNvPicPr>
            <a:picLocks noChangeAspect="1" noChangeArrowheads="1"/>
          </p:cNvPicPr>
          <p:nvPr/>
        </p:nvPicPr>
        <p:blipFill>
          <a:blip r:embed="rId2" cstate="print"/>
          <a:srcRect/>
          <a:stretch>
            <a:fillRect/>
          </a:stretch>
        </p:blipFill>
        <p:spPr bwMode="auto">
          <a:xfrm>
            <a:off x="971600" y="3356992"/>
            <a:ext cx="3240360" cy="2029943"/>
          </a:xfrm>
          <a:prstGeom prst="rect">
            <a:avLst/>
          </a:prstGeom>
          <a:ln>
            <a:noFill/>
          </a:ln>
          <a:effectLst>
            <a:softEdge rad="112500"/>
          </a:effectLst>
        </p:spPr>
      </p:pic>
    </p:spTree>
    <p:extLst>
      <p:ext uri="{BB962C8B-B14F-4D97-AF65-F5344CB8AC3E}">
        <p14:creationId xmlns:p14="http://schemas.microsoft.com/office/powerpoint/2010/main" val="3631603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29</a:t>
            </a:fld>
            <a:endParaRPr lang="zh-TW" altLang="en-US" dirty="0"/>
          </a:p>
        </p:txBody>
      </p:sp>
      <p:sp>
        <p:nvSpPr>
          <p:cNvPr id="3"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dirty="0">
              <a:solidFill>
                <a:srgbClr val="7030A0"/>
              </a:solidFill>
            </a:endParaRPr>
          </a:p>
        </p:txBody>
      </p:sp>
      <p:sp>
        <p:nvSpPr>
          <p:cNvPr id="4" name="文字版面配置區 1"/>
          <p:cNvSpPr txBox="1">
            <a:spLocks/>
          </p:cNvSpPr>
          <p:nvPr/>
        </p:nvSpPr>
        <p:spPr>
          <a:xfrm>
            <a:off x="457200" y="1052735"/>
            <a:ext cx="4042792" cy="5073429"/>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8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項    目</a:t>
            </a:r>
            <a:endParaRPr lang="en-US" altLang="zh-TW" sz="2800" u="sng" dirty="0">
              <a:solidFill>
                <a:srgbClr val="002060"/>
              </a:solidFill>
              <a:latin typeface="微軟正黑體" pitchFamily="34" charset="-120"/>
              <a:ea typeface="微軟正黑體" pitchFamily="34"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十</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電動大巴士</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en-US" altLang="zh-TW" sz="2800" dirty="0">
                <a:solidFill>
                  <a:srgbClr val="00206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充電設備</a:t>
            </a:r>
            <a:endParaRPr lang="zh-TW" altLang="en-US" sz="2800" dirty="0">
              <a:solidFill>
                <a:srgbClr val="002060"/>
              </a:solidFill>
            </a:endParaRPr>
          </a:p>
        </p:txBody>
      </p:sp>
      <p:pic>
        <p:nvPicPr>
          <p:cNvPr id="6" name="Picture 3" descr="C:\Users\890933\AppData\Local\Microsoft\Windows\Temporary Internet Files\Content.Outlook\4TDVH85S\IMG_8790.JPG"/>
          <p:cNvPicPr>
            <a:picLocks noChangeAspect="1" noChangeArrowheads="1"/>
          </p:cNvPicPr>
          <p:nvPr/>
        </p:nvPicPr>
        <p:blipFill>
          <a:blip r:embed="rId2" cstate="print"/>
          <a:srcRect/>
          <a:stretch>
            <a:fillRect/>
          </a:stretch>
        </p:blipFill>
        <p:spPr bwMode="auto">
          <a:xfrm>
            <a:off x="827584" y="2944018"/>
            <a:ext cx="3024336" cy="2154480"/>
          </a:xfrm>
          <a:prstGeom prst="rect">
            <a:avLst/>
          </a:prstGeom>
          <a:ln>
            <a:noFill/>
          </a:ln>
          <a:effectLst>
            <a:softEdge rad="112500"/>
          </a:effectLst>
        </p:spPr>
      </p:pic>
      <p:sp>
        <p:nvSpPr>
          <p:cNvPr id="8" name="文字版面配置區 2"/>
          <p:cNvSpPr txBox="1">
            <a:spLocks/>
          </p:cNvSpPr>
          <p:nvPr/>
        </p:nvSpPr>
        <p:spPr>
          <a:xfrm>
            <a:off x="4648200" y="1052735"/>
            <a:ext cx="4038600" cy="532308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endParaRPr lang="en-US" altLang="zh-TW" sz="2400" dirty="0">
              <a:solidFill>
                <a:srgbClr val="002060"/>
              </a:solidFill>
            </a:endParaRPr>
          </a:p>
          <a:p>
            <a:pPr algn="ctr">
              <a:spcBef>
                <a:spcPts val="0"/>
              </a:spcBef>
              <a:spcAft>
                <a:spcPts val="0"/>
              </a:spcAft>
            </a:pPr>
            <a:r>
              <a:rPr lang="zh-TW" altLang="en-US" sz="2800" u="sng" dirty="0">
                <a:solidFill>
                  <a:srgbClr val="002060"/>
                </a:solidFill>
                <a:latin typeface="微軟正黑體" pitchFamily="34" charset="-120"/>
                <a:ea typeface="微軟正黑體" pitchFamily="34" charset="-120"/>
              </a:rPr>
              <a:t>對業績影響度</a:t>
            </a:r>
            <a:endParaRPr lang="en-US" altLang="zh-TW" sz="2800" u="sng" dirty="0">
              <a:solidFill>
                <a:srgbClr val="002060"/>
              </a:solidFill>
              <a:latin typeface="微軟正黑體" pitchFamily="34" charset="-120"/>
              <a:ea typeface="微軟正黑體" pitchFamily="34" charset="-120"/>
            </a:endParaRPr>
          </a:p>
          <a:p>
            <a:pPr algn="just">
              <a:spcBef>
                <a:spcPts val="0"/>
              </a:spcBef>
              <a:spcAft>
                <a:spcPts val="0"/>
              </a:spcAft>
            </a:pPr>
            <a:r>
              <a:rPr lang="zh-TW" altLang="en-US" sz="2400" dirty="0">
                <a:solidFill>
                  <a:srgbClr val="002060"/>
                </a:solidFill>
                <a:latin typeface="標楷體" pitchFamily="65" charset="-120"/>
                <a:ea typeface="標楷體" pitchFamily="65" charset="-120"/>
              </a:rPr>
              <a:t>  </a:t>
            </a:r>
            <a:r>
              <a:rPr lang="zh-TW" altLang="zh-TW" sz="2400" dirty="0">
                <a:solidFill>
                  <a:srgbClr val="002060"/>
                </a:solidFill>
                <a:latin typeface="標楷體" pitchFamily="65" charset="-120"/>
                <a:ea typeface="標楷體" pitchFamily="65" charset="-120"/>
              </a:rPr>
              <a:t>政府</a:t>
            </a:r>
            <a:r>
              <a:rPr lang="zh-TW" altLang="en-US" sz="2400" dirty="0">
                <a:solidFill>
                  <a:srgbClr val="002060"/>
                </a:solidFill>
                <a:latin typeface="標楷體" pitchFamily="65" charset="-120"/>
                <a:ea typeface="標楷體" pitchFamily="65" charset="-120"/>
              </a:rPr>
              <a:t>已宣示到</a:t>
            </a:r>
            <a:r>
              <a:rPr lang="en-US" altLang="zh-TW" sz="2400" dirty="0">
                <a:solidFill>
                  <a:srgbClr val="002060"/>
                </a:solidFill>
                <a:latin typeface="標楷體" pitchFamily="65" charset="-120"/>
                <a:ea typeface="標楷體" pitchFamily="65" charset="-120"/>
              </a:rPr>
              <a:t>2030</a:t>
            </a:r>
            <a:r>
              <a:rPr lang="zh-TW" altLang="zh-TW" sz="2400" dirty="0">
                <a:solidFill>
                  <a:srgbClr val="002060"/>
                </a:solidFill>
                <a:latin typeface="標楷體" pitchFamily="65" charset="-120"/>
                <a:ea typeface="標楷體" pitchFamily="65" charset="-120"/>
              </a:rPr>
              <a:t>年</a:t>
            </a:r>
            <a:r>
              <a:rPr lang="zh-TW" altLang="en-US" sz="2400" dirty="0">
                <a:solidFill>
                  <a:srgbClr val="002060"/>
                </a:solidFill>
                <a:latin typeface="標楷體" pitchFamily="65" charset="-120"/>
                <a:ea typeface="標楷體" pitchFamily="65" charset="-120"/>
              </a:rPr>
              <a:t>市區公車全面電動化之目標，共約</a:t>
            </a:r>
            <a:r>
              <a:rPr lang="en-US" altLang="zh-TW" sz="2400" dirty="0">
                <a:solidFill>
                  <a:srgbClr val="002060"/>
                </a:solidFill>
                <a:latin typeface="標楷體" pitchFamily="65" charset="-120"/>
                <a:ea typeface="標楷體" pitchFamily="65" charset="-120"/>
              </a:rPr>
              <a:t>1</a:t>
            </a:r>
            <a:r>
              <a:rPr lang="zh-TW" altLang="zh-TW" sz="2400" dirty="0">
                <a:solidFill>
                  <a:srgbClr val="002060"/>
                </a:solidFill>
                <a:latin typeface="標楷體" pitchFamily="65" charset="-120"/>
                <a:ea typeface="標楷體" pitchFamily="65" charset="-120"/>
              </a:rPr>
              <a:t>萬輛電動</a:t>
            </a:r>
            <a:r>
              <a:rPr lang="zh-TW" altLang="en-US" sz="2400" dirty="0">
                <a:solidFill>
                  <a:srgbClr val="002060"/>
                </a:solidFill>
                <a:latin typeface="標楷體" pitchFamily="65" charset="-120"/>
                <a:ea typeface="標楷體" pitchFamily="65" charset="-120"/>
              </a:rPr>
              <a:t>大</a:t>
            </a:r>
            <a:r>
              <a:rPr lang="zh-TW" altLang="zh-TW" sz="2400" dirty="0">
                <a:solidFill>
                  <a:srgbClr val="002060"/>
                </a:solidFill>
                <a:latin typeface="標楷體" pitchFamily="65" charset="-120"/>
                <a:ea typeface="標楷體" pitchFamily="65" charset="-120"/>
              </a:rPr>
              <a:t>巴</a:t>
            </a:r>
            <a:r>
              <a:rPr lang="zh-TW" altLang="en-US" sz="2400" dirty="0">
                <a:solidFill>
                  <a:srgbClr val="002060"/>
                </a:solidFill>
                <a:latin typeface="標楷體" pitchFamily="65" charset="-120"/>
                <a:ea typeface="標楷體" pitchFamily="65" charset="-120"/>
              </a:rPr>
              <a:t>之需求。</a:t>
            </a:r>
            <a:endParaRPr lang="zh-TW" altLang="zh-TW" sz="2400" dirty="0">
              <a:solidFill>
                <a:srgbClr val="002060"/>
              </a:solidFill>
              <a:latin typeface="標楷體" pitchFamily="65" charset="-120"/>
              <a:ea typeface="標楷體" pitchFamily="65" charset="-120"/>
            </a:endParaRPr>
          </a:p>
          <a:p>
            <a:pPr algn="just">
              <a:spcBef>
                <a:spcPts val="0"/>
              </a:spcBef>
              <a:spcAft>
                <a:spcPts val="0"/>
              </a:spcAft>
            </a:pPr>
            <a:r>
              <a:rPr lang="zh-TW" altLang="en-US" sz="2400" dirty="0">
                <a:solidFill>
                  <a:srgbClr val="002060"/>
                </a:solidFill>
                <a:latin typeface="標楷體" pitchFamily="65" charset="-120"/>
                <a:ea typeface="標楷體" pitchFamily="65" charset="-120"/>
              </a:rPr>
              <a:t>　本公司已與唐榮車輛合作</a:t>
            </a:r>
            <a:br>
              <a:rPr lang="en-US" altLang="zh-TW" sz="2400" dirty="0">
                <a:solidFill>
                  <a:srgbClr val="002060"/>
                </a:solidFill>
                <a:latin typeface="標楷體" pitchFamily="65" charset="-120"/>
                <a:ea typeface="標楷體" pitchFamily="65" charset="-120"/>
              </a:rPr>
            </a:br>
            <a:r>
              <a:rPr lang="zh-TW" altLang="en-US" sz="2400" dirty="0">
                <a:solidFill>
                  <a:srgbClr val="002060"/>
                </a:solidFill>
                <a:latin typeface="標楷體" pitchFamily="65" charset="-120"/>
                <a:ea typeface="標楷體" pitchFamily="65" charset="-120"/>
              </a:rPr>
              <a:t>，分置於桃園、台中、台南</a:t>
            </a:r>
            <a:br>
              <a:rPr lang="en-US" altLang="zh-TW" sz="2400" dirty="0">
                <a:solidFill>
                  <a:srgbClr val="002060"/>
                </a:solidFill>
                <a:latin typeface="標楷體" pitchFamily="65" charset="-120"/>
                <a:ea typeface="標楷體" pitchFamily="65" charset="-120"/>
              </a:rPr>
            </a:br>
            <a:r>
              <a:rPr lang="zh-TW" altLang="en-US" sz="2400" dirty="0">
                <a:solidFill>
                  <a:srgbClr val="002060"/>
                </a:solidFill>
                <a:latin typeface="標楷體" pitchFamily="65" charset="-120"/>
                <a:ea typeface="標楷體" pitchFamily="65" charset="-120"/>
              </a:rPr>
              <a:t>、金門等地，</a:t>
            </a:r>
            <a:r>
              <a:rPr lang="zh-TW" altLang="zh-TW" sz="2400" dirty="0">
                <a:solidFill>
                  <a:srgbClr val="002060"/>
                </a:solidFill>
                <a:latin typeface="標楷體" pitchFamily="65" charset="-120"/>
                <a:ea typeface="標楷體" pitchFamily="65" charset="-120"/>
              </a:rPr>
              <a:t>以</a:t>
            </a:r>
            <a:r>
              <a:rPr lang="zh-TW" altLang="en-US" sz="2400" dirty="0">
                <a:solidFill>
                  <a:srgbClr val="002060"/>
                </a:solidFill>
                <a:latin typeface="標楷體" pitchFamily="65" charset="-120"/>
                <a:ea typeface="標楷體" pitchFamily="65" charset="-120"/>
              </a:rPr>
              <a:t>唐榮車輛評估</a:t>
            </a:r>
            <a:r>
              <a:rPr lang="zh-TW" altLang="zh-TW" sz="2400" dirty="0">
                <a:solidFill>
                  <a:srgbClr val="002060"/>
                </a:solidFill>
                <a:latin typeface="標楷體" pitchFamily="65" charset="-120"/>
                <a:ea typeface="標楷體" pitchFamily="65" charset="-120"/>
              </a:rPr>
              <a:t>未來</a:t>
            </a:r>
            <a:r>
              <a:rPr lang="zh-TW" altLang="en-US" sz="2400" dirty="0">
                <a:solidFill>
                  <a:srgbClr val="002060"/>
                </a:solidFill>
                <a:latin typeface="標楷體" pitchFamily="65" charset="-120"/>
                <a:ea typeface="標楷體" pitchFamily="65" charset="-120"/>
              </a:rPr>
              <a:t>十</a:t>
            </a:r>
            <a:r>
              <a:rPr lang="zh-TW" altLang="zh-TW" sz="2400" dirty="0">
                <a:solidFill>
                  <a:srgbClr val="002060"/>
                </a:solidFill>
                <a:latin typeface="標楷體" pitchFamily="65" charset="-120"/>
                <a:ea typeface="標楷體" pitchFamily="65" charset="-120"/>
              </a:rPr>
              <a:t>年</a:t>
            </a:r>
            <a:r>
              <a:rPr lang="zh-TW" altLang="en-US" sz="2400" dirty="0">
                <a:solidFill>
                  <a:srgbClr val="002060"/>
                </a:solidFill>
                <a:latin typeface="標楷體" pitchFamily="65" charset="-120"/>
                <a:ea typeface="標楷體" pitchFamily="65" charset="-120"/>
              </a:rPr>
              <a:t>電動大巴需求即將</a:t>
            </a:r>
            <a:r>
              <a:rPr lang="zh-TW" altLang="zh-TW" sz="2400" dirty="0">
                <a:solidFill>
                  <a:srgbClr val="002060"/>
                </a:solidFill>
                <a:latin typeface="標楷體" pitchFamily="65" charset="-120"/>
                <a:ea typeface="標楷體" pitchFamily="65" charset="-120"/>
              </a:rPr>
              <a:t>大幅成長</a:t>
            </a:r>
            <a:r>
              <a:rPr lang="zh-TW" altLang="en-US" sz="2400" dirty="0">
                <a:solidFill>
                  <a:srgbClr val="002060"/>
                </a:solidFill>
                <a:latin typeface="標楷體" pitchFamily="65" charset="-120"/>
                <a:ea typeface="標楷體" pitchFamily="65" charset="-120"/>
              </a:rPr>
              <a:t>，同時帶動充電設備及儲能設備需求。</a:t>
            </a:r>
            <a:endParaRPr lang="zh-TW" altLang="en-US" sz="2400" dirty="0">
              <a:solidFill>
                <a:srgbClr val="002060"/>
              </a:solidFill>
            </a:endParaRPr>
          </a:p>
          <a:p>
            <a:pPr>
              <a:spcBef>
                <a:spcPts val="0"/>
              </a:spcBef>
              <a:spcAft>
                <a:spcPts val="0"/>
              </a:spcAft>
            </a:pPr>
            <a:endParaRPr lang="zh-TW" altLang="en-US" sz="2400" dirty="0">
              <a:solidFill>
                <a:srgbClr val="002060"/>
              </a:solidFill>
            </a:endParaRPr>
          </a:p>
        </p:txBody>
      </p:sp>
    </p:spTree>
    <p:extLst>
      <p:ext uri="{BB962C8B-B14F-4D97-AF65-F5344CB8AC3E}">
        <p14:creationId xmlns:p14="http://schemas.microsoft.com/office/powerpoint/2010/main" val="272735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txBox="1">
            <a:spLocks/>
          </p:cNvSpPr>
          <p:nvPr/>
        </p:nvSpPr>
        <p:spPr>
          <a:xfrm>
            <a:off x="449662" y="260648"/>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簡報大綱</a:t>
            </a:r>
            <a:endParaRPr lang="zh-TW" altLang="en-US" sz="5200" b="1" u="sng"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endParaRPr>
          </a:p>
        </p:txBody>
      </p:sp>
      <p:sp>
        <p:nvSpPr>
          <p:cNvPr id="4" name="文字版面配置區 1"/>
          <p:cNvSpPr txBox="1">
            <a:spLocks/>
          </p:cNvSpPr>
          <p:nvPr/>
        </p:nvSpPr>
        <p:spPr>
          <a:xfrm>
            <a:off x="1115616" y="1484783"/>
            <a:ext cx="7571184" cy="4641381"/>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一、</a:t>
            </a:r>
            <a:r>
              <a:rPr lang="zh-TW" altLang="en-US" sz="2800" dirty="0">
                <a:solidFill>
                  <a:srgbClr val="002060"/>
                </a:solidFill>
                <a:latin typeface="標楷體" pitchFamily="65" charset="-120"/>
                <a:ea typeface="標楷體" pitchFamily="65" charset="-120"/>
              </a:rPr>
              <a:t>公司簡介      </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4.  </a:t>
            </a: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二、經營理念</a:t>
            </a: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………………………10. </a:t>
            </a:r>
            <a:endParaRPr lang="en-US" altLang="zh-TW" sz="2800" i="1"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三、產品介紹</a:t>
            </a: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………………………11. </a:t>
            </a: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四、市場需求</a:t>
            </a: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………………………17. </a:t>
            </a: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五、競爭優勢</a:t>
            </a: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………………………18. </a:t>
            </a:r>
            <a:endParaRPr lang="en-US" altLang="zh-TW" sz="2800" i="1"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六、主要需求客戶  </a:t>
            </a:r>
            <a:r>
              <a:rPr lang="en-US" altLang="zh-TW" sz="2800" dirty="0">
                <a:solidFill>
                  <a:srgbClr val="002060"/>
                </a:solidFill>
                <a:latin typeface="標楷體" pitchFamily="65" charset="-120"/>
                <a:ea typeface="標楷體" pitchFamily="65" charset="-120"/>
              </a:rPr>
              <a:t>………………………19.</a:t>
            </a:r>
            <a:endParaRPr lang="en-US" altLang="zh-TW" sz="2800" dirty="0">
              <a:solidFill>
                <a:srgbClr val="002060"/>
              </a:solidFill>
              <a:latin typeface="標楷體" pitchFamily="65" charset="-120"/>
              <a:ea typeface="標楷體" pitchFamily="65" charset="-120"/>
              <a:sym typeface="Monotype Sorts" pitchFamily="2" charset="2"/>
            </a:endParaRP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七、技術與研發    </a:t>
            </a:r>
            <a:r>
              <a:rPr lang="en-US" altLang="zh-TW" sz="2800" dirty="0">
                <a:solidFill>
                  <a:srgbClr val="002060"/>
                </a:solidFill>
                <a:latin typeface="標楷體" pitchFamily="65" charset="-120"/>
                <a:ea typeface="標楷體" pitchFamily="65" charset="-120"/>
              </a:rPr>
              <a:t>………………………20. </a:t>
            </a: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八、未來市場策略  </a:t>
            </a:r>
            <a:r>
              <a:rPr lang="en-US" altLang="zh-TW" sz="2800" dirty="0">
                <a:solidFill>
                  <a:srgbClr val="002060"/>
                </a:solidFill>
                <a:latin typeface="標楷體" pitchFamily="65" charset="-120"/>
                <a:ea typeface="標楷體" pitchFamily="65" charset="-120"/>
              </a:rPr>
              <a:t>………………………31. </a:t>
            </a:r>
          </a:p>
          <a:p>
            <a:pPr>
              <a:spcBef>
                <a:spcPts val="0"/>
              </a:spcBef>
              <a:spcAft>
                <a:spcPts val="0"/>
              </a:spcAft>
            </a:pPr>
            <a:r>
              <a:rPr lang="zh-TW" altLang="en-US" sz="2800" dirty="0">
                <a:solidFill>
                  <a:srgbClr val="002060"/>
                </a:solidFill>
                <a:latin typeface="標楷體" pitchFamily="65" charset="-120"/>
                <a:ea typeface="標楷體" pitchFamily="65" charset="-120"/>
                <a:sym typeface="Monotype Sorts" pitchFamily="2" charset="2"/>
              </a:rPr>
              <a:t>九、營運概況</a:t>
            </a:r>
            <a:r>
              <a:rPr lang="zh-TW" altLang="en-US" sz="2800" dirty="0">
                <a:solidFill>
                  <a:srgbClr val="002060"/>
                </a:solidFill>
                <a:latin typeface="標楷體" pitchFamily="65" charset="-120"/>
                <a:ea typeface="標楷體" pitchFamily="65" charset="-120"/>
              </a:rPr>
              <a:t> 　   </a:t>
            </a:r>
            <a:r>
              <a:rPr lang="en-US" altLang="zh-TW" sz="2800" dirty="0">
                <a:solidFill>
                  <a:srgbClr val="002060"/>
                </a:solidFill>
                <a:latin typeface="標楷體" pitchFamily="65" charset="-120"/>
                <a:ea typeface="標楷體" pitchFamily="65" charset="-120"/>
              </a:rPr>
              <a:t>………………………32. </a:t>
            </a:r>
            <a:endParaRPr lang="en-US" altLang="zh-TW" sz="2800" i="1"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十、未來發展      </a:t>
            </a:r>
            <a:r>
              <a:rPr lang="en-US" altLang="zh-TW" sz="2800" dirty="0">
                <a:solidFill>
                  <a:srgbClr val="002060"/>
                </a:solidFill>
                <a:latin typeface="標楷體" pitchFamily="65" charset="-120"/>
                <a:ea typeface="標楷體" pitchFamily="65" charset="-120"/>
              </a:rPr>
              <a:t>………………………34. </a:t>
            </a:r>
            <a:endParaRPr lang="en-US" altLang="zh-TW" sz="2800" i="1" dirty="0">
              <a:solidFill>
                <a:srgbClr val="002060"/>
              </a:solidFill>
              <a:latin typeface="標楷體" pitchFamily="65" charset="-120"/>
              <a:ea typeface="標楷體" pitchFamily="65" charset="-120"/>
            </a:endParaRPr>
          </a:p>
        </p:txBody>
      </p:sp>
      <p:sp>
        <p:nvSpPr>
          <p:cNvPr id="2" name="投影片編號版面配置區 1"/>
          <p:cNvSpPr>
            <a:spLocks noGrp="1"/>
          </p:cNvSpPr>
          <p:nvPr>
            <p:ph type="sldNum" sz="quarter" idx="12"/>
          </p:nvPr>
        </p:nvSpPr>
        <p:spPr/>
        <p:txBody>
          <a:bodyPr/>
          <a:lstStyle/>
          <a:p>
            <a:fld id="{9D9EED45-05A3-429E-9821-41CD03FCE36E}" type="slidenum">
              <a:rPr lang="zh-TW" altLang="en-US" smtClean="0"/>
              <a:pPr/>
              <a:t>3</a:t>
            </a:fld>
            <a:endParaRPr lang="zh-TW" altLang="en-US" dirty="0"/>
          </a:p>
        </p:txBody>
      </p:sp>
    </p:spTree>
    <p:extLst>
      <p:ext uri="{BB962C8B-B14F-4D97-AF65-F5344CB8AC3E}">
        <p14:creationId xmlns:p14="http://schemas.microsoft.com/office/powerpoint/2010/main" val="1609911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30</a:t>
            </a:fld>
            <a:endParaRPr lang="zh-TW" altLang="en-US" dirty="0"/>
          </a:p>
        </p:txBody>
      </p:sp>
      <p:sp>
        <p:nvSpPr>
          <p:cNvPr id="4" name="文字版面配置區 1"/>
          <p:cNvSpPr txBox="1">
            <a:spLocks/>
          </p:cNvSpPr>
          <p:nvPr/>
        </p:nvSpPr>
        <p:spPr>
          <a:xfrm>
            <a:off x="457200" y="1600201"/>
            <a:ext cx="8229600" cy="4525963"/>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十一</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智能電網：配電自動化、電力監控系統</a:t>
            </a:r>
            <a:endParaRPr lang="en-US" altLang="zh-TW" sz="2800" dirty="0">
              <a:solidFill>
                <a:srgbClr val="002060"/>
              </a:solidFill>
              <a:latin typeface="標楷體" pitchFamily="65" charset="-120"/>
              <a:ea typeface="標楷體" pitchFamily="65" charset="-120"/>
            </a:endParaRPr>
          </a:p>
          <a:p>
            <a:endParaRPr lang="en-US" altLang="zh-TW" sz="2800" dirty="0">
              <a:solidFill>
                <a:srgbClr val="002060"/>
              </a:solidFill>
              <a:latin typeface="標楷體" pitchFamily="65" charset="-120"/>
              <a:ea typeface="標楷體" pitchFamily="65" charset="-120"/>
            </a:endParaRPr>
          </a:p>
          <a:p>
            <a:endParaRPr lang="zh-TW" altLang="zh-TW" sz="2800" dirty="0">
              <a:solidFill>
                <a:srgbClr val="002060"/>
              </a:solidFill>
              <a:latin typeface="標楷體" pitchFamily="65" charset="-120"/>
              <a:ea typeface="標楷體" pitchFamily="65" charset="-120"/>
            </a:endParaRPr>
          </a:p>
        </p:txBody>
      </p:sp>
      <p:pic>
        <p:nvPicPr>
          <p:cNvPr id="5" name="圖片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144922"/>
            <a:ext cx="6912768" cy="3660342"/>
          </a:xfrm>
          <a:prstGeom prst="rect">
            <a:avLst/>
          </a:prstGeom>
          <a:noFill/>
          <a:ln>
            <a:noFill/>
          </a:ln>
        </p:spPr>
      </p:pic>
      <p:sp>
        <p:nvSpPr>
          <p:cNvPr id="6" name="標題 3"/>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技術及研發</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dirty="0">
              <a:solidFill>
                <a:schemeClr val="tx1"/>
              </a:solidFill>
            </a:endParaRPr>
          </a:p>
        </p:txBody>
      </p:sp>
    </p:spTree>
    <p:extLst>
      <p:ext uri="{BB962C8B-B14F-4D97-AF65-F5344CB8AC3E}">
        <p14:creationId xmlns:p14="http://schemas.microsoft.com/office/powerpoint/2010/main" val="1833197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31</a:t>
            </a:fld>
            <a:endParaRPr lang="zh-TW" altLang="en-US" dirty="0"/>
          </a:p>
        </p:txBody>
      </p:sp>
      <p:sp>
        <p:nvSpPr>
          <p:cNvPr id="3" name="標題 2"/>
          <p:cNvSpPr txBox="1">
            <a:spLocks/>
          </p:cNvSpPr>
          <p:nvPr/>
        </p:nvSpPr>
        <p:spPr>
          <a:xfrm>
            <a:off x="457200" y="404664"/>
            <a:ext cx="8229600" cy="1268761"/>
          </a:xfrm>
          <a:prstGeom prst="rect">
            <a:avLst/>
          </a:prstGeom>
        </p:spPr>
        <p:txBody>
          <a:bodyPr>
            <a:no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八、未來</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市場策略</a:t>
            </a:r>
            <a:endParaRPr lang="en-US" altLang="zh-TW" sz="4800" b="1" dirty="0">
              <a:ln w="17780" cmpd="sng">
                <a:solidFill>
                  <a:srgbClr val="FFFFFF"/>
                </a:solidFill>
                <a:prstDash val="solid"/>
                <a:miter lim="800000"/>
              </a:ln>
              <a:solidFill>
                <a:schemeClr val="tx1"/>
              </a:solidFill>
              <a:effectLst>
                <a:outerShdw blurRad="50800" algn="tl" rotWithShape="0">
                  <a:srgbClr val="000000"/>
                </a:outerShdw>
              </a:effectLst>
              <a:latin typeface="微軟正黑體" pitchFamily="34" charset="-120"/>
              <a:ea typeface="微軟正黑體" pitchFamily="34" charset="-120"/>
            </a:endParaRPr>
          </a:p>
          <a:p>
            <a:pPr algn="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－穩定成長的發展策略</a:t>
            </a:r>
            <a:endParaRPr lang="zh-TW" altLang="en-US" b="1" i="1" dirty="0">
              <a:solidFill>
                <a:srgbClr val="0070C0"/>
              </a:solidFill>
              <a:latin typeface="標楷體" pitchFamily="65" charset="-120"/>
              <a:ea typeface="標楷體" pitchFamily="65" charset="-120"/>
            </a:endParaRPr>
          </a:p>
        </p:txBody>
      </p:sp>
      <p:sp>
        <p:nvSpPr>
          <p:cNvPr id="4" name="Line 5"/>
          <p:cNvSpPr>
            <a:spLocks noChangeShapeType="1"/>
          </p:cNvSpPr>
          <p:nvPr/>
        </p:nvSpPr>
        <p:spPr bwMode="auto">
          <a:xfrm>
            <a:off x="1734344" y="2276872"/>
            <a:ext cx="533400" cy="0"/>
          </a:xfrm>
          <a:prstGeom prst="line">
            <a:avLst/>
          </a:prstGeom>
          <a:noFill/>
          <a:ln w="19050">
            <a:solidFill>
              <a:schemeClr val="tx1"/>
            </a:solidFill>
            <a:round/>
            <a:headEnd/>
            <a:tailEnd type="triangle" w="med" len="lg"/>
          </a:ln>
          <a:effectLst/>
        </p:spPr>
        <p:txBody>
          <a:bodyPr wrap="none" anchor="ctr"/>
          <a:lstStyle/>
          <a:p>
            <a:endParaRPr lang="zh-TW" altLang="en-US"/>
          </a:p>
        </p:txBody>
      </p:sp>
      <p:sp>
        <p:nvSpPr>
          <p:cNvPr id="5" name="Line 8"/>
          <p:cNvSpPr>
            <a:spLocks noChangeShapeType="1"/>
          </p:cNvSpPr>
          <p:nvPr/>
        </p:nvSpPr>
        <p:spPr bwMode="auto">
          <a:xfrm>
            <a:off x="5896537" y="2276872"/>
            <a:ext cx="457200" cy="0"/>
          </a:xfrm>
          <a:prstGeom prst="line">
            <a:avLst/>
          </a:prstGeom>
          <a:noFill/>
          <a:ln w="19050">
            <a:solidFill>
              <a:schemeClr val="tx1"/>
            </a:solidFill>
            <a:round/>
            <a:headEnd/>
            <a:tailEnd type="triangle" w="med" len="lg"/>
          </a:ln>
          <a:effectLst/>
        </p:spPr>
        <p:txBody>
          <a:bodyPr wrap="none" anchor="ctr"/>
          <a:lstStyle/>
          <a:p>
            <a:endParaRPr lang="zh-TW" altLang="en-US"/>
          </a:p>
        </p:txBody>
      </p:sp>
      <p:sp>
        <p:nvSpPr>
          <p:cNvPr id="6" name="Line 10"/>
          <p:cNvSpPr>
            <a:spLocks noChangeShapeType="1"/>
          </p:cNvSpPr>
          <p:nvPr/>
        </p:nvSpPr>
        <p:spPr bwMode="auto">
          <a:xfrm>
            <a:off x="1734344" y="4293096"/>
            <a:ext cx="533400" cy="0"/>
          </a:xfrm>
          <a:prstGeom prst="line">
            <a:avLst/>
          </a:prstGeom>
          <a:noFill/>
          <a:ln w="19050">
            <a:solidFill>
              <a:schemeClr val="tx1"/>
            </a:solidFill>
            <a:round/>
            <a:headEnd/>
            <a:tailEnd type="triangle" w="med" len="lg"/>
          </a:ln>
          <a:effectLst/>
        </p:spPr>
        <p:txBody>
          <a:bodyPr wrap="none" anchor="ctr"/>
          <a:lstStyle/>
          <a:p>
            <a:endParaRPr lang="zh-TW" altLang="en-US"/>
          </a:p>
        </p:txBody>
      </p:sp>
      <p:sp>
        <p:nvSpPr>
          <p:cNvPr id="7" name="Line 15"/>
          <p:cNvSpPr>
            <a:spLocks noChangeShapeType="1"/>
          </p:cNvSpPr>
          <p:nvPr/>
        </p:nvSpPr>
        <p:spPr bwMode="auto">
          <a:xfrm>
            <a:off x="5896537" y="4293096"/>
            <a:ext cx="457200" cy="0"/>
          </a:xfrm>
          <a:prstGeom prst="line">
            <a:avLst/>
          </a:prstGeom>
          <a:noFill/>
          <a:ln w="19050">
            <a:solidFill>
              <a:schemeClr val="tx1"/>
            </a:solidFill>
            <a:round/>
            <a:headEnd/>
            <a:tailEnd type="triangle" w="med" len="lg"/>
          </a:ln>
          <a:effectLst/>
        </p:spPr>
        <p:txBody>
          <a:bodyPr wrap="none" anchor="ctr"/>
          <a:lstStyle/>
          <a:p>
            <a:endParaRPr lang="zh-TW" altLang="en-US"/>
          </a:p>
        </p:txBody>
      </p:sp>
      <p:sp>
        <p:nvSpPr>
          <p:cNvPr id="8" name="文字方塊 7"/>
          <p:cNvSpPr txBox="1"/>
          <p:nvPr/>
        </p:nvSpPr>
        <p:spPr>
          <a:xfrm>
            <a:off x="423929" y="3861048"/>
            <a:ext cx="1512168" cy="830997"/>
          </a:xfrm>
          <a:prstGeom prst="rect">
            <a:avLst/>
          </a:prstGeom>
          <a:noFill/>
        </p:spPr>
        <p:txBody>
          <a:bodyPr wrap="square" rtlCol="0">
            <a:spAutoFit/>
          </a:bodyPr>
          <a:lstStyle/>
          <a:p>
            <a:r>
              <a:rPr lang="zh-TW" altLang="en-US" sz="2400" b="1" u="sng" dirty="0">
                <a:latin typeface="標楷體" pitchFamily="65" charset="-120"/>
                <a:ea typeface="標楷體" pitchFamily="65" charset="-120"/>
              </a:rPr>
              <a:t>綠能與 軌道工業</a:t>
            </a:r>
          </a:p>
        </p:txBody>
      </p:sp>
      <p:sp>
        <p:nvSpPr>
          <p:cNvPr id="9" name="文字方塊 8"/>
          <p:cNvSpPr txBox="1"/>
          <p:nvPr/>
        </p:nvSpPr>
        <p:spPr>
          <a:xfrm>
            <a:off x="2267744" y="2852936"/>
            <a:ext cx="3628793" cy="3416320"/>
          </a:xfrm>
          <a:prstGeom prst="rect">
            <a:avLst/>
          </a:prstGeom>
          <a:noFill/>
          <a:ln>
            <a:solidFill>
              <a:schemeClr val="tx1"/>
            </a:solidFill>
          </a:ln>
        </p:spPr>
        <p:txBody>
          <a:bodyPr wrap="square" rtlCol="0">
            <a:spAutoFit/>
          </a:bodyPr>
          <a:lstStyle/>
          <a:p>
            <a:pPr>
              <a:buFont typeface="Wingdings" pitchFamily="2" charset="2"/>
              <a:buChar char="l"/>
            </a:pPr>
            <a:r>
              <a:rPr lang="zh-TW" altLang="en-US" sz="2400" b="1" dirty="0">
                <a:solidFill>
                  <a:srgbClr val="C00000"/>
                </a:solidFill>
                <a:latin typeface="標楷體" pitchFamily="65" charset="-120"/>
                <a:ea typeface="標楷體" pitchFamily="65" charset="-120"/>
              </a:rPr>
              <a:t>太陽能光電逆變器及   </a:t>
            </a:r>
            <a:endParaRPr lang="en-US" altLang="zh-TW" sz="2400" b="1" dirty="0">
              <a:solidFill>
                <a:srgbClr val="C00000"/>
              </a:solidFill>
              <a:latin typeface="標楷體" pitchFamily="65" charset="-120"/>
              <a:ea typeface="標楷體" pitchFamily="65" charset="-120"/>
            </a:endParaRPr>
          </a:p>
          <a:p>
            <a:r>
              <a:rPr lang="zh-TW" altLang="en-US" sz="2400" b="1" dirty="0">
                <a:solidFill>
                  <a:srgbClr val="C00000"/>
                </a:solidFill>
                <a:latin typeface="標楷體" pitchFamily="65" charset="-120"/>
                <a:ea typeface="標楷體" pitchFamily="65" charset="-120"/>
              </a:rPr>
              <a:t>  太陽能發電系統 　</a:t>
            </a:r>
            <a:endParaRPr lang="en-US" altLang="zh-TW" sz="2400" b="1" dirty="0">
              <a:solidFill>
                <a:srgbClr val="C00000"/>
              </a:solidFill>
              <a:latin typeface="標楷體" pitchFamily="65" charset="-120"/>
              <a:ea typeface="標楷體" pitchFamily="65" charset="-120"/>
            </a:endParaRPr>
          </a:p>
          <a:p>
            <a:pPr>
              <a:buFont typeface="Wingdings" pitchFamily="2" charset="2"/>
              <a:buChar char="l"/>
            </a:pPr>
            <a:r>
              <a:rPr lang="zh-TW" altLang="en-US" sz="2400" b="1" dirty="0">
                <a:solidFill>
                  <a:srgbClr val="C00000"/>
                </a:solidFill>
                <a:latin typeface="標楷體" pitchFamily="65" charset="-120"/>
                <a:ea typeface="標楷體" pitchFamily="65" charset="-120"/>
              </a:rPr>
              <a:t>離岸風力陸地變電所</a:t>
            </a:r>
            <a:endParaRPr lang="en-US" altLang="zh-TW" sz="2400" b="1" dirty="0">
              <a:solidFill>
                <a:srgbClr val="C00000"/>
              </a:solidFill>
              <a:latin typeface="標楷體" pitchFamily="65" charset="-120"/>
              <a:ea typeface="標楷體" pitchFamily="65" charset="-120"/>
            </a:endParaRPr>
          </a:p>
          <a:p>
            <a:r>
              <a:rPr lang="zh-TW" altLang="en-US" sz="2400" b="1" dirty="0">
                <a:solidFill>
                  <a:srgbClr val="C00000"/>
                </a:solidFill>
                <a:latin typeface="標楷體" pitchFamily="65" charset="-120"/>
                <a:ea typeface="標楷體" pitchFamily="65" charset="-120"/>
              </a:rPr>
              <a:t>  建置工程</a:t>
            </a:r>
            <a:endParaRPr lang="en-US" altLang="zh-TW" sz="2400" b="1" dirty="0">
              <a:solidFill>
                <a:srgbClr val="C00000"/>
              </a:solidFill>
              <a:latin typeface="標楷體" pitchFamily="65" charset="-120"/>
              <a:ea typeface="標楷體" pitchFamily="65" charset="-120"/>
            </a:endParaRPr>
          </a:p>
          <a:p>
            <a:pPr>
              <a:buFont typeface="Wingdings" pitchFamily="2" charset="2"/>
              <a:buChar char="l"/>
            </a:pPr>
            <a:r>
              <a:rPr lang="zh-TW" altLang="en-US" sz="2400" b="1" dirty="0">
                <a:solidFill>
                  <a:srgbClr val="C00000"/>
                </a:solidFill>
                <a:latin typeface="標楷體" pitchFamily="65" charset="-120"/>
                <a:ea typeface="標楷體" pitchFamily="65" charset="-120"/>
              </a:rPr>
              <a:t>儲能系統建置</a:t>
            </a:r>
            <a:endParaRPr lang="en-US" altLang="zh-TW" sz="2400" b="1" dirty="0">
              <a:solidFill>
                <a:srgbClr val="C00000"/>
              </a:solidFill>
              <a:latin typeface="標楷體" pitchFamily="65" charset="-120"/>
              <a:ea typeface="標楷體" pitchFamily="65" charset="-120"/>
            </a:endParaRPr>
          </a:p>
          <a:p>
            <a:pPr>
              <a:buFont typeface="Wingdings" pitchFamily="2" charset="2"/>
              <a:buChar char="l"/>
            </a:pPr>
            <a:r>
              <a:rPr lang="zh-TW" altLang="en-US" sz="2400" b="1" dirty="0">
                <a:solidFill>
                  <a:srgbClr val="C00000"/>
                </a:solidFill>
                <a:latin typeface="標楷體" pitchFamily="65" charset="-120"/>
                <a:ea typeface="標楷體" pitchFamily="65" charset="-120"/>
              </a:rPr>
              <a:t>軌道號誌、場站設備</a:t>
            </a:r>
            <a:endParaRPr lang="en-US" altLang="zh-TW" sz="2400" b="1" dirty="0">
              <a:solidFill>
                <a:srgbClr val="C00000"/>
              </a:solidFill>
              <a:latin typeface="標楷體" pitchFamily="65" charset="-120"/>
              <a:ea typeface="標楷體" pitchFamily="65" charset="-120"/>
            </a:endParaRPr>
          </a:p>
          <a:p>
            <a:pPr>
              <a:buFont typeface="Wingdings" pitchFamily="2" charset="2"/>
              <a:buChar char="l"/>
            </a:pPr>
            <a:r>
              <a:rPr lang="zh-TW" altLang="en-US" sz="2400" b="1" dirty="0">
                <a:solidFill>
                  <a:srgbClr val="C00000"/>
                </a:solidFill>
                <a:latin typeface="標楷體" pitchFamily="65" charset="-120"/>
                <a:ea typeface="標楷體" pitchFamily="65" charset="-120"/>
              </a:rPr>
              <a:t>電車線</a:t>
            </a:r>
            <a:r>
              <a:rPr lang="en-US" altLang="zh-TW" sz="2400" b="1" dirty="0">
                <a:solidFill>
                  <a:srgbClr val="C00000"/>
                </a:solidFill>
                <a:latin typeface="標楷體" pitchFamily="65" charset="-120"/>
                <a:ea typeface="標楷體" pitchFamily="65" charset="-120"/>
              </a:rPr>
              <a:t>(OCS)</a:t>
            </a:r>
          </a:p>
          <a:p>
            <a:pPr>
              <a:buFont typeface="Wingdings" pitchFamily="2" charset="2"/>
              <a:buChar char="l"/>
            </a:pPr>
            <a:r>
              <a:rPr lang="zh-TW" altLang="en-US" sz="2400" b="1" dirty="0">
                <a:solidFill>
                  <a:srgbClr val="C00000"/>
                </a:solidFill>
                <a:latin typeface="標楷體" pitchFamily="65" charset="-120"/>
                <a:ea typeface="標楷體" pitchFamily="65" charset="-120"/>
              </a:rPr>
              <a:t>軌道車輛</a:t>
            </a:r>
            <a:r>
              <a:rPr lang="en-US" altLang="zh-TW" sz="2400" b="1" dirty="0">
                <a:solidFill>
                  <a:srgbClr val="C00000"/>
                </a:solidFill>
                <a:latin typeface="標楷體" pitchFamily="65" charset="-120"/>
                <a:ea typeface="標楷體" pitchFamily="65" charset="-120"/>
              </a:rPr>
              <a:t>/</a:t>
            </a:r>
            <a:r>
              <a:rPr lang="zh-TW" altLang="en-US" sz="2400" b="1" dirty="0">
                <a:solidFill>
                  <a:srgbClr val="C00000"/>
                </a:solidFill>
                <a:latin typeface="標楷體" pitchFamily="65" charset="-120"/>
                <a:ea typeface="標楷體" pitchFamily="65" charset="-120"/>
              </a:rPr>
              <a:t>電動大巴</a:t>
            </a:r>
            <a:endParaRPr lang="en-US" altLang="zh-TW" sz="2400" b="1" dirty="0">
              <a:solidFill>
                <a:srgbClr val="C00000"/>
              </a:solidFill>
              <a:latin typeface="標楷體" pitchFamily="65" charset="-120"/>
              <a:ea typeface="標楷體" pitchFamily="65" charset="-120"/>
            </a:endParaRPr>
          </a:p>
          <a:p>
            <a:r>
              <a:rPr lang="zh-TW" altLang="en-US" sz="2400" b="1" dirty="0">
                <a:solidFill>
                  <a:srgbClr val="C00000"/>
                </a:solidFill>
                <a:latin typeface="標楷體" pitchFamily="65" charset="-120"/>
                <a:ea typeface="標楷體" pitchFamily="65" charset="-120"/>
              </a:rPr>
              <a:t>　        充電設備</a:t>
            </a:r>
            <a:endParaRPr lang="en-US" altLang="zh-TW" sz="2400" b="1" dirty="0">
              <a:solidFill>
                <a:srgbClr val="C00000"/>
              </a:solidFill>
              <a:latin typeface="標楷體" pitchFamily="65" charset="-120"/>
              <a:ea typeface="標楷體" pitchFamily="65" charset="-120"/>
            </a:endParaRPr>
          </a:p>
        </p:txBody>
      </p:sp>
      <p:sp>
        <p:nvSpPr>
          <p:cNvPr id="10" name="文字方塊 9"/>
          <p:cNvSpPr txBox="1"/>
          <p:nvPr/>
        </p:nvSpPr>
        <p:spPr>
          <a:xfrm>
            <a:off x="6328585" y="3717032"/>
            <a:ext cx="2376264" cy="1200329"/>
          </a:xfrm>
          <a:prstGeom prst="rect">
            <a:avLst/>
          </a:prstGeom>
          <a:noFill/>
        </p:spPr>
        <p:txBody>
          <a:bodyPr wrap="square" rtlCol="0">
            <a:spAutoFit/>
          </a:bodyPr>
          <a:lstStyle/>
          <a:p>
            <a:r>
              <a:rPr lang="zh-TW" altLang="en-US" sz="2400" b="1" dirty="0">
                <a:solidFill>
                  <a:srgbClr val="002060"/>
                </a:solidFill>
                <a:latin typeface="標楷體" pitchFamily="65" charset="-120"/>
                <a:ea typeface="標楷體" pitchFamily="65" charset="-120"/>
              </a:rPr>
              <a:t>符合政府在綠能智能與軌道車輛建設之政策投資</a:t>
            </a:r>
          </a:p>
        </p:txBody>
      </p:sp>
      <p:sp>
        <p:nvSpPr>
          <p:cNvPr id="11" name="文字方塊 10"/>
          <p:cNvSpPr txBox="1"/>
          <p:nvPr/>
        </p:nvSpPr>
        <p:spPr>
          <a:xfrm>
            <a:off x="423929" y="1988840"/>
            <a:ext cx="1512168" cy="461665"/>
          </a:xfrm>
          <a:prstGeom prst="rect">
            <a:avLst/>
          </a:prstGeom>
          <a:noFill/>
        </p:spPr>
        <p:txBody>
          <a:bodyPr wrap="square" rtlCol="0">
            <a:spAutoFit/>
          </a:bodyPr>
          <a:lstStyle/>
          <a:p>
            <a:r>
              <a:rPr lang="zh-TW" altLang="en-US" sz="2400" b="1" u="sng" dirty="0">
                <a:latin typeface="標楷體" pitchFamily="65" charset="-120"/>
                <a:ea typeface="標楷體" pitchFamily="65" charset="-120"/>
              </a:rPr>
              <a:t>重電產品</a:t>
            </a:r>
          </a:p>
        </p:txBody>
      </p:sp>
      <p:sp>
        <p:nvSpPr>
          <p:cNvPr id="12" name="文字方塊 11"/>
          <p:cNvSpPr txBox="1"/>
          <p:nvPr/>
        </p:nvSpPr>
        <p:spPr>
          <a:xfrm>
            <a:off x="2267744" y="1700808"/>
            <a:ext cx="3628793" cy="1231106"/>
          </a:xfrm>
          <a:prstGeom prst="rect">
            <a:avLst/>
          </a:prstGeom>
          <a:noFill/>
          <a:ln>
            <a:solidFill>
              <a:schemeClr val="tx1"/>
            </a:solidFill>
          </a:ln>
        </p:spPr>
        <p:txBody>
          <a:bodyPr wrap="square" rtlCol="0">
            <a:spAutoFit/>
          </a:bodyPr>
          <a:lstStyle/>
          <a:p>
            <a:pPr>
              <a:buFont typeface="Wingdings" panose="05000000000000000000" pitchFamily="2" charset="2"/>
              <a:buChar char="l"/>
            </a:pPr>
            <a:r>
              <a:rPr lang="zh-TW" altLang="en-US" sz="2600" b="1" dirty="0">
                <a:solidFill>
                  <a:srgbClr val="C00000"/>
                </a:solidFill>
                <a:latin typeface="標楷體" pitchFamily="65" charset="-120"/>
                <a:ea typeface="標楷體" pitchFamily="65" charset="-120"/>
              </a:rPr>
              <a:t>智慧</a:t>
            </a:r>
            <a:r>
              <a:rPr lang="zh-TW" altLang="en-US" sz="2400" b="1" dirty="0">
                <a:solidFill>
                  <a:srgbClr val="C00000"/>
                </a:solidFill>
                <a:latin typeface="標楷體" pitchFamily="65" charset="-120"/>
                <a:ea typeface="標楷體" pitchFamily="65" charset="-120"/>
              </a:rPr>
              <a:t>化、節能化</a:t>
            </a:r>
            <a:endParaRPr lang="en-US" altLang="zh-TW" sz="2400" b="1" dirty="0">
              <a:solidFill>
                <a:srgbClr val="C00000"/>
              </a:solidFill>
              <a:latin typeface="標楷體" pitchFamily="65" charset="-120"/>
              <a:ea typeface="標楷體" pitchFamily="65" charset="-120"/>
            </a:endParaRPr>
          </a:p>
          <a:p>
            <a:pPr>
              <a:buFont typeface="Wingdings" panose="05000000000000000000" pitchFamily="2" charset="2"/>
              <a:buChar char="l"/>
            </a:pPr>
            <a:r>
              <a:rPr lang="zh-TW" altLang="en-US" sz="2400" b="1" dirty="0">
                <a:solidFill>
                  <a:srgbClr val="C00000"/>
                </a:solidFill>
                <a:latin typeface="標楷體" pitchFamily="65" charset="-120"/>
                <a:ea typeface="標楷體" pitchFamily="65" charset="-120"/>
              </a:rPr>
              <a:t>電力監控系統</a:t>
            </a:r>
            <a:r>
              <a:rPr lang="en-US" altLang="zh-TW" sz="2400" b="1" dirty="0">
                <a:solidFill>
                  <a:srgbClr val="C00000"/>
                </a:solidFill>
                <a:latin typeface="標楷體" pitchFamily="65" charset="-120"/>
                <a:ea typeface="標楷體" pitchFamily="65" charset="-120"/>
              </a:rPr>
              <a:t>(SCADA)</a:t>
            </a:r>
          </a:p>
          <a:p>
            <a:r>
              <a:rPr lang="zh-TW" altLang="en-US" sz="2400" b="1" dirty="0">
                <a:solidFill>
                  <a:srgbClr val="C00000"/>
                </a:solidFill>
                <a:latin typeface="標楷體" pitchFamily="65" charset="-120"/>
                <a:ea typeface="標楷體" pitchFamily="65" charset="-120"/>
              </a:rPr>
              <a:t>  與電機產品整合</a:t>
            </a:r>
            <a:endParaRPr lang="en-US" altLang="zh-TW" sz="2400" b="1" dirty="0">
              <a:solidFill>
                <a:srgbClr val="C00000"/>
              </a:solidFill>
              <a:latin typeface="標楷體" pitchFamily="65" charset="-120"/>
              <a:ea typeface="標楷體" pitchFamily="65" charset="-120"/>
            </a:endParaRPr>
          </a:p>
        </p:txBody>
      </p:sp>
      <p:sp>
        <p:nvSpPr>
          <p:cNvPr id="13" name="文字方塊 12"/>
          <p:cNvSpPr txBox="1"/>
          <p:nvPr/>
        </p:nvSpPr>
        <p:spPr>
          <a:xfrm>
            <a:off x="6328585" y="1700808"/>
            <a:ext cx="2376264" cy="1200329"/>
          </a:xfrm>
          <a:prstGeom prst="rect">
            <a:avLst/>
          </a:prstGeom>
          <a:noFill/>
        </p:spPr>
        <p:txBody>
          <a:bodyPr wrap="square" rtlCol="0">
            <a:spAutoFit/>
          </a:bodyPr>
          <a:lstStyle/>
          <a:p>
            <a:r>
              <a:rPr lang="zh-TW" altLang="en-US" sz="2400" b="1" dirty="0">
                <a:solidFill>
                  <a:srgbClr val="002060"/>
                </a:solidFill>
                <a:latin typeface="標楷體" pitchFamily="65" charset="-120"/>
                <a:ea typeface="標楷體" pitchFamily="65" charset="-120"/>
              </a:rPr>
              <a:t>符合全球智能化</a:t>
            </a:r>
            <a:endParaRPr lang="en-US" altLang="zh-TW" sz="2400" b="1" dirty="0">
              <a:solidFill>
                <a:srgbClr val="002060"/>
              </a:solidFill>
              <a:latin typeface="標楷體" pitchFamily="65" charset="-120"/>
              <a:ea typeface="標楷體" pitchFamily="65" charset="-120"/>
            </a:endParaRPr>
          </a:p>
          <a:p>
            <a:r>
              <a:rPr lang="zh-TW" altLang="en-US" sz="2400" b="1" dirty="0">
                <a:solidFill>
                  <a:srgbClr val="002060"/>
                </a:solidFill>
                <a:latin typeface="標楷體" pitchFamily="65" charset="-120"/>
                <a:ea typeface="標楷體" pitchFamily="65" charset="-120"/>
              </a:rPr>
              <a:t>趨勢及提昇自我技術及附加價值</a:t>
            </a:r>
          </a:p>
        </p:txBody>
      </p:sp>
    </p:spTree>
    <p:extLst>
      <p:ext uri="{BB962C8B-B14F-4D97-AF65-F5344CB8AC3E}">
        <p14:creationId xmlns:p14="http://schemas.microsoft.com/office/powerpoint/2010/main" val="284014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32</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fontScale="82500" lnSpcReduction="200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zh-TW" altLang="en-US" sz="53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                九、</a:t>
            </a:r>
            <a:r>
              <a:rPr lang="zh-TW" altLang="en-US" sz="53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營運概況</a:t>
            </a:r>
            <a:r>
              <a:rPr lang="en-US" altLang="zh-TW" sz="54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br>
              <a:rPr lang="en-US" altLang="zh-TW" sz="4900" dirty="0">
                <a:solidFill>
                  <a:srgbClr val="31A9E5"/>
                </a:solidFill>
                <a:effectLst>
                  <a:outerShdw blurRad="38100" dist="38100" dir="2700000" algn="tl">
                    <a:srgbClr val="C0C0C0"/>
                  </a:outerShdw>
                </a:effectLst>
                <a:ea typeface="超研澤魏碑體" pitchFamily="49" charset="-120"/>
              </a:rPr>
            </a:br>
            <a:r>
              <a:rPr lang="zh-TW" altLang="en-US" sz="4000" b="1" i="1" dirty="0">
                <a:solidFill>
                  <a:srgbClr val="0070C0"/>
                </a:solidFill>
                <a:effectLst>
                  <a:outerShdw blurRad="38100" dist="38100" dir="2700000" algn="tl">
                    <a:srgbClr val="C0C0C0"/>
                  </a:outerShdw>
                </a:effectLst>
                <a:latin typeface="標楷體" pitchFamily="65" charset="-120"/>
                <a:ea typeface="標楷體" pitchFamily="65" charset="-120"/>
              </a:rPr>
              <a:t> 　  －最近五年度營業額合併報表</a:t>
            </a:r>
            <a:endParaRPr lang="zh-TW" altLang="en-US" sz="4000" b="1" i="1" dirty="0">
              <a:solidFill>
                <a:srgbClr val="0070C0"/>
              </a:solidFill>
              <a:latin typeface="標楷體" pitchFamily="65" charset="-120"/>
              <a:ea typeface="標楷體" pitchFamily="65" charset="-120"/>
            </a:endParaRPr>
          </a:p>
        </p:txBody>
      </p:sp>
      <p:graphicFrame>
        <p:nvGraphicFramePr>
          <p:cNvPr id="4" name="圖表 3"/>
          <p:cNvGraphicFramePr/>
          <p:nvPr>
            <p:extLst>
              <p:ext uri="{D42A27DB-BD31-4B8C-83A1-F6EECF244321}">
                <p14:modId xmlns:p14="http://schemas.microsoft.com/office/powerpoint/2010/main" val="3957697875"/>
              </p:ext>
            </p:extLst>
          </p:nvPr>
        </p:nvGraphicFramePr>
        <p:xfrm>
          <a:off x="107504" y="1556792"/>
          <a:ext cx="8686800" cy="4392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9269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版面配置區 1"/>
          <p:cNvSpPr txBox="1">
            <a:spLocks/>
          </p:cNvSpPr>
          <p:nvPr/>
        </p:nvSpPr>
        <p:spPr>
          <a:xfrm>
            <a:off x="611560" y="1340769"/>
            <a:ext cx="8075240" cy="4680519"/>
          </a:xfrm>
          <a:prstGeom prst="rect">
            <a:avLst/>
          </a:prstGeom>
        </p:spPr>
        <p:txBody>
          <a:bodyPr>
            <a:normAutofit fontScale="62500" lnSpcReduction="20000"/>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endParaRPr lang="en-US" altLang="zh-TW" b="0" dirty="0"/>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endParaRPr lang="en-US" altLang="zh-TW" sz="1800" dirty="0">
              <a:solidFill>
                <a:srgbClr val="FF0000"/>
              </a:solidFill>
              <a:latin typeface="標楷體" pitchFamily="65" charset="-120"/>
              <a:ea typeface="標楷體" pitchFamily="65" charset="-120"/>
            </a:endParaRPr>
          </a:p>
          <a:p>
            <a:endParaRPr lang="en-US" altLang="zh-TW" sz="1800" dirty="0">
              <a:solidFill>
                <a:srgbClr val="FF0000"/>
              </a:solidFill>
              <a:latin typeface="標楷體" pitchFamily="65" charset="-120"/>
              <a:ea typeface="標楷體" pitchFamily="65" charset="-120"/>
            </a:endParaRPr>
          </a:p>
          <a:p>
            <a:endParaRPr lang="en-US" altLang="zh-TW" sz="1800" dirty="0">
              <a:solidFill>
                <a:srgbClr val="FF0000"/>
              </a:solidFill>
              <a:latin typeface="標楷體" pitchFamily="65" charset="-120"/>
              <a:ea typeface="標楷體" pitchFamily="65" charset="-120"/>
            </a:endParaRPr>
          </a:p>
          <a:p>
            <a:endParaRPr lang="en-US" altLang="zh-TW" sz="2600" dirty="0">
              <a:solidFill>
                <a:srgbClr val="FF0000"/>
              </a:solidFill>
              <a:latin typeface="標楷體" pitchFamily="65" charset="-120"/>
              <a:ea typeface="標楷體" pitchFamily="65" charset="-120"/>
            </a:endParaRPr>
          </a:p>
          <a:p>
            <a:endParaRPr lang="en-US" altLang="zh-TW" sz="2900" dirty="0">
              <a:solidFill>
                <a:srgbClr val="FF0000"/>
              </a:solidFill>
              <a:latin typeface="標楷體" pitchFamily="65" charset="-120"/>
              <a:ea typeface="標楷體" pitchFamily="65" charset="-120"/>
            </a:endParaRPr>
          </a:p>
          <a:p>
            <a:r>
              <a:rPr lang="zh-TW" altLang="en-US" sz="2900" dirty="0">
                <a:solidFill>
                  <a:srgbClr val="FF0000"/>
                </a:solidFill>
                <a:latin typeface="標楷體" pitchFamily="65" charset="-120"/>
                <a:ea typeface="標楷體" pitchFamily="65" charset="-120"/>
              </a:rPr>
              <a:t>每股盈餘</a:t>
            </a:r>
            <a:r>
              <a:rPr lang="en-US" altLang="zh-TW" sz="2900" dirty="0">
                <a:solidFill>
                  <a:srgbClr val="FF0000"/>
                </a:solidFill>
                <a:latin typeface="標楷體" pitchFamily="65" charset="-120"/>
                <a:ea typeface="標楷體" pitchFamily="65" charset="-120"/>
              </a:rPr>
              <a:t>(EPS)</a:t>
            </a:r>
          </a:p>
          <a:p>
            <a:r>
              <a:rPr lang="zh-TW" altLang="en-US" sz="2600" dirty="0">
                <a:solidFill>
                  <a:srgbClr val="FF0000"/>
                </a:solidFill>
                <a:latin typeface="標楷體" pitchFamily="65" charset="-120"/>
                <a:ea typeface="標楷體" pitchFamily="65" charset="-120"/>
              </a:rPr>
              <a:t>　　　</a:t>
            </a:r>
            <a:r>
              <a:rPr lang="zh-TW" altLang="en-US" sz="2600" dirty="0">
                <a:solidFill>
                  <a:srgbClr val="FF0000"/>
                </a:solidFill>
              </a:rPr>
              <a:t>　　　     </a:t>
            </a:r>
            <a:r>
              <a:rPr lang="en-US" altLang="zh-TW" sz="3200" dirty="0">
                <a:solidFill>
                  <a:srgbClr val="FF0000"/>
                </a:solidFill>
              </a:rPr>
              <a:t>0.51</a:t>
            </a:r>
            <a:r>
              <a:rPr lang="zh-TW" altLang="en-US" sz="3200" dirty="0">
                <a:solidFill>
                  <a:srgbClr val="FF0000"/>
                </a:solidFill>
              </a:rPr>
              <a:t>　     　</a:t>
            </a:r>
            <a:r>
              <a:rPr lang="en-US" altLang="zh-TW" sz="3200" dirty="0">
                <a:solidFill>
                  <a:srgbClr val="FF0000"/>
                </a:solidFill>
              </a:rPr>
              <a:t>0.58 </a:t>
            </a:r>
            <a:r>
              <a:rPr lang="zh-TW" altLang="en-US" sz="3200" dirty="0">
                <a:solidFill>
                  <a:srgbClr val="FF0000"/>
                </a:solidFill>
              </a:rPr>
              <a:t>　　　 </a:t>
            </a:r>
            <a:r>
              <a:rPr lang="en-US" altLang="zh-TW" sz="3200" dirty="0">
                <a:solidFill>
                  <a:srgbClr val="FF0000"/>
                </a:solidFill>
              </a:rPr>
              <a:t>1.09</a:t>
            </a:r>
            <a:r>
              <a:rPr lang="zh-TW" altLang="en-US" sz="3200" dirty="0">
                <a:solidFill>
                  <a:srgbClr val="FF0000"/>
                </a:solidFill>
              </a:rPr>
              <a:t>　　     </a:t>
            </a:r>
            <a:r>
              <a:rPr lang="en-US" altLang="zh-TW" sz="3200" dirty="0">
                <a:solidFill>
                  <a:srgbClr val="FF0000"/>
                </a:solidFill>
              </a:rPr>
              <a:t>1.44</a:t>
            </a:r>
            <a:r>
              <a:rPr lang="zh-TW" altLang="en-US" sz="3200" dirty="0">
                <a:solidFill>
                  <a:srgbClr val="FF0000"/>
                </a:solidFill>
              </a:rPr>
              <a:t>　　　 </a:t>
            </a:r>
            <a:r>
              <a:rPr lang="en-US" altLang="zh-TW" sz="3200" dirty="0">
                <a:solidFill>
                  <a:srgbClr val="FF0000"/>
                </a:solidFill>
              </a:rPr>
              <a:t>1.24</a:t>
            </a:r>
            <a:r>
              <a:rPr lang="zh-TW" altLang="en-US" sz="2600" dirty="0"/>
              <a:t>         </a:t>
            </a:r>
            <a:endParaRPr lang="en-US" altLang="zh-TW" sz="2600" dirty="0"/>
          </a:p>
        </p:txBody>
      </p:sp>
      <p:sp>
        <p:nvSpPr>
          <p:cNvPr id="2" name="投影片編號版面配置區 1"/>
          <p:cNvSpPr>
            <a:spLocks noGrp="1"/>
          </p:cNvSpPr>
          <p:nvPr>
            <p:ph type="sldNum" sz="quarter" idx="12"/>
          </p:nvPr>
        </p:nvSpPr>
        <p:spPr/>
        <p:txBody>
          <a:bodyPr/>
          <a:lstStyle/>
          <a:p>
            <a:fld id="{9D9EED45-05A3-429E-9821-41CD03FCE36E}" type="slidenum">
              <a:rPr lang="zh-TW" altLang="en-US" smtClean="0"/>
              <a:pPr/>
              <a:t>33</a:t>
            </a:fld>
            <a:endParaRPr lang="zh-TW" altLang="en-US" dirty="0"/>
          </a:p>
        </p:txBody>
      </p:sp>
      <p:graphicFrame>
        <p:nvGraphicFramePr>
          <p:cNvPr id="3" name="圖表 2"/>
          <p:cNvGraphicFramePr/>
          <p:nvPr>
            <p:extLst>
              <p:ext uri="{D42A27DB-BD31-4B8C-83A1-F6EECF244321}">
                <p14:modId xmlns:p14="http://schemas.microsoft.com/office/powerpoint/2010/main" val="565039437"/>
              </p:ext>
            </p:extLst>
          </p:nvPr>
        </p:nvGraphicFramePr>
        <p:xfrm>
          <a:off x="0" y="1600201"/>
          <a:ext cx="8892480" cy="3832200"/>
        </p:xfrm>
        <a:graphic>
          <a:graphicData uri="http://schemas.openxmlformats.org/drawingml/2006/chart">
            <c:chart xmlns:c="http://schemas.openxmlformats.org/drawingml/2006/chart" xmlns:r="http://schemas.openxmlformats.org/officeDocument/2006/relationships" r:id="rId2"/>
          </a:graphicData>
        </a:graphic>
      </p:graphicFrame>
      <p:sp>
        <p:nvSpPr>
          <p:cNvPr id="5" name="標題 2"/>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營運概況</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－稅後純益成長狀況</a:t>
            </a:r>
            <a:r>
              <a:rPr lang="en-US" altLang="zh-TW" sz="4800" b="1" dirty="0">
                <a:ln w="17780" cmpd="sng">
                  <a:solidFill>
                    <a:srgbClr val="FFFFFF"/>
                  </a:solidFill>
                  <a:prstDash val="solid"/>
                  <a:miter lim="800000"/>
                </a:ln>
                <a:solidFill>
                  <a:srgbClr val="7030A0"/>
                </a:solidFill>
                <a:effectLst>
                  <a:outerShdw blurRad="50800" algn="tl" rotWithShape="0">
                    <a:srgbClr val="000000"/>
                  </a:outerShdw>
                </a:effectLst>
                <a:latin typeface="微軟正黑體" pitchFamily="34" charset="-120"/>
                <a:ea typeface="微軟正黑體" pitchFamily="34" charset="-120"/>
              </a:rPr>
              <a:t>•</a:t>
            </a:r>
            <a:endParaRPr lang="zh-TW" altLang="en-US" sz="4800" i="1" dirty="0">
              <a:solidFill>
                <a:srgbClr val="7030A0"/>
              </a:solidFill>
            </a:endParaRPr>
          </a:p>
        </p:txBody>
      </p:sp>
    </p:spTree>
    <p:extLst>
      <p:ext uri="{BB962C8B-B14F-4D97-AF65-F5344CB8AC3E}">
        <p14:creationId xmlns:p14="http://schemas.microsoft.com/office/powerpoint/2010/main" val="1835123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34</a:t>
            </a:fld>
            <a:endParaRPr lang="zh-TW" altLang="en-US" dirty="0"/>
          </a:p>
        </p:txBody>
      </p:sp>
      <p:sp>
        <p:nvSpPr>
          <p:cNvPr id="3" name="標題 2"/>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sym typeface="Monotype Sorts" pitchFamily="2" charset="2"/>
              </a:rPr>
              <a:t>十、</a:t>
            </a: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未來發展</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－市場的拓展</a:t>
            </a:r>
            <a:endParaRPr lang="zh-TW" altLang="en-US" sz="4800" i="1" dirty="0">
              <a:solidFill>
                <a:schemeClr val="tx1"/>
              </a:solidFill>
            </a:endParaRPr>
          </a:p>
        </p:txBody>
      </p:sp>
      <p:sp>
        <p:nvSpPr>
          <p:cNvPr id="4" name="文字版面配置區 1"/>
          <p:cNvSpPr txBox="1">
            <a:spLocks/>
          </p:cNvSpPr>
          <p:nvPr/>
        </p:nvSpPr>
        <p:spPr>
          <a:xfrm>
            <a:off x="457200" y="1600201"/>
            <a:ext cx="8229600" cy="452596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Blip>
                <a:blip r:embed="rId2"/>
              </a:buBlip>
            </a:pPr>
            <a:r>
              <a:rPr lang="zh-TW" altLang="zh-TW" sz="2800" dirty="0">
                <a:solidFill>
                  <a:srgbClr val="C00000"/>
                </a:solidFill>
                <a:latin typeface="標楷體" pitchFamily="65" charset="-120"/>
                <a:ea typeface="標楷體" pitchFamily="65" charset="-120"/>
              </a:rPr>
              <a:t>軌道建設的商機：</a:t>
            </a:r>
            <a:endParaRPr lang="en-US" altLang="zh-TW" sz="2800" dirty="0">
              <a:solidFill>
                <a:srgbClr val="C00000"/>
              </a:solidFill>
              <a:latin typeface="標楷體" pitchFamily="65" charset="-120"/>
              <a:ea typeface="標楷體" pitchFamily="65" charset="-120"/>
            </a:endParaRPr>
          </a:p>
          <a:p>
            <a:pPr>
              <a:spcBef>
                <a:spcPts val="0"/>
              </a:spcBef>
              <a:spcAft>
                <a:spcPts val="0"/>
              </a:spcAft>
            </a:pPr>
            <a:endParaRPr lang="en-US" altLang="zh-TW" sz="2800" dirty="0">
              <a:solidFill>
                <a:srgbClr val="C00000"/>
              </a:solidFill>
              <a:latin typeface="標楷體" pitchFamily="65" charset="-120"/>
              <a:ea typeface="標楷體" pitchFamily="65" charset="-120"/>
            </a:endParaRPr>
          </a:p>
          <a:p>
            <a:pPr algn="just">
              <a:spcBef>
                <a:spcPts val="0"/>
              </a:spcBef>
              <a:spcAft>
                <a:spcPts val="0"/>
              </a:spcAft>
            </a:pPr>
            <a:r>
              <a:rPr lang="zh-TW" altLang="en-US" sz="2800" dirty="0">
                <a:solidFill>
                  <a:schemeClr val="tx2"/>
                </a:solidFill>
                <a:latin typeface="標楷體" pitchFamily="65" charset="-120"/>
                <a:ea typeface="標楷體" pitchFamily="65" charset="-120"/>
              </a:rPr>
              <a:t>  </a:t>
            </a:r>
            <a:r>
              <a:rPr lang="zh-TW" altLang="zh-TW" sz="2800" dirty="0">
                <a:solidFill>
                  <a:srgbClr val="002060"/>
                </a:solidFill>
                <a:latin typeface="標楷體" pitchFamily="65" charset="-120"/>
                <a:ea typeface="標楷體" pitchFamily="65" charset="-120"/>
              </a:rPr>
              <a:t>政府為了提振國內景氣，</a:t>
            </a:r>
            <a:r>
              <a:rPr lang="zh-TW" altLang="en-US" sz="2800" dirty="0">
                <a:solidFill>
                  <a:srgbClr val="002060"/>
                </a:solidFill>
                <a:latin typeface="標楷體" pitchFamily="65" charset="-120"/>
                <a:ea typeface="標楷體" pitchFamily="65" charset="-120"/>
              </a:rPr>
              <a:t>前膽</a:t>
            </a:r>
            <a:r>
              <a:rPr lang="en-US" altLang="zh-TW" sz="2800" dirty="0">
                <a:solidFill>
                  <a:srgbClr val="002060"/>
                </a:solidFill>
                <a:latin typeface="標楷體" pitchFamily="65" charset="-120"/>
                <a:ea typeface="標楷體" pitchFamily="65" charset="-120"/>
              </a:rPr>
              <a:t>2.0</a:t>
            </a:r>
            <a:r>
              <a:rPr lang="zh-TW" altLang="en-US" sz="2800" dirty="0">
                <a:solidFill>
                  <a:srgbClr val="002060"/>
                </a:solidFill>
                <a:latin typeface="標楷體" pitchFamily="65" charset="-120"/>
                <a:ea typeface="標楷體" pitchFamily="65" charset="-120"/>
              </a:rPr>
              <a:t>交通部軌道計劃修訂約為</a:t>
            </a:r>
            <a:r>
              <a:rPr lang="en-US" altLang="zh-TW" sz="2800" dirty="0">
                <a:solidFill>
                  <a:srgbClr val="002060"/>
                </a:solidFill>
                <a:latin typeface="標楷體" pitchFamily="65" charset="-120"/>
                <a:ea typeface="標楷體" pitchFamily="65" charset="-120"/>
              </a:rPr>
              <a:t>2000</a:t>
            </a:r>
            <a:r>
              <a:rPr lang="zh-TW" altLang="en-US" sz="2800" dirty="0">
                <a:solidFill>
                  <a:srgbClr val="002060"/>
                </a:solidFill>
                <a:latin typeface="標楷體" pitchFamily="65" charset="-120"/>
                <a:ea typeface="標楷體" pitchFamily="65" charset="-120"/>
              </a:rPr>
              <a:t>億</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本公司對</a:t>
            </a:r>
            <a:r>
              <a:rPr lang="zh-TW" altLang="zh-TW" sz="2800" dirty="0">
                <a:solidFill>
                  <a:srgbClr val="002060"/>
                </a:solidFill>
                <a:latin typeface="標楷體" pitchFamily="65" charset="-120"/>
                <a:ea typeface="標楷體" pitchFamily="65" charset="-120"/>
              </a:rPr>
              <a:t>軌道車輛</a:t>
            </a:r>
            <a:r>
              <a:rPr lang="zh-TW" altLang="en-US" sz="2800" dirty="0">
                <a:solidFill>
                  <a:srgbClr val="002060"/>
                </a:solidFill>
                <a:latin typeface="標楷體" pitchFamily="65" charset="-120"/>
                <a:ea typeface="標楷體" pitchFamily="65" charset="-120"/>
              </a:rPr>
              <a:t>之充電設備</a:t>
            </a:r>
            <a:r>
              <a:rPr lang="zh-TW" altLang="zh-TW" sz="2800" dirty="0">
                <a:solidFill>
                  <a:srgbClr val="002060"/>
                </a:solidFill>
                <a:latin typeface="標楷體" pitchFamily="65" charset="-120"/>
                <a:ea typeface="標楷體" pitchFamily="65" charset="-120"/>
              </a:rPr>
              <a:t>及</a:t>
            </a:r>
            <a:r>
              <a:rPr lang="en-US" altLang="zh-TW" sz="2800" dirty="0">
                <a:solidFill>
                  <a:srgbClr val="002060"/>
                </a:solidFill>
                <a:latin typeface="標楷體" pitchFamily="65" charset="-120"/>
                <a:ea typeface="標楷體" pitchFamily="65" charset="-120"/>
              </a:rPr>
              <a:t>OCS</a:t>
            </a:r>
            <a:r>
              <a:rPr lang="zh-TW" altLang="zh-TW" sz="2800" dirty="0">
                <a:solidFill>
                  <a:srgbClr val="002060"/>
                </a:solidFill>
                <a:latin typeface="標楷體" pitchFamily="65" charset="-120"/>
                <a:ea typeface="標楷體" pitchFamily="65" charset="-120"/>
              </a:rPr>
              <a:t>、</a:t>
            </a:r>
            <a:r>
              <a:rPr lang="en-US" altLang="zh-TW" sz="2800" dirty="0">
                <a:solidFill>
                  <a:srgbClr val="002060"/>
                </a:solidFill>
                <a:latin typeface="標楷體" pitchFamily="65" charset="-120"/>
                <a:ea typeface="標楷體" pitchFamily="65" charset="-120"/>
              </a:rPr>
              <a:t>CTC</a:t>
            </a:r>
            <a:r>
              <a:rPr lang="zh-TW" altLang="zh-TW" sz="2800" dirty="0">
                <a:solidFill>
                  <a:srgbClr val="002060"/>
                </a:solidFill>
                <a:latin typeface="標楷體" pitchFamily="65" charset="-120"/>
                <a:ea typeface="標楷體" pitchFamily="65" charset="-120"/>
              </a:rPr>
              <a:t>與號誌控制也利用這個計劃「新設」或「大量汰舊更新」</a:t>
            </a:r>
            <a:r>
              <a:rPr lang="zh-TW" altLang="en-US" sz="2800" dirty="0">
                <a:solidFill>
                  <a:srgbClr val="002060"/>
                </a:solidFill>
                <a:latin typeface="標楷體" pitchFamily="65" charset="-120"/>
                <a:ea typeface="標楷體" pitchFamily="65" charset="-120"/>
              </a:rPr>
              <a:t>。另在捷運及</a:t>
            </a:r>
            <a:r>
              <a:rPr lang="zh-TW" altLang="zh-TW" sz="2800" dirty="0">
                <a:solidFill>
                  <a:srgbClr val="002060"/>
                </a:solidFill>
                <a:latin typeface="標楷體" pitchFamily="65" charset="-120"/>
                <a:ea typeface="標楷體" pitchFamily="65" charset="-120"/>
              </a:rPr>
              <a:t>輕軌</a:t>
            </a:r>
            <a:r>
              <a:rPr lang="zh-TW" altLang="en-US" sz="2800" dirty="0">
                <a:solidFill>
                  <a:srgbClr val="002060"/>
                </a:solidFill>
                <a:latin typeface="標楷體" pitchFamily="65" charset="-120"/>
                <a:ea typeface="標楷體" pitchFamily="65" charset="-120"/>
              </a:rPr>
              <a:t>方面</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本公司</a:t>
            </a:r>
            <a:r>
              <a:rPr lang="zh-TW" altLang="zh-TW" sz="2800" dirty="0">
                <a:solidFill>
                  <a:srgbClr val="002060"/>
                </a:solidFill>
                <a:latin typeface="標楷體" pitchFamily="65" charset="-120"/>
                <a:ea typeface="標楷體" pitchFamily="65" charset="-120"/>
              </a:rPr>
              <a:t>將繼續</a:t>
            </a:r>
            <a:r>
              <a:rPr lang="zh-TW" altLang="en-US" sz="2800" dirty="0">
                <a:solidFill>
                  <a:srgbClr val="002060"/>
                </a:solidFill>
                <a:latin typeface="標楷體" pitchFamily="65" charset="-120"/>
                <a:ea typeface="標楷體" pitchFamily="65" charset="-120"/>
              </a:rPr>
              <a:t>對</a:t>
            </a:r>
            <a:r>
              <a:rPr lang="en-US" altLang="zh-TW" sz="2800" dirty="0">
                <a:solidFill>
                  <a:srgbClr val="002060"/>
                </a:solidFill>
                <a:latin typeface="標楷體" pitchFamily="65" charset="-120"/>
                <a:ea typeface="標楷體" pitchFamily="65" charset="-120"/>
              </a:rPr>
              <a:t>OCS</a:t>
            </a:r>
            <a:r>
              <a:rPr lang="zh-TW" altLang="zh-TW" sz="2800" dirty="0">
                <a:solidFill>
                  <a:srgbClr val="002060"/>
                </a:solidFill>
                <a:latin typeface="標楷體" pitchFamily="65" charset="-120"/>
                <a:ea typeface="標楷體" pitchFamily="65" charset="-120"/>
              </a:rPr>
              <a:t>及整流變壓器、交直流配電盤</a:t>
            </a:r>
            <a:r>
              <a:rPr lang="zh-TW" altLang="en-US" sz="2800" dirty="0">
                <a:solidFill>
                  <a:srgbClr val="002060"/>
                </a:solidFill>
                <a:latin typeface="標楷體" pitchFamily="65" charset="-120"/>
                <a:ea typeface="標楷體" pitchFamily="65" charset="-120"/>
              </a:rPr>
              <a:t>等產品</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加強</a:t>
            </a:r>
            <a:r>
              <a:rPr lang="zh-TW" altLang="zh-TW" sz="2800" dirty="0">
                <a:solidFill>
                  <a:srgbClr val="002060"/>
                </a:solidFill>
                <a:latin typeface="標楷體" pitchFamily="65" charset="-120"/>
                <a:ea typeface="標楷體" pitchFamily="65" charset="-120"/>
              </a:rPr>
              <a:t>輕軌的市場</a:t>
            </a:r>
            <a:r>
              <a:rPr lang="zh-TW" altLang="en-US" sz="2800" dirty="0">
                <a:solidFill>
                  <a:srgbClr val="002060"/>
                </a:solidFill>
                <a:latin typeface="標楷體" pitchFamily="65" charset="-120"/>
                <a:ea typeface="標楷體" pitchFamily="65" charset="-120"/>
              </a:rPr>
              <a:t>發展</a:t>
            </a:r>
            <a:r>
              <a:rPr lang="zh-TW" altLang="zh-TW" sz="2800" dirty="0">
                <a:solidFill>
                  <a:srgbClr val="002060"/>
                </a:solidFill>
                <a:latin typeface="標楷體" pitchFamily="65" charset="-120"/>
                <a:ea typeface="標楷體" pitchFamily="65" charset="-120"/>
              </a:rPr>
              <a:t>。</a:t>
            </a:r>
            <a:endParaRPr lang="zh-TW" altLang="en-US" sz="2800" dirty="0">
              <a:solidFill>
                <a:srgbClr val="002060"/>
              </a:solidFill>
              <a:latin typeface="標楷體" pitchFamily="65" charset="-120"/>
              <a:ea typeface="標楷體" pitchFamily="65" charset="-120"/>
            </a:endParaRPr>
          </a:p>
        </p:txBody>
      </p:sp>
    </p:spTree>
    <p:extLst>
      <p:ext uri="{BB962C8B-B14F-4D97-AF65-F5344CB8AC3E}">
        <p14:creationId xmlns:p14="http://schemas.microsoft.com/office/powerpoint/2010/main" val="44699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35</a:t>
            </a:fld>
            <a:endParaRPr lang="zh-TW" altLang="en-US" dirty="0"/>
          </a:p>
        </p:txBody>
      </p:sp>
      <p:sp>
        <p:nvSpPr>
          <p:cNvPr id="3" name="標題 2"/>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未來發展</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－市場的拓展</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續</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en-US" altLang="zh-TW" b="1" dirty="0">
                <a:ln w="17780" cmpd="sng">
                  <a:solidFill>
                    <a:srgbClr val="FFFFFF"/>
                  </a:solidFill>
                  <a:prstDash val="solid"/>
                  <a:miter lim="800000"/>
                </a:ln>
                <a:solidFill>
                  <a:srgbClr val="339966"/>
                </a:solidFill>
                <a:effectLst>
                  <a:outerShdw blurRad="50800" algn="tl" rotWithShape="0">
                    <a:srgbClr val="000000"/>
                  </a:outerShdw>
                </a:effectLst>
                <a:latin typeface="微軟正黑體" pitchFamily="34" charset="-120"/>
                <a:ea typeface="微軟正黑體" pitchFamily="34" charset="-120"/>
              </a:rPr>
              <a:t> </a:t>
            </a:r>
            <a:r>
              <a:rPr lang="en-US" altLang="zh-TW" b="1" dirty="0">
                <a:ln w="18000">
                  <a:solidFill>
                    <a:srgbClr val="FF0000"/>
                  </a:solidFill>
                  <a:prstDash val="solid"/>
                  <a:miter lim="800000"/>
                </a:ln>
                <a:solidFill>
                  <a:srgbClr val="00B050"/>
                </a:solidFill>
                <a:effectLst>
                  <a:outerShdw blurRad="25500" dist="23000" dir="7020000" algn="tl">
                    <a:srgbClr val="000000">
                      <a:alpha val="50000"/>
                    </a:srgbClr>
                  </a:outerShdw>
                </a:effectLst>
                <a:latin typeface="微軟正黑體" pitchFamily="34" charset="-120"/>
                <a:ea typeface="微軟正黑體" pitchFamily="34" charset="-120"/>
              </a:rPr>
              <a:t> </a:t>
            </a:r>
            <a:endParaRPr lang="zh-TW" altLang="en-US" sz="8000" i="1" dirty="0">
              <a:solidFill>
                <a:srgbClr val="0070C0"/>
              </a:solidFill>
            </a:endParaRPr>
          </a:p>
        </p:txBody>
      </p:sp>
      <p:sp>
        <p:nvSpPr>
          <p:cNvPr id="4" name="文字版面配置區 1"/>
          <p:cNvSpPr txBox="1">
            <a:spLocks/>
          </p:cNvSpPr>
          <p:nvPr/>
        </p:nvSpPr>
        <p:spPr>
          <a:xfrm>
            <a:off x="457200" y="1600201"/>
            <a:ext cx="8229600" cy="4525963"/>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lgn="just">
              <a:spcBef>
                <a:spcPts val="0"/>
              </a:spcBef>
              <a:spcAft>
                <a:spcPts val="0"/>
              </a:spcAft>
              <a:buBlip>
                <a:blip r:embed="rId2"/>
              </a:buBlip>
            </a:pPr>
            <a:r>
              <a:rPr lang="zh-TW" altLang="zh-TW" sz="2800" dirty="0">
                <a:solidFill>
                  <a:srgbClr val="C00000"/>
                </a:solidFill>
                <a:latin typeface="標楷體" pitchFamily="65" charset="-120"/>
                <a:ea typeface="標楷體" pitchFamily="65" charset="-120"/>
              </a:rPr>
              <a:t>半導體建廠</a:t>
            </a:r>
            <a:r>
              <a:rPr lang="zh-TW" altLang="en-US" sz="2800" dirty="0">
                <a:solidFill>
                  <a:srgbClr val="C00000"/>
                </a:solidFill>
                <a:latin typeface="標楷體" pitchFamily="65" charset="-120"/>
                <a:ea typeface="標楷體" pitchFamily="65" charset="-120"/>
              </a:rPr>
              <a:t>之商機</a:t>
            </a:r>
            <a:r>
              <a:rPr lang="zh-TW" altLang="zh-TW" sz="2800" dirty="0">
                <a:solidFill>
                  <a:srgbClr val="C00000"/>
                </a:solidFill>
                <a:latin typeface="標楷體" pitchFamily="65" charset="-120"/>
                <a:ea typeface="標楷體" pitchFamily="65" charset="-120"/>
              </a:rPr>
              <a:t>：</a:t>
            </a:r>
            <a:endParaRPr lang="en-US" altLang="zh-TW" sz="2800" dirty="0">
              <a:solidFill>
                <a:srgbClr val="C00000"/>
              </a:solidFill>
              <a:latin typeface="標楷體" pitchFamily="65" charset="-120"/>
              <a:ea typeface="標楷體" pitchFamily="65" charset="-120"/>
            </a:endParaRPr>
          </a:p>
          <a:p>
            <a:pPr algn="just">
              <a:spcBef>
                <a:spcPts val="0"/>
              </a:spcBef>
              <a:spcAft>
                <a:spcPts val="0"/>
              </a:spcAft>
            </a:pPr>
            <a:endParaRPr lang="en-US" altLang="zh-TW" sz="2800" dirty="0">
              <a:solidFill>
                <a:srgbClr val="C00000"/>
              </a:solidFill>
              <a:latin typeface="標楷體" pitchFamily="65" charset="-120"/>
              <a:ea typeface="標楷體" pitchFamily="65" charset="-120"/>
            </a:endParaRPr>
          </a:p>
          <a:p>
            <a:pPr algn="just">
              <a:spcBef>
                <a:spcPts val="0"/>
              </a:spcBef>
              <a:spcAft>
                <a:spcPts val="0"/>
              </a:spcAft>
            </a:pPr>
            <a:r>
              <a:rPr lang="zh-TW" altLang="en-US" sz="2800" dirty="0">
                <a:solidFill>
                  <a:schemeClr val="tx2"/>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近年來</a:t>
            </a:r>
            <a:r>
              <a:rPr lang="zh-TW" altLang="zh-TW" sz="2800" dirty="0">
                <a:solidFill>
                  <a:srgbClr val="002060"/>
                </a:solidFill>
                <a:latin typeface="標楷體" pitchFamily="65" charset="-120"/>
                <a:ea typeface="標楷體" pitchFamily="65" charset="-120"/>
              </a:rPr>
              <a:t>連續在竹科、</a:t>
            </a:r>
            <a:r>
              <a:rPr lang="zh-TW" altLang="en-US" sz="2800" dirty="0">
                <a:solidFill>
                  <a:srgbClr val="002060"/>
                </a:solidFill>
                <a:latin typeface="標楷體" pitchFamily="65" charset="-120"/>
                <a:ea typeface="標楷體" pitchFamily="65" charset="-120"/>
              </a:rPr>
              <a:t>中科、</a:t>
            </a:r>
            <a:r>
              <a:rPr lang="zh-TW" altLang="zh-TW" sz="2800" dirty="0">
                <a:solidFill>
                  <a:srgbClr val="002060"/>
                </a:solidFill>
                <a:latin typeface="標楷體" pitchFamily="65" charset="-120"/>
                <a:ea typeface="標楷體" pitchFamily="65" charset="-120"/>
              </a:rPr>
              <a:t>南科及大陸</a:t>
            </a:r>
            <a:r>
              <a:rPr lang="zh-TW" altLang="en-US" sz="2800" dirty="0">
                <a:solidFill>
                  <a:srgbClr val="002060"/>
                </a:solidFill>
                <a:latin typeface="標楷體" pitchFamily="65" charset="-120"/>
                <a:ea typeface="標楷體" pitchFamily="65" charset="-120"/>
              </a:rPr>
              <a:t>等</a:t>
            </a:r>
            <a:r>
              <a:rPr lang="zh-TW" altLang="zh-TW" sz="2800" dirty="0">
                <a:solidFill>
                  <a:srgbClr val="002060"/>
                </a:solidFill>
                <a:latin typeface="標楷體" pitchFamily="65" charset="-120"/>
                <a:ea typeface="標楷體" pitchFamily="65" charset="-120"/>
              </a:rPr>
              <a:t>之半導體廠皆有極佳之</a:t>
            </a:r>
            <a:r>
              <a:rPr lang="zh-TW" altLang="en-US" sz="2800" dirty="0">
                <a:solidFill>
                  <a:srgbClr val="002060"/>
                </a:solidFill>
                <a:latin typeface="標楷體" pitchFamily="65" charset="-120"/>
                <a:ea typeface="標楷體" pitchFamily="65" charset="-120"/>
              </a:rPr>
              <a:t>業績</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目前國內知名半導體大廠仍有擴大建廠之計畫</a:t>
            </a:r>
            <a:r>
              <a:rPr lang="zh-TW" altLang="zh-TW" sz="2800" dirty="0">
                <a:solidFill>
                  <a:srgbClr val="002060"/>
                </a:solidFill>
                <a:latin typeface="標楷體" pitchFamily="65" charset="-120"/>
                <a:ea typeface="標楷體" pitchFamily="65" charset="-120"/>
              </a:rPr>
              <a:t>，期待後面幾個案件在</a:t>
            </a:r>
            <a:r>
              <a:rPr lang="zh-TW" altLang="en-US" sz="2800" dirty="0">
                <a:solidFill>
                  <a:srgbClr val="002060"/>
                </a:solidFill>
                <a:latin typeface="標楷體" pitchFamily="65" charset="-120"/>
                <a:ea typeface="標楷體" pitchFamily="65" charset="-120"/>
              </a:rPr>
              <a:t>本公司</a:t>
            </a:r>
            <a:r>
              <a:rPr lang="zh-TW" altLang="zh-TW" sz="2800" dirty="0">
                <a:solidFill>
                  <a:srgbClr val="002060"/>
                </a:solidFill>
                <a:latin typeface="標楷體" pitchFamily="65" charset="-120"/>
                <a:ea typeface="標楷體" pitchFamily="65" charset="-120"/>
              </a:rPr>
              <a:t>的努力下仍然可以</a:t>
            </a:r>
            <a:r>
              <a:rPr lang="zh-TW" altLang="en-US" sz="2800" dirty="0">
                <a:solidFill>
                  <a:srgbClr val="002060"/>
                </a:solidFill>
                <a:latin typeface="標楷體" pitchFamily="65" charset="-120"/>
                <a:ea typeface="標楷體" pitchFamily="65" charset="-120"/>
              </a:rPr>
              <a:t>有傑出的表現</a:t>
            </a:r>
            <a:r>
              <a:rPr lang="zh-TW" altLang="zh-TW" sz="2800" dirty="0">
                <a:solidFill>
                  <a:srgbClr val="002060"/>
                </a:solidFill>
                <a:latin typeface="標楷體" pitchFamily="65" charset="-120"/>
                <a:ea typeface="標楷體" pitchFamily="65" charset="-120"/>
              </a:rPr>
              <a:t>。</a:t>
            </a:r>
            <a:endParaRPr lang="zh-TW" altLang="en-US" sz="2800" dirty="0">
              <a:solidFill>
                <a:srgbClr val="002060"/>
              </a:solidFill>
              <a:latin typeface="標楷體" pitchFamily="65" charset="-120"/>
              <a:ea typeface="標楷體" pitchFamily="65" charset="-120"/>
            </a:endParaRPr>
          </a:p>
        </p:txBody>
      </p:sp>
    </p:spTree>
    <p:extLst>
      <p:ext uri="{BB962C8B-B14F-4D97-AF65-F5344CB8AC3E}">
        <p14:creationId xmlns:p14="http://schemas.microsoft.com/office/powerpoint/2010/main" val="1868120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36</a:t>
            </a:fld>
            <a:endParaRPr lang="zh-TW" altLang="en-US" dirty="0"/>
          </a:p>
        </p:txBody>
      </p:sp>
      <p:sp>
        <p:nvSpPr>
          <p:cNvPr id="3" name="標題 2"/>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未來發展</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－市場的拓展</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續</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en-US" altLang="zh-TW" b="1" dirty="0">
                <a:ln w="17780" cmpd="sng">
                  <a:solidFill>
                    <a:srgbClr val="FFFFFF"/>
                  </a:solidFill>
                  <a:prstDash val="solid"/>
                  <a:miter lim="800000"/>
                </a:ln>
                <a:solidFill>
                  <a:srgbClr val="339966"/>
                </a:solidFill>
                <a:effectLst>
                  <a:outerShdw blurRad="50800" algn="tl" rotWithShape="0">
                    <a:srgbClr val="000000"/>
                  </a:outerShdw>
                </a:effectLst>
                <a:latin typeface="微軟正黑體" pitchFamily="34" charset="-120"/>
                <a:ea typeface="微軟正黑體" pitchFamily="34" charset="-120"/>
              </a:rPr>
              <a:t> </a:t>
            </a:r>
            <a:r>
              <a:rPr lang="en-US" altLang="zh-TW" b="1" dirty="0">
                <a:ln w="18000">
                  <a:solidFill>
                    <a:srgbClr val="FF0000"/>
                  </a:solidFill>
                  <a:prstDash val="solid"/>
                  <a:miter lim="800000"/>
                </a:ln>
                <a:solidFill>
                  <a:srgbClr val="00B050"/>
                </a:solidFill>
                <a:effectLst>
                  <a:outerShdw blurRad="25500" dist="23000" dir="7020000" algn="tl">
                    <a:srgbClr val="000000">
                      <a:alpha val="50000"/>
                    </a:srgbClr>
                  </a:outerShdw>
                </a:effectLst>
                <a:latin typeface="微軟正黑體" pitchFamily="34" charset="-120"/>
                <a:ea typeface="微軟正黑體" pitchFamily="34" charset="-120"/>
              </a:rPr>
              <a:t> </a:t>
            </a:r>
            <a:endParaRPr lang="zh-TW" altLang="en-US" sz="8000" i="1" dirty="0">
              <a:solidFill>
                <a:srgbClr val="0070C0"/>
              </a:solidFill>
            </a:endParaRPr>
          </a:p>
        </p:txBody>
      </p:sp>
      <p:sp>
        <p:nvSpPr>
          <p:cNvPr id="4" name="文字版面配置區 1"/>
          <p:cNvSpPr txBox="1">
            <a:spLocks/>
          </p:cNvSpPr>
          <p:nvPr/>
        </p:nvSpPr>
        <p:spPr>
          <a:xfrm>
            <a:off x="457200" y="1600201"/>
            <a:ext cx="8229600" cy="4525963"/>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Blip>
                <a:blip r:embed="rId2"/>
              </a:buBlip>
            </a:pPr>
            <a:r>
              <a:rPr lang="zh-TW" altLang="en-US" sz="2800" dirty="0">
                <a:solidFill>
                  <a:srgbClr val="C00000"/>
                </a:solidFill>
                <a:latin typeface="標楷體" pitchFamily="65" charset="-120"/>
                <a:ea typeface="標楷體" pitchFamily="65" charset="-120"/>
              </a:rPr>
              <a:t>太陽能光電逆變器 </a:t>
            </a:r>
            <a:r>
              <a:rPr lang="en-US" altLang="zh-TW" sz="2800" dirty="0">
                <a:solidFill>
                  <a:srgbClr val="C00000"/>
                </a:solidFill>
                <a:latin typeface="標楷體" pitchFamily="65" charset="-120"/>
                <a:ea typeface="標楷體" pitchFamily="65" charset="-120"/>
              </a:rPr>
              <a:t>PV INVERTER</a:t>
            </a:r>
            <a:r>
              <a:rPr lang="zh-TW" altLang="zh-TW" sz="2800" dirty="0">
                <a:solidFill>
                  <a:srgbClr val="C00000"/>
                </a:solidFill>
                <a:latin typeface="標楷體" pitchFamily="65" charset="-120"/>
                <a:ea typeface="標楷體" pitchFamily="65" charset="-120"/>
              </a:rPr>
              <a:t>：</a:t>
            </a:r>
            <a:endParaRPr lang="en-US" altLang="zh-TW" sz="2800" dirty="0">
              <a:solidFill>
                <a:srgbClr val="C00000"/>
              </a:solidFill>
              <a:latin typeface="標楷體" pitchFamily="65" charset="-120"/>
              <a:ea typeface="標楷體" pitchFamily="65" charset="-120"/>
            </a:endParaRPr>
          </a:p>
          <a:p>
            <a:pPr algn="just">
              <a:spcBef>
                <a:spcPts val="0"/>
              </a:spcBef>
              <a:spcAft>
                <a:spcPts val="0"/>
              </a:spcAft>
            </a:pPr>
            <a:r>
              <a:rPr lang="zh-TW" altLang="en-US" sz="2800" dirty="0">
                <a:solidFill>
                  <a:srgbClr val="00B05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配合政府政策中容量</a:t>
            </a:r>
            <a:r>
              <a:rPr lang="en-US" altLang="zh-TW" sz="2800" dirty="0">
                <a:solidFill>
                  <a:srgbClr val="002060"/>
                </a:solidFill>
                <a:latin typeface="標楷體" pitchFamily="65" charset="-120"/>
                <a:ea typeface="標楷體" pitchFamily="65" charset="-120"/>
              </a:rPr>
              <a:t>30~60kW</a:t>
            </a:r>
            <a:r>
              <a:rPr lang="zh-TW" altLang="en-US" sz="2800" dirty="0">
                <a:solidFill>
                  <a:srgbClr val="002060"/>
                </a:solidFill>
                <a:latin typeface="標楷體" pitchFamily="65" charset="-120"/>
                <a:ea typeface="標楷體" pitchFamily="65" charset="-120"/>
              </a:rPr>
              <a:t>以上新產品陸續開發完成，</a:t>
            </a:r>
            <a:r>
              <a:rPr lang="zh-TW" altLang="zh-TW" sz="2800" dirty="0">
                <a:solidFill>
                  <a:srgbClr val="002060"/>
                </a:solidFill>
                <a:latin typeface="標楷體" pitchFamily="65" charset="-120"/>
                <a:ea typeface="標楷體" pitchFamily="65" charset="-120"/>
              </a:rPr>
              <a:t>國內外客戶皆已佈置完成，</a:t>
            </a:r>
            <a:r>
              <a:rPr lang="zh-TW" altLang="en-US" sz="2800" dirty="0">
                <a:solidFill>
                  <a:srgbClr val="002060"/>
                </a:solidFill>
                <a:latin typeface="標楷體" pitchFamily="65" charset="-120"/>
                <a:ea typeface="標楷體" pitchFamily="65" charset="-120"/>
              </a:rPr>
              <a:t>新興開發中國家</a:t>
            </a:r>
            <a:r>
              <a:rPr lang="zh-TW" altLang="zh-TW" sz="2800" dirty="0">
                <a:solidFill>
                  <a:srgbClr val="002060"/>
                </a:solidFill>
                <a:latin typeface="標楷體" pitchFamily="65" charset="-120"/>
                <a:ea typeface="標楷體" pitchFamily="65" charset="-120"/>
              </a:rPr>
              <a:t>亦有</a:t>
            </a:r>
            <a:r>
              <a:rPr lang="zh-TW" altLang="en-US" sz="2800" dirty="0">
                <a:solidFill>
                  <a:srgbClr val="002060"/>
                </a:solidFill>
                <a:latin typeface="標楷體" pitchFamily="65" charset="-120"/>
                <a:ea typeface="標楷體" pitchFamily="65" charset="-120"/>
              </a:rPr>
              <a:t>極大需求</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本公司已成立綠能系統事業處，使產、銷、研及系統工程結合為一體，業績將有不錯的成長。</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Blip>
                <a:blip r:embed="rId2"/>
              </a:buBlip>
            </a:pPr>
            <a:r>
              <a:rPr lang="zh-TW" altLang="zh-TW" sz="2800" dirty="0">
                <a:solidFill>
                  <a:srgbClr val="C00000"/>
                </a:solidFill>
                <a:latin typeface="標楷體" pitchFamily="65" charset="-120"/>
                <a:ea typeface="標楷體" pitchFamily="65" charset="-120"/>
              </a:rPr>
              <a:t>高效率</a:t>
            </a:r>
            <a:r>
              <a:rPr lang="zh-TW" altLang="en-US" sz="2800" dirty="0">
                <a:solidFill>
                  <a:srgbClr val="C00000"/>
                </a:solidFill>
                <a:latin typeface="標楷體" pitchFamily="65" charset="-120"/>
                <a:ea typeface="標楷體" pitchFamily="65" charset="-120"/>
              </a:rPr>
              <a:t>通訊電源 </a:t>
            </a:r>
            <a:r>
              <a:rPr lang="en-US" altLang="zh-TW" sz="2800" dirty="0">
                <a:solidFill>
                  <a:srgbClr val="C00000"/>
                </a:solidFill>
                <a:latin typeface="標楷體" pitchFamily="65" charset="-120"/>
                <a:ea typeface="標楷體" pitchFamily="65" charset="-120"/>
              </a:rPr>
              <a:t>SMR</a:t>
            </a:r>
            <a:r>
              <a:rPr lang="zh-TW" altLang="zh-TW" sz="2800" dirty="0">
                <a:solidFill>
                  <a:srgbClr val="C00000"/>
                </a:solidFill>
                <a:latin typeface="標楷體" pitchFamily="65" charset="-120"/>
                <a:ea typeface="標楷體" pitchFamily="65" charset="-120"/>
              </a:rPr>
              <a:t>：</a:t>
            </a:r>
            <a:endParaRPr lang="en-US" altLang="zh-TW" sz="2800" dirty="0">
              <a:solidFill>
                <a:srgbClr val="C00000"/>
              </a:solidFill>
              <a:latin typeface="標楷體" pitchFamily="65" charset="-120"/>
              <a:ea typeface="標楷體" pitchFamily="65" charset="-120"/>
            </a:endParaRPr>
          </a:p>
          <a:p>
            <a:pPr algn="just">
              <a:spcBef>
                <a:spcPts val="0"/>
              </a:spcBef>
              <a:spcAft>
                <a:spcPts val="0"/>
              </a:spcAft>
            </a:pPr>
            <a:r>
              <a:rPr lang="zh-TW" altLang="en-US" sz="2800" dirty="0">
                <a:solidFill>
                  <a:schemeClr val="tx2"/>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高效率</a:t>
            </a:r>
            <a:r>
              <a:rPr lang="zh-TW" altLang="zh-TW" sz="2800" dirty="0">
                <a:solidFill>
                  <a:srgbClr val="002060"/>
                </a:solidFill>
                <a:latin typeface="標楷體" pitchFamily="65" charset="-120"/>
                <a:ea typeface="標楷體" pitchFamily="65" charset="-120"/>
              </a:rPr>
              <a:t>新機種陸續完成，</a:t>
            </a:r>
            <a:r>
              <a:rPr lang="zh-TW" altLang="en-US" sz="2800" dirty="0">
                <a:solidFill>
                  <a:srgbClr val="002060"/>
                </a:solidFill>
                <a:latin typeface="標楷體" pitchFamily="65" charset="-120"/>
                <a:ea typeface="標楷體" pitchFamily="65" charset="-120"/>
              </a:rPr>
              <a:t>已符合電信業者</a:t>
            </a:r>
            <a:r>
              <a:rPr lang="en-US" altLang="zh-TW" sz="2800" dirty="0">
                <a:solidFill>
                  <a:srgbClr val="002060"/>
                </a:solidFill>
                <a:latin typeface="標楷體" pitchFamily="65" charset="-120"/>
                <a:ea typeface="標楷體" pitchFamily="65" charset="-120"/>
              </a:rPr>
              <a:t>5G/6G</a:t>
            </a:r>
            <a:r>
              <a:rPr lang="zh-TW" altLang="en-US" sz="2800" dirty="0">
                <a:solidFill>
                  <a:srgbClr val="002060"/>
                </a:solidFill>
                <a:latin typeface="標楷體" pitchFamily="65" charset="-120"/>
                <a:ea typeface="標楷體" pitchFamily="65" charset="-120"/>
              </a:rPr>
              <a:t>通訊電源系統之需求</a:t>
            </a:r>
            <a:r>
              <a:rPr lang="zh-TW" altLang="zh-TW" sz="2800" dirty="0">
                <a:solidFill>
                  <a:srgbClr val="002060"/>
                </a:solidFill>
                <a:latin typeface="標楷體" pitchFamily="65" charset="-120"/>
                <a:ea typeface="標楷體" pitchFamily="65" charset="-120"/>
              </a:rPr>
              <a:t>。</a:t>
            </a:r>
          </a:p>
          <a:p>
            <a:pPr>
              <a:spcBef>
                <a:spcPts val="0"/>
              </a:spcBef>
              <a:spcAft>
                <a:spcPts val="0"/>
              </a:spcAft>
            </a:pPr>
            <a:endParaRPr lang="zh-TW" altLang="en-US" sz="2800" dirty="0">
              <a:solidFill>
                <a:schemeClr val="tx2"/>
              </a:solidFill>
              <a:latin typeface="標楷體" pitchFamily="65" charset="-120"/>
              <a:ea typeface="標楷體" pitchFamily="65" charset="-120"/>
            </a:endParaRPr>
          </a:p>
        </p:txBody>
      </p:sp>
    </p:spTree>
    <p:extLst>
      <p:ext uri="{BB962C8B-B14F-4D97-AF65-F5344CB8AC3E}">
        <p14:creationId xmlns:p14="http://schemas.microsoft.com/office/powerpoint/2010/main" val="1194895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37</a:t>
            </a:fld>
            <a:endParaRPr lang="zh-TW" altLang="en-US" dirty="0"/>
          </a:p>
        </p:txBody>
      </p:sp>
      <p:sp>
        <p:nvSpPr>
          <p:cNvPr id="3" name="標題 2"/>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未來發展</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－市場的拓展</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續</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en-US" altLang="zh-TW" b="1" dirty="0">
                <a:ln w="17780" cmpd="sng">
                  <a:solidFill>
                    <a:srgbClr val="FFFFFF"/>
                  </a:solidFill>
                  <a:prstDash val="solid"/>
                  <a:miter lim="800000"/>
                </a:ln>
                <a:solidFill>
                  <a:srgbClr val="339966"/>
                </a:solidFill>
                <a:effectLst>
                  <a:outerShdw blurRad="50800" algn="tl" rotWithShape="0">
                    <a:srgbClr val="000000"/>
                  </a:outerShdw>
                </a:effectLst>
                <a:latin typeface="微軟正黑體" pitchFamily="34" charset="-120"/>
                <a:ea typeface="微軟正黑體" pitchFamily="34" charset="-120"/>
              </a:rPr>
              <a:t> </a:t>
            </a:r>
            <a:r>
              <a:rPr lang="en-US" altLang="zh-TW" b="1" dirty="0">
                <a:ln w="18000">
                  <a:solidFill>
                    <a:srgbClr val="FF0000"/>
                  </a:solidFill>
                  <a:prstDash val="solid"/>
                  <a:miter lim="800000"/>
                </a:ln>
                <a:solidFill>
                  <a:srgbClr val="00B050"/>
                </a:solidFill>
                <a:effectLst>
                  <a:outerShdw blurRad="25500" dist="23000" dir="7020000" algn="tl">
                    <a:srgbClr val="000000">
                      <a:alpha val="50000"/>
                    </a:srgbClr>
                  </a:outerShdw>
                </a:effectLst>
                <a:latin typeface="微軟正黑體" pitchFamily="34" charset="-120"/>
                <a:ea typeface="微軟正黑體" pitchFamily="34" charset="-120"/>
              </a:rPr>
              <a:t> </a:t>
            </a:r>
            <a:endParaRPr lang="zh-TW" altLang="en-US" sz="8000" i="1" dirty="0">
              <a:solidFill>
                <a:srgbClr val="0070C0"/>
              </a:solidFill>
            </a:endParaRPr>
          </a:p>
        </p:txBody>
      </p:sp>
      <p:sp>
        <p:nvSpPr>
          <p:cNvPr id="4" name="文字版面配置區 1"/>
          <p:cNvSpPr txBox="1">
            <a:spLocks/>
          </p:cNvSpPr>
          <p:nvPr/>
        </p:nvSpPr>
        <p:spPr>
          <a:xfrm>
            <a:off x="457200" y="1600201"/>
            <a:ext cx="8229600" cy="452596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Blip>
                <a:blip r:embed="rId2"/>
              </a:buBlip>
            </a:pPr>
            <a:r>
              <a:rPr lang="zh-TW" altLang="zh-TW" sz="2800" dirty="0">
                <a:solidFill>
                  <a:srgbClr val="C00000"/>
                </a:solidFill>
                <a:latin typeface="標楷體" pitchFamily="65" charset="-120"/>
                <a:ea typeface="標楷體" pitchFamily="65" charset="-120"/>
              </a:rPr>
              <a:t>電動大巴</a:t>
            </a:r>
            <a:r>
              <a:rPr lang="zh-TW" altLang="en-US" sz="2800" dirty="0">
                <a:solidFill>
                  <a:srgbClr val="C00000"/>
                </a:solidFill>
                <a:latin typeface="標楷體" pitchFamily="65" charset="-120"/>
                <a:ea typeface="標楷體" pitchFamily="65" charset="-120"/>
              </a:rPr>
              <a:t>充電設備：</a:t>
            </a:r>
            <a:endParaRPr lang="en-US" altLang="zh-TW" sz="2800" dirty="0">
              <a:solidFill>
                <a:srgbClr val="C00000"/>
              </a:solidFill>
              <a:latin typeface="標楷體" pitchFamily="65" charset="-120"/>
              <a:ea typeface="標楷體" pitchFamily="65" charset="-120"/>
            </a:endParaRPr>
          </a:p>
          <a:p>
            <a:pPr algn="just">
              <a:spcBef>
                <a:spcPts val="0"/>
              </a:spcBef>
              <a:spcAft>
                <a:spcPts val="0"/>
              </a:spcAft>
            </a:pPr>
            <a:r>
              <a:rPr lang="zh-TW" altLang="en-US" sz="2800" dirty="0">
                <a:solidFill>
                  <a:srgbClr val="00B050"/>
                </a:solidFill>
                <a:latin typeface="標楷體" pitchFamily="65" charset="-120"/>
                <a:ea typeface="標楷體" pitchFamily="65" charset="-120"/>
              </a:rPr>
              <a:t>　</a:t>
            </a:r>
            <a:r>
              <a:rPr lang="zh-TW" altLang="zh-TW" sz="2800" dirty="0">
                <a:solidFill>
                  <a:srgbClr val="002060"/>
                </a:solidFill>
                <a:latin typeface="標楷體" pitchFamily="65" charset="-120"/>
                <a:ea typeface="標楷體" pitchFamily="65" charset="-120"/>
              </a:rPr>
              <a:t>國內</a:t>
            </a:r>
            <a:r>
              <a:rPr lang="zh-TW" altLang="en-US" sz="2800" dirty="0">
                <a:solidFill>
                  <a:srgbClr val="002060"/>
                </a:solidFill>
                <a:latin typeface="標楷體" pitchFamily="65" charset="-120"/>
                <a:ea typeface="標楷體" pitchFamily="65" charset="-120"/>
              </a:rPr>
              <a:t>未來</a:t>
            </a:r>
            <a:r>
              <a:rPr lang="en-US" altLang="zh-TW" sz="2800" dirty="0">
                <a:solidFill>
                  <a:srgbClr val="002060"/>
                </a:solidFill>
                <a:latin typeface="標楷體" pitchFamily="65" charset="-120"/>
                <a:ea typeface="標楷體" pitchFamily="65" charset="-120"/>
              </a:rPr>
              <a:t>10</a:t>
            </a:r>
            <a:r>
              <a:rPr lang="zh-TW" altLang="zh-TW" sz="2800" dirty="0">
                <a:solidFill>
                  <a:srgbClr val="002060"/>
                </a:solidFill>
                <a:latin typeface="標楷體" pitchFamily="65" charset="-120"/>
                <a:ea typeface="標楷體" pitchFamily="65" charset="-120"/>
              </a:rPr>
              <a:t>年</a:t>
            </a:r>
            <a:r>
              <a:rPr lang="zh-TW" altLang="en-US" sz="2800" dirty="0">
                <a:solidFill>
                  <a:srgbClr val="002060"/>
                </a:solidFill>
                <a:latin typeface="標楷體" pitchFamily="65" charset="-120"/>
                <a:ea typeface="標楷體" pitchFamily="65" charset="-120"/>
              </a:rPr>
              <a:t>約有</a:t>
            </a:r>
            <a:r>
              <a:rPr lang="en-US" altLang="zh-TW" sz="2800" dirty="0">
                <a:solidFill>
                  <a:srgbClr val="002060"/>
                </a:solidFill>
                <a:latin typeface="標楷體" pitchFamily="65" charset="-120"/>
                <a:ea typeface="標楷體" pitchFamily="65" charset="-120"/>
              </a:rPr>
              <a:t>1</a:t>
            </a:r>
            <a:r>
              <a:rPr lang="zh-TW" altLang="en-US" sz="2800" dirty="0">
                <a:solidFill>
                  <a:srgbClr val="002060"/>
                </a:solidFill>
                <a:latin typeface="標楷體" pitchFamily="65" charset="-120"/>
                <a:ea typeface="標楷體" pitchFamily="65" charset="-120"/>
              </a:rPr>
              <a:t>萬</a:t>
            </a:r>
            <a:r>
              <a:rPr lang="zh-TW" altLang="zh-TW" sz="2800" dirty="0">
                <a:solidFill>
                  <a:srgbClr val="002060"/>
                </a:solidFill>
                <a:latin typeface="標楷體" pitchFamily="65" charset="-120"/>
                <a:ea typeface="標楷體" pitchFamily="65" charset="-120"/>
              </a:rPr>
              <a:t>輛</a:t>
            </a:r>
            <a:r>
              <a:rPr lang="zh-TW" altLang="en-US" sz="2800" dirty="0">
                <a:solidFill>
                  <a:srgbClr val="002060"/>
                </a:solidFill>
                <a:latin typeface="標楷體" pitchFamily="65" charset="-120"/>
                <a:ea typeface="標楷體" pitchFamily="65" charset="-120"/>
              </a:rPr>
              <a:t>電動大巴需求</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本公司</a:t>
            </a:r>
            <a:r>
              <a:rPr lang="zh-TW" altLang="zh-TW" sz="2800" dirty="0">
                <a:solidFill>
                  <a:srgbClr val="002060"/>
                </a:solidFill>
                <a:latin typeface="標楷體" pitchFamily="65" charset="-120"/>
                <a:ea typeface="標楷體" pitchFamily="65" charset="-120"/>
              </a:rPr>
              <a:t>配合唐榮車輛科技，已在離島及本島開始建設直流充電樁，未來將</a:t>
            </a:r>
            <a:r>
              <a:rPr lang="zh-TW" altLang="en-US" sz="2800" dirty="0">
                <a:solidFill>
                  <a:srgbClr val="002060"/>
                </a:solidFill>
                <a:latin typeface="標楷體" pitchFamily="65" charset="-120"/>
                <a:ea typeface="標楷體" pitchFamily="65" charset="-120"/>
              </a:rPr>
              <a:t>迎合</a:t>
            </a:r>
            <a:r>
              <a:rPr lang="zh-TW" altLang="zh-TW" sz="2800" dirty="0">
                <a:solidFill>
                  <a:srgbClr val="002060"/>
                </a:solidFill>
                <a:latin typeface="標楷體" pitchFamily="65" charset="-120"/>
                <a:ea typeface="標楷體" pitchFamily="65" charset="-120"/>
              </a:rPr>
              <a:t>電動</a:t>
            </a:r>
            <a:r>
              <a:rPr lang="zh-TW" altLang="en-US" sz="2800" dirty="0">
                <a:solidFill>
                  <a:srgbClr val="002060"/>
                </a:solidFill>
                <a:latin typeface="標楷體" pitchFamily="65" charset="-120"/>
                <a:ea typeface="標楷體" pitchFamily="65" charset="-120"/>
              </a:rPr>
              <a:t>大巴直流</a:t>
            </a:r>
            <a:r>
              <a:rPr lang="zh-TW" altLang="zh-TW" sz="2800" dirty="0">
                <a:solidFill>
                  <a:srgbClr val="002060"/>
                </a:solidFill>
                <a:latin typeface="標楷體" pitchFamily="65" charset="-120"/>
                <a:ea typeface="標楷體" pitchFamily="65" charset="-120"/>
              </a:rPr>
              <a:t>充電</a:t>
            </a:r>
            <a:r>
              <a:rPr lang="zh-TW" altLang="en-US" sz="2800" dirty="0">
                <a:solidFill>
                  <a:srgbClr val="002060"/>
                </a:solidFill>
                <a:latin typeface="標楷體" pitchFamily="65" charset="-120"/>
                <a:ea typeface="標楷體" pitchFamily="65" charset="-120"/>
              </a:rPr>
              <a:t>設施之需求</a:t>
            </a:r>
            <a:r>
              <a:rPr lang="zh-TW"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繼續拓展市場</a:t>
            </a:r>
            <a:r>
              <a:rPr lang="zh-TW" altLang="zh-TW" sz="2800" dirty="0">
                <a:solidFill>
                  <a:srgbClr val="002060"/>
                </a:solidFill>
                <a:latin typeface="標楷體" pitchFamily="65" charset="-120"/>
                <a:ea typeface="標楷體" pitchFamily="65" charset="-120"/>
              </a:rPr>
              <a:t>。</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Blip>
                <a:blip r:embed="rId2"/>
              </a:buBlip>
            </a:pPr>
            <a:r>
              <a:rPr lang="zh-TW" altLang="en-US" sz="2800" dirty="0">
                <a:solidFill>
                  <a:srgbClr val="C00000"/>
                </a:solidFill>
                <a:latin typeface="標楷體" pitchFamily="65" charset="-120"/>
                <a:ea typeface="標楷體" pitchFamily="65" charset="-120"/>
              </a:rPr>
              <a:t>儲能設備</a:t>
            </a:r>
            <a:r>
              <a:rPr lang="zh-TW" altLang="zh-TW" sz="2800" dirty="0">
                <a:solidFill>
                  <a:srgbClr val="C00000"/>
                </a:solidFill>
                <a:latin typeface="標楷體" pitchFamily="65" charset="-120"/>
                <a:ea typeface="標楷體" pitchFamily="65" charset="-120"/>
              </a:rPr>
              <a:t>：</a:t>
            </a:r>
            <a:endParaRPr lang="en-US" altLang="zh-TW" sz="2800" dirty="0">
              <a:solidFill>
                <a:srgbClr val="C00000"/>
              </a:solidFill>
              <a:latin typeface="標楷體" pitchFamily="65" charset="-120"/>
              <a:ea typeface="標楷體" pitchFamily="65" charset="-120"/>
            </a:endParaRPr>
          </a:p>
          <a:p>
            <a:pPr>
              <a:spcBef>
                <a:spcPts val="0"/>
              </a:spcBef>
              <a:spcAft>
                <a:spcPts val="0"/>
              </a:spcAft>
            </a:pPr>
            <a:r>
              <a:rPr lang="zh-TW" altLang="en-US" sz="2800" dirty="0">
                <a:solidFill>
                  <a:srgbClr val="00B050"/>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儲能</a:t>
            </a:r>
            <a:r>
              <a:rPr lang="zh-TW" altLang="en-US" sz="2800">
                <a:solidFill>
                  <a:srgbClr val="002060"/>
                </a:solidFill>
                <a:latin typeface="標楷體" pitchFamily="65" charset="-120"/>
                <a:ea typeface="標楷體" pitchFamily="65" charset="-120"/>
              </a:rPr>
              <a:t>設備係採用鋰鐵電池搭配電力電子產品及重電設備形成儲能系統，</a:t>
            </a:r>
            <a:r>
              <a:rPr lang="zh-TW" altLang="en-US" sz="2800" dirty="0">
                <a:solidFill>
                  <a:srgbClr val="002060"/>
                </a:solidFill>
                <a:latin typeface="標楷體" pitchFamily="65" charset="-120"/>
                <a:ea typeface="標楷體" pitchFamily="65" charset="-120"/>
              </a:rPr>
              <a:t>可達到削峰填谷電能管理之目的</a:t>
            </a:r>
            <a:r>
              <a:rPr lang="zh-TW" altLang="en-US" sz="2800">
                <a:solidFill>
                  <a:srgbClr val="002060"/>
                </a:solidFill>
                <a:latin typeface="標楷體" pitchFamily="65" charset="-120"/>
                <a:ea typeface="標楷體" pitchFamily="65" charset="-120"/>
              </a:rPr>
              <a:t>及穩定再生能源系統</a:t>
            </a:r>
            <a:r>
              <a:rPr lang="zh-TW" altLang="en-US" sz="2800" dirty="0">
                <a:solidFill>
                  <a:srgbClr val="002060"/>
                </a:solidFill>
                <a:latin typeface="標楷體" pitchFamily="65" charset="-120"/>
                <a:ea typeface="標楷體" pitchFamily="65" charset="-120"/>
              </a:rPr>
              <a:t>的功能，未來深具發展潛力。</a:t>
            </a:r>
          </a:p>
        </p:txBody>
      </p:sp>
    </p:spTree>
    <p:extLst>
      <p:ext uri="{BB962C8B-B14F-4D97-AF65-F5344CB8AC3E}">
        <p14:creationId xmlns:p14="http://schemas.microsoft.com/office/powerpoint/2010/main" val="169011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38</a:t>
            </a:fld>
            <a:endParaRPr lang="zh-TW" altLang="en-US" dirty="0"/>
          </a:p>
        </p:txBody>
      </p:sp>
      <p:sp>
        <p:nvSpPr>
          <p:cNvPr id="4" name="文字版面配置區 1"/>
          <p:cNvSpPr txBox="1">
            <a:spLocks/>
          </p:cNvSpPr>
          <p:nvPr/>
        </p:nvSpPr>
        <p:spPr>
          <a:xfrm>
            <a:off x="457200" y="1600201"/>
            <a:ext cx="8229600" cy="452596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Blip>
                <a:blip r:embed="rId2"/>
              </a:buBlip>
            </a:pPr>
            <a:r>
              <a:rPr lang="zh-TW" altLang="en-US" sz="2800" dirty="0">
                <a:solidFill>
                  <a:srgbClr val="C00000"/>
                </a:solidFill>
                <a:latin typeface="標楷體" pitchFamily="65" charset="-120"/>
                <a:ea typeface="標楷體" pitchFamily="65" charset="-120"/>
              </a:rPr>
              <a:t>開拓國外市場</a:t>
            </a:r>
            <a:r>
              <a:rPr lang="zh-TW" altLang="zh-TW" sz="2800" dirty="0">
                <a:solidFill>
                  <a:srgbClr val="C00000"/>
                </a:solidFill>
                <a:latin typeface="標楷體" pitchFamily="65" charset="-120"/>
                <a:ea typeface="標楷體" pitchFamily="65" charset="-120"/>
              </a:rPr>
              <a:t>：</a:t>
            </a:r>
            <a:endParaRPr lang="en-US" altLang="zh-TW" sz="2800" dirty="0">
              <a:solidFill>
                <a:srgbClr val="C00000"/>
              </a:solidFill>
              <a:latin typeface="標楷體" pitchFamily="65" charset="-120"/>
              <a:ea typeface="標楷體" pitchFamily="65" charset="-120"/>
            </a:endParaRPr>
          </a:p>
          <a:p>
            <a:pPr>
              <a:spcBef>
                <a:spcPts val="0"/>
              </a:spcBef>
              <a:spcAft>
                <a:spcPts val="0"/>
              </a:spcAft>
            </a:pPr>
            <a:endParaRPr lang="en-US" altLang="zh-TW" sz="2800" dirty="0">
              <a:solidFill>
                <a:srgbClr val="C00000"/>
              </a:solidFill>
              <a:latin typeface="標楷體" pitchFamily="65" charset="-120"/>
              <a:ea typeface="標楷體" pitchFamily="65" charset="-120"/>
            </a:endParaRPr>
          </a:p>
          <a:p>
            <a:pPr>
              <a:spcBef>
                <a:spcPts val="0"/>
              </a:spcBef>
              <a:spcAft>
                <a:spcPts val="0"/>
              </a:spcAft>
            </a:pPr>
            <a:r>
              <a:rPr lang="zh-TW" altLang="en-US" sz="2800" dirty="0">
                <a:solidFill>
                  <a:schemeClr val="tx2"/>
                </a:solidFill>
                <a:latin typeface="標楷體" pitchFamily="65" charset="-120"/>
                <a:ea typeface="標楷體" pitchFamily="65" charset="-120"/>
              </a:rPr>
              <a:t>　</a:t>
            </a:r>
            <a:r>
              <a:rPr lang="zh-TW" altLang="en-US" sz="2800" dirty="0">
                <a:solidFill>
                  <a:srgbClr val="002060"/>
                </a:solidFill>
                <a:latin typeface="標楷體" pitchFamily="65" charset="-120"/>
                <a:ea typeface="標楷體" pitchFamily="65" charset="-120"/>
              </a:rPr>
              <a:t>除強化國外現有經銷體系</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歐美、東南亞、南非</a:t>
            </a:r>
            <a:r>
              <a:rPr lang="en-US" altLang="zh-TW" sz="2800" dirty="0">
                <a:solidFill>
                  <a:srgbClr val="002060"/>
                </a:solidFill>
                <a:latin typeface="標楷體" pitchFamily="65" charset="-120"/>
                <a:ea typeface="標楷體" pitchFamily="65" charset="-120"/>
              </a:rPr>
              <a:t>)</a:t>
            </a:r>
          </a:p>
          <a:p>
            <a:pPr>
              <a:spcBef>
                <a:spcPts val="0"/>
              </a:spcBef>
              <a:spcAft>
                <a:spcPts val="0"/>
              </a:spcAft>
            </a:pPr>
            <a:r>
              <a:rPr lang="zh-TW" altLang="en-US" sz="2800" dirty="0">
                <a:solidFill>
                  <a:srgbClr val="002060"/>
                </a:solidFill>
                <a:latin typeface="標楷體" pitchFamily="65" charset="-120"/>
                <a:ea typeface="標楷體" pitchFamily="65" charset="-120"/>
              </a:rPr>
              <a:t>，配合政府南向政策，針對東南亞等新興市場崛起</a:t>
            </a:r>
            <a:endParaRPr lang="en-US" altLang="zh-TW" sz="2800" dirty="0">
              <a:solidFill>
                <a:srgbClr val="002060"/>
              </a:solidFill>
              <a:latin typeface="標楷體" pitchFamily="65" charset="-120"/>
              <a:ea typeface="標楷體" pitchFamily="65" charset="-120"/>
            </a:endParaRPr>
          </a:p>
          <a:p>
            <a:pPr>
              <a:spcBef>
                <a:spcPts val="0"/>
              </a:spcBef>
              <a:spcAft>
                <a:spcPts val="0"/>
              </a:spcAft>
            </a:pPr>
            <a:r>
              <a:rPr lang="zh-TW" altLang="en-US" sz="2800" dirty="0">
                <a:solidFill>
                  <a:srgbClr val="002060"/>
                </a:solidFill>
                <a:latin typeface="標楷體" pitchFamily="65" charset="-120"/>
                <a:ea typeface="標楷體" pitchFamily="65" charset="-120"/>
              </a:rPr>
              <a:t>，基礎建設需求殷切，本公司將成長經驗及具競爭優勢之產品及技術，如電力開關器材、模塑型變壓器、太陽光電逆變器</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儲能設備、電動大巴</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軌道車輛用充電器</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及系統整合技術，透過當地經銷代理或策略聯盟方式快速移轉，創造更大的商機。</a:t>
            </a:r>
          </a:p>
        </p:txBody>
      </p:sp>
      <p:sp>
        <p:nvSpPr>
          <p:cNvPr id="6" name="標題 2"/>
          <p:cNvSpPr txBox="1">
            <a:spLocks/>
          </p:cNvSpPr>
          <p:nvPr/>
        </p:nvSpPr>
        <p:spPr>
          <a:xfrm>
            <a:off x="457200" y="359465"/>
            <a:ext cx="8229600" cy="11430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未來發展</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－市場的拓展</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續</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en-US" altLang="zh-TW" b="1" dirty="0">
                <a:ln w="17780" cmpd="sng">
                  <a:solidFill>
                    <a:srgbClr val="FFFFFF"/>
                  </a:solidFill>
                  <a:prstDash val="solid"/>
                  <a:miter lim="800000"/>
                </a:ln>
                <a:solidFill>
                  <a:srgbClr val="339966"/>
                </a:solidFill>
                <a:effectLst>
                  <a:outerShdw blurRad="50800" algn="tl" rotWithShape="0">
                    <a:srgbClr val="000000"/>
                  </a:outerShdw>
                </a:effectLst>
                <a:latin typeface="微軟正黑體" pitchFamily="34" charset="-120"/>
                <a:ea typeface="微軟正黑體" pitchFamily="34" charset="-120"/>
              </a:rPr>
              <a:t> </a:t>
            </a:r>
            <a:r>
              <a:rPr lang="en-US" altLang="zh-TW" b="1" dirty="0">
                <a:ln w="18000">
                  <a:solidFill>
                    <a:srgbClr val="FF0000"/>
                  </a:solidFill>
                  <a:prstDash val="solid"/>
                  <a:miter lim="800000"/>
                </a:ln>
                <a:solidFill>
                  <a:srgbClr val="00B050"/>
                </a:solidFill>
                <a:effectLst>
                  <a:outerShdw blurRad="25500" dist="23000" dir="7020000" algn="tl">
                    <a:srgbClr val="000000">
                      <a:alpha val="50000"/>
                    </a:srgbClr>
                  </a:outerShdw>
                </a:effectLst>
                <a:latin typeface="微軟正黑體" pitchFamily="34" charset="-120"/>
                <a:ea typeface="微軟正黑體" pitchFamily="34" charset="-120"/>
              </a:rPr>
              <a:t> </a:t>
            </a:r>
            <a:endParaRPr lang="zh-TW" altLang="en-US" sz="8000" i="1" dirty="0">
              <a:solidFill>
                <a:srgbClr val="0070C0"/>
              </a:solidFill>
            </a:endParaRPr>
          </a:p>
        </p:txBody>
      </p:sp>
    </p:spTree>
    <p:extLst>
      <p:ext uri="{BB962C8B-B14F-4D97-AF65-F5344CB8AC3E}">
        <p14:creationId xmlns:p14="http://schemas.microsoft.com/office/powerpoint/2010/main" val="4224204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39</a:t>
            </a:fld>
            <a:endParaRPr lang="zh-TW" altLang="en-US" dirty="0"/>
          </a:p>
        </p:txBody>
      </p:sp>
      <p:sp>
        <p:nvSpPr>
          <p:cNvPr id="4" name="Rectangle 3"/>
          <p:cNvSpPr txBox="1">
            <a:spLocks noChangeArrowheads="1"/>
          </p:cNvSpPr>
          <p:nvPr/>
        </p:nvSpPr>
        <p:spPr>
          <a:xfrm>
            <a:off x="647025" y="980728"/>
            <a:ext cx="7696200" cy="1765300"/>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lnSpc>
                <a:spcPct val="80000"/>
              </a:lnSpc>
              <a:buFontTx/>
              <a:buNone/>
            </a:pPr>
            <a:r>
              <a:rPr lang="zh-TW" altLang="en-US" sz="5400" i="1" dirty="0">
                <a:solidFill>
                  <a:srgbClr val="0000FF"/>
                </a:solidFill>
                <a:latin typeface="標楷體" pitchFamily="65" charset="-120"/>
                <a:ea typeface="標楷體" pitchFamily="65" charset="-120"/>
              </a:rPr>
              <a:t>謝謝</a:t>
            </a:r>
            <a:r>
              <a:rPr lang="en-US" altLang="zh-TW" sz="5400" i="1" dirty="0">
                <a:solidFill>
                  <a:srgbClr val="0000FF"/>
                </a:solidFill>
                <a:latin typeface="標楷體" pitchFamily="65" charset="-120"/>
                <a:ea typeface="標楷體" pitchFamily="65" charset="-120"/>
              </a:rPr>
              <a:t>!</a:t>
            </a:r>
          </a:p>
          <a:p>
            <a:pPr algn="ctr">
              <a:lnSpc>
                <a:spcPct val="80000"/>
              </a:lnSpc>
              <a:spcBef>
                <a:spcPts val="1200"/>
              </a:spcBef>
              <a:buFontTx/>
              <a:buNone/>
            </a:pPr>
            <a:r>
              <a:rPr lang="zh-TW" altLang="en-US" sz="5400" i="1" dirty="0">
                <a:solidFill>
                  <a:srgbClr val="0000FF"/>
                </a:solidFill>
                <a:latin typeface="標楷體" pitchFamily="65" charset="-120"/>
                <a:ea typeface="標楷體" pitchFamily="65" charset="-120"/>
              </a:rPr>
              <a:t>敬請指教</a:t>
            </a:r>
            <a:r>
              <a:rPr lang="en-US" altLang="zh-TW" sz="5400" i="1" dirty="0">
                <a:solidFill>
                  <a:srgbClr val="0000FF"/>
                </a:solidFill>
                <a:latin typeface="標楷體" pitchFamily="65" charset="-120"/>
                <a:ea typeface="標楷體" pitchFamily="65" charset="-120"/>
              </a:rPr>
              <a:t>!</a:t>
            </a:r>
          </a:p>
        </p:txBody>
      </p:sp>
      <p:graphicFrame>
        <p:nvGraphicFramePr>
          <p:cNvPr id="5" name="Object 4"/>
          <p:cNvGraphicFramePr>
            <a:graphicFrameLocks noChangeAspect="1"/>
          </p:cNvGraphicFramePr>
          <p:nvPr/>
        </p:nvGraphicFramePr>
        <p:xfrm>
          <a:off x="1475656" y="3140968"/>
          <a:ext cx="6300507" cy="2376264"/>
        </p:xfrm>
        <a:graphic>
          <a:graphicData uri="http://schemas.openxmlformats.org/presentationml/2006/ole">
            <mc:AlternateContent xmlns:mc="http://schemas.openxmlformats.org/markup-compatibility/2006">
              <mc:Choice xmlns:v="urn:schemas-microsoft-com:vml" Requires="v">
                <p:oleObj spid="_x0000_s7327" name="多媒體項目" r:id="rId3" imgW="5349875" imgH="2911475" progId="">
                  <p:embed/>
                </p:oleObj>
              </mc:Choice>
              <mc:Fallback>
                <p:oleObj name="多媒體項目" r:id="rId3" imgW="5349875" imgH="2911475" progId="">
                  <p:embed/>
                  <p:pic>
                    <p:nvPicPr>
                      <p:cNvPr id="0" name="Picture 1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140968"/>
                        <a:ext cx="6300507" cy="23762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0012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4</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一、公司簡介</a:t>
            </a:r>
          </a:p>
        </p:txBody>
      </p:sp>
      <p:sp>
        <p:nvSpPr>
          <p:cNvPr id="4" name="文字版面配置區 1"/>
          <p:cNvSpPr txBox="1">
            <a:spLocks/>
          </p:cNvSpPr>
          <p:nvPr/>
        </p:nvSpPr>
        <p:spPr>
          <a:xfrm>
            <a:off x="457200" y="1600201"/>
            <a:ext cx="8435280" cy="4525963"/>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rPr>
              <a:t>公司成立時間：民國</a:t>
            </a:r>
            <a:r>
              <a:rPr lang="en-US" altLang="zh-TW" sz="2800" dirty="0">
                <a:solidFill>
                  <a:srgbClr val="002060"/>
                </a:solidFill>
                <a:latin typeface="標楷體" pitchFamily="65" charset="-120"/>
                <a:ea typeface="標楷體" pitchFamily="65" charset="-120"/>
              </a:rPr>
              <a:t>57</a:t>
            </a:r>
            <a:r>
              <a:rPr lang="zh-TW" altLang="en-US" sz="2800" dirty="0">
                <a:solidFill>
                  <a:srgbClr val="002060"/>
                </a:solidFill>
                <a:latin typeface="標楷體" pitchFamily="65" charset="-120"/>
                <a:ea typeface="標楷體" pitchFamily="65" charset="-120"/>
              </a:rPr>
              <a:t>年</a:t>
            </a:r>
            <a:r>
              <a:rPr lang="en-US" altLang="zh-TW" sz="2800" dirty="0">
                <a:solidFill>
                  <a:srgbClr val="002060"/>
                </a:solidFill>
                <a:latin typeface="標楷體" pitchFamily="65" charset="-120"/>
                <a:ea typeface="標楷體" pitchFamily="65" charset="-120"/>
              </a:rPr>
              <a:t>9</a:t>
            </a:r>
            <a:r>
              <a:rPr lang="zh-TW" altLang="en-US" sz="2800" dirty="0">
                <a:solidFill>
                  <a:srgbClr val="002060"/>
                </a:solidFill>
                <a:latin typeface="標楷體" pitchFamily="65" charset="-120"/>
                <a:ea typeface="標楷體" pitchFamily="65" charset="-120"/>
              </a:rPr>
              <a:t>月</a:t>
            </a:r>
            <a:r>
              <a:rPr lang="en-US" altLang="zh-TW" sz="2800" dirty="0">
                <a:solidFill>
                  <a:srgbClr val="002060"/>
                </a:solidFill>
                <a:latin typeface="標楷體" pitchFamily="65" charset="-120"/>
                <a:ea typeface="標楷體" pitchFamily="65" charset="-120"/>
              </a:rPr>
              <a:t>(</a:t>
            </a:r>
            <a:r>
              <a:rPr lang="zh-TW" altLang="en-US" sz="2800" dirty="0">
                <a:solidFill>
                  <a:srgbClr val="002060"/>
                </a:solidFill>
                <a:latin typeface="標楷體" pitchFamily="65" charset="-120"/>
                <a:ea typeface="標楷體" pitchFamily="65" charset="-120"/>
              </a:rPr>
              <a:t>今年屆滿</a:t>
            </a:r>
            <a:r>
              <a:rPr lang="en-US" altLang="zh-TW" sz="2800" dirty="0">
                <a:solidFill>
                  <a:srgbClr val="002060"/>
                </a:solidFill>
                <a:latin typeface="標楷體" pitchFamily="65" charset="-120"/>
                <a:ea typeface="標楷體" pitchFamily="65" charset="-120"/>
              </a:rPr>
              <a:t>52</a:t>
            </a:r>
            <a:r>
              <a:rPr lang="zh-TW" altLang="en-US" sz="2800" dirty="0">
                <a:solidFill>
                  <a:srgbClr val="002060"/>
                </a:solidFill>
                <a:latin typeface="標楷體" pitchFamily="65" charset="-120"/>
                <a:ea typeface="標楷體" pitchFamily="65" charset="-120"/>
              </a:rPr>
              <a:t>週年</a:t>
            </a:r>
            <a:r>
              <a:rPr lang="en-US" altLang="zh-TW" sz="2800" dirty="0">
                <a:solidFill>
                  <a:srgbClr val="002060"/>
                </a:solidFill>
                <a:latin typeface="標楷體" pitchFamily="65" charset="-120"/>
                <a:ea typeface="標楷體" pitchFamily="65" charset="-120"/>
              </a:rPr>
              <a:t>)</a:t>
            </a: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anose="03000509000000000000" pitchFamily="65" charset="-120"/>
              </a:rPr>
              <a:t>企業總部位於：台北市南港軟體科學園區</a:t>
            </a:r>
            <a:endParaRPr lang="en-US" altLang="zh-TW" sz="2800" dirty="0">
              <a:solidFill>
                <a:srgbClr val="002060"/>
              </a:solidFill>
              <a:latin typeface="標楷體" pitchFamily="65" charset="-120"/>
              <a:ea typeface="標楷體" pitchFamily="65" charset="-120"/>
              <a:sym typeface="Monotype Sorts" pitchFamily="2" charset="2"/>
            </a:endParaRPr>
          </a:p>
          <a:p>
            <a:pPr marL="457200" indent="-457200">
              <a:spcBef>
                <a:spcPts val="0"/>
              </a:spcBef>
              <a:spcAft>
                <a:spcPts val="0"/>
              </a:spcAft>
              <a:buBlip>
                <a:blip r:embed="rId2"/>
              </a:buBlip>
            </a:pPr>
            <a:r>
              <a:rPr lang="en-US" altLang="zh-TW" sz="2800" dirty="0">
                <a:solidFill>
                  <a:srgbClr val="002060"/>
                </a:solidFill>
                <a:latin typeface="標楷體" pitchFamily="65" charset="-120"/>
                <a:ea typeface="標楷體" panose="03000509000000000000" pitchFamily="65" charset="-120"/>
              </a:rPr>
              <a:t>1994</a:t>
            </a:r>
            <a:r>
              <a:rPr lang="zh-TW" altLang="en-US" sz="2800" dirty="0">
                <a:solidFill>
                  <a:srgbClr val="002060"/>
                </a:solidFill>
                <a:latin typeface="標楷體" pitchFamily="65" charset="-120"/>
                <a:ea typeface="標楷體" panose="03000509000000000000" pitchFamily="65" charset="-120"/>
              </a:rPr>
              <a:t>年台灣證券交易所掛牌上市</a:t>
            </a:r>
            <a:endParaRPr lang="en-US" altLang="zh-TW" sz="2800" dirty="0">
              <a:solidFill>
                <a:srgbClr val="002060"/>
              </a:solidFill>
              <a:latin typeface="標楷體" pitchFamily="65" charset="-120"/>
              <a:ea typeface="標楷體" pitchFamily="65" charset="-120"/>
              <a:sym typeface="Monotype Sorts" pitchFamily="2" charset="2"/>
            </a:endParaRP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sym typeface="Monotype Sorts" pitchFamily="2" charset="2"/>
              </a:rPr>
              <a:t>股票代號：</a:t>
            </a:r>
            <a:r>
              <a:rPr lang="en-US" altLang="zh-TW" sz="2800" dirty="0">
                <a:solidFill>
                  <a:srgbClr val="002060"/>
                </a:solidFill>
                <a:latin typeface="標楷體" pitchFamily="65" charset="-120"/>
                <a:ea typeface="標楷體" pitchFamily="65" charset="-120"/>
                <a:sym typeface="Monotype Sorts" pitchFamily="2" charset="2"/>
              </a:rPr>
              <a:t>1514</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rPr>
              <a:t>實收資本：</a:t>
            </a:r>
            <a:r>
              <a:rPr lang="en-US" altLang="zh-TW" sz="2800" dirty="0">
                <a:solidFill>
                  <a:srgbClr val="002060"/>
                </a:solidFill>
                <a:latin typeface="標楷體" pitchFamily="65" charset="-120"/>
                <a:ea typeface="標楷體" pitchFamily="65" charset="-120"/>
              </a:rPr>
              <a:t>21</a:t>
            </a:r>
            <a:r>
              <a:rPr lang="zh-TW" altLang="en-US" sz="2800" dirty="0">
                <a:solidFill>
                  <a:srgbClr val="002060"/>
                </a:solidFill>
                <a:latin typeface="標楷體" pitchFamily="65" charset="-120"/>
                <a:ea typeface="標楷體" pitchFamily="65" charset="-120"/>
              </a:rPr>
              <a:t>億</a:t>
            </a:r>
            <a:r>
              <a:rPr lang="en-US" altLang="zh-TW" sz="2800" dirty="0">
                <a:solidFill>
                  <a:srgbClr val="002060"/>
                </a:solidFill>
                <a:latin typeface="標楷體" pitchFamily="65" charset="-120"/>
                <a:ea typeface="標楷體" pitchFamily="65" charset="-120"/>
              </a:rPr>
              <a:t>7</a:t>
            </a:r>
            <a:r>
              <a:rPr lang="zh-TW" altLang="en-US" sz="2800" dirty="0">
                <a:solidFill>
                  <a:srgbClr val="002060"/>
                </a:solidFill>
                <a:latin typeface="標楷體" pitchFamily="65" charset="-120"/>
                <a:ea typeface="標楷體" pitchFamily="65" charset="-120"/>
              </a:rPr>
              <a:t>仟萬</a:t>
            </a:r>
            <a:endParaRPr lang="en-US" altLang="zh-TW" sz="2800" dirty="0">
              <a:solidFill>
                <a:srgbClr val="002060"/>
              </a:solidFill>
              <a:latin typeface="標楷體" pitchFamily="65" charset="-120"/>
              <a:ea typeface="標楷體" pitchFamily="65" charset="-120"/>
            </a:endParaRPr>
          </a:p>
          <a:p>
            <a:pPr marL="457200" indent="-457200">
              <a:spcBef>
                <a:spcPts val="0"/>
              </a:spcBef>
              <a:spcAft>
                <a:spcPts val="0"/>
              </a:spcAft>
              <a:buBlip>
                <a:blip r:embed="rId2"/>
              </a:buBlip>
            </a:pPr>
            <a:r>
              <a:rPr lang="zh-TW" altLang="en-US" sz="2800" dirty="0">
                <a:solidFill>
                  <a:srgbClr val="002060"/>
                </a:solidFill>
                <a:latin typeface="標楷體" pitchFamily="65" charset="-120"/>
                <a:ea typeface="標楷體" pitchFamily="65" charset="-120"/>
              </a:rPr>
              <a:t>員工人數：</a:t>
            </a:r>
            <a:r>
              <a:rPr lang="en-US" altLang="zh-TW" sz="2800" dirty="0">
                <a:solidFill>
                  <a:srgbClr val="002060"/>
                </a:solidFill>
                <a:latin typeface="標楷體" pitchFamily="65" charset="-120"/>
                <a:ea typeface="標楷體" pitchFamily="65" charset="-120"/>
              </a:rPr>
              <a:t>600</a:t>
            </a:r>
            <a:r>
              <a:rPr lang="zh-TW" altLang="en-US" sz="2800" dirty="0">
                <a:solidFill>
                  <a:srgbClr val="002060"/>
                </a:solidFill>
                <a:latin typeface="標楷體" pitchFamily="65" charset="-120"/>
                <a:ea typeface="標楷體" pitchFamily="65" charset="-120"/>
              </a:rPr>
              <a:t>人</a:t>
            </a:r>
          </a:p>
        </p:txBody>
      </p:sp>
      <p:pic>
        <p:nvPicPr>
          <p:cNvPr id="5" name="Picture 3"/>
          <p:cNvPicPr>
            <a:picLocks noChangeAspect="1" noChangeArrowheads="1"/>
          </p:cNvPicPr>
          <p:nvPr/>
        </p:nvPicPr>
        <p:blipFill>
          <a:blip r:embed="rId3" cstate="print"/>
          <a:srcRect/>
          <a:stretch>
            <a:fillRect/>
          </a:stretch>
        </p:blipFill>
        <p:spPr bwMode="auto">
          <a:xfrm>
            <a:off x="4572000" y="3140968"/>
            <a:ext cx="3975555" cy="2376264"/>
          </a:xfrm>
          <a:prstGeom prst="rect">
            <a:avLst/>
          </a:prstGeom>
          <a:noFill/>
          <a:ln w="3175">
            <a:noFill/>
            <a:miter lim="800000"/>
            <a:headEnd/>
            <a:tailEnd/>
          </a:ln>
          <a:effectLst/>
        </p:spPr>
      </p:pic>
    </p:spTree>
    <p:extLst>
      <p:ext uri="{BB962C8B-B14F-4D97-AF65-F5344CB8AC3E}">
        <p14:creationId xmlns:p14="http://schemas.microsoft.com/office/powerpoint/2010/main" val="767951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5</a:t>
            </a:fld>
            <a:endParaRPr lang="zh-TW" altLang="en-US" dirty="0"/>
          </a:p>
        </p:txBody>
      </p:sp>
      <p:sp>
        <p:nvSpPr>
          <p:cNvPr id="3" name="標題 2"/>
          <p:cNvSpPr txBox="1">
            <a:spLocks/>
          </p:cNvSpPr>
          <p:nvPr/>
        </p:nvSpPr>
        <p:spPr>
          <a:xfrm>
            <a:off x="457200" y="359465"/>
            <a:ext cx="8229600" cy="981303"/>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公司簡介</a:t>
            </a:r>
            <a:r>
              <a:rPr lang="en-US" altLang="zh-TW" sz="4800" b="1" dirty="0">
                <a:ln w="17780" cmpd="sng">
                  <a:solidFill>
                    <a:srgbClr val="FFFFFF"/>
                  </a:solidFill>
                  <a:prstDash val="solid"/>
                  <a:miter lim="800000"/>
                </a:ln>
                <a:solidFill>
                  <a:srgbClr val="002060"/>
                </a:solidFill>
                <a:effectLst>
                  <a:outerShdw blurRad="50800" algn="tl" rotWithShape="0">
                    <a:srgbClr val="000000"/>
                  </a:outerShdw>
                </a:effectLst>
                <a:latin typeface="微軟正黑體" pitchFamily="34" charset="-120"/>
                <a:ea typeface="微軟正黑體" pitchFamily="34" charset="-120"/>
              </a:rPr>
              <a:t> </a:t>
            </a:r>
            <a:endParaRPr lang="zh-TW" altLang="en-US" sz="4800" dirty="0"/>
          </a:p>
        </p:txBody>
      </p:sp>
      <p:sp>
        <p:nvSpPr>
          <p:cNvPr id="4" name="文字版面配置區 1"/>
          <p:cNvSpPr txBox="1">
            <a:spLocks/>
          </p:cNvSpPr>
          <p:nvPr/>
        </p:nvSpPr>
        <p:spPr>
          <a:xfrm>
            <a:off x="463309" y="1340768"/>
            <a:ext cx="8229600" cy="4922464"/>
          </a:xfrm>
          <a:prstGeom prst="rect">
            <a:avLst/>
          </a:prstGeom>
        </p:spPr>
        <p:txBody>
          <a:bodyPr>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spcBef>
                <a:spcPts val="0"/>
              </a:spcBef>
            </a:pPr>
            <a:r>
              <a:rPr lang="zh-TW" altLang="en-US" sz="2400" dirty="0">
                <a:solidFill>
                  <a:srgbClr val="002060"/>
                </a:solidFill>
                <a:latin typeface="標楷體" pitchFamily="65" charset="-120"/>
                <a:ea typeface="標楷體" pitchFamily="65" charset="-120"/>
              </a:rPr>
              <a:t>產品生產基地</a:t>
            </a:r>
            <a:r>
              <a:rPr lang="en-US" altLang="zh-TW" sz="2400" dirty="0">
                <a:solidFill>
                  <a:srgbClr val="002060"/>
                </a:solidFill>
                <a:latin typeface="標楷體" pitchFamily="65" charset="-120"/>
                <a:ea typeface="標楷體" pitchFamily="65" charset="-120"/>
              </a:rPr>
              <a:t>:</a:t>
            </a:r>
            <a:endParaRPr lang="zh-TW" altLang="en-US" sz="2400" b="1" dirty="0">
              <a:solidFill>
                <a:srgbClr val="002060"/>
              </a:solidFill>
              <a:latin typeface="標楷體" pitchFamily="65" charset="-120"/>
              <a:ea typeface="標楷體" pitchFamily="65" charset="-120"/>
            </a:endParaRPr>
          </a:p>
          <a:p>
            <a:pPr marL="889200" lvl="1" indent="-457200">
              <a:spcBef>
                <a:spcPts val="0"/>
              </a:spcBef>
              <a:buBlip>
                <a:blip r:embed="rId2"/>
              </a:buBlip>
            </a:pPr>
            <a:r>
              <a:rPr lang="zh-TW" altLang="en-US" sz="2400" b="1" dirty="0">
                <a:solidFill>
                  <a:srgbClr val="C00000"/>
                </a:solidFill>
                <a:latin typeface="標楷體" pitchFamily="65" charset="-120"/>
                <a:ea typeface="標楷體" pitchFamily="65" charset="-120"/>
              </a:rPr>
              <a:t>台灣新莊廠</a:t>
            </a: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通訊電源系統</a:t>
            </a: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三相不斷電電源系統</a:t>
            </a:r>
            <a:r>
              <a:rPr lang="en-US" altLang="zh-TW" sz="2300" b="1" dirty="0">
                <a:solidFill>
                  <a:srgbClr val="002060"/>
                </a:solidFill>
                <a:latin typeface="標楷體" pitchFamily="65" charset="-120"/>
                <a:ea typeface="標楷體" pitchFamily="65" charset="-120"/>
              </a:rPr>
              <a:t>(UPS)</a:t>
            </a: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太陽能逆變器</a:t>
            </a:r>
            <a:r>
              <a:rPr lang="en-US" altLang="zh-TW" sz="2300" b="1" dirty="0">
                <a:solidFill>
                  <a:srgbClr val="002060"/>
                </a:solidFill>
                <a:latin typeface="標楷體" pitchFamily="65" charset="-120"/>
                <a:ea typeface="標楷體" pitchFamily="65" charset="-120"/>
              </a:rPr>
              <a:t>(PV INVERTER)</a:t>
            </a: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軌道車輛及電動大巴充電機</a:t>
            </a: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智慧電網輸配電相關器材</a:t>
            </a:r>
          </a:p>
          <a:p>
            <a:pPr marL="889200" lvl="1" indent="-457200">
              <a:spcBef>
                <a:spcPts val="0"/>
              </a:spcBef>
              <a:buBlip>
                <a:blip r:embed="rId2"/>
              </a:buBlip>
            </a:pPr>
            <a:r>
              <a:rPr lang="zh-TW" altLang="en-US" sz="2400" b="1" dirty="0">
                <a:solidFill>
                  <a:srgbClr val="C00000"/>
                </a:solidFill>
                <a:latin typeface="標楷體" pitchFamily="65" charset="-120"/>
                <a:ea typeface="標楷體" pitchFamily="65" charset="-120"/>
              </a:rPr>
              <a:t>台灣楊梅廠</a:t>
            </a: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配電盤</a:t>
            </a:r>
            <a:r>
              <a:rPr lang="en-US" altLang="zh-TW" sz="2300" b="1" dirty="0">
                <a:solidFill>
                  <a:srgbClr val="002060"/>
                </a:solidFill>
                <a:latin typeface="標楷體" pitchFamily="65" charset="-120"/>
                <a:ea typeface="標楷體" pitchFamily="65" charset="-120"/>
              </a:rPr>
              <a:t>(</a:t>
            </a:r>
            <a:r>
              <a:rPr lang="zh-TW" altLang="en-US" sz="2300" b="1" dirty="0">
                <a:solidFill>
                  <a:srgbClr val="002060"/>
                </a:solidFill>
                <a:latin typeface="標楷體" pitchFamily="65" charset="-120"/>
                <a:ea typeface="標楷體" pitchFamily="65" charset="-120"/>
              </a:rPr>
              <a:t>高低壓、</a:t>
            </a:r>
            <a:r>
              <a:rPr lang="en-US" altLang="zh-TW" sz="2300" b="1" dirty="0">
                <a:solidFill>
                  <a:srgbClr val="002060"/>
                </a:solidFill>
                <a:latin typeface="標楷體" pitchFamily="65" charset="-120"/>
                <a:ea typeface="標楷體" pitchFamily="65" charset="-120"/>
              </a:rPr>
              <a:t>MCC</a:t>
            </a:r>
            <a:r>
              <a:rPr lang="zh-TW" altLang="en-US" sz="2300" b="1" dirty="0">
                <a:solidFill>
                  <a:srgbClr val="002060"/>
                </a:solidFill>
                <a:latin typeface="標楷體" pitchFamily="65" charset="-120"/>
                <a:ea typeface="標楷體" pitchFamily="65" charset="-120"/>
              </a:rPr>
              <a:t>、</a:t>
            </a:r>
            <a:r>
              <a:rPr lang="en-US" altLang="zh-TW" sz="2300" b="1" dirty="0">
                <a:solidFill>
                  <a:srgbClr val="002060"/>
                </a:solidFill>
                <a:latin typeface="標楷體" pitchFamily="65" charset="-120"/>
                <a:ea typeface="標楷體" pitchFamily="65" charset="-120"/>
              </a:rPr>
              <a:t>GIS)</a:t>
            </a:r>
            <a:endParaRPr lang="zh-TW" altLang="en-US" sz="2300" b="1" dirty="0">
              <a:solidFill>
                <a:srgbClr val="002060"/>
              </a:solidFill>
              <a:latin typeface="標楷體" pitchFamily="65" charset="-120"/>
              <a:ea typeface="標楷體" pitchFamily="65" charset="-120"/>
            </a:endParaRP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變壓器</a:t>
            </a:r>
            <a:r>
              <a:rPr lang="en-US" altLang="zh-TW" sz="2300" b="1" dirty="0">
                <a:solidFill>
                  <a:srgbClr val="002060"/>
                </a:solidFill>
                <a:latin typeface="標楷體" pitchFamily="65" charset="-120"/>
                <a:ea typeface="標楷體" pitchFamily="65" charset="-120"/>
              </a:rPr>
              <a:t>(</a:t>
            </a:r>
            <a:r>
              <a:rPr lang="zh-TW" altLang="en-US" sz="2300" b="1" dirty="0">
                <a:solidFill>
                  <a:srgbClr val="002060"/>
                </a:solidFill>
                <a:latin typeface="標楷體" pitchFamily="65" charset="-120"/>
                <a:ea typeface="標楷體" pitchFamily="65" charset="-120"/>
              </a:rPr>
              <a:t>油浸式、模塑型、非晶質</a:t>
            </a:r>
            <a:r>
              <a:rPr lang="en-US" altLang="zh-TW" sz="2300" b="1" dirty="0">
                <a:solidFill>
                  <a:srgbClr val="002060"/>
                </a:solidFill>
                <a:latin typeface="標楷體" pitchFamily="65" charset="-120"/>
                <a:ea typeface="標楷體" pitchFamily="65" charset="-120"/>
              </a:rPr>
              <a:t>)</a:t>
            </a:r>
          </a:p>
          <a:p>
            <a:pPr marL="889200" lvl="1" indent="-457200">
              <a:spcBef>
                <a:spcPts val="0"/>
              </a:spcBef>
              <a:buBlip>
                <a:blip r:embed="rId2"/>
              </a:buBlip>
            </a:pPr>
            <a:r>
              <a:rPr lang="zh-TW" altLang="en-US" sz="2400" b="1" dirty="0">
                <a:solidFill>
                  <a:srgbClr val="C00000"/>
                </a:solidFill>
                <a:latin typeface="標楷體" pitchFamily="65" charset="-120"/>
                <a:ea typeface="標楷體" pitchFamily="65" charset="-120"/>
              </a:rPr>
              <a:t>台灣汐止廠</a:t>
            </a:r>
            <a:r>
              <a:rPr lang="en-US" altLang="zh-TW" sz="2400" b="1" dirty="0">
                <a:solidFill>
                  <a:srgbClr val="C00000"/>
                </a:solidFill>
                <a:latin typeface="標楷體" pitchFamily="65" charset="-120"/>
                <a:ea typeface="標楷體" pitchFamily="65" charset="-120"/>
              </a:rPr>
              <a:t>(</a:t>
            </a:r>
            <a:r>
              <a:rPr lang="zh-TW" altLang="en-US" sz="2400" b="1" dirty="0">
                <a:solidFill>
                  <a:srgbClr val="C00000"/>
                </a:solidFill>
                <a:latin typeface="標楷體" pitchFamily="65" charset="-120"/>
                <a:ea typeface="標楷體" pitchFamily="65" charset="-120"/>
              </a:rPr>
              <a:t>雅瑞科技</a:t>
            </a:r>
            <a:r>
              <a:rPr lang="en-US" altLang="zh-TW" sz="2400" b="1" dirty="0">
                <a:solidFill>
                  <a:srgbClr val="C00000"/>
                </a:solidFill>
                <a:latin typeface="標楷體" pitchFamily="65" charset="-120"/>
                <a:ea typeface="標楷體" pitchFamily="65" charset="-120"/>
              </a:rPr>
              <a:t>)</a:t>
            </a:r>
            <a:endParaRPr lang="zh-TW" altLang="en-US" sz="2400" b="1" dirty="0">
              <a:solidFill>
                <a:srgbClr val="C00000"/>
              </a:solidFill>
              <a:latin typeface="標楷體" pitchFamily="65" charset="-120"/>
              <a:ea typeface="標楷體" pitchFamily="65" charset="-120"/>
            </a:endParaRPr>
          </a:p>
          <a:p>
            <a:pPr marL="432000" lvl="2" indent="0">
              <a:spcBef>
                <a:spcPts val="0"/>
              </a:spcBef>
              <a:buClr>
                <a:srgbClr val="7030A0"/>
              </a:buClr>
              <a:buFont typeface="Wingdings" pitchFamily="2" charset="2"/>
              <a:buChar char="Ø"/>
            </a:pPr>
            <a:r>
              <a:rPr lang="zh-TW" altLang="en-US" sz="2300" b="1" dirty="0">
                <a:solidFill>
                  <a:srgbClr val="002060"/>
                </a:solidFill>
                <a:latin typeface="標楷體" pitchFamily="65" charset="-120"/>
                <a:ea typeface="標楷體" pitchFamily="65" charset="-120"/>
              </a:rPr>
              <a:t>單相不斷電電源系統</a:t>
            </a:r>
            <a:r>
              <a:rPr lang="en-US" altLang="zh-TW" sz="2300" b="1" dirty="0">
                <a:solidFill>
                  <a:srgbClr val="002060"/>
                </a:solidFill>
                <a:latin typeface="標楷體" pitchFamily="65" charset="-120"/>
                <a:ea typeface="標楷體" pitchFamily="65" charset="-120"/>
              </a:rPr>
              <a:t>(UPS)</a:t>
            </a:r>
            <a:endParaRPr lang="zh-TW" altLang="en-US" sz="2300" b="1" dirty="0">
              <a:solidFill>
                <a:srgbClr val="002060"/>
              </a:solidFill>
              <a:latin typeface="標楷體" pitchFamily="65" charset="-120"/>
              <a:ea typeface="標楷體" pitchFamily="65" charset="-12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5686" y="1628800"/>
            <a:ext cx="2009775" cy="1359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5687" y="3356992"/>
            <a:ext cx="2009775"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5687" y="4976304"/>
            <a:ext cx="2190750"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595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6</a:t>
            </a:fld>
            <a:endParaRPr lang="zh-TW" altLang="en-US" dirty="0"/>
          </a:p>
        </p:txBody>
      </p:sp>
      <p:sp>
        <p:nvSpPr>
          <p:cNvPr id="3"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公司簡介</a:t>
            </a:r>
            <a:endParaRPr lang="zh-TW" altLang="en-US" sz="4800" dirty="0"/>
          </a:p>
        </p:txBody>
      </p:sp>
      <p:sp>
        <p:nvSpPr>
          <p:cNvPr id="4" name="文字版面配置區 1"/>
          <p:cNvSpPr txBox="1">
            <a:spLocks/>
          </p:cNvSpPr>
          <p:nvPr/>
        </p:nvSpPr>
        <p:spPr>
          <a:xfrm>
            <a:off x="457200" y="1340770"/>
            <a:ext cx="7715200" cy="4394452"/>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457200" indent="-457200">
              <a:buBlip>
                <a:blip r:embed="rId3"/>
              </a:buBlip>
            </a:pPr>
            <a:r>
              <a:rPr lang="zh-TW" altLang="en-US" sz="2800" dirty="0">
                <a:solidFill>
                  <a:srgbClr val="C00000"/>
                </a:solidFill>
                <a:latin typeface="標楷體" pitchFamily="65" charset="-120"/>
                <a:ea typeface="標楷體" panose="03000509000000000000" pitchFamily="65" charset="-120"/>
              </a:rPr>
              <a:t>海外子公司</a:t>
            </a:r>
            <a:r>
              <a:rPr lang="en-US" altLang="zh-TW" sz="2800" dirty="0">
                <a:solidFill>
                  <a:srgbClr val="C00000"/>
                </a:solidFill>
                <a:latin typeface="標楷體" pitchFamily="65" charset="-120"/>
                <a:ea typeface="標楷體" panose="03000509000000000000" pitchFamily="65" charset="-120"/>
              </a:rPr>
              <a:t>/</a:t>
            </a:r>
            <a:r>
              <a:rPr lang="zh-TW" altLang="en-US" sz="2800" dirty="0">
                <a:solidFill>
                  <a:srgbClr val="C00000"/>
                </a:solidFill>
                <a:latin typeface="標楷體" pitchFamily="65" charset="-120"/>
                <a:ea typeface="標楷體" panose="03000509000000000000" pitchFamily="65" charset="-120"/>
              </a:rPr>
              <a:t>代理</a:t>
            </a:r>
            <a:r>
              <a:rPr lang="en-US" altLang="zh-TW" sz="2800" dirty="0">
                <a:solidFill>
                  <a:srgbClr val="C00000"/>
                </a:solidFill>
                <a:latin typeface="標楷體" pitchFamily="65" charset="-120"/>
                <a:ea typeface="標楷體" panose="03000509000000000000" pitchFamily="65" charset="-120"/>
              </a:rPr>
              <a:t>/</a:t>
            </a:r>
            <a:r>
              <a:rPr lang="zh-TW" altLang="en-US" sz="2800" dirty="0">
                <a:solidFill>
                  <a:srgbClr val="C00000"/>
                </a:solidFill>
                <a:latin typeface="標楷體" pitchFamily="65" charset="-120"/>
                <a:ea typeface="標楷體" panose="03000509000000000000" pitchFamily="65" charset="-120"/>
              </a:rPr>
              <a:t>策略聯盟公司</a:t>
            </a:r>
            <a:r>
              <a:rPr lang="en-US" altLang="zh-TW" sz="2800" dirty="0">
                <a:solidFill>
                  <a:srgbClr val="C00000"/>
                </a:solidFill>
                <a:latin typeface="標楷體" pitchFamily="65" charset="-120"/>
                <a:ea typeface="標楷體" panose="03000509000000000000" pitchFamily="65" charset="-120"/>
              </a:rPr>
              <a:t>:</a:t>
            </a:r>
          </a:p>
          <a:p>
            <a:pPr marL="432000" lvl="1" indent="0">
              <a:buClr>
                <a:srgbClr val="7030A0"/>
              </a:buClr>
              <a:buFont typeface="Wingdings" pitchFamily="2" charset="2"/>
              <a:buChar char="Ø"/>
            </a:pPr>
            <a:r>
              <a:rPr lang="en-US" altLang="zh-TW" sz="2600" b="1" dirty="0">
                <a:solidFill>
                  <a:srgbClr val="002060"/>
                </a:solidFill>
                <a:latin typeface="標楷體" pitchFamily="65" charset="-120"/>
                <a:ea typeface="標楷體" panose="03000509000000000000" pitchFamily="65" charset="-120"/>
              </a:rPr>
              <a:t>AEC International </a:t>
            </a:r>
            <a:r>
              <a:rPr lang="en-US" altLang="zh-TW" sz="2600" b="1" dirty="0" err="1">
                <a:solidFill>
                  <a:srgbClr val="002060"/>
                </a:solidFill>
                <a:latin typeface="標楷體" pitchFamily="65" charset="-120"/>
                <a:ea typeface="標楷體" panose="03000509000000000000" pitchFamily="65" charset="-120"/>
              </a:rPr>
              <a:t>S.r.l</a:t>
            </a:r>
            <a:r>
              <a:rPr lang="en-US" altLang="zh-TW" sz="2600" b="1" dirty="0">
                <a:solidFill>
                  <a:srgbClr val="002060"/>
                </a:solidFill>
                <a:latin typeface="標楷體" pitchFamily="65" charset="-120"/>
                <a:ea typeface="標楷體" panose="03000509000000000000" pitchFamily="65" charset="-120"/>
              </a:rPr>
              <a:t>.(</a:t>
            </a:r>
            <a:r>
              <a:rPr lang="zh-TW" altLang="en-US" sz="2600" b="1" dirty="0">
                <a:solidFill>
                  <a:srgbClr val="002060"/>
                </a:solidFill>
                <a:latin typeface="標楷體" pitchFamily="65" charset="-120"/>
                <a:ea typeface="標楷體" panose="03000509000000000000" pitchFamily="65" charset="-120"/>
              </a:rPr>
              <a:t>歐洲子公司</a:t>
            </a:r>
            <a:r>
              <a:rPr lang="en-US" altLang="zh-TW" sz="2600" b="1" dirty="0">
                <a:solidFill>
                  <a:srgbClr val="002060"/>
                </a:solidFill>
                <a:latin typeface="標楷體" pitchFamily="65" charset="-120"/>
                <a:ea typeface="標楷體" panose="03000509000000000000" pitchFamily="65" charset="-120"/>
              </a:rPr>
              <a:t>)</a:t>
            </a:r>
          </a:p>
          <a:p>
            <a:pPr marL="432000" lvl="1" indent="0">
              <a:buClr>
                <a:srgbClr val="7030A0"/>
              </a:buClr>
              <a:buFont typeface="Wingdings" pitchFamily="2" charset="2"/>
              <a:buChar char="Ø"/>
            </a:pPr>
            <a:r>
              <a:rPr lang="en-US" altLang="zh-TW" sz="2600" b="1" dirty="0">
                <a:solidFill>
                  <a:srgbClr val="002060"/>
                </a:solidFill>
                <a:latin typeface="標楷體" pitchFamily="65" charset="-120"/>
                <a:ea typeface="標楷體" panose="03000509000000000000" pitchFamily="65" charset="-120"/>
              </a:rPr>
              <a:t>Impact Power, Inc.(</a:t>
            </a:r>
            <a:r>
              <a:rPr lang="zh-TW" altLang="en-US" sz="2600" b="1" dirty="0">
                <a:solidFill>
                  <a:srgbClr val="002060"/>
                </a:solidFill>
                <a:latin typeface="標楷體" pitchFamily="65" charset="-120"/>
                <a:ea typeface="標楷體" panose="03000509000000000000" pitchFamily="65" charset="-120"/>
              </a:rPr>
              <a:t>北美市場</a:t>
            </a:r>
            <a:r>
              <a:rPr lang="en-US" altLang="zh-TW" sz="2600" b="1" dirty="0">
                <a:solidFill>
                  <a:srgbClr val="002060"/>
                </a:solidFill>
                <a:latin typeface="標楷體" pitchFamily="65" charset="-120"/>
                <a:ea typeface="標楷體" panose="03000509000000000000" pitchFamily="65" charset="-120"/>
              </a:rPr>
              <a:t>)</a:t>
            </a:r>
          </a:p>
          <a:p>
            <a:pPr marL="432000" lvl="1" indent="0">
              <a:buClr>
                <a:srgbClr val="7030A0"/>
              </a:buClr>
              <a:buFont typeface="Wingdings" pitchFamily="2" charset="2"/>
              <a:buChar char="Ø"/>
            </a:pPr>
            <a:r>
              <a:rPr lang="en-US" altLang="zh-TW" sz="2600" b="1" dirty="0" err="1">
                <a:solidFill>
                  <a:srgbClr val="002060"/>
                </a:solidFill>
                <a:latin typeface="標楷體" pitchFamily="65" charset="-120"/>
                <a:ea typeface="標楷體" pitchFamily="65" charset="-120"/>
              </a:rPr>
              <a:t>PT.Sintra</a:t>
            </a:r>
            <a:r>
              <a:rPr lang="en-US" altLang="zh-TW" sz="2600" b="1" dirty="0">
                <a:solidFill>
                  <a:srgbClr val="002060"/>
                </a:solidFill>
                <a:latin typeface="標楷體" pitchFamily="65" charset="-120"/>
                <a:ea typeface="標楷體" pitchFamily="65" charset="-120"/>
              </a:rPr>
              <a:t>(</a:t>
            </a:r>
            <a:r>
              <a:rPr lang="zh-TW" altLang="en-US" sz="2600" b="1" dirty="0">
                <a:solidFill>
                  <a:srgbClr val="002060"/>
                </a:solidFill>
                <a:latin typeface="標楷體" pitchFamily="65" charset="-120"/>
                <a:ea typeface="標楷體" pitchFamily="65" charset="-120"/>
              </a:rPr>
              <a:t>印尼及東南亞市場</a:t>
            </a:r>
            <a:r>
              <a:rPr lang="en-US" altLang="zh-TW" sz="2600" b="1" dirty="0">
                <a:solidFill>
                  <a:srgbClr val="002060"/>
                </a:solidFill>
                <a:latin typeface="標楷體" pitchFamily="65" charset="-120"/>
                <a:ea typeface="標楷體" pitchFamily="65" charset="-120"/>
              </a:rPr>
              <a:t>)</a:t>
            </a:r>
          </a:p>
          <a:p>
            <a:pPr marL="432000" lvl="1" indent="0">
              <a:buClr>
                <a:srgbClr val="7030A0"/>
              </a:buClr>
              <a:buFont typeface="Wingdings" pitchFamily="2" charset="2"/>
              <a:buChar char="Ø"/>
            </a:pPr>
            <a:r>
              <a:rPr lang="en-US" altLang="zh-TW" sz="2600" b="1" dirty="0">
                <a:solidFill>
                  <a:srgbClr val="002060"/>
                </a:solidFill>
                <a:latin typeface="標楷體" pitchFamily="65" charset="-120"/>
                <a:ea typeface="標楷體" pitchFamily="65" charset="-120"/>
              </a:rPr>
              <a:t>PHD Powerhouse(</a:t>
            </a:r>
            <a:r>
              <a:rPr lang="zh-TW" altLang="en-US" sz="2600" b="1" dirty="0">
                <a:solidFill>
                  <a:srgbClr val="002060"/>
                </a:solidFill>
                <a:latin typeface="標楷體" pitchFamily="65" charset="-120"/>
                <a:ea typeface="標楷體" pitchFamily="65" charset="-120"/>
              </a:rPr>
              <a:t>南非市場</a:t>
            </a:r>
            <a:r>
              <a:rPr lang="en-US" altLang="zh-TW" sz="2600" b="1" dirty="0">
                <a:solidFill>
                  <a:srgbClr val="002060"/>
                </a:solidFill>
                <a:latin typeface="標楷體" pitchFamily="65" charset="-120"/>
                <a:ea typeface="標楷體" pitchFamily="65" charset="-120"/>
              </a:rPr>
              <a:t>)</a:t>
            </a:r>
          </a:p>
          <a:p>
            <a:pPr marL="0" lvl="2" indent="0"/>
            <a:endParaRPr lang="zh-TW" altLang="en-US" sz="2800" b="1" dirty="0">
              <a:solidFill>
                <a:schemeClr val="tx2"/>
              </a:solidFill>
              <a:latin typeface="標楷體" panose="03000509000000000000" pitchFamily="65" charset="-120"/>
              <a:ea typeface="標楷體" panose="03000509000000000000" pitchFamily="65" charset="-120"/>
            </a:endParaRPr>
          </a:p>
          <a:p>
            <a:endParaRPr lang="zh-TW" altLang="en-US" dirty="0">
              <a:solidFill>
                <a:schemeClr val="tx2"/>
              </a:solidFill>
              <a:latin typeface="標楷體" panose="03000509000000000000" pitchFamily="65" charset="-120"/>
              <a:ea typeface="標楷體" panose="03000509000000000000" pitchFamily="65" charset="-120"/>
            </a:endParaRPr>
          </a:p>
        </p:txBody>
      </p:sp>
      <p:pic>
        <p:nvPicPr>
          <p:cNvPr id="5" name="Picture 13" descr="IMP Outside 4"/>
          <p:cNvPicPr>
            <a:picLocks noChangeAspect="1" noChangeArrowheads="1"/>
          </p:cNvPicPr>
          <p:nvPr/>
        </p:nvPicPr>
        <p:blipFill>
          <a:blip r:embed="rId4" cstate="print"/>
          <a:srcRect/>
          <a:stretch>
            <a:fillRect/>
          </a:stretch>
        </p:blipFill>
        <p:spPr bwMode="auto">
          <a:xfrm>
            <a:off x="2555776" y="4005064"/>
            <a:ext cx="2664296" cy="1713760"/>
          </a:xfrm>
          <a:prstGeom prst="rect">
            <a:avLst/>
          </a:prstGeom>
          <a:noFill/>
        </p:spPr>
      </p:pic>
      <p:graphicFrame>
        <p:nvGraphicFramePr>
          <p:cNvPr id="6" name="Object 2"/>
          <p:cNvGraphicFramePr>
            <a:graphicFrameLocks noChangeAspect="1"/>
          </p:cNvGraphicFramePr>
          <p:nvPr>
            <p:extLst>
              <p:ext uri="{D42A27DB-BD31-4B8C-83A1-F6EECF244321}">
                <p14:modId xmlns:p14="http://schemas.microsoft.com/office/powerpoint/2010/main" val="1840474646"/>
              </p:ext>
            </p:extLst>
          </p:nvPr>
        </p:nvGraphicFramePr>
        <p:xfrm>
          <a:off x="251520" y="4005064"/>
          <a:ext cx="2066161" cy="1728192"/>
        </p:xfrm>
        <a:graphic>
          <a:graphicData uri="http://schemas.openxmlformats.org/presentationml/2006/ole">
            <mc:AlternateContent xmlns:mc="http://schemas.openxmlformats.org/markup-compatibility/2006">
              <mc:Choice xmlns:v="urn:schemas-microsoft-com:vml" Requires="v">
                <p:oleObj spid="_x0000_s2228" name="Photo Editor 影像" r:id="rId5" imgW="2381582" imgH="1790476" progId="">
                  <p:embed/>
                </p:oleObj>
              </mc:Choice>
              <mc:Fallback>
                <p:oleObj name="Photo Editor 影像" r:id="rId5" imgW="2381582" imgH="1790476" progId="">
                  <p:embed/>
                  <p:pic>
                    <p:nvPicPr>
                      <p:cNvPr id="0" name="Picture 17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4005064"/>
                        <a:ext cx="2066161"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圖片 6" descr="DSC_0645.JPG"/>
          <p:cNvPicPr>
            <a:picLocks noChangeAspect="1"/>
          </p:cNvPicPr>
          <p:nvPr/>
        </p:nvPicPr>
        <p:blipFill>
          <a:blip r:embed="rId7" cstate="print"/>
          <a:stretch>
            <a:fillRect/>
          </a:stretch>
        </p:blipFill>
        <p:spPr>
          <a:xfrm>
            <a:off x="5364088" y="3960861"/>
            <a:ext cx="3203848" cy="1802165"/>
          </a:xfrm>
          <a:prstGeom prst="rect">
            <a:avLst/>
          </a:prstGeom>
        </p:spPr>
      </p:pic>
    </p:spTree>
    <p:extLst>
      <p:ext uri="{BB962C8B-B14F-4D97-AF65-F5344CB8AC3E}">
        <p14:creationId xmlns:p14="http://schemas.microsoft.com/office/powerpoint/2010/main" val="3319756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7</a:t>
            </a:fld>
            <a:endParaRPr lang="zh-TW" altLang="en-US" dirty="0"/>
          </a:p>
        </p:txBody>
      </p:sp>
      <p:sp>
        <p:nvSpPr>
          <p:cNvPr id="4" name="文字版面配置區 1"/>
          <p:cNvSpPr txBox="1">
            <a:spLocks/>
          </p:cNvSpPr>
          <p:nvPr/>
        </p:nvSpPr>
        <p:spPr>
          <a:xfrm>
            <a:off x="457200" y="1196752"/>
            <a:ext cx="8229600" cy="4929413"/>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zh-TW" altLang="en-US" sz="3200" dirty="0">
                <a:solidFill>
                  <a:srgbClr val="7030A0"/>
                </a:solidFill>
                <a:latin typeface="標楷體" pitchFamily="65" charset="-120"/>
                <a:ea typeface="標楷體" pitchFamily="65" charset="-120"/>
              </a:rPr>
              <a:t>亞力子公司</a:t>
            </a:r>
            <a:endParaRPr lang="en-US" altLang="zh-TW" sz="3200" dirty="0">
              <a:solidFill>
                <a:srgbClr val="7030A0"/>
              </a:solidFill>
              <a:latin typeface="標楷體" pitchFamily="65" charset="-120"/>
              <a:ea typeface="標楷體" pitchFamily="65" charset="-120"/>
            </a:endParaRPr>
          </a:p>
          <a:p>
            <a:endParaRPr lang="en-US" altLang="zh-TW" sz="3200" dirty="0">
              <a:solidFill>
                <a:srgbClr val="7030A0"/>
              </a:solidFill>
              <a:latin typeface="標楷體" pitchFamily="65" charset="-120"/>
              <a:ea typeface="標楷體" pitchFamily="65" charset="-120"/>
            </a:endParaRPr>
          </a:p>
          <a:p>
            <a:endParaRPr lang="en-US" altLang="zh-TW" sz="3200" dirty="0">
              <a:solidFill>
                <a:srgbClr val="7030A0"/>
              </a:solidFill>
              <a:latin typeface="標楷體" pitchFamily="65" charset="-120"/>
              <a:ea typeface="標楷體" pitchFamily="65" charset="-120"/>
            </a:endParaRPr>
          </a:p>
          <a:p>
            <a:endParaRPr lang="en-US" altLang="zh-TW" sz="800" dirty="0">
              <a:solidFill>
                <a:srgbClr val="7030A0"/>
              </a:solidFill>
              <a:latin typeface="標楷體" pitchFamily="65" charset="-120"/>
              <a:ea typeface="標楷體" pitchFamily="65" charset="-120"/>
            </a:endParaRPr>
          </a:p>
          <a:p>
            <a:r>
              <a:rPr lang="zh-TW" altLang="en-US" sz="3200" dirty="0">
                <a:solidFill>
                  <a:srgbClr val="7030A0"/>
                </a:solidFill>
                <a:latin typeface="標楷體" pitchFamily="65" charset="-120"/>
                <a:ea typeface="標楷體" pitchFamily="65" charset="-120"/>
              </a:rPr>
              <a:t>關聯企業</a:t>
            </a:r>
          </a:p>
        </p:txBody>
      </p:sp>
      <p:pic>
        <p:nvPicPr>
          <p:cNvPr id="7" name="Picture 15" descr="亞力通訊股份有限公司"/>
          <p:cNvPicPr>
            <a:picLocks noChangeAspect="1" noChangeArrowheads="1"/>
          </p:cNvPicPr>
          <p:nvPr/>
        </p:nvPicPr>
        <p:blipFill>
          <a:blip r:embed="rId2" cstate="print"/>
          <a:srcRect/>
          <a:stretch>
            <a:fillRect/>
          </a:stretch>
        </p:blipFill>
        <p:spPr bwMode="auto">
          <a:xfrm>
            <a:off x="4188976" y="4923964"/>
            <a:ext cx="1584325" cy="863600"/>
          </a:xfrm>
          <a:prstGeom prst="rect">
            <a:avLst/>
          </a:prstGeom>
          <a:noFill/>
        </p:spPr>
      </p:pic>
      <p:pic>
        <p:nvPicPr>
          <p:cNvPr id="8" name="Picture 5" descr="http://webbuilder3.asiannet.com/ftp/2064/subsid_69kV.jpg"/>
          <p:cNvPicPr>
            <a:picLocks noChangeAspect="1" noChangeArrowheads="1"/>
          </p:cNvPicPr>
          <p:nvPr/>
        </p:nvPicPr>
        <p:blipFill>
          <a:blip r:embed="rId3" cstate="print"/>
          <a:srcRect/>
          <a:stretch>
            <a:fillRect/>
          </a:stretch>
        </p:blipFill>
        <p:spPr bwMode="auto">
          <a:xfrm>
            <a:off x="2511974" y="2145640"/>
            <a:ext cx="1238250" cy="1238250"/>
          </a:xfrm>
          <a:prstGeom prst="rect">
            <a:avLst/>
          </a:prstGeom>
          <a:noFill/>
        </p:spPr>
      </p:pic>
      <p:pic>
        <p:nvPicPr>
          <p:cNvPr id="9" name="Picture 3"/>
          <p:cNvPicPr>
            <a:picLocks noChangeAspect="1" noChangeArrowheads="1"/>
          </p:cNvPicPr>
          <p:nvPr/>
        </p:nvPicPr>
        <p:blipFill>
          <a:blip r:embed="rId4" cstate="print"/>
          <a:srcRect/>
          <a:stretch>
            <a:fillRect/>
          </a:stretch>
        </p:blipFill>
        <p:spPr bwMode="auto">
          <a:xfrm>
            <a:off x="5875944" y="4767826"/>
            <a:ext cx="1447800" cy="1066800"/>
          </a:xfrm>
          <a:prstGeom prst="rect">
            <a:avLst/>
          </a:prstGeom>
          <a:noFill/>
          <a:ln w="3175">
            <a:noFill/>
            <a:miter lim="800000"/>
            <a:headEnd/>
            <a:tailEnd/>
          </a:ln>
          <a:effectLst/>
        </p:spPr>
      </p:pic>
      <p:pic>
        <p:nvPicPr>
          <p:cNvPr id="10" name="Picture 5"/>
          <p:cNvPicPr>
            <a:picLocks noChangeAspect="1" noChangeArrowheads="1"/>
          </p:cNvPicPr>
          <p:nvPr/>
        </p:nvPicPr>
        <p:blipFill>
          <a:blip r:embed="rId5" cstate="print"/>
          <a:srcRect/>
          <a:stretch>
            <a:fillRect/>
          </a:stretch>
        </p:blipFill>
        <p:spPr bwMode="auto">
          <a:xfrm>
            <a:off x="2537724" y="4720764"/>
            <a:ext cx="1600200" cy="1066800"/>
          </a:xfrm>
          <a:prstGeom prst="rect">
            <a:avLst/>
          </a:prstGeom>
          <a:noFill/>
          <a:ln w="3175">
            <a:noFill/>
            <a:miter lim="800000"/>
            <a:headEnd/>
            <a:tailEnd/>
          </a:ln>
          <a:effectLst/>
        </p:spPr>
      </p:pic>
      <p:pic>
        <p:nvPicPr>
          <p:cNvPr id="11" name="Picture 6"/>
          <p:cNvPicPr>
            <a:picLocks noChangeAspect="1" noChangeArrowheads="1"/>
          </p:cNvPicPr>
          <p:nvPr/>
        </p:nvPicPr>
        <p:blipFill>
          <a:blip r:embed="rId6" cstate="print"/>
          <a:srcRect/>
          <a:stretch>
            <a:fillRect/>
          </a:stretch>
        </p:blipFill>
        <p:spPr bwMode="auto">
          <a:xfrm>
            <a:off x="4251952" y="2125452"/>
            <a:ext cx="1143000" cy="1219200"/>
          </a:xfrm>
          <a:prstGeom prst="rect">
            <a:avLst/>
          </a:prstGeom>
          <a:noFill/>
          <a:ln w="3175">
            <a:noFill/>
            <a:miter lim="800000"/>
            <a:headEnd/>
            <a:tailEnd/>
          </a:ln>
          <a:effectLst/>
        </p:spPr>
      </p:pic>
      <p:pic>
        <p:nvPicPr>
          <p:cNvPr id="12" name="Picture 7"/>
          <p:cNvPicPr>
            <a:picLocks noChangeAspect="1" noChangeArrowheads="1"/>
          </p:cNvPicPr>
          <p:nvPr/>
        </p:nvPicPr>
        <p:blipFill>
          <a:blip r:embed="rId7" cstate="print"/>
          <a:srcRect/>
          <a:stretch>
            <a:fillRect/>
          </a:stretch>
        </p:blipFill>
        <p:spPr bwMode="auto">
          <a:xfrm>
            <a:off x="5999769" y="2155165"/>
            <a:ext cx="1143000" cy="1219200"/>
          </a:xfrm>
          <a:prstGeom prst="rect">
            <a:avLst/>
          </a:prstGeom>
          <a:noFill/>
          <a:ln w="3175">
            <a:noFill/>
            <a:miter lim="800000"/>
            <a:headEnd/>
            <a:tailEnd/>
          </a:ln>
          <a:effectLst/>
        </p:spPr>
      </p:pic>
      <p:pic>
        <p:nvPicPr>
          <p:cNvPr id="13" name="Picture 4"/>
          <p:cNvPicPr>
            <a:picLocks noChangeAspect="1" noChangeArrowheads="1"/>
          </p:cNvPicPr>
          <p:nvPr/>
        </p:nvPicPr>
        <p:blipFill>
          <a:blip r:embed="rId8" cstate="print"/>
          <a:srcRect/>
          <a:stretch>
            <a:fillRect/>
          </a:stretch>
        </p:blipFill>
        <p:spPr bwMode="auto">
          <a:xfrm>
            <a:off x="7484582" y="4767826"/>
            <a:ext cx="1295400" cy="1066800"/>
          </a:xfrm>
          <a:prstGeom prst="rect">
            <a:avLst/>
          </a:prstGeom>
          <a:noFill/>
          <a:ln w="3175">
            <a:noFill/>
            <a:miter lim="800000"/>
            <a:headEnd/>
            <a:tailEnd/>
          </a:ln>
          <a:effectLst/>
        </p:spPr>
      </p:pic>
      <p:sp>
        <p:nvSpPr>
          <p:cNvPr id="14" name="Text Box 8"/>
          <p:cNvSpPr txBox="1">
            <a:spLocks noChangeArrowheads="1"/>
          </p:cNvSpPr>
          <p:nvPr/>
        </p:nvSpPr>
        <p:spPr bwMode="auto">
          <a:xfrm>
            <a:off x="5999769" y="4337798"/>
            <a:ext cx="1200150" cy="396875"/>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力明工業</a:t>
            </a:r>
          </a:p>
        </p:txBody>
      </p:sp>
      <p:sp>
        <p:nvSpPr>
          <p:cNvPr id="15" name="Text Box 9"/>
          <p:cNvSpPr txBox="1">
            <a:spLocks noChangeArrowheads="1"/>
          </p:cNvSpPr>
          <p:nvPr/>
        </p:nvSpPr>
        <p:spPr bwMode="auto">
          <a:xfrm>
            <a:off x="7504006" y="4330263"/>
            <a:ext cx="1200150" cy="396875"/>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四國電機</a:t>
            </a:r>
          </a:p>
        </p:txBody>
      </p:sp>
      <p:sp>
        <p:nvSpPr>
          <p:cNvPr id="16" name="Text Box 10"/>
          <p:cNvSpPr txBox="1">
            <a:spLocks noChangeArrowheads="1"/>
          </p:cNvSpPr>
          <p:nvPr/>
        </p:nvSpPr>
        <p:spPr bwMode="auto">
          <a:xfrm>
            <a:off x="2649450" y="4334563"/>
            <a:ext cx="1200150" cy="396875"/>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日亞電機</a:t>
            </a:r>
          </a:p>
        </p:txBody>
      </p:sp>
      <p:sp>
        <p:nvSpPr>
          <p:cNvPr id="17" name="Text Box 11"/>
          <p:cNvSpPr txBox="1">
            <a:spLocks noChangeArrowheads="1"/>
          </p:cNvSpPr>
          <p:nvPr/>
        </p:nvSpPr>
        <p:spPr bwMode="auto">
          <a:xfrm>
            <a:off x="5896680" y="1754617"/>
            <a:ext cx="1200150" cy="396875"/>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亞力通訊</a:t>
            </a:r>
          </a:p>
        </p:txBody>
      </p:sp>
      <p:sp>
        <p:nvSpPr>
          <p:cNvPr id="18" name="Text Box 12"/>
          <p:cNvSpPr txBox="1">
            <a:spLocks noChangeArrowheads="1"/>
          </p:cNvSpPr>
          <p:nvPr/>
        </p:nvSpPr>
        <p:spPr bwMode="auto">
          <a:xfrm>
            <a:off x="4190295" y="1740536"/>
            <a:ext cx="1200150" cy="396875"/>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雅瑞科技</a:t>
            </a:r>
          </a:p>
        </p:txBody>
      </p:sp>
      <p:sp>
        <p:nvSpPr>
          <p:cNvPr id="19" name="Rectangle 17"/>
          <p:cNvSpPr>
            <a:spLocks noChangeArrowheads="1"/>
          </p:cNvSpPr>
          <p:nvPr/>
        </p:nvSpPr>
        <p:spPr bwMode="auto">
          <a:xfrm>
            <a:off x="4111606" y="4330264"/>
            <a:ext cx="1708150" cy="396875"/>
          </a:xfrm>
          <a:prstGeom prst="rect">
            <a:avLst/>
          </a:prstGeom>
          <a:noFill/>
          <a:ln w="3175">
            <a:noFill/>
            <a:miter lim="800000"/>
            <a:headEnd/>
            <a:tailEnd/>
          </a:ln>
          <a:effectLst/>
        </p:spPr>
        <p:txBody>
          <a:bodyPr wrap="none">
            <a:spAutoFit/>
          </a:bodyPr>
          <a:lstStyle/>
          <a:p>
            <a:r>
              <a:rPr lang="zh-TW" altLang="en-US" sz="2000" b="1" dirty="0">
                <a:solidFill>
                  <a:schemeClr val="accent1">
                    <a:lumMod val="50000"/>
                  </a:schemeClr>
                </a:solidFill>
                <a:latin typeface="標楷體" pitchFamily="65" charset="-120"/>
                <a:ea typeface="標楷體" pitchFamily="65" charset="-120"/>
              </a:rPr>
              <a:t>日亞聯合離子</a:t>
            </a:r>
          </a:p>
        </p:txBody>
      </p:sp>
      <p:sp>
        <p:nvSpPr>
          <p:cNvPr id="20" name="Text Box 8"/>
          <p:cNvSpPr txBox="1">
            <a:spLocks noChangeArrowheads="1"/>
          </p:cNvSpPr>
          <p:nvPr/>
        </p:nvSpPr>
        <p:spPr bwMode="auto">
          <a:xfrm>
            <a:off x="2508573" y="1762831"/>
            <a:ext cx="1210588" cy="400110"/>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亞欣實業</a:t>
            </a:r>
          </a:p>
        </p:txBody>
      </p:sp>
      <p:sp>
        <p:nvSpPr>
          <p:cNvPr id="21"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公司簡介</a:t>
            </a:r>
            <a:endParaRPr lang="zh-TW" altLang="en-US" sz="4800" dirty="0"/>
          </a:p>
        </p:txBody>
      </p:sp>
      <p:pic>
        <p:nvPicPr>
          <p:cNvPr id="3" name="圖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7660" y="2435686"/>
            <a:ext cx="1216846" cy="612770"/>
          </a:xfrm>
          <a:prstGeom prst="rect">
            <a:avLst/>
          </a:prstGeom>
        </p:spPr>
      </p:pic>
      <p:pic>
        <p:nvPicPr>
          <p:cNvPr id="22" name="圖片 21">
            <a:extLst>
              <a:ext uri="{FF2B5EF4-FFF2-40B4-BE49-F238E27FC236}">
                <a16:creationId xmlns:a16="http://schemas.microsoft.com/office/drawing/2014/main" id="{329D717B-3E9F-4826-99B5-A749F33DF096}"/>
              </a:ext>
            </a:extLst>
          </p:cNvPr>
          <p:cNvPicPr>
            <a:picLocks noChangeAspect="1"/>
          </p:cNvPicPr>
          <p:nvPr/>
        </p:nvPicPr>
        <p:blipFill>
          <a:blip r:embed="rId10" cstate="print"/>
          <a:stretch>
            <a:fillRect/>
          </a:stretch>
        </p:blipFill>
        <p:spPr>
          <a:xfrm>
            <a:off x="608164" y="4767826"/>
            <a:ext cx="1823248" cy="804134"/>
          </a:xfrm>
          <a:prstGeom prst="rect">
            <a:avLst/>
          </a:prstGeom>
        </p:spPr>
      </p:pic>
      <p:sp>
        <p:nvSpPr>
          <p:cNvPr id="23" name="Text Box 10">
            <a:extLst>
              <a:ext uri="{FF2B5EF4-FFF2-40B4-BE49-F238E27FC236}">
                <a16:creationId xmlns:a16="http://schemas.microsoft.com/office/drawing/2014/main" id="{026C2010-6E2C-4FD2-8831-8F47F88BD9F4}"/>
              </a:ext>
            </a:extLst>
          </p:cNvPr>
          <p:cNvSpPr txBox="1">
            <a:spLocks noChangeArrowheads="1"/>
          </p:cNvSpPr>
          <p:nvPr/>
        </p:nvSpPr>
        <p:spPr bwMode="auto">
          <a:xfrm>
            <a:off x="803717" y="4334563"/>
            <a:ext cx="1210588" cy="400110"/>
          </a:xfrm>
          <a:prstGeom prst="rect">
            <a:avLst/>
          </a:prstGeom>
          <a:noFill/>
          <a:ln w="3175">
            <a:noFill/>
            <a:miter lim="800000"/>
            <a:headEnd/>
            <a:tailEnd/>
          </a:ln>
          <a:effectLst/>
        </p:spPr>
        <p:txBody>
          <a:bodyPr wrap="none">
            <a:spAutoFit/>
          </a:bodyPr>
          <a:lstStyle/>
          <a:p>
            <a:pPr>
              <a:spcBef>
                <a:spcPct val="50000"/>
              </a:spcBef>
            </a:pPr>
            <a:r>
              <a:rPr lang="zh-TW" altLang="en-US" sz="2000" b="1" dirty="0">
                <a:solidFill>
                  <a:schemeClr val="accent1">
                    <a:lumMod val="50000"/>
                  </a:schemeClr>
                </a:solidFill>
                <a:latin typeface="標楷體" pitchFamily="65" charset="-120"/>
                <a:ea typeface="標楷體" pitchFamily="65" charset="-120"/>
              </a:rPr>
              <a:t>唐榮車輛</a:t>
            </a:r>
          </a:p>
        </p:txBody>
      </p:sp>
    </p:spTree>
    <p:extLst>
      <p:ext uri="{BB962C8B-B14F-4D97-AF65-F5344CB8AC3E}">
        <p14:creationId xmlns:p14="http://schemas.microsoft.com/office/powerpoint/2010/main" val="390694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8</a:t>
            </a:fld>
            <a:endParaRPr lang="zh-TW" altLang="en-US" dirty="0"/>
          </a:p>
        </p:txBody>
      </p:sp>
      <p:sp>
        <p:nvSpPr>
          <p:cNvPr id="4" name="文字版面配置區 1"/>
          <p:cNvSpPr txBox="1">
            <a:spLocks/>
          </p:cNvSpPr>
          <p:nvPr/>
        </p:nvSpPr>
        <p:spPr>
          <a:xfrm>
            <a:off x="452002" y="1196752"/>
            <a:ext cx="8229600" cy="4896544"/>
          </a:xfrm>
          <a:prstGeom prst="rect">
            <a:avLst/>
          </a:prstGeom>
        </p:spPr>
        <p:txBody>
          <a:bodyPr>
            <a:normAutofit fontScale="77500" lnSpcReduction="20000"/>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buFont typeface="Wingdings" pitchFamily="2" charset="2"/>
              <a:buChar char="Ø"/>
            </a:pPr>
            <a:endParaRPr lang="en-US" altLang="zh-TW" dirty="0">
              <a:solidFill>
                <a:schemeClr val="accent2"/>
              </a:solidFill>
              <a:effectLst>
                <a:outerShdw blurRad="38100" dist="38100" dir="2700000" algn="tl">
                  <a:srgbClr val="C0C0C0"/>
                </a:outerShdw>
              </a:effectLst>
              <a:latin typeface="標楷體" pitchFamily="65" charset="-120"/>
              <a:ea typeface="標楷體" pitchFamily="65" charset="-120"/>
            </a:endParaRPr>
          </a:p>
          <a:p>
            <a:pPr>
              <a:lnSpc>
                <a:spcPct val="150000"/>
              </a:lnSpc>
            </a:pPr>
            <a:r>
              <a:rPr lang="zh-TW" altLang="en-US" sz="3400" u="sng" dirty="0">
                <a:solidFill>
                  <a:schemeClr val="tx2"/>
                </a:solidFill>
                <a:effectLst>
                  <a:outerShdw blurRad="38100" dist="38100" dir="2700000" algn="tl">
                    <a:srgbClr val="C0C0C0"/>
                  </a:outerShdw>
                </a:effectLst>
                <a:latin typeface="標楷體" pitchFamily="65" charset="-120"/>
                <a:ea typeface="標楷體" pitchFamily="65" charset="-120"/>
              </a:rPr>
              <a:t>事業名稱</a:t>
            </a:r>
            <a:r>
              <a:rPr lang="zh-TW" altLang="en-US" sz="3400" dirty="0">
                <a:solidFill>
                  <a:schemeClr val="tx2"/>
                </a:solidFill>
                <a:effectLst>
                  <a:outerShdw blurRad="38100" dist="38100" dir="2700000" algn="tl">
                    <a:srgbClr val="C0C0C0"/>
                  </a:outerShdw>
                </a:effectLst>
                <a:latin typeface="標楷體" pitchFamily="65" charset="-120"/>
                <a:ea typeface="標楷體" pitchFamily="65" charset="-120"/>
              </a:rPr>
              <a:t>　    </a:t>
            </a:r>
            <a:r>
              <a:rPr lang="zh-TW" altLang="en-US" sz="3400" u="sng" dirty="0">
                <a:solidFill>
                  <a:schemeClr val="tx2"/>
                </a:solidFill>
                <a:effectLst>
                  <a:outerShdw blurRad="38100" dist="38100" dir="2700000" algn="tl">
                    <a:srgbClr val="C0C0C0"/>
                  </a:outerShdw>
                </a:effectLst>
                <a:latin typeface="標楷體" pitchFamily="65" charset="-120"/>
                <a:ea typeface="標楷體" pitchFamily="65" charset="-120"/>
              </a:rPr>
              <a:t>營業項目</a:t>
            </a:r>
            <a:r>
              <a:rPr lang="zh-TW" altLang="en-US" sz="3400" dirty="0">
                <a:solidFill>
                  <a:schemeClr val="tx2"/>
                </a:solidFill>
                <a:effectLst>
                  <a:outerShdw blurRad="38100" dist="38100" dir="2700000" algn="tl">
                    <a:srgbClr val="C0C0C0"/>
                  </a:outerShdw>
                </a:effectLst>
                <a:latin typeface="標楷體" pitchFamily="65" charset="-120"/>
                <a:ea typeface="標楷體" pitchFamily="65" charset="-120"/>
              </a:rPr>
              <a:t>　       </a:t>
            </a:r>
            <a:r>
              <a:rPr lang="zh-TW" altLang="en-US" sz="3400" u="sng" dirty="0">
                <a:solidFill>
                  <a:schemeClr val="tx2"/>
                </a:solidFill>
                <a:effectLst>
                  <a:outerShdw blurRad="38100" dist="38100" dir="2700000" algn="tl">
                    <a:srgbClr val="C0C0C0"/>
                  </a:outerShdw>
                </a:effectLst>
                <a:latin typeface="標楷體" pitchFamily="65" charset="-120"/>
                <a:ea typeface="標楷體" pitchFamily="65" charset="-120"/>
              </a:rPr>
              <a:t>資本額</a:t>
            </a:r>
            <a:r>
              <a:rPr lang="zh-TW" altLang="en-US" sz="3400" dirty="0">
                <a:solidFill>
                  <a:schemeClr val="tx2"/>
                </a:solidFill>
                <a:effectLst>
                  <a:outerShdw blurRad="38100" dist="38100" dir="2700000" algn="tl">
                    <a:srgbClr val="C0C0C0"/>
                  </a:outerShdw>
                </a:effectLst>
                <a:latin typeface="標楷體" pitchFamily="65" charset="-120"/>
                <a:ea typeface="標楷體" pitchFamily="65" charset="-120"/>
              </a:rPr>
              <a:t>　 </a:t>
            </a:r>
            <a:r>
              <a:rPr lang="zh-TW" altLang="en-US" sz="3400" u="sng" dirty="0">
                <a:solidFill>
                  <a:schemeClr val="tx2"/>
                </a:solidFill>
                <a:effectLst>
                  <a:outerShdw blurRad="38100" dist="38100" dir="2700000" algn="tl">
                    <a:srgbClr val="C0C0C0"/>
                  </a:outerShdw>
                </a:effectLst>
                <a:latin typeface="標楷體" pitchFamily="65" charset="-120"/>
                <a:ea typeface="標楷體" pitchFamily="65" charset="-120"/>
              </a:rPr>
              <a:t>持股比例</a:t>
            </a:r>
            <a:r>
              <a:rPr lang="zh-TW" altLang="en-US" u="sng" dirty="0">
                <a:solidFill>
                  <a:schemeClr val="tx2"/>
                </a:solidFill>
                <a:effectLst>
                  <a:outerShdw blurRad="38100" dist="38100" dir="2700000" algn="tl">
                    <a:srgbClr val="C0C0C0"/>
                  </a:outerShdw>
                </a:effectLst>
                <a:latin typeface="標楷體" pitchFamily="65" charset="-120"/>
                <a:ea typeface="標楷體" pitchFamily="65" charset="-120"/>
              </a:rPr>
              <a:t>　</a:t>
            </a:r>
            <a:endParaRPr lang="en-US" altLang="zh-TW" u="sng" dirty="0">
              <a:solidFill>
                <a:schemeClr val="tx2"/>
              </a:solidFill>
              <a:effectLst>
                <a:outerShdw blurRad="38100" dist="38100" dir="2700000" algn="tl">
                  <a:srgbClr val="C0C0C0"/>
                </a:outerShdw>
              </a:effectLst>
              <a:latin typeface="標楷體" pitchFamily="65" charset="-120"/>
              <a:ea typeface="標楷體" pitchFamily="65" charset="-120"/>
            </a:endParaRPr>
          </a:p>
          <a:p>
            <a:pPr>
              <a:lnSpc>
                <a:spcPct val="150000"/>
              </a:lnSpc>
            </a:pPr>
            <a:r>
              <a:rPr lang="zh-TW" altLang="en-US" sz="3100" dirty="0">
                <a:effectLst>
                  <a:outerShdw blurRad="38100" dist="38100" dir="2700000" algn="tl">
                    <a:srgbClr val="C0C0C0"/>
                  </a:outerShdw>
                </a:effectLst>
                <a:latin typeface="標楷體" pitchFamily="65" charset="-120"/>
                <a:ea typeface="標楷體" pitchFamily="65" charset="-120"/>
              </a:rPr>
              <a:t>雅瑞科技</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UPS</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產品</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effectLst>
                  <a:outerShdw blurRad="38100" dist="38100" dir="2700000" algn="tl">
                    <a:srgbClr val="C0C0C0"/>
                  </a:outerShdw>
                </a:effectLst>
                <a:latin typeface="標楷體" pitchFamily="65" charset="-120"/>
                <a:ea typeface="標楷體" pitchFamily="65" charset="-120"/>
              </a:rPr>
              <a:t>0.68 </a:t>
            </a:r>
            <a:r>
              <a:rPr lang="zh-TW" altLang="en-US" sz="3100" dirty="0">
                <a:effectLst>
                  <a:outerShdw blurRad="38100" dist="38100" dir="2700000" algn="tl">
                    <a:srgbClr val="C0C0C0"/>
                  </a:outerShdw>
                </a:effectLst>
                <a:latin typeface="標楷體" pitchFamily="65" charset="-120"/>
                <a:ea typeface="標楷體" pitchFamily="65" charset="-120"/>
              </a:rPr>
              <a:t>億</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100.0</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zh-TW" altLang="en-US" sz="3100" dirty="0">
                <a:effectLst>
                  <a:outerShdw blurRad="38100" dist="38100" dir="2700000" algn="tl">
                    <a:srgbClr val="C0C0C0"/>
                  </a:outerShdw>
                </a:effectLst>
                <a:latin typeface="標楷體" pitchFamily="65" charset="-120"/>
                <a:ea typeface="標楷體" pitchFamily="65" charset="-120"/>
              </a:rPr>
              <a:t>亞欣實業</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工程承攬</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effectLst>
                  <a:outerShdw blurRad="38100" dist="38100" dir="2700000" algn="tl">
                    <a:srgbClr val="C0C0C0"/>
                  </a:outerShdw>
                </a:effectLst>
                <a:latin typeface="標楷體" pitchFamily="65" charset="-120"/>
                <a:ea typeface="標楷體" pitchFamily="65" charset="-120"/>
              </a:rPr>
              <a:t>0.495</a:t>
            </a:r>
            <a:r>
              <a:rPr lang="zh-TW" altLang="en-US" sz="3100" dirty="0">
                <a:effectLst>
                  <a:outerShdw blurRad="38100" dist="38100" dir="2700000" algn="tl">
                    <a:srgbClr val="C0C0C0"/>
                  </a:outerShdw>
                </a:effectLst>
                <a:latin typeface="標楷體" pitchFamily="65" charset="-120"/>
                <a:ea typeface="標楷體" pitchFamily="65" charset="-120"/>
              </a:rPr>
              <a:t>億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83.1</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zh-TW" altLang="en-US" sz="3100" dirty="0">
                <a:effectLst>
                  <a:outerShdw blurRad="38100" dist="38100" dir="2700000" algn="tl">
                    <a:srgbClr val="C0C0C0"/>
                  </a:outerShdw>
                </a:effectLst>
                <a:latin typeface="標楷體" pitchFamily="65" charset="-120"/>
                <a:ea typeface="標楷體" pitchFamily="65" charset="-120"/>
              </a:rPr>
              <a:t>亞力通訊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GPS</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相關產品</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effectLst>
                  <a:outerShdw blurRad="38100" dist="38100" dir="2700000" algn="tl">
                    <a:srgbClr val="C0C0C0"/>
                  </a:outerShdw>
                </a:effectLst>
                <a:latin typeface="標楷體" pitchFamily="65" charset="-120"/>
                <a:ea typeface="標楷體" pitchFamily="65" charset="-120"/>
              </a:rPr>
              <a:t>1</a:t>
            </a:r>
            <a:r>
              <a:rPr lang="zh-TW" altLang="en-US" sz="3100" dirty="0">
                <a:effectLst>
                  <a:outerShdw blurRad="38100" dist="38100" dir="2700000" algn="tl">
                    <a:srgbClr val="C0C0C0"/>
                  </a:outerShdw>
                </a:effectLst>
                <a:latin typeface="標楷體" pitchFamily="65" charset="-120"/>
                <a:ea typeface="標楷體" pitchFamily="65" charset="-120"/>
              </a:rPr>
              <a:t> 億</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76.9</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zh-TW" altLang="en-US" sz="3100" dirty="0">
                <a:effectLst>
                  <a:outerShdw blurRad="38100" dist="38100" dir="2700000" algn="tl">
                    <a:srgbClr val="C0C0C0"/>
                  </a:outerShdw>
                </a:effectLst>
                <a:latin typeface="標楷體" pitchFamily="65" charset="-120"/>
                <a:ea typeface="標楷體" pitchFamily="65" charset="-120"/>
              </a:rPr>
              <a:t>日亞聯合離子</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半導體離子注入設備</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effectLst>
                  <a:outerShdw blurRad="38100" dist="38100" dir="2700000" algn="tl">
                    <a:srgbClr val="C0C0C0"/>
                  </a:outerShdw>
                </a:effectLst>
                <a:latin typeface="標楷體" pitchFamily="65" charset="-120"/>
                <a:ea typeface="標楷體" pitchFamily="65" charset="-120"/>
              </a:rPr>
              <a:t>1</a:t>
            </a:r>
            <a:r>
              <a:rPr lang="zh-TW" altLang="en-US" sz="3100" dirty="0">
                <a:effectLst>
                  <a:outerShdw blurRad="38100" dist="38100" dir="2700000" algn="tl">
                    <a:srgbClr val="C0C0C0"/>
                  </a:outerShdw>
                </a:effectLst>
                <a:latin typeface="標楷體" pitchFamily="65" charset="-120"/>
                <a:ea typeface="標楷體" pitchFamily="65" charset="-120"/>
              </a:rPr>
              <a:t> 億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40.0</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zh-TW" altLang="en-US" sz="3100" dirty="0">
                <a:effectLst>
                  <a:outerShdw blurRad="38100" dist="38100" dir="2700000" algn="tl">
                    <a:srgbClr val="C0C0C0"/>
                  </a:outerShdw>
                </a:effectLst>
                <a:latin typeface="標楷體" pitchFamily="65" charset="-120"/>
                <a:ea typeface="標楷體" pitchFamily="65" charset="-120"/>
              </a:rPr>
              <a:t>日亞電機</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氣體絕緣開關</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(GIS)</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effectLst>
                  <a:outerShdw blurRad="38100" dist="38100" dir="2700000" algn="tl">
                    <a:srgbClr val="C0C0C0"/>
                  </a:outerShdw>
                </a:effectLst>
                <a:latin typeface="標楷體" pitchFamily="65" charset="-120"/>
                <a:ea typeface="標楷體" pitchFamily="65" charset="-120"/>
              </a:rPr>
              <a:t>3 </a:t>
            </a:r>
            <a:r>
              <a:rPr lang="zh-TW" altLang="en-US" sz="3100" dirty="0">
                <a:effectLst>
                  <a:outerShdw blurRad="38100" dist="38100" dir="2700000" algn="tl">
                    <a:srgbClr val="C0C0C0"/>
                  </a:outerShdw>
                </a:effectLst>
                <a:latin typeface="標楷體" pitchFamily="65" charset="-120"/>
                <a:ea typeface="標楷體" pitchFamily="65" charset="-120"/>
              </a:rPr>
              <a:t>億</a:t>
            </a:r>
            <a:r>
              <a:rPr lang="zh-TW" altLang="en-US" sz="31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30.0</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zh-TW" altLang="en-US" sz="3100" dirty="0">
                <a:effectLst>
                  <a:outerShdw blurRad="38100" dist="38100" dir="2700000" algn="tl">
                    <a:srgbClr val="C0C0C0"/>
                  </a:outerShdw>
                </a:effectLst>
                <a:latin typeface="標楷體" pitchFamily="65" charset="-120"/>
                <a:ea typeface="標楷體" pitchFamily="65" charset="-120"/>
              </a:rPr>
              <a:t>唐榮車輛</a:t>
            </a:r>
            <a:r>
              <a:rPr lang="zh-TW" altLang="en-US" sz="3100" dirty="0">
                <a:solidFill>
                  <a:srgbClr val="FF0000"/>
                </a:solidFill>
                <a:effectLst>
                  <a:outerShdw blurRad="38100" dist="38100" dir="2700000" algn="tl">
                    <a:srgbClr val="C0C0C0"/>
                  </a:outerShdw>
                </a:effectLst>
                <a:latin typeface="標楷體" pitchFamily="65" charset="-120"/>
                <a:ea typeface="標楷體" pitchFamily="65" charset="-120"/>
              </a:rPr>
              <a:t>    </a:t>
            </a:r>
            <a:r>
              <a:rPr lang="en-US" altLang="zh-TW" sz="3100" dirty="0">
                <a:effectLst>
                  <a:outerShdw blurRad="38100" dist="38100" dir="2700000" algn="tl">
                    <a:srgbClr val="C0C0C0"/>
                  </a:outerShdw>
                </a:effectLst>
                <a:latin typeface="標楷體" pitchFamily="65" charset="-120"/>
                <a:ea typeface="標楷體" pitchFamily="65" charset="-120"/>
              </a:rPr>
              <a:t> </a:t>
            </a:r>
            <a:r>
              <a:rPr lang="zh-TW" altLang="en-US" sz="3100" dirty="0">
                <a:solidFill>
                  <a:srgbClr val="7030A0"/>
                </a:solidFill>
                <a:effectLst>
                  <a:outerShdw blurRad="38100" dist="38100" dir="2700000" algn="tl">
                    <a:srgbClr val="C0C0C0"/>
                  </a:outerShdw>
                </a:effectLst>
                <a:latin typeface="標楷體" pitchFamily="65" charset="-120"/>
                <a:ea typeface="標楷體" pitchFamily="65" charset="-120"/>
              </a:rPr>
              <a:t>  電動大巴士         </a:t>
            </a:r>
            <a:r>
              <a:rPr lang="en-US" altLang="zh-TW" sz="3100" dirty="0">
                <a:effectLst>
                  <a:outerShdw blurRad="38100" dist="38100" dir="2700000" algn="tl">
                    <a:srgbClr val="C0C0C0"/>
                  </a:outerShdw>
                </a:effectLst>
                <a:latin typeface="標楷體" pitchFamily="65" charset="-120"/>
                <a:ea typeface="標楷體" pitchFamily="65" charset="-120"/>
              </a:rPr>
              <a:t>4.80 </a:t>
            </a:r>
            <a:r>
              <a:rPr lang="zh-TW" altLang="en-US" sz="3100" dirty="0">
                <a:effectLst>
                  <a:outerShdw blurRad="38100" dist="38100" dir="2700000" algn="tl">
                    <a:srgbClr val="C0C0C0"/>
                  </a:outerShdw>
                </a:effectLst>
                <a:latin typeface="標楷體" pitchFamily="65" charset="-120"/>
                <a:ea typeface="標楷體" pitchFamily="65" charset="-120"/>
              </a:rPr>
              <a:t>億     </a:t>
            </a:r>
            <a:r>
              <a:rPr lang="en-US" altLang="zh-TW" sz="3100" dirty="0">
                <a:solidFill>
                  <a:srgbClr val="7030A0"/>
                </a:solidFill>
                <a:effectLst>
                  <a:outerShdw blurRad="38100" dist="38100" dir="2700000" algn="tl">
                    <a:srgbClr val="C0C0C0"/>
                  </a:outerShdw>
                </a:effectLst>
                <a:latin typeface="標楷體" pitchFamily="65" charset="-120"/>
                <a:ea typeface="標楷體" pitchFamily="65" charset="-120"/>
              </a:rPr>
              <a:t>15.5 %</a:t>
            </a:r>
          </a:p>
        </p:txBody>
      </p:sp>
      <p:sp>
        <p:nvSpPr>
          <p:cNvPr id="6"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        公司簡介</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－轉投資事業</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國內</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en-US" altLang="zh-TW"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 </a:t>
            </a:r>
            <a:endParaRPr lang="zh-TW" altLang="en-US" sz="4800" dirty="0"/>
          </a:p>
        </p:txBody>
      </p:sp>
    </p:spTree>
    <p:extLst>
      <p:ext uri="{BB962C8B-B14F-4D97-AF65-F5344CB8AC3E}">
        <p14:creationId xmlns:p14="http://schemas.microsoft.com/office/powerpoint/2010/main" val="3485713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9D9EED45-05A3-429E-9821-41CD03FCE36E}" type="slidenum">
              <a:rPr lang="zh-TW" altLang="en-US" smtClean="0"/>
              <a:pPr/>
              <a:t>9</a:t>
            </a:fld>
            <a:endParaRPr lang="zh-TW" altLang="en-US" dirty="0"/>
          </a:p>
        </p:txBody>
      </p:sp>
      <p:sp>
        <p:nvSpPr>
          <p:cNvPr id="4" name="文字版面配置區 1"/>
          <p:cNvSpPr txBox="1">
            <a:spLocks/>
          </p:cNvSpPr>
          <p:nvPr/>
        </p:nvSpPr>
        <p:spPr>
          <a:xfrm>
            <a:off x="784265" y="1502465"/>
            <a:ext cx="8352928" cy="4230792"/>
          </a:xfrm>
          <a:prstGeom prst="rect">
            <a:avLst/>
          </a:prstGeom>
        </p:spPr>
        <p:txBody>
          <a:bodyPr>
            <a:no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nSpc>
                <a:spcPct val="150000"/>
              </a:lnSpc>
            </a:pPr>
            <a:r>
              <a:rPr lang="zh-TW" altLang="en-US" sz="2400" u="sng" dirty="0">
                <a:solidFill>
                  <a:schemeClr val="tx2"/>
                </a:solidFill>
                <a:effectLst>
                  <a:outerShdw blurRad="38100" dist="38100" dir="2700000" algn="tl">
                    <a:srgbClr val="C0C0C0"/>
                  </a:outerShdw>
                </a:effectLst>
                <a:latin typeface="標楷體" pitchFamily="65" charset="-120"/>
                <a:ea typeface="標楷體" pitchFamily="65" charset="-120"/>
              </a:rPr>
              <a:t>事業名稱</a:t>
            </a:r>
            <a:r>
              <a:rPr lang="zh-TW" altLang="en-US" sz="2400" dirty="0">
                <a:solidFill>
                  <a:schemeClr val="tx2"/>
                </a:solidFill>
                <a:effectLst>
                  <a:outerShdw blurRad="38100" dist="38100" dir="2700000" algn="tl">
                    <a:srgbClr val="C0C0C0"/>
                  </a:outerShdw>
                </a:effectLst>
                <a:latin typeface="標楷體" pitchFamily="65" charset="-120"/>
                <a:ea typeface="標楷體" pitchFamily="65" charset="-120"/>
              </a:rPr>
              <a:t>　       </a:t>
            </a:r>
            <a:r>
              <a:rPr lang="zh-TW" altLang="en-US" sz="2400" u="sng" dirty="0">
                <a:solidFill>
                  <a:schemeClr val="tx2"/>
                </a:solidFill>
                <a:effectLst>
                  <a:outerShdw blurRad="38100" dist="38100" dir="2700000" algn="tl">
                    <a:srgbClr val="C0C0C0"/>
                  </a:outerShdw>
                </a:effectLst>
                <a:latin typeface="標楷體" pitchFamily="65" charset="-120"/>
                <a:ea typeface="標楷體" pitchFamily="65" charset="-120"/>
              </a:rPr>
              <a:t>營業項目</a:t>
            </a:r>
            <a:r>
              <a:rPr lang="zh-TW" altLang="en-US" sz="2400" dirty="0">
                <a:solidFill>
                  <a:schemeClr val="tx2"/>
                </a:solidFill>
                <a:effectLst>
                  <a:outerShdw blurRad="38100" dist="38100" dir="2700000" algn="tl">
                    <a:srgbClr val="C0C0C0"/>
                  </a:outerShdw>
                </a:effectLst>
                <a:latin typeface="標楷體" pitchFamily="65" charset="-120"/>
                <a:ea typeface="標楷體" pitchFamily="65" charset="-120"/>
              </a:rPr>
              <a:t>            </a:t>
            </a:r>
            <a:r>
              <a:rPr lang="zh-TW" altLang="en-US" sz="2400" u="sng" dirty="0">
                <a:solidFill>
                  <a:schemeClr val="tx2"/>
                </a:solidFill>
                <a:effectLst>
                  <a:outerShdw blurRad="38100" dist="38100" dir="2700000" algn="tl">
                    <a:srgbClr val="C0C0C0"/>
                  </a:outerShdw>
                </a:effectLst>
                <a:latin typeface="標楷體" pitchFamily="65" charset="-120"/>
                <a:ea typeface="標楷體" pitchFamily="65" charset="-120"/>
              </a:rPr>
              <a:t>資本額</a:t>
            </a:r>
            <a:r>
              <a:rPr lang="zh-TW" altLang="en-US" sz="2400" dirty="0">
                <a:solidFill>
                  <a:schemeClr val="tx2"/>
                </a:solidFill>
                <a:effectLst>
                  <a:outerShdw blurRad="38100" dist="38100" dir="2700000" algn="tl">
                    <a:srgbClr val="C0C0C0"/>
                  </a:outerShdw>
                </a:effectLst>
                <a:latin typeface="標楷體" pitchFamily="65" charset="-120"/>
                <a:ea typeface="標楷體" pitchFamily="65" charset="-120"/>
              </a:rPr>
              <a:t> </a:t>
            </a:r>
            <a:r>
              <a:rPr lang="zh-TW" altLang="en-US" sz="2400" u="sng" dirty="0">
                <a:solidFill>
                  <a:schemeClr val="tx2"/>
                </a:solidFill>
                <a:effectLst>
                  <a:outerShdw blurRad="38100" dist="38100" dir="2700000" algn="tl">
                    <a:srgbClr val="C0C0C0"/>
                  </a:outerShdw>
                </a:effectLst>
                <a:latin typeface="標楷體" pitchFamily="65" charset="-120"/>
                <a:ea typeface="標楷體" pitchFamily="65" charset="-120"/>
              </a:rPr>
              <a:t>持股比例　</a:t>
            </a:r>
            <a:endParaRPr lang="en-US" altLang="zh-TW" sz="2400" u="sng" dirty="0">
              <a:solidFill>
                <a:schemeClr val="tx2"/>
              </a:solidFill>
              <a:effectLst>
                <a:outerShdw blurRad="38100" dist="38100" dir="2700000" algn="tl">
                  <a:srgbClr val="C0C0C0"/>
                </a:outerShdw>
              </a:effectLst>
              <a:latin typeface="標楷體" pitchFamily="65" charset="-120"/>
              <a:ea typeface="標楷體" pitchFamily="65" charset="-120"/>
            </a:endParaRPr>
          </a:p>
          <a:p>
            <a:pPr>
              <a:lnSpc>
                <a:spcPct val="150000"/>
              </a:lnSpc>
            </a:pPr>
            <a:r>
              <a:rPr lang="zh-TW" altLang="en-US" sz="2400" dirty="0">
                <a:effectLst>
                  <a:outerShdw blurRad="38100" dist="38100" dir="2700000" algn="tl">
                    <a:srgbClr val="C0C0C0"/>
                  </a:outerShdw>
                </a:effectLst>
                <a:latin typeface="標楷體" pitchFamily="65" charset="-120"/>
                <a:ea typeface="標楷體" pitchFamily="65" charset="-120"/>
              </a:rPr>
              <a:t>青島恆源亞力</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電氣開關設備</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2400" dirty="0">
                <a:effectLst>
                  <a:outerShdw blurRad="38100" dist="38100" dir="2700000" algn="tl">
                    <a:srgbClr val="C0C0C0"/>
                  </a:outerShdw>
                </a:effectLst>
                <a:latin typeface="標楷體" pitchFamily="65" charset="-120"/>
                <a:ea typeface="標楷體" pitchFamily="65" charset="-120"/>
              </a:rPr>
              <a:t>US$</a:t>
            </a:r>
            <a:r>
              <a:rPr lang="zh-TW" altLang="en-US" sz="2400" dirty="0">
                <a:effectLst>
                  <a:outerShdw blurRad="38100" dist="38100" dir="2700000" algn="tl">
                    <a:srgbClr val="C0C0C0"/>
                  </a:outerShdw>
                </a:effectLst>
                <a:latin typeface="標楷體" pitchFamily="65" charset="-120"/>
                <a:ea typeface="標楷體" pitchFamily="65" charset="-120"/>
              </a:rPr>
              <a:t> </a:t>
            </a:r>
            <a:r>
              <a:rPr lang="en-US" altLang="zh-TW" sz="2400" dirty="0">
                <a:effectLst>
                  <a:outerShdw blurRad="38100" dist="38100" dir="2700000" algn="tl">
                    <a:srgbClr val="C0C0C0"/>
                  </a:outerShdw>
                </a:effectLst>
                <a:latin typeface="標楷體" pitchFamily="65" charset="-120"/>
                <a:ea typeface="標楷體" pitchFamily="65" charset="-120"/>
              </a:rPr>
              <a:t>80</a:t>
            </a:r>
            <a:r>
              <a:rPr lang="zh-TW" altLang="en-US" sz="2400" dirty="0">
                <a:effectLst>
                  <a:outerShdw blurRad="38100" dist="38100" dir="2700000" algn="tl">
                    <a:srgbClr val="C0C0C0"/>
                  </a:outerShdw>
                </a:effectLst>
                <a:latin typeface="標楷體" pitchFamily="65" charset="-120"/>
                <a:ea typeface="標楷體" pitchFamily="65" charset="-120"/>
              </a:rPr>
              <a:t>萬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100.0%</a:t>
            </a:r>
          </a:p>
          <a:p>
            <a:pPr>
              <a:lnSpc>
                <a:spcPct val="150000"/>
              </a:lnSpc>
            </a:pPr>
            <a:r>
              <a:rPr lang="zh-TW" altLang="en-US" sz="2400" dirty="0">
                <a:effectLst>
                  <a:outerShdw blurRad="38100" dist="38100" dir="2700000" algn="tl">
                    <a:srgbClr val="C0C0C0"/>
                  </a:outerShdw>
                </a:effectLst>
                <a:latin typeface="標楷體" pitchFamily="65" charset="-120"/>
                <a:ea typeface="標楷體" pitchFamily="65" charset="-120"/>
              </a:rPr>
              <a:t>青島力明通訊器材</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通訊器材及電力設備</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2400" dirty="0">
                <a:effectLst>
                  <a:outerShdw blurRad="38100" dist="38100" dir="2700000" algn="tl">
                    <a:srgbClr val="C0C0C0"/>
                  </a:outerShdw>
                </a:effectLst>
                <a:latin typeface="標楷體" pitchFamily="65" charset="-120"/>
                <a:ea typeface="標楷體" pitchFamily="65" charset="-120"/>
              </a:rPr>
              <a:t>US$260</a:t>
            </a:r>
            <a:r>
              <a:rPr lang="zh-TW" altLang="en-US" sz="2400" dirty="0">
                <a:effectLst>
                  <a:outerShdw blurRad="38100" dist="38100" dir="2700000" algn="tl">
                    <a:srgbClr val="C0C0C0"/>
                  </a:outerShdw>
                </a:effectLst>
                <a:latin typeface="標楷體" pitchFamily="65" charset="-120"/>
                <a:ea typeface="標楷體" pitchFamily="65" charset="-120"/>
              </a:rPr>
              <a:t>萬</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65.4</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en-US" altLang="zh-TW" sz="2400" dirty="0">
                <a:effectLst>
                  <a:outerShdw blurRad="38100" dist="38100" dir="2700000" algn="tl">
                    <a:srgbClr val="C0C0C0"/>
                  </a:outerShdw>
                </a:effectLst>
                <a:latin typeface="標楷體" pitchFamily="65" charset="-120"/>
                <a:ea typeface="標楷體" pitchFamily="65" charset="-120"/>
              </a:rPr>
              <a:t>PHD(</a:t>
            </a:r>
            <a:r>
              <a:rPr lang="zh-TW" altLang="en-US" sz="2400" dirty="0">
                <a:effectLst>
                  <a:outerShdw blurRad="38100" dist="38100" dir="2700000" algn="tl">
                    <a:srgbClr val="C0C0C0"/>
                  </a:outerShdw>
                </a:effectLst>
                <a:latin typeface="標楷體" pitchFamily="65" charset="-120"/>
                <a:ea typeface="標楷體" pitchFamily="65" charset="-120"/>
              </a:rPr>
              <a:t>南非</a:t>
            </a:r>
            <a:r>
              <a:rPr lang="en-US" altLang="zh-TW" sz="2400" dirty="0">
                <a:effectLst>
                  <a:outerShdw blurRad="38100" dist="38100" dir="2700000" algn="tl">
                    <a:srgbClr val="C0C0C0"/>
                  </a:outerShdw>
                </a:effectLst>
                <a:latin typeface="標楷體" pitchFamily="65" charset="-120"/>
                <a:ea typeface="標楷體" pitchFamily="65" charset="-120"/>
              </a:rPr>
              <a:t>)        </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銷售不斷電設備</a:t>
            </a:r>
            <a:r>
              <a:rPr lang="zh-TW" altLang="en-US" sz="2400" dirty="0">
                <a:solidFill>
                  <a:srgbClr val="C00000"/>
                </a:solidFill>
                <a:effectLst>
                  <a:outerShdw blurRad="38100" dist="38100" dir="2700000" algn="tl">
                    <a:srgbClr val="C0C0C0"/>
                  </a:outerShdw>
                </a:effectLst>
                <a:latin typeface="標楷體" pitchFamily="65" charset="-120"/>
                <a:ea typeface="標楷體" pitchFamily="65" charset="-120"/>
              </a:rPr>
              <a:t>     </a:t>
            </a:r>
            <a:r>
              <a:rPr lang="en-US" altLang="zh-TW" sz="2400" dirty="0">
                <a:effectLst>
                  <a:outerShdw blurRad="38100" dist="38100" dir="2700000" algn="tl">
                    <a:srgbClr val="C0C0C0"/>
                  </a:outerShdw>
                </a:effectLst>
                <a:latin typeface="標楷體" pitchFamily="65" charset="-120"/>
                <a:ea typeface="標楷體" pitchFamily="65" charset="-120"/>
              </a:rPr>
              <a:t>US$ 67</a:t>
            </a:r>
            <a:r>
              <a:rPr lang="zh-TW" altLang="en-US" sz="2400" dirty="0">
                <a:effectLst>
                  <a:outerShdw blurRad="38100" dist="38100" dir="2700000" algn="tl">
                    <a:srgbClr val="C0C0C0"/>
                  </a:outerShdw>
                </a:effectLst>
                <a:latin typeface="標楷體" pitchFamily="65" charset="-120"/>
                <a:ea typeface="標楷體" pitchFamily="65" charset="-120"/>
              </a:rPr>
              <a:t>萬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45.0</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a:t>
            </a:r>
          </a:p>
          <a:p>
            <a:pPr>
              <a:lnSpc>
                <a:spcPct val="150000"/>
              </a:lnSpc>
            </a:pPr>
            <a:r>
              <a:rPr lang="en-US" altLang="zh-TW" sz="2400" dirty="0">
                <a:effectLst>
                  <a:outerShdw blurRad="38100" dist="38100" dir="2700000" algn="tl">
                    <a:srgbClr val="C0C0C0"/>
                  </a:outerShdw>
                </a:effectLst>
                <a:latin typeface="標楷體" pitchFamily="65" charset="-120"/>
                <a:ea typeface="標楷體" pitchFamily="65" charset="-120"/>
              </a:rPr>
              <a:t>AEC S.R.L(</a:t>
            </a:r>
            <a:r>
              <a:rPr lang="zh-TW" altLang="en-US" sz="2400" dirty="0">
                <a:effectLst>
                  <a:outerShdw blurRad="38100" dist="38100" dir="2700000" algn="tl">
                    <a:srgbClr val="C0C0C0"/>
                  </a:outerShdw>
                </a:effectLst>
                <a:latin typeface="標楷體" pitchFamily="65" charset="-120"/>
                <a:ea typeface="標楷體" pitchFamily="65" charset="-120"/>
              </a:rPr>
              <a:t>歐洲</a:t>
            </a:r>
            <a:r>
              <a:rPr lang="en-US" altLang="zh-TW" sz="2400" dirty="0">
                <a:effectLst>
                  <a:outerShdw blurRad="38100" dist="38100" dir="2700000" algn="tl">
                    <a:srgbClr val="C0C0C0"/>
                  </a:outerShdw>
                </a:effectLst>
                <a:latin typeface="標楷體" pitchFamily="65" charset="-120"/>
                <a:ea typeface="標楷體" pitchFamily="65" charset="-120"/>
              </a:rPr>
              <a:t>)</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  </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銷售不斷電設備    </a:t>
            </a:r>
            <a:r>
              <a:rPr lang="en-US" altLang="zh-TW" sz="2400" dirty="0">
                <a:effectLst>
                  <a:outerShdw blurRad="38100" dist="38100" dir="2700000" algn="tl">
                    <a:srgbClr val="C0C0C0"/>
                  </a:outerShdw>
                </a:effectLst>
                <a:latin typeface="標楷體" pitchFamily="65" charset="-120"/>
                <a:ea typeface="標楷體" pitchFamily="65" charset="-120"/>
              </a:rPr>
              <a:t>EUR$ 30</a:t>
            </a:r>
            <a:r>
              <a:rPr lang="zh-TW" altLang="en-US" sz="2400" dirty="0">
                <a:effectLst>
                  <a:outerShdw blurRad="38100" dist="38100" dir="2700000" algn="tl">
                    <a:srgbClr val="C0C0C0"/>
                  </a:outerShdw>
                </a:effectLst>
                <a:latin typeface="標楷體" pitchFamily="65" charset="-120"/>
                <a:ea typeface="標楷體" pitchFamily="65" charset="-120"/>
              </a:rPr>
              <a:t>萬</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100.0%</a:t>
            </a:r>
          </a:p>
          <a:p>
            <a:pPr>
              <a:lnSpc>
                <a:spcPct val="150000"/>
              </a:lnSpc>
            </a:pPr>
            <a:r>
              <a:rPr lang="en-US" altLang="zh-TW" sz="2400" dirty="0">
                <a:effectLst>
                  <a:outerShdw blurRad="38100" dist="38100" dir="2700000" algn="tl">
                    <a:srgbClr val="C0C0C0"/>
                  </a:outerShdw>
                </a:effectLst>
                <a:latin typeface="標楷體" pitchFamily="65" charset="-120"/>
                <a:ea typeface="標楷體" pitchFamily="65" charset="-120"/>
              </a:rPr>
              <a:t>AYM(</a:t>
            </a:r>
            <a:r>
              <a:rPr lang="zh-TW" altLang="en-US" sz="2400" dirty="0">
                <a:effectLst>
                  <a:outerShdw blurRad="38100" dist="38100" dir="2700000" algn="tl">
                    <a:srgbClr val="C0C0C0"/>
                  </a:outerShdw>
                </a:effectLst>
                <a:latin typeface="標楷體" pitchFamily="65" charset="-120"/>
                <a:ea typeface="標楷體" pitchFamily="65" charset="-120"/>
              </a:rPr>
              <a:t>關島</a:t>
            </a:r>
            <a:r>
              <a:rPr lang="en-US" altLang="zh-TW" sz="2400" dirty="0">
                <a:effectLst>
                  <a:outerShdw blurRad="38100" dist="38100" dir="2700000" algn="tl">
                    <a:srgbClr val="C0C0C0"/>
                  </a:outerShdw>
                </a:effectLst>
                <a:latin typeface="標楷體" pitchFamily="65" charset="-120"/>
                <a:ea typeface="標楷體" pitchFamily="65" charset="-120"/>
              </a:rPr>
              <a:t>)</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機電工程</a:t>
            </a:r>
            <a:r>
              <a:rPr lang="zh-TW" altLang="en-US" sz="2400" dirty="0">
                <a:solidFill>
                  <a:srgbClr val="C00000"/>
                </a:solidFill>
                <a:effectLst>
                  <a:outerShdw blurRad="38100" dist="38100" dir="2700000" algn="tl">
                    <a:srgbClr val="C0C0C0"/>
                  </a:outerShdw>
                </a:effectLst>
                <a:latin typeface="標楷體" pitchFamily="65" charset="-120"/>
                <a:ea typeface="標楷體" pitchFamily="65" charset="-120"/>
              </a:rPr>
              <a:t>           </a:t>
            </a:r>
            <a:r>
              <a:rPr lang="en-US" altLang="zh-TW" sz="2400" dirty="0">
                <a:effectLst>
                  <a:outerShdw blurRad="38100" dist="38100" dir="2700000" algn="tl">
                    <a:srgbClr val="C0C0C0"/>
                  </a:outerShdw>
                </a:effectLst>
                <a:latin typeface="標楷體" pitchFamily="65" charset="-120"/>
                <a:ea typeface="標楷體" pitchFamily="65" charset="-120"/>
              </a:rPr>
              <a:t>US$100</a:t>
            </a:r>
            <a:r>
              <a:rPr lang="zh-TW" altLang="en-US" sz="2400" dirty="0">
                <a:effectLst>
                  <a:outerShdw blurRad="38100" dist="38100" dir="2700000" algn="tl">
                    <a:srgbClr val="C0C0C0"/>
                  </a:outerShdw>
                </a:effectLst>
                <a:latin typeface="標楷體" pitchFamily="65" charset="-120"/>
                <a:ea typeface="標楷體" pitchFamily="65" charset="-120"/>
              </a:rPr>
              <a:t>萬</a:t>
            </a:r>
            <a:r>
              <a:rPr lang="zh-TW" altLang="en-US" sz="2400" dirty="0">
                <a:solidFill>
                  <a:schemeClr val="accent2"/>
                </a:solidFill>
                <a:effectLst>
                  <a:outerShdw blurRad="38100" dist="38100" dir="2700000" algn="tl">
                    <a:srgbClr val="C0C0C0"/>
                  </a:outerShdw>
                </a:effectLst>
                <a:latin typeface="標楷體" pitchFamily="65" charset="-120"/>
                <a:ea typeface="標楷體" pitchFamily="65" charset="-120"/>
              </a:rPr>
              <a:t>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40.0</a:t>
            </a:r>
            <a:r>
              <a:rPr lang="zh-TW" altLang="en-US" sz="2400" dirty="0">
                <a:solidFill>
                  <a:srgbClr val="7030A0"/>
                </a:solidFill>
                <a:effectLst>
                  <a:outerShdw blurRad="38100" dist="38100" dir="2700000" algn="tl">
                    <a:srgbClr val="C0C0C0"/>
                  </a:outerShdw>
                </a:effectLst>
                <a:latin typeface="標楷體" pitchFamily="65" charset="-120"/>
                <a:ea typeface="標楷體" pitchFamily="65" charset="-120"/>
              </a:rPr>
              <a:t> </a:t>
            </a:r>
            <a:r>
              <a:rPr lang="en-US" altLang="zh-TW" sz="2400" dirty="0">
                <a:solidFill>
                  <a:srgbClr val="7030A0"/>
                </a:solidFill>
                <a:effectLst>
                  <a:outerShdw blurRad="38100" dist="38100" dir="2700000" algn="tl">
                    <a:srgbClr val="C0C0C0"/>
                  </a:outerShdw>
                </a:effectLst>
                <a:latin typeface="標楷體" pitchFamily="65" charset="-120"/>
                <a:ea typeface="標楷體" pitchFamily="65" charset="-120"/>
              </a:rPr>
              <a:t>%</a:t>
            </a:r>
            <a:endParaRPr lang="en-US" altLang="zh-TW" sz="2400" dirty="0">
              <a:solidFill>
                <a:srgbClr val="C00000"/>
              </a:solidFill>
              <a:effectLst>
                <a:outerShdw blurRad="38100" dist="38100" dir="2700000" algn="tl">
                  <a:srgbClr val="C0C0C0"/>
                </a:outerShdw>
              </a:effectLst>
              <a:latin typeface="標楷體" pitchFamily="65" charset="-120"/>
              <a:ea typeface="標楷體" pitchFamily="65" charset="-120"/>
            </a:endParaRPr>
          </a:p>
        </p:txBody>
      </p:sp>
      <p:sp>
        <p:nvSpPr>
          <p:cNvPr id="5" name="標題 2"/>
          <p:cNvSpPr txBox="1">
            <a:spLocks/>
          </p:cNvSpPr>
          <p:nvPr/>
        </p:nvSpPr>
        <p:spPr>
          <a:xfrm>
            <a:off x="457200" y="359465"/>
            <a:ext cx="8229600" cy="1143000"/>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zh-TW" alt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        公司簡介</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－轉投資事業</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zh-TW" altLang="en-US" b="1" i="1" dirty="0">
                <a:solidFill>
                  <a:srgbClr val="0070C0"/>
                </a:solidFill>
                <a:effectLst>
                  <a:outerShdw blurRad="38100" dist="38100" dir="2700000" algn="tl">
                    <a:srgbClr val="C0C0C0"/>
                  </a:outerShdw>
                </a:effectLst>
                <a:latin typeface="標楷體" pitchFamily="65" charset="-120"/>
                <a:ea typeface="標楷體" pitchFamily="65" charset="-120"/>
              </a:rPr>
              <a:t>國外</a:t>
            </a:r>
            <a:r>
              <a:rPr lang="en-US" altLang="zh-TW" b="1" i="1" dirty="0">
                <a:solidFill>
                  <a:srgbClr val="0070C0"/>
                </a:solidFill>
                <a:effectLst>
                  <a:outerShdw blurRad="38100" dist="38100" dir="2700000" algn="tl">
                    <a:srgbClr val="C0C0C0"/>
                  </a:outerShdw>
                </a:effectLst>
                <a:latin typeface="標楷體" pitchFamily="65" charset="-120"/>
                <a:ea typeface="標楷體" pitchFamily="65" charset="-120"/>
              </a:rPr>
              <a:t>)</a:t>
            </a:r>
            <a:r>
              <a:rPr lang="en-US" altLang="zh-TW"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微軟正黑體" pitchFamily="34" charset="-120"/>
                <a:ea typeface="微軟正黑體" pitchFamily="34" charset="-120"/>
              </a:rPr>
              <a:t> </a:t>
            </a:r>
            <a:endParaRPr lang="zh-TW" altLang="en-US" sz="4800" dirty="0"/>
          </a:p>
        </p:txBody>
      </p:sp>
    </p:spTree>
    <p:extLst>
      <p:ext uri="{BB962C8B-B14F-4D97-AF65-F5344CB8AC3E}">
        <p14:creationId xmlns:p14="http://schemas.microsoft.com/office/powerpoint/2010/main" val="860994451"/>
      </p:ext>
    </p:extLst>
  </p:cSld>
  <p:clrMapOvr>
    <a:masterClrMapping/>
  </p:clrMapOvr>
</p:sld>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2457</TotalTime>
  <Words>2197</Words>
  <Application>Microsoft Office PowerPoint</Application>
  <PresentationFormat>如螢幕大小 (4:3)</PresentationFormat>
  <Paragraphs>308</Paragraphs>
  <Slides>39</Slides>
  <Notes>1</Notes>
  <HiddenSlides>0</HiddenSlides>
  <MMClips>0</MMClips>
  <ScaleCrop>false</ScaleCrop>
  <HeadingPairs>
    <vt:vector size="8" baseType="variant">
      <vt:variant>
        <vt:lpstr>使用字型</vt:lpstr>
      </vt:variant>
      <vt:variant>
        <vt:i4>8</vt:i4>
      </vt:variant>
      <vt:variant>
        <vt:lpstr>佈景主題</vt:lpstr>
      </vt:variant>
      <vt:variant>
        <vt:i4>1</vt:i4>
      </vt:variant>
      <vt:variant>
        <vt:lpstr>內嵌 OLE 伺服程式</vt:lpstr>
      </vt:variant>
      <vt:variant>
        <vt:i4>2</vt:i4>
      </vt:variant>
      <vt:variant>
        <vt:lpstr>投影片標題</vt:lpstr>
      </vt:variant>
      <vt:variant>
        <vt:i4>39</vt:i4>
      </vt:variant>
    </vt:vector>
  </HeadingPairs>
  <TitlesOfParts>
    <vt:vector size="50" baseType="lpstr">
      <vt:lpstr>微軟正黑體</vt:lpstr>
      <vt:lpstr>標楷體</vt:lpstr>
      <vt:lpstr>Arial</vt:lpstr>
      <vt:lpstr>Calibri</vt:lpstr>
      <vt:lpstr>Century Gothic</vt:lpstr>
      <vt:lpstr>Corbel</vt:lpstr>
      <vt:lpstr>Wingdings</vt:lpstr>
      <vt:lpstr>Wingdings 3</vt:lpstr>
      <vt:lpstr>絲縷</vt:lpstr>
      <vt:lpstr>Photo Editor 影像</vt:lpstr>
      <vt:lpstr>多媒體項目</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林金龍</dc:creator>
  <cp:lastModifiedBy>詹益源</cp:lastModifiedBy>
  <cp:revision>227</cp:revision>
  <cp:lastPrinted>2020-11-12T07:24:31Z</cp:lastPrinted>
  <dcterms:created xsi:type="dcterms:W3CDTF">2018-10-03T05:19:04Z</dcterms:created>
  <dcterms:modified xsi:type="dcterms:W3CDTF">2020-11-16T07:07:28Z</dcterms:modified>
</cp:coreProperties>
</file>