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5" r:id="rId4"/>
    <p:sldId id="258" r:id="rId5"/>
    <p:sldId id="276" r:id="rId6"/>
    <p:sldId id="278" r:id="rId7"/>
    <p:sldId id="269" r:id="rId8"/>
    <p:sldId id="272" r:id="rId9"/>
    <p:sldId id="273" r:id="rId10"/>
    <p:sldId id="274" r:id="rId11"/>
    <p:sldId id="270" r:id="rId12"/>
    <p:sldId id="259" r:id="rId13"/>
    <p:sldId id="271" r:id="rId14"/>
    <p:sldId id="263" r:id="rId15"/>
    <p:sldId id="268" r:id="rId16"/>
    <p:sldId id="265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世昌 簡" initials="世昌" lastIdx="2" clrIdx="0">
    <p:extLst>
      <p:ext uri="{19B8F6BF-5375-455C-9EA6-DF929625EA0E}">
        <p15:presenceInfo xmlns:p15="http://schemas.microsoft.com/office/powerpoint/2012/main" userId="91ba0d2a303f33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9F0C239-6A79-424B-AE75-DEC0204F6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03" y="1065757"/>
            <a:ext cx="8941983" cy="2363243"/>
          </a:xfrm>
          <a:prstGeom prst="rect">
            <a:avLst/>
          </a:prstGeom>
        </p:spPr>
      </p:pic>
      <p:sp>
        <p:nvSpPr>
          <p:cNvPr id="6" name="副標題 5">
            <a:extLst>
              <a:ext uri="{FF2B5EF4-FFF2-40B4-BE49-F238E27FC236}">
                <a16:creationId xmlns:a16="http://schemas.microsoft.com/office/drawing/2014/main" id="{B492232B-9901-4631-80FA-B271F42A0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6070" y="3737610"/>
            <a:ext cx="7813700" cy="21646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TW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2026</a:t>
            </a:r>
            <a:r>
              <a:rPr lang="en-US" altLang="zh-TW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Q1</a:t>
            </a:r>
            <a:r>
              <a:rPr lang="zh-TW" alt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線上法人說明會</a:t>
            </a:r>
            <a:endParaRPr lang="en-US" altLang="zh-TW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2026.03.24</a:t>
            </a:r>
            <a:endParaRPr lang="zh-TW" alt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40940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7BB191-8628-445E-AFCF-470741CB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609494"/>
          </a:xfrm>
        </p:spPr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GIS</a:t>
            </a:r>
            <a:r>
              <a:rPr lang="zh-TW" altLang="en-US" sz="2400" b="1" dirty="0">
                <a:solidFill>
                  <a:schemeClr val="tx1"/>
                </a:solidFill>
              </a:rPr>
              <a:t> </a:t>
            </a:r>
            <a:r>
              <a:rPr lang="en-US" altLang="zh-TW" sz="2400" b="1" dirty="0">
                <a:solidFill>
                  <a:schemeClr val="tx1"/>
                </a:solidFill>
              </a:rPr>
              <a:t>(Gas Insulated Switchgear)</a:t>
            </a:r>
            <a:r>
              <a:rPr lang="zh-TW" altLang="en-US" sz="2400" b="1" dirty="0">
                <a:solidFill>
                  <a:schemeClr val="tx1"/>
                </a:solidFill>
              </a:rPr>
              <a:t>氣體絕緣開關設備 </a:t>
            </a:r>
            <a:br>
              <a:rPr lang="en-US" altLang="zh-TW" sz="2400" b="1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傳統</a:t>
            </a:r>
            <a:r>
              <a:rPr lang="en-US" altLang="zh-TW" sz="2000" dirty="0">
                <a:solidFill>
                  <a:schemeClr val="tx1"/>
                </a:solidFill>
              </a:rPr>
              <a:t>GIS :</a:t>
            </a:r>
            <a:r>
              <a:rPr lang="zh-TW" altLang="en-US" sz="2000" dirty="0">
                <a:solidFill>
                  <a:schemeClr val="tx1"/>
                </a:solidFill>
              </a:rPr>
              <a:t>主要採用六氟化硫</a:t>
            </a:r>
            <a:r>
              <a:rPr lang="en-US" altLang="zh-TW" sz="2000" dirty="0">
                <a:solidFill>
                  <a:schemeClr val="tx1"/>
                </a:solidFill>
              </a:rPr>
              <a:t>(SF6)</a:t>
            </a:r>
            <a:r>
              <a:rPr lang="zh-TW" altLang="en-US" sz="2000" dirty="0">
                <a:solidFill>
                  <a:schemeClr val="tx1"/>
                </a:solidFill>
              </a:rPr>
              <a:t>氣體，這種氣體雖然絕緣性能優異、設備緊湊，但其全球暖化潛勢值是二氧化碳的兩萬三千倍，對環境造成嚴重衝擊。</a:t>
            </a:r>
            <a:br>
              <a:rPr lang="zh-TW" altLang="en-US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汰換計畫</a:t>
            </a:r>
            <a:r>
              <a:rPr lang="en-US" altLang="zh-TW" sz="2000" dirty="0">
                <a:solidFill>
                  <a:schemeClr val="tx1"/>
                </a:solidFill>
              </a:rPr>
              <a:t>: </a:t>
            </a:r>
            <a:r>
              <a:rPr lang="zh-TW" altLang="en-US" sz="2000" dirty="0">
                <a:solidFill>
                  <a:schemeClr val="tx1"/>
                </a:solidFill>
              </a:rPr>
              <a:t>台電已啟動「配電系統升級計畫」，其中包含大量汰換舊有</a:t>
            </a:r>
            <a:r>
              <a:rPr lang="en-US" altLang="zh-TW" sz="2000" dirty="0">
                <a:solidFill>
                  <a:schemeClr val="tx1"/>
                </a:solidFill>
              </a:rPr>
              <a:t>GIS</a:t>
            </a:r>
            <a:r>
              <a:rPr lang="zh-TW" altLang="en-US" sz="2000" dirty="0">
                <a:solidFill>
                  <a:schemeClr val="tx1"/>
                </a:solidFill>
              </a:rPr>
              <a:t>設備</a:t>
            </a:r>
            <a:r>
              <a:rPr lang="zh-TW" altLang="en-US" sz="20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br>
              <a:rPr lang="zh-TW" altLang="en-US" sz="2000" dirty="0">
                <a:solidFill>
                  <a:schemeClr val="tx1"/>
                </a:solidFill>
              </a:rPr>
            </a:br>
            <a:endParaRPr lang="zh-TW" altLang="en-US" sz="2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𝗚𝗮𝘀-𝗜𝗻𝘀𝘂𝗹𝗮𝘁𝗲𝗱 𝗦𝘄𝗶𝘁𝗰𝗵𝗴𝗲𝗮𝗿 𝗠𝗼𝗱𝘂𝗹𝗲𝘀 (𝘂𝗽 𝘁𝗼  𝟰𝟮𝟬 𝗸𝗩, 𝟱𝟬 𝗸𝗔, 𝟱𝟬𝟬𝟬 𝗔) - Electrical Axis">
            <a:extLst>
              <a:ext uri="{FF2B5EF4-FFF2-40B4-BE49-F238E27FC236}">
                <a16:creationId xmlns:a16="http://schemas.microsoft.com/office/drawing/2014/main" id="{75BA2158-4D3B-4438-967B-4BDCE341F25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319" y="2594187"/>
            <a:ext cx="4308280" cy="334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703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026C53-DC48-4617-8F14-CF5B63785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270" y="609600"/>
            <a:ext cx="8596668" cy="1320800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營運概況</a:t>
            </a:r>
            <a:r>
              <a:rPr lang="en-US" altLang="zh-TW" sz="2800" dirty="0">
                <a:solidFill>
                  <a:schemeClr val="tx1"/>
                </a:solidFill>
              </a:rPr>
              <a:t>-2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002060"/>
                </a:solidFill>
              </a:rPr>
              <a:t>合併收入占比</a:t>
            </a:r>
            <a:r>
              <a:rPr lang="en-US" altLang="zh-TW" sz="1400" dirty="0">
                <a:solidFill>
                  <a:srgbClr val="FF0000"/>
                </a:solidFill>
                <a:latin typeface="+mj-ea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+mj-ea"/>
              </a:rPr>
              <a:t>單位千元</a:t>
            </a:r>
            <a:r>
              <a:rPr lang="en-US" altLang="zh-TW" sz="1400" dirty="0">
                <a:solidFill>
                  <a:srgbClr val="FF0000"/>
                </a:solidFill>
                <a:latin typeface="+mj-ea"/>
              </a:rPr>
              <a:t>)</a:t>
            </a:r>
            <a:endParaRPr lang="zh-TW" altLang="en-US" sz="2400" dirty="0">
              <a:solidFill>
                <a:srgbClr val="FF0000"/>
              </a:solidFill>
              <a:latin typeface="+mj-ea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D7646CBA-BE62-44E2-A054-7DC3DC5F0A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630040"/>
              </p:ext>
            </p:extLst>
          </p:nvPr>
        </p:nvGraphicFramePr>
        <p:xfrm>
          <a:off x="1637043" y="1930400"/>
          <a:ext cx="6869003" cy="3491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9237">
                  <a:extLst>
                    <a:ext uri="{9D8B030D-6E8A-4147-A177-3AD203B41FA5}">
                      <a16:colId xmlns:a16="http://schemas.microsoft.com/office/drawing/2014/main" val="2680176970"/>
                    </a:ext>
                  </a:extLst>
                </a:gridCol>
                <a:gridCol w="1389237">
                  <a:extLst>
                    <a:ext uri="{9D8B030D-6E8A-4147-A177-3AD203B41FA5}">
                      <a16:colId xmlns:a16="http://schemas.microsoft.com/office/drawing/2014/main" val="2053937724"/>
                    </a:ext>
                  </a:extLst>
                </a:gridCol>
                <a:gridCol w="1427826">
                  <a:extLst>
                    <a:ext uri="{9D8B030D-6E8A-4147-A177-3AD203B41FA5}">
                      <a16:colId xmlns:a16="http://schemas.microsoft.com/office/drawing/2014/main" val="409383439"/>
                    </a:ext>
                  </a:extLst>
                </a:gridCol>
                <a:gridCol w="1418694">
                  <a:extLst>
                    <a:ext uri="{9D8B030D-6E8A-4147-A177-3AD203B41FA5}">
                      <a16:colId xmlns:a16="http://schemas.microsoft.com/office/drawing/2014/main" val="2811029908"/>
                    </a:ext>
                  </a:extLst>
                </a:gridCol>
                <a:gridCol w="1244009">
                  <a:extLst>
                    <a:ext uri="{9D8B030D-6E8A-4147-A177-3AD203B41FA5}">
                      <a16:colId xmlns:a16="http://schemas.microsoft.com/office/drawing/2014/main" val="1939520595"/>
                    </a:ext>
                  </a:extLst>
                </a:gridCol>
              </a:tblGrid>
              <a:tr h="581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</a:rPr>
                        <a:t>　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</a:rPr>
                        <a:t>114</a:t>
                      </a:r>
                      <a:r>
                        <a:rPr lang="zh-TW" altLang="en-US" sz="2400" u="none" strike="noStrike" dirty="0">
                          <a:effectLst/>
                        </a:rPr>
                        <a:t>年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</a:rPr>
                        <a:t>113</a:t>
                      </a:r>
                      <a:r>
                        <a:rPr lang="zh-TW" altLang="en-US" sz="2400" u="none" strike="noStrike" dirty="0">
                          <a:effectLst/>
                        </a:rPr>
                        <a:t>年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370368"/>
                  </a:ext>
                </a:extLst>
              </a:tr>
              <a:tr h="581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</a:rPr>
                        <a:t>銷貨收入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507,176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54.80%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334,132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47.98%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5140944"/>
                  </a:ext>
                </a:extLst>
              </a:tr>
              <a:tr h="581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</a:rPr>
                        <a:t>售電收入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195,773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21.15%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187,671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26.95%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6758856"/>
                  </a:ext>
                </a:extLst>
              </a:tr>
              <a:tr h="581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>
                          <a:effectLst/>
                        </a:rPr>
                        <a:t>工程收入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203,351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21.97%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168,879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24.25%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4062159"/>
                  </a:ext>
                </a:extLst>
              </a:tr>
              <a:tr h="581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</a:rPr>
                        <a:t>其他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19,183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2.07%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5,757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0.83%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467583"/>
                  </a:ext>
                </a:extLst>
              </a:tr>
              <a:tr h="581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>
                          <a:effectLst/>
                        </a:rPr>
                        <a:t>合計</a:t>
                      </a:r>
                      <a:endParaRPr lang="zh-TW" altLang="en-US" sz="24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925,483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100.00%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696,439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  <a:ea typeface="新細明體" panose="02020500000000000000" pitchFamily="18" charset="-120"/>
                        </a:rPr>
                        <a:t>100.00%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4094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044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313166-A050-44BC-8895-A83B5D02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27814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營運概況</a:t>
            </a:r>
            <a:r>
              <a:rPr lang="en-US" altLang="zh-TW" sz="2800" dirty="0">
                <a:solidFill>
                  <a:schemeClr val="tx1"/>
                </a:solidFill>
              </a:rPr>
              <a:t>-3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FF0000"/>
                </a:solidFill>
              </a:rPr>
              <a:t>自有太陽能電廠概況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09DE91DA-D4CE-49AB-A1AC-CE3C26CA1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0043337"/>
              </p:ext>
            </p:extLst>
          </p:nvPr>
        </p:nvGraphicFramePr>
        <p:xfrm>
          <a:off x="1444066" y="1839433"/>
          <a:ext cx="8199663" cy="35923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64594">
                  <a:extLst>
                    <a:ext uri="{9D8B030D-6E8A-4147-A177-3AD203B41FA5}">
                      <a16:colId xmlns:a16="http://schemas.microsoft.com/office/drawing/2014/main" val="3729362406"/>
                    </a:ext>
                  </a:extLst>
                </a:gridCol>
                <a:gridCol w="2550028">
                  <a:extLst>
                    <a:ext uri="{9D8B030D-6E8A-4147-A177-3AD203B41FA5}">
                      <a16:colId xmlns:a16="http://schemas.microsoft.com/office/drawing/2014/main" val="1379899706"/>
                    </a:ext>
                  </a:extLst>
                </a:gridCol>
                <a:gridCol w="2007386">
                  <a:extLst>
                    <a:ext uri="{9D8B030D-6E8A-4147-A177-3AD203B41FA5}">
                      <a16:colId xmlns:a16="http://schemas.microsoft.com/office/drawing/2014/main" val="2080394335"/>
                    </a:ext>
                  </a:extLst>
                </a:gridCol>
                <a:gridCol w="1977655">
                  <a:extLst>
                    <a:ext uri="{9D8B030D-6E8A-4147-A177-3AD203B41FA5}">
                      <a16:colId xmlns:a16="http://schemas.microsoft.com/office/drawing/2014/main" val="1809121085"/>
                    </a:ext>
                  </a:extLst>
                </a:gridCol>
              </a:tblGrid>
              <a:tr h="749909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母</a:t>
                      </a:r>
                      <a:r>
                        <a:rPr lang="en-US" altLang="zh-TW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子</a:t>
                      </a:r>
                      <a:r>
                        <a:rPr lang="en-US" altLang="zh-TW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)</a:t>
                      </a:r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公司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Trebuchet MS" panose="020B0603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Solar Power </a:t>
                      </a:r>
                    </a:p>
                    <a:p>
                      <a:pPr algn="ctr" fontAlgn="ctr"/>
                      <a:r>
                        <a:rPr lang="en-US" altLang="zh-TW" sz="2000" b="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Sale to TPC</a:t>
                      </a:r>
                      <a:r>
                        <a:rPr lang="en-US" altLang="zh-TW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kw)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Construction</a:t>
                      </a:r>
                      <a:r>
                        <a:rPr lang="en-US" altLang="zh-TW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(</a:t>
                      </a:r>
                      <a:r>
                        <a:rPr lang="en-US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kw)</a:t>
                      </a:r>
                      <a:endParaRPr 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Total(kw)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9831988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樂事綠能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1,209.69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750.00</a:t>
                      </a:r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1,959.69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2867961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森欣能源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31,392.01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1" i="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31,392.01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8454631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金來國際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7,556.46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7,556.46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5558477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群立能源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799.00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endParaRPr lang="zh-TW" altLang="en-US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799.00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0960059"/>
                  </a:ext>
                </a:extLst>
              </a:tr>
              <a:tr h="5684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Total</a:t>
                      </a:r>
                      <a:endParaRPr lang="zh-TW" altLang="en-US" sz="2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40,957.16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400" b="0" i="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750.00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400" u="none" strike="noStrike" dirty="0">
                          <a:solidFill>
                            <a:srgbClr val="0070C0"/>
                          </a:solidFill>
                          <a:effectLst/>
                          <a:latin typeface="+mn-ea"/>
                          <a:ea typeface="+mn-ea"/>
                        </a:rPr>
                        <a:t>41,707.16</a:t>
                      </a:r>
                      <a:endParaRPr lang="en-US" altLang="zh-TW" sz="2400" b="1" i="0" u="none" strike="noStrike" dirty="0">
                        <a:solidFill>
                          <a:srgbClr val="0070C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0267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916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E1E071D4-459B-4695-96B5-012F3D1FF6F1}"/>
              </a:ext>
            </a:extLst>
          </p:cNvPr>
          <p:cNvSpPr txBox="1">
            <a:spLocks/>
          </p:cNvSpPr>
          <p:nvPr/>
        </p:nvSpPr>
        <p:spPr>
          <a:xfrm>
            <a:off x="669847" y="659218"/>
            <a:ext cx="8614785" cy="12711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財務概況</a:t>
            </a:r>
            <a:r>
              <a:rPr lang="en-US" altLang="zh-TW" sz="2800" dirty="0">
                <a:solidFill>
                  <a:schemeClr val="tx1"/>
                </a:solidFill>
              </a:rPr>
              <a:t>-1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002060"/>
                </a:solidFill>
              </a:rPr>
              <a:t>合併綜合損益表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單位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千元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TW" altLang="en-US" sz="1400" dirty="0">
              <a:solidFill>
                <a:srgbClr val="FF0000"/>
              </a:solidFill>
              <a:latin typeface="+mj-ea"/>
            </a:endParaRPr>
          </a:p>
        </p:txBody>
      </p:sp>
      <p:graphicFrame>
        <p:nvGraphicFramePr>
          <p:cNvPr id="7" name="內容版面配置區 3">
            <a:extLst>
              <a:ext uri="{FF2B5EF4-FFF2-40B4-BE49-F238E27FC236}">
                <a16:creationId xmlns:a16="http://schemas.microsoft.com/office/drawing/2014/main" id="{810C7E74-44D7-46FF-B0EB-C32164EA7B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8886301"/>
              </p:ext>
            </p:extLst>
          </p:nvPr>
        </p:nvGraphicFramePr>
        <p:xfrm>
          <a:off x="1414131" y="1650817"/>
          <a:ext cx="7655442" cy="44050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60427">
                  <a:extLst>
                    <a:ext uri="{9D8B030D-6E8A-4147-A177-3AD203B41FA5}">
                      <a16:colId xmlns:a16="http://schemas.microsoft.com/office/drawing/2014/main" val="2680176970"/>
                    </a:ext>
                  </a:extLst>
                </a:gridCol>
                <a:gridCol w="1531088">
                  <a:extLst>
                    <a:ext uri="{9D8B030D-6E8A-4147-A177-3AD203B41FA5}">
                      <a16:colId xmlns:a16="http://schemas.microsoft.com/office/drawing/2014/main" val="2053937724"/>
                    </a:ext>
                  </a:extLst>
                </a:gridCol>
                <a:gridCol w="1169581">
                  <a:extLst>
                    <a:ext uri="{9D8B030D-6E8A-4147-A177-3AD203B41FA5}">
                      <a16:colId xmlns:a16="http://schemas.microsoft.com/office/drawing/2014/main" val="409383439"/>
                    </a:ext>
                  </a:extLst>
                </a:gridCol>
                <a:gridCol w="1467294">
                  <a:extLst>
                    <a:ext uri="{9D8B030D-6E8A-4147-A177-3AD203B41FA5}">
                      <a16:colId xmlns:a16="http://schemas.microsoft.com/office/drawing/2014/main" val="2811029908"/>
                    </a:ext>
                  </a:extLst>
                </a:gridCol>
                <a:gridCol w="1127052">
                  <a:extLst>
                    <a:ext uri="{9D8B030D-6E8A-4147-A177-3AD203B41FA5}">
                      <a16:colId xmlns:a16="http://schemas.microsoft.com/office/drawing/2014/main" val="1939520595"/>
                    </a:ext>
                  </a:extLst>
                </a:gridCol>
              </a:tblGrid>
              <a:tr h="45443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400" u="none" strike="noStrike" dirty="0">
                          <a:effectLst/>
                        </a:rPr>
                        <a:t>　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</a:rPr>
                        <a:t>114</a:t>
                      </a:r>
                      <a:r>
                        <a:rPr lang="zh-TW" altLang="en-US" sz="2000" u="none" strike="noStrike" dirty="0">
                          <a:effectLst/>
                        </a:rPr>
                        <a:t>年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</a:rPr>
                        <a:t>113</a:t>
                      </a:r>
                      <a:r>
                        <a:rPr lang="zh-TW" altLang="en-US" sz="2000" u="none" strike="noStrike" dirty="0">
                          <a:effectLst/>
                        </a:rPr>
                        <a:t>年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1370368"/>
                  </a:ext>
                </a:extLst>
              </a:tr>
              <a:tr h="37221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營業收入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925,483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696,439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5140944"/>
                  </a:ext>
                </a:extLst>
              </a:tr>
              <a:tr h="41466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營業毛利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172,540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129,556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6758856"/>
                  </a:ext>
                </a:extLst>
              </a:tr>
              <a:tr h="42530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營業淨利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71,210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71,468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004804"/>
                  </a:ext>
                </a:extLst>
              </a:tr>
              <a:tr h="43593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稅前淨利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179,772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(2,923)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4062159"/>
                  </a:ext>
                </a:extLst>
              </a:tr>
              <a:tr h="44656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本期淨利</a:t>
                      </a:r>
                      <a:r>
                        <a:rPr lang="en-US" altLang="zh-TW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稅後</a:t>
                      </a:r>
                      <a:r>
                        <a:rPr lang="en-US" altLang="zh-TW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166,997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(18,569)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(3%)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49347527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歸屬於母公司業主淨利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156,972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(20,215)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+mn-ea"/>
                        </a:rPr>
                        <a:t>(3%)</a:t>
                      </a:r>
                    </a:p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3467583"/>
                  </a:ext>
                </a:extLst>
              </a:tr>
              <a:tr h="42530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每股盈餘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(0.13)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4094737"/>
                  </a:ext>
                </a:extLst>
              </a:tr>
              <a:tr h="187643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說明：</a:t>
                      </a:r>
                      <a:r>
                        <a:rPr lang="en-US" altLang="zh-TW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114</a:t>
                      </a:r>
                      <a:r>
                        <a:rPr lang="zh-TW" alt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年因本公司與台電風力發電之工程款案調解結案，營業外之其他收入增加，致淨利較去年同期增幅大。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9818265"/>
                  </a:ext>
                </a:extLst>
              </a:tr>
              <a:tr h="187643">
                <a:tc gridSpan="5">
                  <a:txBody>
                    <a:bodyPr/>
                    <a:lstStyle/>
                    <a:p>
                      <a:pPr algn="l" fontAlgn="ctr"/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altLang="zh-TW" sz="1800" b="0" i="0" u="none" strike="noStrike" dirty="0">
                        <a:solidFill>
                          <a:schemeClr val="tx1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77151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6131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A2AE52-9868-4522-83B2-FB3882AD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985" y="668290"/>
            <a:ext cx="8596668" cy="1320800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財務概況</a:t>
            </a:r>
            <a:r>
              <a:rPr lang="en-US" altLang="zh-TW" sz="2800" dirty="0">
                <a:solidFill>
                  <a:schemeClr val="tx1"/>
                </a:solidFill>
              </a:rPr>
              <a:t>-2</a:t>
            </a:r>
            <a:br>
              <a:rPr lang="en-US" altLang="zh-TW" sz="2400" b="1" dirty="0">
                <a:solidFill>
                  <a:schemeClr val="tx1"/>
                </a:solidFill>
              </a:rPr>
            </a:br>
            <a:r>
              <a:rPr lang="zh-TW" altLang="en-US" sz="2400" dirty="0">
                <a:solidFill>
                  <a:srgbClr val="002060"/>
                </a:solidFill>
              </a:rPr>
              <a:t>合併資產負債表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單位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zh-TW" alt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千元</a:t>
            </a:r>
            <a:r>
              <a:rPr lang="en-US" altLang="zh-TW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403FD46A-4DEC-48CE-B0FC-AA09A7B91F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122678"/>
              </p:ext>
            </p:extLst>
          </p:nvPr>
        </p:nvGraphicFramePr>
        <p:xfrm>
          <a:off x="1307436" y="1658677"/>
          <a:ext cx="7761766" cy="3934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8530">
                  <a:extLst>
                    <a:ext uri="{9D8B030D-6E8A-4147-A177-3AD203B41FA5}">
                      <a16:colId xmlns:a16="http://schemas.microsoft.com/office/drawing/2014/main" val="3024259011"/>
                    </a:ext>
                  </a:extLst>
                </a:gridCol>
                <a:gridCol w="1461038">
                  <a:extLst>
                    <a:ext uri="{9D8B030D-6E8A-4147-A177-3AD203B41FA5}">
                      <a16:colId xmlns:a16="http://schemas.microsoft.com/office/drawing/2014/main" val="2712253962"/>
                    </a:ext>
                  </a:extLst>
                </a:gridCol>
                <a:gridCol w="1255580">
                  <a:extLst>
                    <a:ext uri="{9D8B030D-6E8A-4147-A177-3AD203B41FA5}">
                      <a16:colId xmlns:a16="http://schemas.microsoft.com/office/drawing/2014/main" val="2002019895"/>
                    </a:ext>
                  </a:extLst>
                </a:gridCol>
                <a:gridCol w="1461038">
                  <a:extLst>
                    <a:ext uri="{9D8B030D-6E8A-4147-A177-3AD203B41FA5}">
                      <a16:colId xmlns:a16="http://schemas.microsoft.com/office/drawing/2014/main" val="3939380913"/>
                    </a:ext>
                  </a:extLst>
                </a:gridCol>
                <a:gridCol w="1255580">
                  <a:extLst>
                    <a:ext uri="{9D8B030D-6E8A-4147-A177-3AD203B41FA5}">
                      <a16:colId xmlns:a16="http://schemas.microsoft.com/office/drawing/2014/main" val="2469318021"/>
                    </a:ext>
                  </a:extLst>
                </a:gridCol>
              </a:tblGrid>
              <a:tr h="4284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effectLst/>
                        </a:rPr>
                        <a:t>114</a:t>
                      </a:r>
                      <a:r>
                        <a:rPr lang="zh-TW" altLang="en-US" sz="2000" b="0" u="none" strike="noStrike" dirty="0">
                          <a:effectLst/>
                        </a:rPr>
                        <a:t>年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u="none" strike="noStrike" dirty="0">
                          <a:effectLst/>
                        </a:rPr>
                        <a:t>113</a:t>
                      </a:r>
                      <a:r>
                        <a:rPr lang="zh-TW" altLang="en-US" sz="2000" b="0" u="none" strike="noStrike" dirty="0">
                          <a:effectLst/>
                        </a:rPr>
                        <a:t>年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508652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流動資產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826,397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950,185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7261091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非流動資產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2,348,378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2,434,381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72%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453534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資產總額</a:t>
                      </a:r>
                      <a:endParaRPr lang="zh-TW" alt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3,174,775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3,384,566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9934195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>
                          <a:effectLst/>
                        </a:rPr>
                        <a:t>流動負債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404,907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595,169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7046732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>
                          <a:effectLst/>
                        </a:rPr>
                        <a:t>非流動負債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889,084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28%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1,031,446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8944348"/>
                  </a:ext>
                </a:extLst>
              </a:tr>
              <a:tr h="44793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solidFill>
                            <a:srgbClr val="FF0000"/>
                          </a:solidFill>
                          <a:effectLst/>
                        </a:rPr>
                        <a:t>負債總額</a:t>
                      </a:r>
                      <a:endParaRPr lang="zh-TW" alt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1,293,991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1,626,615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48%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7065309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effectLst/>
                        </a:rPr>
                        <a:t>權益總計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1,880,784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1,757,951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52%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7690484"/>
                  </a:ext>
                </a:extLst>
              </a:tr>
              <a:tr h="42846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負債與權益總計</a:t>
                      </a:r>
                      <a:endParaRPr lang="zh-TW" altLang="en-US" sz="20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3,174,775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3,384,566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0" i="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2312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4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5787C-0618-4A9F-94B9-A94616122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418" y="571647"/>
            <a:ext cx="8596668" cy="1257153"/>
          </a:xfrm>
        </p:spPr>
        <p:txBody>
          <a:bodyPr>
            <a:normAutofit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kern="9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未來展望</a:t>
            </a:r>
            <a:br>
              <a:rPr lang="en-US" altLang="zh-TW" sz="2800" kern="9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br>
              <a:rPr lang="en-US" altLang="zh-TW" sz="2400" b="1" kern="9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2400" b="1" kern="9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內容版面配置區 3">
            <a:extLst>
              <a:ext uri="{FF2B5EF4-FFF2-40B4-BE49-F238E27FC236}">
                <a16:creationId xmlns:a16="http://schemas.microsoft.com/office/drawing/2014/main" id="{27F2FEC6-826B-44B4-968F-B575E2E673C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05785" y="1444550"/>
            <a:ext cx="80939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1800"/>
              </a:spcBef>
              <a:buClr>
                <a:schemeClr val="accent4"/>
              </a:buClr>
              <a:buNone/>
            </a:pP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</a:rPr>
              <a:t> </a:t>
            </a: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</a:rPr>
              <a:t>電機事業： 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spcBef>
                <a:spcPts val="180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加速取得新材規產品認證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可取得更多</a:t>
            </a:r>
            <a:r>
              <a:rPr lang="en-US" altLang="zh-TW" sz="20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TPC</a:t>
            </a:r>
            <a:r>
              <a:rPr lang="zh-TW" altLang="en-US" sz="200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標案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1">
              <a:spcBef>
                <a:spcPts val="180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提升生產製造的產能與品質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spcBef>
                <a:spcPts val="180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開發新商機與新客戶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spcBef>
                <a:spcPts val="1800"/>
              </a:spcBef>
              <a:buClr>
                <a:schemeClr val="accent4"/>
              </a:buClr>
            </a:pP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</a:rPr>
              <a:t>拓展電力能源商機的合作伙伴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</a:endParaRPr>
          </a:p>
          <a:p>
            <a:pPr marL="0" indent="0">
              <a:spcBef>
                <a:spcPts val="1800"/>
              </a:spcBef>
              <a:buClr>
                <a:schemeClr val="accent4"/>
              </a:buClr>
              <a:buNone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</a:rPr>
              <a:t>能源事業：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優化維運</a:t>
            </a:r>
            <a:endParaRPr lang="en-US" altLang="zh-TW" sz="20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Bef>
                <a:spcPts val="1800"/>
              </a:spcBef>
              <a:buClr>
                <a:schemeClr val="accent4"/>
              </a:buClr>
              <a:buNone/>
            </a:pPr>
            <a:r>
              <a:rPr lang="zh-TW" altLang="en-US" sz="2000" dirty="0">
                <a:solidFill>
                  <a:srgbClr val="002060"/>
                </a:solidFill>
                <a:latin typeface="微軟正黑體" panose="020B0604030504040204" pitchFamily="34" charset="-120"/>
              </a:rPr>
              <a:t>營造事業：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運用集團資源，開拓案源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承攬</a:t>
            </a:r>
            <a:r>
              <a:rPr lang="zh-TW" altLang="en-US" sz="2000" dirty="0">
                <a:solidFill>
                  <a:srgbClr val="0000FF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投標</a:t>
            </a:r>
            <a:r>
              <a:rPr lang="en-US" altLang="zh-TW" sz="2000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282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DC424B2-5D9A-4083-BC1F-8D54C10405C2}"/>
              </a:ext>
            </a:extLst>
          </p:cNvPr>
          <p:cNvSpPr txBox="1"/>
          <p:nvPr/>
        </p:nvSpPr>
        <p:spPr>
          <a:xfrm>
            <a:off x="3194730" y="2104296"/>
            <a:ext cx="5214937" cy="23083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7200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簡報完畢</a:t>
            </a:r>
            <a:endParaRPr lang="en-US" altLang="zh-TW" sz="5400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zh-TW" altLang="en-US" sz="7200" dirty="0">
                <a:solidFill>
                  <a:srgbClr val="00206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敬請指教</a:t>
            </a:r>
            <a:endParaRPr lang="en-US" altLang="zh-TW" sz="7200" dirty="0">
              <a:solidFill>
                <a:srgbClr val="00206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7197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FF092B-8378-43F1-A4DC-A207B35E6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itchFamily="34" charset="-120"/>
              </a:rPr>
              <a:t> </a:t>
            </a:r>
            <a:r>
              <a:rPr lang="zh-TW" altLang="en-US" b="1" dirty="0">
                <a:solidFill>
                  <a:srgbClr val="0000FF"/>
                </a:solidFill>
                <a:latin typeface="微軟正黑體" panose="020B0604030504040204" pitchFamily="34" charset="-120"/>
              </a:rPr>
              <a:t>免責聲明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3A478B9D-D345-4D77-92A6-164D51C28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1525" y="2038991"/>
            <a:ext cx="8029128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4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6F78BF-B352-42F4-AB29-B097E7F7E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576" y="1341881"/>
            <a:ext cx="8596668" cy="3880773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solidFill>
                  <a:schemeClr val="tx1"/>
                </a:solidFill>
              </a:rPr>
              <a:t>公司概況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產業概況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營運概況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財務概況</a:t>
            </a:r>
            <a:endParaRPr lang="en-US" altLang="zh-TW" sz="3200" dirty="0">
              <a:solidFill>
                <a:schemeClr val="tx1"/>
              </a:solidFill>
            </a:endParaRPr>
          </a:p>
          <a:p>
            <a:r>
              <a:rPr lang="zh-TW" altLang="en-US" sz="3200" dirty="0">
                <a:solidFill>
                  <a:schemeClr val="tx1"/>
                </a:solidFill>
              </a:rPr>
              <a:t>未來展望</a:t>
            </a: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069E887-210F-495D-BCB4-11B50FBED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576" y="510179"/>
            <a:ext cx="8596668" cy="1320800"/>
          </a:xfrm>
        </p:spPr>
        <p:txBody>
          <a:bodyPr>
            <a:normAutofit/>
          </a:bodyPr>
          <a:lstStyle/>
          <a:p>
            <a:b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</a:rPr>
            </a:b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22637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F5079C-38E3-4FD6-A334-6D7CFFD4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452" y="434339"/>
            <a:ext cx="8596668" cy="1320800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92D050"/>
              </a:buClr>
              <a:buFont typeface="Wingdings 3" panose="05040102010807070707" pitchFamily="18" charset="2"/>
              <a:buChar char=""/>
            </a:pPr>
            <a:r>
              <a:rPr lang="zh-TW" altLang="en-US" sz="2800" dirty="0">
                <a:solidFill>
                  <a:schemeClr val="tx1"/>
                </a:solidFill>
                <a:latin typeface="微軟正黑體" panose="020B0604030504040204" pitchFamily="34" charset="-120"/>
              </a:rPr>
              <a:t>公司概況 </a:t>
            </a:r>
            <a:br>
              <a:rPr lang="en-US" altLang="zh-TW" sz="2800" b="1" dirty="0">
                <a:solidFill>
                  <a:srgbClr val="0000FF"/>
                </a:solidFill>
                <a:latin typeface="微軟正黑體" panose="020B0604030504040204" pitchFamily="34" charset="-120"/>
              </a:rPr>
            </a:br>
            <a:endParaRPr lang="zh-TW" altLang="en-US" sz="28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68D0FE-85A6-4ED2-8CDF-960AF5182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995" y="1174632"/>
            <a:ext cx="8989787" cy="5571855"/>
          </a:xfrm>
        </p:spPr>
        <p:txBody>
          <a:bodyPr>
            <a:normAutofit fontScale="47500" lnSpcReduction="20000"/>
          </a:bodyPr>
          <a:lstStyle/>
          <a:p>
            <a:pPr>
              <a:spcBef>
                <a:spcPts val="18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設立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民國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67.5.24</a:t>
            </a:r>
          </a:p>
          <a:p>
            <a:pPr>
              <a:lnSpc>
                <a:spcPts val="1200"/>
              </a:lnSpc>
              <a:buFont typeface="Wingdings" panose="05000000000000000000" pitchFamily="2" charset="2"/>
              <a:buChar char="n"/>
            </a:pP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111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年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7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月改名樂事綠能科技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股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公司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lnSpc>
                <a:spcPts val="1200"/>
              </a:lnSpc>
              <a:buNone/>
            </a:pP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       (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原名樂士電機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股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公司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/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樂士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(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股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)</a:t>
            </a:r>
            <a:r>
              <a:rPr lang="zh-TW" altLang="en-US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公司</a:t>
            </a:r>
            <a:r>
              <a:rPr lang="en-US" altLang="zh-TW" sz="3800" b="1" dirty="0">
                <a:solidFill>
                  <a:schemeClr val="tx1"/>
                </a:solidFill>
                <a:latin typeface="微軟正黑體" panose="020B0604030504040204" pitchFamily="34" charset="-120"/>
              </a:rPr>
              <a:t>)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實收資本額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 </a:t>
            </a:r>
            <a:r>
              <a:rPr lang="en-US" altLang="zh-TW" sz="3800" b="1" dirty="0">
                <a:solidFill>
                  <a:srgbClr val="FF0000"/>
                </a:solidFill>
                <a:latin typeface="微軟正黑體" panose="020B0604030504040204" pitchFamily="34" charset="-120"/>
              </a:rPr>
              <a:t>1,550,950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千元</a:t>
            </a:r>
            <a:endParaRPr lang="en-US" altLang="zh-TW" sz="3800" b="1" dirty="0">
              <a:solidFill>
                <a:srgbClr val="FF000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董事長 </a:t>
            </a:r>
            <a:r>
              <a:rPr kumimoji="1"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陳介仁 </a:t>
            </a:r>
            <a:endParaRPr kumimoji="1"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總經理 </a:t>
            </a:r>
            <a:r>
              <a:rPr kumimoji="1"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  <a:r>
              <a:rPr kumimoji="1"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陳連聰 </a:t>
            </a:r>
            <a:endParaRPr kumimoji="1"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主要產品及業務 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 重電輸配電系統產品、電機類元件類產品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 太陽能電廠及機電工程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(EPC)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、太陽能電廠投資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營運據點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台南總部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公司登記址及再生能源事業部門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台北辦公室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行政管理、財務會計、股務、稽核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      楊梅廠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桃園市楊梅區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電機事業生產製造工廠暨銷售部門</a:t>
            </a:r>
            <a:endParaRPr lang="en-US" altLang="zh-TW" sz="3800" b="1" dirty="0">
              <a:solidFill>
                <a:srgbClr val="0070C0"/>
              </a:solidFill>
              <a:latin typeface="微軟正黑體" panose="020B0604030504040204" pitchFamily="34" charset="-12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zh-TW" altLang="en-US" sz="3800" b="1" dirty="0">
                <a:solidFill>
                  <a:srgbClr val="C00000"/>
                </a:solidFill>
                <a:latin typeface="微軟正黑體" panose="020B0604030504040204" pitchFamily="34" charset="-120"/>
              </a:rPr>
              <a:t>      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台南廠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台南市永康區</a:t>
            </a:r>
            <a:r>
              <a:rPr lang="en-US" altLang="zh-TW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-</a:t>
            </a:r>
            <a:r>
              <a:rPr lang="zh-TW" altLang="en-US" sz="3800" b="1" dirty="0">
                <a:solidFill>
                  <a:srgbClr val="0070C0"/>
                </a:solidFill>
                <a:latin typeface="微軟正黑體" panose="020B0604030504040204" pitchFamily="34" charset="-120"/>
              </a:rPr>
              <a:t>配電盤生產製造工廠</a:t>
            </a:r>
            <a:endParaRPr lang="zh-TW" altLang="en-US" sz="3800" dirty="0">
              <a:solidFill>
                <a:srgbClr val="0070C0"/>
              </a:solidFill>
              <a:latin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3709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35C4F-F2C9-4DA6-83B8-B7FDFEE4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13906"/>
            <a:ext cx="8596668" cy="911709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92D050"/>
              </a:buClr>
              <a:buFont typeface="Wingdings 3" panose="05040102010807070707" pitchFamily="18" charset="2"/>
              <a:buChar char=""/>
            </a:pPr>
            <a:r>
              <a:rPr lang="zh-TW" altLang="en-US" sz="2800" dirty="0">
                <a:solidFill>
                  <a:schemeClr val="tx1"/>
                </a:solidFill>
              </a:rPr>
              <a:t>產業概況</a:t>
            </a:r>
            <a:r>
              <a:rPr lang="en-US" altLang="zh-TW" sz="2800" dirty="0">
                <a:solidFill>
                  <a:schemeClr val="tx1"/>
                </a:solidFill>
              </a:rPr>
              <a:t>-1</a:t>
            </a:r>
            <a:endParaRPr lang="zh-TW" altLang="en-US" dirty="0"/>
          </a:p>
        </p:txBody>
      </p:sp>
      <p:pic>
        <p:nvPicPr>
          <p:cNvPr id="1026" name="Picture 2" descr="為了降低風險 台電推出「強化電網韌性建設計畫」">
            <a:extLst>
              <a:ext uri="{FF2B5EF4-FFF2-40B4-BE49-F238E27FC236}">
                <a16:creationId xmlns:a16="http://schemas.microsoft.com/office/drawing/2014/main" id="{26927B92-AF72-4D51-85A3-A582D718D0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073" y="1196589"/>
            <a:ext cx="7501190" cy="4464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232267F3-B112-4B50-A624-1B01356752DE}"/>
              </a:ext>
            </a:extLst>
          </p:cNvPr>
          <p:cNvSpPr txBox="1">
            <a:spLocks/>
          </p:cNvSpPr>
          <p:nvPr/>
        </p:nvSpPr>
        <p:spPr>
          <a:xfrm>
            <a:off x="1430159" y="5452946"/>
            <a:ext cx="6873869" cy="649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zh-TW" altLang="en-US" sz="1600" dirty="0">
                <a:solidFill>
                  <a:srgbClr val="FF0000"/>
                </a:solidFill>
              </a:rPr>
              <a:t>主要分為「分散電網」、「強固電網」和「系統防衛」三大主軸，</a:t>
            </a:r>
            <a:endParaRPr lang="en-US" altLang="zh-TW" sz="1600" dirty="0">
              <a:solidFill>
                <a:srgbClr val="FF0000"/>
              </a:solidFill>
            </a:endParaRPr>
          </a:p>
          <a:p>
            <a:r>
              <a:rPr lang="zh-TW" altLang="en-US" sz="1600" dirty="0">
                <a:solidFill>
                  <a:srgbClr val="FF0000"/>
                </a:solidFill>
              </a:rPr>
              <a:t>旨在避免再次發生大規模停電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0690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A35C4F-F2C9-4DA6-83B8-B7FDFEE4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513906"/>
            <a:ext cx="8596668" cy="911709"/>
          </a:xfrm>
        </p:spPr>
        <p:txBody>
          <a:bodyPr>
            <a:normAutofit fontScale="90000"/>
          </a:bodyPr>
          <a:lstStyle/>
          <a:p>
            <a:pPr marL="457200" indent="-4572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3100" dirty="0">
                <a:solidFill>
                  <a:schemeClr val="tx1"/>
                </a:solidFill>
              </a:rPr>
              <a:t>產業概況</a:t>
            </a:r>
            <a:r>
              <a:rPr lang="en-US" altLang="zh-TW" sz="3100" dirty="0">
                <a:solidFill>
                  <a:schemeClr val="tx1"/>
                </a:solidFill>
              </a:rPr>
              <a:t>-2</a:t>
            </a:r>
            <a:br>
              <a:rPr lang="en-US" altLang="zh-TW" sz="2800" dirty="0">
                <a:solidFill>
                  <a:schemeClr val="tx1"/>
                </a:solidFill>
              </a:rPr>
            </a:b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A290A4-9533-40B4-93C0-12516D130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6942" y="1425615"/>
            <a:ext cx="8596668" cy="3880773"/>
          </a:xfrm>
        </p:spPr>
        <p:txBody>
          <a:bodyPr>
            <a:normAutofit/>
          </a:bodyPr>
          <a:lstStyle/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tx1"/>
                </a:solidFill>
              </a:rPr>
              <a:t>台商撤出大陸回流投資設廠</a:t>
            </a:r>
            <a:r>
              <a:rPr lang="zh-TW" altLang="en-US" sz="2400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400" dirty="0">
                <a:solidFill>
                  <a:schemeClr val="tx1"/>
                </a:solidFill>
              </a:rPr>
              <a:t>擴廠</a:t>
            </a:r>
            <a:r>
              <a:rPr lang="en-US" altLang="zh-TW" sz="2400" dirty="0">
                <a:solidFill>
                  <a:schemeClr val="tx1"/>
                </a:solidFill>
              </a:rPr>
              <a:t>(</a:t>
            </a:r>
            <a:r>
              <a:rPr lang="zh-TW" altLang="en-US" sz="2400" dirty="0">
                <a:solidFill>
                  <a:schemeClr val="tx1"/>
                </a:solidFill>
              </a:rPr>
              <a:t>電力需求</a:t>
            </a:r>
            <a:r>
              <a:rPr lang="en-US" altLang="zh-TW" sz="2400" dirty="0">
                <a:solidFill>
                  <a:schemeClr val="tx1"/>
                </a:solidFill>
              </a:rPr>
              <a:t>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tx1"/>
                </a:solidFill>
              </a:rPr>
              <a:t>電力戰略資源</a:t>
            </a:r>
            <a:r>
              <a:rPr lang="en-US" altLang="zh-TW" sz="2400" dirty="0">
                <a:solidFill>
                  <a:schemeClr val="tx1"/>
                </a:solidFill>
              </a:rPr>
              <a:t>(</a:t>
            </a:r>
            <a:r>
              <a:rPr lang="zh-TW" altLang="en-US" sz="2400" dirty="0">
                <a:solidFill>
                  <a:schemeClr val="tx1"/>
                </a:solidFill>
              </a:rPr>
              <a:t>戰爭引起對電力資源重視</a:t>
            </a:r>
            <a:r>
              <a:rPr lang="en-US" altLang="zh-TW" sz="2400" dirty="0">
                <a:solidFill>
                  <a:schemeClr val="tx1"/>
                </a:solidFill>
              </a:rPr>
              <a:t>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en-US" altLang="zh-TW" sz="2400" dirty="0">
                <a:solidFill>
                  <a:srgbClr val="FF0000"/>
                </a:solidFill>
              </a:rPr>
              <a:t>AI</a:t>
            </a:r>
            <a:r>
              <a:rPr lang="zh-TW" altLang="en-US" sz="2400" dirty="0">
                <a:solidFill>
                  <a:srgbClr val="FF0000"/>
                </a:solidFill>
              </a:rPr>
              <a:t>產業需求帶動產業擴廠</a:t>
            </a:r>
            <a:r>
              <a:rPr lang="en-US" altLang="zh-TW" sz="2400" dirty="0">
                <a:solidFill>
                  <a:srgbClr val="FF0000"/>
                </a:solidFill>
              </a:rPr>
              <a:t>(</a:t>
            </a:r>
            <a:r>
              <a:rPr lang="zh-TW" altLang="en-US" sz="2400" dirty="0">
                <a:solidFill>
                  <a:srgbClr val="FF0000"/>
                </a:solidFill>
              </a:rPr>
              <a:t>電力需求</a:t>
            </a:r>
            <a:r>
              <a:rPr lang="en-US" altLang="zh-TW" sz="2400" dirty="0">
                <a:solidFill>
                  <a:srgbClr val="FF0000"/>
                </a:solidFill>
              </a:rPr>
              <a:t>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tx1"/>
                </a:solidFill>
              </a:rPr>
              <a:t>大數據</a:t>
            </a:r>
            <a:r>
              <a:rPr lang="en-US" altLang="zh-TW" sz="2400" dirty="0">
                <a:solidFill>
                  <a:schemeClr val="tx1"/>
                </a:solidFill>
              </a:rPr>
              <a:t>,AI</a:t>
            </a:r>
            <a:r>
              <a:rPr lang="zh-TW" altLang="en-US" sz="2400" dirty="0">
                <a:solidFill>
                  <a:schemeClr val="tx1"/>
                </a:solidFill>
              </a:rPr>
              <a:t>算力需求</a:t>
            </a:r>
            <a:r>
              <a:rPr lang="en-US" altLang="zh-TW" sz="2400" dirty="0">
                <a:solidFill>
                  <a:schemeClr val="tx1"/>
                </a:solidFill>
              </a:rPr>
              <a:t>(</a:t>
            </a:r>
            <a:r>
              <a:rPr lang="zh-TW" altLang="en-US" sz="2400" dirty="0">
                <a:solidFill>
                  <a:schemeClr val="tx1"/>
                </a:solidFill>
              </a:rPr>
              <a:t>用電增加</a:t>
            </a:r>
            <a:r>
              <a:rPr lang="en-US" altLang="zh-TW" sz="2400" dirty="0">
                <a:solidFill>
                  <a:schemeClr val="tx1"/>
                </a:solidFill>
              </a:rPr>
              <a:t>)</a:t>
            </a: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tx1"/>
                </a:solidFill>
              </a:rPr>
              <a:t>英特爾前執行長基辛格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台灣的</a:t>
            </a:r>
            <a:r>
              <a:rPr lang="zh-TW" altLang="en-US" sz="2400" dirty="0">
                <a:solidFill>
                  <a:srgbClr val="FF0000"/>
                </a:solidFill>
              </a:rPr>
              <a:t>電力能源韌性不足，應厚植能源供應韌性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tx1"/>
                </a:solidFill>
              </a:rPr>
              <a:t>台電董事長曾文生</a:t>
            </a:r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</a:rPr>
              <a:t>：</a:t>
            </a:r>
            <a:r>
              <a:rPr lang="zh-TW" altLang="en-US" sz="2400" dirty="0">
                <a:solidFill>
                  <a:schemeClr val="tx1"/>
                </a:solidFill>
              </a:rPr>
              <a:t>近期電力設備缺貨又漲價</a:t>
            </a:r>
            <a:endParaRPr lang="en-US" altLang="zh-TW" sz="2400" dirty="0">
              <a:solidFill>
                <a:schemeClr val="tx1"/>
              </a:solidFill>
            </a:endParaRPr>
          </a:p>
          <a:p>
            <a:pPr>
              <a:buClr>
                <a:srgbClr val="FFC000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solidFill>
                  <a:schemeClr val="tx1"/>
                </a:solidFill>
              </a:rPr>
              <a:t>能源</a:t>
            </a:r>
            <a:r>
              <a:rPr lang="en-US" altLang="zh-TW" sz="2400" dirty="0">
                <a:solidFill>
                  <a:schemeClr val="tx1"/>
                </a:solidFill>
              </a:rPr>
              <a:t>(</a:t>
            </a:r>
            <a:r>
              <a:rPr lang="zh-TW" altLang="en-US" sz="2400" dirty="0">
                <a:solidFill>
                  <a:schemeClr val="tx1"/>
                </a:solidFill>
              </a:rPr>
              <a:t>綠能</a:t>
            </a:r>
            <a:r>
              <a:rPr lang="en-US" altLang="zh-TW" sz="2400" dirty="0">
                <a:solidFill>
                  <a:schemeClr val="tx1"/>
                </a:solidFill>
              </a:rPr>
              <a:t>)</a:t>
            </a:r>
            <a:r>
              <a:rPr lang="zh-TW" altLang="en-US" sz="2400" dirty="0">
                <a:solidFill>
                  <a:schemeClr val="tx1"/>
                </a:solidFill>
              </a:rPr>
              <a:t>政策不明確</a:t>
            </a:r>
          </a:p>
        </p:txBody>
      </p:sp>
    </p:spTree>
    <p:extLst>
      <p:ext uri="{BB962C8B-B14F-4D97-AF65-F5344CB8AC3E}">
        <p14:creationId xmlns:p14="http://schemas.microsoft.com/office/powerpoint/2010/main" val="495665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DED6A0-45D6-4EF1-A527-BA061CF27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Clr>
                <a:srgbClr val="92D050"/>
              </a:buClr>
              <a:buFont typeface="Wingdings 3" panose="05040102010807070707" pitchFamily="18" charset="2"/>
              <a:buChar char="u"/>
            </a:pPr>
            <a:r>
              <a:rPr lang="zh-TW" altLang="en-US" sz="2800" dirty="0">
                <a:solidFill>
                  <a:schemeClr val="tx1"/>
                </a:solidFill>
              </a:rPr>
              <a:t>營運概況</a:t>
            </a:r>
            <a:r>
              <a:rPr lang="en-US" altLang="zh-TW" sz="2800" dirty="0">
                <a:solidFill>
                  <a:schemeClr val="tx1"/>
                </a:solidFill>
              </a:rPr>
              <a:t>-1</a:t>
            </a:r>
            <a:endParaRPr lang="zh-TW" altLang="en-US" sz="2800" dirty="0">
              <a:solidFill>
                <a:schemeClr val="tx1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8BBF0B-D181-4804-B384-06A931F11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781" y="1270000"/>
            <a:ext cx="8596668" cy="4978400"/>
          </a:xfrm>
        </p:spPr>
        <p:txBody>
          <a:bodyPr/>
          <a:lstStyle/>
          <a:p>
            <a:pPr>
              <a:buClr>
                <a:srgbClr val="FFC000"/>
              </a:buClr>
            </a:pPr>
            <a:r>
              <a:rPr lang="zh-TW" altLang="en-US" sz="2200" b="1" dirty="0">
                <a:solidFill>
                  <a:srgbClr val="FF0000"/>
                </a:solidFill>
                <a:latin typeface="+mj-ea"/>
                <a:ea typeface="+mj-ea"/>
              </a:rPr>
              <a:t>電機事業群</a:t>
            </a:r>
            <a:endParaRPr lang="en-US" altLang="zh-TW" sz="2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配電盤、亭置式變壓器及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GIS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2.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電工器材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比壓器</a:t>
            </a:r>
            <a:r>
              <a:rPr lang="zh-TW" altLang="en-US" sz="2200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比流器</a:t>
            </a:r>
            <a:r>
              <a:rPr lang="zh-TW" altLang="en-US" sz="2200" dirty="0">
                <a:solidFill>
                  <a:schemeClr val="tx1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、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串聯電抗器等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3.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電力系統週邊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維修</a:t>
            </a:r>
            <a:endParaRPr lang="en-US" altLang="zh-TW" sz="2200" dirty="0">
              <a:solidFill>
                <a:schemeClr val="tx1"/>
              </a:solidFill>
              <a:latin typeface="+mj-ea"/>
              <a:ea typeface="+mj-ea"/>
            </a:endParaRPr>
          </a:p>
          <a:p>
            <a:pPr>
              <a:buClr>
                <a:srgbClr val="FFC000"/>
              </a:buClr>
            </a:pPr>
            <a:r>
              <a:rPr lang="zh-TW" altLang="en-US" sz="2200" b="1" dirty="0">
                <a:solidFill>
                  <a:srgbClr val="FF0000"/>
                </a:solidFill>
                <a:latin typeface="+mj-ea"/>
                <a:ea typeface="+mj-ea"/>
              </a:rPr>
              <a:t>太陽能</a:t>
            </a:r>
            <a:r>
              <a:rPr lang="zh-TW" altLang="en-US" sz="2200" b="1" dirty="0">
                <a:solidFill>
                  <a:srgbClr val="FF0000"/>
                </a:solidFill>
                <a:latin typeface="+mj-ea"/>
              </a:rPr>
              <a:t>事業群</a:t>
            </a:r>
            <a:endParaRPr lang="en-US" altLang="zh-TW" sz="2200" b="1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1.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投資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(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持有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)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太陽能電廠</a:t>
            </a:r>
            <a:r>
              <a:rPr lang="en-US" altLang="zh-TW" sz="2200" dirty="0">
                <a:solidFill>
                  <a:schemeClr val="tx1"/>
                </a:solidFill>
                <a:latin typeface="+mj-ea"/>
              </a:rPr>
              <a:t>(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母公司及子公司</a:t>
            </a:r>
            <a:r>
              <a:rPr lang="en-US" altLang="zh-TW" sz="2200" dirty="0">
                <a:solidFill>
                  <a:schemeClr val="tx1"/>
                </a:solidFill>
                <a:latin typeface="+mj-ea"/>
              </a:rPr>
              <a:t>)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2.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太陽能電廠工程承建</a:t>
            </a:r>
            <a:r>
              <a:rPr lang="en-US" altLang="zh-TW" sz="2200" dirty="0">
                <a:solidFill>
                  <a:schemeClr val="tx1"/>
                </a:solidFill>
                <a:latin typeface="+mj-ea"/>
              </a:rPr>
              <a:t>(EPC)</a:t>
            </a:r>
          </a:p>
          <a:p>
            <a:pPr marL="0" indent="0">
              <a:buNone/>
            </a:pP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3.</a:t>
            </a:r>
            <a:r>
              <a:rPr lang="zh-TW" altLang="en-US" sz="2200" dirty="0">
                <a:solidFill>
                  <a:schemeClr val="tx1"/>
                </a:solidFill>
                <a:latin typeface="+mj-ea"/>
              </a:rPr>
              <a:t>太陽能電廠維運</a:t>
            </a:r>
            <a:endParaRPr lang="en-US" altLang="zh-TW" sz="2200" dirty="0">
              <a:solidFill>
                <a:schemeClr val="tx1"/>
              </a:solidFill>
              <a:latin typeface="+mj-ea"/>
            </a:endParaRPr>
          </a:p>
          <a:p>
            <a:pPr>
              <a:buClr>
                <a:srgbClr val="FFC000"/>
              </a:buClr>
            </a:pPr>
            <a:r>
              <a:rPr lang="zh-TW" altLang="en-US" sz="2200" b="1" dirty="0">
                <a:solidFill>
                  <a:srgbClr val="FF0000"/>
                </a:solidFill>
                <a:latin typeface="+mj-ea"/>
              </a:rPr>
              <a:t>營造工程業務</a:t>
            </a:r>
            <a:endParaRPr lang="en-US" altLang="zh-TW" sz="2200" b="1" dirty="0">
              <a:solidFill>
                <a:srgbClr val="FF0000"/>
              </a:solidFill>
              <a:latin typeface="+mj-ea"/>
            </a:endParaRPr>
          </a:p>
          <a:p>
            <a:pPr marL="0" indent="0">
              <a:buNone/>
            </a:pP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子公司</a:t>
            </a:r>
            <a:r>
              <a:rPr lang="en-US" altLang="zh-TW" sz="2200" dirty="0">
                <a:solidFill>
                  <a:schemeClr val="tx1"/>
                </a:solidFill>
                <a:latin typeface="+mj-ea"/>
                <a:ea typeface="+mj-ea"/>
              </a:rPr>
              <a:t>-</a:t>
            </a:r>
            <a:r>
              <a:rPr lang="zh-TW" altLang="en-US" sz="2200" dirty="0">
                <a:solidFill>
                  <a:schemeClr val="tx1"/>
                </a:solidFill>
                <a:latin typeface="+mj-ea"/>
                <a:ea typeface="+mj-ea"/>
              </a:rPr>
              <a:t>萬全營造</a:t>
            </a:r>
            <a:r>
              <a:rPr lang="zh-TW" altLang="en-US" sz="2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：營造工程承攬</a:t>
            </a:r>
            <a:endParaRPr lang="en-US" altLang="zh-TW" sz="2200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sz="2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1797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A532AA-6174-48B9-9829-ADBACA074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1153220"/>
            <a:ext cx="8596668" cy="18548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zh-TW" altLang="en-US" sz="2400" b="1" dirty="0">
                <a:solidFill>
                  <a:srgbClr val="FF0000"/>
                </a:solidFill>
              </a:rPr>
              <a:t>變壓器</a:t>
            </a:r>
            <a:r>
              <a:rPr lang="zh-TW" altLang="en-US" sz="2400" dirty="0">
                <a:solidFill>
                  <a:srgbClr val="002060"/>
                </a:solidFill>
              </a:rPr>
              <a:t>中壓電壓轉換為用戶可使用的低壓電壓。</a:t>
            </a:r>
            <a:br>
              <a:rPr lang="en-US" altLang="zh-TW" sz="2400" dirty="0">
                <a:solidFill>
                  <a:schemeClr val="tx1"/>
                </a:solidFill>
              </a:rPr>
            </a:br>
            <a:r>
              <a:rPr lang="zh-TW" altLang="en-US" sz="2400" b="1" dirty="0">
                <a:solidFill>
                  <a:srgbClr val="FF0000"/>
                </a:solidFill>
              </a:rPr>
              <a:t>電抗器</a:t>
            </a:r>
            <a:r>
              <a:rPr lang="zh-TW" altLang="en-US" sz="2400" dirty="0">
                <a:solidFill>
                  <a:srgbClr val="002060"/>
                </a:solidFill>
              </a:rPr>
              <a:t>增大短路阻抗，限制短路電流保持電氣設備的動態穩定和熱穩定。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E9180F84-A001-4980-9B2D-1C88B179D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706" y="2611632"/>
            <a:ext cx="4403234" cy="3914898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B7940F2-A57B-45E1-A5B3-816B3C010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520" y="3008040"/>
            <a:ext cx="3617481" cy="2891789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F63DB929-CCF0-BA6F-C756-2A7A9DF65D75}"/>
              </a:ext>
            </a:extLst>
          </p:cNvPr>
          <p:cNvSpPr txBox="1">
            <a:spLocks/>
          </p:cNvSpPr>
          <p:nvPr/>
        </p:nvSpPr>
        <p:spPr>
          <a:xfrm>
            <a:off x="677333" y="331470"/>
            <a:ext cx="8596668" cy="9843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57200" indent="-457200">
              <a:spcAft>
                <a:spcPts val="600"/>
              </a:spcAft>
              <a:buClr>
                <a:srgbClr val="92D050"/>
              </a:buClr>
              <a:buFont typeface="Wingdings 3" panose="05040102010807070707" pitchFamily="18" charset="2"/>
              <a:buChar char=""/>
            </a:pPr>
            <a:r>
              <a:rPr lang="zh-TW" altLang="en-US" sz="2800" dirty="0">
                <a:solidFill>
                  <a:schemeClr val="tx1"/>
                </a:solidFill>
                <a:latin typeface="+mj-ea"/>
              </a:rPr>
              <a:t>主要銷售產品</a:t>
            </a:r>
            <a:endParaRPr lang="zh-TW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29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91DEE8-0015-4437-B323-AC3218228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90" y="882188"/>
            <a:ext cx="8969586" cy="1493838"/>
          </a:xfrm>
        </p:spPr>
        <p:txBody>
          <a:bodyPr>
            <a:norm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</a:rPr>
              <a:t>比壓器</a:t>
            </a:r>
            <a:r>
              <a:rPr lang="en-US" altLang="zh-TW" sz="2800" b="1" dirty="0">
                <a:solidFill>
                  <a:srgbClr val="FF0000"/>
                </a:solidFill>
              </a:rPr>
              <a:t>PT</a:t>
            </a:r>
            <a:r>
              <a:rPr lang="zh-TW" altLang="en-US" sz="2800" dirty="0">
                <a:solidFill>
                  <a:schemeClr val="tx1"/>
                </a:solidFill>
              </a:rPr>
              <a:t>將高電壓降低到可測量的低電壓。</a:t>
            </a:r>
            <a:br>
              <a:rPr lang="en-US" altLang="zh-TW" sz="2800" dirty="0"/>
            </a:br>
            <a:r>
              <a:rPr lang="zh-TW" altLang="en-US" sz="2800" b="1" dirty="0">
                <a:solidFill>
                  <a:srgbClr val="FF0000"/>
                </a:solidFill>
              </a:rPr>
              <a:t>比流器</a:t>
            </a:r>
            <a:r>
              <a:rPr lang="en-US" altLang="zh-TW" sz="2800" b="1" dirty="0">
                <a:solidFill>
                  <a:srgbClr val="FF0000"/>
                </a:solidFill>
              </a:rPr>
              <a:t>CT</a:t>
            </a:r>
            <a:r>
              <a:rPr lang="zh-TW" altLang="en-US" sz="2800" dirty="0">
                <a:solidFill>
                  <a:schemeClr val="tx1"/>
                </a:solidFill>
              </a:rPr>
              <a:t>將高電流按精確比例轉換為較小電流，以便電表安全準確地讀取。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620B7B34-7C1C-443C-BFDE-2743903683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0191" y="2494425"/>
            <a:ext cx="3881437" cy="3881437"/>
          </a:xfrm>
        </p:spPr>
      </p:pic>
      <p:pic>
        <p:nvPicPr>
          <p:cNvPr id="1026" name="Picture 2" descr="低壓貫穿型比流器| 峻鼎電機有限公司| B2BManufactures.com - Manufacturers Directory">
            <a:extLst>
              <a:ext uri="{FF2B5EF4-FFF2-40B4-BE49-F238E27FC236}">
                <a16:creationId xmlns:a16="http://schemas.microsoft.com/office/drawing/2014/main" id="{E73EA478-E9F7-499D-9B4E-5AFE043C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2376026"/>
            <a:ext cx="3872374" cy="387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243393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{06E074C0-6BFB-459A-A999-7D31AB865CA2}tf02900688</Template>
  <TotalTime>4985</TotalTime>
  <Words>928</Words>
  <Application>Microsoft Office PowerPoint</Application>
  <PresentationFormat>寬螢幕</PresentationFormat>
  <Paragraphs>198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4" baseType="lpstr">
      <vt:lpstr>微軟正黑體</vt:lpstr>
      <vt:lpstr>微軟正黑體 Light</vt:lpstr>
      <vt:lpstr>新細明體</vt:lpstr>
      <vt:lpstr>Arial</vt:lpstr>
      <vt:lpstr>Trebuchet MS</vt:lpstr>
      <vt:lpstr>Wingdings</vt:lpstr>
      <vt:lpstr>Wingdings 3</vt:lpstr>
      <vt:lpstr>多面向</vt:lpstr>
      <vt:lpstr>PowerPoint 簡報</vt:lpstr>
      <vt:lpstr> 免責聲明</vt:lpstr>
      <vt:lpstr> </vt:lpstr>
      <vt:lpstr>公司概況  </vt:lpstr>
      <vt:lpstr>產業概況-1</vt:lpstr>
      <vt:lpstr>產業概況-2 </vt:lpstr>
      <vt:lpstr>營運概況-1</vt:lpstr>
      <vt:lpstr>變壓器中壓電壓轉換為用戶可使用的低壓電壓。 電抗器增大短路阻抗，限制短路電流保持電氣設備的動態穩定和熱穩定。</vt:lpstr>
      <vt:lpstr>比壓器PT將高電壓降低到可測量的低電壓。 比流器CT將高電流按精確比例轉換為較小電流，以便電表安全準確地讀取。</vt:lpstr>
      <vt:lpstr>GIS (Gas Insulated Switchgear)氣體絕緣開關設備  傳統GIS :主要採用六氟化硫(SF6)氣體，這種氣體雖然絕緣性能優異、設備緊湊，但其全球暖化潛勢值是二氧化碳的兩萬三千倍，對環境造成嚴重衝擊。 汰換計畫: 台電已啟動「配電系統升級計畫」，其中包含大量汰換舊有GIS設備。 </vt:lpstr>
      <vt:lpstr>營運概況-2 合併收入占比(單位千元)</vt:lpstr>
      <vt:lpstr>營運概況-3 自有太陽能電廠概況</vt:lpstr>
      <vt:lpstr>PowerPoint 簡報</vt:lpstr>
      <vt:lpstr>財務概況-2 合併資產負債表(單位:千元)</vt:lpstr>
      <vt:lpstr>未來展望     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世昌 簡</dc:creator>
  <cp:lastModifiedBy>世昌 簡</cp:lastModifiedBy>
  <cp:revision>228</cp:revision>
  <cp:lastPrinted>2023-06-29T06:08:43Z</cp:lastPrinted>
  <dcterms:created xsi:type="dcterms:W3CDTF">2022-12-08T06:03:12Z</dcterms:created>
  <dcterms:modified xsi:type="dcterms:W3CDTF">2026-03-23T12:32:10Z</dcterms:modified>
</cp:coreProperties>
</file>