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4"/>
  </p:notesMasterIdLst>
  <p:handoutMasterIdLst>
    <p:handoutMasterId r:id="rId15"/>
  </p:handoutMasterIdLst>
  <p:sldIdLst>
    <p:sldId id="276" r:id="rId2"/>
    <p:sldId id="277" r:id="rId3"/>
    <p:sldId id="283" r:id="rId4"/>
    <p:sldId id="284" r:id="rId5"/>
    <p:sldId id="285" r:id="rId6"/>
    <p:sldId id="286" r:id="rId7"/>
    <p:sldId id="288" r:id="rId8"/>
    <p:sldId id="287" r:id="rId9"/>
    <p:sldId id="289" r:id="rId10"/>
    <p:sldId id="290" r:id="rId11"/>
    <p:sldId id="291" r:id="rId12"/>
    <p:sldId id="292" r:id="rId13"/>
  </p:sldIdLst>
  <p:sldSz cx="9144000" cy="6858000" type="screen4x3"/>
  <p:notesSz cx="9926638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06" y="-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061728395061727E-2"/>
                  <c:y val="-5.612286269242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2345679012345678E-2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工作表1!$A$2:$A$5</c:f>
              <c:strCache>
                <c:ptCount val="4"/>
                <c:pt idx="0">
                  <c:v>TABLE SAW</c:v>
                </c:pt>
                <c:pt idx="1">
                  <c:v>PLANER</c:v>
                </c:pt>
                <c:pt idx="2">
                  <c:v>JOINTER</c:v>
                </c:pt>
                <c:pt idx="3">
                  <c:v>OTHER</c:v>
                </c:pt>
              </c:strCache>
            </c:strRef>
          </c:cat>
          <c:val>
            <c:numRef>
              <c:f>工作表1!$B$2:$B$5</c:f>
              <c:numCache>
                <c:formatCode>0%</c:formatCode>
                <c:ptCount val="4"/>
                <c:pt idx="0">
                  <c:v>0.25156901143013871</c:v>
                </c:pt>
                <c:pt idx="1">
                  <c:v>0.49788625501074207</c:v>
                </c:pt>
                <c:pt idx="2">
                  <c:v>0.10497343810706124</c:v>
                </c:pt>
                <c:pt idx="3">
                  <c:v>0.14557129545205799</c:v>
                </c:pt>
              </c:numCache>
            </c:numRef>
          </c:val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2345679012345678E-2"/>
                  <c:y val="1.1224130643577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432098765432098E-3"/>
                  <c:y val="-5.612286269242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2592592592592587E-3"/>
                  <c:y val="-6.45387512005733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5432098765432098E-3"/>
                  <c:y val="-6.1732718539678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工作表1!$A$2:$A$5</c:f>
              <c:strCache>
                <c:ptCount val="4"/>
                <c:pt idx="0">
                  <c:v>TABLE SAW</c:v>
                </c:pt>
                <c:pt idx="1">
                  <c:v>PLANER</c:v>
                </c:pt>
                <c:pt idx="2">
                  <c:v>JOINTER</c:v>
                </c:pt>
                <c:pt idx="3">
                  <c:v>OTHER</c:v>
                </c:pt>
              </c:strCache>
            </c:strRef>
          </c:cat>
          <c:val>
            <c:numRef>
              <c:f>工作表1!$C$2:$C$5</c:f>
              <c:numCache>
                <c:formatCode>0%</c:formatCode>
                <c:ptCount val="4"/>
                <c:pt idx="0">
                  <c:v>0.25102914966797057</c:v>
                </c:pt>
                <c:pt idx="1">
                  <c:v>0.50048446482785347</c:v>
                </c:pt>
                <c:pt idx="2">
                  <c:v>0.10547109550782574</c:v>
                </c:pt>
                <c:pt idx="3">
                  <c:v>0.14301528999635021</c:v>
                </c:pt>
              </c:numCache>
            </c:numRef>
          </c:val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2022Q3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0802469135802469E-2"/>
                  <c:y val="-2.572166891928520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345679012345678E-2"/>
                  <c:y val="-1.1224130643577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工作表1!$A$2:$A$5</c:f>
              <c:strCache>
                <c:ptCount val="4"/>
                <c:pt idx="0">
                  <c:v>TABLE SAW</c:v>
                </c:pt>
                <c:pt idx="1">
                  <c:v>PLANER</c:v>
                </c:pt>
                <c:pt idx="2">
                  <c:v>JOINTER</c:v>
                </c:pt>
                <c:pt idx="3">
                  <c:v>OTHER</c:v>
                </c:pt>
              </c:strCache>
            </c:strRef>
          </c:cat>
          <c:val>
            <c:numRef>
              <c:f>工作表1!$D$2:$D$5</c:f>
              <c:numCache>
                <c:formatCode>0%</c:formatCode>
                <c:ptCount val="4"/>
                <c:pt idx="0">
                  <c:v>0.29410357883598937</c:v>
                </c:pt>
                <c:pt idx="1">
                  <c:v>0.44592021937475118</c:v>
                </c:pt>
                <c:pt idx="2">
                  <c:v>0.11037903655747604</c:v>
                </c:pt>
                <c:pt idx="3">
                  <c:v>0.14959716523178343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271808"/>
        <c:axId val="208590464"/>
      </c:barChart>
      <c:catAx>
        <c:axId val="129271808"/>
        <c:scaling>
          <c:orientation val="minMax"/>
        </c:scaling>
        <c:delete val="0"/>
        <c:axPos val="b"/>
        <c:majorTickMark val="out"/>
        <c:minorTickMark val="none"/>
        <c:tickLblPos val="nextTo"/>
        <c:crossAx val="208590464"/>
        <c:crosses val="autoZero"/>
        <c:auto val="1"/>
        <c:lblAlgn val="ctr"/>
        <c:lblOffset val="100"/>
        <c:noMultiLvlLbl val="0"/>
      </c:catAx>
      <c:valAx>
        <c:axId val="20859046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927180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206571400797125E-2"/>
          <c:y val="0.18257175323792971"/>
          <c:w val="0.72869568387284922"/>
          <c:h val="0.750212496213512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3888435601242779E-2"/>
                  <c:y val="-6.4243472182622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317326767064765E-2"/>
                  <c:y val="-6.1323314356139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0722128736945296E-2"/>
                  <c:y val="-3.7962051744276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0634653534129416E-2"/>
                  <c:y val="-5.8403156529656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工作表1!$A$2:$A$4</c:f>
              <c:strCache>
                <c:ptCount val="3"/>
                <c:pt idx="0">
                  <c:v>USA</c:v>
                </c:pt>
                <c:pt idx="1">
                  <c:v>EUROPE</c:v>
                </c:pt>
                <c:pt idx="2">
                  <c:v>OTHER</c:v>
                </c:pt>
              </c:strCache>
            </c:strRef>
          </c:cat>
          <c:val>
            <c:numRef>
              <c:f>工作表1!$B$2:$B$4</c:f>
              <c:numCache>
                <c:formatCode>0.00%</c:formatCode>
                <c:ptCount val="3"/>
                <c:pt idx="0">
                  <c:v>0.8123500265771546</c:v>
                </c:pt>
                <c:pt idx="1">
                  <c:v>6.6465561109359653E-2</c:v>
                </c:pt>
                <c:pt idx="2">
                  <c:v>0.12118441231348571</c:v>
                </c:pt>
              </c:numCache>
            </c:numRef>
          </c:val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4409238240526961E-3"/>
                  <c:y val="1.1680631305931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5317326767064709E-3"/>
                  <c:y val="-7.5924103488554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工作表1!$A$2:$A$4</c:f>
              <c:strCache>
                <c:ptCount val="3"/>
                <c:pt idx="0">
                  <c:v>USA</c:v>
                </c:pt>
                <c:pt idx="1">
                  <c:v>EUROPE</c:v>
                </c:pt>
                <c:pt idx="2">
                  <c:v>OTHER</c:v>
                </c:pt>
              </c:strCache>
            </c:strRef>
          </c:cat>
          <c:val>
            <c:numRef>
              <c:f>工作表1!$C$2:$C$4</c:f>
              <c:numCache>
                <c:formatCode>0.00%</c:formatCode>
                <c:ptCount val="3"/>
                <c:pt idx="0">
                  <c:v>0.8248327920161469</c:v>
                </c:pt>
                <c:pt idx="1">
                  <c:v>7.2653495799554713E-2</c:v>
                </c:pt>
                <c:pt idx="2">
                  <c:v>0.10251371218429838</c:v>
                </c:pt>
              </c:numCache>
            </c:numRef>
          </c:val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2022Q3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6761641048403036E-2"/>
                  <c:y val="-8.76070341313565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253861413651767E-2"/>
                  <c:y val="-3.21217360913112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1269307068258835E-3"/>
                  <c:y val="-8.46845769680023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6849059443771179E-2"/>
                  <c:y val="-4.9642683050208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工作表1!$A$2:$A$4</c:f>
              <c:strCache>
                <c:ptCount val="3"/>
                <c:pt idx="0">
                  <c:v>USA</c:v>
                </c:pt>
                <c:pt idx="1">
                  <c:v>EUROPE</c:v>
                </c:pt>
                <c:pt idx="2">
                  <c:v>OTHER</c:v>
                </c:pt>
              </c:strCache>
            </c:strRef>
          </c:cat>
          <c:val>
            <c:numRef>
              <c:f>工作表1!$D$2:$D$4</c:f>
              <c:numCache>
                <c:formatCode>0.00%</c:formatCode>
                <c:ptCount val="3"/>
                <c:pt idx="0">
                  <c:v>0.88942075771075169</c:v>
                </c:pt>
                <c:pt idx="1">
                  <c:v>3.7130463023314908E-2</c:v>
                </c:pt>
                <c:pt idx="2">
                  <c:v>7.3448779265933462E-2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29273344"/>
        <c:axId val="131301952"/>
      </c:barChart>
      <c:catAx>
        <c:axId val="129273344"/>
        <c:scaling>
          <c:orientation val="minMax"/>
        </c:scaling>
        <c:delete val="0"/>
        <c:axPos val="b"/>
        <c:majorTickMark val="out"/>
        <c:minorTickMark val="none"/>
        <c:tickLblPos val="nextTo"/>
        <c:crossAx val="131301952"/>
        <c:crosses val="autoZero"/>
        <c:auto val="1"/>
        <c:lblAlgn val="ctr"/>
        <c:lblOffset val="100"/>
        <c:noMultiLvlLbl val="0"/>
      </c:catAx>
      <c:valAx>
        <c:axId val="131301952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292733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711925547271013"/>
          <c:y val="0.4514294977328539"/>
          <c:w val="0.18777124935353645"/>
          <c:h val="0.2431486659247472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7049F-408D-41E6-9D76-D526C3D4D673}" type="datetimeFigureOut">
              <a:rPr lang="zh-TW" altLang="en-US" smtClean="0"/>
              <a:t>2022/12/5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950EB-B0D5-4A0E-8E1C-E018076F96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43469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6050B-2945-4FDF-B8E6-D6BF7A1A085D}" type="datetimeFigureOut">
              <a:rPr lang="zh-TW" altLang="en-US" smtClean="0"/>
              <a:t>2022/12/5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4" y="3228895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1DB76-9F0B-485A-9D0D-B552346BB5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62568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741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C03A356-045F-449E-A3FA-64AB957EB8A0}" type="slidenum">
              <a:rPr lang="zh-TW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2022/12/5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4224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2022/12/5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262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2022/12/5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8021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2022/12/5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806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2022/12/5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46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2022/12/5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378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2022/12/5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239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2022/12/5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4822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2022/12/5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8407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2022/12/5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996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2022/12/5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550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B85EA-08FD-49CA-BA4B-8FEBE60C99C2}" type="datetimeFigureOut">
              <a:rPr lang="zh-TW" altLang="en-US" smtClean="0"/>
              <a:t>2022/12/5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9676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 4"/>
          <p:cNvSpPr>
            <a:spLocks noGrp="1" noChangeAspect="1"/>
          </p:cNvSpPr>
          <p:nvPr>
            <p:ph type="title"/>
          </p:nvPr>
        </p:nvSpPr>
        <p:spPr>
          <a:xfrm>
            <a:off x="34925" y="71438"/>
            <a:ext cx="8915400" cy="1196975"/>
          </a:xfrm>
        </p:spPr>
        <p:txBody>
          <a:bodyPr/>
          <a:lstStyle/>
          <a:p>
            <a:pPr eaLnBrk="1" hangingPunct="1"/>
            <a:r>
              <a:rPr lang="zh-TW" altLang="en-US" sz="3200" smtClean="0">
                <a:latin typeface="文泉驛微米黑"/>
                <a:ea typeface="文泉驛微米黑"/>
                <a:cs typeface="文泉驛微米黑"/>
              </a:rPr>
              <a:t>      </a:t>
            </a:r>
          </a:p>
        </p:txBody>
      </p:sp>
      <p:sp>
        <p:nvSpPr>
          <p:cNvPr id="3075" name="直排文字版面配置區 5"/>
          <p:cNvSpPr>
            <a:spLocks noGrp="1"/>
          </p:cNvSpPr>
          <p:nvPr>
            <p:ph type="body" orient="vert" idx="1"/>
          </p:nvPr>
        </p:nvSpPr>
        <p:spPr>
          <a:xfrm>
            <a:off x="458788" y="1916113"/>
            <a:ext cx="8229600" cy="2554287"/>
          </a:xfrm>
        </p:spPr>
        <p:txBody>
          <a:bodyPr vert="horz" anchor="ctr"/>
          <a:lstStyle/>
          <a:p>
            <a:pPr marL="0" indent="0" algn="ctr" eaLnBrk="1" fontAlgn="ctr" hangingPunct="1">
              <a:buFont typeface="Arial" pitchFamily="34" charset="0"/>
              <a:buNone/>
              <a:tabLst>
                <a:tab pos="2159000" algn="ctr"/>
              </a:tabLst>
            </a:pP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111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Q3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法人說明會</a:t>
            </a:r>
          </a:p>
          <a:p>
            <a:pPr marL="0" indent="0" algn="ctr" eaLnBrk="1" hangingPunct="1">
              <a:buFont typeface="Arial" pitchFamily="34" charset="0"/>
              <a:buNone/>
              <a:tabLst>
                <a:tab pos="2159000" algn="ctr"/>
              </a:tabLst>
            </a:pP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股票代碼 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1539</a:t>
            </a:r>
            <a:endParaRPr lang="en-US" altLang="zh-TW" sz="3600" b="1" dirty="0" smtClean="0">
              <a:ea typeface="微軟正黑體" pitchFamily="34" charset="-120"/>
            </a:endParaRPr>
          </a:p>
          <a:p>
            <a:pPr marL="0" indent="0" algn="ctr" eaLnBrk="1" hangingPunct="1">
              <a:buFont typeface="Arial" pitchFamily="34" charset="0"/>
              <a:buNone/>
              <a:tabLst>
                <a:tab pos="2159000" algn="ctr"/>
              </a:tabLst>
            </a:pPr>
            <a:r>
              <a:rPr lang="en-US" altLang="zh-TW" sz="2400" b="1" dirty="0" smtClean="0"/>
              <a:t>2022/12/07</a:t>
            </a:r>
            <a:endParaRPr lang="en-US" altLang="zh-TW" sz="2400" b="1" dirty="0" smtClean="0"/>
          </a:p>
        </p:txBody>
      </p:sp>
      <p:sp>
        <p:nvSpPr>
          <p:cNvPr id="3077" name="文字方塊 3"/>
          <p:cNvSpPr txBox="1">
            <a:spLocks noChangeArrowheads="1"/>
          </p:cNvSpPr>
          <p:nvPr/>
        </p:nvSpPr>
        <p:spPr bwMode="auto">
          <a:xfrm>
            <a:off x="3348038" y="20605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78" name="文字方塊 9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79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kumimoji="0" lang="zh-TW" altLang="en-US" b="1" dirty="0">
                <a:latin typeface="Noto Sans Mono CJK TC Regular"/>
                <a:ea typeface="Noto Sans Mono CJK TC Regular"/>
                <a:cs typeface="Noto Sans Mono CJK TC Regular"/>
              </a:rPr>
              <a:t>巨庭機械股份有限公司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3080" name="文字方塊 11"/>
          <p:cNvSpPr txBox="1">
            <a:spLocks noChangeArrowheads="1"/>
          </p:cNvSpPr>
          <p:nvPr/>
        </p:nvSpPr>
        <p:spPr bwMode="auto">
          <a:xfrm>
            <a:off x="1" y="6237288"/>
            <a:ext cx="918051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81" name="文字方塊 12"/>
          <p:cNvSpPr txBox="1">
            <a:spLocks noChangeArrowheads="1"/>
          </p:cNvSpPr>
          <p:nvPr/>
        </p:nvSpPr>
        <p:spPr bwMode="auto">
          <a:xfrm>
            <a:off x="40445" y="6198625"/>
            <a:ext cx="2592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3082" name="文字方塊 1"/>
          <p:cNvSpPr txBox="1">
            <a:spLocks noChangeArrowheads="1"/>
          </p:cNvSpPr>
          <p:nvPr/>
        </p:nvSpPr>
        <p:spPr bwMode="auto">
          <a:xfrm>
            <a:off x="0" y="6607175"/>
            <a:ext cx="9144001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088" y="4618038"/>
            <a:ext cx="3017837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4614300"/>
            <a:ext cx="436562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78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新</a:t>
            </a:r>
            <a:r>
              <a:rPr lang="zh-TW" altLang="en-US" b="1" dirty="0">
                <a:latin typeface="Noto Sans Mono CJK TC Regular"/>
                <a:ea typeface="Noto Sans Mono CJK TC Regular"/>
                <a:cs typeface="Noto Sans Mono CJK TC Regular"/>
              </a:rPr>
              <a:t>廠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營運</a:t>
            </a:r>
            <a:endParaRPr lang="zh-TW" altLang="en-US" sz="4400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88" y="1556792"/>
            <a:ext cx="68580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95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新</a:t>
            </a:r>
            <a:r>
              <a:rPr lang="zh-TW" altLang="en-US" b="1" dirty="0">
                <a:latin typeface="Noto Sans Mono CJK TC Regular"/>
                <a:ea typeface="Noto Sans Mono CJK TC Regular"/>
                <a:cs typeface="Noto Sans Mono CJK TC Regular"/>
              </a:rPr>
              <a:t>廠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營運</a:t>
            </a:r>
            <a:endParaRPr lang="zh-TW" altLang="en-US" sz="4400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543037"/>
            <a:ext cx="6858000" cy="4577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774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巨</a:t>
            </a:r>
            <a:r>
              <a:rPr lang="zh-TW" altLang="en-US" b="1" dirty="0">
                <a:latin typeface="Noto Sans Mono CJK TC Regular"/>
                <a:ea typeface="Noto Sans Mono CJK TC Regular"/>
                <a:cs typeface="Noto Sans Mono CJK TC Regular"/>
              </a:rPr>
              <a:t>庭機械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股份有限公司</a:t>
            </a:r>
            <a:endParaRPr lang="zh-TW" altLang="en-US" sz="4400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23850" y="1989138"/>
            <a:ext cx="255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8000" dirty="0">
                <a:solidFill>
                  <a:srgbClr val="002060"/>
                </a:solidFill>
              </a:rPr>
              <a:t>Q&amp;A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107404" y="3566715"/>
            <a:ext cx="890446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TW" sz="4800" dirty="0">
                <a:solidFill>
                  <a:srgbClr val="002060"/>
                </a:solidFill>
                <a:latin typeface="Impact" pitchFamily="34" charset="0"/>
              </a:rPr>
              <a:t>Innovation Is an Ongoing Project</a:t>
            </a:r>
            <a:r>
              <a:rPr lang="en-US" altLang="zh-TW" sz="44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472" y="4365104"/>
            <a:ext cx="3018971" cy="1582057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443" y="4365104"/>
            <a:ext cx="4359965" cy="158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82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直排文字版面配置區 5"/>
          <p:cNvSpPr>
            <a:spLocks noGrp="1"/>
          </p:cNvSpPr>
          <p:nvPr>
            <p:ph type="body" orient="vert" idx="1"/>
          </p:nvPr>
        </p:nvSpPr>
        <p:spPr>
          <a:xfrm>
            <a:off x="1955283" y="3429000"/>
            <a:ext cx="6001093" cy="2481263"/>
          </a:xfrm>
        </p:spPr>
        <p:txBody>
          <a:bodyPr vert="horz"/>
          <a:lstStyle/>
          <a:p>
            <a:pPr eaLnBrk="1" hangingPunct="1"/>
            <a:r>
              <a:rPr lang="zh-TW" altLang="en-US" sz="2400" dirty="0" smtClean="0">
                <a:ea typeface="Noto Sans Mono CJK TC Regular"/>
                <a:cs typeface="Noto Sans Mono CJK TC Regular"/>
              </a:rPr>
              <a:t>成立於民國七十年八月</a:t>
            </a:r>
            <a:endParaRPr lang="en-US" altLang="zh-TW" sz="2400" dirty="0" smtClean="0">
              <a:ea typeface="Noto Sans Mono CJK TC Regular"/>
              <a:cs typeface="Noto Sans Mono CJK TC Regular"/>
            </a:endParaRPr>
          </a:p>
          <a:p>
            <a:pPr eaLnBrk="1" hangingPunct="1"/>
            <a:r>
              <a:rPr lang="zh-TW" altLang="en-US" sz="2400" dirty="0" smtClean="0">
                <a:ea typeface="Noto Sans Mono CJK TC Regular"/>
                <a:cs typeface="Noto Sans Mono CJK TC Regular"/>
              </a:rPr>
              <a:t>民國九十年二月上櫃</a:t>
            </a:r>
            <a:endParaRPr lang="en-US" altLang="zh-TW" sz="2400" b="1" dirty="0" smtClean="0">
              <a:ea typeface="Noto Sans Mono CJK TC Regular"/>
              <a:cs typeface="Noto Sans Mono CJK TC Regular"/>
            </a:endParaRPr>
          </a:p>
          <a:p>
            <a:pPr eaLnBrk="1" hangingPunct="1"/>
            <a:r>
              <a:rPr lang="zh-TW" altLang="en-US" sz="2400" dirty="0" smtClean="0">
                <a:ea typeface="Noto Sans Mono CJK TC Regular"/>
                <a:cs typeface="Noto Sans Mono CJK TC Regular"/>
              </a:rPr>
              <a:t>民國九十一年十月轉上市</a:t>
            </a:r>
            <a:endParaRPr lang="en-US" altLang="zh-TW" sz="2400" b="1" dirty="0" smtClean="0">
              <a:ea typeface="Noto Sans Mono CJK TC Regular"/>
              <a:cs typeface="Noto Sans Mono CJK TC Regular"/>
            </a:endParaRPr>
          </a:p>
        </p:txBody>
      </p:sp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5" name="Text Box 10"/>
          <p:cNvSpPr txBox="1">
            <a:spLocks noChangeArrowheads="1"/>
          </p:cNvSpPr>
          <p:nvPr/>
        </p:nvSpPr>
        <p:spPr bwMode="auto">
          <a:xfrm>
            <a:off x="539552" y="1628800"/>
            <a:ext cx="81375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2400" b="1" dirty="0">
                <a:ea typeface="Noto Sans Mono CJK TC Regular"/>
                <a:cs typeface="Noto Sans Mono CJK TC Regular"/>
              </a:rPr>
              <a:t>企業展望</a:t>
            </a:r>
            <a:endParaRPr lang="en-US" altLang="zh-TW" sz="2400" b="1" dirty="0">
              <a:ea typeface="Noto Sans Mono CJK TC Regular"/>
              <a:cs typeface="Noto Sans Mono CJK TC Regular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2400" dirty="0">
                <a:ea typeface="Noto Sans Mono CJK TC Regular"/>
                <a:cs typeface="Noto Sans Mono CJK TC Regular"/>
              </a:rPr>
              <a:t>企業核心：專業木工機器品牌代工</a:t>
            </a:r>
            <a:endParaRPr lang="en-US" altLang="zh-TW" sz="2400" dirty="0">
              <a:ea typeface="Noto Sans Mono CJK TC Regular"/>
              <a:cs typeface="Noto Sans Mono CJK TC Regular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dirty="0">
                <a:ea typeface="Noto Sans Mono CJK TC Regular"/>
                <a:cs typeface="Noto Sans Mono CJK TC Regular"/>
              </a:rPr>
              <a:t>                      </a:t>
            </a:r>
            <a:r>
              <a:rPr lang="zh-TW" altLang="en-US" sz="2400" dirty="0">
                <a:ea typeface="Noto Sans Mono CJK TC Regular"/>
                <a:cs typeface="Noto Sans Mono CJK TC Regular"/>
              </a:rPr>
              <a:t>主要出口市場：北美及歐洲</a:t>
            </a:r>
            <a:r>
              <a:rPr lang="en-US" altLang="zh-TW" sz="2400" b="1" dirty="0">
                <a:latin typeface="Arial" pitchFamily="34" charset="0"/>
                <a:ea typeface="Noto Sans Mono CJK TC Regular"/>
                <a:cs typeface="Noto Sans Mono CJK TC Regular"/>
              </a:rPr>
              <a:t> 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b="1" dirty="0">
                <a:latin typeface="Noto Sans Mono CJK TC Regular" pitchFamily="34" charset="-120"/>
                <a:ea typeface="Noto Sans Mono CJK TC Regular" pitchFamily="34" charset="-120"/>
                <a:cs typeface="文泉驛微米黑" panose="020B0606030804020204" pitchFamily="34" charset="-120"/>
              </a:rPr>
              <a:t>公司簡介</a:t>
            </a:r>
            <a:endParaRPr lang="zh-TW" altLang="en-US" sz="4400" b="1" dirty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83575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b="1" dirty="0" smtClean="0">
                <a:latin typeface="Noto Sans Mono CJK TC Regular" pitchFamily="34" charset="-120"/>
                <a:ea typeface="Noto Sans Mono CJK TC Regular" pitchFamily="34" charset="-120"/>
                <a:cs typeface="文泉驛微米黑" panose="020B0606030804020204" pitchFamily="34" charset="-120"/>
              </a:rPr>
              <a:t>主要產品</a:t>
            </a:r>
            <a:endParaRPr lang="zh-TW" altLang="en-US" sz="4400" b="1" dirty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11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63738"/>
            <a:ext cx="1301750" cy="130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14538"/>
            <a:ext cx="200660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149502"/>
            <a:ext cx="1873250" cy="165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圖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04369"/>
            <a:ext cx="1138237" cy="13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24"/>
          <p:cNvSpPr>
            <a:spLocks noChangeArrowheads="1"/>
          </p:cNvSpPr>
          <p:nvPr/>
        </p:nvSpPr>
        <p:spPr bwMode="auto">
          <a:xfrm>
            <a:off x="1691680" y="3286943"/>
            <a:ext cx="17256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TW" altLang="en-US" sz="1800" dirty="0">
                <a:ea typeface="Noto Sans Mono CJK TC Regular"/>
                <a:cs typeface="文泉驛微米黑"/>
              </a:rPr>
              <a:t>桌上型</a:t>
            </a:r>
            <a:r>
              <a:rPr kumimoji="0" lang="en-US" altLang="zh-TW" sz="1800" dirty="0">
                <a:ea typeface="Noto Sans Mono CJK TC Regular"/>
                <a:cs typeface="文泉驛微米黑"/>
              </a:rPr>
              <a:t>/</a:t>
            </a:r>
            <a:r>
              <a:rPr kumimoji="0" lang="zh-TW" altLang="en-US" sz="1800" dirty="0">
                <a:ea typeface="Noto Sans Mono CJK TC Regular"/>
                <a:cs typeface="文泉驛微米黑"/>
              </a:rPr>
              <a:t>落地型</a:t>
            </a:r>
            <a:endParaRPr kumimoji="0" lang="en-US" altLang="zh-TW" sz="1800" dirty="0">
              <a:ea typeface="Noto Sans Mono CJK TC Regular"/>
              <a:cs typeface="文泉驛微米黑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TW" altLang="en-US" sz="1800" dirty="0">
                <a:ea typeface="Noto Sans Mono CJK TC Regular"/>
                <a:cs typeface="文泉驛微米黑"/>
              </a:rPr>
              <a:t>自動刨木機</a:t>
            </a:r>
          </a:p>
        </p:txBody>
      </p:sp>
      <p:sp>
        <p:nvSpPr>
          <p:cNvPr id="17" name="矩形 27"/>
          <p:cNvSpPr>
            <a:spLocks noChangeArrowheads="1"/>
          </p:cNvSpPr>
          <p:nvPr/>
        </p:nvSpPr>
        <p:spPr bwMode="auto">
          <a:xfrm>
            <a:off x="5220072" y="3279775"/>
            <a:ext cx="16589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TW" altLang="en-US" sz="1800" dirty="0">
                <a:ea typeface="Noto Sans Mono CJK TC Regular"/>
                <a:cs typeface="文泉驛微米黑"/>
              </a:rPr>
              <a:t>桌上型</a:t>
            </a:r>
            <a:r>
              <a:rPr kumimoji="0" lang="en-US" altLang="zh-TW" sz="1800" dirty="0">
                <a:ea typeface="Noto Sans Mono CJK TC Regular"/>
                <a:cs typeface="文泉驛微米黑"/>
              </a:rPr>
              <a:t>/</a:t>
            </a:r>
            <a:r>
              <a:rPr kumimoji="0" lang="zh-TW" altLang="en-US" sz="1800" dirty="0">
                <a:ea typeface="Noto Sans Mono CJK TC Regular"/>
                <a:cs typeface="文泉驛微米黑"/>
              </a:rPr>
              <a:t>落地型</a:t>
            </a:r>
            <a:endParaRPr kumimoji="0" lang="en-US" altLang="zh-TW" sz="1800" dirty="0">
              <a:ea typeface="Noto Sans Mono CJK TC Regular"/>
              <a:cs typeface="文泉驛微米黑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TW" altLang="en-US" sz="1800" dirty="0">
                <a:ea typeface="Noto Sans Mono CJK TC Regular"/>
                <a:cs typeface="文泉驛微米黑"/>
              </a:rPr>
              <a:t>圓鋸機</a:t>
            </a:r>
          </a:p>
        </p:txBody>
      </p:sp>
      <p:sp>
        <p:nvSpPr>
          <p:cNvPr id="18" name="矩形 26"/>
          <p:cNvSpPr>
            <a:spLocks noChangeArrowheads="1"/>
          </p:cNvSpPr>
          <p:nvPr/>
        </p:nvSpPr>
        <p:spPr bwMode="auto">
          <a:xfrm>
            <a:off x="1907704" y="5507385"/>
            <a:ext cx="13382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TW" altLang="en-US" sz="1800" dirty="0">
                <a:ea typeface="Noto Sans Mono CJK TC Regular"/>
                <a:cs typeface="文泉驛微米黑"/>
              </a:rPr>
              <a:t>手動刨木機</a:t>
            </a:r>
          </a:p>
        </p:txBody>
      </p:sp>
      <p:sp>
        <p:nvSpPr>
          <p:cNvPr id="19" name="矩形 26"/>
          <p:cNvSpPr>
            <a:spLocks noChangeArrowheads="1"/>
          </p:cNvSpPr>
          <p:nvPr/>
        </p:nvSpPr>
        <p:spPr bwMode="auto">
          <a:xfrm>
            <a:off x="5537994" y="5518150"/>
            <a:ext cx="11079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 smtClean="0">
                <a:ea typeface="Noto Sans Mono CJK TC Regular"/>
                <a:cs typeface="文泉驛微米黑"/>
              </a:rPr>
              <a:t>單立軸</a:t>
            </a:r>
            <a:r>
              <a:rPr kumimoji="0" lang="zh-TW" altLang="en-US" sz="1800" dirty="0" smtClean="0">
                <a:ea typeface="Noto Sans Mono CJK TC Regular"/>
                <a:cs typeface="文泉驛微米黑"/>
              </a:rPr>
              <a:t>機</a:t>
            </a:r>
            <a:endParaRPr kumimoji="0" lang="zh-TW" altLang="en-US" sz="1800" dirty="0">
              <a:ea typeface="Noto Sans Mono CJK TC Regular"/>
              <a:cs typeface="文泉驛微米黑"/>
            </a:endParaRPr>
          </a:p>
        </p:txBody>
      </p:sp>
    </p:spTree>
    <p:extLst>
      <p:ext uri="{BB962C8B-B14F-4D97-AF65-F5344CB8AC3E}">
        <p14:creationId xmlns:p14="http://schemas.microsoft.com/office/powerpoint/2010/main" val="240393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b="1" dirty="0" smtClean="0">
                <a:latin typeface="Noto Sans Mono CJK TC Regular" pitchFamily="34" charset="-120"/>
                <a:ea typeface="Noto Sans Mono CJK TC Regular" pitchFamily="34" charset="-120"/>
                <a:cs typeface="文泉驛微米黑" panose="020B0606030804020204" pitchFamily="34" charset="-120"/>
              </a:rPr>
              <a:t>市場區塊</a:t>
            </a:r>
            <a:endParaRPr lang="zh-TW" altLang="en-US" sz="4400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 bwMode="auto">
          <a:xfrm>
            <a:off x="1835150" y="1600200"/>
            <a:ext cx="66976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dirty="0" smtClean="0">
                <a:latin typeface="Noto Sans Mono CJK TC Regular"/>
                <a:ea typeface="Noto Sans Mono CJK TC Regular"/>
              </a:rPr>
              <a:t> </a:t>
            </a:r>
            <a:r>
              <a:rPr lang="zh-TW" altLang="en-US" dirty="0" smtClean="0">
                <a:latin typeface="Noto Sans Mono CJK TC Regular" pitchFamily="34" charset="-120"/>
                <a:ea typeface="Noto Sans Mono CJK TC Regular"/>
              </a:rPr>
              <a:t>建築</a:t>
            </a:r>
            <a:endParaRPr kumimoji="0" lang="en-US" altLang="zh-TW" dirty="0" smtClean="0">
              <a:latin typeface="+mn-lt"/>
              <a:ea typeface="Noto Sans Mono CJK TC Regular"/>
            </a:endParaRPr>
          </a:p>
          <a:p>
            <a:pPr eaLnBrk="1" hangingPunct="1">
              <a:defRPr/>
            </a:pPr>
            <a:r>
              <a:rPr kumimoji="0" lang="zh-TW" altLang="en-US" dirty="0" smtClean="0">
                <a:latin typeface="+mn-lt"/>
                <a:ea typeface="Noto Sans Mono CJK TC Regular"/>
              </a:rPr>
              <a:t> 居家補強</a:t>
            </a:r>
            <a:endParaRPr kumimoji="0" lang="en-US" altLang="zh-TW" dirty="0" smtClean="0">
              <a:latin typeface="+mn-lt"/>
              <a:ea typeface="Noto Sans Mono CJK TC Regular"/>
            </a:endParaRPr>
          </a:p>
          <a:p>
            <a:pPr eaLnBrk="1" hangingPunct="1">
              <a:defRPr/>
            </a:pPr>
            <a:r>
              <a:rPr kumimoji="0" lang="zh-TW" altLang="en-US" dirty="0" smtClean="0">
                <a:latin typeface="+mn-lt"/>
                <a:ea typeface="Noto Sans Mono CJK TC Regular"/>
              </a:rPr>
              <a:t> </a:t>
            </a:r>
            <a:r>
              <a:rPr lang="zh-TW" altLang="en-US" dirty="0" smtClean="0">
                <a:latin typeface="+mn-lt"/>
                <a:ea typeface="Noto Sans Mono CJK TC Regular"/>
              </a:rPr>
              <a:t>傢</a:t>
            </a:r>
            <a:r>
              <a:rPr lang="zh-TW" altLang="en-US" dirty="0">
                <a:latin typeface="+mn-lt"/>
                <a:ea typeface="Noto Sans Mono CJK TC Regular"/>
              </a:rPr>
              <a:t>俱</a:t>
            </a:r>
            <a:endParaRPr kumimoji="0" lang="en-US" altLang="zh-TW" dirty="0" smtClean="0">
              <a:latin typeface="+mn-lt"/>
              <a:ea typeface="Noto Sans Mono CJK TC Regular"/>
            </a:endParaRPr>
          </a:p>
          <a:p>
            <a:pPr eaLnBrk="1" hangingPunct="1">
              <a:defRPr/>
            </a:pPr>
            <a:r>
              <a:rPr kumimoji="0" lang="zh-TW" altLang="en-US" dirty="0" smtClean="0">
                <a:latin typeface="+mn-lt"/>
                <a:ea typeface="Noto Sans Mono CJK TC Regular"/>
              </a:rPr>
              <a:t> </a:t>
            </a:r>
            <a:r>
              <a:rPr lang="zh-TW" altLang="en-US" dirty="0" smtClean="0">
                <a:latin typeface="+mn-lt"/>
                <a:ea typeface="Noto Sans Mono CJK TC Regular"/>
              </a:rPr>
              <a:t>翻修</a:t>
            </a:r>
            <a:endParaRPr kumimoji="0" lang="en-US" altLang="zh-TW" dirty="0" smtClean="0">
              <a:latin typeface="+mn-lt"/>
              <a:ea typeface="Noto Sans Mono CJK TC Regular"/>
            </a:endParaRPr>
          </a:p>
          <a:p>
            <a:pPr eaLnBrk="1" hangingPunct="1">
              <a:defRPr/>
            </a:pPr>
            <a:r>
              <a:rPr kumimoji="0" lang="zh-TW" altLang="en-US" dirty="0" smtClean="0">
                <a:latin typeface="Noto Sans Mono CJK TC Regular"/>
                <a:ea typeface="Noto Sans Mono CJK TC Regular"/>
              </a:rPr>
              <a:t> </a:t>
            </a:r>
            <a:r>
              <a:rPr lang="zh-TW" altLang="en-US" dirty="0" smtClean="0">
                <a:latin typeface="Noto Sans Mono CJK TC Regular" pitchFamily="34" charset="-120"/>
                <a:ea typeface="Noto Sans Mono CJK TC Regular"/>
              </a:rPr>
              <a:t>文</a:t>
            </a:r>
            <a:r>
              <a:rPr lang="zh-TW" altLang="en-US" dirty="0">
                <a:latin typeface="Noto Sans Mono CJK TC Regular" pitchFamily="34" charset="-120"/>
                <a:ea typeface="Noto Sans Mono CJK TC Regular"/>
              </a:rPr>
              <a:t>創 </a:t>
            </a:r>
            <a:endParaRPr kumimoji="0" lang="en-US" altLang="zh-TW" dirty="0" smtClean="0">
              <a:ea typeface="Noto Sans Mono CJK TC Regular"/>
            </a:endParaRPr>
          </a:p>
          <a:p>
            <a:pPr eaLnBrk="1" hangingPunct="1">
              <a:defRPr/>
            </a:pPr>
            <a:r>
              <a:rPr kumimoji="0" lang="en-US" altLang="zh-TW" dirty="0" smtClean="0">
                <a:ea typeface="Noto Sans Mono CJK TC Regular"/>
              </a:rPr>
              <a:t> </a:t>
            </a:r>
            <a:r>
              <a:rPr kumimoji="0" lang="zh-TW" altLang="en-US" dirty="0" smtClean="0">
                <a:ea typeface="Noto Sans Mono CJK TC Regular"/>
              </a:rPr>
              <a:t>業餘木工</a:t>
            </a:r>
            <a:endParaRPr kumimoji="0" lang="zh-TW" altLang="en-US" dirty="0" smtClean="0">
              <a:latin typeface="Noto Sans Mono CJK TC Regular"/>
              <a:ea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28396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內容版面配置區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41703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109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年 </a:t>
            </a: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~ 111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年 </a:t>
            </a: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Q3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 營收</a:t>
            </a: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-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依產品 </a:t>
            </a:r>
            <a:endParaRPr lang="zh-TW" altLang="en-US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727030"/>
              </p:ext>
            </p:extLst>
          </p:nvPr>
        </p:nvGraphicFramePr>
        <p:xfrm>
          <a:off x="4572001" y="1268760"/>
          <a:ext cx="4178299" cy="1047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2132"/>
                <a:gridCol w="939086"/>
                <a:gridCol w="1056472"/>
                <a:gridCol w="1040609"/>
              </a:tblGrid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u="none" strike="noStrike" dirty="0">
                          <a:effectLst/>
                        </a:rPr>
                        <a:t> 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2020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u="none" strike="noStrike" dirty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2021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 smtClean="0">
                          <a:effectLst/>
                        </a:rPr>
                        <a:t>2022 </a:t>
                      </a:r>
                      <a:r>
                        <a:rPr lang="en-US" sz="1200" u="none" strike="noStrike" dirty="0">
                          <a:effectLst/>
                        </a:rPr>
                        <a:t>Q1~Q3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TABLE SAW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25%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25%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29%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PLANER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50%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50%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45%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JOINTER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10%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11%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11%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OTHER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15%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14%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15%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91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109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年 </a:t>
            </a: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~ 111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年 </a:t>
            </a: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Q3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 營收</a:t>
            </a: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-</a:t>
            </a:r>
            <a:r>
              <a:rPr lang="zh-TW" altLang="en-US" b="1" dirty="0" smtClean="0">
                <a:latin typeface="Noto Sans Mono CJK TC Regular" pitchFamily="34" charset="-120"/>
                <a:ea typeface="Noto Sans Mono CJK TC Regular" pitchFamily="34" charset="-120"/>
              </a:rPr>
              <a:t>地區別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 </a:t>
            </a:r>
            <a:endParaRPr lang="zh-TW" altLang="en-US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graphicFrame>
        <p:nvGraphicFramePr>
          <p:cNvPr id="11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8407655"/>
              </p:ext>
            </p:extLst>
          </p:nvPr>
        </p:nvGraphicFramePr>
        <p:xfrm>
          <a:off x="457200" y="1600201"/>
          <a:ext cx="8579296" cy="434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664571"/>
              </p:ext>
            </p:extLst>
          </p:nvPr>
        </p:nvGraphicFramePr>
        <p:xfrm>
          <a:off x="4031828" y="1340768"/>
          <a:ext cx="3492500" cy="876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5800"/>
                <a:gridCol w="901700"/>
                <a:gridCol w="876300"/>
                <a:gridCol w="1028700"/>
              </a:tblGrid>
              <a:tr h="21907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2020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2021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 smtClean="0">
                          <a:effectLst/>
                        </a:rPr>
                        <a:t>2022 </a:t>
                      </a:r>
                      <a:r>
                        <a:rPr lang="en-US" sz="1200" u="none" strike="noStrike" dirty="0">
                          <a:effectLst/>
                        </a:rPr>
                        <a:t>Q1~Q3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5" marR="9525" marT="9525" marB="0" anchor="ctr"/>
                </a:tc>
              </a:tr>
              <a:tr h="2190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USA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81.24%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82.48%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88.94%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5" marR="9525" marT="9525" marB="0" anchor="ctr"/>
                </a:tc>
              </a:tr>
              <a:tr h="2190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EUROPE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6.65%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7.27%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3.71%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5" marR="9525" marT="9525" marB="0" anchor="ctr"/>
                </a:tc>
              </a:tr>
              <a:tr h="2190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</a:rPr>
                        <a:t>OTHERS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12.12%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10.25%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 smtClean="0">
                          <a:effectLst/>
                        </a:rPr>
                        <a:t>7.34%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48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110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年</a:t>
            </a:r>
            <a:r>
              <a:rPr lang="zh-TW" altLang="en-US" b="1" dirty="0">
                <a:latin typeface="Noto Sans Mono CJK TC Regular"/>
                <a:ea typeface="Noto Sans Mono CJK TC Regular"/>
                <a:cs typeface="Noto Sans Mono CJK TC Regular"/>
              </a:rPr>
              <a:t>與</a:t>
            </a: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111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年</a:t>
            </a:r>
            <a:r>
              <a:rPr lang="zh-TW" altLang="en-US" b="1" dirty="0">
                <a:ea typeface="Noto Sans Mono CJK TC Regular"/>
                <a:cs typeface="Noto Sans Mono CJK TC Regular"/>
              </a:rPr>
              <a:t>損益比較</a:t>
            </a:r>
            <a:endParaRPr lang="zh-TW" altLang="en-US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037871"/>
              </p:ext>
            </p:extLst>
          </p:nvPr>
        </p:nvGraphicFramePr>
        <p:xfrm>
          <a:off x="395288" y="1916833"/>
          <a:ext cx="8424862" cy="39296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5194"/>
                <a:gridCol w="910796"/>
                <a:gridCol w="910796"/>
                <a:gridCol w="983245"/>
                <a:gridCol w="1021196"/>
                <a:gridCol w="1090195"/>
                <a:gridCol w="1090195"/>
                <a:gridCol w="983245"/>
              </a:tblGrid>
              <a:tr h="33615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111</a:t>
                      </a:r>
                      <a:r>
                        <a:rPr lang="zh-TW" altLang="en-US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年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110</a:t>
                      </a:r>
                      <a:r>
                        <a:rPr lang="zh-TW" altLang="en-US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年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u="none" strike="noStrike" dirty="0" smtClean="0">
                          <a:effectLst/>
                        </a:rPr>
                        <a:t>相較</a:t>
                      </a:r>
                      <a:r>
                        <a:rPr lang="en-US" altLang="zh-TW" sz="1200" b="1" u="none" strike="noStrike" dirty="0" smtClean="0">
                          <a:effectLst/>
                        </a:rPr>
                        <a:t>110</a:t>
                      </a:r>
                      <a:r>
                        <a:rPr lang="zh-TW" altLang="en-US" sz="1200" b="1" u="none" strike="noStrike" dirty="0" smtClean="0">
                          <a:effectLst/>
                        </a:rPr>
                        <a:t>年成長</a:t>
                      </a:r>
                      <a:r>
                        <a:rPr lang="en-US" altLang="zh-TW" sz="1200" b="1" u="none" strike="noStrike" baseline="0" dirty="0" smtClean="0">
                          <a:effectLst/>
                        </a:rPr>
                        <a:t>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64740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項日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Q1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Q2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Q3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Q1~Q3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Q1~Q3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Amount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u="none" strike="noStrike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en-US" altLang="zh-TW" sz="1200" b="1" i="0" u="none" strike="noStrike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</a:tr>
              <a:tr h="3892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銷貨收入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818,816 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effectLst/>
                        </a:rPr>
                        <a:t> 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 740,122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648,791 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2,207,729 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2,196,398 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11,331</a:t>
                      </a:r>
                      <a:endParaRPr lang="en-US" altLang="zh-TW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0.52%</a:t>
                      </a:r>
                      <a:endParaRPr lang="en-US" altLang="zh-TW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6" marB="0" anchor="ctr"/>
                </a:tc>
              </a:tr>
              <a:tr h="341194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銷貨毛利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86,609 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effectLst/>
                        </a:rPr>
                        <a:t>   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 90,984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effectLst/>
                        </a:rPr>
                        <a:t>    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 92,750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270,343 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   </a:t>
                      </a:r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231,760 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      </a:t>
                      </a:r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38,583 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16.65%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</a:tr>
              <a:tr h="32754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銷貨毛利率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</a:rPr>
                        <a:t>10.58%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</a:rPr>
                        <a:t>12.29%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</a:rPr>
                        <a:t>14.30%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</a:rPr>
                        <a:t>12.25%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10.55%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</a:tr>
              <a:tr h="39578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營業費用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29,853 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31,275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effectLst/>
                        </a:rPr>
                        <a:t>   </a:t>
                      </a:r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26,801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87,929 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     </a:t>
                      </a:r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77,311 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10,618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13.73%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</a:tr>
              <a:tr h="38213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費用比率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</a:rPr>
                        <a:t>3.65%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</a:rPr>
                        <a:t>4.23%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</a:rPr>
                        <a:t>4.13</a:t>
                      </a:r>
                      <a:r>
                        <a:rPr lang="en-US" altLang="zh-TW" sz="1200" u="none" strike="noStrike" dirty="0">
                          <a:effectLst/>
                        </a:rPr>
                        <a:t>%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</a:rPr>
                        <a:t>3.98%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3.52%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</a:tr>
              <a:tr h="38213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 smtClean="0">
                          <a:effectLst/>
                          <a:ea typeface="Noto Sans Mono CJK TC Regular"/>
                        </a:rPr>
                        <a:t>營業淨利益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56,756 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59,709 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effectLst/>
                        </a:rPr>
                        <a:t>    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 65,949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effectLst/>
                        </a:rPr>
                        <a:t>   </a:t>
                      </a:r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182,414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   </a:t>
                      </a:r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154,449 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29,965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18.11%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</a:tr>
              <a:tr h="36849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 smtClean="0">
                          <a:effectLst/>
                          <a:ea typeface="Noto Sans Mono CJK TC Regular"/>
                        </a:rPr>
                        <a:t>營業利益率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6.93%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8.07%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10.16%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8.26%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7.03%</a:t>
                      </a:r>
                      <a:endParaRPr lang="en-US" altLang="zh-TW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</a:tr>
              <a:tr h="38213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淨利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97,796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effectLst/>
                        </a:rPr>
                        <a:t>    </a:t>
                      </a:r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199,974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113,266 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411,036 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effectLst/>
                        </a:rPr>
                        <a:t>      </a:t>
                      </a:r>
                      <a:r>
                        <a:rPr lang="en-US" altLang="zh-TW" sz="1200" u="none" strike="noStrike" dirty="0">
                          <a:effectLst/>
                        </a:rPr>
                        <a:t>72,167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</a:rPr>
                        <a:t>338,869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</a:rPr>
                        <a:t>469.56%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 smtClean="0">
                          <a:effectLst/>
                          <a:ea typeface="Noto Sans Mono CJK TC Regular"/>
                        </a:rPr>
                        <a:t>每股盈餘</a:t>
                      </a:r>
                      <a:endParaRPr lang="en-US" altLang="zh-TW" sz="1200" u="none" strike="noStrike" dirty="0" smtClean="0">
                        <a:effectLst/>
                        <a:ea typeface="Noto Sans Mono CJK TC Regular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</a:rPr>
                        <a:t>1.49</a:t>
                      </a:r>
                      <a:r>
                        <a:rPr lang="zh-TW" altLang="en-US" sz="1200" u="none" strike="noStrike" dirty="0" smtClean="0">
                          <a:effectLst/>
                        </a:rPr>
                        <a:t>       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3.06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1.73 </a:t>
                      </a:r>
                      <a:endParaRPr lang="en-US" altLang="zh-TW" sz="1200" u="none" strike="noStrike" dirty="0">
                        <a:effectLst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</a:rPr>
                        <a:t>6.28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effectLst/>
                        </a:rPr>
                        <a:t>          </a:t>
                      </a:r>
                      <a:r>
                        <a:rPr lang="en-US" altLang="zh-TW" sz="1200" u="none" strike="noStrike" dirty="0">
                          <a:effectLst/>
                        </a:rPr>
                        <a:t>1.10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/>
                </a:tc>
              </a:tr>
            </a:tbl>
          </a:graphicData>
        </a:graphic>
      </p:graphicFrame>
      <p:sp>
        <p:nvSpPr>
          <p:cNvPr id="12" name="文字方塊 9"/>
          <p:cNvSpPr txBox="1">
            <a:spLocks noChangeArrowheads="1"/>
          </p:cNvSpPr>
          <p:nvPr/>
        </p:nvSpPr>
        <p:spPr bwMode="auto">
          <a:xfrm>
            <a:off x="5867400" y="1362794"/>
            <a:ext cx="30257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TW" altLang="en-US" sz="1600" dirty="0"/>
              <a:t>新台幣：千元</a:t>
            </a:r>
            <a:r>
              <a:rPr kumimoji="0" lang="en-US" altLang="zh-TW" sz="1600" dirty="0"/>
              <a:t>   / EPS</a:t>
            </a:r>
            <a:r>
              <a:rPr kumimoji="0" lang="zh-TW" altLang="en-US" sz="1600" dirty="0"/>
              <a:t>：新台幣元</a:t>
            </a:r>
            <a:endParaRPr kumimoji="0" lang="en-US" altLang="zh-TW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54269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b="1" dirty="0" smtClean="0">
                <a:latin typeface="Noto Sans Mono CJK TC Regular" pitchFamily="34" charset="-120"/>
                <a:ea typeface="Noto Sans Mono CJK TC Regular" pitchFamily="34" charset="-120"/>
                <a:cs typeface="文泉驛微米黑" panose="020B0606030804020204" pitchFamily="34" charset="-120"/>
              </a:rPr>
              <a:t>合作夥伴</a:t>
            </a:r>
            <a:endParaRPr lang="zh-TW" altLang="en-US" sz="4400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441" y="1601688"/>
            <a:ext cx="703897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38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營運風險</a:t>
            </a:r>
            <a:endParaRPr lang="zh-TW" altLang="en-US" sz="4400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1903413" y="1916113"/>
            <a:ext cx="6413500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zh-TW" altLang="en-US" dirty="0">
                <a:ea typeface="Noto Sans Mono CJK TC Regular"/>
                <a:cs typeface="Noto Sans Mono CJK TC Regular"/>
              </a:rPr>
              <a:t>匯率風險 </a:t>
            </a:r>
            <a:endParaRPr lang="en-US" altLang="zh-TW" dirty="0">
              <a:ea typeface="Noto Sans Mono CJK TC Regular"/>
              <a:cs typeface="Noto Sans Mono CJK TC Regular"/>
            </a:endParaRPr>
          </a:p>
          <a:p>
            <a:r>
              <a:rPr lang="zh-TW" altLang="en-US" dirty="0">
                <a:ea typeface="Noto Sans Mono CJK TC Regular"/>
                <a:cs typeface="Noto Sans Mono CJK TC Regular"/>
              </a:rPr>
              <a:t>原物料風險 </a:t>
            </a:r>
            <a:r>
              <a:rPr lang="en-US" altLang="zh-TW" dirty="0">
                <a:ea typeface="Noto Sans Mono CJK TC Regular"/>
                <a:cs typeface="Noto Sans Mono CJK TC Regular"/>
              </a:rPr>
              <a:t> </a:t>
            </a:r>
          </a:p>
          <a:p>
            <a:r>
              <a:rPr lang="zh-TW" altLang="en-US" dirty="0">
                <a:ea typeface="Noto Sans Mono CJK TC Regular"/>
                <a:cs typeface="Noto Sans Mono CJK TC Regular"/>
              </a:rPr>
              <a:t>市場未知風險</a:t>
            </a:r>
            <a:endParaRPr kumimoji="0" lang="en-US" altLang="zh-TW" dirty="0">
              <a:solidFill>
                <a:srgbClr val="000000"/>
              </a:solidFill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22333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2315</TotalTime>
  <Words>400</Words>
  <Application>Microsoft Office PowerPoint</Application>
  <PresentationFormat>如螢幕大小 (4:3)</PresentationFormat>
  <Paragraphs>186</Paragraphs>
  <Slides>12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Office 佈景主題</vt:lpstr>
      <vt:lpstr>    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803林益存</dc:creator>
  <cp:lastModifiedBy>206莊佳玲副理[Jolion]</cp:lastModifiedBy>
  <cp:revision>146</cp:revision>
  <cp:lastPrinted>2022-11-23T01:26:03Z</cp:lastPrinted>
  <dcterms:created xsi:type="dcterms:W3CDTF">2017-04-05T01:57:54Z</dcterms:created>
  <dcterms:modified xsi:type="dcterms:W3CDTF">2022-12-05T06:48:38Z</dcterms:modified>
</cp:coreProperties>
</file>