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handoutMasterIdLst>
    <p:handoutMasterId r:id="rId18"/>
  </p:handoutMasterIdLst>
  <p:sldIdLst>
    <p:sldId id="276" r:id="rId2"/>
    <p:sldId id="277" r:id="rId3"/>
    <p:sldId id="283" r:id="rId4"/>
    <p:sldId id="284" r:id="rId5"/>
    <p:sldId id="287" r:id="rId6"/>
    <p:sldId id="285" r:id="rId7"/>
    <p:sldId id="286" r:id="rId8"/>
    <p:sldId id="288" r:id="rId9"/>
    <p:sldId id="294" r:id="rId10"/>
    <p:sldId id="296" r:id="rId11"/>
    <p:sldId id="299" r:id="rId12"/>
    <p:sldId id="289" r:id="rId13"/>
    <p:sldId id="290" r:id="rId14"/>
    <p:sldId id="291" r:id="rId15"/>
    <p:sldId id="292" r:id="rId16"/>
  </p:sldIdLst>
  <p:sldSz cx="9144000" cy="6858000" type="screen4x3"/>
  <p:notesSz cx="9926638" cy="67976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300" y="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0061728395061727E-2"/>
                  <c:y val="-5.61228626924260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2345679012345678E-2"/>
                  <c:y val="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工作表1!$A$2:$A$5</c:f>
              <c:strCache>
                <c:ptCount val="4"/>
                <c:pt idx="0">
                  <c:v>TABLE SAW</c:v>
                </c:pt>
                <c:pt idx="1">
                  <c:v>PLANER</c:v>
                </c:pt>
                <c:pt idx="2">
                  <c:v>JOINTER</c:v>
                </c:pt>
                <c:pt idx="3">
                  <c:v>OTHER</c:v>
                </c:pt>
              </c:strCache>
            </c:strRef>
          </c:cat>
          <c:val>
            <c:numRef>
              <c:f>工作表1!$B$2:$B$5</c:f>
              <c:numCache>
                <c:formatCode>0%</c:formatCode>
                <c:ptCount val="4"/>
                <c:pt idx="0">
                  <c:v>0.25102914966797057</c:v>
                </c:pt>
                <c:pt idx="1">
                  <c:v>0.50048446482785347</c:v>
                </c:pt>
                <c:pt idx="2">
                  <c:v>0.10547109550782574</c:v>
                </c:pt>
                <c:pt idx="3">
                  <c:v>0.14301528999635021</c:v>
                </c:pt>
              </c:numCache>
            </c:numRef>
          </c:val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2345679012345678E-2"/>
                  <c:y val="1.12241306435779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432098765432098E-3"/>
                  <c:y val="-5.61228626924260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2592592592592587E-3"/>
                  <c:y val="-6.45387512005733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5432098765432098E-3"/>
                  <c:y val="-6.17327185396787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工作表1!$A$2:$A$5</c:f>
              <c:strCache>
                <c:ptCount val="4"/>
                <c:pt idx="0">
                  <c:v>TABLE SAW</c:v>
                </c:pt>
                <c:pt idx="1">
                  <c:v>PLANER</c:v>
                </c:pt>
                <c:pt idx="2">
                  <c:v>JOINTER</c:v>
                </c:pt>
                <c:pt idx="3">
                  <c:v>OTHER</c:v>
                </c:pt>
              </c:strCache>
            </c:strRef>
          </c:cat>
          <c:val>
            <c:numRef>
              <c:f>工作表1!$C$2:$C$5</c:f>
              <c:numCache>
                <c:formatCode>0%</c:formatCode>
                <c:ptCount val="4"/>
                <c:pt idx="0">
                  <c:v>0.30249484116301922</c:v>
                </c:pt>
                <c:pt idx="1">
                  <c:v>0.42127308777042644</c:v>
                </c:pt>
                <c:pt idx="2">
                  <c:v>0.10914175112066458</c:v>
                </c:pt>
                <c:pt idx="3">
                  <c:v>0.16709031994588971</c:v>
                </c:pt>
              </c:numCache>
            </c:numRef>
          </c:val>
        </c:ser>
        <c:ser>
          <c:idx val="2"/>
          <c:order val="2"/>
          <c:tx>
            <c:strRef>
              <c:f>工作表1!$D$1</c:f>
              <c:strCache>
                <c:ptCount val="1"/>
                <c:pt idx="0">
                  <c:v>2023Q3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0802469135802469E-2"/>
                  <c:y val="-2.572166891928520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345679012345678E-2"/>
                  <c:y val="-1.12241306435779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工作表1!$A$2:$A$5</c:f>
              <c:strCache>
                <c:ptCount val="4"/>
                <c:pt idx="0">
                  <c:v>TABLE SAW</c:v>
                </c:pt>
                <c:pt idx="1">
                  <c:v>PLANER</c:v>
                </c:pt>
                <c:pt idx="2">
                  <c:v>JOINTER</c:v>
                </c:pt>
                <c:pt idx="3">
                  <c:v>OTHER</c:v>
                </c:pt>
              </c:strCache>
            </c:strRef>
          </c:cat>
          <c:val>
            <c:numRef>
              <c:f>工作表1!$D$2:$D$5</c:f>
              <c:numCache>
                <c:formatCode>0%</c:formatCode>
                <c:ptCount val="4"/>
                <c:pt idx="0">
                  <c:v>0.25947336017565559</c:v>
                </c:pt>
                <c:pt idx="1">
                  <c:v>0.44977870521209612</c:v>
                </c:pt>
                <c:pt idx="2">
                  <c:v>0.11581608468952441</c:v>
                </c:pt>
                <c:pt idx="3">
                  <c:v>0.1749318499227239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2062208"/>
        <c:axId val="181287104"/>
      </c:barChart>
      <c:catAx>
        <c:axId val="252062208"/>
        <c:scaling>
          <c:orientation val="minMax"/>
        </c:scaling>
        <c:delete val="0"/>
        <c:axPos val="b"/>
        <c:majorTickMark val="out"/>
        <c:minorTickMark val="none"/>
        <c:tickLblPos val="nextTo"/>
        <c:crossAx val="181287104"/>
        <c:crosses val="autoZero"/>
        <c:auto val="1"/>
        <c:lblAlgn val="ctr"/>
        <c:lblOffset val="100"/>
        <c:noMultiLvlLbl val="0"/>
      </c:catAx>
      <c:valAx>
        <c:axId val="18128710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25206220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206571400797125E-2"/>
          <c:y val="0.18257175323792971"/>
          <c:w val="0.72869568387284922"/>
          <c:h val="0.750212496213512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5368743542593691E-2"/>
                  <c:y val="1.46007891324142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7.4015397067544939E-3"/>
                  <c:y val="-1.16806313059312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5317326767064765E-2"/>
                  <c:y val="-6.13233143561396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0722128736945296E-2"/>
                  <c:y val="-3.79620517442769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0634653534129416E-2"/>
                  <c:y val="-5.8403156529656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工作表1!$A$2:$A$4</c:f>
              <c:strCache>
                <c:ptCount val="3"/>
                <c:pt idx="0">
                  <c:v>USA</c:v>
                </c:pt>
                <c:pt idx="1">
                  <c:v>EUROPE</c:v>
                </c:pt>
                <c:pt idx="2">
                  <c:v>OTHER</c:v>
                </c:pt>
              </c:strCache>
            </c:strRef>
          </c:cat>
          <c:val>
            <c:numRef>
              <c:f>工作表1!$B$2:$B$4</c:f>
              <c:numCache>
                <c:formatCode>0.00%</c:formatCode>
                <c:ptCount val="3"/>
                <c:pt idx="0">
                  <c:v>0.8248327920161469</c:v>
                </c:pt>
                <c:pt idx="1">
                  <c:v>7.2653495799554713E-2</c:v>
                </c:pt>
                <c:pt idx="2">
                  <c:v>0.10251371218429838</c:v>
                </c:pt>
              </c:numCache>
            </c:numRef>
          </c:val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3322771472158089E-2"/>
                  <c:y val="1.16804013722442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3497872086473685E-3"/>
                  <c:y val="-2.33612626118626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工作表1!$A$2:$A$4</c:f>
              <c:strCache>
                <c:ptCount val="3"/>
                <c:pt idx="0">
                  <c:v>USA</c:v>
                </c:pt>
                <c:pt idx="1">
                  <c:v>EUROPE</c:v>
                </c:pt>
                <c:pt idx="2">
                  <c:v>OTHER</c:v>
                </c:pt>
              </c:strCache>
            </c:strRef>
          </c:cat>
          <c:val>
            <c:numRef>
              <c:f>工作表1!$C$2:$C$4</c:f>
              <c:numCache>
                <c:formatCode>0.00%</c:formatCode>
                <c:ptCount val="3"/>
                <c:pt idx="0">
                  <c:v>0.89323657372427034</c:v>
                </c:pt>
                <c:pt idx="1">
                  <c:v>3.6513646168781069E-2</c:v>
                </c:pt>
                <c:pt idx="2">
                  <c:v>7.0249780106948614E-2</c:v>
                </c:pt>
              </c:numCache>
            </c:numRef>
          </c:val>
        </c:ser>
        <c:ser>
          <c:idx val="2"/>
          <c:order val="2"/>
          <c:tx>
            <c:strRef>
              <c:f>工作表1!$D$1</c:f>
              <c:strCache>
                <c:ptCount val="1"/>
                <c:pt idx="0">
                  <c:v>2023Q3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8604104579210231E-2"/>
                  <c:y val="2.91992789279571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244003237561685E-2"/>
                  <c:y val="8.76047347944852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253861413651767E-2"/>
                  <c:y val="-3.21217360913112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6.1269307068258835E-3"/>
                  <c:y val="-8.46845769680023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6849059443771179E-2"/>
                  <c:y val="-4.96426830502083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工作表1!$A$2:$A$4</c:f>
              <c:strCache>
                <c:ptCount val="3"/>
                <c:pt idx="0">
                  <c:v>USA</c:v>
                </c:pt>
                <c:pt idx="1">
                  <c:v>EUROPE</c:v>
                </c:pt>
                <c:pt idx="2">
                  <c:v>OTHER</c:v>
                </c:pt>
              </c:strCache>
            </c:strRef>
          </c:cat>
          <c:val>
            <c:numRef>
              <c:f>工作表1!$D$2:$D$4</c:f>
              <c:numCache>
                <c:formatCode>0.00%</c:formatCode>
                <c:ptCount val="3"/>
                <c:pt idx="0">
                  <c:v>0.89874197045891657</c:v>
                </c:pt>
                <c:pt idx="1">
                  <c:v>2.3920177689635194E-2</c:v>
                </c:pt>
                <c:pt idx="2">
                  <c:v>7.7337851851448272E-2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52315136"/>
        <c:axId val="210819840"/>
      </c:barChart>
      <c:catAx>
        <c:axId val="252315136"/>
        <c:scaling>
          <c:orientation val="minMax"/>
        </c:scaling>
        <c:delete val="0"/>
        <c:axPos val="b"/>
        <c:majorTickMark val="out"/>
        <c:minorTickMark val="none"/>
        <c:tickLblPos val="nextTo"/>
        <c:crossAx val="210819840"/>
        <c:crosses val="autoZero"/>
        <c:auto val="1"/>
        <c:lblAlgn val="ctr"/>
        <c:lblOffset val="100"/>
        <c:noMultiLvlLbl val="0"/>
      </c:catAx>
      <c:valAx>
        <c:axId val="210819840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2523151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711925547271013"/>
          <c:y val="0.4514294977328539"/>
          <c:w val="0.18777124935353645"/>
          <c:h val="0.2431486659247472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27049F-408D-41E6-9D76-D526C3D4D673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5950EB-B0D5-4A0E-8E1C-E018076F96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43469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C6050B-2945-4FDF-B8E6-D6BF7A1A085D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664" y="3228895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1DB76-9F0B-485A-9D0D-B552346BB5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62568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741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C03A356-045F-449E-A3FA-64AB957EB8A0}" type="slidenum">
              <a:rPr lang="zh-TW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zh-TW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4224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1262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8021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8061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466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3780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2392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4822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8407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9966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550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B85EA-08FD-49CA-BA4B-8FEBE60C99C2}" type="datetimeFigureOut">
              <a:rPr lang="zh-TW" altLang="en-US" smtClean="0"/>
              <a:t>2023/12/14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9676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標題 4"/>
          <p:cNvSpPr>
            <a:spLocks noGrp="1" noChangeAspect="1"/>
          </p:cNvSpPr>
          <p:nvPr>
            <p:ph type="title"/>
          </p:nvPr>
        </p:nvSpPr>
        <p:spPr>
          <a:xfrm>
            <a:off x="34925" y="71438"/>
            <a:ext cx="8915400" cy="1196975"/>
          </a:xfrm>
        </p:spPr>
        <p:txBody>
          <a:bodyPr/>
          <a:lstStyle/>
          <a:p>
            <a:pPr eaLnBrk="1" hangingPunct="1"/>
            <a:r>
              <a:rPr lang="zh-TW" altLang="en-US" sz="3200" smtClean="0">
                <a:latin typeface="文泉驛微米黑"/>
                <a:ea typeface="文泉驛微米黑"/>
                <a:cs typeface="文泉驛微米黑"/>
              </a:rPr>
              <a:t>      </a:t>
            </a:r>
          </a:p>
        </p:txBody>
      </p:sp>
      <p:sp>
        <p:nvSpPr>
          <p:cNvPr id="3075" name="直排文字版面配置區 5"/>
          <p:cNvSpPr>
            <a:spLocks noGrp="1"/>
          </p:cNvSpPr>
          <p:nvPr>
            <p:ph type="body" orient="vert" idx="1"/>
          </p:nvPr>
        </p:nvSpPr>
        <p:spPr>
          <a:xfrm>
            <a:off x="458788" y="1916113"/>
            <a:ext cx="8229600" cy="2554287"/>
          </a:xfrm>
        </p:spPr>
        <p:txBody>
          <a:bodyPr vert="horz" anchor="ctr"/>
          <a:lstStyle/>
          <a:p>
            <a:pPr marL="0" indent="0" algn="ctr" eaLnBrk="1" fontAlgn="ctr" hangingPunct="1">
              <a:buFont typeface="Arial" pitchFamily="34" charset="0"/>
              <a:buNone/>
              <a:tabLst>
                <a:tab pos="2159000" algn="ctr"/>
              </a:tabLst>
            </a:pP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Year 2023 Q3 Earnings Call</a:t>
            </a:r>
            <a:endParaRPr lang="zh-TW" altLang="en-US" sz="40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 algn="ctr" eaLnBrk="1" hangingPunct="1">
              <a:buFont typeface="Arial" pitchFamily="34" charset="0"/>
              <a:buNone/>
              <a:tabLst>
                <a:tab pos="2159000" algn="ctr"/>
              </a:tabLst>
            </a:pP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</a:rPr>
              <a:t>Stock Code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</a:rPr>
              <a:t>1539</a:t>
            </a:r>
            <a:endParaRPr lang="en-US" altLang="zh-TW" sz="3600" b="1" dirty="0" smtClean="0">
              <a:ea typeface="微軟正黑體" pitchFamily="34" charset="-120"/>
            </a:endParaRPr>
          </a:p>
          <a:p>
            <a:pPr marL="0" indent="0" algn="ctr" eaLnBrk="1" hangingPunct="1">
              <a:buFont typeface="Arial" pitchFamily="34" charset="0"/>
              <a:buNone/>
              <a:tabLst>
                <a:tab pos="2159000" algn="ctr"/>
              </a:tabLst>
            </a:pPr>
            <a:r>
              <a:rPr lang="en-US" altLang="zh-TW" sz="2400" b="1" dirty="0" smtClean="0"/>
              <a:t>2023/12/20</a:t>
            </a:r>
          </a:p>
        </p:txBody>
      </p:sp>
      <p:sp>
        <p:nvSpPr>
          <p:cNvPr id="3077" name="文字方塊 3"/>
          <p:cNvSpPr txBox="1">
            <a:spLocks noChangeArrowheads="1"/>
          </p:cNvSpPr>
          <p:nvPr/>
        </p:nvSpPr>
        <p:spPr bwMode="auto">
          <a:xfrm>
            <a:off x="3348038" y="206057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3078" name="文字方塊 9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3079" name="文字方塊 10"/>
          <p:cNvSpPr txBox="1">
            <a:spLocks noChangeArrowheads="1"/>
          </p:cNvSpPr>
          <p:nvPr/>
        </p:nvSpPr>
        <p:spPr bwMode="auto">
          <a:xfrm>
            <a:off x="539552" y="252760"/>
            <a:ext cx="8424936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en-US" altLang="zh-TW" b="1" dirty="0" smtClean="0">
                <a:latin typeface="+mj-lt"/>
                <a:ea typeface="Noto Sans Mono CJK TC Regular"/>
                <a:cs typeface="Noto Sans Mono CJK TC Regular"/>
              </a:rPr>
              <a:t>Chiu Ting Machinery Co., Ltd</a:t>
            </a:r>
            <a:endParaRPr kumimoji="0" lang="zh-TW" altLang="en-US" b="1" dirty="0">
              <a:latin typeface="+mj-lt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+mj-lt"/>
              <a:ea typeface="Noto Sans Mono CJK TC Regular"/>
              <a:cs typeface="Noto Sans Mono CJK TC Regular"/>
            </a:endParaRPr>
          </a:p>
        </p:txBody>
      </p:sp>
      <p:sp>
        <p:nvSpPr>
          <p:cNvPr id="3080" name="文字方塊 11"/>
          <p:cNvSpPr txBox="1">
            <a:spLocks noChangeArrowheads="1"/>
          </p:cNvSpPr>
          <p:nvPr/>
        </p:nvSpPr>
        <p:spPr bwMode="auto">
          <a:xfrm>
            <a:off x="1" y="6237288"/>
            <a:ext cx="918051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3081" name="文字方塊 12"/>
          <p:cNvSpPr txBox="1">
            <a:spLocks noChangeArrowheads="1"/>
          </p:cNvSpPr>
          <p:nvPr/>
        </p:nvSpPr>
        <p:spPr bwMode="auto">
          <a:xfrm>
            <a:off x="40445" y="6198625"/>
            <a:ext cx="2592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3082" name="文字方塊 1"/>
          <p:cNvSpPr txBox="1">
            <a:spLocks noChangeArrowheads="1"/>
          </p:cNvSpPr>
          <p:nvPr/>
        </p:nvSpPr>
        <p:spPr bwMode="auto">
          <a:xfrm>
            <a:off x="0" y="6607175"/>
            <a:ext cx="9144001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088" y="4618038"/>
            <a:ext cx="3017837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59" y="4614300"/>
            <a:ext cx="4365625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78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prstClr val="white"/>
                </a:solidFill>
              </a:rPr>
              <a:t>www.geetech.com.tw</a:t>
            </a:r>
            <a:endParaRPr lang="zh-TW" altLang="en-US" sz="1800" dirty="0">
              <a:solidFill>
                <a:prstClr val="white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87525" y="4421516"/>
            <a:ext cx="85689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 smtClean="0">
                <a:solidFill>
                  <a:srgbClr val="000000"/>
                </a:solidFill>
                <a:latin typeface="新細明體"/>
                <a:ea typeface="新細明體"/>
                <a:cs typeface="Calibri" pitchFamily="34" charset="0"/>
              </a:rPr>
              <a:t>◆ </a:t>
            </a:r>
            <a:r>
              <a:rPr lang="en-US" altLang="zh-TW" sz="1600" dirty="0" smtClean="0">
                <a:solidFill>
                  <a:srgbClr val="000000"/>
                </a:solidFill>
                <a:latin typeface="Calibri" pitchFamily="34" charset="0"/>
                <a:ea typeface="Noto Sans Mono CJK TC Regular"/>
                <a:cs typeface="Calibri" pitchFamily="34" charset="0"/>
              </a:rPr>
              <a:t>Year 2023 Q2 revenue 450 million NT dollars, compare to Q1 253 million dollars, 2</a:t>
            </a:r>
            <a:r>
              <a:rPr lang="en-US" altLang="zh-TW" sz="1600" baseline="30000" dirty="0" smtClean="0">
                <a:solidFill>
                  <a:srgbClr val="000000"/>
                </a:solidFill>
                <a:latin typeface="Calibri" pitchFamily="34" charset="0"/>
                <a:ea typeface="Noto Sans Mono CJK TC Regular"/>
                <a:cs typeface="Calibri" pitchFamily="34" charset="0"/>
              </a:rPr>
              <a:t>nd</a:t>
            </a:r>
            <a:r>
              <a:rPr lang="en-US" altLang="zh-TW" sz="1600" dirty="0" smtClean="0">
                <a:solidFill>
                  <a:srgbClr val="000000"/>
                </a:solidFill>
                <a:latin typeface="Calibri" pitchFamily="34" charset="0"/>
                <a:ea typeface="Noto Sans Mono CJK TC Regular"/>
                <a:cs typeface="Calibri" pitchFamily="34" charset="0"/>
              </a:rPr>
              <a:t> quarter revenue increased 196 million dollars. Main increase comes from Product Category Planer, Table Saw and Jointer, increased 124 million dollars, 31 million dollars and 21 million dollars respectively. </a:t>
            </a:r>
          </a:p>
          <a:p>
            <a:endParaRPr lang="en-US" altLang="zh-TW" sz="1200" dirty="0" smtClean="0">
              <a:solidFill>
                <a:srgbClr val="000000"/>
              </a:solidFill>
              <a:latin typeface="Calibri" pitchFamily="34" charset="0"/>
              <a:ea typeface="Noto Sans Mono CJK TC Regular"/>
              <a:cs typeface="Calibri" pitchFamily="34" charset="0"/>
            </a:endParaRPr>
          </a:p>
          <a:p>
            <a:r>
              <a:rPr lang="en-US" altLang="zh-TW" sz="1600" dirty="0">
                <a:solidFill>
                  <a:srgbClr val="000000"/>
                </a:solidFill>
                <a:latin typeface="新細明體"/>
                <a:cs typeface="Calibri" pitchFamily="34" charset="0"/>
              </a:rPr>
              <a:t>◆ </a:t>
            </a:r>
            <a:r>
              <a:rPr lang="en-US" altLang="zh-TW" sz="1600" dirty="0" smtClean="0">
                <a:solidFill>
                  <a:srgbClr val="000000"/>
                </a:solidFill>
                <a:latin typeface="Calibri" pitchFamily="34" charset="0"/>
                <a:ea typeface="Noto Sans Mono CJK TC Regular"/>
                <a:cs typeface="Calibri" pitchFamily="34" charset="0"/>
              </a:rPr>
              <a:t>2023 Q3 revenue 396 million dollars, compare to Q2 450 million dollars, 3</a:t>
            </a:r>
            <a:r>
              <a:rPr lang="en-US" altLang="zh-TW" sz="1600" baseline="30000" dirty="0" smtClean="0">
                <a:solidFill>
                  <a:srgbClr val="000000"/>
                </a:solidFill>
                <a:latin typeface="Calibri" pitchFamily="34" charset="0"/>
                <a:ea typeface="Noto Sans Mono CJK TC Regular"/>
                <a:cs typeface="Calibri" pitchFamily="34" charset="0"/>
              </a:rPr>
              <a:t>rd</a:t>
            </a:r>
            <a:r>
              <a:rPr lang="en-US" altLang="zh-TW" sz="1600" dirty="0" smtClean="0">
                <a:solidFill>
                  <a:srgbClr val="000000"/>
                </a:solidFill>
                <a:latin typeface="Calibri" pitchFamily="34" charset="0"/>
                <a:ea typeface="Noto Sans Mono CJK TC Regular"/>
                <a:cs typeface="Calibri" pitchFamily="34" charset="0"/>
              </a:rPr>
              <a:t> quarter decreased 54 million dollars. Main decrease comes from Planer and Jointer product categories, decreased 25 million dollars and 24 million dollars respectively.  </a:t>
            </a:r>
          </a:p>
          <a:p>
            <a:r>
              <a:rPr lang="en-US" altLang="zh-TW" sz="1400" dirty="0" smtClean="0">
                <a:solidFill>
                  <a:srgbClr val="000000"/>
                </a:solidFill>
                <a:latin typeface="標楷體"/>
                <a:ea typeface="Noto Sans Mono CJK TC Regular"/>
              </a:rPr>
              <a:t> </a:t>
            </a:r>
            <a:endParaRPr lang="zh-TW" altLang="en-US" sz="1400" dirty="0">
              <a:solidFill>
                <a:srgbClr val="000000"/>
              </a:solidFill>
              <a:latin typeface="標楷體"/>
              <a:ea typeface="Noto Sans Mono CJK TC Regular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553664"/>
              </p:ext>
            </p:extLst>
          </p:nvPr>
        </p:nvGraphicFramePr>
        <p:xfrm>
          <a:off x="1403648" y="1917372"/>
          <a:ext cx="6336704" cy="24477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78317"/>
                <a:gridCol w="1207177"/>
                <a:gridCol w="1242337"/>
                <a:gridCol w="1054815"/>
                <a:gridCol w="1254058"/>
              </a:tblGrid>
              <a:tr h="34967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Product</a:t>
                      </a:r>
                      <a:endParaRPr lang="en-US" altLang="zh-TW" sz="1600" b="0" i="0" u="none" strike="noStrike" baseline="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Noto Sans Mono CJK TC Regular"/>
                      </a:endParaRPr>
                    </a:p>
                    <a:p>
                      <a:pPr algn="ctr" fontAlgn="ctr"/>
                      <a:r>
                        <a:rPr lang="en-US" altLang="zh-TW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Category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Revenue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4967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Q1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Q2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Q3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Sum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4967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Planer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90,511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215,013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  <a:ea typeface="Noto Sans Mono CJK TC Regular"/>
                        </a:rPr>
                        <a:t>189,792 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495,316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4967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Table</a:t>
                      </a:r>
                      <a:r>
                        <a:rPr lang="en-US" altLang="zh-TW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Saw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  <a:ea typeface="Noto Sans Mono CJK TC Regular"/>
                        </a:rPr>
                        <a:t>76,068 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107,515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102,160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285,743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4967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Jointer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36,446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  <a:ea typeface="Noto Sans Mono CJK TC Regular"/>
                        </a:rPr>
                        <a:t>57,559 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  <a:ea typeface="Noto Sans Mono CJK TC Regular"/>
                        </a:rPr>
                        <a:t>33,537 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127,542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4967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Other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50,946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  <a:ea typeface="Noto Sans Mono CJK TC Regular"/>
                        </a:rPr>
                        <a:t>70,833 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  <a:ea typeface="Noto Sans Mono CJK TC Regular"/>
                        </a:rPr>
                        <a:t>70,866 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192,645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49676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Total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253,971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450,920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396,355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1,101,246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11" name="文字方塊 10"/>
          <p:cNvSpPr txBox="1">
            <a:spLocks noChangeArrowheads="1"/>
          </p:cNvSpPr>
          <p:nvPr/>
        </p:nvSpPr>
        <p:spPr bwMode="auto">
          <a:xfrm>
            <a:off x="514479" y="367521"/>
            <a:ext cx="85055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zh-TW" sz="2400" b="1" dirty="0" smtClean="0">
                <a:ea typeface="Noto Sans Mono CJK TC Regular"/>
                <a:cs typeface="Calibri" pitchFamily="34" charset="0"/>
              </a:rPr>
              <a:t>                   </a:t>
            </a:r>
            <a:r>
              <a:rPr lang="en-US" altLang="zh-TW" sz="2800" b="1" dirty="0" smtClean="0">
                <a:ea typeface="Noto Sans Mono CJK TC Regular"/>
                <a:cs typeface="Calibri" pitchFamily="34" charset="0"/>
              </a:rPr>
              <a:t>Year 2023 Quarterly Revenue</a:t>
            </a: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sp>
        <p:nvSpPr>
          <p:cNvPr id="13" name="文字方塊 9"/>
          <p:cNvSpPr txBox="1">
            <a:spLocks noChangeArrowheads="1"/>
          </p:cNvSpPr>
          <p:nvPr/>
        </p:nvSpPr>
        <p:spPr bwMode="auto">
          <a:xfrm>
            <a:off x="5076056" y="1434842"/>
            <a:ext cx="273630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600" dirty="0" smtClean="0"/>
              <a:t>In Thousands of NT Dollars</a:t>
            </a:r>
            <a:endParaRPr kumimoji="0" lang="en-US" altLang="zh-TW" sz="16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58288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prstClr val="white"/>
                </a:solidFill>
              </a:rPr>
              <a:t>www.geetech.com.tw</a:t>
            </a:r>
            <a:endParaRPr lang="zh-TW" altLang="en-US" sz="1800" dirty="0">
              <a:solidFill>
                <a:prstClr val="white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037172"/>
              </p:ext>
            </p:extLst>
          </p:nvPr>
        </p:nvGraphicFramePr>
        <p:xfrm>
          <a:off x="1117193" y="4630266"/>
          <a:ext cx="6695167" cy="11749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22813"/>
                <a:gridCol w="1563724"/>
                <a:gridCol w="1533360"/>
                <a:gridCol w="1275270"/>
              </a:tblGrid>
              <a:tr h="42179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USD</a:t>
                      </a:r>
                      <a:r>
                        <a:rPr lang="en-US" altLang="zh-TW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: NTD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  <a:ea typeface="Noto Sans Mono CJK TC Regular"/>
                        </a:rPr>
                        <a:t>Average Asset</a:t>
                      </a:r>
                      <a:r>
                        <a:rPr lang="en-US" altLang="zh-TW" sz="1200" u="none" strike="noStrike" baseline="0" dirty="0" smtClean="0">
                          <a:solidFill>
                            <a:schemeClr val="tx1"/>
                          </a:solidFill>
                          <a:effectLst/>
                          <a:ea typeface="Noto Sans Mono CJK TC Regular"/>
                        </a:rPr>
                        <a:t> in USD</a:t>
                      </a:r>
                      <a:r>
                        <a:rPr lang="zh-TW" altLang="en-US" sz="1200" u="none" strike="noStrike" dirty="0" smtClean="0">
                          <a:solidFill>
                            <a:schemeClr val="tx1"/>
                          </a:solidFill>
                          <a:effectLst/>
                          <a:ea typeface="Noto Sans Mono CJK TC Regular"/>
                        </a:rPr>
                        <a:t>持有美金平均淨</a:t>
                      </a:r>
                      <a:r>
                        <a:rPr lang="zh-TW" altLang="en-US" sz="1200" u="none" strike="noStrike" dirty="0">
                          <a:solidFill>
                            <a:schemeClr val="tx1"/>
                          </a:solidFill>
                          <a:effectLst/>
                          <a:ea typeface="Noto Sans Mono CJK TC Regular"/>
                        </a:rPr>
                        <a:t>資產</a:t>
                      </a:r>
                      <a:endParaRPr lang="zh-TW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 smtClean="0">
                          <a:effectLst/>
                          <a:ea typeface="Noto Sans Mono CJK TC Regular"/>
                        </a:rPr>
                        <a:t>Exchange Rate difference</a:t>
                      </a:r>
                      <a:r>
                        <a:rPr lang="zh-TW" altLang="en-US" sz="1200" u="none" strike="noStrike" dirty="0" smtClean="0">
                          <a:effectLst/>
                          <a:ea typeface="Noto Sans Mono CJK TC Regular"/>
                        </a:rPr>
                        <a:t>匯率</a:t>
                      </a:r>
                      <a:r>
                        <a:rPr lang="zh-TW" altLang="en-US" sz="1200" u="none" strike="noStrike" dirty="0">
                          <a:effectLst/>
                          <a:ea typeface="Noto Sans Mono CJK TC Regular"/>
                        </a:rPr>
                        <a:t>增減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 smtClean="0">
                          <a:effectLst/>
                          <a:ea typeface="Noto Sans Mono CJK TC Regular"/>
                        </a:rPr>
                        <a:t>Exchange Rate Variation</a:t>
                      </a:r>
                      <a:r>
                        <a:rPr lang="zh-TW" altLang="en-US" sz="1200" u="none" strike="noStrike" dirty="0" smtClean="0">
                          <a:effectLst/>
                          <a:ea typeface="Noto Sans Mono CJK TC Regular"/>
                        </a:rPr>
                        <a:t>匯率</a:t>
                      </a:r>
                      <a:r>
                        <a:rPr lang="zh-TW" altLang="en-US" sz="1200" u="none" strike="noStrike" dirty="0">
                          <a:effectLst/>
                          <a:ea typeface="Noto Sans Mono CJK TC Regular"/>
                        </a:rPr>
                        <a:t>變動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2179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Q1</a:t>
                      </a:r>
                      <a:r>
                        <a:rPr lang="en-US" altLang="zh-TW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~ Q3 2023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  <a:ea typeface="Noto Sans Mono CJK TC Regular"/>
                        </a:rPr>
                        <a:t>20,596</a:t>
                      </a:r>
                      <a:endParaRPr lang="en-US" altLang="zh-TW" sz="1200" b="0" i="0" u="none" strike="sngStrike" dirty="0">
                        <a:solidFill>
                          <a:schemeClr val="tx1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  <a:ea typeface="Noto Sans Mono CJK TC Regular"/>
                        </a:rPr>
                        <a:t>1.56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  <a:ea typeface="Noto Sans Mono CJK TC Regular"/>
                        </a:rPr>
                        <a:t>30.71→32.27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3141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Q1</a:t>
                      </a:r>
                      <a:r>
                        <a:rPr lang="en-US" altLang="zh-TW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~ Q3 2022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  <a:ea typeface="Noto Sans Mono CJK TC Regular"/>
                        </a:rPr>
                        <a:t>47,969</a:t>
                      </a:r>
                      <a:endParaRPr lang="en-US" altLang="zh-TW" sz="1200" b="0" i="0" u="none" strike="sngStrike" dirty="0">
                        <a:solidFill>
                          <a:schemeClr val="tx1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  <a:ea typeface="Noto Sans Mono CJK TC Regular"/>
                        </a:rPr>
                        <a:t>4.07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  <a:ea typeface="Noto Sans Mono CJK TC Regular"/>
                        </a:rPr>
                        <a:t> </a:t>
                      </a:r>
                      <a:r>
                        <a:rPr lang="en-US" altLang="zh-TW" sz="1200" u="none" strike="noStrike" dirty="0">
                          <a:effectLst/>
                          <a:ea typeface="Noto Sans Mono CJK TC Regular"/>
                        </a:rPr>
                        <a:t>27.68→31.75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0422394"/>
              </p:ext>
            </p:extLst>
          </p:nvPr>
        </p:nvGraphicFramePr>
        <p:xfrm>
          <a:off x="1045904" y="1885170"/>
          <a:ext cx="6695167" cy="23655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73968"/>
                <a:gridCol w="1512569"/>
                <a:gridCol w="1533360"/>
                <a:gridCol w="1275270"/>
              </a:tblGrid>
              <a:tr h="30284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Item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Q1</a:t>
                      </a:r>
                      <a:r>
                        <a:rPr lang="en-US" altLang="zh-TW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~ Q3 2023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Q1 ~ Q3 2022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Difference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0284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Interest Income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9,718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  <a:ea typeface="Noto Sans Mono CJK TC Regular"/>
                        </a:rPr>
                        <a:t>1,888 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7,830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0284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Foreign Exchange 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Gain(Loss)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32,626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204,180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(171,554)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0284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Gain-Disposal</a:t>
                      </a:r>
                      <a:r>
                        <a:rPr lang="en-US" altLang="zh-TW" sz="1600" u="none" strike="noStrike" baseline="0" dirty="0" smtClean="0">
                          <a:effectLst/>
                          <a:ea typeface="Noto Sans Mono CJK TC Regular"/>
                        </a:rPr>
                        <a:t> Subsidiary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0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  <a:ea typeface="Noto Sans Mono CJK TC Regular"/>
                        </a:rPr>
                        <a:t>115,750 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(115,750)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5412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Finance </a:t>
                      </a:r>
                      <a:r>
                        <a:rPr lang="en-US" altLang="zh-TW" sz="1600" u="none" strike="noStrike" dirty="0" smtClean="0">
                          <a:effectLst/>
                          <a:ea typeface="Noto Sans Mono CJK TC Regular"/>
                        </a:rPr>
                        <a:t>Cost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(7,065)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(10,850)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3,785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02842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Other</a:t>
                      </a:r>
                      <a:r>
                        <a:rPr lang="en-US" altLang="zh-TW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</a:t>
                      </a:r>
                      <a:r>
                        <a:rPr lang="en-US" altLang="zh-TW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Expense </a:t>
                      </a:r>
                      <a:r>
                        <a:rPr lang="en-US" altLang="zh-TW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and </a:t>
                      </a:r>
                      <a:r>
                        <a:rPr lang="en-US" altLang="zh-TW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Receivable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  <a:ea typeface="Noto Sans Mono CJK TC Regular"/>
                        </a:rPr>
                        <a:t>2,457 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7,180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(4,723)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0284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Total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37,736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318,148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(280,412)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11" name="文字方塊 10"/>
          <p:cNvSpPr txBox="1">
            <a:spLocks noChangeArrowheads="1"/>
          </p:cNvSpPr>
          <p:nvPr/>
        </p:nvSpPr>
        <p:spPr bwMode="auto">
          <a:xfrm>
            <a:off x="638470" y="188640"/>
            <a:ext cx="850553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zh-TW" sz="2400" b="1" dirty="0" smtClean="0">
                <a:ea typeface="Noto Sans Mono CJK TC Regular"/>
                <a:cs typeface="Calibri" pitchFamily="34" charset="0"/>
              </a:rPr>
              <a:t>                  Year 2023 Non-operating Income in               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zh-TW" sz="2400" b="1" dirty="0">
                <a:ea typeface="Noto Sans Mono CJK TC Regular"/>
                <a:cs typeface="Calibri" pitchFamily="34" charset="0"/>
              </a:rPr>
              <a:t> </a:t>
            </a:r>
            <a:r>
              <a:rPr lang="en-US" altLang="zh-TW" sz="2400" b="1" dirty="0" smtClean="0">
                <a:ea typeface="Noto Sans Mono CJK TC Regular"/>
                <a:cs typeface="Calibri" pitchFamily="34" charset="0"/>
              </a:rPr>
              <a:t>                 Comparison with Previous Year</a:t>
            </a:r>
            <a:endParaRPr kumimoji="0" lang="zh-TW" altLang="en-US" sz="24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sp>
        <p:nvSpPr>
          <p:cNvPr id="13" name="文字方塊 9"/>
          <p:cNvSpPr txBox="1">
            <a:spLocks noChangeArrowheads="1"/>
          </p:cNvSpPr>
          <p:nvPr/>
        </p:nvSpPr>
        <p:spPr bwMode="auto">
          <a:xfrm>
            <a:off x="5076056" y="1434842"/>
            <a:ext cx="273630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600" dirty="0" smtClean="0"/>
              <a:t>In Thousands of NT Dollars</a:t>
            </a:r>
            <a:endParaRPr kumimoji="0" lang="en-US" altLang="zh-TW" sz="16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4513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1" name="內容版面配置區 2"/>
          <p:cNvSpPr txBox="1">
            <a:spLocks/>
          </p:cNvSpPr>
          <p:nvPr/>
        </p:nvSpPr>
        <p:spPr bwMode="auto">
          <a:xfrm>
            <a:off x="1903413" y="2061691"/>
            <a:ext cx="6772275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/>
            <a:r>
              <a:rPr kumimoji="0" lang="zh-TW" altLang="en-US" dirty="0">
                <a:solidFill>
                  <a:srgbClr val="000000"/>
                </a:solidFill>
                <a:ea typeface="Noto Sans Mono CJK TC Regular"/>
                <a:cs typeface="Noto Sans Mono CJK TC Regular"/>
              </a:rPr>
              <a:t> </a:t>
            </a:r>
            <a:r>
              <a:rPr kumimoji="0" lang="en-US" altLang="zh-TW" dirty="0">
                <a:solidFill>
                  <a:srgbClr val="000000"/>
                </a:solidFill>
                <a:ea typeface="Noto Sans Mono CJK TC Regular"/>
                <a:cs typeface="Noto Sans Mono CJK TC Regular"/>
              </a:rPr>
              <a:t>Exchange Rate Risk</a:t>
            </a:r>
          </a:p>
          <a:p>
            <a:pPr eaLnBrk="1" hangingPunct="1"/>
            <a:r>
              <a:rPr kumimoji="0" lang="zh-TW" altLang="en-US" dirty="0">
                <a:solidFill>
                  <a:srgbClr val="000000"/>
                </a:solidFill>
                <a:ea typeface="Noto Sans Mono CJK TC Regular"/>
                <a:cs typeface="Noto Sans Mono CJK TC Regular"/>
              </a:rPr>
              <a:t> </a:t>
            </a:r>
            <a:r>
              <a:rPr kumimoji="0" lang="en-US" altLang="zh-TW" dirty="0" smtClean="0">
                <a:solidFill>
                  <a:srgbClr val="000000"/>
                </a:solidFill>
                <a:ea typeface="Noto Sans Mono CJK TC Regular"/>
                <a:cs typeface="Noto Sans Mono CJK TC Regular"/>
              </a:rPr>
              <a:t>Raw Material Price </a:t>
            </a:r>
            <a:r>
              <a:rPr kumimoji="0" lang="en-US" altLang="zh-TW" dirty="0">
                <a:solidFill>
                  <a:srgbClr val="000000"/>
                </a:solidFill>
                <a:ea typeface="Noto Sans Mono CJK TC Regular"/>
                <a:cs typeface="Noto Sans Mono CJK TC Regular"/>
              </a:rPr>
              <a:t>Risk</a:t>
            </a:r>
          </a:p>
          <a:p>
            <a:pPr eaLnBrk="1" hangingPunct="1"/>
            <a:r>
              <a:rPr kumimoji="0" lang="zh-TW" altLang="en-US" dirty="0">
                <a:solidFill>
                  <a:srgbClr val="000000"/>
                </a:solidFill>
                <a:ea typeface="Noto Sans Mono CJK TC Regular"/>
                <a:cs typeface="Noto Sans Mono CJK TC Regular"/>
              </a:rPr>
              <a:t> </a:t>
            </a:r>
            <a:r>
              <a:rPr kumimoji="0" lang="en-US" altLang="zh-TW" dirty="0">
                <a:solidFill>
                  <a:srgbClr val="000000"/>
                </a:solidFill>
                <a:ea typeface="Noto Sans Mono CJK TC Regular"/>
                <a:cs typeface="Noto Sans Mono CJK TC Regular"/>
              </a:rPr>
              <a:t>Market Uncertainty Risk</a:t>
            </a:r>
          </a:p>
        </p:txBody>
      </p:sp>
      <p:sp>
        <p:nvSpPr>
          <p:cNvPr id="12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 smtClean="0">
                <a:latin typeface="+mj-lt"/>
                <a:ea typeface="Noto Sans Mono CJK TC Regular"/>
                <a:cs typeface="Noto Sans Mono CJK TC Regular"/>
              </a:rPr>
              <a:t>Operational Risks</a:t>
            </a:r>
            <a:endParaRPr lang="zh-TW" altLang="en-US" sz="4400" b="1" dirty="0" smtClean="0">
              <a:latin typeface="+mj-lt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22333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588" y="1556792"/>
            <a:ext cx="6858000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 smtClean="0">
                <a:latin typeface="+mj-lt"/>
                <a:ea typeface="Noto Sans Mono CJK TC Regular"/>
                <a:cs typeface="Noto Sans Mono CJK TC Regular"/>
              </a:rPr>
              <a:t>New Facility in Operation</a:t>
            </a:r>
            <a:endParaRPr lang="zh-TW" altLang="en-US" sz="4400" b="1" dirty="0" smtClean="0">
              <a:latin typeface="+mj-lt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95695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1543037"/>
            <a:ext cx="6858000" cy="4577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 smtClean="0">
                <a:latin typeface="+mj-lt"/>
                <a:ea typeface="Noto Sans Mono CJK TC Regular"/>
                <a:cs typeface="Noto Sans Mono CJK TC Regular"/>
              </a:rPr>
              <a:t>New Facility in Operation</a:t>
            </a:r>
            <a:endParaRPr lang="zh-TW" altLang="en-US" sz="4400" b="1" dirty="0" smtClean="0">
              <a:latin typeface="+mj-lt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10774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323850" y="1989138"/>
            <a:ext cx="25558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8000" dirty="0">
                <a:solidFill>
                  <a:srgbClr val="002060"/>
                </a:solidFill>
              </a:rPr>
              <a:t>Q&amp;A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107404" y="3566715"/>
            <a:ext cx="8904465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TW" sz="4800" dirty="0">
                <a:solidFill>
                  <a:srgbClr val="002060"/>
                </a:solidFill>
                <a:latin typeface="Impact" pitchFamily="34" charset="0"/>
              </a:rPr>
              <a:t>Innovation Is an Ongoing Project</a:t>
            </a:r>
            <a:r>
              <a:rPr lang="en-US" altLang="zh-TW" sz="4400" b="1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472" y="4365104"/>
            <a:ext cx="3018971" cy="1582057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443" y="4365104"/>
            <a:ext cx="4359965" cy="1582057"/>
          </a:xfrm>
          <a:prstGeom prst="rect">
            <a:avLst/>
          </a:prstGeom>
        </p:spPr>
      </p:pic>
      <p:sp>
        <p:nvSpPr>
          <p:cNvPr id="15" name="文字方塊 10"/>
          <p:cNvSpPr txBox="1">
            <a:spLocks noChangeArrowheads="1"/>
          </p:cNvSpPr>
          <p:nvPr/>
        </p:nvSpPr>
        <p:spPr bwMode="auto">
          <a:xfrm>
            <a:off x="539552" y="252760"/>
            <a:ext cx="8424936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en-US" altLang="zh-TW" b="1" dirty="0" smtClean="0">
                <a:latin typeface="+mj-lt"/>
                <a:ea typeface="Noto Sans Mono CJK TC Regular"/>
                <a:cs typeface="Noto Sans Mono CJK TC Regular"/>
              </a:rPr>
              <a:t>Chiu Ting Machinery Co., Ltd</a:t>
            </a:r>
            <a:endParaRPr kumimoji="0" lang="zh-TW" altLang="en-US" b="1" dirty="0">
              <a:latin typeface="+mj-lt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+mj-lt"/>
              <a:ea typeface="Noto Sans Mono CJK TC Regular"/>
              <a:cs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65082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直排文字版面配置區 5"/>
          <p:cNvSpPr>
            <a:spLocks noGrp="1"/>
          </p:cNvSpPr>
          <p:nvPr>
            <p:ph type="body" orient="vert" idx="1"/>
          </p:nvPr>
        </p:nvSpPr>
        <p:spPr>
          <a:xfrm>
            <a:off x="1955283" y="3684041"/>
            <a:ext cx="6001093" cy="2193231"/>
          </a:xfrm>
        </p:spPr>
        <p:txBody>
          <a:bodyPr vert="horz"/>
          <a:lstStyle/>
          <a:p>
            <a:pPr>
              <a:defRPr/>
            </a:pPr>
            <a:r>
              <a:rPr lang="en-US" altLang="zh-TW" sz="2400" b="1" dirty="0"/>
              <a:t>Established in August 1981. </a:t>
            </a:r>
          </a:p>
          <a:p>
            <a:pPr>
              <a:defRPr/>
            </a:pPr>
            <a:r>
              <a:rPr lang="en-US" altLang="zh-TW" sz="2400" b="1" dirty="0"/>
              <a:t>Listed in over-the-counter market in February 2001</a:t>
            </a:r>
          </a:p>
          <a:p>
            <a:pPr>
              <a:defRPr/>
            </a:pPr>
            <a:r>
              <a:rPr lang="en-US" altLang="zh-TW" sz="2400" b="1" dirty="0"/>
              <a:t>Public listed in Taipei Stock Exchange in October 2002</a:t>
            </a:r>
            <a:endParaRPr lang="zh-TW" altLang="en-US" sz="2400" b="1" dirty="0"/>
          </a:p>
          <a:p>
            <a:pPr marL="0" indent="0" eaLnBrk="1" hangingPunct="1">
              <a:buNone/>
            </a:pPr>
            <a:endParaRPr lang="en-US" altLang="zh-TW" sz="2400" b="1" dirty="0" smtClean="0">
              <a:ea typeface="Noto Sans Mono CJK TC Regular"/>
              <a:cs typeface="Noto Sans Mono CJK TC Regular"/>
            </a:endParaRPr>
          </a:p>
        </p:txBody>
      </p:sp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5" name="Text Box 10"/>
          <p:cNvSpPr txBox="1">
            <a:spLocks noChangeArrowheads="1"/>
          </p:cNvSpPr>
          <p:nvPr/>
        </p:nvSpPr>
        <p:spPr bwMode="auto">
          <a:xfrm>
            <a:off x="539552" y="1628800"/>
            <a:ext cx="8137525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400" b="1" u="sng" dirty="0" smtClean="0">
                <a:ea typeface="Noto Sans Mono CJK TC Regular"/>
                <a:cs typeface="Noto Sans Mono CJK TC Regular"/>
              </a:rPr>
              <a:t>Business Scope</a:t>
            </a:r>
            <a:endParaRPr lang="en-US" altLang="zh-TW" sz="2400" b="1" u="sng" dirty="0">
              <a:ea typeface="Noto Sans Mono CJK TC Regular"/>
              <a:cs typeface="Noto Sans Mono CJK TC Regular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400" b="1" dirty="0">
                <a:ea typeface="Noto Sans Mono CJK TC Regular"/>
                <a:cs typeface="Noto Sans Mono CJK TC Regular"/>
              </a:rPr>
              <a:t>Core Business: Professional Woodworking Machinery ODM for brand customers.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400" b="1" dirty="0">
                <a:ea typeface="Noto Sans Mono CJK TC Regular"/>
                <a:cs typeface="Noto Sans Mono CJK TC Regular"/>
              </a:rPr>
              <a:t>Main export market: North America &amp; Europe.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400" b="1" dirty="0" smtClean="0">
                <a:latin typeface="Arial" pitchFamily="34" charset="0"/>
                <a:ea typeface="Noto Sans Mono CJK TC Regular"/>
                <a:cs typeface="Noto Sans Mono CJK TC Regular"/>
              </a:rPr>
              <a:t> </a:t>
            </a:r>
            <a:endParaRPr lang="en-US" altLang="zh-TW" sz="2400" b="1" dirty="0">
              <a:latin typeface="Arial" pitchFamily="34" charset="0"/>
              <a:ea typeface="Noto Sans Mono CJK TC Regular"/>
              <a:cs typeface="Noto Sans Mono CJK TC Regular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>
                <a:ea typeface="Noto Sans Mono CJK TC Regular" pitchFamily="34" charset="-120"/>
                <a:cs typeface="文泉驛微米黑" panose="020B0606030804020204" pitchFamily="34" charset="-120"/>
              </a:rPr>
              <a:t>Company Profile</a:t>
            </a:r>
            <a:endParaRPr lang="zh-TW" altLang="en-US" b="1" dirty="0"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zh-TW" altLang="en-US" sz="2000" b="1" dirty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83575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>
                <a:ea typeface="Noto Sans Mono CJK TC Regular" pitchFamily="34" charset="-120"/>
                <a:cs typeface="文泉驛微米黑" panose="020B0606030804020204" pitchFamily="34" charset="-120"/>
              </a:rPr>
              <a:t>Main Products Categories</a:t>
            </a:r>
            <a:endParaRPr lang="zh-TW" altLang="en-US" b="1" dirty="0"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zh-TW" altLang="en-US" sz="4400" b="1" dirty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pic>
        <p:nvPicPr>
          <p:cNvPr id="11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63738"/>
            <a:ext cx="1301750" cy="130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014538"/>
            <a:ext cx="2006600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149502"/>
            <a:ext cx="1873250" cy="165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圖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204369"/>
            <a:ext cx="1138237" cy="131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 24"/>
          <p:cNvSpPr>
            <a:spLocks noChangeArrowheads="1"/>
          </p:cNvSpPr>
          <p:nvPr/>
        </p:nvSpPr>
        <p:spPr bwMode="auto">
          <a:xfrm>
            <a:off x="830387" y="3358733"/>
            <a:ext cx="331236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sz="1800" dirty="0">
                <a:ea typeface="Noto Sans Mono CJK TC Regular"/>
                <a:cs typeface="文泉驛微米黑"/>
              </a:rPr>
              <a:t>Planer, Bench Top &amp; Stationary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en-US" altLang="zh-TW" sz="1800" dirty="0">
              <a:ea typeface="Noto Sans Mono CJK TC Regular"/>
              <a:cs typeface="文泉驛微米黑"/>
            </a:endParaRPr>
          </a:p>
        </p:txBody>
      </p:sp>
      <p:sp>
        <p:nvSpPr>
          <p:cNvPr id="20" name="矩形 26"/>
          <p:cNvSpPr>
            <a:spLocks noChangeArrowheads="1"/>
          </p:cNvSpPr>
          <p:nvPr/>
        </p:nvSpPr>
        <p:spPr bwMode="auto">
          <a:xfrm>
            <a:off x="1035256" y="5579948"/>
            <a:ext cx="31046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 smtClean="0">
                <a:ea typeface="Noto Sans Mono CJK TC Regular"/>
                <a:cs typeface="文泉驛微米黑"/>
              </a:rPr>
              <a:t>Jointer, Bench Top &amp; Stationary</a:t>
            </a:r>
            <a:endParaRPr kumimoji="0" lang="zh-TW" altLang="en-US" sz="1800" dirty="0">
              <a:ea typeface="Noto Sans Mono CJK TC Regular"/>
              <a:cs typeface="文泉驛微米黑"/>
            </a:endParaRPr>
          </a:p>
        </p:txBody>
      </p:sp>
      <p:sp>
        <p:nvSpPr>
          <p:cNvPr id="21" name="矩形 27"/>
          <p:cNvSpPr>
            <a:spLocks noChangeArrowheads="1"/>
          </p:cNvSpPr>
          <p:nvPr/>
        </p:nvSpPr>
        <p:spPr bwMode="auto">
          <a:xfrm>
            <a:off x="4394860" y="3358733"/>
            <a:ext cx="33942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 smtClean="0">
                <a:ea typeface="Noto Sans Mono CJK TC Regular"/>
                <a:cs typeface="文泉驛微米黑"/>
              </a:rPr>
              <a:t>Table Saw, Bench Top &amp; Stationary</a:t>
            </a:r>
            <a:endParaRPr kumimoji="0" lang="en-US" altLang="zh-TW" sz="1800" dirty="0">
              <a:ea typeface="Noto Sans Mono CJK TC Regular"/>
              <a:cs typeface="文泉驛微米黑"/>
            </a:endParaRPr>
          </a:p>
        </p:txBody>
      </p:sp>
      <p:sp>
        <p:nvSpPr>
          <p:cNvPr id="22" name="矩形 26"/>
          <p:cNvSpPr>
            <a:spLocks noChangeArrowheads="1"/>
          </p:cNvSpPr>
          <p:nvPr/>
        </p:nvSpPr>
        <p:spPr bwMode="auto">
          <a:xfrm>
            <a:off x="5051012" y="5569748"/>
            <a:ext cx="219643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 smtClean="0">
                <a:ea typeface="Noto Sans Mono CJK TC Regular"/>
                <a:cs typeface="文泉驛微米黑"/>
              </a:rPr>
              <a:t>Single Spindle Shaper</a:t>
            </a:r>
            <a:endParaRPr kumimoji="0" lang="zh-TW" altLang="en-US" sz="1800" dirty="0">
              <a:ea typeface="Noto Sans Mono CJK TC Regular"/>
              <a:cs typeface="文泉驛微米黑"/>
            </a:endParaRPr>
          </a:p>
        </p:txBody>
      </p:sp>
    </p:spTree>
    <p:extLst>
      <p:ext uri="{BB962C8B-B14F-4D97-AF65-F5344CB8AC3E}">
        <p14:creationId xmlns:p14="http://schemas.microsoft.com/office/powerpoint/2010/main" val="240393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 smtClean="0">
                <a:ea typeface="Noto Sans Mono CJK TC Regular" pitchFamily="34" charset="-120"/>
                <a:cs typeface="文泉驛微米黑" panose="020B0606030804020204" pitchFamily="34" charset="-120"/>
              </a:rPr>
              <a:t>Market </a:t>
            </a:r>
            <a:r>
              <a:rPr lang="en-US" altLang="zh-TW" b="1" dirty="0">
                <a:ea typeface="Noto Sans Mono CJK TC Regular" pitchFamily="34" charset="-120"/>
                <a:cs typeface="文泉驛微米黑" panose="020B0606030804020204" pitchFamily="34" charset="-120"/>
              </a:rPr>
              <a:t>Segments</a:t>
            </a:r>
            <a:endParaRPr lang="zh-TW" altLang="en-US" b="1" dirty="0"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zh-TW" altLang="en-US" sz="4400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1978793" y="1600200"/>
            <a:ext cx="66976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kumimoji="0" lang="zh-TW" altLang="en-US" dirty="0" smtClean="0">
                <a:latin typeface="Noto Sans Mono CJK TC Regular"/>
              </a:rPr>
              <a:t> </a:t>
            </a:r>
            <a:r>
              <a:rPr kumimoji="0" lang="en-US" altLang="zh-TW" dirty="0" smtClean="0">
                <a:latin typeface="+mn-lt"/>
              </a:rPr>
              <a:t>Construction</a:t>
            </a:r>
          </a:p>
          <a:p>
            <a:pPr eaLnBrk="1" hangingPunct="1">
              <a:defRPr/>
            </a:pPr>
            <a:r>
              <a:rPr kumimoji="0" lang="zh-TW" altLang="en-US" dirty="0" smtClean="0">
                <a:latin typeface="+mn-lt"/>
              </a:rPr>
              <a:t> </a:t>
            </a:r>
            <a:r>
              <a:rPr kumimoji="0" lang="en-US" altLang="zh-TW" dirty="0" smtClean="0">
                <a:latin typeface="+mn-lt"/>
              </a:rPr>
              <a:t>Home Enhancement</a:t>
            </a:r>
          </a:p>
          <a:p>
            <a:pPr eaLnBrk="1" hangingPunct="1">
              <a:defRPr/>
            </a:pPr>
            <a:r>
              <a:rPr kumimoji="0" lang="zh-TW" altLang="en-US" dirty="0" smtClean="0">
                <a:latin typeface="+mn-lt"/>
              </a:rPr>
              <a:t> </a:t>
            </a:r>
            <a:r>
              <a:rPr kumimoji="0" lang="en-US" altLang="zh-TW" dirty="0" smtClean="0">
                <a:latin typeface="+mn-lt"/>
              </a:rPr>
              <a:t>Furniture</a:t>
            </a:r>
          </a:p>
          <a:p>
            <a:pPr eaLnBrk="1" hangingPunct="1">
              <a:defRPr/>
            </a:pPr>
            <a:r>
              <a:rPr kumimoji="0" lang="zh-TW" altLang="en-US" dirty="0" smtClean="0">
                <a:latin typeface="+mn-lt"/>
              </a:rPr>
              <a:t> </a:t>
            </a:r>
            <a:r>
              <a:rPr kumimoji="0" lang="en-US" altLang="zh-TW" dirty="0" smtClean="0">
                <a:latin typeface="+mn-lt"/>
              </a:rPr>
              <a:t>Remodeling</a:t>
            </a:r>
          </a:p>
          <a:p>
            <a:pPr eaLnBrk="1" hangingPunct="1">
              <a:defRPr/>
            </a:pPr>
            <a:r>
              <a:rPr kumimoji="0" lang="zh-TW" altLang="en-US" dirty="0" smtClean="0">
                <a:latin typeface="Noto Sans Mono CJK TC Regular"/>
              </a:rPr>
              <a:t> </a:t>
            </a:r>
            <a:r>
              <a:rPr kumimoji="0" lang="en-US" altLang="zh-TW" dirty="0" smtClean="0"/>
              <a:t>Cultural and Creative Crafts</a:t>
            </a:r>
          </a:p>
          <a:p>
            <a:pPr eaLnBrk="1" hangingPunct="1">
              <a:defRPr/>
            </a:pPr>
            <a:r>
              <a:rPr kumimoji="0" lang="en-US" altLang="zh-TW" dirty="0" smtClean="0"/>
              <a:t> Hobbyist </a:t>
            </a:r>
            <a:endParaRPr kumimoji="0" lang="zh-TW" altLang="en-US" dirty="0" smtClean="0">
              <a:latin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28396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>
                <a:ea typeface="Noto Sans Mono CJK TC Regular" pitchFamily="34" charset="-120"/>
                <a:cs typeface="Noto Sans Mono CJK TC Regular"/>
              </a:rPr>
              <a:t>Long Term Strategic Customers</a:t>
            </a:r>
            <a:endParaRPr lang="zh-TW" altLang="en-US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441" y="1601688"/>
            <a:ext cx="703897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38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內容版面配置區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6971165"/>
              </p:ext>
            </p:extLst>
          </p:nvPr>
        </p:nvGraphicFramePr>
        <p:xfrm>
          <a:off x="1045905" y="2197401"/>
          <a:ext cx="7630551" cy="4039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217934" y="332656"/>
            <a:ext cx="88185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sz="2800" b="1" dirty="0" smtClean="0">
                <a:ea typeface="Noto Sans Mono CJK TC Regular"/>
                <a:cs typeface="Noto Sans Mono CJK TC Regular"/>
              </a:rPr>
              <a:t>                2021 </a:t>
            </a:r>
            <a:r>
              <a:rPr lang="en-US" altLang="zh-TW" sz="2800" b="1" dirty="0">
                <a:ea typeface="Noto Sans Mono CJK TC Regular"/>
                <a:cs typeface="Noto Sans Mono CJK TC Regular"/>
              </a:rPr>
              <a:t>~ </a:t>
            </a:r>
            <a:r>
              <a:rPr lang="en-US" altLang="zh-TW" sz="2800" b="1" dirty="0" smtClean="0">
                <a:ea typeface="Noto Sans Mono CJK TC Regular"/>
                <a:cs typeface="Noto Sans Mono CJK TC Regular"/>
              </a:rPr>
              <a:t>2023 </a:t>
            </a:r>
            <a:r>
              <a:rPr lang="en-US" altLang="zh-TW" sz="2800" b="1" dirty="0">
                <a:ea typeface="Noto Sans Mono CJK TC Regular"/>
                <a:cs typeface="Noto Sans Mono CJK TC Regular"/>
              </a:rPr>
              <a:t>Q3 Revenue by Product Category</a:t>
            </a:r>
            <a:endParaRPr kumimoji="0" lang="zh-TW" altLang="en-US" sz="2800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4855206"/>
              </p:ext>
            </p:extLst>
          </p:nvPr>
        </p:nvGraphicFramePr>
        <p:xfrm>
          <a:off x="4427985" y="1268760"/>
          <a:ext cx="4322316" cy="1114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6149"/>
                <a:gridCol w="939086"/>
                <a:gridCol w="1056472"/>
                <a:gridCol w="1040609"/>
              </a:tblGrid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en-US" altLang="zh-TW" sz="14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Product</a:t>
                      </a:r>
                      <a:r>
                        <a:rPr lang="en-US" altLang="zh-TW" sz="1400" b="1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 \ Year</a:t>
                      </a:r>
                      <a:endParaRPr lang="zh-TW" alt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effectLst/>
                        </a:rPr>
                        <a:t>  </a:t>
                      </a:r>
                      <a:r>
                        <a:rPr lang="en-US" altLang="zh-TW" sz="1400" b="1" u="none" strike="noStrike" dirty="0" smtClean="0">
                          <a:effectLst/>
                        </a:rPr>
                        <a:t>2021 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effectLst/>
                        </a:rPr>
                        <a:t> </a:t>
                      </a:r>
                      <a:r>
                        <a:rPr lang="en-US" altLang="zh-TW" sz="1400" b="1" u="none" strike="noStrike" dirty="0" smtClean="0">
                          <a:effectLst/>
                        </a:rPr>
                        <a:t>2022 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u="none" strike="noStrike" dirty="0" smtClean="0">
                          <a:effectLst/>
                        </a:rPr>
                        <a:t>2023 </a:t>
                      </a:r>
                      <a:r>
                        <a:rPr lang="en-US" sz="1400" b="1" u="none" strike="noStrike" dirty="0">
                          <a:effectLst/>
                        </a:rPr>
                        <a:t>Q1~Q3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TABLE SAW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25%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30%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26%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PLANER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50%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42%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45%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JOINTER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11%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11%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12%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OTHER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14%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17%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17%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91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79512" y="116632"/>
            <a:ext cx="8818562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sz="4800" b="1" dirty="0">
                <a:ea typeface="Noto Sans Mono CJK TC Regular"/>
                <a:cs typeface="Noto Sans Mono CJK TC Regular"/>
              </a:rPr>
              <a:t> </a:t>
            </a:r>
            <a:r>
              <a:rPr lang="en-US" altLang="zh-TW" sz="2800" b="1" dirty="0" smtClean="0">
                <a:ea typeface="Noto Sans Mono CJK TC Regular"/>
                <a:cs typeface="Noto Sans Mono CJK TC Regular"/>
              </a:rPr>
              <a:t>2021 </a:t>
            </a:r>
            <a:r>
              <a:rPr lang="en-US" altLang="zh-TW" sz="2800" b="1" dirty="0">
                <a:ea typeface="Noto Sans Mono CJK TC Regular"/>
                <a:cs typeface="Noto Sans Mono CJK TC Regular"/>
              </a:rPr>
              <a:t>~ </a:t>
            </a:r>
            <a:r>
              <a:rPr lang="en-US" altLang="zh-TW" sz="2800" b="1" dirty="0" smtClean="0">
                <a:ea typeface="Noto Sans Mono CJK TC Regular"/>
                <a:cs typeface="Noto Sans Mono CJK TC Regular"/>
              </a:rPr>
              <a:t>2023 </a:t>
            </a:r>
            <a:r>
              <a:rPr lang="en-US" altLang="zh-TW" sz="2800" b="1" dirty="0">
                <a:ea typeface="Noto Sans Mono CJK TC Regular"/>
                <a:cs typeface="Noto Sans Mono CJK TC Regular"/>
              </a:rPr>
              <a:t>Q3 Revenue by Regions</a:t>
            </a:r>
            <a:r>
              <a:rPr lang="zh-TW" altLang="en-US" sz="2800" b="1" dirty="0">
                <a:ea typeface="Noto Sans Mono CJK TC Regular"/>
                <a:cs typeface="Noto Sans Mono CJK TC Regular"/>
              </a:rPr>
              <a:t> </a:t>
            </a:r>
            <a:endParaRPr kumimoji="0" lang="zh-TW" altLang="en-US" sz="2800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graphicFrame>
        <p:nvGraphicFramePr>
          <p:cNvPr id="11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5606500"/>
              </p:ext>
            </p:extLst>
          </p:nvPr>
        </p:nvGraphicFramePr>
        <p:xfrm>
          <a:off x="457200" y="1600201"/>
          <a:ext cx="8579296" cy="4349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363724"/>
              </p:ext>
            </p:extLst>
          </p:nvPr>
        </p:nvGraphicFramePr>
        <p:xfrm>
          <a:off x="4427985" y="1268760"/>
          <a:ext cx="4322316" cy="1114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6149"/>
                <a:gridCol w="939086"/>
                <a:gridCol w="1056472"/>
                <a:gridCol w="1040609"/>
              </a:tblGrid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u="none" strike="noStrike" dirty="0">
                          <a:effectLst/>
                        </a:rPr>
                        <a:t>　</a:t>
                      </a:r>
                      <a:r>
                        <a:rPr lang="en-US" altLang="zh-TW" sz="1400" b="1" u="none" strike="noStrike" dirty="0" smtClean="0">
                          <a:effectLst/>
                        </a:rPr>
                        <a:t>Region</a:t>
                      </a:r>
                      <a:r>
                        <a:rPr lang="en-US" altLang="zh-TW" sz="1400" b="1" u="none" strike="noStrike" baseline="0" dirty="0" smtClean="0">
                          <a:effectLst/>
                        </a:rPr>
                        <a:t> \ Year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effectLst/>
                        </a:rPr>
                        <a:t>  </a:t>
                      </a:r>
                      <a:r>
                        <a:rPr lang="en-US" altLang="zh-TW" sz="1400" b="1" u="none" strike="noStrike" dirty="0" smtClean="0">
                          <a:effectLst/>
                        </a:rPr>
                        <a:t>2021 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effectLst/>
                        </a:rPr>
                        <a:t> </a:t>
                      </a:r>
                      <a:r>
                        <a:rPr lang="en-US" altLang="zh-TW" sz="1400" b="1" u="none" strike="noStrike" dirty="0" smtClean="0">
                          <a:effectLst/>
                        </a:rPr>
                        <a:t>2022 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u="none" strike="noStrike" dirty="0" smtClean="0">
                          <a:effectLst/>
                        </a:rPr>
                        <a:t>2023 </a:t>
                      </a:r>
                      <a:r>
                        <a:rPr lang="en-US" sz="1400" b="1" u="none" strike="noStrike" dirty="0">
                          <a:effectLst/>
                        </a:rPr>
                        <a:t>Q1~Q3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USA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82.48%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89.32%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89.87%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EUROPE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7.27%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3.65%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2.39%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OTHER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10.25%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7.02%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7.73%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4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Total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100.00%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100.00%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100.00%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048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376208"/>
            <a:ext cx="8818562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sz="2400" b="1" dirty="0" smtClean="0">
                <a:ea typeface="Noto Sans Mono CJK TC Regular"/>
                <a:cs typeface="Calibri" pitchFamily="34" charset="0"/>
              </a:rPr>
              <a:t>              Year 2023 P&amp;L and Comparison with Previous Year</a:t>
            </a:r>
            <a:endParaRPr kumimoji="0" lang="zh-TW" altLang="en-US" sz="2400" b="1" dirty="0">
              <a:ea typeface="Noto Sans Mono CJK TC Regular"/>
              <a:cs typeface="Calibri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578319"/>
              </p:ext>
            </p:extLst>
          </p:nvPr>
        </p:nvGraphicFramePr>
        <p:xfrm>
          <a:off x="395288" y="1916833"/>
          <a:ext cx="8424862" cy="39189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5194"/>
                <a:gridCol w="910796"/>
                <a:gridCol w="910796"/>
                <a:gridCol w="983245"/>
                <a:gridCol w="1021196"/>
                <a:gridCol w="1090195"/>
                <a:gridCol w="1090195"/>
                <a:gridCol w="983245"/>
              </a:tblGrid>
              <a:tr h="336153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u="none" strike="noStrike" dirty="0">
                          <a:effectLst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Year</a:t>
                      </a:r>
                      <a:r>
                        <a:rPr lang="en-US" altLang="zh-TW" sz="12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2023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Year</a:t>
                      </a:r>
                      <a:r>
                        <a:rPr lang="en-US" altLang="zh-TW" sz="12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2022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Growth</a:t>
                      </a:r>
                      <a:r>
                        <a:rPr lang="en-US" sz="12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 Against 2022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26474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Noto Sans Mono CJK TC Regular"/>
                        </a:rPr>
                        <a:t>Subject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Q1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Q2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Q3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Q1~Q3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Q1~Q3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Amount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en-US" altLang="zh-TW" sz="1200" b="1" i="0" u="none" strike="noStrike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</a:tr>
              <a:tr h="38924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Revenue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253,971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450,920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396,355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1,101,246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2,207,729 </a:t>
                      </a:r>
                      <a:endParaRPr lang="en-US" altLang="zh-TW" sz="1200" u="none" strike="noStrike" dirty="0"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(1,106,483)</a:t>
                      </a: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(50.12%)</a:t>
                      </a:r>
                      <a:endParaRPr lang="en-US" altLang="zh-TW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6" marB="0" anchor="ctr"/>
                </a:tc>
              </a:tr>
              <a:tr h="34119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Noto Sans Mono CJK TC Regular"/>
                        </a:rPr>
                        <a:t>Gross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Noto Sans Mono CJK TC Regular"/>
                        </a:rPr>
                        <a:t> Profit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20,931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46,195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48,009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115,135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270,343 </a:t>
                      </a:r>
                      <a:endParaRPr lang="en-US" altLang="zh-TW" sz="1200" u="none" strike="noStrike" dirty="0"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</a:t>
                      </a:r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(155,208)</a:t>
                      </a: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(57.41%)</a:t>
                      </a:r>
                      <a:endParaRPr lang="en-US" altLang="zh-TW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</a:tr>
              <a:tr h="32754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Noto Sans Mono CJK TC Regular"/>
                        </a:rPr>
                        <a:t>Gross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Noto Sans Mono CJK TC Regular"/>
                        </a:rPr>
                        <a:t> Margin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8.24%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10.24%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12.11%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10.45%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12.25%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</a:tr>
              <a:tr h="3957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Operating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Expense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20,626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23,416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23,489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67,531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87,929 </a:t>
                      </a:r>
                      <a:endParaRPr lang="en-US" altLang="zh-TW" sz="1200" u="none" strike="noStrike" dirty="0"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(20,398</a:t>
                      </a:r>
                      <a:r>
                        <a:rPr lang="en-US" altLang="zh-TW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en-US" altLang="zh-TW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(23.20%)</a:t>
                      </a:r>
                      <a:endParaRPr lang="en-US" altLang="zh-TW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</a:tr>
              <a:tr h="38213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Noto Sans Mono CJK TC Regular"/>
                        </a:rPr>
                        <a:t>Expense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Unicode MS"/>
                          <a:ea typeface="Noto Sans Mono CJK TC Regular"/>
                        </a:rPr>
                        <a:t> Ratio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8.12%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5.19%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5.93%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6.13%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3.98%</a:t>
                      </a:r>
                      <a:endParaRPr lang="en-US" altLang="zh-TW" sz="1200" u="none" strike="noStrike" dirty="0"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</a:tr>
              <a:tr h="371508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Net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Operating Profit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22,779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24,520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47,604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effectLst/>
                          <a:latin typeface="+mn-lt"/>
                        </a:rPr>
                        <a:t>   </a:t>
                      </a:r>
                      <a:r>
                        <a:rPr lang="zh-TW" altLang="en-US" sz="12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182,414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altLang="zh-TW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(134,810)</a:t>
                      </a:r>
                      <a:endParaRPr lang="en-US" altLang="zh-TW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(73.90%)</a:t>
                      </a:r>
                      <a:endParaRPr lang="en-US" altLang="zh-TW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</a:tr>
              <a:tr h="36849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Operating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Margin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6.19%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4.32%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8.26%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　</a:t>
                      </a:r>
                      <a:endParaRPr lang="zh-TW" altLang="en-US" sz="18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</a:tr>
              <a:tr h="38213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Net</a:t>
                      </a:r>
                      <a:r>
                        <a:rPr lang="en-US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Profit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Arial Unicode MS"/>
                        <a:ea typeface="Noto Sans Mono CJK TC Regular"/>
                      </a:endParaRP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       3,473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26,777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37,945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61,249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u="none" strike="noStrike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411,036 </a:t>
                      </a:r>
                      <a:endParaRPr lang="en-US" altLang="zh-TW" sz="1200" u="none" strike="noStrike" dirty="0"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(349,787)</a:t>
                      </a:r>
                      <a:endParaRPr lang="en-US" altLang="zh-TW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(85.10%)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TW" sz="1200" u="none" strike="noStrike" dirty="0" smtClean="0">
                          <a:effectLst/>
                          <a:ea typeface="Noto Sans Mono CJK TC Regular"/>
                        </a:rPr>
                        <a:t>EPS</a:t>
                      </a:r>
                    </a:p>
                  </a:txBody>
                  <a:tcPr marL="9524" marR="9524" marT="9526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         0.05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0.41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0.58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0.94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u="none" strike="noStrike" dirty="0" smtClean="0">
                          <a:effectLst/>
                          <a:latin typeface="+mn-lt"/>
                        </a:rPr>
                        <a:t>6.28 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u="none" strike="noStrike" dirty="0">
                          <a:effectLst/>
                          <a:latin typeface="+mn-lt"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u="none" strike="noStrike" dirty="0">
                          <a:effectLst/>
                          <a:latin typeface="+mn-lt"/>
                        </a:rPr>
                        <a:t>　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4" marR="9524" marT="9526" marB="0" anchor="ctr"/>
                </a:tc>
              </a:tr>
            </a:tbl>
          </a:graphicData>
        </a:graphic>
      </p:graphicFrame>
      <p:sp>
        <p:nvSpPr>
          <p:cNvPr id="11" name="文字方塊 9"/>
          <p:cNvSpPr txBox="1">
            <a:spLocks noChangeArrowheads="1"/>
          </p:cNvSpPr>
          <p:nvPr/>
        </p:nvSpPr>
        <p:spPr bwMode="auto">
          <a:xfrm>
            <a:off x="5076056" y="1362834"/>
            <a:ext cx="381712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600" dirty="0" smtClean="0"/>
              <a:t>In Thousands of NT Dollars; EPS as in Dollar</a:t>
            </a:r>
            <a:endParaRPr kumimoji="0" lang="en-US" altLang="zh-TW" sz="16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54269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prstClr val="white"/>
                </a:solidFill>
              </a:rPr>
              <a:t>www.geetech.com.tw</a:t>
            </a:r>
            <a:endParaRPr lang="zh-TW" altLang="en-US" sz="1800" dirty="0">
              <a:solidFill>
                <a:prstClr val="white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100191"/>
              </p:ext>
            </p:extLst>
          </p:nvPr>
        </p:nvGraphicFramePr>
        <p:xfrm>
          <a:off x="1535762" y="2060848"/>
          <a:ext cx="6133652" cy="23042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37218"/>
                <a:gridCol w="1529608"/>
                <a:gridCol w="1529608"/>
                <a:gridCol w="1537218"/>
              </a:tblGrid>
              <a:tr h="26318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Product</a:t>
                      </a:r>
                      <a:r>
                        <a:rPr lang="en-US" altLang="zh-TW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</a:t>
                      </a:r>
                    </a:p>
                    <a:p>
                      <a:pPr algn="ctr" fontAlgn="ctr"/>
                      <a:r>
                        <a:rPr lang="en-US" altLang="zh-TW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Category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Revenue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6318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2023</a:t>
                      </a:r>
                      <a:r>
                        <a:rPr lang="en-US" altLang="zh-TW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Q1 ~ Q3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2022</a:t>
                      </a:r>
                      <a:r>
                        <a:rPr lang="en-US" altLang="zh-TW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Q1 ~ Q3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Difference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3771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Planer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ea typeface="Noto Sans Mono CJK TC Regular"/>
                        </a:rPr>
                        <a:t>        </a:t>
                      </a:r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495,316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ea typeface="Noto Sans Mono CJK TC Regular"/>
                        </a:rPr>
                        <a:t>        </a:t>
                      </a:r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984,471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(489,155)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Table</a:t>
                      </a:r>
                      <a:r>
                        <a:rPr lang="en-US" altLang="zh-TW" sz="16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 Saw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ea typeface="Noto Sans Mono CJK TC Regular"/>
                        </a:rPr>
                        <a:t>        </a:t>
                      </a:r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285,743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ea typeface="Noto Sans Mono CJK TC Regular"/>
                        </a:rPr>
                        <a:t>        </a:t>
                      </a:r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649,290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(363,547)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6004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Jointer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ea typeface="Noto Sans Mono CJK TC Regular"/>
                        </a:rPr>
                        <a:t>        </a:t>
                      </a:r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127,542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ea typeface="Noto Sans Mono CJK TC Regular"/>
                        </a:rPr>
                        <a:t>        </a:t>
                      </a:r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243,687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(116,145)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82363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Other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ea typeface="Noto Sans Mono CJK TC Regular"/>
                        </a:rPr>
                        <a:t>        </a:t>
                      </a:r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192,645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ea typeface="Noto Sans Mono CJK TC Regular"/>
                        </a:rPr>
                        <a:t>        </a:t>
                      </a:r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330,281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(137,636)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  <a:tr h="337717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Noto Sans Mono CJK TC Regular"/>
                        </a:rPr>
                        <a:t>Total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ea typeface="Noto Sans Mono CJK TC Regular"/>
                        </a:rPr>
                        <a:t>     </a:t>
                      </a:r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1,101,246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  <a:ea typeface="Noto Sans Mono CJK TC Regular"/>
                        </a:rPr>
                        <a:t>     </a:t>
                      </a:r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2,207,729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ea typeface="Noto Sans Mono CJK TC Regular"/>
                        </a:rPr>
                        <a:t>(1,106,483)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  <a:ea typeface="Noto Sans Mono CJK TC Regular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11" name="矩形 10"/>
          <p:cNvSpPr/>
          <p:nvPr/>
        </p:nvSpPr>
        <p:spPr>
          <a:xfrm>
            <a:off x="442545" y="4869160"/>
            <a:ext cx="84499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>
                <a:solidFill>
                  <a:srgbClr val="000000"/>
                </a:solidFill>
                <a:latin typeface="Calibri" pitchFamily="34" charset="0"/>
                <a:ea typeface="Noto Sans Mono CJK TC Regular"/>
                <a:cs typeface="Calibri" pitchFamily="34" charset="0"/>
              </a:rPr>
              <a:t>In comparison with year 2022 first 3 quarters, year 2023  product </a:t>
            </a:r>
            <a:r>
              <a:rPr lang="en-US" altLang="zh-TW" dirty="0">
                <a:solidFill>
                  <a:srgbClr val="000000"/>
                </a:solidFill>
                <a:latin typeface="Calibri" pitchFamily="34" charset="0"/>
                <a:ea typeface="Noto Sans Mono CJK TC Regular"/>
                <a:cs typeface="Calibri" pitchFamily="34" charset="0"/>
              </a:rPr>
              <a:t> </a:t>
            </a:r>
            <a:r>
              <a:rPr lang="en-US" altLang="zh-TW" dirty="0" smtClean="0">
                <a:solidFill>
                  <a:srgbClr val="000000"/>
                </a:solidFill>
                <a:latin typeface="Calibri" pitchFamily="34" charset="0"/>
                <a:ea typeface="Noto Sans Mono CJK TC Regular"/>
                <a:cs typeface="Calibri" pitchFamily="34" charset="0"/>
              </a:rPr>
              <a:t>category Planer, its revenue decreased 489 million NT dollars. Product category Table Saw decreased 363 million dollars. And product category Jointer decreased 116 million dollars.</a:t>
            </a:r>
            <a:endParaRPr lang="zh-TW" altLang="en-US" dirty="0">
              <a:solidFill>
                <a:srgbClr val="000000"/>
              </a:solidFill>
              <a:latin typeface="Calibri" pitchFamily="34" charset="0"/>
              <a:ea typeface="Noto Sans Mono CJK TC Regular"/>
              <a:cs typeface="Calibri" pitchFamily="34" charset="0"/>
            </a:endParaRPr>
          </a:p>
        </p:txBody>
      </p:sp>
      <p:sp>
        <p:nvSpPr>
          <p:cNvPr id="13" name="文字方塊 10"/>
          <p:cNvSpPr txBox="1">
            <a:spLocks noChangeArrowheads="1"/>
          </p:cNvSpPr>
          <p:nvPr/>
        </p:nvSpPr>
        <p:spPr bwMode="auto">
          <a:xfrm>
            <a:off x="505966" y="188640"/>
            <a:ext cx="8505531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n-US" altLang="zh-TW" sz="2400" b="1" dirty="0" smtClean="0">
                <a:ea typeface="Noto Sans Mono CJK TC Regular"/>
                <a:cs typeface="Calibri" pitchFamily="34" charset="0"/>
              </a:rPr>
              <a:t>                   Year 2023 Q1 ~ Q3 Revenue by Product 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zh-TW" sz="2400" b="1" dirty="0">
                <a:ea typeface="Noto Sans Mono CJK TC Regular"/>
                <a:cs typeface="Calibri" pitchFamily="34" charset="0"/>
              </a:rPr>
              <a:t> </a:t>
            </a:r>
            <a:r>
              <a:rPr lang="en-US" altLang="zh-TW" sz="2400" b="1" dirty="0" smtClean="0">
                <a:ea typeface="Noto Sans Mono CJK TC Regular"/>
                <a:cs typeface="Calibri" pitchFamily="34" charset="0"/>
              </a:rPr>
              <a:t>                  Category and Comparison with Previous Year</a:t>
            </a:r>
            <a:endParaRPr kumimoji="0" lang="zh-TW" altLang="en-US" sz="2400" b="1" dirty="0">
              <a:ea typeface="Noto Sans Mono CJK TC Regular"/>
              <a:cs typeface="Calibri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sp>
        <p:nvSpPr>
          <p:cNvPr id="15" name="文字方塊 9"/>
          <p:cNvSpPr txBox="1">
            <a:spLocks noChangeArrowheads="1"/>
          </p:cNvSpPr>
          <p:nvPr/>
        </p:nvSpPr>
        <p:spPr bwMode="auto">
          <a:xfrm>
            <a:off x="5076056" y="1434842"/>
            <a:ext cx="273630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600" dirty="0" smtClean="0"/>
              <a:t>In Thousands of NT Dollars</a:t>
            </a:r>
            <a:endParaRPr kumimoji="0" lang="en-US" altLang="zh-TW" sz="16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63735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2809</TotalTime>
  <Words>817</Words>
  <Application>Microsoft Office PowerPoint</Application>
  <PresentationFormat>如螢幕大小 (4:3)</PresentationFormat>
  <Paragraphs>308</Paragraphs>
  <Slides>15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Office 佈景主題</vt:lpstr>
      <vt:lpstr>     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803林益存</dc:creator>
  <cp:lastModifiedBy>206莊佳玲/董事長特助[Jolion]</cp:lastModifiedBy>
  <cp:revision>192</cp:revision>
  <cp:lastPrinted>2022-11-23T01:26:03Z</cp:lastPrinted>
  <dcterms:created xsi:type="dcterms:W3CDTF">2017-04-05T01:57:54Z</dcterms:created>
  <dcterms:modified xsi:type="dcterms:W3CDTF">2023-12-14T03:57:36Z</dcterms:modified>
</cp:coreProperties>
</file>