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6"/>
  </p:notesMasterIdLst>
  <p:handoutMasterIdLst>
    <p:handoutMasterId r:id="rId17"/>
  </p:handoutMasterIdLst>
  <p:sldIdLst>
    <p:sldId id="276" r:id="rId2"/>
    <p:sldId id="277" r:id="rId3"/>
    <p:sldId id="283" r:id="rId4"/>
    <p:sldId id="284" r:id="rId5"/>
    <p:sldId id="287" r:id="rId6"/>
    <p:sldId id="285" r:id="rId7"/>
    <p:sldId id="286" r:id="rId8"/>
    <p:sldId id="288" r:id="rId9"/>
    <p:sldId id="294" r:id="rId10"/>
    <p:sldId id="298" r:id="rId11"/>
    <p:sldId id="289" r:id="rId12"/>
    <p:sldId id="290" r:id="rId13"/>
    <p:sldId id="291" r:id="rId14"/>
    <p:sldId id="292" r:id="rId15"/>
  </p:sldIdLst>
  <p:sldSz cx="9144000" cy="6858000" type="screen4x3"/>
  <p:notesSz cx="9926638" cy="679767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2.0061728395061727E-2"/>
                  <c:y val="-5.61228626924260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2345679012345678E-2"/>
                  <c:y val="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工作表1!$A$2:$A$5</c:f>
              <c:strCache>
                <c:ptCount val="4"/>
                <c:pt idx="0">
                  <c:v>TABLE SAW</c:v>
                </c:pt>
                <c:pt idx="1">
                  <c:v>PLANER</c:v>
                </c:pt>
                <c:pt idx="2">
                  <c:v>JOINTER</c:v>
                </c:pt>
                <c:pt idx="3">
                  <c:v>OTHER</c:v>
                </c:pt>
              </c:strCache>
            </c:strRef>
          </c:cat>
          <c:val>
            <c:numRef>
              <c:f>工作表1!$B$2:$B$5</c:f>
              <c:numCache>
                <c:formatCode>0%</c:formatCode>
                <c:ptCount val="4"/>
                <c:pt idx="0">
                  <c:v>0.25102914966797057</c:v>
                </c:pt>
                <c:pt idx="1">
                  <c:v>0.50048446482785347</c:v>
                </c:pt>
                <c:pt idx="2">
                  <c:v>0.10547109550782574</c:v>
                </c:pt>
                <c:pt idx="3">
                  <c:v>0.14301528999635021</c:v>
                </c:pt>
              </c:numCache>
            </c:numRef>
          </c:val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2345679012345678E-2"/>
                  <c:y val="1.12241306435779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432098765432098E-3"/>
                  <c:y val="-5.61228626924260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7.716049382716049E-3"/>
                  <c:y val="-5.05085878961007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5432098765432098E-3"/>
                  <c:y val="-6.17327185396787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工作表1!$A$2:$A$5</c:f>
              <c:strCache>
                <c:ptCount val="4"/>
                <c:pt idx="0">
                  <c:v>TABLE SAW</c:v>
                </c:pt>
                <c:pt idx="1">
                  <c:v>PLANER</c:v>
                </c:pt>
                <c:pt idx="2">
                  <c:v>JOINTER</c:v>
                </c:pt>
                <c:pt idx="3">
                  <c:v>OTHER</c:v>
                </c:pt>
              </c:strCache>
            </c:strRef>
          </c:cat>
          <c:val>
            <c:numRef>
              <c:f>工作表1!$C$2:$C$5</c:f>
              <c:numCache>
                <c:formatCode>0%</c:formatCode>
                <c:ptCount val="4"/>
                <c:pt idx="0">
                  <c:v>0.30249484116301922</c:v>
                </c:pt>
                <c:pt idx="1">
                  <c:v>0.42127308777042644</c:v>
                </c:pt>
                <c:pt idx="2">
                  <c:v>0.10914175112066458</c:v>
                </c:pt>
                <c:pt idx="3">
                  <c:v>0.16709031994588971</c:v>
                </c:pt>
              </c:numCache>
            </c:numRef>
          </c:val>
        </c:ser>
        <c:ser>
          <c:idx val="2"/>
          <c:order val="2"/>
          <c:tx>
            <c:strRef>
              <c:f>工作表1!$D$1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6.1728395061728114E-3"/>
                  <c:y val="-5.1443337838570405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2592592592592587E-3"/>
                  <c:y val="-8.41809798268346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345679012345678E-2"/>
                  <c:y val="-1.12241306435779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1728395061729528E-3"/>
                  <c:y val="1.96422286262614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工作表1!$A$2:$A$5</c:f>
              <c:strCache>
                <c:ptCount val="4"/>
                <c:pt idx="0">
                  <c:v>TABLE SAW</c:v>
                </c:pt>
                <c:pt idx="1">
                  <c:v>PLANER</c:v>
                </c:pt>
                <c:pt idx="2">
                  <c:v>JOINTER</c:v>
                </c:pt>
                <c:pt idx="3">
                  <c:v>OTHER</c:v>
                </c:pt>
              </c:strCache>
            </c:strRef>
          </c:cat>
          <c:val>
            <c:numRef>
              <c:f>工作表1!$D$2:$D$5</c:f>
              <c:numCache>
                <c:formatCode>0%</c:formatCode>
                <c:ptCount val="4"/>
                <c:pt idx="0">
                  <c:v>0.25008216583935666</c:v>
                </c:pt>
                <c:pt idx="1">
                  <c:v>0.47891663688698416</c:v>
                </c:pt>
                <c:pt idx="2">
                  <c:v>0.11061413095930574</c:v>
                </c:pt>
                <c:pt idx="3">
                  <c:v>0.16038706631435345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890752"/>
        <c:axId val="206282048"/>
      </c:barChart>
      <c:catAx>
        <c:axId val="42890752"/>
        <c:scaling>
          <c:orientation val="minMax"/>
        </c:scaling>
        <c:delete val="0"/>
        <c:axPos val="b"/>
        <c:majorTickMark val="out"/>
        <c:minorTickMark val="none"/>
        <c:tickLblPos val="nextTo"/>
        <c:crossAx val="206282048"/>
        <c:crosses val="autoZero"/>
        <c:auto val="1"/>
        <c:lblAlgn val="ctr"/>
        <c:lblOffset val="100"/>
        <c:noMultiLvlLbl val="0"/>
      </c:catAx>
      <c:valAx>
        <c:axId val="20628204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428907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7920117624185867"/>
          <c:y val="0.38317701669235915"/>
          <c:w val="9.6107465733449984E-2"/>
          <c:h val="0.2336459666152816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206571400797125E-2"/>
          <c:y val="0.18257175323792971"/>
          <c:w val="0.72869568387284922"/>
          <c:h val="0.750212496213512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5368743542593691E-2"/>
                  <c:y val="-6.8980106140066753E-7"/>
                </c:manualLayout>
              </c:layout>
              <c:spPr>
                <a:solidFill>
                  <a:schemeClr val="bg1"/>
                </a:solidFill>
              </c:spPr>
              <c:txPr>
                <a:bodyPr/>
                <a:lstStyle/>
                <a:p>
                  <a:pPr>
                    <a:defRPr/>
                  </a:pPr>
                  <a:endParaRPr lang="zh-TW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7.4015397067545476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5317326767064765E-2"/>
                  <c:y val="-6.13233143561396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0722128736945296E-2"/>
                  <c:y val="-3.79620517442769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0634653534129416E-2"/>
                  <c:y val="-5.84031565296568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工作表1!$A$2:$A$4</c:f>
              <c:strCache>
                <c:ptCount val="3"/>
                <c:pt idx="0">
                  <c:v>USA</c:v>
                </c:pt>
                <c:pt idx="1">
                  <c:v>EUROPE</c:v>
                </c:pt>
                <c:pt idx="2">
                  <c:v>OTHER</c:v>
                </c:pt>
              </c:strCache>
            </c:strRef>
          </c:cat>
          <c:val>
            <c:numRef>
              <c:f>工作表1!$B$2:$B$4</c:f>
              <c:numCache>
                <c:formatCode>0.00%</c:formatCode>
                <c:ptCount val="3"/>
                <c:pt idx="0">
                  <c:v>0.8248327920161469</c:v>
                </c:pt>
                <c:pt idx="1">
                  <c:v>7.2653495799554713E-2</c:v>
                </c:pt>
                <c:pt idx="2">
                  <c:v>0.10251371218429838</c:v>
                </c:pt>
              </c:numCache>
            </c:numRef>
          </c:val>
        </c:ser>
        <c:ser>
          <c:idx val="1"/>
          <c:order val="1"/>
          <c:tx>
            <c:strRef>
              <c:f>工作表1!$C$1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9212317654035946E-3"/>
                  <c:y val="2.91992789279571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8303282693591098E-3"/>
                  <c:y val="-4.67225252237253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工作表1!$A$2:$A$4</c:f>
              <c:strCache>
                <c:ptCount val="3"/>
                <c:pt idx="0">
                  <c:v>USA</c:v>
                </c:pt>
                <c:pt idx="1">
                  <c:v>EUROPE</c:v>
                </c:pt>
                <c:pt idx="2">
                  <c:v>OTHER</c:v>
                </c:pt>
              </c:strCache>
            </c:strRef>
          </c:cat>
          <c:val>
            <c:numRef>
              <c:f>工作表1!$C$2:$C$4</c:f>
              <c:numCache>
                <c:formatCode>0.00%</c:formatCode>
                <c:ptCount val="3"/>
                <c:pt idx="0">
                  <c:v>0.89323657372427034</c:v>
                </c:pt>
                <c:pt idx="1">
                  <c:v>3.6513646168781069E-2</c:v>
                </c:pt>
                <c:pt idx="2">
                  <c:v>7.0249780106948614E-2</c:v>
                </c:pt>
              </c:numCache>
            </c:numRef>
          </c:val>
        </c:ser>
        <c:ser>
          <c:idx val="2"/>
          <c:order val="2"/>
          <c:tx>
            <c:strRef>
              <c:f>工作表1!$D$1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3045028403262869E-2"/>
                  <c:y val="1.16804013722442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7763695296210785E-2"/>
                  <c:y val="1.16806313059312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8537189997873951E-2"/>
                  <c:y val="-2.33612626118627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6.1269307068258835E-3"/>
                  <c:y val="-8.46845769680023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6849059443771179E-2"/>
                  <c:y val="-4.96426830502083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工作表1!$A$2:$A$4</c:f>
              <c:strCache>
                <c:ptCount val="3"/>
                <c:pt idx="0">
                  <c:v>USA</c:v>
                </c:pt>
                <c:pt idx="1">
                  <c:v>EUROPE</c:v>
                </c:pt>
                <c:pt idx="2">
                  <c:v>OTHER</c:v>
                </c:pt>
              </c:strCache>
            </c:strRef>
          </c:cat>
          <c:val>
            <c:numRef>
              <c:f>工作表1!$D$2:$D$4</c:f>
              <c:numCache>
                <c:formatCode>0.00%</c:formatCode>
                <c:ptCount val="3"/>
                <c:pt idx="0">
                  <c:v>0.90883178435510248</c:v>
                </c:pt>
                <c:pt idx="1">
                  <c:v>2.2577998857503567E-2</c:v>
                </c:pt>
                <c:pt idx="2">
                  <c:v>6.8590216787393937E-2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26800384"/>
        <c:axId val="206227712"/>
      </c:barChart>
      <c:catAx>
        <c:axId val="126800384"/>
        <c:scaling>
          <c:orientation val="minMax"/>
        </c:scaling>
        <c:delete val="0"/>
        <c:axPos val="b"/>
        <c:majorTickMark val="out"/>
        <c:minorTickMark val="none"/>
        <c:tickLblPos val="nextTo"/>
        <c:crossAx val="206227712"/>
        <c:crosses val="autoZero"/>
        <c:auto val="1"/>
        <c:lblAlgn val="ctr"/>
        <c:lblOffset val="100"/>
        <c:noMultiLvlLbl val="0"/>
      </c:catAx>
      <c:valAx>
        <c:axId val="206227712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268003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820572224107903"/>
          <c:y val="0.39886665685616268"/>
          <c:w val="0.12855891672230446"/>
          <c:h val="0.2811107176690242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27049F-408D-41E6-9D76-D526C3D4D673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5950EB-B0D5-4A0E-8E1C-E018076F962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43469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C6050B-2945-4FDF-B8E6-D6BF7A1A085D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664" y="3228895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1DB76-9F0B-485A-9D0D-B552346BB5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62568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1741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C03A356-045F-449E-A3FA-64AB957EB8A0}" type="slidenum">
              <a:rPr lang="zh-TW" alt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zh-TW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4224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1262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8021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8061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466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13780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2392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4822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8407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9966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B85EA-08FD-49CA-BA4B-8FEBE60C99C2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550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2B85EA-08FD-49CA-BA4B-8FEBE60C99C2}" type="datetimeFigureOut">
              <a:rPr lang="zh-TW" altLang="en-US" smtClean="0"/>
              <a:t>2024/4/30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C5418-AD02-408C-8DE6-1A5F9E7AC6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9676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file:///\\192.168.123.24\MEETING\20&#26989;&#21209;&#37096;\&#24040;&#24237;&#27231;&#26800;&#24418;&#35937;&#24433;&#29255;.mp4" TargetMode="Externa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標題 4"/>
          <p:cNvSpPr>
            <a:spLocks noGrp="1" noChangeAspect="1"/>
          </p:cNvSpPr>
          <p:nvPr>
            <p:ph type="title"/>
          </p:nvPr>
        </p:nvSpPr>
        <p:spPr>
          <a:xfrm>
            <a:off x="34925" y="71438"/>
            <a:ext cx="8915400" cy="1196975"/>
          </a:xfrm>
        </p:spPr>
        <p:txBody>
          <a:bodyPr/>
          <a:lstStyle/>
          <a:p>
            <a:pPr eaLnBrk="1" hangingPunct="1"/>
            <a:r>
              <a:rPr lang="zh-TW" altLang="en-US" sz="3200" smtClean="0">
                <a:latin typeface="文泉驛微米黑"/>
                <a:ea typeface="文泉驛微米黑"/>
                <a:cs typeface="文泉驛微米黑"/>
              </a:rPr>
              <a:t>      </a:t>
            </a:r>
          </a:p>
        </p:txBody>
      </p:sp>
      <p:sp>
        <p:nvSpPr>
          <p:cNvPr id="3075" name="直排文字版面配置區 5"/>
          <p:cNvSpPr>
            <a:spLocks noGrp="1"/>
          </p:cNvSpPr>
          <p:nvPr>
            <p:ph type="body" orient="vert" idx="1"/>
          </p:nvPr>
        </p:nvSpPr>
        <p:spPr>
          <a:xfrm>
            <a:off x="458788" y="1916113"/>
            <a:ext cx="8229600" cy="2554287"/>
          </a:xfrm>
        </p:spPr>
        <p:txBody>
          <a:bodyPr vert="horz" anchor="ctr"/>
          <a:lstStyle/>
          <a:p>
            <a:pPr marL="0" indent="0" algn="ctr" eaLnBrk="1" fontAlgn="ctr" hangingPunct="1">
              <a:buFont typeface="Arial" pitchFamily="34" charset="0"/>
              <a:buNone/>
              <a:tabLst>
                <a:tab pos="2159000" algn="ctr"/>
              </a:tabLst>
            </a:pPr>
            <a:r>
              <a:rPr lang="en-US" altLang="zh-TW" sz="4000" b="1" dirty="0" smtClean="0">
                <a:latin typeface="微軟正黑體" pitchFamily="34" charset="-120"/>
                <a:ea typeface="微軟正黑體" pitchFamily="34" charset="-120"/>
              </a:rPr>
              <a:t>113</a:t>
            </a:r>
            <a:r>
              <a:rPr lang="zh-TW" altLang="en-US" sz="4000" b="1" dirty="0" smtClean="0">
                <a:latin typeface="微軟正黑體" pitchFamily="34" charset="-120"/>
                <a:ea typeface="微軟正黑體" pitchFamily="34" charset="-120"/>
              </a:rPr>
              <a:t>年第一次法人說明會</a:t>
            </a:r>
          </a:p>
          <a:p>
            <a:pPr marL="0" indent="0" algn="ctr" eaLnBrk="1" hangingPunct="1">
              <a:buFont typeface="Arial" pitchFamily="34" charset="0"/>
              <a:buNone/>
              <a:tabLst>
                <a:tab pos="2159000" algn="ctr"/>
              </a:tabLst>
            </a:pP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股票代碼 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3600" b="1" dirty="0" smtClean="0">
                <a:latin typeface="微軟正黑體" pitchFamily="34" charset="-120"/>
                <a:ea typeface="微軟正黑體" pitchFamily="34" charset="-120"/>
              </a:rPr>
              <a:t>1539</a:t>
            </a:r>
            <a:endParaRPr lang="en-US" altLang="zh-TW" sz="3600" b="1" dirty="0" smtClean="0">
              <a:ea typeface="微軟正黑體" pitchFamily="34" charset="-120"/>
            </a:endParaRPr>
          </a:p>
          <a:p>
            <a:pPr marL="0" indent="0" algn="ctr" eaLnBrk="1" hangingPunct="1">
              <a:buFont typeface="Arial" pitchFamily="34" charset="0"/>
              <a:buNone/>
              <a:tabLst>
                <a:tab pos="2159000" algn="ctr"/>
              </a:tabLst>
            </a:pPr>
            <a:r>
              <a:rPr lang="en-US" altLang="zh-TW" sz="2400" b="1" dirty="0" smtClean="0">
                <a:solidFill>
                  <a:srgbClr val="FF0000"/>
                </a:solidFill>
              </a:rPr>
              <a:t>2024/5/9</a:t>
            </a:r>
          </a:p>
        </p:txBody>
      </p:sp>
      <p:sp>
        <p:nvSpPr>
          <p:cNvPr id="3077" name="文字方塊 3"/>
          <p:cNvSpPr txBox="1">
            <a:spLocks noChangeArrowheads="1"/>
          </p:cNvSpPr>
          <p:nvPr/>
        </p:nvSpPr>
        <p:spPr bwMode="auto">
          <a:xfrm>
            <a:off x="3348038" y="2060575"/>
            <a:ext cx="184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3078" name="文字方塊 9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3079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kumimoji="0" lang="zh-TW" altLang="en-US" b="1" dirty="0">
                <a:latin typeface="Noto Sans Mono CJK TC Regular"/>
                <a:ea typeface="Noto Sans Mono CJK TC Regular"/>
                <a:cs typeface="Noto Sans Mono CJK TC Regular"/>
              </a:rPr>
              <a:t>巨庭機械股份有限公司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sp>
        <p:nvSpPr>
          <p:cNvPr id="3080" name="文字方塊 11"/>
          <p:cNvSpPr txBox="1">
            <a:spLocks noChangeArrowheads="1"/>
          </p:cNvSpPr>
          <p:nvPr/>
        </p:nvSpPr>
        <p:spPr bwMode="auto">
          <a:xfrm>
            <a:off x="1" y="6237288"/>
            <a:ext cx="9180512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3081" name="文字方塊 12"/>
          <p:cNvSpPr txBox="1">
            <a:spLocks noChangeArrowheads="1"/>
          </p:cNvSpPr>
          <p:nvPr/>
        </p:nvSpPr>
        <p:spPr bwMode="auto">
          <a:xfrm>
            <a:off x="40445" y="6198625"/>
            <a:ext cx="25923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3082" name="文字方塊 1"/>
          <p:cNvSpPr txBox="1">
            <a:spLocks noChangeArrowheads="1"/>
          </p:cNvSpPr>
          <p:nvPr/>
        </p:nvSpPr>
        <p:spPr bwMode="auto">
          <a:xfrm>
            <a:off x="0" y="6607175"/>
            <a:ext cx="9144001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088" y="4618038"/>
            <a:ext cx="3017837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59" y="4614300"/>
            <a:ext cx="4365625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789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prstClr val="white"/>
                </a:solidFill>
              </a:rPr>
              <a:t>www.geetech.com.tw</a:t>
            </a:r>
            <a:endParaRPr lang="zh-TW" altLang="en-US" sz="1800" dirty="0">
              <a:solidFill>
                <a:prstClr val="white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 smtClean="0">
                <a:latin typeface="Noto Sans Mono CJK TC Regular"/>
                <a:ea typeface="Noto Sans Mono CJK TC Regular"/>
                <a:cs typeface="Noto Sans Mono CJK TC Regular"/>
              </a:rPr>
              <a:t>2023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年與</a:t>
            </a:r>
            <a:r>
              <a:rPr lang="en-US" altLang="zh-TW" b="1" dirty="0" smtClean="0">
                <a:latin typeface="Noto Sans Mono CJK TC Regular"/>
                <a:ea typeface="Noto Sans Mono CJK TC Regular"/>
                <a:cs typeface="Noto Sans Mono CJK TC Regular"/>
              </a:rPr>
              <a:t>2022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年營業外收支</a:t>
            </a:r>
            <a:r>
              <a:rPr lang="zh-TW" altLang="en-US" b="1" dirty="0" smtClean="0">
                <a:ea typeface="Noto Sans Mono CJK TC Regular"/>
                <a:cs typeface="Noto Sans Mono CJK TC Regular"/>
              </a:rPr>
              <a:t>比較</a:t>
            </a:r>
            <a:endParaRPr lang="zh-TW" altLang="en-US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sp>
        <p:nvSpPr>
          <p:cNvPr id="12" name="文字方塊 9"/>
          <p:cNvSpPr txBox="1">
            <a:spLocks noChangeArrowheads="1"/>
          </p:cNvSpPr>
          <p:nvPr/>
        </p:nvSpPr>
        <p:spPr bwMode="auto">
          <a:xfrm>
            <a:off x="6228184" y="1362794"/>
            <a:ext cx="15128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600" dirty="0">
                <a:solidFill>
                  <a:prstClr val="black"/>
                </a:solidFill>
              </a:rPr>
              <a:t>新台幣</a:t>
            </a:r>
            <a:r>
              <a:rPr lang="zh-TW" altLang="en-US" sz="1600" dirty="0" smtClean="0">
                <a:solidFill>
                  <a:prstClr val="black"/>
                </a:solidFill>
              </a:rPr>
              <a:t>：仟元</a:t>
            </a:r>
            <a:endParaRPr lang="zh-TW" altLang="en-US" sz="1400" dirty="0">
              <a:solidFill>
                <a:prstClr val="black"/>
              </a:solidFill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033169"/>
              </p:ext>
            </p:extLst>
          </p:nvPr>
        </p:nvGraphicFramePr>
        <p:xfrm>
          <a:off x="1259630" y="4054202"/>
          <a:ext cx="6791839" cy="10540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77207"/>
                <a:gridCol w="1600342"/>
                <a:gridCol w="1569268"/>
                <a:gridCol w="1245022"/>
              </a:tblGrid>
              <a:tr h="39594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u="none" strike="noStrike" dirty="0">
                          <a:effectLst/>
                        </a:rPr>
                        <a:t>美金：新台幣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 smtClean="0">
                          <a:effectLst/>
                        </a:rPr>
                        <a:t>年末持有</a:t>
                      </a:r>
                      <a:r>
                        <a:rPr lang="zh-TW" altLang="en-US" sz="1200" u="none" strike="noStrike" dirty="0">
                          <a:effectLst/>
                        </a:rPr>
                        <a:t>美金淨資產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匯率增減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匯率變動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47005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200" u="none" strike="noStrike" dirty="0" smtClean="0">
                          <a:effectLst/>
                        </a:rPr>
                        <a:t>2023</a:t>
                      </a:r>
                      <a:r>
                        <a:rPr lang="en-US" altLang="zh-TW" sz="1200" u="none" strike="noStrike" baseline="0" dirty="0" smtClean="0">
                          <a:effectLst/>
                        </a:rPr>
                        <a:t> </a:t>
                      </a:r>
                      <a:r>
                        <a:rPr lang="zh-TW" altLang="en-US" sz="1200" u="none" strike="noStrike" dirty="0" smtClean="0">
                          <a:effectLst/>
                        </a:rPr>
                        <a:t>年度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 smtClean="0">
                          <a:effectLst/>
                        </a:rPr>
                        <a:t>25,359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-0.005</a:t>
                      </a:r>
                      <a:endParaRPr lang="en-US" altLang="zh-TW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>
                          <a:effectLst/>
                        </a:rPr>
                        <a:t>30.71→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30.705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3111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200" u="none" strike="noStrike" dirty="0" smtClean="0">
                          <a:effectLst/>
                        </a:rPr>
                        <a:t>2022</a:t>
                      </a:r>
                      <a:r>
                        <a:rPr lang="en-US" altLang="zh-TW" sz="1200" u="none" strike="noStrike" baseline="0" dirty="0" smtClean="0">
                          <a:effectLst/>
                        </a:rPr>
                        <a:t> </a:t>
                      </a:r>
                      <a:r>
                        <a:rPr lang="zh-TW" altLang="en-US" sz="1200" u="none" strike="noStrike" dirty="0" smtClean="0">
                          <a:effectLst/>
                        </a:rPr>
                        <a:t>年度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 smtClean="0">
                          <a:effectLst/>
                        </a:rPr>
                        <a:t>25,201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u="none" strike="noStrike" dirty="0" smtClean="0">
                          <a:effectLst/>
                        </a:rPr>
                        <a:t>3.03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u="none" strike="noStrike" dirty="0">
                          <a:effectLst/>
                        </a:rPr>
                        <a:t> </a:t>
                      </a:r>
                      <a:r>
                        <a:rPr lang="en-US" altLang="zh-TW" sz="1200" u="none" strike="noStrike" dirty="0">
                          <a:effectLst/>
                        </a:rPr>
                        <a:t>27.68→</a:t>
                      </a:r>
                      <a:r>
                        <a:rPr lang="en-US" altLang="zh-TW" sz="1200" u="none" strike="noStrike" dirty="0" smtClean="0">
                          <a:effectLst/>
                        </a:rPr>
                        <a:t>30.71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7019501"/>
              </p:ext>
            </p:extLst>
          </p:nvPr>
        </p:nvGraphicFramePr>
        <p:xfrm>
          <a:off x="1255004" y="1741154"/>
          <a:ext cx="6695167" cy="21198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22813"/>
                <a:gridCol w="1563724"/>
                <a:gridCol w="1533360"/>
                <a:gridCol w="1275270"/>
              </a:tblGrid>
              <a:tr h="30284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</a:rPr>
                        <a:t>會計項目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</a:rPr>
                        <a:t>2023</a:t>
                      </a:r>
                      <a:r>
                        <a:rPr lang="en-US" altLang="zh-TW" sz="1600" u="none" strike="noStrike" baseline="0" dirty="0" smtClean="0">
                          <a:effectLst/>
                        </a:rPr>
                        <a:t> </a:t>
                      </a:r>
                      <a:r>
                        <a:rPr lang="zh-TW" altLang="en-US" sz="1600" u="none" strike="noStrike" dirty="0" smtClean="0">
                          <a:effectLst/>
                        </a:rPr>
                        <a:t>年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</a:rPr>
                        <a:t>2022</a:t>
                      </a:r>
                      <a:r>
                        <a:rPr lang="en-US" altLang="zh-TW" sz="1600" u="none" strike="noStrike" baseline="0" dirty="0" smtClean="0">
                          <a:effectLst/>
                        </a:rPr>
                        <a:t> </a:t>
                      </a:r>
                      <a:r>
                        <a:rPr lang="zh-TW" altLang="en-US" sz="1600" u="none" strike="noStrike" dirty="0" smtClean="0">
                          <a:effectLst/>
                        </a:rPr>
                        <a:t>年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</a:rPr>
                        <a:t>差異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30284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 dirty="0">
                          <a:effectLst/>
                        </a:rPr>
                        <a:t>利息收入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</a:rPr>
                        <a:t>12,862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</a:rPr>
                        <a:t>5,297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</a:rPr>
                        <a:t>7,565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30284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 dirty="0">
                          <a:effectLst/>
                        </a:rPr>
                        <a:t>外幣兌換利益</a:t>
                      </a:r>
                      <a:r>
                        <a:rPr lang="en-US" altLang="zh-TW" sz="1600" u="none" strike="noStrike" dirty="0">
                          <a:effectLst/>
                        </a:rPr>
                        <a:t>(</a:t>
                      </a:r>
                      <a:r>
                        <a:rPr lang="zh-TW" altLang="en-US" sz="1600" u="none" strike="noStrike" dirty="0">
                          <a:effectLst/>
                        </a:rPr>
                        <a:t>損失</a:t>
                      </a:r>
                      <a:r>
                        <a:rPr lang="en-US" altLang="zh-TW" sz="1600" u="none" strike="noStrike" dirty="0">
                          <a:effectLst/>
                        </a:rPr>
                        <a:t>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</a:rPr>
                        <a:t>(</a:t>
                      </a:r>
                      <a:r>
                        <a:rPr lang="en-US" altLang="zh-TW" sz="1600" u="none" strike="noStrike" dirty="0" smtClean="0">
                          <a:effectLst/>
                        </a:rPr>
                        <a:t>2,458)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</a:rPr>
                        <a:t>173,688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</a:rPr>
                        <a:t>(</a:t>
                      </a:r>
                      <a:r>
                        <a:rPr lang="en-US" altLang="zh-TW" sz="1600" u="none" strike="noStrike" dirty="0" smtClean="0">
                          <a:effectLst/>
                        </a:rPr>
                        <a:t>176,146)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30284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 dirty="0">
                          <a:effectLst/>
                        </a:rPr>
                        <a:t>處分子公司利益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0 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>
                          <a:effectLst/>
                        </a:rPr>
                        <a:t>115,750 </a:t>
                      </a:r>
                      <a:endParaRPr lang="en-US" altLang="zh-TW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</a:rPr>
                        <a:t>(115,750)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30284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 dirty="0">
                          <a:effectLst/>
                        </a:rPr>
                        <a:t>財務成本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</a:rPr>
                        <a:t>(9,047)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</a:rPr>
                        <a:t>(</a:t>
                      </a:r>
                      <a:r>
                        <a:rPr lang="en-US" altLang="zh-TW" sz="1600" u="none" strike="noStrike" dirty="0" smtClean="0">
                          <a:effectLst/>
                        </a:rPr>
                        <a:t>13,302)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</a:rPr>
                        <a:t>4,255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302842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 dirty="0">
                          <a:effectLst/>
                        </a:rPr>
                        <a:t>其他收支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</a:rPr>
                        <a:t>5,686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</a:rPr>
                        <a:t>8,109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</a:rPr>
                        <a:t>(2,423</a:t>
                      </a:r>
                      <a:r>
                        <a:rPr lang="en-US" altLang="zh-TW" sz="1600" u="none" strike="noStrike" dirty="0">
                          <a:effectLst/>
                        </a:rPr>
                        <a:t>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30284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</a:rPr>
                        <a:t>合計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</a:rPr>
                        <a:t>7,043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</a:rPr>
                        <a:t>289,542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</a:rPr>
                        <a:t>(</a:t>
                      </a:r>
                      <a:r>
                        <a:rPr lang="en-US" altLang="zh-TW" sz="1600" u="none" strike="noStrike" dirty="0" smtClean="0">
                          <a:effectLst/>
                        </a:rPr>
                        <a:t>282,499)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161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營運風險</a:t>
            </a:r>
            <a:endParaRPr lang="zh-TW" altLang="en-US" sz="4400" b="1" dirty="0" smtClean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sp>
        <p:nvSpPr>
          <p:cNvPr id="9" name="內容版面配置區 2"/>
          <p:cNvSpPr txBox="1">
            <a:spLocks/>
          </p:cNvSpPr>
          <p:nvPr/>
        </p:nvSpPr>
        <p:spPr bwMode="auto">
          <a:xfrm>
            <a:off x="1903413" y="1916113"/>
            <a:ext cx="6413500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r>
              <a:rPr lang="zh-TW" altLang="en-US" dirty="0">
                <a:ea typeface="Noto Sans Mono CJK TC Regular"/>
                <a:cs typeface="Noto Sans Mono CJK TC Regular"/>
              </a:rPr>
              <a:t>匯率風險 </a:t>
            </a:r>
            <a:endParaRPr lang="en-US" altLang="zh-TW" dirty="0">
              <a:ea typeface="Noto Sans Mono CJK TC Regular"/>
              <a:cs typeface="Noto Sans Mono CJK TC Regular"/>
            </a:endParaRPr>
          </a:p>
          <a:p>
            <a:r>
              <a:rPr lang="zh-TW" altLang="en-US" dirty="0">
                <a:ea typeface="Noto Sans Mono CJK TC Regular"/>
                <a:cs typeface="Noto Sans Mono CJK TC Regular"/>
              </a:rPr>
              <a:t>原物料風險 </a:t>
            </a:r>
            <a:r>
              <a:rPr lang="en-US" altLang="zh-TW" dirty="0">
                <a:ea typeface="Noto Sans Mono CJK TC Regular"/>
                <a:cs typeface="Noto Sans Mono CJK TC Regular"/>
              </a:rPr>
              <a:t> </a:t>
            </a:r>
          </a:p>
          <a:p>
            <a:r>
              <a:rPr lang="zh-TW" altLang="en-US" dirty="0">
                <a:ea typeface="Noto Sans Mono CJK TC Regular"/>
                <a:cs typeface="Noto Sans Mono CJK TC Regular"/>
              </a:rPr>
              <a:t>市場未知風險</a:t>
            </a:r>
            <a:endParaRPr kumimoji="0" lang="en-US" altLang="zh-TW" dirty="0">
              <a:solidFill>
                <a:srgbClr val="000000"/>
              </a:solidFill>
              <a:ea typeface="Noto Sans Mono CJK TC Regular"/>
              <a:cs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22333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新</a:t>
            </a:r>
            <a:r>
              <a:rPr lang="zh-TW" altLang="en-US" b="1" dirty="0">
                <a:latin typeface="Noto Sans Mono CJK TC Regular"/>
                <a:ea typeface="Noto Sans Mono CJK TC Regular"/>
                <a:cs typeface="Noto Sans Mono CJK TC Regular"/>
              </a:rPr>
              <a:t>廠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營運</a:t>
            </a:r>
            <a:endParaRPr lang="zh-TW" altLang="en-US" sz="4400" b="1" dirty="0" smtClean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588" y="1556792"/>
            <a:ext cx="6858000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695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新</a:t>
            </a:r>
            <a:r>
              <a:rPr lang="zh-TW" altLang="en-US" b="1" dirty="0">
                <a:latin typeface="Noto Sans Mono CJK TC Regular"/>
                <a:ea typeface="Noto Sans Mono CJK TC Regular"/>
                <a:cs typeface="Noto Sans Mono CJK TC Regular"/>
              </a:rPr>
              <a:t>廠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營運</a:t>
            </a:r>
            <a:endParaRPr lang="zh-TW" altLang="en-US" sz="4400" b="1" dirty="0" smtClean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1543037"/>
            <a:ext cx="6858000" cy="4577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7749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巨</a:t>
            </a:r>
            <a:r>
              <a:rPr lang="zh-TW" altLang="en-US" b="1" dirty="0">
                <a:latin typeface="Noto Sans Mono CJK TC Regular"/>
                <a:ea typeface="Noto Sans Mono CJK TC Regular"/>
                <a:cs typeface="Noto Sans Mono CJK TC Regular"/>
              </a:rPr>
              <a:t>庭機械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股份有限公司</a:t>
            </a:r>
            <a:endParaRPr lang="zh-TW" altLang="en-US" sz="4400" b="1" dirty="0" smtClean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323850" y="1989138"/>
            <a:ext cx="2555875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8000" dirty="0">
                <a:solidFill>
                  <a:srgbClr val="002060"/>
                </a:solidFill>
              </a:rPr>
              <a:t>Q&amp;A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107404" y="3566715"/>
            <a:ext cx="8904465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TW" sz="4800" dirty="0">
                <a:solidFill>
                  <a:srgbClr val="002060"/>
                </a:solidFill>
                <a:latin typeface="Impact" pitchFamily="34" charset="0"/>
              </a:rPr>
              <a:t>Innovation Is an Ongoing Project</a:t>
            </a:r>
            <a:r>
              <a:rPr lang="en-US" altLang="zh-TW" sz="4400" b="1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472" y="4365104"/>
            <a:ext cx="3018971" cy="1582057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443" y="4365104"/>
            <a:ext cx="4359965" cy="158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82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直排文字版面配置區 5"/>
          <p:cNvSpPr>
            <a:spLocks noGrp="1"/>
          </p:cNvSpPr>
          <p:nvPr>
            <p:ph type="body" orient="vert" idx="1"/>
          </p:nvPr>
        </p:nvSpPr>
        <p:spPr>
          <a:xfrm>
            <a:off x="1955283" y="3429000"/>
            <a:ext cx="6001093" cy="2481263"/>
          </a:xfrm>
        </p:spPr>
        <p:txBody>
          <a:bodyPr vert="horz"/>
          <a:lstStyle/>
          <a:p>
            <a:pPr eaLnBrk="1" hangingPunct="1"/>
            <a:r>
              <a:rPr lang="zh-TW" altLang="en-US" sz="2400" dirty="0" smtClean="0">
                <a:ea typeface="Noto Sans Mono CJK TC Regular"/>
                <a:cs typeface="Noto Sans Mono CJK TC Regular"/>
              </a:rPr>
              <a:t>成立於民國七十年八月</a:t>
            </a:r>
            <a:endParaRPr lang="en-US" altLang="zh-TW" sz="2400" dirty="0" smtClean="0">
              <a:ea typeface="Noto Sans Mono CJK TC Regular"/>
              <a:cs typeface="Noto Sans Mono CJK TC Regular"/>
            </a:endParaRPr>
          </a:p>
          <a:p>
            <a:pPr eaLnBrk="1" hangingPunct="1"/>
            <a:r>
              <a:rPr lang="zh-TW" altLang="en-US" sz="2400" dirty="0" smtClean="0">
                <a:ea typeface="Noto Sans Mono CJK TC Regular"/>
                <a:cs typeface="Noto Sans Mono CJK TC Regular"/>
              </a:rPr>
              <a:t>民國九十年二月上櫃</a:t>
            </a:r>
            <a:endParaRPr lang="en-US" altLang="zh-TW" sz="2400" b="1" dirty="0" smtClean="0">
              <a:ea typeface="Noto Sans Mono CJK TC Regular"/>
              <a:cs typeface="Noto Sans Mono CJK TC Regular"/>
            </a:endParaRPr>
          </a:p>
          <a:p>
            <a:pPr eaLnBrk="1" hangingPunct="1"/>
            <a:r>
              <a:rPr lang="zh-TW" altLang="en-US" sz="2400" dirty="0" smtClean="0">
                <a:ea typeface="Noto Sans Mono CJK TC Regular"/>
                <a:cs typeface="Noto Sans Mono CJK TC Regular"/>
              </a:rPr>
              <a:t>民國九十一年十月轉上市</a:t>
            </a:r>
            <a:endParaRPr lang="en-US" altLang="zh-TW" sz="2400" b="1" dirty="0" smtClean="0">
              <a:ea typeface="Noto Sans Mono CJK TC Regular"/>
              <a:cs typeface="Noto Sans Mono CJK TC Regular"/>
            </a:endParaRPr>
          </a:p>
        </p:txBody>
      </p:sp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5" name="Text Box 10"/>
          <p:cNvSpPr txBox="1">
            <a:spLocks noChangeArrowheads="1"/>
          </p:cNvSpPr>
          <p:nvPr/>
        </p:nvSpPr>
        <p:spPr bwMode="auto">
          <a:xfrm>
            <a:off x="539552" y="1628800"/>
            <a:ext cx="81375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2400" b="1" dirty="0">
                <a:ea typeface="Noto Sans Mono CJK TC Regular"/>
                <a:cs typeface="Noto Sans Mono CJK TC Regular"/>
                <a:hlinkClick r:id="rId2" action="ppaction://hlinkfile"/>
              </a:rPr>
              <a:t>企業展望</a:t>
            </a:r>
            <a:endParaRPr lang="en-US" altLang="zh-TW" sz="2400" b="1" dirty="0">
              <a:ea typeface="Noto Sans Mono CJK TC Regular"/>
              <a:cs typeface="Noto Sans Mono CJK TC Regular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2400" dirty="0">
                <a:ea typeface="Noto Sans Mono CJK TC Regular"/>
                <a:cs typeface="Noto Sans Mono CJK TC Regular"/>
              </a:rPr>
              <a:t>企業核心：專業木工機器品牌代工</a:t>
            </a:r>
            <a:endParaRPr lang="en-US" altLang="zh-TW" sz="2400" dirty="0">
              <a:ea typeface="Noto Sans Mono CJK TC Regular"/>
              <a:cs typeface="Noto Sans Mono CJK TC Regular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400" dirty="0">
                <a:ea typeface="Noto Sans Mono CJK TC Regular"/>
                <a:cs typeface="Noto Sans Mono CJK TC Regular"/>
              </a:rPr>
              <a:t>                      </a:t>
            </a:r>
            <a:r>
              <a:rPr lang="zh-TW" altLang="en-US" sz="2400" dirty="0">
                <a:ea typeface="Noto Sans Mono CJK TC Regular"/>
                <a:cs typeface="Noto Sans Mono CJK TC Regular"/>
              </a:rPr>
              <a:t>主要出口市場：北美及歐洲</a:t>
            </a:r>
            <a:r>
              <a:rPr lang="en-US" altLang="zh-TW" sz="2400" b="1" dirty="0">
                <a:latin typeface="Arial" pitchFamily="34" charset="0"/>
                <a:ea typeface="Noto Sans Mono CJK TC Regular"/>
                <a:cs typeface="Noto Sans Mono CJK TC Regular"/>
              </a:rPr>
              <a:t> </a:t>
            </a: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TW" altLang="en-US" b="1" dirty="0">
                <a:latin typeface="Noto Sans Mono CJK TC Regular" pitchFamily="34" charset="-120"/>
                <a:ea typeface="Noto Sans Mono CJK TC Regular" pitchFamily="34" charset="-120"/>
                <a:cs typeface="文泉驛微米黑" panose="020B0606030804020204" pitchFamily="34" charset="-120"/>
              </a:rPr>
              <a:t>公司簡介</a:t>
            </a:r>
            <a:endParaRPr lang="zh-TW" altLang="en-US" sz="4400" b="1" dirty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83575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TW" altLang="en-US" b="1" dirty="0" smtClean="0">
                <a:latin typeface="Noto Sans Mono CJK TC Regular" pitchFamily="34" charset="-120"/>
                <a:ea typeface="Noto Sans Mono CJK TC Regular" pitchFamily="34" charset="-120"/>
                <a:cs typeface="文泉驛微米黑" panose="020B0606030804020204" pitchFamily="34" charset="-120"/>
              </a:rPr>
              <a:t>主要產品</a:t>
            </a:r>
            <a:endParaRPr lang="zh-TW" altLang="en-US" sz="4400" b="1" dirty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pic>
        <p:nvPicPr>
          <p:cNvPr id="11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63738"/>
            <a:ext cx="1301750" cy="1303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014538"/>
            <a:ext cx="2006600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149502"/>
            <a:ext cx="1873250" cy="1655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圖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204369"/>
            <a:ext cx="1138237" cy="131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矩形 24"/>
          <p:cNvSpPr>
            <a:spLocks noChangeArrowheads="1"/>
          </p:cNvSpPr>
          <p:nvPr/>
        </p:nvSpPr>
        <p:spPr bwMode="auto">
          <a:xfrm>
            <a:off x="1691680" y="3286943"/>
            <a:ext cx="17256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TW" altLang="en-US" sz="1800" dirty="0">
                <a:ea typeface="Noto Sans Mono CJK TC Regular"/>
                <a:cs typeface="文泉驛微米黑"/>
              </a:rPr>
              <a:t>桌上型</a:t>
            </a:r>
            <a:r>
              <a:rPr kumimoji="0" lang="en-US" altLang="zh-TW" sz="1800" dirty="0">
                <a:ea typeface="Noto Sans Mono CJK TC Regular"/>
                <a:cs typeface="文泉驛微米黑"/>
              </a:rPr>
              <a:t>/</a:t>
            </a:r>
            <a:r>
              <a:rPr kumimoji="0" lang="zh-TW" altLang="en-US" sz="1800" dirty="0">
                <a:ea typeface="Noto Sans Mono CJK TC Regular"/>
                <a:cs typeface="文泉驛微米黑"/>
              </a:rPr>
              <a:t>落地型</a:t>
            </a:r>
            <a:endParaRPr kumimoji="0" lang="en-US" altLang="zh-TW" sz="1800" dirty="0">
              <a:ea typeface="Noto Sans Mono CJK TC Regular"/>
              <a:cs typeface="文泉驛微米黑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TW" altLang="en-US" sz="1800" dirty="0">
                <a:ea typeface="Noto Sans Mono CJK TC Regular"/>
                <a:cs typeface="文泉驛微米黑"/>
              </a:rPr>
              <a:t>自動刨木機</a:t>
            </a:r>
          </a:p>
        </p:txBody>
      </p:sp>
      <p:sp>
        <p:nvSpPr>
          <p:cNvPr id="17" name="矩形 27"/>
          <p:cNvSpPr>
            <a:spLocks noChangeArrowheads="1"/>
          </p:cNvSpPr>
          <p:nvPr/>
        </p:nvSpPr>
        <p:spPr bwMode="auto">
          <a:xfrm>
            <a:off x="5220072" y="3279775"/>
            <a:ext cx="16589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TW" altLang="en-US" sz="1800" dirty="0">
                <a:ea typeface="Noto Sans Mono CJK TC Regular"/>
                <a:cs typeface="文泉驛微米黑"/>
              </a:rPr>
              <a:t>桌上型</a:t>
            </a:r>
            <a:r>
              <a:rPr kumimoji="0" lang="en-US" altLang="zh-TW" sz="1800" dirty="0">
                <a:ea typeface="Noto Sans Mono CJK TC Regular"/>
                <a:cs typeface="文泉驛微米黑"/>
              </a:rPr>
              <a:t>/</a:t>
            </a:r>
            <a:r>
              <a:rPr kumimoji="0" lang="zh-TW" altLang="en-US" sz="1800" dirty="0">
                <a:ea typeface="Noto Sans Mono CJK TC Regular"/>
                <a:cs typeface="文泉驛微米黑"/>
              </a:rPr>
              <a:t>落地型</a:t>
            </a:r>
            <a:endParaRPr kumimoji="0" lang="en-US" altLang="zh-TW" sz="1800" dirty="0">
              <a:ea typeface="Noto Sans Mono CJK TC Regular"/>
              <a:cs typeface="文泉驛微米黑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TW" altLang="en-US" sz="1800" dirty="0">
                <a:ea typeface="Noto Sans Mono CJK TC Regular"/>
                <a:cs typeface="文泉驛微米黑"/>
              </a:rPr>
              <a:t>圓鋸機</a:t>
            </a:r>
          </a:p>
        </p:txBody>
      </p:sp>
      <p:sp>
        <p:nvSpPr>
          <p:cNvPr id="18" name="矩形 26"/>
          <p:cNvSpPr>
            <a:spLocks noChangeArrowheads="1"/>
          </p:cNvSpPr>
          <p:nvPr/>
        </p:nvSpPr>
        <p:spPr bwMode="auto">
          <a:xfrm>
            <a:off x="1907704" y="5507385"/>
            <a:ext cx="13382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TW" altLang="en-US" sz="1800" dirty="0">
                <a:ea typeface="Noto Sans Mono CJK TC Regular"/>
                <a:cs typeface="文泉驛微米黑"/>
              </a:rPr>
              <a:t>手動刨木機</a:t>
            </a:r>
          </a:p>
        </p:txBody>
      </p:sp>
      <p:sp>
        <p:nvSpPr>
          <p:cNvPr id="19" name="矩形 26"/>
          <p:cNvSpPr>
            <a:spLocks noChangeArrowheads="1"/>
          </p:cNvSpPr>
          <p:nvPr/>
        </p:nvSpPr>
        <p:spPr bwMode="auto">
          <a:xfrm>
            <a:off x="5537994" y="5518150"/>
            <a:ext cx="11079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800" dirty="0" smtClean="0">
                <a:ea typeface="Noto Sans Mono CJK TC Regular"/>
                <a:cs typeface="文泉驛微米黑"/>
              </a:rPr>
              <a:t>單立軸</a:t>
            </a:r>
            <a:r>
              <a:rPr kumimoji="0" lang="zh-TW" altLang="en-US" sz="1800" dirty="0" smtClean="0">
                <a:ea typeface="Noto Sans Mono CJK TC Regular"/>
                <a:cs typeface="文泉驛微米黑"/>
              </a:rPr>
              <a:t>機</a:t>
            </a:r>
            <a:endParaRPr kumimoji="0" lang="zh-TW" altLang="en-US" sz="1800" dirty="0">
              <a:ea typeface="Noto Sans Mono CJK TC Regular"/>
              <a:cs typeface="文泉驛微米黑"/>
            </a:endParaRPr>
          </a:p>
        </p:txBody>
      </p:sp>
    </p:spTree>
    <p:extLst>
      <p:ext uri="{BB962C8B-B14F-4D97-AF65-F5344CB8AC3E}">
        <p14:creationId xmlns:p14="http://schemas.microsoft.com/office/powerpoint/2010/main" val="240393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TW" altLang="en-US" b="1" dirty="0" smtClean="0">
                <a:latin typeface="Noto Sans Mono CJK TC Regular" pitchFamily="34" charset="-120"/>
                <a:ea typeface="Noto Sans Mono CJK TC Regular" pitchFamily="34" charset="-120"/>
                <a:cs typeface="文泉驛微米黑" panose="020B0606030804020204" pitchFamily="34" charset="-120"/>
              </a:rPr>
              <a:t>市場區塊</a:t>
            </a:r>
            <a:endParaRPr lang="zh-TW" altLang="en-US" sz="4400" b="1" dirty="0" smtClean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 bwMode="auto">
          <a:xfrm>
            <a:off x="1835150" y="1600200"/>
            <a:ext cx="66976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kumimoji="0" lang="zh-TW" altLang="en-US" dirty="0" smtClean="0">
                <a:latin typeface="Noto Sans Mono CJK TC Regular"/>
                <a:ea typeface="Noto Sans Mono CJK TC Regular"/>
              </a:rPr>
              <a:t> </a:t>
            </a:r>
            <a:r>
              <a:rPr lang="zh-TW" altLang="en-US" dirty="0" smtClean="0">
                <a:latin typeface="Noto Sans Mono CJK TC Regular" pitchFamily="34" charset="-120"/>
                <a:ea typeface="Noto Sans Mono CJK TC Regular"/>
              </a:rPr>
              <a:t>建築</a:t>
            </a:r>
            <a:endParaRPr kumimoji="0" lang="en-US" altLang="zh-TW" dirty="0" smtClean="0">
              <a:latin typeface="+mn-lt"/>
              <a:ea typeface="Noto Sans Mono CJK TC Regular"/>
            </a:endParaRPr>
          </a:p>
          <a:p>
            <a:pPr eaLnBrk="1" hangingPunct="1">
              <a:defRPr/>
            </a:pPr>
            <a:r>
              <a:rPr kumimoji="0" lang="zh-TW" altLang="en-US" dirty="0" smtClean="0">
                <a:latin typeface="+mn-lt"/>
                <a:ea typeface="Noto Sans Mono CJK TC Regular"/>
              </a:rPr>
              <a:t> 居家補強</a:t>
            </a:r>
            <a:endParaRPr kumimoji="0" lang="en-US" altLang="zh-TW" dirty="0" smtClean="0">
              <a:latin typeface="+mn-lt"/>
              <a:ea typeface="Noto Sans Mono CJK TC Regular"/>
            </a:endParaRPr>
          </a:p>
          <a:p>
            <a:pPr eaLnBrk="1" hangingPunct="1">
              <a:defRPr/>
            </a:pPr>
            <a:r>
              <a:rPr kumimoji="0" lang="zh-TW" altLang="en-US" dirty="0" smtClean="0">
                <a:latin typeface="+mn-lt"/>
                <a:ea typeface="Noto Sans Mono CJK TC Regular"/>
              </a:rPr>
              <a:t> </a:t>
            </a:r>
            <a:r>
              <a:rPr lang="zh-TW" altLang="en-US" dirty="0" smtClean="0">
                <a:latin typeface="+mn-lt"/>
                <a:ea typeface="Noto Sans Mono CJK TC Regular"/>
              </a:rPr>
              <a:t>傢</a:t>
            </a:r>
            <a:r>
              <a:rPr lang="zh-TW" altLang="en-US" dirty="0">
                <a:latin typeface="+mn-lt"/>
                <a:ea typeface="Noto Sans Mono CJK TC Regular"/>
              </a:rPr>
              <a:t>俱</a:t>
            </a:r>
            <a:endParaRPr kumimoji="0" lang="en-US" altLang="zh-TW" dirty="0" smtClean="0">
              <a:latin typeface="+mn-lt"/>
              <a:ea typeface="Noto Sans Mono CJK TC Regular"/>
            </a:endParaRPr>
          </a:p>
          <a:p>
            <a:pPr eaLnBrk="1" hangingPunct="1">
              <a:defRPr/>
            </a:pPr>
            <a:r>
              <a:rPr kumimoji="0" lang="zh-TW" altLang="en-US" dirty="0" smtClean="0">
                <a:latin typeface="+mn-lt"/>
                <a:ea typeface="Noto Sans Mono CJK TC Regular"/>
              </a:rPr>
              <a:t> </a:t>
            </a:r>
            <a:r>
              <a:rPr lang="zh-TW" altLang="en-US" dirty="0" smtClean="0">
                <a:latin typeface="+mn-lt"/>
                <a:ea typeface="Noto Sans Mono CJK TC Regular"/>
              </a:rPr>
              <a:t>翻修</a:t>
            </a:r>
            <a:endParaRPr kumimoji="0" lang="en-US" altLang="zh-TW" dirty="0" smtClean="0">
              <a:latin typeface="+mn-lt"/>
              <a:ea typeface="Noto Sans Mono CJK TC Regular"/>
            </a:endParaRPr>
          </a:p>
          <a:p>
            <a:pPr eaLnBrk="1" hangingPunct="1">
              <a:defRPr/>
            </a:pPr>
            <a:r>
              <a:rPr kumimoji="0" lang="zh-TW" altLang="en-US" dirty="0" smtClean="0">
                <a:latin typeface="Noto Sans Mono CJK TC Regular"/>
                <a:ea typeface="Noto Sans Mono CJK TC Regular"/>
              </a:rPr>
              <a:t> </a:t>
            </a:r>
            <a:r>
              <a:rPr lang="zh-TW" altLang="en-US" dirty="0" smtClean="0">
                <a:latin typeface="Noto Sans Mono CJK TC Regular" pitchFamily="34" charset="-120"/>
                <a:ea typeface="Noto Sans Mono CJK TC Regular"/>
              </a:rPr>
              <a:t>文</a:t>
            </a:r>
            <a:r>
              <a:rPr lang="zh-TW" altLang="en-US" dirty="0">
                <a:latin typeface="Noto Sans Mono CJK TC Regular" pitchFamily="34" charset="-120"/>
                <a:ea typeface="Noto Sans Mono CJK TC Regular"/>
              </a:rPr>
              <a:t>創 </a:t>
            </a:r>
            <a:endParaRPr kumimoji="0" lang="en-US" altLang="zh-TW" dirty="0" smtClean="0">
              <a:ea typeface="Noto Sans Mono CJK TC Regular"/>
            </a:endParaRPr>
          </a:p>
          <a:p>
            <a:pPr eaLnBrk="1" hangingPunct="1">
              <a:defRPr/>
            </a:pPr>
            <a:r>
              <a:rPr kumimoji="0" lang="en-US" altLang="zh-TW" dirty="0" smtClean="0">
                <a:ea typeface="Noto Sans Mono CJK TC Regular"/>
              </a:rPr>
              <a:t> </a:t>
            </a:r>
            <a:r>
              <a:rPr kumimoji="0" lang="zh-TW" altLang="en-US" dirty="0" smtClean="0">
                <a:ea typeface="Noto Sans Mono CJK TC Regular"/>
              </a:rPr>
              <a:t>業餘木工</a:t>
            </a:r>
            <a:endParaRPr kumimoji="0" lang="zh-TW" altLang="en-US" dirty="0" smtClean="0">
              <a:latin typeface="Noto Sans Mono CJK TC Regular"/>
              <a:ea typeface="Noto Sans Mono CJK TC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28396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zh-TW" altLang="en-US" b="1" dirty="0" smtClean="0">
                <a:latin typeface="Noto Sans Mono CJK TC Regular" pitchFamily="34" charset="-120"/>
                <a:ea typeface="Noto Sans Mono CJK TC Regular" pitchFamily="34" charset="-120"/>
                <a:cs typeface="文泉驛微米黑" panose="020B0606030804020204" pitchFamily="34" charset="-120"/>
              </a:rPr>
              <a:t>合作夥伴</a:t>
            </a:r>
            <a:endParaRPr lang="zh-TW" altLang="en-US" sz="4400" b="1" dirty="0" smtClean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441" y="1601688"/>
            <a:ext cx="703897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38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內容版面配置區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2283586"/>
              </p:ext>
            </p:extLst>
          </p:nvPr>
        </p:nvGraphicFramePr>
        <p:xfrm>
          <a:off x="795614" y="1556792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 smtClean="0">
                <a:latin typeface="Noto Sans Mono CJK TC Regular"/>
                <a:ea typeface="Noto Sans Mono CJK TC Regular"/>
                <a:cs typeface="Noto Sans Mono CJK TC Regular"/>
              </a:rPr>
              <a:t>2021 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年 </a:t>
            </a:r>
            <a:r>
              <a:rPr lang="en-US" altLang="zh-TW" b="1" dirty="0" smtClean="0">
                <a:latin typeface="Noto Sans Mono CJK TC Regular"/>
                <a:ea typeface="Noto Sans Mono CJK TC Regular"/>
                <a:cs typeface="Noto Sans Mono CJK TC Regular"/>
              </a:rPr>
              <a:t>~ 2023 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年 營收</a:t>
            </a:r>
            <a:r>
              <a:rPr lang="en-US" altLang="zh-TW" b="1" dirty="0" smtClean="0">
                <a:latin typeface="Noto Sans Mono CJK TC Regular"/>
                <a:ea typeface="Noto Sans Mono CJK TC Regular"/>
                <a:cs typeface="Noto Sans Mono CJK TC Regular"/>
              </a:rPr>
              <a:t>-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依產品 </a:t>
            </a:r>
            <a:endParaRPr lang="zh-TW" altLang="en-US" b="1" dirty="0" smtClean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650730"/>
              </p:ext>
            </p:extLst>
          </p:nvPr>
        </p:nvGraphicFramePr>
        <p:xfrm>
          <a:off x="5148064" y="1522487"/>
          <a:ext cx="3528392" cy="1114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1058"/>
                <a:gridCol w="715166"/>
                <a:gridCol w="754272"/>
                <a:gridCol w="757896"/>
              </a:tblGrid>
              <a:tr h="22288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　</a:t>
                      </a:r>
                      <a:r>
                        <a:rPr lang="en-US" altLang="zh-TW" sz="14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Product</a:t>
                      </a:r>
                      <a:r>
                        <a:rPr lang="en-US" altLang="zh-TW" sz="1400" b="1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 \ Year</a:t>
                      </a:r>
                      <a:endParaRPr lang="zh-TW" alt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>
                          <a:effectLst/>
                        </a:rPr>
                        <a:t>  </a:t>
                      </a:r>
                      <a:r>
                        <a:rPr lang="en-US" altLang="zh-TW" sz="1400" b="1" u="none" strike="noStrike" dirty="0" smtClean="0">
                          <a:effectLst/>
                        </a:rPr>
                        <a:t>2021 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>
                          <a:effectLst/>
                        </a:rPr>
                        <a:t> </a:t>
                      </a:r>
                      <a:r>
                        <a:rPr lang="en-US" altLang="zh-TW" sz="1400" b="1" u="none" strike="noStrike" dirty="0" smtClean="0">
                          <a:effectLst/>
                        </a:rPr>
                        <a:t>2022 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u="none" strike="noStrike" dirty="0" smtClean="0">
                          <a:effectLst/>
                        </a:rPr>
                        <a:t>2023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TABLE SAW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25%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30%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25%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PLANER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50%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42%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48%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JOINTER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11%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11%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11%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OTHER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14%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17%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16%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910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974322"/>
              </p:ext>
            </p:extLst>
          </p:nvPr>
        </p:nvGraphicFramePr>
        <p:xfrm>
          <a:off x="683568" y="1480230"/>
          <a:ext cx="8579296" cy="4349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 smtClean="0">
                <a:latin typeface="Noto Sans Mono CJK TC Regular"/>
                <a:ea typeface="Noto Sans Mono CJK TC Regular"/>
                <a:cs typeface="Noto Sans Mono CJK TC Regular"/>
              </a:rPr>
              <a:t>2021 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年 </a:t>
            </a:r>
            <a:r>
              <a:rPr lang="en-US" altLang="zh-TW" b="1" dirty="0" smtClean="0">
                <a:latin typeface="Noto Sans Mono CJK TC Regular"/>
                <a:ea typeface="Noto Sans Mono CJK TC Regular"/>
                <a:cs typeface="Noto Sans Mono CJK TC Regular"/>
              </a:rPr>
              <a:t>~ 2023 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年 營收</a:t>
            </a:r>
            <a:r>
              <a:rPr lang="en-US" altLang="zh-TW" b="1" dirty="0" smtClean="0">
                <a:latin typeface="Noto Sans Mono CJK TC Regular"/>
                <a:ea typeface="Noto Sans Mono CJK TC Regular"/>
                <a:cs typeface="Noto Sans Mono CJK TC Regular"/>
              </a:rPr>
              <a:t>-</a:t>
            </a:r>
            <a:r>
              <a:rPr lang="zh-TW" altLang="en-US" b="1" dirty="0" smtClean="0">
                <a:latin typeface="Noto Sans Mono CJK TC Regular" pitchFamily="34" charset="-120"/>
                <a:ea typeface="Noto Sans Mono CJK TC Regular" pitchFamily="34" charset="-120"/>
              </a:rPr>
              <a:t>地區別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 </a:t>
            </a:r>
            <a:endParaRPr lang="zh-TW" altLang="en-US" b="1" dirty="0" smtClean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30005"/>
              </p:ext>
            </p:extLst>
          </p:nvPr>
        </p:nvGraphicFramePr>
        <p:xfrm>
          <a:off x="5148064" y="1556792"/>
          <a:ext cx="3528392" cy="11144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1058"/>
                <a:gridCol w="715166"/>
                <a:gridCol w="754272"/>
                <a:gridCol w="757896"/>
              </a:tblGrid>
              <a:tr h="22288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4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　</a:t>
                      </a:r>
                      <a:r>
                        <a:rPr lang="en-US" altLang="zh-TW" sz="14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Product</a:t>
                      </a:r>
                      <a:r>
                        <a:rPr lang="en-US" altLang="zh-TW" sz="1400" b="1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 \ Year</a:t>
                      </a:r>
                      <a:endParaRPr lang="zh-TW" alt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>
                          <a:effectLst/>
                        </a:rPr>
                        <a:t>  </a:t>
                      </a:r>
                      <a:r>
                        <a:rPr lang="en-US" altLang="zh-TW" sz="1400" b="1" u="none" strike="noStrike" dirty="0" smtClean="0">
                          <a:effectLst/>
                        </a:rPr>
                        <a:t>2021 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400" b="1" u="none" strike="noStrike" dirty="0">
                          <a:effectLst/>
                        </a:rPr>
                        <a:t> </a:t>
                      </a:r>
                      <a:r>
                        <a:rPr lang="en-US" altLang="zh-TW" sz="1400" b="1" u="none" strike="noStrike" dirty="0" smtClean="0">
                          <a:effectLst/>
                        </a:rPr>
                        <a:t>2022 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u="none" strike="noStrike" dirty="0" smtClean="0">
                          <a:effectLst/>
                        </a:rPr>
                        <a:t>2023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USA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82.48%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89.32%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90.88%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EUROPE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7.27%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3.65%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2.26%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OTHER</a:t>
                      </a:r>
                      <a:endParaRPr lang="en-US" sz="1400" b="1" i="0" u="none" strike="noStrike" dirty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10.25%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7.02%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6.86%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TOTAL</a:t>
                      </a:r>
                      <a:endParaRPr lang="en-US" altLang="zh-TW" sz="1400" b="1" i="0" u="none" strike="noStrike" dirty="0" smtClean="0">
                        <a:solidFill>
                          <a:schemeClr val="tx1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100%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100%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u="none" strike="noStrike" dirty="0" smtClean="0">
                          <a:effectLst/>
                        </a:rPr>
                        <a:t>100%</a:t>
                      </a:r>
                      <a:endParaRPr lang="en-US" altLang="zh-TW" sz="1400" b="0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048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en-US" altLang="zh-TW" sz="1800" dirty="0">
                <a:solidFill>
                  <a:schemeClr val="bg1"/>
                </a:solidFill>
              </a:rPr>
              <a:t>www.geetech.com.tw</a:t>
            </a:r>
            <a:endParaRPr kumimoji="0"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80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</a:pPr>
            <a:r>
              <a:rPr lang="en-US" altLang="zh-TW" b="1" dirty="0" smtClean="0">
                <a:latin typeface="Noto Sans Mono CJK TC Regular"/>
                <a:ea typeface="Noto Sans Mono CJK TC Regular"/>
                <a:cs typeface="Noto Sans Mono CJK TC Regular"/>
              </a:rPr>
              <a:t>2022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年與</a:t>
            </a:r>
            <a:r>
              <a:rPr lang="en-US" altLang="zh-TW" b="1" dirty="0" smtClean="0">
                <a:latin typeface="Noto Sans Mono CJK TC Regular"/>
                <a:ea typeface="Noto Sans Mono CJK TC Regular"/>
                <a:cs typeface="Noto Sans Mono CJK TC Regular"/>
              </a:rPr>
              <a:t>2023</a:t>
            </a:r>
            <a:r>
              <a:rPr lang="zh-TW" altLang="en-US" b="1" dirty="0" smtClean="0">
                <a:latin typeface="Noto Sans Mono CJK TC Regular"/>
                <a:ea typeface="Noto Sans Mono CJK TC Regular"/>
                <a:cs typeface="Noto Sans Mono CJK TC Regular"/>
              </a:rPr>
              <a:t>年</a:t>
            </a:r>
            <a:r>
              <a:rPr lang="zh-TW" altLang="en-US" b="1" dirty="0">
                <a:ea typeface="Noto Sans Mono CJK TC Regular"/>
                <a:cs typeface="Noto Sans Mono CJK TC Regular"/>
              </a:rPr>
              <a:t>損益比較</a:t>
            </a:r>
            <a:endParaRPr lang="zh-TW" altLang="en-US" b="1" dirty="0" smtClean="0">
              <a:latin typeface="Arial Black" pitchFamily="34" charset="0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endParaRPr kumimoji="0" lang="zh-TW" altLang="en-US" b="1" dirty="0"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kumimoji="0" lang="zh-TW" altLang="en-US" sz="2800" b="1" dirty="0"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sp>
        <p:nvSpPr>
          <p:cNvPr id="12" name="文字方塊 9"/>
          <p:cNvSpPr txBox="1">
            <a:spLocks noChangeArrowheads="1"/>
          </p:cNvSpPr>
          <p:nvPr/>
        </p:nvSpPr>
        <p:spPr bwMode="auto">
          <a:xfrm>
            <a:off x="5867400" y="1362794"/>
            <a:ext cx="302577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kumimoji="0" lang="zh-TW" altLang="en-US" sz="1600" dirty="0"/>
              <a:t>新台幣</a:t>
            </a:r>
            <a:r>
              <a:rPr kumimoji="0" lang="zh-TW" altLang="en-US" sz="1600" dirty="0" smtClean="0"/>
              <a:t>：仟元</a:t>
            </a:r>
            <a:r>
              <a:rPr kumimoji="0" lang="en-US" altLang="zh-TW" sz="1600" dirty="0" smtClean="0"/>
              <a:t>   </a:t>
            </a:r>
            <a:r>
              <a:rPr kumimoji="0" lang="en-US" altLang="zh-TW" sz="1600" dirty="0"/>
              <a:t>/ EPS</a:t>
            </a:r>
            <a:r>
              <a:rPr kumimoji="0" lang="zh-TW" altLang="en-US" sz="1600" dirty="0"/>
              <a:t>：新台幣元</a:t>
            </a:r>
            <a:endParaRPr kumimoji="0" lang="en-US" altLang="zh-TW" sz="1600" dirty="0"/>
          </a:p>
          <a:p>
            <a:pPr eaLnBrk="1" hangingPunct="1">
              <a:spcBef>
                <a:spcPct val="0"/>
              </a:spcBef>
              <a:buFontTx/>
              <a:buNone/>
            </a:pPr>
            <a:endParaRPr kumimoji="0" lang="zh-TW" altLang="en-US" sz="1400" dirty="0"/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4709011"/>
              </p:ext>
            </p:extLst>
          </p:nvPr>
        </p:nvGraphicFramePr>
        <p:xfrm>
          <a:off x="501651" y="1772820"/>
          <a:ext cx="8140697" cy="4211503"/>
        </p:xfrm>
        <a:graphic>
          <a:graphicData uri="http://schemas.openxmlformats.org/drawingml/2006/table">
            <a:tbl>
              <a:tblPr/>
              <a:tblGrid>
                <a:gridCol w="1052868"/>
                <a:gridCol w="837220"/>
                <a:gridCol w="837220"/>
                <a:gridCol w="903817"/>
                <a:gridCol w="903817"/>
                <a:gridCol w="841693"/>
                <a:gridCol w="972284"/>
                <a:gridCol w="1002127"/>
                <a:gridCol w="789651"/>
              </a:tblGrid>
              <a:tr h="329791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2023 </a:t>
                      </a: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年度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2022</a:t>
                      </a:r>
                      <a:r>
                        <a:rPr lang="en-US" altLang="zh-TW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zh-TW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年度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兩期變動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29791"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項目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第一季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第二季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第三季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第四季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合計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合計</a:t>
                      </a:r>
                      <a:endParaRPr lang="zh-TW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金額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534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營業收入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253,971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450,920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396,355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432,238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1,533,484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2,500,079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(966,595)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(38.66)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營業毛利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20,931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46,195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48,009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57,616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172,751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296,511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(123,760)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(41.74)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24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毛利率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8.24%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10.24%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12.11%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13.33%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11.27%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11.86%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512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營業費用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20,626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23,416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23,489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25,212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92,743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110,787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(18,044)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(16.29)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886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費用率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8.12%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5.19%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5.93%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5.83%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6.05%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4.43%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1638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營業淨利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305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22,779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24,520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32,404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80,008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185,724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(105,716)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(56.92)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697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營業淨利率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0.12%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5.05%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6.19%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7.50%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5.22%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7.43%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945"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本期淨利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        3,473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26,777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37,945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1,749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62,998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392,240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(329,242)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(83.94)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414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 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EPS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           0.05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0.41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</a:t>
                      </a:r>
                      <a:r>
                        <a:rPr lang="en-US" altLang="zh-TW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0.58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0.03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0.96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                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6.00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269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文字方塊 6"/>
          <p:cNvSpPr txBox="1">
            <a:spLocks noChangeArrowheads="1"/>
          </p:cNvSpPr>
          <p:nvPr/>
        </p:nvSpPr>
        <p:spPr bwMode="auto">
          <a:xfrm>
            <a:off x="1" y="6237288"/>
            <a:ext cx="9144000" cy="36988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sp>
        <p:nvSpPr>
          <p:cNvPr id="4102" name="文字方塊 7"/>
          <p:cNvSpPr txBox="1">
            <a:spLocks noChangeArrowheads="1"/>
          </p:cNvSpPr>
          <p:nvPr/>
        </p:nvSpPr>
        <p:spPr bwMode="auto">
          <a:xfrm>
            <a:off x="1903413" y="942975"/>
            <a:ext cx="7235825" cy="252413"/>
          </a:xfrm>
          <a:prstGeom prst="rect">
            <a:avLst/>
          </a:prstGeom>
          <a:gradFill rotWithShape="0">
            <a:gsLst>
              <a:gs pos="0">
                <a:srgbClr val="FFF200"/>
              </a:gs>
              <a:gs pos="999">
                <a:srgbClr val="FFF200"/>
              </a:gs>
              <a:gs pos="19000">
                <a:srgbClr val="FF7A00"/>
              </a:gs>
              <a:gs pos="50000">
                <a:srgbClr val="FF0300"/>
              </a:gs>
              <a:gs pos="100000">
                <a:srgbClr val="4D0808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sp>
        <p:nvSpPr>
          <p:cNvPr id="4103" name="文字方塊 10"/>
          <p:cNvSpPr txBox="1">
            <a:spLocks noChangeArrowheads="1"/>
          </p:cNvSpPr>
          <p:nvPr/>
        </p:nvSpPr>
        <p:spPr bwMode="auto">
          <a:xfrm>
            <a:off x="107404" y="6237287"/>
            <a:ext cx="2592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800" dirty="0">
                <a:solidFill>
                  <a:prstClr val="white"/>
                </a:solidFill>
              </a:rPr>
              <a:t>www.geetech.com.tw</a:t>
            </a:r>
            <a:endParaRPr lang="zh-TW" altLang="en-US" sz="1800" dirty="0">
              <a:solidFill>
                <a:prstClr val="white"/>
              </a:solidFill>
            </a:endParaRPr>
          </a:p>
        </p:txBody>
      </p:sp>
      <p:sp>
        <p:nvSpPr>
          <p:cNvPr id="4104" name="文字方塊 9"/>
          <p:cNvSpPr txBox="1">
            <a:spLocks noChangeArrowheads="1"/>
          </p:cNvSpPr>
          <p:nvPr/>
        </p:nvSpPr>
        <p:spPr bwMode="auto">
          <a:xfrm>
            <a:off x="1" y="6607175"/>
            <a:ext cx="9144000" cy="3683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1800">
              <a:solidFill>
                <a:prstClr val="black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1588770" cy="1291590"/>
          </a:xfrm>
          <a:prstGeom prst="rect">
            <a:avLst/>
          </a:prstGeom>
        </p:spPr>
      </p:pic>
      <p:sp>
        <p:nvSpPr>
          <p:cNvPr id="14" name="文字方塊 10"/>
          <p:cNvSpPr txBox="1">
            <a:spLocks noChangeArrowheads="1"/>
          </p:cNvSpPr>
          <p:nvPr/>
        </p:nvSpPr>
        <p:spPr bwMode="auto">
          <a:xfrm>
            <a:off x="193307" y="185265"/>
            <a:ext cx="881856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itchFamily="34" charset="0"/>
              <a:buNone/>
            </a:pPr>
            <a:r>
              <a:rPr lang="en-US" altLang="zh-TW" b="1" dirty="0" smtClean="0">
                <a:solidFill>
                  <a:prstClr val="black"/>
                </a:solidFill>
                <a:latin typeface="Noto Sans Mono CJK TC Regular"/>
                <a:ea typeface="Noto Sans Mono CJK TC Regular"/>
                <a:cs typeface="Noto Sans Mono CJK TC Regular"/>
              </a:rPr>
              <a:t>2023</a:t>
            </a:r>
            <a:r>
              <a:rPr lang="zh-TW" altLang="en-US" b="1" dirty="0" smtClean="0">
                <a:solidFill>
                  <a:prstClr val="black"/>
                </a:solidFill>
                <a:latin typeface="Noto Sans Mono CJK TC Regular"/>
                <a:ea typeface="Noto Sans Mono CJK TC Regular"/>
                <a:cs typeface="Noto Sans Mono CJK TC Regular"/>
              </a:rPr>
              <a:t>年與</a:t>
            </a:r>
            <a:r>
              <a:rPr lang="en-US" altLang="zh-TW" b="1" dirty="0" smtClean="0">
                <a:solidFill>
                  <a:prstClr val="black"/>
                </a:solidFill>
                <a:latin typeface="Noto Sans Mono CJK TC Regular"/>
                <a:ea typeface="Noto Sans Mono CJK TC Regular"/>
                <a:cs typeface="Noto Sans Mono CJK TC Regular"/>
              </a:rPr>
              <a:t>2022</a:t>
            </a:r>
            <a:r>
              <a:rPr lang="zh-TW" altLang="en-US" b="1" dirty="0" smtClean="0">
                <a:solidFill>
                  <a:prstClr val="black"/>
                </a:solidFill>
                <a:latin typeface="Noto Sans Mono CJK TC Regular"/>
                <a:ea typeface="Noto Sans Mono CJK TC Regular"/>
                <a:cs typeface="Noto Sans Mono CJK TC Regular"/>
              </a:rPr>
              <a:t>年營收差異說明</a:t>
            </a:r>
            <a:endParaRPr lang="zh-TW" altLang="en-US" b="1" dirty="0">
              <a:solidFill>
                <a:prstClr val="black"/>
              </a:solidFill>
              <a:latin typeface="Noto Sans Mono CJK TC Regular"/>
              <a:ea typeface="Noto Sans Mono CJK TC Regular"/>
              <a:cs typeface="Noto Sans Mono CJK TC Regular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zh-TW" altLang="en-US" sz="2800" b="1" dirty="0">
              <a:solidFill>
                <a:prstClr val="black"/>
              </a:solidFill>
              <a:latin typeface="Arial Black" pitchFamily="34" charset="0"/>
              <a:ea typeface="Noto Sans Mono CJK TC Regular"/>
              <a:cs typeface="Noto Sans Mono CJK TC Regular"/>
            </a:endParaRPr>
          </a:p>
        </p:txBody>
      </p:sp>
      <p:sp>
        <p:nvSpPr>
          <p:cNvPr id="12" name="文字方塊 9"/>
          <p:cNvSpPr txBox="1">
            <a:spLocks noChangeArrowheads="1"/>
          </p:cNvSpPr>
          <p:nvPr/>
        </p:nvSpPr>
        <p:spPr bwMode="auto">
          <a:xfrm>
            <a:off x="6228184" y="1362794"/>
            <a:ext cx="15128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1600" dirty="0">
                <a:solidFill>
                  <a:prstClr val="black"/>
                </a:solidFill>
              </a:rPr>
              <a:t>新台幣</a:t>
            </a:r>
            <a:r>
              <a:rPr lang="zh-TW" altLang="en-US" sz="1600" dirty="0" smtClean="0">
                <a:solidFill>
                  <a:prstClr val="black"/>
                </a:solidFill>
              </a:rPr>
              <a:t>：仟元</a:t>
            </a:r>
            <a:endParaRPr lang="zh-TW" altLang="en-US" sz="1400" dirty="0">
              <a:solidFill>
                <a:prstClr val="black"/>
              </a:solidFill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8726155"/>
              </p:ext>
            </p:extLst>
          </p:nvPr>
        </p:nvGraphicFramePr>
        <p:xfrm>
          <a:off x="1390675" y="1730692"/>
          <a:ext cx="6133652" cy="18423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37218"/>
                <a:gridCol w="1529608"/>
                <a:gridCol w="1529608"/>
                <a:gridCol w="1537218"/>
              </a:tblGrid>
              <a:tr h="26318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</a:rPr>
                        <a:t>項目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</a:rPr>
                        <a:t>營業收入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zh-TW" altLang="en-US" sz="1600" b="1" i="0" u="none" strike="noStrike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6318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</a:rPr>
                        <a:t>2023</a:t>
                      </a:r>
                      <a:r>
                        <a:rPr lang="en-US" altLang="zh-TW" sz="1600" u="none" strike="noStrike" baseline="0" dirty="0" smtClean="0">
                          <a:effectLst/>
                        </a:rPr>
                        <a:t> </a:t>
                      </a:r>
                      <a:r>
                        <a:rPr lang="zh-TW" altLang="en-US" sz="1600" u="none" strike="noStrike" dirty="0" smtClean="0">
                          <a:effectLst/>
                        </a:rPr>
                        <a:t>年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u="none" strike="noStrike" dirty="0" smtClean="0">
                          <a:effectLst/>
                        </a:rPr>
                        <a:t>2022</a:t>
                      </a:r>
                      <a:r>
                        <a:rPr lang="en-US" altLang="zh-TW" sz="1600" u="none" strike="noStrike" baseline="0" dirty="0" smtClean="0">
                          <a:effectLst/>
                        </a:rPr>
                        <a:t> </a:t>
                      </a:r>
                      <a:r>
                        <a:rPr lang="zh-TW" altLang="en-US" sz="1600" u="none" strike="noStrike" dirty="0" smtClean="0">
                          <a:effectLst/>
                        </a:rPr>
                        <a:t>年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u="none" strike="noStrike" dirty="0">
                          <a:effectLst/>
                        </a:rPr>
                        <a:t>差異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631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 dirty="0">
                          <a:effectLst/>
                        </a:rPr>
                        <a:t>自動刨木機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</a:rPr>
                        <a:t>        </a:t>
                      </a:r>
                      <a:r>
                        <a:rPr lang="en-US" altLang="zh-TW" sz="1600" u="none" strike="noStrike" dirty="0" smtClean="0">
                          <a:effectLst/>
                        </a:rPr>
                        <a:t>734,411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</a:rPr>
                        <a:t>        </a:t>
                      </a:r>
                      <a:r>
                        <a:rPr lang="en-US" altLang="zh-TW" sz="1600" u="none" strike="noStrike" dirty="0" smtClean="0">
                          <a:effectLst/>
                        </a:rPr>
                        <a:t>1,053,216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</a:rPr>
                        <a:t>(318,805)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631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 dirty="0">
                          <a:effectLst/>
                        </a:rPr>
                        <a:t>圓鋸機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</a:rPr>
                        <a:t>    </a:t>
                      </a:r>
                      <a:r>
                        <a:rPr lang="en-US" altLang="zh-TW" sz="1600" u="none" strike="noStrike" dirty="0" smtClean="0">
                          <a:effectLst/>
                        </a:rPr>
                        <a:t>383,497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</a:rPr>
                        <a:t>756,261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</a:rPr>
                        <a:t>(372,764)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631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 dirty="0">
                          <a:effectLst/>
                        </a:rPr>
                        <a:t>手動刨木機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</a:rPr>
                        <a:t>        </a:t>
                      </a:r>
                      <a:r>
                        <a:rPr lang="en-US" altLang="zh-TW" sz="1600" u="none" strike="noStrike" dirty="0" smtClean="0">
                          <a:effectLst/>
                        </a:rPr>
                        <a:t>169,625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</a:rPr>
                        <a:t>        </a:t>
                      </a:r>
                      <a:r>
                        <a:rPr lang="en-US" altLang="zh-TW" sz="1600" u="none" strike="noStrike" dirty="0" smtClean="0">
                          <a:effectLst/>
                        </a:rPr>
                        <a:t>272,863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</a:rPr>
                        <a:t>(</a:t>
                      </a:r>
                      <a:r>
                        <a:rPr lang="en-US" altLang="zh-TW" sz="1600" u="none" strike="noStrike" dirty="0" smtClean="0">
                          <a:effectLst/>
                        </a:rPr>
                        <a:t>103,238)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631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 dirty="0">
                          <a:effectLst/>
                        </a:rPr>
                        <a:t>其他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</a:rPr>
                        <a:t>245,951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</a:rPr>
                        <a:t>417,739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>
                          <a:effectLst/>
                        </a:rPr>
                        <a:t>(</a:t>
                      </a:r>
                      <a:r>
                        <a:rPr lang="en-US" altLang="zh-TW" sz="1600" u="none" strike="noStrike" dirty="0" smtClean="0">
                          <a:effectLst/>
                        </a:rPr>
                        <a:t>171,788)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  <a:tr h="263189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 dirty="0">
                          <a:effectLst/>
                        </a:rPr>
                        <a:t>合計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</a:rPr>
                        <a:t>     </a:t>
                      </a:r>
                      <a:r>
                        <a:rPr lang="en-US" altLang="zh-TW" sz="1600" u="none" strike="noStrike" dirty="0" smtClean="0">
                          <a:effectLst/>
                        </a:rPr>
                        <a:t>1,533,484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1600" u="none" strike="noStrike" dirty="0">
                          <a:effectLst/>
                        </a:rPr>
                        <a:t>     </a:t>
                      </a:r>
                      <a:r>
                        <a:rPr lang="en-US" altLang="zh-TW" sz="1600" u="none" strike="noStrike" dirty="0" smtClean="0">
                          <a:effectLst/>
                        </a:rPr>
                        <a:t>2,500,079 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600" u="none" strike="noStrike" dirty="0" smtClean="0">
                          <a:effectLst/>
                        </a:rPr>
                        <a:t>(966,595)</a:t>
                      </a:r>
                      <a:endParaRPr lang="en-US" altLang="zh-TW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7947566"/>
              </p:ext>
            </p:extLst>
          </p:nvPr>
        </p:nvGraphicFramePr>
        <p:xfrm>
          <a:off x="1380752" y="3861049"/>
          <a:ext cx="6215583" cy="720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15583"/>
              </a:tblGrid>
              <a:tr h="72008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600" u="none" strike="noStrike" dirty="0" smtClean="0">
                          <a:effectLst/>
                        </a:rPr>
                        <a:t>2023</a:t>
                      </a:r>
                      <a:r>
                        <a:rPr lang="zh-TW" altLang="en-US" sz="1600" u="none" strike="noStrike" dirty="0" smtClean="0">
                          <a:effectLst/>
                        </a:rPr>
                        <a:t>年與</a:t>
                      </a:r>
                      <a:r>
                        <a:rPr lang="en-US" altLang="zh-TW" sz="1600" u="none" strike="noStrike" dirty="0" smtClean="0">
                          <a:effectLst/>
                        </a:rPr>
                        <a:t>2022</a:t>
                      </a:r>
                      <a:r>
                        <a:rPr lang="zh-TW" altLang="en-US" sz="1600" u="none" strike="noStrike" dirty="0" smtClean="0">
                          <a:effectLst/>
                        </a:rPr>
                        <a:t>年相</a:t>
                      </a:r>
                      <a:r>
                        <a:rPr lang="zh-TW" altLang="en-US" sz="1600" u="none" strike="noStrike" dirty="0">
                          <a:effectLst/>
                        </a:rPr>
                        <a:t>較自動刨木機減少</a:t>
                      </a:r>
                      <a:r>
                        <a:rPr lang="zh-TW" altLang="en-US" sz="1600" u="none" strike="noStrike" dirty="0" smtClean="0">
                          <a:effectLst/>
                        </a:rPr>
                        <a:t>了</a:t>
                      </a:r>
                      <a:r>
                        <a:rPr lang="en-US" altLang="zh-TW" sz="1600" u="none" strike="noStrike" dirty="0" smtClean="0">
                          <a:effectLst/>
                        </a:rPr>
                        <a:t>318,805</a:t>
                      </a:r>
                      <a:r>
                        <a:rPr lang="zh-TW" altLang="en-US" sz="1600" u="none" strike="noStrike" dirty="0" smtClean="0">
                          <a:effectLst/>
                        </a:rPr>
                        <a:t>仟元</a:t>
                      </a:r>
                      <a:r>
                        <a:rPr lang="zh-TW" altLang="en-US" sz="1600" u="none" strike="noStrike" dirty="0">
                          <a:effectLst/>
                        </a:rPr>
                        <a:t>、圓鋸機減少了</a:t>
                      </a:r>
                      <a:r>
                        <a:rPr lang="en-US" altLang="zh-TW" sz="1600" u="none" strike="noStrike" dirty="0" smtClean="0">
                          <a:effectLst/>
                        </a:rPr>
                        <a:t>372,764</a:t>
                      </a:r>
                      <a:r>
                        <a:rPr lang="zh-TW" altLang="en-US" sz="1600" u="none" strike="noStrike" dirty="0" smtClean="0">
                          <a:effectLst/>
                        </a:rPr>
                        <a:t>仟元</a:t>
                      </a:r>
                      <a:r>
                        <a:rPr lang="zh-TW" altLang="en-US" sz="1600" u="none" strike="noStrike" dirty="0">
                          <a:effectLst/>
                        </a:rPr>
                        <a:t>及手動刨木機減少了</a:t>
                      </a:r>
                      <a:r>
                        <a:rPr lang="en-US" altLang="zh-TW" sz="1600" u="none" strike="noStrike" dirty="0" smtClean="0">
                          <a:effectLst/>
                        </a:rPr>
                        <a:t>103,238</a:t>
                      </a:r>
                      <a:r>
                        <a:rPr lang="zh-TW" altLang="en-US" sz="1600" u="none" strike="noStrike" dirty="0" smtClean="0">
                          <a:effectLst/>
                        </a:rPr>
                        <a:t>仟元</a:t>
                      </a:r>
                      <a:endParaRPr lang="zh-TW" alt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新細明體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35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3087</TotalTime>
  <Words>647</Words>
  <Application>Microsoft Office PowerPoint</Application>
  <PresentationFormat>如螢幕大小 (4:3)</PresentationFormat>
  <Paragraphs>276</Paragraphs>
  <Slides>14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5" baseType="lpstr">
      <vt:lpstr>Office 佈景主題</vt:lpstr>
      <vt:lpstr>     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803林益存</dc:creator>
  <cp:lastModifiedBy>206莊佳玲/董事長特助[Jolion]</cp:lastModifiedBy>
  <cp:revision>189</cp:revision>
  <cp:lastPrinted>2022-11-23T01:26:03Z</cp:lastPrinted>
  <dcterms:created xsi:type="dcterms:W3CDTF">2017-04-05T01:57:54Z</dcterms:created>
  <dcterms:modified xsi:type="dcterms:W3CDTF">2024-04-30T08:01:48Z</dcterms:modified>
</cp:coreProperties>
</file>