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handoutMasterIdLst>
    <p:handoutMasterId r:id="rId17"/>
  </p:handoutMasterIdLst>
  <p:sldIdLst>
    <p:sldId id="276" r:id="rId2"/>
    <p:sldId id="277" r:id="rId3"/>
    <p:sldId id="283" r:id="rId4"/>
    <p:sldId id="284" r:id="rId5"/>
    <p:sldId id="287" r:id="rId6"/>
    <p:sldId id="300" r:id="rId7"/>
    <p:sldId id="301" r:id="rId8"/>
    <p:sldId id="288" r:id="rId9"/>
    <p:sldId id="294" r:id="rId10"/>
    <p:sldId id="299" r:id="rId11"/>
    <p:sldId id="289" r:id="rId12"/>
    <p:sldId id="290" r:id="rId13"/>
    <p:sldId id="291" r:id="rId14"/>
    <p:sldId id="292" r:id="rId15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061728395061727E-2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345679012345678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工作表1!$B$2:$B$5</c:f>
              <c:numCache>
                <c:formatCode>0%</c:formatCode>
                <c:ptCount val="4"/>
                <c:pt idx="0">
                  <c:v>0.25102914966797057</c:v>
                </c:pt>
                <c:pt idx="1">
                  <c:v>0.50048446482785347</c:v>
                </c:pt>
                <c:pt idx="2">
                  <c:v>0.10547109550782574</c:v>
                </c:pt>
                <c:pt idx="3">
                  <c:v>0.14301528999635021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5679012345678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098E-3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49E-3"/>
                  <c:y val="-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432098765432098E-3"/>
                  <c:y val="-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工作表1!$C$2:$C$5</c:f>
              <c:numCache>
                <c:formatCode>0%</c:formatCode>
                <c:ptCount val="4"/>
                <c:pt idx="0">
                  <c:v>0.30249484116301922</c:v>
                </c:pt>
                <c:pt idx="1">
                  <c:v>0.42127308777042644</c:v>
                </c:pt>
                <c:pt idx="2">
                  <c:v>0.10914175112066458</c:v>
                </c:pt>
                <c:pt idx="3">
                  <c:v>0.16709031994588971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1728395061728114E-3"/>
                  <c:y val="-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345679012345678E-2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1728395061729528E-3"/>
                  <c:y val="1.9642228626261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工作表1!$D$2:$D$5</c:f>
              <c:numCache>
                <c:formatCode>0%</c:formatCode>
                <c:ptCount val="4"/>
                <c:pt idx="0">
                  <c:v>0.25008216583935666</c:v>
                </c:pt>
                <c:pt idx="1">
                  <c:v>0.47891663688698416</c:v>
                </c:pt>
                <c:pt idx="2">
                  <c:v>0.11061413095930574</c:v>
                </c:pt>
                <c:pt idx="3">
                  <c:v>0.16038706631435345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45952"/>
        <c:axId val="138242880"/>
      </c:barChart>
      <c:catAx>
        <c:axId val="134845952"/>
        <c:scaling>
          <c:orientation val="minMax"/>
        </c:scaling>
        <c:delete val="0"/>
        <c:axPos val="b"/>
        <c:majorTickMark val="out"/>
        <c:minorTickMark val="none"/>
        <c:tickLblPos val="nextTo"/>
        <c:crossAx val="138242880"/>
        <c:crosses val="autoZero"/>
        <c:auto val="1"/>
        <c:lblAlgn val="ctr"/>
        <c:lblOffset val="100"/>
        <c:noMultiLvlLbl val="0"/>
      </c:catAx>
      <c:valAx>
        <c:axId val="1382428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4845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920117624185867"/>
          <c:y val="0.38317701669235915"/>
          <c:w val="9.6107465733449984E-2"/>
          <c:h val="0.233645966615281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06571400797125E-2"/>
          <c:y val="0.18257175323792971"/>
          <c:w val="0.72869568387284922"/>
          <c:h val="0.75021249621351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368743542593691E-2"/>
                  <c:y val="-6.8980106140066753E-7"/>
                </c:manualLayout>
              </c:layout>
              <c:spPr>
                <a:solidFill>
                  <a:schemeClr val="bg1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401539706754547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317326767064765E-2"/>
                  <c:y val="-6.1323314356139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722128736945296E-2"/>
                  <c:y val="-3.7962051744276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634653534129416E-2"/>
                  <c:y val="-5.8403156529656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工作表1!$B$2:$B$4</c:f>
              <c:numCache>
                <c:formatCode>0.00%</c:formatCode>
                <c:ptCount val="3"/>
                <c:pt idx="0">
                  <c:v>0.8248327920161469</c:v>
                </c:pt>
                <c:pt idx="1">
                  <c:v>7.2653495799554713E-2</c:v>
                </c:pt>
                <c:pt idx="2">
                  <c:v>0.10251371218429838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9212317654035946E-3"/>
                  <c:y val="2.9199278927957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303282693591098E-3"/>
                  <c:y val="-4.6722525223725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工作表1!$C$2:$C$4</c:f>
              <c:numCache>
                <c:formatCode>0.00%</c:formatCode>
                <c:ptCount val="3"/>
                <c:pt idx="0">
                  <c:v>0.89323657372427034</c:v>
                </c:pt>
                <c:pt idx="1">
                  <c:v>3.6513646168781069E-2</c:v>
                </c:pt>
                <c:pt idx="2">
                  <c:v>7.0249780106948614E-2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3045028403262869E-2"/>
                  <c:y val="1.1680401372244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763695296210785E-2"/>
                  <c:y val="1.1680631305931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537189997873951E-2"/>
                  <c:y val="-2.3361262611862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269307068258835E-3"/>
                  <c:y val="-8.4684576968002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849059443771179E-2"/>
                  <c:y val="-4.9642683050208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工作表1!$D$2:$D$4</c:f>
              <c:numCache>
                <c:formatCode>0.00%</c:formatCode>
                <c:ptCount val="3"/>
                <c:pt idx="0">
                  <c:v>0.90883178435510248</c:v>
                </c:pt>
                <c:pt idx="1">
                  <c:v>2.2577998857503567E-2</c:v>
                </c:pt>
                <c:pt idx="2">
                  <c:v>6.8590216787393937E-2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4846976"/>
        <c:axId val="180711936"/>
      </c:barChart>
      <c:catAx>
        <c:axId val="134846976"/>
        <c:scaling>
          <c:orientation val="minMax"/>
        </c:scaling>
        <c:delete val="0"/>
        <c:axPos val="b"/>
        <c:majorTickMark val="out"/>
        <c:minorTickMark val="none"/>
        <c:tickLblPos val="nextTo"/>
        <c:crossAx val="180711936"/>
        <c:crosses val="autoZero"/>
        <c:auto val="1"/>
        <c:lblAlgn val="ctr"/>
        <c:lblOffset val="100"/>
        <c:noMultiLvlLbl val="0"/>
      </c:catAx>
      <c:valAx>
        <c:axId val="18071193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348469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820572224107903"/>
          <c:y val="0.39886665685616268"/>
          <c:w val="0.12855891672230446"/>
          <c:h val="0.248988981577712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7049F-408D-41E6-9D76-D526C3D4D673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950EB-B0D5-4A0E-8E1C-E018076F96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346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6050B-2945-4FDF-B8E6-D6BF7A1A085D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1DB76-9F0B-485A-9D0D-B552346BB5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2568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03A356-045F-449E-A3FA-64AB957EB8A0}" type="slidenum">
              <a:rPr lang="zh-TW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22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6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0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06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78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3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8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0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9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50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67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4"/>
          <p:cNvSpPr>
            <a:spLocks noGrp="1" noChangeAspect="1"/>
          </p:cNvSpPr>
          <p:nvPr>
            <p:ph type="title"/>
          </p:nvPr>
        </p:nvSpPr>
        <p:spPr>
          <a:xfrm>
            <a:off x="34925" y="71438"/>
            <a:ext cx="8915400" cy="1196975"/>
          </a:xfrm>
        </p:spPr>
        <p:txBody>
          <a:bodyPr/>
          <a:lstStyle/>
          <a:p>
            <a:pPr eaLnBrk="1" hangingPunct="1"/>
            <a:r>
              <a:rPr lang="zh-TW" altLang="en-US" sz="3200" smtClean="0">
                <a:latin typeface="文泉驛微米黑"/>
                <a:ea typeface="文泉驛微米黑"/>
                <a:cs typeface="文泉驛微米黑"/>
              </a:rPr>
              <a:t>      </a:t>
            </a:r>
          </a:p>
        </p:txBody>
      </p:sp>
      <p:sp>
        <p:nvSpPr>
          <p:cNvPr id="3075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458788" y="1916113"/>
            <a:ext cx="8229600" cy="2554287"/>
          </a:xfrm>
        </p:spPr>
        <p:txBody>
          <a:bodyPr vert="horz" anchor="ctr"/>
          <a:lstStyle/>
          <a:p>
            <a:pPr marL="0" indent="0" algn="ctr" eaLnBrk="1" fontAlgn="ctr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Year 2024 Earnings Call</a:t>
            </a:r>
            <a:endParaRPr lang="zh-TW" altLang="en-US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Stock Code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1539</a:t>
            </a:r>
            <a:endParaRPr lang="en-US" altLang="zh-TW" sz="3600" b="1" dirty="0" smtClean="0"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2400" b="1" dirty="0" smtClean="0"/>
              <a:t>2024/5/9</a:t>
            </a:r>
          </a:p>
        </p:txBody>
      </p:sp>
      <p:sp>
        <p:nvSpPr>
          <p:cNvPr id="3077" name="文字方塊 3"/>
          <p:cNvSpPr txBox="1">
            <a:spLocks noChangeArrowheads="1"/>
          </p:cNvSpPr>
          <p:nvPr/>
        </p:nvSpPr>
        <p:spPr bwMode="auto">
          <a:xfrm>
            <a:off x="3348038" y="20605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8" name="文字方塊 9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9" name="文字方塊 10"/>
          <p:cNvSpPr txBox="1">
            <a:spLocks noChangeArrowheads="1"/>
          </p:cNvSpPr>
          <p:nvPr/>
        </p:nvSpPr>
        <p:spPr bwMode="auto">
          <a:xfrm>
            <a:off x="539552" y="252760"/>
            <a:ext cx="842493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Chiu Ting Machinery Co., Ltd</a:t>
            </a:r>
            <a:endParaRPr kumimoji="0" lang="zh-TW" altLang="en-US" b="1" dirty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+mj-lt"/>
              <a:ea typeface="Noto Sans Mono CJK TC Regular"/>
              <a:cs typeface="Noto Sans Mono CJK TC Regular"/>
            </a:endParaRPr>
          </a:p>
        </p:txBody>
      </p:sp>
      <p:sp>
        <p:nvSpPr>
          <p:cNvPr id="3080" name="文字方塊 11"/>
          <p:cNvSpPr txBox="1">
            <a:spLocks noChangeArrowheads="1"/>
          </p:cNvSpPr>
          <p:nvPr/>
        </p:nvSpPr>
        <p:spPr bwMode="auto">
          <a:xfrm>
            <a:off x="1" y="6237288"/>
            <a:ext cx="918051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81" name="文字方塊 12"/>
          <p:cNvSpPr txBox="1">
            <a:spLocks noChangeArrowheads="1"/>
          </p:cNvSpPr>
          <p:nvPr/>
        </p:nvSpPr>
        <p:spPr bwMode="auto">
          <a:xfrm>
            <a:off x="40445" y="6198625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082" name="文字方塊 1"/>
          <p:cNvSpPr txBox="1">
            <a:spLocks noChangeArrowheads="1"/>
          </p:cNvSpPr>
          <p:nvPr/>
        </p:nvSpPr>
        <p:spPr bwMode="auto">
          <a:xfrm>
            <a:off x="0" y="6607175"/>
            <a:ext cx="9144001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8" y="4618038"/>
            <a:ext cx="301783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614300"/>
            <a:ext cx="4365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955475"/>
              </p:ext>
            </p:extLst>
          </p:nvPr>
        </p:nvGraphicFramePr>
        <p:xfrm>
          <a:off x="1037231" y="4221088"/>
          <a:ext cx="6775130" cy="1174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0555"/>
                <a:gridCol w="1582400"/>
                <a:gridCol w="1551674"/>
                <a:gridCol w="1290501"/>
              </a:tblGrid>
              <a:tr h="42179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USD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: NTD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Average Asset</a:t>
                      </a:r>
                      <a:r>
                        <a:rPr lang="en-US" altLang="zh-TW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 in </a:t>
                      </a:r>
                      <a:r>
                        <a:rPr lang="en-US" altLang="zh-TW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USD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Exchange Rate </a:t>
                      </a:r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difference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Exchange Rate </a:t>
                      </a:r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Variation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2179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Year 2023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25,359</a:t>
                      </a:r>
                      <a:endParaRPr lang="en-US" altLang="zh-TW" sz="1200" b="0" i="0" u="none" strike="sng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-0.005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  <a:ea typeface="Noto Sans Mono CJK TC Regular"/>
                        </a:rPr>
                        <a:t>30.71</a:t>
                      </a:r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→30.705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3141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Year2022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Noto Sans Mono CJK TC Regular"/>
                        </a:rPr>
                        <a:t>25,201</a:t>
                      </a:r>
                      <a:endParaRPr lang="en-US" altLang="zh-TW" sz="1200" b="0" i="0" u="none" strike="sng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3.03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200" u="none" strike="noStrike" dirty="0">
                          <a:effectLst/>
                          <a:ea typeface="Noto Sans Mono CJK TC Regular"/>
                        </a:rPr>
                        <a:t>27.68</a:t>
                      </a:r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→30.71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691392"/>
              </p:ext>
            </p:extLst>
          </p:nvPr>
        </p:nvGraphicFramePr>
        <p:xfrm>
          <a:off x="1045904" y="1628800"/>
          <a:ext cx="6695167" cy="23655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3968"/>
                <a:gridCol w="1512569"/>
                <a:gridCol w="1533360"/>
                <a:gridCol w="1275270"/>
              </a:tblGrid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Item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Year 2023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Year</a:t>
                      </a:r>
                      <a:r>
                        <a:rPr lang="en-US" altLang="zh-TW" sz="1600" u="none" strike="noStrike" baseline="0" dirty="0" smtClean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2022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Difference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Interest Income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12,862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5,297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7,565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Foreign Exchange Gain(Loss)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(2,458)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173,688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176,146)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Gain-Disposal</a:t>
                      </a:r>
                      <a:r>
                        <a:rPr lang="en-US" altLang="zh-TW" sz="1600" u="none" strike="noStrike" baseline="0" dirty="0" smtClean="0">
                          <a:effectLst/>
                          <a:ea typeface="Noto Sans Mono CJK TC Regular"/>
                        </a:rPr>
                        <a:t> Subsidiary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115,750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115,750)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5412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Finance Cost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(9,047)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(13,302)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4,255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Other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Expense and Receivable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5,686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8,109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(2,423)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7,043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289,542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280,499)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638470" y="188640"/>
            <a:ext cx="85055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Year 2023 Non-operating Income in              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>
                <a:ea typeface="Noto Sans Mono CJK TC Regular"/>
                <a:cs typeface="Calibri" pitchFamily="34" charset="0"/>
              </a:rPr>
              <a:t> </a:t>
            </a: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Comparison with Previous Year</a:t>
            </a:r>
            <a:endParaRPr kumimoji="0" lang="zh-TW" altLang="en-US" sz="24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3" name="文字方塊 9"/>
          <p:cNvSpPr txBox="1">
            <a:spLocks noChangeArrowheads="1"/>
          </p:cNvSpPr>
          <p:nvPr/>
        </p:nvSpPr>
        <p:spPr bwMode="auto">
          <a:xfrm>
            <a:off x="5076056" y="1290826"/>
            <a:ext cx="2736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51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1" name="內容版面配置區 2"/>
          <p:cNvSpPr txBox="1">
            <a:spLocks/>
          </p:cNvSpPr>
          <p:nvPr/>
        </p:nvSpPr>
        <p:spPr bwMode="auto">
          <a:xfrm>
            <a:off x="1903413" y="2061691"/>
            <a:ext cx="67722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Exchange Rate Risk</a:t>
            </a:r>
          </a:p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 smtClean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Raw Material Price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Risk</a:t>
            </a:r>
          </a:p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Market Uncertainty Risk</a:t>
            </a:r>
          </a:p>
        </p:txBody>
      </p:sp>
      <p:sp>
        <p:nvSpPr>
          <p:cNvPr id="12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Operational Risks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233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88" y="1556792"/>
            <a:ext cx="6858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New Facility in Operation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569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543037"/>
            <a:ext cx="6858000" cy="457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New Facility in Operation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0774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3850" y="1989138"/>
            <a:ext cx="255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8000" dirty="0">
                <a:solidFill>
                  <a:srgbClr val="002060"/>
                </a:solidFill>
              </a:rPr>
              <a:t>Q&amp;A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7404" y="3566715"/>
            <a:ext cx="890446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TW" sz="4800" dirty="0">
                <a:solidFill>
                  <a:srgbClr val="002060"/>
                </a:solidFill>
                <a:latin typeface="Impact" pitchFamily="34" charset="0"/>
              </a:rPr>
              <a:t>Innovation Is an Ongoing Project</a:t>
            </a:r>
            <a:r>
              <a:rPr lang="en-US" altLang="zh-TW" sz="4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2" y="4365104"/>
            <a:ext cx="3018971" cy="158205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43" y="4365104"/>
            <a:ext cx="4359965" cy="1582057"/>
          </a:xfrm>
          <a:prstGeom prst="rect">
            <a:avLst/>
          </a:prstGeom>
        </p:spPr>
      </p:pic>
      <p:sp>
        <p:nvSpPr>
          <p:cNvPr id="15" name="文字方塊 10"/>
          <p:cNvSpPr txBox="1">
            <a:spLocks noChangeArrowheads="1"/>
          </p:cNvSpPr>
          <p:nvPr/>
        </p:nvSpPr>
        <p:spPr bwMode="auto">
          <a:xfrm>
            <a:off x="539552" y="252760"/>
            <a:ext cx="842493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Chiu Ting Machinery Co., Ltd</a:t>
            </a:r>
            <a:endParaRPr kumimoji="0" lang="zh-TW" altLang="en-US" b="1" dirty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+mj-lt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508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1955283" y="3684041"/>
            <a:ext cx="6001093" cy="2193231"/>
          </a:xfrm>
        </p:spPr>
        <p:txBody>
          <a:bodyPr vert="horz"/>
          <a:lstStyle/>
          <a:p>
            <a:pPr>
              <a:defRPr/>
            </a:pPr>
            <a:r>
              <a:rPr lang="en-US" altLang="zh-TW" sz="2400" b="1" dirty="0"/>
              <a:t>Established in August 1981. </a:t>
            </a:r>
          </a:p>
          <a:p>
            <a:pPr>
              <a:defRPr/>
            </a:pPr>
            <a:r>
              <a:rPr lang="en-US" altLang="zh-TW" sz="2400" b="1" dirty="0"/>
              <a:t>Listed in over-the-counter market in February 2001</a:t>
            </a:r>
          </a:p>
          <a:p>
            <a:pPr>
              <a:defRPr/>
            </a:pPr>
            <a:r>
              <a:rPr lang="en-US" altLang="zh-TW" sz="2400" b="1" dirty="0"/>
              <a:t>Public listed in Taipei Stock Exchange in October 2002</a:t>
            </a:r>
            <a:endParaRPr lang="zh-TW" altLang="en-US" sz="2400" b="1" dirty="0"/>
          </a:p>
          <a:p>
            <a:pPr marL="0" indent="0" eaLnBrk="1" hangingPunct="1">
              <a:buNone/>
            </a:pPr>
            <a:endParaRPr lang="en-US" altLang="zh-TW" sz="2400" b="1" dirty="0" smtClean="0">
              <a:ea typeface="Noto Sans Mono CJK TC Regular"/>
              <a:cs typeface="Noto Sans Mono CJK TC Regular"/>
            </a:endParaRPr>
          </a:p>
        </p:txBody>
      </p:sp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539552" y="1628800"/>
            <a:ext cx="813752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u="sng" dirty="0" smtClean="0">
                <a:ea typeface="Noto Sans Mono CJK TC Regular"/>
                <a:cs typeface="Noto Sans Mono CJK TC Regular"/>
              </a:rPr>
              <a:t>Business Scope</a:t>
            </a:r>
            <a:endParaRPr lang="en-US" altLang="zh-TW" sz="2400" b="1" u="sng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>
                <a:ea typeface="Noto Sans Mono CJK TC Regular"/>
                <a:cs typeface="Noto Sans Mono CJK TC Regular"/>
              </a:rPr>
              <a:t>Core Business: Professional Woodworking Machinery ODM for brand customers.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>
                <a:ea typeface="Noto Sans Mono CJK TC Regular"/>
                <a:cs typeface="Noto Sans Mono CJK TC Regular"/>
              </a:rPr>
              <a:t>Main export market: North America &amp; Europe.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 smtClean="0">
                <a:latin typeface="Arial" pitchFamily="34" charset="0"/>
                <a:ea typeface="Noto Sans Mono CJK TC Regular"/>
                <a:cs typeface="Noto Sans Mono CJK TC Regular"/>
              </a:rPr>
              <a:t> </a:t>
            </a:r>
            <a:endParaRPr lang="en-US" altLang="zh-TW" sz="2400" b="1" dirty="0">
              <a:latin typeface="Arial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Company Profile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20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3575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Main Products Categories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63738"/>
            <a:ext cx="1301750" cy="130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14538"/>
            <a:ext cx="2006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502"/>
            <a:ext cx="1873250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04369"/>
            <a:ext cx="1138237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24"/>
          <p:cNvSpPr>
            <a:spLocks noChangeArrowheads="1"/>
          </p:cNvSpPr>
          <p:nvPr/>
        </p:nvSpPr>
        <p:spPr bwMode="auto">
          <a:xfrm>
            <a:off x="830387" y="3358733"/>
            <a:ext cx="3312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1800" dirty="0">
                <a:ea typeface="Noto Sans Mono CJK TC Regular"/>
                <a:cs typeface="文泉驛微米黑"/>
              </a:rPr>
              <a:t>Planer, Bench Top &amp; Stationary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en-US" altLang="zh-TW" sz="1800" dirty="0">
              <a:ea typeface="Noto Sans Mono CJK TC Regular"/>
              <a:cs typeface="文泉驛微米黑"/>
            </a:endParaRPr>
          </a:p>
        </p:txBody>
      </p:sp>
      <p:sp>
        <p:nvSpPr>
          <p:cNvPr id="20" name="矩形 26"/>
          <p:cNvSpPr>
            <a:spLocks noChangeArrowheads="1"/>
          </p:cNvSpPr>
          <p:nvPr/>
        </p:nvSpPr>
        <p:spPr bwMode="auto">
          <a:xfrm>
            <a:off x="1035256" y="5579948"/>
            <a:ext cx="31046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Jointer, Bench Top &amp; Stationary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  <p:sp>
        <p:nvSpPr>
          <p:cNvPr id="21" name="矩形 27"/>
          <p:cNvSpPr>
            <a:spLocks noChangeArrowheads="1"/>
          </p:cNvSpPr>
          <p:nvPr/>
        </p:nvSpPr>
        <p:spPr bwMode="auto">
          <a:xfrm>
            <a:off x="4394860" y="3358733"/>
            <a:ext cx="3394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Table Saw, Bench Top &amp; Stationary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</p:txBody>
      </p:sp>
      <p:sp>
        <p:nvSpPr>
          <p:cNvPr id="22" name="矩形 26"/>
          <p:cNvSpPr>
            <a:spLocks noChangeArrowheads="1"/>
          </p:cNvSpPr>
          <p:nvPr/>
        </p:nvSpPr>
        <p:spPr bwMode="auto">
          <a:xfrm>
            <a:off x="5051012" y="5569748"/>
            <a:ext cx="2196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Single Spindle Shaper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</p:spTree>
    <p:extLst>
      <p:ext uri="{BB962C8B-B14F-4D97-AF65-F5344CB8AC3E}">
        <p14:creationId xmlns:p14="http://schemas.microsoft.com/office/powerpoint/2010/main" val="24039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ea typeface="Noto Sans Mono CJK TC Regular" pitchFamily="34" charset="-120"/>
                <a:cs typeface="文泉驛微米黑" panose="020B0606030804020204" pitchFamily="34" charset="-120"/>
              </a:rPr>
              <a:t>Market </a:t>
            </a: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Segments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1978793" y="1600200"/>
            <a:ext cx="66976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</a:rPr>
              <a:t> </a:t>
            </a:r>
            <a:r>
              <a:rPr kumimoji="0" lang="en-US" altLang="zh-TW" dirty="0" smtClean="0">
                <a:latin typeface="+mn-lt"/>
              </a:rPr>
              <a:t>Construction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Home Enhancement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Furniture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Remodeling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</a:rPr>
              <a:t> </a:t>
            </a:r>
            <a:r>
              <a:rPr kumimoji="0" lang="en-US" altLang="zh-TW" dirty="0" smtClean="0"/>
              <a:t>Cultural and Creative Crafts</a:t>
            </a:r>
          </a:p>
          <a:p>
            <a:pPr eaLnBrk="1" hangingPunct="1">
              <a:defRPr/>
            </a:pPr>
            <a:r>
              <a:rPr kumimoji="0" lang="en-US" altLang="zh-TW" dirty="0" smtClean="0"/>
              <a:t> Hobbyist </a:t>
            </a:r>
            <a:endParaRPr kumimoji="0" lang="zh-TW" altLang="en-US" dirty="0" smtClean="0">
              <a:latin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839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Noto Sans Mono CJK TC Regular"/>
              </a:rPr>
              <a:t>Long Term Strategic Customers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41" y="1601688"/>
            <a:ext cx="70389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8817316"/>
              </p:ext>
            </p:extLst>
          </p:nvPr>
        </p:nvGraphicFramePr>
        <p:xfrm>
          <a:off x="795614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79956"/>
              </p:ext>
            </p:extLst>
          </p:nvPr>
        </p:nvGraphicFramePr>
        <p:xfrm>
          <a:off x="5148064" y="1522487"/>
          <a:ext cx="3528392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058"/>
                <a:gridCol w="715166"/>
                <a:gridCol w="754272"/>
                <a:gridCol w="757896"/>
              </a:tblGrid>
              <a:tr h="22288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Product</a:t>
                      </a:r>
                      <a:r>
                        <a:rPr lang="en-US" altLang="zh-TW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2021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2022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2023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TABLE SAW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30%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PLANER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50%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42%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48%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JOINTER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14%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217934" y="332656"/>
            <a:ext cx="88185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                2021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~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2023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Revenue by Product Category</a:t>
            </a:r>
            <a:endParaRPr kumimoji="0" lang="zh-TW" altLang="en-US" sz="2800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5444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763473"/>
              </p:ext>
            </p:extLst>
          </p:nvPr>
        </p:nvGraphicFramePr>
        <p:xfrm>
          <a:off x="683568" y="1480230"/>
          <a:ext cx="8579296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623614"/>
              </p:ext>
            </p:extLst>
          </p:nvPr>
        </p:nvGraphicFramePr>
        <p:xfrm>
          <a:off x="5148064" y="1556792"/>
          <a:ext cx="3528392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058"/>
                <a:gridCol w="715166"/>
                <a:gridCol w="754272"/>
                <a:gridCol w="757896"/>
              </a:tblGrid>
              <a:tr h="22288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Product</a:t>
                      </a:r>
                      <a:r>
                        <a:rPr lang="en-US" altLang="zh-TW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2021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2022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2023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USA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82.48%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89.32%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90.88%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EUROPE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7.27%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3.65%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2.26%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10.25%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7.02%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6.86%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en-US" altLang="zh-TW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文字方塊 10"/>
          <p:cNvSpPr txBox="1">
            <a:spLocks noChangeArrowheads="1"/>
          </p:cNvSpPr>
          <p:nvPr/>
        </p:nvSpPr>
        <p:spPr bwMode="auto">
          <a:xfrm>
            <a:off x="179512" y="116632"/>
            <a:ext cx="881856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4800" b="1" dirty="0">
                <a:ea typeface="Noto Sans Mono CJK TC Regular"/>
                <a:cs typeface="Noto Sans Mono CJK TC Regular"/>
              </a:rPr>
              <a:t>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2021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~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2023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Revenue by Regions</a:t>
            </a:r>
            <a:r>
              <a:rPr lang="zh-TW" altLang="en-US" sz="2800" b="1" dirty="0">
                <a:ea typeface="Noto Sans Mono CJK TC Regular"/>
                <a:cs typeface="Noto Sans Mono CJK TC Regular"/>
              </a:rPr>
              <a:t> </a:t>
            </a:r>
            <a:endParaRPr kumimoji="0" lang="zh-TW" altLang="en-US" sz="2800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9909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376208"/>
            <a:ext cx="881856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Year 2023 P&amp;L and Comparison with Previous Year</a:t>
            </a:r>
            <a:endParaRPr kumimoji="0" lang="zh-TW" altLang="en-US" sz="2400" b="1" dirty="0">
              <a:ea typeface="Noto Sans Mono CJK TC Regular"/>
              <a:cs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223093"/>
              </p:ext>
            </p:extLst>
          </p:nvPr>
        </p:nvGraphicFramePr>
        <p:xfrm>
          <a:off x="395288" y="1916833"/>
          <a:ext cx="8424862" cy="3918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0038"/>
                <a:gridCol w="812332"/>
                <a:gridCol w="812332"/>
                <a:gridCol w="876948"/>
                <a:gridCol w="910796"/>
                <a:gridCol w="910796"/>
                <a:gridCol w="972336"/>
                <a:gridCol w="972336"/>
                <a:gridCol w="876948"/>
              </a:tblGrid>
              <a:tr h="33615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Year</a:t>
                      </a:r>
                      <a:r>
                        <a:rPr lang="en-US" altLang="zh-TW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2023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Year</a:t>
                      </a:r>
                      <a:r>
                        <a:rPr lang="en-US" altLang="zh-TW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2022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Growth</a:t>
                      </a:r>
                      <a:r>
                        <a:rPr lang="en-US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Against 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4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Subject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Q4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Amount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Amount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Amount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TW" sz="1200" b="1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2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253,971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450,920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396,355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432,238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1,533,484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2,500,729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(966,595)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(38.66%)</a:t>
                      </a:r>
                      <a:endParaRPr lang="en-US" altLang="zh-TW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19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Gross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 Profit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20,931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46,195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48,009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57,616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172,751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296,511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(123,760)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(41.74%)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54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Gross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 Margin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8.24%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10.24%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13.33%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11.27%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11.86%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57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Operating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Expense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20,626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23,416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23,489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25,212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92,743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110,787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(18,044</a:t>
                      </a:r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(16.29%)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Expense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 Ratio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5.83%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4.43%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50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Net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Operating Profit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22,779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24,520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32,404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80,008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   </a:t>
                      </a:r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185,724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(105,716)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(56.92%)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84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Operating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Margin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7.50%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5.22%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7.43%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Net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Profit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     3,473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26,777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37,945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1,749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62,988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392,240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(329,242)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(83.94%)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  <a:ea typeface="Noto Sans Mono CJK TC Regular"/>
                        </a:rPr>
                        <a:t>EPS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       0.05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6.00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文字方塊 9"/>
          <p:cNvSpPr txBox="1">
            <a:spLocks noChangeArrowheads="1"/>
          </p:cNvSpPr>
          <p:nvPr/>
        </p:nvSpPr>
        <p:spPr bwMode="auto">
          <a:xfrm>
            <a:off x="5076056" y="1362834"/>
            <a:ext cx="381712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Dollars; EPS as in Dollar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5426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161128"/>
              </p:ext>
            </p:extLst>
          </p:nvPr>
        </p:nvGraphicFramePr>
        <p:xfrm>
          <a:off x="1535762" y="2060848"/>
          <a:ext cx="6133652" cy="2304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7218"/>
                <a:gridCol w="1529608"/>
                <a:gridCol w="1529608"/>
                <a:gridCol w="1537218"/>
              </a:tblGrid>
              <a:tr h="263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Product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Category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631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Year 2023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Year 2022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Difference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377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Planer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734.411</a:t>
                      </a:r>
                      <a:r>
                        <a:rPr lang="zh-TW" altLang="en-US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1,053,216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(318,805)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Table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Saw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383,497</a:t>
                      </a:r>
                      <a:r>
                        <a:rPr lang="zh-TW" altLang="en-US" sz="1600" u="none" strike="noStrike" dirty="0" smtClean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756,261</a:t>
                      </a:r>
                      <a:r>
                        <a:rPr lang="zh-TW" altLang="en-US" sz="1600" u="none" strike="noStrike" dirty="0" smtClean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372,764)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Jointer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169,625</a:t>
                      </a:r>
                      <a:r>
                        <a:rPr lang="zh-TW" altLang="en-US" sz="1600" u="none" strike="noStrike" dirty="0" smtClean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272,863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(103,238)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8236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Other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245,951</a:t>
                      </a:r>
                      <a:r>
                        <a:rPr lang="zh-TW" altLang="en-US" sz="1600" u="none" strike="noStrike" dirty="0" smtClean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417,739</a:t>
                      </a:r>
                      <a:r>
                        <a:rPr lang="zh-TW" altLang="en-US" sz="1600" u="none" strike="noStrike" dirty="0" smtClean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(171,788)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377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1,533,484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2,500,079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(966,595)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42545" y="4869160"/>
            <a:ext cx="8449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In comparison with year 2022, year 2023  product </a:t>
            </a:r>
            <a:r>
              <a:rPr lang="en-US" altLang="zh-TW" dirty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 </a:t>
            </a:r>
            <a:r>
              <a:rPr lang="en-US" altLang="zh-TW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category Planer, its revenue decreased 318 million NT dollars. Product category Table Saw decreased 372 million dollars. And product category Jointer decreased 103 million dollars.</a:t>
            </a:r>
            <a:endParaRPr lang="zh-TW" altLang="en-US" dirty="0">
              <a:solidFill>
                <a:srgbClr val="000000"/>
              </a:solidFill>
              <a:latin typeface="Calibri" pitchFamily="34" charset="0"/>
              <a:ea typeface="Noto Sans Mono CJK TC Regular"/>
              <a:cs typeface="Calibri" pitchFamily="34" charset="0"/>
            </a:endParaRPr>
          </a:p>
        </p:txBody>
      </p:sp>
      <p:sp>
        <p:nvSpPr>
          <p:cNvPr id="13" name="文字方塊 10"/>
          <p:cNvSpPr txBox="1">
            <a:spLocks noChangeArrowheads="1"/>
          </p:cNvSpPr>
          <p:nvPr/>
        </p:nvSpPr>
        <p:spPr bwMode="auto">
          <a:xfrm>
            <a:off x="505966" y="188640"/>
            <a:ext cx="850553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 Year 2023 Revenue by Product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>
                <a:ea typeface="Noto Sans Mono CJK TC Regular"/>
                <a:cs typeface="Calibri" pitchFamily="34" charset="0"/>
              </a:rPr>
              <a:t> </a:t>
            </a: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Category and Comparison with Previous Year</a:t>
            </a:r>
            <a:endParaRPr kumimoji="0" lang="zh-TW" altLang="en-US" sz="2400" b="1" dirty="0">
              <a:ea typeface="Noto Sans Mono CJK TC Regular"/>
              <a:cs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5" name="文字方塊 9"/>
          <p:cNvSpPr txBox="1">
            <a:spLocks noChangeArrowheads="1"/>
          </p:cNvSpPr>
          <p:nvPr/>
        </p:nvSpPr>
        <p:spPr bwMode="auto">
          <a:xfrm>
            <a:off x="5076056" y="1434842"/>
            <a:ext cx="2736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373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3012</TotalTime>
  <Words>650</Words>
  <Application>Microsoft Office PowerPoint</Application>
  <PresentationFormat>如螢幕大小 (4:3)</PresentationFormat>
  <Paragraphs>281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803林益存</dc:creator>
  <cp:lastModifiedBy>206莊佳玲/董事長特助[Jolion]</cp:lastModifiedBy>
  <cp:revision>204</cp:revision>
  <cp:lastPrinted>2022-11-23T01:26:03Z</cp:lastPrinted>
  <dcterms:created xsi:type="dcterms:W3CDTF">2017-04-05T01:57:54Z</dcterms:created>
  <dcterms:modified xsi:type="dcterms:W3CDTF">2024-04-30T08:03:57Z</dcterms:modified>
</cp:coreProperties>
</file>