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notesMasterIdLst>
    <p:notesMasterId r:id="rId16"/>
  </p:notesMasterIdLst>
  <p:handoutMasterIdLst>
    <p:handoutMasterId r:id="rId17"/>
  </p:handoutMasterIdLst>
  <p:sldIdLst>
    <p:sldId id="276" r:id="rId2"/>
    <p:sldId id="299" r:id="rId3"/>
    <p:sldId id="300" r:id="rId4"/>
    <p:sldId id="301" r:id="rId5"/>
    <p:sldId id="287" r:id="rId6"/>
    <p:sldId id="285" r:id="rId7"/>
    <p:sldId id="286" r:id="rId8"/>
    <p:sldId id="288" r:id="rId9"/>
    <p:sldId id="294" r:id="rId10"/>
    <p:sldId id="298" r:id="rId11"/>
    <p:sldId id="289" r:id="rId12"/>
    <p:sldId id="290" r:id="rId13"/>
    <p:sldId id="291" r:id="rId14"/>
    <p:sldId id="292" r:id="rId15"/>
  </p:sldIdLst>
  <p:sldSz cx="9144000" cy="6858000" type="screen4x3"/>
  <p:notesSz cx="9926638" cy="6797675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0" d="100"/>
          <a:sy n="60" d="100"/>
        </p:scale>
        <p:origin x="-1878" y="-35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___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___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工作表1!$B$1</c:f>
              <c:strCache>
                <c:ptCount val="1"/>
                <c:pt idx="0">
                  <c:v>2022</c:v>
                </c:pt>
              </c:strCache>
            </c:strRef>
          </c:tx>
          <c:invertIfNegative val="0"/>
          <c:dLbls>
            <c:dLbl>
              <c:idx val="1"/>
              <c:layout>
                <c:manualLayout>
                  <c:x val="-2.0061728395061727E-2"/>
                  <c:y val="-5.612286269242602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62F7-4BAF-8133-F006DA8CFDBA}"/>
                </c:ext>
              </c:extLst>
            </c:dLbl>
            <c:dLbl>
              <c:idx val="2"/>
              <c:layout>
                <c:manualLayout>
                  <c:x val="-1.2345679012345678E-2"/>
                  <c:y val="5.61206532178897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62F7-4BAF-8133-F006DA8CFDBA}"/>
                </c:ext>
              </c:extLst>
            </c:dLbl>
            <c:dLbl>
              <c:idx val="3"/>
              <c:layout>
                <c:manualLayout>
                  <c:x val="-6.6574484594887056E-3"/>
                  <c:y val="-3.143653063477545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工作表1!$A$2:$A$5</c:f>
              <c:strCache>
                <c:ptCount val="4"/>
                <c:pt idx="0">
                  <c:v>TABLE SAW</c:v>
                </c:pt>
                <c:pt idx="1">
                  <c:v>PLANER</c:v>
                </c:pt>
                <c:pt idx="2">
                  <c:v>JOINTER</c:v>
                </c:pt>
                <c:pt idx="3">
                  <c:v>OTHER</c:v>
                </c:pt>
              </c:strCache>
            </c:strRef>
          </c:cat>
          <c:val>
            <c:numRef>
              <c:f>工作表1!$B$2:$B$5</c:f>
              <c:numCache>
                <c:formatCode>0%</c:formatCode>
                <c:ptCount val="4"/>
                <c:pt idx="0">
                  <c:v>0.30249484116301922</c:v>
                </c:pt>
                <c:pt idx="1">
                  <c:v>0.42127308777042644</c:v>
                </c:pt>
                <c:pt idx="2">
                  <c:v>0.10914175112066458</c:v>
                </c:pt>
                <c:pt idx="3">
                  <c:v>0.16709031994588971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62F7-4BAF-8133-F006DA8CFDBA}"/>
            </c:ext>
          </c:extLst>
        </c:ser>
        <c:ser>
          <c:idx val="1"/>
          <c:order val="1"/>
          <c:tx>
            <c:strRef>
              <c:f>工作表1!$C$1</c:f>
              <c:strCache>
                <c:ptCount val="1"/>
                <c:pt idx="0">
                  <c:v>2023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1.2345679012345678E-2"/>
                  <c:y val="1.122413064357795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62F7-4BAF-8133-F006DA8CFDBA}"/>
                </c:ext>
              </c:extLst>
            </c:dLbl>
            <c:dLbl>
              <c:idx val="1"/>
              <c:layout>
                <c:manualLayout>
                  <c:x val="1.5432098765432098E-3"/>
                  <c:y val="-5.612286269242602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62F7-4BAF-8133-F006DA8CFDBA}"/>
                </c:ext>
              </c:extLst>
            </c:dLbl>
            <c:dLbl>
              <c:idx val="2"/>
              <c:layout>
                <c:manualLayout>
                  <c:x val="1.6643621148720543E-3"/>
                  <c:y val="-2.51492245078202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9.2592592592592587E-3"/>
                  <c:y val="-6.453875120057332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62F7-4BAF-8133-F006DA8CFDBA}"/>
                </c:ext>
              </c:extLst>
            </c:dLbl>
            <c:dLbl>
              <c:idx val="4"/>
              <c:layout>
                <c:manualLayout>
                  <c:x val="-1.5432098765432098E-3"/>
                  <c:y val="-6.173271853967873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62F7-4BAF-8133-F006DA8CFDBA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工作表1!$A$2:$A$5</c:f>
              <c:strCache>
                <c:ptCount val="4"/>
                <c:pt idx="0">
                  <c:v>TABLE SAW</c:v>
                </c:pt>
                <c:pt idx="1">
                  <c:v>PLANER</c:v>
                </c:pt>
                <c:pt idx="2">
                  <c:v>JOINTER</c:v>
                </c:pt>
                <c:pt idx="3">
                  <c:v>OTHER</c:v>
                </c:pt>
              </c:strCache>
            </c:strRef>
          </c:cat>
          <c:val>
            <c:numRef>
              <c:f>工作表1!$C$2:$C$5</c:f>
              <c:numCache>
                <c:formatCode>0%</c:formatCode>
                <c:ptCount val="4"/>
                <c:pt idx="0">
                  <c:v>0.25008281794919279</c:v>
                </c:pt>
                <c:pt idx="1">
                  <c:v>0.47891663688698416</c:v>
                </c:pt>
                <c:pt idx="2">
                  <c:v>0.11061413095930574</c:v>
                </c:pt>
                <c:pt idx="3">
                  <c:v>0.1603864142045173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7-62F7-4BAF-8133-F006DA8CFDBA}"/>
            </c:ext>
          </c:extLst>
        </c:ser>
        <c:ser>
          <c:idx val="2"/>
          <c:order val="2"/>
          <c:tx>
            <c:strRef>
              <c:f>工作表1!$D$1</c:f>
              <c:strCache>
                <c:ptCount val="1"/>
                <c:pt idx="0">
                  <c:v>2024 Q1~Q3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1.3314896918977411E-2"/>
                  <c:y val="-2.514922450782021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1.0802469135802469E-2"/>
                  <c:y val="-2.5721668919285203E-1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62F7-4BAF-8133-F006DA8CFDBA}"/>
                </c:ext>
              </c:extLst>
            </c:dLbl>
            <c:dLbl>
              <c:idx val="2"/>
              <c:layout>
                <c:manualLayout>
                  <c:x val="2.2331808017533667E-2"/>
                  <c:y val="-4.93677296834625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62F7-4BAF-8133-F006DA8CFDBA}"/>
                </c:ext>
              </c:extLst>
            </c:dLbl>
            <c:dLbl>
              <c:idx val="3"/>
              <c:layout>
                <c:manualLayout>
                  <c:x val="3.6615966527187876E-2"/>
                  <c:y val="-3.143653063477533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工作表1!$A$2:$A$5</c:f>
              <c:strCache>
                <c:ptCount val="4"/>
                <c:pt idx="0">
                  <c:v>TABLE SAW</c:v>
                </c:pt>
                <c:pt idx="1">
                  <c:v>PLANER</c:v>
                </c:pt>
                <c:pt idx="2">
                  <c:v>JOINTER</c:v>
                </c:pt>
                <c:pt idx="3">
                  <c:v>OTHER</c:v>
                </c:pt>
              </c:strCache>
            </c:strRef>
          </c:cat>
          <c:val>
            <c:numRef>
              <c:f>工作表1!$D$2:$D$5</c:f>
              <c:numCache>
                <c:formatCode>0%</c:formatCode>
                <c:ptCount val="4"/>
                <c:pt idx="0">
                  <c:v>0.26747775019966236</c:v>
                </c:pt>
                <c:pt idx="1">
                  <c:v>0.43525917849098289</c:v>
                </c:pt>
                <c:pt idx="2">
                  <c:v>0.11018110691859992</c:v>
                </c:pt>
                <c:pt idx="3">
                  <c:v>0.18708196439075481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A-62F7-4BAF-8133-F006DA8CFDB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55168512"/>
        <c:axId val="179139072"/>
      </c:barChart>
      <c:catAx>
        <c:axId val="5516851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179139072"/>
        <c:crosses val="autoZero"/>
        <c:auto val="1"/>
        <c:lblAlgn val="ctr"/>
        <c:lblOffset val="100"/>
        <c:noMultiLvlLbl val="0"/>
      </c:catAx>
      <c:valAx>
        <c:axId val="179139072"/>
        <c:scaling>
          <c:orientation val="minMax"/>
        </c:scaling>
        <c:delete val="0"/>
        <c:axPos val="l"/>
        <c:majorGridlines/>
        <c:numFmt formatCode="0%" sourceLinked="1"/>
        <c:majorTickMark val="out"/>
        <c:minorTickMark val="none"/>
        <c:tickLblPos val="nextTo"/>
        <c:crossAx val="55168512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zh-TW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0206571400797125E-2"/>
          <c:y val="0.18257175323792971"/>
          <c:w val="0.72869568387284922"/>
          <c:h val="0.7502124962135129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工作表1!$B$1</c:f>
              <c:strCache>
                <c:ptCount val="1"/>
                <c:pt idx="0">
                  <c:v>2022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-1.5368743542593691E-2"/>
                  <c:y val="1.460078913241421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B77A-479B-BA63-39263B843F73}"/>
                </c:ext>
              </c:extLst>
            </c:dLbl>
            <c:dLbl>
              <c:idx val="1"/>
              <c:layout>
                <c:manualLayout>
                  <c:x val="-1.1842463530807189E-2"/>
                  <c:y val="-3.212173609131126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B77A-479B-BA63-39263B843F73}"/>
                </c:ext>
              </c:extLst>
            </c:dLbl>
            <c:dLbl>
              <c:idx val="2"/>
              <c:layout>
                <c:manualLayout>
                  <c:x val="-6.4354930754223971E-3"/>
                  <c:y val="-7.008378783558821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B77A-479B-BA63-39263B843F73}"/>
                </c:ext>
              </c:extLst>
            </c:dLbl>
            <c:dLbl>
              <c:idx val="3"/>
              <c:layout>
                <c:manualLayout>
                  <c:x val="-1.0722128736945296E-2"/>
                  <c:y val="-3.796205174427694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B77A-479B-BA63-39263B843F73}"/>
                </c:ext>
              </c:extLst>
            </c:dLbl>
            <c:dLbl>
              <c:idx val="4"/>
              <c:layout>
                <c:manualLayout>
                  <c:x val="-3.0634653534129416E-2"/>
                  <c:y val="-5.840315652965684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B77A-479B-BA63-39263B843F73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工作表1!$A$2:$A$4</c:f>
              <c:strCache>
                <c:ptCount val="3"/>
                <c:pt idx="0">
                  <c:v>USA</c:v>
                </c:pt>
                <c:pt idx="1">
                  <c:v>EUROPE</c:v>
                </c:pt>
                <c:pt idx="2">
                  <c:v>OTHER</c:v>
                </c:pt>
              </c:strCache>
            </c:strRef>
          </c:cat>
          <c:val>
            <c:numRef>
              <c:f>工作表1!$B$2:$B$4</c:f>
              <c:numCache>
                <c:formatCode>0.00%</c:formatCode>
                <c:ptCount val="3"/>
                <c:pt idx="0">
                  <c:v>0.89323657372427034</c:v>
                </c:pt>
                <c:pt idx="1">
                  <c:v>3.6513646168781069E-2</c:v>
                </c:pt>
                <c:pt idx="2">
                  <c:v>7.0249780106948614E-2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5-B77A-479B-BA63-39263B843F73}"/>
            </c:ext>
          </c:extLst>
        </c:ser>
        <c:ser>
          <c:idx val="1"/>
          <c:order val="1"/>
          <c:tx>
            <c:strRef>
              <c:f>工作表1!$C$1</c:f>
              <c:strCache>
                <c:ptCount val="1"/>
                <c:pt idx="0">
                  <c:v>2023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1.3322771472158089E-2"/>
                  <c:y val="1.168040137224421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6-B77A-479B-BA63-39263B843F73}"/>
                </c:ext>
              </c:extLst>
            </c:dLbl>
            <c:dLbl>
              <c:idx val="1"/>
              <c:layout>
                <c:manualLayout>
                  <c:x val="4.3891713259455708E-3"/>
                  <c:y val="8.760243545761509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7-B77A-479B-BA63-39263B843F73}"/>
                </c:ext>
              </c:extLst>
            </c:dLbl>
            <c:dLbl>
              <c:idx val="2"/>
              <c:layout>
                <c:manualLayout>
                  <c:x val="0"/>
                  <c:y val="-1.0707121674187167E-16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工作表1!$A$2:$A$4</c:f>
              <c:strCache>
                <c:ptCount val="3"/>
                <c:pt idx="0">
                  <c:v>USA</c:v>
                </c:pt>
                <c:pt idx="1">
                  <c:v>EUROPE</c:v>
                </c:pt>
                <c:pt idx="2">
                  <c:v>OTHER</c:v>
                </c:pt>
              </c:strCache>
            </c:strRef>
          </c:cat>
          <c:val>
            <c:numRef>
              <c:f>工作表1!$C$2:$C$4</c:f>
              <c:numCache>
                <c:formatCode>0.00%</c:formatCode>
                <c:ptCount val="3"/>
                <c:pt idx="0">
                  <c:v>0.90883178435510248</c:v>
                </c:pt>
                <c:pt idx="1">
                  <c:v>2.2577998857503567E-2</c:v>
                </c:pt>
                <c:pt idx="2">
                  <c:v>6.8590216787393937E-2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8-B77A-479B-BA63-39263B843F73}"/>
            </c:ext>
          </c:extLst>
        </c:ser>
        <c:ser>
          <c:idx val="2"/>
          <c:order val="2"/>
          <c:tx>
            <c:strRef>
              <c:f>工作表1!$D$1</c:f>
              <c:strCache>
                <c:ptCount val="1"/>
                <c:pt idx="0">
                  <c:v>2024 Q1~Q3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4.8604104579210231E-2"/>
                  <c:y val="2.919927892795717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9-B77A-479B-BA63-39263B843F73}"/>
                </c:ext>
              </c:extLst>
            </c:dLbl>
            <c:dLbl>
              <c:idx val="1"/>
              <c:layout>
                <c:manualLayout>
                  <c:x val="1.3322771472158089E-2"/>
                  <c:y val="-2.920157826482842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A-B77A-479B-BA63-39263B843F73}"/>
                </c:ext>
              </c:extLst>
            </c:dLbl>
            <c:dLbl>
              <c:idx val="2"/>
              <c:layout>
                <c:manualLayout>
                  <c:x val="1.5214418525715864E-2"/>
                  <c:y val="-1.460078913241421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B-B77A-479B-BA63-39263B843F73}"/>
                </c:ext>
              </c:extLst>
            </c:dLbl>
            <c:dLbl>
              <c:idx val="3"/>
              <c:layout>
                <c:manualLayout>
                  <c:x val="-6.1269307068258835E-3"/>
                  <c:y val="-8.468457696800231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B77A-479B-BA63-39263B843F73}"/>
                </c:ext>
              </c:extLst>
            </c:dLbl>
            <c:dLbl>
              <c:idx val="4"/>
              <c:layout>
                <c:manualLayout>
                  <c:x val="1.6849059443771179E-2"/>
                  <c:y val="-4.964268305020831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B77A-479B-BA63-39263B843F73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工作表1!$A$2:$A$4</c:f>
              <c:strCache>
                <c:ptCount val="3"/>
                <c:pt idx="0">
                  <c:v>USA</c:v>
                </c:pt>
                <c:pt idx="1">
                  <c:v>EUROPE</c:v>
                </c:pt>
                <c:pt idx="2">
                  <c:v>OTHER</c:v>
                </c:pt>
              </c:strCache>
            </c:strRef>
          </c:cat>
          <c:val>
            <c:numRef>
              <c:f>工作表1!$D$2:$D$4</c:f>
              <c:numCache>
                <c:formatCode>0.00%</c:formatCode>
                <c:ptCount val="3"/>
                <c:pt idx="0">
                  <c:v>0.89356441562292266</c:v>
                </c:pt>
                <c:pt idx="1">
                  <c:v>4.4647852971980317E-2</c:v>
                </c:pt>
                <c:pt idx="2">
                  <c:v>6.178773140509701E-2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E-B77A-479B-BA63-39263B843F7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133550080"/>
        <c:axId val="133718592"/>
      </c:barChart>
      <c:catAx>
        <c:axId val="13355008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133718592"/>
        <c:crosses val="autoZero"/>
        <c:auto val="1"/>
        <c:lblAlgn val="ctr"/>
        <c:lblOffset val="100"/>
        <c:noMultiLvlLbl val="0"/>
      </c:catAx>
      <c:valAx>
        <c:axId val="133718592"/>
        <c:scaling>
          <c:orientation val="minMax"/>
        </c:scaling>
        <c:delete val="0"/>
        <c:axPos val="l"/>
        <c:majorGridlines/>
        <c:numFmt formatCode="0.00%" sourceLinked="1"/>
        <c:majorTickMark val="out"/>
        <c:minorTickMark val="none"/>
        <c:tickLblPos val="nextTo"/>
        <c:crossAx val="133550080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80711925547271013"/>
          <c:y val="0.4514294977328539"/>
          <c:w val="0.18777124935353645"/>
          <c:h val="0.24314866592474729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zh-TW"/>
    </a:p>
  </c:txPr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quarter" idx="1"/>
          </p:nvPr>
        </p:nvSpPr>
        <p:spPr>
          <a:xfrm>
            <a:off x="5622798" y="0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927049F-408D-41E6-9D76-D526C3D4D673}" type="datetimeFigureOut">
              <a:rPr lang="zh-TW" altLang="en-US" smtClean="0"/>
              <a:t>2024/12/10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2"/>
          </p:nvPr>
        </p:nvSpPr>
        <p:spPr>
          <a:xfrm>
            <a:off x="0" y="6456612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3"/>
          </p:nvPr>
        </p:nvSpPr>
        <p:spPr>
          <a:xfrm>
            <a:off x="5622798" y="6456612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A5950EB-B0D5-4A0E-8E1C-E018076F962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0434694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5622798" y="0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2C6050B-2945-4FDF-B8E6-D6BF7A1A085D}" type="datetimeFigureOut">
              <a:rPr lang="zh-TW" altLang="en-US" smtClean="0"/>
              <a:t>2024/12/10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3263900" y="509588"/>
            <a:ext cx="3398838" cy="25495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992664" y="3228895"/>
            <a:ext cx="7941310" cy="305895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6456612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5622798" y="6456612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A81DB76-9F0B-485A-9D0D-B552346BB51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76256875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1" name="備忘稿版面配置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en-US" smtClean="0"/>
          </a:p>
        </p:txBody>
      </p:sp>
      <p:sp>
        <p:nvSpPr>
          <p:cNvPr id="17412" name="投影片編號版面配置區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8C03A356-045F-449E-A3FA-64AB957EB8A0}" type="slidenum">
              <a:rPr lang="zh-TW" altLang="en-US" smtClean="0"/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zh-TW" alt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2B85EA-08FD-49CA-BA4B-8FEBE60C99C2}" type="datetimeFigureOut">
              <a:rPr lang="zh-TW" altLang="en-US" smtClean="0"/>
              <a:t>2024/12/10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7C5418-AD02-408C-8DE6-1A5F9E7AC66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342245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2B85EA-08FD-49CA-BA4B-8FEBE60C99C2}" type="datetimeFigureOut">
              <a:rPr lang="zh-TW" altLang="en-US" smtClean="0"/>
              <a:t>2024/12/10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7C5418-AD02-408C-8DE6-1A5F9E7AC66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912623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2B85EA-08FD-49CA-BA4B-8FEBE60C99C2}" type="datetimeFigureOut">
              <a:rPr lang="zh-TW" altLang="en-US" smtClean="0"/>
              <a:t>2024/12/10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7C5418-AD02-408C-8DE6-1A5F9E7AC66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580211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2B85EA-08FD-49CA-BA4B-8FEBE60C99C2}" type="datetimeFigureOut">
              <a:rPr lang="zh-TW" altLang="en-US" smtClean="0"/>
              <a:t>2024/12/10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7C5418-AD02-408C-8DE6-1A5F9E7AC66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680614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2B85EA-08FD-49CA-BA4B-8FEBE60C99C2}" type="datetimeFigureOut">
              <a:rPr lang="zh-TW" altLang="en-US" smtClean="0"/>
              <a:t>2024/12/10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7C5418-AD02-408C-8DE6-1A5F9E7AC66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7466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2B85EA-08FD-49CA-BA4B-8FEBE60C99C2}" type="datetimeFigureOut">
              <a:rPr lang="zh-TW" altLang="en-US" smtClean="0"/>
              <a:t>2024/12/10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7C5418-AD02-408C-8DE6-1A5F9E7AC66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137805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2B85EA-08FD-49CA-BA4B-8FEBE60C99C2}" type="datetimeFigureOut">
              <a:rPr lang="zh-TW" altLang="en-US" smtClean="0"/>
              <a:t>2024/12/10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7C5418-AD02-408C-8DE6-1A5F9E7AC66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023928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2B85EA-08FD-49CA-BA4B-8FEBE60C99C2}" type="datetimeFigureOut">
              <a:rPr lang="zh-TW" altLang="en-US" smtClean="0"/>
              <a:t>2024/12/10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7C5418-AD02-408C-8DE6-1A5F9E7AC66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148222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2B85EA-08FD-49CA-BA4B-8FEBE60C99C2}" type="datetimeFigureOut">
              <a:rPr lang="zh-TW" altLang="en-US" smtClean="0"/>
              <a:t>2024/12/10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7C5418-AD02-408C-8DE6-1A5F9E7AC66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184074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2B85EA-08FD-49CA-BA4B-8FEBE60C99C2}" type="datetimeFigureOut">
              <a:rPr lang="zh-TW" altLang="en-US" smtClean="0"/>
              <a:t>2024/12/10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7C5418-AD02-408C-8DE6-1A5F9E7AC66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399668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2B85EA-08FD-49CA-BA4B-8FEBE60C99C2}" type="datetimeFigureOut">
              <a:rPr lang="zh-TW" altLang="en-US" smtClean="0"/>
              <a:t>2024/12/10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7C5418-AD02-408C-8DE6-1A5F9E7AC66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055009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2B85EA-08FD-49CA-BA4B-8FEBE60C99C2}" type="datetimeFigureOut">
              <a:rPr lang="zh-TW" altLang="en-US" smtClean="0"/>
              <a:t>2024/12/10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7C5418-AD02-408C-8DE6-1A5F9E7AC66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296765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3.gif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10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10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10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12.jp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7.jpeg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標題 4"/>
          <p:cNvSpPr>
            <a:spLocks noGrp="1" noChangeAspect="1"/>
          </p:cNvSpPr>
          <p:nvPr>
            <p:ph type="title"/>
          </p:nvPr>
        </p:nvSpPr>
        <p:spPr>
          <a:xfrm>
            <a:off x="34925" y="71438"/>
            <a:ext cx="8915400" cy="1196975"/>
          </a:xfrm>
        </p:spPr>
        <p:txBody>
          <a:bodyPr/>
          <a:lstStyle/>
          <a:p>
            <a:pPr eaLnBrk="1" hangingPunct="1"/>
            <a:r>
              <a:rPr lang="zh-TW" altLang="en-US" sz="3200" smtClean="0">
                <a:latin typeface="文泉驛微米黑"/>
                <a:ea typeface="文泉驛微米黑"/>
                <a:cs typeface="文泉驛微米黑"/>
              </a:rPr>
              <a:t>      </a:t>
            </a:r>
          </a:p>
        </p:txBody>
      </p:sp>
      <p:sp>
        <p:nvSpPr>
          <p:cNvPr id="3075" name="直排文字版面配置區 5"/>
          <p:cNvSpPr>
            <a:spLocks noGrp="1"/>
          </p:cNvSpPr>
          <p:nvPr>
            <p:ph type="body" orient="vert" idx="1"/>
          </p:nvPr>
        </p:nvSpPr>
        <p:spPr>
          <a:xfrm>
            <a:off x="458788" y="1916113"/>
            <a:ext cx="8229600" cy="2554287"/>
          </a:xfrm>
        </p:spPr>
        <p:txBody>
          <a:bodyPr vert="horz" anchor="ctr"/>
          <a:lstStyle/>
          <a:p>
            <a:pPr marL="0" indent="0" algn="ctr" eaLnBrk="1" fontAlgn="ctr" hangingPunct="1">
              <a:buFont typeface="Arial" pitchFamily="34" charset="0"/>
              <a:buNone/>
              <a:tabLst>
                <a:tab pos="2159000" algn="ctr"/>
              </a:tabLst>
            </a:pPr>
            <a:r>
              <a:rPr lang="en-US" altLang="zh-TW" sz="4000" b="1" dirty="0" smtClean="0">
                <a:latin typeface="微軟正黑體" pitchFamily="34" charset="-120"/>
                <a:ea typeface="微軟正黑體" pitchFamily="34" charset="-120"/>
              </a:rPr>
              <a:t>Year 2024 Q3 Earnings Call</a:t>
            </a:r>
            <a:endParaRPr lang="zh-TW" altLang="en-US" sz="4000" b="1" dirty="0" smtClean="0">
              <a:latin typeface="微軟正黑體" pitchFamily="34" charset="-120"/>
              <a:ea typeface="微軟正黑體" pitchFamily="34" charset="-120"/>
            </a:endParaRPr>
          </a:p>
          <a:p>
            <a:pPr marL="0" indent="0" algn="ctr" eaLnBrk="1" hangingPunct="1">
              <a:buFont typeface="Arial" pitchFamily="34" charset="0"/>
              <a:buNone/>
              <a:tabLst>
                <a:tab pos="2159000" algn="ctr"/>
              </a:tabLst>
            </a:pPr>
            <a:r>
              <a:rPr lang="en-US" altLang="zh-TW" sz="3600" b="1" dirty="0" smtClean="0">
                <a:latin typeface="微軟正黑體" pitchFamily="34" charset="-120"/>
                <a:ea typeface="微軟正黑體" pitchFamily="34" charset="-120"/>
              </a:rPr>
              <a:t>Stock Code:</a:t>
            </a:r>
            <a:r>
              <a:rPr lang="zh-TW" altLang="en-US" sz="3600" b="1" dirty="0" smtClean="0"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en-US" altLang="zh-TW" sz="3600" b="1" dirty="0" smtClean="0">
                <a:latin typeface="微軟正黑體" pitchFamily="34" charset="-120"/>
                <a:ea typeface="微軟正黑體" pitchFamily="34" charset="-120"/>
              </a:rPr>
              <a:t>1539</a:t>
            </a:r>
            <a:endParaRPr lang="en-US" altLang="zh-TW" sz="3600" b="1" dirty="0" smtClean="0">
              <a:ea typeface="微軟正黑體" pitchFamily="34" charset="-120"/>
            </a:endParaRPr>
          </a:p>
          <a:p>
            <a:pPr marL="0" indent="0" algn="ctr" eaLnBrk="1" hangingPunct="1">
              <a:buFont typeface="Arial" pitchFamily="34" charset="0"/>
              <a:buNone/>
              <a:tabLst>
                <a:tab pos="2159000" algn="ctr"/>
              </a:tabLst>
            </a:pPr>
            <a:r>
              <a:rPr lang="en-US" altLang="zh-TW" sz="2400" b="1" dirty="0" smtClean="0"/>
              <a:t>2024/12/18</a:t>
            </a:r>
          </a:p>
        </p:txBody>
      </p:sp>
      <p:sp>
        <p:nvSpPr>
          <p:cNvPr id="3077" name="文字方塊 3"/>
          <p:cNvSpPr txBox="1">
            <a:spLocks noChangeArrowheads="1"/>
          </p:cNvSpPr>
          <p:nvPr/>
        </p:nvSpPr>
        <p:spPr bwMode="auto">
          <a:xfrm>
            <a:off x="3348038" y="2060575"/>
            <a:ext cx="1841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kumimoji="0" lang="zh-TW" altLang="en-US" sz="1800"/>
          </a:p>
        </p:txBody>
      </p:sp>
      <p:sp>
        <p:nvSpPr>
          <p:cNvPr id="3078" name="文字方塊 9"/>
          <p:cNvSpPr txBox="1">
            <a:spLocks noChangeArrowheads="1"/>
          </p:cNvSpPr>
          <p:nvPr/>
        </p:nvSpPr>
        <p:spPr bwMode="auto">
          <a:xfrm>
            <a:off x="1903413" y="942975"/>
            <a:ext cx="7235825" cy="252413"/>
          </a:xfrm>
          <a:prstGeom prst="rect">
            <a:avLst/>
          </a:prstGeom>
          <a:gradFill rotWithShape="0">
            <a:gsLst>
              <a:gs pos="0">
                <a:srgbClr val="FFF200"/>
              </a:gs>
              <a:gs pos="999">
                <a:srgbClr val="FFF200"/>
              </a:gs>
              <a:gs pos="19000">
                <a:srgbClr val="FF7A00"/>
              </a:gs>
              <a:gs pos="50000">
                <a:srgbClr val="FF0300"/>
              </a:gs>
              <a:gs pos="100000">
                <a:srgbClr val="4D0808"/>
              </a:gs>
            </a:gsLst>
            <a:lin ang="5400000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kumimoji="0" lang="zh-TW" altLang="en-US" sz="1800"/>
          </a:p>
        </p:txBody>
      </p:sp>
      <p:sp>
        <p:nvSpPr>
          <p:cNvPr id="3079" name="文字方塊 10"/>
          <p:cNvSpPr txBox="1">
            <a:spLocks noChangeArrowheads="1"/>
          </p:cNvSpPr>
          <p:nvPr/>
        </p:nvSpPr>
        <p:spPr bwMode="auto">
          <a:xfrm>
            <a:off x="193307" y="185265"/>
            <a:ext cx="8818562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algn="ctr" eaLnBrk="1" hangingPunct="1">
              <a:spcBef>
                <a:spcPct val="0"/>
              </a:spcBef>
              <a:buFont typeface="Arial" pitchFamily="34" charset="0"/>
              <a:buNone/>
            </a:pPr>
            <a:r>
              <a:rPr lang="en-US" altLang="zh-TW" b="1" dirty="0" smtClean="0">
                <a:latin typeface="+mn-lt"/>
                <a:ea typeface="Noto Sans Mono CJK TC Regular"/>
                <a:cs typeface="Noto Sans Mono CJK TC Regular"/>
              </a:rPr>
              <a:t>Chiu Ting Machinery Co., Ltd</a:t>
            </a:r>
            <a:endParaRPr kumimoji="0" lang="zh-TW" altLang="en-US" b="1" dirty="0">
              <a:latin typeface="+mn-lt"/>
              <a:ea typeface="Noto Sans Mono CJK TC Regular"/>
              <a:cs typeface="Noto Sans Mono CJK TC Regular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kumimoji="0" lang="zh-TW" altLang="en-US" sz="2800" b="1" dirty="0">
              <a:latin typeface="+mn-lt"/>
              <a:ea typeface="Noto Sans Mono CJK TC Regular"/>
              <a:cs typeface="Noto Sans Mono CJK TC Regular"/>
            </a:endParaRPr>
          </a:p>
        </p:txBody>
      </p:sp>
      <p:sp>
        <p:nvSpPr>
          <p:cNvPr id="3080" name="文字方塊 11"/>
          <p:cNvSpPr txBox="1">
            <a:spLocks noChangeArrowheads="1"/>
          </p:cNvSpPr>
          <p:nvPr/>
        </p:nvSpPr>
        <p:spPr bwMode="auto">
          <a:xfrm>
            <a:off x="1" y="6237288"/>
            <a:ext cx="9180512" cy="369887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kumimoji="0" lang="zh-TW" altLang="en-US" sz="1800"/>
          </a:p>
        </p:txBody>
      </p:sp>
      <p:sp>
        <p:nvSpPr>
          <p:cNvPr id="3081" name="文字方塊 12"/>
          <p:cNvSpPr txBox="1">
            <a:spLocks noChangeArrowheads="1"/>
          </p:cNvSpPr>
          <p:nvPr/>
        </p:nvSpPr>
        <p:spPr bwMode="auto">
          <a:xfrm>
            <a:off x="40445" y="6198625"/>
            <a:ext cx="259238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en-US" altLang="zh-TW" sz="1800" dirty="0">
                <a:solidFill>
                  <a:schemeClr val="bg1"/>
                </a:solidFill>
              </a:rPr>
              <a:t>www.geetech.com.tw</a:t>
            </a:r>
            <a:endParaRPr kumimoji="0" lang="zh-TW" altLang="en-US" sz="1800" dirty="0">
              <a:solidFill>
                <a:schemeClr val="bg1"/>
              </a:solidFill>
            </a:endParaRPr>
          </a:p>
        </p:txBody>
      </p:sp>
      <p:sp>
        <p:nvSpPr>
          <p:cNvPr id="3082" name="文字方塊 1"/>
          <p:cNvSpPr txBox="1">
            <a:spLocks noChangeArrowheads="1"/>
          </p:cNvSpPr>
          <p:nvPr/>
        </p:nvSpPr>
        <p:spPr bwMode="auto">
          <a:xfrm>
            <a:off x="0" y="6607175"/>
            <a:ext cx="9144001" cy="368300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kumimoji="0" lang="zh-TW" altLang="en-US" sz="1800"/>
          </a:p>
        </p:txBody>
      </p:sp>
      <p:pic>
        <p:nvPicPr>
          <p:cNvPr id="3083" name="Picture 1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8088" y="4618038"/>
            <a:ext cx="3017837" cy="1584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4" name="Picture 1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59" y="4614300"/>
            <a:ext cx="4365625" cy="1584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圖片 1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88640"/>
            <a:ext cx="1588770" cy="12915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4789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1" name="文字方塊 6"/>
          <p:cNvSpPr txBox="1">
            <a:spLocks noChangeArrowheads="1"/>
          </p:cNvSpPr>
          <p:nvPr/>
        </p:nvSpPr>
        <p:spPr bwMode="auto">
          <a:xfrm>
            <a:off x="1" y="6237288"/>
            <a:ext cx="9144000" cy="369887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TW" altLang="en-US" sz="1800">
              <a:solidFill>
                <a:prstClr val="black"/>
              </a:solidFill>
            </a:endParaRPr>
          </a:p>
        </p:txBody>
      </p:sp>
      <p:sp>
        <p:nvSpPr>
          <p:cNvPr id="4102" name="文字方塊 7"/>
          <p:cNvSpPr txBox="1">
            <a:spLocks noChangeArrowheads="1"/>
          </p:cNvSpPr>
          <p:nvPr/>
        </p:nvSpPr>
        <p:spPr bwMode="auto">
          <a:xfrm>
            <a:off x="1903413" y="942975"/>
            <a:ext cx="7235825" cy="252413"/>
          </a:xfrm>
          <a:prstGeom prst="rect">
            <a:avLst/>
          </a:prstGeom>
          <a:gradFill rotWithShape="0">
            <a:gsLst>
              <a:gs pos="0">
                <a:srgbClr val="FFF200"/>
              </a:gs>
              <a:gs pos="999">
                <a:srgbClr val="FFF200"/>
              </a:gs>
              <a:gs pos="19000">
                <a:srgbClr val="FF7A00"/>
              </a:gs>
              <a:gs pos="50000">
                <a:srgbClr val="FF0300"/>
              </a:gs>
              <a:gs pos="100000">
                <a:srgbClr val="4D0808"/>
              </a:gs>
            </a:gsLst>
            <a:lin ang="5400000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TW" altLang="en-US" sz="1800">
              <a:solidFill>
                <a:prstClr val="black"/>
              </a:solidFill>
            </a:endParaRPr>
          </a:p>
        </p:txBody>
      </p:sp>
      <p:sp>
        <p:nvSpPr>
          <p:cNvPr id="4103" name="文字方塊 10"/>
          <p:cNvSpPr txBox="1">
            <a:spLocks noChangeArrowheads="1"/>
          </p:cNvSpPr>
          <p:nvPr/>
        </p:nvSpPr>
        <p:spPr bwMode="auto">
          <a:xfrm>
            <a:off x="107404" y="6237287"/>
            <a:ext cx="259238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TW" sz="1800" dirty="0">
                <a:solidFill>
                  <a:prstClr val="white"/>
                </a:solidFill>
              </a:rPr>
              <a:t>www.geetech.com.tw</a:t>
            </a:r>
            <a:endParaRPr lang="zh-TW" altLang="en-US" sz="1800" dirty="0">
              <a:solidFill>
                <a:prstClr val="white"/>
              </a:solidFill>
            </a:endParaRPr>
          </a:p>
        </p:txBody>
      </p:sp>
      <p:sp>
        <p:nvSpPr>
          <p:cNvPr id="4104" name="文字方塊 9"/>
          <p:cNvSpPr txBox="1">
            <a:spLocks noChangeArrowheads="1"/>
          </p:cNvSpPr>
          <p:nvPr/>
        </p:nvSpPr>
        <p:spPr bwMode="auto">
          <a:xfrm>
            <a:off x="1" y="6607175"/>
            <a:ext cx="9144000" cy="368300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TW" altLang="en-US" sz="1800">
              <a:solidFill>
                <a:prstClr val="black"/>
              </a:solidFill>
            </a:endParaRPr>
          </a:p>
        </p:txBody>
      </p:sp>
      <p:pic>
        <p:nvPicPr>
          <p:cNvPr id="10" name="圖片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88640"/>
            <a:ext cx="1588770" cy="1291590"/>
          </a:xfrm>
          <a:prstGeom prst="rect">
            <a:avLst/>
          </a:prstGeom>
        </p:spPr>
      </p:pic>
      <p:graphicFrame>
        <p:nvGraphicFramePr>
          <p:cNvPr id="5" name="表格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12284506"/>
              </p:ext>
            </p:extLst>
          </p:nvPr>
        </p:nvGraphicFramePr>
        <p:xfrm>
          <a:off x="1045905" y="4414242"/>
          <a:ext cx="6910470" cy="117499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39751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61401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58267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31628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421794"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TW" sz="12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Noto Sans Mono CJK TC Regular"/>
                        </a:rPr>
                        <a:t>USD</a:t>
                      </a:r>
                      <a:r>
                        <a:rPr lang="en-US" altLang="zh-TW" sz="1200" b="0" i="0" u="none" strike="noStrike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Noto Sans Mono CJK TC Regular"/>
                        </a:rPr>
                        <a:t> : NTD</a:t>
                      </a:r>
                      <a:endParaRPr lang="zh-TW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  <a:ea typeface="Noto Sans Mono CJK TC Regular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u="none" strike="noStrike" dirty="0" smtClean="0">
                          <a:solidFill>
                            <a:schemeClr val="tx1"/>
                          </a:solidFill>
                          <a:effectLst/>
                          <a:ea typeface="Noto Sans Mono CJK TC Regular"/>
                        </a:rPr>
                        <a:t>Average</a:t>
                      </a:r>
                      <a:r>
                        <a:rPr lang="en-US" altLang="zh-TW" sz="1200" u="none" strike="noStrike" baseline="0" dirty="0" smtClean="0">
                          <a:solidFill>
                            <a:schemeClr val="tx1"/>
                          </a:solidFill>
                          <a:effectLst/>
                          <a:ea typeface="Noto Sans Mono CJK TC Regular"/>
                        </a:rPr>
                        <a:t> Asset in USD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u="none" strike="noStrike" dirty="0" smtClean="0">
                          <a:effectLst/>
                          <a:ea typeface="Noto Sans Mono CJK TC Regular"/>
                        </a:rPr>
                        <a:t>Exchange Rate Diff.</a:t>
                      </a:r>
                      <a:endParaRPr lang="zh-TW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  <a:ea typeface="Noto Sans Mono CJK TC Regular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u="none" strike="noStrike" dirty="0" smtClean="0">
                          <a:effectLst/>
                          <a:ea typeface="Noto Sans Mono CJK TC Regular"/>
                        </a:rPr>
                        <a:t>Exchange</a:t>
                      </a:r>
                      <a:r>
                        <a:rPr lang="en-US" altLang="zh-TW" sz="1200" u="none" strike="noStrike" baseline="0" dirty="0" smtClean="0">
                          <a:effectLst/>
                          <a:ea typeface="Noto Sans Mono CJK TC Regular"/>
                        </a:rPr>
                        <a:t> Rate Variation</a:t>
                      </a:r>
                      <a:endParaRPr lang="zh-TW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  <a:ea typeface="Noto Sans Mono CJK TC Regular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21794"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TW" sz="1200" u="none" strike="noStrike" dirty="0" smtClean="0">
                          <a:solidFill>
                            <a:schemeClr val="dk1"/>
                          </a:solidFill>
                          <a:effectLst/>
                          <a:ea typeface="Noto Sans Mono CJK TC Regular"/>
                        </a:rPr>
                        <a:t>2024</a:t>
                      </a:r>
                      <a:r>
                        <a:rPr lang="zh-TW" altLang="en-US" sz="1200" u="none" strike="noStrike" baseline="0" dirty="0" smtClean="0">
                          <a:solidFill>
                            <a:schemeClr val="tx1"/>
                          </a:solidFill>
                          <a:effectLst/>
                          <a:ea typeface="Noto Sans Mono CJK TC Regular"/>
                        </a:rPr>
                        <a:t> </a:t>
                      </a:r>
                      <a:r>
                        <a:rPr lang="en-US" altLang="zh-TW" sz="1200" u="none" strike="noStrike" baseline="0" dirty="0" smtClean="0">
                          <a:solidFill>
                            <a:schemeClr val="tx1"/>
                          </a:solidFill>
                          <a:effectLst/>
                          <a:ea typeface="Noto Sans Mono CJK TC Regular"/>
                        </a:rPr>
                        <a:t>Q1 ~ Q3</a:t>
                      </a:r>
                      <a:endParaRPr lang="zh-TW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  <a:ea typeface="Noto Sans Mono CJK TC Regular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u="none" strike="noStrike" dirty="0" smtClean="0">
                          <a:solidFill>
                            <a:schemeClr val="tx1"/>
                          </a:solidFill>
                          <a:effectLst/>
                          <a:ea typeface="Noto Sans Mono CJK TC Regular"/>
                        </a:rPr>
                        <a:t>15,898</a:t>
                      </a:r>
                      <a:endParaRPr lang="en-US" altLang="zh-TW" sz="1200" b="0" i="0" u="none" strike="sngStrike" dirty="0">
                        <a:solidFill>
                          <a:schemeClr val="tx1"/>
                        </a:solidFill>
                        <a:effectLst/>
                        <a:latin typeface="新細明體"/>
                        <a:ea typeface="Noto Sans Mono CJK TC Regular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  <a:ea typeface="Noto Sans Mono CJK TC Regular"/>
                        </a:rPr>
                        <a:t>0.945</a:t>
                      </a:r>
                      <a:endParaRPr lang="en-US" altLang="zh-TW" sz="12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  <a:ea typeface="Noto Sans Mono CJK TC Regular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u="none" strike="noStrike" dirty="0" smtClean="0">
                          <a:effectLst/>
                          <a:ea typeface="Noto Sans Mono CJK TC Regular"/>
                        </a:rPr>
                        <a:t>30.705→31.65</a:t>
                      </a:r>
                      <a:endParaRPr lang="en-US" altLang="zh-TW" sz="1200" b="0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  <a:ea typeface="Noto Sans Mono CJK TC Regular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31410"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TW" sz="1200" u="none" strike="noStrike" dirty="0" smtClean="0">
                          <a:solidFill>
                            <a:schemeClr val="dk1"/>
                          </a:solidFill>
                          <a:effectLst/>
                          <a:ea typeface="Noto Sans Mono CJK TC Regular"/>
                        </a:rPr>
                        <a:t>2023</a:t>
                      </a:r>
                      <a:r>
                        <a:rPr lang="zh-TW" altLang="en-US" sz="1200" u="none" strike="noStrike" baseline="0" dirty="0" smtClean="0">
                          <a:solidFill>
                            <a:schemeClr val="tx1"/>
                          </a:solidFill>
                          <a:effectLst/>
                          <a:ea typeface="Noto Sans Mono CJK TC Regular"/>
                        </a:rPr>
                        <a:t> </a:t>
                      </a:r>
                      <a:r>
                        <a:rPr lang="en-US" altLang="zh-TW" sz="1200" u="none" strike="noStrike" baseline="0" dirty="0" smtClean="0">
                          <a:solidFill>
                            <a:schemeClr val="tx1"/>
                          </a:solidFill>
                          <a:effectLst/>
                          <a:ea typeface="Noto Sans Mono CJK TC Regular"/>
                        </a:rPr>
                        <a:t>Q1 ~ Q3</a:t>
                      </a:r>
                      <a:endParaRPr lang="zh-TW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  <a:ea typeface="Noto Sans Mono CJK TC Regular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u="none" strike="noStrike" dirty="0" smtClean="0">
                          <a:solidFill>
                            <a:schemeClr val="tx1"/>
                          </a:solidFill>
                          <a:effectLst/>
                          <a:ea typeface="Noto Sans Mono CJK TC Regular"/>
                        </a:rPr>
                        <a:t>15,580</a:t>
                      </a:r>
                      <a:endParaRPr lang="en-US" altLang="zh-TW" sz="1200" b="0" i="0" u="none" strike="sngStrike" dirty="0">
                        <a:solidFill>
                          <a:schemeClr val="tx1"/>
                        </a:solidFill>
                        <a:effectLst/>
                        <a:latin typeface="新細明體"/>
                        <a:ea typeface="Noto Sans Mono CJK TC Regular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u="none" strike="noStrike" dirty="0" smtClean="0">
                          <a:effectLst/>
                          <a:ea typeface="Noto Sans Mono CJK TC Regular"/>
                        </a:rPr>
                        <a:t>1.56</a:t>
                      </a:r>
                      <a:endParaRPr lang="en-US" altLang="zh-TW" sz="1200" b="0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  <a:ea typeface="Noto Sans Mono CJK TC Regular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u="none" strike="noStrike" dirty="0">
                          <a:effectLst/>
                          <a:ea typeface="Noto Sans Mono CJK TC Regular"/>
                        </a:rPr>
                        <a:t> </a:t>
                      </a:r>
                      <a:r>
                        <a:rPr lang="en-US" altLang="zh-TW" sz="1200" u="none" strike="noStrike" dirty="0" smtClean="0">
                          <a:effectLst/>
                          <a:ea typeface="Noto Sans Mono CJK TC Regular"/>
                        </a:rPr>
                        <a:t>30.71→32.27</a:t>
                      </a:r>
                      <a:endParaRPr lang="en-US" altLang="zh-TW" sz="1200" b="0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  <a:ea typeface="Noto Sans Mono CJK TC Regular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  <p:graphicFrame>
        <p:nvGraphicFramePr>
          <p:cNvPr id="2" name="表格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11179569"/>
              </p:ext>
            </p:extLst>
          </p:nvPr>
        </p:nvGraphicFramePr>
        <p:xfrm>
          <a:off x="1045904" y="1885170"/>
          <a:ext cx="6838464" cy="181705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87802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368152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296144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296144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302842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Noto Sans Mono CJK TC Regular"/>
                        </a:rPr>
                        <a:t>Item</a:t>
                      </a:r>
                      <a:endParaRPr lang="zh-TW" alt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  <a:ea typeface="Noto Sans Mono CJK TC Regular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Noto Sans Mono CJK TC Regular"/>
                        </a:rPr>
                        <a:t>2024</a:t>
                      </a:r>
                      <a:r>
                        <a:rPr lang="en-US" altLang="zh-TW" sz="1600" b="0" i="0" u="none" strike="noStrike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Noto Sans Mono CJK TC Regular"/>
                        </a:rPr>
                        <a:t> Q1~Q3</a:t>
                      </a:r>
                      <a:endParaRPr lang="zh-TW" alt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  <a:ea typeface="Noto Sans Mono CJK TC Regular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u="none" strike="noStrike" dirty="0" smtClean="0">
                          <a:effectLst/>
                          <a:ea typeface="Noto Sans Mono CJK TC Regular"/>
                        </a:rPr>
                        <a:t>2023</a:t>
                      </a:r>
                      <a:r>
                        <a:rPr lang="en-US" altLang="zh-TW" sz="1600" u="none" strike="noStrike" baseline="0" dirty="0" smtClean="0">
                          <a:effectLst/>
                          <a:ea typeface="Noto Sans Mono CJK TC Regular"/>
                        </a:rPr>
                        <a:t> Q1~Q3</a:t>
                      </a:r>
                      <a:endParaRPr lang="zh-TW" alt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  <a:ea typeface="Noto Sans Mono CJK TC Regular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Noto Sans Mono CJK TC Regular"/>
                        </a:rPr>
                        <a:t>Differences</a:t>
                      </a:r>
                      <a:endParaRPr lang="zh-TW" alt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  <a:ea typeface="Noto Sans Mono CJK TC Regular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02842"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zh-TW" altLang="en-US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Noto Sans Mono CJK TC Regular"/>
                          <a:cs typeface="+mn-cs"/>
                        </a:rPr>
                        <a:t>　</a:t>
                      </a:r>
                      <a:r>
                        <a:rPr lang="en-US" altLang="zh-TW" sz="16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Noto Sans Mono CJK TC Regular"/>
                          <a:cs typeface="+mn-cs"/>
                        </a:rPr>
                        <a:t>Interest</a:t>
                      </a:r>
                      <a:r>
                        <a:rPr lang="en-US" altLang="zh-TW" sz="1600" u="none" strike="noStrike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Noto Sans Mono CJK TC Regular"/>
                          <a:cs typeface="+mn-cs"/>
                        </a:rPr>
                        <a:t> Income</a:t>
                      </a:r>
                      <a:endParaRPr lang="zh-TW" altLang="en-US" sz="16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Noto Sans Mono CJK TC Regular"/>
                        <a:cs typeface="+mn-cs"/>
                      </a:endParaRPr>
                    </a:p>
                  </a:txBody>
                  <a:tcPr marL="0" marR="0" marT="0" marB="0" anchor="b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zh-TW" altLang="en-US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Noto Sans Mono CJK TC Regular"/>
                          <a:cs typeface="+mn-cs"/>
                        </a:rPr>
                        <a:t>              </a:t>
                      </a:r>
                      <a:r>
                        <a:rPr lang="en-US" altLang="zh-TW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Noto Sans Mono CJK TC Regular"/>
                          <a:cs typeface="+mn-cs"/>
                        </a:rPr>
                        <a:t>8,161 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zh-TW" altLang="en-US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Noto Sans Mono CJK TC Regular"/>
                          <a:cs typeface="+mn-cs"/>
                        </a:rPr>
                        <a:t>              </a:t>
                      </a:r>
                      <a:r>
                        <a:rPr lang="en-US" altLang="zh-TW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Noto Sans Mono CJK TC Regular"/>
                          <a:cs typeface="+mn-cs"/>
                        </a:rPr>
                        <a:t>9,718 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u="none" strike="noStrike" dirty="0" smtClean="0">
                          <a:effectLst/>
                          <a:ea typeface="Noto Sans Mono CJK TC Regular"/>
                        </a:rPr>
                        <a:t>(1,557) </a:t>
                      </a:r>
                      <a:endParaRPr lang="en-US" altLang="zh-TW" sz="1600" b="1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  <a:ea typeface="Noto Sans Mono CJK TC Regular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02842"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zh-TW" altLang="en-US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Noto Sans Mono CJK TC Regular"/>
                          <a:cs typeface="+mn-cs"/>
                        </a:rPr>
                        <a:t>　</a:t>
                      </a:r>
                      <a:r>
                        <a:rPr lang="en-US" altLang="zh-TW" sz="16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Noto Sans Mono CJK TC Regular"/>
                          <a:cs typeface="+mn-cs"/>
                        </a:rPr>
                        <a:t>Other</a:t>
                      </a:r>
                      <a:r>
                        <a:rPr lang="en-US" altLang="zh-TW" sz="1600" u="none" strike="noStrike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Noto Sans Mono CJK TC Regular"/>
                          <a:cs typeface="+mn-cs"/>
                        </a:rPr>
                        <a:t> Expense and Receivable</a:t>
                      </a:r>
                      <a:endParaRPr lang="zh-TW" altLang="en-US" sz="16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Noto Sans Mono CJK TC Regular"/>
                        <a:cs typeface="+mn-cs"/>
                      </a:endParaRPr>
                    </a:p>
                  </a:txBody>
                  <a:tcPr marL="0" marR="0" marT="0" marB="0" anchor="b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zh-TW" altLang="en-US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Noto Sans Mono CJK TC Regular"/>
                          <a:cs typeface="+mn-cs"/>
                        </a:rPr>
                        <a:t>              </a:t>
                      </a:r>
                      <a:r>
                        <a:rPr lang="en-US" altLang="zh-TW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Noto Sans Mono CJK TC Regular"/>
                          <a:cs typeface="+mn-cs"/>
                        </a:rPr>
                        <a:t>5,669 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zh-TW" altLang="en-US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Noto Sans Mono CJK TC Regular"/>
                          <a:cs typeface="+mn-cs"/>
                        </a:rPr>
                        <a:t>              </a:t>
                      </a:r>
                      <a:r>
                        <a:rPr lang="en-US" altLang="zh-TW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Noto Sans Mono CJK TC Regular"/>
                          <a:cs typeface="+mn-cs"/>
                        </a:rPr>
                        <a:t>1,450 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u="none" strike="noStrike" dirty="0" smtClean="0">
                          <a:effectLst/>
                          <a:ea typeface="Noto Sans Mono CJK TC Regular"/>
                        </a:rPr>
                        <a:t>4,219</a:t>
                      </a:r>
                      <a:endParaRPr lang="en-US" altLang="zh-TW" sz="1600" b="1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  <a:ea typeface="Noto Sans Mono CJK TC Regular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02842"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zh-TW" altLang="en-US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Noto Sans Mono CJK TC Regular"/>
                          <a:cs typeface="+mn-cs"/>
                        </a:rPr>
                        <a:t>　</a:t>
                      </a:r>
                      <a:r>
                        <a:rPr lang="en-US" altLang="zh-TW" sz="16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Noto Sans Mono CJK TC Regular"/>
                          <a:cs typeface="+mn-cs"/>
                        </a:rPr>
                        <a:t>Non-operating</a:t>
                      </a:r>
                      <a:r>
                        <a:rPr lang="en-US" altLang="zh-TW" sz="1600" u="none" strike="noStrike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Noto Sans Mono CJK TC Regular"/>
                          <a:cs typeface="+mn-cs"/>
                        </a:rPr>
                        <a:t> Income/Loss</a:t>
                      </a:r>
                      <a:endParaRPr lang="zh-TW" altLang="en-US" sz="16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Noto Sans Mono CJK TC Regular"/>
                        <a:cs typeface="+mn-cs"/>
                      </a:endParaRPr>
                    </a:p>
                  </a:txBody>
                  <a:tcPr marL="0" marR="0" marT="0" marB="0" anchor="b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zh-TW" altLang="en-US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Noto Sans Mono CJK TC Regular"/>
                          <a:cs typeface="+mn-cs"/>
                        </a:rPr>
                        <a:t>            </a:t>
                      </a:r>
                      <a:r>
                        <a:rPr lang="en-US" altLang="zh-TW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Noto Sans Mono CJK TC Regular"/>
                          <a:cs typeface="+mn-cs"/>
                        </a:rPr>
                        <a:t>28,338 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zh-TW" altLang="en-US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Noto Sans Mono CJK TC Regular"/>
                          <a:cs typeface="+mn-cs"/>
                        </a:rPr>
                        <a:t>            </a:t>
                      </a:r>
                      <a:r>
                        <a:rPr lang="en-US" altLang="zh-TW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Noto Sans Mono CJK TC Regular"/>
                          <a:cs typeface="+mn-cs"/>
                        </a:rPr>
                        <a:t>33,633 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u="none" strike="noStrike" dirty="0" smtClean="0">
                          <a:effectLst/>
                          <a:ea typeface="Noto Sans Mono CJK TC Regular"/>
                        </a:rPr>
                        <a:t>(5,295)</a:t>
                      </a:r>
                      <a:endParaRPr lang="en-US" altLang="zh-TW" sz="1600" b="1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  <a:ea typeface="Noto Sans Mono CJK TC Regular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02842"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zh-TW" altLang="en-US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Noto Sans Mono CJK TC Regular"/>
                          <a:cs typeface="+mn-cs"/>
                        </a:rPr>
                        <a:t>　</a:t>
                      </a:r>
                      <a:r>
                        <a:rPr lang="en-US" altLang="zh-TW" sz="16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Noto Sans Mono CJK TC Regular"/>
                          <a:cs typeface="+mn-cs"/>
                        </a:rPr>
                        <a:t>Finance</a:t>
                      </a:r>
                      <a:r>
                        <a:rPr lang="en-US" altLang="zh-TW" sz="1600" u="none" strike="noStrike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Noto Sans Mono CJK TC Regular"/>
                          <a:cs typeface="+mn-cs"/>
                        </a:rPr>
                        <a:t> Cost</a:t>
                      </a:r>
                      <a:endParaRPr lang="zh-TW" altLang="en-US" sz="16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Noto Sans Mono CJK TC Regular"/>
                        <a:cs typeface="+mn-cs"/>
                      </a:endParaRPr>
                    </a:p>
                  </a:txBody>
                  <a:tcPr marL="0" marR="0" marT="0" marB="0" anchor="b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en-US" altLang="zh-TW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Noto Sans Mono CJK TC Regular"/>
                          <a:cs typeface="+mn-cs"/>
                        </a:rPr>
                        <a:t>(5,369)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en-US" altLang="zh-TW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Noto Sans Mono CJK TC Regular"/>
                          <a:cs typeface="+mn-cs"/>
                        </a:rPr>
                        <a:t>(7,065)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u="none" strike="noStrike" dirty="0" smtClean="0">
                          <a:effectLst/>
                          <a:ea typeface="Noto Sans Mono CJK TC Regular"/>
                        </a:rPr>
                        <a:t>1,696 </a:t>
                      </a:r>
                      <a:endParaRPr lang="en-US" altLang="zh-TW" sz="1600" b="1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  <a:ea typeface="Noto Sans Mono CJK TC Regular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02842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Noto Sans Mono CJK TC Regular"/>
                        </a:rPr>
                        <a:t>Total</a:t>
                      </a:r>
                      <a:endParaRPr lang="zh-TW" alt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  <a:ea typeface="Noto Sans Mono CJK TC Regular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u="none" strike="noStrike" dirty="0" smtClean="0">
                          <a:effectLst/>
                          <a:ea typeface="Noto Sans Mono CJK TC Regular"/>
                        </a:rPr>
                        <a:t>36,799 </a:t>
                      </a:r>
                      <a:endParaRPr lang="en-US" altLang="zh-TW" sz="1600" b="1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  <a:ea typeface="Noto Sans Mono CJK TC Regular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u="none" strike="noStrike" dirty="0" smtClean="0">
                          <a:effectLst/>
                          <a:ea typeface="Noto Sans Mono CJK TC Regular"/>
                        </a:rPr>
                        <a:t>37,736 </a:t>
                      </a:r>
                      <a:endParaRPr lang="en-US" altLang="zh-TW" sz="1600" b="1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  <a:ea typeface="Noto Sans Mono CJK TC Regular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u="none" strike="noStrike" dirty="0" smtClean="0">
                          <a:effectLst/>
                          <a:ea typeface="Noto Sans Mono CJK TC Regular"/>
                        </a:rPr>
                        <a:t>(937)</a:t>
                      </a:r>
                      <a:endParaRPr lang="en-US" altLang="zh-TW" sz="1600" b="1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  <a:ea typeface="Noto Sans Mono CJK TC Regular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</a:tbl>
          </a:graphicData>
        </a:graphic>
      </p:graphicFrame>
      <p:sp>
        <p:nvSpPr>
          <p:cNvPr id="11" name="文字方塊 10"/>
          <p:cNvSpPr txBox="1">
            <a:spLocks noChangeArrowheads="1"/>
          </p:cNvSpPr>
          <p:nvPr/>
        </p:nvSpPr>
        <p:spPr bwMode="auto">
          <a:xfrm>
            <a:off x="638470" y="188640"/>
            <a:ext cx="8505531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None/>
            </a:pPr>
            <a:r>
              <a:rPr lang="en-US" altLang="zh-TW" sz="2400" b="1" dirty="0" smtClean="0">
                <a:ea typeface="Noto Sans Mono CJK TC Regular"/>
                <a:cs typeface="Calibri" pitchFamily="34" charset="0"/>
              </a:rPr>
              <a:t>                  Year 2024 Non-operating Income in               </a:t>
            </a:r>
          </a:p>
          <a:p>
            <a:pPr eaLnBrk="1" hangingPunct="1">
              <a:spcBef>
                <a:spcPct val="0"/>
              </a:spcBef>
              <a:buNone/>
            </a:pPr>
            <a:r>
              <a:rPr lang="en-US" altLang="zh-TW" sz="2400" b="1" dirty="0">
                <a:ea typeface="Noto Sans Mono CJK TC Regular"/>
                <a:cs typeface="Calibri" pitchFamily="34" charset="0"/>
              </a:rPr>
              <a:t> </a:t>
            </a:r>
            <a:r>
              <a:rPr lang="en-US" altLang="zh-TW" sz="2400" b="1" dirty="0" smtClean="0">
                <a:ea typeface="Noto Sans Mono CJK TC Regular"/>
                <a:cs typeface="Calibri" pitchFamily="34" charset="0"/>
              </a:rPr>
              <a:t>                 Comparison with Previous Year</a:t>
            </a:r>
            <a:endParaRPr kumimoji="0" lang="zh-TW" altLang="en-US" sz="2400" b="1" dirty="0">
              <a:latin typeface="Arial Black" pitchFamily="34" charset="0"/>
              <a:ea typeface="Noto Sans Mono CJK TC Regular"/>
              <a:cs typeface="Noto Sans Mono CJK TC Regular"/>
            </a:endParaRPr>
          </a:p>
        </p:txBody>
      </p:sp>
      <p:sp>
        <p:nvSpPr>
          <p:cNvPr id="13" name="文字方塊 9"/>
          <p:cNvSpPr txBox="1">
            <a:spLocks noChangeArrowheads="1"/>
          </p:cNvSpPr>
          <p:nvPr/>
        </p:nvSpPr>
        <p:spPr bwMode="auto">
          <a:xfrm>
            <a:off x="5292080" y="1434842"/>
            <a:ext cx="2520280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en-US" altLang="zh-TW" sz="1600" dirty="0" smtClean="0"/>
              <a:t>In Thousands of NT Dollars</a:t>
            </a:r>
            <a:endParaRPr kumimoji="0" lang="en-US" altLang="zh-TW" sz="1600" dirty="0"/>
          </a:p>
          <a:p>
            <a:pPr eaLnBrk="1" hangingPunct="1">
              <a:spcBef>
                <a:spcPct val="0"/>
              </a:spcBef>
              <a:buFontTx/>
              <a:buNone/>
            </a:pPr>
            <a:endParaRPr kumimoji="0" lang="zh-TW" altLang="en-US" sz="1400" dirty="0"/>
          </a:p>
        </p:txBody>
      </p:sp>
    </p:spTree>
    <p:extLst>
      <p:ext uri="{BB962C8B-B14F-4D97-AF65-F5344CB8AC3E}">
        <p14:creationId xmlns:p14="http://schemas.microsoft.com/office/powerpoint/2010/main" val="3321615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1" name="文字方塊 6"/>
          <p:cNvSpPr txBox="1">
            <a:spLocks noChangeArrowheads="1"/>
          </p:cNvSpPr>
          <p:nvPr/>
        </p:nvSpPr>
        <p:spPr bwMode="auto">
          <a:xfrm>
            <a:off x="1" y="6237288"/>
            <a:ext cx="9144000" cy="369887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kumimoji="0" lang="zh-TW" altLang="en-US" sz="1800"/>
          </a:p>
        </p:txBody>
      </p:sp>
      <p:sp>
        <p:nvSpPr>
          <p:cNvPr id="4102" name="文字方塊 7"/>
          <p:cNvSpPr txBox="1">
            <a:spLocks noChangeArrowheads="1"/>
          </p:cNvSpPr>
          <p:nvPr/>
        </p:nvSpPr>
        <p:spPr bwMode="auto">
          <a:xfrm>
            <a:off x="1903413" y="942975"/>
            <a:ext cx="7235825" cy="252413"/>
          </a:xfrm>
          <a:prstGeom prst="rect">
            <a:avLst/>
          </a:prstGeom>
          <a:gradFill rotWithShape="0">
            <a:gsLst>
              <a:gs pos="0">
                <a:srgbClr val="FFF200"/>
              </a:gs>
              <a:gs pos="999">
                <a:srgbClr val="FFF200"/>
              </a:gs>
              <a:gs pos="19000">
                <a:srgbClr val="FF7A00"/>
              </a:gs>
              <a:gs pos="50000">
                <a:srgbClr val="FF0300"/>
              </a:gs>
              <a:gs pos="100000">
                <a:srgbClr val="4D0808"/>
              </a:gs>
            </a:gsLst>
            <a:lin ang="5400000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kumimoji="0" lang="zh-TW" altLang="en-US" sz="1800"/>
          </a:p>
        </p:txBody>
      </p:sp>
      <p:sp>
        <p:nvSpPr>
          <p:cNvPr id="4103" name="文字方塊 10"/>
          <p:cNvSpPr txBox="1">
            <a:spLocks noChangeArrowheads="1"/>
          </p:cNvSpPr>
          <p:nvPr/>
        </p:nvSpPr>
        <p:spPr bwMode="auto">
          <a:xfrm>
            <a:off x="107404" y="6237287"/>
            <a:ext cx="259238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en-US" altLang="zh-TW" sz="1800" dirty="0">
                <a:solidFill>
                  <a:schemeClr val="bg1"/>
                </a:solidFill>
              </a:rPr>
              <a:t>www.geetech.com.tw</a:t>
            </a:r>
            <a:endParaRPr kumimoji="0" lang="zh-TW" altLang="en-US" sz="1800" dirty="0">
              <a:solidFill>
                <a:schemeClr val="bg1"/>
              </a:solidFill>
            </a:endParaRPr>
          </a:p>
        </p:txBody>
      </p:sp>
      <p:sp>
        <p:nvSpPr>
          <p:cNvPr id="4104" name="文字方塊 9"/>
          <p:cNvSpPr txBox="1">
            <a:spLocks noChangeArrowheads="1"/>
          </p:cNvSpPr>
          <p:nvPr/>
        </p:nvSpPr>
        <p:spPr bwMode="auto">
          <a:xfrm>
            <a:off x="1" y="6607175"/>
            <a:ext cx="9144000" cy="368300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kumimoji="0" lang="zh-TW" altLang="en-US" sz="1800"/>
          </a:p>
        </p:txBody>
      </p:sp>
      <p:pic>
        <p:nvPicPr>
          <p:cNvPr id="10" name="圖片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88640"/>
            <a:ext cx="1588770" cy="1291590"/>
          </a:xfrm>
          <a:prstGeom prst="rect">
            <a:avLst/>
          </a:prstGeom>
        </p:spPr>
      </p:pic>
      <p:sp>
        <p:nvSpPr>
          <p:cNvPr id="11" name="內容版面配置區 2"/>
          <p:cNvSpPr txBox="1">
            <a:spLocks/>
          </p:cNvSpPr>
          <p:nvPr/>
        </p:nvSpPr>
        <p:spPr bwMode="auto">
          <a:xfrm>
            <a:off x="1903413" y="2061691"/>
            <a:ext cx="6772275" cy="331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eaLnBrk="1" hangingPunct="1"/>
            <a:r>
              <a:rPr kumimoji="0" lang="zh-TW" altLang="en-US" dirty="0">
                <a:solidFill>
                  <a:srgbClr val="000000"/>
                </a:solidFill>
                <a:ea typeface="Noto Sans Mono CJK TC Regular"/>
                <a:cs typeface="Noto Sans Mono CJK TC Regular"/>
              </a:rPr>
              <a:t> </a:t>
            </a:r>
            <a:r>
              <a:rPr kumimoji="0" lang="en-US" altLang="zh-TW" dirty="0">
                <a:solidFill>
                  <a:srgbClr val="000000"/>
                </a:solidFill>
                <a:ea typeface="Noto Sans Mono CJK TC Regular"/>
                <a:cs typeface="Noto Sans Mono CJK TC Regular"/>
              </a:rPr>
              <a:t>Exchange Rate Risk</a:t>
            </a:r>
          </a:p>
          <a:p>
            <a:pPr eaLnBrk="1" hangingPunct="1"/>
            <a:r>
              <a:rPr kumimoji="0" lang="zh-TW" altLang="en-US" dirty="0">
                <a:solidFill>
                  <a:srgbClr val="000000"/>
                </a:solidFill>
                <a:ea typeface="Noto Sans Mono CJK TC Regular"/>
                <a:cs typeface="Noto Sans Mono CJK TC Regular"/>
              </a:rPr>
              <a:t> </a:t>
            </a:r>
            <a:r>
              <a:rPr kumimoji="0" lang="en-US" altLang="zh-TW" dirty="0" smtClean="0">
                <a:solidFill>
                  <a:srgbClr val="000000"/>
                </a:solidFill>
                <a:ea typeface="Noto Sans Mono CJK TC Regular"/>
                <a:cs typeface="Noto Sans Mono CJK TC Regular"/>
              </a:rPr>
              <a:t>Raw Material Price </a:t>
            </a:r>
            <a:r>
              <a:rPr kumimoji="0" lang="en-US" altLang="zh-TW" dirty="0">
                <a:solidFill>
                  <a:srgbClr val="000000"/>
                </a:solidFill>
                <a:ea typeface="Noto Sans Mono CJK TC Regular"/>
                <a:cs typeface="Noto Sans Mono CJK TC Regular"/>
              </a:rPr>
              <a:t>Risk</a:t>
            </a:r>
          </a:p>
          <a:p>
            <a:pPr eaLnBrk="1" hangingPunct="1"/>
            <a:r>
              <a:rPr kumimoji="0" lang="zh-TW" altLang="en-US" dirty="0">
                <a:solidFill>
                  <a:srgbClr val="000000"/>
                </a:solidFill>
                <a:ea typeface="Noto Sans Mono CJK TC Regular"/>
                <a:cs typeface="Noto Sans Mono CJK TC Regular"/>
              </a:rPr>
              <a:t> </a:t>
            </a:r>
            <a:r>
              <a:rPr kumimoji="0" lang="en-US" altLang="zh-TW" dirty="0">
                <a:solidFill>
                  <a:srgbClr val="000000"/>
                </a:solidFill>
                <a:ea typeface="Noto Sans Mono CJK TC Regular"/>
                <a:cs typeface="Noto Sans Mono CJK TC Regular"/>
              </a:rPr>
              <a:t>Market Uncertainty Risk</a:t>
            </a:r>
          </a:p>
        </p:txBody>
      </p:sp>
      <p:sp>
        <p:nvSpPr>
          <p:cNvPr id="12" name="文字方塊 10"/>
          <p:cNvSpPr txBox="1">
            <a:spLocks noChangeArrowheads="1"/>
          </p:cNvSpPr>
          <p:nvPr/>
        </p:nvSpPr>
        <p:spPr bwMode="auto">
          <a:xfrm>
            <a:off x="193307" y="185265"/>
            <a:ext cx="8818562" cy="15081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algn="ctr" eaLnBrk="1" hangingPunct="1">
              <a:spcBef>
                <a:spcPct val="0"/>
              </a:spcBef>
              <a:buNone/>
            </a:pPr>
            <a:r>
              <a:rPr lang="en-US" altLang="zh-TW" b="1" dirty="0" smtClean="0">
                <a:latin typeface="+mj-lt"/>
                <a:ea typeface="Noto Sans Mono CJK TC Regular"/>
                <a:cs typeface="Noto Sans Mono CJK TC Regular"/>
              </a:rPr>
              <a:t>Operational Risks</a:t>
            </a:r>
            <a:endParaRPr lang="zh-TW" altLang="en-US" sz="4400" b="1" dirty="0" smtClean="0">
              <a:latin typeface="+mj-lt"/>
              <a:ea typeface="Noto Sans Mono CJK TC Regular"/>
              <a:cs typeface="Noto Sans Mono CJK TC Regular"/>
            </a:endParaRPr>
          </a:p>
          <a:p>
            <a:pPr algn="ctr" eaLnBrk="1" hangingPunct="1">
              <a:spcBef>
                <a:spcPct val="0"/>
              </a:spcBef>
              <a:buFont typeface="Arial" pitchFamily="34" charset="0"/>
              <a:buNone/>
            </a:pPr>
            <a:endParaRPr kumimoji="0" lang="zh-TW" altLang="en-US" b="1" dirty="0">
              <a:latin typeface="Noto Sans Mono CJK TC Regular"/>
              <a:ea typeface="Noto Sans Mono CJK TC Regular"/>
              <a:cs typeface="Noto Sans Mono CJK TC Regular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kumimoji="0" lang="zh-TW" altLang="en-US" sz="2800" b="1" dirty="0">
              <a:latin typeface="Arial Black" pitchFamily="34" charset="0"/>
              <a:ea typeface="Noto Sans Mono CJK TC Regular"/>
              <a:cs typeface="Noto Sans Mono CJK TC Regular"/>
            </a:endParaRPr>
          </a:p>
        </p:txBody>
      </p:sp>
    </p:spTree>
    <p:extLst>
      <p:ext uri="{BB962C8B-B14F-4D97-AF65-F5344CB8AC3E}">
        <p14:creationId xmlns:p14="http://schemas.microsoft.com/office/powerpoint/2010/main" val="22233363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1" name="文字方塊 6"/>
          <p:cNvSpPr txBox="1">
            <a:spLocks noChangeArrowheads="1"/>
          </p:cNvSpPr>
          <p:nvPr/>
        </p:nvSpPr>
        <p:spPr bwMode="auto">
          <a:xfrm>
            <a:off x="1" y="6237288"/>
            <a:ext cx="9144000" cy="369887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kumimoji="0" lang="zh-TW" altLang="en-US" sz="1800"/>
          </a:p>
        </p:txBody>
      </p:sp>
      <p:sp>
        <p:nvSpPr>
          <p:cNvPr id="4102" name="文字方塊 7"/>
          <p:cNvSpPr txBox="1">
            <a:spLocks noChangeArrowheads="1"/>
          </p:cNvSpPr>
          <p:nvPr/>
        </p:nvSpPr>
        <p:spPr bwMode="auto">
          <a:xfrm>
            <a:off x="1903413" y="942975"/>
            <a:ext cx="7235825" cy="252413"/>
          </a:xfrm>
          <a:prstGeom prst="rect">
            <a:avLst/>
          </a:prstGeom>
          <a:gradFill rotWithShape="0">
            <a:gsLst>
              <a:gs pos="0">
                <a:srgbClr val="FFF200"/>
              </a:gs>
              <a:gs pos="999">
                <a:srgbClr val="FFF200"/>
              </a:gs>
              <a:gs pos="19000">
                <a:srgbClr val="FF7A00"/>
              </a:gs>
              <a:gs pos="50000">
                <a:srgbClr val="FF0300"/>
              </a:gs>
              <a:gs pos="100000">
                <a:srgbClr val="4D0808"/>
              </a:gs>
            </a:gsLst>
            <a:lin ang="5400000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kumimoji="0" lang="zh-TW" altLang="en-US" sz="1800"/>
          </a:p>
        </p:txBody>
      </p:sp>
      <p:sp>
        <p:nvSpPr>
          <p:cNvPr id="4103" name="文字方塊 10"/>
          <p:cNvSpPr txBox="1">
            <a:spLocks noChangeArrowheads="1"/>
          </p:cNvSpPr>
          <p:nvPr/>
        </p:nvSpPr>
        <p:spPr bwMode="auto">
          <a:xfrm>
            <a:off x="107404" y="6237287"/>
            <a:ext cx="259238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en-US" altLang="zh-TW" sz="1800" dirty="0">
                <a:solidFill>
                  <a:schemeClr val="bg1"/>
                </a:solidFill>
              </a:rPr>
              <a:t>www.geetech.com.tw</a:t>
            </a:r>
            <a:endParaRPr kumimoji="0" lang="zh-TW" altLang="en-US" sz="1800" dirty="0">
              <a:solidFill>
                <a:schemeClr val="bg1"/>
              </a:solidFill>
            </a:endParaRPr>
          </a:p>
        </p:txBody>
      </p:sp>
      <p:sp>
        <p:nvSpPr>
          <p:cNvPr id="4104" name="文字方塊 9"/>
          <p:cNvSpPr txBox="1">
            <a:spLocks noChangeArrowheads="1"/>
          </p:cNvSpPr>
          <p:nvPr/>
        </p:nvSpPr>
        <p:spPr bwMode="auto">
          <a:xfrm>
            <a:off x="1" y="6607175"/>
            <a:ext cx="9144000" cy="368300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kumimoji="0" lang="zh-TW" altLang="en-US" sz="1800"/>
          </a:p>
        </p:txBody>
      </p:sp>
      <p:pic>
        <p:nvPicPr>
          <p:cNvPr id="10" name="圖片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88640"/>
            <a:ext cx="1588770" cy="1291590"/>
          </a:xfrm>
          <a:prstGeom prst="rect">
            <a:avLst/>
          </a:prstGeom>
        </p:spPr>
      </p:pic>
      <p:sp>
        <p:nvSpPr>
          <p:cNvPr id="14" name="文字方塊 10"/>
          <p:cNvSpPr txBox="1">
            <a:spLocks noChangeArrowheads="1"/>
          </p:cNvSpPr>
          <p:nvPr/>
        </p:nvSpPr>
        <p:spPr bwMode="auto">
          <a:xfrm>
            <a:off x="193307" y="185265"/>
            <a:ext cx="8818562" cy="15081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algn="ctr" eaLnBrk="1" hangingPunct="1">
              <a:spcBef>
                <a:spcPct val="0"/>
              </a:spcBef>
              <a:buNone/>
            </a:pPr>
            <a:r>
              <a:rPr lang="en-US" altLang="zh-TW" b="1" dirty="0" smtClean="0">
                <a:latin typeface="+mn-lt"/>
                <a:ea typeface="Noto Sans Mono CJK TC Regular"/>
                <a:cs typeface="Noto Sans Mono CJK TC Regular"/>
              </a:rPr>
              <a:t>Headquarter</a:t>
            </a:r>
            <a:endParaRPr lang="zh-TW" altLang="en-US" sz="4400" b="1" dirty="0" smtClean="0">
              <a:latin typeface="+mn-lt"/>
              <a:ea typeface="Noto Sans Mono CJK TC Regular"/>
              <a:cs typeface="Noto Sans Mono CJK TC Regular"/>
            </a:endParaRPr>
          </a:p>
          <a:p>
            <a:pPr algn="ctr" eaLnBrk="1" hangingPunct="1">
              <a:spcBef>
                <a:spcPct val="0"/>
              </a:spcBef>
              <a:buFont typeface="Arial" pitchFamily="34" charset="0"/>
              <a:buNone/>
            </a:pPr>
            <a:endParaRPr kumimoji="0" lang="zh-TW" altLang="en-US" b="1" dirty="0">
              <a:latin typeface="Noto Sans Mono CJK TC Regular"/>
              <a:ea typeface="Noto Sans Mono CJK TC Regular"/>
              <a:cs typeface="Noto Sans Mono CJK TC Regular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kumimoji="0" lang="zh-TW" altLang="en-US" sz="2800" b="1" dirty="0">
              <a:latin typeface="Arial Black" pitchFamily="34" charset="0"/>
              <a:ea typeface="Noto Sans Mono CJK TC Regular"/>
              <a:cs typeface="Noto Sans Mono CJK TC Regular"/>
            </a:endParaRP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3588" y="1556792"/>
            <a:ext cx="6858000" cy="4543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569549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1" name="文字方塊 6"/>
          <p:cNvSpPr txBox="1">
            <a:spLocks noChangeArrowheads="1"/>
          </p:cNvSpPr>
          <p:nvPr/>
        </p:nvSpPr>
        <p:spPr bwMode="auto">
          <a:xfrm>
            <a:off x="1" y="6237288"/>
            <a:ext cx="9144000" cy="369887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kumimoji="0" lang="zh-TW" altLang="en-US" sz="1800"/>
          </a:p>
        </p:txBody>
      </p:sp>
      <p:sp>
        <p:nvSpPr>
          <p:cNvPr id="4102" name="文字方塊 7"/>
          <p:cNvSpPr txBox="1">
            <a:spLocks noChangeArrowheads="1"/>
          </p:cNvSpPr>
          <p:nvPr/>
        </p:nvSpPr>
        <p:spPr bwMode="auto">
          <a:xfrm>
            <a:off x="1903413" y="942975"/>
            <a:ext cx="7235825" cy="252413"/>
          </a:xfrm>
          <a:prstGeom prst="rect">
            <a:avLst/>
          </a:prstGeom>
          <a:gradFill rotWithShape="0">
            <a:gsLst>
              <a:gs pos="0">
                <a:srgbClr val="FFF200"/>
              </a:gs>
              <a:gs pos="999">
                <a:srgbClr val="FFF200"/>
              </a:gs>
              <a:gs pos="19000">
                <a:srgbClr val="FF7A00"/>
              </a:gs>
              <a:gs pos="50000">
                <a:srgbClr val="FF0300"/>
              </a:gs>
              <a:gs pos="100000">
                <a:srgbClr val="4D0808"/>
              </a:gs>
            </a:gsLst>
            <a:lin ang="5400000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kumimoji="0" lang="zh-TW" altLang="en-US" sz="1800"/>
          </a:p>
        </p:txBody>
      </p:sp>
      <p:sp>
        <p:nvSpPr>
          <p:cNvPr id="4103" name="文字方塊 10"/>
          <p:cNvSpPr txBox="1">
            <a:spLocks noChangeArrowheads="1"/>
          </p:cNvSpPr>
          <p:nvPr/>
        </p:nvSpPr>
        <p:spPr bwMode="auto">
          <a:xfrm>
            <a:off x="107404" y="6237287"/>
            <a:ext cx="259238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en-US" altLang="zh-TW" sz="1800" dirty="0">
                <a:solidFill>
                  <a:schemeClr val="bg1"/>
                </a:solidFill>
              </a:rPr>
              <a:t>www.geetech.com.tw</a:t>
            </a:r>
            <a:endParaRPr kumimoji="0" lang="zh-TW" altLang="en-US" sz="1800" dirty="0">
              <a:solidFill>
                <a:schemeClr val="bg1"/>
              </a:solidFill>
            </a:endParaRPr>
          </a:p>
        </p:txBody>
      </p:sp>
      <p:sp>
        <p:nvSpPr>
          <p:cNvPr id="4104" name="文字方塊 9"/>
          <p:cNvSpPr txBox="1">
            <a:spLocks noChangeArrowheads="1"/>
          </p:cNvSpPr>
          <p:nvPr/>
        </p:nvSpPr>
        <p:spPr bwMode="auto">
          <a:xfrm>
            <a:off x="1" y="6607175"/>
            <a:ext cx="9144000" cy="368300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kumimoji="0" lang="zh-TW" altLang="en-US" sz="1800"/>
          </a:p>
        </p:txBody>
      </p:sp>
      <p:pic>
        <p:nvPicPr>
          <p:cNvPr id="10" name="圖片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88640"/>
            <a:ext cx="1588770" cy="1291590"/>
          </a:xfrm>
          <a:prstGeom prst="rect">
            <a:avLst/>
          </a:prstGeom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1" y="1543037"/>
            <a:ext cx="6858000" cy="45777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文字方塊 10"/>
          <p:cNvSpPr txBox="1">
            <a:spLocks noChangeArrowheads="1"/>
          </p:cNvSpPr>
          <p:nvPr/>
        </p:nvSpPr>
        <p:spPr bwMode="auto">
          <a:xfrm>
            <a:off x="193307" y="185265"/>
            <a:ext cx="8818562" cy="15081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algn="ctr" eaLnBrk="1" hangingPunct="1">
              <a:spcBef>
                <a:spcPct val="0"/>
              </a:spcBef>
              <a:buNone/>
            </a:pPr>
            <a:r>
              <a:rPr lang="en-US" altLang="zh-TW" b="1" dirty="0" smtClean="0">
                <a:latin typeface="+mn-lt"/>
                <a:ea typeface="Noto Sans Mono CJK TC Regular"/>
                <a:cs typeface="Noto Sans Mono CJK TC Regular"/>
              </a:rPr>
              <a:t>Headquarter</a:t>
            </a:r>
            <a:endParaRPr lang="zh-TW" altLang="en-US" sz="4400" b="1" dirty="0" smtClean="0">
              <a:latin typeface="+mn-lt"/>
              <a:ea typeface="Noto Sans Mono CJK TC Regular"/>
              <a:cs typeface="Noto Sans Mono CJK TC Regular"/>
            </a:endParaRPr>
          </a:p>
          <a:p>
            <a:pPr algn="ctr" eaLnBrk="1" hangingPunct="1">
              <a:spcBef>
                <a:spcPct val="0"/>
              </a:spcBef>
              <a:buFont typeface="Arial" pitchFamily="34" charset="0"/>
              <a:buNone/>
            </a:pPr>
            <a:endParaRPr kumimoji="0" lang="zh-TW" altLang="en-US" b="1" dirty="0">
              <a:latin typeface="Noto Sans Mono CJK TC Regular"/>
              <a:ea typeface="Noto Sans Mono CJK TC Regular"/>
              <a:cs typeface="Noto Sans Mono CJK TC Regular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kumimoji="0" lang="zh-TW" altLang="en-US" sz="2800" b="1" dirty="0">
              <a:latin typeface="Arial Black" pitchFamily="34" charset="0"/>
              <a:ea typeface="Noto Sans Mono CJK TC Regular"/>
              <a:cs typeface="Noto Sans Mono CJK TC Regular"/>
            </a:endParaRPr>
          </a:p>
        </p:txBody>
      </p:sp>
    </p:spTree>
    <p:extLst>
      <p:ext uri="{BB962C8B-B14F-4D97-AF65-F5344CB8AC3E}">
        <p14:creationId xmlns:p14="http://schemas.microsoft.com/office/powerpoint/2010/main" val="4107749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1" name="文字方塊 6"/>
          <p:cNvSpPr txBox="1">
            <a:spLocks noChangeArrowheads="1"/>
          </p:cNvSpPr>
          <p:nvPr/>
        </p:nvSpPr>
        <p:spPr bwMode="auto">
          <a:xfrm>
            <a:off x="1" y="6237288"/>
            <a:ext cx="9144000" cy="369887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kumimoji="0" lang="zh-TW" altLang="en-US" sz="1800"/>
          </a:p>
        </p:txBody>
      </p:sp>
      <p:sp>
        <p:nvSpPr>
          <p:cNvPr id="4102" name="文字方塊 7"/>
          <p:cNvSpPr txBox="1">
            <a:spLocks noChangeArrowheads="1"/>
          </p:cNvSpPr>
          <p:nvPr/>
        </p:nvSpPr>
        <p:spPr bwMode="auto">
          <a:xfrm>
            <a:off x="1903413" y="942975"/>
            <a:ext cx="7235825" cy="252413"/>
          </a:xfrm>
          <a:prstGeom prst="rect">
            <a:avLst/>
          </a:prstGeom>
          <a:gradFill rotWithShape="0">
            <a:gsLst>
              <a:gs pos="0">
                <a:srgbClr val="FFF200"/>
              </a:gs>
              <a:gs pos="999">
                <a:srgbClr val="FFF200"/>
              </a:gs>
              <a:gs pos="19000">
                <a:srgbClr val="FF7A00"/>
              </a:gs>
              <a:gs pos="50000">
                <a:srgbClr val="FF0300"/>
              </a:gs>
              <a:gs pos="100000">
                <a:srgbClr val="4D0808"/>
              </a:gs>
            </a:gsLst>
            <a:lin ang="5400000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kumimoji="0" lang="zh-TW" altLang="en-US" sz="1800"/>
          </a:p>
        </p:txBody>
      </p:sp>
      <p:sp>
        <p:nvSpPr>
          <p:cNvPr id="4103" name="文字方塊 10"/>
          <p:cNvSpPr txBox="1">
            <a:spLocks noChangeArrowheads="1"/>
          </p:cNvSpPr>
          <p:nvPr/>
        </p:nvSpPr>
        <p:spPr bwMode="auto">
          <a:xfrm>
            <a:off x="107404" y="6237287"/>
            <a:ext cx="259238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en-US" altLang="zh-TW" sz="1800" dirty="0">
                <a:solidFill>
                  <a:schemeClr val="bg1"/>
                </a:solidFill>
              </a:rPr>
              <a:t>www.geetech.com.tw</a:t>
            </a:r>
            <a:endParaRPr kumimoji="0" lang="zh-TW" altLang="en-US" sz="1800" dirty="0">
              <a:solidFill>
                <a:schemeClr val="bg1"/>
              </a:solidFill>
            </a:endParaRPr>
          </a:p>
        </p:txBody>
      </p:sp>
      <p:sp>
        <p:nvSpPr>
          <p:cNvPr id="4104" name="文字方塊 9"/>
          <p:cNvSpPr txBox="1">
            <a:spLocks noChangeArrowheads="1"/>
          </p:cNvSpPr>
          <p:nvPr/>
        </p:nvSpPr>
        <p:spPr bwMode="auto">
          <a:xfrm>
            <a:off x="1" y="6607175"/>
            <a:ext cx="9144000" cy="368300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kumimoji="0" lang="zh-TW" altLang="en-US" sz="1800"/>
          </a:p>
        </p:txBody>
      </p:sp>
      <p:pic>
        <p:nvPicPr>
          <p:cNvPr id="10" name="圖片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88640"/>
            <a:ext cx="1588770" cy="1291590"/>
          </a:xfrm>
          <a:prstGeom prst="rect">
            <a:avLst/>
          </a:prstGeom>
        </p:spPr>
      </p:pic>
      <p:sp>
        <p:nvSpPr>
          <p:cNvPr id="9" name="Text Box 11"/>
          <p:cNvSpPr txBox="1">
            <a:spLocks noChangeArrowheads="1"/>
          </p:cNvSpPr>
          <p:nvPr/>
        </p:nvSpPr>
        <p:spPr bwMode="auto">
          <a:xfrm>
            <a:off x="323850" y="1989138"/>
            <a:ext cx="2555875" cy="1311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TW" sz="8000" dirty="0">
                <a:solidFill>
                  <a:srgbClr val="002060"/>
                </a:solidFill>
              </a:rPr>
              <a:t>Q&amp;A</a:t>
            </a:r>
          </a:p>
        </p:txBody>
      </p:sp>
      <p:sp>
        <p:nvSpPr>
          <p:cNvPr id="11" name="Text Box 12"/>
          <p:cNvSpPr txBox="1">
            <a:spLocks noChangeArrowheads="1"/>
          </p:cNvSpPr>
          <p:nvPr/>
        </p:nvSpPr>
        <p:spPr bwMode="auto">
          <a:xfrm>
            <a:off x="107404" y="3566715"/>
            <a:ext cx="8904465" cy="823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zh-TW" sz="4800" dirty="0">
                <a:solidFill>
                  <a:srgbClr val="002060"/>
                </a:solidFill>
                <a:latin typeface="Impact" pitchFamily="34" charset="0"/>
              </a:rPr>
              <a:t>Innovation Is an Ongoing Project</a:t>
            </a:r>
            <a:r>
              <a:rPr lang="en-US" altLang="zh-TW" sz="4400" b="1" dirty="0">
                <a:solidFill>
                  <a:srgbClr val="002060"/>
                </a:solidFill>
              </a:rPr>
              <a:t> </a:t>
            </a:r>
          </a:p>
        </p:txBody>
      </p:sp>
      <p:pic>
        <p:nvPicPr>
          <p:cNvPr id="12" name="圖片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1472" y="4365104"/>
            <a:ext cx="3018971" cy="1582057"/>
          </a:xfrm>
          <a:prstGeom prst="rect">
            <a:avLst/>
          </a:prstGeom>
        </p:spPr>
      </p:pic>
      <p:pic>
        <p:nvPicPr>
          <p:cNvPr id="13" name="圖片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0443" y="4365104"/>
            <a:ext cx="4359965" cy="1582057"/>
          </a:xfrm>
          <a:prstGeom prst="rect">
            <a:avLst/>
          </a:prstGeom>
        </p:spPr>
      </p:pic>
      <p:sp>
        <p:nvSpPr>
          <p:cNvPr id="15" name="文字方塊 10"/>
          <p:cNvSpPr txBox="1">
            <a:spLocks noChangeArrowheads="1"/>
          </p:cNvSpPr>
          <p:nvPr/>
        </p:nvSpPr>
        <p:spPr bwMode="auto">
          <a:xfrm>
            <a:off x="193307" y="185265"/>
            <a:ext cx="8818562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algn="ctr" eaLnBrk="1" hangingPunct="1">
              <a:spcBef>
                <a:spcPct val="0"/>
              </a:spcBef>
              <a:buFont typeface="Arial" pitchFamily="34" charset="0"/>
              <a:buNone/>
            </a:pPr>
            <a:r>
              <a:rPr lang="en-US" altLang="zh-TW" b="1" dirty="0" smtClean="0">
                <a:latin typeface="+mn-lt"/>
                <a:ea typeface="Noto Sans Mono CJK TC Regular"/>
                <a:cs typeface="Noto Sans Mono CJK TC Regular"/>
              </a:rPr>
              <a:t>Chiu Ting Machinery Co., Ltd</a:t>
            </a:r>
            <a:endParaRPr kumimoji="0" lang="zh-TW" altLang="en-US" b="1" dirty="0">
              <a:latin typeface="+mn-lt"/>
              <a:ea typeface="Noto Sans Mono CJK TC Regular"/>
              <a:cs typeface="Noto Sans Mono CJK TC Regular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kumimoji="0" lang="zh-TW" altLang="en-US" sz="2800" b="1" dirty="0">
              <a:latin typeface="Arial Black" pitchFamily="34" charset="0"/>
              <a:ea typeface="Noto Sans Mono CJK TC Regular"/>
              <a:cs typeface="Noto Sans Mono CJK TC Regular"/>
            </a:endParaRPr>
          </a:p>
        </p:txBody>
      </p:sp>
    </p:spTree>
    <p:extLst>
      <p:ext uri="{BB962C8B-B14F-4D97-AF65-F5344CB8AC3E}">
        <p14:creationId xmlns:p14="http://schemas.microsoft.com/office/powerpoint/2010/main" val="650824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直排文字版面配置區 5"/>
          <p:cNvSpPr>
            <a:spLocks noGrp="1"/>
          </p:cNvSpPr>
          <p:nvPr>
            <p:ph type="body" orient="vert" idx="1"/>
          </p:nvPr>
        </p:nvSpPr>
        <p:spPr>
          <a:xfrm>
            <a:off x="1955283" y="3684041"/>
            <a:ext cx="6001093" cy="2193231"/>
          </a:xfrm>
        </p:spPr>
        <p:txBody>
          <a:bodyPr vert="horz"/>
          <a:lstStyle/>
          <a:p>
            <a:pPr>
              <a:defRPr/>
            </a:pPr>
            <a:r>
              <a:rPr lang="en-US" altLang="zh-TW" sz="2400" b="1" dirty="0"/>
              <a:t>Established in August 1981. </a:t>
            </a:r>
          </a:p>
          <a:p>
            <a:pPr>
              <a:defRPr/>
            </a:pPr>
            <a:r>
              <a:rPr lang="en-US" altLang="zh-TW" sz="2400" b="1" dirty="0"/>
              <a:t>Listed in over-the-counter market in February 2001</a:t>
            </a:r>
          </a:p>
          <a:p>
            <a:pPr>
              <a:defRPr/>
            </a:pPr>
            <a:r>
              <a:rPr lang="en-US" altLang="zh-TW" sz="2400" b="1" dirty="0"/>
              <a:t>Public listed in Taipei Stock Exchange in October 2002</a:t>
            </a:r>
            <a:endParaRPr lang="zh-TW" altLang="en-US" sz="2400" b="1" dirty="0"/>
          </a:p>
          <a:p>
            <a:pPr marL="0" indent="0" eaLnBrk="1" hangingPunct="1">
              <a:buNone/>
            </a:pPr>
            <a:endParaRPr lang="en-US" altLang="zh-TW" sz="2400" b="1" dirty="0" smtClean="0">
              <a:ea typeface="Noto Sans Mono CJK TC Regular"/>
              <a:cs typeface="Noto Sans Mono CJK TC Regular"/>
            </a:endParaRPr>
          </a:p>
        </p:txBody>
      </p:sp>
      <p:sp>
        <p:nvSpPr>
          <p:cNvPr id="4101" name="文字方塊 6"/>
          <p:cNvSpPr txBox="1">
            <a:spLocks noChangeArrowheads="1"/>
          </p:cNvSpPr>
          <p:nvPr/>
        </p:nvSpPr>
        <p:spPr bwMode="auto">
          <a:xfrm>
            <a:off x="1" y="6237288"/>
            <a:ext cx="9144000" cy="369887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kumimoji="0" lang="zh-TW" altLang="en-US" sz="1800"/>
          </a:p>
        </p:txBody>
      </p:sp>
      <p:sp>
        <p:nvSpPr>
          <p:cNvPr id="4102" name="文字方塊 7"/>
          <p:cNvSpPr txBox="1">
            <a:spLocks noChangeArrowheads="1"/>
          </p:cNvSpPr>
          <p:nvPr/>
        </p:nvSpPr>
        <p:spPr bwMode="auto">
          <a:xfrm>
            <a:off x="1903413" y="942975"/>
            <a:ext cx="7235825" cy="252413"/>
          </a:xfrm>
          <a:prstGeom prst="rect">
            <a:avLst/>
          </a:prstGeom>
          <a:gradFill rotWithShape="0">
            <a:gsLst>
              <a:gs pos="0">
                <a:srgbClr val="FFF200"/>
              </a:gs>
              <a:gs pos="999">
                <a:srgbClr val="FFF200"/>
              </a:gs>
              <a:gs pos="19000">
                <a:srgbClr val="FF7A00"/>
              </a:gs>
              <a:gs pos="50000">
                <a:srgbClr val="FF0300"/>
              </a:gs>
              <a:gs pos="100000">
                <a:srgbClr val="4D0808"/>
              </a:gs>
            </a:gsLst>
            <a:lin ang="5400000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kumimoji="0" lang="zh-TW" altLang="en-US" sz="1800"/>
          </a:p>
        </p:txBody>
      </p:sp>
      <p:sp>
        <p:nvSpPr>
          <p:cNvPr id="4103" name="文字方塊 10"/>
          <p:cNvSpPr txBox="1">
            <a:spLocks noChangeArrowheads="1"/>
          </p:cNvSpPr>
          <p:nvPr/>
        </p:nvSpPr>
        <p:spPr bwMode="auto">
          <a:xfrm>
            <a:off x="107404" y="6237287"/>
            <a:ext cx="259238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en-US" altLang="zh-TW" sz="1800" dirty="0">
                <a:solidFill>
                  <a:schemeClr val="bg1"/>
                </a:solidFill>
              </a:rPr>
              <a:t>www.geetech.com.tw</a:t>
            </a:r>
            <a:endParaRPr kumimoji="0" lang="zh-TW" altLang="en-US" sz="1800" dirty="0">
              <a:solidFill>
                <a:schemeClr val="bg1"/>
              </a:solidFill>
            </a:endParaRPr>
          </a:p>
        </p:txBody>
      </p:sp>
      <p:sp>
        <p:nvSpPr>
          <p:cNvPr id="4104" name="文字方塊 9"/>
          <p:cNvSpPr txBox="1">
            <a:spLocks noChangeArrowheads="1"/>
          </p:cNvSpPr>
          <p:nvPr/>
        </p:nvSpPr>
        <p:spPr bwMode="auto">
          <a:xfrm>
            <a:off x="1" y="6607175"/>
            <a:ext cx="9144000" cy="368300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kumimoji="0" lang="zh-TW" altLang="en-US" sz="1800"/>
          </a:p>
        </p:txBody>
      </p:sp>
      <p:sp>
        <p:nvSpPr>
          <p:cNvPr id="4105" name="Text Box 10"/>
          <p:cNvSpPr txBox="1">
            <a:spLocks noChangeArrowheads="1"/>
          </p:cNvSpPr>
          <p:nvPr/>
        </p:nvSpPr>
        <p:spPr bwMode="auto">
          <a:xfrm>
            <a:off x="539552" y="1628800"/>
            <a:ext cx="8137525" cy="24929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zh-TW" sz="2400" b="1" u="sng" dirty="0" smtClean="0">
                <a:ea typeface="Noto Sans Mono CJK TC Regular"/>
                <a:cs typeface="Noto Sans Mono CJK TC Regular"/>
              </a:rPr>
              <a:t>Business Scope</a:t>
            </a:r>
            <a:endParaRPr lang="en-US" altLang="zh-TW" sz="2400" b="1" u="sng" dirty="0">
              <a:ea typeface="Noto Sans Mono CJK TC Regular"/>
              <a:cs typeface="Noto Sans Mono CJK TC Regular"/>
            </a:endParaRP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zh-TW" sz="2400" b="1" dirty="0">
                <a:ea typeface="Noto Sans Mono CJK TC Regular"/>
                <a:cs typeface="Noto Sans Mono CJK TC Regular"/>
              </a:rPr>
              <a:t>Core Business: Professional Woodworking Machinery ODM for brand customers.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zh-TW" sz="2400" b="1" dirty="0">
                <a:ea typeface="Noto Sans Mono CJK TC Regular"/>
                <a:cs typeface="Noto Sans Mono CJK TC Regular"/>
              </a:rPr>
              <a:t>Main export market: North America &amp; Europe. 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zh-TW" sz="2400" b="1" dirty="0" smtClean="0">
                <a:latin typeface="Arial" pitchFamily="34" charset="0"/>
                <a:ea typeface="Noto Sans Mono CJK TC Regular"/>
                <a:cs typeface="Noto Sans Mono CJK TC Regular"/>
              </a:rPr>
              <a:t> </a:t>
            </a:r>
            <a:endParaRPr lang="en-US" altLang="zh-TW" sz="2400" b="1" dirty="0">
              <a:latin typeface="Arial" pitchFamily="34" charset="0"/>
              <a:ea typeface="Noto Sans Mono CJK TC Regular"/>
              <a:cs typeface="Noto Sans Mono CJK TC Regular"/>
            </a:endParaRPr>
          </a:p>
        </p:txBody>
      </p:sp>
      <p:pic>
        <p:nvPicPr>
          <p:cNvPr id="10" name="圖片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88640"/>
            <a:ext cx="1588770" cy="1291590"/>
          </a:xfrm>
          <a:prstGeom prst="rect">
            <a:avLst/>
          </a:prstGeom>
        </p:spPr>
      </p:pic>
      <p:sp>
        <p:nvSpPr>
          <p:cNvPr id="14" name="文字方塊 10"/>
          <p:cNvSpPr txBox="1">
            <a:spLocks noChangeArrowheads="1"/>
          </p:cNvSpPr>
          <p:nvPr/>
        </p:nvSpPr>
        <p:spPr bwMode="auto">
          <a:xfrm>
            <a:off x="193307" y="185265"/>
            <a:ext cx="8818562" cy="18158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algn="ctr" eaLnBrk="1" hangingPunct="1">
              <a:spcBef>
                <a:spcPct val="0"/>
              </a:spcBef>
              <a:buNone/>
            </a:pPr>
            <a:r>
              <a:rPr lang="en-US" altLang="zh-TW" b="1" dirty="0">
                <a:ea typeface="Noto Sans Mono CJK TC Regular" pitchFamily="34" charset="-120"/>
                <a:cs typeface="文泉驛微米黑" panose="020B0606030804020204" pitchFamily="34" charset="-120"/>
              </a:rPr>
              <a:t>Company Profile</a:t>
            </a:r>
            <a:endParaRPr lang="zh-TW" altLang="en-US" b="1" dirty="0">
              <a:ea typeface="Noto Sans Mono CJK TC Regular"/>
              <a:cs typeface="Noto Sans Mono CJK TC Regular"/>
            </a:endParaRPr>
          </a:p>
          <a:p>
            <a:pPr algn="ctr" eaLnBrk="1" hangingPunct="1">
              <a:spcBef>
                <a:spcPct val="0"/>
              </a:spcBef>
              <a:buNone/>
            </a:pPr>
            <a:endParaRPr lang="zh-TW" altLang="en-US" sz="2000" b="1" dirty="0">
              <a:latin typeface="Arial Black" pitchFamily="34" charset="0"/>
              <a:ea typeface="Noto Sans Mono CJK TC Regular"/>
              <a:cs typeface="Noto Sans Mono CJK TC Regular"/>
            </a:endParaRPr>
          </a:p>
          <a:p>
            <a:pPr algn="ctr" eaLnBrk="1" hangingPunct="1">
              <a:spcBef>
                <a:spcPct val="0"/>
              </a:spcBef>
              <a:buFont typeface="Arial" pitchFamily="34" charset="0"/>
              <a:buNone/>
            </a:pPr>
            <a:endParaRPr kumimoji="0" lang="zh-TW" altLang="en-US" b="1" dirty="0">
              <a:latin typeface="Noto Sans Mono CJK TC Regular"/>
              <a:ea typeface="Noto Sans Mono CJK TC Regular"/>
              <a:cs typeface="Noto Sans Mono CJK TC Regular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kumimoji="0" lang="zh-TW" altLang="en-US" sz="2800" b="1" dirty="0">
              <a:latin typeface="Arial Black" pitchFamily="34" charset="0"/>
              <a:ea typeface="Noto Sans Mono CJK TC Regular"/>
              <a:cs typeface="Noto Sans Mono CJK TC Regular"/>
            </a:endParaRPr>
          </a:p>
        </p:txBody>
      </p:sp>
    </p:spTree>
    <p:extLst>
      <p:ext uri="{BB962C8B-B14F-4D97-AF65-F5344CB8AC3E}">
        <p14:creationId xmlns:p14="http://schemas.microsoft.com/office/powerpoint/2010/main" val="2425285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1" name="文字方塊 6"/>
          <p:cNvSpPr txBox="1">
            <a:spLocks noChangeArrowheads="1"/>
          </p:cNvSpPr>
          <p:nvPr/>
        </p:nvSpPr>
        <p:spPr bwMode="auto">
          <a:xfrm>
            <a:off x="1" y="6237288"/>
            <a:ext cx="9144000" cy="369887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kumimoji="0" lang="zh-TW" altLang="en-US" sz="1800"/>
          </a:p>
        </p:txBody>
      </p:sp>
      <p:sp>
        <p:nvSpPr>
          <p:cNvPr id="4102" name="文字方塊 7"/>
          <p:cNvSpPr txBox="1">
            <a:spLocks noChangeArrowheads="1"/>
          </p:cNvSpPr>
          <p:nvPr/>
        </p:nvSpPr>
        <p:spPr bwMode="auto">
          <a:xfrm>
            <a:off x="1903413" y="942975"/>
            <a:ext cx="7235825" cy="252413"/>
          </a:xfrm>
          <a:prstGeom prst="rect">
            <a:avLst/>
          </a:prstGeom>
          <a:gradFill rotWithShape="0">
            <a:gsLst>
              <a:gs pos="0">
                <a:srgbClr val="FFF200"/>
              </a:gs>
              <a:gs pos="999">
                <a:srgbClr val="FFF200"/>
              </a:gs>
              <a:gs pos="19000">
                <a:srgbClr val="FF7A00"/>
              </a:gs>
              <a:gs pos="50000">
                <a:srgbClr val="FF0300"/>
              </a:gs>
              <a:gs pos="100000">
                <a:srgbClr val="4D0808"/>
              </a:gs>
            </a:gsLst>
            <a:lin ang="5400000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kumimoji="0" lang="zh-TW" altLang="en-US" sz="1800"/>
          </a:p>
        </p:txBody>
      </p:sp>
      <p:sp>
        <p:nvSpPr>
          <p:cNvPr id="4103" name="文字方塊 10"/>
          <p:cNvSpPr txBox="1">
            <a:spLocks noChangeArrowheads="1"/>
          </p:cNvSpPr>
          <p:nvPr/>
        </p:nvSpPr>
        <p:spPr bwMode="auto">
          <a:xfrm>
            <a:off x="107404" y="6237287"/>
            <a:ext cx="259238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en-US" altLang="zh-TW" sz="1800" dirty="0">
                <a:solidFill>
                  <a:schemeClr val="bg1"/>
                </a:solidFill>
              </a:rPr>
              <a:t>www.geetech.com.tw</a:t>
            </a:r>
            <a:endParaRPr kumimoji="0" lang="zh-TW" altLang="en-US" sz="1800" dirty="0">
              <a:solidFill>
                <a:schemeClr val="bg1"/>
              </a:solidFill>
            </a:endParaRPr>
          </a:p>
        </p:txBody>
      </p:sp>
      <p:sp>
        <p:nvSpPr>
          <p:cNvPr id="4104" name="文字方塊 9"/>
          <p:cNvSpPr txBox="1">
            <a:spLocks noChangeArrowheads="1"/>
          </p:cNvSpPr>
          <p:nvPr/>
        </p:nvSpPr>
        <p:spPr bwMode="auto">
          <a:xfrm>
            <a:off x="1" y="6607175"/>
            <a:ext cx="9144000" cy="368300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kumimoji="0" lang="zh-TW" altLang="en-US" sz="1800"/>
          </a:p>
        </p:txBody>
      </p:sp>
      <p:pic>
        <p:nvPicPr>
          <p:cNvPr id="10" name="圖片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88640"/>
            <a:ext cx="1588770" cy="1291590"/>
          </a:xfrm>
          <a:prstGeom prst="rect">
            <a:avLst/>
          </a:prstGeom>
        </p:spPr>
      </p:pic>
      <p:sp>
        <p:nvSpPr>
          <p:cNvPr id="14" name="文字方塊 10"/>
          <p:cNvSpPr txBox="1">
            <a:spLocks noChangeArrowheads="1"/>
          </p:cNvSpPr>
          <p:nvPr/>
        </p:nvSpPr>
        <p:spPr bwMode="auto">
          <a:xfrm>
            <a:off x="193307" y="185265"/>
            <a:ext cx="8818562" cy="21852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algn="ctr" eaLnBrk="1" hangingPunct="1">
              <a:spcBef>
                <a:spcPct val="0"/>
              </a:spcBef>
              <a:buNone/>
            </a:pPr>
            <a:r>
              <a:rPr lang="en-US" altLang="zh-TW" b="1" dirty="0">
                <a:ea typeface="Noto Sans Mono CJK TC Regular" pitchFamily="34" charset="-120"/>
                <a:cs typeface="文泉驛微米黑" panose="020B0606030804020204" pitchFamily="34" charset="-120"/>
              </a:rPr>
              <a:t>Main Products Categories</a:t>
            </a:r>
            <a:endParaRPr lang="zh-TW" altLang="en-US" b="1" dirty="0">
              <a:ea typeface="Noto Sans Mono CJK TC Regular"/>
              <a:cs typeface="Noto Sans Mono CJK TC Regular"/>
            </a:endParaRPr>
          </a:p>
          <a:p>
            <a:pPr algn="ctr" eaLnBrk="1" hangingPunct="1">
              <a:spcBef>
                <a:spcPct val="0"/>
              </a:spcBef>
              <a:buNone/>
            </a:pPr>
            <a:endParaRPr lang="zh-TW" altLang="en-US" sz="4400" b="1" dirty="0">
              <a:latin typeface="Arial Black" pitchFamily="34" charset="0"/>
              <a:ea typeface="Noto Sans Mono CJK TC Regular"/>
              <a:cs typeface="Noto Sans Mono CJK TC Regular"/>
            </a:endParaRPr>
          </a:p>
          <a:p>
            <a:pPr algn="ctr" eaLnBrk="1" hangingPunct="1">
              <a:spcBef>
                <a:spcPct val="0"/>
              </a:spcBef>
              <a:buFont typeface="Arial" pitchFamily="34" charset="0"/>
              <a:buNone/>
            </a:pPr>
            <a:endParaRPr kumimoji="0" lang="zh-TW" altLang="en-US" b="1" dirty="0">
              <a:latin typeface="Noto Sans Mono CJK TC Regular"/>
              <a:ea typeface="Noto Sans Mono CJK TC Regular"/>
              <a:cs typeface="Noto Sans Mono CJK TC Regular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kumimoji="0" lang="zh-TW" altLang="en-US" sz="2800" b="1" dirty="0">
              <a:latin typeface="Arial Black" pitchFamily="34" charset="0"/>
              <a:ea typeface="Noto Sans Mono CJK TC Regular"/>
              <a:cs typeface="Noto Sans Mono CJK TC Regular"/>
            </a:endParaRPr>
          </a:p>
        </p:txBody>
      </p:sp>
      <p:pic>
        <p:nvPicPr>
          <p:cNvPr id="11" name="Picture 2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1963738"/>
            <a:ext cx="1301750" cy="1303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圖片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2014538"/>
            <a:ext cx="2006600" cy="1201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2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4149502"/>
            <a:ext cx="1873250" cy="16557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圖片 1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4204369"/>
            <a:ext cx="1138237" cy="1312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矩形 24"/>
          <p:cNvSpPr>
            <a:spLocks noChangeArrowheads="1"/>
          </p:cNvSpPr>
          <p:nvPr/>
        </p:nvSpPr>
        <p:spPr bwMode="auto">
          <a:xfrm>
            <a:off x="830387" y="3358733"/>
            <a:ext cx="3312368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algn="ctr" eaLnBrk="1" hangingPunct="1">
              <a:spcBef>
                <a:spcPct val="0"/>
              </a:spcBef>
              <a:buNone/>
            </a:pPr>
            <a:r>
              <a:rPr lang="en-US" altLang="zh-TW" sz="1800" dirty="0">
                <a:ea typeface="Noto Sans Mono CJK TC Regular"/>
                <a:cs typeface="文泉驛微米黑"/>
              </a:rPr>
              <a:t>Planer, Bench Top &amp; Stationary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kumimoji="0" lang="en-US" altLang="zh-TW" sz="1800" dirty="0">
              <a:ea typeface="Noto Sans Mono CJK TC Regular"/>
              <a:cs typeface="文泉驛微米黑"/>
            </a:endParaRPr>
          </a:p>
        </p:txBody>
      </p:sp>
      <p:sp>
        <p:nvSpPr>
          <p:cNvPr id="20" name="矩形 26"/>
          <p:cNvSpPr>
            <a:spLocks noChangeArrowheads="1"/>
          </p:cNvSpPr>
          <p:nvPr/>
        </p:nvSpPr>
        <p:spPr bwMode="auto">
          <a:xfrm>
            <a:off x="1035256" y="5579948"/>
            <a:ext cx="310469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TW" sz="1800" dirty="0" smtClean="0">
                <a:ea typeface="Noto Sans Mono CJK TC Regular"/>
                <a:cs typeface="文泉驛微米黑"/>
              </a:rPr>
              <a:t>Jointer, Bench Top &amp; Stationary</a:t>
            </a:r>
            <a:endParaRPr kumimoji="0" lang="zh-TW" altLang="en-US" sz="1800" dirty="0">
              <a:ea typeface="Noto Sans Mono CJK TC Regular"/>
              <a:cs typeface="文泉驛微米黑"/>
            </a:endParaRPr>
          </a:p>
        </p:txBody>
      </p:sp>
      <p:sp>
        <p:nvSpPr>
          <p:cNvPr id="21" name="矩形 27"/>
          <p:cNvSpPr>
            <a:spLocks noChangeArrowheads="1"/>
          </p:cNvSpPr>
          <p:nvPr/>
        </p:nvSpPr>
        <p:spPr bwMode="auto">
          <a:xfrm>
            <a:off x="4394860" y="3358733"/>
            <a:ext cx="339426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zh-TW" sz="1800" dirty="0" smtClean="0">
                <a:ea typeface="Noto Sans Mono CJK TC Regular"/>
                <a:cs typeface="文泉驛微米黑"/>
              </a:rPr>
              <a:t>Table Saw, Bench Top &amp; Stationary</a:t>
            </a:r>
            <a:endParaRPr kumimoji="0" lang="en-US" altLang="zh-TW" sz="1800" dirty="0">
              <a:ea typeface="Noto Sans Mono CJK TC Regular"/>
              <a:cs typeface="文泉驛微米黑"/>
            </a:endParaRPr>
          </a:p>
        </p:txBody>
      </p:sp>
      <p:sp>
        <p:nvSpPr>
          <p:cNvPr id="22" name="矩形 26"/>
          <p:cNvSpPr>
            <a:spLocks noChangeArrowheads="1"/>
          </p:cNvSpPr>
          <p:nvPr/>
        </p:nvSpPr>
        <p:spPr bwMode="auto">
          <a:xfrm>
            <a:off x="5051012" y="5569748"/>
            <a:ext cx="2196435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TW" sz="1800" dirty="0" smtClean="0">
                <a:ea typeface="Noto Sans Mono CJK TC Regular"/>
                <a:cs typeface="文泉驛微米黑"/>
              </a:rPr>
              <a:t>Single Spindle Shaper</a:t>
            </a:r>
            <a:endParaRPr kumimoji="0" lang="zh-TW" altLang="en-US" sz="1800" dirty="0">
              <a:ea typeface="Noto Sans Mono CJK TC Regular"/>
              <a:cs typeface="文泉驛微米黑"/>
            </a:endParaRPr>
          </a:p>
        </p:txBody>
      </p:sp>
    </p:spTree>
    <p:extLst>
      <p:ext uri="{BB962C8B-B14F-4D97-AF65-F5344CB8AC3E}">
        <p14:creationId xmlns:p14="http://schemas.microsoft.com/office/powerpoint/2010/main" val="2070510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1" name="文字方塊 6"/>
          <p:cNvSpPr txBox="1">
            <a:spLocks noChangeArrowheads="1"/>
          </p:cNvSpPr>
          <p:nvPr/>
        </p:nvSpPr>
        <p:spPr bwMode="auto">
          <a:xfrm>
            <a:off x="1" y="6237288"/>
            <a:ext cx="9144000" cy="369887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kumimoji="0" lang="zh-TW" altLang="en-US" sz="1800"/>
          </a:p>
        </p:txBody>
      </p:sp>
      <p:sp>
        <p:nvSpPr>
          <p:cNvPr id="4102" name="文字方塊 7"/>
          <p:cNvSpPr txBox="1">
            <a:spLocks noChangeArrowheads="1"/>
          </p:cNvSpPr>
          <p:nvPr/>
        </p:nvSpPr>
        <p:spPr bwMode="auto">
          <a:xfrm>
            <a:off x="1903413" y="942975"/>
            <a:ext cx="7235825" cy="252413"/>
          </a:xfrm>
          <a:prstGeom prst="rect">
            <a:avLst/>
          </a:prstGeom>
          <a:gradFill rotWithShape="0">
            <a:gsLst>
              <a:gs pos="0">
                <a:srgbClr val="FFF200"/>
              </a:gs>
              <a:gs pos="999">
                <a:srgbClr val="FFF200"/>
              </a:gs>
              <a:gs pos="19000">
                <a:srgbClr val="FF7A00"/>
              </a:gs>
              <a:gs pos="50000">
                <a:srgbClr val="FF0300"/>
              </a:gs>
              <a:gs pos="100000">
                <a:srgbClr val="4D0808"/>
              </a:gs>
            </a:gsLst>
            <a:lin ang="5400000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kumimoji="0" lang="zh-TW" altLang="en-US" sz="1800"/>
          </a:p>
        </p:txBody>
      </p:sp>
      <p:sp>
        <p:nvSpPr>
          <p:cNvPr id="4103" name="文字方塊 10"/>
          <p:cNvSpPr txBox="1">
            <a:spLocks noChangeArrowheads="1"/>
          </p:cNvSpPr>
          <p:nvPr/>
        </p:nvSpPr>
        <p:spPr bwMode="auto">
          <a:xfrm>
            <a:off x="107404" y="6237287"/>
            <a:ext cx="259238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en-US" altLang="zh-TW" sz="1800" dirty="0">
                <a:solidFill>
                  <a:schemeClr val="bg1"/>
                </a:solidFill>
              </a:rPr>
              <a:t>www.geetech.com.tw</a:t>
            </a:r>
            <a:endParaRPr kumimoji="0" lang="zh-TW" altLang="en-US" sz="1800" dirty="0">
              <a:solidFill>
                <a:schemeClr val="bg1"/>
              </a:solidFill>
            </a:endParaRPr>
          </a:p>
        </p:txBody>
      </p:sp>
      <p:sp>
        <p:nvSpPr>
          <p:cNvPr id="4104" name="文字方塊 9"/>
          <p:cNvSpPr txBox="1">
            <a:spLocks noChangeArrowheads="1"/>
          </p:cNvSpPr>
          <p:nvPr/>
        </p:nvSpPr>
        <p:spPr bwMode="auto">
          <a:xfrm>
            <a:off x="1" y="6607175"/>
            <a:ext cx="9144000" cy="368300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kumimoji="0" lang="zh-TW" altLang="en-US" sz="1800"/>
          </a:p>
        </p:txBody>
      </p:sp>
      <p:pic>
        <p:nvPicPr>
          <p:cNvPr id="10" name="圖片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88640"/>
            <a:ext cx="1588770" cy="1291590"/>
          </a:xfrm>
          <a:prstGeom prst="rect">
            <a:avLst/>
          </a:prstGeom>
        </p:spPr>
      </p:pic>
      <p:sp>
        <p:nvSpPr>
          <p:cNvPr id="14" name="文字方塊 10"/>
          <p:cNvSpPr txBox="1">
            <a:spLocks noChangeArrowheads="1"/>
          </p:cNvSpPr>
          <p:nvPr/>
        </p:nvSpPr>
        <p:spPr bwMode="auto">
          <a:xfrm>
            <a:off x="193307" y="185265"/>
            <a:ext cx="8818562" cy="21852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algn="ctr" eaLnBrk="1" hangingPunct="1">
              <a:spcBef>
                <a:spcPct val="0"/>
              </a:spcBef>
              <a:buNone/>
            </a:pPr>
            <a:r>
              <a:rPr lang="en-US" altLang="zh-TW" b="1" dirty="0" smtClean="0">
                <a:ea typeface="Noto Sans Mono CJK TC Regular" pitchFamily="34" charset="-120"/>
                <a:cs typeface="文泉驛微米黑" panose="020B0606030804020204" pitchFamily="34" charset="-120"/>
              </a:rPr>
              <a:t>Market </a:t>
            </a:r>
            <a:r>
              <a:rPr lang="en-US" altLang="zh-TW" b="1" dirty="0">
                <a:ea typeface="Noto Sans Mono CJK TC Regular" pitchFamily="34" charset="-120"/>
                <a:cs typeface="文泉驛微米黑" panose="020B0606030804020204" pitchFamily="34" charset="-120"/>
              </a:rPr>
              <a:t>Segments</a:t>
            </a:r>
            <a:endParaRPr lang="zh-TW" altLang="en-US" b="1" dirty="0">
              <a:ea typeface="Noto Sans Mono CJK TC Regular"/>
              <a:cs typeface="Noto Sans Mono CJK TC Regular"/>
            </a:endParaRPr>
          </a:p>
          <a:p>
            <a:pPr algn="ctr" eaLnBrk="1" hangingPunct="1">
              <a:spcBef>
                <a:spcPct val="0"/>
              </a:spcBef>
              <a:buNone/>
            </a:pPr>
            <a:endParaRPr lang="zh-TW" altLang="en-US" sz="4400" b="1" dirty="0" smtClean="0">
              <a:latin typeface="Arial Black" pitchFamily="34" charset="0"/>
              <a:ea typeface="Noto Sans Mono CJK TC Regular"/>
              <a:cs typeface="Noto Sans Mono CJK TC Regular"/>
            </a:endParaRPr>
          </a:p>
          <a:p>
            <a:pPr algn="ctr" eaLnBrk="1" hangingPunct="1">
              <a:spcBef>
                <a:spcPct val="0"/>
              </a:spcBef>
              <a:buFont typeface="Arial" pitchFamily="34" charset="0"/>
              <a:buNone/>
            </a:pPr>
            <a:endParaRPr kumimoji="0" lang="zh-TW" altLang="en-US" b="1" dirty="0">
              <a:latin typeface="Noto Sans Mono CJK TC Regular"/>
              <a:ea typeface="Noto Sans Mono CJK TC Regular"/>
              <a:cs typeface="Noto Sans Mono CJK TC Regular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kumimoji="0" lang="zh-TW" altLang="en-US" sz="2800" b="1" dirty="0">
              <a:latin typeface="Arial Black" pitchFamily="34" charset="0"/>
              <a:ea typeface="Noto Sans Mono CJK TC Regular"/>
              <a:cs typeface="Noto Sans Mono CJK TC Regular"/>
            </a:endParaRPr>
          </a:p>
        </p:txBody>
      </p:sp>
      <p:sp>
        <p:nvSpPr>
          <p:cNvPr id="9" name="內容版面配置區 2"/>
          <p:cNvSpPr txBox="1">
            <a:spLocks/>
          </p:cNvSpPr>
          <p:nvPr/>
        </p:nvSpPr>
        <p:spPr bwMode="auto">
          <a:xfrm>
            <a:off x="1978793" y="1600200"/>
            <a:ext cx="669766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eaLnBrk="1" hangingPunct="1">
              <a:defRPr/>
            </a:pPr>
            <a:r>
              <a:rPr kumimoji="0" lang="zh-TW" altLang="en-US" dirty="0" smtClean="0">
                <a:latin typeface="Noto Sans Mono CJK TC Regular"/>
              </a:rPr>
              <a:t> </a:t>
            </a:r>
            <a:r>
              <a:rPr kumimoji="0" lang="en-US" altLang="zh-TW" dirty="0" smtClean="0">
                <a:latin typeface="+mn-lt"/>
              </a:rPr>
              <a:t>Construction</a:t>
            </a:r>
          </a:p>
          <a:p>
            <a:pPr eaLnBrk="1" hangingPunct="1">
              <a:defRPr/>
            </a:pPr>
            <a:r>
              <a:rPr kumimoji="0" lang="zh-TW" altLang="en-US" dirty="0" smtClean="0">
                <a:latin typeface="+mn-lt"/>
              </a:rPr>
              <a:t> </a:t>
            </a:r>
            <a:r>
              <a:rPr kumimoji="0" lang="en-US" altLang="zh-TW" dirty="0" smtClean="0">
                <a:latin typeface="+mn-lt"/>
              </a:rPr>
              <a:t>Home Enhancement</a:t>
            </a:r>
          </a:p>
          <a:p>
            <a:pPr eaLnBrk="1" hangingPunct="1">
              <a:defRPr/>
            </a:pPr>
            <a:r>
              <a:rPr kumimoji="0" lang="zh-TW" altLang="en-US" dirty="0" smtClean="0">
                <a:latin typeface="+mn-lt"/>
              </a:rPr>
              <a:t> </a:t>
            </a:r>
            <a:r>
              <a:rPr kumimoji="0" lang="en-US" altLang="zh-TW" dirty="0" smtClean="0">
                <a:latin typeface="+mn-lt"/>
              </a:rPr>
              <a:t>Furniture</a:t>
            </a:r>
          </a:p>
          <a:p>
            <a:pPr eaLnBrk="1" hangingPunct="1">
              <a:defRPr/>
            </a:pPr>
            <a:r>
              <a:rPr kumimoji="0" lang="zh-TW" altLang="en-US" dirty="0" smtClean="0">
                <a:latin typeface="+mn-lt"/>
              </a:rPr>
              <a:t> </a:t>
            </a:r>
            <a:r>
              <a:rPr kumimoji="0" lang="en-US" altLang="zh-TW" dirty="0" smtClean="0">
                <a:latin typeface="+mn-lt"/>
              </a:rPr>
              <a:t>Remodeling</a:t>
            </a:r>
          </a:p>
          <a:p>
            <a:pPr eaLnBrk="1" hangingPunct="1">
              <a:defRPr/>
            </a:pPr>
            <a:r>
              <a:rPr kumimoji="0" lang="zh-TW" altLang="en-US" dirty="0" smtClean="0">
                <a:latin typeface="Noto Sans Mono CJK TC Regular"/>
              </a:rPr>
              <a:t> </a:t>
            </a:r>
            <a:r>
              <a:rPr kumimoji="0" lang="en-US" altLang="zh-TW" dirty="0" smtClean="0"/>
              <a:t>Cultural and Creative Crafts</a:t>
            </a:r>
          </a:p>
          <a:p>
            <a:pPr eaLnBrk="1" hangingPunct="1">
              <a:defRPr/>
            </a:pPr>
            <a:r>
              <a:rPr kumimoji="0" lang="en-US" altLang="zh-TW" dirty="0" smtClean="0"/>
              <a:t> Hobbyist </a:t>
            </a:r>
            <a:endParaRPr kumimoji="0" lang="zh-TW" altLang="en-US" dirty="0" smtClean="0">
              <a:latin typeface="Noto Sans Mono CJK TC Regular"/>
            </a:endParaRPr>
          </a:p>
        </p:txBody>
      </p:sp>
    </p:spTree>
    <p:extLst>
      <p:ext uri="{BB962C8B-B14F-4D97-AF65-F5344CB8AC3E}">
        <p14:creationId xmlns:p14="http://schemas.microsoft.com/office/powerpoint/2010/main" val="4154059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1" name="文字方塊 6"/>
          <p:cNvSpPr txBox="1">
            <a:spLocks noChangeArrowheads="1"/>
          </p:cNvSpPr>
          <p:nvPr/>
        </p:nvSpPr>
        <p:spPr bwMode="auto">
          <a:xfrm>
            <a:off x="1" y="6237288"/>
            <a:ext cx="9144000" cy="369887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kumimoji="0" lang="zh-TW" altLang="en-US" sz="1800"/>
          </a:p>
        </p:txBody>
      </p:sp>
      <p:sp>
        <p:nvSpPr>
          <p:cNvPr id="4102" name="文字方塊 7"/>
          <p:cNvSpPr txBox="1">
            <a:spLocks noChangeArrowheads="1"/>
          </p:cNvSpPr>
          <p:nvPr/>
        </p:nvSpPr>
        <p:spPr bwMode="auto">
          <a:xfrm>
            <a:off x="1903413" y="942975"/>
            <a:ext cx="7235825" cy="252413"/>
          </a:xfrm>
          <a:prstGeom prst="rect">
            <a:avLst/>
          </a:prstGeom>
          <a:gradFill rotWithShape="0">
            <a:gsLst>
              <a:gs pos="0">
                <a:srgbClr val="FFF200"/>
              </a:gs>
              <a:gs pos="999">
                <a:srgbClr val="FFF200"/>
              </a:gs>
              <a:gs pos="19000">
                <a:srgbClr val="FF7A00"/>
              </a:gs>
              <a:gs pos="50000">
                <a:srgbClr val="FF0300"/>
              </a:gs>
              <a:gs pos="100000">
                <a:srgbClr val="4D0808"/>
              </a:gs>
            </a:gsLst>
            <a:lin ang="5400000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kumimoji="0" lang="zh-TW" altLang="en-US" sz="1800"/>
          </a:p>
        </p:txBody>
      </p:sp>
      <p:sp>
        <p:nvSpPr>
          <p:cNvPr id="4103" name="文字方塊 10"/>
          <p:cNvSpPr txBox="1">
            <a:spLocks noChangeArrowheads="1"/>
          </p:cNvSpPr>
          <p:nvPr/>
        </p:nvSpPr>
        <p:spPr bwMode="auto">
          <a:xfrm>
            <a:off x="107404" y="6237287"/>
            <a:ext cx="259238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en-US" altLang="zh-TW" sz="1800" dirty="0">
                <a:solidFill>
                  <a:schemeClr val="bg1"/>
                </a:solidFill>
              </a:rPr>
              <a:t>www.geetech.com.tw</a:t>
            </a:r>
            <a:endParaRPr kumimoji="0" lang="zh-TW" altLang="en-US" sz="1800" dirty="0">
              <a:solidFill>
                <a:schemeClr val="bg1"/>
              </a:solidFill>
            </a:endParaRPr>
          </a:p>
        </p:txBody>
      </p:sp>
      <p:sp>
        <p:nvSpPr>
          <p:cNvPr id="4104" name="文字方塊 9"/>
          <p:cNvSpPr txBox="1">
            <a:spLocks noChangeArrowheads="1"/>
          </p:cNvSpPr>
          <p:nvPr/>
        </p:nvSpPr>
        <p:spPr bwMode="auto">
          <a:xfrm>
            <a:off x="1" y="6607175"/>
            <a:ext cx="9144000" cy="368300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kumimoji="0" lang="zh-TW" altLang="en-US" sz="1800"/>
          </a:p>
        </p:txBody>
      </p:sp>
      <p:pic>
        <p:nvPicPr>
          <p:cNvPr id="10" name="圖片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88640"/>
            <a:ext cx="1588770" cy="1291590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7441" y="1601688"/>
            <a:ext cx="7038975" cy="441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文字方塊 10"/>
          <p:cNvSpPr txBox="1">
            <a:spLocks noChangeArrowheads="1"/>
          </p:cNvSpPr>
          <p:nvPr/>
        </p:nvSpPr>
        <p:spPr bwMode="auto">
          <a:xfrm>
            <a:off x="193307" y="185265"/>
            <a:ext cx="8818562" cy="15081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algn="ctr" eaLnBrk="1" hangingPunct="1">
              <a:spcBef>
                <a:spcPct val="0"/>
              </a:spcBef>
              <a:buNone/>
            </a:pPr>
            <a:r>
              <a:rPr lang="en-US" altLang="zh-TW" b="1" dirty="0">
                <a:ea typeface="Noto Sans Mono CJK TC Regular" pitchFamily="34" charset="-120"/>
                <a:cs typeface="Noto Sans Mono CJK TC Regular"/>
              </a:rPr>
              <a:t>Long Term Strategic Customers</a:t>
            </a:r>
            <a:endParaRPr lang="zh-TW" altLang="en-US" b="1" dirty="0" smtClean="0">
              <a:latin typeface="Arial Black" pitchFamily="34" charset="0"/>
              <a:ea typeface="Noto Sans Mono CJK TC Regular"/>
              <a:cs typeface="Noto Sans Mono CJK TC Regular"/>
            </a:endParaRPr>
          </a:p>
          <a:p>
            <a:pPr algn="ctr" eaLnBrk="1" hangingPunct="1">
              <a:spcBef>
                <a:spcPct val="0"/>
              </a:spcBef>
              <a:buFont typeface="Arial" pitchFamily="34" charset="0"/>
              <a:buNone/>
            </a:pPr>
            <a:endParaRPr kumimoji="0" lang="zh-TW" altLang="en-US" b="1" dirty="0">
              <a:latin typeface="Noto Sans Mono CJK TC Regular"/>
              <a:ea typeface="Noto Sans Mono CJK TC Regular"/>
              <a:cs typeface="Noto Sans Mono CJK TC Regular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kumimoji="0" lang="zh-TW" altLang="en-US" sz="2800" b="1" dirty="0">
              <a:latin typeface="Arial Black" pitchFamily="34" charset="0"/>
              <a:ea typeface="Noto Sans Mono CJK TC Regular"/>
              <a:cs typeface="Noto Sans Mono CJK TC Regular"/>
            </a:endParaRPr>
          </a:p>
        </p:txBody>
      </p:sp>
    </p:spTree>
    <p:extLst>
      <p:ext uri="{BB962C8B-B14F-4D97-AF65-F5344CB8AC3E}">
        <p14:creationId xmlns:p14="http://schemas.microsoft.com/office/powerpoint/2010/main" val="75384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內容版面配置區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25428003"/>
              </p:ext>
            </p:extLst>
          </p:nvPr>
        </p:nvGraphicFramePr>
        <p:xfrm>
          <a:off x="1045905" y="2197401"/>
          <a:ext cx="7630551" cy="403988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101" name="文字方塊 6"/>
          <p:cNvSpPr txBox="1">
            <a:spLocks noChangeArrowheads="1"/>
          </p:cNvSpPr>
          <p:nvPr/>
        </p:nvSpPr>
        <p:spPr bwMode="auto">
          <a:xfrm>
            <a:off x="1" y="6237288"/>
            <a:ext cx="9144000" cy="369887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kumimoji="0" lang="zh-TW" altLang="en-US" sz="1800"/>
          </a:p>
        </p:txBody>
      </p:sp>
      <p:sp>
        <p:nvSpPr>
          <p:cNvPr id="4102" name="文字方塊 7"/>
          <p:cNvSpPr txBox="1">
            <a:spLocks noChangeArrowheads="1"/>
          </p:cNvSpPr>
          <p:nvPr/>
        </p:nvSpPr>
        <p:spPr bwMode="auto">
          <a:xfrm>
            <a:off x="1903413" y="942975"/>
            <a:ext cx="7235825" cy="252413"/>
          </a:xfrm>
          <a:prstGeom prst="rect">
            <a:avLst/>
          </a:prstGeom>
          <a:gradFill rotWithShape="0">
            <a:gsLst>
              <a:gs pos="0">
                <a:srgbClr val="FFF200"/>
              </a:gs>
              <a:gs pos="999">
                <a:srgbClr val="FFF200"/>
              </a:gs>
              <a:gs pos="19000">
                <a:srgbClr val="FF7A00"/>
              </a:gs>
              <a:gs pos="50000">
                <a:srgbClr val="FF0300"/>
              </a:gs>
              <a:gs pos="100000">
                <a:srgbClr val="4D0808"/>
              </a:gs>
            </a:gsLst>
            <a:lin ang="5400000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kumimoji="0" lang="zh-TW" altLang="en-US" sz="1800"/>
          </a:p>
        </p:txBody>
      </p:sp>
      <p:sp>
        <p:nvSpPr>
          <p:cNvPr id="4103" name="文字方塊 10"/>
          <p:cNvSpPr txBox="1">
            <a:spLocks noChangeArrowheads="1"/>
          </p:cNvSpPr>
          <p:nvPr/>
        </p:nvSpPr>
        <p:spPr bwMode="auto">
          <a:xfrm>
            <a:off x="107404" y="6237287"/>
            <a:ext cx="259238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en-US" altLang="zh-TW" sz="1800" dirty="0">
                <a:solidFill>
                  <a:schemeClr val="bg1"/>
                </a:solidFill>
              </a:rPr>
              <a:t>www.geetech.com.tw</a:t>
            </a:r>
            <a:endParaRPr kumimoji="0" lang="zh-TW" altLang="en-US" sz="1800" dirty="0">
              <a:solidFill>
                <a:schemeClr val="bg1"/>
              </a:solidFill>
            </a:endParaRPr>
          </a:p>
        </p:txBody>
      </p:sp>
      <p:sp>
        <p:nvSpPr>
          <p:cNvPr id="4104" name="文字方塊 9"/>
          <p:cNvSpPr txBox="1">
            <a:spLocks noChangeArrowheads="1"/>
          </p:cNvSpPr>
          <p:nvPr/>
        </p:nvSpPr>
        <p:spPr bwMode="auto">
          <a:xfrm>
            <a:off x="1" y="6607175"/>
            <a:ext cx="9144000" cy="368300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kumimoji="0" lang="zh-TW" altLang="en-US" sz="1800"/>
          </a:p>
        </p:txBody>
      </p:sp>
      <p:pic>
        <p:nvPicPr>
          <p:cNvPr id="10" name="圖片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88640"/>
            <a:ext cx="1588770" cy="1291590"/>
          </a:xfrm>
          <a:prstGeom prst="rect">
            <a:avLst/>
          </a:prstGeom>
        </p:spPr>
      </p:pic>
      <p:graphicFrame>
        <p:nvGraphicFramePr>
          <p:cNvPr id="9" name="表格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35050229"/>
              </p:ext>
            </p:extLst>
          </p:nvPr>
        </p:nvGraphicFramePr>
        <p:xfrm>
          <a:off x="4427985" y="1268760"/>
          <a:ext cx="4322316" cy="111442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286149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93908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056472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040609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209550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4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　</a:t>
                      </a:r>
                      <a:r>
                        <a:rPr lang="en-US" altLang="zh-TW" sz="1400" b="1" u="none" strike="noStrike" dirty="0" smtClean="0">
                          <a:solidFill>
                            <a:schemeClr val="tx1"/>
                          </a:solidFill>
                          <a:effectLst/>
                        </a:rPr>
                        <a:t>Product</a:t>
                      </a:r>
                      <a:r>
                        <a:rPr lang="en-US" altLang="zh-TW" sz="1400" b="1" u="none" strike="noStrike" baseline="0" dirty="0" smtClean="0">
                          <a:solidFill>
                            <a:schemeClr val="tx1"/>
                          </a:solidFill>
                          <a:effectLst/>
                        </a:rPr>
                        <a:t> \ Year</a:t>
                      </a:r>
                      <a:endParaRPr lang="zh-TW" altLang="en-US" sz="1400" b="1" i="0" u="none" strike="noStrike" dirty="0">
                        <a:solidFill>
                          <a:schemeClr val="tx1"/>
                        </a:solidFill>
                        <a:effectLst/>
                        <a:latin typeface="新細明體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新細明體" panose="02020500000000000000" pitchFamily="18" charset="-120"/>
                          <a:cs typeface="Calibri" pitchFamily="34" charset="0"/>
                        </a:rPr>
                        <a:t>2022</a:t>
                      </a:r>
                      <a:endParaRPr lang="en-US" altLang="zh-TW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新細明體" panose="02020500000000000000" pitchFamily="18" charset="-120"/>
                        <a:cs typeface="Calibri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新細明體" panose="02020500000000000000" pitchFamily="18" charset="-120"/>
                          <a:cs typeface="Calibri" pitchFamily="34" charset="0"/>
                        </a:rPr>
                        <a:t>2023</a:t>
                      </a:r>
                    </a:p>
                  </a:txBody>
                  <a:tcPr marL="9525" marR="9525" marT="9525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新細明體" panose="02020500000000000000" pitchFamily="18" charset="-120"/>
                          <a:cs typeface="Calibri" pitchFamily="34" charset="0"/>
                        </a:rPr>
                        <a:t>2024 </a:t>
                      </a:r>
                      <a:r>
                        <a:rPr lang="en-US" altLang="zh-TW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新細明體" panose="02020500000000000000" pitchFamily="18" charset="-120"/>
                          <a:cs typeface="Calibri" pitchFamily="34" charset="0"/>
                        </a:rPr>
                        <a:t>Q1~</a:t>
                      </a:r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新細明體" panose="02020500000000000000" pitchFamily="18" charset="-120"/>
                          <a:cs typeface="Calibri" pitchFamily="34" charset="0"/>
                        </a:rPr>
                        <a:t>Q3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新細明體" panose="02020500000000000000" pitchFamily="18" charset="-120"/>
                        <a:cs typeface="Calibri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TABLE SAW</a:t>
                      </a:r>
                      <a:endParaRPr lang="en-US" sz="1400" b="1" i="0" u="none" strike="noStrike" dirty="0">
                        <a:solidFill>
                          <a:schemeClr val="tx1"/>
                        </a:solidFill>
                        <a:effectLst/>
                        <a:latin typeface="新細明體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新細明體" panose="02020500000000000000" pitchFamily="18" charset="-120"/>
                          <a:cs typeface="Calibri" pitchFamily="34" charset="0"/>
                        </a:rPr>
                        <a:t>30%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新細明體" panose="02020500000000000000" pitchFamily="18" charset="-120"/>
                          <a:cs typeface="Calibri" pitchFamily="34" charset="0"/>
                        </a:rPr>
                        <a:t>25%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新細明體" panose="02020500000000000000" pitchFamily="18" charset="-120"/>
                          <a:cs typeface="Calibri" pitchFamily="34" charset="0"/>
                        </a:rPr>
                        <a:t>27%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PLANER</a:t>
                      </a:r>
                      <a:endParaRPr lang="en-US" sz="1400" b="1" i="0" u="none" strike="noStrike" dirty="0">
                        <a:solidFill>
                          <a:schemeClr val="tx1"/>
                        </a:solidFill>
                        <a:effectLst/>
                        <a:latin typeface="新細明體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新細明體" panose="02020500000000000000" pitchFamily="18" charset="-120"/>
                          <a:cs typeface="Calibri" pitchFamily="34" charset="0"/>
                        </a:rPr>
                        <a:t>42%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新細明體" panose="02020500000000000000" pitchFamily="18" charset="-120"/>
                          <a:cs typeface="Calibri" pitchFamily="34" charset="0"/>
                        </a:rPr>
                        <a:t>48%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新細明體" panose="02020500000000000000" pitchFamily="18" charset="-120"/>
                          <a:cs typeface="Calibri" pitchFamily="34" charset="0"/>
                        </a:rPr>
                        <a:t>44%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JOINTER</a:t>
                      </a:r>
                      <a:endParaRPr lang="en-US" sz="1400" b="1" i="0" u="none" strike="noStrike" dirty="0">
                        <a:solidFill>
                          <a:schemeClr val="tx1"/>
                        </a:solidFill>
                        <a:effectLst/>
                        <a:latin typeface="新細明體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新細明體" panose="02020500000000000000" pitchFamily="18" charset="-120"/>
                          <a:cs typeface="Calibri" pitchFamily="34" charset="0"/>
                        </a:rPr>
                        <a:t>11%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新細明體" panose="02020500000000000000" pitchFamily="18" charset="-120"/>
                          <a:cs typeface="Calibri" pitchFamily="34" charset="0"/>
                        </a:rPr>
                        <a:t>11%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新細明體" panose="02020500000000000000" pitchFamily="18" charset="-120"/>
                          <a:cs typeface="Calibri" pitchFamily="34" charset="0"/>
                        </a:rPr>
                        <a:t>11%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OTHER</a:t>
                      </a:r>
                      <a:endParaRPr lang="en-US" sz="1400" b="1" i="0" u="none" strike="noStrike" dirty="0">
                        <a:solidFill>
                          <a:schemeClr val="tx1"/>
                        </a:solidFill>
                        <a:effectLst/>
                        <a:latin typeface="新細明體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新細明體" panose="02020500000000000000" pitchFamily="18" charset="-120"/>
                          <a:cs typeface="Calibri" pitchFamily="34" charset="0"/>
                        </a:rPr>
                        <a:t>17%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新細明體" panose="02020500000000000000" pitchFamily="18" charset="-120"/>
                          <a:cs typeface="Calibri" pitchFamily="34" charset="0"/>
                        </a:rPr>
                        <a:t>16%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新細明體" panose="02020500000000000000" pitchFamily="18" charset="-120"/>
                          <a:cs typeface="Calibri" pitchFamily="34" charset="0"/>
                        </a:rPr>
                        <a:t>19%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  <p:sp>
        <p:nvSpPr>
          <p:cNvPr id="11" name="文字方塊 10"/>
          <p:cNvSpPr txBox="1">
            <a:spLocks noChangeArrowheads="1"/>
          </p:cNvSpPr>
          <p:nvPr/>
        </p:nvSpPr>
        <p:spPr bwMode="auto">
          <a:xfrm>
            <a:off x="217934" y="332656"/>
            <a:ext cx="8818562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algn="ctr" eaLnBrk="1" hangingPunct="1">
              <a:spcBef>
                <a:spcPct val="0"/>
              </a:spcBef>
              <a:buNone/>
            </a:pPr>
            <a:r>
              <a:rPr lang="en-US" altLang="zh-TW" sz="2800" b="1" dirty="0" smtClean="0">
                <a:ea typeface="Noto Sans Mono CJK TC Regular"/>
                <a:cs typeface="Noto Sans Mono CJK TC Regular"/>
              </a:rPr>
              <a:t>                2022 </a:t>
            </a:r>
            <a:r>
              <a:rPr lang="en-US" altLang="zh-TW" sz="2800" b="1" dirty="0">
                <a:ea typeface="Noto Sans Mono CJK TC Regular"/>
                <a:cs typeface="Noto Sans Mono CJK TC Regular"/>
              </a:rPr>
              <a:t>~ </a:t>
            </a:r>
            <a:r>
              <a:rPr lang="en-US" altLang="zh-TW" sz="2800" b="1" dirty="0" smtClean="0">
                <a:ea typeface="Noto Sans Mono CJK TC Regular"/>
                <a:cs typeface="Noto Sans Mono CJK TC Regular"/>
              </a:rPr>
              <a:t>2024 </a:t>
            </a:r>
            <a:r>
              <a:rPr lang="en-US" altLang="zh-TW" sz="2800" b="1" dirty="0">
                <a:ea typeface="Noto Sans Mono CJK TC Regular"/>
                <a:cs typeface="Noto Sans Mono CJK TC Regular"/>
              </a:rPr>
              <a:t>Q3 Revenue by Product Category</a:t>
            </a:r>
            <a:endParaRPr kumimoji="0" lang="zh-TW" altLang="en-US" sz="2800" b="1" dirty="0">
              <a:latin typeface="Noto Sans Mono CJK TC Regular"/>
              <a:ea typeface="Noto Sans Mono CJK TC Regular"/>
              <a:cs typeface="Noto Sans Mono CJK TC Regular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kumimoji="0" lang="zh-TW" altLang="en-US" sz="2800" b="1" dirty="0">
              <a:latin typeface="Arial Black" pitchFamily="34" charset="0"/>
              <a:ea typeface="Noto Sans Mono CJK TC Regular"/>
              <a:cs typeface="Noto Sans Mono CJK TC Regular"/>
            </a:endParaRPr>
          </a:p>
        </p:txBody>
      </p:sp>
    </p:spTree>
    <p:extLst>
      <p:ext uri="{BB962C8B-B14F-4D97-AF65-F5344CB8AC3E}">
        <p14:creationId xmlns:p14="http://schemas.microsoft.com/office/powerpoint/2010/main" val="109910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1" name="文字方塊 6"/>
          <p:cNvSpPr txBox="1">
            <a:spLocks noChangeArrowheads="1"/>
          </p:cNvSpPr>
          <p:nvPr/>
        </p:nvSpPr>
        <p:spPr bwMode="auto">
          <a:xfrm>
            <a:off x="1" y="6237288"/>
            <a:ext cx="9144000" cy="369887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kumimoji="0" lang="zh-TW" altLang="en-US" sz="1800"/>
          </a:p>
        </p:txBody>
      </p:sp>
      <p:sp>
        <p:nvSpPr>
          <p:cNvPr id="4102" name="文字方塊 7"/>
          <p:cNvSpPr txBox="1">
            <a:spLocks noChangeArrowheads="1"/>
          </p:cNvSpPr>
          <p:nvPr/>
        </p:nvSpPr>
        <p:spPr bwMode="auto">
          <a:xfrm>
            <a:off x="1903413" y="942975"/>
            <a:ext cx="7235825" cy="252413"/>
          </a:xfrm>
          <a:prstGeom prst="rect">
            <a:avLst/>
          </a:prstGeom>
          <a:gradFill rotWithShape="0">
            <a:gsLst>
              <a:gs pos="0">
                <a:srgbClr val="FFF200"/>
              </a:gs>
              <a:gs pos="999">
                <a:srgbClr val="FFF200"/>
              </a:gs>
              <a:gs pos="19000">
                <a:srgbClr val="FF7A00"/>
              </a:gs>
              <a:gs pos="50000">
                <a:srgbClr val="FF0300"/>
              </a:gs>
              <a:gs pos="100000">
                <a:srgbClr val="4D0808"/>
              </a:gs>
            </a:gsLst>
            <a:lin ang="5400000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kumimoji="0" lang="zh-TW" altLang="en-US" sz="1800"/>
          </a:p>
        </p:txBody>
      </p:sp>
      <p:sp>
        <p:nvSpPr>
          <p:cNvPr id="4103" name="文字方塊 10"/>
          <p:cNvSpPr txBox="1">
            <a:spLocks noChangeArrowheads="1"/>
          </p:cNvSpPr>
          <p:nvPr/>
        </p:nvSpPr>
        <p:spPr bwMode="auto">
          <a:xfrm>
            <a:off x="107404" y="6237287"/>
            <a:ext cx="259238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en-US" altLang="zh-TW" sz="1800" dirty="0">
                <a:solidFill>
                  <a:schemeClr val="bg1"/>
                </a:solidFill>
              </a:rPr>
              <a:t>www.geetech.com.tw</a:t>
            </a:r>
            <a:endParaRPr kumimoji="0" lang="zh-TW" altLang="en-US" sz="1800" dirty="0">
              <a:solidFill>
                <a:schemeClr val="bg1"/>
              </a:solidFill>
            </a:endParaRPr>
          </a:p>
        </p:txBody>
      </p:sp>
      <p:sp>
        <p:nvSpPr>
          <p:cNvPr id="4104" name="文字方塊 9"/>
          <p:cNvSpPr txBox="1">
            <a:spLocks noChangeArrowheads="1"/>
          </p:cNvSpPr>
          <p:nvPr/>
        </p:nvSpPr>
        <p:spPr bwMode="auto">
          <a:xfrm>
            <a:off x="1" y="6607175"/>
            <a:ext cx="9144000" cy="368300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kumimoji="0" lang="zh-TW" altLang="en-US" sz="1800"/>
          </a:p>
        </p:txBody>
      </p:sp>
      <p:pic>
        <p:nvPicPr>
          <p:cNvPr id="10" name="圖片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88640"/>
            <a:ext cx="1588770" cy="1291590"/>
          </a:xfrm>
          <a:prstGeom prst="rect">
            <a:avLst/>
          </a:prstGeom>
        </p:spPr>
      </p:pic>
      <p:graphicFrame>
        <p:nvGraphicFramePr>
          <p:cNvPr id="11" name="內容版面配置區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18903280"/>
              </p:ext>
            </p:extLst>
          </p:nvPr>
        </p:nvGraphicFramePr>
        <p:xfrm>
          <a:off x="457200" y="1600201"/>
          <a:ext cx="8579296" cy="43490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2" name="表格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27339628"/>
              </p:ext>
            </p:extLst>
          </p:nvPr>
        </p:nvGraphicFramePr>
        <p:xfrm>
          <a:off x="4427985" y="1268760"/>
          <a:ext cx="4322316" cy="111442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286149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93908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056472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040609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209550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400" b="1" u="none" strike="noStrike" dirty="0">
                          <a:effectLst/>
                        </a:rPr>
                        <a:t>　</a:t>
                      </a:r>
                      <a:r>
                        <a:rPr lang="en-US" altLang="zh-TW" sz="1400" b="1" u="none" strike="noStrike" dirty="0" smtClean="0">
                          <a:effectLst/>
                        </a:rPr>
                        <a:t>Region</a:t>
                      </a:r>
                      <a:r>
                        <a:rPr lang="en-US" altLang="zh-TW" sz="1400" b="1" u="none" strike="noStrike" baseline="0" dirty="0" smtClean="0">
                          <a:effectLst/>
                        </a:rPr>
                        <a:t> \ Year</a:t>
                      </a:r>
                      <a:endParaRPr lang="zh-TW" alt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新細明體" panose="02020500000000000000" pitchFamily="18" charset="-120"/>
                        </a:rPr>
                        <a:t>2022</a:t>
                      </a:r>
                      <a:endParaRPr lang="en-US" altLang="zh-TW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新細明體" panose="02020500000000000000" pitchFamily="18" charset="-12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新細明體" panose="02020500000000000000" pitchFamily="18" charset="-120"/>
                        </a:rPr>
                        <a:t>2023</a:t>
                      </a:r>
                    </a:p>
                  </a:txBody>
                  <a:tcPr marL="9525" marR="9525" marT="9525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新細明體" panose="02020500000000000000" pitchFamily="18" charset="-120"/>
                        </a:rPr>
                        <a:t>2024 Q1~Q3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新細明體" panose="02020500000000000000" pitchFamily="18" charset="-12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USA</a:t>
                      </a:r>
                      <a:endParaRPr lang="en-US" sz="1400" b="1" i="0" u="none" strike="noStrike" dirty="0">
                        <a:solidFill>
                          <a:schemeClr val="tx1"/>
                        </a:solidFill>
                        <a:effectLst/>
                        <a:latin typeface="新細明體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新細明體" panose="02020500000000000000" pitchFamily="18" charset="-120"/>
                        </a:rPr>
                        <a:t>89.32%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新細明體" panose="02020500000000000000" pitchFamily="18" charset="-120"/>
                        </a:rPr>
                        <a:t>90.88%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新細明體" panose="02020500000000000000" pitchFamily="18" charset="-120"/>
                        </a:rPr>
                        <a:t>89.36%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EUROPE</a:t>
                      </a:r>
                      <a:endParaRPr lang="en-US" sz="1400" b="1" i="0" u="none" strike="noStrike" dirty="0">
                        <a:solidFill>
                          <a:schemeClr val="tx1"/>
                        </a:solidFill>
                        <a:effectLst/>
                        <a:latin typeface="新細明體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新細明體" panose="02020500000000000000" pitchFamily="18" charset="-120"/>
                        </a:rPr>
                        <a:t>3.65%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新細明體" panose="02020500000000000000" pitchFamily="18" charset="-120"/>
                        </a:rPr>
                        <a:t>2.26%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新細明體" panose="02020500000000000000" pitchFamily="18" charset="-120"/>
                        </a:rPr>
                        <a:t>4.46%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OTHER</a:t>
                      </a:r>
                      <a:endParaRPr lang="en-US" sz="1400" b="1" i="0" u="none" strike="noStrike" dirty="0">
                        <a:solidFill>
                          <a:schemeClr val="tx1"/>
                        </a:solidFill>
                        <a:effectLst/>
                        <a:latin typeface="新細明體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ea typeface="新細明體" panose="02020500000000000000" pitchFamily="18" charset="-120"/>
                        </a:rPr>
                        <a:t>7.02%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ea typeface="新細明體" panose="02020500000000000000" pitchFamily="18" charset="-120"/>
                        </a:rPr>
                        <a:t>6.86%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新細明體" panose="02020500000000000000" pitchFamily="18" charset="-120"/>
                        </a:rPr>
                        <a:t>6.18%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TW" sz="1400" b="1" u="none" strike="noStrike" dirty="0" smtClean="0">
                          <a:solidFill>
                            <a:schemeClr val="tx1"/>
                          </a:solidFill>
                          <a:effectLst/>
                        </a:rPr>
                        <a:t>Total</a:t>
                      </a:r>
                      <a:endParaRPr lang="en-US" sz="1400" b="1" i="0" u="none" strike="noStrike" dirty="0">
                        <a:solidFill>
                          <a:schemeClr val="tx1"/>
                        </a:solidFill>
                        <a:effectLst/>
                        <a:latin typeface="新細明體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400" u="none" strike="noStrike" dirty="0" smtClean="0">
                          <a:effectLst/>
                        </a:rPr>
                        <a:t>100.00%</a:t>
                      </a:r>
                      <a:endParaRPr lang="en-US" altLang="zh-TW" sz="1400" b="0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400" u="none" strike="noStrike" dirty="0" smtClean="0">
                          <a:effectLst/>
                        </a:rPr>
                        <a:t>100.00%</a:t>
                      </a:r>
                      <a:endParaRPr lang="en-US" altLang="zh-TW" sz="1400" b="0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400" u="none" strike="noStrike" dirty="0" smtClean="0">
                          <a:effectLst/>
                        </a:rPr>
                        <a:t>100.00%</a:t>
                      </a:r>
                      <a:endParaRPr lang="en-US" altLang="zh-TW" sz="1400" b="0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  <p:sp>
        <p:nvSpPr>
          <p:cNvPr id="13" name="文字方塊 10"/>
          <p:cNvSpPr txBox="1">
            <a:spLocks noChangeArrowheads="1"/>
          </p:cNvSpPr>
          <p:nvPr/>
        </p:nvSpPr>
        <p:spPr bwMode="auto">
          <a:xfrm>
            <a:off x="179512" y="116632"/>
            <a:ext cx="8818562" cy="12618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algn="ctr" eaLnBrk="1" hangingPunct="1">
              <a:spcBef>
                <a:spcPct val="0"/>
              </a:spcBef>
              <a:buNone/>
            </a:pPr>
            <a:r>
              <a:rPr lang="en-US" altLang="zh-TW" sz="4800" b="1" dirty="0">
                <a:ea typeface="Noto Sans Mono CJK TC Regular"/>
                <a:cs typeface="Noto Sans Mono CJK TC Regular"/>
              </a:rPr>
              <a:t> </a:t>
            </a:r>
            <a:r>
              <a:rPr lang="en-US" altLang="zh-TW" sz="2800" b="1" dirty="0" smtClean="0">
                <a:ea typeface="Noto Sans Mono CJK TC Regular"/>
                <a:cs typeface="Noto Sans Mono CJK TC Regular"/>
              </a:rPr>
              <a:t>2022 </a:t>
            </a:r>
            <a:r>
              <a:rPr lang="en-US" altLang="zh-TW" sz="2800" b="1" dirty="0">
                <a:ea typeface="Noto Sans Mono CJK TC Regular"/>
                <a:cs typeface="Noto Sans Mono CJK TC Regular"/>
              </a:rPr>
              <a:t>~ </a:t>
            </a:r>
            <a:r>
              <a:rPr lang="en-US" altLang="zh-TW" sz="2800" b="1" dirty="0" smtClean="0">
                <a:ea typeface="Noto Sans Mono CJK TC Regular"/>
                <a:cs typeface="Noto Sans Mono CJK TC Regular"/>
              </a:rPr>
              <a:t>2024 </a:t>
            </a:r>
            <a:r>
              <a:rPr lang="en-US" altLang="zh-TW" sz="2800" b="1" dirty="0">
                <a:ea typeface="Noto Sans Mono CJK TC Regular"/>
                <a:cs typeface="Noto Sans Mono CJK TC Regular"/>
              </a:rPr>
              <a:t>Q3 Revenue by Regions</a:t>
            </a:r>
            <a:r>
              <a:rPr lang="zh-TW" altLang="en-US" sz="2800" b="1" dirty="0">
                <a:ea typeface="Noto Sans Mono CJK TC Regular"/>
                <a:cs typeface="Noto Sans Mono CJK TC Regular"/>
              </a:rPr>
              <a:t> </a:t>
            </a:r>
            <a:endParaRPr kumimoji="0" lang="zh-TW" altLang="en-US" sz="2800" b="1" dirty="0">
              <a:latin typeface="Noto Sans Mono CJK TC Regular"/>
              <a:ea typeface="Noto Sans Mono CJK TC Regular"/>
              <a:cs typeface="Noto Sans Mono CJK TC Regular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kumimoji="0" lang="zh-TW" altLang="en-US" sz="2800" b="1" dirty="0">
              <a:latin typeface="Arial Black" pitchFamily="34" charset="0"/>
              <a:ea typeface="Noto Sans Mono CJK TC Regular"/>
              <a:cs typeface="Noto Sans Mono CJK TC Regular"/>
            </a:endParaRPr>
          </a:p>
        </p:txBody>
      </p:sp>
    </p:spTree>
    <p:extLst>
      <p:ext uri="{BB962C8B-B14F-4D97-AF65-F5344CB8AC3E}">
        <p14:creationId xmlns:p14="http://schemas.microsoft.com/office/powerpoint/2010/main" val="13104833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1" name="文字方塊 6"/>
          <p:cNvSpPr txBox="1">
            <a:spLocks noChangeArrowheads="1"/>
          </p:cNvSpPr>
          <p:nvPr/>
        </p:nvSpPr>
        <p:spPr bwMode="auto">
          <a:xfrm>
            <a:off x="1" y="6237288"/>
            <a:ext cx="9144000" cy="369887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kumimoji="0" lang="zh-TW" altLang="en-US" sz="1800"/>
          </a:p>
        </p:txBody>
      </p:sp>
      <p:sp>
        <p:nvSpPr>
          <p:cNvPr id="4102" name="文字方塊 7"/>
          <p:cNvSpPr txBox="1">
            <a:spLocks noChangeArrowheads="1"/>
          </p:cNvSpPr>
          <p:nvPr/>
        </p:nvSpPr>
        <p:spPr bwMode="auto">
          <a:xfrm>
            <a:off x="1903413" y="942975"/>
            <a:ext cx="7235825" cy="252413"/>
          </a:xfrm>
          <a:prstGeom prst="rect">
            <a:avLst/>
          </a:prstGeom>
          <a:gradFill rotWithShape="0">
            <a:gsLst>
              <a:gs pos="0">
                <a:srgbClr val="FFF200"/>
              </a:gs>
              <a:gs pos="999">
                <a:srgbClr val="FFF200"/>
              </a:gs>
              <a:gs pos="19000">
                <a:srgbClr val="FF7A00"/>
              </a:gs>
              <a:gs pos="50000">
                <a:srgbClr val="FF0300"/>
              </a:gs>
              <a:gs pos="100000">
                <a:srgbClr val="4D0808"/>
              </a:gs>
            </a:gsLst>
            <a:lin ang="5400000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kumimoji="0" lang="zh-TW" altLang="en-US" sz="1800"/>
          </a:p>
        </p:txBody>
      </p:sp>
      <p:sp>
        <p:nvSpPr>
          <p:cNvPr id="4103" name="文字方塊 10"/>
          <p:cNvSpPr txBox="1">
            <a:spLocks noChangeArrowheads="1"/>
          </p:cNvSpPr>
          <p:nvPr/>
        </p:nvSpPr>
        <p:spPr bwMode="auto">
          <a:xfrm>
            <a:off x="107404" y="6237287"/>
            <a:ext cx="259238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en-US" altLang="zh-TW" sz="1800" dirty="0">
                <a:solidFill>
                  <a:schemeClr val="bg1"/>
                </a:solidFill>
              </a:rPr>
              <a:t>www.geetech.com.tw</a:t>
            </a:r>
            <a:endParaRPr kumimoji="0" lang="zh-TW" altLang="en-US" sz="1800" dirty="0">
              <a:solidFill>
                <a:schemeClr val="bg1"/>
              </a:solidFill>
            </a:endParaRPr>
          </a:p>
        </p:txBody>
      </p:sp>
      <p:sp>
        <p:nvSpPr>
          <p:cNvPr id="4104" name="文字方塊 9"/>
          <p:cNvSpPr txBox="1">
            <a:spLocks noChangeArrowheads="1"/>
          </p:cNvSpPr>
          <p:nvPr/>
        </p:nvSpPr>
        <p:spPr bwMode="auto">
          <a:xfrm>
            <a:off x="1" y="6607175"/>
            <a:ext cx="9144000" cy="368300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kumimoji="0" lang="zh-TW" altLang="en-US" sz="1800"/>
          </a:p>
        </p:txBody>
      </p:sp>
      <p:pic>
        <p:nvPicPr>
          <p:cNvPr id="10" name="圖片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88640"/>
            <a:ext cx="1588770" cy="1291590"/>
          </a:xfrm>
          <a:prstGeom prst="rect">
            <a:avLst/>
          </a:prstGeom>
        </p:spPr>
      </p:pic>
      <p:graphicFrame>
        <p:nvGraphicFramePr>
          <p:cNvPr id="9" name="表格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68612778"/>
              </p:ext>
            </p:extLst>
          </p:nvPr>
        </p:nvGraphicFramePr>
        <p:xfrm>
          <a:off x="395288" y="1916833"/>
          <a:ext cx="8424862" cy="391897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43519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91079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910796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983245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021196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1090195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1090195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983245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</a:tblGrid>
              <a:tr h="336153">
                <a:tc>
                  <a:txBody>
                    <a:bodyPr/>
                    <a:lstStyle/>
                    <a:p>
                      <a:pPr algn="l" rtl="0" fontAlgn="ctr"/>
                      <a:r>
                        <a:rPr lang="zh-TW" altLang="en-US" sz="1200" u="none" strike="noStrike" dirty="0">
                          <a:effectLst/>
                        </a:rPr>
                        <a:t>　</a:t>
                      </a:r>
                      <a:endParaRPr lang="zh-TW" alt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Arial Unicode MS"/>
                      </a:endParaRPr>
                    </a:p>
                  </a:txBody>
                  <a:tcPr marL="9524" marR="9524" marT="9526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200" b="1" i="0" u="none" strike="noStrike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</a:rPr>
                        <a:t>Year</a:t>
                      </a:r>
                      <a:r>
                        <a:rPr lang="en-US" altLang="zh-TW" sz="1200" b="1" i="0" u="none" strike="noStrike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US" altLang="zh-TW" sz="1200" b="1" i="0" u="none" strike="noStrike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</a:rPr>
                        <a:t>2024</a:t>
                      </a:r>
                      <a:endParaRPr lang="en-US" altLang="zh-TW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4" marR="9524" marT="9526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200" b="1" i="0" u="none" strike="noStrike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</a:rPr>
                        <a:t>Year 2023</a:t>
                      </a:r>
                      <a:endParaRPr lang="en-US" altLang="zh-TW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4" marR="9524" marT="9526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en-US" sz="1200" b="1" i="0" u="none" strike="noStrike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</a:rPr>
                        <a:t>Growth</a:t>
                      </a:r>
                      <a:r>
                        <a:rPr lang="en-US" sz="1200" b="1" i="0" u="none" strike="noStrike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</a:rPr>
                        <a:t> Against 2023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4" marR="9524" marT="9526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6474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Unicode MS"/>
                          <a:ea typeface="Noto Sans Mono CJK TC Regular"/>
                        </a:rPr>
                        <a:t>Subject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Arial Unicode MS"/>
                        <a:ea typeface="Noto Sans Mono CJK TC Regular"/>
                      </a:endParaRPr>
                    </a:p>
                  </a:txBody>
                  <a:tcPr marL="9524" marR="9524" marT="9526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u="none" strike="noStrike" dirty="0">
                          <a:effectLst/>
                          <a:latin typeface="+mn-lt"/>
                        </a:rPr>
                        <a:t>Q1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4" marR="9524" marT="9526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u="none" strike="noStrike" dirty="0">
                          <a:effectLst/>
                          <a:latin typeface="+mn-lt"/>
                        </a:rPr>
                        <a:t>Q2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4" marR="9524" marT="9526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u="none" strike="noStrike" dirty="0">
                          <a:effectLst/>
                          <a:latin typeface="+mn-lt"/>
                        </a:rPr>
                        <a:t>Q3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4" marR="9524" marT="9526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u="none" strike="noStrike" dirty="0" smtClean="0">
                          <a:effectLst/>
                          <a:latin typeface="+mn-lt"/>
                        </a:rPr>
                        <a:t>Q1~Q3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4" marR="9524" marT="9526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Q1~Q3</a:t>
                      </a:r>
                      <a:endParaRPr lang="en-US" sz="12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4" marR="9524" marT="9526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u="none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Amount</a:t>
                      </a:r>
                      <a:endParaRPr lang="en-US" sz="12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4" marR="9524" marT="9526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20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%</a:t>
                      </a:r>
                      <a:endParaRPr lang="en-US" altLang="zh-TW" sz="1200" b="1" i="0" u="none" strike="noStrike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4" marR="9524" marT="9526" marB="0" anchor="ctr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89247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2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Noto Sans Mono CJK TC Regular"/>
                        </a:rPr>
                        <a:t>Revenue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Arial Unicode MS"/>
                        <a:ea typeface="Noto Sans Mono CJK TC Regular"/>
                      </a:endParaRPr>
                    </a:p>
                  </a:txBody>
                  <a:tcPr marL="9524" marR="9524" marT="9526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zh-TW" altLang="en-US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  </a:t>
                      </a:r>
                      <a:r>
                        <a:rPr lang="en-US" altLang="zh-TW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384,104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zh-TW" altLang="en-US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    </a:t>
                      </a:r>
                      <a:r>
                        <a:rPr lang="en-US" altLang="zh-TW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321,024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zh-TW" altLang="en-US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    </a:t>
                      </a:r>
                      <a:r>
                        <a:rPr lang="en-US" altLang="zh-TW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340,387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zh-TW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      </a:t>
                      </a:r>
                      <a:r>
                        <a:rPr lang="en-US" altLang="zh-TW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1,045,515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u="none" strike="noStrike" dirty="0" smtClean="0">
                          <a:effectLst/>
                          <a:latin typeface="+mn-lt"/>
                        </a:rPr>
                        <a:t>1,101,246 </a:t>
                      </a:r>
                      <a:endParaRPr lang="en-US" altLang="zh-TW" sz="1200" u="none" strike="noStrike" dirty="0">
                        <a:effectLst/>
                        <a:latin typeface="+mn-lt"/>
                      </a:endParaRPr>
                    </a:p>
                  </a:txBody>
                  <a:tcPr marL="9524" marR="9524" marT="9526" marB="0" anchor="ctr"/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en-US" altLang="zh-TW" sz="120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(55,731)</a:t>
                      </a:r>
                    </a:p>
                  </a:txBody>
                  <a:tcPr marL="9524" marR="9524" marT="9526" marB="0" anchor="ctr"/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en-US" altLang="zh-TW" sz="120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(5.06%)</a:t>
                      </a:r>
                      <a:endParaRPr lang="en-US" altLang="zh-TW" sz="120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4" marR="9524" marT="9526" marB="0" anchor="ctr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41194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Unicode MS"/>
                          <a:ea typeface="Noto Sans Mono CJK TC Regular"/>
                        </a:rPr>
                        <a:t>Gross</a:t>
                      </a:r>
                      <a:r>
                        <a:rPr lang="en-US" sz="12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Arial Unicode MS"/>
                          <a:ea typeface="Noto Sans Mono CJK TC Regular"/>
                        </a:rPr>
                        <a:t> Profit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Arial Unicode MS"/>
                        <a:ea typeface="Noto Sans Mono CJK TC Regular"/>
                      </a:endParaRPr>
                    </a:p>
                  </a:txBody>
                  <a:tcPr marL="9524" marR="9524" marT="9526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zh-TW" altLang="en-US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    </a:t>
                      </a:r>
                      <a:r>
                        <a:rPr lang="en-US" altLang="zh-TW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42,791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zh-TW" altLang="en-US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      </a:t>
                      </a:r>
                      <a:r>
                        <a:rPr lang="en-US" altLang="zh-TW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45,427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zh-TW" altLang="en-US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      </a:t>
                      </a:r>
                      <a:r>
                        <a:rPr lang="en-US" altLang="zh-TW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36,911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125,129</a:t>
                      </a:r>
                      <a:endParaRPr lang="en-US" altLang="zh-TW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u="none" strike="noStrike" dirty="0" smtClean="0">
                          <a:effectLst/>
                          <a:latin typeface="+mn-lt"/>
                        </a:rPr>
                        <a:t>115,135</a:t>
                      </a:r>
                      <a:endParaRPr lang="en-US" altLang="zh-TW" sz="1200" u="none" strike="noStrike" dirty="0">
                        <a:effectLst/>
                        <a:latin typeface="+mn-lt"/>
                      </a:endParaRPr>
                    </a:p>
                  </a:txBody>
                  <a:tcPr marL="9524" marR="9524" marT="9526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u="none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9,994</a:t>
                      </a:r>
                    </a:p>
                  </a:txBody>
                  <a:tcPr marL="9524" marR="9524" marT="9526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u="none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8.68%</a:t>
                      </a:r>
                      <a:endParaRPr lang="en-US" altLang="zh-TW" sz="12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4" marR="9524" marT="9526" marB="0" anchor="ctr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27546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Unicode MS"/>
                          <a:ea typeface="Noto Sans Mono CJK TC Regular"/>
                        </a:rPr>
                        <a:t>Gross</a:t>
                      </a:r>
                      <a:r>
                        <a:rPr lang="en-US" sz="12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Arial Unicode MS"/>
                          <a:ea typeface="Noto Sans Mono CJK TC Regular"/>
                        </a:rPr>
                        <a:t> Margin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Arial Unicode MS"/>
                        <a:ea typeface="Noto Sans Mono CJK TC Regular"/>
                      </a:endParaRPr>
                    </a:p>
                  </a:txBody>
                  <a:tcPr marL="9524" marR="9524" marT="9526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11.14%</a:t>
                      </a:r>
                      <a:endParaRPr lang="en-US" altLang="zh-TW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14.15%</a:t>
                      </a:r>
                      <a:endParaRPr lang="en-US" altLang="zh-TW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10.84%</a:t>
                      </a:r>
                      <a:endParaRPr lang="en-US" altLang="zh-TW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11.97%</a:t>
                      </a:r>
                      <a:endParaRPr lang="en-US" altLang="zh-TW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u="none" strike="noStrike" dirty="0" smtClean="0">
                          <a:effectLst/>
                          <a:latin typeface="+mn-lt"/>
                        </a:rPr>
                        <a:t>10.45%</a:t>
                      </a:r>
                      <a:endParaRPr lang="en-US" altLang="zh-TW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4" marR="9524" marT="9526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zh-TW" altLang="en-US" sz="120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　</a:t>
                      </a:r>
                      <a:endParaRPr lang="zh-TW" altLang="en-US" sz="12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4" marR="9524" marT="952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80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　</a:t>
                      </a:r>
                      <a:endParaRPr lang="zh-TW" altLang="en-US" sz="18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4" marR="9524" marT="9526" marB="0" anchor="ctr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95786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2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Noto Sans Mono CJK TC Regular"/>
                        </a:rPr>
                        <a:t>Operating</a:t>
                      </a:r>
                      <a:r>
                        <a:rPr lang="en-US" sz="1200" b="0" i="0" u="none" strike="noStrike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Noto Sans Mono CJK TC Regular"/>
                        </a:rPr>
                        <a:t> Expense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Arial Unicode MS"/>
                        <a:ea typeface="Noto Sans Mono CJK TC Regular"/>
                      </a:endParaRPr>
                    </a:p>
                  </a:txBody>
                  <a:tcPr marL="9524" marR="9524" marT="9526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zh-TW" altLang="en-US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    </a:t>
                      </a:r>
                      <a:r>
                        <a:rPr lang="en-US" altLang="zh-TW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25,114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zh-TW" altLang="en-US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      </a:t>
                      </a:r>
                      <a:r>
                        <a:rPr lang="en-US" altLang="zh-TW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23,873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zh-TW" altLang="en-US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      </a:t>
                      </a:r>
                      <a:r>
                        <a:rPr lang="en-US" altLang="zh-TW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24,506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73,493 </a:t>
                      </a:r>
                      <a:endParaRPr lang="en-US" altLang="zh-TW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u="none" strike="noStrike" dirty="0" smtClean="0">
                          <a:effectLst/>
                          <a:latin typeface="+mn-lt"/>
                        </a:rPr>
                        <a:t>67,531</a:t>
                      </a:r>
                      <a:endParaRPr lang="en-US" altLang="zh-TW" sz="1200" u="none" strike="noStrike" dirty="0">
                        <a:effectLst/>
                        <a:latin typeface="+mn-lt"/>
                      </a:endParaRPr>
                    </a:p>
                  </a:txBody>
                  <a:tcPr marL="9524" marR="9524" marT="9526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5,962</a:t>
                      </a:r>
                      <a:endParaRPr lang="en-US" altLang="zh-TW" sz="12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4" marR="9524" marT="9526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8.83%</a:t>
                      </a:r>
                      <a:endParaRPr lang="en-US" altLang="zh-TW" sz="12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4" marR="9524" marT="9526" marB="0" anchor="ctr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82137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Unicode MS"/>
                          <a:ea typeface="Noto Sans Mono CJK TC Regular"/>
                        </a:rPr>
                        <a:t>Expense</a:t>
                      </a:r>
                      <a:r>
                        <a:rPr lang="en-US" sz="12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Arial Unicode MS"/>
                          <a:ea typeface="Noto Sans Mono CJK TC Regular"/>
                        </a:rPr>
                        <a:t> Ratio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Arial Unicode MS"/>
                        <a:ea typeface="Noto Sans Mono CJK TC Regular"/>
                      </a:endParaRPr>
                    </a:p>
                  </a:txBody>
                  <a:tcPr marL="9524" marR="9524" marT="9526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en-US" altLang="zh-TW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6.54%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en-US" altLang="zh-TW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7.44%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en-US" altLang="zh-TW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7.20%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7.03</a:t>
                      </a:r>
                      <a:r>
                        <a:rPr lang="en-US" altLang="zh-TW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%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u="none" strike="noStrike" dirty="0" smtClean="0">
                          <a:effectLst/>
                          <a:latin typeface="+mn-lt"/>
                        </a:rPr>
                        <a:t>6.13%</a:t>
                      </a:r>
                      <a:endParaRPr lang="en-US" altLang="zh-TW" sz="1200" u="none" strike="noStrike" dirty="0">
                        <a:effectLst/>
                        <a:latin typeface="+mn-lt"/>
                      </a:endParaRPr>
                    </a:p>
                  </a:txBody>
                  <a:tcPr marL="9524" marR="9524" marT="9526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zh-TW" altLang="en-US" sz="120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　</a:t>
                      </a:r>
                      <a:endParaRPr lang="zh-TW" altLang="en-US" sz="12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4" marR="9524" marT="952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80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　</a:t>
                      </a:r>
                      <a:endParaRPr lang="zh-TW" altLang="en-US" sz="18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4" marR="9524" marT="9526" marB="0" anchor="ctr"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371508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2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Noto Sans Mono CJK TC Regular"/>
                        </a:rPr>
                        <a:t>Net</a:t>
                      </a:r>
                      <a:r>
                        <a:rPr lang="en-US" sz="1200" b="0" i="0" u="none" strike="noStrike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Noto Sans Mono CJK TC Regular"/>
                        </a:rPr>
                        <a:t> Operating Profit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Arial Unicode MS"/>
                        <a:ea typeface="Noto Sans Mono CJK TC Regular"/>
                      </a:endParaRPr>
                    </a:p>
                  </a:txBody>
                  <a:tcPr marL="9524" marR="9524" marT="9526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zh-TW" altLang="en-US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    </a:t>
                      </a:r>
                      <a:r>
                        <a:rPr lang="en-US" altLang="zh-TW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17,677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zh-TW" altLang="en-US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      </a:t>
                      </a:r>
                      <a:r>
                        <a:rPr lang="en-US" altLang="zh-TW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21,554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zh-TW" altLang="en-US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      </a:t>
                      </a:r>
                      <a:r>
                        <a:rPr lang="en-US" altLang="zh-TW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12,405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51,636 </a:t>
                      </a:r>
                      <a:endParaRPr lang="en-US" altLang="zh-TW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zh-TW" altLang="en-US" sz="1200" u="none" strike="noStrike" dirty="0">
                          <a:effectLst/>
                          <a:latin typeface="+mn-lt"/>
                        </a:rPr>
                        <a:t>   </a:t>
                      </a:r>
                      <a:r>
                        <a:rPr lang="zh-TW" altLang="en-US" sz="1200" u="none" strike="noStrike" dirty="0" smtClean="0">
                          <a:effectLst/>
                          <a:latin typeface="+mn-lt"/>
                        </a:rPr>
                        <a:t> </a:t>
                      </a:r>
                      <a:r>
                        <a:rPr lang="en-US" altLang="zh-TW" sz="1200" u="none" strike="noStrike" dirty="0" smtClean="0">
                          <a:effectLst/>
                          <a:latin typeface="+mn-lt"/>
                        </a:rPr>
                        <a:t>47,604</a:t>
                      </a:r>
                      <a:endParaRPr lang="en-US" altLang="zh-TW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4" marR="9524" marT="9526" marB="0" anchor="ctr"/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en-US" altLang="zh-TW" sz="12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4,032</a:t>
                      </a:r>
                      <a:endParaRPr lang="en-US" altLang="zh-TW" sz="12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4" marR="9524" marT="9526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u="none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8.47%</a:t>
                      </a:r>
                      <a:endParaRPr lang="en-US" altLang="zh-TW" sz="12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4" marR="9524" marT="9526" marB="0" anchor="ctr"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368490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2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Noto Sans Mono CJK TC Regular"/>
                        </a:rPr>
                        <a:t>Operating</a:t>
                      </a:r>
                      <a:r>
                        <a:rPr lang="en-US" sz="1200" b="0" i="0" u="none" strike="noStrike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Noto Sans Mono CJK TC Regular"/>
                        </a:rPr>
                        <a:t> Margin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Arial Unicode MS"/>
                        <a:ea typeface="Noto Sans Mono CJK TC Regular"/>
                      </a:endParaRPr>
                    </a:p>
                  </a:txBody>
                  <a:tcPr marL="9524" marR="9524" marT="9526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en-US" altLang="zh-TW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4.60%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en-US" altLang="zh-TW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6.71%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en-US" altLang="zh-TW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3.64%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4.94%</a:t>
                      </a:r>
                      <a:endParaRPr lang="en-US" altLang="zh-TW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cs typeface="Calibri" panose="020F0502020204030204" pitchFamily="34" charset="0"/>
                        </a:rPr>
                        <a:t>4.32%</a:t>
                      </a:r>
                      <a:endParaRPr lang="en-US" altLang="zh-TW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zh-TW" altLang="en-US" sz="120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　</a:t>
                      </a:r>
                      <a:endParaRPr lang="zh-TW" altLang="en-US" sz="12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4" marR="9524" marT="952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80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　</a:t>
                      </a:r>
                      <a:endParaRPr lang="zh-TW" altLang="en-US" sz="18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4" marR="9524" marT="9526" marB="0" anchor="ctr"/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382137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2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Noto Sans Mono CJK TC Regular"/>
                        </a:rPr>
                        <a:t>Net</a:t>
                      </a:r>
                      <a:r>
                        <a:rPr lang="en-US" sz="1200" b="0" i="0" u="none" strike="noStrike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Noto Sans Mono CJK TC Regular"/>
                        </a:rPr>
                        <a:t> Profit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Arial Unicode MS"/>
                        <a:ea typeface="Noto Sans Mono CJK TC Regular"/>
                      </a:endParaRPr>
                    </a:p>
                  </a:txBody>
                  <a:tcPr marL="9524" marR="9524" marT="9526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zh-TW" altLang="en-US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    </a:t>
                      </a:r>
                      <a:r>
                        <a:rPr lang="en-US" altLang="zh-TW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41,856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zh-TW" altLang="en-US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      </a:t>
                      </a:r>
                      <a:r>
                        <a:rPr lang="en-US" altLang="zh-TW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26,675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zh-TW" altLang="en-US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        </a:t>
                      </a:r>
                      <a:r>
                        <a:rPr lang="en-US" altLang="zh-TW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1,801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zh-TW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</a:t>
                      </a:r>
                      <a:r>
                        <a:rPr lang="en-US" altLang="zh-TW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70,332 </a:t>
                      </a:r>
                      <a:endParaRPr lang="en-US" altLang="zh-TW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u="none" strike="noStrike" dirty="0" smtClean="0">
                          <a:effectLst/>
                          <a:latin typeface="+mn-lt"/>
                        </a:rPr>
                        <a:t>61,249 </a:t>
                      </a:r>
                      <a:endParaRPr lang="en-US" altLang="zh-TW" sz="1200" u="none" strike="noStrike" dirty="0">
                        <a:effectLst/>
                        <a:latin typeface="+mn-lt"/>
                      </a:endParaRPr>
                    </a:p>
                  </a:txBody>
                  <a:tcPr marL="9524" marR="9524" marT="9526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9,083</a:t>
                      </a:r>
                      <a:endParaRPr lang="en-US" altLang="zh-TW" sz="12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4" marR="9524" marT="9526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u="none" strike="noStrike" dirty="0" smtClean="0">
                          <a:effectLst/>
                          <a:latin typeface="+mn-lt"/>
                        </a:rPr>
                        <a:t>14.83%</a:t>
                      </a:r>
                      <a:endParaRPr lang="en-US" altLang="zh-TW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4" marR="9524" marT="9526" marB="0" anchor="ctr"/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360040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altLang="zh-TW" sz="1200" u="none" strike="noStrike" dirty="0" smtClean="0">
                          <a:effectLst/>
                          <a:ea typeface="Noto Sans Mono CJK TC Regular"/>
                        </a:rPr>
                        <a:t>EPS</a:t>
                      </a:r>
                    </a:p>
                  </a:txBody>
                  <a:tcPr marL="9524" marR="9524" marT="9526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zh-TW" altLang="en-US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        </a:t>
                      </a:r>
                      <a:r>
                        <a:rPr lang="en-US" altLang="zh-TW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0.64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zh-TW" altLang="en-US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          </a:t>
                      </a:r>
                      <a:r>
                        <a:rPr lang="en-US" altLang="zh-TW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0.41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zh-TW" altLang="en-US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          </a:t>
                      </a:r>
                      <a:r>
                        <a:rPr lang="en-US" altLang="zh-TW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0.03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zh-TW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  </a:t>
                      </a:r>
                      <a:r>
                        <a:rPr lang="en-US" altLang="zh-TW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1.08 </a:t>
                      </a:r>
                      <a:endParaRPr lang="en-US" altLang="zh-TW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u="none" strike="noStrike" dirty="0" smtClean="0">
                          <a:effectLst/>
                          <a:latin typeface="+mn-lt"/>
                        </a:rPr>
                        <a:t>0.94 </a:t>
                      </a:r>
                      <a:endParaRPr lang="en-US" altLang="zh-TW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4" marR="9524" marT="9526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zh-TW" altLang="en-US" sz="1200" u="none" strike="noStrike" dirty="0">
                          <a:effectLst/>
                          <a:latin typeface="+mn-lt"/>
                        </a:rPr>
                        <a:t>　</a:t>
                      </a:r>
                      <a:endParaRPr lang="zh-TW" alt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4" marR="9524" marT="9526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zh-TW" altLang="en-US" sz="1200" u="none" strike="noStrike" dirty="0">
                          <a:effectLst/>
                          <a:latin typeface="+mn-lt"/>
                        </a:rPr>
                        <a:t>　</a:t>
                      </a:r>
                      <a:endParaRPr lang="zh-TW" alt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4" marR="9524" marT="9526" marB="0" anchor="ctr"/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</a:tbl>
          </a:graphicData>
        </a:graphic>
      </p:graphicFrame>
      <p:sp>
        <p:nvSpPr>
          <p:cNvPr id="11" name="文字方塊 10"/>
          <p:cNvSpPr txBox="1">
            <a:spLocks noChangeArrowheads="1"/>
          </p:cNvSpPr>
          <p:nvPr/>
        </p:nvSpPr>
        <p:spPr bwMode="auto">
          <a:xfrm>
            <a:off x="193307" y="376208"/>
            <a:ext cx="8818562" cy="8925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algn="ctr" eaLnBrk="1" hangingPunct="1">
              <a:spcBef>
                <a:spcPct val="0"/>
              </a:spcBef>
              <a:buNone/>
            </a:pPr>
            <a:r>
              <a:rPr lang="en-US" altLang="zh-TW" sz="2400" b="1" dirty="0" smtClean="0">
                <a:ea typeface="Noto Sans Mono CJK TC Regular"/>
                <a:cs typeface="Calibri" pitchFamily="34" charset="0"/>
              </a:rPr>
              <a:t>              Year 2024 P&amp;L and Comparison with Previous Year</a:t>
            </a:r>
            <a:endParaRPr kumimoji="0" lang="zh-TW" altLang="en-US" sz="2400" b="1" dirty="0">
              <a:ea typeface="Noto Sans Mono CJK TC Regular"/>
              <a:cs typeface="Calibri" pitchFamily="34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kumimoji="0" lang="zh-TW" altLang="en-US" sz="2800" b="1" dirty="0">
              <a:latin typeface="Arial Black" pitchFamily="34" charset="0"/>
              <a:ea typeface="Noto Sans Mono CJK TC Regular"/>
              <a:cs typeface="Noto Sans Mono CJK TC Regular"/>
            </a:endParaRPr>
          </a:p>
        </p:txBody>
      </p:sp>
      <p:sp>
        <p:nvSpPr>
          <p:cNvPr id="13" name="文字方塊 9"/>
          <p:cNvSpPr txBox="1">
            <a:spLocks noChangeArrowheads="1"/>
          </p:cNvSpPr>
          <p:nvPr/>
        </p:nvSpPr>
        <p:spPr bwMode="auto">
          <a:xfrm>
            <a:off x="5004048" y="1362834"/>
            <a:ext cx="3817120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en-US" altLang="zh-TW" sz="1600" dirty="0" smtClean="0"/>
              <a:t>In Thousands of NT Dollars; EPS as in Dollar</a:t>
            </a:r>
            <a:endParaRPr kumimoji="0" lang="en-US" altLang="zh-TW" sz="1600" dirty="0"/>
          </a:p>
          <a:p>
            <a:pPr eaLnBrk="1" hangingPunct="1">
              <a:spcBef>
                <a:spcPct val="0"/>
              </a:spcBef>
              <a:buFontTx/>
              <a:buNone/>
            </a:pPr>
            <a:endParaRPr kumimoji="0" lang="zh-TW" altLang="en-US" sz="1400" dirty="0"/>
          </a:p>
        </p:txBody>
      </p:sp>
    </p:spTree>
    <p:extLst>
      <p:ext uri="{BB962C8B-B14F-4D97-AF65-F5344CB8AC3E}">
        <p14:creationId xmlns:p14="http://schemas.microsoft.com/office/powerpoint/2010/main" val="1542699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1" name="文字方塊 6"/>
          <p:cNvSpPr txBox="1">
            <a:spLocks noChangeArrowheads="1"/>
          </p:cNvSpPr>
          <p:nvPr/>
        </p:nvSpPr>
        <p:spPr bwMode="auto">
          <a:xfrm>
            <a:off x="1" y="6237288"/>
            <a:ext cx="9144000" cy="369887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TW" altLang="en-US" sz="1800">
              <a:solidFill>
                <a:prstClr val="black"/>
              </a:solidFill>
            </a:endParaRPr>
          </a:p>
        </p:txBody>
      </p:sp>
      <p:sp>
        <p:nvSpPr>
          <p:cNvPr id="4102" name="文字方塊 7"/>
          <p:cNvSpPr txBox="1">
            <a:spLocks noChangeArrowheads="1"/>
          </p:cNvSpPr>
          <p:nvPr/>
        </p:nvSpPr>
        <p:spPr bwMode="auto">
          <a:xfrm>
            <a:off x="1903413" y="942975"/>
            <a:ext cx="7235825" cy="252413"/>
          </a:xfrm>
          <a:prstGeom prst="rect">
            <a:avLst/>
          </a:prstGeom>
          <a:gradFill rotWithShape="0">
            <a:gsLst>
              <a:gs pos="0">
                <a:srgbClr val="FFF200"/>
              </a:gs>
              <a:gs pos="999">
                <a:srgbClr val="FFF200"/>
              </a:gs>
              <a:gs pos="19000">
                <a:srgbClr val="FF7A00"/>
              </a:gs>
              <a:gs pos="50000">
                <a:srgbClr val="FF0300"/>
              </a:gs>
              <a:gs pos="100000">
                <a:srgbClr val="4D0808"/>
              </a:gs>
            </a:gsLst>
            <a:lin ang="5400000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TW" altLang="en-US" sz="1800">
              <a:solidFill>
                <a:prstClr val="black"/>
              </a:solidFill>
            </a:endParaRPr>
          </a:p>
        </p:txBody>
      </p:sp>
      <p:sp>
        <p:nvSpPr>
          <p:cNvPr id="4103" name="文字方塊 10"/>
          <p:cNvSpPr txBox="1">
            <a:spLocks noChangeArrowheads="1"/>
          </p:cNvSpPr>
          <p:nvPr/>
        </p:nvSpPr>
        <p:spPr bwMode="auto">
          <a:xfrm>
            <a:off x="107404" y="6237287"/>
            <a:ext cx="259238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TW" sz="1800" dirty="0">
                <a:solidFill>
                  <a:prstClr val="white"/>
                </a:solidFill>
              </a:rPr>
              <a:t>www.geetech.com.tw</a:t>
            </a:r>
            <a:endParaRPr lang="zh-TW" altLang="en-US" sz="1800" dirty="0">
              <a:solidFill>
                <a:prstClr val="white"/>
              </a:solidFill>
            </a:endParaRPr>
          </a:p>
        </p:txBody>
      </p:sp>
      <p:sp>
        <p:nvSpPr>
          <p:cNvPr id="4104" name="文字方塊 9"/>
          <p:cNvSpPr txBox="1">
            <a:spLocks noChangeArrowheads="1"/>
          </p:cNvSpPr>
          <p:nvPr/>
        </p:nvSpPr>
        <p:spPr bwMode="auto">
          <a:xfrm>
            <a:off x="1" y="6607175"/>
            <a:ext cx="9144000" cy="368300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TW" altLang="en-US" sz="1800">
              <a:solidFill>
                <a:prstClr val="black"/>
              </a:solidFill>
            </a:endParaRPr>
          </a:p>
        </p:txBody>
      </p:sp>
      <p:pic>
        <p:nvPicPr>
          <p:cNvPr id="10" name="圖片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88640"/>
            <a:ext cx="1588770" cy="1291590"/>
          </a:xfrm>
          <a:prstGeom prst="rect">
            <a:avLst/>
          </a:prstGeom>
        </p:spPr>
      </p:pic>
      <p:graphicFrame>
        <p:nvGraphicFramePr>
          <p:cNvPr id="5" name="表格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10989279"/>
              </p:ext>
            </p:extLst>
          </p:nvPr>
        </p:nvGraphicFramePr>
        <p:xfrm>
          <a:off x="1535762" y="2060848"/>
          <a:ext cx="6133652" cy="230425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53721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529608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529608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537218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263189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altLang="zh-TW" sz="16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Noto Sans Mono CJK TC Regular"/>
                        </a:rPr>
                        <a:t>Product</a:t>
                      </a:r>
                      <a:r>
                        <a:rPr lang="en-US" altLang="zh-TW" sz="1600" b="0" i="0" u="none" strike="noStrike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Noto Sans Mono CJK TC Regular"/>
                        </a:rPr>
                        <a:t> </a:t>
                      </a:r>
                    </a:p>
                    <a:p>
                      <a:pPr algn="ctr" fontAlgn="ctr"/>
                      <a:r>
                        <a:rPr lang="en-US" altLang="zh-TW" sz="1600" b="0" i="0" u="none" strike="noStrike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Noto Sans Mono CJK TC Regular"/>
                        </a:rPr>
                        <a:t>Category</a:t>
                      </a:r>
                      <a:endParaRPr lang="zh-TW" alt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  <a:ea typeface="Noto Sans Mono CJK TC Regular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altLang="zh-TW" sz="16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Noto Sans Mono CJK TC Regular"/>
                        </a:rPr>
                        <a:t>Revenue</a:t>
                      </a:r>
                      <a:endParaRPr lang="zh-TW" alt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  <a:ea typeface="Noto Sans Mono CJK TC Regular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endParaRPr lang="zh-TW" alt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  <a:ea typeface="Noto Sans Mono CJK TC Regular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63189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u="none" strike="noStrike" dirty="0" smtClean="0">
                          <a:effectLst/>
                          <a:ea typeface="Noto Sans Mono CJK TC Regular"/>
                        </a:rPr>
                        <a:t>2024</a:t>
                      </a:r>
                      <a:r>
                        <a:rPr lang="zh-TW" altLang="en-US" sz="1600" u="none" strike="noStrike" baseline="0" dirty="0" smtClean="0">
                          <a:effectLst/>
                          <a:ea typeface="Noto Sans Mono CJK TC Regular"/>
                        </a:rPr>
                        <a:t> </a:t>
                      </a:r>
                      <a:r>
                        <a:rPr lang="en-US" altLang="zh-TW" sz="1600" u="none" strike="noStrike" baseline="0" dirty="0" smtClean="0">
                          <a:effectLst/>
                          <a:ea typeface="Noto Sans Mono CJK TC Regular"/>
                        </a:rPr>
                        <a:t>Q1~Q3</a:t>
                      </a:r>
                      <a:endParaRPr lang="zh-TW" alt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  <a:ea typeface="Noto Sans Mono CJK TC Regular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u="none" strike="noStrike" dirty="0" smtClean="0">
                          <a:effectLst/>
                          <a:ea typeface="Noto Sans Mono CJK TC Regular"/>
                        </a:rPr>
                        <a:t>2023</a:t>
                      </a:r>
                      <a:r>
                        <a:rPr lang="zh-TW" altLang="en-US" sz="1600" u="none" strike="noStrike" baseline="0" dirty="0" smtClean="0">
                          <a:effectLst/>
                          <a:ea typeface="Noto Sans Mono CJK TC Regular"/>
                        </a:rPr>
                        <a:t> </a:t>
                      </a:r>
                      <a:r>
                        <a:rPr lang="en-US" altLang="zh-TW" sz="1600" u="none" strike="noStrike" baseline="0" dirty="0" smtClean="0">
                          <a:effectLst/>
                          <a:ea typeface="Noto Sans Mono CJK TC Regular"/>
                        </a:rPr>
                        <a:t>Q1~Q3</a:t>
                      </a:r>
                      <a:endParaRPr lang="zh-TW" alt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  <a:ea typeface="Noto Sans Mono CJK TC Regular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Noto Sans Mono CJK TC Regular"/>
                        </a:rPr>
                        <a:t>Differences</a:t>
                      </a:r>
                      <a:endParaRPr lang="zh-TW" alt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  <a:ea typeface="Noto Sans Mono CJK TC Regular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37718"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TW" sz="16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Noto Sans Mono CJK TC Regular"/>
                        </a:rPr>
                        <a:t>Planer</a:t>
                      </a:r>
                      <a:endParaRPr lang="zh-TW" alt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  <a:ea typeface="Noto Sans Mono CJK TC Regular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zh-TW" altLang="en-US" sz="1600" u="none" strike="noStrike" dirty="0">
                          <a:effectLst/>
                          <a:ea typeface="Noto Sans Mono CJK TC Regular"/>
                        </a:rPr>
                        <a:t>        </a:t>
                      </a:r>
                      <a:r>
                        <a:rPr lang="en-US" altLang="zh-TW" sz="1600" u="none" strike="noStrike" dirty="0" smtClean="0">
                          <a:effectLst/>
                          <a:ea typeface="Noto Sans Mono CJK TC Regular"/>
                        </a:rPr>
                        <a:t>455,070 </a:t>
                      </a:r>
                      <a:endParaRPr lang="en-US" altLang="zh-TW" sz="1600" b="1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  <a:ea typeface="Noto Sans Mono CJK TC Regular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zh-TW" altLang="en-US" sz="1600" u="none" strike="noStrike" dirty="0">
                          <a:effectLst/>
                          <a:ea typeface="Noto Sans Mono CJK TC Regular"/>
                        </a:rPr>
                        <a:t>        </a:t>
                      </a:r>
                      <a:r>
                        <a:rPr lang="en-US" altLang="zh-TW" sz="1600" u="none" strike="noStrike" dirty="0" smtClean="0">
                          <a:effectLst/>
                          <a:ea typeface="Noto Sans Mono CJK TC Regular"/>
                        </a:rPr>
                        <a:t>495,317 </a:t>
                      </a:r>
                      <a:endParaRPr lang="en-US" altLang="zh-TW" sz="1600" b="1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  <a:ea typeface="Noto Sans Mono CJK TC Regular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u="none" strike="noStrike" dirty="0">
                          <a:effectLst/>
                          <a:ea typeface="Noto Sans Mono CJK TC Regular"/>
                        </a:rPr>
                        <a:t>(</a:t>
                      </a:r>
                      <a:r>
                        <a:rPr lang="en-US" altLang="zh-TW" sz="1600" u="none" strike="noStrike" dirty="0" smtClean="0">
                          <a:effectLst/>
                          <a:ea typeface="Noto Sans Mono CJK TC Regular"/>
                        </a:rPr>
                        <a:t>40,247)</a:t>
                      </a:r>
                      <a:endParaRPr lang="en-US" altLang="zh-TW" sz="1600" b="1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  <a:ea typeface="Noto Sans Mono CJK TC Regular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60040"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TW" sz="16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Noto Sans Mono CJK TC Regular"/>
                        </a:rPr>
                        <a:t>Table</a:t>
                      </a:r>
                      <a:r>
                        <a:rPr lang="en-US" altLang="zh-TW" sz="1600" b="0" i="0" u="none" strike="noStrike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Noto Sans Mono CJK TC Regular"/>
                        </a:rPr>
                        <a:t> Saw</a:t>
                      </a:r>
                      <a:endParaRPr lang="zh-TW" alt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  <a:ea typeface="Noto Sans Mono CJK TC Regular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zh-TW" altLang="en-US" sz="1600" u="none" strike="noStrike" dirty="0">
                          <a:effectLst/>
                          <a:ea typeface="Noto Sans Mono CJK TC Regular"/>
                        </a:rPr>
                        <a:t>        </a:t>
                      </a:r>
                      <a:r>
                        <a:rPr lang="en-US" altLang="zh-TW" sz="1600" u="none" strike="noStrike" dirty="0" smtClean="0">
                          <a:effectLst/>
                          <a:ea typeface="Noto Sans Mono CJK TC Regular"/>
                        </a:rPr>
                        <a:t>279,652 </a:t>
                      </a:r>
                      <a:endParaRPr lang="en-US" altLang="zh-TW" sz="1600" b="1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  <a:ea typeface="Noto Sans Mono CJK TC Regular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zh-TW" altLang="en-US" sz="1600" u="none" strike="noStrike" dirty="0">
                          <a:effectLst/>
                          <a:ea typeface="Noto Sans Mono CJK TC Regular"/>
                        </a:rPr>
                        <a:t>        </a:t>
                      </a:r>
                      <a:r>
                        <a:rPr lang="en-US" altLang="zh-TW" sz="1600" u="none" strike="noStrike" dirty="0" smtClean="0">
                          <a:effectLst/>
                          <a:ea typeface="Noto Sans Mono CJK TC Regular"/>
                        </a:rPr>
                        <a:t>285,744 </a:t>
                      </a:r>
                      <a:endParaRPr lang="en-US" altLang="zh-TW" sz="1600" b="1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  <a:ea typeface="Noto Sans Mono CJK TC Regular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u="none" strike="noStrike" dirty="0" smtClean="0">
                          <a:effectLst/>
                          <a:ea typeface="Noto Sans Mono CJK TC Regular"/>
                        </a:rPr>
                        <a:t>(6,092)</a:t>
                      </a:r>
                      <a:endParaRPr lang="en-US" altLang="zh-TW" sz="1600" b="1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  <a:ea typeface="Noto Sans Mono CJK TC Regular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60040"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TW" sz="16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Noto Sans Mono CJK TC Regular"/>
                        </a:rPr>
                        <a:t>Jointer</a:t>
                      </a:r>
                      <a:endParaRPr lang="zh-TW" alt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  <a:ea typeface="Noto Sans Mono CJK TC Regular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zh-TW" altLang="en-US" sz="1600" u="none" strike="noStrike" dirty="0">
                          <a:effectLst/>
                          <a:ea typeface="Noto Sans Mono CJK TC Regular"/>
                        </a:rPr>
                        <a:t>        </a:t>
                      </a:r>
                      <a:r>
                        <a:rPr lang="en-US" altLang="zh-TW" sz="1600" u="none" strike="noStrike" dirty="0" smtClean="0">
                          <a:effectLst/>
                          <a:ea typeface="Noto Sans Mono CJK TC Regular"/>
                        </a:rPr>
                        <a:t>115,196 </a:t>
                      </a:r>
                      <a:endParaRPr lang="en-US" altLang="zh-TW" sz="1600" b="1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  <a:ea typeface="Noto Sans Mono CJK TC Regular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zh-TW" altLang="en-US" sz="1600" u="none" strike="noStrike" dirty="0">
                          <a:effectLst/>
                          <a:ea typeface="Noto Sans Mono CJK TC Regular"/>
                        </a:rPr>
                        <a:t>        </a:t>
                      </a:r>
                      <a:r>
                        <a:rPr lang="en-US" altLang="zh-TW" sz="1600" u="none" strike="noStrike" dirty="0" smtClean="0">
                          <a:effectLst/>
                          <a:ea typeface="Noto Sans Mono CJK TC Regular"/>
                        </a:rPr>
                        <a:t>127,542 </a:t>
                      </a:r>
                      <a:endParaRPr lang="en-US" altLang="zh-TW" sz="1600" b="1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  <a:ea typeface="Noto Sans Mono CJK TC Regular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u="none" strike="noStrike" dirty="0">
                          <a:effectLst/>
                          <a:ea typeface="Noto Sans Mono CJK TC Regular"/>
                        </a:rPr>
                        <a:t>(</a:t>
                      </a:r>
                      <a:r>
                        <a:rPr lang="en-US" altLang="zh-TW" sz="1600" u="none" strike="noStrike" dirty="0" smtClean="0">
                          <a:effectLst/>
                          <a:ea typeface="Noto Sans Mono CJK TC Regular"/>
                        </a:rPr>
                        <a:t>12,346)</a:t>
                      </a:r>
                      <a:endParaRPr lang="en-US" altLang="zh-TW" sz="1600" b="1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  <a:ea typeface="Noto Sans Mono CJK TC Regular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82363"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TW" sz="16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Noto Sans Mono CJK TC Regular"/>
                        </a:rPr>
                        <a:t>Other</a:t>
                      </a:r>
                      <a:endParaRPr lang="zh-TW" alt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  <a:ea typeface="Noto Sans Mono CJK TC Regular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zh-TW" altLang="en-US" sz="1600" u="none" strike="noStrike" dirty="0">
                          <a:effectLst/>
                          <a:ea typeface="Noto Sans Mono CJK TC Regular"/>
                        </a:rPr>
                        <a:t>        </a:t>
                      </a:r>
                      <a:r>
                        <a:rPr lang="en-US" altLang="zh-TW" sz="1600" u="none" strike="noStrike" dirty="0" smtClean="0">
                          <a:effectLst/>
                          <a:ea typeface="Noto Sans Mono CJK TC Regular"/>
                        </a:rPr>
                        <a:t>195,597 </a:t>
                      </a:r>
                      <a:endParaRPr lang="en-US" altLang="zh-TW" sz="1600" b="1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  <a:ea typeface="Noto Sans Mono CJK TC Regular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u="none" strike="noStrike" dirty="0" smtClean="0">
                          <a:effectLst/>
                          <a:ea typeface="Noto Sans Mono CJK TC Regular"/>
                        </a:rPr>
                        <a:t>192,643</a:t>
                      </a:r>
                      <a:endParaRPr lang="en-US" altLang="zh-TW" sz="1600" b="1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  <a:ea typeface="Noto Sans Mono CJK TC Regular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u="none" strike="noStrike" dirty="0" smtClean="0">
                          <a:effectLst/>
                          <a:ea typeface="Noto Sans Mono CJK TC Regular"/>
                        </a:rPr>
                        <a:t>2,954</a:t>
                      </a:r>
                      <a:endParaRPr lang="en-US" altLang="zh-TW" sz="1600" b="1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  <a:ea typeface="Noto Sans Mono CJK TC Regular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37717"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TW" sz="16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Noto Sans Mono CJK TC Regular"/>
                        </a:rPr>
                        <a:t>Total</a:t>
                      </a:r>
                      <a:endParaRPr lang="zh-TW" alt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  <a:ea typeface="Noto Sans Mono CJK TC Regular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zh-TW" altLang="en-US" sz="1600" u="none" strike="noStrike" dirty="0">
                          <a:effectLst/>
                          <a:ea typeface="Noto Sans Mono CJK TC Regular"/>
                        </a:rPr>
                        <a:t>     </a:t>
                      </a:r>
                      <a:r>
                        <a:rPr lang="en-US" altLang="zh-TW" sz="1600" u="none" strike="noStrike" dirty="0" smtClean="0">
                          <a:effectLst/>
                          <a:ea typeface="Noto Sans Mono CJK TC Regular"/>
                        </a:rPr>
                        <a:t>1,045,515 </a:t>
                      </a:r>
                      <a:endParaRPr lang="en-US" altLang="zh-TW" sz="1600" b="1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  <a:ea typeface="Noto Sans Mono CJK TC Regular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zh-TW" altLang="en-US" sz="1600" u="none" strike="noStrike" dirty="0">
                          <a:effectLst/>
                          <a:ea typeface="Noto Sans Mono CJK TC Regular"/>
                        </a:rPr>
                        <a:t>     </a:t>
                      </a:r>
                      <a:r>
                        <a:rPr lang="en-US" altLang="zh-TW" sz="1600" u="none" strike="noStrike" dirty="0" smtClean="0">
                          <a:effectLst/>
                          <a:ea typeface="Noto Sans Mono CJK TC Regular"/>
                        </a:rPr>
                        <a:t>1,101,246 </a:t>
                      </a:r>
                      <a:endParaRPr lang="en-US" altLang="zh-TW" sz="1600" b="1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  <a:ea typeface="Noto Sans Mono CJK TC Regular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u="none" strike="noStrike" dirty="0" smtClean="0">
                          <a:effectLst/>
                          <a:ea typeface="Noto Sans Mono CJK TC Regular"/>
                        </a:rPr>
                        <a:t>(55,731)</a:t>
                      </a:r>
                      <a:endParaRPr lang="en-US" altLang="zh-TW" sz="1600" b="1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  <a:ea typeface="Noto Sans Mono CJK TC Regular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</a:tbl>
          </a:graphicData>
        </a:graphic>
      </p:graphicFrame>
      <p:sp>
        <p:nvSpPr>
          <p:cNvPr id="11" name="矩形 10"/>
          <p:cNvSpPr/>
          <p:nvPr/>
        </p:nvSpPr>
        <p:spPr>
          <a:xfrm>
            <a:off x="1547665" y="4410978"/>
            <a:ext cx="6192688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TW" sz="1400" dirty="0" smtClean="0">
                <a:latin typeface="+mj-lt"/>
                <a:ea typeface="Noto Sans Mono CJK TC Regular"/>
              </a:rPr>
              <a:t>In comparison with year 2023 first 3 quarters, year 2024 product category,:</a:t>
            </a:r>
          </a:p>
          <a:p>
            <a:pPr algn="ctr"/>
            <a:r>
              <a:rPr lang="en-US" altLang="zh-TW" sz="1400" dirty="0" smtClean="0">
                <a:latin typeface="+mj-lt"/>
                <a:ea typeface="Noto Sans Mono CJK TC Regular"/>
              </a:rPr>
              <a:t>Planer  revenue decreased 40 million NT dollars. </a:t>
            </a:r>
          </a:p>
          <a:p>
            <a:pPr algn="ctr"/>
            <a:r>
              <a:rPr lang="en-US" altLang="zh-TW" sz="1400" dirty="0" smtClean="0">
                <a:latin typeface="+mj-lt"/>
                <a:ea typeface="Noto Sans Mono CJK TC Regular"/>
              </a:rPr>
              <a:t>Table Saw revenue decreased 6 million NT dollars.</a:t>
            </a:r>
          </a:p>
          <a:p>
            <a:pPr algn="ctr"/>
            <a:r>
              <a:rPr lang="en-US" altLang="zh-TW" sz="1400" dirty="0" smtClean="0">
                <a:latin typeface="+mj-lt"/>
                <a:ea typeface="Noto Sans Mono CJK TC Regular"/>
              </a:rPr>
              <a:t>Jointer revenue decreased 12 million NT dollars.</a:t>
            </a:r>
          </a:p>
          <a:p>
            <a:pPr algn="ctr"/>
            <a:r>
              <a:rPr lang="en-US" altLang="zh-TW" sz="1400" dirty="0" smtClean="0">
                <a:latin typeface="+mj-lt"/>
                <a:ea typeface="Noto Sans Mono CJK TC Regular"/>
              </a:rPr>
              <a:t>Other Category revenue increased approx. 3 million dollars. </a:t>
            </a:r>
          </a:p>
          <a:p>
            <a:pPr algn="ctr"/>
            <a:r>
              <a:rPr lang="en-US" altLang="zh-TW" sz="1400" dirty="0" smtClean="0">
                <a:latin typeface="+mj-lt"/>
                <a:ea typeface="Noto Sans Mono CJK TC Regular"/>
              </a:rPr>
              <a:t>Overall Revenue decreased 55 million dollars. </a:t>
            </a:r>
          </a:p>
        </p:txBody>
      </p:sp>
      <p:sp>
        <p:nvSpPr>
          <p:cNvPr id="13" name="文字方塊 10"/>
          <p:cNvSpPr txBox="1">
            <a:spLocks noChangeArrowheads="1"/>
          </p:cNvSpPr>
          <p:nvPr/>
        </p:nvSpPr>
        <p:spPr bwMode="auto">
          <a:xfrm>
            <a:off x="505966" y="188640"/>
            <a:ext cx="8505531" cy="12618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None/>
            </a:pPr>
            <a:r>
              <a:rPr lang="en-US" altLang="zh-TW" sz="2400" b="1" dirty="0" smtClean="0">
                <a:ea typeface="Noto Sans Mono CJK TC Regular"/>
                <a:cs typeface="Calibri" pitchFamily="34" charset="0"/>
              </a:rPr>
              <a:t>                   Year 2024 Q1 ~ Q3 Revenue by Product </a:t>
            </a:r>
          </a:p>
          <a:p>
            <a:pPr eaLnBrk="1" hangingPunct="1">
              <a:spcBef>
                <a:spcPct val="0"/>
              </a:spcBef>
              <a:buNone/>
            </a:pPr>
            <a:r>
              <a:rPr lang="en-US" altLang="zh-TW" sz="2400" b="1" dirty="0">
                <a:ea typeface="Noto Sans Mono CJK TC Regular"/>
                <a:cs typeface="Calibri" pitchFamily="34" charset="0"/>
              </a:rPr>
              <a:t> </a:t>
            </a:r>
            <a:r>
              <a:rPr lang="en-US" altLang="zh-TW" sz="2400" b="1" dirty="0" smtClean="0">
                <a:ea typeface="Noto Sans Mono CJK TC Regular"/>
                <a:cs typeface="Calibri" pitchFamily="34" charset="0"/>
              </a:rPr>
              <a:t>                  Category and Comparison with Previous Year</a:t>
            </a:r>
            <a:endParaRPr kumimoji="0" lang="zh-TW" altLang="en-US" sz="2400" b="1" dirty="0">
              <a:ea typeface="Noto Sans Mono CJK TC Regular"/>
              <a:cs typeface="Calibri" pitchFamily="34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kumimoji="0" lang="zh-TW" altLang="en-US" sz="2800" b="1" dirty="0">
              <a:latin typeface="Arial Black" pitchFamily="34" charset="0"/>
              <a:ea typeface="Noto Sans Mono CJK TC Regular"/>
              <a:cs typeface="Noto Sans Mono CJK TC Regular"/>
            </a:endParaRPr>
          </a:p>
        </p:txBody>
      </p:sp>
      <p:sp>
        <p:nvSpPr>
          <p:cNvPr id="14" name="文字方塊 9"/>
          <p:cNvSpPr txBox="1">
            <a:spLocks noChangeArrowheads="1"/>
          </p:cNvSpPr>
          <p:nvPr/>
        </p:nvSpPr>
        <p:spPr bwMode="auto">
          <a:xfrm>
            <a:off x="5220072" y="1578858"/>
            <a:ext cx="2520280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en-US" altLang="zh-TW" sz="1600" dirty="0" smtClean="0"/>
              <a:t>In Thousands of NT Dollars</a:t>
            </a:r>
            <a:endParaRPr kumimoji="0" lang="en-US" altLang="zh-TW" sz="1600" dirty="0"/>
          </a:p>
          <a:p>
            <a:pPr eaLnBrk="1" hangingPunct="1">
              <a:spcBef>
                <a:spcPct val="0"/>
              </a:spcBef>
              <a:buFontTx/>
              <a:buNone/>
            </a:pPr>
            <a:endParaRPr kumimoji="0" lang="zh-TW" altLang="en-US" sz="1400" dirty="0"/>
          </a:p>
        </p:txBody>
      </p:sp>
    </p:spTree>
    <p:extLst>
      <p:ext uri="{BB962C8B-B14F-4D97-AF65-F5344CB8AC3E}">
        <p14:creationId xmlns:p14="http://schemas.microsoft.com/office/powerpoint/2010/main" val="2637356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3555</TotalTime>
  <Words>637</Words>
  <Application>Microsoft Office PowerPoint</Application>
  <PresentationFormat>如螢幕大小 (4:3)</PresentationFormat>
  <Paragraphs>275</Paragraphs>
  <Slides>14</Slides>
  <Notes>1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14</vt:i4>
      </vt:variant>
    </vt:vector>
  </HeadingPairs>
  <TitlesOfParts>
    <vt:vector size="15" baseType="lpstr">
      <vt:lpstr>Office 佈景主題</vt:lpstr>
      <vt:lpstr>      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803林益存</dc:creator>
  <cp:lastModifiedBy>206莊佳玲/董事長特助[Jolion]</cp:lastModifiedBy>
  <cp:revision>209</cp:revision>
  <cp:lastPrinted>2022-11-23T01:26:03Z</cp:lastPrinted>
  <dcterms:created xsi:type="dcterms:W3CDTF">2017-04-05T01:57:54Z</dcterms:created>
  <dcterms:modified xsi:type="dcterms:W3CDTF">2024-12-10T02:54:12Z</dcterms:modified>
</cp:coreProperties>
</file>