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66" r:id="rId2"/>
    <p:sldId id="322" r:id="rId3"/>
    <p:sldId id="323" r:id="rId4"/>
    <p:sldId id="329" r:id="rId5"/>
    <p:sldId id="330" r:id="rId6"/>
    <p:sldId id="331" r:id="rId7"/>
    <p:sldId id="332" r:id="rId8"/>
    <p:sldId id="333" r:id="rId9"/>
    <p:sldId id="297" r:id="rId10"/>
    <p:sldId id="298" r:id="rId11"/>
    <p:sldId id="299" r:id="rId12"/>
    <p:sldId id="300" r:id="rId13"/>
    <p:sldId id="310" r:id="rId14"/>
    <p:sldId id="311" r:id="rId15"/>
    <p:sldId id="313" r:id="rId16"/>
    <p:sldId id="324" r:id="rId17"/>
    <p:sldId id="325" r:id="rId18"/>
    <p:sldId id="327" r:id="rId19"/>
    <p:sldId id="334" r:id="rId20"/>
    <p:sldId id="335" r:id="rId21"/>
    <p:sldId id="29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514" y="9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88090101\Desktop\&#20844;&#21496;&#31777;&#22577;\&#29151;&#36939;&#32318;&#25928;&#26609;&#29376;&#22294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88090101\Desktop\&#20844;&#21496;&#31777;&#22577;\&#29151;&#36939;&#32318;&#25928;&#26609;&#29376;&#2229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plotArea>
      <c:layout/>
      <c:barChart>
        <c:barDir val="col"/>
        <c:grouping val="clustered"/>
        <c:ser>
          <c:idx val="0"/>
          <c:order val="0"/>
          <c:tx>
            <c:strRef>
              <c:f>Sheet1!$A$3</c:f>
              <c:strCache>
                <c:ptCount val="1"/>
                <c:pt idx="0">
                  <c:v>Sales Revenue</c:v>
                </c:pt>
              </c:strCache>
            </c:strRef>
          </c:tx>
          <c:cat>
            <c:strRef>
              <c:f>Sheet1!$B$2:$G$2</c:f>
              <c:strCache>
                <c:ptCount val="6"/>
                <c:pt idx="0">
                  <c:v>107.1~9 </c:v>
                </c:pt>
                <c:pt idx="1">
                  <c:v>106</c:v>
                </c:pt>
                <c:pt idx="2">
                  <c:v>105</c:v>
                </c:pt>
                <c:pt idx="3">
                  <c:v>104</c:v>
                </c:pt>
                <c:pt idx="4">
                  <c:v>103</c:v>
                </c:pt>
                <c:pt idx="5">
                  <c:v>102</c:v>
                </c:pt>
              </c:strCache>
            </c:strRef>
          </c:cat>
          <c:val>
            <c:numRef>
              <c:f>Sheet1!$B$3:$G$3</c:f>
              <c:numCache>
                <c:formatCode>#,##0</c:formatCode>
                <c:ptCount val="6"/>
                <c:pt idx="0">
                  <c:v>2712288</c:v>
                </c:pt>
                <c:pt idx="1">
                  <c:v>3653294</c:v>
                </c:pt>
                <c:pt idx="2">
                  <c:v>3528444</c:v>
                </c:pt>
                <c:pt idx="3">
                  <c:v>2887841</c:v>
                </c:pt>
                <c:pt idx="4">
                  <c:v>2688034</c:v>
                </c:pt>
                <c:pt idx="5">
                  <c:v>1838154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Gross Profit </c:v>
                </c:pt>
              </c:strCache>
            </c:strRef>
          </c:tx>
          <c:cat>
            <c:strRef>
              <c:f>Sheet1!$B$2:$G$2</c:f>
              <c:strCache>
                <c:ptCount val="6"/>
                <c:pt idx="0">
                  <c:v>107.1~9 </c:v>
                </c:pt>
                <c:pt idx="1">
                  <c:v>106</c:v>
                </c:pt>
                <c:pt idx="2">
                  <c:v>105</c:v>
                </c:pt>
                <c:pt idx="3">
                  <c:v>104</c:v>
                </c:pt>
                <c:pt idx="4">
                  <c:v>103</c:v>
                </c:pt>
                <c:pt idx="5">
                  <c:v>102</c:v>
                </c:pt>
              </c:strCache>
            </c:strRef>
          </c:cat>
          <c:val>
            <c:numRef>
              <c:f>Sheet1!$B$4:$G$4</c:f>
              <c:numCache>
                <c:formatCode>#,##0</c:formatCode>
                <c:ptCount val="6"/>
                <c:pt idx="0">
                  <c:v>346966</c:v>
                </c:pt>
                <c:pt idx="1">
                  <c:v>592691</c:v>
                </c:pt>
                <c:pt idx="2">
                  <c:v>765090</c:v>
                </c:pt>
                <c:pt idx="3">
                  <c:v>614414</c:v>
                </c:pt>
                <c:pt idx="4">
                  <c:v>410380</c:v>
                </c:pt>
                <c:pt idx="5">
                  <c:v>227935</c:v>
                </c:pt>
              </c:numCache>
            </c:numRef>
          </c:val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Operating Profit</c:v>
                </c:pt>
              </c:strCache>
            </c:strRef>
          </c:tx>
          <c:cat>
            <c:strRef>
              <c:f>Sheet1!$B$2:$G$2</c:f>
              <c:strCache>
                <c:ptCount val="6"/>
                <c:pt idx="0">
                  <c:v>107.1~9 </c:v>
                </c:pt>
                <c:pt idx="1">
                  <c:v>106</c:v>
                </c:pt>
                <c:pt idx="2">
                  <c:v>105</c:v>
                </c:pt>
                <c:pt idx="3">
                  <c:v>104</c:v>
                </c:pt>
                <c:pt idx="4">
                  <c:v>103</c:v>
                </c:pt>
                <c:pt idx="5">
                  <c:v>102</c:v>
                </c:pt>
              </c:strCache>
            </c:strRef>
          </c:cat>
          <c:val>
            <c:numRef>
              <c:f>Sheet1!$B$7:$G$7</c:f>
              <c:numCache>
                <c:formatCode>#,##0</c:formatCode>
                <c:ptCount val="6"/>
                <c:pt idx="0">
                  <c:v>104443</c:v>
                </c:pt>
                <c:pt idx="1">
                  <c:v>267026</c:v>
                </c:pt>
                <c:pt idx="2">
                  <c:v>431154</c:v>
                </c:pt>
                <c:pt idx="3">
                  <c:v>297641</c:v>
                </c:pt>
                <c:pt idx="4">
                  <c:v>139588</c:v>
                </c:pt>
                <c:pt idx="5">
                  <c:v>-40469</c:v>
                </c:pt>
              </c:numCache>
            </c:numRef>
          </c:val>
        </c:ser>
        <c:ser>
          <c:idx val="3"/>
          <c:order val="3"/>
          <c:tx>
            <c:strRef>
              <c:f>Sheet1!$A$9</c:f>
              <c:strCache>
                <c:ptCount val="1"/>
                <c:pt idx="0">
                  <c:v>Net Profit</c:v>
                </c:pt>
              </c:strCache>
            </c:strRef>
          </c:tx>
          <c:cat>
            <c:strRef>
              <c:f>Sheet1!$B$2:$G$2</c:f>
              <c:strCache>
                <c:ptCount val="6"/>
                <c:pt idx="0">
                  <c:v>107.1~9 </c:v>
                </c:pt>
                <c:pt idx="1">
                  <c:v>106</c:v>
                </c:pt>
                <c:pt idx="2">
                  <c:v>105</c:v>
                </c:pt>
                <c:pt idx="3">
                  <c:v>104</c:v>
                </c:pt>
                <c:pt idx="4">
                  <c:v>103</c:v>
                </c:pt>
                <c:pt idx="5">
                  <c:v>102</c:v>
                </c:pt>
              </c:strCache>
            </c:strRef>
          </c:cat>
          <c:val>
            <c:numRef>
              <c:f>Sheet1!$B$9:$G$9</c:f>
              <c:numCache>
                <c:formatCode>#,##0</c:formatCode>
                <c:ptCount val="6"/>
                <c:pt idx="0">
                  <c:v>107529</c:v>
                </c:pt>
                <c:pt idx="1">
                  <c:v>134993</c:v>
                </c:pt>
                <c:pt idx="2">
                  <c:v>344509</c:v>
                </c:pt>
                <c:pt idx="3">
                  <c:v>283152</c:v>
                </c:pt>
                <c:pt idx="4">
                  <c:v>162324</c:v>
                </c:pt>
                <c:pt idx="5">
                  <c:v>-22759</c:v>
                </c:pt>
              </c:numCache>
            </c:numRef>
          </c:val>
        </c:ser>
        <c:axId val="89673728"/>
        <c:axId val="89675264"/>
      </c:barChart>
      <c:catAx>
        <c:axId val="89673728"/>
        <c:scaling>
          <c:orientation val="minMax"/>
        </c:scaling>
        <c:axPos val="b"/>
        <c:tickLblPos val="nextTo"/>
        <c:crossAx val="89675264"/>
        <c:crosses val="autoZero"/>
        <c:auto val="1"/>
        <c:lblAlgn val="ctr"/>
        <c:lblOffset val="100"/>
      </c:catAx>
      <c:valAx>
        <c:axId val="89675264"/>
        <c:scaling>
          <c:orientation val="minMax"/>
        </c:scaling>
        <c:axPos val="l"/>
        <c:majorGridlines/>
        <c:numFmt formatCode="#,##0" sourceLinked="1"/>
        <c:tickLblPos val="nextTo"/>
        <c:crossAx val="896737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plotArea>
      <c:layout/>
      <c:lineChart>
        <c:grouping val="standard"/>
        <c:ser>
          <c:idx val="0"/>
          <c:order val="0"/>
          <c:tx>
            <c:strRef>
              <c:f>Sheet1!$A$5</c:f>
              <c:strCache>
                <c:ptCount val="1"/>
                <c:pt idx="0">
                  <c:v>Gross Margin</c:v>
                </c:pt>
              </c:strCache>
            </c:strRef>
          </c:tx>
          <c:dLbls>
            <c:showVal val="1"/>
          </c:dLbls>
          <c:cat>
            <c:strRef>
              <c:f>Sheet1!$B$2:$G$2</c:f>
              <c:strCache>
                <c:ptCount val="6"/>
                <c:pt idx="0">
                  <c:v>107.1~9 </c:v>
                </c:pt>
                <c:pt idx="1">
                  <c:v>106</c:v>
                </c:pt>
                <c:pt idx="2">
                  <c:v>105</c:v>
                </c:pt>
                <c:pt idx="3">
                  <c:v>104</c:v>
                </c:pt>
                <c:pt idx="4">
                  <c:v>103</c:v>
                </c:pt>
                <c:pt idx="5">
                  <c:v>102</c:v>
                </c:pt>
              </c:strCache>
            </c:strRef>
          </c:cat>
          <c:val>
            <c:numRef>
              <c:f>Sheet1!$B$5:$G$5</c:f>
              <c:numCache>
                <c:formatCode>0.00%</c:formatCode>
                <c:ptCount val="6"/>
                <c:pt idx="0">
                  <c:v>0.12790000000000001</c:v>
                </c:pt>
                <c:pt idx="1">
                  <c:v>0.16220000000000001</c:v>
                </c:pt>
                <c:pt idx="2">
                  <c:v>0.21680000000000002</c:v>
                </c:pt>
                <c:pt idx="3">
                  <c:v>0.21280000000000002</c:v>
                </c:pt>
                <c:pt idx="4">
                  <c:v>0.15270000000000003</c:v>
                </c:pt>
                <c:pt idx="5">
                  <c:v>0.12400000000000001</c:v>
                </c:pt>
              </c:numCache>
            </c:numRef>
          </c:val>
        </c:ser>
        <c:ser>
          <c:idx val="1"/>
          <c:order val="1"/>
          <c:tx>
            <c:strRef>
              <c:f>Sheet1!$A$8</c:f>
              <c:strCache>
                <c:ptCount val="1"/>
                <c:pt idx="0">
                  <c:v>Operating Margin</c:v>
                </c:pt>
              </c:strCache>
            </c:strRef>
          </c:tx>
          <c:dLbls>
            <c:showVal val="1"/>
          </c:dLbls>
          <c:cat>
            <c:strRef>
              <c:f>Sheet1!$B$2:$G$2</c:f>
              <c:strCache>
                <c:ptCount val="6"/>
                <c:pt idx="0">
                  <c:v>107.1~9 </c:v>
                </c:pt>
                <c:pt idx="1">
                  <c:v>106</c:v>
                </c:pt>
                <c:pt idx="2">
                  <c:v>105</c:v>
                </c:pt>
                <c:pt idx="3">
                  <c:v>104</c:v>
                </c:pt>
                <c:pt idx="4">
                  <c:v>103</c:v>
                </c:pt>
                <c:pt idx="5">
                  <c:v>102</c:v>
                </c:pt>
              </c:strCache>
            </c:strRef>
          </c:cat>
          <c:val>
            <c:numRef>
              <c:f>Sheet1!$B$8:$G$8</c:f>
              <c:numCache>
                <c:formatCode>0.00%</c:formatCode>
                <c:ptCount val="6"/>
                <c:pt idx="0">
                  <c:v>3.85E-2</c:v>
                </c:pt>
                <c:pt idx="1">
                  <c:v>7.3099999999999998E-2</c:v>
                </c:pt>
                <c:pt idx="2">
                  <c:v>0.12220000000000002</c:v>
                </c:pt>
                <c:pt idx="3">
                  <c:v>0.10310000000000001</c:v>
                </c:pt>
                <c:pt idx="4">
                  <c:v>5.1900000000000002E-2</c:v>
                </c:pt>
                <c:pt idx="5">
                  <c:v>-2.1999999999999999E-2</c:v>
                </c:pt>
              </c:numCache>
            </c:numRef>
          </c:val>
        </c:ser>
        <c:marker val="1"/>
        <c:axId val="89718144"/>
        <c:axId val="91292800"/>
      </c:lineChart>
      <c:catAx>
        <c:axId val="89718144"/>
        <c:scaling>
          <c:orientation val="minMax"/>
        </c:scaling>
        <c:axPos val="b"/>
        <c:tickLblPos val="nextTo"/>
        <c:crossAx val="91292800"/>
        <c:crosses val="autoZero"/>
        <c:auto val="1"/>
        <c:lblAlgn val="ctr"/>
        <c:lblOffset val="100"/>
      </c:catAx>
      <c:valAx>
        <c:axId val="91292800"/>
        <c:scaling>
          <c:orientation val="minMax"/>
        </c:scaling>
        <c:axPos val="l"/>
        <c:majorGridlines/>
        <c:numFmt formatCode="0.00%" sourceLinked="1"/>
        <c:tickLblPos val="nextTo"/>
        <c:crossAx val="8971814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A7B44-B6AB-411F-BA71-9303E0F28AAF}" type="doc">
      <dgm:prSet loTypeId="urn:microsoft.com/office/officeart/2005/8/layout/vList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9B9637F-6068-4D62-8FDC-19DEDCC6C149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78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464964-BD61-4DB8-8663-FE237DF4A977}" type="par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B9546-57BF-4034-95B7-454C44AB63E0}" type="sib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D475CA-4A7A-4D67-8422-6EE6E33B1EC5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上市日期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民國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F6CACA-7C52-4C51-8915-92A1A14116C1}" type="par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C42A0-BCCD-4083-979E-049A1B83287F}" type="sib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3FC7F-8A97-4402-8712-11C0C66460B8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資本額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7.88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億元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77F10B-F91F-4A12-ABE4-364459C93411}" type="par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3E6F6-49D0-45AB-A212-A73115F3C2A4}" type="sib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C4367-37C4-495B-A0C2-E63C42E6DE38}">
      <dgm:prSet custT="1"/>
      <dgm:spPr/>
      <dgm:t>
        <a:bodyPr/>
        <a:lstStyle/>
        <a:p>
          <a:pPr rtl="0"/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34.3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億元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0E9040-19F7-408A-B027-93C4BBF6B636}" type="par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6317DF-2C8D-4832-9080-E6E9360AFC0B}" type="sib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E5F478-34CB-4C9F-AA60-F646F41773F8}">
      <dgm:prSet custT="1"/>
      <dgm:spPr/>
      <dgm:t>
        <a:bodyPr/>
        <a:lstStyle/>
        <a:p>
          <a:pPr rtl="0"/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年每股盈餘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1.71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167F2C-18A6-4F64-A98D-5BD2DA94D1A7}" type="par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C2DA6-7528-47BE-A8B8-0D24A1DED246}" type="sib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F8A282-0DF4-4AEF-9785-2BB9D5674F93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E812CB-3BEE-4527-84D6-EAE18A8F47C3}" type="par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C98B64-A3DF-4112-BCF6-DE484F5205D3}" type="sib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346353-9212-4080-9557-7298602D3D6A}">
      <dgm:prSet custT="1"/>
      <dgm:spPr/>
      <dgm:t>
        <a:bodyPr/>
        <a:lstStyle/>
        <a:p>
          <a:pPr rtl="0"/>
          <a:r>
            <a: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600</a:t>
          </a:r>
          <a:r>
            <a: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 </a:t>
          </a:r>
          <a:r>
            <a: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含外包線</a:t>
          </a:r>
          <a:r>
            <a: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65383D-26B1-42A5-AC88-F38441A050A5}" type="par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13096C47-4CED-4DF4-9B25-CE7BFFEF3AD7}" type="sib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3BF9F5A2-379A-4150-8C3C-F942009C43E4}" type="pres">
      <dgm:prSet presAssocID="{205A7B44-B6AB-411F-BA71-9303E0F28A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8599E25-B4D5-4E5E-953B-64EAF081C9EE}" type="pres">
      <dgm:prSet presAssocID="{E9B9637F-6068-4D62-8FDC-19DEDCC6C149}" presName="parentText" presStyleLbl="node1" presStyleIdx="0" presStyleCnt="7" custLinFactY="-96770" custLinFactNeighborX="54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CEE406-CC6E-4BA8-96E0-FB7E3A24DF5C}" type="pres">
      <dgm:prSet presAssocID="{38EB9546-57BF-4034-95B7-454C44AB63E0}" presName="spacer" presStyleCnt="0"/>
      <dgm:spPr/>
      <dgm:t>
        <a:bodyPr/>
        <a:lstStyle/>
        <a:p>
          <a:endParaRPr lang="zh-TW" altLang="en-US"/>
        </a:p>
      </dgm:t>
    </dgm:pt>
    <dgm:pt modelId="{503E6AE7-3F76-40C6-B52E-8E19776043F5}" type="pres">
      <dgm:prSet presAssocID="{04D475CA-4A7A-4D67-8422-6EE6E33B1EC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2CE028-A150-4F4A-8D1E-2D431D3AC439}" type="pres">
      <dgm:prSet presAssocID="{BA7C42A0-BCCD-4083-979E-049A1B83287F}" presName="spacer" presStyleCnt="0"/>
      <dgm:spPr/>
      <dgm:t>
        <a:bodyPr/>
        <a:lstStyle/>
        <a:p>
          <a:endParaRPr lang="zh-TW" altLang="en-US"/>
        </a:p>
      </dgm:t>
    </dgm:pt>
    <dgm:pt modelId="{0AA5562C-4B3A-4979-8A4C-249FD4234979}" type="pres">
      <dgm:prSet presAssocID="{9593FC7F-8A97-4402-8712-11C0C66460B8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4F95C9-41DA-453B-9F2D-6FC2A5BFD405}" type="pres">
      <dgm:prSet presAssocID="{3CF3E6F6-49D0-45AB-A212-A73115F3C2A4}" presName="spacer" presStyleCnt="0"/>
      <dgm:spPr/>
      <dgm:t>
        <a:bodyPr/>
        <a:lstStyle/>
        <a:p>
          <a:endParaRPr lang="zh-TW" altLang="en-US"/>
        </a:p>
      </dgm:t>
    </dgm:pt>
    <dgm:pt modelId="{3528443A-102C-44BA-AEDD-54C4DA3B922F}" type="pres">
      <dgm:prSet presAssocID="{05BC4367-37C4-495B-A0C2-E63C42E6DE38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7230EA-8A50-4906-B658-4FB453626380}" type="pres">
      <dgm:prSet presAssocID="{EE6317DF-2C8D-4832-9080-E6E9360AFC0B}" presName="spacer" presStyleCnt="0"/>
      <dgm:spPr/>
      <dgm:t>
        <a:bodyPr/>
        <a:lstStyle/>
        <a:p>
          <a:endParaRPr lang="zh-TW" altLang="en-US"/>
        </a:p>
      </dgm:t>
    </dgm:pt>
    <dgm:pt modelId="{4479D0B4-2BC4-4B1D-A233-9EF2C822D724}" type="pres">
      <dgm:prSet presAssocID="{E3E5F478-34CB-4C9F-AA60-F646F41773F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657978-D532-4118-A34B-5111F3D0D709}" type="pres">
      <dgm:prSet presAssocID="{E25C2DA6-7528-47BE-A8B8-0D24A1DED246}" presName="spacer" presStyleCnt="0"/>
      <dgm:spPr/>
      <dgm:t>
        <a:bodyPr/>
        <a:lstStyle/>
        <a:p>
          <a:endParaRPr lang="zh-TW" altLang="en-US"/>
        </a:p>
      </dgm:t>
    </dgm:pt>
    <dgm:pt modelId="{192F1D5C-F3F8-494D-A121-B38549D275DB}" type="pres">
      <dgm:prSet presAssocID="{32F8A282-0DF4-4AEF-9785-2BB9D5674F9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85FD6F-3753-4BBA-8D3F-CCA0A3808584}" type="pres">
      <dgm:prSet presAssocID="{53C98B64-A3DF-4112-BCF6-DE484F5205D3}" presName="spacer" presStyleCnt="0"/>
      <dgm:spPr/>
    </dgm:pt>
    <dgm:pt modelId="{45EE4F1F-462B-4C96-BD70-DA92796AAA70}" type="pres">
      <dgm:prSet presAssocID="{D2346353-9212-4080-9557-7298602D3D6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E69601A-124E-47C1-A184-6486A574B507}" type="presOf" srcId="{04D475CA-4A7A-4D67-8422-6EE6E33B1EC5}" destId="{503E6AE7-3F76-40C6-B52E-8E19776043F5}" srcOrd="0" destOrd="0" presId="urn:microsoft.com/office/officeart/2005/8/layout/vList2"/>
    <dgm:cxn modelId="{3B829662-F25A-4272-B532-A9CC57E4EDFC}" srcId="{205A7B44-B6AB-411F-BA71-9303E0F28AAF}" destId="{32F8A282-0DF4-4AEF-9785-2BB9D5674F93}" srcOrd="5" destOrd="0" parTransId="{36E812CB-3BEE-4527-84D6-EAE18A8F47C3}" sibTransId="{53C98B64-A3DF-4112-BCF6-DE484F5205D3}"/>
    <dgm:cxn modelId="{CBF74756-62BF-4E6A-A53D-7FD180AE55F7}" srcId="{205A7B44-B6AB-411F-BA71-9303E0F28AAF}" destId="{D2346353-9212-4080-9557-7298602D3D6A}" srcOrd="6" destOrd="0" parTransId="{7065383D-26B1-42A5-AC88-F38441A050A5}" sibTransId="{13096C47-4CED-4DF4-9B25-CE7BFFEF3AD7}"/>
    <dgm:cxn modelId="{393AC5B9-7F43-4652-AE46-90204827D702}" srcId="{205A7B44-B6AB-411F-BA71-9303E0F28AAF}" destId="{05BC4367-37C4-495B-A0C2-E63C42E6DE38}" srcOrd="3" destOrd="0" parTransId="{290E9040-19F7-408A-B027-93C4BBF6B636}" sibTransId="{EE6317DF-2C8D-4832-9080-E6E9360AFC0B}"/>
    <dgm:cxn modelId="{605B9472-1C82-4E9F-848D-7059BACC8789}" type="presOf" srcId="{05BC4367-37C4-495B-A0C2-E63C42E6DE38}" destId="{3528443A-102C-44BA-AEDD-54C4DA3B922F}" srcOrd="0" destOrd="0" presId="urn:microsoft.com/office/officeart/2005/8/layout/vList2"/>
    <dgm:cxn modelId="{6499C221-6226-4DF5-8DF0-F35FCC72C7A9}" type="presOf" srcId="{E9B9637F-6068-4D62-8FDC-19DEDCC6C149}" destId="{B8599E25-B4D5-4E5E-953B-64EAF081C9EE}" srcOrd="0" destOrd="0" presId="urn:microsoft.com/office/officeart/2005/8/layout/vList2"/>
    <dgm:cxn modelId="{3C2B85BC-5D5C-409E-9715-CF7986BA7666}" srcId="{205A7B44-B6AB-411F-BA71-9303E0F28AAF}" destId="{04D475CA-4A7A-4D67-8422-6EE6E33B1EC5}" srcOrd="1" destOrd="0" parTransId="{BAF6CACA-7C52-4C51-8915-92A1A14116C1}" sibTransId="{BA7C42A0-BCCD-4083-979E-049A1B83287F}"/>
    <dgm:cxn modelId="{2762D676-FA26-4611-B1C8-78CC6A411530}" type="presOf" srcId="{205A7B44-B6AB-411F-BA71-9303E0F28AAF}" destId="{3BF9F5A2-379A-4150-8C3C-F942009C43E4}" srcOrd="0" destOrd="0" presId="urn:microsoft.com/office/officeart/2005/8/layout/vList2"/>
    <dgm:cxn modelId="{8B2945B0-7427-4618-B616-1D11D2FB5C55}" srcId="{205A7B44-B6AB-411F-BA71-9303E0F28AAF}" destId="{9593FC7F-8A97-4402-8712-11C0C66460B8}" srcOrd="2" destOrd="0" parTransId="{C977F10B-F91F-4A12-ABE4-364459C93411}" sibTransId="{3CF3E6F6-49D0-45AB-A212-A73115F3C2A4}"/>
    <dgm:cxn modelId="{267A397F-976C-4EEB-9869-42508E2B4418}" type="presOf" srcId="{E3E5F478-34CB-4C9F-AA60-F646F41773F8}" destId="{4479D0B4-2BC4-4B1D-A233-9EF2C822D724}" srcOrd="0" destOrd="0" presId="urn:microsoft.com/office/officeart/2005/8/layout/vList2"/>
    <dgm:cxn modelId="{76A6E66C-1A93-47AC-86AB-5A4DD055A0B7}" type="presOf" srcId="{32F8A282-0DF4-4AEF-9785-2BB9D5674F93}" destId="{192F1D5C-F3F8-494D-A121-B38549D275DB}" srcOrd="0" destOrd="0" presId="urn:microsoft.com/office/officeart/2005/8/layout/vList2"/>
    <dgm:cxn modelId="{02449D24-0981-4F20-BEFF-20EE0054E051}" srcId="{205A7B44-B6AB-411F-BA71-9303E0F28AAF}" destId="{E9B9637F-6068-4D62-8FDC-19DEDCC6C149}" srcOrd="0" destOrd="0" parTransId="{65464964-BD61-4DB8-8663-FE237DF4A977}" sibTransId="{38EB9546-57BF-4034-95B7-454C44AB63E0}"/>
    <dgm:cxn modelId="{76AA67CD-FA6A-40CD-97A4-AA7F6225E992}" type="presOf" srcId="{D2346353-9212-4080-9557-7298602D3D6A}" destId="{45EE4F1F-462B-4C96-BD70-DA92796AAA70}" srcOrd="0" destOrd="0" presId="urn:microsoft.com/office/officeart/2005/8/layout/vList2"/>
    <dgm:cxn modelId="{10BDB445-ADFD-4569-9B8C-C48033C4C2EB}" type="presOf" srcId="{9593FC7F-8A97-4402-8712-11C0C66460B8}" destId="{0AA5562C-4B3A-4979-8A4C-249FD4234979}" srcOrd="0" destOrd="0" presId="urn:microsoft.com/office/officeart/2005/8/layout/vList2"/>
    <dgm:cxn modelId="{B4419172-B912-4A71-B5E7-3A0AA547601E}" srcId="{205A7B44-B6AB-411F-BA71-9303E0F28AAF}" destId="{E3E5F478-34CB-4C9F-AA60-F646F41773F8}" srcOrd="4" destOrd="0" parTransId="{2D167F2C-18A6-4F64-A98D-5BD2DA94D1A7}" sibTransId="{E25C2DA6-7528-47BE-A8B8-0D24A1DED246}"/>
    <dgm:cxn modelId="{4A3F901B-C06D-4426-97D2-188CD3C36738}" type="presParOf" srcId="{3BF9F5A2-379A-4150-8C3C-F942009C43E4}" destId="{B8599E25-B4D5-4E5E-953B-64EAF081C9EE}" srcOrd="0" destOrd="0" presId="urn:microsoft.com/office/officeart/2005/8/layout/vList2"/>
    <dgm:cxn modelId="{BA777507-A798-4995-8097-B11B987879A9}" type="presParOf" srcId="{3BF9F5A2-379A-4150-8C3C-F942009C43E4}" destId="{D1CEE406-CC6E-4BA8-96E0-FB7E3A24DF5C}" srcOrd="1" destOrd="0" presId="urn:microsoft.com/office/officeart/2005/8/layout/vList2"/>
    <dgm:cxn modelId="{1439D1D7-5BD7-4282-8A59-3EEF139434A8}" type="presParOf" srcId="{3BF9F5A2-379A-4150-8C3C-F942009C43E4}" destId="{503E6AE7-3F76-40C6-B52E-8E19776043F5}" srcOrd="2" destOrd="0" presId="urn:microsoft.com/office/officeart/2005/8/layout/vList2"/>
    <dgm:cxn modelId="{9651BA60-0131-4278-810E-68C80F21A125}" type="presParOf" srcId="{3BF9F5A2-379A-4150-8C3C-F942009C43E4}" destId="{7F2CE028-A150-4F4A-8D1E-2D431D3AC439}" srcOrd="3" destOrd="0" presId="urn:microsoft.com/office/officeart/2005/8/layout/vList2"/>
    <dgm:cxn modelId="{91445449-DC91-4E57-8F7B-CADB63F022EF}" type="presParOf" srcId="{3BF9F5A2-379A-4150-8C3C-F942009C43E4}" destId="{0AA5562C-4B3A-4979-8A4C-249FD4234979}" srcOrd="4" destOrd="0" presId="urn:microsoft.com/office/officeart/2005/8/layout/vList2"/>
    <dgm:cxn modelId="{15463058-CD0D-4DCF-AB47-5E156CE1FEF2}" type="presParOf" srcId="{3BF9F5A2-379A-4150-8C3C-F942009C43E4}" destId="{CA4F95C9-41DA-453B-9F2D-6FC2A5BFD405}" srcOrd="5" destOrd="0" presId="urn:microsoft.com/office/officeart/2005/8/layout/vList2"/>
    <dgm:cxn modelId="{93D250C0-2C04-4264-BFAC-904061B9DB45}" type="presParOf" srcId="{3BF9F5A2-379A-4150-8C3C-F942009C43E4}" destId="{3528443A-102C-44BA-AEDD-54C4DA3B922F}" srcOrd="6" destOrd="0" presId="urn:microsoft.com/office/officeart/2005/8/layout/vList2"/>
    <dgm:cxn modelId="{CC0C48DB-852C-4168-B349-7A8D7B5B0005}" type="presParOf" srcId="{3BF9F5A2-379A-4150-8C3C-F942009C43E4}" destId="{957230EA-8A50-4906-B658-4FB453626380}" srcOrd="7" destOrd="0" presId="urn:microsoft.com/office/officeart/2005/8/layout/vList2"/>
    <dgm:cxn modelId="{C8A03AA5-5DD9-481D-9633-70921CD0034E}" type="presParOf" srcId="{3BF9F5A2-379A-4150-8C3C-F942009C43E4}" destId="{4479D0B4-2BC4-4B1D-A233-9EF2C822D724}" srcOrd="8" destOrd="0" presId="urn:microsoft.com/office/officeart/2005/8/layout/vList2"/>
    <dgm:cxn modelId="{4DCF2E85-33D9-41B7-B686-60BB6106874C}" type="presParOf" srcId="{3BF9F5A2-379A-4150-8C3C-F942009C43E4}" destId="{27657978-D532-4118-A34B-5111F3D0D709}" srcOrd="9" destOrd="0" presId="urn:microsoft.com/office/officeart/2005/8/layout/vList2"/>
    <dgm:cxn modelId="{8447A255-8070-4135-9BA7-48A6E903CA51}" type="presParOf" srcId="{3BF9F5A2-379A-4150-8C3C-F942009C43E4}" destId="{192F1D5C-F3F8-494D-A121-B38549D275DB}" srcOrd="10" destOrd="0" presId="urn:microsoft.com/office/officeart/2005/8/layout/vList2"/>
    <dgm:cxn modelId="{531D9CFB-EF3E-4561-8BDE-20D1F994F015}" type="presParOf" srcId="{3BF9F5A2-379A-4150-8C3C-F942009C43E4}" destId="{C185FD6F-3753-4BBA-8D3F-CCA0A3808584}" srcOrd="11" destOrd="0" presId="urn:microsoft.com/office/officeart/2005/8/layout/vList2"/>
    <dgm:cxn modelId="{851275B4-D71A-4614-A805-CF0CE60CF5E1}" type="presParOf" srcId="{3BF9F5A2-379A-4150-8C3C-F942009C43E4}" destId="{45EE4F1F-462B-4C96-BD70-DA92796AAA7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A7B44-B6AB-411F-BA71-9303E0F28AAF}" type="doc">
      <dgm:prSet loTypeId="urn:microsoft.com/office/officeart/2005/8/layout/vList2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E9B9637F-6068-4D62-8FDC-19DEDCC6C149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 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464964-BD61-4DB8-8663-FE237DF4A977}" type="par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EB9546-57BF-4034-95B7-454C44AB63E0}" type="sibTrans" cxnId="{02449D24-0981-4F20-BEFF-20EE0054E051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D475CA-4A7A-4D67-8422-6EE6E33B1EC5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網站</a:t>
          </a:r>
          <a:r>
            <a:rPr kumimoji="1"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www.deltamachinery.com</a:t>
          </a:r>
          <a:endParaRPr lang="zh-TW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F6CACA-7C52-4C51-8915-92A1A14116C1}" type="par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C42A0-BCCD-4083-979E-049A1B83287F}" type="sibTrans" cxnId="{3C2B85BC-5D5C-409E-9715-CF7986BA7666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93FC7F-8A97-4402-8712-11C0C66460B8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地點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en-US" sz="2000" dirty="0" smtClean="0"/>
            <a:t>Spartanburg County, SC, USA</a:t>
          </a:r>
          <a:endParaRPr lang="zh-TW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77F10B-F91F-4A12-ABE4-364459C93411}" type="par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3E6F6-49D0-45AB-A212-A73115F3C2A4}" type="sibTrans" cxnId="{8B2945B0-7427-4618-B616-1D11D2FB5C55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BC4367-37C4-495B-A0C2-E63C42E6DE38}">
      <dgm:prSet custT="1"/>
      <dgm:spPr/>
      <dgm:t>
        <a:bodyPr/>
        <a:lstStyle/>
        <a:p>
          <a:pPr rtl="0"/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4.7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億元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0E9040-19F7-408A-B027-93C4BBF6B636}" type="par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6317DF-2C8D-4832-9080-E6E9360AFC0B}" type="sibTrans" cxnId="{393AC5B9-7F43-4652-AE46-90204827D702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E5F478-34CB-4C9F-AA60-F646F41773F8}">
      <dgm:prSet custT="1"/>
      <dgm:spPr/>
      <dgm:t>
        <a:bodyPr/>
        <a:lstStyle/>
        <a:p>
          <a:pPr rtl="0"/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年淨利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8,197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萬元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167F2C-18A6-4F64-A98D-5BD2DA94D1A7}" type="par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C2DA6-7528-47BE-A8B8-0D24A1DED246}" type="sibTrans" cxnId="{B4419172-B912-4A71-B5E7-3A0AA547601E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F8A282-0DF4-4AEF-9785-2BB9D5674F93}">
      <dgm:prSet custT="1"/>
      <dgm:spPr/>
      <dgm:t>
        <a:bodyPr/>
        <a:lstStyle/>
        <a:p>
          <a:pPr rtl="0"/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E812CB-3BEE-4527-84D6-EAE18A8F47C3}" type="par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C98B64-A3DF-4112-BCF6-DE484F5205D3}" type="sibTrans" cxnId="{3B829662-F25A-4272-B532-A9CC57E4EDFC}">
      <dgm:prSet/>
      <dgm:spPr/>
      <dgm:t>
        <a:bodyPr/>
        <a:lstStyle/>
        <a:p>
          <a:endParaRPr lang="zh-TW" altLang="en-US" sz="20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346353-9212-4080-9557-7298602D3D6A}">
      <dgm:prSet custT="1"/>
      <dgm:spPr/>
      <dgm:t>
        <a:bodyPr/>
        <a:lstStyle/>
        <a:p>
          <a:pPr rtl="0"/>
          <a:r>
            <a: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40</a:t>
          </a:r>
          <a:r>
            <a: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</a:t>
          </a:r>
          <a:endParaRPr lang="zh-TW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65383D-26B1-42A5-AC88-F38441A050A5}" type="par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13096C47-4CED-4DF4-9B25-CE7BFFEF3AD7}" type="sibTrans" cxnId="{CBF74756-62BF-4E6A-A53D-7FD180AE55F7}">
      <dgm:prSet/>
      <dgm:spPr/>
      <dgm:t>
        <a:bodyPr/>
        <a:lstStyle/>
        <a:p>
          <a:endParaRPr lang="zh-TW" altLang="en-US"/>
        </a:p>
      </dgm:t>
    </dgm:pt>
    <dgm:pt modelId="{3BF9F5A2-379A-4150-8C3C-F942009C43E4}" type="pres">
      <dgm:prSet presAssocID="{205A7B44-B6AB-411F-BA71-9303E0F28A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8599E25-B4D5-4E5E-953B-64EAF081C9EE}" type="pres">
      <dgm:prSet presAssocID="{E9B9637F-6068-4D62-8FDC-19DEDCC6C149}" presName="parentText" presStyleLbl="node1" presStyleIdx="0" presStyleCnt="7" custLinFactY="-96770" custLinFactNeighborX="54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CEE406-CC6E-4BA8-96E0-FB7E3A24DF5C}" type="pres">
      <dgm:prSet presAssocID="{38EB9546-57BF-4034-95B7-454C44AB63E0}" presName="spacer" presStyleCnt="0"/>
      <dgm:spPr/>
      <dgm:t>
        <a:bodyPr/>
        <a:lstStyle/>
        <a:p>
          <a:endParaRPr lang="zh-TW" altLang="en-US"/>
        </a:p>
      </dgm:t>
    </dgm:pt>
    <dgm:pt modelId="{503E6AE7-3F76-40C6-B52E-8E19776043F5}" type="pres">
      <dgm:prSet presAssocID="{04D475CA-4A7A-4D67-8422-6EE6E33B1EC5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2CE028-A150-4F4A-8D1E-2D431D3AC439}" type="pres">
      <dgm:prSet presAssocID="{BA7C42A0-BCCD-4083-979E-049A1B83287F}" presName="spacer" presStyleCnt="0"/>
      <dgm:spPr/>
      <dgm:t>
        <a:bodyPr/>
        <a:lstStyle/>
        <a:p>
          <a:endParaRPr lang="zh-TW" altLang="en-US"/>
        </a:p>
      </dgm:t>
    </dgm:pt>
    <dgm:pt modelId="{0AA5562C-4B3A-4979-8A4C-249FD4234979}" type="pres">
      <dgm:prSet presAssocID="{9593FC7F-8A97-4402-8712-11C0C66460B8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4F95C9-41DA-453B-9F2D-6FC2A5BFD405}" type="pres">
      <dgm:prSet presAssocID="{3CF3E6F6-49D0-45AB-A212-A73115F3C2A4}" presName="spacer" presStyleCnt="0"/>
      <dgm:spPr/>
      <dgm:t>
        <a:bodyPr/>
        <a:lstStyle/>
        <a:p>
          <a:endParaRPr lang="zh-TW" altLang="en-US"/>
        </a:p>
      </dgm:t>
    </dgm:pt>
    <dgm:pt modelId="{3528443A-102C-44BA-AEDD-54C4DA3B922F}" type="pres">
      <dgm:prSet presAssocID="{05BC4367-37C4-495B-A0C2-E63C42E6DE38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7230EA-8A50-4906-B658-4FB453626380}" type="pres">
      <dgm:prSet presAssocID="{EE6317DF-2C8D-4832-9080-E6E9360AFC0B}" presName="spacer" presStyleCnt="0"/>
      <dgm:spPr/>
      <dgm:t>
        <a:bodyPr/>
        <a:lstStyle/>
        <a:p>
          <a:endParaRPr lang="zh-TW" altLang="en-US"/>
        </a:p>
      </dgm:t>
    </dgm:pt>
    <dgm:pt modelId="{4479D0B4-2BC4-4B1D-A233-9EF2C822D724}" type="pres">
      <dgm:prSet presAssocID="{E3E5F478-34CB-4C9F-AA60-F646F41773F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657978-D532-4118-A34B-5111F3D0D709}" type="pres">
      <dgm:prSet presAssocID="{E25C2DA6-7528-47BE-A8B8-0D24A1DED246}" presName="spacer" presStyleCnt="0"/>
      <dgm:spPr/>
      <dgm:t>
        <a:bodyPr/>
        <a:lstStyle/>
        <a:p>
          <a:endParaRPr lang="zh-TW" altLang="en-US"/>
        </a:p>
      </dgm:t>
    </dgm:pt>
    <dgm:pt modelId="{192F1D5C-F3F8-494D-A121-B38549D275DB}" type="pres">
      <dgm:prSet presAssocID="{32F8A282-0DF4-4AEF-9785-2BB9D5674F9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185FD6F-3753-4BBA-8D3F-CCA0A3808584}" type="pres">
      <dgm:prSet presAssocID="{53C98B64-A3DF-4112-BCF6-DE484F5205D3}" presName="spacer" presStyleCnt="0"/>
      <dgm:spPr/>
    </dgm:pt>
    <dgm:pt modelId="{45EE4F1F-462B-4C96-BD70-DA92796AAA70}" type="pres">
      <dgm:prSet presAssocID="{D2346353-9212-4080-9557-7298602D3D6A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2449D24-0981-4F20-BEFF-20EE0054E051}" srcId="{205A7B44-B6AB-411F-BA71-9303E0F28AAF}" destId="{E9B9637F-6068-4D62-8FDC-19DEDCC6C149}" srcOrd="0" destOrd="0" parTransId="{65464964-BD61-4DB8-8663-FE237DF4A977}" sibTransId="{38EB9546-57BF-4034-95B7-454C44AB63E0}"/>
    <dgm:cxn modelId="{BF79492D-B8F2-4921-9B13-6C5E14F604D5}" type="presOf" srcId="{32F8A282-0DF4-4AEF-9785-2BB9D5674F93}" destId="{192F1D5C-F3F8-494D-A121-B38549D275DB}" srcOrd="0" destOrd="0" presId="urn:microsoft.com/office/officeart/2005/8/layout/vList2"/>
    <dgm:cxn modelId="{CA36F207-434A-4C5A-AB41-A092DF43943D}" type="presOf" srcId="{05BC4367-37C4-495B-A0C2-E63C42E6DE38}" destId="{3528443A-102C-44BA-AEDD-54C4DA3B922F}" srcOrd="0" destOrd="0" presId="urn:microsoft.com/office/officeart/2005/8/layout/vList2"/>
    <dgm:cxn modelId="{847E64B4-0929-4541-8CD8-9632B39798E7}" type="presOf" srcId="{E3E5F478-34CB-4C9F-AA60-F646F41773F8}" destId="{4479D0B4-2BC4-4B1D-A233-9EF2C822D724}" srcOrd="0" destOrd="0" presId="urn:microsoft.com/office/officeart/2005/8/layout/vList2"/>
    <dgm:cxn modelId="{120C50E4-E930-458F-A2E4-4809F609069A}" type="presOf" srcId="{04D475CA-4A7A-4D67-8422-6EE6E33B1EC5}" destId="{503E6AE7-3F76-40C6-B52E-8E19776043F5}" srcOrd="0" destOrd="0" presId="urn:microsoft.com/office/officeart/2005/8/layout/vList2"/>
    <dgm:cxn modelId="{57F6DF28-7992-406A-91B2-661F98928D2E}" type="presOf" srcId="{E9B9637F-6068-4D62-8FDC-19DEDCC6C149}" destId="{B8599E25-B4D5-4E5E-953B-64EAF081C9EE}" srcOrd="0" destOrd="0" presId="urn:microsoft.com/office/officeart/2005/8/layout/vList2"/>
    <dgm:cxn modelId="{09484830-4772-42E8-B5BD-922D3D6E61BE}" type="presOf" srcId="{9593FC7F-8A97-4402-8712-11C0C66460B8}" destId="{0AA5562C-4B3A-4979-8A4C-249FD4234979}" srcOrd="0" destOrd="0" presId="urn:microsoft.com/office/officeart/2005/8/layout/vList2"/>
    <dgm:cxn modelId="{393AC5B9-7F43-4652-AE46-90204827D702}" srcId="{205A7B44-B6AB-411F-BA71-9303E0F28AAF}" destId="{05BC4367-37C4-495B-A0C2-E63C42E6DE38}" srcOrd="3" destOrd="0" parTransId="{290E9040-19F7-408A-B027-93C4BBF6B636}" sibTransId="{EE6317DF-2C8D-4832-9080-E6E9360AFC0B}"/>
    <dgm:cxn modelId="{F63FDEE9-672E-46B7-B637-552E7D9B126E}" type="presOf" srcId="{D2346353-9212-4080-9557-7298602D3D6A}" destId="{45EE4F1F-462B-4C96-BD70-DA92796AAA70}" srcOrd="0" destOrd="0" presId="urn:microsoft.com/office/officeart/2005/8/layout/vList2"/>
    <dgm:cxn modelId="{B4419172-B912-4A71-B5E7-3A0AA547601E}" srcId="{205A7B44-B6AB-411F-BA71-9303E0F28AAF}" destId="{E3E5F478-34CB-4C9F-AA60-F646F41773F8}" srcOrd="4" destOrd="0" parTransId="{2D167F2C-18A6-4F64-A98D-5BD2DA94D1A7}" sibTransId="{E25C2DA6-7528-47BE-A8B8-0D24A1DED246}"/>
    <dgm:cxn modelId="{3C2B85BC-5D5C-409E-9715-CF7986BA7666}" srcId="{205A7B44-B6AB-411F-BA71-9303E0F28AAF}" destId="{04D475CA-4A7A-4D67-8422-6EE6E33B1EC5}" srcOrd="1" destOrd="0" parTransId="{BAF6CACA-7C52-4C51-8915-92A1A14116C1}" sibTransId="{BA7C42A0-BCCD-4083-979E-049A1B83287F}"/>
    <dgm:cxn modelId="{8B2945B0-7427-4618-B616-1D11D2FB5C55}" srcId="{205A7B44-B6AB-411F-BA71-9303E0F28AAF}" destId="{9593FC7F-8A97-4402-8712-11C0C66460B8}" srcOrd="2" destOrd="0" parTransId="{C977F10B-F91F-4A12-ABE4-364459C93411}" sibTransId="{3CF3E6F6-49D0-45AB-A212-A73115F3C2A4}"/>
    <dgm:cxn modelId="{21A58CD7-AA8C-4637-BFE7-A91FEB5501A8}" type="presOf" srcId="{205A7B44-B6AB-411F-BA71-9303E0F28AAF}" destId="{3BF9F5A2-379A-4150-8C3C-F942009C43E4}" srcOrd="0" destOrd="0" presId="urn:microsoft.com/office/officeart/2005/8/layout/vList2"/>
    <dgm:cxn modelId="{3B829662-F25A-4272-B532-A9CC57E4EDFC}" srcId="{205A7B44-B6AB-411F-BA71-9303E0F28AAF}" destId="{32F8A282-0DF4-4AEF-9785-2BB9D5674F93}" srcOrd="5" destOrd="0" parTransId="{36E812CB-3BEE-4527-84D6-EAE18A8F47C3}" sibTransId="{53C98B64-A3DF-4112-BCF6-DE484F5205D3}"/>
    <dgm:cxn modelId="{CBF74756-62BF-4E6A-A53D-7FD180AE55F7}" srcId="{205A7B44-B6AB-411F-BA71-9303E0F28AAF}" destId="{D2346353-9212-4080-9557-7298602D3D6A}" srcOrd="6" destOrd="0" parTransId="{7065383D-26B1-42A5-AC88-F38441A050A5}" sibTransId="{13096C47-4CED-4DF4-9B25-CE7BFFEF3AD7}"/>
    <dgm:cxn modelId="{02EBD9D1-EB2B-489B-BEE9-3B8668C20C8D}" type="presParOf" srcId="{3BF9F5A2-379A-4150-8C3C-F942009C43E4}" destId="{B8599E25-B4D5-4E5E-953B-64EAF081C9EE}" srcOrd="0" destOrd="0" presId="urn:microsoft.com/office/officeart/2005/8/layout/vList2"/>
    <dgm:cxn modelId="{9D182D5C-8965-4988-8A1D-5734E16E220B}" type="presParOf" srcId="{3BF9F5A2-379A-4150-8C3C-F942009C43E4}" destId="{D1CEE406-CC6E-4BA8-96E0-FB7E3A24DF5C}" srcOrd="1" destOrd="0" presId="urn:microsoft.com/office/officeart/2005/8/layout/vList2"/>
    <dgm:cxn modelId="{3493D843-AAF5-466B-A0A4-0AC24CB47AB6}" type="presParOf" srcId="{3BF9F5A2-379A-4150-8C3C-F942009C43E4}" destId="{503E6AE7-3F76-40C6-B52E-8E19776043F5}" srcOrd="2" destOrd="0" presId="urn:microsoft.com/office/officeart/2005/8/layout/vList2"/>
    <dgm:cxn modelId="{86C42E8A-84E9-427A-B62D-A4C7C8A56288}" type="presParOf" srcId="{3BF9F5A2-379A-4150-8C3C-F942009C43E4}" destId="{7F2CE028-A150-4F4A-8D1E-2D431D3AC439}" srcOrd="3" destOrd="0" presId="urn:microsoft.com/office/officeart/2005/8/layout/vList2"/>
    <dgm:cxn modelId="{A5EE965C-0D44-4A60-A8D1-E18042CCD4A7}" type="presParOf" srcId="{3BF9F5A2-379A-4150-8C3C-F942009C43E4}" destId="{0AA5562C-4B3A-4979-8A4C-249FD4234979}" srcOrd="4" destOrd="0" presId="urn:microsoft.com/office/officeart/2005/8/layout/vList2"/>
    <dgm:cxn modelId="{3AA8D7D8-8E91-4A0C-AB4F-79E78B4D7B41}" type="presParOf" srcId="{3BF9F5A2-379A-4150-8C3C-F942009C43E4}" destId="{CA4F95C9-41DA-453B-9F2D-6FC2A5BFD405}" srcOrd="5" destOrd="0" presId="urn:microsoft.com/office/officeart/2005/8/layout/vList2"/>
    <dgm:cxn modelId="{F6956BB9-54CE-4F70-8DAA-54E32D230167}" type="presParOf" srcId="{3BF9F5A2-379A-4150-8C3C-F942009C43E4}" destId="{3528443A-102C-44BA-AEDD-54C4DA3B922F}" srcOrd="6" destOrd="0" presId="urn:microsoft.com/office/officeart/2005/8/layout/vList2"/>
    <dgm:cxn modelId="{6516C5D0-897C-4761-84BC-13E5EEACA589}" type="presParOf" srcId="{3BF9F5A2-379A-4150-8C3C-F942009C43E4}" destId="{957230EA-8A50-4906-B658-4FB453626380}" srcOrd="7" destOrd="0" presId="urn:microsoft.com/office/officeart/2005/8/layout/vList2"/>
    <dgm:cxn modelId="{CAD543D1-8F0D-42E0-B8CB-D35238D95E7A}" type="presParOf" srcId="{3BF9F5A2-379A-4150-8C3C-F942009C43E4}" destId="{4479D0B4-2BC4-4B1D-A233-9EF2C822D724}" srcOrd="8" destOrd="0" presId="urn:microsoft.com/office/officeart/2005/8/layout/vList2"/>
    <dgm:cxn modelId="{1C1427C5-F69C-421A-8235-0463EB0942C5}" type="presParOf" srcId="{3BF9F5A2-379A-4150-8C3C-F942009C43E4}" destId="{27657978-D532-4118-A34B-5111F3D0D709}" srcOrd="9" destOrd="0" presId="urn:microsoft.com/office/officeart/2005/8/layout/vList2"/>
    <dgm:cxn modelId="{9218A039-57AB-4E70-8964-64EF12CB41DB}" type="presParOf" srcId="{3BF9F5A2-379A-4150-8C3C-F942009C43E4}" destId="{192F1D5C-F3F8-494D-A121-B38549D275DB}" srcOrd="10" destOrd="0" presId="urn:microsoft.com/office/officeart/2005/8/layout/vList2"/>
    <dgm:cxn modelId="{914C65A1-F858-49A1-BF0A-5441346CB4FC}" type="presParOf" srcId="{3BF9F5A2-379A-4150-8C3C-F942009C43E4}" destId="{C185FD6F-3753-4BBA-8D3F-CCA0A3808584}" srcOrd="11" destOrd="0" presId="urn:microsoft.com/office/officeart/2005/8/layout/vList2"/>
    <dgm:cxn modelId="{7B4BF04B-EA9E-4533-83DD-EE8496996A78}" type="presParOf" srcId="{3BF9F5A2-379A-4150-8C3C-F942009C43E4}" destId="{45EE4F1F-462B-4C96-BD70-DA92796AAA7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599E25-B4D5-4E5E-953B-64EAF081C9EE}">
      <dsp:nvSpPr>
        <dsp:cNvPr id="0" name=""/>
        <dsp:cNvSpPr/>
      </dsp:nvSpPr>
      <dsp:spPr>
        <a:xfrm>
          <a:off x="0" y="0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78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3733800" cy="600209"/>
      </dsp:txXfrm>
    </dsp:sp>
    <dsp:sp modelId="{503E6AE7-3F76-40C6-B52E-8E19776043F5}">
      <dsp:nvSpPr>
        <dsp:cNvPr id="0" name=""/>
        <dsp:cNvSpPr/>
      </dsp:nvSpPr>
      <dsp:spPr>
        <a:xfrm>
          <a:off x="0" y="634937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上市日期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民國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92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634937"/>
        <a:ext cx="3733800" cy="600209"/>
      </dsp:txXfrm>
    </dsp:sp>
    <dsp:sp modelId="{0AA5562C-4B3A-4979-8A4C-249FD4234979}">
      <dsp:nvSpPr>
        <dsp:cNvPr id="0" name=""/>
        <dsp:cNvSpPr/>
      </dsp:nvSpPr>
      <dsp:spPr>
        <a:xfrm>
          <a:off x="0" y="1261067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資本額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7.88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億元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261067"/>
        <a:ext cx="3733800" cy="600209"/>
      </dsp:txXfrm>
    </dsp:sp>
    <dsp:sp modelId="{3528443A-102C-44BA-AEDD-54C4DA3B922F}">
      <dsp:nvSpPr>
        <dsp:cNvPr id="0" name=""/>
        <dsp:cNvSpPr/>
      </dsp:nvSpPr>
      <dsp:spPr>
        <a:xfrm>
          <a:off x="0" y="1887197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34.3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億元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887197"/>
        <a:ext cx="3733800" cy="600209"/>
      </dsp:txXfrm>
    </dsp:sp>
    <dsp:sp modelId="{4479D0B4-2BC4-4B1D-A233-9EF2C822D724}">
      <dsp:nvSpPr>
        <dsp:cNvPr id="0" name=""/>
        <dsp:cNvSpPr/>
      </dsp:nvSpPr>
      <dsp:spPr>
        <a:xfrm>
          <a:off x="0" y="2513327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年每股盈餘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1.71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513327"/>
        <a:ext cx="3733800" cy="600209"/>
      </dsp:txXfrm>
    </dsp:sp>
    <dsp:sp modelId="{192F1D5C-F3F8-494D-A121-B38549D275DB}">
      <dsp:nvSpPr>
        <dsp:cNvPr id="0" name=""/>
        <dsp:cNvSpPr/>
      </dsp:nvSpPr>
      <dsp:spPr>
        <a:xfrm>
          <a:off x="0" y="3139457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139457"/>
        <a:ext cx="3733800" cy="600209"/>
      </dsp:txXfrm>
    </dsp:sp>
    <dsp:sp modelId="{45EE4F1F-462B-4C96-BD70-DA92796AAA70}">
      <dsp:nvSpPr>
        <dsp:cNvPr id="0" name=""/>
        <dsp:cNvSpPr/>
      </dsp:nvSpPr>
      <dsp:spPr>
        <a:xfrm>
          <a:off x="0" y="3765587"/>
          <a:ext cx="3733800" cy="600209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600</a:t>
          </a:r>
          <a:r>
            <a:rPr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 </a:t>
          </a:r>
          <a:r>
            <a:rPr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含外包線</a:t>
          </a:r>
          <a:r>
            <a:rPr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765587"/>
        <a:ext cx="3733800" cy="6002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599E25-B4D5-4E5E-953B-64EAF081C9EE}">
      <dsp:nvSpPr>
        <dsp:cNvPr id="0" name=""/>
        <dsp:cNvSpPr/>
      </dsp:nvSpPr>
      <dsp:spPr>
        <a:xfrm>
          <a:off x="0" y="0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成立日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民國  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100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4098924" cy="607805"/>
      </dsp:txXfrm>
    </dsp:sp>
    <dsp:sp modelId="{503E6AE7-3F76-40C6-B52E-8E19776043F5}">
      <dsp:nvSpPr>
        <dsp:cNvPr id="0" name=""/>
        <dsp:cNvSpPr/>
      </dsp:nvSpPr>
      <dsp:spPr>
        <a:xfrm>
          <a:off x="0" y="623413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網站</a:t>
          </a:r>
          <a:r>
            <a:rPr kumimoji="1" 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www.deltamachinery.com</a:t>
          </a:r>
          <a:endParaRPr lang="zh-TW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623413"/>
        <a:ext cx="4098924" cy="607805"/>
      </dsp:txXfrm>
    </dsp:sp>
    <dsp:sp modelId="{0AA5562C-4B3A-4979-8A4C-249FD4234979}">
      <dsp:nvSpPr>
        <dsp:cNvPr id="0" name=""/>
        <dsp:cNvSpPr/>
      </dsp:nvSpPr>
      <dsp:spPr>
        <a:xfrm>
          <a:off x="0" y="1245605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地點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lang="en-US" sz="2000" kern="1200" dirty="0" smtClean="0"/>
            <a:t>Spartanburg County, SC, USA</a:t>
          </a:r>
          <a:endParaRPr lang="zh-TW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245605"/>
        <a:ext cx="4098924" cy="607805"/>
      </dsp:txXfrm>
    </dsp:sp>
    <dsp:sp modelId="{3528443A-102C-44BA-AEDD-54C4DA3B922F}">
      <dsp:nvSpPr>
        <dsp:cNvPr id="0" name=""/>
        <dsp:cNvSpPr/>
      </dsp:nvSpPr>
      <dsp:spPr>
        <a:xfrm>
          <a:off x="0" y="1867797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年營業收入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4.7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億元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867797"/>
        <a:ext cx="4098924" cy="607805"/>
      </dsp:txXfrm>
    </dsp:sp>
    <dsp:sp modelId="{4479D0B4-2BC4-4B1D-A233-9EF2C822D724}">
      <dsp:nvSpPr>
        <dsp:cNvPr id="0" name=""/>
        <dsp:cNvSpPr/>
      </dsp:nvSpPr>
      <dsp:spPr>
        <a:xfrm>
          <a:off x="0" y="2489988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106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年淨利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kumimoji="1"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8,197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萬元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89988"/>
        <a:ext cx="4098924" cy="607805"/>
      </dsp:txXfrm>
    </dsp:sp>
    <dsp:sp modelId="{192F1D5C-F3F8-494D-A121-B38549D275DB}">
      <dsp:nvSpPr>
        <dsp:cNvPr id="0" name=""/>
        <dsp:cNvSpPr/>
      </dsp:nvSpPr>
      <dsp:spPr>
        <a:xfrm>
          <a:off x="0" y="3112180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董事長</a:t>
          </a:r>
          <a:r>
            <a:rPr kumimoji="1"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</a:t>
          </a:r>
          <a:r>
            <a:rPr kumimoji="1"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張經金先生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112180"/>
        <a:ext cx="4098924" cy="607805"/>
      </dsp:txXfrm>
    </dsp:sp>
    <dsp:sp modelId="{45EE4F1F-462B-4C96-BD70-DA92796AAA70}">
      <dsp:nvSpPr>
        <dsp:cNvPr id="0" name=""/>
        <dsp:cNvSpPr/>
      </dsp:nvSpPr>
      <dsp:spPr>
        <a:xfrm>
          <a:off x="0" y="3734372"/>
          <a:ext cx="4098924" cy="607805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員工</a:t>
          </a:r>
          <a:r>
            <a:rPr lang="en-US" altLang="zh-TW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40</a:t>
          </a:r>
          <a:r>
            <a:rPr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人</a:t>
          </a:r>
          <a:endParaRPr lang="zh-TW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734372"/>
        <a:ext cx="4098924" cy="607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EE3D5-4EAF-4FEE-A330-F5BF5143D612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23F39-C8CF-45A9-BF25-850618DA63C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3342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B42E024-BF69-4688-A71D-256249AED46B}" type="slidenum">
              <a:rPr kumimoji="1" lang="en-US" altLang="zh-TW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kumimoji="1" lang="en-US" altLang="zh-TW" smtClean="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5EF1E2B1-C960-416F-A0C7-BE34B0A1A633}" type="slidenum">
              <a:rPr lang="en-US" altLang="zh-TW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zh-TW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143C2A1-4A1F-41EC-B10B-2CD6D543719E}" type="slidenum">
              <a:rPr lang="en-US" altLang="zh-TW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zh-TW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B65EC9F4-3B7E-4F8A-B238-827B3D602326}" type="slidenum">
              <a:rPr lang="en-US" altLang="zh-TW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zh-TW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694F95B-8BD2-4F3C-BE56-C4FBFFC589C9}" type="slidenum">
              <a:rPr lang="en-US" altLang="zh-TW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zh-TW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8694F95B-8BD2-4F3C-BE56-C4FBFFC589C9}" type="slidenum">
              <a:rPr lang="en-US" altLang="zh-TW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zh-TW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0846ADD-66AD-430A-9140-43F1406FEDDC}" type="slidenum">
              <a:rPr lang="en-US" altLang="zh-TW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zh-TW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60846ADD-66AD-430A-9140-43F1406FEDDC}" type="slidenum">
              <a:rPr lang="en-US" altLang="zh-TW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zh-TW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743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636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90089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1637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608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314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198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136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0418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139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782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7F8C-8172-4DE8-B9C8-EF2ED898C575}" type="datetimeFigureOut">
              <a:rPr lang="en-US" smtClean="0"/>
              <a:pPr/>
              <a:t>10/29/2018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98C19-8B73-4B43-A3D3-1FA913C9EF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940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3.png"/><Relationship Id="rId5" Type="http://schemas.openxmlformats.org/officeDocument/2006/relationships/image" Target="../media/image8.wmf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18" Type="http://schemas.openxmlformats.org/officeDocument/2006/relationships/image" Target="../media/image31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5.jpeg"/><Relationship Id="rId2" Type="http://schemas.openxmlformats.org/officeDocument/2006/relationships/image" Target="../media/image17.jpe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image" Target="../media/image4.pn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5638800"/>
            <a:ext cx="6019800" cy="6096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107</a:t>
            </a:r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TW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09</a:t>
            </a:r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038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5"/>
          <p:cNvSpPr txBox="1">
            <a:spLocks noChangeArrowheads="1"/>
          </p:cNvSpPr>
          <p:nvPr/>
        </p:nvSpPr>
        <p:spPr bwMode="auto">
          <a:xfrm>
            <a:off x="6629400" y="609600"/>
            <a:ext cx="2133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/>
              <a:t>股票代號：</a:t>
            </a:r>
            <a:r>
              <a:rPr kumimoji="0" lang="en-US" altLang="zh-TW" sz="1800" dirty="0"/>
              <a:t>1541</a:t>
            </a:r>
            <a:endParaRPr kumimoji="0" lang="zh-TW" altLang="en-US" sz="1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b="26018"/>
          <a:stretch/>
        </p:blipFill>
        <p:spPr>
          <a:xfrm>
            <a:off x="1600200" y="1905000"/>
            <a:ext cx="1268525" cy="1215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276600"/>
            <a:ext cx="3429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941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1219200" y="107073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烤漆線</a:t>
            </a:r>
            <a:endParaRPr lang="en-US" altLang="zh-TW" sz="3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剪去對角線角落矩形 5"/>
          <p:cNvSpPr/>
          <p:nvPr/>
        </p:nvSpPr>
        <p:spPr>
          <a:xfrm>
            <a:off x="250825" y="5233158"/>
            <a:ext cx="4608512" cy="576064"/>
          </a:xfrm>
          <a:prstGeom prst="snip2DiagRect">
            <a:avLst/>
          </a:prstGeom>
          <a:solidFill>
            <a:srgbClr val="007A20">
              <a:alpha val="83922"/>
            </a:srgb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自動生產線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\\pdc-srv\錩泰共用區\Weber\錩泰公司介紹照片\烤漆區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24" y="1524000"/>
            <a:ext cx="4868416" cy="356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\\pdc-srv\錩泰共用區\Weber\錩泰公司介紹照片\烤漆區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524000"/>
            <a:ext cx="4267200" cy="356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549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ChangeArrowheads="1"/>
          </p:cNvSpPr>
          <p:nvPr/>
        </p:nvSpPr>
        <p:spPr bwMode="auto">
          <a:xfrm>
            <a:off x="1219200" y="122191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塑膠射出</a:t>
            </a:r>
            <a:endParaRPr lang="en-US" altLang="zh-TW" sz="3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剪去對角線角落矩形 5"/>
          <p:cNvSpPr/>
          <p:nvPr/>
        </p:nvSpPr>
        <p:spPr>
          <a:xfrm>
            <a:off x="499268" y="5445224"/>
            <a:ext cx="5224860" cy="576064"/>
          </a:xfrm>
          <a:prstGeom prst="snip2DiagRect">
            <a:avLst/>
          </a:prstGeom>
          <a:solidFill>
            <a:srgbClr val="007A20">
              <a:alpha val="83922"/>
            </a:srgb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300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噸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3 + 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噸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3 + 700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噸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1 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"/>
          <a:stretch/>
        </p:blipFill>
        <p:spPr>
          <a:xfrm>
            <a:off x="729588" y="1484313"/>
            <a:ext cx="7620000" cy="3758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87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1129677" y="107073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CNC</a:t>
            </a:r>
            <a:r>
              <a:rPr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加工</a:t>
            </a:r>
            <a:endParaRPr lang="en-US" altLang="zh-TW" sz="3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剪去對角線角落矩形 5"/>
          <p:cNvSpPr/>
          <p:nvPr/>
        </p:nvSpPr>
        <p:spPr>
          <a:xfrm>
            <a:off x="255154" y="5961161"/>
            <a:ext cx="4608512" cy="576064"/>
          </a:xfrm>
          <a:prstGeom prst="snip2DiagRect">
            <a:avLst/>
          </a:prstGeom>
          <a:solidFill>
            <a:srgbClr val="007A20">
              <a:alpha val="83922"/>
            </a:srgb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CNC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加工機台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68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\\pdc-srv\錩泰共用區\Weber\錩泰公司介紹照片\CNC加工 (1).JPG"/>
          <p:cNvPicPr>
            <a:picLocks noChangeAspect="1" noChangeArrowheads="1"/>
          </p:cNvPicPr>
          <p:nvPr/>
        </p:nvPicPr>
        <p:blipFill>
          <a:blip r:embed="rId3" cstate="print"/>
          <a:srcRect r="50"/>
          <a:stretch>
            <a:fillRect/>
          </a:stretch>
        </p:blipFill>
        <p:spPr bwMode="auto">
          <a:xfrm>
            <a:off x="1331640" y="3635186"/>
            <a:ext cx="3096344" cy="2115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\\pdc-srv\錩泰共用區\Weber\錩泰公司介紹照片\CNC加工 (2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377556" y="3634928"/>
            <a:ext cx="3136504" cy="2098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D:\annie\Desktop\314739_280133791998065_1260546201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8"/>
          <a:stretch>
            <a:fillRect/>
          </a:stretch>
        </p:blipFill>
        <p:spPr bwMode="auto">
          <a:xfrm>
            <a:off x="1331640" y="909365"/>
            <a:ext cx="6192688" cy="2801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76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1219200" y="118518"/>
            <a:ext cx="82296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組</a:t>
            </a:r>
            <a:r>
              <a:rPr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立線</a:t>
            </a:r>
            <a:endParaRPr lang="en-US" altLang="zh-TW" sz="3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49300" y="838200"/>
            <a:ext cx="7645400" cy="309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49300" y="3789040"/>
            <a:ext cx="33655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3962401" y="3789040"/>
            <a:ext cx="4432299" cy="2692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875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Delta Power Equipment Co. </a:t>
            </a:r>
            <a:r>
              <a:rPr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廠房</a:t>
            </a:r>
            <a:endParaRPr lang="zh-TW" altLang="en-US" sz="3200" b="1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160019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D:\96081301\Desktop\PIC\new building signs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9" y="1600200"/>
            <a:ext cx="8875059" cy="4876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8271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66724"/>
            <a:ext cx="8229600" cy="95091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Delta Power Equipment Co. 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配銷中心</a:t>
            </a:r>
            <a:endParaRPr lang="zh-TW" altLang="en-US" sz="3200" b="1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228600"/>
            <a:ext cx="160019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96081301\Desktop\PIC\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610600" cy="457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0824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zh-TW" sz="2900" b="1" dirty="0" smtClean="0"/>
              <a:t/>
            </a:r>
            <a:br>
              <a:rPr lang="en-US" altLang="zh-TW" sz="2900" b="1" dirty="0" smtClean="0"/>
            </a:b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業務資訊</a:t>
            </a:r>
            <a: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endParaRPr kumimoji="1" lang="zh-TW" altLang="en-US" sz="32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411" name="內容版面配置區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sz="2400" b="1" u="sng" dirty="0" smtClean="0"/>
              <a:t>銷售區域</a:t>
            </a:r>
            <a:endParaRPr lang="en-US" altLang="zh-TW" sz="2400" b="1" u="sng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 smtClean="0"/>
          </a:p>
        </p:txBody>
      </p:sp>
      <p:pic>
        <p:nvPicPr>
          <p:cNvPr id="17412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38200" y="2209801"/>
          <a:ext cx="6781800" cy="31950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6409"/>
                <a:gridCol w="1401591"/>
                <a:gridCol w="1143000"/>
                <a:gridCol w="1371600"/>
                <a:gridCol w="1219200"/>
              </a:tblGrid>
              <a:tr h="528469">
                <a:tc row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altLang="en-US" sz="1800" kern="100" dirty="0" smtClean="0">
                          <a:effectLst/>
                        </a:rPr>
                        <a:t>             </a:t>
                      </a:r>
                      <a:r>
                        <a:rPr lang="zh-TW" sz="1800" kern="100" dirty="0" smtClean="0">
                          <a:effectLst/>
                        </a:rPr>
                        <a:t>年度</a:t>
                      </a:r>
                      <a:endParaRPr lang="zh-TW" sz="1800" kern="100" dirty="0">
                        <a:effectLst/>
                      </a:endParaRPr>
                    </a:p>
                    <a:p>
                      <a:pPr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altLang="zh-TW" sz="1800" kern="100" dirty="0" smtClean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altLang="zh-TW" sz="1800" kern="100" dirty="0" smtClean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altLang="zh-TW" sz="1800" kern="100" dirty="0" smtClean="0">
                        <a:effectLst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800" kern="100" dirty="0" smtClean="0">
                          <a:effectLst/>
                        </a:rPr>
                        <a:t>地區</a:t>
                      </a:r>
                      <a:endParaRPr lang="zh-TW" sz="1800" kern="100" dirty="0">
                        <a:effectLst/>
                        <a:latin typeface="Bookman Old Style"/>
                        <a:ea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756285" indent="-2159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0" dirty="0" smtClean="0">
                          <a:effectLst/>
                        </a:rPr>
                        <a:t>106</a:t>
                      </a:r>
                      <a:r>
                        <a:rPr lang="zh-TW" sz="1800" spc="0" dirty="0" smtClean="0">
                          <a:effectLst/>
                        </a:rPr>
                        <a:t>年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56285" indent="-215900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800" spc="0" dirty="0">
                          <a:effectLst/>
                        </a:rPr>
                        <a:t>105</a:t>
                      </a:r>
                      <a:r>
                        <a:rPr lang="zh-TW" sz="1800" spc="0" dirty="0">
                          <a:effectLst/>
                        </a:rPr>
                        <a:t>年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4313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1800" spc="0" dirty="0">
                          <a:effectLst/>
                        </a:rPr>
                        <a:t>金額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US" sz="1800" spc="0" dirty="0">
                          <a:effectLst/>
                        </a:rPr>
                        <a:t>%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zh-TW" sz="1800" spc="0" dirty="0">
                          <a:effectLst/>
                        </a:rPr>
                        <a:t>金額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US" sz="1800" spc="0" dirty="0">
                          <a:effectLst/>
                        </a:rPr>
                        <a:t>%</a:t>
                      </a:r>
                      <a:endParaRPr lang="zh-TW" sz="1800" spc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633253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24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800" kern="100">
                          <a:effectLst/>
                        </a:rPr>
                        <a:t>美洲</a:t>
                      </a:r>
                      <a:endParaRPr lang="zh-TW" sz="1800" kern="100">
                        <a:effectLst/>
                        <a:latin typeface="Bookman Old Style"/>
                        <a:ea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</a:rPr>
                        <a:t>3,444,452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</a:rPr>
                        <a:t>94.28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3,406,847</a:t>
                      </a:r>
                      <a:endParaRPr lang="zh-TW" sz="18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96.55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</a:tr>
              <a:tr h="556957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24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sz="1800" kern="100" dirty="0">
                          <a:effectLst/>
                        </a:rPr>
                        <a:t>其他地區</a:t>
                      </a:r>
                      <a:endParaRPr lang="zh-TW" sz="1800" kern="100" dirty="0">
                        <a:effectLst/>
                        <a:latin typeface="Bookman Old Style"/>
                        <a:ea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</a:rPr>
                        <a:t>208,842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+mn-lt"/>
                          <a:ea typeface="+mn-ea"/>
                        </a:rPr>
                        <a:t>5.72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121,597</a:t>
                      </a:r>
                      <a:endParaRPr lang="zh-TW" sz="1800" kern="10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3.45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</a:tr>
              <a:tr h="633253">
                <a:tc>
                  <a:txBody>
                    <a:bodyPr/>
                    <a:lstStyle/>
                    <a:p>
                      <a:pPr marL="936625" indent="-288290" algn="ctr">
                        <a:lnSpc>
                          <a:spcPts val="1300"/>
                        </a:lnSpc>
                        <a:spcBef>
                          <a:spcPts val="120"/>
                        </a:spcBef>
                        <a:spcAft>
                          <a:spcPts val="240"/>
                        </a:spcAft>
                      </a:pPr>
                      <a:r>
                        <a:rPr lang="zh-TW" sz="1800" spc="0">
                          <a:effectLst/>
                        </a:rPr>
                        <a:t>合</a:t>
                      </a:r>
                      <a:r>
                        <a:rPr lang="en-US" sz="1800" spc="0">
                          <a:effectLst/>
                        </a:rPr>
                        <a:t>  </a:t>
                      </a:r>
                      <a:r>
                        <a:rPr lang="zh-TW" sz="1800" spc="0">
                          <a:effectLst/>
                        </a:rPr>
                        <a:t>計</a:t>
                      </a:r>
                      <a:endParaRPr lang="zh-TW" sz="1800" spc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</a:rPr>
                        <a:t>3,653,294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100.00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3,528,444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100.00</a:t>
                      </a:r>
                      <a:endParaRPr lang="zh-TW" sz="1800" kern="100" dirty="0">
                        <a:effectLst/>
                        <a:latin typeface="Times New Roman"/>
                        <a:ea typeface="新細明體"/>
                      </a:endParaRPr>
                    </a:p>
                  </a:txBody>
                  <a:tcPr marL="17780" marR="17780" marT="0" marB="0" anchor="ctr"/>
                </a:tc>
              </a:tr>
            </a:tbl>
          </a:graphicData>
        </a:graphic>
      </p:graphicFrame>
      <p:sp>
        <p:nvSpPr>
          <p:cNvPr id="17449" name="Rectangle 1"/>
          <p:cNvSpPr>
            <a:spLocks noChangeArrowheads="1"/>
          </p:cNvSpPr>
          <p:nvPr/>
        </p:nvSpPr>
        <p:spPr bwMode="auto">
          <a:xfrm>
            <a:off x="6324600" y="1714500"/>
            <a:ext cx="1624013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tabLst>
                <a:tab pos="2636838" algn="ctr"/>
                <a:tab pos="5273675" algn="r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2636838" algn="ctr"/>
                <a:tab pos="5273675" algn="r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2636838" algn="ctr"/>
                <a:tab pos="5273675" algn="r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2636838" algn="ctr"/>
                <a:tab pos="5273675" algn="r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200">
                <a:solidFill>
                  <a:srgbClr val="000000"/>
                </a:solidFill>
                <a:latin typeface="標楷體" pitchFamily="65" charset="-120"/>
                <a:cs typeface="Times New Roman" pitchFamily="18" charset="0"/>
              </a:rPr>
              <a:t>單位：新台幣仟元</a:t>
            </a:r>
            <a:endParaRPr lang="zh-TW" altLang="en-US" sz="1200">
              <a:latin typeface="Arial" charset="0"/>
              <a:cs typeface="Times New Roman" pitchFamily="18" charset="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838200" y="2209800"/>
            <a:ext cx="16764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2829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kumimoji="1" lang="zh-TW" alt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業務資訊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18435" name="內容版面配置區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b="1" u="sng" dirty="0" smtClean="0"/>
              <a:t>產業營運模式</a:t>
            </a:r>
            <a:endParaRPr lang="en-US" altLang="zh-TW" sz="2400" b="1" u="sng" dirty="0" smtClean="0"/>
          </a:p>
          <a:p>
            <a:pPr marL="0" indent="0" eaLnBrk="1" hangingPunct="1">
              <a:buFont typeface="Arial" charset="0"/>
              <a:buNone/>
            </a:pPr>
            <a:endParaRPr lang="en-US" altLang="zh-TW" sz="2800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 smtClean="0"/>
          </a:p>
        </p:txBody>
      </p:sp>
      <p:pic>
        <p:nvPicPr>
          <p:cNvPr id="18436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直線單箭頭接點 21"/>
          <p:cNvCxnSpPr/>
          <p:nvPr/>
        </p:nvCxnSpPr>
        <p:spPr>
          <a:xfrm>
            <a:off x="5562600" y="20574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/>
          <p:nvPr/>
        </p:nvCxnSpPr>
        <p:spPr>
          <a:xfrm>
            <a:off x="5562600" y="3581400"/>
            <a:ext cx="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/>
          <p:nvPr/>
        </p:nvCxnSpPr>
        <p:spPr>
          <a:xfrm>
            <a:off x="5562600" y="2362200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8153400" y="2362200"/>
            <a:ext cx="0" cy="16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 flipH="1">
            <a:off x="5562600" y="3962400"/>
            <a:ext cx="25812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914401" y="1676400"/>
          <a:ext cx="7162800" cy="4113615"/>
        </p:xfrm>
        <a:graphic>
          <a:graphicData uri="http://schemas.openxmlformats.org/drawingml/2006/table">
            <a:tbl>
              <a:tblPr/>
              <a:tblGrid>
                <a:gridCol w="1295399"/>
                <a:gridCol w="1143000"/>
                <a:gridCol w="1447800"/>
                <a:gridCol w="1371600"/>
                <a:gridCol w="685800"/>
                <a:gridCol w="1219201"/>
              </a:tblGrid>
              <a:tr h="381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Factory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OEM/ODM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Arial Black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5517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4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Brand Company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DPEC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SBD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Bosch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Makita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Dewalt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Ryobi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Bosch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Makita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14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Porter Cable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0986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Distributor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Traditional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Big Box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Internet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Arial Black" pitchFamily="34" charset="0"/>
                        </a:rPr>
                        <a:t>Stores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Homedepot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Amazon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(Ridgid)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Homedepot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Lowe's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Lowe's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083"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(Kobalt)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0515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kumimoji="1" lang="zh-TW" altLang="en-US" sz="31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經營</a:t>
            </a:r>
            <a:r>
              <a:rPr kumimoji="1" lang="zh-TW" altLang="en-US" sz="31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實績</a:t>
            </a:r>
            <a:r>
              <a:rPr kumimoji="1" lang="en-US" altLang="zh-TW" sz="31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r>
              <a:rPr lang="en-US" altLang="zh-TW" sz="3100" dirty="0" smtClean="0"/>
              <a:t> </a:t>
            </a:r>
            <a:r>
              <a:rPr kumimoji="1" lang="en-US" altLang="zh-TW" sz="31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101~106</a:t>
            </a:r>
            <a:r>
              <a:rPr kumimoji="1" lang="zh-TW" altLang="en-US" sz="31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簡明財務報表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20483" name="內容版面配置區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zh-TW" sz="2800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 smtClean="0"/>
          </a:p>
        </p:txBody>
      </p:sp>
      <p:pic>
        <p:nvPicPr>
          <p:cNvPr id="2048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685801" y="1219197"/>
          <a:ext cx="7696198" cy="4575481"/>
        </p:xfrm>
        <a:graphic>
          <a:graphicData uri="http://schemas.openxmlformats.org/drawingml/2006/table">
            <a:tbl>
              <a:tblPr/>
              <a:tblGrid>
                <a:gridCol w="1813108"/>
                <a:gridCol w="980515"/>
                <a:gridCol w="980515"/>
                <a:gridCol w="980515"/>
                <a:gridCol w="980515"/>
                <a:gridCol w="980515"/>
                <a:gridCol w="980515"/>
              </a:tblGrid>
              <a:tr h="524663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Condensed Financial Statement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新細明體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000" b="0" i="0" u="none" strike="noStrike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4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TWD: in thousands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200" b="0" i="0" u="none" strike="noStrike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107.1~9</a:t>
                      </a:r>
                      <a:endParaRPr lang="zh-TW" altLang="en-US" sz="1200" b="0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Sales Revenue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2,712,288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3,653,294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3,528,444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2,887,841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2,688,034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1,838,154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 Profit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346,966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592,691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765,090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614,414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410,380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227,935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Gross Margin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12.79%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16.22%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21.68%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21.28%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Operating 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242,523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325,665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333,936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316,773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270,792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268,404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Operating Profit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104,443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267,026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431,154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297,641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139,588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-40,469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Operating Margin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3.85%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-2.20%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 Profit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107,528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134,993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344,509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283,152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162,324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-22,759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1.36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Cash Dividend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1.50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3.30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63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Capital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i="0" u="none" strike="noStrike" kern="1200" dirty="0" smtClean="0">
                          <a:solidFill>
                            <a:srgbClr val="333333"/>
                          </a:solidFill>
                          <a:latin typeface="Calibri"/>
                          <a:ea typeface="+mn-ea"/>
                          <a:cs typeface="+mn-cs"/>
                        </a:rPr>
                        <a:t>788,000</a:t>
                      </a:r>
                      <a:endParaRPr lang="zh-TW" altLang="en-US" sz="1200" b="0" i="0" u="none" strike="noStrike" kern="1200" dirty="0">
                        <a:solidFill>
                          <a:srgbClr val="333333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333333"/>
                          </a:solidFill>
                          <a:latin typeface="Calibri"/>
                        </a:rPr>
                        <a:t>788,000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8847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kumimoji="1" lang="zh-TW" alt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經營</a:t>
            </a:r>
            <a:r>
              <a:rPr kumimoji="1" lang="zh-TW" alt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實績：營運趨勢 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20483" name="內容版面配置區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zh-TW" sz="2800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 smtClean="0"/>
          </a:p>
        </p:txBody>
      </p:sp>
      <p:pic>
        <p:nvPicPr>
          <p:cNvPr id="2048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圖表 6"/>
          <p:cNvGraphicFramePr/>
          <p:nvPr/>
        </p:nvGraphicFramePr>
        <p:xfrm>
          <a:off x="609600" y="1295400"/>
          <a:ext cx="792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288847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簡報大綱 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3075" name="內容版面配置區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zh-TW" altLang="en-US" sz="2400" b="1" dirty="0" smtClean="0"/>
              <a:t>公司簡介</a:t>
            </a:r>
            <a:endParaRPr lang="en-US" altLang="zh-TW" sz="2400" b="1" dirty="0" smtClean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公司沿革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 重要里程碑</a:t>
            </a:r>
            <a:endParaRPr lang="en-US" altLang="zh-TW" sz="1800" dirty="0" smtClean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產品介紹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 木工機械領域應用 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電動工具與氣動工具</a:t>
            </a:r>
            <a:r>
              <a:rPr lang="en-US" altLang="zh-TW" sz="1800" dirty="0" smtClean="0"/>
              <a:t>)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工廠介紹</a:t>
            </a:r>
            <a:r>
              <a:rPr lang="en-US" altLang="zh-TW" sz="1800" dirty="0" smtClean="0"/>
              <a:t>:</a:t>
            </a:r>
            <a:r>
              <a:rPr lang="zh-TW" altLang="en-US" sz="1800" dirty="0" smtClean="0"/>
              <a:t> 垂直整合</a:t>
            </a:r>
            <a:endParaRPr lang="en-US" altLang="zh-TW" sz="18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altLang="zh-TW" sz="2400" b="1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zh-TW" altLang="en-US" sz="2400" b="1" dirty="0" smtClean="0"/>
              <a:t>業務資訊</a:t>
            </a:r>
            <a:endParaRPr lang="en-US" altLang="zh-TW" sz="2400" b="1" dirty="0" smtClean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銷售區域</a:t>
            </a:r>
            <a:endParaRPr lang="en-US" altLang="zh-TW" sz="1800" dirty="0" smtClean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產業營運模式</a:t>
            </a:r>
            <a:endParaRPr lang="en-US" altLang="zh-TW" sz="1800" dirty="0" smtClean="0"/>
          </a:p>
          <a:p>
            <a:pPr>
              <a:buFont typeface="Arial" charset="0"/>
              <a:buNone/>
              <a:defRPr/>
            </a:pPr>
            <a:endParaRPr lang="en-US" altLang="zh-TW" sz="2400" b="1" dirty="0" smtClean="0"/>
          </a:p>
          <a:p>
            <a:pPr>
              <a:buFont typeface="Arial" charset="0"/>
              <a:buNone/>
              <a:defRPr/>
            </a:pPr>
            <a:r>
              <a:rPr lang="zh-TW" altLang="en-US" sz="2400" b="1" dirty="0" smtClean="0"/>
              <a:t>經營實績 </a:t>
            </a:r>
            <a:endParaRPr lang="en-US" altLang="zh-TW" sz="2400" b="1" dirty="0" smtClean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 </a:t>
            </a:r>
            <a:r>
              <a:rPr lang="en-US" altLang="zh-TW" sz="1800" dirty="0" smtClean="0"/>
              <a:t>102~107.1~9</a:t>
            </a:r>
            <a:r>
              <a:rPr lang="zh-TW" altLang="en-US" sz="1800" dirty="0" smtClean="0"/>
              <a:t> 簡明財務報表</a:t>
            </a:r>
            <a:endParaRPr lang="en-US" altLang="zh-TW" sz="1800" dirty="0" smtClean="0"/>
          </a:p>
          <a:p>
            <a:pPr marL="0" indent="0" eaLnBrk="1" hangingPunct="1">
              <a:buFontTx/>
              <a:buChar char="-"/>
              <a:defRPr/>
            </a:pPr>
            <a:r>
              <a:rPr lang="zh-TW" altLang="en-US" sz="1800" dirty="0" smtClean="0"/>
              <a:t> 營運趨勢 </a:t>
            </a:r>
            <a:endParaRPr lang="en-US" altLang="zh-TW" sz="1800" dirty="0" smtClean="0"/>
          </a:p>
          <a:p>
            <a:pPr marL="0" indent="0" eaLnBrk="1" hangingPunct="1">
              <a:buFontTx/>
              <a:buChar char="-"/>
              <a:defRPr/>
            </a:pPr>
            <a:endParaRPr lang="en-US" altLang="zh-TW" sz="18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zh-TW" altLang="en-US" sz="2800" dirty="0" smtClean="0"/>
          </a:p>
        </p:txBody>
      </p:sp>
      <p:pic>
        <p:nvPicPr>
          <p:cNvPr id="3076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1288"/>
            <a:ext cx="21193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2946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kumimoji="1" lang="zh-TW" altLang="en-US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經營</a:t>
            </a:r>
            <a:r>
              <a:rPr kumimoji="1" lang="zh-TW" alt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實績：營運趨勢 </a:t>
            </a:r>
            <a:r>
              <a:rPr lang="en-US" altLang="zh-TW" sz="3200" b="1" dirty="0"/>
              <a:t/>
            </a:r>
            <a:br>
              <a:rPr lang="en-US" altLang="zh-TW" sz="3200" b="1" dirty="0"/>
            </a:b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20483" name="內容版面配置區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en-US" altLang="zh-TW" sz="2800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 smtClean="0"/>
          </a:p>
        </p:txBody>
      </p:sp>
      <p:pic>
        <p:nvPicPr>
          <p:cNvPr id="2048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圖表 6"/>
          <p:cNvGraphicFramePr/>
          <p:nvPr/>
        </p:nvGraphicFramePr>
        <p:xfrm>
          <a:off x="685800" y="1219200"/>
          <a:ext cx="7696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288847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366" y="2362200"/>
            <a:ext cx="8442434" cy="32573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</a:t>
            </a:r>
            <a:r>
              <a:rPr lang="zh-TW" altLang="en-US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&amp;</a:t>
            </a:r>
            <a:r>
              <a:rPr lang="zh-TW" altLang="en-US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zh-TW" sz="6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</a:p>
          <a:p>
            <a:pPr marL="0" indent="0" algn="ctr">
              <a:buNone/>
            </a:pPr>
            <a:endParaRPr lang="en-US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96681"/>
            <a:ext cx="1905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1304" cy="914400"/>
          </a:xfrm>
          <a:prstGeom prst="rect">
            <a:avLst/>
          </a:prstGeom>
        </p:spPr>
      </p:pic>
      <p:pic>
        <p:nvPicPr>
          <p:cNvPr id="6" name="Shape 214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902848" y="4612075"/>
            <a:ext cx="4060199" cy="21395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7204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</a:t>
            </a: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簡介 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pic>
        <p:nvPicPr>
          <p:cNvPr id="4100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資料庫圖表 6"/>
          <p:cNvGraphicFramePr/>
          <p:nvPr/>
        </p:nvGraphicFramePr>
        <p:xfrm>
          <a:off x="609600" y="1828800"/>
          <a:ext cx="3733800" cy="4374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</p:nvPr>
        </p:nvGraphicFramePr>
        <p:xfrm>
          <a:off x="4648201" y="1828800"/>
          <a:ext cx="4098924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609600" y="12192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/>
              <a:t>錩泰工業</a:t>
            </a:r>
            <a:endParaRPr lang="en-US" altLang="zh-TW" sz="2400" b="1" dirty="0" smtClean="0"/>
          </a:p>
        </p:txBody>
      </p:sp>
      <p:sp>
        <p:nvSpPr>
          <p:cNvPr id="10" name="文字方塊 9"/>
          <p:cNvSpPr txBox="1"/>
          <p:nvPr/>
        </p:nvSpPr>
        <p:spPr>
          <a:xfrm>
            <a:off x="4572000" y="12192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/>
              <a:t>Delta Power Equipment Corporation</a:t>
            </a:r>
          </a:p>
        </p:txBody>
      </p:sp>
    </p:spTree>
    <p:extLst>
      <p:ext uri="{BB962C8B-B14F-4D97-AF65-F5344CB8AC3E}">
        <p14:creationId xmlns="" xmlns:p14="http://schemas.microsoft.com/office/powerpoint/2010/main" val="15931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</a:t>
            </a: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：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重要</a:t>
            </a: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里程碑 </a:t>
            </a:r>
            <a: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1</a:t>
            </a: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5123" name="內容版面配置區 4"/>
          <p:cNvSpPr>
            <a:spLocks noGrp="1"/>
          </p:cNvSpPr>
          <p:nvPr>
            <p:ph idx="1"/>
          </p:nvPr>
        </p:nvSpPr>
        <p:spPr>
          <a:xfrm>
            <a:off x="450850" y="167640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b="1" u="sng" dirty="0" smtClean="0"/>
              <a:t>國際品牌代工時期</a:t>
            </a:r>
            <a:endParaRPr lang="en-US" altLang="zh-TW" b="1" u="sng" dirty="0" smtClean="0"/>
          </a:p>
          <a:p>
            <a:pPr marL="0" indent="0" eaLnBrk="1" hangingPunct="1">
              <a:buFont typeface="Arial" charset="0"/>
              <a:buNone/>
            </a:pPr>
            <a:endParaRPr lang="en-US" altLang="zh-TW" dirty="0" smtClean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 smtClean="0"/>
              <a:t>-- </a:t>
            </a:r>
            <a:r>
              <a:rPr lang="zh-TW" altLang="en-US" sz="2400" dirty="0" smtClean="0"/>
              <a:t>民國</a:t>
            </a:r>
            <a:r>
              <a:rPr lang="en-US" altLang="zh-TW" sz="2400" dirty="0" smtClean="0"/>
              <a:t>78</a:t>
            </a:r>
            <a:r>
              <a:rPr lang="zh-TW" altLang="en-US" sz="2400" dirty="0" smtClean="0"/>
              <a:t>年正式創立錩泰工業股份有限公司</a:t>
            </a:r>
            <a:endParaRPr lang="en-US" altLang="zh-TW" sz="2400" dirty="0" smtClean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 smtClean="0"/>
              <a:t>-- </a:t>
            </a:r>
            <a:r>
              <a:rPr lang="zh-TW" altLang="en-US" sz="2400" dirty="0" smtClean="0"/>
              <a:t>資本額</a:t>
            </a:r>
            <a:r>
              <a:rPr lang="zh-TW" altLang="en-US" sz="2400" dirty="0" smtClean="0">
                <a:latin typeface="新細明體" charset="-120"/>
              </a:rPr>
              <a:t>：</a:t>
            </a:r>
            <a:r>
              <a:rPr lang="en-US" altLang="zh-TW" sz="2400" dirty="0" smtClean="0">
                <a:latin typeface="新細明體" charset="-120"/>
              </a:rPr>
              <a:t>2000 </a:t>
            </a:r>
            <a:r>
              <a:rPr lang="zh-TW" altLang="en-US" sz="2400" dirty="0" smtClean="0">
                <a:latin typeface="新細明體" charset="-120"/>
              </a:rPr>
              <a:t>萬元</a:t>
            </a:r>
            <a:endParaRPr lang="zh-TW" altLang="en-US" sz="2400" dirty="0" smtClean="0"/>
          </a:p>
        </p:txBody>
      </p:sp>
      <p:pic>
        <p:nvPicPr>
          <p:cNvPr id="512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craftsma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791200"/>
            <a:ext cx="800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ryobi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715000"/>
            <a:ext cx="7778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791200"/>
            <a:ext cx="901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ridgid_logo_for_si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791200"/>
            <a:ext cx="755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logo_mkDiamo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791200"/>
            <a:ext cx="609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metabo-logo-200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791200"/>
            <a:ext cx="7810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6688"/>
            <a:ext cx="201136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800" y="5715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10200" y="5791200"/>
            <a:ext cx="1019175" cy="38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1933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公司沿革：重要里程碑 </a:t>
            </a:r>
            <a: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2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6147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b="1" u="sng" dirty="0" smtClean="0"/>
              <a:t>上市時期</a:t>
            </a:r>
            <a:endParaRPr lang="en-US" altLang="zh-TW" b="1" u="sng" dirty="0" smtClean="0"/>
          </a:p>
          <a:p>
            <a:pPr marL="0" indent="0" eaLnBrk="1" hangingPunct="1">
              <a:buFont typeface="Arial" charset="0"/>
              <a:buNone/>
            </a:pPr>
            <a:endParaRPr lang="en-US" altLang="zh-TW" sz="2400" dirty="0" smtClean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 smtClean="0"/>
              <a:t>-- </a:t>
            </a:r>
            <a:r>
              <a:rPr lang="zh-TW" altLang="en-US" sz="2400" dirty="0" smtClean="0"/>
              <a:t>民國 </a:t>
            </a:r>
            <a:r>
              <a:rPr lang="en-US" altLang="zh-TW" sz="2400" dirty="0" smtClean="0"/>
              <a:t>92</a:t>
            </a:r>
            <a:r>
              <a:rPr lang="zh-TW" altLang="en-US" sz="2400" dirty="0" smtClean="0"/>
              <a:t>年錩泰工業股份有限公司掛牌上市</a:t>
            </a:r>
            <a:endParaRPr lang="en-US" altLang="zh-TW" sz="2400" dirty="0" smtClean="0"/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 smtClean="0"/>
              <a:t>-- </a:t>
            </a:r>
            <a:r>
              <a:rPr lang="zh-TW" altLang="en-US" sz="2400" dirty="0" smtClean="0"/>
              <a:t>民國 </a:t>
            </a:r>
            <a:r>
              <a:rPr lang="en-US" altLang="zh-TW" sz="2400" dirty="0" smtClean="0"/>
              <a:t>92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12</a:t>
            </a:r>
            <a:r>
              <a:rPr lang="zh-TW" altLang="zh-TW" sz="2400" dirty="0" smtClean="0"/>
              <a:t>月發行</a:t>
            </a:r>
            <a:r>
              <a:rPr lang="en-US" altLang="zh-TW" sz="2400" dirty="0" smtClean="0"/>
              <a:t>5</a:t>
            </a:r>
            <a:r>
              <a:rPr lang="zh-TW" altLang="zh-TW" sz="2400" dirty="0" smtClean="0"/>
              <a:t>億元國內第一次無擔保可轉換</a:t>
            </a:r>
            <a:endParaRPr lang="en-US" altLang="zh-TW" sz="2400" dirty="0" smtClean="0"/>
          </a:p>
          <a:p>
            <a:pPr marL="0" indent="0" eaLnBrk="1" hangingPunct="1">
              <a:buFont typeface="Arial" charset="0"/>
              <a:buNone/>
            </a:pPr>
            <a:r>
              <a:rPr lang="zh-TW" altLang="en-US" sz="2400" dirty="0" smtClean="0"/>
              <a:t>    </a:t>
            </a:r>
            <a:r>
              <a:rPr lang="zh-TW" altLang="zh-TW" sz="2400" dirty="0" smtClean="0"/>
              <a:t>公司債</a:t>
            </a:r>
            <a:r>
              <a:rPr lang="zh-TW" altLang="en-US" sz="2400" dirty="0" smtClean="0">
                <a:latin typeface="新細明體" charset="-120"/>
              </a:rPr>
              <a:t>，主要計畫內容為興建</a:t>
            </a:r>
            <a:r>
              <a:rPr lang="zh-TW" altLang="zh-TW" sz="2400" dirty="0" smtClean="0"/>
              <a:t>零件加工廠</a:t>
            </a:r>
            <a:r>
              <a:rPr lang="zh-TW" altLang="en-US" sz="2400" dirty="0" smtClean="0">
                <a:latin typeface="新細明體" charset="-120"/>
              </a:rPr>
              <a:t>， 往上</a:t>
            </a:r>
            <a:endParaRPr lang="en-US" altLang="zh-TW" sz="2400" dirty="0" smtClean="0">
              <a:latin typeface="新細明體" charset="-12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zh-TW" altLang="en-US" sz="2400" dirty="0" smtClean="0">
                <a:latin typeface="新細明體" charset="-120"/>
              </a:rPr>
              <a:t>    游垂直整合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 marL="0" indent="0">
              <a:buFont typeface="Arial" charset="0"/>
              <a:buNone/>
            </a:pPr>
            <a:r>
              <a:rPr lang="en-US" altLang="zh-TW" sz="2400" dirty="0" smtClean="0"/>
              <a:t>--</a:t>
            </a:r>
            <a:r>
              <a:rPr lang="zh-TW" altLang="en-US" sz="2400" dirty="0" smtClean="0"/>
              <a:t> </a:t>
            </a:r>
            <a:r>
              <a:rPr lang="zh-TW" altLang="zh-TW" sz="2400" dirty="0" smtClean="0"/>
              <a:t>民國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94</a:t>
            </a:r>
            <a:r>
              <a:rPr lang="zh-TW" altLang="zh-TW" sz="2400" dirty="0" smtClean="0"/>
              <a:t>年</a:t>
            </a:r>
            <a:r>
              <a:rPr lang="en-US" altLang="zh-TW" sz="2400" dirty="0" smtClean="0"/>
              <a:t>12</a:t>
            </a:r>
            <a:r>
              <a:rPr lang="zh-TW" altLang="zh-TW" sz="2400" dirty="0" smtClean="0"/>
              <a:t>月后里二廠垂直整合正式量產。</a:t>
            </a:r>
          </a:p>
          <a:p>
            <a:pPr marL="0" indent="0" eaLnBrk="1" hangingPunct="1">
              <a:buFont typeface="Arial" charset="0"/>
              <a:buNone/>
            </a:pPr>
            <a:endParaRPr lang="en-US" altLang="zh-TW" sz="2800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dirty="0" smtClean="0"/>
          </a:p>
        </p:txBody>
      </p:sp>
      <p:pic>
        <p:nvPicPr>
          <p:cNvPr id="6148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2" descr="D:\96081301\Desktop\image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5562600"/>
            <a:ext cx="22098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3" descr="D:\96081301\Desktop\下載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4800600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69863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097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038" y="20638"/>
            <a:ext cx="8229600" cy="903287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公司沿革</a:t>
            </a:r>
            <a:r>
              <a:rPr kumimoji="1"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：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重要里程碑 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3</a:t>
            </a:r>
            <a:endParaRPr kumimoji="1" lang="en-US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新細明體" pitchFamily="18" charset="-120"/>
              <a:cs typeface="Arial" charset="0"/>
            </a:endParaRPr>
          </a:p>
        </p:txBody>
      </p:sp>
      <p:sp>
        <p:nvSpPr>
          <p:cNvPr id="7171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zh-TW" altLang="en-US" b="1" u="sng" dirty="0" smtClean="0"/>
              <a:t>自有品牌時期</a:t>
            </a:r>
            <a:endParaRPr lang="en-US" altLang="zh-TW" b="1" u="sng" dirty="0" smtClean="0"/>
          </a:p>
          <a:p>
            <a:pPr marL="0" indent="0" eaLnBrk="1" hangingPunct="1">
              <a:buFont typeface="Arial" charset="0"/>
              <a:buNone/>
            </a:pPr>
            <a:endParaRPr lang="en-US" altLang="zh-TW" sz="2800" dirty="0" smtClean="0"/>
          </a:p>
          <a:p>
            <a:pPr marL="0" indent="0">
              <a:buNone/>
            </a:pPr>
            <a:r>
              <a:rPr lang="en-US" altLang="zh-TW" sz="2400" dirty="0" smtClean="0"/>
              <a:t>-- </a:t>
            </a:r>
            <a:r>
              <a:rPr lang="zh-TW" altLang="en-US" sz="2400" dirty="0" smtClean="0"/>
              <a:t>民國</a:t>
            </a:r>
            <a:r>
              <a:rPr lang="en-US" altLang="zh-TW" sz="2400" dirty="0" smtClean="0"/>
              <a:t>100</a:t>
            </a:r>
            <a:r>
              <a:rPr lang="zh-TW" altLang="en-US" sz="2400" dirty="0" smtClean="0"/>
              <a:t>年購併</a:t>
            </a:r>
            <a:r>
              <a:rPr lang="zh-TW" altLang="zh-TW" sz="2400" dirty="0" smtClean="0"/>
              <a:t>美國電動工具</a:t>
            </a:r>
            <a:r>
              <a:rPr lang="zh-TW" altLang="en-US" sz="2400" dirty="0" smtClean="0"/>
              <a:t> </a:t>
            </a:r>
            <a:r>
              <a:rPr lang="en-US" altLang="zh-TW" sz="2400" b="1" dirty="0" smtClean="0"/>
              <a:t>DELTA</a:t>
            </a:r>
            <a:r>
              <a:rPr lang="zh-TW" altLang="en-US" sz="2400" b="1" dirty="0" smtClean="0"/>
              <a:t> </a:t>
            </a:r>
            <a:r>
              <a:rPr lang="zh-TW" altLang="zh-TW" sz="2400" dirty="0" smtClean="0"/>
              <a:t>品牌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en-US" altLang="zh-TW" sz="2400" dirty="0" smtClean="0"/>
              <a:t>    (1919</a:t>
            </a:r>
            <a:r>
              <a:rPr lang="zh-TW" altLang="en-US" sz="2400" dirty="0" smtClean="0"/>
              <a:t>年成立的百年品牌</a:t>
            </a:r>
            <a:r>
              <a:rPr lang="en-US" altLang="zh-TW" sz="2400" dirty="0" smtClean="0"/>
              <a:t>)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altLang="zh-TW" sz="2400" dirty="0" smtClean="0"/>
              <a:t>-- </a:t>
            </a:r>
            <a:r>
              <a:rPr lang="zh-TW" altLang="en-US" sz="2400" dirty="0" smtClean="0"/>
              <a:t>民國</a:t>
            </a:r>
            <a:r>
              <a:rPr lang="en-US" altLang="zh-TW" sz="2400" dirty="0" smtClean="0"/>
              <a:t>102</a:t>
            </a:r>
            <a:r>
              <a:rPr lang="zh-TW" altLang="en-US" sz="2400" dirty="0" smtClean="0"/>
              <a:t>年首次打入終端通路商</a:t>
            </a:r>
            <a:r>
              <a:rPr lang="en-US" altLang="zh-TW" sz="2400" dirty="0" smtClean="0"/>
              <a:t>Lowe‘s</a:t>
            </a:r>
            <a:r>
              <a:rPr lang="zh-TW" altLang="en-US" sz="2400" dirty="0" smtClean="0"/>
              <a:t>之銷售</a:t>
            </a:r>
            <a:endParaRPr lang="en-US" altLang="zh-TW" sz="2400" dirty="0" smtClean="0"/>
          </a:p>
          <a:p>
            <a:pPr marL="0" indent="0" eaLnBrk="1" hangingPunct="1">
              <a:buFont typeface="Arial" charset="0"/>
              <a:buNone/>
            </a:pPr>
            <a:endParaRPr lang="zh-TW" altLang="en-US" sz="2800" dirty="0" smtClean="0"/>
          </a:p>
        </p:txBody>
      </p:sp>
      <p:pic>
        <p:nvPicPr>
          <p:cNvPr id="7172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043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2" descr="grp_DELTA_timeli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86106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3664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96081301\Desktop\PIC\885911369329l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7175" y="923925"/>
            <a:ext cx="1876425" cy="2122488"/>
          </a:xfrm>
        </p:spPr>
      </p:pic>
      <p:pic>
        <p:nvPicPr>
          <p:cNvPr id="8195" name="Picture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9313" y="3032125"/>
            <a:ext cx="2743200" cy="1727200"/>
          </a:xfrm>
        </p:spPr>
      </p:pic>
      <p:pic>
        <p:nvPicPr>
          <p:cNvPr id="8196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3038475"/>
            <a:ext cx="29733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765675"/>
            <a:ext cx="15240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765675"/>
            <a:ext cx="14478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778375"/>
            <a:ext cx="137160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4765675"/>
            <a:ext cx="1233488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88" y="4722813"/>
            <a:ext cx="11811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1149350"/>
            <a:ext cx="1724025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3" descr="D:\96081301\Desktop\PIC\028877518503lg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738" y="1143000"/>
            <a:ext cx="171926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4" descr="D:\96081301\Desktop\PIC\847962005083lg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909638"/>
            <a:ext cx="171608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6" name="Picture 5" descr="D:\96081301\Desktop\PIC\84796200509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2974975"/>
            <a:ext cx="159543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7" name="Picture 6" descr="D:\96081301\Desktop\PIC\847962005106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032125"/>
            <a:ext cx="1524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7" descr="D:\96081301\Desktop\PIC\847962005816lg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4759325"/>
            <a:ext cx="1863725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15160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8" descr="D:\96081301\Desktop\PIC\028875007887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909638"/>
            <a:ext cx="1781175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產品介紹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木工機械領域應用 </a:t>
            </a:r>
            <a: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/>
            </a:r>
            <a:b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</a:br>
            <a:r>
              <a:rPr kumimoji="1" lang="en-US" altLang="zh-TW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(</a:t>
            </a:r>
            <a:r>
              <a:rPr kumimoji="1"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電動工具與氣動工具</a:t>
            </a:r>
            <a:r>
              <a:rPr kumimoji="1"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)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259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116013" y="333375"/>
            <a:ext cx="6840537" cy="1008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TW" alt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>工廠介紹</a:t>
            </a:r>
            <a:r>
              <a:rPr lang="en-US" altLang="zh-TW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>: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charset="0"/>
              </a:rPr>
              <a:t> 垂直整合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Arial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4800" b="1" i="1" dirty="0"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+mj-ea"/>
              <a:cs typeface="Arial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346932" y="2780928"/>
            <a:ext cx="4761572" cy="321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\\pdc-srv\錩泰共用區\Weber\錩泰公司介紹照片\后一廠 (1).JPG"/>
          <p:cNvPicPr>
            <a:picLocks noChangeAspect="1" noChangeArrowheads="1"/>
          </p:cNvPicPr>
          <p:nvPr/>
        </p:nvPicPr>
        <p:blipFill>
          <a:blip r:embed="rId4" cstate="print"/>
          <a:srcRect r="41"/>
          <a:stretch>
            <a:fillRect/>
          </a:stretch>
        </p:blipFill>
        <p:spPr bwMode="auto">
          <a:xfrm>
            <a:off x="79732" y="2780928"/>
            <a:ext cx="4495800" cy="321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圓角矩形 2"/>
          <p:cNvSpPr/>
          <p:nvPr/>
        </p:nvSpPr>
        <p:spPr>
          <a:xfrm>
            <a:off x="887472" y="5992214"/>
            <a:ext cx="2880320" cy="43137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后里一廠</a:t>
            </a:r>
            <a:endParaRPr kumimoji="0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5287558" y="5992214"/>
            <a:ext cx="2880320" cy="43137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后里二廠</a:t>
            </a:r>
            <a:endParaRPr kumimoji="0"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向下箭號圖說文字 3"/>
          <p:cNvSpPr/>
          <p:nvPr/>
        </p:nvSpPr>
        <p:spPr>
          <a:xfrm>
            <a:off x="1259632" y="1844824"/>
            <a:ext cx="6408712" cy="936104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垂直整合的製造基地</a:t>
            </a:r>
            <a:r>
              <a:rPr kumimoji="0"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</a:p>
        </p:txBody>
      </p:sp>
      <p:pic>
        <p:nvPicPr>
          <p:cNvPr id="9230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620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3977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ChangeArrowheads="1"/>
          </p:cNvSpPr>
          <p:nvPr/>
        </p:nvSpPr>
        <p:spPr bwMode="auto">
          <a:xfrm>
            <a:off x="1064716" y="142792"/>
            <a:ext cx="82296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3200" b="1" dirty="0">
                <a:solidFill>
                  <a:schemeClr val="accent2"/>
                </a:solidFill>
              </a:rPr>
              <a:t> </a:t>
            </a:r>
            <a:r>
              <a:rPr lang="zh-TW" alt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壓鑄</a:t>
            </a:r>
            <a:endParaRPr lang="en-US" altLang="zh-TW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剪去對角線角落矩形 1"/>
          <p:cNvSpPr/>
          <p:nvPr/>
        </p:nvSpPr>
        <p:spPr>
          <a:xfrm>
            <a:off x="715796" y="5733256"/>
            <a:ext cx="6675604" cy="576064"/>
          </a:xfrm>
          <a:prstGeom prst="snip2DiagRect">
            <a:avLst/>
          </a:prstGeom>
          <a:solidFill>
            <a:srgbClr val="007A20">
              <a:alpha val="83922"/>
            </a:srgb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壓鑄機台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800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噸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4, 1200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噸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1. 1600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噸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1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/>
        </p:blipFill>
        <p:spPr>
          <a:xfrm>
            <a:off x="769260" y="1628800"/>
            <a:ext cx="762000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36"/>
            <a:ext cx="1061304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42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</TotalTime>
  <Words>563</Words>
  <Application>Microsoft Office PowerPoint</Application>
  <PresentationFormat>如螢幕大小 (4:3)</PresentationFormat>
  <Paragraphs>254</Paragraphs>
  <Slides>21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Office 佈景主題</vt:lpstr>
      <vt:lpstr>107年11月09日 </vt:lpstr>
      <vt:lpstr>簡報大綱 </vt:lpstr>
      <vt:lpstr>公司簡介 </vt:lpstr>
      <vt:lpstr>公司沿革：重要里程碑 1 </vt:lpstr>
      <vt:lpstr>公司沿革：重要里程碑 2</vt:lpstr>
      <vt:lpstr>公司沿革：重要里程碑 3</vt:lpstr>
      <vt:lpstr>產品介紹: 木工機械領域應用  (電動工具與氣動工具) </vt:lpstr>
      <vt:lpstr>投影片 8</vt:lpstr>
      <vt:lpstr>投影片 9</vt:lpstr>
      <vt:lpstr>投影片 10</vt:lpstr>
      <vt:lpstr>投影片 11</vt:lpstr>
      <vt:lpstr>投影片 12</vt:lpstr>
      <vt:lpstr>投影片 13</vt:lpstr>
      <vt:lpstr>Delta Power Equipment Co. 廠房</vt:lpstr>
      <vt:lpstr>Delta Power Equipment Co. 配銷中心</vt:lpstr>
      <vt:lpstr> 業務資訊 </vt:lpstr>
      <vt:lpstr> 業務資訊 </vt:lpstr>
      <vt:lpstr> 經營實績: 101~106 簡明財務報表 </vt:lpstr>
      <vt:lpstr> 經營實績：營運趨勢  </vt:lpstr>
      <vt:lpstr> 經營實績：營運趨勢  </vt:lpstr>
      <vt:lpstr>投影片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Review  September 12, 2016</dc:title>
  <dc:creator>Brian Marshall</dc:creator>
  <cp:lastModifiedBy>JACK</cp:lastModifiedBy>
  <cp:revision>150</cp:revision>
  <dcterms:created xsi:type="dcterms:W3CDTF">2016-08-25T15:38:09Z</dcterms:created>
  <dcterms:modified xsi:type="dcterms:W3CDTF">2018-10-29T02:12:47Z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1852044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D6.0.5</vt:lpwstr>
  </property>
</Properties>
</file>