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66" r:id="rId2"/>
    <p:sldId id="322" r:id="rId3"/>
    <p:sldId id="323" r:id="rId4"/>
    <p:sldId id="329" r:id="rId5"/>
    <p:sldId id="330" r:id="rId6"/>
    <p:sldId id="331" r:id="rId7"/>
    <p:sldId id="332" r:id="rId8"/>
    <p:sldId id="333" r:id="rId9"/>
    <p:sldId id="297" r:id="rId10"/>
    <p:sldId id="298" r:id="rId11"/>
    <p:sldId id="299" r:id="rId12"/>
    <p:sldId id="300" r:id="rId13"/>
    <p:sldId id="310" r:id="rId14"/>
    <p:sldId id="311" r:id="rId15"/>
    <p:sldId id="313" r:id="rId16"/>
    <p:sldId id="324" r:id="rId17"/>
    <p:sldId id="336" r:id="rId18"/>
    <p:sldId id="327" r:id="rId19"/>
    <p:sldId id="334" r:id="rId20"/>
    <p:sldId id="335" r:id="rId21"/>
    <p:sldId id="290" r:id="rId22"/>
  </p:sldIdLst>
  <p:sldSz cx="9144000" cy="6858000" type="screen4x3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51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Sales Revenue</c:v>
                </c:pt>
              </c:strCache>
            </c:strRef>
          </c:tx>
          <c:invertIfNegative val="0"/>
          <c:cat>
            <c:strRef>
              <c:f>Sheet1!$B$2:$H$2</c:f>
              <c:strCache>
                <c:ptCount val="7"/>
                <c:pt idx="0">
                  <c:v>110 (2021).1~9 </c:v>
                </c:pt>
                <c:pt idx="1">
                  <c:v>109(2020)</c:v>
                </c:pt>
                <c:pt idx="2">
                  <c:v>108(2019)</c:v>
                </c:pt>
                <c:pt idx="3">
                  <c:v>107 (2018)</c:v>
                </c:pt>
                <c:pt idx="4">
                  <c:v>106 (2017)</c:v>
                </c:pt>
                <c:pt idx="5">
                  <c:v>105 (2016)</c:v>
                </c:pt>
                <c:pt idx="6">
                  <c:v>104 (2015)</c:v>
                </c:pt>
              </c:strCache>
            </c:strRef>
          </c:cat>
          <c:val>
            <c:numRef>
              <c:f>Sheet1!$B$3:$H$3</c:f>
              <c:numCache>
                <c:formatCode>#,##0</c:formatCode>
                <c:ptCount val="7"/>
                <c:pt idx="0">
                  <c:v>4463953</c:v>
                </c:pt>
                <c:pt idx="1">
                  <c:v>5271945</c:v>
                </c:pt>
                <c:pt idx="2">
                  <c:v>4200061</c:v>
                </c:pt>
                <c:pt idx="3">
                  <c:v>3590792</c:v>
                </c:pt>
                <c:pt idx="4">
                  <c:v>3653294</c:v>
                </c:pt>
                <c:pt idx="5">
                  <c:v>3528444</c:v>
                </c:pt>
                <c:pt idx="6">
                  <c:v>2887841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EE-4CFE-AA42-990B5D0AF682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Gross Profit </c:v>
                </c:pt>
              </c:strCache>
            </c:strRef>
          </c:tx>
          <c:invertIfNegative val="0"/>
          <c:cat>
            <c:strRef>
              <c:f>Sheet1!$B$2:$H$2</c:f>
              <c:strCache>
                <c:ptCount val="7"/>
                <c:pt idx="0">
                  <c:v>110 (2021).1~9 </c:v>
                </c:pt>
                <c:pt idx="1">
                  <c:v>109(2020)</c:v>
                </c:pt>
                <c:pt idx="2">
                  <c:v>108(2019)</c:v>
                </c:pt>
                <c:pt idx="3">
                  <c:v>107 (2018)</c:v>
                </c:pt>
                <c:pt idx="4">
                  <c:v>106 (2017)</c:v>
                </c:pt>
                <c:pt idx="5">
                  <c:v>105 (2016)</c:v>
                </c:pt>
                <c:pt idx="6">
                  <c:v>104 (2015)</c:v>
                </c:pt>
              </c:strCache>
            </c:strRef>
          </c:cat>
          <c:val>
            <c:numRef>
              <c:f>Sheet1!$B$4:$H$4</c:f>
              <c:numCache>
                <c:formatCode>#,##0</c:formatCode>
                <c:ptCount val="7"/>
                <c:pt idx="0">
                  <c:v>569836</c:v>
                </c:pt>
                <c:pt idx="1">
                  <c:v>1066775</c:v>
                </c:pt>
                <c:pt idx="2">
                  <c:v>770491</c:v>
                </c:pt>
                <c:pt idx="3">
                  <c:v>479278</c:v>
                </c:pt>
                <c:pt idx="4">
                  <c:v>592691</c:v>
                </c:pt>
                <c:pt idx="5">
                  <c:v>765090</c:v>
                </c:pt>
                <c:pt idx="6">
                  <c:v>614414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EE-4CFE-AA42-990B5D0AF682}"/>
            </c:ext>
          </c:extLst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Operating Profit</c:v>
                </c:pt>
              </c:strCache>
            </c:strRef>
          </c:tx>
          <c:invertIfNegative val="0"/>
          <c:cat>
            <c:strRef>
              <c:f>Sheet1!$B$2:$H$2</c:f>
              <c:strCache>
                <c:ptCount val="7"/>
                <c:pt idx="0">
                  <c:v>110 (2021).1~9 </c:v>
                </c:pt>
                <c:pt idx="1">
                  <c:v>109(2020)</c:v>
                </c:pt>
                <c:pt idx="2">
                  <c:v>108(2019)</c:v>
                </c:pt>
                <c:pt idx="3">
                  <c:v>107 (2018)</c:v>
                </c:pt>
                <c:pt idx="4">
                  <c:v>106 (2017)</c:v>
                </c:pt>
                <c:pt idx="5">
                  <c:v>105 (2016)</c:v>
                </c:pt>
                <c:pt idx="6">
                  <c:v>104 (2015)</c:v>
                </c:pt>
              </c:strCache>
            </c:strRef>
          </c:cat>
          <c:val>
            <c:numRef>
              <c:f>Sheet1!$B$7:$H$7</c:f>
              <c:numCache>
                <c:formatCode>#,##0</c:formatCode>
                <c:ptCount val="7"/>
                <c:pt idx="0">
                  <c:v>289568</c:v>
                </c:pt>
                <c:pt idx="1">
                  <c:v>685407</c:v>
                </c:pt>
                <c:pt idx="2">
                  <c:v>415626</c:v>
                </c:pt>
                <c:pt idx="3">
                  <c:v>47693</c:v>
                </c:pt>
                <c:pt idx="4">
                  <c:v>267026</c:v>
                </c:pt>
                <c:pt idx="5">
                  <c:v>431154</c:v>
                </c:pt>
                <c:pt idx="6">
                  <c:v>297641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EE-4CFE-AA42-990B5D0AF682}"/>
            </c:ext>
          </c:extLst>
        </c:ser>
        <c:ser>
          <c:idx val="3"/>
          <c:order val="3"/>
          <c:tx>
            <c:strRef>
              <c:f>Sheet1!$A$9</c:f>
              <c:strCache>
                <c:ptCount val="1"/>
                <c:pt idx="0">
                  <c:v>Net Profit</c:v>
                </c:pt>
              </c:strCache>
            </c:strRef>
          </c:tx>
          <c:invertIfNegative val="0"/>
          <c:cat>
            <c:strRef>
              <c:f>Sheet1!$B$2:$H$2</c:f>
              <c:strCache>
                <c:ptCount val="7"/>
                <c:pt idx="0">
                  <c:v>110 (2021).1~9 </c:v>
                </c:pt>
                <c:pt idx="1">
                  <c:v>109(2020)</c:v>
                </c:pt>
                <c:pt idx="2">
                  <c:v>108(2019)</c:v>
                </c:pt>
                <c:pt idx="3">
                  <c:v>107 (2018)</c:v>
                </c:pt>
                <c:pt idx="4">
                  <c:v>106 (2017)</c:v>
                </c:pt>
                <c:pt idx="5">
                  <c:v>105 (2016)</c:v>
                </c:pt>
                <c:pt idx="6">
                  <c:v>104 (2015)</c:v>
                </c:pt>
              </c:strCache>
            </c:strRef>
          </c:cat>
          <c:val>
            <c:numRef>
              <c:f>Sheet1!$B$9:$H$9</c:f>
              <c:numCache>
                <c:formatCode>#,##0</c:formatCode>
                <c:ptCount val="7"/>
                <c:pt idx="0">
                  <c:v>206499</c:v>
                </c:pt>
                <c:pt idx="1">
                  <c:v>456555</c:v>
                </c:pt>
                <c:pt idx="2">
                  <c:v>251476</c:v>
                </c:pt>
                <c:pt idx="3">
                  <c:v>78557</c:v>
                </c:pt>
                <c:pt idx="4">
                  <c:v>134993</c:v>
                </c:pt>
                <c:pt idx="5">
                  <c:v>344509</c:v>
                </c:pt>
                <c:pt idx="6">
                  <c:v>283152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EE-4CFE-AA42-990B5D0AF6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104768"/>
        <c:axId val="73454336"/>
      </c:barChart>
      <c:catAx>
        <c:axId val="71104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3454336"/>
        <c:crosses val="autoZero"/>
        <c:auto val="1"/>
        <c:lblAlgn val="ctr"/>
        <c:lblOffset val="100"/>
        <c:noMultiLvlLbl val="0"/>
      </c:catAx>
      <c:valAx>
        <c:axId val="734543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11047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Gross Margin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Sheet1!$B$2:$H$2</c:f>
              <c:strCache>
                <c:ptCount val="7"/>
                <c:pt idx="0">
                  <c:v>110 (2021).1~9 </c:v>
                </c:pt>
                <c:pt idx="1">
                  <c:v>109(2020)</c:v>
                </c:pt>
                <c:pt idx="2">
                  <c:v>108(2019)</c:v>
                </c:pt>
                <c:pt idx="3">
                  <c:v>107 (2018)</c:v>
                </c:pt>
                <c:pt idx="4">
                  <c:v>106 (2017)</c:v>
                </c:pt>
                <c:pt idx="5">
                  <c:v>105 (2016)</c:v>
                </c:pt>
                <c:pt idx="6">
                  <c:v>104 (2015)</c:v>
                </c:pt>
              </c:strCache>
            </c:strRef>
          </c:cat>
          <c:val>
            <c:numRef>
              <c:f>Sheet1!$B$5:$H$5</c:f>
              <c:numCache>
                <c:formatCode>0.0%</c:formatCode>
                <c:ptCount val="7"/>
                <c:pt idx="0">
                  <c:v>0.128</c:v>
                </c:pt>
                <c:pt idx="1">
                  <c:v>0.20200000000000001</c:v>
                </c:pt>
                <c:pt idx="2">
                  <c:v>0.183</c:v>
                </c:pt>
                <c:pt idx="3">
                  <c:v>0.13339999999999999</c:v>
                </c:pt>
                <c:pt idx="4">
                  <c:v>0.16220000000000001</c:v>
                </c:pt>
                <c:pt idx="5">
                  <c:v>0.21679999999999999</c:v>
                </c:pt>
                <c:pt idx="6">
                  <c:v>0.21279999999999999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09-4547-BB5C-9A78EB90B8A5}"/>
            </c:ext>
          </c:extLst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Operating Margin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Sheet1!$B$2:$H$2</c:f>
              <c:strCache>
                <c:ptCount val="7"/>
                <c:pt idx="0">
                  <c:v>110 (2021).1~9 </c:v>
                </c:pt>
                <c:pt idx="1">
                  <c:v>109(2020)</c:v>
                </c:pt>
                <c:pt idx="2">
                  <c:v>108(2019)</c:v>
                </c:pt>
                <c:pt idx="3">
                  <c:v>107 (2018)</c:v>
                </c:pt>
                <c:pt idx="4">
                  <c:v>106 (2017)</c:v>
                </c:pt>
                <c:pt idx="5">
                  <c:v>105 (2016)</c:v>
                </c:pt>
                <c:pt idx="6">
                  <c:v>104 (2015)</c:v>
                </c:pt>
              </c:strCache>
            </c:strRef>
          </c:cat>
          <c:val>
            <c:numRef>
              <c:f>Sheet1!$B$8:$H$8</c:f>
              <c:numCache>
                <c:formatCode>0.0%</c:formatCode>
                <c:ptCount val="7"/>
                <c:pt idx="0">
                  <c:v>6.5000000000000002E-2</c:v>
                </c:pt>
                <c:pt idx="1">
                  <c:v>0.13</c:v>
                </c:pt>
                <c:pt idx="2">
                  <c:v>9.9000000000000005E-2</c:v>
                </c:pt>
                <c:pt idx="3">
                  <c:v>1.3299999999999999E-2</c:v>
                </c:pt>
                <c:pt idx="4">
                  <c:v>7.3099999999999998E-2</c:v>
                </c:pt>
                <c:pt idx="5">
                  <c:v>0.1222</c:v>
                </c:pt>
                <c:pt idx="6">
                  <c:v>0.1031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09-4547-BB5C-9A78EB90B8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545216"/>
        <c:axId val="88561536"/>
      </c:lineChart>
      <c:catAx>
        <c:axId val="75545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8561536"/>
        <c:crosses val="autoZero"/>
        <c:auto val="1"/>
        <c:lblAlgn val="ctr"/>
        <c:lblOffset val="100"/>
        <c:noMultiLvlLbl val="0"/>
      </c:catAx>
      <c:valAx>
        <c:axId val="88561536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755452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A7B44-B6AB-411F-BA71-9303E0F28AAF}" type="doc">
      <dgm:prSet loTypeId="urn:microsoft.com/office/officeart/2005/8/layout/vList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E9B9637F-6068-4D62-8FDC-19DEDCC6C149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</a:t>
          </a:r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78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464964-BD61-4DB8-8663-FE237DF4A977}" type="par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B9546-57BF-4034-95B7-454C44AB63E0}" type="sib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D475CA-4A7A-4D67-8422-6EE6E33B1EC5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上市日期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民國</a:t>
          </a:r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F6CACA-7C52-4C51-8915-92A1A14116C1}" type="par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C42A0-BCCD-4083-979E-049A1B83287F}" type="sib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93FC7F-8A97-4402-8712-11C0C66460B8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資本額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7.88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億元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77F10B-F91F-4A12-ABE4-364459C93411}" type="par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3E6F6-49D0-45AB-A212-A73115F3C2A4}" type="sib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BC4367-37C4-495B-A0C2-E63C42E6DE38}">
      <dgm:prSet custT="1"/>
      <dgm:spPr/>
      <dgm:t>
        <a:bodyPr/>
        <a:lstStyle/>
        <a:p>
          <a:pPr rtl="0"/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109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50.4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億元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0E9040-19F7-408A-B027-93C4BBF6B636}" type="par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6317DF-2C8D-4832-9080-E6E9360AFC0B}" type="sib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E5F478-34CB-4C9F-AA60-F646F41773F8}">
      <dgm:prSet custT="1"/>
      <dgm:spPr/>
      <dgm:t>
        <a:bodyPr/>
        <a:lstStyle/>
        <a:p>
          <a:pPr rtl="0"/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109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年每股盈餘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kumimoji="1"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.79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167F2C-18A6-4F64-A98D-5BD2DA94D1A7}" type="par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5C2DA6-7528-47BE-A8B8-0D24A1DED246}" type="sib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F8A282-0DF4-4AEF-9785-2BB9D5674F93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E812CB-3BEE-4527-84D6-EAE18A8F47C3}" type="par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C98B64-A3DF-4112-BCF6-DE484F5205D3}" type="sib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346353-9212-4080-9557-7298602D3D6A}">
      <dgm:prSet custT="1"/>
      <dgm:spPr/>
      <dgm:t>
        <a:bodyPr/>
        <a:lstStyle/>
        <a:p>
          <a:pPr rtl="0"/>
          <a:r>
            <a: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617</a:t>
          </a:r>
          <a:r>
            <a: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 </a:t>
          </a:r>
          <a:r>
            <a: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zh-TW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含外包線</a:t>
          </a:r>
          <a:r>
            <a:rPr lang="en-US" altLang="zh-TW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</a:t>
          </a:r>
          <a:r>
            <a:rPr lang="zh-TW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</a:t>
          </a:r>
          <a:r>
            <a: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65383D-26B1-42A5-AC88-F38441A050A5}" type="par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13096C47-4CED-4DF4-9B25-CE7BFFEF3AD7}" type="sib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3BF9F5A2-379A-4150-8C3C-F942009C43E4}" type="pres">
      <dgm:prSet presAssocID="{205A7B44-B6AB-411F-BA71-9303E0F28AAF}" presName="linear" presStyleCnt="0">
        <dgm:presLayoutVars>
          <dgm:animLvl val="lvl"/>
          <dgm:resizeHandles val="exact"/>
        </dgm:presLayoutVars>
      </dgm:prSet>
      <dgm:spPr/>
    </dgm:pt>
    <dgm:pt modelId="{B8599E25-B4D5-4E5E-953B-64EAF081C9EE}" type="pres">
      <dgm:prSet presAssocID="{E9B9637F-6068-4D62-8FDC-19DEDCC6C149}" presName="parentText" presStyleLbl="node1" presStyleIdx="0" presStyleCnt="7" custLinFactY="-96770" custLinFactNeighborX="540" custLinFactNeighborY="-100000">
        <dgm:presLayoutVars>
          <dgm:chMax val="0"/>
          <dgm:bulletEnabled val="1"/>
        </dgm:presLayoutVars>
      </dgm:prSet>
      <dgm:spPr/>
    </dgm:pt>
    <dgm:pt modelId="{D1CEE406-CC6E-4BA8-96E0-FB7E3A24DF5C}" type="pres">
      <dgm:prSet presAssocID="{38EB9546-57BF-4034-95B7-454C44AB63E0}" presName="spacer" presStyleCnt="0"/>
      <dgm:spPr/>
    </dgm:pt>
    <dgm:pt modelId="{503E6AE7-3F76-40C6-B52E-8E19776043F5}" type="pres">
      <dgm:prSet presAssocID="{04D475CA-4A7A-4D67-8422-6EE6E33B1EC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F2CE028-A150-4F4A-8D1E-2D431D3AC439}" type="pres">
      <dgm:prSet presAssocID="{BA7C42A0-BCCD-4083-979E-049A1B83287F}" presName="spacer" presStyleCnt="0"/>
      <dgm:spPr/>
    </dgm:pt>
    <dgm:pt modelId="{0AA5562C-4B3A-4979-8A4C-249FD4234979}" type="pres">
      <dgm:prSet presAssocID="{9593FC7F-8A97-4402-8712-11C0C66460B8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A4F95C9-41DA-453B-9F2D-6FC2A5BFD405}" type="pres">
      <dgm:prSet presAssocID="{3CF3E6F6-49D0-45AB-A212-A73115F3C2A4}" presName="spacer" presStyleCnt="0"/>
      <dgm:spPr/>
    </dgm:pt>
    <dgm:pt modelId="{3528443A-102C-44BA-AEDD-54C4DA3B922F}" type="pres">
      <dgm:prSet presAssocID="{05BC4367-37C4-495B-A0C2-E63C42E6DE3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957230EA-8A50-4906-B658-4FB453626380}" type="pres">
      <dgm:prSet presAssocID="{EE6317DF-2C8D-4832-9080-E6E9360AFC0B}" presName="spacer" presStyleCnt="0"/>
      <dgm:spPr/>
    </dgm:pt>
    <dgm:pt modelId="{4479D0B4-2BC4-4B1D-A233-9EF2C822D724}" type="pres">
      <dgm:prSet presAssocID="{E3E5F478-34CB-4C9F-AA60-F646F41773F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7657978-D532-4118-A34B-5111F3D0D709}" type="pres">
      <dgm:prSet presAssocID="{E25C2DA6-7528-47BE-A8B8-0D24A1DED246}" presName="spacer" presStyleCnt="0"/>
      <dgm:spPr/>
    </dgm:pt>
    <dgm:pt modelId="{192F1D5C-F3F8-494D-A121-B38549D275DB}" type="pres">
      <dgm:prSet presAssocID="{32F8A282-0DF4-4AEF-9785-2BB9D5674F9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185FD6F-3753-4BBA-8D3F-CCA0A3808584}" type="pres">
      <dgm:prSet presAssocID="{53C98B64-A3DF-4112-BCF6-DE484F5205D3}" presName="spacer" presStyleCnt="0"/>
      <dgm:spPr/>
    </dgm:pt>
    <dgm:pt modelId="{45EE4F1F-462B-4C96-BD70-DA92796AAA70}" type="pres">
      <dgm:prSet presAssocID="{D2346353-9212-4080-9557-7298602D3D6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AE69601A-124E-47C1-A184-6486A574B507}" type="presOf" srcId="{04D475CA-4A7A-4D67-8422-6EE6E33B1EC5}" destId="{503E6AE7-3F76-40C6-B52E-8E19776043F5}" srcOrd="0" destOrd="0" presId="urn:microsoft.com/office/officeart/2005/8/layout/vList2"/>
    <dgm:cxn modelId="{6499C221-6226-4DF5-8DF0-F35FCC72C7A9}" type="presOf" srcId="{E9B9637F-6068-4D62-8FDC-19DEDCC6C149}" destId="{B8599E25-B4D5-4E5E-953B-64EAF081C9EE}" srcOrd="0" destOrd="0" presId="urn:microsoft.com/office/officeart/2005/8/layout/vList2"/>
    <dgm:cxn modelId="{02449D24-0981-4F20-BEFF-20EE0054E051}" srcId="{205A7B44-B6AB-411F-BA71-9303E0F28AAF}" destId="{E9B9637F-6068-4D62-8FDC-19DEDCC6C149}" srcOrd="0" destOrd="0" parTransId="{65464964-BD61-4DB8-8663-FE237DF4A977}" sibTransId="{38EB9546-57BF-4034-95B7-454C44AB63E0}"/>
    <dgm:cxn modelId="{3B829662-F25A-4272-B532-A9CC57E4EDFC}" srcId="{205A7B44-B6AB-411F-BA71-9303E0F28AAF}" destId="{32F8A282-0DF4-4AEF-9785-2BB9D5674F93}" srcOrd="5" destOrd="0" parTransId="{36E812CB-3BEE-4527-84D6-EAE18A8F47C3}" sibTransId="{53C98B64-A3DF-4112-BCF6-DE484F5205D3}"/>
    <dgm:cxn modelId="{10BDB445-ADFD-4569-9B8C-C48033C4C2EB}" type="presOf" srcId="{9593FC7F-8A97-4402-8712-11C0C66460B8}" destId="{0AA5562C-4B3A-4979-8A4C-249FD4234979}" srcOrd="0" destOrd="0" presId="urn:microsoft.com/office/officeart/2005/8/layout/vList2"/>
    <dgm:cxn modelId="{76A6E66C-1A93-47AC-86AB-5A4DD055A0B7}" type="presOf" srcId="{32F8A282-0DF4-4AEF-9785-2BB9D5674F93}" destId="{192F1D5C-F3F8-494D-A121-B38549D275DB}" srcOrd="0" destOrd="0" presId="urn:microsoft.com/office/officeart/2005/8/layout/vList2"/>
    <dgm:cxn modelId="{B4419172-B912-4A71-B5E7-3A0AA547601E}" srcId="{205A7B44-B6AB-411F-BA71-9303E0F28AAF}" destId="{E3E5F478-34CB-4C9F-AA60-F646F41773F8}" srcOrd="4" destOrd="0" parTransId="{2D167F2C-18A6-4F64-A98D-5BD2DA94D1A7}" sibTransId="{E25C2DA6-7528-47BE-A8B8-0D24A1DED246}"/>
    <dgm:cxn modelId="{605B9472-1C82-4E9F-848D-7059BACC8789}" type="presOf" srcId="{05BC4367-37C4-495B-A0C2-E63C42E6DE38}" destId="{3528443A-102C-44BA-AEDD-54C4DA3B922F}" srcOrd="0" destOrd="0" presId="urn:microsoft.com/office/officeart/2005/8/layout/vList2"/>
    <dgm:cxn modelId="{CBF74756-62BF-4E6A-A53D-7FD180AE55F7}" srcId="{205A7B44-B6AB-411F-BA71-9303E0F28AAF}" destId="{D2346353-9212-4080-9557-7298602D3D6A}" srcOrd="6" destOrd="0" parTransId="{7065383D-26B1-42A5-AC88-F38441A050A5}" sibTransId="{13096C47-4CED-4DF4-9B25-CE7BFFEF3AD7}"/>
    <dgm:cxn modelId="{2762D676-FA26-4611-B1C8-78CC6A411530}" type="presOf" srcId="{205A7B44-B6AB-411F-BA71-9303E0F28AAF}" destId="{3BF9F5A2-379A-4150-8C3C-F942009C43E4}" srcOrd="0" destOrd="0" presId="urn:microsoft.com/office/officeart/2005/8/layout/vList2"/>
    <dgm:cxn modelId="{267A397F-976C-4EEB-9869-42508E2B4418}" type="presOf" srcId="{E3E5F478-34CB-4C9F-AA60-F646F41773F8}" destId="{4479D0B4-2BC4-4B1D-A233-9EF2C822D724}" srcOrd="0" destOrd="0" presId="urn:microsoft.com/office/officeart/2005/8/layout/vList2"/>
    <dgm:cxn modelId="{8B2945B0-7427-4618-B616-1D11D2FB5C55}" srcId="{205A7B44-B6AB-411F-BA71-9303E0F28AAF}" destId="{9593FC7F-8A97-4402-8712-11C0C66460B8}" srcOrd="2" destOrd="0" parTransId="{C977F10B-F91F-4A12-ABE4-364459C93411}" sibTransId="{3CF3E6F6-49D0-45AB-A212-A73115F3C2A4}"/>
    <dgm:cxn modelId="{393AC5B9-7F43-4652-AE46-90204827D702}" srcId="{205A7B44-B6AB-411F-BA71-9303E0F28AAF}" destId="{05BC4367-37C4-495B-A0C2-E63C42E6DE38}" srcOrd="3" destOrd="0" parTransId="{290E9040-19F7-408A-B027-93C4BBF6B636}" sibTransId="{EE6317DF-2C8D-4832-9080-E6E9360AFC0B}"/>
    <dgm:cxn modelId="{3C2B85BC-5D5C-409E-9715-CF7986BA7666}" srcId="{205A7B44-B6AB-411F-BA71-9303E0F28AAF}" destId="{04D475CA-4A7A-4D67-8422-6EE6E33B1EC5}" srcOrd="1" destOrd="0" parTransId="{BAF6CACA-7C52-4C51-8915-92A1A14116C1}" sibTransId="{BA7C42A0-BCCD-4083-979E-049A1B83287F}"/>
    <dgm:cxn modelId="{76AA67CD-FA6A-40CD-97A4-AA7F6225E992}" type="presOf" srcId="{D2346353-9212-4080-9557-7298602D3D6A}" destId="{45EE4F1F-462B-4C96-BD70-DA92796AAA70}" srcOrd="0" destOrd="0" presId="urn:microsoft.com/office/officeart/2005/8/layout/vList2"/>
    <dgm:cxn modelId="{4A3F901B-C06D-4426-97D2-188CD3C36738}" type="presParOf" srcId="{3BF9F5A2-379A-4150-8C3C-F942009C43E4}" destId="{B8599E25-B4D5-4E5E-953B-64EAF081C9EE}" srcOrd="0" destOrd="0" presId="urn:microsoft.com/office/officeart/2005/8/layout/vList2"/>
    <dgm:cxn modelId="{BA777507-A798-4995-8097-B11B987879A9}" type="presParOf" srcId="{3BF9F5A2-379A-4150-8C3C-F942009C43E4}" destId="{D1CEE406-CC6E-4BA8-96E0-FB7E3A24DF5C}" srcOrd="1" destOrd="0" presId="urn:microsoft.com/office/officeart/2005/8/layout/vList2"/>
    <dgm:cxn modelId="{1439D1D7-5BD7-4282-8A59-3EEF139434A8}" type="presParOf" srcId="{3BF9F5A2-379A-4150-8C3C-F942009C43E4}" destId="{503E6AE7-3F76-40C6-B52E-8E19776043F5}" srcOrd="2" destOrd="0" presId="urn:microsoft.com/office/officeart/2005/8/layout/vList2"/>
    <dgm:cxn modelId="{9651BA60-0131-4278-810E-68C80F21A125}" type="presParOf" srcId="{3BF9F5A2-379A-4150-8C3C-F942009C43E4}" destId="{7F2CE028-A150-4F4A-8D1E-2D431D3AC439}" srcOrd="3" destOrd="0" presId="urn:microsoft.com/office/officeart/2005/8/layout/vList2"/>
    <dgm:cxn modelId="{91445449-DC91-4E57-8F7B-CADB63F022EF}" type="presParOf" srcId="{3BF9F5A2-379A-4150-8C3C-F942009C43E4}" destId="{0AA5562C-4B3A-4979-8A4C-249FD4234979}" srcOrd="4" destOrd="0" presId="urn:microsoft.com/office/officeart/2005/8/layout/vList2"/>
    <dgm:cxn modelId="{15463058-CD0D-4DCF-AB47-5E156CE1FEF2}" type="presParOf" srcId="{3BF9F5A2-379A-4150-8C3C-F942009C43E4}" destId="{CA4F95C9-41DA-453B-9F2D-6FC2A5BFD405}" srcOrd="5" destOrd="0" presId="urn:microsoft.com/office/officeart/2005/8/layout/vList2"/>
    <dgm:cxn modelId="{93D250C0-2C04-4264-BFAC-904061B9DB45}" type="presParOf" srcId="{3BF9F5A2-379A-4150-8C3C-F942009C43E4}" destId="{3528443A-102C-44BA-AEDD-54C4DA3B922F}" srcOrd="6" destOrd="0" presId="urn:microsoft.com/office/officeart/2005/8/layout/vList2"/>
    <dgm:cxn modelId="{CC0C48DB-852C-4168-B349-7A8D7B5B0005}" type="presParOf" srcId="{3BF9F5A2-379A-4150-8C3C-F942009C43E4}" destId="{957230EA-8A50-4906-B658-4FB453626380}" srcOrd="7" destOrd="0" presId="urn:microsoft.com/office/officeart/2005/8/layout/vList2"/>
    <dgm:cxn modelId="{C8A03AA5-5DD9-481D-9633-70921CD0034E}" type="presParOf" srcId="{3BF9F5A2-379A-4150-8C3C-F942009C43E4}" destId="{4479D0B4-2BC4-4B1D-A233-9EF2C822D724}" srcOrd="8" destOrd="0" presId="urn:microsoft.com/office/officeart/2005/8/layout/vList2"/>
    <dgm:cxn modelId="{4DCF2E85-33D9-41B7-B686-60BB6106874C}" type="presParOf" srcId="{3BF9F5A2-379A-4150-8C3C-F942009C43E4}" destId="{27657978-D532-4118-A34B-5111F3D0D709}" srcOrd="9" destOrd="0" presId="urn:microsoft.com/office/officeart/2005/8/layout/vList2"/>
    <dgm:cxn modelId="{8447A255-8070-4135-9BA7-48A6E903CA51}" type="presParOf" srcId="{3BF9F5A2-379A-4150-8C3C-F942009C43E4}" destId="{192F1D5C-F3F8-494D-A121-B38549D275DB}" srcOrd="10" destOrd="0" presId="urn:microsoft.com/office/officeart/2005/8/layout/vList2"/>
    <dgm:cxn modelId="{531D9CFB-EF3E-4561-8BDE-20D1F994F015}" type="presParOf" srcId="{3BF9F5A2-379A-4150-8C3C-F942009C43E4}" destId="{C185FD6F-3753-4BBA-8D3F-CCA0A3808584}" srcOrd="11" destOrd="0" presId="urn:microsoft.com/office/officeart/2005/8/layout/vList2"/>
    <dgm:cxn modelId="{851275B4-D71A-4614-A805-CF0CE60CF5E1}" type="presParOf" srcId="{3BF9F5A2-379A-4150-8C3C-F942009C43E4}" destId="{45EE4F1F-462B-4C96-BD70-DA92796AAA7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A7B44-B6AB-411F-BA71-9303E0F28AAF}" type="doc">
      <dgm:prSet loTypeId="urn:microsoft.com/office/officeart/2005/8/layout/vList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E9B9637F-6068-4D62-8FDC-19DEDCC6C149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 </a:t>
          </a:r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464964-BD61-4DB8-8663-FE237DF4A977}" type="par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B9546-57BF-4034-95B7-454C44AB63E0}" type="sib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D475CA-4A7A-4D67-8422-6EE6E33B1EC5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網站</a:t>
          </a:r>
          <a:r>
            <a:rPr kumimoji="1"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www.deltamachinery.com</a:t>
          </a:r>
          <a:endParaRPr lang="zh-TW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F6CACA-7C52-4C51-8915-92A1A14116C1}" type="par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C42A0-BCCD-4083-979E-049A1B83287F}" type="sib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93FC7F-8A97-4402-8712-11C0C66460B8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地點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en-US" sz="2000" dirty="0"/>
            <a:t>Spartanburg County, SC, USA</a:t>
          </a:r>
          <a:endParaRPr lang="zh-TW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77F10B-F91F-4A12-ABE4-364459C93411}" type="par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3E6F6-49D0-45AB-A212-A73115F3C2A4}" type="sib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BC4367-37C4-495B-A0C2-E63C42E6DE38}">
      <dgm:prSet custT="1"/>
      <dgm:spPr/>
      <dgm:t>
        <a:bodyPr/>
        <a:lstStyle/>
        <a:p>
          <a:pPr rtl="0"/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108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7.8</a:t>
          </a:r>
          <a:r>
            <a:rPr kumimoji="1" lang="zh-TW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億元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0E9040-19F7-408A-B027-93C4BBF6B636}" type="par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6317DF-2C8D-4832-9080-E6E9360AFC0B}" type="sib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E5F478-34CB-4C9F-AA60-F646F41773F8}">
      <dgm:prSet custT="1"/>
      <dgm:spPr/>
      <dgm:t>
        <a:bodyPr/>
        <a:lstStyle/>
        <a:p>
          <a:pPr rtl="0"/>
          <a:r>
            <a:rPr kumimoji="1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108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年淨利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3,721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萬元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167F2C-18A6-4F64-A98D-5BD2DA94D1A7}" type="par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5C2DA6-7528-47BE-A8B8-0D24A1DED246}" type="sib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F8A282-0DF4-4AEF-9785-2BB9D5674F93}">
      <dgm:prSet custT="1"/>
      <dgm:spPr/>
      <dgm:t>
        <a:bodyPr/>
        <a:lstStyle/>
        <a:p>
          <a:pPr rtl="0"/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E812CB-3BEE-4527-84D6-EAE18A8F47C3}" type="par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C98B64-A3DF-4112-BCF6-DE484F5205D3}" type="sib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346353-9212-4080-9557-7298602D3D6A}">
      <dgm:prSet custT="1"/>
      <dgm:spPr/>
      <dgm:t>
        <a:bodyPr/>
        <a:lstStyle/>
        <a:p>
          <a:pPr rtl="0"/>
          <a:r>
            <a: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33</a:t>
          </a:r>
          <a:r>
            <a: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65383D-26B1-42A5-AC88-F38441A050A5}" type="par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13096C47-4CED-4DF4-9B25-CE7BFFEF3AD7}" type="sib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3BF9F5A2-379A-4150-8C3C-F942009C43E4}" type="pres">
      <dgm:prSet presAssocID="{205A7B44-B6AB-411F-BA71-9303E0F28AAF}" presName="linear" presStyleCnt="0">
        <dgm:presLayoutVars>
          <dgm:animLvl val="lvl"/>
          <dgm:resizeHandles val="exact"/>
        </dgm:presLayoutVars>
      </dgm:prSet>
      <dgm:spPr/>
    </dgm:pt>
    <dgm:pt modelId="{B8599E25-B4D5-4E5E-953B-64EAF081C9EE}" type="pres">
      <dgm:prSet presAssocID="{E9B9637F-6068-4D62-8FDC-19DEDCC6C149}" presName="parentText" presStyleLbl="node1" presStyleIdx="0" presStyleCnt="7" custLinFactY="-96770" custLinFactNeighborX="540" custLinFactNeighborY="-100000">
        <dgm:presLayoutVars>
          <dgm:chMax val="0"/>
          <dgm:bulletEnabled val="1"/>
        </dgm:presLayoutVars>
      </dgm:prSet>
      <dgm:spPr/>
    </dgm:pt>
    <dgm:pt modelId="{D1CEE406-CC6E-4BA8-96E0-FB7E3A24DF5C}" type="pres">
      <dgm:prSet presAssocID="{38EB9546-57BF-4034-95B7-454C44AB63E0}" presName="spacer" presStyleCnt="0"/>
      <dgm:spPr/>
    </dgm:pt>
    <dgm:pt modelId="{503E6AE7-3F76-40C6-B52E-8E19776043F5}" type="pres">
      <dgm:prSet presAssocID="{04D475CA-4A7A-4D67-8422-6EE6E33B1EC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F2CE028-A150-4F4A-8D1E-2D431D3AC439}" type="pres">
      <dgm:prSet presAssocID="{BA7C42A0-BCCD-4083-979E-049A1B83287F}" presName="spacer" presStyleCnt="0"/>
      <dgm:spPr/>
    </dgm:pt>
    <dgm:pt modelId="{0AA5562C-4B3A-4979-8A4C-249FD4234979}" type="pres">
      <dgm:prSet presAssocID="{9593FC7F-8A97-4402-8712-11C0C66460B8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A4F95C9-41DA-453B-9F2D-6FC2A5BFD405}" type="pres">
      <dgm:prSet presAssocID="{3CF3E6F6-49D0-45AB-A212-A73115F3C2A4}" presName="spacer" presStyleCnt="0"/>
      <dgm:spPr/>
    </dgm:pt>
    <dgm:pt modelId="{3528443A-102C-44BA-AEDD-54C4DA3B922F}" type="pres">
      <dgm:prSet presAssocID="{05BC4367-37C4-495B-A0C2-E63C42E6DE3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957230EA-8A50-4906-B658-4FB453626380}" type="pres">
      <dgm:prSet presAssocID="{EE6317DF-2C8D-4832-9080-E6E9360AFC0B}" presName="spacer" presStyleCnt="0"/>
      <dgm:spPr/>
    </dgm:pt>
    <dgm:pt modelId="{4479D0B4-2BC4-4B1D-A233-9EF2C822D724}" type="pres">
      <dgm:prSet presAssocID="{E3E5F478-34CB-4C9F-AA60-F646F41773F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7657978-D532-4118-A34B-5111F3D0D709}" type="pres">
      <dgm:prSet presAssocID="{E25C2DA6-7528-47BE-A8B8-0D24A1DED246}" presName="spacer" presStyleCnt="0"/>
      <dgm:spPr/>
    </dgm:pt>
    <dgm:pt modelId="{192F1D5C-F3F8-494D-A121-B38549D275DB}" type="pres">
      <dgm:prSet presAssocID="{32F8A282-0DF4-4AEF-9785-2BB9D5674F9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185FD6F-3753-4BBA-8D3F-CCA0A3808584}" type="pres">
      <dgm:prSet presAssocID="{53C98B64-A3DF-4112-BCF6-DE484F5205D3}" presName="spacer" presStyleCnt="0"/>
      <dgm:spPr/>
    </dgm:pt>
    <dgm:pt modelId="{45EE4F1F-462B-4C96-BD70-DA92796AAA70}" type="pres">
      <dgm:prSet presAssocID="{D2346353-9212-4080-9557-7298602D3D6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A36F207-434A-4C5A-AB41-A092DF43943D}" type="presOf" srcId="{05BC4367-37C4-495B-A0C2-E63C42E6DE38}" destId="{3528443A-102C-44BA-AEDD-54C4DA3B922F}" srcOrd="0" destOrd="0" presId="urn:microsoft.com/office/officeart/2005/8/layout/vList2"/>
    <dgm:cxn modelId="{02449D24-0981-4F20-BEFF-20EE0054E051}" srcId="{205A7B44-B6AB-411F-BA71-9303E0F28AAF}" destId="{E9B9637F-6068-4D62-8FDC-19DEDCC6C149}" srcOrd="0" destOrd="0" parTransId="{65464964-BD61-4DB8-8663-FE237DF4A977}" sibTransId="{38EB9546-57BF-4034-95B7-454C44AB63E0}"/>
    <dgm:cxn modelId="{57F6DF28-7992-406A-91B2-661F98928D2E}" type="presOf" srcId="{E9B9637F-6068-4D62-8FDC-19DEDCC6C149}" destId="{B8599E25-B4D5-4E5E-953B-64EAF081C9EE}" srcOrd="0" destOrd="0" presId="urn:microsoft.com/office/officeart/2005/8/layout/vList2"/>
    <dgm:cxn modelId="{BF79492D-B8F2-4921-9B13-6C5E14F604D5}" type="presOf" srcId="{32F8A282-0DF4-4AEF-9785-2BB9D5674F93}" destId="{192F1D5C-F3F8-494D-A121-B38549D275DB}" srcOrd="0" destOrd="0" presId="urn:microsoft.com/office/officeart/2005/8/layout/vList2"/>
    <dgm:cxn modelId="{09484830-4772-42E8-B5BD-922D3D6E61BE}" type="presOf" srcId="{9593FC7F-8A97-4402-8712-11C0C66460B8}" destId="{0AA5562C-4B3A-4979-8A4C-249FD4234979}" srcOrd="0" destOrd="0" presId="urn:microsoft.com/office/officeart/2005/8/layout/vList2"/>
    <dgm:cxn modelId="{3B829662-F25A-4272-B532-A9CC57E4EDFC}" srcId="{205A7B44-B6AB-411F-BA71-9303E0F28AAF}" destId="{32F8A282-0DF4-4AEF-9785-2BB9D5674F93}" srcOrd="5" destOrd="0" parTransId="{36E812CB-3BEE-4527-84D6-EAE18A8F47C3}" sibTransId="{53C98B64-A3DF-4112-BCF6-DE484F5205D3}"/>
    <dgm:cxn modelId="{B4419172-B912-4A71-B5E7-3A0AA547601E}" srcId="{205A7B44-B6AB-411F-BA71-9303E0F28AAF}" destId="{E3E5F478-34CB-4C9F-AA60-F646F41773F8}" srcOrd="4" destOrd="0" parTransId="{2D167F2C-18A6-4F64-A98D-5BD2DA94D1A7}" sibTransId="{E25C2DA6-7528-47BE-A8B8-0D24A1DED246}"/>
    <dgm:cxn modelId="{CBF74756-62BF-4E6A-A53D-7FD180AE55F7}" srcId="{205A7B44-B6AB-411F-BA71-9303E0F28AAF}" destId="{D2346353-9212-4080-9557-7298602D3D6A}" srcOrd="6" destOrd="0" parTransId="{7065383D-26B1-42A5-AC88-F38441A050A5}" sibTransId="{13096C47-4CED-4DF4-9B25-CE7BFFEF3AD7}"/>
    <dgm:cxn modelId="{8B2945B0-7427-4618-B616-1D11D2FB5C55}" srcId="{205A7B44-B6AB-411F-BA71-9303E0F28AAF}" destId="{9593FC7F-8A97-4402-8712-11C0C66460B8}" srcOrd="2" destOrd="0" parTransId="{C977F10B-F91F-4A12-ABE4-364459C93411}" sibTransId="{3CF3E6F6-49D0-45AB-A212-A73115F3C2A4}"/>
    <dgm:cxn modelId="{847E64B4-0929-4541-8CD8-9632B39798E7}" type="presOf" srcId="{E3E5F478-34CB-4C9F-AA60-F646F41773F8}" destId="{4479D0B4-2BC4-4B1D-A233-9EF2C822D724}" srcOrd="0" destOrd="0" presId="urn:microsoft.com/office/officeart/2005/8/layout/vList2"/>
    <dgm:cxn modelId="{393AC5B9-7F43-4652-AE46-90204827D702}" srcId="{205A7B44-B6AB-411F-BA71-9303E0F28AAF}" destId="{05BC4367-37C4-495B-A0C2-E63C42E6DE38}" srcOrd="3" destOrd="0" parTransId="{290E9040-19F7-408A-B027-93C4BBF6B636}" sibTransId="{EE6317DF-2C8D-4832-9080-E6E9360AFC0B}"/>
    <dgm:cxn modelId="{3C2B85BC-5D5C-409E-9715-CF7986BA7666}" srcId="{205A7B44-B6AB-411F-BA71-9303E0F28AAF}" destId="{04D475CA-4A7A-4D67-8422-6EE6E33B1EC5}" srcOrd="1" destOrd="0" parTransId="{BAF6CACA-7C52-4C51-8915-92A1A14116C1}" sibTransId="{BA7C42A0-BCCD-4083-979E-049A1B83287F}"/>
    <dgm:cxn modelId="{21A58CD7-AA8C-4637-BFE7-A91FEB5501A8}" type="presOf" srcId="{205A7B44-B6AB-411F-BA71-9303E0F28AAF}" destId="{3BF9F5A2-379A-4150-8C3C-F942009C43E4}" srcOrd="0" destOrd="0" presId="urn:microsoft.com/office/officeart/2005/8/layout/vList2"/>
    <dgm:cxn modelId="{120C50E4-E930-458F-A2E4-4809F609069A}" type="presOf" srcId="{04D475CA-4A7A-4D67-8422-6EE6E33B1EC5}" destId="{503E6AE7-3F76-40C6-B52E-8E19776043F5}" srcOrd="0" destOrd="0" presId="urn:microsoft.com/office/officeart/2005/8/layout/vList2"/>
    <dgm:cxn modelId="{F63FDEE9-672E-46B7-B637-552E7D9B126E}" type="presOf" srcId="{D2346353-9212-4080-9557-7298602D3D6A}" destId="{45EE4F1F-462B-4C96-BD70-DA92796AAA70}" srcOrd="0" destOrd="0" presId="urn:microsoft.com/office/officeart/2005/8/layout/vList2"/>
    <dgm:cxn modelId="{02EBD9D1-EB2B-489B-BEE9-3B8668C20C8D}" type="presParOf" srcId="{3BF9F5A2-379A-4150-8C3C-F942009C43E4}" destId="{B8599E25-B4D5-4E5E-953B-64EAF081C9EE}" srcOrd="0" destOrd="0" presId="urn:microsoft.com/office/officeart/2005/8/layout/vList2"/>
    <dgm:cxn modelId="{9D182D5C-8965-4988-8A1D-5734E16E220B}" type="presParOf" srcId="{3BF9F5A2-379A-4150-8C3C-F942009C43E4}" destId="{D1CEE406-CC6E-4BA8-96E0-FB7E3A24DF5C}" srcOrd="1" destOrd="0" presId="urn:microsoft.com/office/officeart/2005/8/layout/vList2"/>
    <dgm:cxn modelId="{3493D843-AAF5-466B-A0A4-0AC24CB47AB6}" type="presParOf" srcId="{3BF9F5A2-379A-4150-8C3C-F942009C43E4}" destId="{503E6AE7-3F76-40C6-B52E-8E19776043F5}" srcOrd="2" destOrd="0" presId="urn:microsoft.com/office/officeart/2005/8/layout/vList2"/>
    <dgm:cxn modelId="{86C42E8A-84E9-427A-B62D-A4C7C8A56288}" type="presParOf" srcId="{3BF9F5A2-379A-4150-8C3C-F942009C43E4}" destId="{7F2CE028-A150-4F4A-8D1E-2D431D3AC439}" srcOrd="3" destOrd="0" presId="urn:microsoft.com/office/officeart/2005/8/layout/vList2"/>
    <dgm:cxn modelId="{A5EE965C-0D44-4A60-A8D1-E18042CCD4A7}" type="presParOf" srcId="{3BF9F5A2-379A-4150-8C3C-F942009C43E4}" destId="{0AA5562C-4B3A-4979-8A4C-249FD4234979}" srcOrd="4" destOrd="0" presId="urn:microsoft.com/office/officeart/2005/8/layout/vList2"/>
    <dgm:cxn modelId="{3AA8D7D8-8E91-4A0C-AB4F-79E78B4D7B41}" type="presParOf" srcId="{3BF9F5A2-379A-4150-8C3C-F942009C43E4}" destId="{CA4F95C9-41DA-453B-9F2D-6FC2A5BFD405}" srcOrd="5" destOrd="0" presId="urn:microsoft.com/office/officeart/2005/8/layout/vList2"/>
    <dgm:cxn modelId="{F6956BB9-54CE-4F70-8DAA-54E32D230167}" type="presParOf" srcId="{3BF9F5A2-379A-4150-8C3C-F942009C43E4}" destId="{3528443A-102C-44BA-AEDD-54C4DA3B922F}" srcOrd="6" destOrd="0" presId="urn:microsoft.com/office/officeart/2005/8/layout/vList2"/>
    <dgm:cxn modelId="{6516C5D0-897C-4761-84BC-13E5EEACA589}" type="presParOf" srcId="{3BF9F5A2-379A-4150-8C3C-F942009C43E4}" destId="{957230EA-8A50-4906-B658-4FB453626380}" srcOrd="7" destOrd="0" presId="urn:microsoft.com/office/officeart/2005/8/layout/vList2"/>
    <dgm:cxn modelId="{CAD543D1-8F0D-42E0-B8CB-D35238D95E7A}" type="presParOf" srcId="{3BF9F5A2-379A-4150-8C3C-F942009C43E4}" destId="{4479D0B4-2BC4-4B1D-A233-9EF2C822D724}" srcOrd="8" destOrd="0" presId="urn:microsoft.com/office/officeart/2005/8/layout/vList2"/>
    <dgm:cxn modelId="{1C1427C5-F69C-421A-8235-0463EB0942C5}" type="presParOf" srcId="{3BF9F5A2-379A-4150-8C3C-F942009C43E4}" destId="{27657978-D532-4118-A34B-5111F3D0D709}" srcOrd="9" destOrd="0" presId="urn:microsoft.com/office/officeart/2005/8/layout/vList2"/>
    <dgm:cxn modelId="{9218A039-57AB-4E70-8964-64EF12CB41DB}" type="presParOf" srcId="{3BF9F5A2-379A-4150-8C3C-F942009C43E4}" destId="{192F1D5C-F3F8-494D-A121-B38549D275DB}" srcOrd="10" destOrd="0" presId="urn:microsoft.com/office/officeart/2005/8/layout/vList2"/>
    <dgm:cxn modelId="{914C65A1-F858-49A1-BF0A-5441346CB4FC}" type="presParOf" srcId="{3BF9F5A2-379A-4150-8C3C-F942009C43E4}" destId="{C185FD6F-3753-4BBA-8D3F-CCA0A3808584}" srcOrd="11" destOrd="0" presId="urn:microsoft.com/office/officeart/2005/8/layout/vList2"/>
    <dgm:cxn modelId="{7B4BF04B-EA9E-4533-83DD-EE8496996A78}" type="presParOf" srcId="{3BF9F5A2-379A-4150-8C3C-F942009C43E4}" destId="{45EE4F1F-462B-4C96-BD70-DA92796AAA7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99E25-B4D5-4E5E-953B-64EAF081C9EE}">
      <dsp:nvSpPr>
        <dsp:cNvPr id="0" name=""/>
        <dsp:cNvSpPr/>
      </dsp:nvSpPr>
      <dsp:spPr>
        <a:xfrm>
          <a:off x="0" y="0"/>
          <a:ext cx="3733800" cy="61222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</a:t>
          </a: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78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86" y="29886"/>
        <a:ext cx="3674028" cy="552455"/>
      </dsp:txXfrm>
    </dsp:sp>
    <dsp:sp modelId="{503E6AE7-3F76-40C6-B52E-8E19776043F5}">
      <dsp:nvSpPr>
        <dsp:cNvPr id="0" name=""/>
        <dsp:cNvSpPr/>
      </dsp:nvSpPr>
      <dsp:spPr>
        <a:xfrm>
          <a:off x="0" y="628299"/>
          <a:ext cx="3733800" cy="612227"/>
        </a:xfrm>
        <a:prstGeom prst="roundRec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上市日期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民國</a:t>
          </a: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86" y="658185"/>
        <a:ext cx="3674028" cy="552455"/>
      </dsp:txXfrm>
    </dsp:sp>
    <dsp:sp modelId="{0AA5562C-4B3A-4979-8A4C-249FD4234979}">
      <dsp:nvSpPr>
        <dsp:cNvPr id="0" name=""/>
        <dsp:cNvSpPr/>
      </dsp:nvSpPr>
      <dsp:spPr>
        <a:xfrm>
          <a:off x="0" y="1254743"/>
          <a:ext cx="3733800" cy="612227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資本額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7.88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億元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86" y="1284629"/>
        <a:ext cx="3674028" cy="552455"/>
      </dsp:txXfrm>
    </dsp:sp>
    <dsp:sp modelId="{3528443A-102C-44BA-AEDD-54C4DA3B922F}">
      <dsp:nvSpPr>
        <dsp:cNvPr id="0" name=""/>
        <dsp:cNvSpPr/>
      </dsp:nvSpPr>
      <dsp:spPr>
        <a:xfrm>
          <a:off x="0" y="1881188"/>
          <a:ext cx="3733800" cy="612227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109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50.4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億元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86" y="1911074"/>
        <a:ext cx="3674028" cy="552455"/>
      </dsp:txXfrm>
    </dsp:sp>
    <dsp:sp modelId="{4479D0B4-2BC4-4B1D-A233-9EF2C822D724}">
      <dsp:nvSpPr>
        <dsp:cNvPr id="0" name=""/>
        <dsp:cNvSpPr/>
      </dsp:nvSpPr>
      <dsp:spPr>
        <a:xfrm>
          <a:off x="0" y="2507633"/>
          <a:ext cx="3733800" cy="612227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109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年每股盈餘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r>
            <a:rPr kumimoji="1" lang="en-US" altLang="zh-TW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.79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86" y="2537519"/>
        <a:ext cx="3674028" cy="552455"/>
      </dsp:txXfrm>
    </dsp:sp>
    <dsp:sp modelId="{192F1D5C-F3F8-494D-A121-B38549D275DB}">
      <dsp:nvSpPr>
        <dsp:cNvPr id="0" name=""/>
        <dsp:cNvSpPr/>
      </dsp:nvSpPr>
      <dsp:spPr>
        <a:xfrm>
          <a:off x="0" y="3134078"/>
          <a:ext cx="3733800" cy="612227"/>
        </a:xfrm>
        <a:prstGeom prst="roundRec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86" y="3163964"/>
        <a:ext cx="3674028" cy="552455"/>
      </dsp:txXfrm>
    </dsp:sp>
    <dsp:sp modelId="{45EE4F1F-462B-4C96-BD70-DA92796AAA70}">
      <dsp:nvSpPr>
        <dsp:cNvPr id="0" name=""/>
        <dsp:cNvSpPr/>
      </dsp:nvSpPr>
      <dsp:spPr>
        <a:xfrm>
          <a:off x="0" y="3760523"/>
          <a:ext cx="3733800" cy="612227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617</a:t>
          </a:r>
          <a:r>
            <a:rPr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 </a:t>
          </a:r>
          <a:r>
            <a:rPr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zh-TW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含外包線</a:t>
          </a:r>
          <a:r>
            <a:rPr lang="en-US" altLang="zh-TW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</a:t>
          </a:r>
          <a:r>
            <a:rPr lang="zh-TW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</a:t>
          </a:r>
          <a:r>
            <a:rPr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86" y="3790409"/>
        <a:ext cx="3674028" cy="552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99E25-B4D5-4E5E-953B-64EAF081C9EE}">
      <dsp:nvSpPr>
        <dsp:cNvPr id="0" name=""/>
        <dsp:cNvSpPr/>
      </dsp:nvSpPr>
      <dsp:spPr>
        <a:xfrm>
          <a:off x="0" y="0"/>
          <a:ext cx="4098924" cy="6079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 </a:t>
          </a: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80" y="29680"/>
        <a:ext cx="4039564" cy="548628"/>
      </dsp:txXfrm>
    </dsp:sp>
    <dsp:sp modelId="{503E6AE7-3F76-40C6-B52E-8E19776043F5}">
      <dsp:nvSpPr>
        <dsp:cNvPr id="0" name=""/>
        <dsp:cNvSpPr/>
      </dsp:nvSpPr>
      <dsp:spPr>
        <a:xfrm>
          <a:off x="0" y="623490"/>
          <a:ext cx="4098924" cy="607988"/>
        </a:xfrm>
        <a:prstGeom prst="roundRec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網站</a:t>
          </a:r>
          <a:r>
            <a:rPr kumimoji="1"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www.deltamachinery.com</a:t>
          </a:r>
          <a:endParaRPr lang="zh-TW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80" y="653170"/>
        <a:ext cx="4039564" cy="548628"/>
      </dsp:txXfrm>
    </dsp:sp>
    <dsp:sp modelId="{0AA5562C-4B3A-4979-8A4C-249FD4234979}">
      <dsp:nvSpPr>
        <dsp:cNvPr id="0" name=""/>
        <dsp:cNvSpPr/>
      </dsp:nvSpPr>
      <dsp:spPr>
        <a:xfrm>
          <a:off x="0" y="1245598"/>
          <a:ext cx="4098924" cy="607988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地點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en-US" sz="2000" kern="1200" dirty="0"/>
            <a:t>Spartanburg County, SC, USA</a:t>
          </a:r>
          <a:endParaRPr lang="zh-TW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80" y="1275278"/>
        <a:ext cx="4039564" cy="548628"/>
      </dsp:txXfrm>
    </dsp:sp>
    <dsp:sp modelId="{3528443A-102C-44BA-AEDD-54C4DA3B922F}">
      <dsp:nvSpPr>
        <dsp:cNvPr id="0" name=""/>
        <dsp:cNvSpPr/>
      </dsp:nvSpPr>
      <dsp:spPr>
        <a:xfrm>
          <a:off x="0" y="1867705"/>
          <a:ext cx="4098924" cy="607988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108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7.8</a:t>
          </a:r>
          <a:r>
            <a:rPr kumimoji="1" lang="zh-TW" alt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億元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80" y="1897385"/>
        <a:ext cx="4039564" cy="548628"/>
      </dsp:txXfrm>
    </dsp:sp>
    <dsp:sp modelId="{4479D0B4-2BC4-4B1D-A233-9EF2C822D724}">
      <dsp:nvSpPr>
        <dsp:cNvPr id="0" name=""/>
        <dsp:cNvSpPr/>
      </dsp:nvSpPr>
      <dsp:spPr>
        <a:xfrm>
          <a:off x="0" y="2489813"/>
          <a:ext cx="4098924" cy="607988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108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年淨利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3,721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萬元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80" y="2519493"/>
        <a:ext cx="4039564" cy="548628"/>
      </dsp:txXfrm>
    </dsp:sp>
    <dsp:sp modelId="{192F1D5C-F3F8-494D-A121-B38549D275DB}">
      <dsp:nvSpPr>
        <dsp:cNvPr id="0" name=""/>
        <dsp:cNvSpPr/>
      </dsp:nvSpPr>
      <dsp:spPr>
        <a:xfrm>
          <a:off x="0" y="3111920"/>
          <a:ext cx="4098924" cy="607988"/>
        </a:xfrm>
        <a:prstGeom prst="roundRec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80" y="3141600"/>
        <a:ext cx="4039564" cy="548628"/>
      </dsp:txXfrm>
    </dsp:sp>
    <dsp:sp modelId="{45EE4F1F-462B-4C96-BD70-DA92796AAA70}">
      <dsp:nvSpPr>
        <dsp:cNvPr id="0" name=""/>
        <dsp:cNvSpPr/>
      </dsp:nvSpPr>
      <dsp:spPr>
        <a:xfrm>
          <a:off x="0" y="3734027"/>
          <a:ext cx="4098924" cy="607988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33</a:t>
          </a:r>
          <a:r>
            <a:rPr lang="zh-TW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80" y="3763707"/>
        <a:ext cx="4039564" cy="548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F9269-C0CB-46CE-8076-72C20BAEAC62}" type="datetimeFigureOut">
              <a:rPr lang="zh-TW" altLang="en-US" smtClean="0"/>
              <a:t>2021/11/12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34F6C-C844-40C4-B2B8-7FF20DE7931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EE3D5-4EAF-4FEE-A330-F5BF5143D612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23F39-C8CF-45A9-BF25-850618DA63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428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3F39-C8CF-45A9-BF25-850618DA63C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60846ADD-66AD-430A-9140-43F1406FEDDC}" type="slidenum">
              <a:rPr lang="en-US" altLang="zh-TW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zh-TW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60846ADD-66AD-430A-9140-43F1406FEDDC}" type="slidenum">
              <a:rPr lang="en-US" altLang="zh-TW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zh-TW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3F39-C8CF-45A9-BF25-850618DA63C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3F39-C8CF-45A9-BF25-850618DA63C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B42E024-BF69-4688-A71D-256249AED46B}" type="slidenum">
              <a:rPr kumimoji="1" lang="en-US" altLang="zh-TW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kumimoji="1" lang="en-US" altLang="zh-TW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5EF1E2B1-C960-416F-A0C7-BE34B0A1A633}" type="slidenum">
              <a:rPr lang="en-US" altLang="zh-TW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zh-TW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143C2A1-4A1F-41EC-B10B-2CD6D543719E}" type="slidenum">
              <a:rPr lang="en-US" altLang="zh-TW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zh-TW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B65EC9F4-3B7E-4F8A-B238-827B3D602326}" type="slidenum">
              <a:rPr lang="en-US" altLang="zh-TW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zh-TW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694F95B-8BD2-4F3C-BE56-C4FBFFC589C9}" type="slidenum">
              <a:rPr lang="en-US" altLang="zh-TW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zh-TW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694F95B-8BD2-4F3C-BE56-C4FBFFC589C9}" type="slidenum">
              <a:rPr lang="en-US" altLang="zh-TW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zh-TW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ED1F3-1B3B-40E8-A34A-5B1EB9291F24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3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DBB9-3609-4696-9CEC-E70BCC0389A2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6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E6C8-590E-4834-AEBF-030EA726A044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89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671A4-EA6F-4FEE-83A9-064D1AD3F352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63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E8E1A-AE37-49D5-81FE-E3337ECAF90C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08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D6EC6-636A-4C08-B5F3-5F7AEC6CE841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4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2AED-AA73-4108-B594-51D4CBFD0B92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8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9F56-E86C-44D6-AEF8-DEDED11959E3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3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99470-83A9-4A43-A1B7-831972886461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18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6351-62C0-443C-BBA5-FA32D169E669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39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D3354-0DB3-4AB9-9832-54F4A3A5FFE0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2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89359-E510-4D85-B079-A596C13D6BF1}" type="datetime1">
              <a:rPr lang="en-US" altLang="zh-TW" smtClean="0"/>
              <a:t>11/12/2021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0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3.png"/><Relationship Id="rId5" Type="http://schemas.openxmlformats.org/officeDocument/2006/relationships/image" Target="../media/image8.wmf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18" Type="http://schemas.openxmlformats.org/officeDocument/2006/relationships/image" Target="../media/image31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5.jpeg"/><Relationship Id="rId2" Type="http://schemas.openxmlformats.org/officeDocument/2006/relationships/image" Target="../media/image17.jpe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4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5638800"/>
            <a:ext cx="6019800" cy="609600"/>
          </a:xfrm>
        </p:spPr>
        <p:txBody>
          <a:bodyPr>
            <a:no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110</a:t>
            </a:r>
            <a:r>
              <a: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zh-TW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</a:t>
            </a:r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4038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5"/>
          <p:cNvSpPr txBox="1">
            <a:spLocks noChangeArrowheads="1"/>
          </p:cNvSpPr>
          <p:nvPr/>
        </p:nvSpPr>
        <p:spPr bwMode="auto">
          <a:xfrm>
            <a:off x="6629400" y="609600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/>
              <a:t>股票代號：</a:t>
            </a:r>
            <a:r>
              <a:rPr kumimoji="0" lang="en-US" altLang="zh-TW" sz="1800" dirty="0"/>
              <a:t>1541</a:t>
            </a:r>
            <a:endParaRPr kumimoji="0" lang="zh-TW" altLang="en-US" sz="1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26018"/>
          <a:stretch/>
        </p:blipFill>
        <p:spPr>
          <a:xfrm>
            <a:off x="1600200" y="1905000"/>
            <a:ext cx="1268525" cy="1215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276600"/>
            <a:ext cx="342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b="1" smtClean="0"/>
              <a:pPr/>
              <a:t>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94171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1219200" y="107073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烤漆線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剪去對角線角落矩形 5"/>
          <p:cNvSpPr/>
          <p:nvPr/>
        </p:nvSpPr>
        <p:spPr>
          <a:xfrm>
            <a:off x="250825" y="5233158"/>
            <a:ext cx="4608512" cy="576064"/>
          </a:xfrm>
          <a:prstGeom prst="snip2DiagRect">
            <a:avLst/>
          </a:prstGeom>
          <a:solidFill>
            <a:srgbClr val="007A20">
              <a:alpha val="83922"/>
            </a:srgb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自動生產線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\\pdc-srv\錩泰共用區\Weber\錩泰公司介紹照片\烤漆區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24" y="1524000"/>
            <a:ext cx="4868416" cy="356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\\pdc-srv\錩泰共用區\Weber\錩泰公司介紹照片\烤漆區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524000"/>
            <a:ext cx="4267200" cy="356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94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ChangeArrowheads="1"/>
          </p:cNvSpPr>
          <p:nvPr/>
        </p:nvSpPr>
        <p:spPr bwMode="auto">
          <a:xfrm>
            <a:off x="1219200" y="122191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塑膠射出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"/>
          <a:stretch/>
        </p:blipFill>
        <p:spPr>
          <a:xfrm>
            <a:off x="729588" y="1484313"/>
            <a:ext cx="7620000" cy="3758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52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1129677" y="107073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CNC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加工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7" name="Picture 2" descr="\\pdc-srv\錩泰共用區\Weber\錩泰公司介紹照片\CNC加工 (1).JPG"/>
          <p:cNvPicPr>
            <a:picLocks noChangeAspect="1" noChangeArrowheads="1"/>
          </p:cNvPicPr>
          <p:nvPr/>
        </p:nvPicPr>
        <p:blipFill>
          <a:blip r:embed="rId3" cstate="print"/>
          <a:srcRect r="50"/>
          <a:stretch>
            <a:fillRect/>
          </a:stretch>
        </p:blipFill>
        <p:spPr bwMode="auto">
          <a:xfrm>
            <a:off x="1331640" y="3635186"/>
            <a:ext cx="3096344" cy="2115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\\pdc-srv\錩泰共用區\Weber\錩泰公司介紹照片\CNC加工 (2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377556" y="3634928"/>
            <a:ext cx="3136504" cy="2098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D:\annie\Desktop\314739_280133791998065_1260546201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"/>
          <a:stretch>
            <a:fillRect/>
          </a:stretch>
        </p:blipFill>
        <p:spPr bwMode="auto">
          <a:xfrm>
            <a:off x="1331640" y="909365"/>
            <a:ext cx="6192688" cy="2801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4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1219200" y="118518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組立線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300" y="838200"/>
            <a:ext cx="7645400" cy="309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300" y="3789040"/>
            <a:ext cx="33655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2401" y="3789040"/>
            <a:ext cx="4432299" cy="2692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59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Delta Power Equipment Co. 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廠房</a:t>
            </a:r>
            <a:endParaRPr lang="zh-TW" altLang="en-US" sz="3200" b="1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160019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D:\96081301\Desktop\PIC\new building signs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9" y="1600200"/>
            <a:ext cx="887505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10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66724"/>
            <a:ext cx="8229600" cy="95091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Delta Power Equipment Co. 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配銷中心</a:t>
            </a:r>
            <a:endParaRPr lang="zh-TW" altLang="en-US" sz="3200" b="1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160019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96081301\Desktop\PIC\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6106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43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>
            <a:normAutofit fontScale="90000"/>
          </a:bodyPr>
          <a:lstStyle/>
          <a:p>
            <a:pPr algn="l" eaLnBrk="1" hangingPunct="1"/>
            <a:br>
              <a:rPr lang="en-US" altLang="zh-TW" sz="2900" b="1" dirty="0"/>
            </a:b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業務資訊</a:t>
            </a:r>
            <a:b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kumimoji="1" lang="zh-TW" alt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411" name="內容版面配置區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2400" b="1" u="sng" dirty="0"/>
              <a:t>銷售區域</a:t>
            </a:r>
            <a:endParaRPr lang="en-US" altLang="zh-TW" sz="2400" b="1" u="sng" dirty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/>
          </a:p>
        </p:txBody>
      </p:sp>
      <p:pic>
        <p:nvPicPr>
          <p:cNvPr id="17412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917170"/>
              </p:ext>
            </p:extLst>
          </p:nvPr>
        </p:nvGraphicFramePr>
        <p:xfrm>
          <a:off x="838200" y="2209801"/>
          <a:ext cx="6781800" cy="3195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6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8469"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altLang="en-US" sz="1800" kern="100" dirty="0">
                          <a:effectLst/>
                        </a:rPr>
                        <a:t>             </a:t>
                      </a:r>
                      <a:r>
                        <a:rPr lang="zh-TW" sz="1800" kern="100" dirty="0">
                          <a:effectLst/>
                        </a:rPr>
                        <a:t>年度</a:t>
                      </a: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altLang="zh-TW" sz="1800" kern="1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altLang="zh-TW" sz="1800" kern="1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altLang="zh-TW" sz="1800" kern="100" dirty="0">
                        <a:effectLst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800" kern="100" dirty="0">
                          <a:effectLst/>
                        </a:rPr>
                        <a:t>地區</a:t>
                      </a:r>
                      <a:endParaRPr lang="zh-TW" sz="1800" kern="100" dirty="0">
                        <a:effectLst/>
                        <a:latin typeface="Bookman Old Style"/>
                        <a:ea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756285" indent="-2159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0" dirty="0">
                          <a:effectLst/>
                        </a:rPr>
                        <a:t>109</a:t>
                      </a:r>
                      <a:r>
                        <a:rPr lang="zh-TW" sz="1800" spc="0" dirty="0">
                          <a:effectLst/>
                        </a:rPr>
                        <a:t>年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56285" indent="-2159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spc="0" dirty="0">
                          <a:effectLst/>
                        </a:rPr>
                        <a:t>108</a:t>
                      </a:r>
                      <a:r>
                        <a:rPr lang="zh-TW" altLang="en-US" sz="1800" spc="0" dirty="0">
                          <a:effectLst/>
                        </a:rPr>
                        <a:t>年</a:t>
                      </a: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13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1800" spc="0" dirty="0">
                          <a:effectLst/>
                        </a:rPr>
                        <a:t>金額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US" sz="1800" spc="0" dirty="0">
                          <a:effectLst/>
                        </a:rPr>
                        <a:t>%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1800" spc="0" dirty="0">
                          <a:effectLst/>
                        </a:rPr>
                        <a:t>金額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US" sz="1800" spc="0" dirty="0">
                          <a:effectLst/>
                        </a:rPr>
                        <a:t>%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253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24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800" kern="100">
                          <a:effectLst/>
                        </a:rPr>
                        <a:t>美洲</a:t>
                      </a:r>
                      <a:endParaRPr lang="zh-TW" sz="1800" kern="100">
                        <a:effectLst/>
                        <a:latin typeface="Bookman Old Style"/>
                        <a:ea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5,096,450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96.67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4,047,429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96.37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957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24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800" kern="100" dirty="0">
                          <a:effectLst/>
                        </a:rPr>
                        <a:t>其他地區</a:t>
                      </a:r>
                      <a:endParaRPr lang="zh-TW" sz="1800" kern="100" dirty="0">
                        <a:effectLst/>
                        <a:latin typeface="Bookman Old Style"/>
                        <a:ea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175,495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+mn-lt"/>
                          <a:ea typeface="+mn-ea"/>
                        </a:rPr>
                        <a:t>3.33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152,632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+mn-lt"/>
                          <a:ea typeface="+mn-ea"/>
                        </a:rPr>
                        <a:t>3.63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253"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240"/>
                        </a:spcAft>
                      </a:pPr>
                      <a:r>
                        <a:rPr lang="zh-TW" sz="1800" spc="0">
                          <a:effectLst/>
                        </a:rPr>
                        <a:t>合</a:t>
                      </a:r>
                      <a:r>
                        <a:rPr lang="en-US" sz="1800" spc="0">
                          <a:effectLst/>
                        </a:rPr>
                        <a:t>  </a:t>
                      </a:r>
                      <a:r>
                        <a:rPr lang="zh-TW" sz="1800" spc="0">
                          <a:effectLst/>
                        </a:rPr>
                        <a:t>計</a:t>
                      </a:r>
                      <a:endParaRPr lang="zh-TW" sz="1800" spc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5,271,945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100.00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4,200,061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100.00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449" name="Rectangle 1"/>
          <p:cNvSpPr>
            <a:spLocks noChangeArrowheads="1"/>
          </p:cNvSpPr>
          <p:nvPr/>
        </p:nvSpPr>
        <p:spPr bwMode="auto">
          <a:xfrm>
            <a:off x="6324600" y="1714500"/>
            <a:ext cx="1624013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2636838" algn="ctr"/>
                <a:tab pos="5273675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2636838" algn="ctr"/>
                <a:tab pos="5273675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2636838" algn="ctr"/>
                <a:tab pos="5273675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200">
                <a:solidFill>
                  <a:srgbClr val="000000"/>
                </a:solidFill>
                <a:latin typeface="標楷體" pitchFamily="65" charset="-120"/>
                <a:cs typeface="Times New Roman" pitchFamily="18" charset="0"/>
              </a:rPr>
              <a:t>單位：新台幣仟元</a:t>
            </a:r>
            <a:endParaRPr lang="zh-TW" altLang="en-US" sz="1200">
              <a:latin typeface="Arial" charset="0"/>
              <a:cs typeface="Times New Roman" pitchFamily="18" charset="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838200" y="2209800"/>
            <a:ext cx="16764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97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562658B-7B5D-462F-8763-63D8C0ADDA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8734137"/>
              </p:ext>
            </p:extLst>
          </p:nvPr>
        </p:nvGraphicFramePr>
        <p:xfrm>
          <a:off x="1447800" y="1694314"/>
          <a:ext cx="6248400" cy="4337734"/>
        </p:xfrm>
        <a:graphic>
          <a:graphicData uri="http://schemas.openxmlformats.org/drawingml/2006/table">
            <a:tbl>
              <a:tblPr/>
              <a:tblGrid>
                <a:gridCol w="889000">
                  <a:extLst>
                    <a:ext uri="{9D8B030D-6E8A-4147-A177-3AD203B41FA5}">
                      <a16:colId xmlns:a16="http://schemas.microsoft.com/office/drawing/2014/main" val="3650627969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915965737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524323008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691909549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75219321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569266444"/>
                    </a:ext>
                  </a:extLst>
                </a:gridCol>
              </a:tblGrid>
              <a:tr h="2889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Factory 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OEM/ODM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655851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177245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399090"/>
                  </a:ext>
                </a:extLst>
              </a:tr>
              <a:tr h="46418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Brand Company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DPEC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SBD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TTI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Bosch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Makita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598563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Delta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Dewalt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Ryobi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Bosch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Makita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54950"/>
                  </a:ext>
                </a:extLst>
              </a:tr>
              <a:tr h="232410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Porter Cable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870966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0268797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497296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453086"/>
                  </a:ext>
                </a:extLst>
              </a:tr>
              <a:tr h="49276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Distributor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Traditional </a:t>
                      </a:r>
                      <a:b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Stores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Chain store</a:t>
                      </a:r>
                      <a:b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(M size)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Big Box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Internet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208158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algn="l" rtl="0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Menard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Homedepot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Amazon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115295"/>
                  </a:ext>
                </a:extLst>
              </a:tr>
              <a:tr h="330835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Other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Homedepot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805030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Lowe's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Lowe's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4789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7034" marR="7034" marT="703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1740316"/>
                  </a:ext>
                </a:extLst>
              </a:tr>
            </a:tbl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44F5E0DE-ED69-4A7A-990D-6337C1A82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643" y="546100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3">
            <a:extLst>
              <a:ext uri="{FF2B5EF4-FFF2-40B4-BE49-F238E27FC236}">
                <a16:creationId xmlns:a16="http://schemas.microsoft.com/office/drawing/2014/main" id="{D84181E5-8633-41A8-A84D-46996F50DB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8752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76E93284-861E-4BDD-8EC0-2D416BD38FFA}"/>
              </a:ext>
            </a:extLst>
          </p:cNvPr>
          <p:cNvCxnSpPr/>
          <p:nvPr/>
        </p:nvCxnSpPr>
        <p:spPr>
          <a:xfrm>
            <a:off x="4191000" y="2057400"/>
            <a:ext cx="0" cy="4572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DF8C358-E274-4A13-9F7A-A96A880D55E3}"/>
              </a:ext>
            </a:extLst>
          </p:cNvPr>
          <p:cNvCxnSpPr/>
          <p:nvPr/>
        </p:nvCxnSpPr>
        <p:spPr>
          <a:xfrm>
            <a:off x="4191000" y="3581400"/>
            <a:ext cx="0" cy="6858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BB5EE5C1-5136-43EF-9728-7B51D5430BBB}"/>
              </a:ext>
            </a:extLst>
          </p:cNvPr>
          <p:cNvCxnSpPr/>
          <p:nvPr/>
        </p:nvCxnSpPr>
        <p:spPr>
          <a:xfrm>
            <a:off x="4191000" y="2286000"/>
            <a:ext cx="38862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4DEE19B1-A455-423A-A3C1-FE2963EAFBB3}"/>
              </a:ext>
            </a:extLst>
          </p:cNvPr>
          <p:cNvCxnSpPr/>
          <p:nvPr/>
        </p:nvCxnSpPr>
        <p:spPr>
          <a:xfrm>
            <a:off x="8077200" y="2286000"/>
            <a:ext cx="0" cy="16002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7F0DA02-8DBD-419A-9DF9-0149117D18E5}"/>
              </a:ext>
            </a:extLst>
          </p:cNvPr>
          <p:cNvCxnSpPr>
            <a:cxnSpLocks/>
          </p:cNvCxnSpPr>
          <p:nvPr/>
        </p:nvCxnSpPr>
        <p:spPr>
          <a:xfrm>
            <a:off x="4191000" y="3886200"/>
            <a:ext cx="38862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59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br>
              <a:rPr lang="en-US" altLang="zh-TW" sz="3200" b="1" dirty="0"/>
            </a:br>
            <a:r>
              <a:rPr kumimoji="1" lang="zh-TW" altLang="en-US" sz="31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經營實績</a:t>
            </a:r>
            <a:r>
              <a:rPr kumimoji="1" lang="en-US" altLang="zh-TW" sz="31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</a:t>
            </a:r>
            <a:r>
              <a:rPr lang="en-US" altLang="zh-TW" sz="3100" dirty="0"/>
              <a:t> </a:t>
            </a:r>
            <a:r>
              <a:rPr kumimoji="1" lang="en-US" altLang="zh-TW" sz="31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104~110</a:t>
            </a:r>
            <a:r>
              <a:rPr kumimoji="1" lang="zh-TW" altLang="en-US" sz="31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簡明財務報表</a:t>
            </a:r>
            <a:br>
              <a:rPr lang="en-US" altLang="zh-TW" sz="3200" b="1" dirty="0"/>
            </a:b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20483" name="內容版面配置區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zh-TW" sz="2800" dirty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/>
          </a:p>
        </p:txBody>
      </p:sp>
      <p:pic>
        <p:nvPicPr>
          <p:cNvPr id="2048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164480"/>
              </p:ext>
            </p:extLst>
          </p:nvPr>
        </p:nvGraphicFramePr>
        <p:xfrm>
          <a:off x="685800" y="1295400"/>
          <a:ext cx="7696201" cy="4575481"/>
        </p:xfrm>
        <a:graphic>
          <a:graphicData uri="http://schemas.openxmlformats.org/drawingml/2006/table">
            <a:tbl>
              <a:tblPr/>
              <a:tblGrid>
                <a:gridCol w="1608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9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9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97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97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97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4663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Condensed Financial Statement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4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TWD: in thousands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110.1~9</a:t>
                      </a:r>
                      <a:endParaRPr lang="zh-TW" altLang="en-US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109</a:t>
                      </a:r>
                      <a:endParaRPr lang="zh-TW" altLang="en-US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108</a:t>
                      </a:r>
                      <a:endParaRPr lang="zh-TW" altLang="en-US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200" b="0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107</a:t>
                      </a:r>
                      <a:endParaRPr lang="zh-TW" altLang="en-US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Sales Revenue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4,463,953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5,271,945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4,200,061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3,590,792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3,653,294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3,528,444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2,887,841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 Profit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569,836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1,066,775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770,491</a:t>
                      </a:r>
                      <a:endParaRPr lang="zh-TW" altLang="en-US" sz="12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479,278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592,691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765,090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614,414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 Margin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12.8%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20.2%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18.3%</a:t>
                      </a:r>
                      <a:endParaRPr lang="zh-TW" altLang="en-US" sz="12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13.3%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Operating Cost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280,268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381,368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354,865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431,585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325,665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333,936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316,773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Operating Profit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289,568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685,407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415,626</a:t>
                      </a:r>
                      <a:endParaRPr lang="zh-TW" altLang="en-US" sz="12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47,693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267,026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431,154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297,641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Operating Margin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6.5%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13.0%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9.9%</a:t>
                      </a:r>
                      <a:endParaRPr lang="zh-TW" altLang="en-US" sz="12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1.3%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 Profit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206,499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456,555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251,476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78,557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134,993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344,509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283,152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2.62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5.79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3.19</a:t>
                      </a:r>
                      <a:endParaRPr lang="zh-TW" altLang="en-US" sz="1200" b="0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1.00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Cash Dividend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3.00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0.00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1.00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Capital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788,000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788,000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788,000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78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br>
              <a:rPr lang="en-US" altLang="zh-TW" sz="3200" b="1" dirty="0"/>
            </a:br>
            <a:r>
              <a:rPr kumimoji="1" lang="zh-TW" alt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經營實績：營運趨勢 </a:t>
            </a:r>
            <a:br>
              <a:rPr lang="en-US" altLang="zh-TW" sz="3200" b="1" dirty="0"/>
            </a:b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20483" name="內容版面配置區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zh-TW" sz="2800" dirty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/>
          </a:p>
        </p:txBody>
      </p:sp>
      <p:pic>
        <p:nvPicPr>
          <p:cNvPr id="2048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10" name="圖表 9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574240"/>
              </p:ext>
            </p:extLst>
          </p:nvPr>
        </p:nvGraphicFramePr>
        <p:xfrm>
          <a:off x="685800" y="1371600"/>
          <a:ext cx="7848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847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簡報大綱 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3075" name="內容版面配置區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zh-TW" altLang="en-US" sz="2400" b="1" dirty="0"/>
              <a:t>公司簡介</a:t>
            </a:r>
            <a:endParaRPr lang="en-US" altLang="zh-TW" sz="2400" b="1" dirty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/>
              <a:t>公司沿革</a:t>
            </a:r>
            <a:r>
              <a:rPr lang="en-US" altLang="zh-TW" sz="1800" dirty="0"/>
              <a:t>:</a:t>
            </a:r>
            <a:r>
              <a:rPr lang="zh-TW" altLang="en-US" sz="1800" dirty="0"/>
              <a:t> 重要里程碑</a:t>
            </a:r>
            <a:endParaRPr lang="en-US" altLang="zh-TW" sz="1800" dirty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/>
              <a:t>產品介紹</a:t>
            </a:r>
            <a:r>
              <a:rPr lang="en-US" altLang="zh-TW" sz="1800" dirty="0"/>
              <a:t>:</a:t>
            </a:r>
            <a:r>
              <a:rPr lang="zh-TW" altLang="en-US" sz="1800" dirty="0"/>
              <a:t> 木工機械領域應用 </a:t>
            </a:r>
            <a:r>
              <a:rPr lang="en-US" altLang="zh-TW" sz="1800" dirty="0"/>
              <a:t>(</a:t>
            </a:r>
            <a:r>
              <a:rPr lang="zh-TW" altLang="en-US" sz="1800" dirty="0"/>
              <a:t>電動工具與氣動工具</a:t>
            </a:r>
            <a:r>
              <a:rPr lang="en-US" altLang="zh-TW" sz="1800" dirty="0"/>
              <a:t>)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/>
              <a:t>工廠介紹</a:t>
            </a:r>
            <a:r>
              <a:rPr lang="en-US" altLang="zh-TW" sz="1800" dirty="0"/>
              <a:t>:</a:t>
            </a:r>
            <a:r>
              <a:rPr lang="zh-TW" altLang="en-US" sz="1800" dirty="0"/>
              <a:t> 垂直整合</a:t>
            </a:r>
            <a:endParaRPr lang="en-US" altLang="zh-TW" sz="1800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zh-TW" sz="2400" b="1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zh-TW" altLang="en-US" sz="2400" b="1" dirty="0"/>
              <a:t>業務資訊</a:t>
            </a:r>
            <a:endParaRPr lang="en-US" altLang="zh-TW" sz="2400" b="1" dirty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/>
              <a:t>銷售區域</a:t>
            </a:r>
            <a:endParaRPr lang="en-US" altLang="zh-TW" sz="1800" dirty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/>
              <a:t>產業營運模式</a:t>
            </a:r>
            <a:endParaRPr lang="en-US" altLang="zh-TW" sz="1800" dirty="0"/>
          </a:p>
          <a:p>
            <a:pPr>
              <a:buFont typeface="Arial" charset="0"/>
              <a:buNone/>
              <a:defRPr/>
            </a:pPr>
            <a:endParaRPr lang="en-US" altLang="zh-TW" sz="2400" b="1" dirty="0"/>
          </a:p>
          <a:p>
            <a:pPr>
              <a:buFont typeface="Arial" charset="0"/>
              <a:buNone/>
              <a:defRPr/>
            </a:pPr>
            <a:r>
              <a:rPr lang="zh-TW" altLang="en-US" sz="2400" b="1" dirty="0"/>
              <a:t>經營實績 </a:t>
            </a:r>
            <a:endParaRPr lang="en-US" altLang="zh-TW" sz="2400" b="1" dirty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/>
              <a:t> </a:t>
            </a:r>
            <a:r>
              <a:rPr lang="en-US" altLang="zh-TW" sz="1800" dirty="0"/>
              <a:t>104~110.1~9</a:t>
            </a:r>
            <a:r>
              <a:rPr lang="zh-TW" altLang="en-US" sz="1800" dirty="0"/>
              <a:t> 簡明財務報表</a:t>
            </a:r>
            <a:endParaRPr lang="en-US" altLang="zh-TW" sz="1800" dirty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/>
              <a:t> 營運趨勢 </a:t>
            </a:r>
            <a:endParaRPr lang="en-US" altLang="zh-TW" sz="1800" dirty="0"/>
          </a:p>
          <a:p>
            <a:pPr marL="0" indent="0" eaLnBrk="1" hangingPunct="1">
              <a:buFontTx/>
              <a:buChar char="-"/>
              <a:defRPr/>
            </a:pPr>
            <a:endParaRPr lang="en-US" altLang="zh-TW" sz="1800" dirty="0"/>
          </a:p>
          <a:p>
            <a:pPr marL="0" indent="0" eaLnBrk="1" hangingPunct="1">
              <a:buFont typeface="Arial" charset="0"/>
              <a:buNone/>
              <a:defRPr/>
            </a:pPr>
            <a:endParaRPr lang="zh-TW" altLang="en-US" sz="2800" dirty="0"/>
          </a:p>
        </p:txBody>
      </p:sp>
      <p:pic>
        <p:nvPicPr>
          <p:cNvPr id="3076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288"/>
            <a:ext cx="21193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60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br>
              <a:rPr lang="en-US" altLang="zh-TW" sz="3200" b="1" dirty="0"/>
            </a:br>
            <a:r>
              <a:rPr kumimoji="1" lang="zh-TW" alt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經營實績：營運趨勢 </a:t>
            </a:r>
            <a:br>
              <a:rPr lang="en-US" altLang="zh-TW" sz="3200" b="1" dirty="0"/>
            </a:b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20483" name="內容版面配置區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zh-TW" sz="2800" dirty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/>
          </a:p>
        </p:txBody>
      </p:sp>
      <p:pic>
        <p:nvPicPr>
          <p:cNvPr id="2048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10" name="圖表 9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227205"/>
              </p:ext>
            </p:extLst>
          </p:nvPr>
        </p:nvGraphicFramePr>
        <p:xfrm>
          <a:off x="990600" y="1143000"/>
          <a:ext cx="7391400" cy="521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8478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366" y="2362200"/>
            <a:ext cx="8442434" cy="32573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Q</a:t>
            </a:r>
            <a:r>
              <a:rPr lang="zh-TW" altLang="en-US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&amp;</a:t>
            </a:r>
            <a:r>
              <a:rPr lang="zh-TW" altLang="en-US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</a:p>
          <a:p>
            <a:pPr marL="0" indent="0" algn="ctr">
              <a:buNone/>
            </a:pP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96681"/>
            <a:ext cx="1905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1304" cy="914400"/>
          </a:xfrm>
          <a:prstGeom prst="rect">
            <a:avLst/>
          </a:prstGeom>
        </p:spPr>
      </p:pic>
      <p:pic>
        <p:nvPicPr>
          <p:cNvPr id="6" name="Shape 214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902848" y="4612075"/>
            <a:ext cx="4060199" cy="21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31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公司簡介 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pic>
        <p:nvPicPr>
          <p:cNvPr id="4100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926809021"/>
              </p:ext>
            </p:extLst>
          </p:nvPr>
        </p:nvGraphicFramePr>
        <p:xfrm>
          <a:off x="609600" y="1828800"/>
          <a:ext cx="3733800" cy="4374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109747"/>
              </p:ext>
            </p:extLst>
          </p:nvPr>
        </p:nvGraphicFramePr>
        <p:xfrm>
          <a:off x="4648201" y="1828800"/>
          <a:ext cx="4098924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609600" y="12192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錩泰工業</a:t>
            </a:r>
            <a:endParaRPr lang="en-US" altLang="zh-TW" sz="2400" b="1" dirty="0"/>
          </a:p>
        </p:txBody>
      </p:sp>
      <p:sp>
        <p:nvSpPr>
          <p:cNvPr id="10" name="文字方塊 9"/>
          <p:cNvSpPr txBox="1"/>
          <p:nvPr/>
        </p:nvSpPr>
        <p:spPr>
          <a:xfrm>
            <a:off x="4572000" y="12192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/>
              <a:t>Delta Power Equipment Corporation</a:t>
            </a: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公司沿革：重要里程碑 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1</a:t>
            </a: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5123" name="內容版面配置區 4"/>
          <p:cNvSpPr>
            <a:spLocks noGrp="1"/>
          </p:cNvSpPr>
          <p:nvPr>
            <p:ph idx="1"/>
          </p:nvPr>
        </p:nvSpPr>
        <p:spPr>
          <a:xfrm>
            <a:off x="450850" y="167640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b="1" u="sng" dirty="0"/>
              <a:t>國際品牌代工時期</a:t>
            </a:r>
            <a:endParaRPr lang="en-US" altLang="zh-TW" b="1" u="sng" dirty="0"/>
          </a:p>
          <a:p>
            <a:pPr marL="0" indent="0" eaLnBrk="1" hangingPunct="1">
              <a:buFont typeface="Arial" charset="0"/>
              <a:buNone/>
            </a:pPr>
            <a:endParaRPr lang="en-US" altLang="zh-TW" dirty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/>
              <a:t>-- </a:t>
            </a:r>
            <a:r>
              <a:rPr lang="zh-TW" altLang="en-US" sz="2400" dirty="0"/>
              <a:t>民國</a:t>
            </a:r>
            <a:r>
              <a:rPr lang="en-US" altLang="zh-TW" sz="2400" dirty="0"/>
              <a:t>78</a:t>
            </a:r>
            <a:r>
              <a:rPr lang="zh-TW" altLang="en-US" sz="2400" dirty="0"/>
              <a:t>年正式創立錩泰工業股份有限公司</a:t>
            </a:r>
            <a:endParaRPr lang="en-US" altLang="zh-TW" sz="2400" dirty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/>
              <a:t>-- </a:t>
            </a:r>
            <a:r>
              <a:rPr lang="zh-TW" altLang="en-US" sz="2400" dirty="0"/>
              <a:t>資本額</a:t>
            </a:r>
            <a:r>
              <a:rPr lang="zh-TW" altLang="en-US" sz="2400" dirty="0">
                <a:latin typeface="新細明體" charset="-120"/>
              </a:rPr>
              <a:t>：</a:t>
            </a:r>
            <a:r>
              <a:rPr lang="en-US" altLang="zh-TW" sz="2400" dirty="0">
                <a:latin typeface="新細明體" charset="-120"/>
              </a:rPr>
              <a:t>2000 </a:t>
            </a:r>
            <a:r>
              <a:rPr lang="zh-TW" altLang="en-US" sz="2400" dirty="0">
                <a:latin typeface="新細明體" charset="-120"/>
              </a:rPr>
              <a:t>萬元</a:t>
            </a:r>
            <a:endParaRPr lang="zh-TW" altLang="en-US" sz="2400" dirty="0"/>
          </a:p>
        </p:txBody>
      </p:sp>
      <p:pic>
        <p:nvPicPr>
          <p:cNvPr id="512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craftsm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791200"/>
            <a:ext cx="8001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ryobi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715000"/>
            <a:ext cx="7778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791200"/>
            <a:ext cx="901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ridgid_logo_for_si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791200"/>
            <a:ext cx="755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logo_mkDiamo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791200"/>
            <a:ext cx="60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metabo-logo-200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791200"/>
            <a:ext cx="7810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66688"/>
            <a:ext cx="201136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800" y="5715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10200" y="5791200"/>
            <a:ext cx="1019175" cy="38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33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公司沿革：重要里程碑 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2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6147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b="1" u="sng" dirty="0"/>
              <a:t>上市時期</a:t>
            </a:r>
            <a:endParaRPr lang="en-US" altLang="zh-TW" b="1" u="sng" dirty="0"/>
          </a:p>
          <a:p>
            <a:pPr marL="0" indent="0" eaLnBrk="1" hangingPunct="1">
              <a:buFont typeface="Arial" charset="0"/>
              <a:buNone/>
            </a:pPr>
            <a:endParaRPr lang="en-US" altLang="zh-TW" sz="2400" dirty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/>
              <a:t>-- </a:t>
            </a:r>
            <a:r>
              <a:rPr lang="zh-TW" altLang="en-US" sz="2400" dirty="0"/>
              <a:t>民國 </a:t>
            </a:r>
            <a:r>
              <a:rPr lang="en-US" altLang="zh-TW" sz="2400" dirty="0"/>
              <a:t>92</a:t>
            </a:r>
            <a:r>
              <a:rPr lang="zh-TW" altLang="en-US" sz="2400" dirty="0"/>
              <a:t>年錩泰工業股份有限公司掛牌上市</a:t>
            </a:r>
            <a:endParaRPr lang="en-US" altLang="zh-TW" sz="2400" dirty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/>
              <a:t>-- </a:t>
            </a:r>
            <a:r>
              <a:rPr lang="zh-TW" altLang="en-US" sz="2400" dirty="0"/>
              <a:t>民國 </a:t>
            </a:r>
            <a:r>
              <a:rPr lang="en-US" altLang="zh-TW" sz="2400" dirty="0"/>
              <a:t>92</a:t>
            </a:r>
            <a:r>
              <a:rPr lang="zh-TW" altLang="en-US" sz="2400" dirty="0"/>
              <a:t>年</a:t>
            </a:r>
            <a:r>
              <a:rPr lang="en-US" altLang="zh-TW" sz="2400" dirty="0"/>
              <a:t>12</a:t>
            </a:r>
            <a:r>
              <a:rPr lang="zh-TW" altLang="zh-TW" sz="2400" dirty="0"/>
              <a:t>月發行</a:t>
            </a:r>
            <a:r>
              <a:rPr lang="en-US" altLang="zh-TW" sz="2400" dirty="0"/>
              <a:t>5</a:t>
            </a:r>
            <a:r>
              <a:rPr lang="zh-TW" altLang="zh-TW" sz="2400" dirty="0"/>
              <a:t>億元國內第一次無擔保可轉換</a:t>
            </a:r>
            <a:endParaRPr lang="en-US" altLang="zh-TW" sz="2400" dirty="0"/>
          </a:p>
          <a:p>
            <a:pPr marL="0" indent="0" eaLnBrk="1" hangingPunct="1">
              <a:buFont typeface="Arial" charset="0"/>
              <a:buNone/>
            </a:pPr>
            <a:r>
              <a:rPr lang="zh-TW" altLang="en-US" sz="2400" dirty="0"/>
              <a:t>    </a:t>
            </a:r>
            <a:r>
              <a:rPr lang="zh-TW" altLang="zh-TW" sz="2400" dirty="0"/>
              <a:t>公司債</a:t>
            </a:r>
            <a:r>
              <a:rPr lang="zh-TW" altLang="en-US" sz="2400" dirty="0">
                <a:latin typeface="新細明體" charset="-120"/>
              </a:rPr>
              <a:t>，主要計畫內容為興建</a:t>
            </a:r>
            <a:r>
              <a:rPr lang="zh-TW" altLang="zh-TW" sz="2400" dirty="0"/>
              <a:t>零件加工廠</a:t>
            </a:r>
            <a:r>
              <a:rPr lang="zh-TW" altLang="en-US" sz="2400" dirty="0">
                <a:latin typeface="新細明體" charset="-120"/>
              </a:rPr>
              <a:t>， 往上</a:t>
            </a:r>
            <a:endParaRPr lang="en-US" altLang="zh-TW" sz="2400" dirty="0">
              <a:latin typeface="新細明體" charset="-12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zh-TW" altLang="en-US" sz="2400" dirty="0">
                <a:latin typeface="新細明體" charset="-120"/>
              </a:rPr>
              <a:t>    游垂直整合</a:t>
            </a:r>
            <a:r>
              <a:rPr lang="zh-TW" altLang="zh-TW" sz="2400" dirty="0"/>
              <a:t>。</a:t>
            </a:r>
            <a:endParaRPr lang="en-US" altLang="zh-TW" sz="2400" dirty="0"/>
          </a:p>
          <a:p>
            <a:pPr marL="0" indent="0">
              <a:buFont typeface="Arial" charset="0"/>
              <a:buNone/>
            </a:pPr>
            <a:r>
              <a:rPr lang="en-US" altLang="zh-TW" sz="2400" dirty="0"/>
              <a:t>--</a:t>
            </a:r>
            <a:r>
              <a:rPr lang="zh-TW" altLang="en-US" sz="2400" dirty="0"/>
              <a:t> </a:t>
            </a:r>
            <a:r>
              <a:rPr lang="zh-TW" altLang="zh-TW" sz="2400" dirty="0"/>
              <a:t>民國</a:t>
            </a:r>
            <a:r>
              <a:rPr lang="zh-TW" altLang="en-US" sz="2400" dirty="0"/>
              <a:t> </a:t>
            </a:r>
            <a:r>
              <a:rPr lang="en-US" altLang="zh-TW" sz="2400" dirty="0"/>
              <a:t>94</a:t>
            </a:r>
            <a:r>
              <a:rPr lang="zh-TW" altLang="zh-TW" sz="2400" dirty="0"/>
              <a:t>年</a:t>
            </a:r>
            <a:r>
              <a:rPr lang="en-US" altLang="zh-TW" sz="2400" dirty="0"/>
              <a:t>12</a:t>
            </a:r>
            <a:r>
              <a:rPr lang="zh-TW" altLang="zh-TW" sz="2400" dirty="0"/>
              <a:t>月后里二廠垂直整合正式量產。</a:t>
            </a:r>
          </a:p>
          <a:p>
            <a:pPr marL="0" indent="0" eaLnBrk="1" hangingPunct="1">
              <a:buFont typeface="Arial" charset="0"/>
              <a:buNone/>
            </a:pPr>
            <a:endParaRPr lang="en-US" altLang="zh-TW" sz="2800" dirty="0"/>
          </a:p>
          <a:p>
            <a:pPr marL="0" indent="0" eaLnBrk="1" hangingPunct="1">
              <a:buFont typeface="Arial" charset="0"/>
              <a:buNone/>
            </a:pPr>
            <a:endParaRPr lang="zh-TW" altLang="en-US" dirty="0"/>
          </a:p>
        </p:txBody>
      </p:sp>
      <p:pic>
        <p:nvPicPr>
          <p:cNvPr id="6148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2" descr="D:\96081301\Desktop\image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5562600"/>
            <a:ext cx="22098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3" descr="D:\96081301\Desktop\下載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48006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69863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11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公司沿革：重要里程碑 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3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7171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b="1" u="sng" dirty="0"/>
              <a:t>自有品牌時期</a:t>
            </a:r>
            <a:endParaRPr lang="en-US" altLang="zh-TW" b="1" u="sng" dirty="0"/>
          </a:p>
          <a:p>
            <a:pPr marL="0" indent="0" eaLnBrk="1" hangingPunct="1">
              <a:buFont typeface="Arial" charset="0"/>
              <a:buNone/>
            </a:pPr>
            <a:endParaRPr lang="en-US" altLang="zh-TW" sz="2800" dirty="0"/>
          </a:p>
          <a:p>
            <a:pPr marL="0" indent="0">
              <a:buNone/>
            </a:pPr>
            <a:r>
              <a:rPr lang="en-US" altLang="zh-TW" sz="2400" dirty="0"/>
              <a:t>-- </a:t>
            </a:r>
            <a:r>
              <a:rPr lang="zh-TW" altLang="en-US" sz="2400" dirty="0"/>
              <a:t>民國</a:t>
            </a:r>
            <a:r>
              <a:rPr lang="en-US" altLang="zh-TW" sz="2400" dirty="0"/>
              <a:t>100</a:t>
            </a:r>
            <a:r>
              <a:rPr lang="zh-TW" altLang="en-US" sz="2400" dirty="0"/>
              <a:t>年購併</a:t>
            </a:r>
            <a:r>
              <a:rPr lang="zh-TW" altLang="zh-TW" sz="2400" dirty="0"/>
              <a:t>美國電動工具</a:t>
            </a:r>
            <a:r>
              <a:rPr lang="zh-TW" altLang="en-US" sz="2400" dirty="0"/>
              <a:t> </a:t>
            </a:r>
            <a:r>
              <a:rPr lang="en-US" altLang="zh-TW" sz="2400" b="1" dirty="0"/>
              <a:t>DELTA</a:t>
            </a:r>
            <a:r>
              <a:rPr lang="zh-TW" altLang="en-US" sz="2400" b="1" dirty="0"/>
              <a:t> </a:t>
            </a:r>
            <a:r>
              <a:rPr lang="zh-TW" altLang="zh-TW" sz="2400" dirty="0"/>
              <a:t>品牌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    (1919</a:t>
            </a:r>
            <a:r>
              <a:rPr lang="zh-TW" altLang="en-US" sz="2400" dirty="0"/>
              <a:t>年成立的百年品牌</a:t>
            </a:r>
            <a:r>
              <a:rPr lang="en-US" altLang="zh-TW" sz="2400" dirty="0"/>
              <a:t>)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/>
              <a:t>-- </a:t>
            </a:r>
            <a:r>
              <a:rPr lang="zh-TW" altLang="en-US" sz="2400" dirty="0"/>
              <a:t>民國</a:t>
            </a:r>
            <a:r>
              <a:rPr lang="en-US" altLang="zh-TW" sz="2400" dirty="0"/>
              <a:t>102</a:t>
            </a:r>
            <a:r>
              <a:rPr lang="zh-TW" altLang="en-US" sz="2400" dirty="0"/>
              <a:t>年首次打入終端通路商</a:t>
            </a:r>
            <a:r>
              <a:rPr lang="en-US" altLang="zh-TW" sz="2400" dirty="0"/>
              <a:t>Lowe‘s</a:t>
            </a:r>
            <a:r>
              <a:rPr lang="zh-TW" altLang="en-US" sz="2400" dirty="0"/>
              <a:t>之銷售</a:t>
            </a:r>
            <a:endParaRPr lang="en-US" altLang="zh-TW" sz="2400" dirty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/>
          </a:p>
        </p:txBody>
      </p:sp>
      <p:pic>
        <p:nvPicPr>
          <p:cNvPr id="7172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" descr="grp_DELTA_time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14800"/>
            <a:ext cx="8610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41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96081301\Desktop\PIC\885911369329l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175" y="923925"/>
            <a:ext cx="1876425" cy="2122488"/>
          </a:xfrm>
        </p:spPr>
      </p:pic>
      <p:pic>
        <p:nvPicPr>
          <p:cNvPr id="8195" name="Picture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9313" y="3032125"/>
            <a:ext cx="2743200" cy="1727200"/>
          </a:xfrm>
        </p:spPr>
      </p:pic>
      <p:pic>
        <p:nvPicPr>
          <p:cNvPr id="8196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3038475"/>
            <a:ext cx="29733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765675"/>
            <a:ext cx="15240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765675"/>
            <a:ext cx="14478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778375"/>
            <a:ext cx="1371600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4765675"/>
            <a:ext cx="1233488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88" y="4722813"/>
            <a:ext cx="11811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1149350"/>
            <a:ext cx="1724025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3" descr="D:\96081301\Desktop\PIC\028877518503lg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1143000"/>
            <a:ext cx="171926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4" descr="D:\96081301\Desktop\PIC\847962005083lg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909638"/>
            <a:ext cx="1716088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5" descr="D:\96081301\Desktop\PIC\84796200509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2974975"/>
            <a:ext cx="159543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6" descr="D:\96081301\Desktop\PIC\847962005106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3032125"/>
            <a:ext cx="1524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7" descr="D:\96081301\Desktop\PIC\847962005816lg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4759325"/>
            <a:ext cx="1863725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8600"/>
            <a:ext cx="15160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8" descr="D:\96081301\Desktop\PIC\028875007887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09638"/>
            <a:ext cx="1781175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產品介紹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</a:t>
            </a: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木工機械領域應用 </a:t>
            </a:r>
            <a:b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(</a:t>
            </a: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電動工具與氣動工具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)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12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116013" y="333375"/>
            <a:ext cx="6840537" cy="1008063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>工廠介紹</a:t>
            </a:r>
            <a:r>
              <a:rPr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>: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> 垂直整合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4800" b="1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346932" y="2780928"/>
            <a:ext cx="4761572" cy="321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\\pdc-srv\錩泰共用區\Weber\錩泰公司介紹照片\后一廠 (1).JPG"/>
          <p:cNvPicPr>
            <a:picLocks noChangeAspect="1" noChangeArrowheads="1"/>
          </p:cNvPicPr>
          <p:nvPr/>
        </p:nvPicPr>
        <p:blipFill>
          <a:blip r:embed="rId4" cstate="print"/>
          <a:srcRect r="41"/>
          <a:stretch>
            <a:fillRect/>
          </a:stretch>
        </p:blipFill>
        <p:spPr bwMode="auto">
          <a:xfrm>
            <a:off x="79732" y="2780928"/>
            <a:ext cx="4495800" cy="321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圓角矩形 2"/>
          <p:cNvSpPr/>
          <p:nvPr/>
        </p:nvSpPr>
        <p:spPr>
          <a:xfrm>
            <a:off x="887472" y="5992214"/>
            <a:ext cx="2880320" cy="43137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后里一廠</a:t>
            </a:r>
            <a:endParaRPr kumimoji="0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5287558" y="5992214"/>
            <a:ext cx="2880320" cy="43137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后里二廠</a:t>
            </a:r>
            <a:endParaRPr kumimoji="0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向下箭號圖說文字 3"/>
          <p:cNvSpPr/>
          <p:nvPr/>
        </p:nvSpPr>
        <p:spPr>
          <a:xfrm>
            <a:off x="1259632" y="1844824"/>
            <a:ext cx="6408712" cy="936104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垂直整合的製造基地</a:t>
            </a:r>
            <a:r>
              <a:rPr kumimoji="0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</a:p>
        </p:txBody>
      </p:sp>
      <p:pic>
        <p:nvPicPr>
          <p:cNvPr id="9230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投影片編號版面配置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71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ChangeArrowheads="1"/>
          </p:cNvSpPr>
          <p:nvPr/>
        </p:nvSpPr>
        <p:spPr bwMode="auto">
          <a:xfrm>
            <a:off x="1064716" y="142792"/>
            <a:ext cx="82296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3200" b="1" dirty="0">
                <a:solidFill>
                  <a:schemeClr val="accent2"/>
                </a:solidFill>
              </a:rPr>
              <a:t> 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壓鑄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69260" y="1628800"/>
            <a:ext cx="762000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09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1428</TotalTime>
  <Words>637</Words>
  <Application>Microsoft Office PowerPoint</Application>
  <PresentationFormat>如螢幕大小 (4:3)</PresentationFormat>
  <Paragraphs>276</Paragraphs>
  <Slides>21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0" baseType="lpstr">
      <vt:lpstr>Arial Unicode MS</vt:lpstr>
      <vt:lpstr>新細明體</vt:lpstr>
      <vt:lpstr>標楷體</vt:lpstr>
      <vt:lpstr>Arial</vt:lpstr>
      <vt:lpstr>Arial Black</vt:lpstr>
      <vt:lpstr>Bookman Old Style</vt:lpstr>
      <vt:lpstr>Calibri</vt:lpstr>
      <vt:lpstr>Times New Roman</vt:lpstr>
      <vt:lpstr>Office 佈景主題</vt:lpstr>
      <vt:lpstr>110年11月19日 </vt:lpstr>
      <vt:lpstr>簡報大綱 </vt:lpstr>
      <vt:lpstr>公司簡介 </vt:lpstr>
      <vt:lpstr>公司沿革：重要里程碑 1 </vt:lpstr>
      <vt:lpstr>公司沿革：重要里程碑 2</vt:lpstr>
      <vt:lpstr>公司沿革：重要里程碑 3</vt:lpstr>
      <vt:lpstr>產品介紹: 木工機械領域應用  (電動工具與氣動工具)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Delta Power Equipment Co. 廠房</vt:lpstr>
      <vt:lpstr>Delta Power Equipment Co. 配銷中心</vt:lpstr>
      <vt:lpstr> 業務資訊 </vt:lpstr>
      <vt:lpstr>PowerPoint 簡報</vt:lpstr>
      <vt:lpstr> 經營實績: 104~110 簡明財務報表 </vt:lpstr>
      <vt:lpstr> 經營實績：營運趨勢  </vt:lpstr>
      <vt:lpstr> 經營實績：營運趨勢 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Review  September 12, 2016</dc:title>
  <dc:creator>Brian Marshall</dc:creator>
  <cp:lastModifiedBy>莊秋萍</cp:lastModifiedBy>
  <cp:revision>218</cp:revision>
  <dcterms:created xsi:type="dcterms:W3CDTF">2016-08-25T15:38:09Z</dcterms:created>
  <dcterms:modified xsi:type="dcterms:W3CDTF">2021-11-12T03:24:14Z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1852044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D6.0.5</vt:lpwstr>
  </property>
</Properties>
</file>