
<file path=[Content_Types].xml><?xml version="1.0" encoding="utf-8"?>
<Types xmlns="http://schemas.openxmlformats.org/package/2006/content-types">
  <Default ContentType="image/x-emf" Extension="emf"/>
  <Default ContentType="image/jpeg" Extension="jpeg"/>
  <Default ContentType="image/jpeg" Extension="jpg"/>
  <Default ContentType="image/png" Extension="png"/>
  <Default ContentType="application/vnd.openxmlformats-package.relationships+xml" Extension="rels"/>
  <Default ContentType="image/vnd.ms-photo" Extension="wdp"/>
  <Default ContentType="application/vnd.openxmlformats-officedocument.spreadsheetml.sheet" Extension="xlsx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theme+xml" PartName="/ppt/theme/theme2.xml"/>
  <Override ContentType="application/vnd.openxmlformats-officedocument.drawingml.diagramData+xml" PartName="/ppt/diagrams/data1.xml"/>
  <Override ContentType="application/vnd.openxmlformats-officedocument.drawingml.diagramLayout+xml" PartName="/ppt/diagrams/layout1.xml"/>
  <Override ContentType="application/vnd.openxmlformats-officedocument.drawingml.diagramStyle+xml" PartName="/ppt/diagrams/quickStyle1.xml"/>
  <Override ContentType="application/vnd.openxmlformats-officedocument.drawingml.diagramColors+xml" PartName="/ppt/diagrams/colors1.xml"/>
  <Override ContentType="application/vnd.ms-office.drawingml.diagramDrawing+xml" PartName="/ppt/diagrams/drawing1.xml"/>
  <Override ContentType="application/vnd.openxmlformats-officedocument.drawingml.diagramData+xml" PartName="/ppt/diagrams/data2.xml"/>
  <Override ContentType="application/vnd.openxmlformats-officedocument.drawingml.diagramLayout+xml" PartName="/ppt/diagrams/layout2.xml"/>
  <Override ContentType="application/vnd.openxmlformats-officedocument.drawingml.diagramStyle+xml" PartName="/ppt/diagrams/quickStyle2.xml"/>
  <Override ContentType="application/vnd.openxmlformats-officedocument.drawingml.diagramColors+xml" PartName="/ppt/diagrams/colors2.xml"/>
  <Override ContentType="application/vnd.ms-office.drawingml.diagramDrawing+xml" PartName="/ppt/diagrams/drawing2.xml"/>
  <Override ContentType="application/vnd.openxmlformats-officedocument.drawingml.chart+xml" PartName="/ppt/charts/chart1.xml"/>
  <Override ContentType="application/vnd.ms-office.chartstyle+xml" PartName="/ppt/charts/style1.xml"/>
  <Override ContentType="application/vnd.ms-office.chartcolorstyle+xml" PartName="/ppt/charts/colors1.xml"/>
  <Override ContentType="application/vnd.openxmlformats-officedocument.drawingml.chart+xml" PartName="/ppt/charts/chart2.xml"/>
  <Override ContentType="application/vnd.ms-office.chartstyle+xml" PartName="/ppt/charts/style2.xml"/>
  <Override ContentType="application/vnd.ms-office.chartcolorstyle+xml" PartName="/ppt/charts/colors2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63" r:id="rId4"/>
    <p:sldId id="264" r:id="rId5"/>
    <p:sldId id="266" r:id="rId6"/>
    <p:sldId id="265" r:id="rId7"/>
    <p:sldId id="267" r:id="rId8"/>
    <p:sldId id="275" r:id="rId9"/>
    <p:sldId id="268" r:id="rId10"/>
    <p:sldId id="276" r:id="rId11"/>
    <p:sldId id="277" r:id="rId12"/>
    <p:sldId id="278" r:id="rId13"/>
    <p:sldId id="279" r:id="rId14"/>
    <p:sldId id="269" r:id="rId15"/>
    <p:sldId id="280" r:id="rId16"/>
    <p:sldId id="281" r:id="rId17"/>
    <p:sldId id="274" r:id="rId18"/>
    <p:sldId id="284" r:id="rId19"/>
    <p:sldId id="273" r:id="rId20"/>
    <p:sldId id="272" r:id="rId21"/>
    <p:sldId id="271" r:id="rId22"/>
    <p:sldId id="270" r:id="rId2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397"/>
    <a:srgbClr val="0000FF"/>
    <a:srgbClr val="0272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1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8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 ?><Relationships xmlns="http://schemas.openxmlformats.org/package/2006/relationships"><Relationship Id="rId3" Target="NULL" TargetMode="External" Type="http://schemas.openxmlformats.org/officeDocument/2006/relationships/oleObject"/><Relationship Id="rId2" Target="colors1.xml" Type="http://schemas.microsoft.com/office/2011/relationships/chartColorStyle"/><Relationship Id="rId1" Target="style1.xml" Type="http://schemas.microsoft.com/office/2011/relationships/chartStyle"/></Relationships>
</file>

<file path=ppt/charts/_rels/chart2.xml.rels><?xml version="1.0" encoding="UTF-8" standalone="yes" ?><Relationships xmlns="http://schemas.openxmlformats.org/package/2006/relationships"><Relationship Id="rId3" Target="NULL" TargetMode="External" Type="http://schemas.openxmlformats.org/officeDocument/2006/relationships/oleObject"/><Relationship Id="rId2" Target="colors2.xml" Type="http://schemas.microsoft.com/office/2011/relationships/chartColorStyle"/><Relationship Id="rId1" Target="style2.xml" Type="http://schemas.microsoft.com/office/2011/relationships/chartStyle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86372052489408"/>
          <c:y val="3.1252694398421869E-2"/>
          <c:w val="0.77122563110750064"/>
          <c:h val="0.9515692065585398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Sheet1!$A$3</c:f>
              <c:strCache>
                <c:ptCount val="1"/>
                <c:pt idx="0">
                  <c:v>Sales Revenue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Sheet1!$B$2:$G$2</c:f>
              <c:strCache>
                <c:ptCount val="6"/>
                <c:pt idx="0">
                  <c:v>114 Q1-Q3
(2025 Q1-Q3)</c:v>
                </c:pt>
                <c:pt idx="1">
                  <c:v>113
(2024)</c:v>
                </c:pt>
                <c:pt idx="2">
                  <c:v>112
(2023)</c:v>
                </c:pt>
                <c:pt idx="3">
                  <c:v>111
(2022)</c:v>
                </c:pt>
                <c:pt idx="4">
                  <c:v>110
(2021)</c:v>
                </c:pt>
                <c:pt idx="5">
                  <c:v>109
(2020)</c:v>
                </c:pt>
              </c:strCache>
            </c:strRef>
          </c:cat>
          <c:val>
            <c:numRef>
              <c:f>Sheet1!$B$3:$G$3</c:f>
              <c:numCache>
                <c:formatCode>#,##0</c:formatCode>
                <c:ptCount val="6"/>
                <c:pt idx="0">
                  <c:v>2881206</c:v>
                </c:pt>
                <c:pt idx="1">
                  <c:v>2988448</c:v>
                </c:pt>
                <c:pt idx="2">
                  <c:v>3378030</c:v>
                </c:pt>
                <c:pt idx="3">
                  <c:v>4057447</c:v>
                </c:pt>
                <c:pt idx="4">
                  <c:v>6202947</c:v>
                </c:pt>
                <c:pt idx="5">
                  <c:v>5271945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B0-48D9-BCD9-1EA0D1AE371D}"/>
            </c:ext>
          </c:extLst>
        </c:ser>
        <c:ser>
          <c:idx val="1"/>
          <c:order val="1"/>
          <c:tx>
            <c:strRef>
              <c:f>Sheet1!$A$4</c:f>
              <c:strCache>
                <c:ptCount val="1"/>
                <c:pt idx="0">
                  <c:v>Gross Profit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Sheet1!$B$2:$G$2</c:f>
              <c:strCache>
                <c:ptCount val="6"/>
                <c:pt idx="0">
                  <c:v>114 Q1-Q3
(2025 Q1-Q3)</c:v>
                </c:pt>
                <c:pt idx="1">
                  <c:v>113
(2024)</c:v>
                </c:pt>
                <c:pt idx="2">
                  <c:v>112
(2023)</c:v>
                </c:pt>
                <c:pt idx="3">
                  <c:v>111
(2022)</c:v>
                </c:pt>
                <c:pt idx="4">
                  <c:v>110
(2021)</c:v>
                </c:pt>
                <c:pt idx="5">
                  <c:v>109
(2020)</c:v>
                </c:pt>
              </c:strCache>
            </c:strRef>
          </c:cat>
          <c:val>
            <c:numRef>
              <c:f>Sheet1!$B$4:$G$4</c:f>
              <c:numCache>
                <c:formatCode>#,##0</c:formatCode>
                <c:ptCount val="6"/>
                <c:pt idx="0">
                  <c:v>521004</c:v>
                </c:pt>
                <c:pt idx="1">
                  <c:v>492063</c:v>
                </c:pt>
                <c:pt idx="2">
                  <c:v>662828</c:v>
                </c:pt>
                <c:pt idx="3">
                  <c:v>594471</c:v>
                </c:pt>
                <c:pt idx="4">
                  <c:v>781131</c:v>
                </c:pt>
                <c:pt idx="5">
                  <c:v>1066775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5B0-48D9-BCD9-1EA0D1AE371D}"/>
            </c:ext>
          </c:extLst>
        </c:ser>
        <c:ser>
          <c:idx val="2"/>
          <c:order val="2"/>
          <c:tx>
            <c:strRef>
              <c:f>Sheet1!$A$7</c:f>
              <c:strCache>
                <c:ptCount val="1"/>
                <c:pt idx="0">
                  <c:v>Operating Profit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Sheet1!$B$2:$G$2</c:f>
              <c:strCache>
                <c:ptCount val="6"/>
                <c:pt idx="0">
                  <c:v>114 Q1-Q3
(2025 Q1-Q3)</c:v>
                </c:pt>
                <c:pt idx="1">
                  <c:v>113
(2024)</c:v>
                </c:pt>
                <c:pt idx="2">
                  <c:v>112
(2023)</c:v>
                </c:pt>
                <c:pt idx="3">
                  <c:v>111
(2022)</c:v>
                </c:pt>
                <c:pt idx="4">
                  <c:v>110
(2021)</c:v>
                </c:pt>
                <c:pt idx="5">
                  <c:v>109
(2020)</c:v>
                </c:pt>
              </c:strCache>
            </c:strRef>
          </c:cat>
          <c:val>
            <c:numRef>
              <c:f>Sheet1!$B$7:$G$7</c:f>
              <c:numCache>
                <c:formatCode>#,##0</c:formatCode>
                <c:ptCount val="6"/>
                <c:pt idx="0" formatCode="#,##0_);\(#,##0\)">
                  <c:v>186056</c:v>
                </c:pt>
                <c:pt idx="1">
                  <c:v>-1591</c:v>
                </c:pt>
                <c:pt idx="2">
                  <c:v>285183</c:v>
                </c:pt>
                <c:pt idx="3">
                  <c:v>170759</c:v>
                </c:pt>
                <c:pt idx="4">
                  <c:v>394936</c:v>
                </c:pt>
                <c:pt idx="5">
                  <c:v>685407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5B0-48D9-BCD9-1EA0D1AE371D}"/>
            </c:ext>
          </c:extLst>
        </c:ser>
        <c:ser>
          <c:idx val="3"/>
          <c:order val="3"/>
          <c:tx>
            <c:strRef>
              <c:f>Sheet1!$A$9</c:f>
              <c:strCache>
                <c:ptCount val="1"/>
                <c:pt idx="0">
                  <c:v>Net Profit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Sheet1!$B$2:$G$2</c:f>
              <c:strCache>
                <c:ptCount val="6"/>
                <c:pt idx="0">
                  <c:v>114 Q1-Q3
(2025 Q1-Q3)</c:v>
                </c:pt>
                <c:pt idx="1">
                  <c:v>113
(2024)</c:v>
                </c:pt>
                <c:pt idx="2">
                  <c:v>112
(2023)</c:v>
                </c:pt>
                <c:pt idx="3">
                  <c:v>111
(2022)</c:v>
                </c:pt>
                <c:pt idx="4">
                  <c:v>110
(2021)</c:v>
                </c:pt>
                <c:pt idx="5">
                  <c:v>109
(2020)</c:v>
                </c:pt>
              </c:strCache>
            </c:strRef>
          </c:cat>
          <c:val>
            <c:numRef>
              <c:f>Sheet1!$B$9:$G$9</c:f>
              <c:numCache>
                <c:formatCode>#,##0</c:formatCode>
                <c:ptCount val="6"/>
                <c:pt idx="0">
                  <c:v>103831</c:v>
                </c:pt>
                <c:pt idx="1">
                  <c:v>83704</c:v>
                </c:pt>
                <c:pt idx="2">
                  <c:v>115190</c:v>
                </c:pt>
                <c:pt idx="3">
                  <c:v>272059</c:v>
                </c:pt>
                <c:pt idx="4">
                  <c:v>299261</c:v>
                </c:pt>
                <c:pt idx="5">
                  <c:v>456555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5B0-48D9-BCD9-1EA0D1AE37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1104768"/>
        <c:axId val="73454336"/>
      </c:barChart>
      <c:catAx>
        <c:axId val="711047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73454336"/>
        <c:crosses val="autoZero"/>
        <c:auto val="1"/>
        <c:lblAlgn val="ctr"/>
        <c:lblOffset val="100"/>
        <c:noMultiLvlLbl val="0"/>
      </c:catAx>
      <c:valAx>
        <c:axId val="73454336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71104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780313342608137"/>
          <c:y val="3.788637257781198E-2"/>
          <c:w val="0.1109796531654197"/>
          <c:h val="0.8425943801359805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8452636602242906E-2"/>
          <c:y val="2.1385731027598696E-2"/>
          <c:w val="0.78664771070282868"/>
          <c:h val="0.96250732327551536"/>
        </c:manualLayout>
      </c:layout>
      <c:lineChart>
        <c:grouping val="standard"/>
        <c:varyColors val="0"/>
        <c:ser>
          <c:idx val="0"/>
          <c:order val="0"/>
          <c:tx>
            <c:strRef>
              <c:f>Sheet1!$A$5</c:f>
              <c:strCache>
                <c:ptCount val="1"/>
                <c:pt idx="0">
                  <c:v>Gross Margin</c:v>
                </c:pt>
              </c:strCache>
            </c:strRef>
          </c:tx>
          <c:spPr>
            <a:ln w="19050" cap="rnd" cmpd="sng" algn="ctr">
              <a:solidFill>
                <a:schemeClr val="accent1"/>
              </a:solidFill>
              <a:prstDash val="solid"/>
              <a:round/>
            </a:ln>
            <a:effectLst/>
          </c:spPr>
          <c:marker>
            <c:spPr>
              <a:solidFill>
                <a:schemeClr val="accent1"/>
              </a:solidFill>
              <a:ln w="6350" cap="flat" cmpd="sng" algn="ctr">
                <a:solidFill>
                  <a:schemeClr val="accent1"/>
                </a:solidFill>
                <a:prstDash val="solid"/>
                <a:round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Sheet1!$B$2:$G$2</c:f>
              <c:strCache>
                <c:ptCount val="6"/>
                <c:pt idx="0">
                  <c:v>114 Q1-Q3 (2025 Q1-Q3)</c:v>
                </c:pt>
                <c:pt idx="1">
                  <c:v>113
(2024)</c:v>
                </c:pt>
                <c:pt idx="2">
                  <c:v>112
(2023)</c:v>
                </c:pt>
                <c:pt idx="3">
                  <c:v>111
(2022)</c:v>
                </c:pt>
                <c:pt idx="4">
                  <c:v>110
(2021)</c:v>
                </c:pt>
                <c:pt idx="5">
                  <c:v>109
(2020)</c:v>
                </c:pt>
              </c:strCache>
            </c:strRef>
          </c:cat>
          <c:val>
            <c:numRef>
              <c:f>Sheet1!$B$5:$G$5</c:f>
              <c:numCache>
                <c:formatCode>0.0%</c:formatCode>
                <c:ptCount val="6"/>
                <c:pt idx="0">
                  <c:v>0.18</c:v>
                </c:pt>
                <c:pt idx="1">
                  <c:v>0.16500000000000001</c:v>
                </c:pt>
                <c:pt idx="2">
                  <c:v>0.19621732193023744</c:v>
                </c:pt>
                <c:pt idx="3">
                  <c:v>0.14651355889553208</c:v>
                </c:pt>
                <c:pt idx="4">
                  <c:v>0.12592901406379903</c:v>
                </c:pt>
                <c:pt idx="5">
                  <c:v>0.20234941752996286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9B0-46C6-83C9-C85861246CE9}"/>
            </c:ext>
          </c:extLst>
        </c:ser>
        <c:ser>
          <c:idx val="1"/>
          <c:order val="1"/>
          <c:tx>
            <c:strRef>
              <c:f>Sheet1!$A$8</c:f>
              <c:strCache>
                <c:ptCount val="1"/>
                <c:pt idx="0">
                  <c:v>Operating Margin</c:v>
                </c:pt>
              </c:strCache>
            </c:strRef>
          </c:tx>
          <c:spPr>
            <a:ln w="19050" cap="rnd" cmpd="sng" algn="ctr">
              <a:solidFill>
                <a:schemeClr val="accent2"/>
              </a:solidFill>
              <a:prstDash val="solid"/>
              <a:round/>
            </a:ln>
            <a:effectLst/>
          </c:spPr>
          <c:marker>
            <c:spPr>
              <a:solidFill>
                <a:schemeClr val="accent2"/>
              </a:solidFill>
              <a:ln w="6350" cap="flat" cmpd="sng" algn="ctr">
                <a:solidFill>
                  <a:schemeClr val="accent2"/>
                </a:solidFill>
                <a:prstDash val="solid"/>
                <a:round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Sheet1!$B$2:$G$2</c:f>
              <c:strCache>
                <c:ptCount val="6"/>
                <c:pt idx="0">
                  <c:v>114 Q1-Q3 (2025 Q1-Q3)</c:v>
                </c:pt>
                <c:pt idx="1">
                  <c:v>113
(2024)</c:v>
                </c:pt>
                <c:pt idx="2">
                  <c:v>112
(2023)</c:v>
                </c:pt>
                <c:pt idx="3">
                  <c:v>111
(2022)</c:v>
                </c:pt>
                <c:pt idx="4">
                  <c:v>110
(2021)</c:v>
                </c:pt>
                <c:pt idx="5">
                  <c:v>109
(2020)</c:v>
                </c:pt>
              </c:strCache>
            </c:strRef>
          </c:cat>
          <c:val>
            <c:numRef>
              <c:f>Sheet1!$B$8:$G$8</c:f>
              <c:numCache>
                <c:formatCode>0.0%</c:formatCode>
                <c:ptCount val="6"/>
                <c:pt idx="0">
                  <c:v>0.06</c:v>
                </c:pt>
                <c:pt idx="1">
                  <c:v>-5.0000000000000001E-4</c:v>
                </c:pt>
                <c:pt idx="2">
                  <c:v>8.4422873686734581E-2</c:v>
                </c:pt>
                <c:pt idx="3">
                  <c:v>4.2085330997545994E-2</c:v>
                </c:pt>
                <c:pt idx="4">
                  <c:v>6.3669091481839191E-2</c:v>
                </c:pt>
                <c:pt idx="5">
                  <c:v>0.13001027135146517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9B0-46C6-83C9-C85861246C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5545216"/>
        <c:axId val="88561536"/>
      </c:lineChart>
      <c:catAx>
        <c:axId val="755452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88561536"/>
        <c:crosses val="autoZero"/>
        <c:auto val="1"/>
        <c:lblAlgn val="ctr"/>
        <c:lblOffset val="100"/>
        <c:noMultiLvlLbl val="0"/>
      </c:catAx>
      <c:valAx>
        <c:axId val="88561536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0.0%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755452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6520135740608184"/>
          <c:y val="0.13290547461995345"/>
          <c:w val="0.11291312070839632"/>
          <c:h val="0.4332980790832703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5A7B44-B6AB-411F-BA71-9303E0F28AAF}" type="doc">
      <dgm:prSet loTypeId="urn:microsoft.com/office/officeart/2005/8/layout/vList2" loCatId="list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zh-TW" altLang="en-US"/>
        </a:p>
      </dgm:t>
    </dgm:pt>
    <dgm:pt modelId="{E9B9637F-6068-4D62-8FDC-19DEDCC6C149}">
      <dgm:prSet custT="1"/>
      <dgm:spPr>
        <a:solidFill>
          <a:srgbClr val="008397">
            <a:alpha val="21000"/>
          </a:srgbClr>
        </a:solidFill>
      </dgm:spPr>
      <dgm:t>
        <a:bodyPr/>
        <a:lstStyle/>
        <a:p>
          <a:pPr rtl="0"/>
          <a:r>
            <a:rPr kumimoji="1" lang="zh-TW" altLang="en-US" sz="1800" b="1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成立日</a:t>
          </a:r>
          <a:r>
            <a:rPr kumimoji="1"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: </a:t>
          </a:r>
          <a:r>
            <a:rPr kumimoji="1" lang="zh-TW" altLang="en-US" sz="1800" b="1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民國 </a:t>
          </a:r>
          <a:r>
            <a:rPr kumimoji="1" lang="en-US" altLang="zh-TW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78</a:t>
          </a:r>
          <a:r>
            <a:rPr kumimoji="1" lang="zh-TW" altLang="en-US" sz="1800" b="1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年</a:t>
          </a:r>
          <a:endParaRPr lang="zh-TW" sz="1800" b="1" dirty="0">
            <a:effectLst/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5464964-BD61-4DB8-8663-FE237DF4A977}" type="parTrans" cxnId="{02449D24-0981-4F20-BEFF-20EE0054E051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8EB9546-57BF-4034-95B7-454C44AB63E0}" type="sibTrans" cxnId="{02449D24-0981-4F20-BEFF-20EE0054E051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4D475CA-4A7A-4D67-8422-6EE6E33B1EC5}">
      <dgm:prSet custT="1"/>
      <dgm:spPr>
        <a:solidFill>
          <a:srgbClr val="008397">
            <a:alpha val="21000"/>
          </a:srgbClr>
        </a:solidFill>
      </dgm:spPr>
      <dgm:t>
        <a:bodyPr/>
        <a:lstStyle/>
        <a:p>
          <a:pPr rtl="0"/>
          <a:r>
            <a:rPr kumimoji="1" lang="zh-TW" altLang="en-US" sz="1800" b="1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上市日期</a:t>
          </a:r>
          <a:r>
            <a:rPr kumimoji="1"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:</a:t>
          </a:r>
          <a:r>
            <a:rPr kumimoji="1" lang="zh-TW" altLang="en-US" sz="1800" b="1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 民國</a:t>
          </a:r>
          <a:r>
            <a:rPr kumimoji="1" lang="en-US" altLang="zh-TW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92</a:t>
          </a:r>
          <a:r>
            <a:rPr kumimoji="1" lang="zh-TW" altLang="en-US" sz="1800" b="1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年</a:t>
          </a:r>
          <a:endParaRPr lang="zh-TW" sz="1800" b="1" dirty="0">
            <a:effectLst/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AF6CACA-7C52-4C51-8915-92A1A14116C1}" type="parTrans" cxnId="{3C2B85BC-5D5C-409E-9715-CF7986BA7666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A7C42A0-BCCD-4083-979E-049A1B83287F}" type="sibTrans" cxnId="{3C2B85BC-5D5C-409E-9715-CF7986BA7666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593FC7F-8A97-4402-8712-11C0C66460B8}">
      <dgm:prSet custT="1"/>
      <dgm:spPr>
        <a:solidFill>
          <a:srgbClr val="008397">
            <a:alpha val="21000"/>
          </a:srgbClr>
        </a:solidFill>
      </dgm:spPr>
      <dgm:t>
        <a:bodyPr/>
        <a:lstStyle/>
        <a:p>
          <a:pPr rtl="0"/>
          <a:r>
            <a:rPr kumimoji="1" lang="zh-TW" altLang="en-US" sz="1800" b="1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資本額</a:t>
          </a:r>
          <a:r>
            <a:rPr kumimoji="1"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: 7.88</a:t>
          </a:r>
          <a:r>
            <a:rPr kumimoji="1" lang="zh-TW" altLang="en-US" sz="1800" b="1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 億元</a:t>
          </a:r>
          <a:endParaRPr lang="zh-TW" sz="1800" b="1" dirty="0">
            <a:effectLst/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977F10B-F91F-4A12-ABE4-364459C93411}" type="parTrans" cxnId="{8B2945B0-7427-4618-B616-1D11D2FB5C55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CF3E6F6-49D0-45AB-A212-A73115F3C2A4}" type="sibTrans" cxnId="{8B2945B0-7427-4618-B616-1D11D2FB5C55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5BC4367-37C4-495B-A0C2-E63C42E6DE38}">
      <dgm:prSet custT="1"/>
      <dgm:spPr>
        <a:solidFill>
          <a:srgbClr val="008397">
            <a:alpha val="21000"/>
          </a:srgbClr>
        </a:solidFill>
      </dgm:spPr>
      <dgm:t>
        <a:bodyPr/>
        <a:lstStyle/>
        <a:p>
          <a:pPr rtl="0"/>
          <a:r>
            <a:rPr kumimoji="1" lang="en-US" altLang="zh-TW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113</a:t>
          </a:r>
          <a:r>
            <a:rPr kumimoji="1" lang="zh-TW" altLang="en-US" sz="1800" b="1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年營業收入</a:t>
          </a:r>
          <a:r>
            <a:rPr kumimoji="1"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: </a:t>
          </a:r>
          <a:r>
            <a:rPr kumimoji="1" lang="zh-TW" altLang="en-US" sz="1800" b="1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kumimoji="1" lang="en-US" altLang="zh-TW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23.5</a:t>
          </a:r>
          <a:r>
            <a:rPr kumimoji="1" lang="zh-TW" altLang="en-US" sz="1800" b="1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億元</a:t>
          </a:r>
          <a:endParaRPr lang="zh-TW" sz="1800" b="1" dirty="0">
            <a:effectLst/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90E9040-19F7-408A-B027-93C4BBF6B636}" type="parTrans" cxnId="{393AC5B9-7F43-4652-AE46-90204827D702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6317DF-2C8D-4832-9080-E6E9360AFC0B}" type="sibTrans" cxnId="{393AC5B9-7F43-4652-AE46-90204827D702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E5F478-34CB-4C9F-AA60-F646F41773F8}">
      <dgm:prSet custT="1"/>
      <dgm:spPr>
        <a:solidFill>
          <a:srgbClr val="008397">
            <a:alpha val="21000"/>
          </a:srgbClr>
        </a:solidFill>
      </dgm:spPr>
      <dgm:t>
        <a:bodyPr/>
        <a:lstStyle/>
        <a:p>
          <a:pPr rtl="0"/>
          <a:r>
            <a:rPr kumimoji="1" lang="en-US" altLang="zh-TW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113</a:t>
          </a:r>
          <a:r>
            <a:rPr kumimoji="1" lang="zh-TW" altLang="en-US" sz="1800" b="1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年每股盈餘</a:t>
          </a:r>
          <a:r>
            <a:rPr kumimoji="1"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:</a:t>
          </a:r>
          <a:r>
            <a:rPr kumimoji="1" lang="zh-TW" altLang="en-US" sz="1800" b="1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  </a:t>
          </a:r>
          <a:r>
            <a:rPr kumimoji="1" lang="en-US" altLang="zh-TW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1.06</a:t>
          </a:r>
          <a:r>
            <a:rPr kumimoji="1" lang="zh-TW" altLang="en-US" sz="1800" b="1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元</a:t>
          </a:r>
          <a:endParaRPr lang="zh-TW" sz="1800" b="1" dirty="0">
            <a:effectLst/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D167F2C-18A6-4F64-A98D-5BD2DA94D1A7}" type="parTrans" cxnId="{B4419172-B912-4A71-B5E7-3A0AA547601E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5C2DA6-7528-47BE-A8B8-0D24A1DED246}" type="sibTrans" cxnId="{B4419172-B912-4A71-B5E7-3A0AA547601E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2F8A282-0DF4-4AEF-9785-2BB9D5674F93}">
      <dgm:prSet custT="1"/>
      <dgm:spPr>
        <a:solidFill>
          <a:srgbClr val="008397">
            <a:alpha val="21000"/>
          </a:srgbClr>
        </a:solidFill>
      </dgm:spPr>
      <dgm:t>
        <a:bodyPr/>
        <a:lstStyle/>
        <a:p>
          <a:pPr rtl="0"/>
          <a:r>
            <a:rPr kumimoji="1" lang="zh-TW" altLang="en-US" sz="1800" b="1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董事長</a:t>
          </a:r>
          <a:r>
            <a:rPr kumimoji="1"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: </a:t>
          </a:r>
          <a:r>
            <a:rPr kumimoji="1" lang="zh-TW" altLang="en-US" sz="1800" b="1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張經金先生</a:t>
          </a:r>
          <a:endParaRPr lang="zh-TW" sz="1800" b="1" dirty="0">
            <a:effectLst/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6E812CB-3BEE-4527-84D6-EAE18A8F47C3}" type="parTrans" cxnId="{3B829662-F25A-4272-B532-A9CC57E4EDFC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3C98B64-A3DF-4112-BCF6-DE484F5205D3}" type="sibTrans" cxnId="{3B829662-F25A-4272-B532-A9CC57E4EDFC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2346353-9212-4080-9557-7298602D3D6A}">
      <dgm:prSet custT="1"/>
      <dgm:spPr>
        <a:solidFill>
          <a:srgbClr val="008397">
            <a:alpha val="21000"/>
          </a:srgbClr>
        </a:solidFill>
      </dgm:spPr>
      <dgm:t>
        <a:bodyPr/>
        <a:lstStyle/>
        <a:p>
          <a:pPr rtl="0"/>
          <a:r>
            <a:rPr lang="zh-TW" altLang="en-US" sz="1800" b="1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員工</a:t>
          </a:r>
          <a:r>
            <a:rPr lang="en-US" altLang="zh-TW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: 424</a:t>
          </a:r>
          <a:r>
            <a:rPr lang="zh-TW" altLang="en-US" sz="1800" b="1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人 </a:t>
          </a:r>
          <a:r>
            <a:rPr lang="en-US" altLang="zh-TW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</a:t>
          </a:r>
          <a:r>
            <a:rPr lang="zh-TW" altLang="en-US" sz="1800" b="1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含外包線</a:t>
          </a:r>
          <a:r>
            <a:rPr lang="en-US" altLang="zh-TW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50</a:t>
          </a:r>
          <a:r>
            <a:rPr lang="zh-TW" altLang="en-US" sz="1800" b="1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人</a:t>
          </a:r>
          <a:r>
            <a:rPr lang="en-US" altLang="zh-TW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)</a:t>
          </a:r>
          <a:endParaRPr lang="zh-TW" sz="1800" b="1" dirty="0">
            <a:effectLst/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065383D-26B1-42A5-AC88-F38441A050A5}" type="parTrans" cxnId="{CBF74756-62BF-4E6A-A53D-7FD180AE55F7}">
      <dgm:prSet/>
      <dgm:spPr/>
      <dgm:t>
        <a:bodyPr/>
        <a:lstStyle/>
        <a:p>
          <a:endParaRPr lang="zh-TW" altLang="en-US"/>
        </a:p>
      </dgm:t>
    </dgm:pt>
    <dgm:pt modelId="{13096C47-4CED-4DF4-9B25-CE7BFFEF3AD7}" type="sibTrans" cxnId="{CBF74756-62BF-4E6A-A53D-7FD180AE55F7}">
      <dgm:prSet/>
      <dgm:spPr/>
      <dgm:t>
        <a:bodyPr/>
        <a:lstStyle/>
        <a:p>
          <a:endParaRPr lang="zh-TW" altLang="en-US"/>
        </a:p>
      </dgm:t>
    </dgm:pt>
    <dgm:pt modelId="{3BF9F5A2-379A-4150-8C3C-F942009C43E4}" type="pres">
      <dgm:prSet presAssocID="{205A7B44-B6AB-411F-BA71-9303E0F28AAF}" presName="linear" presStyleCnt="0">
        <dgm:presLayoutVars>
          <dgm:animLvl val="lvl"/>
          <dgm:resizeHandles val="exact"/>
        </dgm:presLayoutVars>
      </dgm:prSet>
      <dgm:spPr/>
    </dgm:pt>
    <dgm:pt modelId="{B8599E25-B4D5-4E5E-953B-64EAF081C9EE}" type="pres">
      <dgm:prSet presAssocID="{E9B9637F-6068-4D62-8FDC-19DEDCC6C149}" presName="parentText" presStyleLbl="node1" presStyleIdx="0" presStyleCnt="7" custLinFactNeighborX="1288" custLinFactNeighborY="-55724">
        <dgm:presLayoutVars>
          <dgm:chMax val="0"/>
          <dgm:bulletEnabled val="1"/>
        </dgm:presLayoutVars>
      </dgm:prSet>
      <dgm:spPr/>
    </dgm:pt>
    <dgm:pt modelId="{D1CEE406-CC6E-4BA8-96E0-FB7E3A24DF5C}" type="pres">
      <dgm:prSet presAssocID="{38EB9546-57BF-4034-95B7-454C44AB63E0}" presName="spacer" presStyleCnt="0"/>
      <dgm:spPr/>
    </dgm:pt>
    <dgm:pt modelId="{503E6AE7-3F76-40C6-B52E-8E19776043F5}" type="pres">
      <dgm:prSet presAssocID="{04D475CA-4A7A-4D67-8422-6EE6E33B1EC5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7F2CE028-A150-4F4A-8D1E-2D431D3AC439}" type="pres">
      <dgm:prSet presAssocID="{BA7C42A0-BCCD-4083-979E-049A1B83287F}" presName="spacer" presStyleCnt="0"/>
      <dgm:spPr/>
    </dgm:pt>
    <dgm:pt modelId="{0AA5562C-4B3A-4979-8A4C-249FD4234979}" type="pres">
      <dgm:prSet presAssocID="{9593FC7F-8A97-4402-8712-11C0C66460B8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CA4F95C9-41DA-453B-9F2D-6FC2A5BFD405}" type="pres">
      <dgm:prSet presAssocID="{3CF3E6F6-49D0-45AB-A212-A73115F3C2A4}" presName="spacer" presStyleCnt="0"/>
      <dgm:spPr/>
    </dgm:pt>
    <dgm:pt modelId="{3528443A-102C-44BA-AEDD-54C4DA3B922F}" type="pres">
      <dgm:prSet presAssocID="{05BC4367-37C4-495B-A0C2-E63C42E6DE38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957230EA-8A50-4906-B658-4FB453626380}" type="pres">
      <dgm:prSet presAssocID="{EE6317DF-2C8D-4832-9080-E6E9360AFC0B}" presName="spacer" presStyleCnt="0"/>
      <dgm:spPr/>
    </dgm:pt>
    <dgm:pt modelId="{4479D0B4-2BC4-4B1D-A233-9EF2C822D724}" type="pres">
      <dgm:prSet presAssocID="{E3E5F478-34CB-4C9F-AA60-F646F41773F8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27657978-D532-4118-A34B-5111F3D0D709}" type="pres">
      <dgm:prSet presAssocID="{E25C2DA6-7528-47BE-A8B8-0D24A1DED246}" presName="spacer" presStyleCnt="0"/>
      <dgm:spPr/>
    </dgm:pt>
    <dgm:pt modelId="{192F1D5C-F3F8-494D-A121-B38549D275DB}" type="pres">
      <dgm:prSet presAssocID="{32F8A282-0DF4-4AEF-9785-2BB9D5674F93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C185FD6F-3753-4BBA-8D3F-CCA0A3808584}" type="pres">
      <dgm:prSet presAssocID="{53C98B64-A3DF-4112-BCF6-DE484F5205D3}" presName="spacer" presStyleCnt="0"/>
      <dgm:spPr/>
    </dgm:pt>
    <dgm:pt modelId="{45EE4F1F-462B-4C96-BD70-DA92796AAA70}" type="pres">
      <dgm:prSet presAssocID="{D2346353-9212-4080-9557-7298602D3D6A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AE69601A-124E-47C1-A184-6486A574B507}" type="presOf" srcId="{04D475CA-4A7A-4D67-8422-6EE6E33B1EC5}" destId="{503E6AE7-3F76-40C6-B52E-8E19776043F5}" srcOrd="0" destOrd="0" presId="urn:microsoft.com/office/officeart/2005/8/layout/vList2"/>
    <dgm:cxn modelId="{6499C221-6226-4DF5-8DF0-F35FCC72C7A9}" type="presOf" srcId="{E9B9637F-6068-4D62-8FDC-19DEDCC6C149}" destId="{B8599E25-B4D5-4E5E-953B-64EAF081C9EE}" srcOrd="0" destOrd="0" presId="urn:microsoft.com/office/officeart/2005/8/layout/vList2"/>
    <dgm:cxn modelId="{02449D24-0981-4F20-BEFF-20EE0054E051}" srcId="{205A7B44-B6AB-411F-BA71-9303E0F28AAF}" destId="{E9B9637F-6068-4D62-8FDC-19DEDCC6C149}" srcOrd="0" destOrd="0" parTransId="{65464964-BD61-4DB8-8663-FE237DF4A977}" sibTransId="{38EB9546-57BF-4034-95B7-454C44AB63E0}"/>
    <dgm:cxn modelId="{3B829662-F25A-4272-B532-A9CC57E4EDFC}" srcId="{205A7B44-B6AB-411F-BA71-9303E0F28AAF}" destId="{32F8A282-0DF4-4AEF-9785-2BB9D5674F93}" srcOrd="5" destOrd="0" parTransId="{36E812CB-3BEE-4527-84D6-EAE18A8F47C3}" sibTransId="{53C98B64-A3DF-4112-BCF6-DE484F5205D3}"/>
    <dgm:cxn modelId="{10BDB445-ADFD-4569-9B8C-C48033C4C2EB}" type="presOf" srcId="{9593FC7F-8A97-4402-8712-11C0C66460B8}" destId="{0AA5562C-4B3A-4979-8A4C-249FD4234979}" srcOrd="0" destOrd="0" presId="urn:microsoft.com/office/officeart/2005/8/layout/vList2"/>
    <dgm:cxn modelId="{76A6E66C-1A93-47AC-86AB-5A4DD055A0B7}" type="presOf" srcId="{32F8A282-0DF4-4AEF-9785-2BB9D5674F93}" destId="{192F1D5C-F3F8-494D-A121-B38549D275DB}" srcOrd="0" destOrd="0" presId="urn:microsoft.com/office/officeart/2005/8/layout/vList2"/>
    <dgm:cxn modelId="{B4419172-B912-4A71-B5E7-3A0AA547601E}" srcId="{205A7B44-B6AB-411F-BA71-9303E0F28AAF}" destId="{E3E5F478-34CB-4C9F-AA60-F646F41773F8}" srcOrd="4" destOrd="0" parTransId="{2D167F2C-18A6-4F64-A98D-5BD2DA94D1A7}" sibTransId="{E25C2DA6-7528-47BE-A8B8-0D24A1DED246}"/>
    <dgm:cxn modelId="{605B9472-1C82-4E9F-848D-7059BACC8789}" type="presOf" srcId="{05BC4367-37C4-495B-A0C2-E63C42E6DE38}" destId="{3528443A-102C-44BA-AEDD-54C4DA3B922F}" srcOrd="0" destOrd="0" presId="urn:microsoft.com/office/officeart/2005/8/layout/vList2"/>
    <dgm:cxn modelId="{CBF74756-62BF-4E6A-A53D-7FD180AE55F7}" srcId="{205A7B44-B6AB-411F-BA71-9303E0F28AAF}" destId="{D2346353-9212-4080-9557-7298602D3D6A}" srcOrd="6" destOrd="0" parTransId="{7065383D-26B1-42A5-AC88-F38441A050A5}" sibTransId="{13096C47-4CED-4DF4-9B25-CE7BFFEF3AD7}"/>
    <dgm:cxn modelId="{2762D676-FA26-4611-B1C8-78CC6A411530}" type="presOf" srcId="{205A7B44-B6AB-411F-BA71-9303E0F28AAF}" destId="{3BF9F5A2-379A-4150-8C3C-F942009C43E4}" srcOrd="0" destOrd="0" presId="urn:microsoft.com/office/officeart/2005/8/layout/vList2"/>
    <dgm:cxn modelId="{267A397F-976C-4EEB-9869-42508E2B4418}" type="presOf" srcId="{E3E5F478-34CB-4C9F-AA60-F646F41773F8}" destId="{4479D0B4-2BC4-4B1D-A233-9EF2C822D724}" srcOrd="0" destOrd="0" presId="urn:microsoft.com/office/officeart/2005/8/layout/vList2"/>
    <dgm:cxn modelId="{8B2945B0-7427-4618-B616-1D11D2FB5C55}" srcId="{205A7B44-B6AB-411F-BA71-9303E0F28AAF}" destId="{9593FC7F-8A97-4402-8712-11C0C66460B8}" srcOrd="2" destOrd="0" parTransId="{C977F10B-F91F-4A12-ABE4-364459C93411}" sibTransId="{3CF3E6F6-49D0-45AB-A212-A73115F3C2A4}"/>
    <dgm:cxn modelId="{393AC5B9-7F43-4652-AE46-90204827D702}" srcId="{205A7B44-B6AB-411F-BA71-9303E0F28AAF}" destId="{05BC4367-37C4-495B-A0C2-E63C42E6DE38}" srcOrd="3" destOrd="0" parTransId="{290E9040-19F7-408A-B027-93C4BBF6B636}" sibTransId="{EE6317DF-2C8D-4832-9080-E6E9360AFC0B}"/>
    <dgm:cxn modelId="{3C2B85BC-5D5C-409E-9715-CF7986BA7666}" srcId="{205A7B44-B6AB-411F-BA71-9303E0F28AAF}" destId="{04D475CA-4A7A-4D67-8422-6EE6E33B1EC5}" srcOrd="1" destOrd="0" parTransId="{BAF6CACA-7C52-4C51-8915-92A1A14116C1}" sibTransId="{BA7C42A0-BCCD-4083-979E-049A1B83287F}"/>
    <dgm:cxn modelId="{76AA67CD-FA6A-40CD-97A4-AA7F6225E992}" type="presOf" srcId="{D2346353-9212-4080-9557-7298602D3D6A}" destId="{45EE4F1F-462B-4C96-BD70-DA92796AAA70}" srcOrd="0" destOrd="0" presId="urn:microsoft.com/office/officeart/2005/8/layout/vList2"/>
    <dgm:cxn modelId="{4A3F901B-C06D-4426-97D2-188CD3C36738}" type="presParOf" srcId="{3BF9F5A2-379A-4150-8C3C-F942009C43E4}" destId="{B8599E25-B4D5-4E5E-953B-64EAF081C9EE}" srcOrd="0" destOrd="0" presId="urn:microsoft.com/office/officeart/2005/8/layout/vList2"/>
    <dgm:cxn modelId="{BA777507-A798-4995-8097-B11B987879A9}" type="presParOf" srcId="{3BF9F5A2-379A-4150-8C3C-F942009C43E4}" destId="{D1CEE406-CC6E-4BA8-96E0-FB7E3A24DF5C}" srcOrd="1" destOrd="0" presId="urn:microsoft.com/office/officeart/2005/8/layout/vList2"/>
    <dgm:cxn modelId="{1439D1D7-5BD7-4282-8A59-3EEF139434A8}" type="presParOf" srcId="{3BF9F5A2-379A-4150-8C3C-F942009C43E4}" destId="{503E6AE7-3F76-40C6-B52E-8E19776043F5}" srcOrd="2" destOrd="0" presId="urn:microsoft.com/office/officeart/2005/8/layout/vList2"/>
    <dgm:cxn modelId="{9651BA60-0131-4278-810E-68C80F21A125}" type="presParOf" srcId="{3BF9F5A2-379A-4150-8C3C-F942009C43E4}" destId="{7F2CE028-A150-4F4A-8D1E-2D431D3AC439}" srcOrd="3" destOrd="0" presId="urn:microsoft.com/office/officeart/2005/8/layout/vList2"/>
    <dgm:cxn modelId="{91445449-DC91-4E57-8F7B-CADB63F022EF}" type="presParOf" srcId="{3BF9F5A2-379A-4150-8C3C-F942009C43E4}" destId="{0AA5562C-4B3A-4979-8A4C-249FD4234979}" srcOrd="4" destOrd="0" presId="urn:microsoft.com/office/officeart/2005/8/layout/vList2"/>
    <dgm:cxn modelId="{15463058-CD0D-4DCF-AB47-5E156CE1FEF2}" type="presParOf" srcId="{3BF9F5A2-379A-4150-8C3C-F942009C43E4}" destId="{CA4F95C9-41DA-453B-9F2D-6FC2A5BFD405}" srcOrd="5" destOrd="0" presId="urn:microsoft.com/office/officeart/2005/8/layout/vList2"/>
    <dgm:cxn modelId="{93D250C0-2C04-4264-BFAC-904061B9DB45}" type="presParOf" srcId="{3BF9F5A2-379A-4150-8C3C-F942009C43E4}" destId="{3528443A-102C-44BA-AEDD-54C4DA3B922F}" srcOrd="6" destOrd="0" presId="urn:microsoft.com/office/officeart/2005/8/layout/vList2"/>
    <dgm:cxn modelId="{CC0C48DB-852C-4168-B349-7A8D7B5B0005}" type="presParOf" srcId="{3BF9F5A2-379A-4150-8C3C-F942009C43E4}" destId="{957230EA-8A50-4906-B658-4FB453626380}" srcOrd="7" destOrd="0" presId="urn:microsoft.com/office/officeart/2005/8/layout/vList2"/>
    <dgm:cxn modelId="{C8A03AA5-5DD9-481D-9633-70921CD0034E}" type="presParOf" srcId="{3BF9F5A2-379A-4150-8C3C-F942009C43E4}" destId="{4479D0B4-2BC4-4B1D-A233-9EF2C822D724}" srcOrd="8" destOrd="0" presId="urn:microsoft.com/office/officeart/2005/8/layout/vList2"/>
    <dgm:cxn modelId="{4DCF2E85-33D9-41B7-B686-60BB6106874C}" type="presParOf" srcId="{3BF9F5A2-379A-4150-8C3C-F942009C43E4}" destId="{27657978-D532-4118-A34B-5111F3D0D709}" srcOrd="9" destOrd="0" presId="urn:microsoft.com/office/officeart/2005/8/layout/vList2"/>
    <dgm:cxn modelId="{8447A255-8070-4135-9BA7-48A6E903CA51}" type="presParOf" srcId="{3BF9F5A2-379A-4150-8C3C-F942009C43E4}" destId="{192F1D5C-F3F8-494D-A121-B38549D275DB}" srcOrd="10" destOrd="0" presId="urn:microsoft.com/office/officeart/2005/8/layout/vList2"/>
    <dgm:cxn modelId="{531D9CFB-EF3E-4561-8BDE-20D1F994F015}" type="presParOf" srcId="{3BF9F5A2-379A-4150-8C3C-F942009C43E4}" destId="{C185FD6F-3753-4BBA-8D3F-CCA0A3808584}" srcOrd="11" destOrd="0" presId="urn:microsoft.com/office/officeart/2005/8/layout/vList2"/>
    <dgm:cxn modelId="{851275B4-D71A-4614-A805-CF0CE60CF5E1}" type="presParOf" srcId="{3BF9F5A2-379A-4150-8C3C-F942009C43E4}" destId="{45EE4F1F-462B-4C96-BD70-DA92796AAA70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5A7B44-B6AB-411F-BA71-9303E0F28AAF}" type="doc">
      <dgm:prSet loTypeId="urn:microsoft.com/office/officeart/2005/8/layout/vList2" loCatId="list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zh-TW" altLang="en-US"/>
        </a:p>
      </dgm:t>
    </dgm:pt>
    <dgm:pt modelId="{E9B9637F-6068-4D62-8FDC-19DEDCC6C149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0"/>
          <a:r>
            <a:rPr kumimoji="1" lang="zh-TW" altLang="en-US" sz="1800" b="1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成立日</a:t>
          </a:r>
          <a:r>
            <a:rPr kumimoji="1"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: </a:t>
          </a:r>
          <a:r>
            <a:rPr kumimoji="1" lang="zh-TW" altLang="en-US" sz="1800" b="1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民國  </a:t>
          </a:r>
          <a:r>
            <a:rPr kumimoji="1" lang="en-US" altLang="zh-TW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100</a:t>
          </a:r>
          <a:r>
            <a:rPr kumimoji="1" lang="zh-TW" altLang="en-US" sz="1800" b="1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年</a:t>
          </a:r>
          <a:endParaRPr lang="zh-TW" sz="1800" b="1" dirty="0">
            <a:effectLst/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5464964-BD61-4DB8-8663-FE237DF4A977}" type="parTrans" cxnId="{02449D24-0981-4F20-BEFF-20EE0054E051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8EB9546-57BF-4034-95B7-454C44AB63E0}" type="sibTrans" cxnId="{02449D24-0981-4F20-BEFF-20EE0054E051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4D475CA-4A7A-4D67-8422-6EE6E33B1EC5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0"/>
          <a:r>
            <a:rPr kumimoji="1" lang="zh-TW" altLang="en-US" sz="1800" b="1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網站</a:t>
          </a:r>
          <a:r>
            <a:rPr kumimoji="1"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:</a:t>
          </a:r>
          <a:r>
            <a:rPr kumimoji="1" lang="zh-TW" altLang="en-US" sz="1800" b="1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  </a:t>
          </a:r>
          <a:r>
            <a:rPr kumimoji="1" lang="en-US" alt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www.deltamachinery.com</a:t>
          </a:r>
          <a:endParaRPr lang="zh-TW" sz="1800" b="1" dirty="0">
            <a:effectLst/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AF6CACA-7C52-4C51-8915-92A1A14116C1}" type="parTrans" cxnId="{3C2B85BC-5D5C-409E-9715-CF7986BA7666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A7C42A0-BCCD-4083-979E-049A1B83287F}" type="sibTrans" cxnId="{3C2B85BC-5D5C-409E-9715-CF7986BA7666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593FC7F-8A97-4402-8712-11C0C66460B8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0"/>
          <a:r>
            <a:rPr kumimoji="1" lang="zh-TW" altLang="en-US" sz="1800" b="1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地點</a:t>
          </a:r>
          <a:r>
            <a:rPr kumimoji="1"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: </a:t>
          </a:r>
          <a:r>
            <a: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Spartanburg County, SC, USA</a:t>
          </a:r>
          <a:endParaRPr lang="zh-TW" sz="1800" b="1" dirty="0">
            <a:effectLst/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977F10B-F91F-4A12-ABE4-364459C93411}" type="parTrans" cxnId="{8B2945B0-7427-4618-B616-1D11D2FB5C55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CF3E6F6-49D0-45AB-A212-A73115F3C2A4}" type="sibTrans" cxnId="{8B2945B0-7427-4618-B616-1D11D2FB5C55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5BC4367-37C4-495B-A0C2-E63C42E6DE38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0"/>
          <a:r>
            <a:rPr kumimoji="1" lang="en-US" altLang="zh-TW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113</a:t>
          </a:r>
          <a:r>
            <a:rPr kumimoji="1" lang="zh-TW" altLang="en-US" sz="1800" b="1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年營業收入</a:t>
          </a:r>
          <a:r>
            <a:rPr kumimoji="1"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: </a:t>
          </a:r>
          <a:r>
            <a:rPr kumimoji="1" lang="zh-TW" altLang="en-US" sz="1800" b="1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kumimoji="1" lang="en-US" altLang="zh-TW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7.5</a:t>
          </a:r>
          <a:r>
            <a:rPr kumimoji="1" lang="zh-TW" altLang="en-US" sz="1800" b="1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億元</a:t>
          </a:r>
          <a:endParaRPr lang="zh-TW" sz="1800" b="1" dirty="0">
            <a:effectLst/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90E9040-19F7-408A-B027-93C4BBF6B636}" type="parTrans" cxnId="{393AC5B9-7F43-4652-AE46-90204827D702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6317DF-2C8D-4832-9080-E6E9360AFC0B}" type="sibTrans" cxnId="{393AC5B9-7F43-4652-AE46-90204827D702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E5F478-34CB-4C9F-AA60-F646F41773F8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0"/>
          <a:r>
            <a:rPr kumimoji="1" lang="en-US" altLang="zh-TW" sz="1800" b="1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113</a:t>
          </a:r>
          <a:r>
            <a:rPr kumimoji="1" lang="zh-TW" altLang="en-US" sz="1800" b="1">
              <a:effectLst/>
              <a:latin typeface="Calibri" panose="020F0502020204030204" pitchFamily="34" charset="0"/>
              <a:cs typeface="Calibri" panose="020F0502020204030204" pitchFamily="34" charset="0"/>
            </a:rPr>
            <a:t>年淨損</a:t>
          </a:r>
          <a:r>
            <a:rPr kumimoji="1" lang="en-US" sz="1800" b="1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:</a:t>
          </a:r>
          <a:r>
            <a:rPr kumimoji="1" lang="zh-TW" altLang="en-US" sz="1800" b="1">
              <a:effectLst/>
              <a:latin typeface="Calibri" panose="020F0502020204030204" pitchFamily="34" charset="0"/>
              <a:cs typeface="Calibri" panose="020F0502020204030204" pitchFamily="34" charset="0"/>
            </a:rPr>
            <a:t>  </a:t>
          </a:r>
          <a:r>
            <a:rPr kumimoji="1" lang="en-US" altLang="zh-TW" sz="1800" b="1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3,286</a:t>
          </a:r>
          <a:r>
            <a:rPr kumimoji="1" lang="zh-TW" altLang="en-US" sz="1800" b="1">
              <a:effectLst/>
              <a:latin typeface="Calibri" panose="020F0502020204030204" pitchFamily="34" charset="0"/>
              <a:cs typeface="Calibri" panose="020F0502020204030204" pitchFamily="34" charset="0"/>
            </a:rPr>
            <a:t>萬元</a:t>
          </a:r>
          <a:endParaRPr lang="zh-TW" sz="1800" b="1" dirty="0">
            <a:effectLst/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D167F2C-18A6-4F64-A98D-5BD2DA94D1A7}" type="parTrans" cxnId="{B4419172-B912-4A71-B5E7-3A0AA547601E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5C2DA6-7528-47BE-A8B8-0D24A1DED246}" type="sibTrans" cxnId="{B4419172-B912-4A71-B5E7-3A0AA547601E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2F8A282-0DF4-4AEF-9785-2BB9D5674F93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0"/>
          <a:r>
            <a:rPr kumimoji="1" lang="zh-TW" altLang="en-US" sz="1800" b="1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董事長</a:t>
          </a:r>
          <a:r>
            <a:rPr kumimoji="1"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: </a:t>
          </a:r>
          <a:r>
            <a:rPr kumimoji="1" lang="zh-TW" altLang="en-US" sz="1800" b="1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張經金先生</a:t>
          </a:r>
          <a:endParaRPr lang="zh-TW" sz="1800" b="1" dirty="0">
            <a:effectLst/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6E812CB-3BEE-4527-84D6-EAE18A8F47C3}" type="parTrans" cxnId="{3B829662-F25A-4272-B532-A9CC57E4EDFC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3C98B64-A3DF-4112-BCF6-DE484F5205D3}" type="sibTrans" cxnId="{3B829662-F25A-4272-B532-A9CC57E4EDFC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2346353-9212-4080-9557-7298602D3D6A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0"/>
          <a:r>
            <a:rPr lang="zh-TW" altLang="en-US" sz="1800" b="1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員工</a:t>
          </a:r>
          <a:r>
            <a:rPr lang="en-US" altLang="zh-TW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: 26</a:t>
          </a:r>
          <a:r>
            <a:rPr lang="zh-TW" altLang="en-US" sz="1800" b="1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人</a:t>
          </a:r>
          <a:endParaRPr lang="zh-TW" sz="1800" b="1" dirty="0">
            <a:effectLst/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065383D-26B1-42A5-AC88-F38441A050A5}" type="parTrans" cxnId="{CBF74756-62BF-4E6A-A53D-7FD180AE55F7}">
      <dgm:prSet/>
      <dgm:spPr/>
      <dgm:t>
        <a:bodyPr/>
        <a:lstStyle/>
        <a:p>
          <a:endParaRPr lang="zh-TW" altLang="en-US"/>
        </a:p>
      </dgm:t>
    </dgm:pt>
    <dgm:pt modelId="{13096C47-4CED-4DF4-9B25-CE7BFFEF3AD7}" type="sibTrans" cxnId="{CBF74756-62BF-4E6A-A53D-7FD180AE55F7}">
      <dgm:prSet/>
      <dgm:spPr/>
      <dgm:t>
        <a:bodyPr/>
        <a:lstStyle/>
        <a:p>
          <a:endParaRPr lang="zh-TW" altLang="en-US"/>
        </a:p>
      </dgm:t>
    </dgm:pt>
    <dgm:pt modelId="{3BF9F5A2-379A-4150-8C3C-F942009C43E4}" type="pres">
      <dgm:prSet presAssocID="{205A7B44-B6AB-411F-BA71-9303E0F28AAF}" presName="linear" presStyleCnt="0">
        <dgm:presLayoutVars>
          <dgm:animLvl val="lvl"/>
          <dgm:resizeHandles val="exact"/>
        </dgm:presLayoutVars>
      </dgm:prSet>
      <dgm:spPr/>
    </dgm:pt>
    <dgm:pt modelId="{B8599E25-B4D5-4E5E-953B-64EAF081C9EE}" type="pres">
      <dgm:prSet presAssocID="{E9B9637F-6068-4D62-8FDC-19DEDCC6C149}" presName="parentText" presStyleLbl="node1" presStyleIdx="0" presStyleCnt="7" custLinFactY="-96770" custLinFactNeighborX="540" custLinFactNeighborY="-100000">
        <dgm:presLayoutVars>
          <dgm:chMax val="0"/>
          <dgm:bulletEnabled val="1"/>
        </dgm:presLayoutVars>
      </dgm:prSet>
      <dgm:spPr/>
    </dgm:pt>
    <dgm:pt modelId="{D1CEE406-CC6E-4BA8-96E0-FB7E3A24DF5C}" type="pres">
      <dgm:prSet presAssocID="{38EB9546-57BF-4034-95B7-454C44AB63E0}" presName="spacer" presStyleCnt="0"/>
      <dgm:spPr/>
    </dgm:pt>
    <dgm:pt modelId="{503E6AE7-3F76-40C6-B52E-8E19776043F5}" type="pres">
      <dgm:prSet presAssocID="{04D475CA-4A7A-4D67-8422-6EE6E33B1EC5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7F2CE028-A150-4F4A-8D1E-2D431D3AC439}" type="pres">
      <dgm:prSet presAssocID="{BA7C42A0-BCCD-4083-979E-049A1B83287F}" presName="spacer" presStyleCnt="0"/>
      <dgm:spPr/>
    </dgm:pt>
    <dgm:pt modelId="{0AA5562C-4B3A-4979-8A4C-249FD4234979}" type="pres">
      <dgm:prSet presAssocID="{9593FC7F-8A97-4402-8712-11C0C66460B8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CA4F95C9-41DA-453B-9F2D-6FC2A5BFD405}" type="pres">
      <dgm:prSet presAssocID="{3CF3E6F6-49D0-45AB-A212-A73115F3C2A4}" presName="spacer" presStyleCnt="0"/>
      <dgm:spPr/>
    </dgm:pt>
    <dgm:pt modelId="{3528443A-102C-44BA-AEDD-54C4DA3B922F}" type="pres">
      <dgm:prSet presAssocID="{05BC4367-37C4-495B-A0C2-E63C42E6DE38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957230EA-8A50-4906-B658-4FB453626380}" type="pres">
      <dgm:prSet presAssocID="{EE6317DF-2C8D-4832-9080-E6E9360AFC0B}" presName="spacer" presStyleCnt="0"/>
      <dgm:spPr/>
    </dgm:pt>
    <dgm:pt modelId="{4479D0B4-2BC4-4B1D-A233-9EF2C822D724}" type="pres">
      <dgm:prSet presAssocID="{E3E5F478-34CB-4C9F-AA60-F646F41773F8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27657978-D532-4118-A34B-5111F3D0D709}" type="pres">
      <dgm:prSet presAssocID="{E25C2DA6-7528-47BE-A8B8-0D24A1DED246}" presName="spacer" presStyleCnt="0"/>
      <dgm:spPr/>
    </dgm:pt>
    <dgm:pt modelId="{192F1D5C-F3F8-494D-A121-B38549D275DB}" type="pres">
      <dgm:prSet presAssocID="{32F8A282-0DF4-4AEF-9785-2BB9D5674F93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C185FD6F-3753-4BBA-8D3F-CCA0A3808584}" type="pres">
      <dgm:prSet presAssocID="{53C98B64-A3DF-4112-BCF6-DE484F5205D3}" presName="spacer" presStyleCnt="0"/>
      <dgm:spPr/>
    </dgm:pt>
    <dgm:pt modelId="{45EE4F1F-462B-4C96-BD70-DA92796AAA70}" type="pres">
      <dgm:prSet presAssocID="{D2346353-9212-4080-9557-7298602D3D6A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CA36F207-434A-4C5A-AB41-A092DF43943D}" type="presOf" srcId="{05BC4367-37C4-495B-A0C2-E63C42E6DE38}" destId="{3528443A-102C-44BA-AEDD-54C4DA3B922F}" srcOrd="0" destOrd="0" presId="urn:microsoft.com/office/officeart/2005/8/layout/vList2"/>
    <dgm:cxn modelId="{02449D24-0981-4F20-BEFF-20EE0054E051}" srcId="{205A7B44-B6AB-411F-BA71-9303E0F28AAF}" destId="{E9B9637F-6068-4D62-8FDC-19DEDCC6C149}" srcOrd="0" destOrd="0" parTransId="{65464964-BD61-4DB8-8663-FE237DF4A977}" sibTransId="{38EB9546-57BF-4034-95B7-454C44AB63E0}"/>
    <dgm:cxn modelId="{57F6DF28-7992-406A-91B2-661F98928D2E}" type="presOf" srcId="{E9B9637F-6068-4D62-8FDC-19DEDCC6C149}" destId="{B8599E25-B4D5-4E5E-953B-64EAF081C9EE}" srcOrd="0" destOrd="0" presId="urn:microsoft.com/office/officeart/2005/8/layout/vList2"/>
    <dgm:cxn modelId="{BF79492D-B8F2-4921-9B13-6C5E14F604D5}" type="presOf" srcId="{32F8A282-0DF4-4AEF-9785-2BB9D5674F93}" destId="{192F1D5C-F3F8-494D-A121-B38549D275DB}" srcOrd="0" destOrd="0" presId="urn:microsoft.com/office/officeart/2005/8/layout/vList2"/>
    <dgm:cxn modelId="{09484830-4772-42E8-B5BD-922D3D6E61BE}" type="presOf" srcId="{9593FC7F-8A97-4402-8712-11C0C66460B8}" destId="{0AA5562C-4B3A-4979-8A4C-249FD4234979}" srcOrd="0" destOrd="0" presId="urn:microsoft.com/office/officeart/2005/8/layout/vList2"/>
    <dgm:cxn modelId="{3B829662-F25A-4272-B532-A9CC57E4EDFC}" srcId="{205A7B44-B6AB-411F-BA71-9303E0F28AAF}" destId="{32F8A282-0DF4-4AEF-9785-2BB9D5674F93}" srcOrd="5" destOrd="0" parTransId="{36E812CB-3BEE-4527-84D6-EAE18A8F47C3}" sibTransId="{53C98B64-A3DF-4112-BCF6-DE484F5205D3}"/>
    <dgm:cxn modelId="{B4419172-B912-4A71-B5E7-3A0AA547601E}" srcId="{205A7B44-B6AB-411F-BA71-9303E0F28AAF}" destId="{E3E5F478-34CB-4C9F-AA60-F646F41773F8}" srcOrd="4" destOrd="0" parTransId="{2D167F2C-18A6-4F64-A98D-5BD2DA94D1A7}" sibTransId="{E25C2DA6-7528-47BE-A8B8-0D24A1DED246}"/>
    <dgm:cxn modelId="{CBF74756-62BF-4E6A-A53D-7FD180AE55F7}" srcId="{205A7B44-B6AB-411F-BA71-9303E0F28AAF}" destId="{D2346353-9212-4080-9557-7298602D3D6A}" srcOrd="6" destOrd="0" parTransId="{7065383D-26B1-42A5-AC88-F38441A050A5}" sibTransId="{13096C47-4CED-4DF4-9B25-CE7BFFEF3AD7}"/>
    <dgm:cxn modelId="{8B2945B0-7427-4618-B616-1D11D2FB5C55}" srcId="{205A7B44-B6AB-411F-BA71-9303E0F28AAF}" destId="{9593FC7F-8A97-4402-8712-11C0C66460B8}" srcOrd="2" destOrd="0" parTransId="{C977F10B-F91F-4A12-ABE4-364459C93411}" sibTransId="{3CF3E6F6-49D0-45AB-A212-A73115F3C2A4}"/>
    <dgm:cxn modelId="{847E64B4-0929-4541-8CD8-9632B39798E7}" type="presOf" srcId="{E3E5F478-34CB-4C9F-AA60-F646F41773F8}" destId="{4479D0B4-2BC4-4B1D-A233-9EF2C822D724}" srcOrd="0" destOrd="0" presId="urn:microsoft.com/office/officeart/2005/8/layout/vList2"/>
    <dgm:cxn modelId="{393AC5B9-7F43-4652-AE46-90204827D702}" srcId="{205A7B44-B6AB-411F-BA71-9303E0F28AAF}" destId="{05BC4367-37C4-495B-A0C2-E63C42E6DE38}" srcOrd="3" destOrd="0" parTransId="{290E9040-19F7-408A-B027-93C4BBF6B636}" sibTransId="{EE6317DF-2C8D-4832-9080-E6E9360AFC0B}"/>
    <dgm:cxn modelId="{3C2B85BC-5D5C-409E-9715-CF7986BA7666}" srcId="{205A7B44-B6AB-411F-BA71-9303E0F28AAF}" destId="{04D475CA-4A7A-4D67-8422-6EE6E33B1EC5}" srcOrd="1" destOrd="0" parTransId="{BAF6CACA-7C52-4C51-8915-92A1A14116C1}" sibTransId="{BA7C42A0-BCCD-4083-979E-049A1B83287F}"/>
    <dgm:cxn modelId="{21A58CD7-AA8C-4637-BFE7-A91FEB5501A8}" type="presOf" srcId="{205A7B44-B6AB-411F-BA71-9303E0F28AAF}" destId="{3BF9F5A2-379A-4150-8C3C-F942009C43E4}" srcOrd="0" destOrd="0" presId="urn:microsoft.com/office/officeart/2005/8/layout/vList2"/>
    <dgm:cxn modelId="{120C50E4-E930-458F-A2E4-4809F609069A}" type="presOf" srcId="{04D475CA-4A7A-4D67-8422-6EE6E33B1EC5}" destId="{503E6AE7-3F76-40C6-B52E-8E19776043F5}" srcOrd="0" destOrd="0" presId="urn:microsoft.com/office/officeart/2005/8/layout/vList2"/>
    <dgm:cxn modelId="{F63FDEE9-672E-46B7-B637-552E7D9B126E}" type="presOf" srcId="{D2346353-9212-4080-9557-7298602D3D6A}" destId="{45EE4F1F-462B-4C96-BD70-DA92796AAA70}" srcOrd="0" destOrd="0" presId="urn:microsoft.com/office/officeart/2005/8/layout/vList2"/>
    <dgm:cxn modelId="{02EBD9D1-EB2B-489B-BEE9-3B8668C20C8D}" type="presParOf" srcId="{3BF9F5A2-379A-4150-8C3C-F942009C43E4}" destId="{B8599E25-B4D5-4E5E-953B-64EAF081C9EE}" srcOrd="0" destOrd="0" presId="urn:microsoft.com/office/officeart/2005/8/layout/vList2"/>
    <dgm:cxn modelId="{9D182D5C-8965-4988-8A1D-5734E16E220B}" type="presParOf" srcId="{3BF9F5A2-379A-4150-8C3C-F942009C43E4}" destId="{D1CEE406-CC6E-4BA8-96E0-FB7E3A24DF5C}" srcOrd="1" destOrd="0" presId="urn:microsoft.com/office/officeart/2005/8/layout/vList2"/>
    <dgm:cxn modelId="{3493D843-AAF5-466B-A0A4-0AC24CB47AB6}" type="presParOf" srcId="{3BF9F5A2-379A-4150-8C3C-F942009C43E4}" destId="{503E6AE7-3F76-40C6-B52E-8E19776043F5}" srcOrd="2" destOrd="0" presId="urn:microsoft.com/office/officeart/2005/8/layout/vList2"/>
    <dgm:cxn modelId="{86C42E8A-84E9-427A-B62D-A4C7C8A56288}" type="presParOf" srcId="{3BF9F5A2-379A-4150-8C3C-F942009C43E4}" destId="{7F2CE028-A150-4F4A-8D1E-2D431D3AC439}" srcOrd="3" destOrd="0" presId="urn:microsoft.com/office/officeart/2005/8/layout/vList2"/>
    <dgm:cxn modelId="{A5EE965C-0D44-4A60-A8D1-E18042CCD4A7}" type="presParOf" srcId="{3BF9F5A2-379A-4150-8C3C-F942009C43E4}" destId="{0AA5562C-4B3A-4979-8A4C-249FD4234979}" srcOrd="4" destOrd="0" presId="urn:microsoft.com/office/officeart/2005/8/layout/vList2"/>
    <dgm:cxn modelId="{3AA8D7D8-8E91-4A0C-AB4F-79E78B4D7B41}" type="presParOf" srcId="{3BF9F5A2-379A-4150-8C3C-F942009C43E4}" destId="{CA4F95C9-41DA-453B-9F2D-6FC2A5BFD405}" srcOrd="5" destOrd="0" presId="urn:microsoft.com/office/officeart/2005/8/layout/vList2"/>
    <dgm:cxn modelId="{F6956BB9-54CE-4F70-8DAA-54E32D230167}" type="presParOf" srcId="{3BF9F5A2-379A-4150-8C3C-F942009C43E4}" destId="{3528443A-102C-44BA-AEDD-54C4DA3B922F}" srcOrd="6" destOrd="0" presId="urn:microsoft.com/office/officeart/2005/8/layout/vList2"/>
    <dgm:cxn modelId="{6516C5D0-897C-4761-84BC-13E5EEACA589}" type="presParOf" srcId="{3BF9F5A2-379A-4150-8C3C-F942009C43E4}" destId="{957230EA-8A50-4906-B658-4FB453626380}" srcOrd="7" destOrd="0" presId="urn:microsoft.com/office/officeart/2005/8/layout/vList2"/>
    <dgm:cxn modelId="{CAD543D1-8F0D-42E0-B8CB-D35238D95E7A}" type="presParOf" srcId="{3BF9F5A2-379A-4150-8C3C-F942009C43E4}" destId="{4479D0B4-2BC4-4B1D-A233-9EF2C822D724}" srcOrd="8" destOrd="0" presId="urn:microsoft.com/office/officeart/2005/8/layout/vList2"/>
    <dgm:cxn modelId="{1C1427C5-F69C-421A-8235-0463EB0942C5}" type="presParOf" srcId="{3BF9F5A2-379A-4150-8C3C-F942009C43E4}" destId="{27657978-D532-4118-A34B-5111F3D0D709}" srcOrd="9" destOrd="0" presId="urn:microsoft.com/office/officeart/2005/8/layout/vList2"/>
    <dgm:cxn modelId="{9218A039-57AB-4E70-8964-64EF12CB41DB}" type="presParOf" srcId="{3BF9F5A2-379A-4150-8C3C-F942009C43E4}" destId="{192F1D5C-F3F8-494D-A121-B38549D275DB}" srcOrd="10" destOrd="0" presId="urn:microsoft.com/office/officeart/2005/8/layout/vList2"/>
    <dgm:cxn modelId="{914C65A1-F858-49A1-BF0A-5441346CB4FC}" type="presParOf" srcId="{3BF9F5A2-379A-4150-8C3C-F942009C43E4}" destId="{C185FD6F-3753-4BBA-8D3F-CCA0A3808584}" srcOrd="11" destOrd="0" presId="urn:microsoft.com/office/officeart/2005/8/layout/vList2"/>
    <dgm:cxn modelId="{7B4BF04B-EA9E-4533-83DD-EE8496996A78}" type="presParOf" srcId="{3BF9F5A2-379A-4150-8C3C-F942009C43E4}" destId="{45EE4F1F-462B-4C96-BD70-DA92796AAA70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599E25-B4D5-4E5E-953B-64EAF081C9EE}">
      <dsp:nvSpPr>
        <dsp:cNvPr id="0" name=""/>
        <dsp:cNvSpPr/>
      </dsp:nvSpPr>
      <dsp:spPr>
        <a:xfrm>
          <a:off x="0" y="18336"/>
          <a:ext cx="3602181" cy="505440"/>
        </a:xfrm>
        <a:prstGeom prst="roundRect">
          <a:avLst/>
        </a:prstGeom>
        <a:solidFill>
          <a:srgbClr val="008397">
            <a:alpha val="21000"/>
          </a:srgb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TW" altLang="en-US" sz="1800" b="1" kern="1200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成立日</a:t>
          </a:r>
          <a:r>
            <a:rPr kumimoji="1" lang="en-US" sz="18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: </a:t>
          </a:r>
          <a:r>
            <a:rPr kumimoji="1" lang="zh-TW" altLang="en-US" sz="1800" b="1" kern="1200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民國 </a:t>
          </a:r>
          <a:r>
            <a:rPr kumimoji="1" lang="en-US" altLang="zh-TW" sz="18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78</a:t>
          </a:r>
          <a:r>
            <a:rPr kumimoji="1" lang="zh-TW" altLang="en-US" sz="1800" b="1" kern="1200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年</a:t>
          </a:r>
          <a:endParaRPr lang="zh-TW" sz="1800" b="1" kern="1200" dirty="0">
            <a:effectLst/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4674" y="43010"/>
        <a:ext cx="3552833" cy="456092"/>
      </dsp:txXfrm>
    </dsp:sp>
    <dsp:sp modelId="{503E6AE7-3F76-40C6-B52E-8E19776043F5}">
      <dsp:nvSpPr>
        <dsp:cNvPr id="0" name=""/>
        <dsp:cNvSpPr/>
      </dsp:nvSpPr>
      <dsp:spPr>
        <a:xfrm>
          <a:off x="0" y="644867"/>
          <a:ext cx="3602181" cy="505440"/>
        </a:xfrm>
        <a:prstGeom prst="roundRect">
          <a:avLst/>
        </a:prstGeom>
        <a:solidFill>
          <a:srgbClr val="008397">
            <a:alpha val="21000"/>
          </a:srgb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TW" altLang="en-US" sz="1800" b="1" kern="1200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上市日期</a:t>
          </a:r>
          <a:r>
            <a:rPr kumimoji="1" lang="en-US" sz="18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:</a:t>
          </a:r>
          <a:r>
            <a:rPr kumimoji="1" lang="zh-TW" altLang="en-US" sz="1800" b="1" kern="1200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 民國</a:t>
          </a:r>
          <a:r>
            <a:rPr kumimoji="1" lang="en-US" altLang="zh-TW" sz="18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92</a:t>
          </a:r>
          <a:r>
            <a:rPr kumimoji="1" lang="zh-TW" altLang="en-US" sz="1800" b="1" kern="1200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年</a:t>
          </a:r>
          <a:endParaRPr lang="zh-TW" sz="1800" b="1" kern="1200" dirty="0">
            <a:effectLst/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4674" y="669541"/>
        <a:ext cx="3552833" cy="456092"/>
      </dsp:txXfrm>
    </dsp:sp>
    <dsp:sp modelId="{0AA5562C-4B3A-4979-8A4C-249FD4234979}">
      <dsp:nvSpPr>
        <dsp:cNvPr id="0" name=""/>
        <dsp:cNvSpPr/>
      </dsp:nvSpPr>
      <dsp:spPr>
        <a:xfrm>
          <a:off x="0" y="1228067"/>
          <a:ext cx="3602181" cy="505440"/>
        </a:xfrm>
        <a:prstGeom prst="roundRect">
          <a:avLst/>
        </a:prstGeom>
        <a:solidFill>
          <a:srgbClr val="008397">
            <a:alpha val="21000"/>
          </a:srgb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TW" altLang="en-US" sz="1800" b="1" kern="1200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資本額</a:t>
          </a:r>
          <a:r>
            <a:rPr kumimoji="1" lang="en-US" sz="18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: 7.88</a:t>
          </a:r>
          <a:r>
            <a:rPr kumimoji="1" lang="zh-TW" altLang="en-US" sz="1800" b="1" kern="1200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 億元</a:t>
          </a:r>
          <a:endParaRPr lang="zh-TW" sz="1800" b="1" kern="1200" dirty="0">
            <a:effectLst/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4674" y="1252741"/>
        <a:ext cx="3552833" cy="456092"/>
      </dsp:txXfrm>
    </dsp:sp>
    <dsp:sp modelId="{3528443A-102C-44BA-AEDD-54C4DA3B922F}">
      <dsp:nvSpPr>
        <dsp:cNvPr id="0" name=""/>
        <dsp:cNvSpPr/>
      </dsp:nvSpPr>
      <dsp:spPr>
        <a:xfrm>
          <a:off x="0" y="1811267"/>
          <a:ext cx="3602181" cy="505440"/>
        </a:xfrm>
        <a:prstGeom prst="roundRect">
          <a:avLst/>
        </a:prstGeom>
        <a:solidFill>
          <a:srgbClr val="008397">
            <a:alpha val="21000"/>
          </a:srgb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zh-TW" sz="18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113</a:t>
          </a:r>
          <a:r>
            <a:rPr kumimoji="1" lang="zh-TW" altLang="en-US" sz="1800" b="1" kern="1200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年營業收入</a:t>
          </a:r>
          <a:r>
            <a:rPr kumimoji="1" lang="en-US" sz="18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: </a:t>
          </a:r>
          <a:r>
            <a:rPr kumimoji="1" lang="zh-TW" altLang="en-US" sz="1800" b="1" kern="1200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kumimoji="1" lang="en-US" altLang="zh-TW" sz="18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23.5</a:t>
          </a:r>
          <a:r>
            <a:rPr kumimoji="1" lang="zh-TW" altLang="en-US" sz="1800" b="1" kern="1200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億元</a:t>
          </a:r>
          <a:endParaRPr lang="zh-TW" sz="1800" b="1" kern="1200" dirty="0">
            <a:effectLst/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4674" y="1835941"/>
        <a:ext cx="3552833" cy="456092"/>
      </dsp:txXfrm>
    </dsp:sp>
    <dsp:sp modelId="{4479D0B4-2BC4-4B1D-A233-9EF2C822D724}">
      <dsp:nvSpPr>
        <dsp:cNvPr id="0" name=""/>
        <dsp:cNvSpPr/>
      </dsp:nvSpPr>
      <dsp:spPr>
        <a:xfrm>
          <a:off x="0" y="2394467"/>
          <a:ext cx="3602181" cy="505440"/>
        </a:xfrm>
        <a:prstGeom prst="roundRect">
          <a:avLst/>
        </a:prstGeom>
        <a:solidFill>
          <a:srgbClr val="008397">
            <a:alpha val="21000"/>
          </a:srgb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zh-TW" sz="18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113</a:t>
          </a:r>
          <a:r>
            <a:rPr kumimoji="1" lang="zh-TW" altLang="en-US" sz="1800" b="1" kern="1200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年每股盈餘</a:t>
          </a:r>
          <a:r>
            <a:rPr kumimoji="1" lang="en-US" sz="18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:</a:t>
          </a:r>
          <a:r>
            <a:rPr kumimoji="1" lang="zh-TW" altLang="en-US" sz="1800" b="1" kern="1200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  </a:t>
          </a:r>
          <a:r>
            <a:rPr kumimoji="1" lang="en-US" altLang="zh-TW" sz="18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1.06</a:t>
          </a:r>
          <a:r>
            <a:rPr kumimoji="1" lang="zh-TW" altLang="en-US" sz="1800" b="1" kern="1200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元</a:t>
          </a:r>
          <a:endParaRPr lang="zh-TW" sz="1800" b="1" kern="1200" dirty="0">
            <a:effectLst/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4674" y="2419141"/>
        <a:ext cx="3552833" cy="456092"/>
      </dsp:txXfrm>
    </dsp:sp>
    <dsp:sp modelId="{192F1D5C-F3F8-494D-A121-B38549D275DB}">
      <dsp:nvSpPr>
        <dsp:cNvPr id="0" name=""/>
        <dsp:cNvSpPr/>
      </dsp:nvSpPr>
      <dsp:spPr>
        <a:xfrm>
          <a:off x="0" y="2977667"/>
          <a:ext cx="3602181" cy="505440"/>
        </a:xfrm>
        <a:prstGeom prst="roundRect">
          <a:avLst/>
        </a:prstGeom>
        <a:solidFill>
          <a:srgbClr val="008397">
            <a:alpha val="21000"/>
          </a:srgb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TW" altLang="en-US" sz="1800" b="1" kern="1200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董事長</a:t>
          </a:r>
          <a:r>
            <a:rPr kumimoji="1" lang="en-US" sz="18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: </a:t>
          </a:r>
          <a:r>
            <a:rPr kumimoji="1" lang="zh-TW" altLang="en-US" sz="1800" b="1" kern="1200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張經金先生</a:t>
          </a:r>
          <a:endParaRPr lang="zh-TW" sz="1800" b="1" kern="1200" dirty="0">
            <a:effectLst/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4674" y="3002341"/>
        <a:ext cx="3552833" cy="456092"/>
      </dsp:txXfrm>
    </dsp:sp>
    <dsp:sp modelId="{45EE4F1F-462B-4C96-BD70-DA92796AAA70}">
      <dsp:nvSpPr>
        <dsp:cNvPr id="0" name=""/>
        <dsp:cNvSpPr/>
      </dsp:nvSpPr>
      <dsp:spPr>
        <a:xfrm>
          <a:off x="0" y="3560867"/>
          <a:ext cx="3602181" cy="505440"/>
        </a:xfrm>
        <a:prstGeom prst="roundRect">
          <a:avLst/>
        </a:prstGeom>
        <a:solidFill>
          <a:srgbClr val="008397">
            <a:alpha val="21000"/>
          </a:srgb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1" kern="1200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員工</a:t>
          </a:r>
          <a:r>
            <a:rPr lang="en-US" altLang="zh-TW" sz="18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: 424</a:t>
          </a:r>
          <a:r>
            <a:rPr lang="zh-TW" altLang="en-US" sz="1800" b="1" kern="1200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人 </a:t>
          </a:r>
          <a:r>
            <a:rPr lang="en-US" altLang="zh-TW" sz="18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</a:t>
          </a:r>
          <a:r>
            <a:rPr lang="zh-TW" altLang="en-US" sz="1800" b="1" kern="1200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含外包線</a:t>
          </a:r>
          <a:r>
            <a:rPr lang="en-US" altLang="zh-TW" sz="18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50</a:t>
          </a:r>
          <a:r>
            <a:rPr lang="zh-TW" altLang="en-US" sz="1800" b="1" kern="1200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人</a:t>
          </a:r>
          <a:r>
            <a:rPr lang="en-US" altLang="zh-TW" sz="18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)</a:t>
          </a:r>
          <a:endParaRPr lang="zh-TW" sz="1800" b="1" kern="1200" dirty="0">
            <a:effectLst/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4674" y="3585541"/>
        <a:ext cx="3552833" cy="4560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599E25-B4D5-4E5E-953B-64EAF081C9EE}">
      <dsp:nvSpPr>
        <dsp:cNvPr id="0" name=""/>
        <dsp:cNvSpPr/>
      </dsp:nvSpPr>
      <dsp:spPr>
        <a:xfrm>
          <a:off x="0" y="0"/>
          <a:ext cx="4114800" cy="50544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TW" altLang="en-US" sz="1800" b="1" kern="1200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成立日</a:t>
          </a:r>
          <a:r>
            <a:rPr kumimoji="1" lang="en-US" sz="18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: </a:t>
          </a:r>
          <a:r>
            <a:rPr kumimoji="1" lang="zh-TW" altLang="en-US" sz="1800" b="1" kern="1200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民國  </a:t>
          </a:r>
          <a:r>
            <a:rPr kumimoji="1" lang="en-US" altLang="zh-TW" sz="18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100</a:t>
          </a:r>
          <a:r>
            <a:rPr kumimoji="1" lang="zh-TW" altLang="en-US" sz="1800" b="1" kern="1200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年</a:t>
          </a:r>
          <a:endParaRPr lang="zh-TW" sz="1800" b="1" kern="1200" dirty="0">
            <a:effectLst/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4674" y="24674"/>
        <a:ext cx="4065452" cy="456092"/>
      </dsp:txXfrm>
    </dsp:sp>
    <dsp:sp modelId="{503E6AE7-3F76-40C6-B52E-8E19776043F5}">
      <dsp:nvSpPr>
        <dsp:cNvPr id="0" name=""/>
        <dsp:cNvSpPr/>
      </dsp:nvSpPr>
      <dsp:spPr>
        <a:xfrm>
          <a:off x="0" y="644867"/>
          <a:ext cx="4114800" cy="50544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TW" altLang="en-US" sz="1800" b="1" kern="1200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網站</a:t>
          </a:r>
          <a:r>
            <a:rPr kumimoji="1" lang="en-US" sz="18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:</a:t>
          </a:r>
          <a:r>
            <a:rPr kumimoji="1" lang="zh-TW" altLang="en-US" sz="1800" b="1" kern="1200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  </a:t>
          </a:r>
          <a:r>
            <a:rPr kumimoji="1" lang="en-US" altLang="en-US" sz="18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www.deltamachinery.com</a:t>
          </a:r>
          <a:endParaRPr lang="zh-TW" sz="1800" b="1" kern="1200" dirty="0">
            <a:effectLst/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4674" y="669541"/>
        <a:ext cx="4065452" cy="456092"/>
      </dsp:txXfrm>
    </dsp:sp>
    <dsp:sp modelId="{0AA5562C-4B3A-4979-8A4C-249FD4234979}">
      <dsp:nvSpPr>
        <dsp:cNvPr id="0" name=""/>
        <dsp:cNvSpPr/>
      </dsp:nvSpPr>
      <dsp:spPr>
        <a:xfrm>
          <a:off x="0" y="1228067"/>
          <a:ext cx="4114800" cy="50544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TW" altLang="en-US" sz="1800" b="1" kern="1200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地點</a:t>
          </a:r>
          <a:r>
            <a:rPr kumimoji="1" lang="en-US" sz="18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: </a:t>
          </a:r>
          <a:r>
            <a:rPr lang="en-US" sz="1800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Spartanburg County, SC, USA</a:t>
          </a:r>
          <a:endParaRPr lang="zh-TW" sz="1800" b="1" kern="1200" dirty="0">
            <a:effectLst/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4674" y="1252741"/>
        <a:ext cx="4065452" cy="456092"/>
      </dsp:txXfrm>
    </dsp:sp>
    <dsp:sp modelId="{3528443A-102C-44BA-AEDD-54C4DA3B922F}">
      <dsp:nvSpPr>
        <dsp:cNvPr id="0" name=""/>
        <dsp:cNvSpPr/>
      </dsp:nvSpPr>
      <dsp:spPr>
        <a:xfrm>
          <a:off x="0" y="1811267"/>
          <a:ext cx="4114800" cy="50544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zh-TW" sz="18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113</a:t>
          </a:r>
          <a:r>
            <a:rPr kumimoji="1" lang="zh-TW" altLang="en-US" sz="1800" b="1" kern="1200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年營業收入</a:t>
          </a:r>
          <a:r>
            <a:rPr kumimoji="1" lang="en-US" sz="18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: </a:t>
          </a:r>
          <a:r>
            <a:rPr kumimoji="1" lang="zh-TW" altLang="en-US" sz="1800" b="1" kern="1200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kumimoji="1" lang="en-US" altLang="zh-TW" sz="18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7.5</a:t>
          </a:r>
          <a:r>
            <a:rPr kumimoji="1" lang="zh-TW" altLang="en-US" sz="1800" b="1" kern="1200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億元</a:t>
          </a:r>
          <a:endParaRPr lang="zh-TW" sz="1800" b="1" kern="1200" dirty="0">
            <a:effectLst/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4674" y="1835941"/>
        <a:ext cx="4065452" cy="456092"/>
      </dsp:txXfrm>
    </dsp:sp>
    <dsp:sp modelId="{4479D0B4-2BC4-4B1D-A233-9EF2C822D724}">
      <dsp:nvSpPr>
        <dsp:cNvPr id="0" name=""/>
        <dsp:cNvSpPr/>
      </dsp:nvSpPr>
      <dsp:spPr>
        <a:xfrm>
          <a:off x="0" y="2394467"/>
          <a:ext cx="4114800" cy="50544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zh-TW" sz="1800" b="1" kern="12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113</a:t>
          </a:r>
          <a:r>
            <a:rPr kumimoji="1" lang="zh-TW" altLang="en-US" sz="1800" b="1" kern="1200">
              <a:effectLst/>
              <a:latin typeface="Calibri" panose="020F0502020204030204" pitchFamily="34" charset="0"/>
              <a:cs typeface="Calibri" panose="020F0502020204030204" pitchFamily="34" charset="0"/>
            </a:rPr>
            <a:t>年淨損</a:t>
          </a:r>
          <a:r>
            <a:rPr kumimoji="1" lang="en-US" sz="1800" b="1" kern="12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:</a:t>
          </a:r>
          <a:r>
            <a:rPr kumimoji="1" lang="zh-TW" altLang="en-US" sz="1800" b="1" kern="1200">
              <a:effectLst/>
              <a:latin typeface="Calibri" panose="020F0502020204030204" pitchFamily="34" charset="0"/>
              <a:cs typeface="Calibri" panose="020F0502020204030204" pitchFamily="34" charset="0"/>
            </a:rPr>
            <a:t>  </a:t>
          </a:r>
          <a:r>
            <a:rPr kumimoji="1" lang="en-US" altLang="zh-TW" sz="1800" b="1" kern="12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3,286</a:t>
          </a:r>
          <a:r>
            <a:rPr kumimoji="1" lang="zh-TW" altLang="en-US" sz="1800" b="1" kern="1200">
              <a:effectLst/>
              <a:latin typeface="Calibri" panose="020F0502020204030204" pitchFamily="34" charset="0"/>
              <a:cs typeface="Calibri" panose="020F0502020204030204" pitchFamily="34" charset="0"/>
            </a:rPr>
            <a:t>萬元</a:t>
          </a:r>
          <a:endParaRPr lang="zh-TW" sz="1800" b="1" kern="1200" dirty="0">
            <a:effectLst/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4674" y="2419141"/>
        <a:ext cx="4065452" cy="456092"/>
      </dsp:txXfrm>
    </dsp:sp>
    <dsp:sp modelId="{192F1D5C-F3F8-494D-A121-B38549D275DB}">
      <dsp:nvSpPr>
        <dsp:cNvPr id="0" name=""/>
        <dsp:cNvSpPr/>
      </dsp:nvSpPr>
      <dsp:spPr>
        <a:xfrm>
          <a:off x="0" y="2977667"/>
          <a:ext cx="4114800" cy="50544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TW" altLang="en-US" sz="1800" b="1" kern="1200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董事長</a:t>
          </a:r>
          <a:r>
            <a:rPr kumimoji="1" lang="en-US" sz="18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: </a:t>
          </a:r>
          <a:r>
            <a:rPr kumimoji="1" lang="zh-TW" altLang="en-US" sz="1800" b="1" kern="1200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張經金先生</a:t>
          </a:r>
          <a:endParaRPr lang="zh-TW" sz="1800" b="1" kern="1200" dirty="0">
            <a:effectLst/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4674" y="3002341"/>
        <a:ext cx="4065452" cy="456092"/>
      </dsp:txXfrm>
    </dsp:sp>
    <dsp:sp modelId="{45EE4F1F-462B-4C96-BD70-DA92796AAA70}">
      <dsp:nvSpPr>
        <dsp:cNvPr id="0" name=""/>
        <dsp:cNvSpPr/>
      </dsp:nvSpPr>
      <dsp:spPr>
        <a:xfrm>
          <a:off x="0" y="3560867"/>
          <a:ext cx="4114800" cy="50544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1" kern="1200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員工</a:t>
          </a:r>
          <a:r>
            <a:rPr lang="en-US" altLang="zh-TW" sz="18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: 26</a:t>
          </a:r>
          <a:r>
            <a:rPr lang="zh-TW" altLang="en-US" sz="1800" b="1" kern="1200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人</a:t>
          </a:r>
          <a:endParaRPr lang="zh-TW" sz="1800" b="1" kern="1200" dirty="0">
            <a:effectLst/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4674" y="3585541"/>
        <a:ext cx="4065452" cy="4560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FC5492-4C57-475D-B74A-46DCC679A994}" type="datetimeFigureOut">
              <a:rPr lang="zh-TW" altLang="en-US" smtClean="0"/>
              <a:t>2025/11/4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837D07-A4E9-4D3D-950F-9CE0E9CBFA2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6883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AE19BDB-54EB-5577-64D8-12B6A7ABFB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2EFFA926-494F-60BF-F8BA-9BA005CBA6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C1B53E0-A4A0-6080-002E-D08794E38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EF0D0-BFC4-441D-91CE-25AABF8E224E}" type="datetimeFigureOut">
              <a:rPr lang="zh-TW" altLang="en-US" smtClean="0"/>
              <a:t>2025/11/4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35B1869-E8FF-A2AB-010B-845086F3A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E71E642-BF47-24ED-CD6F-70AF6699F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3052A-1DC5-45D0-8E22-8AA234998CA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9033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0492EAD-2E09-15D5-8016-B57FBF29A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F6B651E4-7ED5-9C3B-34E2-7B1621ED98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AF489A1-D71B-C3C0-E39F-25BEF3DDC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EF0D0-BFC4-441D-91CE-25AABF8E224E}" type="datetimeFigureOut">
              <a:rPr lang="zh-TW" altLang="en-US" smtClean="0"/>
              <a:t>2025/11/4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FEF98C4-3348-EADE-BB77-E870EEE2C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E9E55E4-2106-3D67-FD5F-F92C8FF33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3052A-1DC5-45D0-8E22-8AA234998CA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1605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2C587BE0-20C4-33AF-5538-14AD0045B5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16137318-3C7A-E860-347E-67B6871A93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9ACDF18-F038-F255-74C2-499BB4632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EF0D0-BFC4-441D-91CE-25AABF8E224E}" type="datetimeFigureOut">
              <a:rPr lang="zh-TW" altLang="en-US" smtClean="0"/>
              <a:t>2025/11/4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BFC0141-5A5C-0C9A-06F5-6A75AE6BF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4815AD4-5405-3C07-55B6-A26551D36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3052A-1DC5-45D0-8E22-8AA234998CA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34027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68CC5FC-B55D-748C-E799-F607177AA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672A2AF-4F13-404C-02AD-F6F7167B4D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66AFB04-73D4-FCE6-F2CB-FEDEB94E3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EF0D0-BFC4-441D-91CE-25AABF8E224E}" type="datetimeFigureOut">
              <a:rPr lang="zh-TW" altLang="en-US" smtClean="0"/>
              <a:t>2025/11/4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6DA22A6-EC63-C569-7E98-09FA34D4C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4718501-5AF8-0E7A-E17C-2C9F2C80E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3052A-1DC5-45D0-8E22-8AA234998CA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5381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D05EA3D-3520-478A-C231-25297CC63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9325D24-4F9D-C8FD-C647-E36795AC7D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0CCE928-C595-531C-D885-B774EC8B9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EF0D0-BFC4-441D-91CE-25AABF8E224E}" type="datetimeFigureOut">
              <a:rPr lang="zh-TW" altLang="en-US" smtClean="0"/>
              <a:t>2025/11/4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33302C8-B6F5-3DFD-649A-FB5BD03D9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C173610-258A-7DB8-9D80-68BFA79B8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3052A-1DC5-45D0-8E22-8AA234998CA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17326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EF2A7A4-152F-78F9-1F30-F5DA97FE0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82BCE27-066D-11C4-5672-7A66421B34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930F383F-82C2-656C-88EE-C6EEF96AB3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AB8FB0DC-1BF2-F85A-F07B-F277E71DD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EF0D0-BFC4-441D-91CE-25AABF8E224E}" type="datetimeFigureOut">
              <a:rPr lang="zh-TW" altLang="en-US" smtClean="0"/>
              <a:t>2025/11/4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AC7072F3-CD1D-8FF5-51D3-C55CA302F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833BB764-E49F-9744-C957-19E8DAA78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3052A-1DC5-45D0-8E22-8AA234998CA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6111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1771FBC-A6E9-A375-B558-84B69459B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C926B80-A5BB-7621-C5D4-0D79A8221F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6936D21-8388-67D3-2276-565468BCC2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02492C9C-1E68-6439-FD7C-3B2D772B16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0977BFDA-AA0B-8423-348F-C2E424AEEE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40CCAF26-3CFD-0376-F72B-CE1692B23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EF0D0-BFC4-441D-91CE-25AABF8E224E}" type="datetimeFigureOut">
              <a:rPr lang="zh-TW" altLang="en-US" smtClean="0"/>
              <a:t>2025/11/4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18627E52-FD0C-55A7-1542-41CCF55D0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8A88D34B-E23E-FFF0-0D22-2854745FA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3052A-1DC5-45D0-8E22-8AA234998CA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2443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6BB41FC-2E25-F998-8734-DAC81D803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26EA61F7-F1EC-1512-8FDB-49212EB9C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EF0D0-BFC4-441D-91CE-25AABF8E224E}" type="datetimeFigureOut">
              <a:rPr lang="zh-TW" altLang="en-US" smtClean="0"/>
              <a:t>2025/11/4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9B4594B3-B63D-E7C4-FCE9-5048FA4B5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34C8E6BF-3593-4C16-DA9F-40D3EBEF4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3052A-1DC5-45D0-8E22-8AA234998CA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5113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6F3FB41F-613B-EEB5-8AC9-AF7F2B6F0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EF0D0-BFC4-441D-91CE-25AABF8E224E}" type="datetimeFigureOut">
              <a:rPr lang="zh-TW" altLang="en-US" smtClean="0"/>
              <a:t>2025/11/4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FC1121D7-A288-EEEA-21DF-F1FFFE2C7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B175BBC-6A24-9DD0-4058-B376894C9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3052A-1DC5-45D0-8E22-8AA234998CA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671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BB38BCB-80C6-1AD1-7F98-BE4B94299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80D82F8-A1EA-D22B-01DF-D0E231C1AD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EF2C1DB7-AABD-6E41-F7E6-BD4ED714D9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19327AC-8291-AFD4-03E1-9EC77EEB6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EF0D0-BFC4-441D-91CE-25AABF8E224E}" type="datetimeFigureOut">
              <a:rPr lang="zh-TW" altLang="en-US" smtClean="0"/>
              <a:t>2025/11/4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21ECBC1-D8DF-CEF2-C4E3-8161C6785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3B5EE72-A8E4-67DB-2DA6-CD069EB04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3052A-1DC5-45D0-8E22-8AA234998CA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4462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FFBD4F7-15C9-DC40-6962-2180C47AA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C5C8733B-F23B-3A65-8685-5F0BDDF1CF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60A370F-FCE8-470E-7C0C-37E9308DA6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85DE8F0B-D602-0194-29A4-51ACB1E7C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EF0D0-BFC4-441D-91CE-25AABF8E224E}" type="datetimeFigureOut">
              <a:rPr lang="zh-TW" altLang="en-US" smtClean="0"/>
              <a:t>2025/11/4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B7F5AD1-F8C3-84E6-7B34-8DE991A8F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651A3B4-9F09-C76A-0DB6-4FA4283D8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3052A-1DC5-45D0-8E22-8AA234998CA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6378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413DD180-A7F9-A69F-0492-B8B46D24B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59A2CE7-229D-3C38-9AEB-F7007ECDA9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28BFD89-414C-F70D-83D3-3B12591A92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EF0D0-BFC4-441D-91CE-25AABF8E224E}" type="datetimeFigureOut">
              <a:rPr lang="zh-TW" altLang="en-US" smtClean="0"/>
              <a:t>2025/11/4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7338AC6-FBC1-9DCE-CD35-7A93CAF482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DB0C91E-CCDB-236B-4424-E7890640F5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F3052A-1DC5-45D0-8E22-8AA234998CA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1259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3" Target="../media/image2.jpeg" Type="http://schemas.openxmlformats.org/officeDocument/2006/relationships/image"/><Relationship Id="rId2" Target="../media/image1.jpg" Type="http://schemas.openxmlformats.org/officeDocument/2006/relationships/image"/><Relationship Id="rId1" Target="../slideLayouts/slideLayout1.xml" Type="http://schemas.openxmlformats.org/officeDocument/2006/relationships/slideLayout"/><Relationship Id="rId4" Target="../media/image3.png" Type="http://schemas.openxmlformats.org/officeDocument/2006/relationships/image"/></Relationships>
</file>

<file path=ppt/slides/_rels/slide10.xml.rels><?xml version="1.0" encoding="UTF-8" standalone="yes" ?><Relationships xmlns="http://schemas.openxmlformats.org/package/2006/relationships"><Relationship Id="rId3" Target="../media/image1.jpg" Type="http://schemas.openxmlformats.org/officeDocument/2006/relationships/image"/><Relationship Id="rId7" Target="../media/hdphoto5.wdp" Type="http://schemas.microsoft.com/office/2007/relationships/hdphoto"/><Relationship Id="rId2" Target="../media/image4.png" Type="http://schemas.openxmlformats.org/officeDocument/2006/relationships/image"/><Relationship Id="rId1" Target="../slideLayouts/slideLayout2.xml" Type="http://schemas.openxmlformats.org/officeDocument/2006/relationships/slideLayout"/><Relationship Id="rId6" Target="../media/image28.jpeg" Type="http://schemas.openxmlformats.org/officeDocument/2006/relationships/image"/><Relationship Id="rId5" Target="../media/hdphoto4.wdp" Type="http://schemas.microsoft.com/office/2007/relationships/hdphoto"/><Relationship Id="rId4" Target="../media/image27.jpeg" Type="http://schemas.openxmlformats.org/officeDocument/2006/relationships/image"/></Relationships>
</file>

<file path=ppt/slides/_rels/slide11.xml.rels><?xml version="1.0" encoding="UTF-8" standalone="yes" ?><Relationships xmlns="http://schemas.openxmlformats.org/package/2006/relationships"><Relationship Id="rId3" Target="../media/image1.jpg" Type="http://schemas.openxmlformats.org/officeDocument/2006/relationships/image"/><Relationship Id="rId2" Target="../media/image4.png" Type="http://schemas.openxmlformats.org/officeDocument/2006/relationships/image"/><Relationship Id="rId1" Target="../slideLayouts/slideLayout2.xml" Type="http://schemas.openxmlformats.org/officeDocument/2006/relationships/slideLayout"/><Relationship Id="rId5" Target="../media/hdphoto6.wdp" Type="http://schemas.microsoft.com/office/2007/relationships/hdphoto"/><Relationship Id="rId4" Target="../media/image29.jpeg" Type="http://schemas.openxmlformats.org/officeDocument/2006/relationships/image"/></Relationships>
</file>

<file path=ppt/slides/_rels/slide12.xml.rels><?xml version="1.0" encoding="UTF-8" standalone="yes" ?><Relationships xmlns="http://schemas.openxmlformats.org/package/2006/relationships"><Relationship Id="rId3" Target="../media/image1.jpg" Type="http://schemas.openxmlformats.org/officeDocument/2006/relationships/image"/><Relationship Id="rId7" Target="../media/hdphoto8.wdp" Type="http://schemas.microsoft.com/office/2007/relationships/hdphoto"/><Relationship Id="rId2" Target="../media/image4.png" Type="http://schemas.openxmlformats.org/officeDocument/2006/relationships/image"/><Relationship Id="rId1" Target="../slideLayouts/slideLayout2.xml" Type="http://schemas.openxmlformats.org/officeDocument/2006/relationships/slideLayout"/><Relationship Id="rId6" Target="../media/image31.jpeg" Type="http://schemas.openxmlformats.org/officeDocument/2006/relationships/image"/><Relationship Id="rId5" Target="../media/hdphoto7.wdp" Type="http://schemas.microsoft.com/office/2007/relationships/hdphoto"/><Relationship Id="rId4" Target="../media/image30.jpeg" Type="http://schemas.openxmlformats.org/officeDocument/2006/relationships/image"/></Relationships>
</file>

<file path=ppt/slides/_rels/slide13.xml.rels><?xml version="1.0" encoding="UTF-8" standalone="yes" ?><Relationships xmlns="http://schemas.openxmlformats.org/package/2006/relationships"><Relationship Id="rId3" Target="../media/image1.jpg" Type="http://schemas.openxmlformats.org/officeDocument/2006/relationships/image"/><Relationship Id="rId2" Target="../media/image4.png" Type="http://schemas.openxmlformats.org/officeDocument/2006/relationships/image"/><Relationship Id="rId1" Target="../slideLayouts/slideLayout2.xml" Type="http://schemas.openxmlformats.org/officeDocument/2006/relationships/slideLayout"/><Relationship Id="rId5" Target="../media/hdphoto9.wdp" Type="http://schemas.microsoft.com/office/2007/relationships/hdphoto"/><Relationship Id="rId4" Target="../media/image32.jpeg" Type="http://schemas.openxmlformats.org/officeDocument/2006/relationships/image"/></Relationships>
</file>

<file path=ppt/slides/_rels/slide14.xml.rels><?xml version="1.0" encoding="UTF-8" standalone="yes" ?><Relationships xmlns="http://schemas.openxmlformats.org/package/2006/relationships"><Relationship Id="rId3" Target="../media/image1.jpg" Type="http://schemas.openxmlformats.org/officeDocument/2006/relationships/image"/><Relationship Id="rId2" Target="../media/image4.png" Type="http://schemas.openxmlformats.org/officeDocument/2006/relationships/image"/><Relationship Id="rId1" Target="../slideLayouts/slideLayout2.xml" Type="http://schemas.openxmlformats.org/officeDocument/2006/relationships/slideLayout"/><Relationship Id="rId5" Target="../media/hdphoto10.wdp" Type="http://schemas.microsoft.com/office/2007/relationships/hdphoto"/><Relationship Id="rId4" Target="../media/image33.jpeg" Type="http://schemas.openxmlformats.org/officeDocument/2006/relationships/image"/></Relationships>
</file>

<file path=ppt/slides/_rels/slide15.xml.rels><?xml version="1.0" encoding="UTF-8" standalone="yes" ?><Relationships xmlns="http://schemas.openxmlformats.org/package/2006/relationships"><Relationship Id="rId3" Target="../media/image1.jpg" Type="http://schemas.openxmlformats.org/officeDocument/2006/relationships/image"/><Relationship Id="rId2" Target="../media/image4.png" Type="http://schemas.openxmlformats.org/officeDocument/2006/relationships/image"/><Relationship Id="rId1" Target="../slideLayouts/slideLayout2.xml" Type="http://schemas.openxmlformats.org/officeDocument/2006/relationships/slideLayout"/><Relationship Id="rId5" Target="../media/hdphoto11.wdp" Type="http://schemas.microsoft.com/office/2007/relationships/hdphoto"/><Relationship Id="rId4" Target="../media/image34.jpeg" Type="http://schemas.openxmlformats.org/officeDocument/2006/relationships/image"/></Relationships>
</file>

<file path=ppt/slides/_rels/slide16.xml.rels><?xml version="1.0" encoding="UTF-8" standalone="yes" ?><Relationships xmlns="http://schemas.openxmlformats.org/package/2006/relationships"><Relationship Id="rId3" Target="../media/image1.jpg" Type="http://schemas.openxmlformats.org/officeDocument/2006/relationships/image"/><Relationship Id="rId2" Target="../media/image4.png" Type="http://schemas.openxmlformats.org/officeDocument/2006/relationships/image"/><Relationship Id="rId1" Target="../slideLayouts/slideLayout2.xml" Type="http://schemas.openxmlformats.org/officeDocument/2006/relationships/slideLayout"/><Relationship Id="rId5" Target="../media/hdphoto12.wdp" Type="http://schemas.microsoft.com/office/2007/relationships/hdphoto"/><Relationship Id="rId4" Target="../media/image35.jpeg" Type="http://schemas.openxmlformats.org/officeDocument/2006/relationships/image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emf"/><Relationship Id="rId4" Type="http://schemas.openxmlformats.org/officeDocument/2006/relationships/package" Target="../embeddings/Microsoft_Excel_Worksheet.xlsx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22.xml.rels><?xml version="1.0" encoding="UTF-8" standalone="yes" ?><Relationships xmlns="http://schemas.openxmlformats.org/package/2006/relationships"><Relationship Id="rId3" Target="../media/image2.jpeg" Type="http://schemas.openxmlformats.org/officeDocument/2006/relationships/image"/><Relationship Id="rId2" Target="../media/image1.jpg" Type="http://schemas.openxmlformats.org/officeDocument/2006/relationships/image"/><Relationship Id="rId1" Target="../slideLayouts/slideLayout2.xml" Type="http://schemas.openxmlformats.org/officeDocument/2006/relationships/slideLayout"/><Relationship Id="rId4" Target="../media/image3.png" Type="http://schemas.openxmlformats.org/officeDocument/2006/relationships/image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1.jp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4.xml.rels><?xml version="1.0" encoding="UTF-8" standalone="yes" ?><Relationships xmlns="http://schemas.openxmlformats.org/package/2006/relationships"><Relationship Id="rId8" Target="../media/image9.jpeg" Type="http://schemas.openxmlformats.org/officeDocument/2006/relationships/image"/><Relationship Id="rId3" Target="../media/image1.jpg" Type="http://schemas.openxmlformats.org/officeDocument/2006/relationships/image"/><Relationship Id="rId7" Target="../media/image8.jpeg" Type="http://schemas.openxmlformats.org/officeDocument/2006/relationships/image"/><Relationship Id="rId2" Target="../media/image4.png" Type="http://schemas.openxmlformats.org/officeDocument/2006/relationships/image"/><Relationship Id="rId1" Target="../slideLayouts/slideLayout2.xml" Type="http://schemas.openxmlformats.org/officeDocument/2006/relationships/slideLayout"/><Relationship Id="rId6" Target="../media/image7.png" Type="http://schemas.openxmlformats.org/officeDocument/2006/relationships/image"/><Relationship Id="rId5" Target="../media/image6.jpeg" Type="http://schemas.openxmlformats.org/officeDocument/2006/relationships/image"/><Relationship Id="rId4" Target="../media/image5.jpeg" Type="http://schemas.openxmlformats.org/officeDocument/2006/relationships/image"/><Relationship Id="rId9" Target="../media/image10.jpg" Type="http://schemas.openxmlformats.org/officeDocument/2006/relationships/image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2.jpeg"/><Relationship Id="rId3" Type="http://schemas.openxmlformats.org/officeDocument/2006/relationships/image" Target="../media/image4.png"/><Relationship Id="rId7" Type="http://schemas.openxmlformats.org/officeDocument/2006/relationships/image" Target="../media/image16.jpeg"/><Relationship Id="rId12" Type="http://schemas.openxmlformats.org/officeDocument/2006/relationships/image" Target="../media/image2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.jpg"/><Relationship Id="rId9" Type="http://schemas.openxmlformats.org/officeDocument/2006/relationships/image" Target="../media/image18.png"/><Relationship Id="rId14" Type="http://schemas.openxmlformats.org/officeDocument/2006/relationships/image" Target="../media/image23.jpeg"/></Relationships>
</file>

<file path=ppt/slides/_rels/slide8.xml.rels><?xml version="1.0" encoding="UTF-8" standalone="yes" ?><Relationships xmlns="http://schemas.openxmlformats.org/package/2006/relationships"><Relationship Id="rId3" Target="../media/image1.jpg" Type="http://schemas.openxmlformats.org/officeDocument/2006/relationships/image"/><Relationship Id="rId7" Target="../media/hdphoto2.wdp" Type="http://schemas.microsoft.com/office/2007/relationships/hdphoto"/><Relationship Id="rId2" Target="../media/image4.png" Type="http://schemas.openxmlformats.org/officeDocument/2006/relationships/image"/><Relationship Id="rId1" Target="../slideLayouts/slideLayout2.xml" Type="http://schemas.openxmlformats.org/officeDocument/2006/relationships/slideLayout"/><Relationship Id="rId6" Target="../media/image25.jpeg" Type="http://schemas.openxmlformats.org/officeDocument/2006/relationships/image"/><Relationship Id="rId5" Target="../media/hdphoto1.wdp" Type="http://schemas.microsoft.com/office/2007/relationships/hdphoto"/><Relationship Id="rId4" Target="../media/image24.jpeg" Type="http://schemas.openxmlformats.org/officeDocument/2006/relationships/image"/></Relationships>
</file>

<file path=ppt/slides/_rels/slide9.xml.rels><?xml version="1.0" encoding="UTF-8" standalone="yes" ?><Relationships xmlns="http://schemas.openxmlformats.org/package/2006/relationships"><Relationship Id="rId3" Target="../media/image1.jpg" Type="http://schemas.openxmlformats.org/officeDocument/2006/relationships/image"/><Relationship Id="rId2" Target="../media/image4.png" Type="http://schemas.openxmlformats.org/officeDocument/2006/relationships/image"/><Relationship Id="rId1" Target="../slideLayouts/slideLayout2.xml" Type="http://schemas.openxmlformats.org/officeDocument/2006/relationships/slideLayout"/><Relationship Id="rId5" Target="../media/hdphoto3.wdp" Type="http://schemas.microsoft.com/office/2007/relationships/hdphoto"/><Relationship Id="rId4" Target="../media/image26.jpe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9A3C06D-9F5F-287A-302F-2DBE5DFF84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24163" y="4446644"/>
            <a:ext cx="2708564" cy="407548"/>
          </a:xfrm>
        </p:spPr>
        <p:txBody>
          <a:bodyPr>
            <a:noAutofit/>
          </a:bodyPr>
          <a:lstStyle/>
          <a:p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11</a:t>
            </a:r>
            <a:r>
              <a:rPr lang="en-US" altLang="zh-TW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4</a:t>
            </a:r>
            <a:r>
              <a:rPr lang="zh-TW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年</a:t>
            </a:r>
            <a:r>
              <a:rPr lang="en-US" altLang="zh-TW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11</a:t>
            </a:r>
            <a:r>
              <a:rPr lang="zh-TW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月</a:t>
            </a:r>
            <a:r>
              <a:rPr lang="en-US" altLang="zh-TW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28</a:t>
            </a:r>
            <a:r>
              <a:rPr lang="zh-TW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日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文字方塊 5">
            <a:extLst>
              <a:ext uri="{FF2B5EF4-FFF2-40B4-BE49-F238E27FC236}">
                <a16:creationId xmlns:a16="http://schemas.microsoft.com/office/drawing/2014/main" id="{8B386589-6FAC-52AE-5229-4F9F642F0A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1645" y="3059724"/>
            <a:ext cx="2133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TW" altLang="en-US" sz="1800" dirty="0"/>
              <a:t>股票代號：</a:t>
            </a:r>
            <a:r>
              <a:rPr kumimoji="0" lang="en-US" altLang="zh-TW" sz="1800" dirty="0"/>
              <a:t>1541</a:t>
            </a:r>
            <a:endParaRPr kumimoji="0" lang="zh-TW" altLang="en-US" sz="1800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5B1B37E9-55A2-0CB1-31AD-AD84CDC160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696" y="713167"/>
            <a:ext cx="2786062" cy="819430"/>
          </a:xfrm>
          <a:prstGeom prst="rect">
            <a:avLst/>
          </a:prstGeom>
        </p:spPr>
      </p:pic>
      <p:grpSp>
        <p:nvGrpSpPr>
          <p:cNvPr id="7" name="群組 6">
            <a:extLst>
              <a:ext uri="{FF2B5EF4-FFF2-40B4-BE49-F238E27FC236}">
                <a16:creationId xmlns:a16="http://schemas.microsoft.com/office/drawing/2014/main" id="{8D6A8E78-4750-90A7-F995-2B45FE008F41}"/>
              </a:ext>
            </a:extLst>
          </p:cNvPr>
          <p:cNvGrpSpPr/>
          <p:nvPr/>
        </p:nvGrpSpPr>
        <p:grpSpPr>
          <a:xfrm>
            <a:off x="870525" y="479808"/>
            <a:ext cx="5732792" cy="1322330"/>
            <a:chOff x="1285875" y="1268470"/>
            <a:chExt cx="5732792" cy="1322330"/>
          </a:xfrm>
        </p:grpSpPr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9C424EB6-35FE-AC1B-0C37-A616B656E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5875" y="1268470"/>
              <a:ext cx="1322330" cy="1322330"/>
            </a:xfrm>
            <a:prstGeom prst="rect">
              <a:avLst/>
            </a:prstGeom>
          </p:spPr>
        </p:pic>
        <p:pic>
          <p:nvPicPr>
            <p:cNvPr id="9" name="Picture 6">
              <a:extLst>
                <a:ext uri="{FF2B5EF4-FFF2-40B4-BE49-F238E27FC236}">
                  <a16:creationId xmlns:a16="http://schemas.microsoft.com/office/drawing/2014/main" id="{599EA536-1C16-0B40-571B-802AD907B6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8205" y="1558268"/>
              <a:ext cx="4410462" cy="7427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5DAA7FEB-6FD1-3B54-4C71-5E506453941E}"/>
              </a:ext>
            </a:extLst>
          </p:cNvPr>
          <p:cNvSpPr txBox="1"/>
          <p:nvPr/>
        </p:nvSpPr>
        <p:spPr>
          <a:xfrm>
            <a:off x="3371273" y="3584185"/>
            <a:ext cx="544945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4000" b="1" dirty="0"/>
              <a:t>2025</a:t>
            </a:r>
            <a:r>
              <a:rPr lang="zh-TW" altLang="en-US" sz="4000" b="1" dirty="0"/>
              <a:t>年法人說明會</a:t>
            </a:r>
          </a:p>
        </p:txBody>
      </p:sp>
    </p:spTree>
    <p:extLst>
      <p:ext uri="{BB962C8B-B14F-4D97-AF65-F5344CB8AC3E}">
        <p14:creationId xmlns:p14="http://schemas.microsoft.com/office/powerpoint/2010/main" val="4120983465"/>
      </p:ext>
    </p:extLst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>
          <a:extLst>
            <a:ext uri="{FF2B5EF4-FFF2-40B4-BE49-F238E27FC236}">
              <a16:creationId xmlns:a16="http://schemas.microsoft.com/office/drawing/2014/main" id="{49631FF8-ED95-C5E7-E231-A53DBC6C40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群組 11">
            <a:extLst>
              <a:ext uri="{FF2B5EF4-FFF2-40B4-BE49-F238E27FC236}">
                <a16:creationId xmlns:a16="http://schemas.microsoft.com/office/drawing/2014/main" id="{2B991436-0520-6447-40D4-257D8F1823D1}"/>
              </a:ext>
            </a:extLst>
          </p:cNvPr>
          <p:cNvGrpSpPr/>
          <p:nvPr/>
        </p:nvGrpSpPr>
        <p:grpSpPr>
          <a:xfrm>
            <a:off x="8776612" y="154854"/>
            <a:ext cx="3123045" cy="1067089"/>
            <a:chOff x="8776612" y="154854"/>
            <a:chExt cx="3123045" cy="1067089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0B51004D-6210-8A55-1DF2-0CD66C4453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6612" y="154854"/>
              <a:ext cx="1067089" cy="1067089"/>
            </a:xfrm>
            <a:prstGeom prst="rect">
              <a:avLst/>
            </a:prstGeom>
          </p:spPr>
        </p:pic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A6A82898-026E-717E-2A66-924A96FD3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43701" y="481876"/>
              <a:ext cx="2055956" cy="604693"/>
            </a:xfrm>
            <a:prstGeom prst="rect">
              <a:avLst/>
            </a:prstGeom>
          </p:spPr>
        </p:pic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57C49B76-C89D-6D09-BA95-127FDDA98D51}"/>
              </a:ext>
            </a:extLst>
          </p:cNvPr>
          <p:cNvSpPr txBox="1">
            <a:spLocks/>
          </p:cNvSpPr>
          <p:nvPr/>
        </p:nvSpPr>
        <p:spPr>
          <a:xfrm>
            <a:off x="873043" y="1011294"/>
            <a:ext cx="3458811" cy="421296"/>
          </a:xfrm>
          <a:prstGeom prst="rect">
            <a:avLst/>
          </a:prstGeom>
        </p:spPr>
        <p:txBody>
          <a:bodyPr anchor="ctr" bIns="45720" lIns="91440" rIns="91440" rtlCol="0" tIns="45720" vert="horz">
            <a:noAutofit/>
          </a:bodyPr>
          <a:lstStyle>
            <a:lvl1pPr algn="l" defTabSz="914400" eaLnBrk="1" hangingPunct="1" latinLnBrk="0" rtl="0">
              <a:lnSpc>
                <a:spcPct val="90000"/>
              </a:lnSpc>
              <a:spcBef>
                <a:spcPct val="0"/>
              </a:spcBef>
              <a:buNone/>
              <a:defRPr kern="1200"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altLang="en-US" b="1" dirty="0" kumimoji="1" lang="zh-TW" sz="2800"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charset="0" typeface="Arial"/>
                <a:cs charset="0" typeface="Arial"/>
              </a:rPr>
              <a:t>工廠介紹</a:t>
            </a:r>
            <a:r>
              <a:rPr altLang="zh-TW" b="1" dirty="0" kumimoji="1" lang="en-US" sz="2800"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charset="0" typeface="Arial"/>
                <a:cs charset="0" typeface="Arial"/>
              </a:rPr>
              <a:t>: </a:t>
            </a:r>
            <a:r>
              <a:rPr altLang="en-US" b="1" dirty="0" kumimoji="1" lang="zh-TW" sz="2800"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charset="0" typeface="Arial"/>
                <a:cs charset="0" typeface="Arial"/>
              </a:rPr>
              <a:t>垂直整合</a:t>
            </a:r>
          </a:p>
        </p:txBody>
      </p:sp>
      <p:pic>
        <p:nvPicPr>
          <p:cNvPr descr="\\pdc-srv\錩泰共用區\Weber\錩泰公司介紹照片\烤漆區 (1).JPG" id="2" name="Picture 2">
            <a:extLst>
              <a:ext uri="{FF2B5EF4-FFF2-40B4-BE49-F238E27FC236}">
                <a16:creationId xmlns:a16="http://schemas.microsoft.com/office/drawing/2014/main" id="{6C18C889-1E88-AF93-F345-1734815183F0}"/>
              </a:ext>
            </a:extLst>
          </p:cNvPr>
          <p:cNvPicPr>
            <a:picLocks noChangeArrowheads="1" noChangeAspect="1"/>
          </p:cNvPicPr>
          <p:nvPr/>
        </p:nvPicPr>
        <p:blipFill>
          <a:blip cstate="print"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722132" y="2487389"/>
            <a:ext cx="4663558" cy="3411333"/>
          </a:xfrm>
          <a:prstGeom prst="rect">
            <a:avLst/>
          </a:prstGeom>
        </p:spPr>
      </p:pic>
      <p:pic>
        <p:nvPicPr>
          <p:cNvPr descr="\\pdc-srv\錩泰共用區\Weber\錩泰公司介紹照片\烤漆區 (2).JPG" id="3" name="Picture 3">
            <a:extLst>
              <a:ext uri="{FF2B5EF4-FFF2-40B4-BE49-F238E27FC236}">
                <a16:creationId xmlns:a16="http://schemas.microsoft.com/office/drawing/2014/main" id="{2E213345-A74B-0946-E1BC-96D2446725F3}"/>
              </a:ext>
            </a:extLst>
          </p:cNvPr>
          <p:cNvPicPr>
            <a:picLocks noChangeArrowheads="1" noChangeAspect="1"/>
          </p:cNvPicPr>
          <p:nvPr/>
        </p:nvPicPr>
        <p:blipFill rotWithShape="1">
          <a:blip cstate="print"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r="16"/>
          <a:stretch/>
        </p:blipFill>
        <p:spPr bwMode="auto">
          <a:xfrm>
            <a:off x="7167510" y="2487389"/>
            <a:ext cx="2944491" cy="3411333"/>
          </a:xfrm>
          <a:prstGeom prst="rect">
            <a:avLst/>
          </a:prstGeom>
        </p:spPr>
      </p:pic>
      <p:sp>
        <p:nvSpPr>
          <p:cNvPr id="4" name="減號 3">
            <a:extLst>
              <a:ext uri="{FF2B5EF4-FFF2-40B4-BE49-F238E27FC236}">
                <a16:creationId xmlns:a16="http://schemas.microsoft.com/office/drawing/2014/main" id="{7772AA59-C3D7-3DE2-4B1F-7FA3B9A41764}"/>
              </a:ext>
            </a:extLst>
          </p:cNvPr>
          <p:cNvSpPr/>
          <p:nvPr/>
        </p:nvSpPr>
        <p:spPr>
          <a:xfrm>
            <a:off x="540327" y="-362529"/>
            <a:ext cx="138545" cy="3168942"/>
          </a:xfrm>
          <a:prstGeom prst="mathMinus">
            <a:avLst/>
          </a:prstGeom>
          <a:solidFill>
            <a:srgbClr val="00839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lang="zh-TW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BBA783D0-F481-6D45-5059-1F2918967E16}"/>
              </a:ext>
            </a:extLst>
          </p:cNvPr>
          <p:cNvSpPr txBox="1"/>
          <p:nvPr/>
        </p:nvSpPr>
        <p:spPr>
          <a:xfrm>
            <a:off x="11768050" y="6548164"/>
            <a:ext cx="263214" cy="276999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r>
              <a:rPr altLang="zh-TW" dirty="0" lang="en-US" sz="1200"/>
              <a:t>9</a:t>
            </a:r>
            <a:endParaRPr altLang="en-US" dirty="0" lang="zh-TW" sz="1200"/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07E266FF-0D91-83F1-1FC1-2B304D24D1CC}"/>
              </a:ext>
            </a:extLst>
          </p:cNvPr>
          <p:cNvSpPr txBox="1"/>
          <p:nvPr/>
        </p:nvSpPr>
        <p:spPr>
          <a:xfrm>
            <a:off x="1299342" y="1798359"/>
            <a:ext cx="1102113" cy="400110"/>
          </a:xfrm>
          <a:prstGeom prst="accentBorderCallout2">
            <a:avLst>
              <a:gd fmla="val 18750" name="adj1"/>
              <a:gd fmla="val -8333" name="adj2"/>
              <a:gd fmla="val 18750" name="adj3"/>
              <a:gd fmla="val -16667" name="adj4"/>
              <a:gd fmla="val -48938" name="adj5"/>
              <a:gd fmla="val -37966" name="adj6"/>
            </a:avLst>
          </a:prstGeom>
          <a:noFill/>
          <a:ln>
            <a:solidFill>
              <a:schemeClr val="tx1"/>
            </a:solidFill>
          </a:ln>
        </p:spPr>
        <p:txBody>
          <a:bodyPr rtlCol="0" wrap="square">
            <a:spAutoFit/>
          </a:bodyPr>
          <a:lstStyle/>
          <a:p>
            <a:pPr algn="ctr"/>
            <a:r>
              <a:rPr altLang="en-US" b="1" dirty="0" lang="zh-TW" sz="2000"/>
              <a:t>烤漆線 </a:t>
            </a:r>
          </a:p>
        </p:txBody>
      </p:sp>
    </p:spTree>
    <p:extLst>
      <p:ext uri="{BB962C8B-B14F-4D97-AF65-F5344CB8AC3E}">
        <p14:creationId xmlns:p14="http://schemas.microsoft.com/office/powerpoint/2010/main" val="379156568"/>
      </p:ext>
    </p:extLst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>
          <a:extLst>
            <a:ext uri="{FF2B5EF4-FFF2-40B4-BE49-F238E27FC236}">
              <a16:creationId xmlns:a16="http://schemas.microsoft.com/office/drawing/2014/main" id="{C9A880CA-0749-C805-2C03-ABAD5B81E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群組 11">
            <a:extLst>
              <a:ext uri="{FF2B5EF4-FFF2-40B4-BE49-F238E27FC236}">
                <a16:creationId xmlns:a16="http://schemas.microsoft.com/office/drawing/2014/main" id="{DDB912CB-B722-6E1E-7619-F36F5FC07FDD}"/>
              </a:ext>
            </a:extLst>
          </p:cNvPr>
          <p:cNvGrpSpPr/>
          <p:nvPr/>
        </p:nvGrpSpPr>
        <p:grpSpPr>
          <a:xfrm>
            <a:off x="8776612" y="154854"/>
            <a:ext cx="3123045" cy="1067089"/>
            <a:chOff x="8776612" y="154854"/>
            <a:chExt cx="3123045" cy="1067089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7650185E-1A26-5AFC-B53B-B866CDDB6E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6612" y="154854"/>
              <a:ext cx="1067089" cy="1067089"/>
            </a:xfrm>
            <a:prstGeom prst="rect">
              <a:avLst/>
            </a:prstGeom>
          </p:spPr>
        </p:pic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E44D9236-D502-8225-D7B8-713E2B89B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43701" y="481876"/>
              <a:ext cx="2055956" cy="604693"/>
            </a:xfrm>
            <a:prstGeom prst="rect">
              <a:avLst/>
            </a:prstGeom>
          </p:spPr>
        </p:pic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B08AF934-80E8-A3B4-36A6-8DEB72FAC7BE}"/>
              </a:ext>
            </a:extLst>
          </p:cNvPr>
          <p:cNvSpPr txBox="1">
            <a:spLocks/>
          </p:cNvSpPr>
          <p:nvPr/>
        </p:nvSpPr>
        <p:spPr>
          <a:xfrm>
            <a:off x="831150" y="957537"/>
            <a:ext cx="3458811" cy="528810"/>
          </a:xfrm>
          <a:prstGeom prst="rect">
            <a:avLst/>
          </a:prstGeom>
        </p:spPr>
        <p:txBody>
          <a:bodyPr anchor="ctr" bIns="45720" lIns="91440" rIns="91440" rtlCol="0" tIns="45720" vert="horz">
            <a:noAutofit/>
          </a:bodyPr>
          <a:lstStyle>
            <a:lvl1pPr algn="l" defTabSz="914400" eaLnBrk="1" hangingPunct="1" latinLnBrk="0" rtl="0">
              <a:lnSpc>
                <a:spcPct val="90000"/>
              </a:lnSpc>
              <a:spcBef>
                <a:spcPct val="0"/>
              </a:spcBef>
              <a:buNone/>
              <a:defRPr kern="1200"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altLang="en-US" b="1" dirty="0" kumimoji="1" lang="zh-TW" sz="2800"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charset="0" typeface="Arial"/>
                <a:cs charset="0" typeface="Arial"/>
              </a:rPr>
              <a:t>工廠介紹</a:t>
            </a:r>
            <a:r>
              <a:rPr altLang="zh-TW" b="1" dirty="0" kumimoji="1" lang="en-US" sz="2800"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charset="0" typeface="Arial"/>
                <a:cs charset="0" typeface="Arial"/>
              </a:rPr>
              <a:t>: </a:t>
            </a:r>
            <a:r>
              <a:rPr altLang="en-US" b="1" dirty="0" kumimoji="1" lang="zh-TW" sz="2800"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charset="0" typeface="Arial"/>
                <a:cs charset="0" typeface="Arial"/>
              </a:rPr>
              <a:t>垂直整合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EBBFFAF8-3B53-37D8-37EE-D361F681477D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2" t="74"/>
          <a:stretch/>
        </p:blipFill>
        <p:spPr>
          <a:xfrm>
            <a:off x="2198536" y="2441654"/>
            <a:ext cx="7794928" cy="3600000"/>
          </a:xfrm>
          <a:prstGeom prst="rect">
            <a:avLst/>
          </a:prstGeom>
        </p:spPr>
      </p:pic>
      <p:sp>
        <p:nvSpPr>
          <p:cNvPr id="3" name="減號 2">
            <a:extLst>
              <a:ext uri="{FF2B5EF4-FFF2-40B4-BE49-F238E27FC236}">
                <a16:creationId xmlns:a16="http://schemas.microsoft.com/office/drawing/2014/main" id="{B886BE3B-2523-1AAF-F07B-415AB05131D2}"/>
              </a:ext>
            </a:extLst>
          </p:cNvPr>
          <p:cNvSpPr/>
          <p:nvPr/>
        </p:nvSpPr>
        <p:spPr>
          <a:xfrm>
            <a:off x="540327" y="-362529"/>
            <a:ext cx="138545" cy="3168942"/>
          </a:xfrm>
          <a:prstGeom prst="mathMinus">
            <a:avLst/>
          </a:prstGeom>
          <a:solidFill>
            <a:srgbClr val="00839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lang="zh-TW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1E903E2B-E7B1-0C2D-3ABD-6D73B98C53CC}"/>
              </a:ext>
            </a:extLst>
          </p:cNvPr>
          <p:cNvSpPr txBox="1"/>
          <p:nvPr/>
        </p:nvSpPr>
        <p:spPr>
          <a:xfrm>
            <a:off x="11768050" y="6548164"/>
            <a:ext cx="341760" cy="276999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r>
              <a:rPr altLang="zh-TW" dirty="0" lang="en-US" sz="1200"/>
              <a:t>10</a:t>
            </a:r>
            <a:endParaRPr altLang="en-US" dirty="0" lang="zh-TW" sz="120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4AB1F7B1-27B1-8F18-E09B-BBDAD81FB004}"/>
              </a:ext>
            </a:extLst>
          </p:cNvPr>
          <p:cNvSpPr txBox="1"/>
          <p:nvPr/>
        </p:nvSpPr>
        <p:spPr>
          <a:xfrm>
            <a:off x="1299342" y="1798359"/>
            <a:ext cx="1270450" cy="400110"/>
          </a:xfrm>
          <a:prstGeom prst="accentBorderCallout2">
            <a:avLst>
              <a:gd fmla="val 18750" name="adj1"/>
              <a:gd fmla="val -8333" name="adj2"/>
              <a:gd fmla="val 18750" name="adj3"/>
              <a:gd fmla="val -16667" name="adj4"/>
              <a:gd fmla="val -48938" name="adj5"/>
              <a:gd fmla="val -34614" name="adj6"/>
            </a:avLst>
          </a:prstGeom>
          <a:noFill/>
          <a:ln>
            <a:solidFill>
              <a:schemeClr val="tx1"/>
            </a:solidFill>
          </a:ln>
        </p:spPr>
        <p:txBody>
          <a:bodyPr rtlCol="0" wrap="square">
            <a:spAutoFit/>
          </a:bodyPr>
          <a:lstStyle/>
          <a:p>
            <a:pPr algn="ctr"/>
            <a:r>
              <a:rPr altLang="en-US" b="1" dirty="0" lang="zh-TW" sz="2000"/>
              <a:t>塑膠射出</a:t>
            </a:r>
          </a:p>
        </p:txBody>
      </p:sp>
    </p:spTree>
    <p:extLst>
      <p:ext uri="{BB962C8B-B14F-4D97-AF65-F5344CB8AC3E}">
        <p14:creationId xmlns:p14="http://schemas.microsoft.com/office/powerpoint/2010/main" val="1738867333"/>
      </p:ext>
    </p:extLst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>
          <a:extLst>
            <a:ext uri="{FF2B5EF4-FFF2-40B4-BE49-F238E27FC236}">
              <a16:creationId xmlns:a16="http://schemas.microsoft.com/office/drawing/2014/main" id="{584F5113-63A3-21FE-70DE-C65D98DF25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群組 11">
            <a:extLst>
              <a:ext uri="{FF2B5EF4-FFF2-40B4-BE49-F238E27FC236}">
                <a16:creationId xmlns:a16="http://schemas.microsoft.com/office/drawing/2014/main" id="{156D9960-E3E5-350F-3983-7BA9C6799A5D}"/>
              </a:ext>
            </a:extLst>
          </p:cNvPr>
          <p:cNvGrpSpPr/>
          <p:nvPr/>
        </p:nvGrpSpPr>
        <p:grpSpPr>
          <a:xfrm>
            <a:off x="8776612" y="154854"/>
            <a:ext cx="3123045" cy="1067089"/>
            <a:chOff x="8776612" y="154854"/>
            <a:chExt cx="3123045" cy="1067089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5A564B02-A916-FC0E-F87B-7A01686476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6612" y="154854"/>
              <a:ext cx="1067089" cy="1067089"/>
            </a:xfrm>
            <a:prstGeom prst="rect">
              <a:avLst/>
            </a:prstGeom>
          </p:spPr>
        </p:pic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1DE92605-04A8-32C1-C108-E5F8740FF6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43701" y="481876"/>
              <a:ext cx="2055956" cy="604693"/>
            </a:xfrm>
            <a:prstGeom prst="rect">
              <a:avLst/>
            </a:prstGeom>
          </p:spPr>
        </p:pic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A323C7F9-9CD2-7CC8-C76A-885755EA5130}"/>
              </a:ext>
            </a:extLst>
          </p:cNvPr>
          <p:cNvSpPr txBox="1">
            <a:spLocks/>
          </p:cNvSpPr>
          <p:nvPr/>
        </p:nvSpPr>
        <p:spPr>
          <a:xfrm>
            <a:off x="840387" y="943682"/>
            <a:ext cx="3458811" cy="556520"/>
          </a:xfrm>
          <a:prstGeom prst="rect">
            <a:avLst/>
          </a:prstGeom>
        </p:spPr>
        <p:txBody>
          <a:bodyPr anchor="ctr" bIns="45720" lIns="91440" rIns="91440" rtlCol="0" tIns="45720" vert="horz">
            <a:noAutofit/>
          </a:bodyPr>
          <a:lstStyle>
            <a:lvl1pPr algn="l" defTabSz="914400" eaLnBrk="1" hangingPunct="1" latinLnBrk="0" rtl="0">
              <a:lnSpc>
                <a:spcPct val="90000"/>
              </a:lnSpc>
              <a:spcBef>
                <a:spcPct val="0"/>
              </a:spcBef>
              <a:buNone/>
              <a:defRPr kern="1200"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altLang="en-US" b="1" dirty="0" kumimoji="1" lang="zh-TW" sz="2800"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charset="0" typeface="Arial"/>
                <a:cs charset="0" typeface="Arial"/>
              </a:rPr>
              <a:t>工廠介紹</a:t>
            </a:r>
            <a:r>
              <a:rPr altLang="zh-TW" b="1" dirty="0" kumimoji="1" lang="en-US" sz="2800"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charset="0" typeface="Arial"/>
                <a:cs charset="0" typeface="Arial"/>
              </a:rPr>
              <a:t>: </a:t>
            </a:r>
            <a:r>
              <a:rPr altLang="en-US" b="1" dirty="0" kumimoji="1" lang="zh-TW" sz="2800"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charset="0" typeface="Arial"/>
                <a:cs charset="0" typeface="Arial"/>
              </a:rPr>
              <a:t>垂直整合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C2B5FA56-ADD6-D7A6-B1EF-B1ECB0CBA791}"/>
              </a:ext>
            </a:extLst>
          </p:cNvPr>
          <p:cNvSpPr txBox="1"/>
          <p:nvPr/>
        </p:nvSpPr>
        <p:spPr>
          <a:xfrm>
            <a:off x="1299342" y="1798359"/>
            <a:ext cx="1270450" cy="400110"/>
          </a:xfrm>
          <a:prstGeom prst="accentBorderCallout2">
            <a:avLst>
              <a:gd fmla="val 18750" name="adj1"/>
              <a:gd fmla="val -8333" name="adj2"/>
              <a:gd fmla="val 18750" name="adj3"/>
              <a:gd fmla="val -16667" name="adj4"/>
              <a:gd fmla="val -48938" name="adj5"/>
              <a:gd fmla="val -34614" name="adj6"/>
            </a:avLst>
          </a:prstGeom>
          <a:noFill/>
          <a:ln>
            <a:solidFill>
              <a:schemeClr val="tx1"/>
            </a:solidFill>
          </a:ln>
        </p:spPr>
        <p:txBody>
          <a:bodyPr rtlCol="0" wrap="square">
            <a:spAutoFit/>
          </a:bodyPr>
          <a:lstStyle/>
          <a:p>
            <a:pPr algn="ctr"/>
            <a:r>
              <a:rPr altLang="zh-TW" b="1" dirty="0" lang="en-US" sz="2000"/>
              <a:t>CNC</a:t>
            </a:r>
            <a:r>
              <a:rPr altLang="en-US" b="1" dirty="0" lang="zh-TW" sz="2000"/>
              <a:t>加工 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1A2E7EBC-3716-B0E7-028C-F2A4149E76B6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0" l="81" r="77" t="112"/>
          <a:stretch>
            <a:fillRect/>
          </a:stretch>
        </p:blipFill>
        <p:spPr>
          <a:xfrm>
            <a:off x="474519" y="2496627"/>
            <a:ext cx="5553025" cy="360000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E696AB2E-628C-0818-56F2-66DB47F1F3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59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060" y="2496627"/>
            <a:ext cx="5434783" cy="3600000"/>
          </a:xfrm>
          <a:prstGeom prst="rect">
            <a:avLst/>
          </a:prstGeom>
        </p:spPr>
      </p:pic>
      <p:sp>
        <p:nvSpPr>
          <p:cNvPr id="13" name="減號 12">
            <a:extLst>
              <a:ext uri="{FF2B5EF4-FFF2-40B4-BE49-F238E27FC236}">
                <a16:creationId xmlns:a16="http://schemas.microsoft.com/office/drawing/2014/main" id="{716BFD7E-3831-4DB4-4AB1-68C5A1CBDF15}"/>
              </a:ext>
            </a:extLst>
          </p:cNvPr>
          <p:cNvSpPr/>
          <p:nvPr/>
        </p:nvSpPr>
        <p:spPr>
          <a:xfrm>
            <a:off x="540327" y="-362529"/>
            <a:ext cx="138545" cy="3168942"/>
          </a:xfrm>
          <a:prstGeom prst="mathMinus">
            <a:avLst/>
          </a:prstGeom>
          <a:solidFill>
            <a:srgbClr val="00839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lang="zh-TW"/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437476CB-1739-240B-1214-C2B7DB598BBF}"/>
              </a:ext>
            </a:extLst>
          </p:cNvPr>
          <p:cNvSpPr txBox="1"/>
          <p:nvPr/>
        </p:nvSpPr>
        <p:spPr>
          <a:xfrm>
            <a:off x="11768050" y="6548164"/>
            <a:ext cx="341760" cy="276999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r>
              <a:rPr altLang="zh-TW" dirty="0" lang="en-US" sz="1200"/>
              <a:t>11</a:t>
            </a:r>
            <a:endParaRPr altLang="en-US" dirty="0" lang="zh-TW" sz="1200"/>
          </a:p>
        </p:txBody>
      </p:sp>
    </p:spTree>
    <p:extLst>
      <p:ext uri="{BB962C8B-B14F-4D97-AF65-F5344CB8AC3E}">
        <p14:creationId xmlns:p14="http://schemas.microsoft.com/office/powerpoint/2010/main" val="2382786206"/>
      </p:ext>
    </p:extLst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>
          <a:extLst>
            <a:ext uri="{FF2B5EF4-FFF2-40B4-BE49-F238E27FC236}">
              <a16:creationId xmlns:a16="http://schemas.microsoft.com/office/drawing/2014/main" id="{F9CB75BF-2FCF-50F1-4AE3-17734D788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群組 11">
            <a:extLst>
              <a:ext uri="{FF2B5EF4-FFF2-40B4-BE49-F238E27FC236}">
                <a16:creationId xmlns:a16="http://schemas.microsoft.com/office/drawing/2014/main" id="{EF47C92D-5B5F-EB03-855E-A5F3E53B87AA}"/>
              </a:ext>
            </a:extLst>
          </p:cNvPr>
          <p:cNvGrpSpPr/>
          <p:nvPr/>
        </p:nvGrpSpPr>
        <p:grpSpPr>
          <a:xfrm>
            <a:off x="8776612" y="154854"/>
            <a:ext cx="3123045" cy="1067089"/>
            <a:chOff x="8776612" y="154854"/>
            <a:chExt cx="3123045" cy="1067089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1FB44BF1-3C16-392A-9C23-16ED4377EA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6612" y="154854"/>
              <a:ext cx="1067089" cy="1067089"/>
            </a:xfrm>
            <a:prstGeom prst="rect">
              <a:avLst/>
            </a:prstGeom>
          </p:spPr>
        </p:pic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9ABE1F65-C691-1783-6766-52F12D4324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43701" y="481876"/>
              <a:ext cx="2055956" cy="604693"/>
            </a:xfrm>
            <a:prstGeom prst="rect">
              <a:avLst/>
            </a:prstGeom>
          </p:spPr>
        </p:pic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C814027D-BDF1-570C-44CA-F9AF6155F29F}"/>
              </a:ext>
            </a:extLst>
          </p:cNvPr>
          <p:cNvSpPr txBox="1">
            <a:spLocks/>
          </p:cNvSpPr>
          <p:nvPr/>
        </p:nvSpPr>
        <p:spPr>
          <a:xfrm>
            <a:off x="836098" y="991109"/>
            <a:ext cx="3458811" cy="461666"/>
          </a:xfrm>
          <a:prstGeom prst="rect">
            <a:avLst/>
          </a:prstGeom>
        </p:spPr>
        <p:txBody>
          <a:bodyPr anchor="ctr" bIns="45720" lIns="91440" rIns="91440" rtlCol="0" tIns="45720" vert="horz">
            <a:noAutofit/>
          </a:bodyPr>
          <a:lstStyle>
            <a:lvl1pPr algn="l" defTabSz="914400" eaLnBrk="1" hangingPunct="1" latinLnBrk="0" rtl="0">
              <a:lnSpc>
                <a:spcPct val="90000"/>
              </a:lnSpc>
              <a:spcBef>
                <a:spcPct val="0"/>
              </a:spcBef>
              <a:buNone/>
              <a:defRPr kern="1200"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altLang="en-US" b="1" dirty="0" kumimoji="1" lang="zh-TW" sz="2800"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charset="0" typeface="Arial"/>
                <a:cs charset="0" typeface="Arial"/>
              </a:rPr>
              <a:t>工廠介紹</a:t>
            </a:r>
            <a:r>
              <a:rPr altLang="zh-TW" b="1" dirty="0" kumimoji="1" lang="en-US" sz="2800"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charset="0" typeface="Arial"/>
                <a:cs charset="0" typeface="Arial"/>
              </a:rPr>
              <a:t>: </a:t>
            </a:r>
            <a:r>
              <a:rPr altLang="en-US" b="1" dirty="0" kumimoji="1" lang="zh-TW" sz="2800"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charset="0" typeface="Arial"/>
                <a:cs charset="0" typeface="Arial"/>
              </a:rPr>
              <a:t>垂直整合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80064009-220D-81EA-D23E-117FE1DDBF9B}"/>
              </a:ext>
            </a:extLst>
          </p:cNvPr>
          <p:cNvSpPr txBox="1"/>
          <p:nvPr/>
        </p:nvSpPr>
        <p:spPr>
          <a:xfrm>
            <a:off x="1276581" y="1830446"/>
            <a:ext cx="1288922" cy="400110"/>
          </a:xfrm>
          <a:prstGeom prst="accentBorderCallout2">
            <a:avLst>
              <a:gd fmla="val 18750" name="adj1"/>
              <a:gd fmla="val -8333" name="adj2"/>
              <a:gd fmla="val 18750" name="adj3"/>
              <a:gd fmla="val -16667" name="adj4"/>
              <a:gd fmla="val -42013" name="adj5"/>
              <a:gd fmla="val -31779" name="adj6"/>
            </a:avLst>
          </a:prstGeom>
          <a:noFill/>
          <a:ln>
            <a:solidFill>
              <a:schemeClr val="tx1"/>
            </a:solidFill>
          </a:ln>
        </p:spPr>
        <p:txBody>
          <a:bodyPr rtlCol="0" wrap="square">
            <a:spAutoFit/>
          </a:bodyPr>
          <a:lstStyle/>
          <a:p>
            <a:pPr algn="ctr"/>
            <a:r>
              <a:rPr altLang="en-US" b="1" dirty="0" lang="zh-TW" sz="2000"/>
              <a:t>組立線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4253D38B-E881-0326-B968-596DC1C8B32C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5" r="28"/>
          <a:stretch/>
        </p:blipFill>
        <p:spPr>
          <a:xfrm>
            <a:off x="2197775" y="2441971"/>
            <a:ext cx="7796450" cy="3600000"/>
          </a:xfrm>
          <a:prstGeom prst="rect">
            <a:avLst/>
          </a:prstGeom>
        </p:spPr>
      </p:pic>
      <p:sp>
        <p:nvSpPr>
          <p:cNvPr id="4" name="減號 3">
            <a:extLst>
              <a:ext uri="{FF2B5EF4-FFF2-40B4-BE49-F238E27FC236}">
                <a16:creationId xmlns:a16="http://schemas.microsoft.com/office/drawing/2014/main" id="{2CC0F5E3-BC2B-F02E-EFBE-B6F67B95B9BB}"/>
              </a:ext>
            </a:extLst>
          </p:cNvPr>
          <p:cNvSpPr/>
          <p:nvPr/>
        </p:nvSpPr>
        <p:spPr>
          <a:xfrm>
            <a:off x="540327" y="-362529"/>
            <a:ext cx="138545" cy="3168942"/>
          </a:xfrm>
          <a:prstGeom prst="mathMinus">
            <a:avLst/>
          </a:prstGeom>
          <a:solidFill>
            <a:srgbClr val="00839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lang="zh-TW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3ADA89E8-C92F-B504-4974-32B46E13E85C}"/>
              </a:ext>
            </a:extLst>
          </p:cNvPr>
          <p:cNvSpPr txBox="1"/>
          <p:nvPr/>
        </p:nvSpPr>
        <p:spPr>
          <a:xfrm>
            <a:off x="11768050" y="6548164"/>
            <a:ext cx="341760" cy="276999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r>
              <a:rPr altLang="zh-TW" dirty="0" lang="en-US" sz="1200"/>
              <a:t>12</a:t>
            </a:r>
            <a:endParaRPr altLang="en-US" dirty="0" lang="zh-TW" sz="1200"/>
          </a:p>
        </p:txBody>
      </p:sp>
    </p:spTree>
    <p:extLst>
      <p:ext uri="{BB962C8B-B14F-4D97-AF65-F5344CB8AC3E}">
        <p14:creationId xmlns:p14="http://schemas.microsoft.com/office/powerpoint/2010/main" val="28339350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E23FD1-9E50-89A9-4069-AFA6EB844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群組 11">
            <a:extLst>
              <a:ext uri="{FF2B5EF4-FFF2-40B4-BE49-F238E27FC236}">
                <a16:creationId xmlns:a16="http://schemas.microsoft.com/office/drawing/2014/main" id="{B0D24310-8C3F-6A41-D247-C0A679242662}"/>
              </a:ext>
            </a:extLst>
          </p:cNvPr>
          <p:cNvGrpSpPr/>
          <p:nvPr/>
        </p:nvGrpSpPr>
        <p:grpSpPr>
          <a:xfrm>
            <a:off x="8776612" y="154854"/>
            <a:ext cx="3123045" cy="1067089"/>
            <a:chOff x="8776612" y="154854"/>
            <a:chExt cx="3123045" cy="1067089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F8E50A37-FCFB-3349-E1AD-B8DD6A4290A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6612" y="154854"/>
              <a:ext cx="1067089" cy="1067089"/>
            </a:xfrm>
            <a:prstGeom prst="rect">
              <a:avLst/>
            </a:prstGeom>
          </p:spPr>
        </p:pic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FDD267A7-F0FA-1051-D2F6-77FBADA90C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43701" y="481876"/>
              <a:ext cx="2055956" cy="604693"/>
            </a:xfrm>
            <a:prstGeom prst="rect">
              <a:avLst/>
            </a:prstGeom>
          </p:spPr>
        </p:pic>
      </p:grpSp>
      <p:pic>
        <p:nvPicPr>
          <p:cNvPr id="2" name="Picture 2" descr="D:\96081301\Desktop\PIC\new building signs1.jpg">
            <a:extLst>
              <a:ext uri="{FF2B5EF4-FFF2-40B4-BE49-F238E27FC236}">
                <a16:creationId xmlns:a16="http://schemas.microsoft.com/office/drawing/2014/main" id="{06C7544E-1FE7-09CD-5018-651B775743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0264" y="2357582"/>
            <a:ext cx="6551471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A1E7228-053C-F163-74DE-A8F5FAB24C2C}"/>
              </a:ext>
            </a:extLst>
          </p:cNvPr>
          <p:cNvSpPr txBox="1">
            <a:spLocks/>
          </p:cNvSpPr>
          <p:nvPr/>
        </p:nvSpPr>
        <p:spPr>
          <a:xfrm>
            <a:off x="826863" y="995067"/>
            <a:ext cx="7282666" cy="4537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kumimoji="1" lang="en-US" altLang="zh-TW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Delta Power Equipment Co.   Spartanburg</a:t>
            </a:r>
            <a:r>
              <a:rPr kumimoji="1"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1" lang="en-US" altLang="zh-TW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1"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廠房</a:t>
            </a:r>
          </a:p>
        </p:txBody>
      </p:sp>
      <p:sp>
        <p:nvSpPr>
          <p:cNvPr id="4" name="減號 3">
            <a:extLst>
              <a:ext uri="{FF2B5EF4-FFF2-40B4-BE49-F238E27FC236}">
                <a16:creationId xmlns:a16="http://schemas.microsoft.com/office/drawing/2014/main" id="{BA2D7173-8EAE-A060-4C65-54FABC3157D9}"/>
              </a:ext>
            </a:extLst>
          </p:cNvPr>
          <p:cNvSpPr/>
          <p:nvPr/>
        </p:nvSpPr>
        <p:spPr>
          <a:xfrm>
            <a:off x="540327" y="-362529"/>
            <a:ext cx="138545" cy="3168942"/>
          </a:xfrm>
          <a:prstGeom prst="mathMinus">
            <a:avLst/>
          </a:prstGeom>
          <a:solidFill>
            <a:srgbClr val="0272B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3AF68195-4771-CE6A-0DB3-85DD09225489}"/>
              </a:ext>
            </a:extLst>
          </p:cNvPr>
          <p:cNvSpPr txBox="1"/>
          <p:nvPr/>
        </p:nvSpPr>
        <p:spPr>
          <a:xfrm>
            <a:off x="11768050" y="6548164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/>
              <a:t>13</a:t>
            </a: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1561640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95299F-97B8-485B-EA6B-A81E29EC3F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群組 11">
            <a:extLst>
              <a:ext uri="{FF2B5EF4-FFF2-40B4-BE49-F238E27FC236}">
                <a16:creationId xmlns:a16="http://schemas.microsoft.com/office/drawing/2014/main" id="{F063B9C2-EBD3-A801-58D2-3AD47669A653}"/>
              </a:ext>
            </a:extLst>
          </p:cNvPr>
          <p:cNvGrpSpPr/>
          <p:nvPr/>
        </p:nvGrpSpPr>
        <p:grpSpPr>
          <a:xfrm>
            <a:off x="8776612" y="154854"/>
            <a:ext cx="3123045" cy="1067089"/>
            <a:chOff x="8776612" y="154854"/>
            <a:chExt cx="3123045" cy="1067089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48D51F94-8618-B7FA-B430-53066A12F5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6612" y="154854"/>
              <a:ext cx="1067089" cy="1067089"/>
            </a:xfrm>
            <a:prstGeom prst="rect">
              <a:avLst/>
            </a:prstGeom>
          </p:spPr>
        </p:pic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856ABF7C-696F-1DEF-21ED-D4E2E9DCB3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43701" y="481876"/>
              <a:ext cx="2055956" cy="604693"/>
            </a:xfrm>
            <a:prstGeom prst="rect">
              <a:avLst/>
            </a:prstGeom>
          </p:spPr>
        </p:pic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B720E210-5B9B-A33E-018E-6E7651B2152A}"/>
              </a:ext>
            </a:extLst>
          </p:cNvPr>
          <p:cNvSpPr txBox="1">
            <a:spLocks/>
          </p:cNvSpPr>
          <p:nvPr/>
        </p:nvSpPr>
        <p:spPr>
          <a:xfrm>
            <a:off x="826862" y="995067"/>
            <a:ext cx="7282666" cy="4537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kumimoji="1" lang="en-US" altLang="zh-TW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Delta Power Equipment Co.   Duncan </a:t>
            </a:r>
            <a:r>
              <a:rPr kumimoji="1"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倉庫</a:t>
            </a:r>
            <a:endParaRPr kumimoji="1"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110B17CB-45AB-85E0-1E51-4D901366B37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9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384" y="1873262"/>
            <a:ext cx="5979231" cy="4342809"/>
          </a:xfrm>
          <a:prstGeom prst="rect">
            <a:avLst/>
          </a:prstGeom>
        </p:spPr>
      </p:pic>
      <p:sp>
        <p:nvSpPr>
          <p:cNvPr id="5" name="減號 4">
            <a:extLst>
              <a:ext uri="{FF2B5EF4-FFF2-40B4-BE49-F238E27FC236}">
                <a16:creationId xmlns:a16="http://schemas.microsoft.com/office/drawing/2014/main" id="{ECF90C02-812C-1305-A686-E2B5979BAD28}"/>
              </a:ext>
            </a:extLst>
          </p:cNvPr>
          <p:cNvSpPr/>
          <p:nvPr/>
        </p:nvSpPr>
        <p:spPr>
          <a:xfrm>
            <a:off x="540327" y="-362529"/>
            <a:ext cx="138545" cy="3168942"/>
          </a:xfrm>
          <a:prstGeom prst="mathMinus">
            <a:avLst/>
          </a:prstGeom>
          <a:solidFill>
            <a:srgbClr val="0272B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82130429-B72F-E5EE-3F9F-245DA5EA3C34}"/>
              </a:ext>
            </a:extLst>
          </p:cNvPr>
          <p:cNvSpPr txBox="1"/>
          <p:nvPr/>
        </p:nvSpPr>
        <p:spPr>
          <a:xfrm>
            <a:off x="11768050" y="6548164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/>
              <a:t>14</a:t>
            </a: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3681696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63DFAD-3F8A-FDEC-83E0-EDBA21E32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群組 11">
            <a:extLst>
              <a:ext uri="{FF2B5EF4-FFF2-40B4-BE49-F238E27FC236}">
                <a16:creationId xmlns:a16="http://schemas.microsoft.com/office/drawing/2014/main" id="{6541C47F-7FA9-48F1-2310-5E9495312722}"/>
              </a:ext>
            </a:extLst>
          </p:cNvPr>
          <p:cNvGrpSpPr/>
          <p:nvPr/>
        </p:nvGrpSpPr>
        <p:grpSpPr>
          <a:xfrm>
            <a:off x="8776612" y="154854"/>
            <a:ext cx="3123045" cy="1067089"/>
            <a:chOff x="8776612" y="154854"/>
            <a:chExt cx="3123045" cy="1067089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B4536D6C-AC4B-D8A7-0188-61CA07CCE1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6612" y="154854"/>
              <a:ext cx="1067089" cy="1067089"/>
            </a:xfrm>
            <a:prstGeom prst="rect">
              <a:avLst/>
            </a:prstGeom>
          </p:spPr>
        </p:pic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331F4D80-FBE3-C0D6-B5A0-13423A215E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43701" y="481876"/>
              <a:ext cx="2055956" cy="604693"/>
            </a:xfrm>
            <a:prstGeom prst="rect">
              <a:avLst/>
            </a:prstGeom>
          </p:spPr>
        </p:pic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3F4E2FB1-F299-1B35-9CA4-1937C9B9273B}"/>
              </a:ext>
            </a:extLst>
          </p:cNvPr>
          <p:cNvSpPr txBox="1">
            <a:spLocks/>
          </p:cNvSpPr>
          <p:nvPr/>
        </p:nvSpPr>
        <p:spPr>
          <a:xfrm>
            <a:off x="854572" y="944779"/>
            <a:ext cx="5930739" cy="5543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kumimoji="1" lang="en-US" altLang="zh-TW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Delta Power Equipment Co. </a:t>
            </a:r>
            <a:r>
              <a:rPr kumimoji="1"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配銷中心</a:t>
            </a:r>
            <a:endParaRPr kumimoji="1"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2" descr="D:\96081301\Desktop\PIC\14.jpg">
            <a:extLst>
              <a:ext uri="{FF2B5EF4-FFF2-40B4-BE49-F238E27FC236}">
                <a16:creationId xmlns:a16="http://schemas.microsoft.com/office/drawing/2014/main" id="{BA05A028-5D1E-4F7B-60C2-11B4B72E4C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9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6000" y="2136633"/>
            <a:ext cx="678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減號 4">
            <a:extLst>
              <a:ext uri="{FF2B5EF4-FFF2-40B4-BE49-F238E27FC236}">
                <a16:creationId xmlns:a16="http://schemas.microsoft.com/office/drawing/2014/main" id="{6675D61D-7457-D6DD-52D6-8633691AD683}"/>
              </a:ext>
            </a:extLst>
          </p:cNvPr>
          <p:cNvSpPr/>
          <p:nvPr/>
        </p:nvSpPr>
        <p:spPr>
          <a:xfrm>
            <a:off x="540327" y="-362529"/>
            <a:ext cx="138545" cy="3168942"/>
          </a:xfrm>
          <a:prstGeom prst="mathMinus">
            <a:avLst/>
          </a:prstGeom>
          <a:solidFill>
            <a:srgbClr val="0272B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9E7D7DBA-F185-9C5E-2CBF-0C9C4E554F70}"/>
              </a:ext>
            </a:extLst>
          </p:cNvPr>
          <p:cNvSpPr txBox="1"/>
          <p:nvPr/>
        </p:nvSpPr>
        <p:spPr>
          <a:xfrm>
            <a:off x="11768050" y="6548164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/>
              <a:t>15</a:t>
            </a: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524593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10580D-3B1A-7D86-6BA0-669B0C656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群組 11">
            <a:extLst>
              <a:ext uri="{FF2B5EF4-FFF2-40B4-BE49-F238E27FC236}">
                <a16:creationId xmlns:a16="http://schemas.microsoft.com/office/drawing/2014/main" id="{87245547-9F71-05D8-EEC6-CA651F2EE4CE}"/>
              </a:ext>
            </a:extLst>
          </p:cNvPr>
          <p:cNvGrpSpPr/>
          <p:nvPr/>
        </p:nvGrpSpPr>
        <p:grpSpPr>
          <a:xfrm>
            <a:off x="8776612" y="154854"/>
            <a:ext cx="3123045" cy="1067089"/>
            <a:chOff x="8776612" y="154854"/>
            <a:chExt cx="3123045" cy="1067089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89B83FEC-28EC-D74C-23AD-451670CB0B0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6612" y="154854"/>
              <a:ext cx="1067089" cy="1067089"/>
            </a:xfrm>
            <a:prstGeom prst="rect">
              <a:avLst/>
            </a:prstGeom>
          </p:spPr>
        </p:pic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FACE9212-4AA1-15F3-C968-ED7C9959E6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43701" y="481876"/>
              <a:ext cx="2055956" cy="604693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837FF59-87F9-AF34-9C54-61BD4A14C027}"/>
              </a:ext>
            </a:extLst>
          </p:cNvPr>
          <p:cNvSpPr txBox="1">
            <a:spLocks/>
          </p:cNvSpPr>
          <p:nvPr/>
        </p:nvSpPr>
        <p:spPr>
          <a:xfrm>
            <a:off x="845334" y="1011294"/>
            <a:ext cx="3458811" cy="421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kumimoji="1"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業務資訊</a:t>
            </a:r>
          </a:p>
        </p:txBody>
      </p:sp>
      <p:sp>
        <p:nvSpPr>
          <p:cNvPr id="3" name="內容版面配置區 4">
            <a:extLst>
              <a:ext uri="{FF2B5EF4-FFF2-40B4-BE49-F238E27FC236}">
                <a16:creationId xmlns:a16="http://schemas.microsoft.com/office/drawing/2014/main" id="{6A7EDF6C-EB35-103B-F367-DF6D93F66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3278" y="1842273"/>
            <a:ext cx="1624013" cy="367066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32616"/>
              <a:gd name="adj6" fmla="val -27233"/>
            </a:avLst>
          </a:prstGeom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marL="0" indent="0" algn="ctr" eaLnBrk="1" hangingPunct="1">
              <a:lnSpc>
                <a:spcPct val="100000"/>
              </a:lnSpc>
              <a:buFont typeface="Arial" charset="0"/>
              <a:buNone/>
            </a:pPr>
            <a:r>
              <a:rPr lang="zh-TW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銷售區域</a:t>
            </a: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C19C6BB0-771B-7A65-0E6C-6E91A4977C26}"/>
              </a:ext>
            </a:extLst>
          </p:cNvPr>
          <p:cNvGrpSpPr/>
          <p:nvPr/>
        </p:nvGrpSpPr>
        <p:grpSpPr>
          <a:xfrm>
            <a:off x="1670562" y="2341823"/>
            <a:ext cx="9104378" cy="3597159"/>
            <a:chOff x="1670562" y="2341823"/>
            <a:chExt cx="9104378" cy="3597159"/>
          </a:xfrm>
        </p:grpSpPr>
        <p:graphicFrame>
          <p:nvGraphicFramePr>
            <p:cNvPr id="4" name="物件 3">
              <a:extLst>
                <a:ext uri="{FF2B5EF4-FFF2-40B4-BE49-F238E27FC236}">
                  <a16:creationId xmlns:a16="http://schemas.microsoft.com/office/drawing/2014/main" id="{E77A6DF3-2C19-C194-2F1F-FCA0C461BD49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21624574"/>
                </p:ext>
              </p:extLst>
            </p:nvPr>
          </p:nvGraphicFramePr>
          <p:xfrm>
            <a:off x="1670562" y="2627745"/>
            <a:ext cx="8850876" cy="33112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Worksheet" r:id="rId4" imgW="5151262" imgH="1927773" progId="Excel.Sheet.12">
                    <p:embed/>
                  </p:oleObj>
                </mc:Choice>
                <mc:Fallback>
                  <p:oleObj name="Worksheet" r:id="rId4" imgW="5151262" imgH="1927773" progId="Excel.Sheet.12">
                    <p:embed/>
                    <p:pic>
                      <p:nvPicPr>
                        <p:cNvPr id="4" name="物件 3">
                          <a:extLst>
                            <a:ext uri="{FF2B5EF4-FFF2-40B4-BE49-F238E27FC236}">
                              <a16:creationId xmlns:a16="http://schemas.microsoft.com/office/drawing/2014/main" id="{56665472-27AA-71E7-D949-2B1184A99A6B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1670562" y="2627745"/>
                          <a:ext cx="8850876" cy="331123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" name="Rectangle 1">
              <a:extLst>
                <a:ext uri="{FF2B5EF4-FFF2-40B4-BE49-F238E27FC236}">
                  <a16:creationId xmlns:a16="http://schemas.microsoft.com/office/drawing/2014/main" id="{C40E132C-70C8-4DA2-FF7B-E9174A9BFD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50927" y="2341823"/>
              <a:ext cx="1624013" cy="2778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tabLst>
                  <a:tab pos="2636838" algn="ctr"/>
                  <a:tab pos="5273675" algn="r"/>
                </a:tabLst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tabLst>
                  <a:tab pos="2636838" algn="ctr"/>
                  <a:tab pos="5273675" algn="r"/>
                </a:tabLst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tabLst>
                  <a:tab pos="2636838" algn="ctr"/>
                  <a:tab pos="5273675" algn="r"/>
                </a:tabLst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tabLst>
                  <a:tab pos="2636838" algn="ctr"/>
                  <a:tab pos="5273675" algn="r"/>
                </a:tabLst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tabLst>
                  <a:tab pos="2636838" algn="ctr"/>
                  <a:tab pos="5273675" algn="r"/>
                </a:tabLst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tabLst>
                  <a:tab pos="2636838" algn="ctr"/>
                  <a:tab pos="5273675" algn="r"/>
                </a:tabLst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tabLst>
                  <a:tab pos="2636838" algn="ctr"/>
                  <a:tab pos="5273675" algn="r"/>
                </a:tabLst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tabLst>
                  <a:tab pos="2636838" algn="ctr"/>
                  <a:tab pos="5273675" algn="r"/>
                </a:tabLst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tabLst>
                  <a:tab pos="2636838" algn="ctr"/>
                  <a:tab pos="5273675" algn="r"/>
                </a:tabLst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zh-TW" altLang="en-US" sz="1200" dirty="0">
                  <a:solidFill>
                    <a:srgbClr val="000000"/>
                  </a:solidFill>
                  <a:latin typeface="+mn-lt"/>
                  <a:cs typeface="Times New Roman" pitchFamily="18" charset="0"/>
                </a:rPr>
                <a:t>單位：新台幣仟元</a:t>
              </a:r>
              <a:endParaRPr lang="zh-TW" altLang="en-US" sz="1200" dirty="0">
                <a:latin typeface="+mn-lt"/>
                <a:cs typeface="Times New Roman" pitchFamily="18" charset="0"/>
              </a:endParaRPr>
            </a:p>
          </p:txBody>
        </p:sp>
      </p:grpSp>
      <p:sp>
        <p:nvSpPr>
          <p:cNvPr id="9" name="減號 8">
            <a:extLst>
              <a:ext uri="{FF2B5EF4-FFF2-40B4-BE49-F238E27FC236}">
                <a16:creationId xmlns:a16="http://schemas.microsoft.com/office/drawing/2014/main" id="{3AB9B79F-59FE-18FB-E013-C24AE1C7005A}"/>
              </a:ext>
            </a:extLst>
          </p:cNvPr>
          <p:cNvSpPr/>
          <p:nvPr/>
        </p:nvSpPr>
        <p:spPr>
          <a:xfrm>
            <a:off x="540327" y="-362529"/>
            <a:ext cx="138545" cy="3168942"/>
          </a:xfrm>
          <a:prstGeom prst="mathMinus">
            <a:avLst/>
          </a:prstGeom>
          <a:solidFill>
            <a:srgbClr val="00839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67B91FE8-AEA7-6216-22B0-045366C23D48}"/>
              </a:ext>
            </a:extLst>
          </p:cNvPr>
          <p:cNvSpPr txBox="1"/>
          <p:nvPr/>
        </p:nvSpPr>
        <p:spPr>
          <a:xfrm>
            <a:off x="11768050" y="6548164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/>
              <a:t>16</a:t>
            </a: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9886858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AEC66D-A50E-F8C2-7B85-B9531B6301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>
            <a:extLst>
              <a:ext uri="{FF2B5EF4-FFF2-40B4-BE49-F238E27FC236}">
                <a16:creationId xmlns:a16="http://schemas.microsoft.com/office/drawing/2014/main" id="{16F5ED1D-48AE-6725-BADE-E41C3BB6525F}"/>
              </a:ext>
            </a:extLst>
          </p:cNvPr>
          <p:cNvSpPr/>
          <p:nvPr/>
        </p:nvSpPr>
        <p:spPr>
          <a:xfrm>
            <a:off x="2805734" y="3376088"/>
            <a:ext cx="8120884" cy="11677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839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FBB32D09-C579-2B5F-A595-90FBBDFD4200}"/>
              </a:ext>
            </a:extLst>
          </p:cNvPr>
          <p:cNvSpPr/>
          <p:nvPr/>
        </p:nvSpPr>
        <p:spPr>
          <a:xfrm>
            <a:off x="2525863" y="5349139"/>
            <a:ext cx="8799240" cy="11677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839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265F83F6-9595-7761-F229-903267EF3DFA}"/>
              </a:ext>
            </a:extLst>
          </p:cNvPr>
          <p:cNvGrpSpPr/>
          <p:nvPr/>
        </p:nvGrpSpPr>
        <p:grpSpPr>
          <a:xfrm>
            <a:off x="8776612" y="154854"/>
            <a:ext cx="3123045" cy="1067089"/>
            <a:chOff x="8776612" y="154854"/>
            <a:chExt cx="3123045" cy="1067089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7836DCB5-D38A-77A7-8099-40C17A5D6D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6612" y="154854"/>
              <a:ext cx="1067089" cy="1067089"/>
            </a:xfrm>
            <a:prstGeom prst="rect">
              <a:avLst/>
            </a:prstGeom>
          </p:spPr>
        </p:pic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8F7ACB59-075C-12EB-32BD-A8C49F4557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43701" y="481876"/>
              <a:ext cx="2055956" cy="604693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5C3363D-C895-5B1E-98E2-A80AAC49F928}"/>
              </a:ext>
            </a:extLst>
          </p:cNvPr>
          <p:cNvSpPr txBox="1">
            <a:spLocks/>
          </p:cNvSpPr>
          <p:nvPr/>
        </p:nvSpPr>
        <p:spPr>
          <a:xfrm>
            <a:off x="854570" y="983673"/>
            <a:ext cx="3458811" cy="4734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kumimoji="1"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業務資訊</a:t>
            </a:r>
          </a:p>
        </p:txBody>
      </p:sp>
      <p:sp>
        <p:nvSpPr>
          <p:cNvPr id="9" name="減號 8">
            <a:extLst>
              <a:ext uri="{FF2B5EF4-FFF2-40B4-BE49-F238E27FC236}">
                <a16:creationId xmlns:a16="http://schemas.microsoft.com/office/drawing/2014/main" id="{B7E80D2C-242F-4C53-0DB8-B16049456F1D}"/>
              </a:ext>
            </a:extLst>
          </p:cNvPr>
          <p:cNvSpPr/>
          <p:nvPr/>
        </p:nvSpPr>
        <p:spPr>
          <a:xfrm>
            <a:off x="540327" y="-362529"/>
            <a:ext cx="138545" cy="3168942"/>
          </a:xfrm>
          <a:prstGeom prst="mathMinus">
            <a:avLst/>
          </a:prstGeom>
          <a:solidFill>
            <a:srgbClr val="00839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橢圓 2">
            <a:extLst>
              <a:ext uri="{FF2B5EF4-FFF2-40B4-BE49-F238E27FC236}">
                <a16:creationId xmlns:a16="http://schemas.microsoft.com/office/drawing/2014/main" id="{12A2B60A-1372-94EE-438D-BC26112CC1C1}"/>
              </a:ext>
            </a:extLst>
          </p:cNvPr>
          <p:cNvSpPr/>
          <p:nvPr/>
        </p:nvSpPr>
        <p:spPr>
          <a:xfrm>
            <a:off x="6111619" y="1617536"/>
            <a:ext cx="1509113" cy="953271"/>
          </a:xfrm>
          <a:prstGeom prst="ellipse">
            <a:avLst/>
          </a:prstGeom>
          <a:noFill/>
          <a:ln w="19050">
            <a:solidFill>
              <a:srgbClr val="00839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ysClr val="windowText" lastClr="000000"/>
                </a:solidFill>
              </a:rPr>
              <a:t>錩泰</a:t>
            </a:r>
            <a:endParaRPr lang="en-US" altLang="zh-TW" sz="1400" b="1" dirty="0">
              <a:solidFill>
                <a:sysClr val="windowText" lastClr="000000"/>
              </a:solidFill>
            </a:endParaRPr>
          </a:p>
          <a:p>
            <a:pPr algn="ctr"/>
            <a:r>
              <a:rPr lang="en-US" altLang="zh-TW" sz="1400" b="1" dirty="0">
                <a:solidFill>
                  <a:sysClr val="windowText" lastClr="000000"/>
                </a:solidFill>
              </a:rPr>
              <a:t>Chang Type</a:t>
            </a:r>
            <a:endParaRPr lang="zh-TW" altLang="en-US" sz="1400" b="1" dirty="0">
              <a:solidFill>
                <a:sysClr val="windowText" lastClr="000000"/>
              </a:solidFill>
            </a:endParaRPr>
          </a:p>
        </p:txBody>
      </p:sp>
      <p:sp>
        <p:nvSpPr>
          <p:cNvPr id="4" name="箭號: 向下 3">
            <a:extLst>
              <a:ext uri="{FF2B5EF4-FFF2-40B4-BE49-F238E27FC236}">
                <a16:creationId xmlns:a16="http://schemas.microsoft.com/office/drawing/2014/main" id="{956A8F34-C3DB-B03F-5A03-7F4B4E79AAEC}"/>
              </a:ext>
            </a:extLst>
          </p:cNvPr>
          <p:cNvSpPr/>
          <p:nvPr/>
        </p:nvSpPr>
        <p:spPr>
          <a:xfrm>
            <a:off x="6704539" y="2747961"/>
            <a:ext cx="323272" cy="450972"/>
          </a:xfrm>
          <a:prstGeom prst="downArrow">
            <a:avLst/>
          </a:prstGeom>
          <a:solidFill>
            <a:srgbClr val="008397">
              <a:alpha val="61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20DDB7A1-2C01-9AEC-90B1-A02C6275E3E0}"/>
              </a:ext>
            </a:extLst>
          </p:cNvPr>
          <p:cNvSpPr txBox="1"/>
          <p:nvPr/>
        </p:nvSpPr>
        <p:spPr>
          <a:xfrm>
            <a:off x="7027811" y="2798866"/>
            <a:ext cx="8819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/>
              <a:t>OEM/ODM</a:t>
            </a:r>
            <a:endParaRPr lang="zh-TW" altLang="en-US" sz="1200" dirty="0"/>
          </a:p>
        </p:txBody>
      </p: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4477BC6A-5003-A45E-F040-C5EA98683883}"/>
              </a:ext>
            </a:extLst>
          </p:cNvPr>
          <p:cNvGrpSpPr/>
          <p:nvPr/>
        </p:nvGrpSpPr>
        <p:grpSpPr>
          <a:xfrm>
            <a:off x="1011563" y="1976660"/>
            <a:ext cx="1201226" cy="4329487"/>
            <a:chOff x="1136669" y="1846567"/>
            <a:chExt cx="1201226" cy="4329487"/>
          </a:xfrm>
        </p:grpSpPr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53F4091F-3604-24F7-54F6-CEB1CFC030D1}"/>
                </a:ext>
              </a:extLst>
            </p:cNvPr>
            <p:cNvSpPr txBox="1"/>
            <p:nvPr/>
          </p:nvSpPr>
          <p:spPr>
            <a:xfrm>
              <a:off x="1136669" y="1846567"/>
              <a:ext cx="68781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Factory </a:t>
              </a:r>
              <a:br>
                <a:rPr lang="en-US" altLang="zh-TW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zh-TW" altLang="en-US" sz="1200" b="1" dirty="0">
                  <a:latin typeface="Calibri" panose="020F0502020204030204" pitchFamily="34" charset="0"/>
                  <a:cs typeface="Calibri" panose="020F0502020204030204" pitchFamily="34" charset="0"/>
                </a:rPr>
                <a:t>製造</a:t>
              </a: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1A7E2EA2-F000-262D-E55E-DABC78F3A8F3}"/>
                </a:ext>
              </a:extLst>
            </p:cNvPr>
            <p:cNvSpPr txBox="1"/>
            <p:nvPr/>
          </p:nvSpPr>
          <p:spPr>
            <a:xfrm>
              <a:off x="1136669" y="3533096"/>
              <a:ext cx="120122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Brand Company</a:t>
              </a:r>
            </a:p>
            <a:p>
              <a:r>
                <a:rPr lang="zh-TW" altLang="en-US" sz="1200" b="1" dirty="0">
                  <a:latin typeface="Calibri" panose="020F0502020204030204" pitchFamily="34" charset="0"/>
                  <a:cs typeface="Calibri" panose="020F0502020204030204" pitchFamily="34" charset="0"/>
                </a:rPr>
                <a:t>品牌公司</a:t>
              </a:r>
              <a:endParaRPr lang="en-US" altLang="zh-TW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en-US" altLang="zh-TW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</a:t>
              </a:r>
              <a:r>
                <a:rPr lang="zh-TW" altLang="en-US" sz="1200" b="1" dirty="0">
                  <a:latin typeface="Calibri" panose="020F0502020204030204" pitchFamily="34" charset="0"/>
                  <a:cs typeface="Calibri" panose="020F0502020204030204" pitchFamily="34" charset="0"/>
                </a:rPr>
                <a:t>產牌</a:t>
              </a:r>
              <a:r>
                <a:rPr lang="en-US" altLang="zh-TW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)</a:t>
              </a:r>
              <a:endParaRPr lang="zh-TW" altLang="en-US" sz="12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D7315021-15C6-0315-41D4-ADC18E530A0A}"/>
                </a:ext>
              </a:extLst>
            </p:cNvPr>
            <p:cNvSpPr txBox="1"/>
            <p:nvPr/>
          </p:nvSpPr>
          <p:spPr>
            <a:xfrm>
              <a:off x="1136669" y="5529723"/>
              <a:ext cx="88197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Distributor</a:t>
              </a:r>
            </a:p>
            <a:p>
              <a:r>
                <a:rPr lang="zh-TW" altLang="en-US" sz="1200" b="1" dirty="0">
                  <a:latin typeface="Calibri" panose="020F0502020204030204" pitchFamily="34" charset="0"/>
                  <a:cs typeface="Calibri" panose="020F0502020204030204" pitchFamily="34" charset="0"/>
                </a:rPr>
                <a:t>通路類型</a:t>
              </a:r>
              <a:endParaRPr lang="en-US" altLang="zh-TW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en-US" altLang="zh-TW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</a:t>
              </a:r>
              <a:r>
                <a:rPr lang="zh-TW" altLang="en-US" sz="1200" b="1" dirty="0">
                  <a:latin typeface="Calibri" panose="020F0502020204030204" pitchFamily="34" charset="0"/>
                  <a:cs typeface="Calibri" panose="020F0502020204030204" pitchFamily="34" charset="0"/>
                </a:rPr>
                <a:t>通路商</a:t>
              </a:r>
              <a:r>
                <a:rPr lang="en-US" altLang="zh-TW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)</a:t>
              </a:r>
              <a:endParaRPr lang="zh-TW" altLang="en-US" sz="12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3" name="群組 32">
            <a:extLst>
              <a:ext uri="{FF2B5EF4-FFF2-40B4-BE49-F238E27FC236}">
                <a16:creationId xmlns:a16="http://schemas.microsoft.com/office/drawing/2014/main" id="{96FD847A-12A7-792E-8535-3F31F6FAAC82}"/>
              </a:ext>
            </a:extLst>
          </p:cNvPr>
          <p:cNvGrpSpPr/>
          <p:nvPr/>
        </p:nvGrpSpPr>
        <p:grpSpPr>
          <a:xfrm>
            <a:off x="3360243" y="3560757"/>
            <a:ext cx="7130480" cy="858982"/>
            <a:chOff x="3360243" y="3560757"/>
            <a:chExt cx="7130480" cy="858982"/>
          </a:xfrm>
        </p:grpSpPr>
        <p:sp>
          <p:nvSpPr>
            <p:cNvPr id="14" name="矩形: 圓角 13">
              <a:extLst>
                <a:ext uri="{FF2B5EF4-FFF2-40B4-BE49-F238E27FC236}">
                  <a16:creationId xmlns:a16="http://schemas.microsoft.com/office/drawing/2014/main" id="{B2E83CD1-893A-A528-A7A0-2E4E65D351DF}"/>
                </a:ext>
              </a:extLst>
            </p:cNvPr>
            <p:cNvSpPr/>
            <p:nvPr/>
          </p:nvSpPr>
          <p:spPr>
            <a:xfrm>
              <a:off x="3360243" y="3611275"/>
              <a:ext cx="1906276" cy="750161"/>
            </a:xfrm>
            <a:prstGeom prst="roundRect">
              <a:avLst/>
            </a:prstGeom>
            <a:noFill/>
            <a:ln w="12700">
              <a:solidFill>
                <a:srgbClr val="0083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 dirty="0">
                  <a:solidFill>
                    <a:sysClr val="windowText" lastClr="000000"/>
                  </a:solidFill>
                </a:rPr>
                <a:t>SBD</a:t>
              </a:r>
            </a:p>
            <a:p>
              <a:pPr algn="ctr"/>
              <a:r>
                <a:rPr lang="en-US" altLang="zh-TW" sz="1200" dirty="0">
                  <a:solidFill>
                    <a:sysClr val="windowText" lastClr="000000"/>
                  </a:solidFill>
                </a:rPr>
                <a:t>(DeWalt)</a:t>
              </a:r>
              <a:endParaRPr lang="zh-TW" altLang="en-US" sz="12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橢圓 14">
              <a:extLst>
                <a:ext uri="{FF2B5EF4-FFF2-40B4-BE49-F238E27FC236}">
                  <a16:creationId xmlns:a16="http://schemas.microsoft.com/office/drawing/2014/main" id="{4232A8DC-B68C-1D92-2626-9E1A4956ABFB}"/>
                </a:ext>
              </a:extLst>
            </p:cNvPr>
            <p:cNvSpPr/>
            <p:nvPr/>
          </p:nvSpPr>
          <p:spPr>
            <a:xfrm>
              <a:off x="5906604" y="3560757"/>
              <a:ext cx="2037758" cy="858982"/>
            </a:xfrm>
            <a:prstGeom prst="ellipse">
              <a:avLst/>
            </a:prstGeom>
            <a:noFill/>
            <a:ln w="12700">
              <a:solidFill>
                <a:srgbClr val="0083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 b="1" dirty="0">
                  <a:solidFill>
                    <a:sysClr val="windowText" lastClr="000000"/>
                  </a:solidFill>
                </a:rPr>
                <a:t>DPEC</a:t>
              </a:r>
            </a:p>
            <a:p>
              <a:pPr algn="ctr"/>
              <a:r>
                <a:rPr lang="en-US" altLang="zh-TW" sz="1200" b="1" dirty="0">
                  <a:solidFill>
                    <a:sysClr val="windowText" lastClr="000000"/>
                  </a:solidFill>
                </a:rPr>
                <a:t>(Delta, </a:t>
              </a:r>
              <a:r>
                <a:rPr lang="en-US" altLang="zh-TW" sz="1200" b="1" dirty="0" err="1">
                  <a:solidFill>
                    <a:sysClr val="windowText" lastClr="000000"/>
                  </a:solidFill>
                </a:rPr>
                <a:t>Shopmaster</a:t>
              </a:r>
              <a:r>
                <a:rPr lang="en-US" altLang="zh-TW" sz="1200" b="1" dirty="0">
                  <a:solidFill>
                    <a:sysClr val="windowText" lastClr="000000"/>
                  </a:solidFill>
                </a:rPr>
                <a:t>)</a:t>
              </a:r>
              <a:endParaRPr lang="zh-TW" altLang="en-US" sz="1200" b="1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矩形: 圓角 15">
              <a:extLst>
                <a:ext uri="{FF2B5EF4-FFF2-40B4-BE49-F238E27FC236}">
                  <a16:creationId xmlns:a16="http://schemas.microsoft.com/office/drawing/2014/main" id="{F01C0072-FC07-7223-BCAC-4A4174597BC4}"/>
                </a:ext>
              </a:extLst>
            </p:cNvPr>
            <p:cNvSpPr/>
            <p:nvPr/>
          </p:nvSpPr>
          <p:spPr>
            <a:xfrm>
              <a:off x="8584447" y="3611275"/>
              <a:ext cx="1906276" cy="750161"/>
            </a:xfrm>
            <a:prstGeom prst="roundRect">
              <a:avLst/>
            </a:prstGeom>
            <a:noFill/>
            <a:ln w="12700">
              <a:solidFill>
                <a:srgbClr val="0083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 dirty="0" err="1">
                  <a:solidFill>
                    <a:sysClr val="windowText" lastClr="000000"/>
                  </a:solidFill>
                </a:rPr>
                <a:t>Kobolt</a:t>
              </a:r>
              <a:endParaRPr lang="zh-TW" altLang="en-US" sz="1200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8670C41E-9B68-976B-BF4A-7047D7AF2FFB}"/>
              </a:ext>
            </a:extLst>
          </p:cNvPr>
          <p:cNvGrpSpPr/>
          <p:nvPr/>
        </p:nvGrpSpPr>
        <p:grpSpPr>
          <a:xfrm>
            <a:off x="2670529" y="5603487"/>
            <a:ext cx="8509908" cy="763684"/>
            <a:chOff x="3120514" y="5389400"/>
            <a:chExt cx="8509908" cy="763684"/>
          </a:xfrm>
        </p:grpSpPr>
        <p:sp>
          <p:nvSpPr>
            <p:cNvPr id="18" name="矩形: 圓角 17">
              <a:extLst>
                <a:ext uri="{FF2B5EF4-FFF2-40B4-BE49-F238E27FC236}">
                  <a16:creationId xmlns:a16="http://schemas.microsoft.com/office/drawing/2014/main" id="{7441CED4-F582-DE97-9A4E-C1A577D7E003}"/>
                </a:ext>
              </a:extLst>
            </p:cNvPr>
            <p:cNvSpPr/>
            <p:nvPr/>
          </p:nvSpPr>
          <p:spPr>
            <a:xfrm>
              <a:off x="3120514" y="5402533"/>
              <a:ext cx="1675676" cy="750161"/>
            </a:xfrm>
            <a:prstGeom prst="roundRect">
              <a:avLst/>
            </a:prstGeom>
            <a:noFill/>
            <a:ln w="12700">
              <a:solidFill>
                <a:srgbClr val="0083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 dirty="0">
                  <a:solidFill>
                    <a:sysClr val="windowText" lastClr="000000"/>
                  </a:solidFill>
                </a:rPr>
                <a:t>Traditional Store</a:t>
              </a:r>
              <a:endParaRPr lang="zh-TW" altLang="en-US" sz="12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B3358A67-7335-D338-73B8-06B52A318371}"/>
                </a:ext>
              </a:extLst>
            </p:cNvPr>
            <p:cNvSpPr/>
            <p:nvPr/>
          </p:nvSpPr>
          <p:spPr>
            <a:xfrm>
              <a:off x="5029889" y="5402534"/>
              <a:ext cx="1906276" cy="750161"/>
            </a:xfrm>
            <a:prstGeom prst="roundRect">
              <a:avLst/>
            </a:prstGeom>
            <a:noFill/>
            <a:ln w="12700">
              <a:solidFill>
                <a:srgbClr val="0083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 dirty="0">
                  <a:solidFill>
                    <a:sysClr val="windowText" lastClr="000000"/>
                  </a:solidFill>
                </a:rPr>
                <a:t>Chain Store</a:t>
              </a:r>
            </a:p>
            <a:p>
              <a:pPr algn="ctr"/>
              <a:r>
                <a:rPr lang="en-US" altLang="zh-TW" sz="1200" dirty="0">
                  <a:solidFill>
                    <a:sysClr val="windowText" lastClr="000000"/>
                  </a:solidFill>
                </a:rPr>
                <a:t>(M size) </a:t>
              </a:r>
              <a:br>
                <a:rPr lang="en-US" altLang="zh-TW" sz="1200" dirty="0">
                  <a:solidFill>
                    <a:sysClr val="windowText" lastClr="000000"/>
                  </a:solidFill>
                </a:rPr>
              </a:br>
              <a:r>
                <a:rPr lang="en-US" altLang="zh-TW" sz="1200" dirty="0">
                  <a:solidFill>
                    <a:sysClr val="windowText" lastClr="000000"/>
                  </a:solidFill>
                </a:rPr>
                <a:t>(Menard, Other)</a:t>
              </a:r>
              <a:endParaRPr lang="zh-TW" altLang="en-US" sz="12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矩形: 圓角 19">
              <a:extLst>
                <a:ext uri="{FF2B5EF4-FFF2-40B4-BE49-F238E27FC236}">
                  <a16:creationId xmlns:a16="http://schemas.microsoft.com/office/drawing/2014/main" id="{B5B204B2-1A85-5333-833E-06C41DD1704B}"/>
                </a:ext>
              </a:extLst>
            </p:cNvPr>
            <p:cNvSpPr/>
            <p:nvPr/>
          </p:nvSpPr>
          <p:spPr>
            <a:xfrm>
              <a:off x="7226387" y="5402923"/>
              <a:ext cx="1906276" cy="750161"/>
            </a:xfrm>
            <a:prstGeom prst="roundRect">
              <a:avLst/>
            </a:prstGeom>
            <a:noFill/>
            <a:ln w="12700">
              <a:solidFill>
                <a:srgbClr val="0083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 dirty="0">
                  <a:solidFill>
                    <a:sysClr val="windowText" lastClr="000000"/>
                  </a:solidFill>
                </a:rPr>
                <a:t>Big Box</a:t>
              </a:r>
            </a:p>
            <a:p>
              <a:pPr algn="ctr"/>
              <a:r>
                <a:rPr lang="en-US" altLang="zh-TW" sz="1200" dirty="0">
                  <a:solidFill>
                    <a:sysClr val="windowText" lastClr="000000"/>
                  </a:solidFill>
                </a:rPr>
                <a:t>(</a:t>
              </a:r>
              <a:r>
                <a:rPr lang="en-US" altLang="zh-TW" sz="1200" dirty="0" err="1">
                  <a:solidFill>
                    <a:sysClr val="windowText" lastClr="000000"/>
                  </a:solidFill>
                </a:rPr>
                <a:t>Homedepot</a:t>
              </a:r>
              <a:r>
                <a:rPr lang="en-US" altLang="zh-TW" sz="1200" dirty="0">
                  <a:solidFill>
                    <a:sysClr val="windowText" lastClr="000000"/>
                  </a:solidFill>
                </a:rPr>
                <a:t>, Lowe’s)</a:t>
              </a:r>
              <a:endParaRPr lang="zh-TW" altLang="en-US" sz="12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矩形: 圓角 20">
              <a:extLst>
                <a:ext uri="{FF2B5EF4-FFF2-40B4-BE49-F238E27FC236}">
                  <a16:creationId xmlns:a16="http://schemas.microsoft.com/office/drawing/2014/main" id="{4A591F39-4467-BF97-8456-270CC3092917}"/>
                </a:ext>
              </a:extLst>
            </p:cNvPr>
            <p:cNvSpPr/>
            <p:nvPr/>
          </p:nvSpPr>
          <p:spPr>
            <a:xfrm>
              <a:off x="9366362" y="5389400"/>
              <a:ext cx="2264060" cy="750161"/>
            </a:xfrm>
            <a:prstGeom prst="roundRect">
              <a:avLst/>
            </a:prstGeom>
            <a:noFill/>
            <a:ln w="12700">
              <a:solidFill>
                <a:srgbClr val="00839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 dirty="0">
                  <a:solidFill>
                    <a:sysClr val="windowText" lastClr="000000"/>
                  </a:solidFill>
                </a:rPr>
                <a:t>Internet</a:t>
              </a:r>
            </a:p>
            <a:p>
              <a:pPr algn="ctr"/>
              <a:r>
                <a:rPr lang="en-US" altLang="zh-TW" sz="1200" dirty="0">
                  <a:solidFill>
                    <a:sysClr val="windowText" lastClr="000000"/>
                  </a:solidFill>
                </a:rPr>
                <a:t>(Amazon, </a:t>
              </a:r>
              <a:r>
                <a:rPr lang="en-US" altLang="zh-TW" sz="1200" dirty="0" err="1">
                  <a:solidFill>
                    <a:sysClr val="windowText" lastClr="000000"/>
                  </a:solidFill>
                </a:rPr>
                <a:t>Homedepot</a:t>
              </a:r>
              <a:r>
                <a:rPr lang="en-US" altLang="zh-TW" sz="1200" dirty="0">
                  <a:solidFill>
                    <a:sysClr val="windowText" lastClr="000000"/>
                  </a:solidFill>
                </a:rPr>
                <a:t>, Lowe’s)</a:t>
              </a:r>
              <a:endParaRPr lang="zh-TW" altLang="en-US" sz="1200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6" name="箭號: 向下 25">
            <a:extLst>
              <a:ext uri="{FF2B5EF4-FFF2-40B4-BE49-F238E27FC236}">
                <a16:creationId xmlns:a16="http://schemas.microsoft.com/office/drawing/2014/main" id="{D2B295AF-A829-CAB8-7B67-3FAAE94487FC}"/>
              </a:ext>
            </a:extLst>
          </p:cNvPr>
          <p:cNvSpPr/>
          <p:nvPr/>
        </p:nvSpPr>
        <p:spPr>
          <a:xfrm>
            <a:off x="6763847" y="4634840"/>
            <a:ext cx="323272" cy="450972"/>
          </a:xfrm>
          <a:prstGeom prst="downArrow">
            <a:avLst/>
          </a:prstGeom>
          <a:solidFill>
            <a:srgbClr val="008397">
              <a:alpha val="61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箭號: 迴轉箭號 30">
            <a:extLst>
              <a:ext uri="{FF2B5EF4-FFF2-40B4-BE49-F238E27FC236}">
                <a16:creationId xmlns:a16="http://schemas.microsoft.com/office/drawing/2014/main" id="{BF42A97F-12C4-2FB3-37D3-D4D14BCE830E}"/>
              </a:ext>
            </a:extLst>
          </p:cNvPr>
          <p:cNvSpPr/>
          <p:nvPr/>
        </p:nvSpPr>
        <p:spPr>
          <a:xfrm rot="5400000">
            <a:off x="9638031" y="3962245"/>
            <a:ext cx="3906665" cy="267854"/>
          </a:xfrm>
          <a:prstGeom prst="uturnArrow">
            <a:avLst/>
          </a:prstGeom>
          <a:solidFill>
            <a:srgbClr val="008397">
              <a:alpha val="61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33ED5427-AE99-2BCF-6F50-1172B4D54F19}"/>
              </a:ext>
            </a:extLst>
          </p:cNvPr>
          <p:cNvSpPr txBox="1"/>
          <p:nvPr/>
        </p:nvSpPr>
        <p:spPr>
          <a:xfrm>
            <a:off x="11768050" y="6548164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/>
              <a:t>17</a:t>
            </a: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752229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7969C-B2FC-DFCA-142C-3BE5105FE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群組 11">
            <a:extLst>
              <a:ext uri="{FF2B5EF4-FFF2-40B4-BE49-F238E27FC236}">
                <a16:creationId xmlns:a16="http://schemas.microsoft.com/office/drawing/2014/main" id="{BC2E2426-45BB-BB63-AD27-E330178B0B05}"/>
              </a:ext>
            </a:extLst>
          </p:cNvPr>
          <p:cNvGrpSpPr/>
          <p:nvPr/>
        </p:nvGrpSpPr>
        <p:grpSpPr>
          <a:xfrm>
            <a:off x="8776612" y="154854"/>
            <a:ext cx="3123045" cy="1067089"/>
            <a:chOff x="8776612" y="154854"/>
            <a:chExt cx="3123045" cy="1067089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3935DA22-3A59-B257-4E1A-B4E2ABB8F2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6612" y="154854"/>
              <a:ext cx="1067089" cy="1067089"/>
            </a:xfrm>
            <a:prstGeom prst="rect">
              <a:avLst/>
            </a:prstGeom>
          </p:spPr>
        </p:pic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7154AFA7-2771-861A-8DB5-29C4E63D4F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43701" y="481876"/>
              <a:ext cx="2055956" cy="604693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5B1FFA3-CF2D-BAFB-7762-BA01DE947C38}"/>
              </a:ext>
            </a:extLst>
          </p:cNvPr>
          <p:cNvSpPr txBox="1">
            <a:spLocks/>
          </p:cNvSpPr>
          <p:nvPr/>
        </p:nvSpPr>
        <p:spPr>
          <a:xfrm>
            <a:off x="848226" y="784222"/>
            <a:ext cx="1627119" cy="8652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kumimoji="1"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經營實績</a:t>
            </a:r>
            <a:endParaRPr kumimoji="1" lang="zh-TW" alt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6DADB1C6-A4E5-3269-46BC-76C27E6D54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4784562"/>
              </p:ext>
            </p:extLst>
          </p:nvPr>
        </p:nvGraphicFramePr>
        <p:xfrm>
          <a:off x="2285999" y="1932271"/>
          <a:ext cx="7620001" cy="46158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45693">
                  <a:extLst>
                    <a:ext uri="{9D8B030D-6E8A-4147-A177-3AD203B41FA5}">
                      <a16:colId xmlns:a16="http://schemas.microsoft.com/office/drawing/2014/main" val="256162715"/>
                    </a:ext>
                  </a:extLst>
                </a:gridCol>
                <a:gridCol w="1219802">
                  <a:extLst>
                    <a:ext uri="{9D8B030D-6E8A-4147-A177-3AD203B41FA5}">
                      <a16:colId xmlns:a16="http://schemas.microsoft.com/office/drawing/2014/main" val="4284068097"/>
                    </a:ext>
                  </a:extLst>
                </a:gridCol>
                <a:gridCol w="1008972">
                  <a:extLst>
                    <a:ext uri="{9D8B030D-6E8A-4147-A177-3AD203B41FA5}">
                      <a16:colId xmlns:a16="http://schemas.microsoft.com/office/drawing/2014/main" val="1899467429"/>
                    </a:ext>
                  </a:extLst>
                </a:gridCol>
                <a:gridCol w="978854">
                  <a:extLst>
                    <a:ext uri="{9D8B030D-6E8A-4147-A177-3AD203B41FA5}">
                      <a16:colId xmlns:a16="http://schemas.microsoft.com/office/drawing/2014/main" val="3702529494"/>
                    </a:ext>
                  </a:extLst>
                </a:gridCol>
                <a:gridCol w="1008972">
                  <a:extLst>
                    <a:ext uri="{9D8B030D-6E8A-4147-A177-3AD203B41FA5}">
                      <a16:colId xmlns:a16="http://schemas.microsoft.com/office/drawing/2014/main" val="3492879934"/>
                    </a:ext>
                  </a:extLst>
                </a:gridCol>
                <a:gridCol w="963795">
                  <a:extLst>
                    <a:ext uri="{9D8B030D-6E8A-4147-A177-3AD203B41FA5}">
                      <a16:colId xmlns:a16="http://schemas.microsoft.com/office/drawing/2014/main" val="2344573765"/>
                    </a:ext>
                  </a:extLst>
                </a:gridCol>
                <a:gridCol w="993913">
                  <a:extLst>
                    <a:ext uri="{9D8B030D-6E8A-4147-A177-3AD203B41FA5}">
                      <a16:colId xmlns:a16="http://schemas.microsoft.com/office/drawing/2014/main" val="4211953779"/>
                    </a:ext>
                  </a:extLst>
                </a:gridCol>
              </a:tblGrid>
              <a:tr h="549275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1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TWD: in thousands</a:t>
                      </a:r>
                      <a:endParaRPr lang="en-US" sz="1100" b="1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114 </a:t>
                      </a:r>
                      <a:r>
                        <a:rPr lang="en-US" altLang="zh-TW" sz="1200" u="none" strike="noStrike" dirty="0">
                          <a:effectLst/>
                        </a:rPr>
                        <a:t>Q1-</a:t>
                      </a:r>
                      <a:r>
                        <a:rPr lang="en-US" sz="1200" u="none" strike="noStrike" dirty="0">
                          <a:effectLst/>
                        </a:rPr>
                        <a:t>Q3</a:t>
                      </a:r>
                    </a:p>
                    <a:p>
                      <a:pPr algn="ctr" rtl="0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(2025</a:t>
                      </a:r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Q1-Q3)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113</a:t>
                      </a:r>
                      <a:r>
                        <a:rPr lang="zh-TW" altLang="en-US" sz="1200" u="none" strike="noStrike" dirty="0">
                          <a:effectLst/>
                        </a:rPr>
                        <a:t> </a:t>
                      </a:r>
                      <a:endParaRPr lang="en-US" altLang="zh-TW" sz="1200" u="none" strike="noStrike" dirty="0">
                        <a:effectLst/>
                      </a:endParaRPr>
                    </a:p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(2024)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112</a:t>
                      </a:r>
                      <a:r>
                        <a:rPr lang="zh-TW" altLang="en-US" sz="1200" u="none" strike="noStrike" dirty="0">
                          <a:effectLst/>
                        </a:rPr>
                        <a:t> </a:t>
                      </a:r>
                      <a:endParaRPr lang="en-US" altLang="zh-TW" sz="1200" u="none" strike="noStrike" dirty="0">
                        <a:effectLst/>
                      </a:endParaRPr>
                    </a:p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(2023)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111</a:t>
                      </a:r>
                      <a:r>
                        <a:rPr lang="zh-TW" altLang="en-US" sz="1200" u="none" strike="noStrike" dirty="0">
                          <a:effectLst/>
                        </a:rPr>
                        <a:t> </a:t>
                      </a:r>
                      <a:endParaRPr lang="en-US" altLang="zh-TW" sz="1200" u="none" strike="noStrike" dirty="0">
                        <a:effectLst/>
                      </a:endParaRPr>
                    </a:p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(2022)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110</a:t>
                      </a:r>
                      <a:r>
                        <a:rPr lang="zh-TW" altLang="en-US" sz="1200" u="none" strike="noStrike" dirty="0">
                          <a:effectLst/>
                        </a:rPr>
                        <a:t> </a:t>
                      </a:r>
                      <a:endParaRPr lang="en-US" altLang="zh-TW" sz="1200" u="none" strike="noStrike" dirty="0">
                        <a:effectLst/>
                      </a:endParaRPr>
                    </a:p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(2021)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109</a:t>
                      </a:r>
                      <a:r>
                        <a:rPr lang="zh-TW" altLang="en-US" sz="1200" u="none" strike="noStrike" dirty="0">
                          <a:effectLst/>
                        </a:rPr>
                        <a:t>  </a:t>
                      </a:r>
                      <a:endParaRPr lang="en-US" altLang="zh-TW" sz="1200" u="none" strike="noStrike" dirty="0">
                        <a:effectLst/>
                      </a:endParaRPr>
                    </a:p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(2020)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698128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Sales Revenue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altLang="zh-TW" sz="1200" u="none" strike="noStrike">
                          <a:effectLst/>
                        </a:rPr>
                        <a:t>2,881,206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altLang="zh-TW" sz="1200" u="none" strike="noStrike">
                          <a:effectLst/>
                        </a:rPr>
                        <a:t>2,988,448</a:t>
                      </a:r>
                      <a:endParaRPr lang="en-US" altLang="zh-TW" sz="12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altLang="zh-TW" sz="1200" u="none" strike="noStrike">
                          <a:effectLst/>
                        </a:rPr>
                        <a:t>3,378,030</a:t>
                      </a:r>
                      <a:endParaRPr lang="en-US" altLang="zh-TW" sz="12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4,057,447</a:t>
                      </a:r>
                      <a:endParaRPr lang="en-US" altLang="zh-TW" sz="12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6,202,947</a:t>
                      </a:r>
                      <a:endParaRPr lang="en-US" altLang="zh-TW" sz="12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5,271,945</a:t>
                      </a:r>
                      <a:endParaRPr lang="en-US" altLang="zh-TW" sz="12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5384230"/>
                  </a:ext>
                </a:extLst>
              </a:tr>
              <a:tr h="429772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Gross Profit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altLang="zh-TW" sz="1200" u="none" strike="noStrike">
                          <a:effectLst/>
                        </a:rPr>
                        <a:t>521,004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altLang="zh-TW" sz="1200" u="none" strike="noStrike">
                          <a:effectLst/>
                        </a:rPr>
                        <a:t>492,063</a:t>
                      </a:r>
                      <a:endParaRPr lang="en-US" altLang="zh-TW" sz="12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662,828</a:t>
                      </a:r>
                      <a:endParaRPr lang="en-US" altLang="zh-TW" sz="12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594,471</a:t>
                      </a:r>
                      <a:endParaRPr lang="en-US" altLang="zh-TW" sz="12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altLang="zh-TW" sz="1200" u="none" strike="noStrike">
                          <a:effectLst/>
                        </a:rPr>
                        <a:t>781,131</a:t>
                      </a:r>
                      <a:endParaRPr lang="en-US" altLang="zh-TW" sz="12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1,066,775</a:t>
                      </a:r>
                      <a:endParaRPr lang="en-US" altLang="zh-TW" sz="12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0945092"/>
                  </a:ext>
                </a:extLst>
              </a:tr>
              <a:tr h="429772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Gross Margin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altLang="zh-TW" sz="1200" u="none" strike="noStrike">
                          <a:effectLst/>
                        </a:rPr>
                        <a:t>18.0%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altLang="zh-TW" sz="1200" u="none" strike="noStrike">
                          <a:effectLst/>
                        </a:rPr>
                        <a:t>16.5%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altLang="zh-TW" sz="1200" u="none" strike="noStrike">
                          <a:effectLst/>
                        </a:rPr>
                        <a:t>19.6%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altLang="zh-TW" sz="1200" u="none" strike="noStrike">
                          <a:effectLst/>
                        </a:rPr>
                        <a:t>14.7%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altLang="zh-TW" sz="1200" u="none" strike="noStrike">
                          <a:effectLst/>
                        </a:rPr>
                        <a:t>12.6%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20.2%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9772483"/>
                  </a:ext>
                </a:extLst>
              </a:tr>
              <a:tr h="496283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Operating Cost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altLang="zh-TW" sz="1200" u="none" strike="noStrike">
                          <a:effectLst/>
                        </a:rPr>
                        <a:t>334,948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altLang="zh-TW" sz="1200" u="none" strike="noStrike">
                          <a:effectLst/>
                        </a:rPr>
                        <a:t>493,582</a:t>
                      </a:r>
                      <a:endParaRPr lang="en-US" altLang="zh-TW" sz="12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altLang="zh-TW" sz="1200" u="none" strike="noStrike">
                          <a:effectLst/>
                        </a:rPr>
                        <a:t>377,645</a:t>
                      </a:r>
                      <a:endParaRPr lang="en-US" altLang="zh-TW" sz="12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altLang="zh-TW" sz="1200" u="none" strike="noStrike">
                          <a:effectLst/>
                        </a:rPr>
                        <a:t>423,712</a:t>
                      </a:r>
                      <a:endParaRPr lang="en-US" altLang="zh-TW" sz="12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386,195</a:t>
                      </a:r>
                      <a:endParaRPr lang="en-US" altLang="zh-TW" sz="12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381,368</a:t>
                      </a:r>
                      <a:endParaRPr lang="en-US" altLang="zh-TW" sz="12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9773428"/>
                  </a:ext>
                </a:extLst>
              </a:tr>
              <a:tr h="396773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Operating Profit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TW" sz="1100" u="none" strike="noStrike">
                          <a:effectLst/>
                        </a:rPr>
                        <a:t>186,056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altLang="zh-TW" sz="1200" u="none" strike="noStrike">
                          <a:effectLst/>
                        </a:rPr>
                        <a:t>-1,591</a:t>
                      </a:r>
                      <a:endParaRPr lang="en-US" altLang="zh-TW" sz="12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285,183</a:t>
                      </a:r>
                      <a:endParaRPr lang="en-US" altLang="zh-TW" sz="12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altLang="zh-TW" sz="1200" u="none" strike="noStrike">
                          <a:effectLst/>
                        </a:rPr>
                        <a:t>170,759</a:t>
                      </a:r>
                      <a:endParaRPr lang="en-US" altLang="zh-TW" sz="12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394,936</a:t>
                      </a:r>
                      <a:endParaRPr lang="en-US" altLang="zh-TW" sz="12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685,407</a:t>
                      </a:r>
                      <a:endParaRPr lang="en-US" altLang="zh-TW" sz="12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325715"/>
                  </a:ext>
                </a:extLst>
              </a:tr>
              <a:tr h="411864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Operating Margin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altLang="zh-TW" sz="1200" u="none" strike="noStrike">
                          <a:effectLst/>
                        </a:rPr>
                        <a:t>6.0%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altLang="zh-TW" sz="1200" u="none" strike="noStrike">
                          <a:effectLst/>
                        </a:rPr>
                        <a:t>-0.1%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altLang="zh-TW" sz="1200" u="none" strike="noStrike">
                          <a:effectLst/>
                        </a:rPr>
                        <a:t>8.4%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altLang="zh-TW" sz="1200" u="none" strike="noStrike">
                          <a:effectLst/>
                        </a:rPr>
                        <a:t>4.2%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6.4%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13.0%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602199"/>
                  </a:ext>
                </a:extLst>
              </a:tr>
              <a:tr h="429772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Net Profit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altLang="zh-TW" sz="1200" u="none" strike="noStrike">
                          <a:effectLst/>
                        </a:rPr>
                        <a:t>103,831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altLang="zh-TW" sz="1200" u="none" strike="noStrike">
                          <a:effectLst/>
                        </a:rPr>
                        <a:t>83,704</a:t>
                      </a:r>
                      <a:endParaRPr lang="en-US" altLang="zh-TW" sz="12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altLang="zh-TW" sz="1200" u="none" strike="noStrike">
                          <a:effectLst/>
                        </a:rPr>
                        <a:t>115,190</a:t>
                      </a:r>
                      <a:endParaRPr lang="en-US" altLang="zh-TW" sz="12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altLang="zh-TW" sz="1200" u="none" strike="noStrike">
                          <a:effectLst/>
                        </a:rPr>
                        <a:t>272,059</a:t>
                      </a:r>
                      <a:endParaRPr lang="en-US" altLang="zh-TW" sz="12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299,261</a:t>
                      </a:r>
                      <a:endParaRPr lang="en-US" altLang="zh-TW" sz="12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456,555</a:t>
                      </a:r>
                      <a:endParaRPr lang="en-US" altLang="zh-TW" sz="12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0148327"/>
                  </a:ext>
                </a:extLst>
              </a:tr>
              <a:tr h="364486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EPS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1.32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1.06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1.46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3.45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3.80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5.79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1534735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Cash Dividend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>
                          <a:effectLst/>
                        </a:rPr>
                        <a:t>0.5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>
                          <a:effectLst/>
                        </a:rPr>
                        <a:t>0.5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>
                          <a:effectLst/>
                        </a:rPr>
                        <a:t>1.0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2.5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3.0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6875446"/>
                  </a:ext>
                </a:extLst>
              </a:tr>
              <a:tr h="422096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Capital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altLang="zh-TW" sz="1200" u="none" strike="noStrike">
                          <a:effectLst/>
                        </a:rPr>
                        <a:t>788,000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altLang="zh-TW" sz="1200" u="none" strike="noStrike">
                          <a:effectLst/>
                        </a:rPr>
                        <a:t>788,000</a:t>
                      </a:r>
                      <a:endParaRPr lang="en-US" altLang="zh-TW" sz="12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altLang="zh-TW" sz="1200" u="none" strike="noStrike">
                          <a:effectLst/>
                        </a:rPr>
                        <a:t>788,000</a:t>
                      </a:r>
                      <a:endParaRPr lang="en-US" altLang="zh-TW" sz="12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788,000</a:t>
                      </a:r>
                      <a:endParaRPr lang="en-US" altLang="zh-TW" sz="12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788,000</a:t>
                      </a:r>
                      <a:endParaRPr lang="en-US" altLang="zh-TW" sz="12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</a:rPr>
                        <a:t>788,000</a:t>
                      </a:r>
                      <a:endParaRPr lang="en-US" altLang="zh-TW" sz="12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50998"/>
                  </a:ext>
                </a:extLst>
              </a:tr>
            </a:tbl>
          </a:graphicData>
        </a:graphic>
      </p:graphicFrame>
      <p:sp>
        <p:nvSpPr>
          <p:cNvPr id="8" name="減號 7">
            <a:extLst>
              <a:ext uri="{FF2B5EF4-FFF2-40B4-BE49-F238E27FC236}">
                <a16:creationId xmlns:a16="http://schemas.microsoft.com/office/drawing/2014/main" id="{A22CD724-B345-0057-947C-FA105C0CB32D}"/>
              </a:ext>
            </a:extLst>
          </p:cNvPr>
          <p:cNvSpPr/>
          <p:nvPr/>
        </p:nvSpPr>
        <p:spPr>
          <a:xfrm>
            <a:off x="540327" y="-362529"/>
            <a:ext cx="138545" cy="3168942"/>
          </a:xfrm>
          <a:prstGeom prst="mathMinus">
            <a:avLst/>
          </a:prstGeom>
          <a:solidFill>
            <a:srgbClr val="00839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160D6C4B-FA31-6D6D-4D49-2FEF1DF93AF2}"/>
              </a:ext>
            </a:extLst>
          </p:cNvPr>
          <p:cNvSpPr txBox="1"/>
          <p:nvPr/>
        </p:nvSpPr>
        <p:spPr>
          <a:xfrm>
            <a:off x="11768050" y="6548164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/>
              <a:t>18</a:t>
            </a:r>
            <a:endParaRPr lang="zh-TW" altLang="en-US" sz="1200" dirty="0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B9224A6A-36BF-F73B-0AA7-1EEDA1B580DD}"/>
              </a:ext>
            </a:extLst>
          </p:cNvPr>
          <p:cNvSpPr txBox="1"/>
          <p:nvPr/>
        </p:nvSpPr>
        <p:spPr>
          <a:xfrm>
            <a:off x="3999344" y="1324754"/>
            <a:ext cx="30295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TW" sz="1800" u="sng" dirty="0">
                <a:latin typeface="Calibri" panose="020F0502020204030204" pitchFamily="34" charset="0"/>
                <a:cs typeface="Calibri" panose="020F0502020204030204" pitchFamily="34" charset="0"/>
              </a:rPr>
              <a:t>109~114 </a:t>
            </a:r>
            <a:r>
              <a:rPr kumimoji="1" lang="zh-TW" altLang="en-US" sz="1800" u="sng" dirty="0">
                <a:latin typeface="Calibri" panose="020F0502020204030204" pitchFamily="34" charset="0"/>
                <a:cs typeface="Calibri" panose="020F0502020204030204" pitchFamily="34" charset="0"/>
              </a:rPr>
              <a:t>簡明合併財務報表</a:t>
            </a:r>
            <a:endParaRPr lang="zh-TW" altLang="en-US" u="sng" dirty="0"/>
          </a:p>
        </p:txBody>
      </p:sp>
    </p:spTree>
    <p:extLst>
      <p:ext uri="{BB962C8B-B14F-4D97-AF65-F5344CB8AC3E}">
        <p14:creationId xmlns:p14="http://schemas.microsoft.com/office/powerpoint/2010/main" val="3194463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C05594F6-C975-124C-590E-DD240EA5DCF2}"/>
              </a:ext>
            </a:extLst>
          </p:cNvPr>
          <p:cNvSpPr/>
          <p:nvPr/>
        </p:nvSpPr>
        <p:spPr>
          <a:xfrm>
            <a:off x="2613890" y="5079537"/>
            <a:ext cx="6964219" cy="1607127"/>
          </a:xfrm>
          <a:prstGeom prst="roundRect">
            <a:avLst/>
          </a:prstGeom>
          <a:solidFill>
            <a:srgbClr val="008397">
              <a:alpha val="54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33A1CB0E-D8A1-96A5-DC1E-970619C19875}"/>
              </a:ext>
            </a:extLst>
          </p:cNvPr>
          <p:cNvSpPr/>
          <p:nvPr/>
        </p:nvSpPr>
        <p:spPr>
          <a:xfrm>
            <a:off x="2613890" y="3329660"/>
            <a:ext cx="6964219" cy="1607127"/>
          </a:xfrm>
          <a:prstGeom prst="roundRect">
            <a:avLst/>
          </a:prstGeom>
          <a:solidFill>
            <a:srgbClr val="008397">
              <a:alpha val="34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E0786A7A-1B02-BEB7-5DCE-6B370CB0F083}"/>
              </a:ext>
            </a:extLst>
          </p:cNvPr>
          <p:cNvSpPr/>
          <p:nvPr/>
        </p:nvSpPr>
        <p:spPr>
          <a:xfrm>
            <a:off x="2613890" y="1623411"/>
            <a:ext cx="6964219" cy="1607127"/>
          </a:xfrm>
          <a:prstGeom prst="roundRect">
            <a:avLst/>
          </a:prstGeom>
          <a:solidFill>
            <a:srgbClr val="008397">
              <a:alpha val="16000"/>
            </a:srgbClr>
          </a:solidFill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363454B9-8B67-95FF-5EDC-873FEDA6B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534" y="919596"/>
            <a:ext cx="2680855" cy="604693"/>
          </a:xfrm>
        </p:spPr>
        <p:txBody>
          <a:bodyPr>
            <a:normAutofit/>
          </a:bodyPr>
          <a:lstStyle/>
          <a:p>
            <a:r>
              <a:rPr lang="zh-TW" altLang="en-US" sz="2800" b="1" dirty="0">
                <a:latin typeface="+mn-lt"/>
              </a:rPr>
              <a:t>會議議程</a:t>
            </a:r>
          </a:p>
        </p:txBody>
      </p:sp>
      <p:sp>
        <p:nvSpPr>
          <p:cNvPr id="4" name="內容版面配置區 4">
            <a:extLst>
              <a:ext uri="{FF2B5EF4-FFF2-40B4-BE49-F238E27FC236}">
                <a16:creationId xmlns:a16="http://schemas.microsoft.com/office/drawing/2014/main" id="{8818D265-2BA3-7048-26AE-0B2F0A6CC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8235" y="1612323"/>
            <a:ext cx="5714757" cy="1607127"/>
          </a:xfrm>
        </p:spPr>
        <p:txBody>
          <a:bodyPr>
            <a:normAutofit fontScale="92500" lnSpcReduction="20000"/>
          </a:bodyPr>
          <a:lstStyle/>
          <a:p>
            <a:pPr marL="0" indent="0" eaLnBrk="1" hangingPunct="1">
              <a:lnSpc>
                <a:spcPct val="150000"/>
              </a:lnSpc>
              <a:buFont typeface="Arial" charset="0"/>
              <a:buNone/>
              <a:defRPr/>
            </a:pPr>
            <a:r>
              <a:rPr lang="en-US" altLang="zh-TW" sz="2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zh-TW" altLang="en-US" sz="2600" b="1" dirty="0">
                <a:latin typeface="Calibri" panose="020F0502020204030204" pitchFamily="34" charset="0"/>
                <a:cs typeface="Calibri" panose="020F0502020204030204" pitchFamily="34" charset="0"/>
              </a:rPr>
              <a:t>公司簡介</a:t>
            </a:r>
            <a:endParaRPr lang="en-US" altLang="zh-TW" sz="2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r>
              <a:rPr lang="zh-TW" alt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公司沿革</a:t>
            </a:r>
            <a:r>
              <a:rPr lang="en-US" altLang="zh-TW" sz="1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zh-TW" alt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 重要里程碑</a:t>
            </a:r>
            <a:endParaRPr lang="en-US" altLang="zh-TW" sz="19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r>
              <a:rPr lang="zh-TW" alt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產品介紹</a:t>
            </a:r>
            <a:r>
              <a:rPr lang="en-US" altLang="zh-TW" sz="1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zh-TW" alt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 木工機械領域應用 </a:t>
            </a:r>
            <a:r>
              <a:rPr lang="en-US" altLang="zh-TW" sz="1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zh-TW" alt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電動工具與氣動工具</a:t>
            </a:r>
            <a:r>
              <a:rPr lang="en-US" altLang="zh-TW" sz="1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>
              <a:defRPr/>
            </a:pPr>
            <a:r>
              <a:rPr lang="zh-TW" alt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工廠介紹</a:t>
            </a:r>
            <a:r>
              <a:rPr lang="en-US" altLang="zh-TW" sz="1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zh-TW" alt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 垂直整合</a:t>
            </a:r>
            <a:endParaRPr lang="en-US" altLang="zh-TW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>
              <a:buFontTx/>
              <a:buChar char="-"/>
              <a:defRPr/>
            </a:pPr>
            <a:endParaRPr lang="en-US" altLang="zh-TW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>
              <a:buFont typeface="Arial" charset="0"/>
              <a:buNone/>
              <a:defRPr/>
            </a:pPr>
            <a:endParaRPr lang="zh-TW" alt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D5E0D665-D7D6-6C51-2291-86602FA23178}"/>
              </a:ext>
            </a:extLst>
          </p:cNvPr>
          <p:cNvGrpSpPr/>
          <p:nvPr/>
        </p:nvGrpSpPr>
        <p:grpSpPr>
          <a:xfrm>
            <a:off x="8776612" y="154854"/>
            <a:ext cx="3123045" cy="1067089"/>
            <a:chOff x="8776612" y="154854"/>
            <a:chExt cx="3123045" cy="1067089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F4849D79-C39C-87EB-D5F6-012EB558A6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6612" y="154854"/>
              <a:ext cx="1067089" cy="1067089"/>
            </a:xfrm>
            <a:prstGeom prst="rect">
              <a:avLst/>
            </a:prstGeom>
          </p:spPr>
        </p:pic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A01D7DD3-5978-07A9-004B-1CC9A13A28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43701" y="481876"/>
              <a:ext cx="2055956" cy="604693"/>
            </a:xfrm>
            <a:prstGeom prst="rect">
              <a:avLst/>
            </a:prstGeom>
          </p:spPr>
        </p:pic>
      </p:grp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7DF68E38-E7CE-ADCC-D034-1D628A7FA07B}"/>
              </a:ext>
            </a:extLst>
          </p:cNvPr>
          <p:cNvSpPr txBox="1"/>
          <p:nvPr/>
        </p:nvSpPr>
        <p:spPr>
          <a:xfrm>
            <a:off x="3198235" y="3472410"/>
            <a:ext cx="215207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eaLnBrk="1" hangingPunct="1">
              <a:lnSpc>
                <a:spcPct val="150000"/>
              </a:lnSpc>
              <a:buFont typeface="Arial" charset="0"/>
              <a:buNone/>
              <a:defRPr/>
            </a:pPr>
            <a:r>
              <a:rPr lang="en-US" altLang="zh-TW" sz="2400" b="1" dirty="0"/>
              <a:t>2. </a:t>
            </a:r>
            <a:r>
              <a:rPr lang="zh-TW" altLang="en-US" sz="2400" b="1" dirty="0"/>
              <a:t>業務資訊</a:t>
            </a:r>
            <a:endParaRPr lang="en-US" altLang="zh-TW" sz="2400" b="1" dirty="0"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zh-TW" altLang="en-US" sz="1800" dirty="0"/>
              <a:t>銷售區域</a:t>
            </a:r>
            <a:endParaRPr lang="en-US" altLang="zh-TW" dirty="0"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zh-TW" altLang="en-US" sz="1800" dirty="0"/>
              <a:t>產業營運模式</a:t>
            </a:r>
            <a:endParaRPr lang="en-US" altLang="zh-TW" sz="1800" dirty="0">
              <a:ea typeface="Verdana" panose="020B0604030504040204" pitchFamily="34" charset="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33F5E3ED-B641-C274-B19D-33E93BA27D1D}"/>
              </a:ext>
            </a:extLst>
          </p:cNvPr>
          <p:cNvSpPr txBox="1"/>
          <p:nvPr/>
        </p:nvSpPr>
        <p:spPr>
          <a:xfrm>
            <a:off x="3198235" y="5234589"/>
            <a:ext cx="38977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charset="0"/>
              <a:buNone/>
              <a:defRPr/>
            </a:pPr>
            <a:r>
              <a:rPr lang="en-US" altLang="zh-TW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zh-TW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經營實績 </a:t>
            </a:r>
            <a:endParaRPr lang="en-US" altLang="zh-TW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zh-TW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109~114.1~9</a:t>
            </a:r>
            <a:r>
              <a:rPr lang="zh-TW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簡明財務報表</a:t>
            </a:r>
            <a:endParaRPr lang="en-US" altLang="zh-TW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zh-TW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營運趨勢 </a:t>
            </a:r>
            <a:endParaRPr lang="en-US" altLang="zh-TW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減號 16">
            <a:extLst>
              <a:ext uri="{FF2B5EF4-FFF2-40B4-BE49-F238E27FC236}">
                <a16:creationId xmlns:a16="http://schemas.microsoft.com/office/drawing/2014/main" id="{484FEF44-32EA-3AC9-01D0-0D138F504D10}"/>
              </a:ext>
            </a:extLst>
          </p:cNvPr>
          <p:cNvSpPr/>
          <p:nvPr/>
        </p:nvSpPr>
        <p:spPr>
          <a:xfrm>
            <a:off x="540327" y="-362529"/>
            <a:ext cx="138545" cy="3168942"/>
          </a:xfrm>
          <a:prstGeom prst="mathMinus">
            <a:avLst/>
          </a:prstGeom>
          <a:solidFill>
            <a:srgbClr val="00839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F3ACDFB0-1098-7044-BFF8-77EC8FB13C2A}"/>
              </a:ext>
            </a:extLst>
          </p:cNvPr>
          <p:cNvSpPr txBox="1"/>
          <p:nvPr/>
        </p:nvSpPr>
        <p:spPr>
          <a:xfrm>
            <a:off x="11768050" y="6548164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/>
              <a:t>1</a:t>
            </a: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1306873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EC8888-77F6-2D9C-042D-F51AE8CEA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群組 11">
            <a:extLst>
              <a:ext uri="{FF2B5EF4-FFF2-40B4-BE49-F238E27FC236}">
                <a16:creationId xmlns:a16="http://schemas.microsoft.com/office/drawing/2014/main" id="{D14CC451-F233-59FF-FD80-4CAC10BAECC3}"/>
              </a:ext>
            </a:extLst>
          </p:cNvPr>
          <p:cNvGrpSpPr/>
          <p:nvPr/>
        </p:nvGrpSpPr>
        <p:grpSpPr>
          <a:xfrm>
            <a:off x="8776612" y="154854"/>
            <a:ext cx="3123045" cy="1067089"/>
            <a:chOff x="8776612" y="154854"/>
            <a:chExt cx="3123045" cy="1067089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20150B0E-61E2-49DA-2123-256ABB5ADAF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6612" y="154854"/>
              <a:ext cx="1067089" cy="1067089"/>
            </a:xfrm>
            <a:prstGeom prst="rect">
              <a:avLst/>
            </a:prstGeom>
          </p:spPr>
        </p:pic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9045EA61-D73A-C755-B0CD-43D3709C37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43701" y="481876"/>
              <a:ext cx="2055956" cy="604693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921A4B3-FF35-CEB4-66A4-53DE12739062}"/>
              </a:ext>
            </a:extLst>
          </p:cNvPr>
          <p:cNvSpPr txBox="1">
            <a:spLocks/>
          </p:cNvSpPr>
          <p:nvPr/>
        </p:nvSpPr>
        <p:spPr>
          <a:xfrm>
            <a:off x="866699" y="933929"/>
            <a:ext cx="1839556" cy="5211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kumimoji="1"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經營實績</a:t>
            </a:r>
          </a:p>
        </p:txBody>
      </p:sp>
      <p:graphicFrame>
        <p:nvGraphicFramePr>
          <p:cNvPr id="3" name="圖表 2">
            <a:extLst>
              <a:ext uri="{FF2B5EF4-FFF2-40B4-BE49-F238E27FC236}">
                <a16:creationId xmlns:a16="http://schemas.microsoft.com/office/drawing/2014/main" id="{517202A6-6CD8-7386-08D4-1F9291E3FBF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7689414"/>
              </p:ext>
            </p:extLst>
          </p:nvPr>
        </p:nvGraphicFramePr>
        <p:xfrm>
          <a:off x="2982528" y="1632816"/>
          <a:ext cx="7288308" cy="47433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減號 3">
            <a:extLst>
              <a:ext uri="{FF2B5EF4-FFF2-40B4-BE49-F238E27FC236}">
                <a16:creationId xmlns:a16="http://schemas.microsoft.com/office/drawing/2014/main" id="{7B0CE922-E534-74B0-852C-C38418DE29C6}"/>
              </a:ext>
            </a:extLst>
          </p:cNvPr>
          <p:cNvSpPr/>
          <p:nvPr/>
        </p:nvSpPr>
        <p:spPr>
          <a:xfrm>
            <a:off x="540327" y="-362529"/>
            <a:ext cx="138545" cy="3168942"/>
          </a:xfrm>
          <a:prstGeom prst="mathMinus">
            <a:avLst/>
          </a:prstGeom>
          <a:solidFill>
            <a:srgbClr val="00839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B9F9A35A-4D37-F34A-24BC-292A4F516368}"/>
              </a:ext>
            </a:extLst>
          </p:cNvPr>
          <p:cNvSpPr txBox="1"/>
          <p:nvPr/>
        </p:nvSpPr>
        <p:spPr>
          <a:xfrm>
            <a:off x="11768050" y="6548164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/>
              <a:t>19</a:t>
            </a:r>
            <a:endParaRPr lang="zh-TW" altLang="en-US" sz="1200" dirty="0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615E2877-581D-C79E-6A05-E14D24BE8FC1}"/>
              </a:ext>
            </a:extLst>
          </p:cNvPr>
          <p:cNvSpPr txBox="1"/>
          <p:nvPr/>
        </p:nvSpPr>
        <p:spPr>
          <a:xfrm>
            <a:off x="1348509" y="1879661"/>
            <a:ext cx="1145309" cy="369332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57557"/>
              <a:gd name="adj6" fmla="val -41022"/>
            </a:avLst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kumimoji="1" lang="zh-TW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營運趨勢 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016139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3A460-F2CE-676A-F1CB-4960CB5B5A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群組 11">
            <a:extLst>
              <a:ext uri="{FF2B5EF4-FFF2-40B4-BE49-F238E27FC236}">
                <a16:creationId xmlns:a16="http://schemas.microsoft.com/office/drawing/2014/main" id="{DD4F74DE-AB42-E4E2-8F5B-DBE7E631366D}"/>
              </a:ext>
            </a:extLst>
          </p:cNvPr>
          <p:cNvGrpSpPr/>
          <p:nvPr/>
        </p:nvGrpSpPr>
        <p:grpSpPr>
          <a:xfrm>
            <a:off x="8776612" y="154854"/>
            <a:ext cx="3123045" cy="1067089"/>
            <a:chOff x="8776612" y="154854"/>
            <a:chExt cx="3123045" cy="1067089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4C625E7A-3D49-65E4-0FBE-EDF1D01558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6612" y="154854"/>
              <a:ext cx="1067089" cy="1067089"/>
            </a:xfrm>
            <a:prstGeom prst="rect">
              <a:avLst/>
            </a:prstGeom>
          </p:spPr>
        </p:pic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3ED564E5-6AF1-C0A1-6210-2ACE030EBE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43701" y="481876"/>
              <a:ext cx="2055956" cy="604693"/>
            </a:xfrm>
            <a:prstGeom prst="rect">
              <a:avLst/>
            </a:prstGeom>
          </p:spPr>
        </p:pic>
      </p:grpSp>
      <p:graphicFrame>
        <p:nvGraphicFramePr>
          <p:cNvPr id="2" name="圖表 1">
            <a:extLst>
              <a:ext uri="{FF2B5EF4-FFF2-40B4-BE49-F238E27FC236}">
                <a16:creationId xmlns:a16="http://schemas.microsoft.com/office/drawing/2014/main" id="{567F4632-F3D0-BD40-CD79-69F9BD1D79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7745526"/>
              </p:ext>
            </p:extLst>
          </p:nvPr>
        </p:nvGraphicFramePr>
        <p:xfrm>
          <a:off x="2761673" y="1558208"/>
          <a:ext cx="7583054" cy="48179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文字方塊 4">
            <a:extLst>
              <a:ext uri="{FF2B5EF4-FFF2-40B4-BE49-F238E27FC236}">
                <a16:creationId xmlns:a16="http://schemas.microsoft.com/office/drawing/2014/main" id="{C35520EC-B07A-0367-CD14-DB01C6719040}"/>
              </a:ext>
            </a:extLst>
          </p:cNvPr>
          <p:cNvSpPr txBox="1"/>
          <p:nvPr/>
        </p:nvSpPr>
        <p:spPr>
          <a:xfrm>
            <a:off x="11768050" y="6548164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/>
              <a:t>20</a:t>
            </a:r>
            <a:endParaRPr lang="zh-TW" altLang="en-US" sz="12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E9538B7-7101-7097-1543-63C9FF65E6AB}"/>
              </a:ext>
            </a:extLst>
          </p:cNvPr>
          <p:cNvSpPr txBox="1">
            <a:spLocks/>
          </p:cNvSpPr>
          <p:nvPr/>
        </p:nvSpPr>
        <p:spPr>
          <a:xfrm>
            <a:off x="866699" y="933929"/>
            <a:ext cx="1839556" cy="5211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kumimoji="1"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經營實績</a:t>
            </a:r>
          </a:p>
        </p:txBody>
      </p:sp>
      <p:sp>
        <p:nvSpPr>
          <p:cNvPr id="8" name="減號 7">
            <a:extLst>
              <a:ext uri="{FF2B5EF4-FFF2-40B4-BE49-F238E27FC236}">
                <a16:creationId xmlns:a16="http://schemas.microsoft.com/office/drawing/2014/main" id="{123010BE-AFAF-682C-E3E0-472577D01F37}"/>
              </a:ext>
            </a:extLst>
          </p:cNvPr>
          <p:cNvSpPr/>
          <p:nvPr/>
        </p:nvSpPr>
        <p:spPr>
          <a:xfrm>
            <a:off x="540327" y="-362529"/>
            <a:ext cx="138545" cy="3168942"/>
          </a:xfrm>
          <a:prstGeom prst="mathMinus">
            <a:avLst/>
          </a:prstGeom>
          <a:solidFill>
            <a:srgbClr val="00839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0FC8F98A-E109-95AB-69D7-C69302BE7C8E}"/>
              </a:ext>
            </a:extLst>
          </p:cNvPr>
          <p:cNvSpPr txBox="1"/>
          <p:nvPr/>
        </p:nvSpPr>
        <p:spPr>
          <a:xfrm>
            <a:off x="1348509" y="1879661"/>
            <a:ext cx="1145309" cy="369332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57557"/>
              <a:gd name="adj6" fmla="val -41022"/>
            </a:avLst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kumimoji="1" lang="zh-TW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營運趨勢 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556428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366BC-2232-C58A-8E07-22F59845C3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72B4EC2-3120-4DD3-B9AC-02C914CDC6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5846" y="3175000"/>
            <a:ext cx="3660307" cy="10252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zh-TW" sz="6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</a:t>
            </a:r>
            <a:r>
              <a:rPr lang="zh-TW" altLang="en-US" sz="6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TW" sz="6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&amp;</a:t>
            </a:r>
            <a:r>
              <a:rPr lang="zh-TW" altLang="en-US" sz="6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TW" sz="6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endParaRPr lang="en-US"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endParaRPr lang="en-US"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5475A017-44A4-BEE5-CAE9-8FA2D2F6CC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696" y="713167"/>
            <a:ext cx="2786062" cy="819430"/>
          </a:xfrm>
          <a:prstGeom prst="rect">
            <a:avLst/>
          </a:prstGeom>
        </p:spPr>
      </p:pic>
      <p:grpSp>
        <p:nvGrpSpPr>
          <p:cNvPr id="9" name="群組 8">
            <a:extLst>
              <a:ext uri="{FF2B5EF4-FFF2-40B4-BE49-F238E27FC236}">
                <a16:creationId xmlns:a16="http://schemas.microsoft.com/office/drawing/2014/main" id="{921EDE57-392C-81B6-3A92-9109D008BF72}"/>
              </a:ext>
            </a:extLst>
          </p:cNvPr>
          <p:cNvGrpSpPr/>
          <p:nvPr/>
        </p:nvGrpSpPr>
        <p:grpSpPr>
          <a:xfrm>
            <a:off x="870525" y="479808"/>
            <a:ext cx="5732792" cy="1322330"/>
            <a:chOff x="1285875" y="1268470"/>
            <a:chExt cx="5732792" cy="1322330"/>
          </a:xfrm>
        </p:grpSpPr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90AB9172-37D6-8809-794B-6ACB1F7F067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5875" y="1268470"/>
              <a:ext cx="1322330" cy="1322330"/>
            </a:xfrm>
            <a:prstGeom prst="rect">
              <a:avLst/>
            </a:prstGeom>
          </p:spPr>
        </p:pic>
        <p:pic>
          <p:nvPicPr>
            <p:cNvPr id="13" name="Picture 6">
              <a:extLst>
                <a:ext uri="{FF2B5EF4-FFF2-40B4-BE49-F238E27FC236}">
                  <a16:creationId xmlns:a16="http://schemas.microsoft.com/office/drawing/2014/main" id="{4B83EEDF-9A20-149B-31A2-9C1931E0AAA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8205" y="1558268"/>
              <a:ext cx="4410462" cy="7427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03939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4CDD9D-3DEB-0380-324B-F35EEA7C35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群組 11">
            <a:extLst>
              <a:ext uri="{FF2B5EF4-FFF2-40B4-BE49-F238E27FC236}">
                <a16:creationId xmlns:a16="http://schemas.microsoft.com/office/drawing/2014/main" id="{DEF4E87E-01C6-FA16-0DBB-94106EF9C68C}"/>
              </a:ext>
            </a:extLst>
          </p:cNvPr>
          <p:cNvGrpSpPr/>
          <p:nvPr/>
        </p:nvGrpSpPr>
        <p:grpSpPr>
          <a:xfrm>
            <a:off x="8776612" y="154854"/>
            <a:ext cx="3123045" cy="1067089"/>
            <a:chOff x="8776612" y="154854"/>
            <a:chExt cx="3123045" cy="1067089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9E477711-EA9A-4808-1F94-EA10CA8D515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6612" y="154854"/>
              <a:ext cx="1067089" cy="1067089"/>
            </a:xfrm>
            <a:prstGeom prst="rect">
              <a:avLst/>
            </a:prstGeom>
          </p:spPr>
        </p:pic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A99FC2CB-C9E7-C0D1-5DE2-0A1A869E0E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43701" y="481876"/>
              <a:ext cx="2055956" cy="604693"/>
            </a:xfrm>
            <a:prstGeom prst="rect">
              <a:avLst/>
            </a:prstGeom>
          </p:spPr>
        </p:pic>
      </p:grpSp>
      <p:sp>
        <p:nvSpPr>
          <p:cNvPr id="9" name="標題 1">
            <a:extLst>
              <a:ext uri="{FF2B5EF4-FFF2-40B4-BE49-F238E27FC236}">
                <a16:creationId xmlns:a16="http://schemas.microsoft.com/office/drawing/2014/main" id="{D2C81CC9-6B12-30BF-1CE9-EA1688EC3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363" y="919595"/>
            <a:ext cx="2680855" cy="604693"/>
          </a:xfrm>
        </p:spPr>
        <p:txBody>
          <a:bodyPr>
            <a:normAutofit/>
          </a:bodyPr>
          <a:lstStyle/>
          <a:p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公司簡介</a:t>
            </a:r>
          </a:p>
        </p:txBody>
      </p:sp>
      <p:graphicFrame>
        <p:nvGraphicFramePr>
          <p:cNvPr id="10" name="資料庫圖表 9">
            <a:extLst>
              <a:ext uri="{FF2B5EF4-FFF2-40B4-BE49-F238E27FC236}">
                <a16:creationId xmlns:a16="http://schemas.microsoft.com/office/drawing/2014/main" id="{4B0F929D-59DF-E78D-E4A8-00E4EC7B08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6380289"/>
              </p:ext>
            </p:extLst>
          </p:nvPr>
        </p:nvGraphicFramePr>
        <p:xfrm>
          <a:off x="2124364" y="2262908"/>
          <a:ext cx="3602181" cy="4127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3" name="內容版面配置區 7">
            <a:extLst>
              <a:ext uri="{FF2B5EF4-FFF2-40B4-BE49-F238E27FC236}">
                <a16:creationId xmlns:a16="http://schemas.microsoft.com/office/drawing/2014/main" id="{56BFD09E-CABB-8EC5-81FD-EA1BDB75B9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3424561"/>
              </p:ext>
            </p:extLst>
          </p:nvPr>
        </p:nvGraphicFramePr>
        <p:xfrm>
          <a:off x="6571099" y="2262908"/>
          <a:ext cx="4114800" cy="4127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4" name="文字方塊 13">
            <a:extLst>
              <a:ext uri="{FF2B5EF4-FFF2-40B4-BE49-F238E27FC236}">
                <a16:creationId xmlns:a16="http://schemas.microsoft.com/office/drawing/2014/main" id="{35382F25-7FB5-A303-6650-025CF3BA5D7D}"/>
              </a:ext>
            </a:extLst>
          </p:cNvPr>
          <p:cNvSpPr txBox="1"/>
          <p:nvPr/>
        </p:nvSpPr>
        <p:spPr>
          <a:xfrm>
            <a:off x="3201554" y="1693543"/>
            <a:ext cx="1447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 dirty="0"/>
              <a:t>錩泰工業</a:t>
            </a:r>
            <a:endParaRPr lang="en-US" altLang="zh-TW" sz="2000" b="1" dirty="0"/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269682B8-691A-E72A-A3FA-EF26CCAAC49E}"/>
              </a:ext>
            </a:extLst>
          </p:cNvPr>
          <p:cNvSpPr txBox="1"/>
          <p:nvPr/>
        </p:nvSpPr>
        <p:spPr>
          <a:xfrm>
            <a:off x="6571099" y="1727424"/>
            <a:ext cx="411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/>
              <a:t>Delta Power Equipment Corporation</a:t>
            </a:r>
          </a:p>
        </p:txBody>
      </p:sp>
      <p:sp>
        <p:nvSpPr>
          <p:cNvPr id="16" name="減號 15">
            <a:extLst>
              <a:ext uri="{FF2B5EF4-FFF2-40B4-BE49-F238E27FC236}">
                <a16:creationId xmlns:a16="http://schemas.microsoft.com/office/drawing/2014/main" id="{E73EC41F-8B7B-8738-ECB8-C2CC5F1F3528}"/>
              </a:ext>
            </a:extLst>
          </p:cNvPr>
          <p:cNvSpPr/>
          <p:nvPr/>
        </p:nvSpPr>
        <p:spPr>
          <a:xfrm>
            <a:off x="540327" y="-362529"/>
            <a:ext cx="138545" cy="3168942"/>
          </a:xfrm>
          <a:prstGeom prst="mathMinus">
            <a:avLst/>
          </a:prstGeom>
          <a:solidFill>
            <a:srgbClr val="00839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BEE1E41C-1411-A2E9-769B-08E189672931}"/>
              </a:ext>
            </a:extLst>
          </p:cNvPr>
          <p:cNvSpPr txBox="1"/>
          <p:nvPr/>
        </p:nvSpPr>
        <p:spPr>
          <a:xfrm>
            <a:off x="11768050" y="6548164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/>
              <a:t>2</a:t>
            </a: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551265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3C0F8F-6559-B941-A3FA-D8BB31D0CB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群組 11">
            <a:extLst>
              <a:ext uri="{FF2B5EF4-FFF2-40B4-BE49-F238E27FC236}">
                <a16:creationId xmlns:a16="http://schemas.microsoft.com/office/drawing/2014/main" id="{A062E5BE-1F2D-F050-820E-6703C3D0883D}"/>
              </a:ext>
            </a:extLst>
          </p:cNvPr>
          <p:cNvGrpSpPr/>
          <p:nvPr/>
        </p:nvGrpSpPr>
        <p:grpSpPr>
          <a:xfrm>
            <a:off x="8776612" y="154854"/>
            <a:ext cx="3123045" cy="1067089"/>
            <a:chOff x="8776612" y="154854"/>
            <a:chExt cx="3123045" cy="1067089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5242B737-D7C3-B9A9-D3A2-2750BCB009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6612" y="154854"/>
              <a:ext cx="1067089" cy="1067089"/>
            </a:xfrm>
            <a:prstGeom prst="rect">
              <a:avLst/>
            </a:prstGeom>
          </p:spPr>
        </p:pic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C3E756CA-CC87-BD92-18AF-67B8C4F668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43701" y="481876"/>
              <a:ext cx="2055956" cy="604693"/>
            </a:xfrm>
            <a:prstGeom prst="rect">
              <a:avLst/>
            </a:prstGeom>
          </p:spPr>
        </p:pic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67CAB396-27F3-C2BA-20F3-DF6C9160472D}"/>
              </a:ext>
            </a:extLst>
          </p:cNvPr>
          <p:cNvSpPr txBox="1">
            <a:spLocks/>
          </p:cNvSpPr>
          <p:nvPr/>
        </p:nvSpPr>
        <p:spPr>
          <a:xfrm>
            <a:off x="794013" y="770298"/>
            <a:ext cx="5469658" cy="9032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kumimoji="1"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公司沿革：重要里程碑 </a:t>
            </a:r>
            <a:r>
              <a:rPr kumimoji="1" lang="en-US" altLang="zh-TW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1</a:t>
            </a:r>
            <a:r>
              <a:rPr kumimoji="1"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</a:t>
            </a:r>
            <a:endParaRPr kumimoji="1"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新細明體" pitchFamily="18" charset="-120"/>
              <a:cs typeface="Arial" charset="0"/>
            </a:endParaRPr>
          </a:p>
        </p:txBody>
      </p:sp>
      <p:sp>
        <p:nvSpPr>
          <p:cNvPr id="4" name="內容版面配置區 4">
            <a:extLst>
              <a:ext uri="{FF2B5EF4-FFF2-40B4-BE49-F238E27FC236}">
                <a16:creationId xmlns:a16="http://schemas.microsoft.com/office/drawing/2014/main" id="{7D1DAE9B-16DD-3D6D-B361-0E8B703833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3251" y="2167805"/>
            <a:ext cx="8229600" cy="1872094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zh-TW" altLang="en-US" sz="2400" b="1" u="sng" dirty="0">
                <a:latin typeface="Calibri" panose="020F0502020204030204" pitchFamily="34" charset="0"/>
                <a:cs typeface="Calibri" panose="020F0502020204030204" pitchFamily="34" charset="0"/>
              </a:rPr>
              <a:t>國際品牌代工時期</a:t>
            </a:r>
            <a:endParaRPr lang="en-US" altLang="zh-TW" sz="2400" b="1" u="sng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>
              <a:buFont typeface="Arial" charset="0"/>
              <a:buNone/>
            </a:pPr>
            <a:endParaRPr lang="en-US" altLang="zh-TW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zh-TW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民國</a:t>
            </a:r>
            <a:r>
              <a:rPr lang="en-US" altLang="zh-TW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78</a:t>
            </a:r>
            <a:r>
              <a:rPr lang="zh-TW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年正式創立錩泰工業股份有限公司</a:t>
            </a:r>
            <a:endParaRPr lang="en-US" altLang="zh-TW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zh-TW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資本額：</a:t>
            </a:r>
            <a:r>
              <a:rPr lang="en-US" altLang="zh-TW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2000 </a:t>
            </a:r>
            <a:r>
              <a:rPr lang="zh-TW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萬元</a:t>
            </a:r>
          </a:p>
        </p:txBody>
      </p:sp>
      <p:pic>
        <p:nvPicPr>
          <p:cNvPr id="9" name="Picture 2" descr="ridgid_logo_for_site">
            <a:extLst>
              <a:ext uri="{FF2B5EF4-FFF2-40B4-BE49-F238E27FC236}">
                <a16:creationId xmlns:a16="http://schemas.microsoft.com/office/drawing/2014/main" id="{A8A082DD-46B4-98BF-2319-120A6A7F5A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602" y="5845454"/>
            <a:ext cx="802481" cy="40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logo_mkDiamond">
            <a:extLst>
              <a:ext uri="{FF2B5EF4-FFF2-40B4-BE49-F238E27FC236}">
                <a16:creationId xmlns:a16="http://schemas.microsoft.com/office/drawing/2014/main" id="{9BBE97D4-FA3D-2624-AD8B-F1557736D2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4432" y="5853162"/>
            <a:ext cx="647380" cy="40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9" descr="metabo-logo-2009">
            <a:extLst>
              <a:ext uri="{FF2B5EF4-FFF2-40B4-BE49-F238E27FC236}">
                <a16:creationId xmlns:a16="http://schemas.microsoft.com/office/drawing/2014/main" id="{234EC760-E4BD-85C4-3525-F87C3B5D96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4192" y="5832700"/>
            <a:ext cx="829455" cy="40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">
            <a:extLst>
              <a:ext uri="{FF2B5EF4-FFF2-40B4-BE49-F238E27FC236}">
                <a16:creationId xmlns:a16="http://schemas.microsoft.com/office/drawing/2014/main" id="{033F6665-DDD2-ED80-DC4C-87BD7BB56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64604" y="5792239"/>
            <a:ext cx="1051992" cy="485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6E4FC1C5-4746-D1C8-8FA4-D05FD2996E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41089" y="5845454"/>
            <a:ext cx="1082337" cy="412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E8B0BAF5-81DE-9C37-36EA-AF1B1908067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818" y="5637484"/>
            <a:ext cx="1450368" cy="815832"/>
          </a:xfrm>
          <a:prstGeom prst="rect">
            <a:avLst/>
          </a:prstGeom>
        </p:spPr>
      </p:pic>
      <p:sp>
        <p:nvSpPr>
          <p:cNvPr id="20" name="減號 19">
            <a:extLst>
              <a:ext uri="{FF2B5EF4-FFF2-40B4-BE49-F238E27FC236}">
                <a16:creationId xmlns:a16="http://schemas.microsoft.com/office/drawing/2014/main" id="{54635319-D322-0B5F-AA41-A565ADFE718B}"/>
              </a:ext>
            </a:extLst>
          </p:cNvPr>
          <p:cNvSpPr/>
          <p:nvPr/>
        </p:nvSpPr>
        <p:spPr>
          <a:xfrm>
            <a:off x="540327" y="-362529"/>
            <a:ext cx="138545" cy="3168942"/>
          </a:xfrm>
          <a:prstGeom prst="mathMinus">
            <a:avLst/>
          </a:prstGeom>
          <a:solidFill>
            <a:srgbClr val="00839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4CB67DA7-9D69-DA9A-C91E-5FAA1257C6CE}"/>
              </a:ext>
            </a:extLst>
          </p:cNvPr>
          <p:cNvSpPr txBox="1"/>
          <p:nvPr/>
        </p:nvSpPr>
        <p:spPr>
          <a:xfrm>
            <a:off x="11768050" y="6548164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/>
              <a:t>3</a:t>
            </a: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965569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6939F-F224-EA92-E2E7-8918270F0A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群組 11">
            <a:extLst>
              <a:ext uri="{FF2B5EF4-FFF2-40B4-BE49-F238E27FC236}">
                <a16:creationId xmlns:a16="http://schemas.microsoft.com/office/drawing/2014/main" id="{23622B13-0D67-692E-0CB3-3F9C383C9A3F}"/>
              </a:ext>
            </a:extLst>
          </p:cNvPr>
          <p:cNvGrpSpPr/>
          <p:nvPr/>
        </p:nvGrpSpPr>
        <p:grpSpPr>
          <a:xfrm>
            <a:off x="8776612" y="154854"/>
            <a:ext cx="3123045" cy="1067089"/>
            <a:chOff x="8776612" y="154854"/>
            <a:chExt cx="3123045" cy="1067089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C2C3FB42-99CF-CA8F-1981-1D0DA6288D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6612" y="154854"/>
              <a:ext cx="1067089" cy="1067089"/>
            </a:xfrm>
            <a:prstGeom prst="rect">
              <a:avLst/>
            </a:prstGeom>
          </p:spPr>
        </p:pic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E481BF49-4BFD-DAD3-3FC7-DC342C643C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43701" y="481876"/>
              <a:ext cx="2055956" cy="604693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B408D11-62FB-9D46-7B8B-E6D0F2C38AA6}"/>
              </a:ext>
            </a:extLst>
          </p:cNvPr>
          <p:cNvSpPr txBox="1">
            <a:spLocks/>
          </p:cNvSpPr>
          <p:nvPr/>
        </p:nvSpPr>
        <p:spPr>
          <a:xfrm>
            <a:off x="817626" y="770298"/>
            <a:ext cx="5195526" cy="9032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kumimoji="1"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公司沿革：重要里程碑 </a:t>
            </a:r>
            <a:r>
              <a:rPr kumimoji="1" lang="en-US" altLang="zh-TW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2</a:t>
            </a:r>
            <a:endParaRPr kumimoji="1"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新細明體" pitchFamily="18" charset="-120"/>
              <a:cs typeface="Arial" charset="0"/>
            </a:endParaRPr>
          </a:p>
        </p:txBody>
      </p:sp>
      <p:sp>
        <p:nvSpPr>
          <p:cNvPr id="3" name="內容版面配置區 4">
            <a:extLst>
              <a:ext uri="{FF2B5EF4-FFF2-40B4-BE49-F238E27FC236}">
                <a16:creationId xmlns:a16="http://schemas.microsoft.com/office/drawing/2014/main" id="{45836E81-3360-FA95-CC49-479BC8CB76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199" y="2384064"/>
            <a:ext cx="9416473" cy="2649754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zh-TW" altLang="en-US" sz="2400" b="1" u="sng" dirty="0">
                <a:latin typeface="Calibri" panose="020F0502020204030204" pitchFamily="34" charset="0"/>
                <a:cs typeface="Calibri" panose="020F0502020204030204" pitchFamily="34" charset="0"/>
              </a:rPr>
              <a:t>上市時期</a:t>
            </a:r>
            <a:endParaRPr lang="en-US" altLang="zh-TW" sz="2400" b="1" u="sng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>
              <a:buFont typeface="Arial" charset="0"/>
              <a:buNone/>
            </a:pPr>
            <a:endParaRPr lang="en-US" altLang="zh-TW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zh-TW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民國 </a:t>
            </a:r>
            <a:r>
              <a:rPr lang="en-US" altLang="zh-TW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92</a:t>
            </a:r>
            <a:r>
              <a:rPr lang="zh-TW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年錩泰工業股份有限公司掛牌上市</a:t>
            </a:r>
            <a:endParaRPr lang="en-US" altLang="zh-TW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zh-TW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民國 </a:t>
            </a:r>
            <a:r>
              <a:rPr lang="en-US" altLang="zh-TW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92</a:t>
            </a:r>
            <a:r>
              <a:rPr lang="zh-TW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年</a:t>
            </a:r>
            <a:r>
              <a:rPr lang="en-US" altLang="zh-TW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</a:t>
            </a:r>
            <a:r>
              <a:rPr lang="zh-TW" altLang="zh-TW" sz="2000" dirty="0">
                <a:latin typeface="Calibri" panose="020F0502020204030204" pitchFamily="34" charset="0"/>
                <a:cs typeface="Calibri" panose="020F0502020204030204" pitchFamily="34" charset="0"/>
              </a:rPr>
              <a:t>月發行</a:t>
            </a:r>
            <a:r>
              <a:rPr lang="en-US" altLang="zh-TW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zh-TW" altLang="zh-TW" sz="2000" dirty="0">
                <a:latin typeface="Calibri" panose="020F0502020204030204" pitchFamily="34" charset="0"/>
                <a:cs typeface="Calibri" panose="020F0502020204030204" pitchFamily="34" charset="0"/>
              </a:rPr>
              <a:t>億元國內第一次無擔保可轉換公司債</a:t>
            </a:r>
            <a:r>
              <a:rPr lang="zh-TW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，   </a:t>
            </a:r>
            <a:endParaRPr lang="en-US" altLang="zh-TW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>
              <a:buFont typeface="Arial" charset="0"/>
              <a:buNone/>
            </a:pPr>
            <a:r>
              <a:rPr lang="zh-TW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   主要計畫內容為興建</a:t>
            </a:r>
            <a:r>
              <a:rPr lang="zh-TW" altLang="zh-TW" sz="2000" dirty="0">
                <a:latin typeface="Calibri" panose="020F0502020204030204" pitchFamily="34" charset="0"/>
                <a:cs typeface="Calibri" panose="020F0502020204030204" pitchFamily="34" charset="0"/>
              </a:rPr>
              <a:t>零件加工廠</a:t>
            </a:r>
            <a:r>
              <a:rPr lang="zh-TW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， 往上游垂直整合</a:t>
            </a:r>
            <a:endParaRPr lang="en-US" altLang="zh-TW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zh-TW" altLang="zh-TW" sz="2000" dirty="0">
                <a:latin typeface="Calibri" panose="020F0502020204030204" pitchFamily="34" charset="0"/>
                <a:cs typeface="Calibri" panose="020F0502020204030204" pitchFamily="34" charset="0"/>
              </a:rPr>
              <a:t>民國</a:t>
            </a:r>
            <a:r>
              <a:rPr lang="zh-TW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TW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94</a:t>
            </a:r>
            <a:r>
              <a:rPr lang="zh-TW" altLang="zh-TW" sz="2000" dirty="0">
                <a:latin typeface="Calibri" panose="020F0502020204030204" pitchFamily="34" charset="0"/>
                <a:cs typeface="Calibri" panose="020F0502020204030204" pitchFamily="34" charset="0"/>
              </a:rPr>
              <a:t>年</a:t>
            </a:r>
            <a:r>
              <a:rPr lang="en-US" altLang="zh-TW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</a:t>
            </a:r>
            <a:r>
              <a:rPr lang="zh-TW" altLang="zh-TW" sz="2000" dirty="0">
                <a:latin typeface="Calibri" panose="020F0502020204030204" pitchFamily="34" charset="0"/>
                <a:cs typeface="Calibri" panose="020F0502020204030204" pitchFamily="34" charset="0"/>
              </a:rPr>
              <a:t>月后里二廠垂直整合正式量產</a:t>
            </a:r>
            <a:endParaRPr lang="en-US" altLang="zh-TW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>
              <a:buFont typeface="Arial" charset="0"/>
              <a:buNone/>
            </a:pPr>
            <a:endParaRPr lang="zh-TW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 descr="D:\96081301\Desktop\下載.jpg">
            <a:extLst>
              <a:ext uri="{FF2B5EF4-FFF2-40B4-BE49-F238E27FC236}">
                <a16:creationId xmlns:a16="http://schemas.microsoft.com/office/drawing/2014/main" id="{CB5E90D9-A523-500B-F54A-1270619788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107" y="2231361"/>
            <a:ext cx="1752600" cy="604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減號 4">
            <a:extLst>
              <a:ext uri="{FF2B5EF4-FFF2-40B4-BE49-F238E27FC236}">
                <a16:creationId xmlns:a16="http://schemas.microsoft.com/office/drawing/2014/main" id="{C917EC09-5CD1-4592-54E6-9B760CD862DB}"/>
              </a:ext>
            </a:extLst>
          </p:cNvPr>
          <p:cNvSpPr/>
          <p:nvPr/>
        </p:nvSpPr>
        <p:spPr>
          <a:xfrm>
            <a:off x="540327" y="-362529"/>
            <a:ext cx="138545" cy="3168942"/>
          </a:xfrm>
          <a:prstGeom prst="mathMinus">
            <a:avLst/>
          </a:prstGeom>
          <a:solidFill>
            <a:srgbClr val="00839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0C044BE2-166E-C203-1CF0-176AAD8B6C1C}"/>
              </a:ext>
            </a:extLst>
          </p:cNvPr>
          <p:cNvSpPr txBox="1"/>
          <p:nvPr/>
        </p:nvSpPr>
        <p:spPr>
          <a:xfrm>
            <a:off x="11768050" y="6548164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/>
              <a:t>4</a:t>
            </a: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904307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647514-8484-CABB-8B8E-E86162F831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群組 11">
            <a:extLst>
              <a:ext uri="{FF2B5EF4-FFF2-40B4-BE49-F238E27FC236}">
                <a16:creationId xmlns:a16="http://schemas.microsoft.com/office/drawing/2014/main" id="{744832CF-57BC-17A9-FBAF-31E0F2FDECAC}"/>
              </a:ext>
            </a:extLst>
          </p:cNvPr>
          <p:cNvGrpSpPr/>
          <p:nvPr/>
        </p:nvGrpSpPr>
        <p:grpSpPr>
          <a:xfrm>
            <a:off x="8776612" y="154854"/>
            <a:ext cx="3123045" cy="1067089"/>
            <a:chOff x="8776612" y="154854"/>
            <a:chExt cx="3123045" cy="1067089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F8136125-E5DB-F103-ED86-3E616150CE1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6612" y="154854"/>
              <a:ext cx="1067089" cy="1067089"/>
            </a:xfrm>
            <a:prstGeom prst="rect">
              <a:avLst/>
            </a:prstGeom>
          </p:spPr>
        </p:pic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A2A80DF9-98E6-D756-BBC9-14E2989FEE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43701" y="481876"/>
              <a:ext cx="2055956" cy="604693"/>
            </a:xfrm>
            <a:prstGeom prst="rect">
              <a:avLst/>
            </a:prstGeom>
          </p:spPr>
        </p:pic>
      </p:grpSp>
      <p:sp>
        <p:nvSpPr>
          <p:cNvPr id="3" name="內容版面配置區 4">
            <a:extLst>
              <a:ext uri="{FF2B5EF4-FFF2-40B4-BE49-F238E27FC236}">
                <a16:creationId xmlns:a16="http://schemas.microsoft.com/office/drawing/2014/main" id="{08546C93-D2DA-753D-147A-8A41C74B78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6934" y="1802527"/>
            <a:ext cx="10372436" cy="197580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zh-TW" altLang="en-US" sz="2400" b="1" u="sng" dirty="0">
                <a:latin typeface="Calibri" panose="020F0502020204030204" pitchFamily="34" charset="0"/>
                <a:cs typeface="Calibri" panose="020F0502020204030204" pitchFamily="34" charset="0"/>
              </a:rPr>
              <a:t>自有品牌時期</a:t>
            </a:r>
            <a:endParaRPr lang="en-US" altLang="zh-TW" sz="2400" b="1" u="sng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>
              <a:buFont typeface="Arial" charset="0"/>
              <a:buNone/>
            </a:pPr>
            <a:endParaRPr lang="en-US" altLang="zh-TW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zh-TW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民國</a:t>
            </a:r>
            <a:r>
              <a:rPr lang="en-US" altLang="zh-TW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100</a:t>
            </a:r>
            <a:r>
              <a:rPr lang="zh-TW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年購併</a:t>
            </a:r>
            <a:r>
              <a:rPr lang="zh-TW" altLang="zh-TW" sz="2000" dirty="0">
                <a:latin typeface="Calibri" panose="020F0502020204030204" pitchFamily="34" charset="0"/>
                <a:cs typeface="Calibri" panose="020F0502020204030204" pitchFamily="34" charset="0"/>
              </a:rPr>
              <a:t>美國電動工具</a:t>
            </a:r>
            <a:r>
              <a:rPr lang="zh-TW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TW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DELTA</a:t>
            </a:r>
            <a:r>
              <a:rPr lang="zh-TW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zh-TW" altLang="zh-TW" sz="2000" dirty="0">
                <a:latin typeface="Calibri" panose="020F0502020204030204" pitchFamily="34" charset="0"/>
                <a:cs typeface="Calibri" panose="020F0502020204030204" pitchFamily="34" charset="0"/>
              </a:rPr>
              <a:t>品牌</a:t>
            </a:r>
            <a:r>
              <a:rPr lang="zh-TW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公司</a:t>
            </a:r>
            <a:r>
              <a:rPr lang="en-US" altLang="zh-TW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(1919</a:t>
            </a:r>
            <a:r>
              <a:rPr lang="zh-TW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年成立的百年品牌</a:t>
            </a:r>
            <a:r>
              <a:rPr lang="en-US" altLang="zh-TW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zh-TW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民國</a:t>
            </a:r>
            <a:r>
              <a:rPr lang="en-US" altLang="zh-TW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102</a:t>
            </a:r>
            <a:r>
              <a:rPr lang="zh-TW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年首次打入終端通路商</a:t>
            </a:r>
            <a:r>
              <a:rPr lang="en-US" altLang="zh-TW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Lowe‘s</a:t>
            </a:r>
            <a:r>
              <a:rPr lang="zh-TW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之銷售</a:t>
            </a:r>
            <a:endParaRPr lang="en-US" altLang="zh-TW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>
              <a:buFont typeface="Arial" charset="0"/>
              <a:buNone/>
            </a:pPr>
            <a:endParaRPr lang="zh-TW" alt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2" descr="grp_DELTA_timeline">
            <a:extLst>
              <a:ext uri="{FF2B5EF4-FFF2-40B4-BE49-F238E27FC236}">
                <a16:creationId xmlns:a16="http://schemas.microsoft.com/office/drawing/2014/main" id="{3822437B-C323-5B05-FEDA-E029100FEA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377" y="3907269"/>
            <a:ext cx="9205550" cy="2443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DF6FB88-CFED-5DEA-7CC7-1C8A1A0EECDA}"/>
              </a:ext>
            </a:extLst>
          </p:cNvPr>
          <p:cNvSpPr txBox="1">
            <a:spLocks/>
          </p:cNvSpPr>
          <p:nvPr/>
        </p:nvSpPr>
        <p:spPr>
          <a:xfrm>
            <a:off x="817626" y="770298"/>
            <a:ext cx="5195526" cy="9032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kumimoji="1"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公司沿革：重要里程碑 </a:t>
            </a:r>
            <a:r>
              <a:rPr kumimoji="1" lang="en-US" altLang="zh-TW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3</a:t>
            </a:r>
            <a:endParaRPr kumimoji="1"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新細明體" pitchFamily="18" charset="-120"/>
              <a:cs typeface="Arial" charset="0"/>
            </a:endParaRPr>
          </a:p>
        </p:txBody>
      </p:sp>
      <p:sp>
        <p:nvSpPr>
          <p:cNvPr id="7" name="減號 6">
            <a:extLst>
              <a:ext uri="{FF2B5EF4-FFF2-40B4-BE49-F238E27FC236}">
                <a16:creationId xmlns:a16="http://schemas.microsoft.com/office/drawing/2014/main" id="{8064B00F-392E-A939-1926-90E8825705D8}"/>
              </a:ext>
            </a:extLst>
          </p:cNvPr>
          <p:cNvSpPr/>
          <p:nvPr/>
        </p:nvSpPr>
        <p:spPr>
          <a:xfrm>
            <a:off x="540327" y="-362529"/>
            <a:ext cx="138545" cy="3168942"/>
          </a:xfrm>
          <a:prstGeom prst="mathMinus">
            <a:avLst/>
          </a:prstGeom>
          <a:solidFill>
            <a:srgbClr val="00839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B84F6610-DD85-8515-D145-0B7BCC0174C4}"/>
              </a:ext>
            </a:extLst>
          </p:cNvPr>
          <p:cNvSpPr txBox="1"/>
          <p:nvPr/>
        </p:nvSpPr>
        <p:spPr>
          <a:xfrm>
            <a:off x="11768050" y="6548164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/>
              <a:t>5</a:t>
            </a: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114493933"/>
      </p:ext>
    </p:extLst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>
          <a:extLst>
            <a:ext uri="{FF2B5EF4-FFF2-40B4-BE49-F238E27FC236}">
              <a16:creationId xmlns:a16="http://schemas.microsoft.com/office/drawing/2014/main" id="{EA22FE31-C3BF-6713-1B54-8E73F0ABD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96081301\Desktop\PIC\028875007887.jpg" id="25" name="Picture 8">
            <a:extLst>
              <a:ext uri="{FF2B5EF4-FFF2-40B4-BE49-F238E27FC236}">
                <a16:creationId xmlns:a16="http://schemas.microsoft.com/office/drawing/2014/main" id="{C6FAECFC-64CC-ABE7-FF89-21DE2DFC18CC}"/>
              </a:ext>
            </a:extLst>
          </p:cNvPr>
          <p:cNvPicPr>
            <a:picLocks noChangeArrowheads="1" noChangeAspect="1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0169" y="1799031"/>
            <a:ext cx="1607857" cy="1927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群組 11">
            <a:extLst>
              <a:ext uri="{FF2B5EF4-FFF2-40B4-BE49-F238E27FC236}">
                <a16:creationId xmlns:a16="http://schemas.microsoft.com/office/drawing/2014/main" id="{3352EFFF-3C2D-22E9-CA1C-3E8AFF2A138F}"/>
              </a:ext>
            </a:extLst>
          </p:cNvPr>
          <p:cNvGrpSpPr/>
          <p:nvPr/>
        </p:nvGrpSpPr>
        <p:grpSpPr>
          <a:xfrm>
            <a:off x="8776612" y="154854"/>
            <a:ext cx="3123045" cy="1067089"/>
            <a:chOff x="8776612" y="154854"/>
            <a:chExt cx="3123045" cy="1067089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BCC04E69-0012-5997-2A9F-799C795D4E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6612" y="154854"/>
              <a:ext cx="1067089" cy="1067089"/>
            </a:xfrm>
            <a:prstGeom prst="rect">
              <a:avLst/>
            </a:prstGeom>
          </p:spPr>
        </p:pic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FDF262FB-1043-2072-97C2-644A4CDA54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43701" y="481876"/>
              <a:ext cx="2055956" cy="604693"/>
            </a:xfrm>
            <a:prstGeom prst="rect">
              <a:avLst/>
            </a:prstGeom>
          </p:spPr>
        </p:pic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A3D6007-1657-7385-F514-0675C6F56FE1}"/>
              </a:ext>
            </a:extLst>
          </p:cNvPr>
          <p:cNvSpPr txBox="1">
            <a:spLocks/>
          </p:cNvSpPr>
          <p:nvPr/>
        </p:nvSpPr>
        <p:spPr>
          <a:xfrm>
            <a:off x="988553" y="756961"/>
            <a:ext cx="1791959" cy="872939"/>
          </a:xfrm>
          <a:prstGeom prst="rect">
            <a:avLst/>
          </a:prstGeom>
        </p:spPr>
        <p:txBody>
          <a:bodyPr anchor="ctr" bIns="45720" lIns="91440" rIns="91440" rtlCol="0" tIns="45720" vert="horz">
            <a:noAutofit/>
          </a:bodyPr>
          <a:lstStyle>
            <a:lvl1pPr algn="l" defTabSz="914400" eaLnBrk="1" hangingPunct="1" latinLnBrk="0" rtl="0">
              <a:lnSpc>
                <a:spcPct val="90000"/>
              </a:lnSpc>
              <a:spcBef>
                <a:spcPct val="0"/>
              </a:spcBef>
              <a:buNone/>
              <a:defRPr kern="1200"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altLang="en-US" b="1" dirty="0" kumimoji="1" lang="zh-TW" sz="2800"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charset="0" typeface="Arial"/>
                <a:cs charset="0" typeface="Arial"/>
              </a:rPr>
              <a:t>產品介紹</a:t>
            </a:r>
            <a:endParaRPr dirty="0" kumimoji="1" lang="en-US" sz="2800">
              <a:latin charset="0" typeface="Arial"/>
              <a:ea charset="-120" pitchFamily="18" typeface="新細明體"/>
              <a:cs charset="0" typeface="Arial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08263F78-56E3-71E6-E07E-280BF3924587}"/>
              </a:ext>
            </a:extLst>
          </p:cNvPr>
          <p:cNvPicPr>
            <a:picLocks noChangeAspect="1"/>
          </p:cNvPicPr>
          <p:nvPr/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7735" y="4816990"/>
            <a:ext cx="2684061" cy="1559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7">
            <a:extLst>
              <a:ext uri="{FF2B5EF4-FFF2-40B4-BE49-F238E27FC236}">
                <a16:creationId xmlns:a16="http://schemas.microsoft.com/office/drawing/2014/main" id="{A4DC5255-5856-705B-FFBA-44175DBDA768}"/>
              </a:ext>
            </a:extLst>
          </p:cNvPr>
          <p:cNvPicPr>
            <a:picLocks noChangeAspect="1"/>
          </p:cNvPicPr>
          <p:nvPr/>
        </p:nvPicPr>
        <p:blipFill>
          <a:blip cstate="print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274" y="3274565"/>
            <a:ext cx="1375706" cy="1795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>
            <a:extLst>
              <a:ext uri="{FF2B5EF4-FFF2-40B4-BE49-F238E27FC236}">
                <a16:creationId xmlns:a16="http://schemas.microsoft.com/office/drawing/2014/main" id="{31F5D6F4-BD95-63B9-4839-F44A1AD7E85A}"/>
              </a:ext>
            </a:extLst>
          </p:cNvPr>
          <p:cNvPicPr>
            <a:picLocks noChangeAspect="1"/>
          </p:cNvPicPr>
          <p:nvPr/>
        </p:nvPicPr>
        <p:blipFill>
          <a:blip cstate="print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94287" y="4915390"/>
            <a:ext cx="2476272" cy="1559134"/>
          </a:xfrm>
          <a:prstGeom prst="rect">
            <a:avLst/>
          </a:prstGeom>
        </p:spPr>
      </p:pic>
      <p:pic>
        <p:nvPicPr>
          <p:cNvPr id="15" name="Picture 6">
            <a:extLst>
              <a:ext uri="{FF2B5EF4-FFF2-40B4-BE49-F238E27FC236}">
                <a16:creationId xmlns:a16="http://schemas.microsoft.com/office/drawing/2014/main" id="{E22625D4-4B74-7849-904B-0003DA192C4E}"/>
              </a:ext>
            </a:extLst>
          </p:cNvPr>
          <p:cNvPicPr>
            <a:picLocks noChangeAspect="1"/>
          </p:cNvPicPr>
          <p:nvPr/>
        </p:nvPicPr>
        <p:blipFill>
          <a:blip cstate="print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5390" y="3274565"/>
            <a:ext cx="1306921" cy="1795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8">
            <a:extLst>
              <a:ext uri="{FF2B5EF4-FFF2-40B4-BE49-F238E27FC236}">
                <a16:creationId xmlns:a16="http://schemas.microsoft.com/office/drawing/2014/main" id="{1B7A5958-B496-2F64-6E13-E0BE600DF3CF}"/>
              </a:ext>
            </a:extLst>
          </p:cNvPr>
          <p:cNvPicPr>
            <a:picLocks noChangeAspect="1"/>
          </p:cNvPicPr>
          <p:nvPr/>
        </p:nvPicPr>
        <p:blipFill>
          <a:blip cstate="print"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8992" y="4592004"/>
            <a:ext cx="1238136" cy="1784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9">
            <a:extLst>
              <a:ext uri="{FF2B5EF4-FFF2-40B4-BE49-F238E27FC236}">
                <a16:creationId xmlns:a16="http://schemas.microsoft.com/office/drawing/2014/main" id="{16815533-9EF2-A371-69E7-8F41CCB66096}"/>
              </a:ext>
            </a:extLst>
          </p:cNvPr>
          <p:cNvPicPr>
            <a:picLocks noChangeAspect="1"/>
          </p:cNvPicPr>
          <p:nvPr/>
        </p:nvPicPr>
        <p:blipFill>
          <a:blip cstate="print"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874" y="1864950"/>
            <a:ext cx="1113463" cy="1795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descr="D:\96081301\Desktop\PIC\028877518503lg.jpg" id="20" name="Picture 3">
            <a:extLst>
              <a:ext uri="{FF2B5EF4-FFF2-40B4-BE49-F238E27FC236}">
                <a16:creationId xmlns:a16="http://schemas.microsoft.com/office/drawing/2014/main" id="{B0651983-CD89-A093-3F76-81A73D69499F}"/>
              </a:ext>
            </a:extLst>
          </p:cNvPr>
          <p:cNvPicPr>
            <a:picLocks noChangeArrowheads="1" noChangeAspect="1"/>
          </p:cNvPicPr>
          <p:nvPr/>
        </p:nvPicPr>
        <p:blipFill>
          <a:blip cstate="print"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0578" y="3429000"/>
            <a:ext cx="1338377" cy="1641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descr="D:\96081301\Desktop\PIC\847962005816lg.jpg" id="24" name="Picture 7">
            <a:extLst>
              <a:ext uri="{FF2B5EF4-FFF2-40B4-BE49-F238E27FC236}">
                <a16:creationId xmlns:a16="http://schemas.microsoft.com/office/drawing/2014/main" id="{1315D0A6-BA17-00CA-AC83-3C591ABC6C35}"/>
              </a:ext>
            </a:extLst>
          </p:cNvPr>
          <p:cNvPicPr>
            <a:picLocks noChangeArrowheads="1" noChangeAspect="1"/>
          </p:cNvPicPr>
          <p:nvPr/>
        </p:nvPicPr>
        <p:blipFill>
          <a:blip cstate="print"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7013" y="3480145"/>
            <a:ext cx="1456184" cy="1559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1">
            <a:extLst>
              <a:ext uri="{FF2B5EF4-FFF2-40B4-BE49-F238E27FC236}">
                <a16:creationId xmlns:a16="http://schemas.microsoft.com/office/drawing/2014/main" id="{A984AA67-E03F-B442-04AF-E851E7306BAC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5"/>
          <a:stretch>
            <a:fillRect/>
          </a:stretch>
        </p:blipFill>
        <p:spPr bwMode="auto">
          <a:xfrm>
            <a:off x="7535659" y="1766448"/>
            <a:ext cx="1066172" cy="1669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減號 25">
            <a:extLst>
              <a:ext uri="{FF2B5EF4-FFF2-40B4-BE49-F238E27FC236}">
                <a16:creationId xmlns:a16="http://schemas.microsoft.com/office/drawing/2014/main" id="{676C99C3-5B8F-870B-85C5-7C84095213D2}"/>
              </a:ext>
            </a:extLst>
          </p:cNvPr>
          <p:cNvSpPr/>
          <p:nvPr/>
        </p:nvSpPr>
        <p:spPr>
          <a:xfrm>
            <a:off x="540327" y="-362529"/>
            <a:ext cx="138545" cy="3168942"/>
          </a:xfrm>
          <a:prstGeom prst="mathMinus">
            <a:avLst/>
          </a:prstGeom>
          <a:solidFill>
            <a:srgbClr val="00839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lang="zh-TW"/>
          </a:p>
        </p:txBody>
      </p:sp>
      <p:pic>
        <p:nvPicPr>
          <p:cNvPr descr="D:\96081301\Desktop\PIC\885911369329lg.jpg" id="9" name="Picture 2">
            <a:extLst>
              <a:ext uri="{FF2B5EF4-FFF2-40B4-BE49-F238E27FC236}">
                <a16:creationId xmlns:a16="http://schemas.microsoft.com/office/drawing/2014/main" id="{8EDE9DB0-13B9-90F6-12C6-040CA5340E05}"/>
              </a:ext>
            </a:extLst>
          </p:cNvPr>
          <p:cNvPicPr>
            <a:picLocks noChangeArrowheads="1" noChangeAspect="1" noGrp="1"/>
          </p:cNvPicPr>
          <p:nvPr>
            <p:ph idx="1" sz="half"/>
          </p:nvPr>
        </p:nvPicPr>
        <p:blipFill>
          <a:blip cstate="print"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85159" y="4423589"/>
            <a:ext cx="1693838" cy="1915958"/>
          </a:xfrm>
        </p:spPr>
      </p:pic>
      <p:sp>
        <p:nvSpPr>
          <p:cNvPr id="27" name="文字方塊 26">
            <a:extLst>
              <a:ext uri="{FF2B5EF4-FFF2-40B4-BE49-F238E27FC236}">
                <a16:creationId xmlns:a16="http://schemas.microsoft.com/office/drawing/2014/main" id="{1CF6C7E4-E6C7-3E84-8113-FB4C38F8E687}"/>
              </a:ext>
            </a:extLst>
          </p:cNvPr>
          <p:cNvSpPr txBox="1"/>
          <p:nvPr/>
        </p:nvSpPr>
        <p:spPr>
          <a:xfrm>
            <a:off x="11768050" y="6548164"/>
            <a:ext cx="263214" cy="276999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r>
              <a:rPr altLang="zh-TW" dirty="0" lang="en-US" sz="1200"/>
              <a:t>6</a:t>
            </a:r>
            <a:endParaRPr altLang="en-US" dirty="0" lang="zh-TW" sz="1200"/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80842C11-0016-E26F-0F42-F1BC76CA6677}"/>
              </a:ext>
            </a:extLst>
          </p:cNvPr>
          <p:cNvSpPr txBox="1"/>
          <p:nvPr/>
        </p:nvSpPr>
        <p:spPr>
          <a:xfrm>
            <a:off x="3618678" y="1493016"/>
            <a:ext cx="49546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altLang="en-US" dirty="0" kumimoji="1" lang="zh-TW" sz="2000" u="sng">
                <a:latin charset="0" typeface="Arial"/>
                <a:cs charset="0" typeface="Arial"/>
              </a:rPr>
              <a:t>木工機械領域應用 </a:t>
            </a:r>
            <a:r>
              <a:rPr altLang="zh-TW" dirty="0" kumimoji="1" lang="en-US" sz="2000" u="sng">
                <a:latin charset="0" typeface="Arial"/>
                <a:cs charset="0" typeface="Arial"/>
              </a:rPr>
              <a:t>(</a:t>
            </a:r>
            <a:r>
              <a:rPr altLang="en-US" dirty="0" kumimoji="1" lang="zh-TW" sz="2000" u="sng">
                <a:latin charset="0" typeface="Arial"/>
                <a:cs charset="0" typeface="Arial"/>
              </a:rPr>
              <a:t>電動工具與氣動工具</a:t>
            </a:r>
            <a:r>
              <a:rPr altLang="zh-TW" dirty="0" kumimoji="1" lang="en-US" sz="2000" u="sng">
                <a:latin charset="0" typeface="Arial"/>
                <a:cs charset="0" typeface="Arial"/>
              </a:rPr>
              <a:t>)</a:t>
            </a:r>
            <a:endParaRPr altLang="en-US" dirty="0" lang="zh-TW" sz="2000" u="sng"/>
          </a:p>
        </p:txBody>
      </p:sp>
    </p:spTree>
    <p:extLst>
      <p:ext uri="{BB962C8B-B14F-4D97-AF65-F5344CB8AC3E}">
        <p14:creationId xmlns:p14="http://schemas.microsoft.com/office/powerpoint/2010/main" val="2938767954"/>
      </p:ext>
    </p:extLst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>
          <a:extLst>
            <a:ext uri="{FF2B5EF4-FFF2-40B4-BE49-F238E27FC236}">
              <a16:creationId xmlns:a16="http://schemas.microsoft.com/office/drawing/2014/main" id="{754A2985-1362-5242-3331-353CA7080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群組 11">
            <a:extLst>
              <a:ext uri="{FF2B5EF4-FFF2-40B4-BE49-F238E27FC236}">
                <a16:creationId xmlns:a16="http://schemas.microsoft.com/office/drawing/2014/main" id="{84A256A3-2865-3EA7-CB09-3D1C3C2C54B3}"/>
              </a:ext>
            </a:extLst>
          </p:cNvPr>
          <p:cNvGrpSpPr/>
          <p:nvPr/>
        </p:nvGrpSpPr>
        <p:grpSpPr>
          <a:xfrm>
            <a:off x="8776612" y="154854"/>
            <a:ext cx="3123045" cy="1067089"/>
            <a:chOff x="8776612" y="154854"/>
            <a:chExt cx="3123045" cy="1067089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41ACD3D2-C430-BA8C-AE1F-0EC81E1F84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6612" y="154854"/>
              <a:ext cx="1067089" cy="1067089"/>
            </a:xfrm>
            <a:prstGeom prst="rect">
              <a:avLst/>
            </a:prstGeom>
          </p:spPr>
        </p:pic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D02F714F-2E16-81D6-D1F0-4B7A801897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43701" y="481876"/>
              <a:ext cx="2055956" cy="604693"/>
            </a:xfrm>
            <a:prstGeom prst="rect">
              <a:avLst/>
            </a:prstGeom>
          </p:spPr>
        </p:pic>
      </p:grpSp>
      <p:pic>
        <p:nvPicPr>
          <p:cNvPr id="2" name="Picture 2">
            <a:extLst>
              <a:ext uri="{FF2B5EF4-FFF2-40B4-BE49-F238E27FC236}">
                <a16:creationId xmlns:a16="http://schemas.microsoft.com/office/drawing/2014/main" id="{AB662F51-C5D3-8954-A046-6E61E1EF620E}"/>
              </a:ext>
            </a:extLst>
          </p:cNvPr>
          <p:cNvPicPr>
            <a:picLocks noChangeArrowheads="1" noChangeAspect="1"/>
          </p:cNvPicPr>
          <p:nvPr/>
        </p:nvPicPr>
        <p:blipFill>
          <a:blip cstate="print"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9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 bwMode="auto">
          <a:xfrm>
            <a:off x="6982098" y="2869671"/>
            <a:ext cx="4227697" cy="2851231"/>
          </a:xfrm>
          <a:prstGeom prst="rect">
            <a:avLst/>
          </a:prstGeom>
          <a:solidFill>
            <a:srgbClr val="FFFFFF">
              <a:shade val="85000"/>
            </a:srgbClr>
          </a:solidFill>
          <a:ln cap="sq" w="88900">
            <a:solidFill>
              <a:srgbClr val="FFFFFF"/>
            </a:solidFill>
            <a:miter lim="800000"/>
          </a:ln>
          <a:effectLst>
            <a:outerShdw algn="tl" blurRad="55000" dir="5400000" dist="18000" rotWithShape="0">
              <a:srgbClr val="000000">
                <a:alpha val="40000"/>
              </a:srgbClr>
            </a:outerShdw>
          </a:effectLst>
          <a:scene3d>
            <a:camera prst="orthographicFront"/>
            <a:lightRig dir="t" rig="twoPt">
              <a:rot lat="0" lon="0" rev="7200000"/>
            </a:lightRig>
          </a:scene3d>
          <a:sp3d>
            <a:bevelT h="19050" w="25400"/>
            <a:contourClr>
              <a:srgbClr val="FFFFFF"/>
            </a:contourClr>
          </a:sp3d>
        </p:spPr>
      </p:pic>
      <p:pic>
        <p:nvPicPr>
          <p:cNvPr descr="\\pdc-srv\錩泰共用區\Weber\錩泰公司介紹照片\后一廠 (1).JPG" id="3" name="Picture 3">
            <a:extLst>
              <a:ext uri="{FF2B5EF4-FFF2-40B4-BE49-F238E27FC236}">
                <a16:creationId xmlns:a16="http://schemas.microsoft.com/office/drawing/2014/main" id="{376B90E9-99F4-4729-E89E-A1574FC636AA}"/>
              </a:ext>
            </a:extLst>
          </p:cNvPr>
          <p:cNvPicPr>
            <a:picLocks noChangeArrowheads="1" noChangeAspect="1"/>
          </p:cNvPicPr>
          <p:nvPr/>
        </p:nvPicPr>
        <p:blipFill>
          <a:blip cstate="print"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5900"/>
                    </a14:imgEffect>
                  </a14:imgLayer>
                </a14:imgProps>
              </a:ext>
            </a:extLst>
          </a:blip>
          <a:srcRect r="41"/>
          <a:stretch>
            <a:fillRect/>
          </a:stretch>
        </p:blipFill>
        <p:spPr bwMode="auto">
          <a:xfrm>
            <a:off x="1100188" y="2856715"/>
            <a:ext cx="3991723" cy="2851231"/>
          </a:xfrm>
          <a:prstGeom prst="rect">
            <a:avLst/>
          </a:prstGeom>
          <a:solidFill>
            <a:srgbClr val="FFFFFF">
              <a:shade val="85000"/>
            </a:srgbClr>
          </a:solidFill>
          <a:ln cap="sq" w="88900">
            <a:solidFill>
              <a:srgbClr val="FFFFFF"/>
            </a:solidFill>
            <a:miter lim="800000"/>
          </a:ln>
          <a:effectLst>
            <a:outerShdw algn="tl" blurRad="55000" dir="5400000" dist="18000" rotWithShape="0">
              <a:srgbClr val="000000">
                <a:alpha val="40000"/>
              </a:srgbClr>
            </a:outerShdw>
          </a:effectLst>
          <a:scene3d>
            <a:camera prst="orthographicFront"/>
            <a:lightRig dir="t" rig="twoPt">
              <a:rot lat="0" lon="0" rev="7200000"/>
            </a:lightRig>
          </a:scene3d>
          <a:sp3d>
            <a:bevelT h="19050" w="25400"/>
            <a:contourClr>
              <a:srgbClr val="FFFFFF"/>
            </a:contourClr>
          </a:sp3d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097112A-2D7F-7177-7AFE-33C057ABF5CA}"/>
              </a:ext>
            </a:extLst>
          </p:cNvPr>
          <p:cNvSpPr txBox="1">
            <a:spLocks/>
          </p:cNvSpPr>
          <p:nvPr/>
        </p:nvSpPr>
        <p:spPr>
          <a:xfrm>
            <a:off x="988017" y="951174"/>
            <a:ext cx="1798888" cy="541536"/>
          </a:xfrm>
          <a:prstGeom prst="rect">
            <a:avLst/>
          </a:prstGeom>
        </p:spPr>
        <p:txBody>
          <a:bodyPr anchor="ctr" bIns="45720" lIns="91440" rIns="91440" rtlCol="0" tIns="45720" vert="horz">
            <a:noAutofit/>
          </a:bodyPr>
          <a:lstStyle>
            <a:lvl1pPr algn="l" defTabSz="914400" eaLnBrk="1" hangingPunct="1" latinLnBrk="0" rtl="0">
              <a:lnSpc>
                <a:spcPct val="90000"/>
              </a:lnSpc>
              <a:spcBef>
                <a:spcPct val="0"/>
              </a:spcBef>
              <a:buNone/>
              <a:defRPr kern="1200"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altLang="en-US" b="1" dirty="0" kumimoji="1" lang="zh-TW" sz="2800"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charset="0" typeface="Arial"/>
                <a:cs charset="0" typeface="Arial"/>
              </a:rPr>
              <a:t>工廠介紹</a:t>
            </a: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A45BE9E8-5E56-D9A9-1843-D03B4878FC7B}"/>
              </a:ext>
            </a:extLst>
          </p:cNvPr>
          <p:cNvGrpSpPr/>
          <p:nvPr/>
        </p:nvGrpSpPr>
        <p:grpSpPr>
          <a:xfrm>
            <a:off x="4409945" y="1885900"/>
            <a:ext cx="3372109" cy="618836"/>
            <a:chOff x="4409944" y="2061232"/>
            <a:chExt cx="3372109" cy="618836"/>
          </a:xfrm>
        </p:grpSpPr>
        <p:sp>
          <p:nvSpPr>
            <p:cNvPr id="9" name="矩形: 圓角 8">
              <a:extLst>
                <a:ext uri="{FF2B5EF4-FFF2-40B4-BE49-F238E27FC236}">
                  <a16:creationId xmlns:a16="http://schemas.microsoft.com/office/drawing/2014/main" id="{882BC2E5-3753-B9F4-35D1-DABB0679882A}"/>
                </a:ext>
              </a:extLst>
            </p:cNvPr>
            <p:cNvSpPr/>
            <p:nvPr/>
          </p:nvSpPr>
          <p:spPr>
            <a:xfrm>
              <a:off x="4409944" y="2061232"/>
              <a:ext cx="3372109" cy="618836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endParaRPr altLang="en-US" lang="zh-TW"/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C3BA1B43-3B7C-06EC-8864-826317E90C20}"/>
                </a:ext>
              </a:extLst>
            </p:cNvPr>
            <p:cNvSpPr txBox="1"/>
            <p:nvPr/>
          </p:nvSpPr>
          <p:spPr>
            <a:xfrm>
              <a:off x="4608945" y="2139818"/>
              <a:ext cx="2974109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altLang="en-US" b="1" dirty="0" kumimoji="0" lang="zh-TW" sz="2200">
                  <a:solidFill>
                    <a:schemeClr val="tx1"/>
                  </a:solidFill>
                  <a:cs charset="0" pitchFamily="34" typeface="Arial"/>
                </a:rPr>
                <a:t>垂直整合的製造基地</a:t>
              </a:r>
              <a:r>
                <a:rPr altLang="zh-TW" b="1" dirty="0" kumimoji="0" lang="en-US" sz="2200">
                  <a:solidFill>
                    <a:schemeClr val="tx1"/>
                  </a:solidFill>
                  <a:cs charset="0" pitchFamily="34" typeface="Arial"/>
                </a:rPr>
                <a:t> </a:t>
              </a:r>
            </a:p>
          </p:txBody>
        </p:sp>
      </p:grpSp>
      <p:sp>
        <p:nvSpPr>
          <p:cNvPr id="24" name="左中括弧 23">
            <a:extLst>
              <a:ext uri="{FF2B5EF4-FFF2-40B4-BE49-F238E27FC236}">
                <a16:creationId xmlns:a16="http://schemas.microsoft.com/office/drawing/2014/main" id="{D6D32E4A-0C31-D173-3643-126E0D73EBA3}"/>
              </a:ext>
            </a:extLst>
          </p:cNvPr>
          <p:cNvSpPr/>
          <p:nvPr/>
        </p:nvSpPr>
        <p:spPr>
          <a:xfrm rot="5400000">
            <a:off x="5970239" y="-362017"/>
            <a:ext cx="251519" cy="5999897"/>
          </a:xfrm>
          <a:prstGeom prst="leftBracket">
            <a:avLst/>
          </a:prstGeom>
          <a:ln>
            <a:solidFill>
              <a:srgbClr val="0083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rtlCol="0"/>
          <a:lstStyle/>
          <a:p>
            <a:pPr algn="ctr"/>
            <a:endParaRPr altLang="en-US" lang="zh-TW"/>
          </a:p>
        </p:txBody>
      </p:sp>
      <p:sp>
        <p:nvSpPr>
          <p:cNvPr id="28" name="減號 27">
            <a:extLst>
              <a:ext uri="{FF2B5EF4-FFF2-40B4-BE49-F238E27FC236}">
                <a16:creationId xmlns:a16="http://schemas.microsoft.com/office/drawing/2014/main" id="{72FBBD71-9E8F-B28A-9260-9C179878EA99}"/>
              </a:ext>
            </a:extLst>
          </p:cNvPr>
          <p:cNvSpPr/>
          <p:nvPr/>
        </p:nvSpPr>
        <p:spPr>
          <a:xfrm>
            <a:off x="540327" y="-362529"/>
            <a:ext cx="138545" cy="3168942"/>
          </a:xfrm>
          <a:prstGeom prst="mathMinus">
            <a:avLst/>
          </a:prstGeom>
          <a:solidFill>
            <a:srgbClr val="00839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lang="zh-TW"/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7145A51F-1542-7DA6-BBCE-DB75DD58DAD5}"/>
              </a:ext>
            </a:extLst>
          </p:cNvPr>
          <p:cNvSpPr txBox="1"/>
          <p:nvPr/>
        </p:nvSpPr>
        <p:spPr>
          <a:xfrm>
            <a:off x="2400985" y="5887402"/>
            <a:ext cx="13901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altLang="en-US" b="1" dirty="0" kumimoji="0" lang="zh-TW" u="sng">
                <a:solidFill>
                  <a:schemeClr val="tx1"/>
                </a:solidFill>
                <a:cs charset="0" pitchFamily="34" typeface="Arial"/>
              </a:rPr>
              <a:t>后里一廠</a:t>
            </a:r>
            <a:endParaRPr altLang="zh-TW" b="1" dirty="0" kumimoji="0" lang="en-US" u="sng">
              <a:solidFill>
                <a:schemeClr val="tx1"/>
              </a:solidFill>
              <a:cs charset="0" pitchFamily="34" typeface="Arial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11804150-D504-1A23-9FA2-2CC7DCFB4CC9}"/>
              </a:ext>
            </a:extLst>
          </p:cNvPr>
          <p:cNvSpPr txBox="1"/>
          <p:nvPr/>
        </p:nvSpPr>
        <p:spPr>
          <a:xfrm>
            <a:off x="8400882" y="5908635"/>
            <a:ext cx="13901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altLang="en-US" b="1" dirty="0" kumimoji="0" lang="zh-TW" u="sng">
                <a:solidFill>
                  <a:schemeClr val="tx1"/>
                </a:solidFill>
                <a:cs charset="0" pitchFamily="34" typeface="Arial"/>
              </a:rPr>
              <a:t>后里二廠</a:t>
            </a:r>
            <a:endParaRPr altLang="zh-TW" b="1" dirty="0" kumimoji="0" lang="en-US" u="sng">
              <a:solidFill>
                <a:schemeClr val="tx1"/>
              </a:solidFill>
              <a:cs charset="0" pitchFamily="34" typeface="Arial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E7A0627C-6D02-8371-1024-7ACBB9DDF9B1}"/>
              </a:ext>
            </a:extLst>
          </p:cNvPr>
          <p:cNvSpPr txBox="1"/>
          <p:nvPr/>
        </p:nvSpPr>
        <p:spPr>
          <a:xfrm>
            <a:off x="11768050" y="6548164"/>
            <a:ext cx="263214" cy="276999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r>
              <a:rPr altLang="zh-TW" dirty="0" lang="en-US" sz="1200"/>
              <a:t>7</a:t>
            </a:r>
            <a:endParaRPr altLang="en-US" dirty="0" lang="zh-TW" sz="1200"/>
          </a:p>
        </p:txBody>
      </p:sp>
    </p:spTree>
    <p:extLst>
      <p:ext uri="{BB962C8B-B14F-4D97-AF65-F5344CB8AC3E}">
        <p14:creationId xmlns:p14="http://schemas.microsoft.com/office/powerpoint/2010/main" val="2866527568"/>
      </p:ext>
    </p:extLst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>
          <a:extLst>
            <a:ext uri="{FF2B5EF4-FFF2-40B4-BE49-F238E27FC236}">
              <a16:creationId xmlns:a16="http://schemas.microsoft.com/office/drawing/2014/main" id="{A8EBEB21-783C-62EB-F18D-EC9635C72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群組 11">
            <a:extLst>
              <a:ext uri="{FF2B5EF4-FFF2-40B4-BE49-F238E27FC236}">
                <a16:creationId xmlns:a16="http://schemas.microsoft.com/office/drawing/2014/main" id="{751C0CF8-CFCD-9977-9172-D8DFE8F9255F}"/>
              </a:ext>
            </a:extLst>
          </p:cNvPr>
          <p:cNvGrpSpPr/>
          <p:nvPr/>
        </p:nvGrpSpPr>
        <p:grpSpPr>
          <a:xfrm>
            <a:off x="8776612" y="154854"/>
            <a:ext cx="3123045" cy="1067089"/>
            <a:chOff x="8776612" y="154854"/>
            <a:chExt cx="3123045" cy="1067089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C86795AD-555B-139F-7CE0-21AC5BEEAB1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6612" y="154854"/>
              <a:ext cx="1067089" cy="1067089"/>
            </a:xfrm>
            <a:prstGeom prst="rect">
              <a:avLst/>
            </a:prstGeom>
          </p:spPr>
        </p:pic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5716BDED-4796-666D-53CE-1AEFB40CE5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43701" y="481876"/>
              <a:ext cx="2055956" cy="604693"/>
            </a:xfrm>
            <a:prstGeom prst="rect">
              <a:avLst/>
            </a:prstGeom>
          </p:spPr>
        </p:pic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7646FE27-8E6A-2E64-C905-37A4E0302963}"/>
              </a:ext>
            </a:extLst>
          </p:cNvPr>
          <p:cNvSpPr txBox="1">
            <a:spLocks/>
          </p:cNvSpPr>
          <p:nvPr/>
        </p:nvSpPr>
        <p:spPr>
          <a:xfrm>
            <a:off x="891516" y="991109"/>
            <a:ext cx="3458811" cy="461665"/>
          </a:xfrm>
          <a:prstGeom prst="rect">
            <a:avLst/>
          </a:prstGeom>
        </p:spPr>
        <p:txBody>
          <a:bodyPr anchor="ctr" bIns="45720" lIns="91440" rIns="91440" rtlCol="0" tIns="45720" vert="horz">
            <a:noAutofit/>
          </a:bodyPr>
          <a:lstStyle>
            <a:lvl1pPr algn="l" defTabSz="914400" eaLnBrk="1" hangingPunct="1" latinLnBrk="0" rtl="0">
              <a:lnSpc>
                <a:spcPct val="90000"/>
              </a:lnSpc>
              <a:spcBef>
                <a:spcPct val="0"/>
              </a:spcBef>
              <a:buNone/>
              <a:defRPr kern="1200"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altLang="en-US" b="1" dirty="0" kumimoji="1" lang="zh-TW" sz="2800"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charset="0" typeface="Arial"/>
                <a:cs charset="0" typeface="Arial"/>
              </a:rPr>
              <a:t>工廠介紹</a:t>
            </a:r>
            <a:r>
              <a:rPr altLang="zh-TW" b="1" dirty="0" kumimoji="1" lang="en-US" sz="2800"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charset="0" typeface="Arial"/>
                <a:cs charset="0" typeface="Arial"/>
              </a:rPr>
              <a:t>: </a:t>
            </a:r>
            <a:r>
              <a:rPr altLang="en-US" b="1" dirty="0" kumimoji="1" lang="zh-TW" sz="2800"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charset="0" typeface="Arial"/>
                <a:cs charset="0" typeface="Arial"/>
              </a:rPr>
              <a:t>垂直整合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3B5A7915-D91E-FB1D-4FFA-4DBE6E682961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0" l="10" t="20"/>
          <a:stretch/>
        </p:blipFill>
        <p:spPr>
          <a:xfrm>
            <a:off x="2200497" y="2367318"/>
            <a:ext cx="7791005" cy="3600000"/>
          </a:xfrm>
          <a:prstGeom prst="rect">
            <a:avLst/>
          </a:prstGeom>
        </p:spPr>
      </p:pic>
      <p:sp>
        <p:nvSpPr>
          <p:cNvPr id="14" name="減號 13">
            <a:extLst>
              <a:ext uri="{FF2B5EF4-FFF2-40B4-BE49-F238E27FC236}">
                <a16:creationId xmlns:a16="http://schemas.microsoft.com/office/drawing/2014/main" id="{9C6E7A6B-69AE-7976-3006-8781B97CF444}"/>
              </a:ext>
            </a:extLst>
          </p:cNvPr>
          <p:cNvSpPr/>
          <p:nvPr/>
        </p:nvSpPr>
        <p:spPr>
          <a:xfrm>
            <a:off x="540327" y="-362529"/>
            <a:ext cx="138545" cy="3168942"/>
          </a:xfrm>
          <a:prstGeom prst="mathMinus">
            <a:avLst/>
          </a:prstGeom>
          <a:solidFill>
            <a:srgbClr val="00839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lang="zh-TW"/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112E1E0A-D24A-E37B-6AEE-3FDEC4FF6D45}"/>
              </a:ext>
            </a:extLst>
          </p:cNvPr>
          <p:cNvSpPr txBox="1"/>
          <p:nvPr/>
        </p:nvSpPr>
        <p:spPr>
          <a:xfrm>
            <a:off x="11768050" y="6548164"/>
            <a:ext cx="263214" cy="276999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r>
              <a:rPr altLang="zh-TW" dirty="0" lang="en-US" sz="1200"/>
              <a:t>8</a:t>
            </a:r>
            <a:endParaRPr altLang="en-US" dirty="0" lang="zh-TW" sz="1200"/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D0828C5C-2BAD-5C40-9097-AF270749E0B0}"/>
              </a:ext>
            </a:extLst>
          </p:cNvPr>
          <p:cNvSpPr txBox="1"/>
          <p:nvPr/>
        </p:nvSpPr>
        <p:spPr>
          <a:xfrm>
            <a:off x="1299342" y="1798359"/>
            <a:ext cx="901155" cy="400110"/>
          </a:xfrm>
          <a:prstGeom prst="accentBorderCallout2">
            <a:avLst>
              <a:gd fmla="val 18750" name="adj1"/>
              <a:gd fmla="val -8333" name="adj2"/>
              <a:gd fmla="val 18750" name="adj3"/>
              <a:gd fmla="val -16667" name="adj4"/>
              <a:gd fmla="val -35087" name="adj5"/>
              <a:gd fmla="val -42814" name="adj6"/>
            </a:avLst>
          </a:prstGeom>
          <a:noFill/>
          <a:ln>
            <a:solidFill>
              <a:schemeClr val="tx1"/>
            </a:solidFill>
          </a:ln>
        </p:spPr>
        <p:txBody>
          <a:bodyPr rtlCol="0" wrap="square">
            <a:spAutoFit/>
          </a:bodyPr>
          <a:lstStyle/>
          <a:p>
            <a:pPr algn="ctr"/>
            <a:r>
              <a:rPr altLang="en-US" b="1" dirty="0" lang="zh-TW" sz="2000"/>
              <a:t>壓鑄</a:t>
            </a:r>
          </a:p>
        </p:txBody>
      </p:sp>
    </p:spTree>
    <p:extLst>
      <p:ext uri="{BB962C8B-B14F-4D97-AF65-F5344CB8AC3E}">
        <p14:creationId xmlns:p14="http://schemas.microsoft.com/office/powerpoint/2010/main" val="11707515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613</Words>
  <Application>Microsoft Office PowerPoint</Application>
  <PresentationFormat>寬螢幕</PresentationFormat>
  <Paragraphs>203</Paragraphs>
  <Slides>22</Slides>
  <Notes>0</Notes>
  <HiddenSlides>0</HiddenSlides>
  <MMClips>0</MMClips>
  <ScaleCrop>false</ScaleCrop>
  <HeadingPairs>
    <vt:vector size="8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Verdana</vt:lpstr>
      <vt:lpstr>Office 佈景主題</vt:lpstr>
      <vt:lpstr>Worksheet</vt:lpstr>
      <vt:lpstr>114年11月28日</vt:lpstr>
      <vt:lpstr>會議議程</vt:lpstr>
      <vt:lpstr>公司簡介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王予妡</dc:creator>
  <cp:lastModifiedBy>劉姿妙</cp:lastModifiedBy>
  <cp:revision>13</cp:revision>
  <dcterms:created xsi:type="dcterms:W3CDTF">2025-10-29T03:47:50Z</dcterms:created>
  <dcterms:modified xsi:type="dcterms:W3CDTF">2025-11-04T08:46:42Z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5811891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S10.9.4</vt:lpwstr>
  </property>
</Properties>
</file>